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2" r:id="rId3"/>
    <p:sldMasterId id="2147483677" r:id="rId4"/>
    <p:sldMasterId id="2147483680" r:id="rId5"/>
    <p:sldMasterId id="2147483682" r:id="rId6"/>
    <p:sldMasterId id="2147483686" r:id="rId7"/>
    <p:sldMasterId id="2147483690" r:id="rId8"/>
    <p:sldMasterId id="2147483692" r:id="rId9"/>
    <p:sldMasterId id="2147483694" r:id="rId10"/>
    <p:sldMasterId id="2147483696" r:id="rId11"/>
    <p:sldMasterId id="2147483698" r:id="rId12"/>
    <p:sldMasterId id="2147483704" r:id="rId13"/>
    <p:sldMasterId id="2147483708" r:id="rId14"/>
  </p:sldMasterIdLst>
  <p:notesMasterIdLst>
    <p:notesMasterId r:id="rId53"/>
  </p:notesMasterIdLst>
  <p:sldIdLst>
    <p:sldId id="319" r:id="rId15"/>
    <p:sldId id="316" r:id="rId16"/>
    <p:sldId id="317" r:id="rId17"/>
    <p:sldId id="318" r:id="rId18"/>
    <p:sldId id="320" r:id="rId19"/>
    <p:sldId id="314" r:id="rId20"/>
    <p:sldId id="323" r:id="rId21"/>
    <p:sldId id="326" r:id="rId22"/>
    <p:sldId id="310" r:id="rId23"/>
    <p:sldId id="311" r:id="rId24"/>
    <p:sldId id="325" r:id="rId25"/>
    <p:sldId id="284" r:id="rId26"/>
    <p:sldId id="282" r:id="rId27"/>
    <p:sldId id="298" r:id="rId28"/>
    <p:sldId id="291" r:id="rId29"/>
    <p:sldId id="289" r:id="rId30"/>
    <p:sldId id="296" r:id="rId31"/>
    <p:sldId id="297" r:id="rId32"/>
    <p:sldId id="309" r:id="rId33"/>
    <p:sldId id="275" r:id="rId34"/>
    <p:sldId id="300" r:id="rId35"/>
    <p:sldId id="306" r:id="rId36"/>
    <p:sldId id="307" r:id="rId37"/>
    <p:sldId id="303" r:id="rId38"/>
    <p:sldId id="302" r:id="rId39"/>
    <p:sldId id="266" r:id="rId40"/>
    <p:sldId id="268" r:id="rId41"/>
    <p:sldId id="272" r:id="rId42"/>
    <p:sldId id="259" r:id="rId43"/>
    <p:sldId id="305" r:id="rId44"/>
    <p:sldId id="292" r:id="rId45"/>
    <p:sldId id="256" r:id="rId46"/>
    <p:sldId id="261" r:id="rId47"/>
    <p:sldId id="263" r:id="rId48"/>
    <p:sldId id="299" r:id="rId49"/>
    <p:sldId id="304" r:id="rId50"/>
    <p:sldId id="294" r:id="rId51"/>
    <p:sldId id="290"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rschbaum, Dalia B. (GSFC-6170)" initials="DB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00CC"/>
    <a:srgbClr val="000099"/>
    <a:srgbClr val="000066"/>
    <a:srgbClr val="00FFFF"/>
    <a:srgbClr val="056AAF"/>
    <a:srgbClr val="31849B"/>
    <a:srgbClr val="383838"/>
    <a:srgbClr val="4D4D4D"/>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80288" autoAdjust="0"/>
  </p:normalViewPr>
  <p:slideViewPr>
    <p:cSldViewPr snapToGrid="0">
      <p:cViewPr>
        <p:scale>
          <a:sx n="60" d="100"/>
          <a:sy n="60" d="100"/>
        </p:scale>
        <p:origin x="-2004" y="-288"/>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notesViewPr>
    <p:cSldViewPr snapToGrid="0">
      <p:cViewPr varScale="1">
        <p:scale>
          <a:sx n="67" d="100"/>
          <a:sy n="67" d="100"/>
        </p:scale>
        <p:origin x="-2508" y="-96"/>
      </p:cViewPr>
      <p:guideLst>
        <p:guide orient="horz" pos="2880"/>
        <p:guide pos="2160"/>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8743DA-D533-4824-8B12-20E2B2F62C06}" type="datetimeFigureOut">
              <a:rPr lang="en-US" smtClean="0"/>
              <a:pPr/>
              <a:t>2/18/2015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614780-6F44-4641-95F4-91A638FD786A}" type="slidenum">
              <a:rPr lang="en-US" smtClean="0"/>
              <a:pPr/>
              <a:t>‹#›</a:t>
            </a:fld>
            <a:endParaRPr lang="en-US"/>
          </a:p>
        </p:txBody>
      </p:sp>
    </p:spTree>
    <p:extLst>
      <p:ext uri="{BB962C8B-B14F-4D97-AF65-F5344CB8AC3E}">
        <p14:creationId xmlns:p14="http://schemas.microsoft.com/office/powerpoint/2010/main" val="2650624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Title slide</a:t>
            </a:r>
            <a:r>
              <a:rPr lang="en-US" baseline="0" dirty="0"/>
              <a:t> </a:t>
            </a:r>
          </a:p>
        </p:txBody>
      </p:sp>
      <p:sp>
        <p:nvSpPr>
          <p:cNvPr id="27652" name="Slide Number Placeholder 3"/>
          <p:cNvSpPr>
            <a:spLocks noGrp="1"/>
          </p:cNvSpPr>
          <p:nvPr>
            <p:ph type="sldNum" sz="quarter" idx="5"/>
          </p:nvPr>
        </p:nvSpPr>
        <p:spPr bwMode="auto">
          <a:noFill/>
          <a:ln>
            <a:miter lim="800000"/>
            <a:headEnd/>
            <a:tailEnd/>
          </a:ln>
        </p:spPr>
        <p:txBody>
          <a:bodyPr/>
          <a:lstStyle/>
          <a:p>
            <a:fld id="{FB3036F4-D358-E74C-8436-AE783A4C6131}"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solidFill>
            <a:srgbClr val="FFFFFF"/>
          </a:solidFill>
          <a:ln/>
        </p:spPr>
      </p:sp>
      <p:sp>
        <p:nvSpPr>
          <p:cNvPr id="34819"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Times" pitchFamily="18" charset="0"/>
              </a:rPr>
              <a:t>An end to end  tracing  of GPM products, algorithm physics and product errors to water resources applications at different scales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4E2450-5DDA-4E43-8257-B0B90A0AF32F}"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1C2F8-DF83-4F19-B1FD-120CF7A928DB}"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1C2F8-DF83-4F19-B1FD-120CF7A928DB}"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p:spPr>
        <p:txBody>
          <a:bodyPr/>
          <a:lstStyle/>
          <a:p>
            <a:r>
              <a:rPr lang="en-US" dirty="0" smtClean="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614780-6F44-4641-95F4-91A638FD786A}" type="slidenum">
              <a:rPr lang="en-US" smtClean="0"/>
              <a:pPr/>
              <a:t>34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ER-2 sampling from IPHEX showing the data collection vantage point from the ER-2, with AMPR brightness temperatures and then the coinciding view from the ground via NPOL  (theme here again is the “complete” picture of the physics from top to bottom).  Airborne and ground-based instruments provide a complementary view.</a:t>
            </a:r>
            <a:endParaRPr lang="en-US" dirty="0"/>
          </a:p>
        </p:txBody>
      </p:sp>
      <p:sp>
        <p:nvSpPr>
          <p:cNvPr id="4" name="Slide Number Placeholder 3"/>
          <p:cNvSpPr>
            <a:spLocks noGrp="1"/>
          </p:cNvSpPr>
          <p:nvPr>
            <p:ph type="sldNum" sz="quarter" idx="10"/>
          </p:nvPr>
        </p:nvSpPr>
        <p:spPr/>
        <p:txBody>
          <a:bodyPr/>
          <a:lstStyle/>
          <a:p>
            <a:fld id="{781A4BBB-072E-48C8-81A8-A14082983045}"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Rain affects everyone on Earth</a:t>
            </a:r>
          </a:p>
          <a:p>
            <a:endParaRPr lang="en-US" dirty="0"/>
          </a:p>
          <a:p>
            <a:r>
              <a:rPr lang="en-US" dirty="0"/>
              <a:t>-- </a:t>
            </a:r>
            <a:r>
              <a:rPr lang="en-US" dirty="0" smtClean="0"/>
              <a:t>rain,</a:t>
            </a:r>
            <a:r>
              <a:rPr lang="en-US" baseline="0" dirty="0" smtClean="0"/>
              <a:t> snow and ice</a:t>
            </a:r>
            <a:r>
              <a:rPr lang="en-US" dirty="0" smtClean="0"/>
              <a:t> are one of the </a:t>
            </a:r>
            <a:r>
              <a:rPr lang="en-US" dirty="0"/>
              <a:t>primary sources of freshwater for </a:t>
            </a:r>
            <a:r>
              <a:rPr lang="en-US" dirty="0" smtClean="0"/>
              <a:t>people around the world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a:solidFill>
                  <a:prstClr val="black"/>
                </a:solidFill>
              </a:rPr>
              <a:pPr>
                <a:defRPr/>
              </a:p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Four applications of GPM data (snowstorm</a:t>
            </a:r>
            <a:r>
              <a:rPr lang="en-US" baseline="0" dirty="0"/>
              <a:t> in Ontario, Canada; storm track of Hurricane Katrina; landslide vulnerability map from TRMM data; Cedar Rapids, Iowa, flooded in 2008)</a:t>
            </a:r>
            <a:endParaRPr lang="en-US" dirty="0"/>
          </a:p>
          <a:p>
            <a:endParaRPr lang="en-US" dirty="0"/>
          </a:p>
          <a:p>
            <a:r>
              <a:rPr lang="en-US" dirty="0"/>
              <a:t>GPM applications include</a:t>
            </a:r>
          </a:p>
          <a:p>
            <a:r>
              <a:rPr lang="en-US" dirty="0"/>
              <a:t>-- predicting storms and getting an accurate measurement of snowfall</a:t>
            </a:r>
          </a:p>
          <a:p>
            <a:r>
              <a:rPr lang="en-US" dirty="0"/>
              <a:t>--</a:t>
            </a:r>
            <a:r>
              <a:rPr lang="en-US" baseline="0" dirty="0"/>
              <a:t> </a:t>
            </a:r>
            <a:r>
              <a:rPr lang="en-US" b="0" baseline="0" dirty="0" smtClean="0"/>
              <a:t>providing new data to better understand how </a:t>
            </a:r>
            <a:r>
              <a:rPr lang="en-US" baseline="0" dirty="0" smtClean="0"/>
              <a:t>hurricanes move and intensify</a:t>
            </a:r>
          </a:p>
          <a:p>
            <a:r>
              <a:rPr lang="en-US" baseline="0" dirty="0" smtClean="0"/>
              <a:t>-- providing information about what areas are vulnerable to landslides</a:t>
            </a:r>
            <a:endParaRPr lang="en-US" baseline="0" dirty="0"/>
          </a:p>
          <a:p>
            <a:r>
              <a:rPr lang="en-US" baseline="0" dirty="0"/>
              <a:t>-- </a:t>
            </a:r>
            <a:r>
              <a:rPr lang="en-US" baseline="0" dirty="0" smtClean="0"/>
              <a:t>predicting floods</a:t>
            </a:r>
          </a:p>
          <a:p>
            <a:endParaRPr lang="en-US" baseline="0" dirty="0" smtClean="0"/>
          </a:p>
        </p:txBody>
      </p:sp>
      <p:sp>
        <p:nvSpPr>
          <p:cNvPr id="4" name="Slide Number Placeholder 3"/>
          <p:cNvSpPr>
            <a:spLocks noGrp="1"/>
          </p:cNvSpPr>
          <p:nvPr>
            <p:ph type="sldNum" sz="quarter" idx="10"/>
          </p:nvPr>
        </p:nvSpPr>
        <p:spPr/>
        <p:txBody>
          <a:bodyPr/>
          <a:lstStyle/>
          <a:p>
            <a:pPr>
              <a:defRPr/>
            </a:pPr>
            <a:fld id="{F6F921E9-2863-6F4A-A265-B740A2855B50}" type="slidenum">
              <a:rPr lang="en-US">
                <a:solidFill>
                  <a:prstClr val="black"/>
                </a:solidFill>
              </a:rPr>
              <a:pPr>
                <a:defRPr/>
              </a:pPr>
              <a:t>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Four more Applications of GPM data (water faucet for drinking water,</a:t>
            </a:r>
            <a:r>
              <a:rPr lang="en-US" baseline="0" dirty="0"/>
              <a:t> </a:t>
            </a:r>
            <a:r>
              <a:rPr lang="en-US" baseline="0" dirty="0" smtClean="0"/>
              <a:t>Famine Early Warning System, World’s Freshwater Supplies, life cycle of </a:t>
            </a:r>
            <a:r>
              <a:rPr lang="en-US" baseline="0" dirty="0" err="1" smtClean="0"/>
              <a:t>Schistosomiasis correlated to flood events</a:t>
            </a:r>
            <a:r>
              <a:rPr lang="en-US" baseline="0" dirty="0" smtClean="0"/>
              <a:t>)</a:t>
            </a: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 snowpack and rainwater replenish aquifers and reservoirs used for drinking water and water for agriculture</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a:t>
            </a:r>
            <a:r>
              <a:rPr lang="en-US" baseline="0" dirty="0"/>
              <a:t> rain data aids projections of freshwater availability around the world</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 in turn, this helps with agriculture projections and famine early warning systems, especially in Africa where rainfall is scarse in many regions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 knowing where and when it rains also helps with world health in the cases of diseases that flourish when rainwater is high. In the example above, snails that are carriers of Shistosomiasis reproduce rapidly in wet </a:t>
            </a:r>
            <a:r>
              <a:rPr lang="en-US" baseline="0" dirty="0" smtClean="0"/>
              <a:t>conditions. T</a:t>
            </a:r>
            <a:r>
              <a:rPr lang="en-US" baseline="0" dirty="0"/>
              <a:t>heir presence, and the spread of Schistosomiasis, is correlated with high rainfall</a:t>
            </a:r>
            <a:r>
              <a:rPr lang="en-US" baseline="0"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F6F921E9-2863-6F4A-A265-B740A2855B50}" type="slidenum">
              <a:rPr lang="en-US">
                <a:solidFill>
                  <a:prstClr val="black"/>
                </a:solidFill>
              </a:rPr>
              <a:pPr>
                <a:defRPr/>
              </a:pPr>
              <a:t>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Water cycle</a:t>
            </a:r>
          </a:p>
          <a:p>
            <a:endParaRPr lang="en-US" dirty="0"/>
          </a:p>
          <a:p>
            <a:r>
              <a:rPr lang="en-US" dirty="0"/>
              <a:t>--</a:t>
            </a:r>
            <a:r>
              <a:rPr lang="en-US" baseline="0" dirty="0"/>
              <a:t> water endlessly moves through the water cycle</a:t>
            </a:r>
          </a:p>
          <a:p>
            <a:r>
              <a:rPr lang="en-US" baseline="0" dirty="0"/>
              <a:t>-- precipitation is the part that we can see and touch the most easily</a:t>
            </a:r>
          </a:p>
          <a:p>
            <a:r>
              <a:rPr lang="en-US" baseline="0" dirty="0"/>
              <a:t>-- the water cycle is part of the wider Earth and climate system</a:t>
            </a:r>
          </a:p>
          <a:p>
            <a:r>
              <a:rPr lang="en-US" baseline="0" dirty="0"/>
              <a:t>-- understanding the processes of how storms form, and how rain and snow behave in the atmosphere improves our understanding of our planet</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a:solidFill>
                  <a:prstClr val="black"/>
                </a:solidFill>
              </a:rPr>
              <a:pPr>
                <a:def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GPM Core Observatory</a:t>
            </a:r>
          </a:p>
          <a:p>
            <a:endParaRPr lang="en-US" dirty="0"/>
          </a:p>
          <a:p>
            <a:r>
              <a:rPr lang="en-US" dirty="0"/>
              <a:t>-- GPM Core Observatory provided by NASA and Japan</a:t>
            </a:r>
            <a:r>
              <a:rPr lang="en-US" baseline="0" dirty="0"/>
              <a:t> Aerospace Exploration Agency (JAXA)</a:t>
            </a:r>
            <a:endParaRPr lang="en-US" dirty="0"/>
          </a:p>
          <a:p>
            <a:r>
              <a:rPr lang="en-US" dirty="0"/>
              <a:t>-- </a:t>
            </a:r>
            <a:r>
              <a:rPr lang="en-US" dirty="0" smtClean="0"/>
              <a:t>The GPM Core Observatory was built </a:t>
            </a:r>
            <a:r>
              <a:rPr lang="en-US" dirty="0"/>
              <a:t>at NASA’s Goddard Space Flight Center</a:t>
            </a:r>
            <a:r>
              <a:rPr lang="en-US" baseline="0" dirty="0"/>
              <a:t> and is the </a:t>
            </a:r>
            <a:r>
              <a:rPr lang="en-US" dirty="0"/>
              <a:t>largest satellite ever built </a:t>
            </a:r>
            <a:r>
              <a:rPr lang="en-US" b="0" dirty="0" smtClean="0"/>
              <a:t>and assembled</a:t>
            </a:r>
            <a:r>
              <a:rPr lang="en-US" b="0" baseline="0" dirty="0" smtClean="0"/>
              <a:t> </a:t>
            </a:r>
            <a:r>
              <a:rPr lang="en-US" dirty="0" smtClean="0"/>
              <a:t>at Goddard</a:t>
            </a:r>
            <a:endParaRPr lang="en-US" dirty="0"/>
          </a:p>
          <a:p>
            <a:r>
              <a:rPr lang="en-US" sz="1200" kern="1200" dirty="0" smtClean="0">
                <a:solidFill>
                  <a:schemeClr val="tx1"/>
                </a:solidFill>
                <a:effectLst/>
                <a:latin typeface="+mn-lt"/>
                <a:ea typeface="ＭＳ Ｐゴシック" charset="-128"/>
                <a:cs typeface="ＭＳ Ｐゴシック" charset="-128"/>
              </a:rPr>
              <a:t>-- has two advanced instruments, a Dual-frequency Precipitation Radar (DPR) and a GPM Microwave Imager</a:t>
            </a:r>
            <a:r>
              <a:rPr lang="en-US" sz="1200" kern="1200" baseline="0" dirty="0" smtClean="0">
                <a:solidFill>
                  <a:schemeClr val="tx1"/>
                </a:solidFill>
                <a:effectLst/>
                <a:latin typeface="+mn-lt"/>
                <a:ea typeface="ＭＳ Ｐゴシック" charset="-128"/>
                <a:cs typeface="ＭＳ Ｐゴシック" charset="-128"/>
              </a:rPr>
              <a:t> (GMI)</a:t>
            </a:r>
            <a:endParaRPr lang="en-US" sz="1200" kern="1200" dirty="0" smtClean="0">
              <a:solidFill>
                <a:schemeClr val="tx1"/>
              </a:solidFill>
              <a:effectLst/>
              <a:latin typeface="+mn-lt"/>
              <a:ea typeface="ＭＳ Ｐゴシック" charset="-128"/>
              <a:cs typeface="ＭＳ Ｐゴシック" charset="-128"/>
            </a:endParaRPr>
          </a:p>
          <a:p>
            <a:r>
              <a:rPr lang="en-US" sz="1200" kern="1200" dirty="0" smtClean="0">
                <a:solidFill>
                  <a:schemeClr val="tx1"/>
                </a:solidFill>
                <a:effectLst/>
                <a:latin typeface="+mn-lt"/>
                <a:ea typeface="ＭＳ Ｐゴシック" charset="-128"/>
                <a:cs typeface="ＭＳ Ｐゴシック" charset="-128"/>
              </a:rPr>
              <a:t>-- the data collected </a:t>
            </a:r>
            <a:r>
              <a:rPr lang="en-US" sz="1200" b="0" kern="1200" dirty="0" smtClean="0">
                <a:solidFill>
                  <a:schemeClr val="tx1"/>
                </a:solidFill>
                <a:effectLst/>
                <a:latin typeface="+mn-lt"/>
                <a:ea typeface="ＭＳ Ｐゴシック" charset="-128"/>
                <a:cs typeface="ＭＳ Ｐゴシック" charset="-128"/>
              </a:rPr>
              <a:t>onboard the GPM Core Observatory will serve as the reference standard for the data collected by the constellation satellites, so it can all be combined into a consistent precipitation product available globally every 3 hours</a:t>
            </a:r>
            <a:endParaRPr lang="en-US" sz="1200" b="0" kern="1200" dirty="0">
              <a:solidFill>
                <a:schemeClr val="tx1"/>
              </a:solidFill>
              <a:effectLst/>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F6F921E9-2863-6F4A-A265-B740A2855B50}" type="slidenum">
              <a:rPr lang="en-US">
                <a:solidFill>
                  <a:prstClr val="black"/>
                </a:solidFill>
              </a:rPr>
              <a:pPr>
                <a:defRPr/>
              </a:pPr>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GPM Constellation</a:t>
            </a:r>
          </a:p>
          <a:p>
            <a:endParaRPr lang="en-US" dirty="0"/>
          </a:p>
          <a:p>
            <a:r>
              <a:rPr lang="en-US" dirty="0"/>
              <a:t>--</a:t>
            </a:r>
            <a:r>
              <a:rPr lang="en-US" baseline="0" dirty="0"/>
              <a:t> Satellites can get the view from above and see the whole world</a:t>
            </a:r>
          </a:p>
          <a:p>
            <a:r>
              <a:rPr lang="en-US" baseline="0" dirty="0"/>
              <a:t>-- The GPM mission is an international satellite mission led by NASA and the Japan Aerospace Exploration Agency (JAXA)</a:t>
            </a:r>
          </a:p>
          <a:p>
            <a:r>
              <a:rPr lang="en-US" baseline="0" dirty="0"/>
              <a:t>-- It is a multi-country partnership that collects rain data from multiple satellites to get a global map of rain data every three hours</a:t>
            </a:r>
          </a:p>
          <a:p>
            <a:r>
              <a:rPr lang="en-US" baseline="0" dirty="0"/>
              <a:t>-- The GPM Core Observatory is the satellite that unifies the measurements into a global data set</a:t>
            </a:r>
          </a:p>
          <a:p>
            <a:r>
              <a:rPr lang="en-US" baseline="0" dirty="0"/>
              <a:t>--The other satellites that contribute data to the GPM mission each have their own scientific or operational goals</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a:solidFill>
                  <a:prstClr val="black"/>
                </a:solidFill>
              </a:rPr>
              <a:pPr>
                <a:defRPr/>
              </a:pPr>
              <a:t>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Video</a:t>
            </a:r>
            <a:r>
              <a:rPr lang="en-US" baseline="0" dirty="0"/>
              <a:t>: What the instruments measure inside clouds</a:t>
            </a:r>
            <a:endParaRPr lang="en-US" dirty="0"/>
          </a:p>
          <a:p>
            <a:r>
              <a:rPr lang="en-US" dirty="0" smtClean="0"/>
              <a:t>URL: </a:t>
            </a:r>
            <a:r>
              <a:rPr lang="en-US" dirty="0" smtClean="0"/>
              <a:t>http://svs.gsfc.nasa.gov/goto?11253 </a:t>
            </a:r>
            <a:endParaRPr lang="en-US" dirty="0"/>
          </a:p>
          <a:p>
            <a:endParaRPr lang="en-US" dirty="0"/>
          </a:p>
          <a:p>
            <a:r>
              <a:rPr lang="en-US" dirty="0"/>
              <a:t>-- </a:t>
            </a:r>
            <a:r>
              <a:rPr lang="en-US" dirty="0" smtClean="0"/>
              <a:t>animation begins </a:t>
            </a:r>
            <a:r>
              <a:rPr lang="en-US" dirty="0"/>
              <a:t>with </a:t>
            </a:r>
            <a:r>
              <a:rPr lang="en-US" dirty="0" smtClean="0"/>
              <a:t>GMI</a:t>
            </a:r>
            <a:r>
              <a:rPr lang="en-US" baseline="0" dirty="0" smtClean="0"/>
              <a:t>. </a:t>
            </a:r>
            <a:r>
              <a:rPr lang="en-US" baseline="0" dirty="0"/>
              <a:t>Purple upward pulse </a:t>
            </a:r>
            <a:r>
              <a:rPr lang="en-US" baseline="0" dirty="0" smtClean="0"/>
              <a:t>indicates naturally </a:t>
            </a:r>
            <a:r>
              <a:rPr lang="en-US" baseline="0" dirty="0"/>
              <a:t>emitting energy from the ground and precipitation</a:t>
            </a:r>
          </a:p>
          <a:p>
            <a:r>
              <a:rPr lang="en-US" baseline="0" dirty="0" smtClean="0"/>
              <a:t>-- each channel on the instrument is sensitive to different types of precipitation</a:t>
            </a:r>
          </a:p>
          <a:p>
            <a:r>
              <a:rPr lang="en-US" sz="1200" kern="1200" dirty="0" smtClean="0">
                <a:solidFill>
                  <a:schemeClr val="tx1"/>
                </a:solidFill>
                <a:effectLst/>
                <a:latin typeface="+mn-lt"/>
                <a:ea typeface="ＭＳ Ｐゴシック" charset="-128"/>
                <a:cs typeface="ＭＳ Ｐゴシック" charset="-128"/>
              </a:rPr>
              <a:t>-- lower frequency (10</a:t>
            </a:r>
            <a:r>
              <a:rPr lang="en-US" sz="1200" kern="1200" baseline="0" dirty="0" smtClean="0">
                <a:solidFill>
                  <a:schemeClr val="tx1"/>
                </a:solidFill>
                <a:effectLst/>
                <a:latin typeface="+mn-lt"/>
                <a:ea typeface="ＭＳ Ｐゴシック" charset="-128"/>
                <a:cs typeface="ＭＳ Ｐゴシック" charset="-128"/>
              </a:rPr>
              <a:t> to </a:t>
            </a:r>
            <a:r>
              <a:rPr lang="en-US" sz="1200" kern="1200" dirty="0" smtClean="0">
                <a:solidFill>
                  <a:schemeClr val="tx1"/>
                </a:solidFill>
                <a:effectLst/>
                <a:latin typeface="+mn-lt"/>
                <a:ea typeface="ＭＳ Ｐゴシック" charset="-128"/>
                <a:cs typeface="ＭＳ Ｐゴシック" charset="-128"/>
              </a:rPr>
              <a:t>37 GHz) channels are more sensitive to raindrops, middle frequency channels (37</a:t>
            </a:r>
            <a:r>
              <a:rPr lang="en-US" sz="1200" kern="1200" baseline="0" dirty="0" smtClean="0">
                <a:solidFill>
                  <a:schemeClr val="tx1"/>
                </a:solidFill>
                <a:effectLst/>
                <a:latin typeface="+mn-lt"/>
                <a:ea typeface="ＭＳ Ｐゴシック" charset="-128"/>
                <a:cs typeface="ＭＳ Ｐゴシック" charset="-128"/>
              </a:rPr>
              <a:t> to </a:t>
            </a:r>
            <a:r>
              <a:rPr lang="en-US" sz="1200" kern="1200" dirty="0" smtClean="0">
                <a:solidFill>
                  <a:schemeClr val="tx1"/>
                </a:solidFill>
                <a:effectLst/>
                <a:latin typeface="+mn-lt"/>
                <a:ea typeface="ＭＳ Ｐゴシック" charset="-128"/>
                <a:cs typeface="ＭＳ Ｐゴシック" charset="-128"/>
              </a:rPr>
              <a:t>166 GHz) to both liquid and ice particles, higher frequency channels (166</a:t>
            </a:r>
            <a:r>
              <a:rPr lang="en-US" sz="1200" kern="1200" baseline="0" dirty="0" smtClean="0">
                <a:solidFill>
                  <a:schemeClr val="tx1"/>
                </a:solidFill>
                <a:effectLst/>
                <a:latin typeface="+mn-lt"/>
                <a:ea typeface="ＭＳ Ｐゴシック" charset="-128"/>
                <a:cs typeface="ＭＳ Ｐゴシック" charset="-128"/>
              </a:rPr>
              <a:t> to </a:t>
            </a:r>
            <a:r>
              <a:rPr lang="en-US" sz="1200" kern="1200" dirty="0" smtClean="0">
                <a:solidFill>
                  <a:schemeClr val="tx1"/>
                </a:solidFill>
                <a:effectLst/>
                <a:latin typeface="+mn-lt"/>
                <a:ea typeface="ＭＳ Ｐゴシック" charset="-128"/>
                <a:cs typeface="ＭＳ Ｐゴシック" charset="-128"/>
              </a:rPr>
              <a:t>183 GHz) to snow and ice</a:t>
            </a:r>
          </a:p>
          <a:p>
            <a:r>
              <a:rPr lang="en-US" baseline="0" dirty="0" smtClean="0"/>
              <a:t>-- </a:t>
            </a:r>
            <a:r>
              <a:rPr lang="en-US" baseline="0" dirty="0"/>
              <a:t>the DPR </a:t>
            </a:r>
            <a:r>
              <a:rPr lang="en-US" baseline="0" dirty="0" smtClean="0"/>
              <a:t>sends </a:t>
            </a:r>
            <a:r>
              <a:rPr lang="en-US" baseline="0" dirty="0"/>
              <a:t>down two </a:t>
            </a:r>
            <a:r>
              <a:rPr lang="en-US" baseline="0" dirty="0" smtClean="0"/>
              <a:t>pulses. </a:t>
            </a:r>
            <a:r>
              <a:rPr lang="en-US" baseline="0" dirty="0"/>
              <a:t>The </a:t>
            </a:r>
            <a:r>
              <a:rPr lang="en-US" baseline="0" dirty="0" err="1" smtClean="0"/>
              <a:t>Ka</a:t>
            </a:r>
            <a:r>
              <a:rPr lang="en-US" baseline="0" dirty="0" smtClean="0"/>
              <a:t>-band </a:t>
            </a:r>
            <a:r>
              <a:rPr lang="en-US" baseline="0" dirty="0"/>
              <a:t>is more </a:t>
            </a:r>
            <a:r>
              <a:rPr lang="en-US" baseline="0" dirty="0" smtClean="0"/>
              <a:t>sensitive </a:t>
            </a:r>
            <a:r>
              <a:rPr lang="en-US" baseline="0" dirty="0"/>
              <a:t>to ice in the upper part of the cloud and </a:t>
            </a:r>
            <a:r>
              <a:rPr lang="en-US" baseline="0" dirty="0" smtClean="0"/>
              <a:t>the Ku-band </a:t>
            </a:r>
            <a:r>
              <a:rPr lang="en-US" baseline="0" dirty="0"/>
              <a:t>is more </a:t>
            </a:r>
            <a:r>
              <a:rPr lang="en-US" baseline="0" dirty="0" smtClean="0"/>
              <a:t>sensitive </a:t>
            </a:r>
            <a:r>
              <a:rPr lang="en-US" baseline="0" dirty="0"/>
              <a:t>to liquid rain lower in the cloud</a:t>
            </a:r>
            <a:endParaRPr lang="en-US" dirty="0"/>
          </a:p>
        </p:txBody>
      </p:sp>
      <p:sp>
        <p:nvSpPr>
          <p:cNvPr id="4" name="Slide Number Placeholder 3"/>
          <p:cNvSpPr>
            <a:spLocks noGrp="1"/>
          </p:cNvSpPr>
          <p:nvPr>
            <p:ph type="sldNum" sz="quarter" idx="10"/>
          </p:nvPr>
        </p:nvSpPr>
        <p:spPr/>
        <p:txBody>
          <a:bodyPr/>
          <a:lstStyle/>
          <a:p>
            <a:pPr>
              <a:defRPr/>
            </a:pPr>
            <a:fld id="{F6F921E9-2863-6F4A-A265-B740A2855B50}" type="slidenum">
              <a:rPr lang="en-US"/>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Video: The GPM Core Observatory’s instruments </a:t>
            </a:r>
            <a:r>
              <a:rPr lang="en-US" b="0" dirty="0" smtClean="0"/>
              <a:t>collecting</a:t>
            </a:r>
            <a:r>
              <a:rPr lang="en-US" b="0" baseline="0" dirty="0" smtClean="0"/>
              <a:t> data</a:t>
            </a:r>
          </a:p>
          <a:p>
            <a:r>
              <a:rPr lang="en-US" b="0" baseline="0" dirty="0" smtClean="0"/>
              <a:t>URL: </a:t>
            </a:r>
            <a:r>
              <a:rPr lang="en-US" dirty="0" smtClean="0"/>
              <a:t>http://svs.gsfc.nasa.gov/goto?4016 </a:t>
            </a:r>
            <a:endParaRPr lang="en-US" b="0" dirty="0"/>
          </a:p>
          <a:p>
            <a:endParaRPr lang="en-US" dirty="0"/>
          </a:p>
          <a:p>
            <a:r>
              <a:rPr lang="en-US" dirty="0"/>
              <a:t>-- this video shows </a:t>
            </a:r>
            <a:r>
              <a:rPr lang="en-US" dirty="0" smtClean="0"/>
              <a:t>how the DPR and the GMI collect precipitation data </a:t>
            </a:r>
            <a:endParaRPr lang="en-US" baseline="0" dirty="0"/>
          </a:p>
          <a:p>
            <a:r>
              <a:rPr lang="en-US" baseline="0" dirty="0"/>
              <a:t>-- first it shows the </a:t>
            </a:r>
            <a:r>
              <a:rPr lang="en-US" baseline="0" dirty="0" err="1" smtClean="0"/>
              <a:t>Ka</a:t>
            </a:r>
            <a:r>
              <a:rPr lang="en-US" baseline="0" dirty="0" smtClean="0"/>
              <a:t>-band radar, </a:t>
            </a:r>
            <a:r>
              <a:rPr lang="en-US" baseline="0" dirty="0"/>
              <a:t>whose ground swath (75 miles or 120 km</a:t>
            </a:r>
            <a:r>
              <a:rPr lang="en-US" baseline="0" dirty="0" smtClean="0"/>
              <a:t>) </a:t>
            </a:r>
            <a:r>
              <a:rPr lang="en-US" baseline="0" dirty="0"/>
              <a:t>is nested inside the </a:t>
            </a:r>
            <a:r>
              <a:rPr lang="en-US" baseline="0" dirty="0" smtClean="0"/>
              <a:t>Ku-band </a:t>
            </a:r>
            <a:r>
              <a:rPr lang="en-US" baseline="0" dirty="0"/>
              <a:t>radar’s swath (152 miles or 245 km). They make 3D observations of precipitation</a:t>
            </a:r>
          </a:p>
          <a:p>
            <a:r>
              <a:rPr lang="en-US" baseline="0" dirty="0"/>
              <a:t>-- </a:t>
            </a:r>
            <a:r>
              <a:rPr lang="en-US" baseline="0" dirty="0" smtClean="0"/>
              <a:t>next, the </a:t>
            </a:r>
            <a:r>
              <a:rPr lang="en-US" baseline="0" dirty="0"/>
              <a:t>GMI </a:t>
            </a:r>
            <a:r>
              <a:rPr lang="en-US" baseline="0" dirty="0" smtClean="0"/>
              <a:t>data covers a </a:t>
            </a:r>
            <a:r>
              <a:rPr lang="en-US" baseline="0" dirty="0"/>
              <a:t>wider swath (562 miles or 904 km)</a:t>
            </a:r>
          </a:p>
        </p:txBody>
      </p:sp>
      <p:sp>
        <p:nvSpPr>
          <p:cNvPr id="4" name="Slide Number Placeholder 3"/>
          <p:cNvSpPr>
            <a:spLocks noGrp="1"/>
          </p:cNvSpPr>
          <p:nvPr>
            <p:ph type="sldNum" sz="quarter" idx="10"/>
          </p:nvPr>
        </p:nvSpPr>
        <p:spPr/>
        <p:txBody>
          <a:bodyPr/>
          <a:lstStyle/>
          <a:p>
            <a:pPr>
              <a:defRPr/>
            </a:pPr>
            <a:fld id="{F6F921E9-2863-6F4A-A265-B740A2855B50}" type="slidenum">
              <a:rPr lang="en-US"/>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FEB60F-06A7-484C-A965-2FFFF9733070}" type="datetimeFigureOut">
              <a:rPr lang="en-US" smtClean="0"/>
              <a:pPr/>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19CA6-3AA4-4820-99D7-E8CA269255D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FEB60F-06A7-484C-A965-2FFFF9733070}" type="datetimeFigureOut">
              <a:rPr lang="en-US" smtClean="0"/>
              <a:pPr/>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19CA6-3AA4-4820-99D7-E8CA269255D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FEB60F-06A7-484C-A965-2FFFF9733070}" type="datetimeFigureOut">
              <a:rPr lang="en-US" smtClean="0"/>
              <a:pPr/>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19CA6-3AA4-4820-99D7-E8CA269255D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Tree>
  </p:cSld>
  <p:clrMapOvr>
    <a:masterClrMapping/>
  </p:clrMapOvr>
  <p:transition spd="med"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Tree>
  </p:cSld>
  <p:clrMapOvr>
    <a:masterClrMapping/>
  </p:clrMapOvr>
  <p:transition spd="med"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F5F26C-4D70-485B-AA91-92E0CDFB7AE7}" type="datetimeFigureOut">
              <a:rPr lang="en-US" smtClean="0"/>
              <a:pPr/>
              <a:t>2/18/2015</a:t>
            </a:fld>
            <a:endParaRPr lang="en-US"/>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529AB3-80A9-46E7-92E8-FFC4B7CB6947}"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3F440-F3FB-4A86-8774-F016F036EEE4}" type="datetimeFigureOut">
              <a:rPr lang="en-US" smtClean="0">
                <a:solidFill>
                  <a:prstClr val="black">
                    <a:tint val="75000"/>
                  </a:prstClr>
                </a:solidFill>
              </a:rPr>
              <a:pPr/>
              <a:t>2/18/2015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8FCC2E-7F6E-40DA-9BDE-B98F4D9E3CB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CBDA20-9B61-4140-B69D-D8EF625A3B75}" type="datetimeFigureOut">
              <a:rPr lang="en-US" smtClean="0">
                <a:solidFill>
                  <a:prstClr val="black">
                    <a:tint val="75000"/>
                  </a:prstClr>
                </a:solidFill>
              </a:rPr>
              <a:pPr/>
              <a:t>2/18/2015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8AF1ED-B294-45D9-98E5-CCEA184ECD8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1A87A0-3798-6147-B209-4A9FF73F0378}" type="datetime1">
              <a:rPr lang="en-US"/>
              <a:pPr>
                <a:defRPr/>
              </a:pPr>
              <a:t>2/18/2015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BBA718-DBE6-7646-90D6-68182E623B2E}"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1A87A0-3798-6147-B209-4A9FF73F0378}" type="datetime1">
              <a:rPr lang="en-US"/>
              <a:pPr>
                <a:defRPr/>
              </a:pPr>
              <a:t>2/18/2015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BBA718-DBE6-7646-90D6-68182E623B2E}"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1A87A0-3798-6147-B209-4A9FF73F0378}" type="datetime1">
              <a:rPr lang="en-US"/>
              <a:pPr>
                <a:defRPr/>
              </a:pPr>
              <a:t>2/18/2015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BBA718-DBE6-7646-90D6-68182E623B2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FEB60F-06A7-484C-A965-2FFFF9733070}" type="datetimeFigureOut">
              <a:rPr lang="en-US" smtClean="0"/>
              <a:pPr/>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19CA6-3AA4-4820-99D7-E8CA269255D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1A87A0-3798-6147-B209-4A9FF73F0378}" type="datetime1">
              <a:rPr lang="en-US"/>
              <a:pPr>
                <a:defRPr/>
              </a:pPr>
              <a:t>2/18/2015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BBA718-DBE6-7646-90D6-68182E623B2E}"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7" descr="Picture2.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350" y="0"/>
            <a:ext cx="9131300" cy="6858000"/>
          </a:xfrm>
          <a:prstGeom prst="rect">
            <a:avLst/>
          </a:prstGeom>
          <a:noFill/>
          <a:ln w="9525">
            <a:noFill/>
            <a:miter lim="800000"/>
            <a:headEnd/>
            <a:tailEnd/>
          </a:ln>
        </p:spPr>
      </p:pic>
      <p:sp>
        <p:nvSpPr>
          <p:cNvPr id="2" name="Title 1"/>
          <p:cNvSpPr>
            <a:spLocks noGrp="1"/>
          </p:cNvSpPr>
          <p:nvPr>
            <p:ph type="ctrTitle"/>
          </p:nvPr>
        </p:nvSpPr>
        <p:spPr>
          <a:xfrm>
            <a:off x="689317" y="168812"/>
            <a:ext cx="7772400" cy="1470025"/>
          </a:xfrm>
        </p:spPr>
        <p:txBody>
          <a:bodyPr/>
          <a:lstStyle>
            <a:lvl1pPr algn="ctr">
              <a:defRPr sz="3600"/>
            </a:lvl1pPr>
          </a:lstStyle>
          <a:p>
            <a:r>
              <a:rPr lang="en-US" smtClean="0"/>
              <a:t>Click to edit Master title style</a:t>
            </a:r>
            <a:endParaRPr lang="en-US"/>
          </a:p>
        </p:txBody>
      </p:sp>
      <p:sp>
        <p:nvSpPr>
          <p:cNvPr id="3" name="Subtitle 2"/>
          <p:cNvSpPr>
            <a:spLocks noGrp="1"/>
          </p:cNvSpPr>
          <p:nvPr>
            <p:ph type="subTitle" idx="1"/>
          </p:nvPr>
        </p:nvSpPr>
        <p:spPr>
          <a:xfrm>
            <a:off x="5401994" y="1821765"/>
            <a:ext cx="3460652" cy="3882683"/>
          </a:xfrm>
        </p:spPr>
        <p:txBody>
          <a:bodyPr/>
          <a:lstStyle>
            <a:lvl1pPr marL="0" indent="0" algn="ctr">
              <a:buNone/>
              <a:defRPr>
                <a:solidFill>
                  <a:srgbClr val="FFCC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1A87A0-3798-6147-B209-4A9FF73F0378}" type="datetime1">
              <a:rPr lang="en-US"/>
              <a:pPr>
                <a:defRPr/>
              </a:pPr>
              <a:t>2/18/2015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BBA718-DBE6-7646-90D6-68182E623B2E}"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1A87A0-3798-6147-B209-4A9FF73F0378}" type="datetime1">
              <a:rPr lang="en-US"/>
              <a:pPr>
                <a:defRPr/>
              </a:pPr>
              <a:t>2/18/2015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BBA718-DBE6-7646-90D6-68182E623B2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008691033"/>
      </p:ext>
    </p:extLst>
  </p:cSld>
  <p:clrMapOvr>
    <a:masterClrMapping/>
  </p:clrMapOvr>
  <p:transition spd="med"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FEB60F-06A7-484C-A965-2FFFF9733070}" type="datetimeFigureOut">
              <a:rPr lang="en-US" smtClean="0"/>
              <a:pPr/>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F19CA6-3AA4-4820-99D7-E8CA269255D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FEB60F-06A7-484C-A965-2FFFF9733070}" type="datetimeFigureOut">
              <a:rPr lang="en-US" smtClean="0"/>
              <a:pPr/>
              <a:t>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19CA6-3AA4-4820-99D7-E8CA269255D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FEB60F-06A7-484C-A965-2FFFF9733070}" type="datetimeFigureOut">
              <a:rPr lang="en-US" smtClean="0"/>
              <a:pPr/>
              <a:t>2/18/2015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F19CA6-3AA4-4820-99D7-E8CA269255D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FEB60F-06A7-484C-A965-2FFFF9733070}" type="datetimeFigureOut">
              <a:rPr lang="en-US" smtClean="0"/>
              <a:pPr/>
              <a:t>2/18/2015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F19CA6-3AA4-4820-99D7-E8CA269255D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EB60F-06A7-484C-A965-2FFFF9733070}" type="datetimeFigureOut">
              <a:rPr lang="en-US" smtClean="0"/>
              <a:pPr/>
              <a:t>2/18/2015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F19CA6-3AA4-4820-99D7-E8CA269255D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FEB60F-06A7-484C-A965-2FFFF9733070}" type="datetimeFigureOut">
              <a:rPr lang="en-US" smtClean="0"/>
              <a:pPr/>
              <a:t>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19CA6-3AA4-4820-99D7-E8CA269255D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FEB60F-06A7-484C-A965-2FFFF9733070}" type="datetimeFigureOut">
              <a:rPr lang="en-US" smtClean="0"/>
              <a:pPr/>
              <a:t>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F19CA6-3AA4-4820-99D7-E8CA269255D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4.xml"/><Relationship Id="rId1" Type="http://schemas.openxmlformats.org/officeDocument/2006/relationships/slideLayout" Target="../slideLayouts/slideLayout24.xml"/><Relationship Id="rId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Hou_HD:Users:hou:Documents:Powerpoint07:"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FEB60F-06A7-484C-A965-2FFFF9733070}" type="datetimeFigureOut">
              <a:rPr lang="en-US" smtClean="0"/>
              <a:pPr/>
              <a:t>2/18/2015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19CA6-3AA4-4820-99D7-E8CA269255D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0"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0"/>
            <a:ext cx="8229600" cy="5324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defRPr/>
            </a:pPr>
            <a:fld id="{ECC48E1A-44DD-FA44-B0BE-B37B0643FEED}" type="datetime1">
              <a:rPr lang="en-US">
                <a:ea typeface="ＭＳ Ｐゴシック" charset="-128"/>
              </a:rPr>
              <a:pPr defTabSz="457200" fontAlgn="base">
                <a:spcBef>
                  <a:spcPct val="0"/>
                </a:spcBef>
                <a:spcAft>
                  <a:spcPct val="0"/>
                </a:spcAft>
                <a:defRPr/>
              </a:pPr>
              <a:t>2/18/2015</a:t>
            </a:fld>
            <a:endParaRPr lang="en-US">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defRPr/>
            </a:pPr>
            <a:fld id="{0A490ACF-02BC-F345-B8D0-082C0FA581D5}" type="slidenum">
              <a:rPr lang="en-US">
                <a:ea typeface="ＭＳ Ｐゴシック" charset="-128"/>
              </a:rPr>
              <a:pPr defTabSz="457200" fontAlgn="base">
                <a:spcBef>
                  <a:spcPct val="0"/>
                </a:spcBef>
                <a:spcAft>
                  <a:spcPct val="0"/>
                </a:spcAft>
                <a:defRPr/>
              </a:pPr>
              <a:t>‹#›</a:t>
            </a:fld>
            <a:endParaRPr lang="en-US">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0"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0"/>
            <a:ext cx="8229600" cy="5324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defRPr/>
            </a:pPr>
            <a:fld id="{ECC48E1A-44DD-FA44-B0BE-B37B0643FEED}" type="datetime1">
              <a:rPr lang="en-US">
                <a:ea typeface="ＭＳ Ｐゴシック" charset="-128"/>
              </a:rPr>
              <a:pPr defTabSz="457200" fontAlgn="base">
                <a:spcBef>
                  <a:spcPct val="0"/>
                </a:spcBef>
                <a:spcAft>
                  <a:spcPct val="0"/>
                </a:spcAft>
                <a:defRPr/>
              </a:pPr>
              <a:t>2/18/2015</a:t>
            </a:fld>
            <a:endParaRPr lang="en-US">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defRPr/>
            </a:pPr>
            <a:fld id="{0A490ACF-02BC-F345-B8D0-082C0FA581D5}" type="slidenum">
              <a:rPr lang="en-US">
                <a:ea typeface="ＭＳ Ｐゴシック" charset="-128"/>
              </a:rPr>
              <a:pPr defTabSz="457200" fontAlgn="base">
                <a:spcBef>
                  <a:spcPct val="0"/>
                </a:spcBef>
                <a:spcAft>
                  <a:spcPct val="0"/>
                </a:spcAft>
                <a:defRPr/>
              </a:pPr>
              <a:t>‹#›</a:t>
            </a:fld>
            <a:endParaRPr lang="en-US">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0"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0"/>
            <a:ext cx="8229600" cy="5324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defRPr/>
            </a:pPr>
            <a:fld id="{ECC48E1A-44DD-FA44-B0BE-B37B0643FEED}" type="datetime1">
              <a:rPr lang="en-US">
                <a:ea typeface="ＭＳ Ｐゴシック" charset="-128"/>
              </a:rPr>
              <a:pPr defTabSz="457200" fontAlgn="base">
                <a:spcBef>
                  <a:spcPct val="0"/>
                </a:spcBef>
                <a:spcAft>
                  <a:spcPct val="0"/>
                </a:spcAft>
                <a:defRPr/>
              </a:pPr>
              <a:t>2/18/2015</a:t>
            </a:fld>
            <a:endParaRPr lang="en-US">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defRPr/>
            </a:pPr>
            <a:fld id="{0A490ACF-02BC-F345-B8D0-082C0FA581D5}" type="slidenum">
              <a:rPr lang="en-US">
                <a:ea typeface="ＭＳ Ｐゴシック" charset="-128"/>
              </a:rPr>
              <a:pPr defTabSz="457200" fontAlgn="base">
                <a:spcBef>
                  <a:spcPct val="0"/>
                </a:spcBef>
                <a:spcAft>
                  <a:spcPct val="0"/>
                </a:spcAft>
                <a:defRPr/>
              </a:pPr>
              <a:t>‹#›</a:t>
            </a:fld>
            <a:endParaRPr lang="en-US">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0"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0"/>
            <a:ext cx="8229600" cy="5324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defRPr/>
            </a:pPr>
            <a:fld id="{ECC48E1A-44DD-FA44-B0BE-B37B0643FEED}" type="datetime1">
              <a:rPr lang="en-US">
                <a:ea typeface="ＭＳ Ｐゴシック" charset="-128"/>
              </a:rPr>
              <a:pPr defTabSz="457200" fontAlgn="base">
                <a:spcBef>
                  <a:spcPct val="0"/>
                </a:spcBef>
                <a:spcAft>
                  <a:spcPct val="0"/>
                </a:spcAft>
                <a:defRPr/>
              </a:pPr>
              <a:t>2/18/2015</a:t>
            </a:fld>
            <a:endParaRPr lang="en-US">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defRPr/>
            </a:pPr>
            <a:fld id="{0A490ACF-02BC-F345-B8D0-082C0FA581D5}" type="slidenum">
              <a:rPr lang="en-US">
                <a:ea typeface="ＭＳ Ｐゴシック" charset="-128"/>
              </a:rPr>
              <a:pPr defTabSz="457200" fontAlgn="base">
                <a:spcBef>
                  <a:spcPct val="0"/>
                </a:spcBef>
                <a:spcAft>
                  <a:spcPct val="0"/>
                </a:spcAft>
                <a:defRPr/>
              </a:pPr>
              <a:t>‹#›</a:t>
            </a:fld>
            <a:endParaRPr lang="en-US">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705" r:id="rId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7" descr="GPM PPT Fmt2011.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0000FF"/>
          </a:solidFill>
          <a:ln w="9525">
            <a:solidFill>
              <a:srgbClr val="FFFF00"/>
            </a:solidFill>
            <a:miter lim="800000"/>
            <a:headEnd/>
            <a:tailEnd/>
          </a:ln>
        </p:spPr>
      </p:pic>
      <p:sp>
        <p:nvSpPr>
          <p:cNvPr id="1027" name="Rectangle 16"/>
          <p:cNvSpPr>
            <a:spLocks noGrp="1" noChangeArrowheads="1"/>
          </p:cNvSpPr>
          <p:nvPr>
            <p:ph type="body" idx="1"/>
          </p:nvPr>
        </p:nvSpPr>
        <p:spPr bwMode="auto">
          <a:xfrm>
            <a:off x="573088" y="812800"/>
            <a:ext cx="8359775"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21"/>
          <p:cNvSpPr>
            <a:spLocks noGrp="1" noChangeArrowheads="1"/>
          </p:cNvSpPr>
          <p:nvPr>
            <p:ph type="title"/>
          </p:nvPr>
        </p:nvSpPr>
        <p:spPr bwMode="auto">
          <a:xfrm>
            <a:off x="1133475" y="100013"/>
            <a:ext cx="69056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Title</a:t>
            </a:r>
          </a:p>
        </p:txBody>
      </p:sp>
      <p:sp>
        <p:nvSpPr>
          <p:cNvPr id="1029" name="TextBox 8"/>
          <p:cNvSpPr txBox="1">
            <a:spLocks noChangeArrowheads="1"/>
          </p:cNvSpPr>
          <p:nvPr/>
        </p:nvSpPr>
        <p:spPr bwMode="auto">
          <a:xfrm>
            <a:off x="8482013" y="6515100"/>
            <a:ext cx="4746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pPr algn="r" eaLnBrk="0" fontAlgn="base" hangingPunct="0">
              <a:spcBef>
                <a:spcPct val="0"/>
              </a:spcBef>
              <a:spcAft>
                <a:spcPct val="0"/>
              </a:spcAft>
              <a:defRPr/>
            </a:pPr>
            <a:fld id="{22662F42-945D-4643-BADF-893960662A5E}" type="slidenum">
              <a:rPr lang="en-US" altLang="en-US" sz="1000" smtClean="0">
                <a:solidFill>
                  <a:srgbClr val="000000"/>
                </a:solidFill>
                <a:latin typeface="Arial" pitchFamily="34" charset="0"/>
                <a:ea typeface="ＭＳ Ｐゴシック" pitchFamily="34" charset="-128"/>
                <a:cs typeface="Arial" pitchFamily="34" charset="0"/>
              </a:rPr>
              <a:pPr algn="r" eaLnBrk="0" fontAlgn="base" hangingPunct="0">
                <a:spcBef>
                  <a:spcPct val="0"/>
                </a:spcBef>
                <a:spcAft>
                  <a:spcPct val="0"/>
                </a:spcAft>
                <a:defRPr/>
              </a:pPr>
              <a:t>‹#›</a:t>
            </a:fld>
            <a:endParaRPr lang="en-US" altLang="en-US" sz="1000" smtClean="0">
              <a:solidFill>
                <a:srgbClr val="000000"/>
              </a:solidFill>
              <a:latin typeface="Arial" pitchFamily="34" charset="0"/>
              <a:ea typeface="ＭＳ Ｐゴシック" pitchFamily="34" charset="-128"/>
              <a:cs typeface="Arial" pitchFamily="34" charset="0"/>
            </a:endParaRPr>
          </a:p>
        </p:txBody>
      </p:sp>
      <p:pic>
        <p:nvPicPr>
          <p:cNvPr id="1030" name="Picture 5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2475" y="87313"/>
            <a:ext cx="6381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1"/>
          <p:cNvSpPr>
            <a:spLocks noChangeArrowheads="1"/>
          </p:cNvSpPr>
          <p:nvPr/>
        </p:nvSpPr>
        <p:spPr bwMode="auto">
          <a:xfrm>
            <a:off x="8283575" y="6511925"/>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pPr eaLnBrk="0" fontAlgn="base" hangingPunct="0">
              <a:spcBef>
                <a:spcPct val="0"/>
              </a:spcBef>
              <a:spcAft>
                <a:spcPct val="0"/>
              </a:spcAft>
              <a:defRPr/>
            </a:pPr>
            <a:r>
              <a:rPr lang="en-US" altLang="en-US" sz="1000" i="1" smtClean="0">
                <a:solidFill>
                  <a:srgbClr val="000000"/>
                </a:solidFill>
                <a:latin typeface="Arial" pitchFamily="34" charset="0"/>
                <a:ea typeface="ＭＳ Ｐゴシック" pitchFamily="34" charset="-128"/>
                <a:cs typeface="Arial" pitchFamily="34" charset="0"/>
              </a:rPr>
              <a:t>Page</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rgbClr val="000000">
                    <a:tint val="75000"/>
                  </a:srgbClr>
                </a:solidFill>
                <a:latin typeface="+mn-lt"/>
                <a:ea typeface="ＭＳ Ｐゴシック" charset="-128"/>
                <a:cs typeface="+mn-cs"/>
              </a:defRPr>
            </a:lvl1pPr>
          </a:lstStyle>
          <a:p>
            <a:pPr fontAlgn="base">
              <a:spcBef>
                <a:spcPct val="0"/>
              </a:spcBef>
              <a:spcAft>
                <a:spcPct val="0"/>
              </a:spcAft>
              <a:defRPr/>
            </a:pPr>
            <a:endParaRPr lang="en-US"/>
          </a:p>
        </p:txBody>
      </p:sp>
    </p:spTree>
  </p:cSld>
  <p:clrMap bg1="lt1" tx1="dk1" bg2="lt2" tx2="dk2" accent1="accent1" accent2="accent2" accent3="accent3" accent4="accent4" accent5="accent5" accent6="accent6" hlink="hlink" folHlink="folHlink"/>
  <p:sldLayoutIdLst>
    <p:sldLayoutId id="2147483709" r:id="rId1"/>
  </p:sldLayoutIdLst>
  <p:transition spd="med" advClick="0"/>
  <p:timing>
    <p:tnLst>
      <p:par>
        <p:cTn id="1" dur="indefinite" restart="never" nodeType="tmRoot"/>
      </p:par>
    </p:tnLst>
  </p:timing>
  <p:hf hdr="0" ftr="0" dt="0"/>
  <p:txStyles>
    <p:titleStyle>
      <a:lvl1pPr algn="r" rtl="0" eaLnBrk="0" fontAlgn="base" hangingPunct="0">
        <a:lnSpc>
          <a:spcPct val="85000"/>
        </a:lnSpc>
        <a:spcBef>
          <a:spcPct val="0"/>
        </a:spcBef>
        <a:spcAft>
          <a:spcPct val="0"/>
        </a:spcAft>
        <a:defRPr sz="2400" b="1">
          <a:solidFill>
            <a:srgbClr val="FFFFFF"/>
          </a:solidFill>
          <a:latin typeface="Arial Bold"/>
          <a:ea typeface="ＭＳ Ｐゴシック" charset="-128"/>
          <a:cs typeface="Arial Bold"/>
        </a:defRPr>
      </a:lvl1pPr>
      <a:lvl2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2pPr>
      <a:lvl3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3pPr>
      <a:lvl4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4pPr>
      <a:lvl5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5pPr>
      <a:lvl6pPr marL="457200" algn="r" rtl="0" eaLnBrk="0" fontAlgn="base" hangingPunct="0">
        <a:lnSpc>
          <a:spcPct val="85000"/>
        </a:lnSpc>
        <a:spcBef>
          <a:spcPct val="0"/>
        </a:spcBef>
        <a:spcAft>
          <a:spcPct val="0"/>
        </a:spcAft>
        <a:defRPr sz="2700" b="1">
          <a:solidFill>
            <a:srgbClr val="FFFFFF"/>
          </a:solidFill>
          <a:latin typeface="Book Antiqua" charset="0"/>
        </a:defRPr>
      </a:lvl6pPr>
      <a:lvl7pPr marL="914400" algn="r" rtl="0" eaLnBrk="0" fontAlgn="base" hangingPunct="0">
        <a:lnSpc>
          <a:spcPct val="85000"/>
        </a:lnSpc>
        <a:spcBef>
          <a:spcPct val="0"/>
        </a:spcBef>
        <a:spcAft>
          <a:spcPct val="0"/>
        </a:spcAft>
        <a:defRPr sz="2700" b="1">
          <a:solidFill>
            <a:srgbClr val="FFFFFF"/>
          </a:solidFill>
          <a:latin typeface="Book Antiqua" charset="0"/>
        </a:defRPr>
      </a:lvl7pPr>
      <a:lvl8pPr marL="1371600" algn="r" rtl="0" eaLnBrk="0" fontAlgn="base" hangingPunct="0">
        <a:lnSpc>
          <a:spcPct val="85000"/>
        </a:lnSpc>
        <a:spcBef>
          <a:spcPct val="0"/>
        </a:spcBef>
        <a:spcAft>
          <a:spcPct val="0"/>
        </a:spcAft>
        <a:defRPr sz="2700" b="1">
          <a:solidFill>
            <a:srgbClr val="FFFFFF"/>
          </a:solidFill>
          <a:latin typeface="Book Antiqua" charset="0"/>
        </a:defRPr>
      </a:lvl8pPr>
      <a:lvl9pPr marL="1828800" algn="r" rtl="0" eaLnBrk="0" fontAlgn="base" hangingPunct="0">
        <a:lnSpc>
          <a:spcPct val="85000"/>
        </a:lnSpc>
        <a:spcBef>
          <a:spcPct val="0"/>
        </a:spcBef>
        <a:spcAft>
          <a:spcPct val="0"/>
        </a:spcAft>
        <a:defRPr sz="2700" b="1">
          <a:solidFill>
            <a:srgbClr val="FFFFFF"/>
          </a:solidFill>
          <a:latin typeface="Book Antiqua" charset="0"/>
        </a:defRPr>
      </a:lvl9pPr>
    </p:titleStyle>
    <p:bodyStyle>
      <a:lvl1pPr marL="174625" indent="-174625"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1pPr>
      <a:lvl2pPr marL="511175" indent="-2222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2pPr>
      <a:lvl3pPr marL="796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3pPr>
      <a:lvl4pPr marL="1146175" indent="-2349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4pPr>
      <a:lvl5pPr marL="1431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5pPr>
      <a:lvl6pPr marL="18891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6pPr>
      <a:lvl7pPr marL="23463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7pPr>
      <a:lvl8pPr marL="28035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8pPr>
      <a:lvl9pPr marL="32607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204788" y="812800"/>
            <a:ext cx="8728075" cy="565308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9" name="Rectangle 3"/>
          <p:cNvSpPr>
            <a:spLocks noGrp="1" noChangeArrowheads="1"/>
          </p:cNvSpPr>
          <p:nvPr>
            <p:ph type="title"/>
          </p:nvPr>
        </p:nvSpPr>
        <p:spPr bwMode="auto">
          <a:xfrm>
            <a:off x="177800" y="100013"/>
            <a:ext cx="8782050" cy="561975"/>
          </a:xfrm>
          <a:prstGeom prst="rect">
            <a:avLst/>
          </a:prstGeom>
          <a:solidFill>
            <a:srgbClr val="0000FF"/>
          </a:solid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4100" name="Picture 4" descr="Hou_HD:Users:hou:Documents:Powerpoint07:"/>
          <p:cNvPicPr>
            <a:picLocks noChangeAspect="1" noChangeArrowheads="1"/>
          </p:cNvPicPr>
          <p:nvPr/>
        </p:nvPicPr>
        <p:blipFill>
          <a:blip r:embed="rId3" r:link="rId4" cstate="email">
            <a:lum bright="-4000" contrast="28000"/>
            <a:extLst>
              <a:ext uri="{28A0092B-C50C-407E-A947-70E740481C1C}">
                <a14:useLocalDpi xmlns:a14="http://schemas.microsoft.com/office/drawing/2010/main"/>
              </a:ext>
            </a:extLst>
          </a:blip>
          <a:srcRect/>
          <a:stretch>
            <a:fillRect/>
          </a:stretch>
        </p:blipFill>
        <p:spPr bwMode="auto">
          <a:xfrm>
            <a:off x="8328025" y="6219825"/>
            <a:ext cx="642938" cy="538163"/>
          </a:xfrm>
          <a:prstGeom prst="rect">
            <a:avLst/>
          </a:prstGeom>
          <a:noFill/>
          <a:ln w="9525">
            <a:noFill/>
            <a:miter lim="800000"/>
            <a:headEnd/>
            <a:tailEnd/>
          </a:ln>
        </p:spPr>
      </p:pic>
      <p:sp>
        <p:nvSpPr>
          <p:cNvPr id="680966" name="Text Box 6"/>
          <p:cNvSpPr txBox="1">
            <a:spLocks noChangeArrowheads="1"/>
          </p:cNvSpPr>
          <p:nvPr/>
        </p:nvSpPr>
        <p:spPr bwMode="auto">
          <a:xfrm>
            <a:off x="8813800" y="6565900"/>
            <a:ext cx="508000" cy="244475"/>
          </a:xfrm>
          <a:prstGeom prst="rect">
            <a:avLst/>
          </a:prstGeom>
          <a:noFill/>
          <a:ln w="12700">
            <a:noFill/>
            <a:miter lim="800000"/>
            <a:headEnd/>
            <a:tailEnd/>
          </a:ln>
          <a:effectLst/>
        </p:spPr>
        <p:txBody>
          <a:bodyPr>
            <a:spAutoFit/>
          </a:bodyPr>
          <a:lstStyle/>
          <a:p>
            <a:pPr eaLnBrk="0" fontAlgn="base" hangingPunct="0">
              <a:spcBef>
                <a:spcPct val="50000"/>
              </a:spcBef>
              <a:spcAft>
                <a:spcPct val="0"/>
              </a:spcAft>
              <a:defRPr/>
            </a:pPr>
            <a:fld id="{47922693-D04A-4622-AE85-E083B1FE163E}" type="slidenum">
              <a:rPr lang="en-US" sz="1000" i="1">
                <a:solidFill>
                  <a:srgbClr val="000000"/>
                </a:solidFill>
                <a:latin typeface="Book Antiqua" pitchFamily="18" charset="0"/>
                <a:ea typeface="MS PGothic" pitchFamily="34" charset="-128"/>
                <a:cs typeface="Arial" charset="0"/>
              </a:rPr>
              <a:pPr eaLnBrk="0" fontAlgn="base" hangingPunct="0">
                <a:spcBef>
                  <a:spcPct val="50000"/>
                </a:spcBef>
                <a:spcAft>
                  <a:spcPct val="0"/>
                </a:spcAft>
                <a:defRPr/>
              </a:pPr>
              <a:t>‹#›</a:t>
            </a:fld>
            <a:endParaRPr lang="en-US" sz="1000" i="1">
              <a:solidFill>
                <a:srgbClr val="000000"/>
              </a:solidFill>
              <a:latin typeface="Book Antiqua" pitchFamily="18" charset="0"/>
              <a:ea typeface="MS PGothic" pitchFamily="34" charset="-128"/>
              <a:cs typeface="Arial" charset="0"/>
            </a:endParaRPr>
          </a:p>
        </p:txBody>
      </p:sp>
      <p:sp>
        <p:nvSpPr>
          <p:cNvPr id="680967" name="Text Box 7"/>
          <p:cNvSpPr txBox="1">
            <a:spLocks noChangeArrowheads="1"/>
          </p:cNvSpPr>
          <p:nvPr userDrawn="1"/>
        </p:nvSpPr>
        <p:spPr bwMode="auto">
          <a:xfrm>
            <a:off x="8648700" y="6527800"/>
            <a:ext cx="508000" cy="304800"/>
          </a:xfrm>
          <a:prstGeom prst="rect">
            <a:avLst/>
          </a:prstGeom>
          <a:noFill/>
          <a:ln w="12700">
            <a:noFill/>
            <a:miter lim="800000"/>
            <a:headEnd/>
            <a:tailEnd/>
          </a:ln>
          <a:effectLst/>
        </p:spPr>
        <p:txBody>
          <a:bodyPr>
            <a:spAutoFit/>
          </a:bodyPr>
          <a:lstStyle/>
          <a:p>
            <a:pPr eaLnBrk="0" fontAlgn="base" hangingPunct="0">
              <a:spcBef>
                <a:spcPct val="50000"/>
              </a:spcBef>
              <a:spcAft>
                <a:spcPct val="0"/>
              </a:spcAft>
              <a:defRPr/>
            </a:pPr>
            <a:fld id="{D4D703B3-8BEB-4AEC-9D61-112E2E11062B}" type="slidenum">
              <a:rPr lang="en-US" sz="1400" i="1">
                <a:solidFill>
                  <a:srgbClr val="000000"/>
                </a:solidFill>
                <a:latin typeface="Book Antiqua" pitchFamily="18" charset="0"/>
                <a:ea typeface="MS PGothic" pitchFamily="34" charset="-128"/>
                <a:cs typeface="Arial" charset="0"/>
              </a:rPr>
              <a:pPr eaLnBrk="0" fontAlgn="base" hangingPunct="0">
                <a:spcBef>
                  <a:spcPct val="50000"/>
                </a:spcBef>
                <a:spcAft>
                  <a:spcPct val="0"/>
                </a:spcAft>
                <a:defRPr/>
              </a:pPr>
              <a:t>‹#›</a:t>
            </a:fld>
            <a:endParaRPr lang="en-US" sz="1400" i="1">
              <a:solidFill>
                <a:srgbClr val="000000"/>
              </a:solidFill>
              <a:latin typeface="Book Antiqua" pitchFamily="18" charset="0"/>
              <a:ea typeface="MS PGothic" pitchFamily="34" charset="-128"/>
              <a:cs typeface="Arial" charset="0"/>
            </a:endParaRPr>
          </a:p>
        </p:txBody>
      </p:sp>
    </p:spTree>
  </p:cSld>
  <p:clrMap bg1="lt1" tx1="dk1" bg2="lt2" tx2="dk2" accent1="accent1" accent2="accent2" accent3="accent3" accent4="accent4" accent5="accent5" accent6="accent6" hlink="hlink" folHlink="folHlink"/>
  <p:sldLayoutIdLst>
    <p:sldLayoutId id="2147483665" r:id="rId1"/>
  </p:sldLayoutIdLst>
  <p:transition spd="med" advClick="0"/>
  <p:timing>
    <p:tnLst>
      <p:par>
        <p:cTn id="1" dur="indefinite" restart="never" nodeType="tmRoot"/>
      </p:par>
    </p:tnLst>
  </p:timing>
  <p:txStyles>
    <p:titleStyle>
      <a:lvl1pPr algn="ctr" rtl="0" eaLnBrk="0" fontAlgn="base" hangingPunct="0">
        <a:lnSpc>
          <a:spcPct val="85000"/>
        </a:lnSpc>
        <a:spcBef>
          <a:spcPct val="0"/>
        </a:spcBef>
        <a:spcAft>
          <a:spcPct val="0"/>
        </a:spcAft>
        <a:defRPr sz="2400" i="1" u="sng">
          <a:solidFill>
            <a:srgbClr val="FFFFFF"/>
          </a:solidFill>
          <a:latin typeface="+mj-lt"/>
          <a:ea typeface="+mj-ea"/>
          <a:cs typeface="+mj-cs"/>
        </a:defRPr>
      </a:lvl1pPr>
      <a:lvl2pPr algn="ctr" rtl="0" eaLnBrk="0" fontAlgn="base" hangingPunct="0">
        <a:lnSpc>
          <a:spcPct val="85000"/>
        </a:lnSpc>
        <a:spcBef>
          <a:spcPct val="0"/>
        </a:spcBef>
        <a:spcAft>
          <a:spcPct val="0"/>
        </a:spcAft>
        <a:defRPr sz="2400" i="1" u="sng">
          <a:solidFill>
            <a:srgbClr val="FFFFFF"/>
          </a:solidFill>
          <a:latin typeface="Arial" charset="0"/>
        </a:defRPr>
      </a:lvl2pPr>
      <a:lvl3pPr algn="ctr" rtl="0" eaLnBrk="0" fontAlgn="base" hangingPunct="0">
        <a:lnSpc>
          <a:spcPct val="85000"/>
        </a:lnSpc>
        <a:spcBef>
          <a:spcPct val="0"/>
        </a:spcBef>
        <a:spcAft>
          <a:spcPct val="0"/>
        </a:spcAft>
        <a:defRPr sz="2400" i="1" u="sng">
          <a:solidFill>
            <a:srgbClr val="FFFFFF"/>
          </a:solidFill>
          <a:latin typeface="Arial" charset="0"/>
        </a:defRPr>
      </a:lvl3pPr>
      <a:lvl4pPr algn="ctr" rtl="0" eaLnBrk="0" fontAlgn="base" hangingPunct="0">
        <a:lnSpc>
          <a:spcPct val="85000"/>
        </a:lnSpc>
        <a:spcBef>
          <a:spcPct val="0"/>
        </a:spcBef>
        <a:spcAft>
          <a:spcPct val="0"/>
        </a:spcAft>
        <a:defRPr sz="2400" i="1" u="sng">
          <a:solidFill>
            <a:srgbClr val="FFFFFF"/>
          </a:solidFill>
          <a:latin typeface="Arial" charset="0"/>
        </a:defRPr>
      </a:lvl4pPr>
      <a:lvl5pPr algn="ctr" rtl="0" eaLnBrk="0" fontAlgn="base" hangingPunct="0">
        <a:lnSpc>
          <a:spcPct val="85000"/>
        </a:lnSpc>
        <a:spcBef>
          <a:spcPct val="0"/>
        </a:spcBef>
        <a:spcAft>
          <a:spcPct val="0"/>
        </a:spcAft>
        <a:defRPr sz="2400" i="1" u="sng">
          <a:solidFill>
            <a:srgbClr val="FFFFFF"/>
          </a:solidFill>
          <a:latin typeface="Arial" charset="0"/>
        </a:defRPr>
      </a:lvl5pPr>
      <a:lvl6pPr marL="457200" algn="ctr" rtl="0" eaLnBrk="0" fontAlgn="base" hangingPunct="0">
        <a:lnSpc>
          <a:spcPct val="85000"/>
        </a:lnSpc>
        <a:spcBef>
          <a:spcPct val="0"/>
        </a:spcBef>
        <a:spcAft>
          <a:spcPct val="0"/>
        </a:spcAft>
        <a:defRPr sz="2400" i="1" u="sng">
          <a:solidFill>
            <a:srgbClr val="FFFFFF"/>
          </a:solidFill>
          <a:latin typeface="Arial" charset="0"/>
        </a:defRPr>
      </a:lvl6pPr>
      <a:lvl7pPr marL="914400" algn="ctr" rtl="0" eaLnBrk="0" fontAlgn="base" hangingPunct="0">
        <a:lnSpc>
          <a:spcPct val="85000"/>
        </a:lnSpc>
        <a:spcBef>
          <a:spcPct val="0"/>
        </a:spcBef>
        <a:spcAft>
          <a:spcPct val="0"/>
        </a:spcAft>
        <a:defRPr sz="2400" i="1" u="sng">
          <a:solidFill>
            <a:srgbClr val="FFFFFF"/>
          </a:solidFill>
          <a:latin typeface="Arial" charset="0"/>
        </a:defRPr>
      </a:lvl7pPr>
      <a:lvl8pPr marL="1371600" algn="ctr" rtl="0" eaLnBrk="0" fontAlgn="base" hangingPunct="0">
        <a:lnSpc>
          <a:spcPct val="85000"/>
        </a:lnSpc>
        <a:spcBef>
          <a:spcPct val="0"/>
        </a:spcBef>
        <a:spcAft>
          <a:spcPct val="0"/>
        </a:spcAft>
        <a:defRPr sz="2400" i="1" u="sng">
          <a:solidFill>
            <a:srgbClr val="FFFFFF"/>
          </a:solidFill>
          <a:latin typeface="Arial" charset="0"/>
        </a:defRPr>
      </a:lvl8pPr>
      <a:lvl9pPr marL="1828800" algn="ctr" rtl="0" eaLnBrk="0" fontAlgn="base" hangingPunct="0">
        <a:lnSpc>
          <a:spcPct val="85000"/>
        </a:lnSpc>
        <a:spcBef>
          <a:spcPct val="0"/>
        </a:spcBef>
        <a:spcAft>
          <a:spcPct val="0"/>
        </a:spcAft>
        <a:defRPr sz="2400" i="1" u="sng">
          <a:solidFill>
            <a:srgbClr val="FFFFFF"/>
          </a:solidFill>
          <a:latin typeface="Arial" charset="0"/>
        </a:defRPr>
      </a:lvl9pPr>
    </p:titleStyle>
    <p:bodyStyle>
      <a:lvl1pPr marL="174625" indent="-174625" algn="l" rtl="0" eaLnBrk="0" fontAlgn="base" hangingPunct="0">
        <a:lnSpc>
          <a:spcPct val="85000"/>
        </a:lnSpc>
        <a:spcBef>
          <a:spcPct val="35000"/>
        </a:spcBef>
        <a:spcAft>
          <a:spcPct val="0"/>
        </a:spcAft>
        <a:buClr>
          <a:srgbClr val="003399"/>
        </a:buClr>
        <a:buSzPct val="100000"/>
        <a:buChar char="•"/>
        <a:defRPr b="1">
          <a:solidFill>
            <a:srgbClr val="003399"/>
          </a:solidFill>
          <a:latin typeface="+mn-lt"/>
          <a:ea typeface="+mn-ea"/>
          <a:cs typeface="+mn-cs"/>
        </a:defRPr>
      </a:lvl1pPr>
      <a:lvl2pPr marL="511175" indent="-2222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2pPr>
      <a:lvl3pPr marL="7969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3pPr>
      <a:lvl4pPr marL="1146175" indent="-2349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4pPr>
      <a:lvl5pPr marL="14319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5pPr>
      <a:lvl6pPr marL="18891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6pPr>
      <a:lvl7pPr marL="23463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7pPr>
      <a:lvl8pPr marL="28035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8pPr>
      <a:lvl9pPr marL="32607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7" descr="GPM PPT Fmt2011.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0000FF"/>
          </a:solidFill>
          <a:ln w="9525">
            <a:noFill/>
            <a:miter lim="800000"/>
            <a:headEnd/>
            <a:tailEnd/>
          </a:ln>
        </p:spPr>
      </p:pic>
      <p:sp>
        <p:nvSpPr>
          <p:cNvPr id="1027" name="Rectangle 16"/>
          <p:cNvSpPr>
            <a:spLocks noGrp="1" noChangeArrowheads="1"/>
          </p:cNvSpPr>
          <p:nvPr>
            <p:ph type="body" idx="1"/>
          </p:nvPr>
        </p:nvSpPr>
        <p:spPr bwMode="auto">
          <a:xfrm>
            <a:off x="573088" y="812800"/>
            <a:ext cx="8359775" cy="565308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21"/>
          <p:cNvSpPr>
            <a:spLocks noGrp="1" noChangeArrowheads="1"/>
          </p:cNvSpPr>
          <p:nvPr>
            <p:ph type="title"/>
          </p:nvPr>
        </p:nvSpPr>
        <p:spPr bwMode="auto">
          <a:xfrm>
            <a:off x="1133475" y="100013"/>
            <a:ext cx="6905625" cy="5619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Title</a:t>
            </a:r>
          </a:p>
        </p:txBody>
      </p:sp>
      <p:pic>
        <p:nvPicPr>
          <p:cNvPr id="1030" name="Picture 5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72475" y="87313"/>
            <a:ext cx="638175" cy="542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Lst>
  <p:transition spd="med" advClick="0"/>
  <p:timing>
    <p:tnLst>
      <p:par>
        <p:cTn id="1" dur="indefinite" restart="never" nodeType="tmRoot"/>
      </p:par>
    </p:tnLst>
  </p:timing>
  <p:hf hdr="0" ftr="0" dt="0"/>
  <p:txStyles>
    <p:titleStyle>
      <a:lvl1pPr algn="r" rtl="0" eaLnBrk="0" fontAlgn="base" hangingPunct="0">
        <a:lnSpc>
          <a:spcPct val="85000"/>
        </a:lnSpc>
        <a:spcBef>
          <a:spcPct val="0"/>
        </a:spcBef>
        <a:spcAft>
          <a:spcPct val="0"/>
        </a:spcAft>
        <a:defRPr sz="2400" b="1">
          <a:solidFill>
            <a:srgbClr val="FFFFFF"/>
          </a:solidFill>
          <a:latin typeface="Arial Bold"/>
          <a:ea typeface="ＭＳ Ｐゴシック" charset="-128"/>
          <a:cs typeface="Arial Bold"/>
        </a:defRPr>
      </a:lvl1pPr>
      <a:lvl2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2pPr>
      <a:lvl3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3pPr>
      <a:lvl4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4pPr>
      <a:lvl5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5pPr>
      <a:lvl6pPr marL="457200" algn="r" rtl="0" eaLnBrk="0" fontAlgn="base" hangingPunct="0">
        <a:lnSpc>
          <a:spcPct val="85000"/>
        </a:lnSpc>
        <a:spcBef>
          <a:spcPct val="0"/>
        </a:spcBef>
        <a:spcAft>
          <a:spcPct val="0"/>
        </a:spcAft>
        <a:defRPr sz="2700" b="1">
          <a:solidFill>
            <a:srgbClr val="FFFFFF"/>
          </a:solidFill>
          <a:latin typeface="Book Antiqua" charset="0"/>
        </a:defRPr>
      </a:lvl6pPr>
      <a:lvl7pPr marL="914400" algn="r" rtl="0" eaLnBrk="0" fontAlgn="base" hangingPunct="0">
        <a:lnSpc>
          <a:spcPct val="85000"/>
        </a:lnSpc>
        <a:spcBef>
          <a:spcPct val="0"/>
        </a:spcBef>
        <a:spcAft>
          <a:spcPct val="0"/>
        </a:spcAft>
        <a:defRPr sz="2700" b="1">
          <a:solidFill>
            <a:srgbClr val="FFFFFF"/>
          </a:solidFill>
          <a:latin typeface="Book Antiqua" charset="0"/>
        </a:defRPr>
      </a:lvl7pPr>
      <a:lvl8pPr marL="1371600" algn="r" rtl="0" eaLnBrk="0" fontAlgn="base" hangingPunct="0">
        <a:lnSpc>
          <a:spcPct val="85000"/>
        </a:lnSpc>
        <a:spcBef>
          <a:spcPct val="0"/>
        </a:spcBef>
        <a:spcAft>
          <a:spcPct val="0"/>
        </a:spcAft>
        <a:defRPr sz="2700" b="1">
          <a:solidFill>
            <a:srgbClr val="FFFFFF"/>
          </a:solidFill>
          <a:latin typeface="Book Antiqua" charset="0"/>
        </a:defRPr>
      </a:lvl8pPr>
      <a:lvl9pPr marL="1828800" algn="r" rtl="0" eaLnBrk="0" fontAlgn="base" hangingPunct="0">
        <a:lnSpc>
          <a:spcPct val="85000"/>
        </a:lnSpc>
        <a:spcBef>
          <a:spcPct val="0"/>
        </a:spcBef>
        <a:spcAft>
          <a:spcPct val="0"/>
        </a:spcAft>
        <a:defRPr sz="2700" b="1">
          <a:solidFill>
            <a:srgbClr val="FFFFFF"/>
          </a:solidFill>
          <a:latin typeface="Book Antiqua" charset="0"/>
        </a:defRPr>
      </a:lvl9pPr>
    </p:titleStyle>
    <p:bodyStyle>
      <a:lvl1pPr marL="174625" indent="-174625"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1pPr>
      <a:lvl2pPr marL="511175" indent="-2222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2pPr>
      <a:lvl3pPr marL="796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3pPr>
      <a:lvl4pPr marL="1146175" indent="-2349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4pPr>
      <a:lvl5pPr marL="1431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5pPr>
      <a:lvl6pPr marL="18891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6pPr>
      <a:lvl7pPr marL="23463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7pPr>
      <a:lvl8pPr marL="28035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8pPr>
      <a:lvl9pPr marL="32607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3"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1"/>
            <a:ext cx="8229600" cy="5324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defTabSz="457200" fontAlgn="base">
              <a:spcBef>
                <a:spcPct val="0"/>
              </a:spcBef>
              <a:spcAft>
                <a:spcPct val="0"/>
              </a:spcAft>
              <a:defRPr/>
            </a:pPr>
            <a:fld id="{4012A78B-7863-4320-A710-467D23CF936D}" type="datetime1">
              <a:rPr lang="en-US"/>
              <a:pPr defTabSz="457200" fontAlgn="base">
                <a:spcBef>
                  <a:spcPct val="0"/>
                </a:spcBef>
                <a:spcAft>
                  <a:spcPct val="0"/>
                </a:spcAft>
                <a:defRPr/>
              </a:pPr>
              <a:t>2/18/2015</a:t>
            </a:fld>
            <a:endParaRPr lang="en-US"/>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defRPr>
            </a:lvl1pPr>
          </a:lstStyle>
          <a:p>
            <a:pPr defTabSz="457200" fontAlgn="base">
              <a:spcBef>
                <a:spcPct val="0"/>
              </a:spcBef>
              <a:spcAft>
                <a:spcPct val="0"/>
              </a:spcAft>
              <a:defRPr/>
            </a:pPr>
            <a:fld id="{608BCE73-8F19-4F04-8C16-871ED8755E1E}" type="slidenum">
              <a:rPr lang="en-US"/>
              <a:pPr defTabSz="457200"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3F440-F3FB-4A86-8774-F016F036EEE4}" type="datetimeFigureOut">
              <a:rPr lang="en-US" smtClean="0">
                <a:solidFill>
                  <a:prstClr val="black">
                    <a:tint val="75000"/>
                  </a:prstClr>
                </a:solidFill>
              </a:rPr>
              <a:pPr/>
              <a:t>2/18/2015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FCC2E-7F6E-40DA-9BDE-B98F4D9E3CBA}"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BDA20-9B61-4140-B69D-D8EF625A3B75}" type="datetimeFigureOut">
              <a:rPr lang="en-US" smtClean="0">
                <a:solidFill>
                  <a:prstClr val="black">
                    <a:tint val="75000"/>
                  </a:prstClr>
                </a:solidFill>
              </a:rPr>
              <a:pPr/>
              <a:t>2/18/2015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AF1ED-B294-45D9-98E5-CCEA184ECD81}"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0"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0"/>
            <a:ext cx="8229600" cy="5324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defRPr/>
            </a:pPr>
            <a:fld id="{ECC48E1A-44DD-FA44-B0BE-B37B0643FEED}" type="datetime1">
              <a:rPr lang="en-US">
                <a:ea typeface="ＭＳ Ｐゴシック" charset="-128"/>
              </a:rPr>
              <a:pPr defTabSz="457200" fontAlgn="base">
                <a:spcBef>
                  <a:spcPct val="0"/>
                </a:spcBef>
                <a:spcAft>
                  <a:spcPct val="0"/>
                </a:spcAft>
                <a:defRPr/>
              </a:pPr>
              <a:t>2/18/2015</a:t>
            </a:fld>
            <a:endParaRPr lang="en-US">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defRPr/>
            </a:pPr>
            <a:fld id="{0A490ACF-02BC-F345-B8D0-082C0FA581D5}" type="slidenum">
              <a:rPr lang="en-US">
                <a:ea typeface="ＭＳ Ｐゴシック" charset="-128"/>
              </a:rPr>
              <a:pPr defTabSz="457200" fontAlgn="base">
                <a:spcBef>
                  <a:spcPct val="0"/>
                </a:spcBef>
                <a:spcAft>
                  <a:spcPct val="0"/>
                </a:spcAft>
                <a:defRPr/>
              </a:pPr>
              <a:t>‹#›</a:t>
            </a:fld>
            <a:endParaRPr lang="en-US">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0"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0"/>
            <a:ext cx="8229600" cy="5324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defRPr/>
            </a:pPr>
            <a:fld id="{ECC48E1A-44DD-FA44-B0BE-B37B0643FEED}" type="datetime1">
              <a:rPr lang="en-US">
                <a:ea typeface="ＭＳ Ｐゴシック" charset="-128"/>
              </a:rPr>
              <a:pPr defTabSz="457200" fontAlgn="base">
                <a:spcBef>
                  <a:spcPct val="0"/>
                </a:spcBef>
                <a:spcAft>
                  <a:spcPct val="0"/>
                </a:spcAft>
                <a:defRPr/>
              </a:pPr>
              <a:t>2/18/2015</a:t>
            </a:fld>
            <a:endParaRPr lang="en-US">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defRPr/>
            </a:pPr>
            <a:fld id="{0A490ACF-02BC-F345-B8D0-082C0FA581D5}" type="slidenum">
              <a:rPr lang="en-US">
                <a:ea typeface="ＭＳ Ｐゴシック" charset="-128"/>
              </a:rPr>
              <a:pPr defTabSz="457200" fontAlgn="base">
                <a:spcBef>
                  <a:spcPct val="0"/>
                </a:spcBef>
                <a:spcAft>
                  <a:spcPct val="0"/>
                </a:spcAft>
                <a:defRPr/>
              </a:pPr>
              <a:t>‹#›</a:t>
            </a:fld>
            <a:endParaRPr lang="en-US">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0"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0"/>
            <a:ext cx="8229600" cy="5324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defRPr/>
            </a:pPr>
            <a:fld id="{ECC48E1A-44DD-FA44-B0BE-B37B0643FEED}" type="datetime1">
              <a:rPr lang="en-US">
                <a:ea typeface="ＭＳ Ｐゴシック" charset="-128"/>
              </a:rPr>
              <a:pPr defTabSz="457200" fontAlgn="base">
                <a:spcBef>
                  <a:spcPct val="0"/>
                </a:spcBef>
                <a:spcAft>
                  <a:spcPct val="0"/>
                </a:spcAft>
                <a:defRPr/>
              </a:pPr>
              <a:t>2/18/2015</a:t>
            </a:fld>
            <a:endParaRPr lang="en-US">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defRPr/>
            </a:pPr>
            <a:fld id="{0A490ACF-02BC-F345-B8D0-082C0FA581D5}" type="slidenum">
              <a:rPr lang="en-US">
                <a:ea typeface="ＭＳ Ｐゴシック" charset="-128"/>
              </a:rPr>
              <a:pPr defTabSz="457200" fontAlgn="base">
                <a:spcBef>
                  <a:spcPct val="0"/>
                </a:spcBef>
                <a:spcAft>
                  <a:spcPct val="0"/>
                </a:spcAft>
                <a:defRPr/>
              </a:pPr>
              <a:t>‹#›</a:t>
            </a:fld>
            <a:endParaRPr lang="en-US">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vs.gsfc.nasa.gov/goto?4016" TargetMode="Externa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svs.gsfc.nasa.gov/goto?4213" TargetMode="External"/><Relationship Id="rId2" Type="http://schemas.openxmlformats.org/officeDocument/2006/relationships/image" Target="../media/image18.jpeg"/><Relationship Id="rId1" Type="http://schemas.openxmlformats.org/officeDocument/2006/relationships/slideLayout" Target="../slideLayouts/slideLayout24.xml"/><Relationship Id="rId5" Type="http://schemas.openxmlformats.org/officeDocument/2006/relationships/hyperlink" Target="http://svs.gsfc.nasa.gov/goto?4173"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35.jpe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nmq.ou.edu/"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26.pn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gif"/><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tiff"/></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3.png"/><Relationship Id="rId7"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tiff"/><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 Id="rId4" Type="http://schemas.openxmlformats.org/officeDocument/2006/relationships/image" Target="../media/image70.gif"/></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gif"/><Relationship Id="rId7" Type="http://schemas.openxmlformats.org/officeDocument/2006/relationships/image" Target="../media/image76.jpeg"/><Relationship Id="rId2" Type="http://schemas.openxmlformats.org/officeDocument/2006/relationships/image" Target="../media/image71.gif"/><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2.tiff"/><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2.xml"/><Relationship Id="rId5" Type="http://schemas.openxmlformats.org/officeDocument/2006/relationships/image" Target="../media/image88.jpe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png"/><Relationship Id="rId1" Type="http://schemas.openxmlformats.org/officeDocument/2006/relationships/slideLayout" Target="../slideLayouts/slideLayout1.xml"/><Relationship Id="rId4" Type="http://schemas.openxmlformats.org/officeDocument/2006/relationships/image" Target="../media/image91.gif"/></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97.jpeg"/><Relationship Id="rId7" Type="http://schemas.openxmlformats.org/officeDocument/2006/relationships/image" Target="../media/image10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www.google.com/url?sa=i&amp;rct=j&amp;q=Rain+drop+shape&amp;source=images&amp;cd=&amp;cad=rja&amp;docid=AGNLFYiKsiVw2M&amp;tbnid=0_NRLt7h9SOoHM:&amp;ved=0CAUQjRw&amp;url=http://www.sciencedirect.com/science/article/pii/S0169809510000268&amp;ei=D56nUZuoJ5GAqQH98ICABw&amp;bvm=bv.47244034,d.aWM&amp;psig=AFQjCNFt8UHkl8dUXWtJ_7D0M9HtVXMnzA&amp;ust=1370025570588630" TargetMode="External"/><Relationship Id="rId5" Type="http://schemas.openxmlformats.org/officeDocument/2006/relationships/image" Target="../media/image99.jpe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03.gif"/><Relationship Id="rId7" Type="http://schemas.openxmlformats.org/officeDocument/2006/relationships/image" Target="../media/image10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jpe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0.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2.jpeg"/><Relationship Id="rId18" Type="http://schemas.openxmlformats.org/officeDocument/2006/relationships/image" Target="../media/image137.jpeg"/><Relationship Id="rId3" Type="http://schemas.openxmlformats.org/officeDocument/2006/relationships/image" Target="../media/image122.png"/><Relationship Id="rId21" Type="http://schemas.openxmlformats.org/officeDocument/2006/relationships/image" Target="../media/image140.jpeg"/><Relationship Id="rId7" Type="http://schemas.openxmlformats.org/officeDocument/2006/relationships/image" Target="../media/image126.jpeg"/><Relationship Id="rId12" Type="http://schemas.openxmlformats.org/officeDocument/2006/relationships/image" Target="../media/image131.jpeg"/><Relationship Id="rId17" Type="http://schemas.openxmlformats.org/officeDocument/2006/relationships/image" Target="../media/image136.jpeg"/><Relationship Id="rId2" Type="http://schemas.openxmlformats.org/officeDocument/2006/relationships/image" Target="../media/image121.jpeg"/><Relationship Id="rId16" Type="http://schemas.openxmlformats.org/officeDocument/2006/relationships/image" Target="../media/image135.jpeg"/><Relationship Id="rId20"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125.jpeg"/><Relationship Id="rId11" Type="http://schemas.openxmlformats.org/officeDocument/2006/relationships/image" Target="../media/image130.jpeg"/><Relationship Id="rId24" Type="http://schemas.openxmlformats.org/officeDocument/2006/relationships/image" Target="../media/image143.jpeg"/><Relationship Id="rId5" Type="http://schemas.openxmlformats.org/officeDocument/2006/relationships/image" Target="../media/image124.jpeg"/><Relationship Id="rId15" Type="http://schemas.openxmlformats.org/officeDocument/2006/relationships/image" Target="../media/image134.jpeg"/><Relationship Id="rId23" Type="http://schemas.openxmlformats.org/officeDocument/2006/relationships/image" Target="../media/image142.jpeg"/><Relationship Id="rId10" Type="http://schemas.openxmlformats.org/officeDocument/2006/relationships/image" Target="../media/image129.jpeg"/><Relationship Id="rId19" Type="http://schemas.openxmlformats.org/officeDocument/2006/relationships/image" Target="../media/image138.png"/><Relationship Id="rId4" Type="http://schemas.openxmlformats.org/officeDocument/2006/relationships/image" Target="../media/image123.png"/><Relationship Id="rId9" Type="http://schemas.openxmlformats.org/officeDocument/2006/relationships/image" Target="../media/image128.jpeg"/><Relationship Id="rId14" Type="http://schemas.openxmlformats.org/officeDocument/2006/relationships/image" Target="../media/image133.png"/><Relationship Id="rId22" Type="http://schemas.openxmlformats.org/officeDocument/2006/relationships/image" Target="../media/image141.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vs.gsfc.nasa.gov/goto?11253"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338" name="Title 3"/>
          <p:cNvSpPr>
            <a:spLocks noGrp="1"/>
          </p:cNvSpPr>
          <p:nvPr>
            <p:ph type="ctrTitle"/>
          </p:nvPr>
        </p:nvSpPr>
        <p:spPr>
          <a:xfrm>
            <a:off x="1484313" y="436563"/>
            <a:ext cx="6561137" cy="890587"/>
          </a:xfrm>
        </p:spPr>
        <p:txBody>
          <a:bodyPr/>
          <a:lstStyle/>
          <a:p>
            <a:pPr eaLnBrk="1" hangingPunct="1">
              <a:defRPr/>
            </a:pPr>
            <a:r>
              <a:rPr lang="en-US" sz="4400">
                <a:solidFill>
                  <a:srgbClr val="FED821"/>
                </a:solidFill>
                <a:effectLst>
                  <a:outerShdw blurRad="38100" dist="38100" dir="2700000" algn="tl">
                    <a:srgbClr val="DDDDDD"/>
                  </a:outerShdw>
                </a:effectLst>
              </a:rPr>
              <a:t>Global Precipitation Measurement</a:t>
            </a:r>
            <a:endParaRPr lang="en-US" sz="4400">
              <a:solidFill>
                <a:srgbClr val="FED821"/>
              </a:solidFill>
              <a:effectLst>
                <a:outerShdw blurRad="38100" dist="38100" dir="2700000" algn="tl">
                  <a:srgbClr val="DDDDDD"/>
                </a:outerShdw>
              </a:effectLst>
              <a:latin typeface="Arial" charset="0"/>
            </a:endParaRPr>
          </a:p>
        </p:txBody>
      </p:sp>
      <p:sp>
        <p:nvSpPr>
          <p:cNvPr id="26627" name="Subtitle 4"/>
          <p:cNvSpPr>
            <a:spLocks noGrp="1"/>
          </p:cNvSpPr>
          <p:nvPr>
            <p:ph type="subTitle" sz="quarter" idx="1"/>
          </p:nvPr>
        </p:nvSpPr>
        <p:spPr>
          <a:xfrm>
            <a:off x="5613400" y="2117725"/>
            <a:ext cx="2917825" cy="4418013"/>
          </a:xfrm>
        </p:spPr>
        <p:txBody>
          <a:bodyPr/>
          <a:lstStyle/>
          <a:p>
            <a:pPr algn="l" eaLnBrk="1" hangingPunct="1"/>
            <a:endParaRPr lang="en-US" sz="2000" b="1" dirty="0">
              <a:solidFill>
                <a:srgbClr val="FED821"/>
              </a:solidFill>
              <a:latin typeface="Arial" charset="0"/>
            </a:endParaRPr>
          </a:p>
          <a:p>
            <a:pPr algn="l" eaLnBrk="1" hangingPunct="1"/>
            <a:r>
              <a:rPr lang="en-US" sz="2000" b="1" dirty="0" smtClean="0">
                <a:solidFill>
                  <a:srgbClr val="FED821"/>
                </a:solidFill>
                <a:latin typeface="Arial" charset="0"/>
              </a:rPr>
              <a:t>Walt Petersen</a:t>
            </a:r>
            <a:endParaRPr lang="en-US" sz="2000" b="1" dirty="0">
              <a:solidFill>
                <a:srgbClr val="FED821"/>
              </a:solidFill>
              <a:latin typeface="Arial" charset="0"/>
            </a:endParaRPr>
          </a:p>
          <a:p>
            <a:pPr algn="l" eaLnBrk="1" hangingPunct="1"/>
            <a:r>
              <a:rPr lang="en-US" sz="1600" dirty="0" smtClean="0">
                <a:solidFill>
                  <a:srgbClr val="FED821"/>
                </a:solidFill>
                <a:latin typeface="Arial" charset="0"/>
              </a:rPr>
              <a:t>GPM Deputy Project Scientist for Ground Validation</a:t>
            </a:r>
          </a:p>
          <a:p>
            <a:pPr algn="l" eaLnBrk="1" hangingPunct="1"/>
            <a:r>
              <a:rPr lang="en-US" sz="1600" dirty="0" smtClean="0">
                <a:solidFill>
                  <a:srgbClr val="FED821"/>
                </a:solidFill>
                <a:latin typeface="Arial" charset="0"/>
              </a:rPr>
              <a:t>Chief, Earth Sciences Office of Field Support</a:t>
            </a:r>
            <a:endParaRPr lang="en-US" sz="1600" dirty="0">
              <a:solidFill>
                <a:srgbClr val="FED821"/>
              </a:solidFill>
              <a:latin typeface="Arial" charset="0"/>
            </a:endParaRPr>
          </a:p>
          <a:p>
            <a:pPr algn="l" eaLnBrk="1" hangingPunct="1"/>
            <a:endParaRPr lang="en-US" sz="1600" i="1" dirty="0">
              <a:solidFill>
                <a:srgbClr val="FED821"/>
              </a:solidFill>
              <a:latin typeface="Arial" charset="0"/>
            </a:endParaRPr>
          </a:p>
          <a:p>
            <a:pPr algn="l" eaLnBrk="1" hangingPunct="1"/>
            <a:r>
              <a:rPr lang="en-US" sz="1800" i="1" dirty="0" smtClean="0">
                <a:solidFill>
                  <a:srgbClr val="FED821"/>
                </a:solidFill>
                <a:latin typeface="Arial" charset="0"/>
              </a:rPr>
              <a:t>NASA’s Goddard </a:t>
            </a:r>
          </a:p>
          <a:p>
            <a:pPr algn="l" eaLnBrk="1" hangingPunct="1"/>
            <a:r>
              <a:rPr lang="en-US" sz="1800" i="1" dirty="0">
                <a:solidFill>
                  <a:srgbClr val="FED821"/>
                </a:solidFill>
                <a:latin typeface="Arial" charset="0"/>
              </a:rPr>
              <a:t>Space Flight Center</a:t>
            </a:r>
          </a:p>
          <a:p>
            <a:pPr eaLnBrk="1" hangingPunct="1"/>
            <a:endParaRPr lang="en-US" sz="1800" i="1" dirty="0" smtClean="0">
              <a:solidFill>
                <a:srgbClr val="FED821"/>
              </a:solidFill>
              <a:latin typeface="Arial" charset="0"/>
            </a:endParaRPr>
          </a:p>
          <a:p>
            <a:pPr eaLnBrk="1" hangingPunct="1"/>
            <a:r>
              <a:rPr lang="en-US" sz="1800" i="1" dirty="0" err="1" smtClean="0">
                <a:solidFill>
                  <a:srgbClr val="FED821"/>
                </a:solidFill>
                <a:latin typeface="Arial" charset="0"/>
              </a:rPr>
              <a:t>CoCoRaHS</a:t>
            </a:r>
            <a:r>
              <a:rPr lang="en-US" sz="1800" i="1" dirty="0" smtClean="0">
                <a:solidFill>
                  <a:srgbClr val="FED821"/>
                </a:solidFill>
                <a:latin typeface="Arial" charset="0"/>
              </a:rPr>
              <a:t> Webinar</a:t>
            </a:r>
            <a:endParaRPr lang="en-US" sz="2000" i="1" dirty="0">
              <a:solidFill>
                <a:srgbClr val="FED821"/>
              </a:solidFill>
              <a:latin typeface="Arial" charset="0"/>
            </a:endParaRPr>
          </a:p>
          <a:p>
            <a:pPr algn="l" eaLnBrk="1" hangingPunct="1"/>
            <a:endParaRPr lang="en-US" sz="1800" i="1" dirty="0">
              <a:solidFill>
                <a:srgbClr val="FED821"/>
              </a:solidFill>
              <a:latin typeface="Arial" charset="0"/>
            </a:endParaRPr>
          </a:p>
          <a:p>
            <a:pPr eaLnBrk="1" hangingPunct="1"/>
            <a:r>
              <a:rPr lang="en-US" sz="1800" i="1" dirty="0" smtClean="0">
                <a:solidFill>
                  <a:srgbClr val="FED821"/>
                </a:solidFill>
                <a:latin typeface="Arial" charset="0"/>
              </a:rPr>
              <a:t>February 18, 2015</a:t>
            </a:r>
          </a:p>
          <a:p>
            <a:pPr algn="l" eaLnBrk="1" hangingPunct="1"/>
            <a:endParaRPr lang="en-US" sz="1800" i="1" dirty="0">
              <a:solidFill>
                <a:srgbClr val="FED821"/>
              </a:solidFill>
              <a:latin typeface="Arial" charset="0"/>
            </a:endParaRPr>
          </a:p>
          <a:p>
            <a:pPr algn="l" eaLnBrk="1" hangingPunct="1"/>
            <a:endParaRPr lang="en-US" sz="1600" b="1" i="1" u="sng" dirty="0">
              <a:solidFill>
                <a:srgbClr val="FED821"/>
              </a:solidFill>
              <a:latin typeface="Arial" charset="0"/>
            </a:endParaRPr>
          </a:p>
          <a:p>
            <a:pPr algn="l" eaLnBrk="1" hangingPunct="1"/>
            <a:endParaRPr lang="en-US" sz="1600" i="1" dirty="0">
              <a:solidFill>
                <a:srgbClr val="FED821"/>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4" descr="Screen shot 2013-08-28 at 3.15.21 PM.png"/>
          <p:cNvPicPr>
            <a:picLocks noChangeAspect="1"/>
          </p:cNvPicPr>
          <p:nvPr/>
        </p:nvPicPr>
        <p:blipFill>
          <a:blip r:embed="rId3" cstate="email">
            <a:extLst>
              <a:ext uri="{28A0092B-C50C-407E-A947-70E740481C1C}">
                <a14:useLocalDpi xmlns:a14="http://schemas.microsoft.com/office/drawing/2010/main"/>
              </a:ext>
            </a:extLst>
          </a:blip>
          <a:srcRect l="-496" r="-39"/>
          <a:stretch>
            <a:fillRect/>
          </a:stretch>
        </p:blipFill>
        <p:spPr bwMode="auto">
          <a:xfrm>
            <a:off x="-31750" y="-19050"/>
            <a:ext cx="9144000" cy="6858000"/>
          </a:xfrm>
          <a:prstGeom prst="rect">
            <a:avLst/>
          </a:prstGeom>
          <a:noFill/>
          <a:ln w="9525">
            <a:noFill/>
            <a:miter lim="800000"/>
            <a:headEnd/>
            <a:tailEnd/>
          </a:ln>
        </p:spPr>
      </p:pic>
      <p:sp>
        <p:nvSpPr>
          <p:cNvPr id="5" name="TextBox 4"/>
          <p:cNvSpPr txBox="1"/>
          <p:nvPr/>
        </p:nvSpPr>
        <p:spPr>
          <a:xfrm>
            <a:off x="1346200" y="0"/>
            <a:ext cx="6565900" cy="584775"/>
          </a:xfrm>
          <a:prstGeom prst="rect">
            <a:avLst/>
          </a:prstGeom>
          <a:noFill/>
        </p:spPr>
        <p:txBody>
          <a:bodyPr wrap="square" rtlCol="0">
            <a:spAutoFit/>
          </a:bodyPr>
          <a:lstStyle/>
          <a:p>
            <a:pPr algn="ctr"/>
            <a:r>
              <a:rPr lang="en-US" sz="3200" b="1" dirty="0" smtClean="0">
                <a:solidFill>
                  <a:srgbClr val="F8F8F8"/>
                </a:solidFill>
              </a:rPr>
              <a:t>How the Instruments Scan</a:t>
            </a:r>
            <a:endParaRPr lang="en-US" sz="3200" b="1" dirty="0">
              <a:solidFill>
                <a:srgbClr val="F8F8F8"/>
              </a:solidFill>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300" y="1021842"/>
            <a:ext cx="8134141" cy="4571109"/>
          </a:xfrm>
          <a:prstGeom prst="rect">
            <a:avLst/>
          </a:prstGeom>
        </p:spPr>
      </p:pic>
      <p:sp>
        <p:nvSpPr>
          <p:cNvPr id="6" name="Rectangle 5"/>
          <p:cNvSpPr/>
          <p:nvPr/>
        </p:nvSpPr>
        <p:spPr>
          <a:xfrm>
            <a:off x="2740937" y="5877175"/>
            <a:ext cx="3483967" cy="369332"/>
          </a:xfrm>
          <a:prstGeom prst="rect">
            <a:avLst/>
          </a:prstGeom>
        </p:spPr>
        <p:txBody>
          <a:bodyPr wrap="none">
            <a:spAutoFit/>
          </a:bodyPr>
          <a:lstStyle/>
          <a:p>
            <a:r>
              <a:rPr lang="en-US" dirty="0">
                <a:hlinkClick r:id="rId5"/>
              </a:rPr>
              <a:t>http://</a:t>
            </a:r>
            <a:r>
              <a:rPr lang="en-US" dirty="0" smtClean="0">
                <a:hlinkClick r:id="rId5"/>
              </a:rPr>
              <a:t>svs.gsfc.nasa.gov/goto?4016</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Hurricane </a:t>
            </a:r>
            <a:r>
              <a:rPr lang="en-US" dirty="0" err="1" smtClean="0"/>
              <a:t>Odile</a:t>
            </a:r>
            <a:r>
              <a:rPr lang="en-US" dirty="0" smtClean="0"/>
              <a:t> &amp; March Snow Storm</a:t>
            </a:r>
            <a:endParaRPr lang="en-US" dirty="0"/>
          </a:p>
        </p:txBody>
      </p:sp>
      <p:sp>
        <p:nvSpPr>
          <p:cNvPr id="5" name="Title 1"/>
          <p:cNvSpPr txBox="1">
            <a:spLocks/>
          </p:cNvSpPr>
          <p:nvPr/>
        </p:nvSpPr>
        <p:spPr bwMode="auto">
          <a:xfrm>
            <a:off x="5908676" y="1642889"/>
            <a:ext cx="2811992" cy="5619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lnSpc>
                <a:spcPct val="85000"/>
              </a:lnSpc>
              <a:spcBef>
                <a:spcPct val="0"/>
              </a:spcBef>
              <a:spcAft>
                <a:spcPct val="0"/>
              </a:spcAft>
              <a:defRPr sz="2400" b="1">
                <a:solidFill>
                  <a:srgbClr val="FFFFFF"/>
                </a:solidFill>
                <a:latin typeface="Arial Bold"/>
                <a:ea typeface="ＭＳ Ｐゴシック" charset="-128"/>
                <a:cs typeface="Arial Bold"/>
              </a:defRPr>
            </a:lvl1pPr>
            <a:lvl2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2pPr>
            <a:lvl3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3pPr>
            <a:lvl4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4pPr>
            <a:lvl5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5pPr>
            <a:lvl6pPr marL="457200" algn="r" rtl="0" eaLnBrk="0" fontAlgn="base" hangingPunct="0">
              <a:lnSpc>
                <a:spcPct val="85000"/>
              </a:lnSpc>
              <a:spcBef>
                <a:spcPct val="0"/>
              </a:spcBef>
              <a:spcAft>
                <a:spcPct val="0"/>
              </a:spcAft>
              <a:defRPr sz="2700" b="1">
                <a:solidFill>
                  <a:srgbClr val="FFFFFF"/>
                </a:solidFill>
                <a:latin typeface="Book Antiqua" charset="0"/>
              </a:defRPr>
            </a:lvl6pPr>
            <a:lvl7pPr marL="914400" algn="r" rtl="0" eaLnBrk="0" fontAlgn="base" hangingPunct="0">
              <a:lnSpc>
                <a:spcPct val="85000"/>
              </a:lnSpc>
              <a:spcBef>
                <a:spcPct val="0"/>
              </a:spcBef>
              <a:spcAft>
                <a:spcPct val="0"/>
              </a:spcAft>
              <a:defRPr sz="2700" b="1">
                <a:solidFill>
                  <a:srgbClr val="FFFFFF"/>
                </a:solidFill>
                <a:latin typeface="Book Antiqua" charset="0"/>
              </a:defRPr>
            </a:lvl7pPr>
            <a:lvl8pPr marL="1371600" algn="r" rtl="0" eaLnBrk="0" fontAlgn="base" hangingPunct="0">
              <a:lnSpc>
                <a:spcPct val="85000"/>
              </a:lnSpc>
              <a:spcBef>
                <a:spcPct val="0"/>
              </a:spcBef>
              <a:spcAft>
                <a:spcPct val="0"/>
              </a:spcAft>
              <a:defRPr sz="2700" b="1">
                <a:solidFill>
                  <a:srgbClr val="FFFFFF"/>
                </a:solidFill>
                <a:latin typeface="Book Antiqua" charset="0"/>
              </a:defRPr>
            </a:lvl8pPr>
            <a:lvl9pPr marL="1828800" algn="r" rtl="0" eaLnBrk="0" fontAlgn="base" hangingPunct="0">
              <a:lnSpc>
                <a:spcPct val="85000"/>
              </a:lnSpc>
              <a:spcBef>
                <a:spcPct val="0"/>
              </a:spcBef>
              <a:spcAft>
                <a:spcPct val="0"/>
              </a:spcAft>
              <a:defRPr sz="2700" b="1">
                <a:solidFill>
                  <a:srgbClr val="FFFFFF"/>
                </a:solidFill>
                <a:latin typeface="Book Antiqua" charset="0"/>
              </a:defRPr>
            </a:lvl9pPr>
          </a:lstStyle>
          <a:p>
            <a:pPr algn="l"/>
            <a:r>
              <a:rPr lang="en-US" dirty="0" smtClean="0">
                <a:solidFill>
                  <a:srgbClr val="0000FF"/>
                </a:solidFill>
              </a:rPr>
              <a:t>Hurricane </a:t>
            </a:r>
            <a:r>
              <a:rPr lang="en-US" dirty="0" err="1" smtClean="0">
                <a:solidFill>
                  <a:srgbClr val="0000FF"/>
                </a:solidFill>
              </a:rPr>
              <a:t>Odile</a:t>
            </a:r>
            <a:endParaRPr lang="en-US" dirty="0" smtClean="0">
              <a:solidFill>
                <a:srgbClr val="0000FF"/>
              </a:solidFill>
            </a:endParaRPr>
          </a:p>
          <a:p>
            <a:pPr algn="l"/>
            <a:r>
              <a:rPr lang="en-US" dirty="0" smtClean="0">
                <a:solidFill>
                  <a:srgbClr val="0000FF"/>
                </a:solidFill>
              </a:rPr>
              <a:t>Category 3, near Baja California</a:t>
            </a:r>
          </a:p>
          <a:p>
            <a:pPr algn="l"/>
            <a:r>
              <a:rPr lang="en-US" dirty="0" smtClean="0">
                <a:solidFill>
                  <a:srgbClr val="0000FF"/>
                </a:solidFill>
              </a:rPr>
              <a:t>Sept. 15, 2014</a:t>
            </a:r>
          </a:p>
          <a:p>
            <a:pPr algn="l"/>
            <a:r>
              <a:rPr lang="en-US" dirty="0" smtClean="0">
                <a:solidFill>
                  <a:srgbClr val="0000FF"/>
                </a:solidFill>
              </a:rPr>
              <a:t>after it made landfall</a:t>
            </a:r>
            <a:endParaRPr lang="en-US" dirty="0">
              <a:solidFill>
                <a:srgbClr val="0000FF"/>
              </a:solidFill>
            </a:endParaRPr>
          </a:p>
        </p:txBody>
      </p:sp>
      <p:sp>
        <p:nvSpPr>
          <p:cNvPr id="6" name="Title 1"/>
          <p:cNvSpPr txBox="1">
            <a:spLocks/>
          </p:cNvSpPr>
          <p:nvPr/>
        </p:nvSpPr>
        <p:spPr bwMode="auto">
          <a:xfrm>
            <a:off x="476555" y="3848100"/>
            <a:ext cx="3014134" cy="2857500"/>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lnSpc>
                <a:spcPct val="85000"/>
              </a:lnSpc>
              <a:spcBef>
                <a:spcPct val="0"/>
              </a:spcBef>
              <a:spcAft>
                <a:spcPct val="0"/>
              </a:spcAft>
              <a:defRPr sz="2400" b="1">
                <a:solidFill>
                  <a:srgbClr val="FFFFFF"/>
                </a:solidFill>
                <a:latin typeface="Arial Bold"/>
                <a:ea typeface="ＭＳ Ｐゴシック" charset="-128"/>
                <a:cs typeface="Arial Bold"/>
              </a:defRPr>
            </a:lvl1pPr>
            <a:lvl2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2pPr>
            <a:lvl3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3pPr>
            <a:lvl4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4pPr>
            <a:lvl5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5pPr>
            <a:lvl6pPr marL="457200" algn="r" rtl="0" eaLnBrk="0" fontAlgn="base" hangingPunct="0">
              <a:lnSpc>
                <a:spcPct val="85000"/>
              </a:lnSpc>
              <a:spcBef>
                <a:spcPct val="0"/>
              </a:spcBef>
              <a:spcAft>
                <a:spcPct val="0"/>
              </a:spcAft>
              <a:defRPr sz="2700" b="1">
                <a:solidFill>
                  <a:srgbClr val="FFFFFF"/>
                </a:solidFill>
                <a:latin typeface="Book Antiqua" charset="0"/>
              </a:defRPr>
            </a:lvl6pPr>
            <a:lvl7pPr marL="914400" algn="r" rtl="0" eaLnBrk="0" fontAlgn="base" hangingPunct="0">
              <a:lnSpc>
                <a:spcPct val="85000"/>
              </a:lnSpc>
              <a:spcBef>
                <a:spcPct val="0"/>
              </a:spcBef>
              <a:spcAft>
                <a:spcPct val="0"/>
              </a:spcAft>
              <a:defRPr sz="2700" b="1">
                <a:solidFill>
                  <a:srgbClr val="FFFFFF"/>
                </a:solidFill>
                <a:latin typeface="Book Antiqua" charset="0"/>
              </a:defRPr>
            </a:lvl7pPr>
            <a:lvl8pPr marL="1371600" algn="r" rtl="0" eaLnBrk="0" fontAlgn="base" hangingPunct="0">
              <a:lnSpc>
                <a:spcPct val="85000"/>
              </a:lnSpc>
              <a:spcBef>
                <a:spcPct val="0"/>
              </a:spcBef>
              <a:spcAft>
                <a:spcPct val="0"/>
              </a:spcAft>
              <a:defRPr sz="2700" b="1">
                <a:solidFill>
                  <a:srgbClr val="FFFFFF"/>
                </a:solidFill>
                <a:latin typeface="Book Antiqua" charset="0"/>
              </a:defRPr>
            </a:lvl8pPr>
            <a:lvl9pPr marL="1828800" algn="r" rtl="0" eaLnBrk="0" fontAlgn="base" hangingPunct="0">
              <a:lnSpc>
                <a:spcPct val="85000"/>
              </a:lnSpc>
              <a:spcBef>
                <a:spcPct val="0"/>
              </a:spcBef>
              <a:spcAft>
                <a:spcPct val="0"/>
              </a:spcAft>
              <a:defRPr sz="2700" b="1">
                <a:solidFill>
                  <a:srgbClr val="FFFFFF"/>
                </a:solidFill>
                <a:latin typeface="Book Antiqua" charset="0"/>
              </a:defRPr>
            </a:lvl9pPr>
          </a:lstStyle>
          <a:p>
            <a:pPr algn="l"/>
            <a:r>
              <a:rPr lang="en-US" dirty="0" smtClean="0">
                <a:solidFill>
                  <a:srgbClr val="0000FF"/>
                </a:solidFill>
              </a:rPr>
              <a:t>Mid-Atlantic States</a:t>
            </a:r>
          </a:p>
          <a:p>
            <a:pPr algn="l"/>
            <a:r>
              <a:rPr lang="en-US" dirty="0" smtClean="0">
                <a:solidFill>
                  <a:srgbClr val="0000FF"/>
                </a:solidFill>
              </a:rPr>
              <a:t>Snow event, </a:t>
            </a:r>
          </a:p>
          <a:p>
            <a:pPr algn="l"/>
            <a:r>
              <a:rPr lang="en-US" dirty="0" smtClean="0">
                <a:solidFill>
                  <a:srgbClr val="0000FF"/>
                </a:solidFill>
              </a:rPr>
              <a:t>March 17, 2014</a:t>
            </a:r>
          </a:p>
          <a:p>
            <a:pPr algn="l"/>
            <a:r>
              <a:rPr lang="en-US" dirty="0" smtClean="0">
                <a:solidFill>
                  <a:srgbClr val="0000FF"/>
                </a:solidFill>
              </a:rPr>
              <a:t>(DC- 18 cm snow)</a:t>
            </a:r>
          </a:p>
          <a:p>
            <a:pPr algn="l"/>
            <a:endParaRPr lang="en-US" dirty="0" smtClean="0">
              <a:solidFill>
                <a:srgbClr val="0000FF"/>
              </a:solidFill>
            </a:endParaRPr>
          </a:p>
          <a:p>
            <a:pPr algn="l"/>
            <a:r>
              <a:rPr lang="en-US" dirty="0" smtClean="0">
                <a:solidFill>
                  <a:srgbClr val="0000FF"/>
                </a:solidFill>
              </a:rPr>
              <a:t>Transition to deep thunderstorms over the Gulf Stream</a:t>
            </a:r>
            <a:endParaRPr lang="en-US" dirty="0">
              <a:solidFill>
                <a:srgbClr val="0000FF"/>
              </a:solidFill>
            </a:endParaRPr>
          </a:p>
        </p:txBody>
      </p:sp>
      <p:pic>
        <p:nvPicPr>
          <p:cNvPr id="48130" name="Picture 2" descr="http://svs.gsfc.nasa.gov/vis/a000000/a004200/a004213/odilestill.057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620688"/>
            <a:ext cx="5486400" cy="30876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5252" y="764704"/>
            <a:ext cx="1356982" cy="646331"/>
          </a:xfrm>
          <a:prstGeom prst="rect">
            <a:avLst/>
          </a:prstGeom>
          <a:noFill/>
        </p:spPr>
        <p:txBody>
          <a:bodyPr wrap="square" rtlCol="0">
            <a:spAutoFit/>
          </a:bodyPr>
          <a:lstStyle/>
          <a:p>
            <a:pPr fontAlgn="base">
              <a:spcBef>
                <a:spcPct val="0"/>
              </a:spcBef>
              <a:spcAft>
                <a:spcPct val="0"/>
              </a:spcAft>
            </a:pPr>
            <a:r>
              <a:rPr lang="en-US" dirty="0" smtClean="0">
                <a:solidFill>
                  <a:srgbClr val="FFFFFF"/>
                </a:solidFill>
                <a:cs typeface="Arial" pitchFamily="34" charset="0"/>
              </a:rPr>
              <a:t>Click here for </a:t>
            </a:r>
            <a:r>
              <a:rPr lang="en-US" dirty="0" smtClean="0">
                <a:solidFill>
                  <a:srgbClr val="FFFFFF"/>
                </a:solidFill>
                <a:cs typeface="Arial" pitchFamily="34" charset="0"/>
                <a:hlinkClick r:id="rId3"/>
              </a:rPr>
              <a:t>movie</a:t>
            </a:r>
            <a:endParaRPr lang="en-US" dirty="0">
              <a:solidFill>
                <a:srgbClr val="FFFFFF"/>
              </a:solidFill>
              <a:cs typeface="Arial" pitchFamily="34" charset="0"/>
            </a:endParaRPr>
          </a:p>
        </p:txBody>
      </p:sp>
      <p:pic>
        <p:nvPicPr>
          <p:cNvPr id="48132" name="Picture 4" descr="http://svs.gsfc.nasa.gov/vis/a000000/a004100/a004173/ecSnowStorm_v28_annotated_still.060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44541" y="3770694"/>
            <a:ext cx="5486400" cy="30873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51920" y="4293096"/>
            <a:ext cx="1133483" cy="923330"/>
          </a:xfrm>
          <a:prstGeom prst="rect">
            <a:avLst/>
          </a:prstGeom>
          <a:noFill/>
        </p:spPr>
        <p:txBody>
          <a:bodyPr wrap="square" rtlCol="0">
            <a:spAutoFit/>
          </a:bodyPr>
          <a:lstStyle/>
          <a:p>
            <a:pPr fontAlgn="base">
              <a:spcBef>
                <a:spcPct val="0"/>
              </a:spcBef>
              <a:spcAft>
                <a:spcPct val="0"/>
              </a:spcAft>
            </a:pPr>
            <a:r>
              <a:rPr lang="en-US" dirty="0" smtClean="0">
                <a:solidFill>
                  <a:srgbClr val="FFFFFF"/>
                </a:solidFill>
                <a:cs typeface="Arial" pitchFamily="34" charset="0"/>
              </a:rPr>
              <a:t>Click here for </a:t>
            </a:r>
            <a:r>
              <a:rPr lang="en-US" dirty="0" smtClean="0">
                <a:solidFill>
                  <a:srgbClr val="FFFFFF"/>
                </a:solidFill>
                <a:cs typeface="Arial" pitchFamily="34" charset="0"/>
                <a:hlinkClick r:id="rId5"/>
              </a:rPr>
              <a:t>movie</a:t>
            </a:r>
            <a:endParaRPr lang="en-US" dirty="0">
              <a:solidFill>
                <a:srgbClr val="FFFFFF"/>
              </a:solidFill>
              <a:cs typeface="Arial" pitchFamily="34" charset="0"/>
            </a:endParaRPr>
          </a:p>
        </p:txBody>
      </p:sp>
    </p:spTree>
    <p:extLst>
      <p:ext uri="{BB962C8B-B14F-4D97-AF65-F5344CB8AC3E}">
        <p14:creationId xmlns:p14="http://schemas.microsoft.com/office/powerpoint/2010/main" val="1014540521"/>
      </p:ext>
    </p:extLst>
  </p:cSld>
  <p:clrMapOvr>
    <a:masterClrMapping/>
  </p:clrMapOvr>
  <p:transition spd="med"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23480" y="881380"/>
            <a:ext cx="1496205" cy="1976120"/>
          </a:xfrm>
          <a:prstGeom prst="rect">
            <a:avLst/>
          </a:prstGeom>
          <a:noFill/>
          <a:ln w="9525">
            <a:noFill/>
            <a:miter lim="800000"/>
            <a:headEnd/>
            <a:tailEnd/>
          </a:ln>
        </p:spPr>
      </p:pic>
      <p:pic>
        <p:nvPicPr>
          <p:cNvPr id="5" name="Picture 4" descr="Gauge_Clea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2770" y="2095500"/>
            <a:ext cx="1436634" cy="1234440"/>
          </a:xfrm>
          <a:prstGeom prst="rect">
            <a:avLst/>
          </a:prstGeom>
        </p:spPr>
      </p:pic>
      <p:pic>
        <p:nvPicPr>
          <p:cNvPr id="14"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72151" y="3520440"/>
            <a:ext cx="1207734" cy="1595120"/>
          </a:xfrm>
          <a:prstGeom prst="rect">
            <a:avLst/>
          </a:prstGeom>
          <a:noFill/>
          <a:ln w="9525">
            <a:noFill/>
            <a:miter lim="800000"/>
            <a:headEnd/>
            <a:tailEnd/>
          </a:ln>
        </p:spPr>
      </p:pic>
      <p:pic>
        <p:nvPicPr>
          <p:cNvPr id="1037" name="Picture 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646802"/>
            <a:ext cx="5273040" cy="6211198"/>
          </a:xfrm>
          <a:prstGeom prst="rect">
            <a:avLst/>
          </a:prstGeom>
          <a:noFill/>
          <a:ln w="9525">
            <a:noFill/>
            <a:miter lim="800000"/>
            <a:headEnd/>
            <a:tailEnd/>
          </a:ln>
          <a:effectLst/>
        </p:spPr>
      </p:pic>
      <p:sp>
        <p:nvSpPr>
          <p:cNvPr id="9" name="Not Equal 8"/>
          <p:cNvSpPr/>
          <p:nvPr/>
        </p:nvSpPr>
        <p:spPr>
          <a:xfrm>
            <a:off x="4069080" y="2026920"/>
            <a:ext cx="1905000" cy="685800"/>
          </a:xfrm>
          <a:prstGeom prst="mathNotEqual">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495300" y="360680"/>
            <a:ext cx="7950200" cy="461665"/>
          </a:xfrm>
          <a:prstGeom prst="rect">
            <a:avLst/>
          </a:prstGeom>
          <a:noFill/>
        </p:spPr>
        <p:txBody>
          <a:bodyPr wrap="square" rtlCol="0">
            <a:spAutoFit/>
          </a:bodyPr>
          <a:lstStyle/>
          <a:p>
            <a:pPr algn="ctr"/>
            <a:r>
              <a:rPr lang="en-US" sz="2400" b="1" dirty="0" smtClean="0">
                <a:solidFill>
                  <a:schemeClr val="bg1"/>
                </a:solidFill>
              </a:rPr>
              <a:t>GPM Satellites estimate precipitation but are </a:t>
            </a:r>
            <a:r>
              <a:rPr lang="en-US" sz="2400" b="1" i="1" dirty="0" smtClean="0">
                <a:solidFill>
                  <a:schemeClr val="bg1"/>
                </a:solidFill>
              </a:rPr>
              <a:t>not</a:t>
            </a:r>
            <a:r>
              <a:rPr lang="en-US" sz="2400" b="1" dirty="0" smtClean="0">
                <a:solidFill>
                  <a:schemeClr val="bg1"/>
                </a:solidFill>
              </a:rPr>
              <a:t> rain gauges</a:t>
            </a:r>
            <a:endParaRPr lang="en-US" sz="2400" b="1" dirty="0">
              <a:solidFill>
                <a:schemeClr val="bg1"/>
              </a:solidFill>
            </a:endParaRPr>
          </a:p>
        </p:txBody>
      </p:sp>
      <p:sp>
        <p:nvSpPr>
          <p:cNvPr id="19" name="TextBox 18"/>
          <p:cNvSpPr txBox="1"/>
          <p:nvPr/>
        </p:nvSpPr>
        <p:spPr>
          <a:xfrm>
            <a:off x="-15240" y="4191000"/>
            <a:ext cx="4069080" cy="1200329"/>
          </a:xfrm>
          <a:prstGeom prst="rect">
            <a:avLst/>
          </a:prstGeom>
          <a:solidFill>
            <a:schemeClr val="tx1">
              <a:alpha val="17000"/>
            </a:schemeClr>
          </a:solidFill>
        </p:spPr>
        <p:txBody>
          <a:bodyPr wrap="square" lIns="0" rIns="0" rtlCol="0">
            <a:spAutoFit/>
          </a:bodyPr>
          <a:lstStyle/>
          <a:p>
            <a:pPr algn="ctr"/>
            <a:r>
              <a:rPr lang="en-US" sz="2400" b="1" dirty="0" smtClean="0">
                <a:solidFill>
                  <a:schemeClr val="bg1"/>
                </a:solidFill>
              </a:rPr>
              <a:t> Diameter of “Best” area measurement resolution for GPM is  ~3.2 miles/ 5 km</a:t>
            </a:r>
            <a:endParaRPr lang="en-US" sz="2400" b="1" dirty="0">
              <a:solidFill>
                <a:schemeClr val="bg1"/>
              </a:solidFill>
            </a:endParaRPr>
          </a:p>
        </p:txBody>
      </p:sp>
      <p:sp>
        <p:nvSpPr>
          <p:cNvPr id="15" name="Not Equal 14"/>
          <p:cNvSpPr/>
          <p:nvPr/>
        </p:nvSpPr>
        <p:spPr>
          <a:xfrm>
            <a:off x="4145280" y="4434840"/>
            <a:ext cx="1905000" cy="685800"/>
          </a:xfrm>
          <a:prstGeom prst="mathNotEqual">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8" name="Curved Connector 47"/>
          <p:cNvCxnSpPr/>
          <p:nvPr/>
        </p:nvCxnSpPr>
        <p:spPr>
          <a:xfrm rot="5400000" flipH="1" flipV="1">
            <a:off x="1196340" y="3893820"/>
            <a:ext cx="472440" cy="274320"/>
          </a:xfrm>
          <a:prstGeom prst="curvedConnector3">
            <a:avLst>
              <a:gd name="adj1" fmla="val 85485"/>
            </a:avLst>
          </a:prstGeom>
          <a:ln w="381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800600" y="5166420"/>
            <a:ext cx="4434840" cy="1569660"/>
          </a:xfrm>
          <a:prstGeom prst="rect">
            <a:avLst/>
          </a:prstGeom>
          <a:noFill/>
        </p:spPr>
        <p:txBody>
          <a:bodyPr wrap="square" rtlCol="0">
            <a:spAutoFit/>
          </a:bodyPr>
          <a:lstStyle/>
          <a:p>
            <a:pPr algn="ctr"/>
            <a:r>
              <a:rPr lang="en-US" sz="2400" b="1" dirty="0" smtClean="0">
                <a:solidFill>
                  <a:schemeClr val="bg1"/>
                </a:solidFill>
              </a:rPr>
              <a:t>Typical Gauge diameter </a:t>
            </a:r>
          </a:p>
          <a:p>
            <a:pPr algn="ctr"/>
            <a:r>
              <a:rPr lang="en-US" sz="2400" b="1" dirty="0" smtClean="0">
                <a:solidFill>
                  <a:schemeClr val="bg1"/>
                </a:solidFill>
              </a:rPr>
              <a:t>4 – 12 inches/ 10 – 30.5 cm</a:t>
            </a:r>
          </a:p>
          <a:p>
            <a:pPr algn="ctr"/>
            <a:r>
              <a:rPr lang="en-US" sz="2400" b="1" dirty="0" smtClean="0">
                <a:solidFill>
                  <a:schemeClr val="bg1"/>
                </a:solidFill>
              </a:rPr>
              <a:t>(~2.5 billion to 270 million x smaller than a GPM pixel area!!)</a:t>
            </a:r>
            <a:endParaRPr lang="en-US" sz="2400" b="1" dirty="0">
              <a:solidFill>
                <a:schemeClr val="bg1"/>
              </a:solidFill>
            </a:endParaRPr>
          </a:p>
        </p:txBody>
      </p:sp>
      <p:sp>
        <p:nvSpPr>
          <p:cNvPr id="54" name="TextBox 53"/>
          <p:cNvSpPr txBox="1"/>
          <p:nvPr/>
        </p:nvSpPr>
        <p:spPr>
          <a:xfrm>
            <a:off x="3505200" y="1371600"/>
            <a:ext cx="3032760" cy="461665"/>
          </a:xfrm>
          <a:prstGeom prst="rect">
            <a:avLst/>
          </a:prstGeom>
          <a:noFill/>
        </p:spPr>
        <p:txBody>
          <a:bodyPr wrap="square" rtlCol="0">
            <a:spAutoFit/>
          </a:bodyPr>
          <a:lstStyle/>
          <a:p>
            <a:pPr algn="ctr"/>
            <a:r>
              <a:rPr lang="en-US" sz="2400" dirty="0" smtClean="0">
                <a:solidFill>
                  <a:schemeClr val="bg1"/>
                </a:solidFill>
              </a:rPr>
              <a:t>Remote Sensing</a:t>
            </a:r>
            <a:endParaRPr lang="en-US" sz="2400" dirty="0">
              <a:solidFill>
                <a:schemeClr val="bg1"/>
              </a:solidFill>
            </a:endParaRPr>
          </a:p>
        </p:txBody>
      </p:sp>
      <p:sp>
        <p:nvSpPr>
          <p:cNvPr id="55" name="TextBox 54"/>
          <p:cNvSpPr txBox="1"/>
          <p:nvPr/>
        </p:nvSpPr>
        <p:spPr>
          <a:xfrm>
            <a:off x="3566160" y="3855720"/>
            <a:ext cx="3032760" cy="461665"/>
          </a:xfrm>
          <a:prstGeom prst="rect">
            <a:avLst/>
          </a:prstGeom>
          <a:noFill/>
        </p:spPr>
        <p:txBody>
          <a:bodyPr wrap="square" rtlCol="0">
            <a:spAutoFit/>
          </a:bodyPr>
          <a:lstStyle/>
          <a:p>
            <a:pPr algn="ctr"/>
            <a:r>
              <a:rPr lang="en-US" sz="2400" dirty="0" smtClean="0">
                <a:solidFill>
                  <a:schemeClr val="bg1"/>
                </a:solidFill>
              </a:rPr>
              <a:t>Area measurement</a:t>
            </a:r>
            <a:endParaRPr lang="en-US" sz="2400" dirty="0">
              <a:solidFill>
                <a:schemeClr val="bg1"/>
              </a:solidFill>
            </a:endParaRPr>
          </a:p>
        </p:txBody>
      </p:sp>
      <p:pic>
        <p:nvPicPr>
          <p:cNvPr id="16" name="Picture 15" descr="GPM_Logo.pd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42299" y="1"/>
            <a:ext cx="840741" cy="502550"/>
          </a:xfrm>
          <a:prstGeom prst="rect">
            <a:avLst/>
          </a:prstGeom>
          <a:noFill/>
          <a:ln w="9525">
            <a:noFill/>
            <a:miter lim="800000"/>
            <a:headEnd/>
            <a:tailEnd/>
          </a:ln>
        </p:spPr>
      </p:pic>
      <p:pic>
        <p:nvPicPr>
          <p:cNvPr id="17" name="Picture 5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57150"/>
            <a:ext cx="708104" cy="60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9000">
              <a:schemeClr val="tx1"/>
            </a:gs>
            <a:gs pos="86000">
              <a:schemeClr val="bg2"/>
            </a:gs>
            <a:gs pos="61000">
              <a:schemeClr val="accent3">
                <a:lumMod val="20000"/>
                <a:lumOff val="80000"/>
              </a:schemeClr>
            </a:gs>
          </a:gsLst>
          <a:lin ang="16200000" scaled="1"/>
        </a:gradFill>
        <a:effectLst/>
      </p:bgPr>
    </p:bg>
    <p:spTree>
      <p:nvGrpSpPr>
        <p:cNvPr id="1" name=""/>
        <p:cNvGrpSpPr/>
        <p:nvPr/>
      </p:nvGrpSpPr>
      <p:grpSpPr>
        <a:xfrm>
          <a:off x="0" y="0"/>
          <a:ext cx="0" cy="0"/>
          <a:chOff x="0" y="0"/>
          <a:chExt cx="0" cy="0"/>
        </a:xfrm>
      </p:grpSpPr>
      <p:sp>
        <p:nvSpPr>
          <p:cNvPr id="10" name="Rectangle 9"/>
          <p:cNvSpPr/>
          <p:nvPr/>
        </p:nvSpPr>
        <p:spPr bwMode="auto">
          <a:xfrm>
            <a:off x="2133600" y="1264920"/>
            <a:ext cx="4648200" cy="609600"/>
          </a:xfrm>
          <a:prstGeom prst="rect">
            <a:avLst/>
          </a:prstGeom>
          <a:solidFill>
            <a:srgbClr val="F8F8F8">
              <a:alpha val="52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Arial" charset="0"/>
            </a:endParaRPr>
          </a:p>
        </p:txBody>
      </p:sp>
      <p:pic>
        <p:nvPicPr>
          <p:cNvPr id="12290" name="Picture 5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150"/>
            <a:ext cx="825500" cy="703262"/>
          </a:xfrm>
          <a:prstGeom prst="rect">
            <a:avLst/>
          </a:prstGeom>
          <a:noFill/>
          <a:ln w="9525">
            <a:noFill/>
            <a:miter lim="800000"/>
            <a:headEnd/>
            <a:tailEnd/>
          </a:ln>
        </p:spPr>
      </p:pic>
      <p:sp>
        <p:nvSpPr>
          <p:cNvPr id="9" name="Rectangle 2"/>
          <p:cNvSpPr>
            <a:spLocks noChangeArrowheads="1"/>
          </p:cNvSpPr>
          <p:nvPr/>
        </p:nvSpPr>
        <p:spPr bwMode="auto">
          <a:xfrm>
            <a:off x="24090" y="1266262"/>
            <a:ext cx="8952270" cy="3412414"/>
          </a:xfrm>
          <a:prstGeom prst="rect">
            <a:avLst/>
          </a:prstGeom>
          <a:noFill/>
          <a:ln w="12700">
            <a:noFill/>
            <a:miter lim="800000"/>
            <a:headEnd/>
            <a:tailEnd/>
          </a:ln>
        </p:spPr>
        <p:txBody>
          <a:bodyPr/>
          <a:lstStyle/>
          <a:p>
            <a:pPr marL="0" lvl="1" algn="ctr" eaLnBrk="0" fontAlgn="base" hangingPunct="0">
              <a:spcAft>
                <a:spcPts val="1200"/>
              </a:spcAft>
              <a:buClr>
                <a:srgbClr val="003399"/>
              </a:buClr>
              <a:buSzPct val="100000"/>
              <a:defRPr/>
            </a:pPr>
            <a:r>
              <a:rPr lang="en-US" sz="2800" b="1" u="sng" dirty="0">
                <a:solidFill>
                  <a:srgbClr val="000000"/>
                </a:solidFill>
                <a:ea typeface="MS PGothic" pitchFamily="34" charset="-128"/>
                <a:cs typeface="Arial" pitchFamily="34" charset="0"/>
              </a:rPr>
              <a:t>Three </a:t>
            </a:r>
            <a:r>
              <a:rPr lang="en-US" sz="2800" b="1" u="sng" dirty="0" smtClean="0">
                <a:solidFill>
                  <a:srgbClr val="000000"/>
                </a:solidFill>
                <a:ea typeface="MS PGothic" pitchFamily="34" charset="-128"/>
                <a:cs typeface="Arial" pitchFamily="34" charset="0"/>
              </a:rPr>
              <a:t>Basic Approaches</a:t>
            </a:r>
          </a:p>
          <a:p>
            <a:pPr marL="0" lvl="1" algn="ctr" eaLnBrk="0" fontAlgn="base" hangingPunct="0">
              <a:spcBef>
                <a:spcPct val="35000"/>
              </a:spcBef>
              <a:spcAft>
                <a:spcPct val="0"/>
              </a:spcAft>
              <a:buClr>
                <a:srgbClr val="003399"/>
              </a:buClr>
              <a:buSzPct val="100000"/>
              <a:defRPr/>
            </a:pPr>
            <a:endParaRPr lang="en-US" sz="400" dirty="0">
              <a:solidFill>
                <a:srgbClr val="000000"/>
              </a:solidFill>
              <a:latin typeface="Book Antiqua" pitchFamily="18" charset="0"/>
              <a:ea typeface="MS PGothic" pitchFamily="34" charset="-128"/>
              <a:cs typeface="Arial" charset="0"/>
            </a:endParaRPr>
          </a:p>
          <a:p>
            <a:pPr marL="0" lvl="1" algn="ctr" eaLnBrk="0" fontAlgn="base" hangingPunct="0">
              <a:spcAft>
                <a:spcPct val="0"/>
              </a:spcAft>
              <a:buSzPct val="100000"/>
              <a:buFontTx/>
              <a:buChar char="•"/>
              <a:defRPr/>
            </a:pPr>
            <a:r>
              <a:rPr lang="en-US" sz="2400" b="1" dirty="0" smtClean="0">
                <a:solidFill>
                  <a:srgbClr val="000000"/>
                </a:solidFill>
                <a:ea typeface="MS PGothic" pitchFamily="34" charset="-128"/>
                <a:cs typeface="Arial" charset="0"/>
              </a:rPr>
              <a:t>Direct Comparison </a:t>
            </a:r>
            <a:r>
              <a:rPr lang="en-US" sz="2400" b="1" dirty="0">
                <a:solidFill>
                  <a:srgbClr val="000000"/>
                </a:solidFill>
                <a:ea typeface="MS PGothic" pitchFamily="34" charset="-128"/>
                <a:cs typeface="Arial" charset="0"/>
              </a:rPr>
              <a:t>(surface):</a:t>
            </a:r>
            <a:endParaRPr lang="en-US" sz="2400" dirty="0">
              <a:solidFill>
                <a:srgbClr val="FF1D1D"/>
              </a:solidFill>
              <a:ea typeface="MS PGothic" pitchFamily="34" charset="-128"/>
              <a:cs typeface="Arial" charset="0"/>
            </a:endParaRPr>
          </a:p>
          <a:p>
            <a:pPr marL="0" lvl="1" algn="ctr" eaLnBrk="0" fontAlgn="base" hangingPunct="0">
              <a:spcAft>
                <a:spcPct val="0"/>
              </a:spcAft>
              <a:buClr>
                <a:srgbClr val="003399"/>
              </a:buClr>
              <a:buSzPct val="100000"/>
              <a:defRPr/>
            </a:pPr>
            <a:r>
              <a:rPr lang="en-US" sz="2400" i="1" dirty="0" smtClean="0">
                <a:solidFill>
                  <a:srgbClr val="000000"/>
                </a:solidFill>
                <a:ea typeface="MS PGothic" pitchFamily="34" charset="-128"/>
                <a:cs typeface="Arial" charset="0"/>
              </a:rPr>
              <a:t>Satellite estimates compared to rain gauge and radar products</a:t>
            </a:r>
            <a:endParaRPr lang="en-US" sz="2400" i="1" dirty="0">
              <a:solidFill>
                <a:srgbClr val="000000"/>
              </a:solidFill>
              <a:ea typeface="MS PGothic" pitchFamily="34" charset="-128"/>
              <a:cs typeface="Arial" charset="0"/>
            </a:endParaRPr>
          </a:p>
          <a:p>
            <a:pPr marL="0" lvl="1" algn="ctr" eaLnBrk="0" fontAlgn="base" hangingPunct="0">
              <a:spcBef>
                <a:spcPct val="35000"/>
              </a:spcBef>
              <a:spcAft>
                <a:spcPct val="0"/>
              </a:spcAft>
              <a:buSzPct val="100000"/>
              <a:buFontTx/>
              <a:buChar char="•"/>
              <a:defRPr/>
            </a:pPr>
            <a:r>
              <a:rPr lang="en-US" sz="2400" b="1" dirty="0">
                <a:solidFill>
                  <a:srgbClr val="000000"/>
                </a:solidFill>
                <a:ea typeface="MS PGothic" pitchFamily="34" charset="-128"/>
                <a:cs typeface="Arial" charset="0"/>
              </a:rPr>
              <a:t>Physical </a:t>
            </a:r>
            <a:r>
              <a:rPr lang="en-US" sz="2400" b="1" dirty="0" smtClean="0">
                <a:solidFill>
                  <a:srgbClr val="000000"/>
                </a:solidFill>
                <a:ea typeface="MS PGothic" pitchFamily="34" charset="-128"/>
                <a:cs typeface="Arial" charset="0"/>
              </a:rPr>
              <a:t>Process: (surface and airborne)</a:t>
            </a:r>
            <a:endParaRPr lang="en-US" sz="2400" b="1" dirty="0">
              <a:solidFill>
                <a:srgbClr val="000000"/>
              </a:solidFill>
              <a:ea typeface="MS PGothic" pitchFamily="34" charset="-128"/>
              <a:cs typeface="Arial" charset="0"/>
            </a:endParaRPr>
          </a:p>
          <a:p>
            <a:pPr marL="0" lvl="1" algn="ctr" eaLnBrk="0" fontAlgn="base" hangingPunct="0">
              <a:spcAft>
                <a:spcPct val="0"/>
              </a:spcAft>
              <a:buClr>
                <a:srgbClr val="003399"/>
              </a:buClr>
              <a:buSzPct val="100000"/>
              <a:defRPr/>
            </a:pPr>
            <a:r>
              <a:rPr lang="en-US" sz="2400" i="1" dirty="0" smtClean="0">
                <a:solidFill>
                  <a:srgbClr val="000000"/>
                </a:solidFill>
                <a:ea typeface="MS PGothic" pitchFamily="34" charset="-128"/>
                <a:cs typeface="Arial" charset="0"/>
              </a:rPr>
              <a:t> Improving our understanding of precipitation physical characteristics and how they relate to remote sensing</a:t>
            </a:r>
            <a:endParaRPr lang="en-US" sz="2400" i="1" dirty="0">
              <a:solidFill>
                <a:srgbClr val="000000"/>
              </a:solidFill>
              <a:ea typeface="MS PGothic" pitchFamily="34" charset="-128"/>
              <a:cs typeface="Arial" charset="0"/>
            </a:endParaRPr>
          </a:p>
          <a:p>
            <a:pPr marL="0" lvl="1" algn="ctr" eaLnBrk="0" fontAlgn="base" hangingPunct="0">
              <a:spcBef>
                <a:spcPct val="35000"/>
              </a:spcBef>
              <a:spcAft>
                <a:spcPct val="0"/>
              </a:spcAft>
              <a:buSzPct val="100000"/>
              <a:buFontTx/>
              <a:buChar char="•"/>
              <a:defRPr/>
            </a:pPr>
            <a:r>
              <a:rPr lang="en-US" sz="2400" b="1" dirty="0" smtClean="0">
                <a:solidFill>
                  <a:srgbClr val="000000"/>
                </a:solidFill>
                <a:ea typeface="MS PGothic" pitchFamily="34" charset="-128"/>
                <a:cs typeface="Arial" charset="0"/>
              </a:rPr>
              <a:t>Integrated Hydrometeorology: (surface)</a:t>
            </a:r>
            <a:endParaRPr lang="en-US" sz="2400" b="1" dirty="0">
              <a:solidFill>
                <a:srgbClr val="000000"/>
              </a:solidFill>
              <a:ea typeface="MS PGothic" pitchFamily="34" charset="-128"/>
              <a:cs typeface="Arial" charset="0"/>
            </a:endParaRPr>
          </a:p>
          <a:p>
            <a:pPr marL="0" lvl="1" algn="ctr" eaLnBrk="0" hangingPunct="0">
              <a:buClr>
                <a:srgbClr val="003399"/>
              </a:buClr>
              <a:buSzPct val="100000"/>
              <a:defRPr/>
            </a:pPr>
            <a:r>
              <a:rPr lang="en-US" sz="2400" i="1" dirty="0" smtClean="0">
                <a:solidFill>
                  <a:srgbClr val="000000"/>
                </a:solidFill>
              </a:rPr>
              <a:t>End to end evaluation of satellite and ground-based products in hydrologic/weather/climate applications</a:t>
            </a:r>
            <a:endParaRPr lang="en-US" sz="2400" i="1" dirty="0">
              <a:solidFill>
                <a:srgbClr val="000000"/>
              </a:solidFill>
            </a:endParaRPr>
          </a:p>
        </p:txBody>
      </p:sp>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 y="5278438"/>
            <a:ext cx="9163050" cy="1579562"/>
          </a:xfrm>
          <a:prstGeom prst="rect">
            <a:avLst/>
          </a:prstGeom>
          <a:noFill/>
          <a:ln w="9525">
            <a:noFill/>
            <a:miter lim="800000"/>
            <a:headEnd/>
            <a:tailEnd/>
          </a:ln>
          <a:effectLst/>
        </p:spPr>
      </p:pic>
      <p:pic>
        <p:nvPicPr>
          <p:cNvPr id="24" name="Picture 15" descr="GPM_Logo.pd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73563" y="0"/>
            <a:ext cx="1109478" cy="663187"/>
          </a:xfrm>
          <a:prstGeom prst="rect">
            <a:avLst/>
          </a:prstGeom>
          <a:noFill/>
          <a:ln w="9525">
            <a:noFill/>
            <a:miter lim="800000"/>
            <a:headEnd/>
            <a:tailEnd/>
          </a:ln>
        </p:spPr>
      </p:pic>
      <p:sp>
        <p:nvSpPr>
          <p:cNvPr id="11" name="Rectangle 5"/>
          <p:cNvSpPr>
            <a:spLocks noChangeArrowheads="1"/>
          </p:cNvSpPr>
          <p:nvPr/>
        </p:nvSpPr>
        <p:spPr bwMode="auto">
          <a:xfrm>
            <a:off x="-167640" y="182880"/>
            <a:ext cx="8823960" cy="944880"/>
          </a:xfrm>
          <a:prstGeom prst="rect">
            <a:avLst/>
          </a:prstGeom>
          <a:noFill/>
          <a:ln w="12700">
            <a:noFill/>
            <a:miter lim="800000"/>
            <a:headEnd/>
            <a:tailEnd/>
          </a:ln>
        </p:spPr>
        <p:txBody>
          <a:bodyPr/>
          <a:lstStyle/>
          <a:p>
            <a:pPr marL="511175" lvl="1" indent="-222250" algn="ctr" eaLnBrk="0" fontAlgn="base" hangingPunct="0">
              <a:lnSpc>
                <a:spcPct val="85000"/>
              </a:lnSpc>
              <a:spcBef>
                <a:spcPct val="35000"/>
              </a:spcBef>
              <a:spcAft>
                <a:spcPct val="0"/>
              </a:spcAft>
              <a:buClr>
                <a:srgbClr val="003399"/>
              </a:buClr>
              <a:buSzPct val="100000"/>
              <a:defRPr/>
            </a:pPr>
            <a:r>
              <a:rPr lang="en-US" sz="2800" b="1" dirty="0" smtClean="0">
                <a:solidFill>
                  <a:srgbClr val="F8F8F8"/>
                </a:solidFill>
                <a:ea typeface="MS PGothic" pitchFamily="34" charset="-128"/>
                <a:cs typeface="Arial" pitchFamily="34" charset="0"/>
              </a:rPr>
              <a:t>Connecting  the ground to space</a:t>
            </a:r>
          </a:p>
          <a:p>
            <a:pPr marL="511175" lvl="1" indent="-222250" algn="ctr" eaLnBrk="0" fontAlgn="base" hangingPunct="0">
              <a:lnSpc>
                <a:spcPct val="85000"/>
              </a:lnSpc>
              <a:spcBef>
                <a:spcPct val="35000"/>
              </a:spcBef>
              <a:spcAft>
                <a:spcPct val="0"/>
              </a:spcAft>
              <a:buClr>
                <a:srgbClr val="003399"/>
              </a:buClr>
              <a:buSzPct val="100000"/>
              <a:defRPr/>
            </a:pPr>
            <a:r>
              <a:rPr lang="en-US" sz="2800" b="1" dirty="0" smtClean="0">
                <a:solidFill>
                  <a:srgbClr val="F8F8F8"/>
                </a:solidFill>
                <a:ea typeface="MS PGothic" pitchFamily="34" charset="-128"/>
                <a:cs typeface="Arial" pitchFamily="34" charset="0"/>
              </a:rPr>
              <a:t>GROUND VALIDATION (</a:t>
            </a:r>
            <a:r>
              <a:rPr lang="en-US" sz="2800" b="1" i="1" dirty="0" smtClean="0">
                <a:solidFill>
                  <a:srgbClr val="FFFF00"/>
                </a:solidFill>
                <a:ea typeface="MS PGothic" pitchFamily="34" charset="-128"/>
                <a:cs typeface="Arial" pitchFamily="34" charset="0"/>
              </a:rPr>
              <a:t>GV</a:t>
            </a:r>
            <a:r>
              <a:rPr lang="en-US" sz="2800" b="1" dirty="0" smtClean="0">
                <a:solidFill>
                  <a:srgbClr val="F8F8F8"/>
                </a:solidFill>
                <a:ea typeface="MS PGothic" pitchFamily="34" charset="-128"/>
                <a:cs typeface="Arial" pitchFamily="34" charset="0"/>
              </a:rPr>
              <a:t>)</a:t>
            </a:r>
            <a:endParaRPr lang="en-US" sz="2800" b="1" dirty="0">
              <a:solidFill>
                <a:srgbClr val="F8F8F8"/>
              </a:solidFill>
              <a:ea typeface="MS PGothic" pitchFamily="34" charset="-128"/>
              <a:cs typeface="Arial" pitchFamily="34" charset="0"/>
            </a:endParaRPr>
          </a:p>
        </p:txBody>
      </p:sp>
    </p:spTree>
  </p:cSld>
  <p:clrMapOvr>
    <a:masterClrMapping/>
  </p:clrMapOvr>
  <p:transition spd="med" advClick="0" advTm="8009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 y="680403"/>
            <a:ext cx="4150492" cy="3554053"/>
          </a:xfrm>
          <a:prstGeom prst="rect">
            <a:avLst/>
          </a:prstGeom>
          <a:noFill/>
          <a:ln w="9525">
            <a:noFill/>
            <a:miter lim="800000"/>
            <a:headEnd/>
            <a:tailEnd/>
          </a:ln>
          <a:effectLst/>
        </p:spPr>
      </p:pic>
      <p:sp>
        <p:nvSpPr>
          <p:cNvPr id="4" name="TextBox 3"/>
          <p:cNvSpPr txBox="1"/>
          <p:nvPr/>
        </p:nvSpPr>
        <p:spPr>
          <a:xfrm>
            <a:off x="834116" y="0"/>
            <a:ext cx="7494309" cy="954107"/>
          </a:xfrm>
          <a:prstGeom prst="rect">
            <a:avLst/>
          </a:prstGeom>
          <a:noFill/>
        </p:spPr>
        <p:txBody>
          <a:bodyPr wrap="square" rtlCol="0">
            <a:spAutoFit/>
          </a:bodyPr>
          <a:lstStyle/>
          <a:p>
            <a:pPr algn="ctr"/>
            <a:r>
              <a:rPr lang="en-US" sz="3200" b="1" dirty="0" smtClean="0">
                <a:solidFill>
                  <a:prstClr val="black"/>
                </a:solidFill>
              </a:rPr>
              <a:t>Why not </a:t>
            </a:r>
            <a:r>
              <a:rPr lang="en-US" sz="3200" b="1" i="1" u="sng" dirty="0" smtClean="0">
                <a:solidFill>
                  <a:prstClr val="black"/>
                </a:solidFill>
              </a:rPr>
              <a:t>just</a:t>
            </a:r>
            <a:r>
              <a:rPr lang="en-US" sz="3200" b="1" i="1" dirty="0" smtClean="0">
                <a:solidFill>
                  <a:prstClr val="black"/>
                </a:solidFill>
              </a:rPr>
              <a:t> </a:t>
            </a:r>
            <a:r>
              <a:rPr lang="en-US" sz="3200" b="1" dirty="0" smtClean="0">
                <a:solidFill>
                  <a:prstClr val="black"/>
                </a:solidFill>
              </a:rPr>
              <a:t>use rain gauges for GV?</a:t>
            </a:r>
          </a:p>
          <a:p>
            <a:r>
              <a:rPr lang="en-US" sz="2400" b="1" dirty="0" smtClean="0">
                <a:solidFill>
                  <a:prstClr val="black"/>
                </a:solidFill>
              </a:rPr>
              <a:t>  </a:t>
            </a:r>
          </a:p>
        </p:txBody>
      </p:sp>
      <p:sp>
        <p:nvSpPr>
          <p:cNvPr id="7" name="Cloud Callout 6"/>
          <p:cNvSpPr/>
          <p:nvPr/>
        </p:nvSpPr>
        <p:spPr>
          <a:xfrm>
            <a:off x="121920" y="1417320"/>
            <a:ext cx="1691640" cy="975360"/>
          </a:xfrm>
          <a:prstGeom prst="cloudCallout">
            <a:avLst>
              <a:gd name="adj1" fmla="val 30519"/>
              <a:gd name="adj2" fmla="val 734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5059" y="1556208"/>
            <a:ext cx="1427061" cy="646331"/>
          </a:xfrm>
          <a:prstGeom prst="rect">
            <a:avLst/>
          </a:prstGeom>
          <a:noFill/>
        </p:spPr>
        <p:txBody>
          <a:bodyPr wrap="square" rtlCol="0">
            <a:spAutoFit/>
          </a:bodyPr>
          <a:lstStyle/>
          <a:p>
            <a:r>
              <a:rPr lang="en-US" dirty="0" smtClean="0">
                <a:solidFill>
                  <a:prstClr val="black"/>
                </a:solidFill>
              </a:rPr>
              <a:t>“Where’s the honey? </a:t>
            </a:r>
            <a:endParaRPr lang="en-US" dirty="0">
              <a:solidFill>
                <a:prstClr val="black"/>
              </a:solidFill>
            </a:endParaRPr>
          </a:p>
        </p:txBody>
      </p:sp>
      <p:sp>
        <p:nvSpPr>
          <p:cNvPr id="11" name="TextBox 10"/>
          <p:cNvSpPr txBox="1"/>
          <p:nvPr/>
        </p:nvSpPr>
        <p:spPr>
          <a:xfrm>
            <a:off x="4084320" y="568960"/>
            <a:ext cx="5212080" cy="1323439"/>
          </a:xfrm>
          <a:prstGeom prst="rect">
            <a:avLst/>
          </a:prstGeom>
          <a:noFill/>
        </p:spPr>
        <p:txBody>
          <a:bodyPr wrap="square" rtlCol="0">
            <a:spAutoFit/>
          </a:bodyPr>
          <a:lstStyle/>
          <a:p>
            <a:pPr marL="177800" indent="-177800">
              <a:buFont typeface="Arial" pitchFamily="34" charset="0"/>
              <a:buChar char="•"/>
            </a:pPr>
            <a:r>
              <a:rPr lang="en-US" sz="2000" dirty="0" smtClean="0"/>
              <a:t>Rain gauges are important, but only  measure at a point</a:t>
            </a:r>
          </a:p>
          <a:p>
            <a:pPr marL="177800" indent="-177800">
              <a:buFont typeface="Arial" pitchFamily="34" charset="0"/>
              <a:buChar char="•"/>
            </a:pPr>
            <a:r>
              <a:rPr lang="en-US" sz="2000" dirty="0" smtClean="0"/>
              <a:t>Gauges are weather, site, and “nature” sensitive-  all  affect measurement quality.</a:t>
            </a:r>
          </a:p>
        </p:txBody>
      </p:sp>
      <p:sp>
        <p:nvSpPr>
          <p:cNvPr id="12" name="TextBox 11"/>
          <p:cNvSpPr txBox="1"/>
          <p:nvPr/>
        </p:nvSpPr>
        <p:spPr>
          <a:xfrm>
            <a:off x="0" y="4297680"/>
            <a:ext cx="4762500" cy="2462213"/>
          </a:xfrm>
          <a:prstGeom prst="rect">
            <a:avLst/>
          </a:prstGeom>
          <a:noFill/>
        </p:spPr>
        <p:txBody>
          <a:bodyPr wrap="square" rtlCol="0">
            <a:spAutoFit/>
          </a:bodyPr>
          <a:lstStyle/>
          <a:p>
            <a:pPr>
              <a:spcAft>
                <a:spcPts val="600"/>
              </a:spcAft>
            </a:pPr>
            <a:r>
              <a:rPr lang="en-US" dirty="0" smtClean="0"/>
              <a:t>Rain is HIGHLY variable in space and time.  Measuring it accurately over areas the size of satellite footprints can be challenging.</a:t>
            </a:r>
          </a:p>
          <a:p>
            <a:pPr>
              <a:spcAft>
                <a:spcPts val="600"/>
              </a:spcAft>
            </a:pPr>
            <a:r>
              <a:rPr lang="en-US" dirty="0" smtClean="0"/>
              <a:t>Need as few as 4 but as many as 15 gauges in a single GPM footprint to get accurate area measurement! (depends on accumulation time)</a:t>
            </a:r>
          </a:p>
          <a:p>
            <a:r>
              <a:rPr lang="en-US" dirty="0" smtClean="0"/>
              <a:t>Large networks of recording gauges are required and these can be difficult/costly to maintain.</a:t>
            </a:r>
          </a:p>
        </p:txBody>
      </p:sp>
      <p:grpSp>
        <p:nvGrpSpPr>
          <p:cNvPr id="17" name="Group 16"/>
          <p:cNvGrpSpPr/>
          <p:nvPr/>
        </p:nvGrpSpPr>
        <p:grpSpPr>
          <a:xfrm>
            <a:off x="4638794" y="1805704"/>
            <a:ext cx="4665226" cy="5052296"/>
            <a:chOff x="4623554" y="1790464"/>
            <a:chExt cx="4665226" cy="5052296"/>
          </a:xfrm>
        </p:grpSpPr>
        <p:pic>
          <p:nvPicPr>
            <p:cNvPr id="8" name="Picture 7" descr="Daily_rainfall_2012_0530.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75860" y="2651776"/>
              <a:ext cx="4168140" cy="4190984"/>
            </a:xfrm>
            <a:prstGeom prst="rect">
              <a:avLst/>
            </a:prstGeom>
          </p:spPr>
        </p:pic>
        <p:sp>
          <p:nvSpPr>
            <p:cNvPr id="9" name="TextBox 8"/>
            <p:cNvSpPr txBox="1"/>
            <p:nvPr/>
          </p:nvSpPr>
          <p:spPr>
            <a:xfrm>
              <a:off x="5082540" y="1790464"/>
              <a:ext cx="4206240" cy="954107"/>
            </a:xfrm>
            <a:prstGeom prst="rect">
              <a:avLst/>
            </a:prstGeom>
            <a:noFill/>
          </p:spPr>
          <p:txBody>
            <a:bodyPr wrap="square" rtlCol="0">
              <a:spAutoFit/>
            </a:bodyPr>
            <a:lstStyle/>
            <a:p>
              <a:pPr algn="ctr"/>
              <a:r>
                <a:rPr lang="en-US" sz="2000" b="1" dirty="0" smtClean="0">
                  <a:solidFill>
                    <a:prstClr val="black"/>
                  </a:solidFill>
                </a:rPr>
                <a:t>GPM Dense Raingauge Network</a:t>
              </a:r>
            </a:p>
            <a:p>
              <a:pPr algn="ctr"/>
              <a:r>
                <a:rPr lang="en-US" dirty="0" smtClean="0">
                  <a:solidFill>
                    <a:prstClr val="black"/>
                  </a:solidFill>
                </a:rPr>
                <a:t>(25 dual-platforms in 5 x 5 km</a:t>
              </a:r>
              <a:r>
                <a:rPr lang="en-US" baseline="30000" dirty="0" smtClean="0">
                  <a:solidFill>
                    <a:prstClr val="black"/>
                  </a:solidFill>
                </a:rPr>
                <a:t>2</a:t>
              </a:r>
              <a:r>
                <a:rPr lang="en-US" dirty="0" smtClean="0">
                  <a:solidFill>
                    <a:prstClr val="black"/>
                  </a:solidFill>
                </a:rPr>
                <a:t> area)</a:t>
              </a:r>
            </a:p>
            <a:p>
              <a:pPr algn="ctr"/>
              <a:r>
                <a:rPr lang="en-US" sz="1600" dirty="0" smtClean="0">
                  <a:solidFill>
                    <a:prstClr val="black"/>
                  </a:solidFill>
                </a:rPr>
                <a:t>5/30/2013</a:t>
              </a:r>
              <a:r>
                <a:rPr lang="en-US" sz="1600" b="1" dirty="0" smtClean="0">
                  <a:solidFill>
                    <a:srgbClr val="FF0000"/>
                  </a:solidFill>
                </a:rPr>
                <a:t>: Daily</a:t>
              </a:r>
              <a:r>
                <a:rPr lang="en-US" sz="1600" dirty="0" smtClean="0">
                  <a:solidFill>
                    <a:prstClr val="black"/>
                  </a:solidFill>
                </a:rPr>
                <a:t> rain accumulation</a:t>
              </a:r>
            </a:p>
          </p:txBody>
        </p:sp>
        <p:sp>
          <p:nvSpPr>
            <p:cNvPr id="10" name="TextBox 9"/>
            <p:cNvSpPr txBox="1"/>
            <p:nvPr/>
          </p:nvSpPr>
          <p:spPr>
            <a:xfrm>
              <a:off x="6309360" y="2695522"/>
              <a:ext cx="2575560" cy="400110"/>
            </a:xfrm>
            <a:prstGeom prst="rect">
              <a:avLst/>
            </a:prstGeom>
            <a:noFill/>
          </p:spPr>
          <p:txBody>
            <a:bodyPr wrap="square" rtlCol="0">
              <a:spAutoFit/>
            </a:bodyPr>
            <a:lstStyle/>
            <a:p>
              <a:r>
                <a:rPr lang="en-US" sz="2000" b="1" dirty="0" smtClean="0">
                  <a:solidFill>
                    <a:srgbClr val="000066"/>
                  </a:solidFill>
                </a:rPr>
                <a:t>&gt;250% difference!</a:t>
              </a:r>
              <a:endParaRPr lang="en-US" sz="2000" b="1" dirty="0">
                <a:solidFill>
                  <a:srgbClr val="000066"/>
                </a:solidFill>
              </a:endParaRPr>
            </a:p>
          </p:txBody>
        </p:sp>
        <p:pic>
          <p:nvPicPr>
            <p:cNvPr id="13" name="Picture 12"/>
            <p:cNvPicPr/>
            <p:nvPr/>
          </p:nvPicPr>
          <p:blipFill>
            <a:blip r:embed="rId4" cstate="email">
              <a:extLst>
                <a:ext uri="{28A0092B-C50C-407E-A947-70E740481C1C}">
                  <a14:useLocalDpi xmlns:a14="http://schemas.microsoft.com/office/drawing/2010/main"/>
                </a:ext>
              </a:extLst>
            </a:blip>
            <a:srcRect/>
            <a:stretch>
              <a:fillRect/>
            </a:stretch>
          </p:blipFill>
          <p:spPr bwMode="auto">
            <a:xfrm>
              <a:off x="7513320" y="5334000"/>
              <a:ext cx="1524000" cy="1158240"/>
            </a:xfrm>
            <a:prstGeom prst="rect">
              <a:avLst/>
            </a:prstGeom>
            <a:ln w="19050">
              <a:solidFill>
                <a:schemeClr val="tx2"/>
              </a:solidFill>
            </a:ln>
            <a:extLst>
              <a:ext uri="{53640926-AAD7-44D8-BBD7-CCE9431645EC}">
                <a14:shadowObscured xmlns:a14="http://schemas.microsoft.com/office/drawing/2010/main"/>
              </a:ext>
            </a:extLst>
          </p:spPr>
        </p:pic>
        <p:cxnSp>
          <p:nvCxnSpPr>
            <p:cNvPr id="15" name="Straight Arrow Connector 14"/>
            <p:cNvCxnSpPr/>
            <p:nvPr/>
          </p:nvCxnSpPr>
          <p:spPr>
            <a:xfrm>
              <a:off x="4808220" y="2865120"/>
              <a:ext cx="0" cy="338328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4343400" y="4396740"/>
              <a:ext cx="929640" cy="369332"/>
            </a:xfrm>
            <a:prstGeom prst="rect">
              <a:avLst/>
            </a:prstGeom>
            <a:solidFill>
              <a:schemeClr val="bg1"/>
            </a:solidFill>
            <a:ln>
              <a:solidFill>
                <a:schemeClr val="bg1"/>
              </a:solidFill>
            </a:ln>
          </p:spPr>
          <p:txBody>
            <a:bodyPr wrap="square" rtlCol="0">
              <a:spAutoFit/>
            </a:bodyPr>
            <a:lstStyle/>
            <a:p>
              <a:r>
                <a:rPr lang="en-US" b="1" dirty="0" smtClean="0"/>
                <a:t>3 miles</a:t>
              </a:r>
              <a:endParaRPr lang="en-US" b="1" dirty="0"/>
            </a:p>
          </p:txBody>
        </p:sp>
      </p:grpSp>
      <p:pic>
        <p:nvPicPr>
          <p:cNvPr id="22" name="Picture 15" descr="GPM_Logo.pd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86990" y="0"/>
            <a:ext cx="1057010" cy="631825"/>
          </a:xfrm>
          <a:prstGeom prst="rect">
            <a:avLst/>
          </a:prstGeom>
          <a:noFill/>
          <a:ln w="9525">
            <a:noFill/>
            <a:miter lim="800000"/>
            <a:headEnd/>
            <a:tailEnd/>
          </a:ln>
        </p:spPr>
      </p:pic>
      <p:pic>
        <p:nvPicPr>
          <p:cNvPr id="23" name="Picture 5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790094" cy="673099"/>
          </a:xfrm>
          <a:prstGeom prst="rect">
            <a:avLst/>
          </a:prstGeom>
          <a:noFill/>
          <a:ln w="9525">
            <a:noFill/>
            <a:miter lim="800000"/>
            <a:headEnd/>
            <a:tailEnd/>
          </a:ln>
        </p:spPr>
      </p:pic>
      <p:sp>
        <p:nvSpPr>
          <p:cNvPr id="37" name="Right Arrow 36"/>
          <p:cNvSpPr/>
          <p:nvPr/>
        </p:nvSpPr>
        <p:spPr>
          <a:xfrm>
            <a:off x="4010660" y="4828540"/>
            <a:ext cx="617220" cy="396240"/>
          </a:xfrm>
          <a:prstGeom prst="rightArrow">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 name="TextBox 144"/>
          <p:cNvSpPr txBox="1"/>
          <p:nvPr/>
        </p:nvSpPr>
        <p:spPr>
          <a:xfrm>
            <a:off x="111760" y="5275218"/>
            <a:ext cx="8803640" cy="1323439"/>
          </a:xfrm>
          <a:prstGeom prst="rect">
            <a:avLst/>
          </a:prstGeom>
          <a:noFill/>
        </p:spPr>
        <p:txBody>
          <a:bodyPr wrap="square" rtlCol="0">
            <a:spAutoFit/>
          </a:bodyPr>
          <a:lstStyle/>
          <a:p>
            <a:pPr marL="119063" indent="-119063">
              <a:buFont typeface="Arial" pitchFamily="34" charset="0"/>
              <a:buChar char="•"/>
            </a:pPr>
            <a:r>
              <a:rPr lang="en-US" sz="2000" b="1" dirty="0" smtClean="0">
                <a:solidFill>
                  <a:prstClr val="white"/>
                </a:solidFill>
                <a:latin typeface="Arial" pitchFamily="34" charset="0"/>
                <a:cs typeface="Arial" pitchFamily="34" charset="0"/>
              </a:rPr>
              <a:t>We focus on complementary use of radars and ground networks</a:t>
            </a:r>
          </a:p>
          <a:p>
            <a:pPr marL="347663" lvl="1" indent="-119063">
              <a:buFont typeface="Arial" pitchFamily="34" charset="0"/>
              <a:buChar char="•"/>
            </a:pPr>
            <a:r>
              <a:rPr lang="en-US" sz="2000" b="1" dirty="0" smtClean="0">
                <a:solidFill>
                  <a:prstClr val="white"/>
                </a:solidFill>
                <a:latin typeface="Arial" pitchFamily="34" charset="0"/>
                <a:cs typeface="Arial" pitchFamily="34" charset="0"/>
              </a:rPr>
              <a:t>Radar rain mapping over a larger area (&gt; 10,000 km</a:t>
            </a:r>
            <a:r>
              <a:rPr lang="en-US" sz="2000" b="1" baseline="30000" dirty="0" smtClean="0">
                <a:solidFill>
                  <a:prstClr val="white"/>
                </a:solidFill>
                <a:latin typeface="Arial" pitchFamily="34" charset="0"/>
                <a:cs typeface="Arial" pitchFamily="34" charset="0"/>
              </a:rPr>
              <a:t>2</a:t>
            </a:r>
            <a:r>
              <a:rPr lang="en-US" sz="2000" b="1" dirty="0" smtClean="0">
                <a:solidFill>
                  <a:prstClr val="white"/>
                </a:solidFill>
                <a:latin typeface="Arial" pitchFamily="34" charset="0"/>
                <a:cs typeface="Arial" pitchFamily="34" charset="0"/>
              </a:rPr>
              <a:t>)  </a:t>
            </a:r>
          </a:p>
          <a:p>
            <a:pPr marL="347663" lvl="1" indent="-119063">
              <a:buFont typeface="Arial" pitchFamily="34" charset="0"/>
              <a:buChar char="•"/>
            </a:pPr>
            <a:r>
              <a:rPr lang="en-US" sz="2000" b="1" dirty="0" smtClean="0">
                <a:solidFill>
                  <a:prstClr val="white"/>
                </a:solidFill>
                <a:latin typeface="Arial" pitchFamily="34" charset="0"/>
                <a:cs typeface="Arial" pitchFamily="34" charset="0"/>
              </a:rPr>
              <a:t>Radar Ability to “probe” clouds in 3-D at high space-time resolution</a:t>
            </a:r>
          </a:p>
          <a:p>
            <a:pPr marL="347663" lvl="1" indent="-119063">
              <a:buFont typeface="Arial" pitchFamily="34" charset="0"/>
              <a:buChar char="•"/>
            </a:pPr>
            <a:r>
              <a:rPr lang="en-US" sz="2000" b="1" dirty="0" smtClean="0">
                <a:solidFill>
                  <a:prstClr val="white"/>
                </a:solidFill>
                <a:latin typeface="Arial" pitchFamily="34" charset="0"/>
                <a:cs typeface="Arial" pitchFamily="34" charset="0"/>
              </a:rPr>
              <a:t>Reference to reliable ground measurements (gauge networks)</a:t>
            </a:r>
          </a:p>
        </p:txBody>
      </p:sp>
      <p:sp>
        <p:nvSpPr>
          <p:cNvPr id="144" name="TextBox 143"/>
          <p:cNvSpPr txBox="1"/>
          <p:nvPr/>
        </p:nvSpPr>
        <p:spPr>
          <a:xfrm>
            <a:off x="152401" y="0"/>
            <a:ext cx="8850085" cy="830997"/>
          </a:xfrm>
          <a:prstGeom prst="rect">
            <a:avLst/>
          </a:prstGeom>
          <a:noFill/>
        </p:spPr>
        <p:txBody>
          <a:bodyPr wrap="square" rtlCol="0">
            <a:spAutoFit/>
          </a:bodyPr>
          <a:lstStyle/>
          <a:p>
            <a:pPr algn="ctr"/>
            <a:r>
              <a:rPr lang="en-US" sz="2400" b="1" dirty="0" smtClean="0">
                <a:solidFill>
                  <a:srgbClr val="FFFF00"/>
                </a:solidFill>
                <a:latin typeface="Arial" pitchFamily="34" charset="0"/>
                <a:cs typeface="Arial" pitchFamily="34" charset="0"/>
              </a:rPr>
              <a:t>GV Measurements required at a multitude of scales</a:t>
            </a:r>
            <a:endParaRPr lang="en-US" sz="2400" b="1" dirty="0" smtClean="0">
              <a:solidFill>
                <a:prstClr val="white"/>
              </a:solidFill>
            </a:endParaRPr>
          </a:p>
          <a:p>
            <a:pPr algn="ctr"/>
            <a:r>
              <a:rPr lang="en-US" sz="2400" b="1" dirty="0" smtClean="0">
                <a:solidFill>
                  <a:prstClr val="white"/>
                </a:solidFill>
              </a:rPr>
              <a:t>Radars function as the “BRIDGE”  </a:t>
            </a:r>
            <a:endParaRPr lang="en-US" sz="2400" b="1" dirty="0">
              <a:solidFill>
                <a:prstClr val="white"/>
              </a:solidFill>
            </a:endParaRPr>
          </a:p>
        </p:txBody>
      </p:sp>
      <p:sp>
        <p:nvSpPr>
          <p:cNvPr id="11" name="Oval 10"/>
          <p:cNvSpPr/>
          <p:nvPr/>
        </p:nvSpPr>
        <p:spPr>
          <a:xfrm>
            <a:off x="6052458" y="3307448"/>
            <a:ext cx="1839685" cy="82731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87093" y="1139369"/>
            <a:ext cx="1284519" cy="733534"/>
          </a:xfrm>
          <a:prstGeom prst="rect">
            <a:avLst/>
          </a:prstGeom>
          <a:noFill/>
        </p:spPr>
        <p:txBody>
          <a:bodyPr wrap="square" rtlCol="0">
            <a:spAutoFit/>
          </a:bodyPr>
          <a:lstStyle/>
          <a:p>
            <a:pPr algn="ctr">
              <a:lnSpc>
                <a:spcPts val="2500"/>
              </a:lnSpc>
            </a:pPr>
            <a:r>
              <a:rPr lang="en-US" sz="2400" b="1" dirty="0" smtClean="0">
                <a:solidFill>
                  <a:srgbClr val="66FF33"/>
                </a:solidFill>
              </a:rPr>
              <a:t>Gauge</a:t>
            </a:r>
            <a:r>
              <a:rPr lang="en-US" sz="2400" b="1" dirty="0" smtClean="0">
                <a:solidFill>
                  <a:prstClr val="white"/>
                </a:solidFill>
              </a:rPr>
              <a:t> </a:t>
            </a:r>
            <a:r>
              <a:rPr lang="en-US" sz="2000" b="1" dirty="0" smtClean="0">
                <a:solidFill>
                  <a:prstClr val="white"/>
                </a:solidFill>
              </a:rPr>
              <a:t>(point)</a:t>
            </a:r>
            <a:endParaRPr lang="en-US" sz="2000" b="1" dirty="0">
              <a:solidFill>
                <a:prstClr val="white"/>
              </a:solidFill>
            </a:endParaRPr>
          </a:p>
        </p:txBody>
      </p:sp>
      <p:pic>
        <p:nvPicPr>
          <p:cNvPr id="6" name="Picture 5" descr="Salt_Marsh_Cradle#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2088" y="2014074"/>
            <a:ext cx="1230398" cy="1047924"/>
          </a:xfrm>
          <a:prstGeom prst="rect">
            <a:avLst/>
          </a:prstGeom>
        </p:spPr>
      </p:pic>
      <p:pic>
        <p:nvPicPr>
          <p:cNvPr id="9" name="Picture 8" descr="GPM_Satimageblackbacground.jpg"/>
          <p:cNvPicPr>
            <a:picLocks noChangeAspect="1"/>
          </p:cNvPicPr>
          <p:nvPr/>
        </p:nvPicPr>
        <p:blipFill>
          <a:blip r:embed="rId4" cstate="email">
            <a:lum bright="16000"/>
            <a:extLst>
              <a:ext uri="{28A0092B-C50C-407E-A947-70E740481C1C}">
                <a14:useLocalDpi xmlns:a14="http://schemas.microsoft.com/office/drawing/2010/main"/>
              </a:ext>
            </a:extLst>
          </a:blip>
          <a:stretch>
            <a:fillRect/>
          </a:stretch>
        </p:blipFill>
        <p:spPr>
          <a:xfrm>
            <a:off x="7706411" y="1208137"/>
            <a:ext cx="1437589" cy="923651"/>
          </a:xfrm>
          <a:prstGeom prst="rect">
            <a:avLst/>
          </a:prstGeom>
        </p:spPr>
      </p:pic>
      <p:sp>
        <p:nvSpPr>
          <p:cNvPr id="8" name="Isosceles Triangle 7"/>
          <p:cNvSpPr/>
          <p:nvPr/>
        </p:nvSpPr>
        <p:spPr>
          <a:xfrm rot="1744204">
            <a:off x="6916797" y="1783774"/>
            <a:ext cx="1188745" cy="2073713"/>
          </a:xfrm>
          <a:prstGeom prst="triangle">
            <a:avLst>
              <a:gd name="adj" fmla="val 6218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5551714" y="1576632"/>
            <a:ext cx="2558143" cy="400110"/>
          </a:xfrm>
          <a:prstGeom prst="rect">
            <a:avLst/>
          </a:prstGeom>
          <a:noFill/>
        </p:spPr>
        <p:txBody>
          <a:bodyPr wrap="square" rtlCol="0">
            <a:spAutoFit/>
          </a:bodyPr>
          <a:lstStyle/>
          <a:p>
            <a:r>
              <a:rPr lang="en-US" sz="2000" b="1" dirty="0" smtClean="0">
                <a:solidFill>
                  <a:prstClr val="white"/>
                </a:solidFill>
                <a:latin typeface="Symbol" pitchFamily="18" charset="2"/>
                <a:cs typeface="Arial" pitchFamily="34" charset="0"/>
              </a:rPr>
              <a:t>  </a:t>
            </a:r>
            <a:r>
              <a:rPr lang="en-US" sz="2000" b="1" dirty="0" smtClean="0">
                <a:solidFill>
                  <a:prstClr val="white"/>
                </a:solidFill>
                <a:latin typeface="Arial" pitchFamily="34" charset="0"/>
                <a:cs typeface="Arial" pitchFamily="34" charset="0"/>
              </a:rPr>
              <a:t>4  km   -   50 km</a:t>
            </a:r>
            <a:endParaRPr lang="en-US" sz="2000" b="1" dirty="0">
              <a:solidFill>
                <a:prstClr val="white"/>
              </a:solidFill>
              <a:latin typeface="Arial" pitchFamily="34" charset="0"/>
              <a:cs typeface="Arial" pitchFamily="34" charset="0"/>
            </a:endParaRPr>
          </a:p>
        </p:txBody>
      </p:sp>
      <p:sp>
        <p:nvSpPr>
          <p:cNvPr id="15" name="TextBox 14"/>
          <p:cNvSpPr txBox="1"/>
          <p:nvPr/>
        </p:nvSpPr>
        <p:spPr>
          <a:xfrm>
            <a:off x="6487886" y="3612248"/>
            <a:ext cx="566057" cy="369332"/>
          </a:xfrm>
          <a:prstGeom prst="rect">
            <a:avLst/>
          </a:prstGeom>
          <a:noFill/>
        </p:spPr>
        <p:txBody>
          <a:bodyPr wrap="square" rtlCol="0">
            <a:spAutoFit/>
          </a:bodyPr>
          <a:lstStyle/>
          <a:p>
            <a:r>
              <a:rPr lang="en-US" b="1" dirty="0" smtClean="0">
                <a:solidFill>
                  <a:prstClr val="black"/>
                </a:solidFill>
                <a:latin typeface="Symbol" pitchFamily="18" charset="2"/>
              </a:rPr>
              <a:t>D</a:t>
            </a:r>
            <a:r>
              <a:rPr lang="en-US" b="1" dirty="0" smtClean="0">
                <a:solidFill>
                  <a:prstClr val="black"/>
                </a:solidFill>
              </a:rPr>
              <a:t>X</a:t>
            </a:r>
            <a:endParaRPr lang="en-US" dirty="0">
              <a:solidFill>
                <a:prstClr val="black"/>
              </a:solidFill>
            </a:endParaRPr>
          </a:p>
        </p:txBody>
      </p:sp>
      <p:cxnSp>
        <p:nvCxnSpPr>
          <p:cNvPr id="3" name="Straight Connector 2"/>
          <p:cNvCxnSpPr/>
          <p:nvPr/>
        </p:nvCxnSpPr>
        <p:spPr>
          <a:xfrm flipV="1">
            <a:off x="522515" y="2012048"/>
            <a:ext cx="7184571" cy="10886"/>
          </a:xfrm>
          <a:prstGeom prst="line">
            <a:avLst/>
          </a:prstGeom>
          <a:ln w="53975">
            <a:solidFill>
              <a:schemeClr val="accent6">
                <a:lumMod val="60000"/>
                <a:lumOff val="40000"/>
              </a:schemeClr>
            </a:solidFill>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1752599" y="847274"/>
            <a:ext cx="2264229" cy="769441"/>
          </a:xfrm>
          <a:prstGeom prst="rect">
            <a:avLst/>
          </a:prstGeom>
          <a:noFill/>
        </p:spPr>
        <p:txBody>
          <a:bodyPr wrap="square" rtlCol="0">
            <a:spAutoFit/>
          </a:bodyPr>
          <a:lstStyle/>
          <a:p>
            <a:r>
              <a:rPr lang="en-US" sz="2400" b="1" dirty="0" smtClean="0">
                <a:solidFill>
                  <a:srgbClr val="66FF33"/>
                </a:solidFill>
              </a:rPr>
              <a:t>Gauge Network </a:t>
            </a:r>
          </a:p>
          <a:p>
            <a:r>
              <a:rPr lang="en-US" sz="2000" b="1" dirty="0" smtClean="0">
                <a:solidFill>
                  <a:prstClr val="white"/>
                </a:solidFill>
                <a:cs typeface="Arial" pitchFamily="34" charset="0"/>
              </a:rPr>
              <a:t>(100  m – 10000 m)</a:t>
            </a:r>
            <a:endParaRPr lang="en-US" sz="2000" b="1" dirty="0">
              <a:solidFill>
                <a:prstClr val="white"/>
              </a:solidFill>
            </a:endParaRPr>
          </a:p>
        </p:txBody>
      </p:sp>
      <p:grpSp>
        <p:nvGrpSpPr>
          <p:cNvPr id="2" name="Group 21"/>
          <p:cNvGrpSpPr/>
          <p:nvPr/>
        </p:nvGrpSpPr>
        <p:grpSpPr>
          <a:xfrm>
            <a:off x="1915887" y="1533071"/>
            <a:ext cx="1586594" cy="970195"/>
            <a:chOff x="4911361" y="4664700"/>
            <a:chExt cx="1404326" cy="777825"/>
          </a:xfrm>
        </p:grpSpPr>
        <p:grpSp>
          <p:nvGrpSpPr>
            <p:cNvPr id="4" name="Group 243"/>
            <p:cNvGrpSpPr/>
            <p:nvPr/>
          </p:nvGrpSpPr>
          <p:grpSpPr>
            <a:xfrm>
              <a:off x="6135269" y="4759473"/>
              <a:ext cx="123815" cy="123749"/>
              <a:chOff x="1410748" y="3684166"/>
              <a:chExt cx="125836" cy="219511"/>
            </a:xfrm>
          </p:grpSpPr>
          <p:sp>
            <p:nvSpPr>
              <p:cNvPr id="130" name="Can 129"/>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1" name="Can 130"/>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 name="Group 200"/>
            <p:cNvGrpSpPr/>
            <p:nvPr/>
          </p:nvGrpSpPr>
          <p:grpSpPr>
            <a:xfrm rot="21486175">
              <a:off x="5447454" y="4815281"/>
              <a:ext cx="68727" cy="125209"/>
              <a:chOff x="1125523" y="3742889"/>
              <a:chExt cx="125836" cy="219511"/>
            </a:xfrm>
          </p:grpSpPr>
          <p:sp>
            <p:nvSpPr>
              <p:cNvPr id="128" name="Can 127"/>
              <p:cNvSpPr/>
              <p:nvPr/>
            </p:nvSpPr>
            <p:spPr>
              <a:xfrm>
                <a:off x="1178655" y="3742889"/>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9" name="Can 128"/>
              <p:cNvSpPr/>
              <p:nvPr/>
            </p:nvSpPr>
            <p:spPr>
              <a:xfrm>
                <a:off x="1125523" y="3793223"/>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167"/>
            <p:cNvGrpSpPr/>
            <p:nvPr/>
          </p:nvGrpSpPr>
          <p:grpSpPr>
            <a:xfrm rot="21486175">
              <a:off x="4946573" y="4802347"/>
              <a:ext cx="68727" cy="125209"/>
              <a:chOff x="1905699" y="3667388"/>
              <a:chExt cx="125836" cy="219511"/>
            </a:xfrm>
          </p:grpSpPr>
          <p:sp>
            <p:nvSpPr>
              <p:cNvPr id="126" name="Can 125"/>
              <p:cNvSpPr/>
              <p:nvPr/>
            </p:nvSpPr>
            <p:spPr>
              <a:xfrm>
                <a:off x="1958831" y="3667388"/>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7" name="Can 126"/>
              <p:cNvSpPr/>
              <p:nvPr/>
            </p:nvSpPr>
            <p:spPr>
              <a:xfrm>
                <a:off x="1905699" y="3717722"/>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7" name="Group 164"/>
            <p:cNvGrpSpPr/>
            <p:nvPr/>
          </p:nvGrpSpPr>
          <p:grpSpPr>
            <a:xfrm rot="21486175">
              <a:off x="5867286" y="4678508"/>
              <a:ext cx="67199" cy="98094"/>
              <a:chOff x="1905699" y="3667388"/>
              <a:chExt cx="125836" cy="219511"/>
            </a:xfrm>
          </p:grpSpPr>
          <p:sp>
            <p:nvSpPr>
              <p:cNvPr id="124" name="Can 123"/>
              <p:cNvSpPr/>
              <p:nvPr/>
            </p:nvSpPr>
            <p:spPr>
              <a:xfrm>
                <a:off x="1958831" y="3667388"/>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5" name="Can 124"/>
              <p:cNvSpPr/>
              <p:nvPr/>
            </p:nvSpPr>
            <p:spPr>
              <a:xfrm>
                <a:off x="1905699" y="3717722"/>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7" name="Cube 26"/>
            <p:cNvSpPr/>
            <p:nvPr/>
          </p:nvSpPr>
          <p:spPr>
            <a:xfrm rot="21486175">
              <a:off x="6040016" y="5077082"/>
              <a:ext cx="275671" cy="85334"/>
            </a:xfrm>
            <a:prstGeom prst="cub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Cube 27"/>
            <p:cNvSpPr/>
            <p:nvPr/>
          </p:nvSpPr>
          <p:spPr>
            <a:xfrm rot="21486175">
              <a:off x="4964316" y="5274715"/>
              <a:ext cx="274907" cy="110057"/>
            </a:xfrm>
            <a:prstGeom prst="cub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Cube 28"/>
            <p:cNvSpPr/>
            <p:nvPr/>
          </p:nvSpPr>
          <p:spPr>
            <a:xfrm rot="21486175">
              <a:off x="4960336" y="4860681"/>
              <a:ext cx="131344" cy="54229"/>
            </a:xfrm>
            <a:prstGeom prst="cub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Cube 29"/>
            <p:cNvSpPr/>
            <p:nvPr/>
          </p:nvSpPr>
          <p:spPr>
            <a:xfrm rot="21486175">
              <a:off x="5435940" y="4953760"/>
              <a:ext cx="209234" cy="73370"/>
            </a:xfrm>
            <a:prstGeom prst="cub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1" name="Group 162"/>
            <p:cNvGrpSpPr/>
            <p:nvPr/>
          </p:nvGrpSpPr>
          <p:grpSpPr>
            <a:xfrm rot="21486175">
              <a:off x="5196220" y="4773332"/>
              <a:ext cx="68727" cy="125209"/>
              <a:chOff x="1125523" y="3742889"/>
              <a:chExt cx="125836" cy="219511"/>
            </a:xfrm>
          </p:grpSpPr>
          <p:sp>
            <p:nvSpPr>
              <p:cNvPr id="122" name="Can 121"/>
              <p:cNvSpPr/>
              <p:nvPr/>
            </p:nvSpPr>
            <p:spPr>
              <a:xfrm>
                <a:off x="1178655" y="3742889"/>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3" name="Can 122"/>
              <p:cNvSpPr/>
              <p:nvPr/>
            </p:nvSpPr>
            <p:spPr>
              <a:xfrm>
                <a:off x="1125523" y="3793223"/>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2" name="Group 161"/>
            <p:cNvGrpSpPr/>
            <p:nvPr/>
          </p:nvGrpSpPr>
          <p:grpSpPr>
            <a:xfrm rot="21486175">
              <a:off x="5406217" y="4760643"/>
              <a:ext cx="77127" cy="97296"/>
              <a:chOff x="1410748" y="3684166"/>
              <a:chExt cx="125836" cy="219511"/>
            </a:xfrm>
          </p:grpSpPr>
          <p:sp>
            <p:nvSpPr>
              <p:cNvPr id="120" name="Can 119"/>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1" name="Can 120"/>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3" name="Group 163"/>
            <p:cNvGrpSpPr/>
            <p:nvPr/>
          </p:nvGrpSpPr>
          <p:grpSpPr>
            <a:xfrm rot="21486175">
              <a:off x="5615838" y="4720415"/>
              <a:ext cx="63382" cy="102081"/>
              <a:chOff x="1905699" y="3667388"/>
              <a:chExt cx="125836" cy="219511"/>
            </a:xfrm>
          </p:grpSpPr>
          <p:sp>
            <p:nvSpPr>
              <p:cNvPr id="118" name="Can 117"/>
              <p:cNvSpPr/>
              <p:nvPr/>
            </p:nvSpPr>
            <p:spPr>
              <a:xfrm>
                <a:off x="1958831" y="3667388"/>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9" name="Can 118"/>
              <p:cNvSpPr/>
              <p:nvPr/>
            </p:nvSpPr>
            <p:spPr>
              <a:xfrm>
                <a:off x="1905699" y="3717722"/>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4" name="Group 173"/>
            <p:cNvGrpSpPr/>
            <p:nvPr/>
          </p:nvGrpSpPr>
          <p:grpSpPr>
            <a:xfrm rot="21486175">
              <a:off x="4961363" y="4995328"/>
              <a:ext cx="94691" cy="124411"/>
              <a:chOff x="1410748" y="3684166"/>
              <a:chExt cx="125836" cy="219511"/>
            </a:xfrm>
          </p:grpSpPr>
          <p:sp>
            <p:nvSpPr>
              <p:cNvPr id="116" name="Can 115"/>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Can 116"/>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5" name="Group 170"/>
            <p:cNvGrpSpPr/>
            <p:nvPr/>
          </p:nvGrpSpPr>
          <p:grpSpPr>
            <a:xfrm rot="21486175">
              <a:off x="4957793" y="4887356"/>
              <a:ext cx="68727" cy="125209"/>
              <a:chOff x="1125523" y="3742889"/>
              <a:chExt cx="125836" cy="219511"/>
            </a:xfrm>
          </p:grpSpPr>
          <p:sp>
            <p:nvSpPr>
              <p:cNvPr id="114" name="Can 113"/>
              <p:cNvSpPr/>
              <p:nvPr/>
            </p:nvSpPr>
            <p:spPr>
              <a:xfrm>
                <a:off x="1178655" y="3742889"/>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Can 114"/>
              <p:cNvSpPr/>
              <p:nvPr/>
            </p:nvSpPr>
            <p:spPr>
              <a:xfrm>
                <a:off x="1125523" y="3793223"/>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6" name="Group 176"/>
            <p:cNvGrpSpPr/>
            <p:nvPr/>
          </p:nvGrpSpPr>
          <p:grpSpPr>
            <a:xfrm rot="21486175">
              <a:off x="4979259" y="5104861"/>
              <a:ext cx="94691" cy="155514"/>
              <a:chOff x="1410748" y="3684166"/>
              <a:chExt cx="125836" cy="219511"/>
            </a:xfrm>
          </p:grpSpPr>
          <p:sp>
            <p:nvSpPr>
              <p:cNvPr id="112" name="Can 111"/>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3" name="Can 112"/>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1" name="Group 179"/>
            <p:cNvGrpSpPr/>
            <p:nvPr/>
          </p:nvGrpSpPr>
          <p:grpSpPr>
            <a:xfrm rot="21486175">
              <a:off x="4976172" y="5243148"/>
              <a:ext cx="135163" cy="199377"/>
              <a:chOff x="1410748" y="3684166"/>
              <a:chExt cx="125836" cy="219511"/>
            </a:xfrm>
          </p:grpSpPr>
          <p:sp>
            <p:nvSpPr>
              <p:cNvPr id="110" name="Can 109"/>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Can 110"/>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2" name="Group 182"/>
            <p:cNvGrpSpPr/>
            <p:nvPr/>
          </p:nvGrpSpPr>
          <p:grpSpPr>
            <a:xfrm rot="21486175">
              <a:off x="5249696" y="4957849"/>
              <a:ext cx="94691" cy="124411"/>
              <a:chOff x="1410748" y="3684166"/>
              <a:chExt cx="125836" cy="219511"/>
            </a:xfrm>
          </p:grpSpPr>
          <p:sp>
            <p:nvSpPr>
              <p:cNvPr id="108" name="Can 107"/>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Can 108"/>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3" name="Group 185"/>
            <p:cNvGrpSpPr/>
            <p:nvPr/>
          </p:nvGrpSpPr>
          <p:grpSpPr>
            <a:xfrm rot="21486175">
              <a:off x="5232230" y="4845550"/>
              <a:ext cx="68727" cy="125209"/>
              <a:chOff x="1125523" y="3742889"/>
              <a:chExt cx="125836" cy="219511"/>
            </a:xfrm>
          </p:grpSpPr>
          <p:sp>
            <p:nvSpPr>
              <p:cNvPr id="106" name="Can 105"/>
              <p:cNvSpPr/>
              <p:nvPr/>
            </p:nvSpPr>
            <p:spPr>
              <a:xfrm>
                <a:off x="1178655" y="3742889"/>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Can 106"/>
              <p:cNvSpPr/>
              <p:nvPr/>
            </p:nvSpPr>
            <p:spPr>
              <a:xfrm>
                <a:off x="1125523" y="3793223"/>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4" name="Group 188"/>
            <p:cNvGrpSpPr/>
            <p:nvPr/>
          </p:nvGrpSpPr>
          <p:grpSpPr>
            <a:xfrm rot="21486175">
              <a:off x="5294434" y="5047342"/>
              <a:ext cx="94691" cy="155514"/>
              <a:chOff x="1410748" y="3684166"/>
              <a:chExt cx="125836" cy="219511"/>
            </a:xfrm>
          </p:grpSpPr>
          <p:sp>
            <p:nvSpPr>
              <p:cNvPr id="104" name="Can 103"/>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Can 104"/>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 name="Group 194"/>
            <p:cNvGrpSpPr/>
            <p:nvPr/>
          </p:nvGrpSpPr>
          <p:grpSpPr>
            <a:xfrm rot="21486175">
              <a:off x="5327348" y="5165286"/>
              <a:ext cx="135163" cy="199377"/>
              <a:chOff x="1410748" y="3684166"/>
              <a:chExt cx="125836" cy="219511"/>
            </a:xfrm>
          </p:grpSpPr>
          <p:sp>
            <p:nvSpPr>
              <p:cNvPr id="102" name="Can 101"/>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Can 102"/>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6" name="Group 197"/>
            <p:cNvGrpSpPr/>
            <p:nvPr/>
          </p:nvGrpSpPr>
          <p:grpSpPr>
            <a:xfrm rot="21486175">
              <a:off x="5473738" y="4916295"/>
              <a:ext cx="84000" cy="126005"/>
              <a:chOff x="1410748" y="3684166"/>
              <a:chExt cx="125836" cy="219511"/>
            </a:xfrm>
          </p:grpSpPr>
          <p:sp>
            <p:nvSpPr>
              <p:cNvPr id="100" name="Can 99"/>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Can 100"/>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7" name="Group 203"/>
            <p:cNvGrpSpPr/>
            <p:nvPr/>
          </p:nvGrpSpPr>
          <p:grpSpPr>
            <a:xfrm rot="21486175">
              <a:off x="5541778" y="5033505"/>
              <a:ext cx="97745" cy="124412"/>
              <a:chOff x="1410748" y="3684166"/>
              <a:chExt cx="125836" cy="219511"/>
            </a:xfrm>
          </p:grpSpPr>
          <p:sp>
            <p:nvSpPr>
              <p:cNvPr id="98" name="Can 97"/>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Can 98"/>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 name="Group 206"/>
            <p:cNvGrpSpPr/>
            <p:nvPr/>
          </p:nvGrpSpPr>
          <p:grpSpPr>
            <a:xfrm rot="21486175">
              <a:off x="5585518" y="5128975"/>
              <a:ext cx="124473" cy="165882"/>
              <a:chOff x="1410748" y="3684166"/>
              <a:chExt cx="125836" cy="219511"/>
            </a:xfrm>
          </p:grpSpPr>
          <p:sp>
            <p:nvSpPr>
              <p:cNvPr id="96" name="Can 95"/>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Can 96"/>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9" name="Group 87"/>
            <p:cNvGrpSpPr/>
            <p:nvPr/>
          </p:nvGrpSpPr>
          <p:grpSpPr>
            <a:xfrm rot="21486175">
              <a:off x="5807768" y="5076854"/>
              <a:ext cx="124473" cy="165882"/>
              <a:chOff x="1410748" y="3684166"/>
              <a:chExt cx="125836" cy="219511"/>
            </a:xfrm>
          </p:grpSpPr>
          <p:sp>
            <p:nvSpPr>
              <p:cNvPr id="94" name="Can 93"/>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Can 94"/>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90"/>
            <p:cNvGrpSpPr/>
            <p:nvPr/>
          </p:nvGrpSpPr>
          <p:grpSpPr>
            <a:xfrm rot="21486175">
              <a:off x="6009288" y="5033873"/>
              <a:ext cx="124473" cy="165882"/>
              <a:chOff x="1410748" y="3684166"/>
              <a:chExt cx="125836" cy="219511"/>
            </a:xfrm>
          </p:grpSpPr>
          <p:sp>
            <p:nvSpPr>
              <p:cNvPr id="92" name="Can 91"/>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Can 92"/>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1" name="Group 93"/>
            <p:cNvGrpSpPr/>
            <p:nvPr/>
          </p:nvGrpSpPr>
          <p:grpSpPr>
            <a:xfrm rot="21486175">
              <a:off x="5694523" y="4888227"/>
              <a:ext cx="94691" cy="124411"/>
              <a:chOff x="1410748" y="3684166"/>
              <a:chExt cx="125836" cy="219511"/>
            </a:xfrm>
          </p:grpSpPr>
          <p:sp>
            <p:nvSpPr>
              <p:cNvPr id="90" name="Can 89"/>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Can 90"/>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2" name="Group 96"/>
            <p:cNvGrpSpPr/>
            <p:nvPr/>
          </p:nvGrpSpPr>
          <p:grpSpPr>
            <a:xfrm rot="21486175">
              <a:off x="5677057" y="4775928"/>
              <a:ext cx="68727" cy="125209"/>
              <a:chOff x="1125523" y="3742889"/>
              <a:chExt cx="125836" cy="219511"/>
            </a:xfrm>
          </p:grpSpPr>
          <p:sp>
            <p:nvSpPr>
              <p:cNvPr id="88" name="Can 87"/>
              <p:cNvSpPr/>
              <p:nvPr/>
            </p:nvSpPr>
            <p:spPr>
              <a:xfrm>
                <a:off x="1178655" y="3742889"/>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Can 88"/>
              <p:cNvSpPr/>
              <p:nvPr/>
            </p:nvSpPr>
            <p:spPr>
              <a:xfrm>
                <a:off x="1125523" y="3793223"/>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3" name="Group 101"/>
            <p:cNvGrpSpPr/>
            <p:nvPr/>
          </p:nvGrpSpPr>
          <p:grpSpPr>
            <a:xfrm rot="21486175">
              <a:off x="5739261" y="4977720"/>
              <a:ext cx="94691" cy="155514"/>
              <a:chOff x="1410748" y="3684166"/>
              <a:chExt cx="125836" cy="219511"/>
            </a:xfrm>
          </p:grpSpPr>
          <p:sp>
            <p:nvSpPr>
              <p:cNvPr id="86" name="Can 85"/>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Can 86"/>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4" name="Group 117"/>
            <p:cNvGrpSpPr/>
            <p:nvPr/>
          </p:nvGrpSpPr>
          <p:grpSpPr>
            <a:xfrm rot="21486175">
              <a:off x="5922384" y="4777366"/>
              <a:ext cx="105885" cy="288419"/>
              <a:chOff x="3161889" y="2930012"/>
              <a:chExt cx="274040" cy="630571"/>
            </a:xfrm>
          </p:grpSpPr>
          <p:grpSp>
            <p:nvGrpSpPr>
              <p:cNvPr id="45" name="Group 104"/>
              <p:cNvGrpSpPr/>
              <p:nvPr/>
            </p:nvGrpSpPr>
            <p:grpSpPr>
              <a:xfrm>
                <a:off x="3187055" y="3128550"/>
                <a:ext cx="173373" cy="218113"/>
                <a:chOff x="1410748" y="3684166"/>
                <a:chExt cx="125836" cy="219511"/>
              </a:xfrm>
            </p:grpSpPr>
            <p:sp>
              <p:nvSpPr>
                <p:cNvPr id="84" name="Can 83"/>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Can 84"/>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6" name="Group 108"/>
              <p:cNvGrpSpPr/>
              <p:nvPr/>
            </p:nvGrpSpPr>
            <p:grpSpPr>
              <a:xfrm>
                <a:off x="3161889" y="2930012"/>
                <a:ext cx="125836" cy="219511"/>
                <a:chOff x="1125523" y="3742889"/>
                <a:chExt cx="125836" cy="219511"/>
              </a:xfrm>
            </p:grpSpPr>
            <p:sp>
              <p:nvSpPr>
                <p:cNvPr id="82" name="Can 81"/>
                <p:cNvSpPr/>
                <p:nvPr/>
              </p:nvSpPr>
              <p:spPr>
                <a:xfrm>
                  <a:off x="1178655" y="3742889"/>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Can 82"/>
                <p:cNvSpPr/>
                <p:nvPr/>
              </p:nvSpPr>
              <p:spPr>
                <a:xfrm>
                  <a:off x="1125523" y="3793223"/>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7" name="Group 114"/>
              <p:cNvGrpSpPr/>
              <p:nvPr/>
            </p:nvGrpSpPr>
            <p:grpSpPr>
              <a:xfrm>
                <a:off x="3262556" y="3287941"/>
                <a:ext cx="173373" cy="272642"/>
                <a:chOff x="1410748" y="3684166"/>
                <a:chExt cx="125836" cy="219511"/>
              </a:xfrm>
            </p:grpSpPr>
            <p:sp>
              <p:nvSpPr>
                <p:cNvPr id="80" name="Can 79"/>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Can 80"/>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51" name="Flowchart: Summing Junction 50"/>
            <p:cNvSpPr/>
            <p:nvPr/>
          </p:nvSpPr>
          <p:spPr>
            <a:xfrm rot="21486175">
              <a:off x="5476801" y="4980637"/>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Flowchart: Summing Junction 51"/>
            <p:cNvSpPr/>
            <p:nvPr/>
          </p:nvSpPr>
          <p:spPr>
            <a:xfrm rot="21486175">
              <a:off x="5576229" y="5236256"/>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Flowchart: Summing Junction 52"/>
            <p:cNvSpPr/>
            <p:nvPr/>
          </p:nvSpPr>
          <p:spPr>
            <a:xfrm rot="21486175">
              <a:off x="5399377" y="4705901"/>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Flowchart: Summing Junction 53"/>
            <p:cNvSpPr/>
            <p:nvPr/>
          </p:nvSpPr>
          <p:spPr>
            <a:xfrm rot="21486175">
              <a:off x="5850439" y="4817542"/>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Flowchart: Summing Junction 54"/>
            <p:cNvSpPr/>
            <p:nvPr/>
          </p:nvSpPr>
          <p:spPr>
            <a:xfrm rot="21486175">
              <a:off x="5048157" y="5038418"/>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Flowchart: Summing Junction 55"/>
            <p:cNvSpPr/>
            <p:nvPr/>
          </p:nvSpPr>
          <p:spPr>
            <a:xfrm rot="21486175">
              <a:off x="5266961" y="4898736"/>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Flowchart: Summing Junction 56"/>
            <p:cNvSpPr/>
            <p:nvPr/>
          </p:nvSpPr>
          <p:spPr>
            <a:xfrm rot="21486175">
              <a:off x="5604510" y="4817338"/>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Flowchart: Summing Junction 57"/>
            <p:cNvSpPr/>
            <p:nvPr/>
          </p:nvSpPr>
          <p:spPr>
            <a:xfrm rot="21486175">
              <a:off x="5338539" y="5104141"/>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Flowchart: Summing Junction 58"/>
            <p:cNvSpPr/>
            <p:nvPr/>
          </p:nvSpPr>
          <p:spPr>
            <a:xfrm rot="21486175">
              <a:off x="5701094" y="5014821"/>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8" name="Group 312"/>
            <p:cNvGrpSpPr/>
            <p:nvPr/>
          </p:nvGrpSpPr>
          <p:grpSpPr>
            <a:xfrm rot="223751">
              <a:off x="5390411" y="4833463"/>
              <a:ext cx="202018" cy="276494"/>
              <a:chOff x="6369256" y="1260583"/>
              <a:chExt cx="762188" cy="517648"/>
            </a:xfrm>
          </p:grpSpPr>
          <p:pic>
            <p:nvPicPr>
              <p:cNvPr id="73"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3214977">
                <a:off x="6592970" y="1211001"/>
                <a:ext cx="339704" cy="438868"/>
              </a:xfrm>
              <a:prstGeom prst="rect">
                <a:avLst/>
              </a:prstGeom>
              <a:noFill/>
              <a:ln w="9525">
                <a:noFill/>
                <a:miter lim="800000"/>
                <a:headEnd/>
                <a:tailEnd/>
              </a:ln>
              <a:effectLst/>
            </p:spPr>
          </p:pic>
          <p:grpSp>
            <p:nvGrpSpPr>
              <p:cNvPr id="49" name="Group 130"/>
              <p:cNvGrpSpPr/>
              <p:nvPr/>
            </p:nvGrpSpPr>
            <p:grpSpPr>
              <a:xfrm>
                <a:off x="6369256" y="1506985"/>
                <a:ext cx="762188" cy="271246"/>
                <a:chOff x="5395332" y="4714612"/>
                <a:chExt cx="762188" cy="271246"/>
              </a:xfrm>
            </p:grpSpPr>
            <p:sp>
              <p:nvSpPr>
                <p:cNvPr id="75" name="Rectangle 4"/>
                <p:cNvSpPr/>
                <p:nvPr/>
              </p:nvSpPr>
              <p:spPr>
                <a:xfrm flipH="1">
                  <a:off x="5395332" y="4874003"/>
                  <a:ext cx="762188" cy="11185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6" name="Straight Connector 75"/>
                <p:cNvCxnSpPr/>
                <p:nvPr/>
              </p:nvCxnSpPr>
              <p:spPr>
                <a:xfrm rot="5400000">
                  <a:off x="5691138" y="4804701"/>
                  <a:ext cx="187355" cy="7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0" name="Group 313"/>
            <p:cNvGrpSpPr>
              <a:grpSpLocks noChangeAspect="1"/>
            </p:cNvGrpSpPr>
            <p:nvPr/>
          </p:nvGrpSpPr>
          <p:grpSpPr>
            <a:xfrm rot="223751">
              <a:off x="4955803" y="4664700"/>
              <a:ext cx="215868" cy="269721"/>
              <a:chOff x="6369256" y="1260583"/>
              <a:chExt cx="762188" cy="517648"/>
            </a:xfrm>
          </p:grpSpPr>
          <p:pic>
            <p:nvPicPr>
              <p:cNvPr id="69"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3214977">
                <a:off x="6592970" y="1211001"/>
                <a:ext cx="339704" cy="438868"/>
              </a:xfrm>
              <a:prstGeom prst="rect">
                <a:avLst/>
              </a:prstGeom>
              <a:noFill/>
              <a:ln w="9525">
                <a:noFill/>
                <a:miter lim="800000"/>
                <a:headEnd/>
                <a:tailEnd/>
              </a:ln>
              <a:effectLst/>
            </p:spPr>
          </p:pic>
          <p:grpSp>
            <p:nvGrpSpPr>
              <p:cNvPr id="60" name="Group 130"/>
              <p:cNvGrpSpPr/>
              <p:nvPr/>
            </p:nvGrpSpPr>
            <p:grpSpPr>
              <a:xfrm>
                <a:off x="6369256" y="1506985"/>
                <a:ext cx="762188" cy="271246"/>
                <a:chOff x="5395332" y="4714612"/>
                <a:chExt cx="762188" cy="271246"/>
              </a:xfrm>
            </p:grpSpPr>
            <p:sp>
              <p:nvSpPr>
                <p:cNvPr id="71" name="Rectangle 4"/>
                <p:cNvSpPr/>
                <p:nvPr/>
              </p:nvSpPr>
              <p:spPr>
                <a:xfrm flipH="1">
                  <a:off x="5395332" y="4874003"/>
                  <a:ext cx="762188" cy="11185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2" name="Straight Connector 71"/>
                <p:cNvCxnSpPr/>
                <p:nvPr/>
              </p:nvCxnSpPr>
              <p:spPr>
                <a:xfrm rot="5400000">
                  <a:off x="5691138" y="4804701"/>
                  <a:ext cx="187355" cy="7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1" name="Group 318"/>
            <p:cNvGrpSpPr/>
            <p:nvPr/>
          </p:nvGrpSpPr>
          <p:grpSpPr>
            <a:xfrm rot="223751">
              <a:off x="5932330" y="5004795"/>
              <a:ext cx="179676" cy="313689"/>
              <a:chOff x="6369256" y="1260583"/>
              <a:chExt cx="762188" cy="517648"/>
            </a:xfrm>
          </p:grpSpPr>
          <p:pic>
            <p:nvPicPr>
              <p:cNvPr id="65"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3214977">
                <a:off x="6592970" y="1211001"/>
                <a:ext cx="339704" cy="438868"/>
              </a:xfrm>
              <a:prstGeom prst="rect">
                <a:avLst/>
              </a:prstGeom>
              <a:noFill/>
              <a:ln w="9525">
                <a:noFill/>
                <a:miter lim="800000"/>
                <a:headEnd/>
                <a:tailEnd/>
              </a:ln>
              <a:effectLst/>
            </p:spPr>
          </p:pic>
          <p:grpSp>
            <p:nvGrpSpPr>
              <p:cNvPr id="62" name="Group 130"/>
              <p:cNvGrpSpPr/>
              <p:nvPr/>
            </p:nvGrpSpPr>
            <p:grpSpPr>
              <a:xfrm>
                <a:off x="6369256" y="1506985"/>
                <a:ext cx="762188" cy="271246"/>
                <a:chOff x="5395332" y="4714612"/>
                <a:chExt cx="762188" cy="271246"/>
              </a:xfrm>
            </p:grpSpPr>
            <p:sp>
              <p:nvSpPr>
                <p:cNvPr id="67" name="Rectangle 4"/>
                <p:cNvSpPr/>
                <p:nvPr/>
              </p:nvSpPr>
              <p:spPr>
                <a:xfrm flipH="1">
                  <a:off x="5395332" y="4874003"/>
                  <a:ext cx="762188" cy="11185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8" name="Straight Connector 67"/>
                <p:cNvCxnSpPr/>
                <p:nvPr/>
              </p:nvCxnSpPr>
              <p:spPr>
                <a:xfrm rot="5400000">
                  <a:off x="5691138" y="4804701"/>
                  <a:ext cx="187355" cy="7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3" name="Flowchart: Summing Junction 62"/>
            <p:cNvSpPr/>
            <p:nvPr/>
          </p:nvSpPr>
          <p:spPr>
            <a:xfrm rot="223751">
              <a:off x="4911361" y="4827239"/>
              <a:ext cx="88137" cy="99151"/>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Flowchart: Summing Junction 63"/>
            <p:cNvSpPr/>
            <p:nvPr/>
          </p:nvSpPr>
          <p:spPr>
            <a:xfrm rot="223751">
              <a:off x="6112416" y="5169197"/>
              <a:ext cx="138144" cy="101080"/>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46" name="TextBox 145"/>
          <p:cNvSpPr txBox="1"/>
          <p:nvPr/>
        </p:nvSpPr>
        <p:spPr>
          <a:xfrm>
            <a:off x="7946575" y="2175329"/>
            <a:ext cx="1317171" cy="923330"/>
          </a:xfrm>
          <a:prstGeom prst="rect">
            <a:avLst/>
          </a:prstGeom>
          <a:noFill/>
        </p:spPr>
        <p:txBody>
          <a:bodyPr wrap="square" rtlCol="0">
            <a:spAutoFit/>
          </a:bodyPr>
          <a:lstStyle/>
          <a:p>
            <a:r>
              <a:rPr lang="en-US" b="1" dirty="0" smtClean="0">
                <a:solidFill>
                  <a:prstClr val="white"/>
                </a:solidFill>
              </a:rPr>
              <a:t>Scanning  radiometer/radar</a:t>
            </a:r>
            <a:endParaRPr lang="en-US" b="1" dirty="0">
              <a:solidFill>
                <a:prstClr val="white"/>
              </a:solidFill>
            </a:endParaRPr>
          </a:p>
        </p:txBody>
      </p:sp>
      <p:cxnSp>
        <p:nvCxnSpPr>
          <p:cNvPr id="148" name="Straight Arrow Connector 147"/>
          <p:cNvCxnSpPr/>
          <p:nvPr/>
        </p:nvCxnSpPr>
        <p:spPr>
          <a:xfrm flipH="1">
            <a:off x="5532120" y="2303780"/>
            <a:ext cx="1828800" cy="0"/>
          </a:xfrm>
          <a:prstGeom prst="straightConnector1">
            <a:avLst/>
          </a:prstGeom>
          <a:ln w="38100">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66" name="Group 153"/>
          <p:cNvGrpSpPr/>
          <p:nvPr/>
        </p:nvGrpSpPr>
        <p:grpSpPr>
          <a:xfrm>
            <a:off x="1682419" y="858154"/>
            <a:ext cx="4233756" cy="4201111"/>
            <a:chOff x="1018379" y="914397"/>
            <a:chExt cx="4233756" cy="4201111"/>
          </a:xfrm>
        </p:grpSpPr>
        <p:pic>
          <p:nvPicPr>
            <p:cNvPr id="12" name="Picture 11" descr="NPOL at GXY2.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18379" y="3603177"/>
              <a:ext cx="962821" cy="1506182"/>
            </a:xfrm>
            <a:prstGeom prst="rect">
              <a:avLst/>
            </a:prstGeom>
          </p:spPr>
        </p:pic>
        <p:sp>
          <p:nvSpPr>
            <p:cNvPr id="14" name="Trapezoid 13"/>
            <p:cNvSpPr/>
            <p:nvPr/>
          </p:nvSpPr>
          <p:spPr>
            <a:xfrm rot="14264272">
              <a:off x="2334903" y="1960693"/>
              <a:ext cx="956944" cy="2777766"/>
            </a:xfrm>
            <a:prstGeom prst="trapezoid">
              <a:avLst>
                <a:gd name="adj" fmla="val 24776"/>
              </a:avLst>
            </a:prstGeom>
            <a:solidFill>
              <a:srgbClr val="D9D9D9">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rot="19674843">
              <a:off x="3803468" y="2133606"/>
              <a:ext cx="337457" cy="968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3267891" y="1626331"/>
              <a:ext cx="1948543" cy="400110"/>
            </a:xfrm>
            <a:prstGeom prst="rect">
              <a:avLst/>
            </a:prstGeom>
            <a:noFill/>
          </p:spPr>
          <p:txBody>
            <a:bodyPr wrap="square" rtlCol="0">
              <a:spAutoFit/>
            </a:bodyPr>
            <a:lstStyle/>
            <a:p>
              <a:r>
                <a:rPr lang="en-US" sz="2000" b="1" dirty="0" smtClean="0">
                  <a:solidFill>
                    <a:prstClr val="white"/>
                  </a:solidFill>
                </a:rPr>
                <a:t>100 m to 4 km</a:t>
              </a:r>
              <a:endParaRPr lang="en-US" b="1" dirty="0">
                <a:solidFill>
                  <a:prstClr val="white"/>
                </a:solidFill>
              </a:endParaRPr>
            </a:p>
          </p:txBody>
        </p:sp>
        <p:cxnSp>
          <p:nvCxnSpPr>
            <p:cNvPr id="138" name="Straight Connector 137"/>
            <p:cNvCxnSpPr/>
            <p:nvPr/>
          </p:nvCxnSpPr>
          <p:spPr>
            <a:xfrm>
              <a:off x="2414452" y="3241772"/>
              <a:ext cx="359229" cy="53339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514600" y="3159040"/>
              <a:ext cx="359229" cy="53339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2079172" y="4746176"/>
              <a:ext cx="3172963" cy="369332"/>
            </a:xfrm>
            <a:prstGeom prst="rect">
              <a:avLst/>
            </a:prstGeom>
            <a:noFill/>
          </p:spPr>
          <p:txBody>
            <a:bodyPr wrap="square" rtlCol="0">
              <a:spAutoFit/>
            </a:bodyPr>
            <a:lstStyle/>
            <a:p>
              <a:r>
                <a:rPr lang="en-US" b="1" dirty="0" smtClean="0">
                  <a:solidFill>
                    <a:prstClr val="white"/>
                  </a:solidFill>
                </a:rPr>
                <a:t>Scanning Precipitation Radar </a:t>
              </a:r>
              <a:endParaRPr lang="en-US" b="1" dirty="0">
                <a:solidFill>
                  <a:prstClr val="white"/>
                </a:solidFill>
              </a:endParaRPr>
            </a:p>
          </p:txBody>
        </p:sp>
        <p:sp>
          <p:nvSpPr>
            <p:cNvPr id="143" name="TextBox 142"/>
            <p:cNvSpPr txBox="1"/>
            <p:nvPr/>
          </p:nvSpPr>
          <p:spPr>
            <a:xfrm>
              <a:off x="3505195" y="914397"/>
              <a:ext cx="1404247" cy="769441"/>
            </a:xfrm>
            <a:prstGeom prst="rect">
              <a:avLst/>
            </a:prstGeom>
            <a:noFill/>
          </p:spPr>
          <p:txBody>
            <a:bodyPr wrap="square" rtlCol="0">
              <a:spAutoFit/>
            </a:bodyPr>
            <a:lstStyle/>
            <a:p>
              <a:pPr algn="ctr"/>
              <a:r>
                <a:rPr lang="en-US" sz="2400" b="1" dirty="0" smtClean="0">
                  <a:solidFill>
                    <a:srgbClr val="66FF33"/>
                  </a:solidFill>
                </a:rPr>
                <a:t>Radar</a:t>
              </a:r>
            </a:p>
            <a:p>
              <a:pPr algn="ctr"/>
              <a:r>
                <a:rPr lang="en-US" sz="2000" b="1" dirty="0" smtClean="0">
                  <a:solidFill>
                    <a:prstClr val="white"/>
                  </a:solidFill>
                </a:rPr>
                <a:t>(volume)</a:t>
              </a:r>
              <a:endParaRPr lang="en-US" sz="2000" b="1" dirty="0">
                <a:solidFill>
                  <a:prstClr val="white"/>
                </a:solidFill>
              </a:endParaRPr>
            </a:p>
          </p:txBody>
        </p:sp>
      </p:grpSp>
      <p:sp>
        <p:nvSpPr>
          <p:cNvPr id="149" name="TextBox 148"/>
          <p:cNvSpPr txBox="1"/>
          <p:nvPr/>
        </p:nvSpPr>
        <p:spPr>
          <a:xfrm>
            <a:off x="6096000" y="862512"/>
            <a:ext cx="1393371" cy="461665"/>
          </a:xfrm>
          <a:prstGeom prst="rect">
            <a:avLst/>
          </a:prstGeom>
          <a:noFill/>
        </p:spPr>
        <p:txBody>
          <a:bodyPr wrap="square" rtlCol="0">
            <a:spAutoFit/>
          </a:bodyPr>
          <a:lstStyle/>
          <a:p>
            <a:r>
              <a:rPr lang="en-US" sz="2400" b="1" dirty="0" smtClean="0">
                <a:solidFill>
                  <a:srgbClr val="66FF33"/>
                </a:solidFill>
              </a:rPr>
              <a:t>Satellite</a:t>
            </a:r>
          </a:p>
        </p:txBody>
      </p:sp>
      <p:pic>
        <p:nvPicPr>
          <p:cNvPr id="141" name="Picture 5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247651"/>
            <a:ext cx="790094" cy="673099"/>
          </a:xfrm>
          <a:prstGeom prst="rect">
            <a:avLst/>
          </a:prstGeom>
          <a:noFill/>
          <a:ln w="9525">
            <a:noFill/>
            <a:miter lim="800000"/>
            <a:headEnd/>
            <a:tailEnd/>
          </a:ln>
        </p:spPr>
      </p:pic>
      <p:pic>
        <p:nvPicPr>
          <p:cNvPr id="147" name="Picture 15" descr="GPM_Logo.pdf"/>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86990" y="238125"/>
            <a:ext cx="1057010" cy="631825"/>
          </a:xfrm>
          <a:prstGeom prst="rect">
            <a:avLst/>
          </a:prstGeom>
          <a:noFill/>
          <a:ln w="9525">
            <a:noFill/>
            <a:miter lim="800000"/>
            <a:headEnd/>
            <a:tailEnd/>
          </a:ln>
        </p:spPr>
      </p:pic>
      <p:sp>
        <p:nvSpPr>
          <p:cNvPr id="150" name="TextBox 149"/>
          <p:cNvSpPr txBox="1"/>
          <p:nvPr/>
        </p:nvSpPr>
        <p:spPr>
          <a:xfrm>
            <a:off x="5821680" y="1219200"/>
            <a:ext cx="1783080" cy="400110"/>
          </a:xfrm>
          <a:prstGeom prst="rect">
            <a:avLst/>
          </a:prstGeom>
          <a:noFill/>
        </p:spPr>
        <p:txBody>
          <a:bodyPr wrap="square" rtlCol="0">
            <a:spAutoFit/>
          </a:bodyPr>
          <a:lstStyle/>
          <a:p>
            <a:r>
              <a:rPr lang="en-US" sz="2000" b="1" dirty="0" smtClean="0">
                <a:solidFill>
                  <a:prstClr val="white"/>
                </a:solidFill>
              </a:rPr>
              <a:t>(pixel, column)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8968" y="803055"/>
            <a:ext cx="8995032" cy="461665"/>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000000"/>
                </a:solidFill>
                <a:latin typeface="Calibri" panose="020F0502020204030204" pitchFamily="34" charset="0"/>
                <a:ea typeface="ＭＳ Ｐゴシック" charset="-128"/>
              </a:rPr>
              <a:t> GPM Overpass of NPOL Radar near NASA Wallops Flight Facility Site</a:t>
            </a:r>
          </a:p>
        </p:txBody>
      </p:sp>
      <p:sp>
        <p:nvSpPr>
          <p:cNvPr id="10" name="TextBox 9"/>
          <p:cNvSpPr txBox="1"/>
          <p:nvPr/>
        </p:nvSpPr>
        <p:spPr>
          <a:xfrm>
            <a:off x="363220" y="5090940"/>
            <a:ext cx="8778240" cy="1692771"/>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000000"/>
                </a:solidFill>
                <a:latin typeface="Calibri" panose="020F0502020204030204" pitchFamily="34" charset="0"/>
                <a:ea typeface="ＭＳ Ｐゴシック" charset="-128"/>
              </a:rPr>
              <a:t>Ground radars can map precipitation similar to a “dense” rain gauge network, but over a much larger area: Good for satellite comparisons</a:t>
            </a:r>
          </a:p>
          <a:p>
            <a:pPr algn="ctr" eaLnBrk="0" fontAlgn="base" hangingPunct="0">
              <a:spcBef>
                <a:spcPct val="0"/>
              </a:spcBef>
              <a:spcAft>
                <a:spcPct val="0"/>
              </a:spcAft>
            </a:pPr>
            <a:endParaRPr lang="en-US" sz="800" dirty="0" smtClean="0">
              <a:solidFill>
                <a:srgbClr val="000000"/>
              </a:solidFill>
              <a:latin typeface="Calibri" panose="020F0502020204030204" pitchFamily="34" charset="0"/>
              <a:ea typeface="ＭＳ Ｐゴシック" charset="-128"/>
            </a:endParaRPr>
          </a:p>
          <a:p>
            <a:pPr algn="ctr" eaLnBrk="0" fontAlgn="base" hangingPunct="0">
              <a:spcBef>
                <a:spcPct val="0"/>
              </a:spcBef>
              <a:spcAft>
                <a:spcPct val="0"/>
              </a:spcAft>
            </a:pPr>
            <a:r>
              <a:rPr lang="en-US" sz="2400" dirty="0" smtClean="0">
                <a:solidFill>
                  <a:srgbClr val="000066">
                    <a:lumMod val="60000"/>
                    <a:lumOff val="40000"/>
                  </a:srgbClr>
                </a:solidFill>
                <a:latin typeface="Calibri" panose="020F0502020204030204" pitchFamily="34" charset="0"/>
                <a:ea typeface="ＭＳ Ｐゴシック" charset="-128"/>
              </a:rPr>
              <a:t>High-resolution radar data are used to study how precipitation “fills” GPM footprints and how footprints can be further “downscaled”  </a:t>
            </a:r>
          </a:p>
        </p:txBody>
      </p:sp>
      <p:grpSp>
        <p:nvGrpSpPr>
          <p:cNvPr id="3" name="Group 20"/>
          <p:cNvGrpSpPr/>
          <p:nvPr/>
        </p:nvGrpSpPr>
        <p:grpSpPr>
          <a:xfrm>
            <a:off x="342900" y="1275715"/>
            <a:ext cx="8846842" cy="3365500"/>
            <a:chOff x="342900" y="1326515"/>
            <a:chExt cx="8846842" cy="3365500"/>
          </a:xfrm>
        </p:grpSpPr>
        <p:pic>
          <p:nvPicPr>
            <p:cNvPr id="3082" name="Picture 10"/>
            <p:cNvPicPr>
              <a:picLocks noChangeAspect="1" noChangeArrowheads="1"/>
            </p:cNvPicPr>
            <p:nvPr/>
          </p:nvPicPr>
          <p:blipFill>
            <a:blip r:embed="rId2" cstate="email">
              <a:lum contrast="7000"/>
              <a:extLst>
                <a:ext uri="{28A0092B-C50C-407E-A947-70E740481C1C}">
                  <a14:useLocalDpi xmlns:a14="http://schemas.microsoft.com/office/drawing/2010/main"/>
                </a:ext>
              </a:extLst>
            </a:blip>
            <a:srcRect/>
            <a:stretch>
              <a:fillRect/>
            </a:stretch>
          </p:blipFill>
          <p:spPr bwMode="auto">
            <a:xfrm>
              <a:off x="356545" y="1326515"/>
              <a:ext cx="8833197" cy="3365500"/>
            </a:xfrm>
            <a:prstGeom prst="rect">
              <a:avLst/>
            </a:prstGeom>
            <a:noFill/>
            <a:ln w="9525">
              <a:noFill/>
              <a:miter lim="800000"/>
              <a:headEnd/>
              <a:tailEnd/>
            </a:ln>
            <a:effectLst/>
          </p:spPr>
        </p:pic>
        <p:sp>
          <p:nvSpPr>
            <p:cNvPr id="11" name="TextBox 10"/>
            <p:cNvSpPr txBox="1"/>
            <p:nvPr/>
          </p:nvSpPr>
          <p:spPr>
            <a:xfrm>
              <a:off x="342900" y="3357880"/>
              <a:ext cx="2583180" cy="830997"/>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000000"/>
                  </a:solidFill>
                  <a:latin typeface="Calibri" panose="020F0502020204030204" pitchFamily="34" charset="0"/>
                  <a:ea typeface="ＭＳ Ｐゴシック" charset="-128"/>
                </a:rPr>
                <a:t>NPOL RADAR </a:t>
              </a:r>
            </a:p>
            <a:p>
              <a:pPr algn="ctr" eaLnBrk="0" fontAlgn="base" hangingPunct="0">
                <a:spcBef>
                  <a:spcPct val="0"/>
                </a:spcBef>
                <a:spcAft>
                  <a:spcPct val="0"/>
                </a:spcAft>
              </a:pPr>
              <a:r>
                <a:rPr lang="en-US" sz="2400" dirty="0" smtClean="0">
                  <a:solidFill>
                    <a:srgbClr val="000000"/>
                  </a:solidFill>
                  <a:latin typeface="Calibri" panose="020F0502020204030204" pitchFamily="34" charset="0"/>
                  <a:ea typeface="ＭＳ Ｐゴシック" charset="-128"/>
                </a:rPr>
                <a:t>150 m x 750 m</a:t>
              </a:r>
              <a:endParaRPr lang="en-US" sz="2400" baseline="30000" dirty="0">
                <a:solidFill>
                  <a:srgbClr val="000000"/>
                </a:solidFill>
                <a:latin typeface="Calibri" panose="020F0502020204030204" pitchFamily="34" charset="0"/>
                <a:ea typeface="ＭＳ Ｐゴシック" charset="-128"/>
              </a:endParaRPr>
            </a:p>
          </p:txBody>
        </p:sp>
        <p:sp>
          <p:nvSpPr>
            <p:cNvPr id="12" name="TextBox 11"/>
            <p:cNvSpPr txBox="1"/>
            <p:nvPr/>
          </p:nvSpPr>
          <p:spPr>
            <a:xfrm>
              <a:off x="3657600" y="3347720"/>
              <a:ext cx="2400300" cy="830997"/>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000000"/>
                  </a:solidFill>
                  <a:latin typeface="Calibri" panose="020F0502020204030204" pitchFamily="34" charset="0"/>
                  <a:ea typeface="ＭＳ Ｐゴシック" charset="-128"/>
                </a:rPr>
                <a:t>GPM Radar </a:t>
              </a:r>
            </a:p>
            <a:p>
              <a:pPr algn="ctr" eaLnBrk="0" fontAlgn="base" hangingPunct="0">
                <a:spcBef>
                  <a:spcPct val="0"/>
                </a:spcBef>
                <a:spcAft>
                  <a:spcPct val="0"/>
                </a:spcAft>
              </a:pPr>
              <a:r>
                <a:rPr lang="en-US" sz="2400" dirty="0" smtClean="0">
                  <a:solidFill>
                    <a:srgbClr val="000000"/>
                  </a:solidFill>
                  <a:latin typeface="Calibri" panose="020F0502020204030204" pitchFamily="34" charset="0"/>
                  <a:ea typeface="ＭＳ Ｐゴシック" charset="-128"/>
                </a:rPr>
                <a:t>5000m x 5000 m</a:t>
              </a:r>
              <a:endParaRPr lang="en-US" sz="2400" dirty="0">
                <a:solidFill>
                  <a:srgbClr val="000000"/>
                </a:solidFill>
                <a:latin typeface="Calibri" panose="020F0502020204030204" pitchFamily="34" charset="0"/>
                <a:ea typeface="ＭＳ Ｐゴシック" charset="-128"/>
              </a:endParaRPr>
            </a:p>
          </p:txBody>
        </p:sp>
        <p:sp>
          <p:nvSpPr>
            <p:cNvPr id="18" name="TextBox 17"/>
            <p:cNvSpPr txBox="1"/>
            <p:nvPr/>
          </p:nvSpPr>
          <p:spPr>
            <a:xfrm>
              <a:off x="6576060" y="3312160"/>
              <a:ext cx="2369820" cy="830997"/>
            </a:xfrm>
            <a:prstGeom prst="rect">
              <a:avLst/>
            </a:prstGeom>
            <a:noFill/>
          </p:spPr>
          <p:txBody>
            <a:bodyPr wrap="square" rtlCol="0">
              <a:spAutoFit/>
            </a:bodyPr>
            <a:lstStyle/>
            <a:p>
              <a:pPr algn="ctr" eaLnBrk="0" fontAlgn="base" hangingPunct="0">
                <a:spcBef>
                  <a:spcPct val="0"/>
                </a:spcBef>
                <a:spcAft>
                  <a:spcPct val="0"/>
                </a:spcAft>
              </a:pPr>
              <a:r>
                <a:rPr lang="en-US" sz="2400" dirty="0" smtClean="0">
                  <a:solidFill>
                    <a:srgbClr val="000000"/>
                  </a:solidFill>
                  <a:latin typeface="Calibri" panose="020F0502020204030204" pitchFamily="34" charset="0"/>
                  <a:ea typeface="ＭＳ Ｐゴシック" charset="-128"/>
                </a:rPr>
                <a:t>GPM Radiometer </a:t>
              </a:r>
            </a:p>
            <a:p>
              <a:pPr algn="ctr" eaLnBrk="0" fontAlgn="base" hangingPunct="0">
                <a:spcBef>
                  <a:spcPct val="0"/>
                </a:spcBef>
                <a:spcAft>
                  <a:spcPct val="0"/>
                </a:spcAft>
              </a:pPr>
              <a:r>
                <a:rPr lang="en-US" sz="2400" dirty="0" smtClean="0">
                  <a:solidFill>
                    <a:srgbClr val="000000"/>
                  </a:solidFill>
                  <a:latin typeface="Calibri" panose="020F0502020204030204" pitchFamily="34" charset="0"/>
                  <a:ea typeface="ＭＳ Ｐゴシック" charset="-128"/>
                </a:rPr>
                <a:t>5000 m x 5000 m</a:t>
              </a:r>
            </a:p>
          </p:txBody>
        </p:sp>
      </p:grpSp>
      <p:sp>
        <p:nvSpPr>
          <p:cNvPr id="2" name="Title 1"/>
          <p:cNvSpPr>
            <a:spLocks noGrp="1"/>
          </p:cNvSpPr>
          <p:nvPr>
            <p:ph type="title"/>
          </p:nvPr>
        </p:nvSpPr>
        <p:spPr>
          <a:xfrm>
            <a:off x="759460" y="100013"/>
            <a:ext cx="8016239" cy="561975"/>
          </a:xfrm>
        </p:spPr>
        <p:txBody>
          <a:bodyPr/>
          <a:lstStyle/>
          <a:p>
            <a:pPr algn="ctr"/>
            <a:r>
              <a:rPr lang="en-US" sz="2800" dirty="0" smtClean="0">
                <a:effectLst>
                  <a:outerShdw blurRad="38100" dist="38100" dir="2700000" algn="tl">
                    <a:srgbClr val="000000">
                      <a:alpha val="43137"/>
                    </a:srgbClr>
                  </a:outerShdw>
                </a:effectLst>
                <a:latin typeface="Calibri" panose="020F0502020204030204" pitchFamily="34" charset="0"/>
              </a:rPr>
              <a:t>GPM vs. Ground Radar:  Resolution matters!</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1951646"/>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693920" y="3992880"/>
            <a:ext cx="4328160" cy="237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prstClr val="black"/>
                </a:solidFill>
                <a:latin typeface="Calibri" charset="0"/>
              </a:rPr>
              <a:t>2) NOAA “Multi-Radar Multi-Sensor” </a:t>
            </a:r>
            <a:r>
              <a:rPr lang="en-US" sz="1800" dirty="0" smtClean="0">
                <a:solidFill>
                  <a:srgbClr val="0000CC"/>
                </a:solidFill>
                <a:latin typeface="Calibri" charset="0"/>
                <a:cs typeface="Calibri" charset="0"/>
                <a:hlinkClick r:id="rId3"/>
              </a:rPr>
              <a:t>http://nmq.ou.edu</a:t>
            </a:r>
            <a:r>
              <a:rPr lang="en-US" sz="1800" dirty="0" smtClean="0">
                <a:solidFill>
                  <a:srgbClr val="0000CC"/>
                </a:solidFill>
                <a:latin typeface="Calibri" charset="0"/>
                <a:cs typeface="Calibri" charset="0"/>
              </a:rPr>
              <a:t> / </a:t>
            </a:r>
            <a:r>
              <a:rPr lang="en-US" sz="1800" dirty="0" smtClean="0">
                <a:solidFill>
                  <a:srgbClr val="FF0000"/>
                </a:solidFill>
                <a:latin typeface="Calibri" charset="0"/>
              </a:rPr>
              <a:t>1-km</a:t>
            </a:r>
            <a:r>
              <a:rPr lang="en-US" sz="1800" baseline="30000" dirty="0" smtClean="0">
                <a:solidFill>
                  <a:srgbClr val="FF0000"/>
                </a:solidFill>
                <a:latin typeface="Calibri" charset="0"/>
              </a:rPr>
              <a:t>2</a:t>
            </a:r>
            <a:r>
              <a:rPr lang="en-US" sz="1800" dirty="0" smtClean="0">
                <a:solidFill>
                  <a:srgbClr val="FF0000"/>
                </a:solidFill>
                <a:latin typeface="Calibri" charset="0"/>
              </a:rPr>
              <a:t>/2 min resolution</a:t>
            </a:r>
            <a:endParaRPr lang="en-US" sz="1800" dirty="0" smtClean="0">
              <a:solidFill>
                <a:prstClr val="black"/>
              </a:solidFill>
              <a:latin typeface="Calibri" charset="0"/>
            </a:endParaRPr>
          </a:p>
          <a:p>
            <a:pPr eaLnBrk="1" hangingPunct="1"/>
            <a:endParaRPr lang="en-US" sz="1800" dirty="0" smtClean="0">
              <a:solidFill>
                <a:prstClr val="black"/>
              </a:solidFill>
              <a:latin typeface="Calibri" charset="0"/>
            </a:endParaRPr>
          </a:p>
          <a:p>
            <a:pPr marL="122238" indent="-122238" eaLnBrk="1" hangingPunct="1">
              <a:buFont typeface="Arial" pitchFamily="34" charset="0"/>
              <a:buChar char="•"/>
            </a:pPr>
            <a:r>
              <a:rPr lang="en-US" sz="1800" dirty="0" smtClean="0">
                <a:solidFill>
                  <a:prstClr val="black"/>
                </a:solidFill>
                <a:latin typeface="Calibri" charset="0"/>
              </a:rPr>
              <a:t>Blend of radar and rain-gauge data  </a:t>
            </a:r>
          </a:p>
          <a:p>
            <a:pPr marL="122238" indent="-122238" eaLnBrk="1" hangingPunct="1">
              <a:buFont typeface="Arial" pitchFamily="34" charset="0"/>
              <a:buChar char="•"/>
            </a:pPr>
            <a:r>
              <a:rPr lang="en-US" sz="1800" dirty="0" smtClean="0">
                <a:solidFill>
                  <a:prstClr val="black"/>
                </a:solidFill>
                <a:latin typeface="Calibri" charset="0"/>
              </a:rPr>
              <a:t>We then compare highest quality data, or a ground reference, to GPM products</a:t>
            </a:r>
            <a:endParaRPr lang="en-US" sz="1800" dirty="0">
              <a:solidFill>
                <a:prstClr val="black"/>
              </a:solidFill>
              <a:latin typeface="Calibri" charset="0"/>
              <a:cs typeface="Calibri" charset="0"/>
            </a:endParaRPr>
          </a:p>
        </p:txBody>
      </p:sp>
      <p:pic>
        <p:nvPicPr>
          <p:cNvPr id="3" name="Picture 2" descr="Figure4.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80" y="3577013"/>
            <a:ext cx="5036820" cy="3174307"/>
          </a:xfrm>
          <a:prstGeom prst="rect">
            <a:avLst/>
          </a:prstGeom>
          <a:noFill/>
          <a:ln w="9525">
            <a:noFill/>
            <a:miter lim="800000"/>
            <a:headEnd/>
            <a:tailEnd/>
          </a:ln>
        </p:spPr>
      </p:pic>
      <p:sp>
        <p:nvSpPr>
          <p:cNvPr id="7" name="Title 1"/>
          <p:cNvSpPr txBox="1">
            <a:spLocks/>
          </p:cNvSpPr>
          <p:nvPr/>
        </p:nvSpPr>
        <p:spPr>
          <a:xfrm>
            <a:off x="342900" y="106680"/>
            <a:ext cx="8686800" cy="571468"/>
          </a:xfrm>
          <a:prstGeom prst="rect">
            <a:avLst/>
          </a:prstGeom>
        </p:spPr>
        <p:txBody>
          <a:bodyPr/>
          <a:lstStyle/>
          <a:p>
            <a:pPr algn="ctr" defTabSz="457200">
              <a:spcBef>
                <a:spcPct val="0"/>
              </a:spcBef>
              <a:defRPr/>
            </a:pPr>
            <a:r>
              <a:rPr lang="en-US" sz="2200" b="1" dirty="0" smtClean="0">
                <a:solidFill>
                  <a:prstClr val="white"/>
                </a:solidFill>
                <a:effectLst>
                  <a:outerShdw blurRad="38100" dist="38100" dir="2700000" algn="tl">
                    <a:srgbClr val="000000">
                      <a:alpha val="43137"/>
                    </a:srgbClr>
                  </a:outerShdw>
                </a:effectLst>
                <a:ea typeface="ＭＳ Ｐゴシック" pitchFamily="34" charset="-128"/>
              </a:rPr>
              <a:t>Direct GV:  “Operational” Radar and Rainfall Measurements</a:t>
            </a:r>
          </a:p>
        </p:txBody>
      </p:sp>
      <p:pic>
        <p:nvPicPr>
          <p:cNvPr id="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9871" y="1333500"/>
            <a:ext cx="5623019" cy="2124075"/>
          </a:xfrm>
          <a:prstGeom prst="rect">
            <a:avLst/>
          </a:prstGeom>
          <a:noFill/>
          <a:ln w="9525">
            <a:noFill/>
            <a:miter lim="800000"/>
            <a:headEnd/>
            <a:tailEnd/>
          </a:ln>
          <a:effectLst/>
        </p:spPr>
      </p:pic>
      <p:pic>
        <p:nvPicPr>
          <p:cNvPr id="9" name="Pictur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07909" y="1282700"/>
            <a:ext cx="3231786" cy="2712720"/>
          </a:xfrm>
          <a:prstGeom prst="rect">
            <a:avLst/>
          </a:prstGeom>
          <a:noFill/>
          <a:ln w="9525">
            <a:noFill/>
            <a:miter lim="800000"/>
            <a:headEnd/>
            <a:tailEnd/>
          </a:ln>
          <a:effectLst/>
        </p:spPr>
      </p:pic>
      <p:sp>
        <p:nvSpPr>
          <p:cNvPr id="10" name="TextBox 9"/>
          <p:cNvSpPr txBox="1"/>
          <p:nvPr/>
        </p:nvSpPr>
        <p:spPr>
          <a:xfrm>
            <a:off x="563880" y="820420"/>
            <a:ext cx="8580120" cy="369332"/>
          </a:xfrm>
          <a:prstGeom prst="rect">
            <a:avLst/>
          </a:prstGeom>
          <a:noFill/>
        </p:spPr>
        <p:txBody>
          <a:bodyPr wrap="square" rtlCol="0">
            <a:spAutoFit/>
          </a:bodyPr>
          <a:lstStyle/>
          <a:p>
            <a:pPr marL="114300" indent="-114300">
              <a:spcAft>
                <a:spcPts val="600"/>
              </a:spcAft>
            </a:pPr>
            <a:r>
              <a:rPr lang="en-US" b="1" dirty="0" smtClean="0">
                <a:solidFill>
                  <a:prstClr val="black"/>
                </a:solidFill>
                <a:ea typeface="ＭＳ Ｐゴシック" charset="0"/>
                <a:cs typeface="Arial" pitchFamily="34" charset="0"/>
              </a:rPr>
              <a:t>1) Ground radar matching to GPM instruments (rain rates, precipitation types, sizes…..)</a:t>
            </a:r>
            <a:endParaRPr lang="en-US" dirty="0" smtClean="0">
              <a:solidFill>
                <a:prstClr val="black"/>
              </a:solidFill>
              <a:ea typeface="ＭＳ Ｐゴシック"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815340" y="137160"/>
            <a:ext cx="7498079" cy="492125"/>
          </a:xfrm>
          <a:prstGeom prst="rect">
            <a:avLst/>
          </a:prstGeom>
        </p:spPr>
        <p:txBody>
          <a:bodyPr/>
          <a:lstStyle/>
          <a:p>
            <a:pPr algn="ctr" defTabSz="457200" eaLnBrk="0" fontAlgn="base" hangingPunct="0">
              <a:spcBef>
                <a:spcPct val="0"/>
              </a:spcBef>
              <a:spcAft>
                <a:spcPct val="0"/>
              </a:spcAft>
              <a:defRPr/>
            </a:pPr>
            <a:r>
              <a:rPr lang="en-US" sz="2400" b="1" dirty="0" smtClean="0">
                <a:solidFill>
                  <a:prstClr val="white"/>
                </a:solidFill>
                <a:effectLst>
                  <a:outerShdw blurRad="38100" dist="38100" dir="2700000" algn="tl">
                    <a:srgbClr val="000000">
                      <a:alpha val="43137"/>
                    </a:srgbClr>
                  </a:outerShdw>
                </a:effectLst>
                <a:ea typeface="ＭＳ Ｐゴシック" charset="-128"/>
                <a:cs typeface="Arial" pitchFamily="34" charset="0"/>
              </a:rPr>
              <a:t>GV vs. GPM DPR radar measurements: Rain Drops</a:t>
            </a:r>
            <a:endParaRPr lang="en-US" sz="2400" b="1" dirty="0">
              <a:solidFill>
                <a:prstClr val="white"/>
              </a:solidFill>
              <a:effectLst>
                <a:outerShdw blurRad="38100" dist="38100" dir="2700000" algn="tl">
                  <a:srgbClr val="000000">
                    <a:alpha val="43137"/>
                  </a:srgbClr>
                </a:outerShdw>
              </a:effectLst>
              <a:ea typeface="ＭＳ Ｐゴシック" charset="-128"/>
              <a:cs typeface="Arial" pitchFamily="34" charset="0"/>
            </a:endParaRPr>
          </a:p>
        </p:txBody>
      </p:sp>
      <p:pic>
        <p:nvPicPr>
          <p:cNvPr id="104461" name="Picture 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0587" y="689396"/>
            <a:ext cx="1210733" cy="1213336"/>
          </a:xfrm>
          <a:prstGeom prst="rect">
            <a:avLst/>
          </a:prstGeom>
          <a:noFill/>
          <a:ln w="9525">
            <a:noFill/>
            <a:miter lim="800000"/>
            <a:headEnd/>
            <a:tailEnd/>
          </a:ln>
          <a:effectLst/>
        </p:spPr>
      </p:pic>
      <p:sp>
        <p:nvSpPr>
          <p:cNvPr id="12" name="TextBox 11"/>
          <p:cNvSpPr txBox="1"/>
          <p:nvPr/>
        </p:nvSpPr>
        <p:spPr>
          <a:xfrm>
            <a:off x="1686074" y="674669"/>
            <a:ext cx="7280126" cy="707886"/>
          </a:xfrm>
          <a:prstGeom prst="rect">
            <a:avLst/>
          </a:prstGeom>
          <a:noFill/>
        </p:spPr>
        <p:txBody>
          <a:bodyPr wrap="square" rtlCol="0">
            <a:spAutoFit/>
          </a:bodyPr>
          <a:lstStyle/>
          <a:p>
            <a:r>
              <a:rPr lang="en-US" sz="2000" dirty="0" smtClean="0">
                <a:solidFill>
                  <a:prstClr val="black"/>
                </a:solidFill>
                <a:cs typeface="Arial" pitchFamily="34" charset="0"/>
              </a:rPr>
              <a:t>Middleton Island, Alaska (PAIH) NEXRAD Radar  August 14, 2014</a:t>
            </a:r>
          </a:p>
          <a:p>
            <a:r>
              <a:rPr lang="en-US" sz="2000" b="1" dirty="0" smtClean="0">
                <a:solidFill>
                  <a:srgbClr val="3333FF"/>
                </a:solidFill>
                <a:cs typeface="Arial" pitchFamily="34" charset="0"/>
              </a:rPr>
              <a:t> </a:t>
            </a:r>
            <a:endParaRPr lang="en-US" sz="2000" b="1" dirty="0">
              <a:solidFill>
                <a:srgbClr val="3333FF"/>
              </a:solidFill>
              <a:cs typeface="Arial" pitchFamily="34" charset="0"/>
            </a:endParaRPr>
          </a:p>
        </p:txBody>
      </p:sp>
      <p:pic>
        <p:nvPicPr>
          <p:cNvPr id="104459"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56308" y="1569184"/>
            <a:ext cx="4269448" cy="213712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65592" y="1566126"/>
            <a:ext cx="2123335" cy="2092325"/>
          </a:xfrm>
          <a:prstGeom prst="rect">
            <a:avLst/>
          </a:prstGeom>
          <a:noFill/>
          <a:ln w="9525">
            <a:noFill/>
            <a:miter lim="800000"/>
            <a:headEnd/>
            <a:tailEnd/>
          </a:ln>
          <a:effectLst/>
        </p:spPr>
      </p:pic>
      <p:sp>
        <p:nvSpPr>
          <p:cNvPr id="26" name="Freeform 25"/>
          <p:cNvSpPr/>
          <p:nvPr/>
        </p:nvSpPr>
        <p:spPr>
          <a:xfrm rot="20698343">
            <a:off x="1260199" y="1203502"/>
            <a:ext cx="1277625" cy="206549"/>
          </a:xfrm>
          <a:custGeom>
            <a:avLst/>
            <a:gdLst>
              <a:gd name="connsiteX0" fmla="*/ 635000 w 664633"/>
              <a:gd name="connsiteY0" fmla="*/ 0 h 364067"/>
              <a:gd name="connsiteX1" fmla="*/ 558800 w 664633"/>
              <a:gd name="connsiteY1" fmla="*/ 245533 h 364067"/>
              <a:gd name="connsiteX2" fmla="*/ 0 w 664633"/>
              <a:gd name="connsiteY2" fmla="*/ 364067 h 364067"/>
            </a:gdLst>
            <a:ahLst/>
            <a:cxnLst>
              <a:cxn ang="0">
                <a:pos x="connsiteX0" y="connsiteY0"/>
              </a:cxn>
              <a:cxn ang="0">
                <a:pos x="connsiteX1" y="connsiteY1"/>
              </a:cxn>
              <a:cxn ang="0">
                <a:pos x="connsiteX2" y="connsiteY2"/>
              </a:cxn>
            </a:cxnLst>
            <a:rect l="l" t="t" r="r" b="b"/>
            <a:pathLst>
              <a:path w="664633" h="364067">
                <a:moveTo>
                  <a:pt x="635000" y="0"/>
                </a:moveTo>
                <a:cubicBezTo>
                  <a:pt x="649816" y="92427"/>
                  <a:pt x="664633" y="184855"/>
                  <a:pt x="558800" y="245533"/>
                </a:cubicBezTo>
                <a:cubicBezTo>
                  <a:pt x="452967" y="306211"/>
                  <a:pt x="226483" y="335139"/>
                  <a:pt x="0" y="364067"/>
                </a:cubicBezTo>
              </a:path>
            </a:pathLst>
          </a:custGeom>
          <a:ln w="28575">
            <a:solidFill>
              <a:srgbClr val="C00000"/>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grpSp>
        <p:nvGrpSpPr>
          <p:cNvPr id="2" name="Group 39"/>
          <p:cNvGrpSpPr/>
          <p:nvPr/>
        </p:nvGrpSpPr>
        <p:grpSpPr>
          <a:xfrm>
            <a:off x="533400" y="3797301"/>
            <a:ext cx="8953500" cy="3009899"/>
            <a:chOff x="842037" y="3966570"/>
            <a:chExt cx="8686800" cy="2850147"/>
          </a:xfrm>
        </p:grpSpPr>
        <p:pic>
          <p:nvPicPr>
            <p:cNvPr id="13414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48918" y="4352011"/>
              <a:ext cx="2723285" cy="2439306"/>
            </a:xfrm>
            <a:prstGeom prst="rect">
              <a:avLst/>
            </a:prstGeom>
            <a:noFill/>
            <a:ln w="9525">
              <a:noFill/>
              <a:miter lim="800000"/>
              <a:headEnd/>
              <a:tailEnd/>
            </a:ln>
          </p:spPr>
        </p:pic>
        <p:sp>
          <p:nvSpPr>
            <p:cNvPr id="16" name="TextBox 15"/>
            <p:cNvSpPr txBox="1"/>
            <p:nvPr/>
          </p:nvSpPr>
          <p:spPr>
            <a:xfrm>
              <a:off x="842037" y="3966570"/>
              <a:ext cx="8686800" cy="369332"/>
            </a:xfrm>
            <a:prstGeom prst="rect">
              <a:avLst/>
            </a:prstGeom>
            <a:noFill/>
          </p:spPr>
          <p:txBody>
            <a:bodyPr wrap="square" rtlCol="0">
              <a:spAutoFit/>
            </a:bodyPr>
            <a:lstStyle/>
            <a:p>
              <a:r>
                <a:rPr lang="en-US" dirty="0" smtClean="0">
                  <a:solidFill>
                    <a:prstClr val="black"/>
                  </a:solidFill>
                  <a:cs typeface="Arial" pitchFamily="34" charset="0"/>
                </a:rPr>
                <a:t>Ground vs. GPM comparisons of reflectivity, rain drop sizes, and numbers- </a:t>
              </a:r>
              <a:r>
                <a:rPr lang="en-US" b="1" dirty="0" smtClean="0">
                  <a:solidFill>
                    <a:srgbClr val="FF0000"/>
                  </a:solidFill>
                  <a:cs typeface="Arial" pitchFamily="34" charset="0"/>
                </a:rPr>
                <a:t>Looks good! </a:t>
              </a:r>
              <a:endParaRPr lang="en-US" b="1" baseline="-25000" dirty="0">
                <a:solidFill>
                  <a:srgbClr val="FF0000"/>
                </a:solidFill>
                <a:cs typeface="Arial" pitchFamily="34" charset="0"/>
              </a:endParaRPr>
            </a:p>
          </p:txBody>
        </p:sp>
        <p:grpSp>
          <p:nvGrpSpPr>
            <p:cNvPr id="3" name="Group 12"/>
            <p:cNvGrpSpPr/>
            <p:nvPr/>
          </p:nvGrpSpPr>
          <p:grpSpPr>
            <a:xfrm>
              <a:off x="961465" y="4328856"/>
              <a:ext cx="2635175" cy="2487861"/>
              <a:chOff x="1048553" y="4089362"/>
              <a:chExt cx="2635175" cy="2487861"/>
            </a:xfrm>
          </p:grpSpPr>
          <p:pic>
            <p:nvPicPr>
              <p:cNvPr id="104455"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48553" y="4089362"/>
                <a:ext cx="2586187" cy="2487861"/>
              </a:xfrm>
              <a:prstGeom prst="rect">
                <a:avLst/>
              </a:prstGeom>
              <a:noFill/>
              <a:ln w="9525">
                <a:noFill/>
                <a:miter lim="800000"/>
                <a:headEnd/>
                <a:tailEnd/>
              </a:ln>
              <a:effectLst/>
            </p:spPr>
          </p:pic>
          <p:sp>
            <p:nvSpPr>
              <p:cNvPr id="19" name="TextBox 18"/>
              <p:cNvSpPr txBox="1"/>
              <p:nvPr/>
            </p:nvSpPr>
            <p:spPr>
              <a:xfrm>
                <a:off x="2151380" y="4160520"/>
                <a:ext cx="1532348" cy="646331"/>
              </a:xfrm>
              <a:prstGeom prst="rect">
                <a:avLst/>
              </a:prstGeom>
              <a:noFill/>
            </p:spPr>
            <p:txBody>
              <a:bodyPr wrap="square" rtlCol="0">
                <a:spAutoFit/>
              </a:bodyPr>
              <a:lstStyle/>
              <a:p>
                <a:r>
                  <a:rPr lang="en-US" dirty="0" smtClean="0">
                    <a:solidFill>
                      <a:prstClr val="black"/>
                    </a:solidFill>
                    <a:cs typeface="Arial" pitchFamily="34" charset="0"/>
                  </a:rPr>
                  <a:t>Radar Reflectivity</a:t>
                </a:r>
                <a:endParaRPr lang="en-US" dirty="0">
                  <a:solidFill>
                    <a:prstClr val="black"/>
                  </a:solidFill>
                  <a:cs typeface="Arial" pitchFamily="34" charset="0"/>
                </a:endParaRPr>
              </a:p>
            </p:txBody>
          </p:sp>
        </p:grpSp>
        <p:sp>
          <p:nvSpPr>
            <p:cNvPr id="14" name="TextBox 13"/>
            <p:cNvSpPr txBox="1"/>
            <p:nvPr/>
          </p:nvSpPr>
          <p:spPr>
            <a:xfrm rot="16200000">
              <a:off x="1051839" y="5285789"/>
              <a:ext cx="691396" cy="369332"/>
            </a:xfrm>
            <a:prstGeom prst="rect">
              <a:avLst/>
            </a:prstGeom>
            <a:noFill/>
          </p:spPr>
          <p:txBody>
            <a:bodyPr wrap="square" rtlCol="0">
              <a:spAutoFit/>
            </a:bodyPr>
            <a:lstStyle/>
            <a:p>
              <a:r>
                <a:rPr lang="en-US" dirty="0" smtClean="0">
                  <a:solidFill>
                    <a:prstClr val="black"/>
                  </a:solidFill>
                  <a:cs typeface="Arial" pitchFamily="34" charset="0"/>
                </a:rPr>
                <a:t>DPR</a:t>
              </a:r>
              <a:endParaRPr lang="en-US" dirty="0">
                <a:solidFill>
                  <a:prstClr val="black"/>
                </a:solidFill>
                <a:cs typeface="Arial" pitchFamily="34" charset="0"/>
              </a:endParaRPr>
            </a:p>
          </p:txBody>
        </p:sp>
        <p:sp>
          <p:nvSpPr>
            <p:cNvPr id="15" name="TextBox 14"/>
            <p:cNvSpPr txBox="1"/>
            <p:nvPr/>
          </p:nvSpPr>
          <p:spPr>
            <a:xfrm>
              <a:off x="1985721" y="6183857"/>
              <a:ext cx="749013" cy="369332"/>
            </a:xfrm>
            <a:prstGeom prst="rect">
              <a:avLst/>
            </a:prstGeom>
            <a:noFill/>
          </p:spPr>
          <p:txBody>
            <a:bodyPr wrap="square" rtlCol="0">
              <a:spAutoFit/>
            </a:bodyPr>
            <a:lstStyle/>
            <a:p>
              <a:r>
                <a:rPr lang="en-US" dirty="0" smtClean="0">
                  <a:solidFill>
                    <a:prstClr val="black"/>
                  </a:solidFill>
                  <a:cs typeface="Arial" pitchFamily="34" charset="0"/>
                </a:rPr>
                <a:t>PAIH</a:t>
              </a:r>
              <a:endParaRPr lang="en-US" dirty="0">
                <a:solidFill>
                  <a:prstClr val="black"/>
                </a:solidFill>
                <a:cs typeface="Arial" pitchFamily="34" charset="0"/>
              </a:endParaRPr>
            </a:p>
          </p:txBody>
        </p:sp>
        <p:grpSp>
          <p:nvGrpSpPr>
            <p:cNvPr id="4" name="Group 30"/>
            <p:cNvGrpSpPr/>
            <p:nvPr/>
          </p:nvGrpSpPr>
          <p:grpSpPr>
            <a:xfrm>
              <a:off x="4923319" y="5207328"/>
              <a:ext cx="979710" cy="435782"/>
              <a:chOff x="6204857" y="4452257"/>
              <a:chExt cx="979710" cy="435782"/>
            </a:xfrm>
          </p:grpSpPr>
          <p:cxnSp>
            <p:nvCxnSpPr>
              <p:cNvPr id="27" name="Straight Connector 26"/>
              <p:cNvCxnSpPr/>
              <p:nvPr/>
            </p:nvCxnSpPr>
            <p:spPr>
              <a:xfrm>
                <a:off x="6204857" y="4593771"/>
                <a:ext cx="457200"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215739" y="4746171"/>
                <a:ext cx="457200" cy="0"/>
              </a:xfrm>
              <a:prstGeom prst="line">
                <a:avLst/>
              </a:prstGeom>
              <a:ln>
                <a:solidFill>
                  <a:srgbClr val="0000CC"/>
                </a:solidFill>
                <a:prstDash val="sysDash"/>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618510" y="4452257"/>
                <a:ext cx="566057" cy="261610"/>
              </a:xfrm>
              <a:prstGeom prst="rect">
                <a:avLst/>
              </a:prstGeom>
              <a:noFill/>
            </p:spPr>
            <p:txBody>
              <a:bodyPr wrap="square" rtlCol="0">
                <a:spAutoFit/>
              </a:bodyPr>
              <a:lstStyle/>
              <a:p>
                <a:r>
                  <a:rPr lang="en-US" sz="1100" b="1" dirty="0" smtClean="0">
                    <a:solidFill>
                      <a:srgbClr val="FF0000"/>
                    </a:solidFill>
                    <a:cs typeface="Arial" pitchFamily="34" charset="0"/>
                  </a:rPr>
                  <a:t>PAIH</a:t>
                </a:r>
                <a:endParaRPr lang="en-US" sz="1100" b="1" dirty="0">
                  <a:solidFill>
                    <a:srgbClr val="FF0000"/>
                  </a:solidFill>
                  <a:cs typeface="Arial" pitchFamily="34" charset="0"/>
                </a:endParaRPr>
              </a:p>
            </p:txBody>
          </p:sp>
          <p:sp>
            <p:nvSpPr>
              <p:cNvPr id="30" name="TextBox 29"/>
              <p:cNvSpPr txBox="1"/>
              <p:nvPr/>
            </p:nvSpPr>
            <p:spPr>
              <a:xfrm>
                <a:off x="6618506" y="4626429"/>
                <a:ext cx="566057" cy="261610"/>
              </a:xfrm>
              <a:prstGeom prst="rect">
                <a:avLst/>
              </a:prstGeom>
              <a:noFill/>
            </p:spPr>
            <p:txBody>
              <a:bodyPr wrap="square" rtlCol="0">
                <a:spAutoFit/>
              </a:bodyPr>
              <a:lstStyle/>
              <a:p>
                <a:r>
                  <a:rPr lang="en-US" sz="1100" b="1" dirty="0" smtClean="0">
                    <a:solidFill>
                      <a:srgbClr val="0000CC"/>
                    </a:solidFill>
                    <a:cs typeface="Arial" pitchFamily="34" charset="0"/>
                  </a:rPr>
                  <a:t>DPR</a:t>
                </a:r>
                <a:endParaRPr lang="en-US" sz="1100" b="1" dirty="0">
                  <a:solidFill>
                    <a:srgbClr val="0000CC"/>
                  </a:solidFill>
                  <a:cs typeface="Arial" pitchFamily="34" charset="0"/>
                </a:endParaRPr>
              </a:p>
            </p:txBody>
          </p:sp>
        </p:grpSp>
        <p:pic>
          <p:nvPicPr>
            <p:cNvPr id="134148"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61368" y="4320413"/>
              <a:ext cx="2730644" cy="2433677"/>
            </a:xfrm>
            <a:prstGeom prst="rect">
              <a:avLst/>
            </a:prstGeom>
            <a:noFill/>
            <a:ln w="9525">
              <a:noFill/>
              <a:miter lim="800000"/>
              <a:headEnd/>
              <a:tailEnd/>
            </a:ln>
          </p:spPr>
        </p:pic>
        <p:sp>
          <p:nvSpPr>
            <p:cNvPr id="34" name="TextBox 33"/>
            <p:cNvSpPr txBox="1"/>
            <p:nvPr/>
          </p:nvSpPr>
          <p:spPr>
            <a:xfrm>
              <a:off x="6248400" y="4353277"/>
              <a:ext cx="2270759" cy="369332"/>
            </a:xfrm>
            <a:prstGeom prst="rect">
              <a:avLst/>
            </a:prstGeom>
            <a:noFill/>
          </p:spPr>
          <p:txBody>
            <a:bodyPr wrap="square" rtlCol="0">
              <a:spAutoFit/>
            </a:bodyPr>
            <a:lstStyle/>
            <a:p>
              <a:r>
                <a:rPr lang="en-US" dirty="0" smtClean="0">
                  <a:solidFill>
                    <a:prstClr val="black"/>
                  </a:solidFill>
                  <a:cs typeface="Arial" pitchFamily="34" charset="0"/>
                </a:rPr>
                <a:t>Rain Drop Numbers</a:t>
              </a:r>
              <a:endParaRPr lang="en-US" baseline="-25000" dirty="0">
                <a:solidFill>
                  <a:prstClr val="black"/>
                </a:solidFill>
                <a:cs typeface="Arial" pitchFamily="34" charset="0"/>
              </a:endParaRPr>
            </a:p>
          </p:txBody>
        </p:sp>
        <p:grpSp>
          <p:nvGrpSpPr>
            <p:cNvPr id="5" name="Group 34"/>
            <p:cNvGrpSpPr/>
            <p:nvPr/>
          </p:nvGrpSpPr>
          <p:grpSpPr>
            <a:xfrm>
              <a:off x="6655137" y="5186546"/>
              <a:ext cx="979710" cy="435782"/>
              <a:chOff x="6204857" y="4452257"/>
              <a:chExt cx="979710" cy="435782"/>
            </a:xfrm>
          </p:grpSpPr>
          <p:cxnSp>
            <p:nvCxnSpPr>
              <p:cNvPr id="36" name="Straight Connector 35"/>
              <p:cNvCxnSpPr/>
              <p:nvPr/>
            </p:nvCxnSpPr>
            <p:spPr>
              <a:xfrm>
                <a:off x="6204857" y="4593771"/>
                <a:ext cx="457200"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215739" y="4746171"/>
                <a:ext cx="457200" cy="0"/>
              </a:xfrm>
              <a:prstGeom prst="line">
                <a:avLst/>
              </a:prstGeom>
              <a:ln>
                <a:solidFill>
                  <a:srgbClr val="0000CC"/>
                </a:solidFill>
                <a:prstDash val="sysDash"/>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618510" y="4452257"/>
                <a:ext cx="566057" cy="261610"/>
              </a:xfrm>
              <a:prstGeom prst="rect">
                <a:avLst/>
              </a:prstGeom>
              <a:noFill/>
            </p:spPr>
            <p:txBody>
              <a:bodyPr wrap="square" rtlCol="0">
                <a:spAutoFit/>
              </a:bodyPr>
              <a:lstStyle/>
              <a:p>
                <a:r>
                  <a:rPr lang="en-US" sz="1100" b="1" dirty="0" smtClean="0">
                    <a:solidFill>
                      <a:srgbClr val="FF0000"/>
                    </a:solidFill>
                    <a:cs typeface="Arial" pitchFamily="34" charset="0"/>
                  </a:rPr>
                  <a:t>PAIH</a:t>
                </a:r>
                <a:endParaRPr lang="en-US" sz="1100" b="1" dirty="0">
                  <a:solidFill>
                    <a:srgbClr val="FF0000"/>
                  </a:solidFill>
                  <a:cs typeface="Arial" pitchFamily="34" charset="0"/>
                </a:endParaRPr>
              </a:p>
            </p:txBody>
          </p:sp>
          <p:sp>
            <p:nvSpPr>
              <p:cNvPr id="39" name="TextBox 38"/>
              <p:cNvSpPr txBox="1"/>
              <p:nvPr/>
            </p:nvSpPr>
            <p:spPr>
              <a:xfrm>
                <a:off x="6618506" y="4626429"/>
                <a:ext cx="566057" cy="261610"/>
              </a:xfrm>
              <a:prstGeom prst="rect">
                <a:avLst/>
              </a:prstGeom>
              <a:noFill/>
            </p:spPr>
            <p:txBody>
              <a:bodyPr wrap="square" rtlCol="0">
                <a:spAutoFit/>
              </a:bodyPr>
              <a:lstStyle/>
              <a:p>
                <a:r>
                  <a:rPr lang="en-US" sz="1100" b="1" dirty="0" smtClean="0">
                    <a:solidFill>
                      <a:srgbClr val="0000CC"/>
                    </a:solidFill>
                    <a:cs typeface="Arial" pitchFamily="34" charset="0"/>
                  </a:rPr>
                  <a:t>DPR</a:t>
                </a:r>
                <a:endParaRPr lang="en-US" sz="1100" b="1" dirty="0">
                  <a:solidFill>
                    <a:srgbClr val="0000CC"/>
                  </a:solidFill>
                  <a:cs typeface="Arial" pitchFamily="34" charset="0"/>
                </a:endParaRPr>
              </a:p>
            </p:txBody>
          </p:sp>
        </p:grpSp>
      </p:grpSp>
      <p:sp>
        <p:nvSpPr>
          <p:cNvPr id="32" name="TextBox 31"/>
          <p:cNvSpPr txBox="1"/>
          <p:nvPr/>
        </p:nvSpPr>
        <p:spPr>
          <a:xfrm>
            <a:off x="6276109" y="1542010"/>
            <a:ext cx="1905000" cy="184666"/>
          </a:xfrm>
          <a:prstGeom prst="rect">
            <a:avLst/>
          </a:prstGeom>
          <a:solidFill>
            <a:schemeClr val="bg1"/>
          </a:solidFill>
        </p:spPr>
        <p:txBody>
          <a:bodyPr wrap="square" lIns="0" tIns="0" rIns="0" bIns="0" rtlCol="0">
            <a:spAutoFit/>
          </a:bodyPr>
          <a:lstStyle/>
          <a:p>
            <a:pPr algn="ctr" fontAlgn="base">
              <a:spcBef>
                <a:spcPct val="0"/>
              </a:spcBef>
              <a:spcAft>
                <a:spcPct val="0"/>
              </a:spcAft>
            </a:pPr>
            <a:r>
              <a:rPr lang="en-US" sz="1200" dirty="0" smtClean="0">
                <a:solidFill>
                  <a:prstClr val="black"/>
                </a:solidFill>
                <a:latin typeface="Arial" pitchFamily="34" charset="0"/>
                <a:cs typeface="Arial" pitchFamily="34" charset="0"/>
              </a:rPr>
              <a:t>PAIH Precipitation Types</a:t>
            </a:r>
            <a:endParaRPr lang="en-US" sz="1200" dirty="0">
              <a:solidFill>
                <a:prstClr val="black"/>
              </a:solidFill>
              <a:latin typeface="Arial" pitchFamily="34" charset="0"/>
              <a:cs typeface="Arial" pitchFamily="34" charset="0"/>
            </a:endParaRPr>
          </a:p>
        </p:txBody>
      </p:sp>
      <p:cxnSp>
        <p:nvCxnSpPr>
          <p:cNvPr id="41" name="Straight Arrow Connector 40"/>
          <p:cNvCxnSpPr/>
          <p:nvPr/>
        </p:nvCxnSpPr>
        <p:spPr>
          <a:xfrm flipV="1">
            <a:off x="6941127" y="3149138"/>
            <a:ext cx="138546" cy="235527"/>
          </a:xfrm>
          <a:prstGeom prst="straightConnector1">
            <a:avLst/>
          </a:prstGeom>
          <a:ln w="222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6421581" y="3315394"/>
            <a:ext cx="1059874" cy="261610"/>
          </a:xfrm>
          <a:prstGeom prst="rect">
            <a:avLst/>
          </a:prstGeom>
          <a:noFill/>
        </p:spPr>
        <p:txBody>
          <a:bodyPr wrap="square" rtlCol="0">
            <a:spAutoFit/>
          </a:bodyPr>
          <a:lstStyle/>
          <a:p>
            <a:pPr fontAlgn="base">
              <a:spcBef>
                <a:spcPct val="0"/>
              </a:spcBef>
              <a:spcAft>
                <a:spcPct val="0"/>
              </a:spcAft>
            </a:pPr>
            <a:r>
              <a:rPr lang="en-US" sz="1100" dirty="0" smtClean="0">
                <a:solidFill>
                  <a:prstClr val="black"/>
                </a:solidFill>
                <a:latin typeface="Arial" pitchFamily="34" charset="0"/>
                <a:cs typeface="Arial" pitchFamily="34" charset="0"/>
              </a:rPr>
              <a:t>Melting Snow </a:t>
            </a:r>
            <a:endParaRPr lang="en-US" sz="1100" dirty="0">
              <a:solidFill>
                <a:prstClr val="black"/>
              </a:solidFill>
              <a:latin typeface="Arial" pitchFamily="34" charset="0"/>
              <a:cs typeface="Arial" pitchFamily="34" charset="0"/>
            </a:endParaRPr>
          </a:p>
        </p:txBody>
      </p:sp>
      <p:cxnSp>
        <p:nvCxnSpPr>
          <p:cNvPr id="51" name="Straight Arrow Connector 50"/>
          <p:cNvCxnSpPr/>
          <p:nvPr/>
        </p:nvCxnSpPr>
        <p:spPr>
          <a:xfrm flipV="1">
            <a:off x="6504709" y="2698866"/>
            <a:ext cx="609600" cy="249381"/>
          </a:xfrm>
          <a:prstGeom prst="straightConnector1">
            <a:avLst/>
          </a:prstGeom>
          <a:ln w="222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6206836" y="2899757"/>
            <a:ext cx="755072" cy="430887"/>
          </a:xfrm>
          <a:prstGeom prst="rect">
            <a:avLst/>
          </a:prstGeom>
          <a:noFill/>
        </p:spPr>
        <p:txBody>
          <a:bodyPr wrap="square" rtlCol="0">
            <a:spAutoFit/>
          </a:bodyPr>
          <a:lstStyle/>
          <a:p>
            <a:pPr fontAlgn="base">
              <a:spcBef>
                <a:spcPct val="0"/>
              </a:spcBef>
              <a:spcAft>
                <a:spcPct val="0"/>
              </a:spcAft>
            </a:pPr>
            <a:r>
              <a:rPr lang="en-US" sz="1100" dirty="0" smtClean="0">
                <a:solidFill>
                  <a:prstClr val="black"/>
                </a:solidFill>
                <a:latin typeface="Arial" pitchFamily="34" charset="0"/>
                <a:cs typeface="Arial" pitchFamily="34" charset="0"/>
              </a:rPr>
              <a:t>Rain and Drizzle</a:t>
            </a:r>
            <a:endParaRPr lang="en-US" sz="1100" dirty="0">
              <a:solidFill>
                <a:prstClr val="black"/>
              </a:solidFill>
              <a:latin typeface="Arial" pitchFamily="34" charset="0"/>
              <a:cs typeface="Arial" pitchFamily="34" charset="0"/>
            </a:endParaRPr>
          </a:p>
        </p:txBody>
      </p:sp>
      <p:sp>
        <p:nvSpPr>
          <p:cNvPr id="56" name="TextBox 55"/>
          <p:cNvSpPr txBox="1"/>
          <p:nvPr/>
        </p:nvSpPr>
        <p:spPr>
          <a:xfrm>
            <a:off x="7412182" y="3343102"/>
            <a:ext cx="1059874" cy="261610"/>
          </a:xfrm>
          <a:prstGeom prst="rect">
            <a:avLst/>
          </a:prstGeom>
          <a:noFill/>
        </p:spPr>
        <p:txBody>
          <a:bodyPr wrap="square" rtlCol="0">
            <a:spAutoFit/>
          </a:bodyPr>
          <a:lstStyle/>
          <a:p>
            <a:pPr fontAlgn="base">
              <a:spcBef>
                <a:spcPct val="0"/>
              </a:spcBef>
              <a:spcAft>
                <a:spcPct val="0"/>
              </a:spcAft>
            </a:pPr>
            <a:r>
              <a:rPr lang="en-US" sz="1100" dirty="0" smtClean="0">
                <a:solidFill>
                  <a:prstClr val="black"/>
                </a:solidFill>
                <a:latin typeface="Arial" pitchFamily="34" charset="0"/>
                <a:cs typeface="Arial" pitchFamily="34" charset="0"/>
              </a:rPr>
              <a:t>Snow </a:t>
            </a:r>
            <a:endParaRPr lang="en-US" sz="1100" dirty="0">
              <a:solidFill>
                <a:prstClr val="black"/>
              </a:solidFill>
              <a:latin typeface="Arial" pitchFamily="34" charset="0"/>
              <a:cs typeface="Arial" pitchFamily="34" charset="0"/>
            </a:endParaRPr>
          </a:p>
        </p:txBody>
      </p:sp>
      <p:cxnSp>
        <p:nvCxnSpPr>
          <p:cNvPr id="57" name="Straight Arrow Connector 56"/>
          <p:cNvCxnSpPr/>
          <p:nvPr/>
        </p:nvCxnSpPr>
        <p:spPr>
          <a:xfrm flipV="1">
            <a:off x="7813964" y="3218411"/>
            <a:ext cx="173181" cy="193965"/>
          </a:xfrm>
          <a:prstGeom prst="straightConnector1">
            <a:avLst/>
          </a:prstGeom>
          <a:ln w="222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408680" y="4217733"/>
            <a:ext cx="2065020" cy="369332"/>
          </a:xfrm>
          <a:prstGeom prst="rect">
            <a:avLst/>
          </a:prstGeom>
          <a:noFill/>
        </p:spPr>
        <p:txBody>
          <a:bodyPr wrap="square" rtlCol="0">
            <a:spAutoFit/>
          </a:bodyPr>
          <a:lstStyle/>
          <a:p>
            <a:r>
              <a:rPr lang="en-US" dirty="0" smtClean="0">
                <a:solidFill>
                  <a:prstClr val="black"/>
                </a:solidFill>
                <a:cs typeface="Arial" pitchFamily="34" charset="0"/>
              </a:rPr>
              <a:t>Rain Drop sizes</a:t>
            </a:r>
            <a:endParaRPr lang="en-US" baseline="-25000" dirty="0">
              <a:solidFill>
                <a:prstClr val="black"/>
              </a:solidFill>
              <a:cs typeface="Arial" pitchFamily="34" charset="0"/>
            </a:endParaRPr>
          </a:p>
        </p:txBody>
      </p:sp>
      <p:sp>
        <p:nvSpPr>
          <p:cNvPr id="63" name="TextBox 62"/>
          <p:cNvSpPr txBox="1"/>
          <p:nvPr/>
        </p:nvSpPr>
        <p:spPr>
          <a:xfrm>
            <a:off x="4265821" y="4779821"/>
            <a:ext cx="692727" cy="276999"/>
          </a:xfrm>
          <a:prstGeom prst="rect">
            <a:avLst/>
          </a:prstGeom>
          <a:noFill/>
        </p:spPr>
        <p:txBody>
          <a:bodyPr wrap="square" rtlCol="0">
            <a:spAutoFit/>
          </a:bodyPr>
          <a:lstStyle/>
          <a:p>
            <a:pPr fontAlgn="base">
              <a:spcBef>
                <a:spcPct val="0"/>
              </a:spcBef>
              <a:spcAft>
                <a:spcPct val="0"/>
              </a:spcAft>
            </a:pPr>
            <a:r>
              <a:rPr lang="en-US" sz="1200" dirty="0" smtClean="0">
                <a:solidFill>
                  <a:prstClr val="black"/>
                </a:solidFill>
                <a:latin typeface="Arial" pitchFamily="34" charset="0"/>
                <a:cs typeface="Arial" pitchFamily="34" charset="0"/>
              </a:rPr>
              <a:t>(RAIN)</a:t>
            </a:r>
            <a:endParaRPr lang="en-US" sz="1200" dirty="0">
              <a:solidFill>
                <a:prstClr val="black"/>
              </a:solidFill>
              <a:latin typeface="Arial" pitchFamily="34" charset="0"/>
              <a:cs typeface="Arial" pitchFamily="34" charset="0"/>
            </a:endParaRPr>
          </a:p>
        </p:txBody>
      </p:sp>
      <p:sp>
        <p:nvSpPr>
          <p:cNvPr id="42" name="TextBox 41"/>
          <p:cNvSpPr txBox="1"/>
          <p:nvPr/>
        </p:nvSpPr>
        <p:spPr>
          <a:xfrm>
            <a:off x="2857500" y="1181100"/>
            <a:ext cx="4203700" cy="369332"/>
          </a:xfrm>
          <a:prstGeom prst="rect">
            <a:avLst/>
          </a:prstGeom>
          <a:noFill/>
        </p:spPr>
        <p:txBody>
          <a:bodyPr wrap="square" rtlCol="0">
            <a:spAutoFit/>
          </a:bodyPr>
          <a:lstStyle/>
          <a:p>
            <a:r>
              <a:rPr lang="en-US" dirty="0" smtClean="0">
                <a:solidFill>
                  <a:srgbClr val="0000CC"/>
                </a:solidFill>
              </a:rPr>
              <a:t>Light to moderate rain over Pacific Ocean</a:t>
            </a:r>
            <a:endParaRPr lang="en-US" dirty="0">
              <a:solidFill>
                <a:srgbClr val="0000C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300" y="63500"/>
            <a:ext cx="7467599" cy="561975"/>
          </a:xfrm>
        </p:spPr>
        <p:txBody>
          <a:bodyPr/>
          <a:lstStyle/>
          <a:p>
            <a:pPr algn="ctr"/>
            <a:r>
              <a:rPr lang="en-US" sz="2000" dirty="0" smtClean="0">
                <a:effectLst>
                  <a:outerShdw blurRad="38100" dist="38100" dir="2700000" algn="tl">
                    <a:srgbClr val="000000">
                      <a:alpha val="43137"/>
                    </a:srgbClr>
                  </a:outerShdw>
                </a:effectLst>
              </a:rPr>
              <a:t>GV vs. GPM GMI </a:t>
            </a:r>
            <a:r>
              <a:rPr lang="en-US" sz="2000" i="1" u="sng" dirty="0" smtClean="0">
                <a:effectLst>
                  <a:outerShdw blurRad="38100" dist="38100" dir="2700000" algn="tl">
                    <a:srgbClr val="000000">
                      <a:alpha val="43137"/>
                    </a:srgbClr>
                  </a:outerShdw>
                </a:effectLst>
              </a:rPr>
              <a:t>Radiometer </a:t>
            </a:r>
            <a:r>
              <a:rPr lang="en-US" sz="2000" dirty="0" smtClean="0">
                <a:effectLst>
                  <a:outerShdw blurRad="38100" dist="38100" dir="2700000" algn="tl">
                    <a:srgbClr val="000000">
                      <a:alpha val="43137"/>
                    </a:srgbClr>
                  </a:outerShdw>
                </a:effectLst>
              </a:rPr>
              <a:t>Measurements: Rain and Snow</a:t>
            </a:r>
            <a:endParaRPr lang="en-US" sz="2000" dirty="0">
              <a:effectLst>
                <a:outerShdw blurRad="38100" dist="38100" dir="2700000" algn="tl">
                  <a:srgbClr val="000000">
                    <a:alpha val="43137"/>
                  </a:srgbClr>
                </a:outerShdw>
              </a:effectLst>
            </a:endParaRPr>
          </a:p>
        </p:txBody>
      </p:sp>
      <p:pic>
        <p:nvPicPr>
          <p:cNvPr id="3" name="46CFAB6E-2E43-4A2C-8A33-72E9B95A18A9" descr="8D8C1D1C-A8FE-4589-869F-5EC3AEDAF8C6@atmos"/>
          <p:cNvPicPr>
            <a:picLocks noChangeAspect="1" noChangeArrowheads="1"/>
          </p:cNvPicPr>
          <p:nvPr/>
        </p:nvPicPr>
        <p:blipFill>
          <a:blip r:embed="rId2" cstate="screen"/>
          <a:srcRect/>
          <a:stretch>
            <a:fillRect/>
          </a:stretch>
        </p:blipFill>
        <p:spPr bwMode="auto">
          <a:xfrm>
            <a:off x="965200" y="679871"/>
            <a:ext cx="7691781" cy="5568529"/>
          </a:xfrm>
          <a:prstGeom prst="rect">
            <a:avLst/>
          </a:prstGeom>
          <a:noFill/>
          <a:ln w="9525">
            <a:noFill/>
            <a:miter lim="800000"/>
            <a:headEnd/>
            <a:tailEnd/>
          </a:ln>
        </p:spPr>
      </p:pic>
      <p:sp>
        <p:nvSpPr>
          <p:cNvPr id="4" name="TextBox 3"/>
          <p:cNvSpPr txBox="1"/>
          <p:nvPr/>
        </p:nvSpPr>
        <p:spPr>
          <a:xfrm>
            <a:off x="952500" y="571500"/>
            <a:ext cx="7937500" cy="830997"/>
          </a:xfrm>
          <a:prstGeom prst="rect">
            <a:avLst/>
          </a:prstGeom>
          <a:noFill/>
        </p:spPr>
        <p:txBody>
          <a:bodyPr wrap="square" rtlCol="0">
            <a:spAutoFit/>
          </a:bodyPr>
          <a:lstStyle/>
          <a:p>
            <a:pPr algn="ctr"/>
            <a:r>
              <a:rPr lang="en-US" sz="2400" b="1" dirty="0" smtClean="0">
                <a:latin typeface="Arial" pitchFamily="34" charset="0"/>
                <a:cs typeface="Arial" pitchFamily="34" charset="0"/>
              </a:rPr>
              <a:t>Post-Launch</a:t>
            </a:r>
          </a:p>
          <a:p>
            <a:pPr algn="ctr"/>
            <a:r>
              <a:rPr lang="en-US" sz="2400" b="1" dirty="0" smtClean="0">
                <a:latin typeface="Arial" pitchFamily="34" charset="0"/>
                <a:cs typeface="Arial" pitchFamily="34" charset="0"/>
              </a:rPr>
              <a:t>GPM Radiometer (GMI) Precipitation Compared to GV</a:t>
            </a:r>
            <a:endParaRPr lang="en-US" sz="2400" b="1" dirty="0">
              <a:latin typeface="Arial" pitchFamily="34" charset="0"/>
              <a:cs typeface="Arial" pitchFamily="34" charset="0"/>
            </a:endParaRPr>
          </a:p>
        </p:txBody>
      </p:sp>
      <p:sp>
        <p:nvSpPr>
          <p:cNvPr id="5" name="TextBox 4"/>
          <p:cNvSpPr txBox="1"/>
          <p:nvPr/>
        </p:nvSpPr>
        <p:spPr>
          <a:xfrm>
            <a:off x="1257300" y="5816600"/>
            <a:ext cx="7531100" cy="707886"/>
          </a:xfrm>
          <a:prstGeom prst="rect">
            <a:avLst/>
          </a:prstGeom>
          <a:noFill/>
        </p:spPr>
        <p:txBody>
          <a:bodyPr wrap="square" rtlCol="0">
            <a:spAutoFit/>
          </a:bodyPr>
          <a:lstStyle/>
          <a:p>
            <a:pPr algn="ctr"/>
            <a:r>
              <a:rPr lang="en-US" sz="2000" dirty="0" smtClean="0">
                <a:latin typeface="Arial" pitchFamily="34" charset="0"/>
                <a:cs typeface="Arial" pitchFamily="34" charset="0"/>
              </a:rPr>
              <a:t>Generally good first results in snow and rain!!  </a:t>
            </a:r>
          </a:p>
          <a:p>
            <a:pPr algn="ctr"/>
            <a:r>
              <a:rPr lang="en-US" sz="2000" dirty="0" smtClean="0">
                <a:latin typeface="Arial" pitchFamily="34" charset="0"/>
                <a:cs typeface="Arial" pitchFamily="34" charset="0"/>
              </a:rPr>
              <a:t>However, also some “misses” ……(see circle)- </a:t>
            </a:r>
            <a:r>
              <a:rPr lang="en-US" sz="2000" b="1" i="1" dirty="0" smtClean="0">
                <a:solidFill>
                  <a:srgbClr val="FF0000"/>
                </a:solidFill>
                <a:latin typeface="Arial" pitchFamily="34" charset="0"/>
                <a:cs typeface="Arial" pitchFamily="34" charset="0"/>
              </a:rPr>
              <a:t>why?</a:t>
            </a:r>
            <a:endParaRPr lang="en-US" sz="2000" b="1" i="1" dirty="0">
              <a:solidFill>
                <a:srgbClr val="FF0000"/>
              </a:solidFill>
              <a:latin typeface="Arial" pitchFamily="34" charset="0"/>
              <a:cs typeface="Arial" pitchFamily="34" charset="0"/>
            </a:endParaRPr>
          </a:p>
        </p:txBody>
      </p:sp>
      <p:grpSp>
        <p:nvGrpSpPr>
          <p:cNvPr id="6" name="Group 5"/>
          <p:cNvGrpSpPr/>
          <p:nvPr/>
        </p:nvGrpSpPr>
        <p:grpSpPr>
          <a:xfrm>
            <a:off x="1651000" y="2806700"/>
            <a:ext cx="2438400" cy="1956832"/>
            <a:chOff x="1333500" y="2667000"/>
            <a:chExt cx="2438400" cy="1956832"/>
          </a:xfrm>
        </p:grpSpPr>
        <p:cxnSp>
          <p:nvCxnSpPr>
            <p:cNvPr id="7" name="Straight Arrow Connector 6"/>
            <p:cNvCxnSpPr/>
            <p:nvPr/>
          </p:nvCxnSpPr>
          <p:spPr>
            <a:xfrm flipV="1">
              <a:off x="1752600" y="2667000"/>
              <a:ext cx="787400" cy="1549400"/>
            </a:xfrm>
            <a:prstGeom prst="straightConnector1">
              <a:avLst/>
            </a:prstGeom>
            <a:ln w="19050">
              <a:solidFill>
                <a:srgbClr val="F8F8F8"/>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33500" y="4165600"/>
              <a:ext cx="774700" cy="369332"/>
            </a:xfrm>
            <a:prstGeom prst="rect">
              <a:avLst/>
            </a:prstGeom>
            <a:noFill/>
          </p:spPr>
          <p:txBody>
            <a:bodyPr wrap="square" rtlCol="0">
              <a:spAutoFit/>
            </a:bodyPr>
            <a:lstStyle/>
            <a:p>
              <a:r>
                <a:rPr lang="en-US" dirty="0" smtClean="0">
                  <a:solidFill>
                    <a:srgbClr val="F8F8F8"/>
                  </a:solidFill>
                </a:rPr>
                <a:t>Snow</a:t>
              </a:r>
              <a:endParaRPr lang="en-US" dirty="0">
                <a:solidFill>
                  <a:srgbClr val="F8F8F8"/>
                </a:solidFill>
              </a:endParaRPr>
            </a:p>
          </p:txBody>
        </p:sp>
        <p:cxnSp>
          <p:nvCxnSpPr>
            <p:cNvPr id="9" name="Straight Arrow Connector 8"/>
            <p:cNvCxnSpPr/>
            <p:nvPr/>
          </p:nvCxnSpPr>
          <p:spPr>
            <a:xfrm flipV="1">
              <a:off x="3225800" y="3390900"/>
              <a:ext cx="114300" cy="965200"/>
            </a:xfrm>
            <a:prstGeom prst="straightConnector1">
              <a:avLst/>
            </a:prstGeom>
            <a:ln w="19050">
              <a:solidFill>
                <a:srgbClr val="F8F8F8"/>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97200" y="4254500"/>
              <a:ext cx="774700" cy="369332"/>
            </a:xfrm>
            <a:prstGeom prst="rect">
              <a:avLst/>
            </a:prstGeom>
            <a:noFill/>
          </p:spPr>
          <p:txBody>
            <a:bodyPr wrap="square" rtlCol="0">
              <a:spAutoFit/>
            </a:bodyPr>
            <a:lstStyle/>
            <a:p>
              <a:r>
                <a:rPr lang="en-US" dirty="0" smtClean="0">
                  <a:solidFill>
                    <a:srgbClr val="F8F8F8"/>
                  </a:solidFill>
                </a:rPr>
                <a:t>Rain</a:t>
              </a:r>
              <a:endParaRPr lang="en-US" dirty="0">
                <a:solidFill>
                  <a:srgbClr val="F8F8F8"/>
                </a:solidFill>
              </a:endParaRPr>
            </a:p>
          </p:txBody>
        </p:sp>
      </p:grpSp>
      <p:cxnSp>
        <p:nvCxnSpPr>
          <p:cNvPr id="11" name="Straight Arrow Connector 10"/>
          <p:cNvCxnSpPr>
            <a:stCxn id="12" idx="0"/>
          </p:cNvCxnSpPr>
          <p:nvPr/>
        </p:nvCxnSpPr>
        <p:spPr>
          <a:xfrm flipV="1">
            <a:off x="6178550" y="2717800"/>
            <a:ext cx="577850" cy="1651000"/>
          </a:xfrm>
          <a:prstGeom prst="straightConnector1">
            <a:avLst/>
          </a:prstGeom>
          <a:ln w="19050">
            <a:solidFill>
              <a:srgbClr val="F8F8F8"/>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91200" y="4368800"/>
            <a:ext cx="774700" cy="369332"/>
          </a:xfrm>
          <a:prstGeom prst="rect">
            <a:avLst/>
          </a:prstGeom>
          <a:noFill/>
        </p:spPr>
        <p:txBody>
          <a:bodyPr wrap="square" rtlCol="0">
            <a:spAutoFit/>
          </a:bodyPr>
          <a:lstStyle/>
          <a:p>
            <a:r>
              <a:rPr lang="en-US" dirty="0" smtClean="0">
                <a:solidFill>
                  <a:srgbClr val="F8F8F8"/>
                </a:solidFill>
              </a:rPr>
              <a:t>Snow</a:t>
            </a:r>
            <a:endParaRPr lang="en-US" dirty="0">
              <a:solidFill>
                <a:srgbClr val="F8F8F8"/>
              </a:solidFill>
            </a:endParaRPr>
          </a:p>
        </p:txBody>
      </p:sp>
      <p:cxnSp>
        <p:nvCxnSpPr>
          <p:cNvPr id="13" name="Straight Arrow Connector 12"/>
          <p:cNvCxnSpPr/>
          <p:nvPr/>
        </p:nvCxnSpPr>
        <p:spPr>
          <a:xfrm flipV="1">
            <a:off x="7340600" y="3467100"/>
            <a:ext cx="114300" cy="965200"/>
          </a:xfrm>
          <a:prstGeom prst="straightConnector1">
            <a:avLst/>
          </a:prstGeom>
          <a:ln w="19050">
            <a:solidFill>
              <a:srgbClr val="F8F8F8"/>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12000" y="4368800"/>
            <a:ext cx="774700" cy="369332"/>
          </a:xfrm>
          <a:prstGeom prst="rect">
            <a:avLst/>
          </a:prstGeom>
          <a:noFill/>
        </p:spPr>
        <p:txBody>
          <a:bodyPr wrap="square" rtlCol="0">
            <a:spAutoFit/>
          </a:bodyPr>
          <a:lstStyle/>
          <a:p>
            <a:r>
              <a:rPr lang="en-US" dirty="0" smtClean="0">
                <a:solidFill>
                  <a:srgbClr val="F8F8F8"/>
                </a:solidFill>
              </a:rPr>
              <a:t>Rain</a:t>
            </a:r>
            <a:endParaRPr lang="en-US" dirty="0">
              <a:solidFill>
                <a:srgbClr val="F8F8F8"/>
              </a:solidFill>
            </a:endParaRPr>
          </a:p>
        </p:txBody>
      </p:sp>
      <p:sp>
        <p:nvSpPr>
          <p:cNvPr id="15" name="Oval 14"/>
          <p:cNvSpPr/>
          <p:nvPr/>
        </p:nvSpPr>
        <p:spPr>
          <a:xfrm>
            <a:off x="6883400" y="2819400"/>
            <a:ext cx="520700" cy="495300"/>
          </a:xfrm>
          <a:prstGeom prst="ellipse">
            <a:avLst/>
          </a:prstGeom>
          <a:no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200400" y="2806700"/>
            <a:ext cx="520700" cy="495300"/>
          </a:xfrm>
          <a:prstGeom prst="ellipse">
            <a:avLst/>
          </a:prstGeom>
          <a:no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endParaRPr lang="en-US"/>
          </a:p>
        </p:txBody>
      </p:sp>
      <p:pic>
        <p:nvPicPr>
          <p:cNvPr id="307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8" y="-7938"/>
            <a:ext cx="9159876" cy="68738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2" name="TextBox 12"/>
          <p:cNvSpPr txBox="1">
            <a:spLocks noChangeArrowheads="1"/>
          </p:cNvSpPr>
          <p:nvPr/>
        </p:nvSpPr>
        <p:spPr bwMode="auto">
          <a:xfrm>
            <a:off x="919873" y="709402"/>
            <a:ext cx="7677450"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b="1" i="1" u="sng" dirty="0" smtClean="0">
                <a:solidFill>
                  <a:srgbClr val="FFFF00"/>
                </a:solidFill>
              </a:rPr>
              <a:t>Getting the Physics Right: GPM Field Campaigns  </a:t>
            </a:r>
          </a:p>
        </p:txBody>
      </p:sp>
      <p:grpSp>
        <p:nvGrpSpPr>
          <p:cNvPr id="2" name="Group 17"/>
          <p:cNvGrpSpPr>
            <a:grpSpLocks/>
          </p:cNvGrpSpPr>
          <p:nvPr/>
        </p:nvGrpSpPr>
        <p:grpSpPr bwMode="auto">
          <a:xfrm>
            <a:off x="0" y="0"/>
            <a:ext cx="9144000" cy="539342"/>
            <a:chOff x="0" y="0"/>
            <a:chExt cx="9144001" cy="763398"/>
          </a:xfrm>
        </p:grpSpPr>
        <p:grpSp>
          <p:nvGrpSpPr>
            <p:cNvPr id="3" name="Group 15"/>
            <p:cNvGrpSpPr>
              <a:grpSpLocks/>
            </p:cNvGrpSpPr>
            <p:nvPr/>
          </p:nvGrpSpPr>
          <p:grpSpPr bwMode="auto">
            <a:xfrm>
              <a:off x="0" y="0"/>
              <a:ext cx="9144001" cy="763398"/>
              <a:chOff x="0" y="0"/>
              <a:chExt cx="9144001" cy="763398"/>
            </a:xfrm>
          </p:grpSpPr>
          <p:pic>
            <p:nvPicPr>
              <p:cNvPr id="22547" name="Picture 13" descr="GPM_GV_Banner.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605624" cy="763398"/>
              </a:xfrm>
              <a:prstGeom prst="rect">
                <a:avLst/>
              </a:prstGeom>
              <a:noFill/>
              <a:ln w="9525">
                <a:noFill/>
                <a:miter lim="800000"/>
                <a:headEnd/>
                <a:tailEnd/>
              </a:ln>
            </p:spPr>
          </p:pic>
          <p:pic>
            <p:nvPicPr>
              <p:cNvPr id="22548" name="Picture 14" descr="GPM_GV_Banner.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88779" y="0"/>
                <a:ext cx="4555222" cy="761996"/>
              </a:xfrm>
              <a:prstGeom prst="rect">
                <a:avLst/>
              </a:prstGeom>
              <a:noFill/>
              <a:ln w="9525">
                <a:noFill/>
                <a:miter lim="800000"/>
                <a:headEnd/>
                <a:tailEnd/>
              </a:ln>
            </p:spPr>
          </p:pic>
        </p:grpSp>
        <p:sp>
          <p:nvSpPr>
            <p:cNvPr id="22546" name="Text Box 7"/>
            <p:cNvSpPr txBox="1">
              <a:spLocks noChangeArrowheads="1"/>
            </p:cNvSpPr>
            <p:nvPr/>
          </p:nvSpPr>
          <p:spPr bwMode="auto">
            <a:xfrm>
              <a:off x="0" y="394051"/>
              <a:ext cx="2474752" cy="338554"/>
            </a:xfrm>
            <a:prstGeom prst="rect">
              <a:avLst/>
            </a:prstGeom>
            <a:noFill/>
            <a:ln w="12700">
              <a:noFill/>
              <a:miter lim="800000"/>
              <a:headEnd/>
              <a:tailEnd/>
            </a:ln>
          </p:spPr>
          <p:txBody>
            <a:bodyPr>
              <a:spAutoFit/>
            </a:bodyPr>
            <a:lstStyle/>
            <a:p>
              <a:pPr eaLnBrk="0" fontAlgn="base" hangingPunct="0">
                <a:spcBef>
                  <a:spcPct val="50000"/>
                </a:spcBef>
                <a:spcAft>
                  <a:spcPct val="0"/>
                </a:spcAft>
              </a:pPr>
              <a:r>
                <a:rPr lang="en-US" sz="1600" b="1" i="1" dirty="0" smtClean="0">
                  <a:solidFill>
                    <a:srgbClr val="FFFFFF"/>
                  </a:solidFill>
                  <a:ea typeface="MS PGothic" pitchFamily="34" charset="-128"/>
                  <a:cs typeface="Arial" pitchFamily="34" charset="0"/>
                </a:rPr>
                <a:t>GPM Ground Validation</a:t>
              </a:r>
            </a:p>
          </p:txBody>
        </p:sp>
      </p:grpSp>
      <p:pic>
        <p:nvPicPr>
          <p:cNvPr id="22534" name="Picture 5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584200"/>
            <a:ext cx="825500" cy="703263"/>
          </a:xfrm>
          <a:prstGeom prst="rect">
            <a:avLst/>
          </a:prstGeom>
          <a:noFill/>
          <a:ln w="9525">
            <a:noFill/>
            <a:miter lim="800000"/>
            <a:headEnd/>
            <a:tailEnd/>
          </a:ln>
        </p:spPr>
      </p:pic>
      <p:sp>
        <p:nvSpPr>
          <p:cNvPr id="22536" name="TextBox 19"/>
          <p:cNvSpPr txBox="1">
            <a:spLocks noChangeArrowheads="1"/>
          </p:cNvSpPr>
          <p:nvPr/>
        </p:nvSpPr>
        <p:spPr bwMode="auto">
          <a:xfrm>
            <a:off x="163666" y="4884359"/>
            <a:ext cx="8902700" cy="1354217"/>
          </a:xfrm>
          <a:prstGeom prst="rect">
            <a:avLst/>
          </a:prstGeom>
          <a:noFill/>
          <a:ln w="9525">
            <a:noFill/>
            <a:miter lim="800000"/>
            <a:headEnd/>
            <a:tailEnd/>
          </a:ln>
        </p:spPr>
        <p:txBody>
          <a:bodyPr>
            <a:spAutoFit/>
          </a:bodyPr>
          <a:lstStyle/>
          <a:p>
            <a:pPr marL="177800" indent="-177800" fontAlgn="base">
              <a:spcBef>
                <a:spcPct val="0"/>
              </a:spcBef>
              <a:spcAft>
                <a:spcPts val="1200"/>
              </a:spcAft>
              <a:buFont typeface="Arial" pitchFamily="34" charset="0"/>
              <a:buChar char="•"/>
            </a:pPr>
            <a:r>
              <a:rPr lang="en-US" b="1" dirty="0" smtClean="0">
                <a:solidFill>
                  <a:srgbClr val="FFFFFF"/>
                </a:solidFill>
              </a:rPr>
              <a:t>GPM must produce accurate precipitation estimates </a:t>
            </a:r>
            <a:r>
              <a:rPr lang="en-US" b="1" i="1" dirty="0" smtClean="0">
                <a:solidFill>
                  <a:srgbClr val="FFFFFF"/>
                </a:solidFill>
              </a:rPr>
              <a:t>using remote sensing </a:t>
            </a:r>
            <a:r>
              <a:rPr lang="en-US" b="1" dirty="0" smtClean="0">
                <a:solidFill>
                  <a:srgbClr val="FFFFFF"/>
                </a:solidFill>
              </a:rPr>
              <a:t>over a broad range of </a:t>
            </a:r>
            <a:r>
              <a:rPr lang="en-US" b="1" i="1" dirty="0" smtClean="0">
                <a:solidFill>
                  <a:srgbClr val="FFFFFF"/>
                </a:solidFill>
              </a:rPr>
              <a:t>rain and snow </a:t>
            </a:r>
            <a:r>
              <a:rPr lang="en-US" b="1" dirty="0" smtClean="0">
                <a:solidFill>
                  <a:srgbClr val="FFFFFF"/>
                </a:solidFill>
              </a:rPr>
              <a:t>conditions- difficult proposition!</a:t>
            </a:r>
          </a:p>
          <a:p>
            <a:pPr marL="177800" indent="-177800" algn="ctr" fontAlgn="base">
              <a:spcBef>
                <a:spcPct val="0"/>
              </a:spcBef>
              <a:spcAft>
                <a:spcPts val="1200"/>
              </a:spcAft>
            </a:pPr>
            <a:r>
              <a:rPr lang="en-US" b="1" i="1" dirty="0" smtClean="0">
                <a:solidFill>
                  <a:srgbClr val="FFFF00"/>
                </a:solidFill>
              </a:rPr>
              <a:t>Ground and airborne field measurements of precipitation physics to improve satellite-based remote sensing methods for estimating precipitation</a:t>
            </a:r>
          </a:p>
        </p:txBody>
      </p:sp>
      <p:grpSp>
        <p:nvGrpSpPr>
          <p:cNvPr id="4" name="Group 40"/>
          <p:cNvGrpSpPr/>
          <p:nvPr/>
        </p:nvGrpSpPr>
        <p:grpSpPr>
          <a:xfrm>
            <a:off x="1122235" y="1427848"/>
            <a:ext cx="7378898" cy="3338420"/>
            <a:chOff x="912685" y="1380223"/>
            <a:chExt cx="7378898" cy="3338420"/>
          </a:xfrm>
        </p:grpSpPr>
        <p:pic>
          <p:nvPicPr>
            <p:cNvPr id="65542" name="Picture 6"/>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2685" y="1380223"/>
              <a:ext cx="3465576" cy="3337560"/>
            </a:xfrm>
            <a:prstGeom prst="rect">
              <a:avLst/>
            </a:prstGeom>
            <a:noFill/>
            <a:ln w="9525">
              <a:noFill/>
              <a:miter lim="800000"/>
              <a:headEnd/>
              <a:tailEnd/>
            </a:ln>
            <a:effectLst/>
          </p:spPr>
        </p:pic>
        <p:pic>
          <p:nvPicPr>
            <p:cNvPr id="22535" name="Picture 18" descr="gpm_snow.bmp"/>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54747" y="1383802"/>
              <a:ext cx="3462511" cy="3334841"/>
            </a:xfrm>
            <a:prstGeom prst="rect">
              <a:avLst/>
            </a:prstGeom>
            <a:noFill/>
            <a:ln w="0">
              <a:noFill/>
              <a:miter lim="800000"/>
              <a:headEnd/>
              <a:tailEnd/>
            </a:ln>
            <a:effectLst/>
          </p:spPr>
        </p:pic>
        <p:sp>
          <p:nvSpPr>
            <p:cNvPr id="22539" name="TextBox 24"/>
            <p:cNvSpPr txBox="1">
              <a:spLocks noChangeArrowheads="1"/>
            </p:cNvSpPr>
            <p:nvPr/>
          </p:nvSpPr>
          <p:spPr bwMode="auto">
            <a:xfrm>
              <a:off x="960408" y="1407795"/>
              <a:ext cx="2619554"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smtClean="0">
                  <a:solidFill>
                    <a:srgbClr val="FFFFFF"/>
                  </a:solidFill>
                </a:rPr>
                <a:t>Warm season</a:t>
              </a:r>
            </a:p>
            <a:p>
              <a:pPr fontAlgn="base">
                <a:spcBef>
                  <a:spcPct val="0"/>
                </a:spcBef>
                <a:spcAft>
                  <a:spcPct val="0"/>
                </a:spcAft>
              </a:pPr>
              <a:r>
                <a:rPr lang="en-US" b="1" dirty="0" smtClean="0">
                  <a:solidFill>
                    <a:srgbClr val="FFFFFF"/>
                  </a:solidFill>
                </a:rPr>
                <a:t>Rain</a:t>
              </a:r>
            </a:p>
          </p:txBody>
        </p:sp>
        <p:sp>
          <p:nvSpPr>
            <p:cNvPr id="22540" name="TextBox 25"/>
            <p:cNvSpPr txBox="1">
              <a:spLocks noChangeArrowheads="1"/>
            </p:cNvSpPr>
            <p:nvPr/>
          </p:nvSpPr>
          <p:spPr bwMode="auto">
            <a:xfrm>
              <a:off x="6462783" y="1431518"/>
              <a:ext cx="1828800" cy="646113"/>
            </a:xfrm>
            <a:prstGeom prst="rect">
              <a:avLst/>
            </a:prstGeom>
            <a:noFill/>
            <a:ln w="9525">
              <a:noFill/>
              <a:miter lim="800000"/>
              <a:headEnd/>
              <a:tailEnd/>
            </a:ln>
          </p:spPr>
          <p:txBody>
            <a:bodyPr>
              <a:spAutoFit/>
            </a:bodyPr>
            <a:lstStyle/>
            <a:p>
              <a:pPr fontAlgn="base">
                <a:spcBef>
                  <a:spcPct val="0"/>
                </a:spcBef>
                <a:spcAft>
                  <a:spcPct val="0"/>
                </a:spcAft>
              </a:pPr>
              <a:r>
                <a:rPr lang="en-US" b="1" dirty="0" smtClean="0">
                  <a:solidFill>
                    <a:srgbClr val="FFFFFF"/>
                  </a:solidFill>
                </a:rPr>
                <a:t>Cold season Snow/ice</a:t>
              </a:r>
            </a:p>
          </p:txBody>
        </p:sp>
        <p:pic>
          <p:nvPicPr>
            <p:cNvPr id="65538"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23826" y="2837199"/>
              <a:ext cx="616222" cy="1048942"/>
            </a:xfrm>
            <a:prstGeom prst="rect">
              <a:avLst/>
            </a:prstGeom>
            <a:noFill/>
            <a:ln w="9525">
              <a:noFill/>
              <a:miter lim="800000"/>
              <a:headEnd/>
              <a:tailEnd/>
            </a:ln>
            <a:effectLst/>
          </p:spPr>
        </p:pic>
        <p:sp>
          <p:nvSpPr>
            <p:cNvPr id="40" name="Rectangle 39"/>
            <p:cNvSpPr/>
            <p:nvPr/>
          </p:nvSpPr>
          <p:spPr bwMode="auto">
            <a:xfrm>
              <a:off x="914400" y="1388853"/>
              <a:ext cx="3467819" cy="3321170"/>
            </a:xfrm>
            <a:prstGeom prst="rect">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spTree>
  </p:cSld>
  <p:clrMapOvr>
    <a:masterClrMapping/>
  </p:clrMapOvr>
  <p:transition spd="med" advClick="0" advTm="8009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920" y="30480"/>
            <a:ext cx="8884920" cy="969496"/>
          </a:xfrm>
          <a:prstGeom prst="rect">
            <a:avLst/>
          </a:prstGeom>
          <a:noFill/>
        </p:spPr>
        <p:txBody>
          <a:bodyPr wrap="square" rtlCol="0">
            <a:spAutoFit/>
          </a:bodyPr>
          <a:lstStyle/>
          <a:p>
            <a:pPr algn="ctr">
              <a:spcAft>
                <a:spcPts val="600"/>
              </a:spcAft>
            </a:pPr>
            <a:r>
              <a:rPr lang="en-US" sz="2800" b="1" dirty="0" smtClean="0">
                <a:solidFill>
                  <a:srgbClr val="000099"/>
                </a:solidFill>
              </a:rPr>
              <a:t>Research Aircraft  </a:t>
            </a:r>
          </a:p>
          <a:p>
            <a:pPr algn="ctr"/>
            <a:r>
              <a:rPr lang="en-US" sz="2400" b="1" dirty="0" smtClean="0">
                <a:solidFill>
                  <a:srgbClr val="000099"/>
                </a:solidFill>
              </a:rPr>
              <a:t>Connecting satellite, cloud and ground measurements</a:t>
            </a:r>
            <a:endParaRPr lang="en-US" sz="2400" b="1" dirty="0">
              <a:solidFill>
                <a:srgbClr val="000099"/>
              </a:solidFill>
            </a:endParaRPr>
          </a:p>
        </p:txBody>
      </p:sp>
      <p:pic>
        <p:nvPicPr>
          <p:cNvPr id="8" name="Picture 7" descr="DC-8.jpg"/>
          <p:cNvPicPr>
            <a:picLocks noChangeAspect="1"/>
          </p:cNvPicPr>
          <p:nvPr/>
        </p:nvPicPr>
        <p:blipFill>
          <a:blip r:embed="rId2" cstate="screen"/>
          <a:stretch>
            <a:fillRect/>
          </a:stretch>
        </p:blipFill>
        <p:spPr>
          <a:xfrm>
            <a:off x="327659" y="4122420"/>
            <a:ext cx="3393589" cy="2552700"/>
          </a:xfrm>
          <a:prstGeom prst="rect">
            <a:avLst/>
          </a:prstGeom>
        </p:spPr>
      </p:pic>
      <p:sp>
        <p:nvSpPr>
          <p:cNvPr id="11" name="TextBox 10"/>
          <p:cNvSpPr txBox="1"/>
          <p:nvPr/>
        </p:nvSpPr>
        <p:spPr>
          <a:xfrm>
            <a:off x="2423160" y="4495800"/>
            <a:ext cx="1356360" cy="369332"/>
          </a:xfrm>
          <a:prstGeom prst="rect">
            <a:avLst/>
          </a:prstGeom>
          <a:noFill/>
        </p:spPr>
        <p:txBody>
          <a:bodyPr wrap="square" rtlCol="0">
            <a:spAutoFit/>
          </a:bodyPr>
          <a:lstStyle/>
          <a:p>
            <a:r>
              <a:rPr lang="en-US" b="1" dirty="0" smtClean="0">
                <a:solidFill>
                  <a:schemeClr val="bg1"/>
                </a:solidFill>
              </a:rPr>
              <a:t>NASA DC-8 </a:t>
            </a:r>
            <a:endParaRPr lang="en-US" b="1" dirty="0">
              <a:solidFill>
                <a:schemeClr val="bg1"/>
              </a:solidFill>
            </a:endParaRPr>
          </a:p>
        </p:txBody>
      </p:sp>
      <p:grpSp>
        <p:nvGrpSpPr>
          <p:cNvPr id="21" name="Group 20"/>
          <p:cNvGrpSpPr/>
          <p:nvPr/>
        </p:nvGrpSpPr>
        <p:grpSpPr>
          <a:xfrm>
            <a:off x="320041" y="1386839"/>
            <a:ext cx="8702913" cy="2508059"/>
            <a:chOff x="320041" y="1386839"/>
            <a:chExt cx="8702913" cy="2508059"/>
          </a:xfrm>
        </p:grpSpPr>
        <p:pic>
          <p:nvPicPr>
            <p:cNvPr id="2" name="Picture 1" descr="314899main_image_1291_946-7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1" y="1386839"/>
              <a:ext cx="3341724" cy="2508059"/>
            </a:xfrm>
            <a:prstGeom prst="rect">
              <a:avLst/>
            </a:prstGeom>
          </p:spPr>
        </p:pic>
        <p:sp>
          <p:nvSpPr>
            <p:cNvPr id="10" name="TextBox 9"/>
            <p:cNvSpPr txBox="1"/>
            <p:nvPr/>
          </p:nvSpPr>
          <p:spPr>
            <a:xfrm>
              <a:off x="2362200" y="1432560"/>
              <a:ext cx="1219200" cy="369332"/>
            </a:xfrm>
            <a:prstGeom prst="rect">
              <a:avLst/>
            </a:prstGeom>
            <a:noFill/>
          </p:spPr>
          <p:txBody>
            <a:bodyPr wrap="square" rtlCol="0">
              <a:spAutoFit/>
            </a:bodyPr>
            <a:lstStyle/>
            <a:p>
              <a:r>
                <a:rPr lang="en-US" b="1" dirty="0" smtClean="0">
                  <a:solidFill>
                    <a:schemeClr val="bg1"/>
                  </a:solidFill>
                </a:rPr>
                <a:t>NASA ER-2 </a:t>
              </a:r>
              <a:endParaRPr lang="en-US" b="1" dirty="0">
                <a:solidFill>
                  <a:schemeClr val="bg1"/>
                </a:solidFill>
              </a:endParaRPr>
            </a:p>
          </p:txBody>
        </p:sp>
        <p:pic>
          <p:nvPicPr>
            <p:cNvPr id="4" name="Picture 3" descr="Citation_onthetarmac.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221479" y="1402080"/>
              <a:ext cx="4801475" cy="2026920"/>
            </a:xfrm>
            <a:prstGeom prst="rect">
              <a:avLst/>
            </a:prstGeom>
          </p:spPr>
        </p:pic>
        <p:sp>
          <p:nvSpPr>
            <p:cNvPr id="12" name="TextBox 11"/>
            <p:cNvSpPr txBox="1"/>
            <p:nvPr/>
          </p:nvSpPr>
          <p:spPr>
            <a:xfrm>
              <a:off x="4267200" y="3032760"/>
              <a:ext cx="1935480" cy="369332"/>
            </a:xfrm>
            <a:prstGeom prst="rect">
              <a:avLst/>
            </a:prstGeom>
            <a:noFill/>
          </p:spPr>
          <p:txBody>
            <a:bodyPr wrap="square" rtlCol="0">
              <a:spAutoFit/>
            </a:bodyPr>
            <a:lstStyle/>
            <a:p>
              <a:r>
                <a:rPr lang="en-US" b="1" dirty="0" smtClean="0">
                  <a:solidFill>
                    <a:schemeClr val="bg1"/>
                  </a:solidFill>
                </a:rPr>
                <a:t>UND Citation </a:t>
              </a:r>
              <a:endParaRPr lang="en-US" b="1" dirty="0">
                <a:solidFill>
                  <a:schemeClr val="bg1"/>
                </a:solidFill>
              </a:endParaRPr>
            </a:p>
          </p:txBody>
        </p:sp>
      </p:grpSp>
      <p:sp>
        <p:nvSpPr>
          <p:cNvPr id="13" name="TextBox 12"/>
          <p:cNvSpPr txBox="1"/>
          <p:nvPr/>
        </p:nvSpPr>
        <p:spPr>
          <a:xfrm>
            <a:off x="4404360" y="3489960"/>
            <a:ext cx="4495800" cy="369332"/>
          </a:xfrm>
          <a:prstGeom prst="rect">
            <a:avLst/>
          </a:prstGeom>
          <a:noFill/>
        </p:spPr>
        <p:txBody>
          <a:bodyPr wrap="square" rtlCol="0">
            <a:spAutoFit/>
          </a:bodyPr>
          <a:lstStyle/>
          <a:p>
            <a:r>
              <a:rPr lang="en-US" dirty="0" smtClean="0"/>
              <a:t>Views from ground radars, ER-2,  and Citation</a:t>
            </a:r>
            <a:endParaRPr lang="en-US" dirty="0"/>
          </a:p>
        </p:txBody>
      </p:sp>
      <p:sp>
        <p:nvSpPr>
          <p:cNvPr id="17" name="TextBox 16"/>
          <p:cNvSpPr txBox="1"/>
          <p:nvPr/>
        </p:nvSpPr>
        <p:spPr>
          <a:xfrm>
            <a:off x="121920" y="1021080"/>
            <a:ext cx="3901440" cy="400110"/>
          </a:xfrm>
          <a:prstGeom prst="rect">
            <a:avLst/>
          </a:prstGeom>
          <a:noFill/>
        </p:spPr>
        <p:txBody>
          <a:bodyPr wrap="square" rtlCol="0">
            <a:spAutoFit/>
          </a:bodyPr>
          <a:lstStyle/>
          <a:p>
            <a:r>
              <a:rPr lang="en-US" sz="2000" dirty="0" smtClean="0"/>
              <a:t>High Altitude “Satellite Simulators”</a:t>
            </a:r>
            <a:endParaRPr lang="en-US" sz="2000" dirty="0"/>
          </a:p>
        </p:txBody>
      </p:sp>
      <p:sp>
        <p:nvSpPr>
          <p:cNvPr id="18" name="TextBox 17"/>
          <p:cNvSpPr txBox="1"/>
          <p:nvPr/>
        </p:nvSpPr>
        <p:spPr>
          <a:xfrm>
            <a:off x="5135880" y="1021080"/>
            <a:ext cx="3505200" cy="400110"/>
          </a:xfrm>
          <a:prstGeom prst="rect">
            <a:avLst/>
          </a:prstGeom>
          <a:noFill/>
        </p:spPr>
        <p:txBody>
          <a:bodyPr wrap="square" rtlCol="0">
            <a:spAutoFit/>
          </a:bodyPr>
          <a:lstStyle/>
          <a:p>
            <a:r>
              <a:rPr lang="en-US" sz="2000" dirty="0" smtClean="0"/>
              <a:t>Cloud-Penetrating Aircraft</a:t>
            </a:r>
            <a:endParaRPr lang="en-US" sz="2000" dirty="0"/>
          </a:p>
        </p:txBody>
      </p:sp>
      <p:pic>
        <p:nvPicPr>
          <p:cNvPr id="19" name="Picture 15" descr="GPM_Logo.pd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09807" y="0"/>
            <a:ext cx="1234193" cy="737735"/>
          </a:xfrm>
          <a:prstGeom prst="rect">
            <a:avLst/>
          </a:prstGeom>
          <a:noFill/>
          <a:ln w="9525">
            <a:noFill/>
            <a:miter lim="800000"/>
            <a:headEnd/>
            <a:tailEnd/>
          </a:ln>
        </p:spPr>
      </p:pic>
      <p:pic>
        <p:nvPicPr>
          <p:cNvPr id="20" name="Picture 5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40" y="1"/>
            <a:ext cx="906960" cy="772660"/>
          </a:xfrm>
          <a:prstGeom prst="rect">
            <a:avLst/>
          </a:prstGeom>
          <a:noFill/>
          <a:ln w="9525">
            <a:noFill/>
            <a:miter lim="800000"/>
            <a:headEnd/>
            <a:tailEnd/>
          </a:ln>
        </p:spPr>
      </p:pic>
      <p:grpSp>
        <p:nvGrpSpPr>
          <p:cNvPr id="26" name="Group 25"/>
          <p:cNvGrpSpPr/>
          <p:nvPr/>
        </p:nvGrpSpPr>
        <p:grpSpPr>
          <a:xfrm>
            <a:off x="4178300" y="2108200"/>
            <a:ext cx="4191000" cy="1281331"/>
            <a:chOff x="4178300" y="2108200"/>
            <a:chExt cx="4191000" cy="1281331"/>
          </a:xfrm>
        </p:grpSpPr>
        <p:sp>
          <p:nvSpPr>
            <p:cNvPr id="23" name="Oval 22"/>
            <p:cNvSpPr/>
            <p:nvPr/>
          </p:nvSpPr>
          <p:spPr>
            <a:xfrm>
              <a:off x="7518400" y="2717800"/>
              <a:ext cx="850900" cy="4699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832600" y="2743200"/>
              <a:ext cx="1193800" cy="646331"/>
            </a:xfrm>
            <a:prstGeom prst="rect">
              <a:avLst/>
            </a:prstGeom>
            <a:noFill/>
          </p:spPr>
          <p:txBody>
            <a:bodyPr wrap="square" rtlCol="0">
              <a:spAutoFit/>
            </a:bodyPr>
            <a:lstStyle/>
            <a:p>
              <a:r>
                <a:rPr lang="en-US" dirty="0" smtClean="0">
                  <a:solidFill>
                    <a:schemeClr val="bg1"/>
                  </a:solidFill>
                </a:rPr>
                <a:t>Cloud probes</a:t>
              </a:r>
              <a:endParaRPr lang="en-US" dirty="0">
                <a:solidFill>
                  <a:schemeClr val="bg1"/>
                </a:solidFill>
              </a:endParaRPr>
            </a:p>
          </p:txBody>
        </p:sp>
        <p:sp>
          <p:nvSpPr>
            <p:cNvPr id="25" name="TextBox 24"/>
            <p:cNvSpPr txBox="1"/>
            <p:nvPr/>
          </p:nvSpPr>
          <p:spPr>
            <a:xfrm>
              <a:off x="4178300" y="2108200"/>
              <a:ext cx="1384300" cy="369332"/>
            </a:xfrm>
            <a:prstGeom prst="rect">
              <a:avLst/>
            </a:prstGeom>
            <a:noFill/>
          </p:spPr>
          <p:txBody>
            <a:bodyPr wrap="square" rtlCol="0">
              <a:spAutoFit/>
            </a:bodyPr>
            <a:lstStyle/>
            <a:p>
              <a:r>
                <a:rPr lang="en-US" dirty="0" smtClean="0">
                  <a:solidFill>
                    <a:schemeClr val="bg1"/>
                  </a:solidFill>
                </a:rPr>
                <a:t>Gust probe</a:t>
              </a:r>
              <a:endParaRPr lang="en-US" dirty="0">
                <a:solidFill>
                  <a:schemeClr val="bg1"/>
                </a:solidFill>
              </a:endParaRPr>
            </a:p>
          </p:txBody>
        </p:sp>
      </p:grpSp>
      <p:pic>
        <p:nvPicPr>
          <p:cNvPr id="11266" name="Picture 2"/>
          <p:cNvPicPr>
            <a:picLocks noChangeAspect="1" noChangeArrowheads="1"/>
          </p:cNvPicPr>
          <p:nvPr/>
        </p:nvPicPr>
        <p:blipFill>
          <a:blip r:embed="rId7" cstate="print"/>
          <a:srcRect/>
          <a:stretch>
            <a:fillRect/>
          </a:stretch>
        </p:blipFill>
        <p:spPr bwMode="auto">
          <a:xfrm>
            <a:off x="4162425" y="3832225"/>
            <a:ext cx="4905375" cy="2962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49300" y="203200"/>
            <a:ext cx="7535863" cy="1143000"/>
          </a:xfrm>
          <a:prstGeom prst="rect">
            <a:avLst/>
          </a:prstGeom>
        </p:spPr>
        <p:txBody>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800" b="0" strike="noStrike" kern="0" cap="none" spc="0" normalizeH="0" baseline="0" noProof="0" dirty="0" smtClean="0">
                <a:ln>
                  <a:noFill/>
                </a:ln>
                <a:solidFill>
                  <a:srgbClr val="0000CC"/>
                </a:solidFill>
                <a:effectLst/>
                <a:uLnTx/>
                <a:uFillTx/>
                <a:ea typeface="+mj-ea"/>
                <a:cs typeface="+mj-cs"/>
              </a:rPr>
              <a:t>Radars and Radiometers on The ER-2</a:t>
            </a:r>
          </a:p>
        </p:txBody>
      </p:sp>
      <p:grpSp>
        <p:nvGrpSpPr>
          <p:cNvPr id="18" name="Group 17"/>
          <p:cNvGrpSpPr/>
          <p:nvPr/>
        </p:nvGrpSpPr>
        <p:grpSpPr>
          <a:xfrm>
            <a:off x="-30480" y="937566"/>
            <a:ext cx="9174480" cy="5040324"/>
            <a:chOff x="-30480" y="937566"/>
            <a:chExt cx="9174480" cy="5040324"/>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3995738"/>
              <a:ext cx="3359150" cy="1454459"/>
            </a:xfrm>
            <a:prstGeom prst="rect">
              <a:avLst/>
            </a:prstGeom>
            <a:noFill/>
            <a:ln w="9525">
              <a:noFill/>
              <a:miter lim="800000"/>
              <a:headEnd/>
              <a:tailEnd/>
            </a:ln>
            <a:effectLst/>
          </p:spPr>
        </p:pic>
        <p:sp>
          <p:nvSpPr>
            <p:cNvPr id="4" name="TextBox 3"/>
            <p:cNvSpPr txBox="1"/>
            <p:nvPr/>
          </p:nvSpPr>
          <p:spPr>
            <a:xfrm>
              <a:off x="-30480" y="3304540"/>
              <a:ext cx="1732280" cy="646331"/>
            </a:xfrm>
            <a:prstGeom prst="rect">
              <a:avLst/>
            </a:prstGeom>
            <a:noFill/>
          </p:spPr>
          <p:txBody>
            <a:bodyPr wrap="square" rtlCol="0">
              <a:spAutoFit/>
            </a:bodyPr>
            <a:lstStyle/>
            <a:p>
              <a:r>
                <a:rPr lang="en-US" dirty="0" smtClean="0">
                  <a:solidFill>
                    <a:srgbClr val="0000CC"/>
                  </a:solidFill>
                  <a:latin typeface="Arial" pitchFamily="34" charset="0"/>
                  <a:cs typeface="Arial" pitchFamily="34" charset="0"/>
                </a:rPr>
                <a:t>EXRAD Radar</a:t>
              </a:r>
            </a:p>
            <a:p>
              <a:r>
                <a:rPr lang="en-US" dirty="0" smtClean="0">
                  <a:solidFill>
                    <a:srgbClr val="0000CC"/>
                  </a:solidFill>
                  <a:latin typeface="Arial" pitchFamily="34" charset="0"/>
                  <a:cs typeface="Arial" pitchFamily="34" charset="0"/>
                </a:rPr>
                <a:t>Nose</a:t>
              </a:r>
              <a:endParaRPr lang="en-US" dirty="0">
                <a:solidFill>
                  <a:srgbClr val="0000CC"/>
                </a:solidFill>
                <a:latin typeface="Arial" pitchFamily="34" charset="0"/>
                <a:cs typeface="Arial" pitchFamily="34" charset="0"/>
              </a:endParaRPr>
            </a:p>
          </p:txBody>
        </p:sp>
        <p:pic>
          <p:nvPicPr>
            <p:cNvPr id="5" name="Picture 4" descr="HIWRAP-SCANNER_bot_sid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2459" y="3780672"/>
              <a:ext cx="2695751" cy="2061327"/>
            </a:xfrm>
            <a:prstGeom prst="rect">
              <a:avLst/>
            </a:prstGeom>
            <a:noFill/>
            <a:ln w="9525">
              <a:noFill/>
              <a:miter lim="800000"/>
              <a:headEnd/>
              <a:tailEnd/>
            </a:ln>
          </p:spPr>
        </p:pic>
        <p:pic>
          <p:nvPicPr>
            <p:cNvPr id="6" name="Picture 7" descr="C:\Users\wpeterse\Documents\Walt\GPM\Aircraft Instruments\314899main_image_1291_946-71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20214" y="937566"/>
              <a:ext cx="3251886" cy="2440633"/>
            </a:xfrm>
            <a:prstGeom prst="rect">
              <a:avLst/>
            </a:prstGeom>
            <a:noFill/>
          </p:spPr>
        </p:pic>
        <p:sp>
          <p:nvSpPr>
            <p:cNvPr id="7" name="Line 8"/>
            <p:cNvSpPr>
              <a:spLocks noChangeShapeType="1"/>
            </p:cNvSpPr>
            <p:nvPr/>
          </p:nvSpPr>
          <p:spPr bwMode="auto">
            <a:xfrm flipV="1">
              <a:off x="1028700" y="2781300"/>
              <a:ext cx="1485900" cy="1193800"/>
            </a:xfrm>
            <a:prstGeom prst="line">
              <a:avLst/>
            </a:prstGeom>
            <a:noFill/>
            <a:ln w="9525">
              <a:solidFill>
                <a:srgbClr val="FF0303"/>
              </a:solidFill>
              <a:round/>
              <a:headEnd/>
              <a:tailEnd type="triangle" w="med" len="med"/>
            </a:ln>
          </p:spPr>
          <p:txBody>
            <a:bodyPr wrap="none" anchor="ctr"/>
            <a:lstStyle/>
            <a:p>
              <a:endParaRPr lang="en-US">
                <a:solidFill>
                  <a:srgbClr val="0000CC"/>
                </a:solidFill>
              </a:endParaRPr>
            </a:p>
          </p:txBody>
        </p:sp>
        <p:sp>
          <p:nvSpPr>
            <p:cNvPr id="8" name="TextBox 7"/>
            <p:cNvSpPr txBox="1"/>
            <p:nvPr/>
          </p:nvSpPr>
          <p:spPr>
            <a:xfrm>
              <a:off x="5666740" y="3764280"/>
              <a:ext cx="1242060" cy="646331"/>
            </a:xfrm>
            <a:prstGeom prst="rect">
              <a:avLst/>
            </a:prstGeom>
            <a:noFill/>
          </p:spPr>
          <p:txBody>
            <a:bodyPr wrap="square" rtlCol="0">
              <a:spAutoFit/>
            </a:bodyPr>
            <a:lstStyle/>
            <a:p>
              <a:r>
                <a:rPr lang="en-US" dirty="0" smtClean="0">
                  <a:solidFill>
                    <a:srgbClr val="0000CC"/>
                  </a:solidFill>
                  <a:latin typeface="Arial" pitchFamily="34" charset="0"/>
                  <a:cs typeface="Arial" pitchFamily="34" charset="0"/>
                </a:rPr>
                <a:t>HIWRAP</a:t>
              </a:r>
            </a:p>
            <a:p>
              <a:r>
                <a:rPr lang="en-US" dirty="0" smtClean="0">
                  <a:solidFill>
                    <a:srgbClr val="0000CC"/>
                  </a:solidFill>
                  <a:latin typeface="Arial" pitchFamily="34" charset="0"/>
                  <a:cs typeface="Arial" pitchFamily="34" charset="0"/>
                </a:rPr>
                <a:t>Pod</a:t>
              </a:r>
              <a:endParaRPr lang="en-US" dirty="0">
                <a:solidFill>
                  <a:srgbClr val="0000CC"/>
                </a:solidFill>
                <a:latin typeface="Arial" pitchFamily="34" charset="0"/>
                <a:cs typeface="Arial" pitchFamily="34" charset="0"/>
              </a:endParaRPr>
            </a:p>
          </p:txBody>
        </p:sp>
        <p:cxnSp>
          <p:nvCxnSpPr>
            <p:cNvPr id="9" name="Straight Arrow Connector 8"/>
            <p:cNvCxnSpPr/>
            <p:nvPr/>
          </p:nvCxnSpPr>
          <p:spPr bwMode="auto">
            <a:xfrm flipH="1" flipV="1">
              <a:off x="3657600" y="2463800"/>
              <a:ext cx="2100580" cy="133858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pic>
          <p:nvPicPr>
            <p:cNvPr id="10" name="Picture 1" descr="DSCN0273RB"/>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3900" y="1767840"/>
              <a:ext cx="1669098" cy="1669098"/>
            </a:xfrm>
            <a:prstGeom prst="rect">
              <a:avLst/>
            </a:prstGeom>
            <a:noFill/>
            <a:ln w="9525">
              <a:noFill/>
              <a:miter lim="800000"/>
              <a:headEnd/>
              <a:tailEnd/>
            </a:ln>
          </p:spPr>
        </p:pic>
        <p:cxnSp>
          <p:nvCxnSpPr>
            <p:cNvPr id="11" name="Straight Arrow Connector 10"/>
            <p:cNvCxnSpPr/>
            <p:nvPr/>
          </p:nvCxnSpPr>
          <p:spPr bwMode="auto">
            <a:xfrm flipH="1">
              <a:off x="4241800" y="2819400"/>
              <a:ext cx="1767840" cy="1524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2" name="TextBox 11"/>
            <p:cNvSpPr txBox="1"/>
            <p:nvPr/>
          </p:nvSpPr>
          <p:spPr>
            <a:xfrm>
              <a:off x="7442200" y="1684020"/>
              <a:ext cx="1701800" cy="923330"/>
            </a:xfrm>
            <a:prstGeom prst="rect">
              <a:avLst/>
            </a:prstGeom>
            <a:noFill/>
          </p:spPr>
          <p:txBody>
            <a:bodyPr wrap="square" rtlCol="0">
              <a:spAutoFit/>
            </a:bodyPr>
            <a:lstStyle/>
            <a:p>
              <a:r>
                <a:rPr lang="en-US" dirty="0" smtClean="0">
                  <a:solidFill>
                    <a:srgbClr val="0000CC"/>
                  </a:solidFill>
                  <a:latin typeface="Arial" pitchFamily="34" charset="0"/>
                  <a:cs typeface="Arial" pitchFamily="34" charset="0"/>
                </a:rPr>
                <a:t>CoSMIR Radiometer</a:t>
              </a:r>
            </a:p>
            <a:p>
              <a:r>
                <a:rPr lang="en-US" dirty="0" smtClean="0">
                  <a:solidFill>
                    <a:srgbClr val="0000CC"/>
                  </a:solidFill>
                  <a:latin typeface="Arial" pitchFamily="34" charset="0"/>
                  <a:cs typeface="Arial" pitchFamily="34" charset="0"/>
                </a:rPr>
                <a:t>Pod</a:t>
              </a:r>
              <a:endParaRPr lang="en-US" dirty="0">
                <a:solidFill>
                  <a:srgbClr val="0000CC"/>
                </a:solidFill>
                <a:latin typeface="Arial" pitchFamily="34" charset="0"/>
                <a:cs typeface="Arial" pitchFamily="34" charset="0"/>
              </a:endParaRPr>
            </a:p>
          </p:txBody>
        </p:sp>
        <p:pic>
          <p:nvPicPr>
            <p:cNvPr id="13" name="Picture 19" descr="DC8 in hatch.bmp"/>
            <p:cNvPicPr>
              <a:picLocks noChangeAspect="1"/>
            </p:cNvPicPr>
            <p:nvPr/>
          </p:nvPicPr>
          <p:blipFill>
            <a:blip r:embed="rId6" cstate="screen"/>
            <a:srcRect/>
            <a:stretch>
              <a:fillRect/>
            </a:stretch>
          </p:blipFill>
          <p:spPr bwMode="auto">
            <a:xfrm>
              <a:off x="4371340" y="4511040"/>
              <a:ext cx="1112520" cy="1466850"/>
            </a:xfrm>
            <a:prstGeom prst="rect">
              <a:avLst/>
            </a:prstGeom>
            <a:noFill/>
            <a:ln w="9525">
              <a:noFill/>
              <a:miter lim="800000"/>
              <a:headEnd/>
              <a:tailEnd/>
            </a:ln>
          </p:spPr>
        </p:pic>
        <p:sp>
          <p:nvSpPr>
            <p:cNvPr id="14" name="TextBox 13"/>
            <p:cNvSpPr txBox="1"/>
            <p:nvPr/>
          </p:nvSpPr>
          <p:spPr>
            <a:xfrm>
              <a:off x="4302760" y="3703320"/>
              <a:ext cx="1379220" cy="923330"/>
            </a:xfrm>
            <a:prstGeom prst="rect">
              <a:avLst/>
            </a:prstGeom>
            <a:noFill/>
          </p:spPr>
          <p:txBody>
            <a:bodyPr wrap="square" rtlCol="0">
              <a:spAutoFit/>
            </a:bodyPr>
            <a:lstStyle/>
            <a:p>
              <a:r>
                <a:rPr lang="en-US" dirty="0" smtClean="0">
                  <a:solidFill>
                    <a:srgbClr val="0000CC"/>
                  </a:solidFill>
                  <a:latin typeface="Arial" pitchFamily="34" charset="0"/>
                  <a:cs typeface="Arial" pitchFamily="34" charset="0"/>
                </a:rPr>
                <a:t>AMPR Radiometer</a:t>
              </a:r>
            </a:p>
            <a:p>
              <a:r>
                <a:rPr lang="en-US" dirty="0" smtClean="0">
                  <a:solidFill>
                    <a:srgbClr val="0000CC"/>
                  </a:solidFill>
                  <a:latin typeface="Arial" pitchFamily="34" charset="0"/>
                  <a:cs typeface="Arial" pitchFamily="34" charset="0"/>
                </a:rPr>
                <a:t>Q-Bay</a:t>
              </a:r>
              <a:endParaRPr lang="en-US" dirty="0">
                <a:solidFill>
                  <a:srgbClr val="0000CC"/>
                </a:solidFill>
                <a:latin typeface="Arial" pitchFamily="34" charset="0"/>
                <a:cs typeface="Arial" pitchFamily="34" charset="0"/>
              </a:endParaRPr>
            </a:p>
          </p:txBody>
        </p:sp>
        <p:cxnSp>
          <p:nvCxnSpPr>
            <p:cNvPr id="15" name="Straight Arrow Connector 14"/>
            <p:cNvCxnSpPr/>
            <p:nvPr/>
          </p:nvCxnSpPr>
          <p:spPr bwMode="auto">
            <a:xfrm flipH="1" flipV="1">
              <a:off x="2997200" y="2806700"/>
              <a:ext cx="1427480" cy="102616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pic>
        <p:nvPicPr>
          <p:cNvPr id="16" name="Picture 5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40" y="1"/>
            <a:ext cx="906960" cy="772660"/>
          </a:xfrm>
          <a:prstGeom prst="rect">
            <a:avLst/>
          </a:prstGeom>
          <a:noFill/>
          <a:ln w="9525">
            <a:noFill/>
            <a:miter lim="800000"/>
            <a:headEnd/>
            <a:tailEnd/>
          </a:ln>
        </p:spPr>
      </p:pic>
      <p:pic>
        <p:nvPicPr>
          <p:cNvPr id="17" name="Picture 15" descr="GPM_Logo.pdf"/>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09807" y="0"/>
            <a:ext cx="1234193" cy="737735"/>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850900"/>
            <a:ext cx="9144000" cy="5839598"/>
            <a:chOff x="0" y="850900"/>
            <a:chExt cx="9144000" cy="5839598"/>
          </a:xfrm>
        </p:grpSpPr>
        <p:grpSp>
          <p:nvGrpSpPr>
            <p:cNvPr id="14" name="Group 13"/>
            <p:cNvGrpSpPr/>
            <p:nvPr/>
          </p:nvGrpSpPr>
          <p:grpSpPr>
            <a:xfrm>
              <a:off x="38100" y="850900"/>
              <a:ext cx="9059732" cy="3958583"/>
              <a:chOff x="50800" y="1282700"/>
              <a:chExt cx="9059732" cy="3958583"/>
            </a:xfrm>
          </p:grpSpPr>
          <p:pic>
            <p:nvPicPr>
              <p:cNvPr id="2" name="Picture 1" descr="moneyshot_1744 UTC 061114.ti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0800" y="1282700"/>
                <a:ext cx="9059732" cy="3958583"/>
              </a:xfrm>
              <a:prstGeom prst="rect">
                <a:avLst/>
              </a:prstGeom>
            </p:spPr>
          </p:pic>
          <p:sp>
            <p:nvSpPr>
              <p:cNvPr id="4" name="TextBox 3"/>
              <p:cNvSpPr txBox="1"/>
              <p:nvPr/>
            </p:nvSpPr>
            <p:spPr>
              <a:xfrm>
                <a:off x="6731000" y="1854200"/>
                <a:ext cx="965200" cy="369332"/>
              </a:xfrm>
              <a:prstGeom prst="rect">
                <a:avLst/>
              </a:prstGeom>
              <a:noFill/>
            </p:spPr>
            <p:txBody>
              <a:bodyPr wrap="square" rtlCol="0">
                <a:spAutoFit/>
              </a:bodyPr>
              <a:lstStyle/>
              <a:p>
                <a:r>
                  <a:rPr lang="en-US" b="1" dirty="0" smtClean="0">
                    <a:solidFill>
                      <a:schemeClr val="bg1"/>
                    </a:solidFill>
                  </a:rPr>
                  <a:t>ER-2</a:t>
                </a:r>
                <a:endParaRPr lang="en-US" b="1" dirty="0">
                  <a:solidFill>
                    <a:schemeClr val="bg1"/>
                  </a:solidFill>
                </a:endParaRPr>
              </a:p>
            </p:txBody>
          </p:sp>
          <p:cxnSp>
            <p:nvCxnSpPr>
              <p:cNvPr id="6" name="Straight Arrow Connector 5"/>
              <p:cNvCxnSpPr/>
              <p:nvPr/>
            </p:nvCxnSpPr>
            <p:spPr>
              <a:xfrm flipH="1">
                <a:off x="4991100" y="2032000"/>
                <a:ext cx="1651000" cy="50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4100" y="2997200"/>
                <a:ext cx="977900" cy="369332"/>
              </a:xfrm>
              <a:prstGeom prst="rect">
                <a:avLst/>
              </a:prstGeom>
              <a:noFill/>
            </p:spPr>
            <p:txBody>
              <a:bodyPr wrap="square" rtlCol="0">
                <a:spAutoFit/>
              </a:bodyPr>
              <a:lstStyle/>
              <a:p>
                <a:r>
                  <a:rPr lang="en-US" b="1" dirty="0" smtClean="0">
                    <a:solidFill>
                      <a:schemeClr val="bg1"/>
                    </a:solidFill>
                  </a:rPr>
                  <a:t>Citation</a:t>
                </a:r>
                <a:endParaRPr lang="en-US" b="1" dirty="0">
                  <a:solidFill>
                    <a:schemeClr val="bg1"/>
                  </a:solidFill>
                </a:endParaRPr>
              </a:p>
            </p:txBody>
          </p:sp>
          <p:cxnSp>
            <p:nvCxnSpPr>
              <p:cNvPr id="9" name="Straight Arrow Connector 8"/>
              <p:cNvCxnSpPr>
                <a:stCxn id="8" idx="3"/>
              </p:cNvCxnSpPr>
              <p:nvPr/>
            </p:nvCxnSpPr>
            <p:spPr>
              <a:xfrm flipV="1">
                <a:off x="3302000" y="3035300"/>
                <a:ext cx="596900" cy="146566"/>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0" y="4936172"/>
              <a:ext cx="9144000" cy="1754326"/>
            </a:xfrm>
            <a:prstGeom prst="rect">
              <a:avLst/>
            </a:prstGeom>
            <a:noFill/>
          </p:spPr>
          <p:txBody>
            <a:bodyPr wrap="square" rtlCol="0">
              <a:spAutoFit/>
            </a:bodyPr>
            <a:lstStyle/>
            <a:p>
              <a:r>
                <a:rPr lang="en-US" dirty="0" smtClean="0"/>
                <a:t>Citation stays out of the strongest thunderstorm core (areas in red shown on the radar); We loop the ER-2 over the top of the severe portion of storm and then over the Citation on his return leg (sampling both heavy and lighter precipitation).  </a:t>
              </a:r>
            </a:p>
            <a:p>
              <a:endParaRPr lang="en-US" dirty="0" smtClean="0"/>
            </a:p>
            <a:p>
              <a:r>
                <a:rPr lang="en-US" dirty="0" smtClean="0"/>
                <a:t>Ground-based “dual-polarimetric” radars provide us a “look” into the strongest part of the thunderstorm where the Citation cannot penetrate but the ER-2 can fly over.</a:t>
              </a:r>
              <a:endParaRPr lang="en-US" dirty="0"/>
            </a:p>
          </p:txBody>
        </p:sp>
      </p:grpSp>
      <p:grpSp>
        <p:nvGrpSpPr>
          <p:cNvPr id="17" name="Group 16"/>
          <p:cNvGrpSpPr/>
          <p:nvPr/>
        </p:nvGrpSpPr>
        <p:grpSpPr>
          <a:xfrm>
            <a:off x="7440" y="0"/>
            <a:ext cx="9166793" cy="769441"/>
            <a:chOff x="7440" y="0"/>
            <a:chExt cx="9166793" cy="769441"/>
          </a:xfrm>
        </p:grpSpPr>
        <p:sp>
          <p:nvSpPr>
            <p:cNvPr id="3" name="TextBox 2"/>
            <p:cNvSpPr txBox="1"/>
            <p:nvPr/>
          </p:nvSpPr>
          <p:spPr>
            <a:xfrm>
              <a:off x="165100" y="0"/>
              <a:ext cx="8623300" cy="769441"/>
            </a:xfrm>
            <a:prstGeom prst="rect">
              <a:avLst/>
            </a:prstGeom>
            <a:noFill/>
          </p:spPr>
          <p:txBody>
            <a:bodyPr wrap="square" rtlCol="0">
              <a:spAutoFit/>
            </a:bodyPr>
            <a:lstStyle/>
            <a:p>
              <a:pPr algn="ctr"/>
              <a:r>
                <a:rPr lang="en-US" sz="2400" b="1" dirty="0" smtClean="0"/>
                <a:t>Example of Working Airplanes in a Strong Thunderstorm </a:t>
              </a:r>
            </a:p>
            <a:p>
              <a:pPr algn="ctr"/>
              <a:r>
                <a:rPr lang="en-US" sz="2000" b="1" dirty="0" smtClean="0"/>
                <a:t>(IPHEx Field Experiment 2014)</a:t>
              </a:r>
              <a:endParaRPr lang="en-US" sz="2000" b="1" dirty="0"/>
            </a:p>
          </p:txBody>
        </p:sp>
        <p:pic>
          <p:nvPicPr>
            <p:cNvPr id="15" name="Picture 5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40" y="0"/>
              <a:ext cx="856160" cy="729383"/>
            </a:xfrm>
            <a:prstGeom prst="rect">
              <a:avLst/>
            </a:prstGeom>
            <a:noFill/>
            <a:ln w="9525">
              <a:noFill/>
              <a:miter lim="800000"/>
              <a:headEnd/>
              <a:tailEnd/>
            </a:ln>
          </p:spPr>
        </p:pic>
        <p:pic>
          <p:nvPicPr>
            <p:cNvPr id="16" name="Picture 15" descr="GPM_Logo.pd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26926" y="1"/>
              <a:ext cx="1147307" cy="68579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5200" y="114300"/>
            <a:ext cx="7315200" cy="523220"/>
          </a:xfrm>
          <a:prstGeom prst="rect">
            <a:avLst/>
          </a:prstGeom>
          <a:noFill/>
        </p:spPr>
        <p:txBody>
          <a:bodyPr wrap="square" rtlCol="0">
            <a:spAutoFit/>
          </a:bodyPr>
          <a:lstStyle/>
          <a:p>
            <a:r>
              <a:rPr lang="en-US" sz="2800" b="1" dirty="0" smtClean="0">
                <a:solidFill>
                  <a:prstClr val="black"/>
                </a:solidFill>
              </a:rPr>
              <a:t>NASA NPOL and D3R </a:t>
            </a:r>
            <a:r>
              <a:rPr lang="en-US" sz="2800" b="1" i="1" dirty="0" smtClean="0">
                <a:solidFill>
                  <a:prstClr val="black"/>
                </a:solidFill>
              </a:rPr>
              <a:t>Dual-Polarimetric</a:t>
            </a:r>
            <a:r>
              <a:rPr lang="en-US" sz="2800" b="1" dirty="0" smtClean="0">
                <a:solidFill>
                  <a:prstClr val="black"/>
                </a:solidFill>
              </a:rPr>
              <a:t> Radars  </a:t>
            </a:r>
            <a:endParaRPr lang="en-US" sz="2800" b="1" dirty="0">
              <a:solidFill>
                <a:prstClr val="black"/>
              </a:solidFill>
            </a:endParaRPr>
          </a:p>
        </p:txBody>
      </p:sp>
      <p:sp>
        <p:nvSpPr>
          <p:cNvPr id="7" name="TextBox 6"/>
          <p:cNvSpPr txBox="1"/>
          <p:nvPr/>
        </p:nvSpPr>
        <p:spPr>
          <a:xfrm>
            <a:off x="-63500" y="5582632"/>
            <a:ext cx="9144000" cy="1015663"/>
          </a:xfrm>
          <a:prstGeom prst="rect">
            <a:avLst/>
          </a:prstGeom>
          <a:noFill/>
        </p:spPr>
        <p:txBody>
          <a:bodyPr wrap="square" rtlCol="0">
            <a:spAutoFit/>
          </a:bodyPr>
          <a:lstStyle/>
          <a:p>
            <a:pPr algn="ctr"/>
            <a:r>
              <a:rPr lang="en-US" sz="2000" dirty="0" smtClean="0">
                <a:solidFill>
                  <a:srgbClr val="0000CC"/>
                </a:solidFill>
              </a:rPr>
              <a:t>Scan storms in 3-D, more accurately measure precipitation characteristics (types, numbers, sizes, rainfall rate) from the ground to tops of clouds.  This provides a science reference for measurements the satellites make as they look down from space</a:t>
            </a:r>
            <a:endParaRPr lang="en-US" sz="2000" dirty="0">
              <a:solidFill>
                <a:srgbClr val="0000CC"/>
              </a:solidFill>
            </a:endParaRPr>
          </a:p>
        </p:txBody>
      </p:sp>
      <p:pic>
        <p:nvPicPr>
          <p:cNvPr id="8" name="Picture 15" descr="GPM_Logo.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40040" y="0"/>
            <a:ext cx="1234193" cy="737735"/>
          </a:xfrm>
          <a:prstGeom prst="rect">
            <a:avLst/>
          </a:prstGeom>
          <a:noFill/>
          <a:ln w="9525">
            <a:noFill/>
            <a:miter lim="800000"/>
            <a:headEnd/>
            <a:tailEnd/>
          </a:ln>
        </p:spPr>
      </p:pic>
      <p:pic>
        <p:nvPicPr>
          <p:cNvPr id="9" name="Picture 5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40" y="1"/>
            <a:ext cx="906960" cy="772660"/>
          </a:xfrm>
          <a:prstGeom prst="rect">
            <a:avLst/>
          </a:prstGeom>
          <a:noFill/>
          <a:ln w="9525">
            <a:noFill/>
            <a:miter lim="800000"/>
            <a:headEnd/>
            <a:tailEnd/>
          </a:ln>
        </p:spPr>
      </p:pic>
      <p:sp>
        <p:nvSpPr>
          <p:cNvPr id="10" name="TextBox 9"/>
          <p:cNvSpPr txBox="1"/>
          <p:nvPr/>
        </p:nvSpPr>
        <p:spPr>
          <a:xfrm>
            <a:off x="5664200" y="1397000"/>
            <a:ext cx="3479800" cy="1754326"/>
          </a:xfrm>
          <a:prstGeom prst="rect">
            <a:avLst/>
          </a:prstGeom>
          <a:noFill/>
        </p:spPr>
        <p:txBody>
          <a:bodyPr wrap="square" rtlCol="0">
            <a:spAutoFit/>
          </a:bodyPr>
          <a:lstStyle/>
          <a:p>
            <a:pPr algn="ctr"/>
            <a:r>
              <a:rPr lang="en-US" b="1" dirty="0" smtClean="0">
                <a:solidFill>
                  <a:srgbClr val="0000CC"/>
                </a:solidFill>
              </a:rPr>
              <a:t>NASA’s Research GV Radars</a:t>
            </a:r>
          </a:p>
          <a:p>
            <a:endParaRPr lang="en-US" dirty="0" smtClean="0"/>
          </a:p>
          <a:p>
            <a:r>
              <a:rPr lang="en-US" dirty="0" smtClean="0"/>
              <a:t>NPOL- S-band (10 cm wavelength)</a:t>
            </a:r>
          </a:p>
          <a:p>
            <a:endParaRPr lang="en-US" dirty="0" smtClean="0"/>
          </a:p>
          <a:p>
            <a:r>
              <a:rPr lang="en-US" dirty="0" smtClean="0"/>
              <a:t>D3R – Ka/Ku Band (0.86 and 2 cm wavelength; matches GPM DPR)</a:t>
            </a:r>
            <a:endParaRPr lang="en-US" dirty="0"/>
          </a:p>
        </p:txBody>
      </p:sp>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l="2131" t="2459" r="2131" b="2459"/>
          <a:stretch>
            <a:fillRect/>
          </a:stretch>
        </p:blipFill>
        <p:spPr bwMode="auto">
          <a:xfrm>
            <a:off x="317500" y="1003300"/>
            <a:ext cx="5133976" cy="44196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dualpol5_h"/>
          <p:cNvPicPr>
            <a:picLocks noChangeAspect="1" noChangeArrowheads="1" noCrop="1"/>
          </p:cNvPicPr>
          <p:nvPr/>
        </p:nvPicPr>
        <p:blipFill>
          <a:blip r:embed="rId2" cstate="screen"/>
          <a:srcRect/>
          <a:stretch>
            <a:fillRect/>
          </a:stretch>
        </p:blipFill>
        <p:spPr bwMode="auto">
          <a:xfrm>
            <a:off x="2743200" y="228600"/>
            <a:ext cx="5486400" cy="3135313"/>
          </a:xfrm>
          <a:prstGeom prst="rect">
            <a:avLst/>
          </a:prstGeom>
          <a:noFill/>
        </p:spPr>
      </p:pic>
      <p:pic>
        <p:nvPicPr>
          <p:cNvPr id="75779" name="Picture 3" descr="dualpol5_v"/>
          <p:cNvPicPr>
            <a:picLocks noChangeAspect="1" noChangeArrowheads="1" noCrop="1"/>
          </p:cNvPicPr>
          <p:nvPr/>
        </p:nvPicPr>
        <p:blipFill>
          <a:blip r:embed="rId3" cstate="screen"/>
          <a:srcRect/>
          <a:stretch>
            <a:fillRect/>
          </a:stretch>
        </p:blipFill>
        <p:spPr bwMode="auto">
          <a:xfrm>
            <a:off x="2743200" y="3505200"/>
            <a:ext cx="5486400" cy="3135313"/>
          </a:xfrm>
          <a:prstGeom prst="rect">
            <a:avLst/>
          </a:prstGeom>
          <a:noFill/>
        </p:spPr>
      </p:pic>
      <p:sp>
        <p:nvSpPr>
          <p:cNvPr id="75780" name="Text Box 4"/>
          <p:cNvSpPr txBox="1">
            <a:spLocks noChangeArrowheads="1"/>
          </p:cNvSpPr>
          <p:nvPr/>
        </p:nvSpPr>
        <p:spPr bwMode="auto">
          <a:xfrm>
            <a:off x="209550" y="1006475"/>
            <a:ext cx="2176463" cy="701675"/>
          </a:xfrm>
          <a:prstGeom prst="rect">
            <a:avLst/>
          </a:prstGeom>
          <a:noFill/>
          <a:ln w="9525">
            <a:noFill/>
            <a:miter lim="800000"/>
            <a:headEnd/>
            <a:tailEnd/>
          </a:ln>
          <a:effectLst/>
        </p:spPr>
        <p:txBody>
          <a:bodyPr wrap="none">
            <a:spAutoFit/>
          </a:bodyPr>
          <a:lstStyle/>
          <a:p>
            <a:pPr algn="ctr"/>
            <a:r>
              <a:rPr lang="en-US" sz="2000">
                <a:solidFill>
                  <a:schemeClr val="bg1"/>
                </a:solidFill>
                <a:cs typeface="Arial" pitchFamily="34" charset="0"/>
              </a:rPr>
              <a:t>Conventional</a:t>
            </a:r>
          </a:p>
          <a:p>
            <a:pPr algn="ctr"/>
            <a:r>
              <a:rPr lang="en-US" sz="2000">
                <a:solidFill>
                  <a:schemeClr val="bg1"/>
                </a:solidFill>
                <a:cs typeface="Arial" pitchFamily="34" charset="0"/>
              </a:rPr>
              <a:t>Radar (NEXRAD)</a:t>
            </a:r>
          </a:p>
        </p:txBody>
      </p:sp>
      <p:sp>
        <p:nvSpPr>
          <p:cNvPr id="75781" name="Text Box 5"/>
          <p:cNvSpPr txBox="1">
            <a:spLocks noChangeArrowheads="1"/>
          </p:cNvSpPr>
          <p:nvPr/>
        </p:nvSpPr>
        <p:spPr bwMode="auto">
          <a:xfrm>
            <a:off x="184150" y="3081338"/>
            <a:ext cx="2286000" cy="701675"/>
          </a:xfrm>
          <a:prstGeom prst="rect">
            <a:avLst/>
          </a:prstGeom>
          <a:noFill/>
          <a:ln w="9525">
            <a:noFill/>
            <a:miter lim="800000"/>
            <a:headEnd/>
            <a:tailEnd/>
          </a:ln>
          <a:effectLst/>
        </p:spPr>
        <p:txBody>
          <a:bodyPr>
            <a:spAutoFit/>
          </a:bodyPr>
          <a:lstStyle/>
          <a:p>
            <a:pPr algn="ctr"/>
            <a:r>
              <a:rPr lang="en-US" sz="2000">
                <a:solidFill>
                  <a:schemeClr val="bg1"/>
                </a:solidFill>
                <a:cs typeface="Arial" pitchFamily="34" charset="0"/>
              </a:rPr>
              <a:t>Polarimetric</a:t>
            </a:r>
          </a:p>
          <a:p>
            <a:pPr algn="ctr"/>
            <a:r>
              <a:rPr lang="en-US" sz="2000">
                <a:solidFill>
                  <a:schemeClr val="bg1"/>
                </a:solidFill>
                <a:cs typeface="Arial" pitchFamily="34" charset="0"/>
              </a:rPr>
              <a:t>Radar (ARMOR)</a:t>
            </a:r>
          </a:p>
        </p:txBody>
      </p:sp>
      <p:pic>
        <p:nvPicPr>
          <p:cNvPr id="75782" name="Picture 6" descr="tsdualpol_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8613" y="2112963"/>
            <a:ext cx="2270125" cy="1363662"/>
          </a:xfrm>
          <a:prstGeom prst="rect">
            <a:avLst/>
          </a:prstGeom>
          <a:solidFill>
            <a:schemeClr val="bg1"/>
          </a:solidFill>
        </p:spPr>
      </p:pic>
      <p:pic>
        <p:nvPicPr>
          <p:cNvPr id="75783" name="Picture 7" descr="tsdualpol_v"/>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713" y="5124450"/>
            <a:ext cx="2274887" cy="1365250"/>
          </a:xfrm>
          <a:prstGeom prst="rect">
            <a:avLst/>
          </a:prstGeom>
          <a:solidFill>
            <a:schemeClr val="bg1"/>
          </a:solidFill>
        </p:spPr>
      </p:pic>
      <p:pic>
        <p:nvPicPr>
          <p:cNvPr id="75784" name="Picture 8" descr="tsdualpol_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7013" y="3805238"/>
            <a:ext cx="2255837" cy="1355725"/>
          </a:xfrm>
          <a:prstGeom prst="rect">
            <a:avLst/>
          </a:prstGeom>
          <a:solidFill>
            <a:schemeClr val="bg1"/>
          </a:solidFill>
        </p:spPr>
      </p:pic>
      <p:grpSp>
        <p:nvGrpSpPr>
          <p:cNvPr id="2" name="Group 9"/>
          <p:cNvGrpSpPr>
            <a:grpSpLocks/>
          </p:cNvGrpSpPr>
          <p:nvPr/>
        </p:nvGrpSpPr>
        <p:grpSpPr bwMode="auto">
          <a:xfrm>
            <a:off x="6705600" y="177800"/>
            <a:ext cx="2171700" cy="1511300"/>
            <a:chOff x="3792" y="1440"/>
            <a:chExt cx="1824" cy="1302"/>
          </a:xfrm>
        </p:grpSpPr>
        <p:pic>
          <p:nvPicPr>
            <p:cNvPr id="75786" name="Picture 10" descr="dropim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92" y="1440"/>
              <a:ext cx="1824" cy="1302"/>
            </a:xfrm>
            <a:prstGeom prst="rect">
              <a:avLst/>
            </a:prstGeom>
            <a:noFill/>
          </p:spPr>
        </p:pic>
        <p:grpSp>
          <p:nvGrpSpPr>
            <p:cNvPr id="3" name="Group 11"/>
            <p:cNvGrpSpPr>
              <a:grpSpLocks/>
            </p:cNvGrpSpPr>
            <p:nvPr/>
          </p:nvGrpSpPr>
          <p:grpSpPr bwMode="auto">
            <a:xfrm>
              <a:off x="3888" y="1776"/>
              <a:ext cx="1680" cy="672"/>
              <a:chOff x="3840" y="2160"/>
              <a:chExt cx="1680" cy="672"/>
            </a:xfrm>
          </p:grpSpPr>
          <p:sp>
            <p:nvSpPr>
              <p:cNvPr id="75788" name="Line 12"/>
              <p:cNvSpPr>
                <a:spLocks noChangeShapeType="1"/>
              </p:cNvSpPr>
              <p:nvPr/>
            </p:nvSpPr>
            <p:spPr bwMode="auto">
              <a:xfrm>
                <a:off x="3840" y="2160"/>
                <a:ext cx="672" cy="0"/>
              </a:xfrm>
              <a:prstGeom prst="line">
                <a:avLst/>
              </a:prstGeom>
              <a:noFill/>
              <a:ln w="15875">
                <a:solidFill>
                  <a:srgbClr val="000000"/>
                </a:solidFill>
                <a:miter lim="800000"/>
                <a:headEnd/>
                <a:tailEnd type="triangle" w="med" len="med"/>
              </a:ln>
              <a:effectLst/>
            </p:spPr>
            <p:txBody>
              <a:bodyPr/>
              <a:lstStyle/>
              <a:p>
                <a:endParaRPr lang="en-US"/>
              </a:p>
            </p:txBody>
          </p:sp>
          <p:sp>
            <p:nvSpPr>
              <p:cNvPr id="75789" name="Line 13"/>
              <p:cNvSpPr>
                <a:spLocks noChangeShapeType="1"/>
              </p:cNvSpPr>
              <p:nvPr/>
            </p:nvSpPr>
            <p:spPr bwMode="auto">
              <a:xfrm>
                <a:off x="4560" y="2832"/>
                <a:ext cx="960" cy="0"/>
              </a:xfrm>
              <a:prstGeom prst="line">
                <a:avLst/>
              </a:prstGeom>
              <a:noFill/>
              <a:ln w="15875">
                <a:solidFill>
                  <a:srgbClr val="000000"/>
                </a:solidFill>
                <a:miter lim="800000"/>
                <a:headEnd/>
                <a:tailEnd type="triangle" w="med" len="med"/>
              </a:ln>
              <a:effectLst/>
            </p:spPr>
            <p:txBody>
              <a:bodyPr/>
              <a:lstStyle/>
              <a:p>
                <a:endParaRPr lang="en-US"/>
              </a:p>
            </p:txBody>
          </p:sp>
        </p:grpSp>
      </p:grpSp>
      <p:grpSp>
        <p:nvGrpSpPr>
          <p:cNvPr id="4" name="Group 14"/>
          <p:cNvGrpSpPr>
            <a:grpSpLocks/>
          </p:cNvGrpSpPr>
          <p:nvPr/>
        </p:nvGrpSpPr>
        <p:grpSpPr bwMode="auto">
          <a:xfrm>
            <a:off x="6604000" y="3454400"/>
            <a:ext cx="2120900" cy="1549400"/>
            <a:chOff x="3744" y="1824"/>
            <a:chExt cx="1824" cy="1302"/>
          </a:xfrm>
        </p:grpSpPr>
        <p:pic>
          <p:nvPicPr>
            <p:cNvPr id="75791" name="Picture 15" descr="dropimag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44" y="1824"/>
              <a:ext cx="1824" cy="1302"/>
            </a:xfrm>
            <a:prstGeom prst="rect">
              <a:avLst/>
            </a:prstGeom>
            <a:noFill/>
          </p:spPr>
        </p:pic>
        <p:grpSp>
          <p:nvGrpSpPr>
            <p:cNvPr id="5" name="Group 16"/>
            <p:cNvGrpSpPr>
              <a:grpSpLocks/>
            </p:cNvGrpSpPr>
            <p:nvPr/>
          </p:nvGrpSpPr>
          <p:grpSpPr bwMode="auto">
            <a:xfrm>
              <a:off x="3840" y="2160"/>
              <a:ext cx="1680" cy="672"/>
              <a:chOff x="3840" y="2160"/>
              <a:chExt cx="1680" cy="672"/>
            </a:xfrm>
          </p:grpSpPr>
          <p:sp>
            <p:nvSpPr>
              <p:cNvPr id="75793" name="Line 17"/>
              <p:cNvSpPr>
                <a:spLocks noChangeShapeType="1"/>
              </p:cNvSpPr>
              <p:nvPr/>
            </p:nvSpPr>
            <p:spPr bwMode="auto">
              <a:xfrm>
                <a:off x="3840" y="2160"/>
                <a:ext cx="672" cy="0"/>
              </a:xfrm>
              <a:prstGeom prst="line">
                <a:avLst/>
              </a:prstGeom>
              <a:noFill/>
              <a:ln w="15875">
                <a:solidFill>
                  <a:srgbClr val="000000"/>
                </a:solidFill>
                <a:miter lim="800000"/>
                <a:headEnd/>
                <a:tailEnd type="triangle" w="med" len="med"/>
              </a:ln>
              <a:effectLst/>
            </p:spPr>
            <p:txBody>
              <a:bodyPr/>
              <a:lstStyle/>
              <a:p>
                <a:endParaRPr lang="en-US"/>
              </a:p>
            </p:txBody>
          </p:sp>
          <p:sp>
            <p:nvSpPr>
              <p:cNvPr id="75794" name="Line 18"/>
              <p:cNvSpPr>
                <a:spLocks noChangeShapeType="1"/>
              </p:cNvSpPr>
              <p:nvPr/>
            </p:nvSpPr>
            <p:spPr bwMode="auto">
              <a:xfrm>
                <a:off x="4560" y="2832"/>
                <a:ext cx="960" cy="0"/>
              </a:xfrm>
              <a:prstGeom prst="line">
                <a:avLst/>
              </a:prstGeom>
              <a:noFill/>
              <a:ln w="15875">
                <a:solidFill>
                  <a:srgbClr val="000000"/>
                </a:solidFill>
                <a:miter lim="800000"/>
                <a:headEnd/>
                <a:tailEnd type="triangle" w="med" len="med"/>
              </a:ln>
              <a:effectLst/>
            </p:spPr>
            <p:txBody>
              <a:bodyPr/>
              <a:lstStyle/>
              <a:p>
                <a:endParaRPr lang="en-US"/>
              </a:p>
            </p:txBody>
          </p:sp>
        </p:grpSp>
        <p:grpSp>
          <p:nvGrpSpPr>
            <p:cNvPr id="6" name="Group 19"/>
            <p:cNvGrpSpPr>
              <a:grpSpLocks/>
            </p:cNvGrpSpPr>
            <p:nvPr/>
          </p:nvGrpSpPr>
          <p:grpSpPr bwMode="auto">
            <a:xfrm>
              <a:off x="4128" y="1824"/>
              <a:ext cx="912" cy="1296"/>
              <a:chOff x="4128" y="1824"/>
              <a:chExt cx="912" cy="1296"/>
            </a:xfrm>
          </p:grpSpPr>
          <p:sp>
            <p:nvSpPr>
              <p:cNvPr id="75796" name="Line 20"/>
              <p:cNvSpPr>
                <a:spLocks noChangeShapeType="1"/>
              </p:cNvSpPr>
              <p:nvPr/>
            </p:nvSpPr>
            <p:spPr bwMode="auto">
              <a:xfrm flipV="1">
                <a:off x="5040" y="2448"/>
                <a:ext cx="0" cy="672"/>
              </a:xfrm>
              <a:prstGeom prst="line">
                <a:avLst/>
              </a:prstGeom>
              <a:noFill/>
              <a:ln w="15875">
                <a:solidFill>
                  <a:srgbClr val="FF0000"/>
                </a:solidFill>
                <a:miter lim="800000"/>
                <a:headEnd/>
                <a:tailEnd type="triangle" w="med" len="med"/>
              </a:ln>
              <a:effectLst/>
            </p:spPr>
            <p:txBody>
              <a:bodyPr/>
              <a:lstStyle/>
              <a:p>
                <a:endParaRPr lang="en-US"/>
              </a:p>
            </p:txBody>
          </p:sp>
          <p:sp>
            <p:nvSpPr>
              <p:cNvPr id="75797" name="Line 21"/>
              <p:cNvSpPr>
                <a:spLocks noChangeShapeType="1"/>
              </p:cNvSpPr>
              <p:nvPr/>
            </p:nvSpPr>
            <p:spPr bwMode="auto">
              <a:xfrm flipV="1">
                <a:off x="4128" y="1824"/>
                <a:ext cx="0" cy="624"/>
              </a:xfrm>
              <a:prstGeom prst="line">
                <a:avLst/>
              </a:prstGeom>
              <a:noFill/>
              <a:ln w="15875">
                <a:solidFill>
                  <a:srgbClr val="FF0000"/>
                </a:solidFill>
                <a:miter lim="800000"/>
                <a:headEnd/>
                <a:tailEnd type="triangle" w="med" len="med"/>
              </a:ln>
              <a:effectLst/>
            </p:spPr>
            <p:txBody>
              <a:bodyPr/>
              <a:lstStyle/>
              <a:p>
                <a:endParaRPr lang="en-US"/>
              </a:p>
            </p:txBody>
          </p:sp>
        </p:grpSp>
      </p:grpSp>
      <p:sp>
        <p:nvSpPr>
          <p:cNvPr id="75798" name="Text Box 22"/>
          <p:cNvSpPr txBox="1">
            <a:spLocks noChangeArrowheads="1"/>
          </p:cNvSpPr>
          <p:nvPr/>
        </p:nvSpPr>
        <p:spPr bwMode="auto">
          <a:xfrm>
            <a:off x="-25400" y="469900"/>
            <a:ext cx="2971800" cy="1477328"/>
          </a:xfrm>
          <a:prstGeom prst="rect">
            <a:avLst/>
          </a:prstGeom>
          <a:noFill/>
          <a:ln w="9525">
            <a:noFill/>
            <a:miter lim="800000"/>
            <a:headEnd/>
            <a:tailEnd/>
          </a:ln>
          <a:effectLst/>
        </p:spPr>
        <p:txBody>
          <a:bodyPr wrap="square">
            <a:spAutoFit/>
          </a:bodyPr>
          <a:lstStyle/>
          <a:p>
            <a:pPr>
              <a:spcBef>
                <a:spcPct val="50000"/>
              </a:spcBef>
            </a:pPr>
            <a:r>
              <a:rPr lang="en-US" sz="2000" b="1" dirty="0" smtClean="0">
                <a:solidFill>
                  <a:srgbClr val="000066"/>
                </a:solidFill>
                <a:cs typeface="Arial" pitchFamily="34" charset="0"/>
              </a:rPr>
              <a:t>Ground-Based Polarimetric radars?</a:t>
            </a:r>
          </a:p>
          <a:p>
            <a:pPr>
              <a:spcBef>
                <a:spcPct val="50000"/>
              </a:spcBef>
            </a:pPr>
            <a:r>
              <a:rPr lang="en-US" sz="2000" b="1" dirty="0" smtClean="0">
                <a:solidFill>
                  <a:srgbClr val="000066"/>
                </a:solidFill>
                <a:cs typeface="Arial" pitchFamily="34" charset="0"/>
              </a:rPr>
              <a:t>Better detect sizes, type, numbers of precipitation</a:t>
            </a:r>
            <a:endParaRPr lang="en-US" sz="2000" b="1" dirty="0">
              <a:solidFill>
                <a:srgbClr val="000066"/>
              </a:solidFill>
              <a:cs typeface="Arial" pitchFamily="34" charset="0"/>
            </a:endParaRPr>
          </a:p>
        </p:txBody>
      </p:sp>
      <p:sp>
        <p:nvSpPr>
          <p:cNvPr id="23" name="TextBox 22"/>
          <p:cNvSpPr txBox="1"/>
          <p:nvPr/>
        </p:nvSpPr>
        <p:spPr>
          <a:xfrm>
            <a:off x="6492240" y="6595943"/>
            <a:ext cx="2651760" cy="276999"/>
          </a:xfrm>
          <a:prstGeom prst="rect">
            <a:avLst/>
          </a:prstGeom>
          <a:noFill/>
        </p:spPr>
        <p:txBody>
          <a:bodyPr wrap="square" rtlCol="0">
            <a:spAutoFit/>
          </a:bodyPr>
          <a:lstStyle/>
          <a:p>
            <a:r>
              <a:rPr lang="en-US" sz="1200" dirty="0" smtClean="0"/>
              <a:t>Courtesy T. Schuur, NOAA CIMMS</a:t>
            </a:r>
            <a:endParaRPr lang="en-US" sz="1200" dirty="0"/>
          </a:p>
        </p:txBody>
      </p:sp>
      <p:pic>
        <p:nvPicPr>
          <p:cNvPr id="24" name="Picture 15" descr="GPM_Logo.pdf"/>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38100"/>
            <a:ext cx="764871"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727200" y="25400"/>
            <a:ext cx="5753100" cy="584775"/>
          </a:xfrm>
          <a:prstGeom prst="rect">
            <a:avLst/>
          </a:prstGeom>
          <a:noFill/>
        </p:spPr>
        <p:txBody>
          <a:bodyPr wrap="square" rtlCol="0">
            <a:spAutoFit/>
          </a:bodyPr>
          <a:lstStyle/>
          <a:p>
            <a:r>
              <a:rPr lang="en-US" sz="3200" b="1" dirty="0" smtClean="0">
                <a:solidFill>
                  <a:srgbClr val="FFFF00"/>
                </a:solidFill>
              </a:rPr>
              <a:t>How do we scan with radars? (I)</a:t>
            </a:r>
            <a:endParaRPr lang="en-US" sz="3200" b="1" dirty="0">
              <a:solidFill>
                <a:srgbClr val="FFFF00"/>
              </a:solidFill>
            </a:endParaRPr>
          </a:p>
        </p:txBody>
      </p:sp>
      <p:sp>
        <p:nvSpPr>
          <p:cNvPr id="7" name="TextBox 6"/>
          <p:cNvSpPr txBox="1"/>
          <p:nvPr/>
        </p:nvSpPr>
        <p:spPr>
          <a:xfrm>
            <a:off x="726016" y="599708"/>
            <a:ext cx="7747000" cy="1200329"/>
          </a:xfrm>
          <a:prstGeom prst="rect">
            <a:avLst/>
          </a:prstGeom>
          <a:noFill/>
        </p:spPr>
        <p:txBody>
          <a:bodyPr wrap="square" rtlCol="0">
            <a:spAutoFit/>
          </a:bodyPr>
          <a:lstStyle/>
          <a:p>
            <a:pPr algn="ctr"/>
            <a:r>
              <a:rPr lang="en-US" sz="2400" b="1" dirty="0" smtClean="0">
                <a:solidFill>
                  <a:schemeClr val="bg1"/>
                </a:solidFill>
              </a:rPr>
              <a:t>Horizontal Plan Position (PPI) scanning </a:t>
            </a:r>
          </a:p>
          <a:p>
            <a:pPr algn="ctr"/>
            <a:r>
              <a:rPr lang="en-US" sz="2400" b="1" dirty="0" smtClean="0">
                <a:solidFill>
                  <a:schemeClr val="bg1"/>
                </a:solidFill>
              </a:rPr>
              <a:t>Send out 1100 pulses/second over a sector or full 360</a:t>
            </a:r>
            <a:r>
              <a:rPr lang="en-US" sz="2400" b="1" baseline="30000" dirty="0" smtClean="0">
                <a:solidFill>
                  <a:schemeClr val="bg1"/>
                </a:solidFill>
              </a:rPr>
              <a:t>o</a:t>
            </a:r>
            <a:r>
              <a:rPr lang="en-US" sz="2400" b="1" dirty="0" smtClean="0">
                <a:solidFill>
                  <a:schemeClr val="bg1"/>
                </a:solidFill>
              </a:rPr>
              <a:t> scan at 1 - 20 elevation angles </a:t>
            </a:r>
            <a:endParaRPr lang="en-US" sz="2400" b="1" dirty="0">
              <a:solidFill>
                <a:schemeClr val="bg1"/>
              </a:solidFill>
            </a:endParaRPr>
          </a:p>
        </p:txBody>
      </p:sp>
      <p:sp>
        <p:nvSpPr>
          <p:cNvPr id="10" name="TextBox 9"/>
          <p:cNvSpPr txBox="1"/>
          <p:nvPr/>
        </p:nvSpPr>
        <p:spPr>
          <a:xfrm>
            <a:off x="143933" y="5865283"/>
            <a:ext cx="8864600" cy="523220"/>
          </a:xfrm>
          <a:prstGeom prst="rect">
            <a:avLst/>
          </a:prstGeom>
          <a:noFill/>
        </p:spPr>
        <p:txBody>
          <a:bodyPr wrap="square" rtlCol="0">
            <a:spAutoFit/>
          </a:bodyPr>
          <a:lstStyle/>
          <a:p>
            <a:pPr algn="ctr"/>
            <a:r>
              <a:rPr lang="en-US" sz="2800" b="1" dirty="0" smtClean="0">
                <a:solidFill>
                  <a:schemeClr val="bg1"/>
                </a:solidFill>
              </a:rPr>
              <a:t>Used for mapping precipitation and its variability </a:t>
            </a:r>
            <a:endParaRPr lang="en-US" sz="2800" dirty="0"/>
          </a:p>
        </p:txBody>
      </p:sp>
      <p:pic>
        <p:nvPicPr>
          <p:cNvPr id="8" name="Picture 5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40" y="0"/>
            <a:ext cx="964110" cy="821347"/>
          </a:xfrm>
          <a:prstGeom prst="rect">
            <a:avLst/>
          </a:prstGeom>
          <a:noFill/>
          <a:ln w="9525">
            <a:noFill/>
            <a:miter lim="800000"/>
            <a:headEnd/>
            <a:tailEnd/>
          </a:ln>
        </p:spPr>
      </p:pic>
      <p:pic>
        <p:nvPicPr>
          <p:cNvPr id="9" name="Picture 15" descr="GPM_Logo.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10500" y="-9525"/>
            <a:ext cx="1333500" cy="797096"/>
          </a:xfrm>
          <a:prstGeom prst="rect">
            <a:avLst/>
          </a:prstGeom>
          <a:noFill/>
          <a:ln w="9525">
            <a:noFill/>
            <a:miter lim="800000"/>
            <a:headEnd/>
            <a:tailEnd/>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64482" y="1928793"/>
            <a:ext cx="6223502" cy="350491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227667" y="546457"/>
            <a:ext cx="6773334" cy="523220"/>
          </a:xfrm>
          <a:prstGeom prst="rect">
            <a:avLst/>
          </a:prstGeom>
          <a:noFill/>
        </p:spPr>
        <p:txBody>
          <a:bodyPr wrap="square" rtlCol="0">
            <a:spAutoFit/>
          </a:bodyPr>
          <a:lstStyle/>
          <a:p>
            <a:r>
              <a:rPr lang="en-US" sz="2800" b="1" dirty="0" smtClean="0">
                <a:solidFill>
                  <a:schemeClr val="bg1"/>
                </a:solidFill>
              </a:rPr>
              <a:t>Radar Range-Height Scanning (RHI’s) modes</a:t>
            </a:r>
            <a:endParaRPr lang="en-US" sz="2800" b="1" dirty="0">
              <a:solidFill>
                <a:schemeClr val="bg1"/>
              </a:solidFill>
            </a:endParaRPr>
          </a:p>
        </p:txBody>
      </p:sp>
      <p:sp>
        <p:nvSpPr>
          <p:cNvPr id="3" name="TextBox 2"/>
          <p:cNvSpPr txBox="1"/>
          <p:nvPr/>
        </p:nvSpPr>
        <p:spPr>
          <a:xfrm>
            <a:off x="156030" y="5674481"/>
            <a:ext cx="8860970" cy="954107"/>
          </a:xfrm>
          <a:prstGeom prst="rect">
            <a:avLst/>
          </a:prstGeom>
          <a:noFill/>
        </p:spPr>
        <p:txBody>
          <a:bodyPr wrap="square" rtlCol="0">
            <a:spAutoFit/>
          </a:bodyPr>
          <a:lstStyle/>
          <a:p>
            <a:pPr algn="ctr"/>
            <a:r>
              <a:rPr lang="en-US" sz="2800" b="1" dirty="0" smtClean="0">
                <a:solidFill>
                  <a:schemeClr val="bg1"/>
                </a:solidFill>
              </a:rPr>
              <a:t>Vertical cross sections or “Slices” of the atmosphere</a:t>
            </a:r>
          </a:p>
          <a:p>
            <a:pPr algn="ctr"/>
            <a:r>
              <a:rPr lang="en-US" sz="2800" b="1" dirty="0" smtClean="0">
                <a:solidFill>
                  <a:schemeClr val="bg1"/>
                </a:solidFill>
              </a:rPr>
              <a:t>Studying the precipitation physics a satellite “sees”</a:t>
            </a:r>
          </a:p>
        </p:txBody>
      </p:sp>
      <p:sp>
        <p:nvSpPr>
          <p:cNvPr id="5" name="TextBox 4"/>
          <p:cNvSpPr txBox="1"/>
          <p:nvPr/>
        </p:nvSpPr>
        <p:spPr>
          <a:xfrm>
            <a:off x="2929467" y="1193801"/>
            <a:ext cx="3225799" cy="369332"/>
          </a:xfrm>
          <a:prstGeom prst="rect">
            <a:avLst/>
          </a:prstGeom>
          <a:noFill/>
        </p:spPr>
        <p:txBody>
          <a:bodyPr wrap="square" rtlCol="0">
            <a:spAutoFit/>
          </a:bodyPr>
          <a:lstStyle/>
          <a:p>
            <a:r>
              <a:rPr lang="en-US" b="1" dirty="0" smtClean="0">
                <a:solidFill>
                  <a:schemeClr val="bg1"/>
                </a:solidFill>
              </a:rPr>
              <a:t>NASA NPOL and D3R Radars</a:t>
            </a:r>
            <a:endParaRPr lang="en-US" b="1" dirty="0">
              <a:solidFill>
                <a:schemeClr val="bg1"/>
              </a:solidFill>
            </a:endParaRPr>
          </a:p>
        </p:txBody>
      </p:sp>
      <p:pic>
        <p:nvPicPr>
          <p:cNvPr id="6" name="Picture 5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40" y="0"/>
            <a:ext cx="964110" cy="821347"/>
          </a:xfrm>
          <a:prstGeom prst="rect">
            <a:avLst/>
          </a:prstGeom>
          <a:noFill/>
          <a:ln w="9525">
            <a:noFill/>
            <a:miter lim="800000"/>
            <a:headEnd/>
            <a:tailEnd/>
          </a:ln>
        </p:spPr>
      </p:pic>
      <p:pic>
        <p:nvPicPr>
          <p:cNvPr id="7" name="Picture 15" descr="GPM_Logo.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10500" y="-9525"/>
            <a:ext cx="1333500" cy="797096"/>
          </a:xfrm>
          <a:prstGeom prst="rect">
            <a:avLst/>
          </a:prstGeom>
          <a:noFill/>
          <a:ln w="9525">
            <a:noFill/>
            <a:miter lim="800000"/>
            <a:headEnd/>
            <a:tailEnd/>
          </a:ln>
        </p:spPr>
      </p:pic>
      <p:sp>
        <p:nvSpPr>
          <p:cNvPr id="8" name="TextBox 7"/>
          <p:cNvSpPr txBox="1"/>
          <p:nvPr/>
        </p:nvSpPr>
        <p:spPr>
          <a:xfrm>
            <a:off x="1612900" y="0"/>
            <a:ext cx="6019800" cy="584775"/>
          </a:xfrm>
          <a:prstGeom prst="rect">
            <a:avLst/>
          </a:prstGeom>
          <a:noFill/>
        </p:spPr>
        <p:txBody>
          <a:bodyPr wrap="square" rtlCol="0">
            <a:spAutoFit/>
          </a:bodyPr>
          <a:lstStyle/>
          <a:p>
            <a:r>
              <a:rPr lang="en-US" sz="3200" b="1" dirty="0" smtClean="0">
                <a:solidFill>
                  <a:srgbClr val="FFFF00"/>
                </a:solidFill>
              </a:rPr>
              <a:t>How do we scan with radars? (II)</a:t>
            </a:r>
            <a:endParaRPr lang="en-US" sz="3200" b="1" dirty="0">
              <a:solidFill>
                <a:srgbClr val="FFFF00"/>
              </a:solidFill>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7978" y="1600041"/>
            <a:ext cx="6508044" cy="365791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solidFill>
            <a:schemeClr val="accent5">
              <a:lumMod val="60000"/>
              <a:lumOff val="40000"/>
              <a:alpha val="67000"/>
            </a:schemeClr>
          </a:solidFill>
          <a:ln>
            <a:solidFill>
              <a:schemeClr val="tx1"/>
            </a:solidFill>
          </a:ln>
        </p:spPr>
        <p:txBody>
          <a:bodyPr wrap="square" rtlCol="0">
            <a:spAutoFit/>
          </a:bodyPr>
          <a:lstStyle/>
          <a:p>
            <a:pPr algn="ctr"/>
            <a:r>
              <a:rPr lang="en-US" sz="2400" b="1" dirty="0" smtClean="0"/>
              <a:t>Rainfall: Dual-Rain Gauge Networks</a:t>
            </a:r>
          </a:p>
          <a:p>
            <a:pPr algn="ctr"/>
            <a:r>
              <a:rPr lang="en-US" sz="2400" b="1" dirty="0" smtClean="0"/>
              <a:t>Ground State: Soil Moisture and Temperature</a:t>
            </a:r>
            <a:endParaRPr lang="en-US" sz="2400" b="1" dirty="0"/>
          </a:p>
        </p:txBody>
      </p:sp>
      <p:sp>
        <p:nvSpPr>
          <p:cNvPr id="4" name="TextBox 3"/>
          <p:cNvSpPr txBox="1"/>
          <p:nvPr/>
        </p:nvSpPr>
        <p:spPr>
          <a:xfrm>
            <a:off x="140970" y="2426970"/>
            <a:ext cx="2552700" cy="1938992"/>
          </a:xfrm>
          <a:prstGeom prst="rect">
            <a:avLst/>
          </a:prstGeom>
          <a:solidFill>
            <a:schemeClr val="accent5">
              <a:lumMod val="60000"/>
              <a:lumOff val="40000"/>
              <a:alpha val="53000"/>
            </a:schemeClr>
          </a:solidFill>
        </p:spPr>
        <p:txBody>
          <a:bodyPr wrap="square" rtlCol="0">
            <a:spAutoFit/>
          </a:bodyPr>
          <a:lstStyle/>
          <a:p>
            <a:r>
              <a:rPr lang="en-US" sz="2000" b="1" dirty="0" smtClean="0"/>
              <a:t>Dual-gauges ensure measurement consistency</a:t>
            </a:r>
          </a:p>
          <a:p>
            <a:endParaRPr lang="en-US" sz="2000" b="1" dirty="0" smtClean="0"/>
          </a:p>
          <a:p>
            <a:r>
              <a:rPr lang="en-US" sz="2000" b="1" dirty="0" smtClean="0"/>
              <a:t>Networks provide a reference for radars</a:t>
            </a:r>
          </a:p>
        </p:txBody>
      </p:sp>
      <p:sp>
        <p:nvSpPr>
          <p:cNvPr id="5" name="TextBox 4"/>
          <p:cNvSpPr txBox="1"/>
          <p:nvPr/>
        </p:nvSpPr>
        <p:spPr>
          <a:xfrm>
            <a:off x="6315075" y="3238500"/>
            <a:ext cx="2552700" cy="1631216"/>
          </a:xfrm>
          <a:prstGeom prst="rect">
            <a:avLst/>
          </a:prstGeom>
          <a:solidFill>
            <a:schemeClr val="accent3">
              <a:lumMod val="75000"/>
              <a:alpha val="53000"/>
            </a:schemeClr>
          </a:solidFill>
        </p:spPr>
        <p:txBody>
          <a:bodyPr wrap="square" rtlCol="0">
            <a:spAutoFit/>
          </a:bodyPr>
          <a:lstStyle/>
          <a:p>
            <a:r>
              <a:rPr lang="en-US" sz="2000" b="1" dirty="0" smtClean="0"/>
              <a:t>Soil probes connect precipitation to ground hydrology  and energy balance</a:t>
            </a:r>
          </a:p>
          <a:p>
            <a:endParaRPr lang="en-US" sz="2000" b="1" dirty="0" smtClean="0"/>
          </a:p>
        </p:txBody>
      </p:sp>
      <p:pic>
        <p:nvPicPr>
          <p:cNvPr id="7" name="Picture 5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40" y="0"/>
            <a:ext cx="964110" cy="821347"/>
          </a:xfrm>
          <a:prstGeom prst="rect">
            <a:avLst/>
          </a:prstGeom>
          <a:noFill/>
          <a:ln w="9525">
            <a:noFill/>
            <a:miter lim="800000"/>
            <a:headEnd/>
            <a:tailEnd/>
          </a:ln>
        </p:spPr>
      </p:pic>
      <p:pic>
        <p:nvPicPr>
          <p:cNvPr id="8" name="Picture 15" descr="GPM_Logo.pd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51642" y="0"/>
            <a:ext cx="1322591"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235440" cy="6858000"/>
            <a:chOff x="0" y="0"/>
            <a:chExt cx="9235440" cy="6858000"/>
          </a:xfrm>
        </p:grpSpPr>
        <p:pic>
          <p:nvPicPr>
            <p:cNvPr id="2" name="Picture 1" descr="2DVD_SN36_MRR_APU0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78105" y="3434715"/>
              <a:ext cx="3625215" cy="1077218"/>
            </a:xfrm>
            <a:prstGeom prst="rect">
              <a:avLst/>
            </a:prstGeom>
            <a:noFill/>
          </p:spPr>
          <p:txBody>
            <a:bodyPr wrap="square" rtlCol="0">
              <a:spAutoFit/>
            </a:bodyPr>
            <a:lstStyle/>
            <a:p>
              <a:r>
                <a:rPr lang="en-US" sz="2800" b="1" dirty="0" smtClean="0">
                  <a:solidFill>
                    <a:schemeClr val="bg1"/>
                  </a:solidFill>
                </a:rPr>
                <a:t>2D Video Disdrometer</a:t>
              </a:r>
            </a:p>
            <a:p>
              <a:r>
                <a:rPr lang="en-US" b="1" dirty="0" smtClean="0">
                  <a:solidFill>
                    <a:schemeClr val="bg1"/>
                  </a:solidFill>
                </a:rPr>
                <a:t>Drop sizes, numbers ,shapes, type fallspeed</a:t>
              </a:r>
              <a:endParaRPr lang="en-US" b="1" dirty="0">
                <a:solidFill>
                  <a:schemeClr val="bg1"/>
                </a:solidFill>
              </a:endParaRPr>
            </a:p>
          </p:txBody>
        </p:sp>
        <p:sp>
          <p:nvSpPr>
            <p:cNvPr id="4" name="TextBox 3"/>
            <p:cNvSpPr txBox="1"/>
            <p:nvPr/>
          </p:nvSpPr>
          <p:spPr>
            <a:xfrm>
              <a:off x="3528060" y="4775835"/>
              <a:ext cx="3686175" cy="1077218"/>
            </a:xfrm>
            <a:prstGeom prst="rect">
              <a:avLst/>
            </a:prstGeom>
            <a:noFill/>
          </p:spPr>
          <p:txBody>
            <a:bodyPr wrap="square" rtlCol="0">
              <a:spAutoFit/>
            </a:bodyPr>
            <a:lstStyle/>
            <a:p>
              <a:pPr algn="ctr"/>
              <a:r>
                <a:rPr lang="en-US" sz="2800" b="1" dirty="0" smtClean="0">
                  <a:solidFill>
                    <a:schemeClr val="bg1"/>
                  </a:solidFill>
                </a:rPr>
                <a:t>Micro Rain Radar</a:t>
              </a:r>
            </a:p>
            <a:p>
              <a:pPr algn="ctr"/>
              <a:r>
                <a:rPr lang="en-US" b="1" dirty="0" smtClean="0">
                  <a:solidFill>
                    <a:schemeClr val="bg1"/>
                  </a:solidFill>
                </a:rPr>
                <a:t>Vertical profile of precipitation properties</a:t>
              </a:r>
              <a:endParaRPr lang="en-US" b="1" dirty="0">
                <a:solidFill>
                  <a:schemeClr val="bg1"/>
                </a:solidFill>
              </a:endParaRPr>
            </a:p>
          </p:txBody>
        </p:sp>
        <p:sp>
          <p:nvSpPr>
            <p:cNvPr id="5" name="TextBox 4"/>
            <p:cNvSpPr txBox="1"/>
            <p:nvPr/>
          </p:nvSpPr>
          <p:spPr>
            <a:xfrm>
              <a:off x="6760845" y="4248150"/>
              <a:ext cx="2474595" cy="1313180"/>
            </a:xfrm>
            <a:prstGeom prst="rect">
              <a:avLst/>
            </a:prstGeom>
            <a:noFill/>
          </p:spPr>
          <p:txBody>
            <a:bodyPr wrap="square" rtlCol="0">
              <a:spAutoFit/>
            </a:bodyPr>
            <a:lstStyle/>
            <a:p>
              <a:pPr algn="ctr">
                <a:lnSpc>
                  <a:spcPts val="2600"/>
                </a:lnSpc>
              </a:pPr>
              <a:r>
                <a:rPr lang="en-US" sz="2800" b="1" dirty="0" smtClean="0">
                  <a:solidFill>
                    <a:schemeClr val="bg1"/>
                  </a:solidFill>
                </a:rPr>
                <a:t>Parsivel Laser Disdrometer</a:t>
              </a:r>
            </a:p>
            <a:p>
              <a:pPr algn="ctr"/>
              <a:r>
                <a:rPr lang="en-US" b="1" dirty="0" smtClean="0">
                  <a:solidFill>
                    <a:schemeClr val="bg1"/>
                  </a:solidFill>
                </a:rPr>
                <a:t>Drop sizes, number, type fallspeed</a:t>
              </a:r>
              <a:endParaRPr lang="en-US" b="1" dirty="0">
                <a:solidFill>
                  <a:schemeClr val="bg1"/>
                </a:solidFill>
              </a:endParaRPr>
            </a:p>
          </p:txBody>
        </p:sp>
        <p:sp>
          <p:nvSpPr>
            <p:cNvPr id="6" name="TextBox 5"/>
            <p:cNvSpPr txBox="1"/>
            <p:nvPr/>
          </p:nvSpPr>
          <p:spPr>
            <a:xfrm>
              <a:off x="971550" y="123825"/>
              <a:ext cx="6791325" cy="584775"/>
            </a:xfrm>
            <a:prstGeom prst="rect">
              <a:avLst/>
            </a:prstGeom>
            <a:solidFill>
              <a:schemeClr val="tx2">
                <a:lumMod val="60000"/>
                <a:lumOff val="40000"/>
                <a:alpha val="59000"/>
              </a:schemeClr>
            </a:solidFill>
          </p:spPr>
          <p:txBody>
            <a:bodyPr wrap="square" rtlCol="0">
              <a:spAutoFit/>
            </a:bodyPr>
            <a:lstStyle/>
            <a:p>
              <a:pPr algn="ctr"/>
              <a:r>
                <a:rPr lang="en-US" sz="3200" b="1" i="1" dirty="0" smtClean="0"/>
                <a:t>Precipitation Particle Measurements</a:t>
              </a:r>
              <a:endParaRPr lang="en-US" sz="3200" b="1" i="1" dirty="0"/>
            </a:p>
          </p:txBody>
        </p:sp>
        <p:sp>
          <p:nvSpPr>
            <p:cNvPr id="7" name="TextBox 6"/>
            <p:cNvSpPr txBox="1"/>
            <p:nvPr/>
          </p:nvSpPr>
          <p:spPr>
            <a:xfrm>
              <a:off x="0" y="6273804"/>
              <a:ext cx="9143999" cy="523220"/>
            </a:xfrm>
            <a:prstGeom prst="rect">
              <a:avLst/>
            </a:prstGeom>
            <a:solidFill>
              <a:schemeClr val="bg2">
                <a:lumMod val="25000"/>
              </a:schemeClr>
            </a:solidFill>
          </p:spPr>
          <p:txBody>
            <a:bodyPr wrap="square" rtlCol="0">
              <a:spAutoFit/>
            </a:bodyPr>
            <a:lstStyle/>
            <a:p>
              <a:pPr algn="ctr"/>
              <a:r>
                <a:rPr lang="en-US" sz="2800" b="1" dirty="0" smtClean="0">
                  <a:solidFill>
                    <a:srgbClr val="FFFF00"/>
                  </a:solidFill>
                </a:rPr>
                <a:t>Reference for polarimetric radar estimates</a:t>
              </a:r>
              <a:endParaRPr lang="en-US" sz="2800" b="1" dirty="0">
                <a:solidFill>
                  <a:srgbClr val="FFFF00"/>
                </a:solidFill>
              </a:endParaRPr>
            </a:p>
          </p:txBody>
        </p:sp>
        <p:pic>
          <p:nvPicPr>
            <p:cNvPr id="8" name="Picture 5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40" y="0"/>
              <a:ext cx="964110" cy="821347"/>
            </a:xfrm>
            <a:prstGeom prst="rect">
              <a:avLst/>
            </a:prstGeom>
            <a:noFill/>
            <a:ln w="9525">
              <a:noFill/>
              <a:miter lim="800000"/>
              <a:headEnd/>
              <a:tailEnd/>
            </a:ln>
          </p:spPr>
        </p:pic>
        <p:pic>
          <p:nvPicPr>
            <p:cNvPr id="9" name="Picture 15" descr="GPM_Logo.pd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51642" y="0"/>
              <a:ext cx="1322591" cy="7905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8" y="-7938"/>
            <a:ext cx="9159876" cy="68738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PICT250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901" y="681038"/>
            <a:ext cx="3987800" cy="2080658"/>
          </a:xfrm>
          <a:prstGeom prst="rect">
            <a:avLst/>
          </a:prstGeom>
          <a:noFill/>
          <a:ln w="9525">
            <a:noFill/>
            <a:miter lim="800000"/>
            <a:headEnd/>
            <a:tailEnd/>
          </a:ln>
        </p:spPr>
      </p:pic>
      <p:pic>
        <p:nvPicPr>
          <p:cNvPr id="5"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 y="2441592"/>
            <a:ext cx="4076700" cy="1825588"/>
          </a:xfrm>
          <a:prstGeom prst="rect">
            <a:avLst/>
          </a:prstGeom>
          <a:noFill/>
          <a:ln w="9525">
            <a:noFill/>
            <a:miter lim="800000"/>
            <a:headEnd/>
            <a:tailEnd/>
          </a:ln>
        </p:spPr>
      </p:pic>
      <p:sp>
        <p:nvSpPr>
          <p:cNvPr id="37" name="Text Box 54"/>
          <p:cNvSpPr txBox="1">
            <a:spLocks noChangeArrowheads="1"/>
          </p:cNvSpPr>
          <p:nvPr/>
        </p:nvSpPr>
        <p:spPr bwMode="auto">
          <a:xfrm>
            <a:off x="38100" y="4223077"/>
            <a:ext cx="4318000" cy="2169825"/>
          </a:xfrm>
          <a:prstGeom prst="rect">
            <a:avLst/>
          </a:prstGeom>
          <a:noFill/>
          <a:ln w="9525">
            <a:noFill/>
            <a:miter lim="800000"/>
            <a:headEnd/>
            <a:tailEnd/>
          </a:ln>
        </p:spPr>
        <p:txBody>
          <a:bodyPr wrap="square">
            <a:spAutoFit/>
          </a:bodyPr>
          <a:lstStyle/>
          <a:p>
            <a:pPr>
              <a:spcBef>
                <a:spcPct val="50000"/>
              </a:spcBef>
            </a:pPr>
            <a:r>
              <a:rPr lang="en-US" b="1" u="sng" dirty="0">
                <a:latin typeface="Calibri" pitchFamily="34" charset="0"/>
              </a:rPr>
              <a:t>Operation:</a:t>
            </a:r>
          </a:p>
          <a:p>
            <a:pPr>
              <a:spcBef>
                <a:spcPct val="50000"/>
              </a:spcBef>
            </a:pPr>
            <a:r>
              <a:rPr lang="en-US" dirty="0" smtClean="0">
                <a:latin typeface="Calibri" pitchFamily="34" charset="0"/>
              </a:rPr>
              <a:t>Laser signal blocked </a:t>
            </a:r>
            <a:r>
              <a:rPr lang="en-US" dirty="0">
                <a:latin typeface="Calibri" pitchFamily="34" charset="0"/>
              </a:rPr>
              <a:t>when particle passes through beam </a:t>
            </a:r>
            <a:r>
              <a:rPr lang="en-US" dirty="0" smtClean="0">
                <a:latin typeface="Calibri" pitchFamily="34" charset="0"/>
              </a:rPr>
              <a:t> </a:t>
            </a:r>
            <a:endParaRPr lang="en-US" baseline="36000" dirty="0">
              <a:latin typeface="Calibri" pitchFamily="34" charset="0"/>
            </a:endParaRPr>
          </a:p>
          <a:p>
            <a:pPr>
              <a:spcBef>
                <a:spcPct val="50000"/>
              </a:spcBef>
            </a:pPr>
            <a:r>
              <a:rPr lang="en-US" b="1" u="sng" dirty="0" smtClean="0">
                <a:latin typeface="Calibri" pitchFamily="34" charset="0"/>
              </a:rPr>
              <a:t>Measurement:</a:t>
            </a:r>
          </a:p>
          <a:p>
            <a:pPr>
              <a:spcBef>
                <a:spcPct val="50000"/>
              </a:spcBef>
            </a:pPr>
            <a:r>
              <a:rPr lang="en-US" dirty="0" smtClean="0">
                <a:latin typeface="Calibri" pitchFamily="34" charset="0"/>
              </a:rPr>
              <a:t>Particle diameters and size distribution fall speeds, types (rain, snow), precipitation rate</a:t>
            </a:r>
            <a:endParaRPr lang="en-US" dirty="0">
              <a:latin typeface="Calibri" pitchFamily="34" charset="0"/>
            </a:endParaRPr>
          </a:p>
        </p:txBody>
      </p:sp>
      <p:sp>
        <p:nvSpPr>
          <p:cNvPr id="38" name="Text Box 6"/>
          <p:cNvSpPr txBox="1">
            <a:spLocks noChangeArrowheads="1"/>
          </p:cNvSpPr>
          <p:nvPr/>
        </p:nvSpPr>
        <p:spPr bwMode="auto">
          <a:xfrm>
            <a:off x="241301" y="187325"/>
            <a:ext cx="4229100" cy="461665"/>
          </a:xfrm>
          <a:prstGeom prst="rect">
            <a:avLst/>
          </a:prstGeom>
          <a:noFill/>
          <a:ln w="9525">
            <a:noFill/>
            <a:miter lim="800000"/>
            <a:headEnd/>
            <a:tailEnd/>
          </a:ln>
        </p:spPr>
        <p:txBody>
          <a:bodyPr wrap="square">
            <a:spAutoFit/>
          </a:bodyPr>
          <a:lstStyle/>
          <a:p>
            <a:pPr>
              <a:spcBef>
                <a:spcPct val="50000"/>
              </a:spcBef>
            </a:pPr>
            <a:r>
              <a:rPr lang="en-US" sz="2400" b="1" dirty="0" smtClean="0">
                <a:latin typeface="Calibri" pitchFamily="34" charset="0"/>
              </a:rPr>
              <a:t>Parsivel </a:t>
            </a:r>
            <a:r>
              <a:rPr lang="en-US" sz="2400" b="1" dirty="0">
                <a:latin typeface="Calibri" pitchFamily="34" charset="0"/>
              </a:rPr>
              <a:t>Laser Disdrometer</a:t>
            </a:r>
          </a:p>
        </p:txBody>
      </p:sp>
      <p:pic>
        <p:nvPicPr>
          <p:cNvPr id="39"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40400" y="2446340"/>
            <a:ext cx="3162300" cy="2132893"/>
          </a:xfrm>
          <a:prstGeom prst="rect">
            <a:avLst/>
          </a:prstGeom>
          <a:noFill/>
          <a:ln w="9525">
            <a:noFill/>
            <a:miter lim="800000"/>
            <a:headEnd/>
            <a:tailEnd/>
          </a:ln>
        </p:spPr>
      </p:pic>
      <p:sp>
        <p:nvSpPr>
          <p:cNvPr id="40" name="Text Box 6"/>
          <p:cNvSpPr txBox="1">
            <a:spLocks noChangeArrowheads="1"/>
          </p:cNvSpPr>
          <p:nvPr/>
        </p:nvSpPr>
        <p:spPr bwMode="auto">
          <a:xfrm>
            <a:off x="4953001" y="187325"/>
            <a:ext cx="3289299" cy="461665"/>
          </a:xfrm>
          <a:prstGeom prst="rect">
            <a:avLst/>
          </a:prstGeom>
          <a:noFill/>
          <a:ln w="9525">
            <a:noFill/>
            <a:miter lim="800000"/>
            <a:headEnd/>
            <a:tailEnd/>
          </a:ln>
        </p:spPr>
        <p:txBody>
          <a:bodyPr wrap="square">
            <a:spAutoFit/>
          </a:bodyPr>
          <a:lstStyle/>
          <a:p>
            <a:pPr>
              <a:spcBef>
                <a:spcPct val="50000"/>
              </a:spcBef>
            </a:pPr>
            <a:r>
              <a:rPr lang="en-US" sz="2400" b="1" dirty="0" smtClean="0">
                <a:latin typeface="Calibri" pitchFamily="34" charset="0"/>
              </a:rPr>
              <a:t>2D Video Disdrometer</a:t>
            </a:r>
            <a:endParaRPr lang="en-US" sz="2400" b="1" dirty="0">
              <a:latin typeface="Calibri" pitchFamily="34" charset="0"/>
            </a:endParaRPr>
          </a:p>
        </p:txBody>
      </p:sp>
      <p:sp>
        <p:nvSpPr>
          <p:cNvPr id="42" name="Text Box 54"/>
          <p:cNvSpPr txBox="1">
            <a:spLocks noChangeArrowheads="1"/>
          </p:cNvSpPr>
          <p:nvPr/>
        </p:nvSpPr>
        <p:spPr bwMode="auto">
          <a:xfrm>
            <a:off x="4279900" y="4135378"/>
            <a:ext cx="4864100" cy="2308324"/>
          </a:xfrm>
          <a:prstGeom prst="rect">
            <a:avLst/>
          </a:prstGeom>
          <a:noFill/>
          <a:ln w="9525">
            <a:noFill/>
            <a:miter lim="800000"/>
            <a:headEnd/>
            <a:tailEnd/>
          </a:ln>
        </p:spPr>
        <p:txBody>
          <a:bodyPr wrap="square">
            <a:spAutoFit/>
          </a:bodyPr>
          <a:lstStyle/>
          <a:p>
            <a:pPr>
              <a:spcBef>
                <a:spcPct val="50000"/>
              </a:spcBef>
            </a:pPr>
            <a:r>
              <a:rPr lang="en-US" b="1" u="sng" dirty="0">
                <a:latin typeface="Calibri" pitchFamily="34" charset="0"/>
              </a:rPr>
              <a:t>Operation:</a:t>
            </a:r>
          </a:p>
          <a:p>
            <a:r>
              <a:rPr lang="en-US" dirty="0" smtClean="0">
                <a:latin typeface="Calibri" pitchFamily="34" charset="0"/>
              </a:rPr>
              <a:t>Two perpendicular light sheets project onto line-scan cameras.  Falling hydrometeors cast a shadow recorded by cameras   </a:t>
            </a:r>
          </a:p>
          <a:p>
            <a:pPr>
              <a:spcBef>
                <a:spcPct val="50000"/>
              </a:spcBef>
            </a:pPr>
            <a:r>
              <a:rPr lang="en-US" b="1" u="sng" dirty="0" smtClean="0">
                <a:latin typeface="Calibri" pitchFamily="34" charset="0"/>
              </a:rPr>
              <a:t>Measurement:</a:t>
            </a:r>
          </a:p>
          <a:p>
            <a:pPr>
              <a:spcBef>
                <a:spcPct val="50000"/>
              </a:spcBef>
            </a:pPr>
            <a:r>
              <a:rPr lang="en-US" dirty="0" smtClean="0">
                <a:latin typeface="Calibri" pitchFamily="34" charset="0"/>
              </a:rPr>
              <a:t>Particle diameters (2-D) and </a:t>
            </a:r>
            <a:r>
              <a:rPr lang="en-US" i="1" dirty="0" smtClean="0">
                <a:latin typeface="Calibri" pitchFamily="34" charset="0"/>
              </a:rPr>
              <a:t>shapes</a:t>
            </a:r>
            <a:r>
              <a:rPr lang="en-US" dirty="0" smtClean="0">
                <a:latin typeface="Calibri" pitchFamily="34" charset="0"/>
              </a:rPr>
              <a:t>, numbers, fall speeds, type (rain, snow, hail), precipitation rate</a:t>
            </a:r>
            <a:endParaRPr lang="en-US" dirty="0">
              <a:latin typeface="Calibri" pitchFamily="34" charset="0"/>
            </a:endParaRPr>
          </a:p>
        </p:txBody>
      </p:sp>
      <p:pic>
        <p:nvPicPr>
          <p:cNvPr id="43" name="Picture 42" descr="2DVD_Peter.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30700" y="660400"/>
            <a:ext cx="2438400" cy="1856560"/>
          </a:xfrm>
          <a:prstGeom prst="rect">
            <a:avLst/>
          </a:prstGeom>
        </p:spPr>
      </p:pic>
    </p:spTree>
  </p:cSld>
  <p:clrMapOvr>
    <a:masterClrMapping/>
  </p:clrMapOvr>
  <p:transition spd="med"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33165" y="614402"/>
            <a:ext cx="9010835" cy="954107"/>
          </a:xfrm>
          <a:prstGeom prst="rect">
            <a:avLst/>
          </a:prstGeom>
          <a:noFill/>
        </p:spPr>
        <p:txBody>
          <a:bodyPr wrap="square" rtlCol="0">
            <a:spAutoFit/>
          </a:bodyPr>
          <a:lstStyle/>
          <a:p>
            <a:pPr algn="ctr"/>
            <a:r>
              <a:rPr lang="en-US" sz="2800" b="1" dirty="0" smtClean="0">
                <a:solidFill>
                  <a:prstClr val="white"/>
                </a:solidFill>
              </a:rPr>
              <a:t>Snow: Precipitation Imaging  Package</a:t>
            </a:r>
          </a:p>
          <a:p>
            <a:pPr algn="ctr"/>
            <a:r>
              <a:rPr lang="en-US" sz="2800" b="1" dirty="0" smtClean="0">
                <a:solidFill>
                  <a:prstClr val="white"/>
                </a:solidFill>
              </a:rPr>
              <a:t>Size, shape, and fall speeds of snow </a:t>
            </a: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63" y="8878"/>
            <a:ext cx="9186863" cy="579437"/>
          </a:xfrm>
          <a:prstGeom prst="rect">
            <a:avLst/>
          </a:prstGeom>
          <a:noFill/>
          <a:ln w="9525">
            <a:noFill/>
            <a:miter lim="800000"/>
            <a:headEnd/>
            <a:tailEnd/>
          </a:ln>
          <a:effectLst/>
        </p:spPr>
      </p:pic>
      <p:sp>
        <p:nvSpPr>
          <p:cNvPr id="8" name="TextBox 7"/>
          <p:cNvSpPr txBox="1"/>
          <p:nvPr/>
        </p:nvSpPr>
        <p:spPr>
          <a:xfrm>
            <a:off x="152400" y="4397655"/>
            <a:ext cx="4364932" cy="1785104"/>
          </a:xfrm>
          <a:prstGeom prst="rect">
            <a:avLst/>
          </a:prstGeom>
          <a:noFill/>
        </p:spPr>
        <p:txBody>
          <a:bodyPr wrap="square" rtlCol="0">
            <a:spAutoFit/>
          </a:bodyPr>
          <a:lstStyle/>
          <a:p>
            <a:pPr marL="236538" indent="-236538">
              <a:spcAft>
                <a:spcPts val="600"/>
              </a:spcAft>
              <a:buFont typeface="Arial" pitchFamily="34" charset="0"/>
              <a:buChar char="•"/>
            </a:pPr>
            <a:r>
              <a:rPr lang="en-US" sz="2000" b="1" dirty="0" smtClean="0">
                <a:solidFill>
                  <a:prstClr val="white"/>
                </a:solidFill>
              </a:rPr>
              <a:t>Image, track, size, count, each snow crystal/flake</a:t>
            </a:r>
          </a:p>
          <a:p>
            <a:pPr marL="236538" indent="-236538">
              <a:spcAft>
                <a:spcPts val="600"/>
              </a:spcAft>
            </a:pPr>
            <a:endParaRPr lang="en-US" sz="2000" b="1" dirty="0" smtClean="0">
              <a:solidFill>
                <a:prstClr val="white"/>
              </a:solidFill>
            </a:endParaRPr>
          </a:p>
          <a:p>
            <a:pPr marL="236538" indent="-236538">
              <a:buFont typeface="Arial" pitchFamily="34" charset="0"/>
              <a:buChar char="•"/>
            </a:pPr>
            <a:r>
              <a:rPr lang="en-US" sz="2000" b="1" dirty="0" smtClean="0">
                <a:solidFill>
                  <a:prstClr val="white"/>
                </a:solidFill>
              </a:rPr>
              <a:t>Systems in Virginia, Michigan, Washington, Canada, Finland</a:t>
            </a:r>
          </a:p>
        </p:txBody>
      </p:sp>
      <p:pic>
        <p:nvPicPr>
          <p:cNvPr id="10244" name="Picture 4"/>
          <p:cNvPicPr>
            <a:picLocks noChangeAspect="1" noChangeArrowheads="1"/>
          </p:cNvPicPr>
          <p:nvPr/>
        </p:nvPicPr>
        <p:blipFill>
          <a:blip r:embed="rId3" cstate="print"/>
          <a:srcRect/>
          <a:stretch>
            <a:fillRect/>
          </a:stretch>
        </p:blipFill>
        <p:spPr bwMode="auto">
          <a:xfrm>
            <a:off x="176213" y="1878013"/>
            <a:ext cx="4295775" cy="2238375"/>
          </a:xfrm>
          <a:prstGeom prst="rect">
            <a:avLst/>
          </a:prstGeom>
          <a:noFill/>
          <a:ln w="9525">
            <a:noFill/>
            <a:miter lim="800000"/>
            <a:headEnd/>
            <a:tailEnd/>
          </a:ln>
          <a:effectLst/>
        </p:spPr>
      </p:pic>
      <p:pic>
        <p:nvPicPr>
          <p:cNvPr id="10245" name="Picture 5"/>
          <p:cNvPicPr>
            <a:picLocks noChangeAspect="1" noChangeArrowheads="1"/>
          </p:cNvPicPr>
          <p:nvPr/>
        </p:nvPicPr>
        <p:blipFill>
          <a:blip r:embed="rId4" cstate="print"/>
          <a:srcRect/>
          <a:stretch>
            <a:fillRect/>
          </a:stretch>
        </p:blipFill>
        <p:spPr bwMode="auto">
          <a:xfrm>
            <a:off x="4673600" y="1509713"/>
            <a:ext cx="4343400" cy="5286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2" descr="ftp://trmm-fc.gsfc.nasa.gov/Field_Campaigns/IFloodS/Radar/NPOL/Plots/PPI/DZ/2013/0520/np1130520012505.RAWYT4E.PPI_DZ.p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971551" y="152400"/>
            <a:ext cx="6848474" cy="523220"/>
          </a:xfrm>
          <a:prstGeom prst="rect">
            <a:avLst/>
          </a:prstGeom>
          <a:solidFill>
            <a:srgbClr val="000099"/>
          </a:solidFill>
        </p:spPr>
        <p:txBody>
          <a:bodyPr wrap="square" rtlCol="0">
            <a:spAutoFit/>
          </a:bodyPr>
          <a:lstStyle/>
          <a:p>
            <a:pPr algn="ctr"/>
            <a:r>
              <a:rPr lang="en-US" sz="2800" b="1" dirty="0" smtClean="0">
                <a:solidFill>
                  <a:schemeClr val="bg1"/>
                </a:solidFill>
              </a:rPr>
              <a:t>Putting it all together: Radar Map of Rain</a:t>
            </a:r>
            <a:endParaRPr lang="en-US" sz="2800" b="1" dirty="0">
              <a:solidFill>
                <a:schemeClr val="bg1"/>
              </a:solidFill>
            </a:endParaRPr>
          </a:p>
        </p:txBody>
      </p:sp>
      <p:sp>
        <p:nvSpPr>
          <p:cNvPr id="19" name="TextBox 18"/>
          <p:cNvSpPr txBox="1"/>
          <p:nvPr/>
        </p:nvSpPr>
        <p:spPr>
          <a:xfrm>
            <a:off x="19050" y="5835650"/>
            <a:ext cx="9144000" cy="1015663"/>
          </a:xfrm>
          <a:prstGeom prst="rect">
            <a:avLst/>
          </a:prstGeom>
          <a:noFill/>
        </p:spPr>
        <p:txBody>
          <a:bodyPr wrap="square" rtlCol="0">
            <a:spAutoFit/>
          </a:bodyPr>
          <a:lstStyle/>
          <a:p>
            <a:pPr marL="228600" indent="-228600">
              <a:buFont typeface="Arial" pitchFamily="34" charset="0"/>
              <a:buChar char="•"/>
            </a:pPr>
            <a:r>
              <a:rPr lang="en-US" sz="2000" b="1" i="1" dirty="0" smtClean="0">
                <a:solidFill>
                  <a:srgbClr val="000099"/>
                </a:solidFill>
              </a:rPr>
              <a:t>Combine ground and radar measurements for “reference” rainfall maps</a:t>
            </a:r>
          </a:p>
          <a:p>
            <a:pPr marL="228600" indent="-228600">
              <a:buFont typeface="Arial" pitchFamily="34" charset="0"/>
              <a:buChar char="•"/>
            </a:pPr>
            <a:r>
              <a:rPr lang="en-US" sz="2000" b="1" i="1" dirty="0" smtClean="0">
                <a:solidFill>
                  <a:srgbClr val="000099"/>
                </a:solidFill>
              </a:rPr>
              <a:t>Use reference maps for satellite comparisons and flood modeling studies.</a:t>
            </a:r>
          </a:p>
          <a:p>
            <a:pPr marL="228600" indent="-228600">
              <a:buFont typeface="Arial" pitchFamily="34" charset="0"/>
              <a:buChar char="•"/>
            </a:pPr>
            <a:r>
              <a:rPr lang="en-US" sz="2000" b="1" i="1" dirty="0" smtClean="0">
                <a:solidFill>
                  <a:srgbClr val="000099"/>
                </a:solidFill>
              </a:rPr>
              <a:t>Use what we learn about rainfall process to improve satellite estimations methods</a:t>
            </a:r>
            <a:endParaRPr lang="en-US" sz="2000" b="1" i="1" dirty="0">
              <a:solidFill>
                <a:srgbClr val="000099"/>
              </a:solidFill>
            </a:endParaRPr>
          </a:p>
        </p:txBody>
      </p:sp>
      <p:pic>
        <p:nvPicPr>
          <p:cNvPr id="31" name="Picture 5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40" y="0"/>
            <a:ext cx="964110" cy="821347"/>
          </a:xfrm>
          <a:prstGeom prst="rect">
            <a:avLst/>
          </a:prstGeom>
          <a:noFill/>
          <a:ln w="9525">
            <a:noFill/>
            <a:miter lim="800000"/>
            <a:headEnd/>
            <a:tailEnd/>
          </a:ln>
        </p:spPr>
      </p:pic>
      <p:pic>
        <p:nvPicPr>
          <p:cNvPr id="32" name="Picture 15" descr="GPM_Logo.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10500" y="-9525"/>
            <a:ext cx="1333500" cy="797096"/>
          </a:xfrm>
          <a:prstGeom prst="rect">
            <a:avLst/>
          </a:prstGeom>
          <a:noFill/>
          <a:ln w="9525">
            <a:noFill/>
            <a:miter lim="800000"/>
            <a:headEnd/>
            <a:tailEnd/>
          </a:ln>
        </p:spPr>
      </p:pic>
      <p:pic>
        <p:nvPicPr>
          <p:cNvPr id="819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62" y="1085850"/>
            <a:ext cx="9159876" cy="4762500"/>
          </a:xfrm>
          <a:prstGeom prst="rect">
            <a:avLst/>
          </a:prstGeom>
          <a:noFill/>
          <a:ln w="9525">
            <a:noFill/>
            <a:miter lim="800000"/>
            <a:headEnd/>
            <a:tailEnd/>
          </a:ln>
          <a:effectLst/>
        </p:spPr>
      </p:pic>
      <p:sp>
        <p:nvSpPr>
          <p:cNvPr id="16" name="TextBox 15"/>
          <p:cNvSpPr txBox="1"/>
          <p:nvPr/>
        </p:nvSpPr>
        <p:spPr>
          <a:xfrm>
            <a:off x="295275" y="838200"/>
            <a:ext cx="4248150" cy="369332"/>
          </a:xfrm>
          <a:prstGeom prst="rect">
            <a:avLst/>
          </a:prstGeom>
          <a:noFill/>
        </p:spPr>
        <p:txBody>
          <a:bodyPr wrap="square" rtlCol="0">
            <a:spAutoFit/>
          </a:bodyPr>
          <a:lstStyle/>
          <a:p>
            <a:r>
              <a:rPr lang="en-US" dirty="0" smtClean="0"/>
              <a:t>“Standard” PPI of Radar Reflectivity</a:t>
            </a:r>
            <a:endParaRPr lang="en-US" dirty="0"/>
          </a:p>
        </p:txBody>
      </p:sp>
      <p:sp>
        <p:nvSpPr>
          <p:cNvPr id="17" name="TextBox 16"/>
          <p:cNvSpPr txBox="1"/>
          <p:nvPr/>
        </p:nvSpPr>
        <p:spPr>
          <a:xfrm>
            <a:off x="4629150" y="849924"/>
            <a:ext cx="4229100" cy="369332"/>
          </a:xfrm>
          <a:prstGeom prst="rect">
            <a:avLst/>
          </a:prstGeom>
          <a:noFill/>
        </p:spPr>
        <p:txBody>
          <a:bodyPr wrap="square" rtlCol="0">
            <a:spAutoFit/>
          </a:bodyPr>
          <a:lstStyle/>
          <a:p>
            <a:r>
              <a:rPr lang="en-US" dirty="0" smtClean="0"/>
              <a:t>Radar-Derived Map of 24-Hour Rainfall</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35_3.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98822" y="0"/>
            <a:ext cx="7044139" cy="3377414"/>
          </a:xfrm>
          <a:prstGeom prst="rect">
            <a:avLst/>
          </a:prstGeom>
        </p:spPr>
      </p:pic>
      <p:pic>
        <p:nvPicPr>
          <p:cNvPr id="3" name="Picture 6" descr="https://fcportal.nsstc.nasa.gov/ifloods/sites/default/files/SN35_drop_052013.png"/>
          <p:cNvPicPr>
            <a:picLocks noChangeAspect="1" noChangeArrowheads="1"/>
          </p:cNvPicPr>
          <p:nvPr/>
        </p:nvPicPr>
        <p:blipFill>
          <a:blip r:embed="rId3" cstate="email">
            <a:extLst>
              <a:ext uri="{28A0092B-C50C-407E-A947-70E740481C1C}">
                <a14:useLocalDpi xmlns:a14="http://schemas.microsoft.com/office/drawing/2010/main"/>
              </a:ext>
            </a:extLst>
          </a:blip>
          <a:srcRect t="23410" r="4490"/>
          <a:stretch>
            <a:fillRect/>
          </a:stretch>
        </p:blipFill>
        <p:spPr bwMode="auto">
          <a:xfrm>
            <a:off x="0" y="3408079"/>
            <a:ext cx="7177816" cy="3449921"/>
          </a:xfrm>
          <a:prstGeom prst="rect">
            <a:avLst/>
          </a:prstGeom>
          <a:noFill/>
        </p:spPr>
      </p:pic>
      <p:sp>
        <p:nvSpPr>
          <p:cNvPr id="5" name="TextBox 4"/>
          <p:cNvSpPr txBox="1"/>
          <p:nvPr/>
        </p:nvSpPr>
        <p:spPr>
          <a:xfrm>
            <a:off x="6981825" y="4104217"/>
            <a:ext cx="2162175" cy="830997"/>
          </a:xfrm>
          <a:prstGeom prst="rect">
            <a:avLst/>
          </a:prstGeom>
          <a:noFill/>
        </p:spPr>
        <p:txBody>
          <a:bodyPr wrap="square" rtlCol="0">
            <a:spAutoFit/>
          </a:bodyPr>
          <a:lstStyle/>
          <a:p>
            <a:pPr algn="ctr"/>
            <a:r>
              <a:rPr lang="en-US" sz="2400" b="1" dirty="0" smtClean="0"/>
              <a:t>“Spherical” Small Hail</a:t>
            </a:r>
            <a:endParaRPr lang="en-US" sz="2400" b="1" dirty="0"/>
          </a:p>
        </p:txBody>
      </p:sp>
      <p:sp>
        <p:nvSpPr>
          <p:cNvPr id="6" name="TextBox 5"/>
          <p:cNvSpPr txBox="1"/>
          <p:nvPr/>
        </p:nvSpPr>
        <p:spPr>
          <a:xfrm>
            <a:off x="12700" y="699135"/>
            <a:ext cx="2222500" cy="2031325"/>
          </a:xfrm>
          <a:prstGeom prst="rect">
            <a:avLst/>
          </a:prstGeom>
          <a:noFill/>
        </p:spPr>
        <p:txBody>
          <a:bodyPr wrap="square" rtlCol="0">
            <a:spAutoFit/>
          </a:bodyPr>
          <a:lstStyle/>
          <a:p>
            <a:r>
              <a:rPr lang="en-US" b="1" dirty="0" smtClean="0"/>
              <a:t>Disdrometers: What did the precipitation  “look” like? </a:t>
            </a:r>
          </a:p>
          <a:p>
            <a:r>
              <a:rPr lang="en-US" b="1" dirty="0" smtClean="0"/>
              <a:t> </a:t>
            </a:r>
          </a:p>
          <a:p>
            <a:r>
              <a:rPr lang="en-US" b="1" dirty="0" smtClean="0"/>
              <a:t>Characterize rain size, shape and numbers as it falls.</a:t>
            </a:r>
          </a:p>
        </p:txBody>
      </p:sp>
      <p:sp>
        <p:nvSpPr>
          <p:cNvPr id="7" name="TextBox 6"/>
          <p:cNvSpPr txBox="1"/>
          <p:nvPr/>
        </p:nvSpPr>
        <p:spPr>
          <a:xfrm>
            <a:off x="3090333" y="1727201"/>
            <a:ext cx="1143000" cy="372533"/>
          </a:xfrm>
          <a:prstGeom prst="rect">
            <a:avLst/>
          </a:prstGeom>
          <a:noFill/>
        </p:spPr>
        <p:txBody>
          <a:bodyPr wrap="square" rtlCol="0">
            <a:spAutoFit/>
          </a:bodyPr>
          <a:lstStyle/>
          <a:p>
            <a:r>
              <a:rPr lang="en-US" dirty="0" smtClean="0"/>
              <a:t>~ 1/3 inch</a:t>
            </a:r>
            <a:endParaRPr lang="en-US" dirty="0"/>
          </a:p>
        </p:txBody>
      </p:sp>
      <p:cxnSp>
        <p:nvCxnSpPr>
          <p:cNvPr id="9" name="Straight Arrow Connector 8"/>
          <p:cNvCxnSpPr/>
          <p:nvPr/>
        </p:nvCxnSpPr>
        <p:spPr>
          <a:xfrm>
            <a:off x="2582333" y="2133600"/>
            <a:ext cx="2057400" cy="0"/>
          </a:xfrm>
          <a:prstGeom prst="straightConnector1">
            <a:avLst/>
          </a:prstGeom>
          <a:ln w="22225">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362701" y="4953000"/>
            <a:ext cx="2686050" cy="1569660"/>
          </a:xfrm>
          <a:prstGeom prst="rect">
            <a:avLst/>
          </a:prstGeom>
          <a:solidFill>
            <a:schemeClr val="accent5">
              <a:lumMod val="40000"/>
              <a:lumOff val="60000"/>
            </a:schemeClr>
          </a:solidFill>
          <a:ln>
            <a:solidFill>
              <a:schemeClr val="tx1"/>
            </a:solidFill>
          </a:ln>
        </p:spPr>
        <p:txBody>
          <a:bodyPr wrap="square" rtlCol="0">
            <a:spAutoFit/>
          </a:bodyPr>
          <a:lstStyle/>
          <a:p>
            <a:r>
              <a:rPr lang="en-US" sz="2400" b="1" dirty="0" smtClean="0"/>
              <a:t>Reference for radar  identification of precipitation type and size</a:t>
            </a:r>
            <a:endParaRPr lang="en-US" sz="2400" b="1" dirty="0"/>
          </a:p>
        </p:txBody>
      </p:sp>
      <p:sp>
        <p:nvSpPr>
          <p:cNvPr id="10" name="TextBox 9"/>
          <p:cNvSpPr txBox="1"/>
          <p:nvPr/>
        </p:nvSpPr>
        <p:spPr>
          <a:xfrm>
            <a:off x="3829050" y="1180042"/>
            <a:ext cx="3829049" cy="461665"/>
          </a:xfrm>
          <a:prstGeom prst="rect">
            <a:avLst/>
          </a:prstGeom>
          <a:noFill/>
        </p:spPr>
        <p:txBody>
          <a:bodyPr wrap="square" rtlCol="0">
            <a:spAutoFit/>
          </a:bodyPr>
          <a:lstStyle/>
          <a:p>
            <a:pPr algn="ctr"/>
            <a:r>
              <a:rPr lang="en-US" sz="2400" b="1" dirty="0" smtClean="0"/>
              <a:t>“Oblate” large rain drops</a:t>
            </a:r>
            <a:endParaRPr lang="en-US" sz="2400" b="1" dirty="0"/>
          </a:p>
        </p:txBody>
      </p:sp>
      <p:pic>
        <p:nvPicPr>
          <p:cNvPr id="11" name="Picture 5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40" y="0"/>
            <a:ext cx="754560" cy="642826"/>
          </a:xfrm>
          <a:prstGeom prst="rect">
            <a:avLst/>
          </a:prstGeom>
          <a:noFill/>
          <a:ln w="9525">
            <a:noFill/>
            <a:miter lim="800000"/>
            <a:headEnd/>
            <a:tailEnd/>
          </a:ln>
        </p:spPr>
      </p:pic>
      <p:pic>
        <p:nvPicPr>
          <p:cNvPr id="12" name="Picture 15" descr="GPM_Logo.pd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86725" y="19050"/>
            <a:ext cx="1057274" cy="631983"/>
          </a:xfrm>
          <a:prstGeom prst="rect">
            <a:avLst/>
          </a:prstGeom>
          <a:solidFill>
            <a:schemeClr val="bg1">
              <a:lumMod val="75000"/>
            </a:schemeClr>
          </a:solid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500" y="0"/>
            <a:ext cx="9144000" cy="769441"/>
          </a:xfrm>
          <a:prstGeom prst="rect">
            <a:avLst/>
          </a:prstGeom>
          <a:solidFill>
            <a:srgbClr val="000099"/>
          </a:solidFill>
        </p:spPr>
        <p:txBody>
          <a:bodyPr wrap="square" rtlCol="0">
            <a:spAutoFit/>
          </a:bodyPr>
          <a:lstStyle/>
          <a:p>
            <a:pPr algn="ctr"/>
            <a:r>
              <a:rPr lang="en-US" sz="2400" b="1" dirty="0" smtClean="0">
                <a:solidFill>
                  <a:schemeClr val="bg1"/>
                </a:solidFill>
              </a:rPr>
              <a:t>Define the Physical Process:  What satellites are “seeing”  </a:t>
            </a:r>
          </a:p>
          <a:p>
            <a:pPr algn="ctr"/>
            <a:r>
              <a:rPr lang="en-US" sz="2000" b="1" dirty="0" smtClean="0">
                <a:solidFill>
                  <a:schemeClr val="bg1"/>
                </a:solidFill>
              </a:rPr>
              <a:t>NPOL Radar also  “slices” the storm with RHI scans </a:t>
            </a:r>
            <a:endParaRPr lang="en-US" sz="2000" b="1" dirty="0">
              <a:solidFill>
                <a:schemeClr val="bg1"/>
              </a:solidFill>
            </a:endParaRPr>
          </a:p>
        </p:txBody>
      </p:sp>
      <p:grpSp>
        <p:nvGrpSpPr>
          <p:cNvPr id="74" name="Group 73"/>
          <p:cNvGrpSpPr/>
          <p:nvPr/>
        </p:nvGrpSpPr>
        <p:grpSpPr>
          <a:xfrm>
            <a:off x="0" y="4495800"/>
            <a:ext cx="9229725" cy="2362200"/>
            <a:chOff x="0" y="4495800"/>
            <a:chExt cx="9229725" cy="2362200"/>
          </a:xfrm>
        </p:grpSpPr>
        <p:sp>
          <p:nvSpPr>
            <p:cNvPr id="73" name="Rectangle 72"/>
            <p:cNvSpPr/>
            <p:nvPr/>
          </p:nvSpPr>
          <p:spPr>
            <a:xfrm>
              <a:off x="0" y="4495800"/>
              <a:ext cx="9144000" cy="23622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screen"/>
            <a:srcRect/>
            <a:stretch>
              <a:fillRect/>
            </a:stretch>
          </p:blipFill>
          <p:spPr bwMode="auto">
            <a:xfrm>
              <a:off x="2019299" y="5372100"/>
              <a:ext cx="1866901" cy="1400176"/>
            </a:xfrm>
            <a:prstGeom prst="rect">
              <a:avLst/>
            </a:prstGeom>
            <a:noFill/>
            <a:ln w="9525">
              <a:noFill/>
              <a:miter lim="800000"/>
              <a:headEnd/>
              <a:tailEnd/>
            </a:ln>
          </p:spPr>
        </p:pic>
        <p:pic>
          <p:nvPicPr>
            <p:cNvPr id="2053"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017" y="5476875"/>
              <a:ext cx="1405521" cy="1238249"/>
            </a:xfrm>
            <a:prstGeom prst="rect">
              <a:avLst/>
            </a:prstGeom>
            <a:noFill/>
            <a:ln w="9525">
              <a:noFill/>
              <a:miter lim="800000"/>
              <a:headEnd/>
              <a:tailEnd/>
            </a:ln>
          </p:spPr>
        </p:pic>
        <p:pic>
          <p:nvPicPr>
            <p:cNvPr id="2054"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37050" y="5416419"/>
              <a:ext cx="1752600" cy="1312994"/>
            </a:xfrm>
            <a:prstGeom prst="rect">
              <a:avLst/>
            </a:prstGeom>
            <a:noFill/>
            <a:ln w="9525">
              <a:noFill/>
              <a:miter lim="800000"/>
              <a:headEnd/>
              <a:tailEnd/>
            </a:ln>
          </p:spPr>
        </p:pic>
        <p:pic>
          <p:nvPicPr>
            <p:cNvPr id="2056" name="Picture 8" descr="http://origin-ars.els-cdn.com/content/image/1-s2.0-S0169809510000268-gr22.jpg">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42112" y="5238750"/>
              <a:ext cx="2185987" cy="1457325"/>
            </a:xfrm>
            <a:prstGeom prst="rect">
              <a:avLst/>
            </a:prstGeom>
            <a:noFill/>
          </p:spPr>
        </p:pic>
        <p:sp>
          <p:nvSpPr>
            <p:cNvPr id="67" name="TextBox 66"/>
            <p:cNvSpPr txBox="1"/>
            <p:nvPr/>
          </p:nvSpPr>
          <p:spPr>
            <a:xfrm>
              <a:off x="371475" y="4905375"/>
              <a:ext cx="2590800" cy="369332"/>
            </a:xfrm>
            <a:prstGeom prst="rect">
              <a:avLst/>
            </a:prstGeom>
            <a:noFill/>
          </p:spPr>
          <p:txBody>
            <a:bodyPr wrap="square" rtlCol="0">
              <a:spAutoFit/>
            </a:bodyPr>
            <a:lstStyle/>
            <a:p>
              <a:r>
                <a:rPr lang="en-US" i="1" dirty="0" smtClean="0"/>
                <a:t>Snow</a:t>
              </a:r>
              <a:r>
                <a:rPr lang="en-US" dirty="0" smtClean="0"/>
                <a:t> rimes</a:t>
              </a:r>
              <a:endParaRPr lang="en-US" dirty="0"/>
            </a:p>
          </p:txBody>
        </p:sp>
        <p:sp>
          <p:nvSpPr>
            <p:cNvPr id="68" name="TextBox 67"/>
            <p:cNvSpPr txBox="1"/>
            <p:nvPr/>
          </p:nvSpPr>
          <p:spPr>
            <a:xfrm>
              <a:off x="1962150" y="4924425"/>
              <a:ext cx="1914525" cy="369332"/>
            </a:xfrm>
            <a:prstGeom prst="rect">
              <a:avLst/>
            </a:prstGeom>
            <a:noFill/>
          </p:spPr>
          <p:txBody>
            <a:bodyPr wrap="square" rtlCol="0">
              <a:spAutoFit/>
            </a:bodyPr>
            <a:lstStyle/>
            <a:p>
              <a:r>
                <a:rPr lang="en-US" i="1" dirty="0" smtClean="0"/>
                <a:t>Graupel</a:t>
              </a:r>
              <a:r>
                <a:rPr lang="en-US" dirty="0" smtClean="0"/>
                <a:t> is formed</a:t>
              </a:r>
              <a:endParaRPr lang="en-US" dirty="0"/>
            </a:p>
          </p:txBody>
        </p:sp>
        <p:sp>
          <p:nvSpPr>
            <p:cNvPr id="69" name="TextBox 68"/>
            <p:cNvSpPr txBox="1"/>
            <p:nvPr/>
          </p:nvSpPr>
          <p:spPr>
            <a:xfrm>
              <a:off x="4124325" y="4572000"/>
              <a:ext cx="2590800" cy="923330"/>
            </a:xfrm>
            <a:prstGeom prst="rect">
              <a:avLst/>
            </a:prstGeom>
            <a:noFill/>
          </p:spPr>
          <p:txBody>
            <a:bodyPr wrap="square" rtlCol="0">
              <a:spAutoFit/>
            </a:bodyPr>
            <a:lstStyle/>
            <a:p>
              <a:r>
                <a:rPr lang="en-US" dirty="0" smtClean="0"/>
                <a:t>Graupel becomes </a:t>
              </a:r>
              <a:r>
                <a:rPr lang="en-US" i="1" dirty="0" smtClean="0"/>
                <a:t>hail</a:t>
              </a:r>
              <a:r>
                <a:rPr lang="en-US" dirty="0" smtClean="0"/>
                <a:t> and/or rain freezes and rimes to become hail</a:t>
              </a:r>
              <a:endParaRPr lang="en-US" dirty="0"/>
            </a:p>
          </p:txBody>
        </p:sp>
        <p:sp>
          <p:nvSpPr>
            <p:cNvPr id="70" name="TextBox 69"/>
            <p:cNvSpPr txBox="1"/>
            <p:nvPr/>
          </p:nvSpPr>
          <p:spPr>
            <a:xfrm>
              <a:off x="6391275" y="4610100"/>
              <a:ext cx="2838450" cy="646331"/>
            </a:xfrm>
            <a:prstGeom prst="rect">
              <a:avLst/>
            </a:prstGeom>
            <a:noFill/>
          </p:spPr>
          <p:txBody>
            <a:bodyPr wrap="square" rtlCol="0">
              <a:spAutoFit/>
            </a:bodyPr>
            <a:lstStyle/>
            <a:p>
              <a:pPr algn="ctr"/>
              <a:r>
                <a:rPr lang="en-US" i="1" dirty="0" smtClean="0"/>
                <a:t>Rain</a:t>
              </a:r>
              <a:r>
                <a:rPr lang="en-US" dirty="0" smtClean="0"/>
                <a:t> drops</a:t>
              </a:r>
            </a:p>
            <a:p>
              <a:pPr algn="ctr"/>
              <a:r>
                <a:rPr lang="en-US" dirty="0" smtClean="0"/>
                <a:t>(melting snow, hail, graupel)</a:t>
              </a:r>
              <a:endParaRPr lang="en-US" dirty="0"/>
            </a:p>
          </p:txBody>
        </p:sp>
        <p:sp>
          <p:nvSpPr>
            <p:cNvPr id="72" name="TextBox 71"/>
            <p:cNvSpPr txBox="1"/>
            <p:nvPr/>
          </p:nvSpPr>
          <p:spPr>
            <a:xfrm>
              <a:off x="152400" y="4524375"/>
              <a:ext cx="3352800" cy="369332"/>
            </a:xfrm>
            <a:prstGeom prst="rect">
              <a:avLst/>
            </a:prstGeom>
            <a:noFill/>
          </p:spPr>
          <p:txBody>
            <a:bodyPr wrap="square" rtlCol="0">
              <a:spAutoFit/>
            </a:bodyPr>
            <a:lstStyle/>
            <a:p>
              <a:r>
                <a:rPr lang="en-US" b="1" i="1" u="sng" dirty="0" smtClean="0"/>
                <a:t>The “process” :  Ice to Rain</a:t>
              </a:r>
              <a:endParaRPr lang="en-US" b="1" i="1" u="sng" dirty="0"/>
            </a:p>
          </p:txBody>
        </p:sp>
      </p:grpSp>
      <p:pic>
        <p:nvPicPr>
          <p:cNvPr id="38" name="Picture 5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40" y="0"/>
            <a:ext cx="964110" cy="821347"/>
          </a:xfrm>
          <a:prstGeom prst="rect">
            <a:avLst/>
          </a:prstGeom>
          <a:noFill/>
          <a:ln w="9525">
            <a:noFill/>
            <a:miter lim="800000"/>
            <a:headEnd/>
            <a:tailEnd/>
          </a:ln>
        </p:spPr>
      </p:pic>
      <p:pic>
        <p:nvPicPr>
          <p:cNvPr id="39" name="Picture 15" descr="GPM_Logo.pdf"/>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85148" y="-9525"/>
            <a:ext cx="1258851" cy="752475"/>
          </a:xfrm>
          <a:prstGeom prst="rect">
            <a:avLst/>
          </a:prstGeom>
          <a:noFill/>
          <a:ln w="9525">
            <a:noFill/>
            <a:miter lim="800000"/>
            <a:headEnd/>
            <a:tailEnd/>
          </a:ln>
        </p:spPr>
      </p:pic>
      <p:pic>
        <p:nvPicPr>
          <p:cNvPr id="4098"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80975" y="860228"/>
            <a:ext cx="8734425" cy="34895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cstate="print"/>
          <a:srcRect/>
          <a:stretch>
            <a:fillRect/>
          </a:stretch>
        </p:blipFill>
        <p:spPr bwMode="auto">
          <a:xfrm>
            <a:off x="49213" y="960438"/>
            <a:ext cx="3381375" cy="5267325"/>
          </a:xfrm>
          <a:prstGeom prst="rect">
            <a:avLst/>
          </a:prstGeom>
          <a:noFill/>
          <a:ln w="9525">
            <a:noFill/>
            <a:miter lim="800000"/>
            <a:headEnd/>
            <a:tailEnd/>
          </a:ln>
          <a:effectLst/>
        </p:spPr>
      </p:pic>
      <p:sp>
        <p:nvSpPr>
          <p:cNvPr id="25" name="TextBox 24"/>
          <p:cNvSpPr txBox="1"/>
          <p:nvPr/>
        </p:nvSpPr>
        <p:spPr>
          <a:xfrm>
            <a:off x="3318932" y="1078258"/>
            <a:ext cx="5875870" cy="362022"/>
          </a:xfrm>
          <a:prstGeom prst="rect">
            <a:avLst/>
          </a:prstGeom>
          <a:noFill/>
        </p:spPr>
        <p:txBody>
          <a:bodyPr wrap="square" rtlCol="0">
            <a:spAutoFit/>
          </a:bodyPr>
          <a:lstStyle/>
          <a:p>
            <a:pPr algn="ctr">
              <a:lnSpc>
                <a:spcPts val="2100"/>
              </a:lnSpc>
            </a:pPr>
            <a:r>
              <a:rPr lang="en-US" sz="2000" b="1" dirty="0" smtClean="0">
                <a:solidFill>
                  <a:prstClr val="white"/>
                </a:solidFill>
              </a:rPr>
              <a:t>Advanced Microwave Passive Radiometer</a:t>
            </a:r>
            <a:r>
              <a:rPr lang="en-US" sz="2000" b="1" dirty="0">
                <a:solidFill>
                  <a:prstClr val="white"/>
                </a:solidFill>
              </a:rPr>
              <a:t> </a:t>
            </a:r>
            <a:r>
              <a:rPr lang="en-US" sz="2000" b="1" dirty="0" smtClean="0">
                <a:solidFill>
                  <a:prstClr val="white"/>
                </a:solidFill>
              </a:rPr>
              <a:t>“sees” ice</a:t>
            </a:r>
          </a:p>
        </p:txBody>
      </p:sp>
      <p:sp>
        <p:nvSpPr>
          <p:cNvPr id="26" name="TextBox 25"/>
          <p:cNvSpPr txBox="1"/>
          <p:nvPr/>
        </p:nvSpPr>
        <p:spPr>
          <a:xfrm>
            <a:off x="121920" y="6214616"/>
            <a:ext cx="9022080" cy="400110"/>
          </a:xfrm>
          <a:prstGeom prst="rect">
            <a:avLst/>
          </a:prstGeom>
          <a:noFill/>
        </p:spPr>
        <p:txBody>
          <a:bodyPr wrap="square" rtlCol="0">
            <a:spAutoFit/>
          </a:bodyPr>
          <a:lstStyle/>
          <a:p>
            <a:pPr algn="ctr"/>
            <a:r>
              <a:rPr lang="en-US" sz="2000" b="1" i="1" dirty="0" smtClean="0">
                <a:solidFill>
                  <a:prstClr val="white"/>
                </a:solidFill>
              </a:rPr>
              <a:t>50,000 foot echo top, hail core 39,000 feet, golf ball to tennis ball-sized Hail </a:t>
            </a:r>
            <a:endParaRPr lang="en-US" sz="2000" b="1" i="1" dirty="0">
              <a:solidFill>
                <a:prstClr val="white"/>
              </a:solidFill>
            </a:endParaRPr>
          </a:p>
        </p:txBody>
      </p:sp>
      <p:sp>
        <p:nvSpPr>
          <p:cNvPr id="30" name="TextBox 29"/>
          <p:cNvSpPr txBox="1"/>
          <p:nvPr/>
        </p:nvSpPr>
        <p:spPr>
          <a:xfrm>
            <a:off x="174168" y="0"/>
            <a:ext cx="8828313" cy="830997"/>
          </a:xfrm>
          <a:prstGeom prst="rect">
            <a:avLst/>
          </a:prstGeom>
          <a:noFill/>
        </p:spPr>
        <p:txBody>
          <a:bodyPr wrap="square" rtlCol="0">
            <a:spAutoFit/>
          </a:bodyPr>
          <a:lstStyle/>
          <a:p>
            <a:pPr algn="ctr"/>
            <a:r>
              <a:rPr lang="en-US" sz="2800" b="1" i="1" dirty="0" smtClean="0">
                <a:solidFill>
                  <a:prstClr val="white"/>
                </a:solidFill>
              </a:rPr>
              <a:t>Sampling a Deep Storm Top to Bottom</a:t>
            </a:r>
          </a:p>
          <a:p>
            <a:pPr algn="ctr"/>
            <a:r>
              <a:rPr lang="en-US" sz="2000" b="1" i="1" dirty="0" smtClean="0">
                <a:solidFill>
                  <a:prstClr val="white"/>
                </a:solidFill>
              </a:rPr>
              <a:t>5/23/2014 Northern S. Carolina</a:t>
            </a:r>
            <a:endParaRPr lang="en-US" sz="2000" b="1" i="1" dirty="0">
              <a:solidFill>
                <a:prstClr val="white"/>
              </a:solidFill>
            </a:endParaRPr>
          </a:p>
        </p:txBody>
      </p:sp>
      <p:sp>
        <p:nvSpPr>
          <p:cNvPr id="37" name="TextBox 36"/>
          <p:cNvSpPr txBox="1"/>
          <p:nvPr/>
        </p:nvSpPr>
        <p:spPr>
          <a:xfrm>
            <a:off x="780137" y="5940215"/>
            <a:ext cx="2012046" cy="276999"/>
          </a:xfrm>
          <a:prstGeom prst="rect">
            <a:avLst/>
          </a:prstGeom>
          <a:noFill/>
        </p:spPr>
        <p:txBody>
          <a:bodyPr wrap="square" rtlCol="0">
            <a:spAutoFit/>
          </a:bodyPr>
          <a:lstStyle/>
          <a:p>
            <a:r>
              <a:rPr lang="en-US" sz="1200" b="1" dirty="0" smtClean="0">
                <a:solidFill>
                  <a:srgbClr val="F8F8F8"/>
                </a:solidFill>
              </a:rPr>
              <a:t>Picture:  D.S. Broce, AFRC</a:t>
            </a:r>
            <a:endParaRPr lang="en-US" sz="1200" b="1" dirty="0">
              <a:solidFill>
                <a:srgbClr val="F8F8F8"/>
              </a:solidFill>
            </a:endParaRPr>
          </a:p>
        </p:txBody>
      </p:sp>
      <p:pic>
        <p:nvPicPr>
          <p:cNvPr id="3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48133" y="0"/>
            <a:ext cx="795868" cy="832373"/>
          </a:xfrm>
          <a:prstGeom prst="rect">
            <a:avLst/>
          </a:prstGeom>
          <a:noFill/>
          <a:ln w="9525">
            <a:noFill/>
            <a:miter lim="800000"/>
            <a:headEnd/>
            <a:tailEnd/>
          </a:ln>
          <a:effectLst/>
        </p:spPr>
      </p:pic>
      <p:sp>
        <p:nvSpPr>
          <p:cNvPr id="41" name="TextBox 40"/>
          <p:cNvSpPr txBox="1"/>
          <p:nvPr/>
        </p:nvSpPr>
        <p:spPr>
          <a:xfrm>
            <a:off x="7574280" y="6611779"/>
            <a:ext cx="1569720" cy="246221"/>
          </a:xfrm>
          <a:prstGeom prst="rect">
            <a:avLst/>
          </a:prstGeom>
          <a:noFill/>
        </p:spPr>
        <p:txBody>
          <a:bodyPr wrap="square" rtlCol="0">
            <a:spAutoFit/>
          </a:bodyPr>
          <a:lstStyle/>
          <a:p>
            <a:r>
              <a:rPr lang="en-US" sz="1000" b="1" i="1" dirty="0" smtClean="0">
                <a:solidFill>
                  <a:srgbClr val="4F81BD">
                    <a:lumMod val="20000"/>
                    <a:lumOff val="80000"/>
                  </a:srgbClr>
                </a:solidFill>
              </a:rPr>
              <a:t>walt.petersen@nasa.gov</a:t>
            </a:r>
            <a:endParaRPr lang="en-US" sz="1000" b="1" i="1" dirty="0">
              <a:solidFill>
                <a:srgbClr val="4F81BD">
                  <a:lumMod val="20000"/>
                  <a:lumOff val="80000"/>
                </a:srgbClr>
              </a:solidFill>
            </a:endParaRPr>
          </a:p>
        </p:txBody>
      </p:sp>
      <p:sp>
        <p:nvSpPr>
          <p:cNvPr id="22" name="TextBox 21"/>
          <p:cNvSpPr txBox="1"/>
          <p:nvPr/>
        </p:nvSpPr>
        <p:spPr>
          <a:xfrm>
            <a:off x="42334" y="1053536"/>
            <a:ext cx="3335867" cy="400110"/>
          </a:xfrm>
          <a:prstGeom prst="rect">
            <a:avLst/>
          </a:prstGeom>
          <a:noFill/>
        </p:spPr>
        <p:txBody>
          <a:bodyPr wrap="square" rtlCol="0">
            <a:spAutoFit/>
          </a:bodyPr>
          <a:lstStyle/>
          <a:p>
            <a:r>
              <a:rPr lang="en-US" sz="2000" b="1" dirty="0" smtClean="0">
                <a:solidFill>
                  <a:prstClr val="white"/>
                </a:solidFill>
              </a:rPr>
              <a:t>View from ER-2 at 65,000 feet</a:t>
            </a:r>
          </a:p>
        </p:txBody>
      </p:sp>
      <p:pic>
        <p:nvPicPr>
          <p:cNvPr id="38" name="Picture 5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68" y="-1"/>
            <a:ext cx="884510" cy="753533"/>
          </a:xfrm>
          <a:prstGeom prst="rect">
            <a:avLst/>
          </a:prstGeom>
          <a:noFill/>
          <a:ln w="9525">
            <a:noFill/>
            <a:miter lim="800000"/>
            <a:headEnd/>
            <a:tailEnd/>
          </a:ln>
        </p:spPr>
      </p:pic>
      <p:sp>
        <p:nvSpPr>
          <p:cNvPr id="28" name="TextBox 27"/>
          <p:cNvSpPr txBox="1"/>
          <p:nvPr/>
        </p:nvSpPr>
        <p:spPr>
          <a:xfrm>
            <a:off x="3195328" y="3732400"/>
            <a:ext cx="6129867" cy="400110"/>
          </a:xfrm>
          <a:prstGeom prst="rect">
            <a:avLst/>
          </a:prstGeom>
          <a:noFill/>
        </p:spPr>
        <p:txBody>
          <a:bodyPr wrap="square" rtlCol="0">
            <a:spAutoFit/>
          </a:bodyPr>
          <a:lstStyle/>
          <a:p>
            <a:pPr algn="ctr"/>
            <a:r>
              <a:rPr lang="en-US" sz="2000" b="1" dirty="0" smtClean="0">
                <a:solidFill>
                  <a:prstClr val="white"/>
                </a:solidFill>
              </a:rPr>
              <a:t>NPOL Radar: slices the storm from bottom to top</a:t>
            </a:r>
            <a:endParaRPr lang="en-US" sz="2000" b="1" baseline="30000" dirty="0">
              <a:solidFill>
                <a:prstClr val="white"/>
              </a:solidFill>
            </a:endParaRPr>
          </a:p>
        </p:txBody>
      </p:sp>
      <p:pic>
        <p:nvPicPr>
          <p:cNvPr id="921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54596" y="1435100"/>
            <a:ext cx="5625904" cy="2278380"/>
          </a:xfrm>
          <a:prstGeom prst="rect">
            <a:avLst/>
          </a:prstGeom>
          <a:noFill/>
          <a:ln w="9525">
            <a:noFill/>
            <a:miter lim="800000"/>
            <a:headEnd/>
            <a:tailEnd/>
          </a:ln>
          <a:effectLst/>
        </p:spPr>
      </p:pic>
      <p:pic>
        <p:nvPicPr>
          <p:cNvPr id="9219"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33763" y="4054475"/>
            <a:ext cx="5684837" cy="21256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gcpex_logo-hex.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322548" y="7224"/>
            <a:ext cx="804703" cy="804703"/>
          </a:xfrm>
          <a:prstGeom prst="rect">
            <a:avLst/>
          </a:prstGeom>
        </p:spPr>
      </p:pic>
      <p:sp>
        <p:nvSpPr>
          <p:cNvPr id="5" name="TextBox 4"/>
          <p:cNvSpPr txBox="1"/>
          <p:nvPr/>
        </p:nvSpPr>
        <p:spPr>
          <a:xfrm>
            <a:off x="923924" y="61018"/>
            <a:ext cx="7439025" cy="523220"/>
          </a:xfrm>
          <a:prstGeom prst="rect">
            <a:avLst/>
          </a:prstGeom>
          <a:noFill/>
        </p:spPr>
        <p:txBody>
          <a:bodyPr wrap="square" rtlCol="0">
            <a:spAutoFit/>
          </a:bodyPr>
          <a:lstStyle/>
          <a:p>
            <a:pPr algn="ctr"/>
            <a:r>
              <a:rPr lang="en-US" sz="2800" b="1" dirty="0" smtClean="0">
                <a:solidFill>
                  <a:prstClr val="white"/>
                </a:solidFill>
              </a:rPr>
              <a:t>Snow from Top to Bottom 1/30-31, 2012 </a:t>
            </a:r>
            <a:endParaRPr lang="en-US" sz="2800" b="1" dirty="0">
              <a:solidFill>
                <a:prstClr val="white"/>
              </a:solidFill>
            </a:endParaRPr>
          </a:p>
        </p:txBody>
      </p:sp>
      <p:pic>
        <p:nvPicPr>
          <p:cNvPr id="9" name="Picture 5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 y="14686"/>
            <a:ext cx="979170" cy="834177"/>
          </a:xfrm>
          <a:prstGeom prst="rect">
            <a:avLst/>
          </a:prstGeom>
          <a:noFill/>
          <a:ln w="9525">
            <a:noFill/>
            <a:miter lim="800000"/>
            <a:headEnd/>
            <a:tailEnd/>
          </a:ln>
        </p:spPr>
      </p:pic>
      <p:sp>
        <p:nvSpPr>
          <p:cNvPr id="10" name="TextBox 9"/>
          <p:cNvSpPr txBox="1"/>
          <p:nvPr/>
        </p:nvSpPr>
        <p:spPr>
          <a:xfrm>
            <a:off x="0" y="6137612"/>
            <a:ext cx="9067800" cy="707886"/>
          </a:xfrm>
          <a:prstGeom prst="rect">
            <a:avLst/>
          </a:prstGeom>
          <a:noFill/>
        </p:spPr>
        <p:txBody>
          <a:bodyPr wrap="square" rtlCol="0">
            <a:spAutoFit/>
          </a:bodyPr>
          <a:lstStyle/>
          <a:p>
            <a:pPr marL="228600" indent="-228600">
              <a:buFont typeface="Wingdings" pitchFamily="2" charset="2"/>
              <a:buChar char="§"/>
            </a:pPr>
            <a:r>
              <a:rPr lang="en-US" sz="2000" b="1" dirty="0" smtClean="0">
                <a:solidFill>
                  <a:prstClr val="white"/>
                </a:solidFill>
              </a:rPr>
              <a:t>Left:  Snow </a:t>
            </a:r>
            <a:r>
              <a:rPr lang="en-US" sz="2000" b="1" dirty="0">
                <a:solidFill>
                  <a:prstClr val="white"/>
                </a:solidFill>
              </a:rPr>
              <a:t>event </a:t>
            </a:r>
            <a:r>
              <a:rPr lang="en-US" sz="2000" b="1" dirty="0" smtClean="0">
                <a:solidFill>
                  <a:prstClr val="white"/>
                </a:solidFill>
              </a:rPr>
              <a:t>as viewed from the air by DC-8 above, Citation Aircraft in cloud;</a:t>
            </a:r>
            <a:endParaRPr lang="en-US" sz="2000" b="1" dirty="0">
              <a:solidFill>
                <a:prstClr val="white"/>
              </a:solidFill>
            </a:endParaRPr>
          </a:p>
          <a:p>
            <a:pPr marL="228600" indent="-228600">
              <a:buFont typeface="Wingdings" pitchFamily="2" charset="2"/>
              <a:buChar char="§"/>
            </a:pPr>
            <a:r>
              <a:rPr lang="en-US" sz="2000" b="1" dirty="0" smtClean="0">
                <a:solidFill>
                  <a:prstClr val="white"/>
                </a:solidFill>
              </a:rPr>
              <a:t>Right: Ground observations via radar, particle sizing instruments, and imaging</a:t>
            </a:r>
            <a:endParaRPr lang="en-US" sz="2000" b="1" dirty="0">
              <a:solidFill>
                <a:prstClr val="white"/>
              </a:solidFill>
            </a:endParaRPr>
          </a:p>
        </p:txBody>
      </p:sp>
      <p:grpSp>
        <p:nvGrpSpPr>
          <p:cNvPr id="2" name="Group 84"/>
          <p:cNvGrpSpPr/>
          <p:nvPr/>
        </p:nvGrpSpPr>
        <p:grpSpPr>
          <a:xfrm>
            <a:off x="58877" y="687012"/>
            <a:ext cx="6189523" cy="5353100"/>
            <a:chOff x="1727" y="553662"/>
            <a:chExt cx="6189523" cy="5353100"/>
          </a:xfrm>
        </p:grpSpPr>
        <p:pic>
          <p:nvPicPr>
            <p:cNvPr id="4101" name="Picture 5"/>
            <p:cNvPicPr>
              <a:picLocks noChangeAspect="1" noChangeArrowheads="1"/>
            </p:cNvPicPr>
            <p:nvPr/>
          </p:nvPicPr>
          <p:blipFill>
            <a:blip r:embed="rId4" cstate="email">
              <a:lum contrast="14000"/>
              <a:extLst>
                <a:ext uri="{28A0092B-C50C-407E-A947-70E740481C1C}">
                  <a14:useLocalDpi xmlns:a14="http://schemas.microsoft.com/office/drawing/2010/main"/>
                </a:ext>
              </a:extLst>
            </a:blip>
            <a:srcRect/>
            <a:stretch>
              <a:fillRect/>
            </a:stretch>
          </p:blipFill>
          <p:spPr bwMode="auto">
            <a:xfrm>
              <a:off x="170710" y="1151087"/>
              <a:ext cx="2728891" cy="2382688"/>
            </a:xfrm>
            <a:prstGeom prst="rect">
              <a:avLst/>
            </a:prstGeom>
            <a:noFill/>
            <a:ln w="9525">
              <a:noFill/>
              <a:miter lim="800000"/>
              <a:headEnd/>
              <a:tailEnd/>
            </a:ln>
            <a:effectLst/>
          </p:spPr>
        </p:pic>
        <p:sp>
          <p:nvSpPr>
            <p:cNvPr id="59" name="TextBox 58"/>
            <p:cNvSpPr txBox="1"/>
            <p:nvPr/>
          </p:nvSpPr>
          <p:spPr>
            <a:xfrm>
              <a:off x="85725" y="553662"/>
              <a:ext cx="3028950" cy="677108"/>
            </a:xfrm>
            <a:prstGeom prst="rect">
              <a:avLst/>
            </a:prstGeom>
            <a:noFill/>
          </p:spPr>
          <p:txBody>
            <a:bodyPr wrap="square" rtlCol="0">
              <a:spAutoFit/>
            </a:bodyPr>
            <a:lstStyle/>
            <a:p>
              <a:pPr algn="ctr"/>
              <a:r>
                <a:rPr lang="en-US" sz="2000" b="1" u="sng" dirty="0" smtClean="0">
                  <a:solidFill>
                    <a:prstClr val="white"/>
                  </a:solidFill>
                </a:rPr>
                <a:t>DC-8 Airborne </a:t>
              </a:r>
              <a:r>
                <a:rPr lang="en-US" sz="2000" b="1" i="1" u="sng" dirty="0" smtClean="0">
                  <a:solidFill>
                    <a:prstClr val="white"/>
                  </a:solidFill>
                </a:rPr>
                <a:t>(satellite)</a:t>
              </a:r>
            </a:p>
            <a:p>
              <a:pPr algn="ctr"/>
              <a:r>
                <a:rPr lang="en-US" b="1" dirty="0" smtClean="0">
                  <a:solidFill>
                    <a:prstClr val="white"/>
                  </a:solidFill>
                </a:rPr>
                <a:t>Stacked Legs (DC-8/Citation)</a:t>
              </a:r>
              <a:endParaRPr lang="en-US" b="1" dirty="0">
                <a:solidFill>
                  <a:prstClr val="white"/>
                </a:solidFill>
              </a:endParaRPr>
            </a:p>
          </p:txBody>
        </p:sp>
        <p:grpSp>
          <p:nvGrpSpPr>
            <p:cNvPr id="3" name="Group 64"/>
            <p:cNvGrpSpPr/>
            <p:nvPr/>
          </p:nvGrpSpPr>
          <p:grpSpPr>
            <a:xfrm>
              <a:off x="1387475" y="3681210"/>
              <a:ext cx="3137029" cy="2141740"/>
              <a:chOff x="1692275" y="3370695"/>
              <a:chExt cx="3137029" cy="2141740"/>
            </a:xfrm>
          </p:grpSpPr>
          <p:grpSp>
            <p:nvGrpSpPr>
              <p:cNvPr id="6" name="Group 56"/>
              <p:cNvGrpSpPr/>
              <p:nvPr/>
            </p:nvGrpSpPr>
            <p:grpSpPr>
              <a:xfrm>
                <a:off x="1692275" y="3924935"/>
                <a:ext cx="3137029" cy="1587500"/>
                <a:chOff x="1463675" y="3363826"/>
                <a:chExt cx="3137029" cy="1587500"/>
              </a:xfrm>
            </p:grpSpPr>
            <p:pic>
              <p:nvPicPr>
                <p:cNvPr id="4110" name="Picture 14"/>
                <p:cNvPicPr>
                  <a:picLocks noChangeAspect="1" noChangeArrowheads="1"/>
                </p:cNvPicPr>
                <p:nvPr/>
              </p:nvPicPr>
              <p:blipFill>
                <a:blip r:embed="rId5" cstate="screen"/>
                <a:srcRect/>
                <a:stretch>
                  <a:fillRect/>
                </a:stretch>
              </p:blipFill>
              <p:spPr bwMode="auto">
                <a:xfrm>
                  <a:off x="1463675" y="3363826"/>
                  <a:ext cx="3137029" cy="1031644"/>
                </a:xfrm>
                <a:prstGeom prst="rect">
                  <a:avLst/>
                </a:prstGeom>
                <a:noFill/>
                <a:ln w="9525">
                  <a:noFill/>
                  <a:miter lim="800000"/>
                  <a:headEnd/>
                  <a:tailEnd/>
                </a:ln>
                <a:effectLst/>
              </p:spPr>
            </p:pic>
            <p:pic>
              <p:nvPicPr>
                <p:cNvPr id="4108" name="Picture 12"/>
                <p:cNvPicPr>
                  <a:picLocks noChangeAspect="1" noChangeArrowheads="1"/>
                </p:cNvPicPr>
                <p:nvPr/>
              </p:nvPicPr>
              <p:blipFill>
                <a:blip r:embed="rId6" cstate="screen"/>
                <a:srcRect/>
                <a:stretch>
                  <a:fillRect/>
                </a:stretch>
              </p:blipFill>
              <p:spPr bwMode="auto">
                <a:xfrm rot="5400000">
                  <a:off x="2823758" y="3396232"/>
                  <a:ext cx="526173" cy="2584015"/>
                </a:xfrm>
                <a:prstGeom prst="rect">
                  <a:avLst/>
                </a:prstGeom>
                <a:noFill/>
                <a:ln w="9525">
                  <a:noFill/>
                  <a:miter lim="800000"/>
                  <a:headEnd/>
                  <a:tailEnd/>
                </a:ln>
              </p:spPr>
            </p:pic>
          </p:grpSp>
          <p:sp>
            <p:nvSpPr>
              <p:cNvPr id="60" name="TextBox 59"/>
              <p:cNvSpPr txBox="1"/>
              <p:nvPr/>
            </p:nvSpPr>
            <p:spPr>
              <a:xfrm>
                <a:off x="2493814" y="3370695"/>
                <a:ext cx="1648695" cy="605294"/>
              </a:xfrm>
              <a:prstGeom prst="rect">
                <a:avLst/>
              </a:prstGeom>
              <a:noFill/>
            </p:spPr>
            <p:txBody>
              <a:bodyPr wrap="square" rtlCol="0">
                <a:spAutoFit/>
              </a:bodyPr>
              <a:lstStyle/>
              <a:p>
                <a:pPr>
                  <a:lnSpc>
                    <a:spcPts val="2000"/>
                  </a:lnSpc>
                </a:pPr>
                <a:r>
                  <a:rPr lang="en-US" b="1" dirty="0" smtClean="0">
                    <a:solidFill>
                      <a:prstClr val="white"/>
                    </a:solidFill>
                  </a:rPr>
                  <a:t>DC-8 CoSMIR Radiometer</a:t>
                </a:r>
                <a:endParaRPr lang="en-US" b="1" dirty="0">
                  <a:solidFill>
                    <a:prstClr val="white"/>
                  </a:solidFill>
                </a:endParaRPr>
              </a:p>
            </p:txBody>
          </p:sp>
        </p:grpSp>
        <p:sp>
          <p:nvSpPr>
            <p:cNvPr id="61" name="TextBox 60"/>
            <p:cNvSpPr txBox="1"/>
            <p:nvPr/>
          </p:nvSpPr>
          <p:spPr>
            <a:xfrm>
              <a:off x="1727" y="3551439"/>
              <a:ext cx="2064332" cy="369332"/>
            </a:xfrm>
            <a:prstGeom prst="rect">
              <a:avLst/>
            </a:prstGeom>
            <a:noFill/>
          </p:spPr>
          <p:txBody>
            <a:bodyPr wrap="square" rtlCol="0">
              <a:spAutoFit/>
            </a:bodyPr>
            <a:lstStyle/>
            <a:p>
              <a:r>
                <a:rPr lang="en-US" b="1" dirty="0" smtClean="0">
                  <a:solidFill>
                    <a:prstClr val="white"/>
                  </a:solidFill>
                </a:rPr>
                <a:t>DC-8 APR-2 Radar</a:t>
              </a:r>
              <a:endParaRPr lang="en-US" b="1" dirty="0">
                <a:solidFill>
                  <a:prstClr val="white"/>
                </a:solidFill>
              </a:endParaRPr>
            </a:p>
          </p:txBody>
        </p:sp>
        <p:grpSp>
          <p:nvGrpSpPr>
            <p:cNvPr id="7" name="Group 63"/>
            <p:cNvGrpSpPr/>
            <p:nvPr/>
          </p:nvGrpSpPr>
          <p:grpSpPr>
            <a:xfrm>
              <a:off x="33602" y="3789568"/>
              <a:ext cx="1280081" cy="2117194"/>
              <a:chOff x="128852" y="3900058"/>
              <a:chExt cx="1280081" cy="2117194"/>
            </a:xfrm>
          </p:grpSpPr>
          <p:pic>
            <p:nvPicPr>
              <p:cNvPr id="4106" name="Picture 1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8852" y="3941768"/>
                <a:ext cx="1280081" cy="2075484"/>
              </a:xfrm>
              <a:prstGeom prst="rect">
                <a:avLst/>
              </a:prstGeom>
              <a:noFill/>
              <a:ln w="9525">
                <a:noFill/>
                <a:miter lim="800000"/>
                <a:headEnd/>
                <a:tailEnd/>
              </a:ln>
              <a:effectLst/>
            </p:spPr>
          </p:pic>
          <p:sp>
            <p:nvSpPr>
              <p:cNvPr id="62" name="TextBox 61"/>
              <p:cNvSpPr txBox="1"/>
              <p:nvPr/>
            </p:nvSpPr>
            <p:spPr>
              <a:xfrm>
                <a:off x="304801" y="3900058"/>
                <a:ext cx="595746" cy="369332"/>
              </a:xfrm>
              <a:prstGeom prst="rect">
                <a:avLst/>
              </a:prstGeom>
              <a:noFill/>
            </p:spPr>
            <p:txBody>
              <a:bodyPr wrap="square" rtlCol="0">
                <a:spAutoFit/>
              </a:bodyPr>
              <a:lstStyle/>
              <a:p>
                <a:r>
                  <a:rPr lang="en-US" b="1" dirty="0" smtClean="0">
                    <a:solidFill>
                      <a:prstClr val="black"/>
                    </a:solidFill>
                  </a:rPr>
                  <a:t>Ku</a:t>
                </a:r>
                <a:endParaRPr lang="en-US" b="1" dirty="0">
                  <a:solidFill>
                    <a:prstClr val="black"/>
                  </a:solidFill>
                </a:endParaRPr>
              </a:p>
            </p:txBody>
          </p:sp>
          <p:sp>
            <p:nvSpPr>
              <p:cNvPr id="63" name="TextBox 62"/>
              <p:cNvSpPr txBox="1"/>
              <p:nvPr/>
            </p:nvSpPr>
            <p:spPr>
              <a:xfrm>
                <a:off x="290949" y="4987641"/>
                <a:ext cx="595746" cy="369332"/>
              </a:xfrm>
              <a:prstGeom prst="rect">
                <a:avLst/>
              </a:prstGeom>
              <a:noFill/>
            </p:spPr>
            <p:txBody>
              <a:bodyPr wrap="square" rtlCol="0">
                <a:spAutoFit/>
              </a:bodyPr>
              <a:lstStyle/>
              <a:p>
                <a:r>
                  <a:rPr lang="en-US" b="1" dirty="0" smtClean="0">
                    <a:solidFill>
                      <a:prstClr val="black"/>
                    </a:solidFill>
                  </a:rPr>
                  <a:t>Ka</a:t>
                </a:r>
                <a:endParaRPr lang="en-US" b="1" dirty="0">
                  <a:solidFill>
                    <a:prstClr val="black"/>
                  </a:solidFill>
                </a:endParaRPr>
              </a:p>
            </p:txBody>
          </p:sp>
        </p:grpSp>
        <p:grpSp>
          <p:nvGrpSpPr>
            <p:cNvPr id="8" name="Group 66"/>
            <p:cNvGrpSpPr/>
            <p:nvPr/>
          </p:nvGrpSpPr>
          <p:grpSpPr>
            <a:xfrm>
              <a:off x="3038475" y="595572"/>
              <a:ext cx="3152775" cy="3760728"/>
              <a:chOff x="4099560" y="309822"/>
              <a:chExt cx="3152775" cy="3760728"/>
            </a:xfrm>
          </p:grpSpPr>
          <p:sp>
            <p:nvSpPr>
              <p:cNvPr id="11" name="TextBox 10"/>
              <p:cNvSpPr txBox="1"/>
              <p:nvPr/>
            </p:nvSpPr>
            <p:spPr>
              <a:xfrm>
                <a:off x="4447561" y="3046196"/>
                <a:ext cx="533400" cy="338554"/>
              </a:xfrm>
              <a:prstGeom prst="rect">
                <a:avLst/>
              </a:prstGeom>
              <a:noFill/>
            </p:spPr>
            <p:txBody>
              <a:bodyPr wrap="square" rtlCol="0">
                <a:spAutoFit/>
              </a:bodyPr>
              <a:lstStyle/>
              <a:p>
                <a:r>
                  <a:rPr lang="en-US" sz="1600" b="1" dirty="0">
                    <a:solidFill>
                      <a:prstClr val="black"/>
                    </a:solidFill>
                  </a:rPr>
                  <a:t>Ku</a:t>
                </a:r>
              </a:p>
            </p:txBody>
          </p:sp>
          <p:sp>
            <p:nvSpPr>
              <p:cNvPr id="12" name="TextBox 11"/>
              <p:cNvSpPr txBox="1"/>
              <p:nvPr/>
            </p:nvSpPr>
            <p:spPr>
              <a:xfrm>
                <a:off x="4457087" y="3731996"/>
                <a:ext cx="533400" cy="338554"/>
              </a:xfrm>
              <a:prstGeom prst="rect">
                <a:avLst/>
              </a:prstGeom>
              <a:noFill/>
            </p:spPr>
            <p:txBody>
              <a:bodyPr wrap="square" rtlCol="0">
                <a:spAutoFit/>
              </a:bodyPr>
              <a:lstStyle/>
              <a:p>
                <a:r>
                  <a:rPr lang="en-US" sz="1600" b="1" dirty="0">
                    <a:solidFill>
                      <a:prstClr val="black"/>
                    </a:solidFill>
                  </a:rPr>
                  <a:t>Ka</a:t>
                </a:r>
              </a:p>
            </p:txBody>
          </p:sp>
          <p:pic>
            <p:nvPicPr>
              <p:cNvPr id="4098"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37735" y="935694"/>
                <a:ext cx="1962294" cy="2702856"/>
              </a:xfrm>
              <a:prstGeom prst="rect">
                <a:avLst/>
              </a:prstGeom>
              <a:noFill/>
              <a:ln w="9525">
                <a:noFill/>
                <a:miter lim="800000"/>
                <a:headEnd/>
                <a:tailEnd/>
              </a:ln>
              <a:effectLst/>
            </p:spPr>
          </p:pic>
          <p:sp>
            <p:nvSpPr>
              <p:cNvPr id="66" name="TextBox 65"/>
              <p:cNvSpPr txBox="1"/>
              <p:nvPr/>
            </p:nvSpPr>
            <p:spPr>
              <a:xfrm>
                <a:off x="4099560" y="309822"/>
                <a:ext cx="3152775" cy="605294"/>
              </a:xfrm>
              <a:prstGeom prst="rect">
                <a:avLst/>
              </a:prstGeom>
              <a:solidFill>
                <a:srgbClr val="000000">
                  <a:alpha val="45098"/>
                </a:srgbClr>
              </a:solidFill>
            </p:spPr>
            <p:txBody>
              <a:bodyPr wrap="square" rtlCol="0">
                <a:spAutoFit/>
              </a:bodyPr>
              <a:lstStyle/>
              <a:p>
                <a:pPr algn="ctr">
                  <a:lnSpc>
                    <a:spcPts val="2000"/>
                  </a:lnSpc>
                </a:pPr>
                <a:r>
                  <a:rPr lang="en-US" sz="2000" b="1" u="sng" dirty="0" smtClean="0">
                    <a:solidFill>
                      <a:prstClr val="white"/>
                    </a:solidFill>
                  </a:rPr>
                  <a:t>Citation Airborne </a:t>
                </a:r>
                <a:r>
                  <a:rPr lang="en-US" sz="2000" b="1" i="1" u="sng" dirty="0" smtClean="0">
                    <a:solidFill>
                      <a:prstClr val="white"/>
                    </a:solidFill>
                  </a:rPr>
                  <a:t>(cloud)</a:t>
                </a:r>
              </a:p>
              <a:p>
                <a:pPr algn="ctr">
                  <a:lnSpc>
                    <a:spcPts val="2000"/>
                  </a:lnSpc>
                </a:pPr>
                <a:r>
                  <a:rPr lang="en-US" b="1" dirty="0" smtClean="0">
                    <a:solidFill>
                      <a:prstClr val="white"/>
                    </a:solidFill>
                  </a:rPr>
                  <a:t>Snow microphysics profiles</a:t>
                </a:r>
                <a:endParaRPr lang="en-US" b="1" dirty="0">
                  <a:solidFill>
                    <a:prstClr val="white"/>
                  </a:solidFill>
                </a:endParaRPr>
              </a:p>
            </p:txBody>
          </p:sp>
        </p:grpSp>
      </p:grpSp>
      <p:grpSp>
        <p:nvGrpSpPr>
          <p:cNvPr id="13" name="Group 85"/>
          <p:cNvGrpSpPr/>
          <p:nvPr/>
        </p:nvGrpSpPr>
        <p:grpSpPr>
          <a:xfrm>
            <a:off x="4524375" y="737235"/>
            <a:ext cx="4991099" cy="5492115"/>
            <a:chOff x="4533900" y="670560"/>
            <a:chExt cx="4991099" cy="5492115"/>
          </a:xfrm>
        </p:grpSpPr>
        <p:pic>
          <p:nvPicPr>
            <p:cNvPr id="4100"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765344" y="3193507"/>
              <a:ext cx="3329126" cy="1397478"/>
            </a:xfrm>
            <a:prstGeom prst="rect">
              <a:avLst/>
            </a:prstGeom>
            <a:noFill/>
            <a:ln w="9525">
              <a:noFill/>
              <a:miter lim="800000"/>
              <a:headEnd/>
              <a:tailEnd/>
            </a:ln>
            <a:effectLst/>
          </p:spPr>
        </p:pic>
        <p:pic>
          <p:nvPicPr>
            <p:cNvPr id="38" name="Picture 37" descr=":Dave's images:king_dbz_0110.png"/>
            <p:cNvPicPr/>
            <p:nvPr/>
          </p:nvPicPr>
          <p:blipFill>
            <a:blip r:embed="rId10" cstate="email">
              <a:extLst>
                <a:ext uri="{28A0092B-C50C-407E-A947-70E740481C1C}">
                  <a14:useLocalDpi xmlns:a14="http://schemas.microsoft.com/office/drawing/2010/main"/>
                </a:ext>
              </a:extLst>
            </a:blip>
            <a:srcRect/>
            <a:stretch>
              <a:fillRect/>
            </a:stretch>
          </p:blipFill>
          <p:spPr bwMode="auto">
            <a:xfrm>
              <a:off x="6655145" y="1354750"/>
              <a:ext cx="1915230" cy="1727790"/>
            </a:xfrm>
            <a:prstGeom prst="rect">
              <a:avLst/>
            </a:prstGeom>
            <a:noFill/>
            <a:ln w="9525">
              <a:noFill/>
              <a:miter lim="800000"/>
              <a:headEnd/>
              <a:tailEnd/>
            </a:ln>
          </p:spPr>
        </p:pic>
        <p:sp>
          <p:nvSpPr>
            <p:cNvPr id="70" name="TextBox 69"/>
            <p:cNvSpPr txBox="1"/>
            <p:nvPr/>
          </p:nvSpPr>
          <p:spPr>
            <a:xfrm>
              <a:off x="5724524" y="670560"/>
              <a:ext cx="3800475" cy="605294"/>
            </a:xfrm>
            <a:prstGeom prst="rect">
              <a:avLst/>
            </a:prstGeom>
            <a:noFill/>
          </p:spPr>
          <p:txBody>
            <a:bodyPr wrap="square" rtlCol="0">
              <a:spAutoFit/>
            </a:bodyPr>
            <a:lstStyle/>
            <a:p>
              <a:pPr algn="ctr">
                <a:lnSpc>
                  <a:spcPts val="2000"/>
                </a:lnSpc>
              </a:pPr>
              <a:r>
                <a:rPr lang="en-US" sz="2000" b="1" u="sng" dirty="0" err="1" smtClean="0">
                  <a:solidFill>
                    <a:prstClr val="white"/>
                  </a:solidFill>
                </a:rPr>
                <a:t>Grnd</a:t>
              </a:r>
              <a:r>
                <a:rPr lang="en-US" sz="2000" b="1" u="sng" dirty="0" smtClean="0">
                  <a:solidFill>
                    <a:prstClr val="white"/>
                  </a:solidFill>
                </a:rPr>
                <a:t>. Instruments (surface)</a:t>
              </a:r>
              <a:endParaRPr lang="en-US" sz="2000" b="1" i="1" dirty="0">
                <a:solidFill>
                  <a:prstClr val="white"/>
                </a:solidFill>
              </a:endParaRPr>
            </a:p>
            <a:p>
              <a:pPr algn="ctr">
                <a:lnSpc>
                  <a:spcPts val="2000"/>
                </a:lnSpc>
              </a:pPr>
              <a:r>
                <a:rPr lang="en-US" b="1" dirty="0" smtClean="0">
                  <a:solidFill>
                    <a:prstClr val="white"/>
                  </a:solidFill>
                </a:rPr>
                <a:t>Regional to Particle Scale</a:t>
              </a:r>
              <a:endParaRPr lang="en-US" b="1" dirty="0">
                <a:solidFill>
                  <a:prstClr val="white"/>
                </a:solidFill>
              </a:endParaRPr>
            </a:p>
          </p:txBody>
        </p:sp>
        <p:sp>
          <p:nvSpPr>
            <p:cNvPr id="71" name="TextBox 70"/>
            <p:cNvSpPr txBox="1"/>
            <p:nvPr/>
          </p:nvSpPr>
          <p:spPr>
            <a:xfrm>
              <a:off x="6657977" y="1363980"/>
              <a:ext cx="1362073" cy="460639"/>
            </a:xfrm>
            <a:prstGeom prst="rect">
              <a:avLst/>
            </a:prstGeom>
            <a:solidFill>
              <a:srgbClr val="000000">
                <a:alpha val="49020"/>
              </a:srgbClr>
            </a:solidFill>
          </p:spPr>
          <p:txBody>
            <a:bodyPr wrap="square" rtlCol="0">
              <a:spAutoFit/>
            </a:bodyPr>
            <a:lstStyle/>
            <a:p>
              <a:pPr algn="ctr">
                <a:lnSpc>
                  <a:spcPts val="1400"/>
                </a:lnSpc>
              </a:pPr>
              <a:r>
                <a:rPr lang="en-US" sz="1600" b="1" dirty="0" smtClean="0">
                  <a:solidFill>
                    <a:prstClr val="white"/>
                  </a:solidFill>
                </a:rPr>
                <a:t>King City </a:t>
              </a:r>
            </a:p>
            <a:p>
              <a:pPr algn="ctr">
                <a:lnSpc>
                  <a:spcPts val="1400"/>
                </a:lnSpc>
              </a:pPr>
              <a:r>
                <a:rPr lang="en-US" sz="1600" b="1" dirty="0" smtClean="0">
                  <a:solidFill>
                    <a:prstClr val="white"/>
                  </a:solidFill>
                </a:rPr>
                <a:t>C-band Radar</a:t>
              </a:r>
              <a:endParaRPr lang="en-US" sz="1600" b="1" dirty="0">
                <a:solidFill>
                  <a:prstClr val="white"/>
                </a:solidFill>
              </a:endParaRPr>
            </a:p>
          </p:txBody>
        </p:sp>
        <p:sp>
          <p:nvSpPr>
            <p:cNvPr id="72" name="TextBox 71"/>
            <p:cNvSpPr txBox="1"/>
            <p:nvPr/>
          </p:nvSpPr>
          <p:spPr>
            <a:xfrm>
              <a:off x="6781799" y="3495675"/>
              <a:ext cx="1362075" cy="579646"/>
            </a:xfrm>
            <a:prstGeom prst="rect">
              <a:avLst/>
            </a:prstGeom>
            <a:noFill/>
          </p:spPr>
          <p:txBody>
            <a:bodyPr wrap="square" rtlCol="0">
              <a:spAutoFit/>
            </a:bodyPr>
            <a:lstStyle/>
            <a:p>
              <a:pPr algn="ctr">
                <a:lnSpc>
                  <a:spcPts val="1900"/>
                </a:lnSpc>
              </a:pPr>
              <a:r>
                <a:rPr lang="en-US" sz="1600" b="1" dirty="0" smtClean="0">
                  <a:solidFill>
                    <a:prstClr val="white"/>
                  </a:solidFill>
                </a:rPr>
                <a:t>D3R Radar Ku-Band</a:t>
              </a:r>
            </a:p>
          </p:txBody>
        </p:sp>
        <p:pic>
          <p:nvPicPr>
            <p:cNvPr id="69" name="Picture 68"/>
            <p:cNvPicPr>
              <a:picLocks noChangeAspect="1"/>
            </p:cNvPicPr>
            <p:nvPr/>
          </p:nvPicPr>
          <p:blipFill>
            <a:blip r:embed="rId11" cstate="email">
              <a:lum bright="7000" contrast="13000"/>
              <a:extLst>
                <a:ext uri="{28A0092B-C50C-407E-A947-70E740481C1C}">
                  <a14:useLocalDpi xmlns:a14="http://schemas.microsoft.com/office/drawing/2010/main"/>
                </a:ext>
              </a:extLst>
            </a:blip>
            <a:stretch>
              <a:fillRect/>
            </a:stretch>
          </p:blipFill>
          <p:spPr>
            <a:xfrm>
              <a:off x="7884291" y="5057775"/>
              <a:ext cx="1121261" cy="1104900"/>
            </a:xfrm>
            <a:prstGeom prst="rect">
              <a:avLst/>
            </a:prstGeom>
          </p:spPr>
        </p:pic>
        <p:grpSp>
          <p:nvGrpSpPr>
            <p:cNvPr id="14" name="Group 81"/>
            <p:cNvGrpSpPr/>
            <p:nvPr/>
          </p:nvGrpSpPr>
          <p:grpSpPr>
            <a:xfrm>
              <a:off x="4533900" y="4711259"/>
              <a:ext cx="3222900" cy="1299015"/>
              <a:chOff x="4419600" y="4711259"/>
              <a:chExt cx="3222900" cy="1299015"/>
            </a:xfrm>
          </p:grpSpPr>
          <p:pic>
            <p:nvPicPr>
              <p:cNvPr id="4112" name="Picture 16"/>
              <p:cNvPicPr>
                <a:picLocks noChangeAspect="1" noChangeArrowheads="1"/>
              </p:cNvPicPr>
              <p:nvPr/>
            </p:nvPicPr>
            <p:blipFill>
              <a:blip r:embed="rId12" cstate="email">
                <a:lum bright="-4000"/>
                <a:extLst>
                  <a:ext uri="{28A0092B-C50C-407E-A947-70E740481C1C}">
                    <a14:useLocalDpi xmlns:a14="http://schemas.microsoft.com/office/drawing/2010/main"/>
                  </a:ext>
                </a:extLst>
              </a:blip>
              <a:srcRect t="19672" r="39024"/>
              <a:stretch>
                <a:fillRect/>
              </a:stretch>
            </p:blipFill>
            <p:spPr bwMode="auto">
              <a:xfrm>
                <a:off x="5648325" y="4711259"/>
                <a:ext cx="1994175" cy="1299015"/>
              </a:xfrm>
              <a:prstGeom prst="rect">
                <a:avLst/>
              </a:prstGeom>
              <a:noFill/>
              <a:ln w="9525">
                <a:noFill/>
                <a:miter lim="800000"/>
                <a:headEnd/>
                <a:tailEnd/>
              </a:ln>
            </p:spPr>
          </p:pic>
          <p:pic>
            <p:nvPicPr>
              <p:cNvPr id="4111" name="Picture 15"/>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954151" y="4713676"/>
                <a:ext cx="599174" cy="509200"/>
              </a:xfrm>
              <a:prstGeom prst="rect">
                <a:avLst/>
              </a:prstGeom>
              <a:noFill/>
              <a:ln w="9525">
                <a:noFill/>
                <a:miter lim="800000"/>
                <a:headEnd/>
                <a:tailEnd/>
              </a:ln>
            </p:spPr>
          </p:pic>
          <p:sp>
            <p:nvSpPr>
              <p:cNvPr id="75" name="TextBox 74"/>
              <p:cNvSpPr txBox="1"/>
              <p:nvPr/>
            </p:nvSpPr>
            <p:spPr>
              <a:xfrm>
                <a:off x="4419600" y="5019675"/>
                <a:ext cx="1352550" cy="669414"/>
              </a:xfrm>
              <a:prstGeom prst="rect">
                <a:avLst/>
              </a:prstGeom>
              <a:noFill/>
            </p:spPr>
            <p:txBody>
              <a:bodyPr wrap="square" rtlCol="0">
                <a:spAutoFit/>
              </a:bodyPr>
              <a:lstStyle/>
              <a:p>
                <a:pPr algn="ctr">
                  <a:lnSpc>
                    <a:spcPts val="1500"/>
                  </a:lnSpc>
                </a:pPr>
                <a:r>
                  <a:rPr lang="en-US" sz="1600" b="1" dirty="0" smtClean="0">
                    <a:solidFill>
                      <a:prstClr val="white"/>
                    </a:solidFill>
                  </a:rPr>
                  <a:t> PIP Size Distributions</a:t>
                </a:r>
              </a:p>
              <a:p>
                <a:pPr algn="ctr">
                  <a:lnSpc>
                    <a:spcPts val="1500"/>
                  </a:lnSpc>
                </a:pPr>
                <a:r>
                  <a:rPr lang="en-US" sz="1600" b="1" dirty="0" smtClean="0">
                    <a:solidFill>
                      <a:prstClr val="white"/>
                    </a:solidFill>
                  </a:rPr>
                  <a:t>And images</a:t>
                </a:r>
                <a:endParaRPr lang="en-US" sz="1600" b="1" dirty="0">
                  <a:solidFill>
                    <a:prstClr val="white"/>
                  </a:solidFill>
                </a:endParaRPr>
              </a:p>
            </p:txBody>
          </p:sp>
        </p:grpSp>
        <p:sp>
          <p:nvSpPr>
            <p:cNvPr id="76" name="TextBox 75"/>
            <p:cNvSpPr txBox="1"/>
            <p:nvPr/>
          </p:nvSpPr>
          <p:spPr>
            <a:xfrm>
              <a:off x="7591425" y="4562475"/>
              <a:ext cx="1733550" cy="584775"/>
            </a:xfrm>
            <a:prstGeom prst="rect">
              <a:avLst/>
            </a:prstGeom>
            <a:noFill/>
          </p:spPr>
          <p:txBody>
            <a:bodyPr wrap="square" rtlCol="0">
              <a:spAutoFit/>
            </a:bodyPr>
            <a:lstStyle/>
            <a:p>
              <a:pPr algn="ctr"/>
              <a:r>
                <a:rPr lang="en-US" sz="1600" b="1" dirty="0" smtClean="0">
                  <a:solidFill>
                    <a:prstClr val="white"/>
                  </a:solidFill>
                </a:rPr>
                <a:t>U. Manitoba Imaging Camera</a:t>
              </a:r>
              <a:endParaRPr lang="en-US" sz="1600" b="1" dirty="0">
                <a:solidFill>
                  <a:prstClr val="white"/>
                </a:solidFill>
              </a:endParaRPr>
            </a:p>
          </p:txBody>
        </p:sp>
      </p:grpSp>
      <p:sp>
        <p:nvSpPr>
          <p:cNvPr id="37" name="Right Arrow 36"/>
          <p:cNvSpPr/>
          <p:nvPr/>
        </p:nvSpPr>
        <p:spPr>
          <a:xfrm>
            <a:off x="3095625" y="1581150"/>
            <a:ext cx="666750" cy="1000125"/>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97D">
                  <a:lumMod val="20000"/>
                  <a:lumOff val="80000"/>
                </a:srgbClr>
              </a:solidFill>
            </a:endParaRPr>
          </a:p>
        </p:txBody>
      </p:sp>
      <p:sp>
        <p:nvSpPr>
          <p:cNvPr id="39" name="Right Arrow 38"/>
          <p:cNvSpPr/>
          <p:nvPr/>
        </p:nvSpPr>
        <p:spPr>
          <a:xfrm>
            <a:off x="5838825" y="1562100"/>
            <a:ext cx="666750" cy="942975"/>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6" name="Picture 15" descr="GPM_Logo.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73563" y="0"/>
            <a:ext cx="1109478" cy="663187"/>
          </a:xfrm>
          <a:prstGeom prst="rect">
            <a:avLst/>
          </a:prstGeom>
          <a:noFill/>
          <a:ln w="9525">
            <a:noFill/>
            <a:miter lim="800000"/>
            <a:headEnd/>
            <a:tailEnd/>
          </a:ln>
        </p:spPr>
      </p:pic>
      <p:sp>
        <p:nvSpPr>
          <p:cNvPr id="8" name="TextBox 7"/>
          <p:cNvSpPr txBox="1"/>
          <p:nvPr/>
        </p:nvSpPr>
        <p:spPr>
          <a:xfrm>
            <a:off x="0" y="6611779"/>
            <a:ext cx="1642532" cy="246221"/>
          </a:xfrm>
          <a:prstGeom prst="rect">
            <a:avLst/>
          </a:prstGeom>
          <a:noFill/>
        </p:spPr>
        <p:txBody>
          <a:bodyPr wrap="square" rtlCol="0">
            <a:spAutoFit/>
          </a:bodyPr>
          <a:lstStyle/>
          <a:p>
            <a:r>
              <a:rPr lang="en-US" sz="1000" b="1" i="1" dirty="0">
                <a:solidFill>
                  <a:prstClr val="white"/>
                </a:solidFill>
              </a:rPr>
              <a:t>Walt.petersen@nasa.gov</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20000">
              <a:schemeClr val="tx2">
                <a:lumMod val="50000"/>
              </a:schemeClr>
            </a:gs>
            <a:gs pos="36000">
              <a:schemeClr val="tx2">
                <a:lumMod val="75000"/>
              </a:schemeClr>
            </a:gs>
            <a:gs pos="89000">
              <a:schemeClr val="bg1">
                <a:lumMod val="95000"/>
              </a:schemeClr>
            </a:gs>
          </a:gsLst>
          <a:lin ang="5400000" scaled="0"/>
        </a:gradFill>
        <a:effectLst/>
      </p:bgPr>
    </p:bg>
    <p:spTree>
      <p:nvGrpSpPr>
        <p:cNvPr id="1" name=""/>
        <p:cNvGrpSpPr/>
        <p:nvPr/>
      </p:nvGrpSpPr>
      <p:grpSpPr>
        <a:xfrm>
          <a:off x="0" y="0"/>
          <a:ext cx="0" cy="0"/>
          <a:chOff x="0" y="0"/>
          <a:chExt cx="0" cy="0"/>
        </a:xfrm>
      </p:grpSpPr>
      <p:grpSp>
        <p:nvGrpSpPr>
          <p:cNvPr id="3" name="Group 32"/>
          <p:cNvGrpSpPr/>
          <p:nvPr/>
        </p:nvGrpSpPr>
        <p:grpSpPr>
          <a:xfrm>
            <a:off x="370117" y="1993438"/>
            <a:ext cx="8284036" cy="4142018"/>
            <a:chOff x="370117" y="1289492"/>
            <a:chExt cx="8284036" cy="4142018"/>
          </a:xfrm>
        </p:grpSpPr>
        <p:sp>
          <p:nvSpPr>
            <p:cNvPr id="2" name="TextBox 1"/>
            <p:cNvSpPr txBox="1"/>
            <p:nvPr/>
          </p:nvSpPr>
          <p:spPr>
            <a:xfrm>
              <a:off x="631371" y="2264229"/>
              <a:ext cx="6977743" cy="646331"/>
            </a:xfrm>
            <a:prstGeom prst="rect">
              <a:avLst/>
            </a:prstGeom>
            <a:noFill/>
          </p:spPr>
          <p:txBody>
            <a:bodyPr wrap="square" rtlCol="0">
              <a:spAutoFit/>
            </a:bodyPr>
            <a:lstStyle/>
            <a:p>
              <a:r>
                <a:rPr lang="en-US" dirty="0" smtClean="0">
                  <a:solidFill>
                    <a:prstClr val="black"/>
                  </a:solidFill>
                </a:rPr>
                <a:t>GPM GV:  Map- we are everywhere….and when we are not there we are here</a:t>
              </a:r>
              <a:endParaRPr lang="en-US" dirty="0">
                <a:solidFill>
                  <a:prstClr val="black"/>
                </a:solidFill>
              </a:endParaRPr>
            </a:p>
          </p:txBody>
        </p:sp>
        <p:pic>
          <p:nvPicPr>
            <p:cNvPr id="1028" name="Picture 4" descr="http://www.free-world-maps.com/map-images/physical-free-world-map-b1.jpg"/>
            <p:cNvPicPr>
              <a:picLocks noChangeAspect="1" noChangeArrowheads="1"/>
            </p:cNvPicPr>
            <p:nvPr/>
          </p:nvPicPr>
          <p:blipFill>
            <a:blip r:embed="rId2" cstate="email">
              <a:lum bright="-7000" contrast="15000"/>
              <a:extLst>
                <a:ext uri="{28A0092B-C50C-407E-A947-70E740481C1C}">
                  <a14:useLocalDpi xmlns:a14="http://schemas.microsoft.com/office/drawing/2010/main"/>
                </a:ext>
              </a:extLst>
            </a:blip>
            <a:srcRect/>
            <a:stretch>
              <a:fillRect/>
            </a:stretch>
          </p:blipFill>
          <p:spPr bwMode="auto">
            <a:xfrm>
              <a:off x="370117" y="1289492"/>
              <a:ext cx="8284036" cy="4142018"/>
            </a:xfrm>
            <a:prstGeom prst="rect">
              <a:avLst/>
            </a:prstGeom>
            <a:ln>
              <a:noFill/>
            </a:ln>
            <a:effectLst>
              <a:softEdge rad="112500"/>
            </a:effectLst>
          </p:spPr>
        </p:pic>
        <p:sp>
          <p:nvSpPr>
            <p:cNvPr id="6" name="Oval 5"/>
            <p:cNvSpPr>
              <a:spLocks noChangeAspect="1"/>
            </p:cNvSpPr>
            <p:nvPr/>
          </p:nvSpPr>
          <p:spPr>
            <a:xfrm>
              <a:off x="2666988" y="2383959"/>
              <a:ext cx="164048" cy="16404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a:spLocks noChangeAspect="1"/>
            </p:cNvSpPr>
            <p:nvPr/>
          </p:nvSpPr>
          <p:spPr>
            <a:xfrm>
              <a:off x="2438389" y="2514587"/>
              <a:ext cx="164048" cy="1640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a:spLocks noChangeAspect="1"/>
            </p:cNvSpPr>
            <p:nvPr/>
          </p:nvSpPr>
          <p:spPr>
            <a:xfrm>
              <a:off x="2264218" y="2471044"/>
              <a:ext cx="164048" cy="1640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a:spLocks noChangeAspect="1"/>
            </p:cNvSpPr>
            <p:nvPr/>
          </p:nvSpPr>
          <p:spPr>
            <a:xfrm>
              <a:off x="1556645" y="2296874"/>
              <a:ext cx="164048" cy="164048"/>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a:spLocks noChangeAspect="1"/>
            </p:cNvSpPr>
            <p:nvPr/>
          </p:nvSpPr>
          <p:spPr>
            <a:xfrm>
              <a:off x="4669960" y="2166245"/>
              <a:ext cx="164048" cy="1640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a:spLocks noChangeAspect="1"/>
            </p:cNvSpPr>
            <p:nvPr/>
          </p:nvSpPr>
          <p:spPr>
            <a:xfrm>
              <a:off x="4789703" y="2285988"/>
              <a:ext cx="164048" cy="1640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a:spLocks noChangeAspect="1"/>
            </p:cNvSpPr>
            <p:nvPr/>
          </p:nvSpPr>
          <p:spPr>
            <a:xfrm>
              <a:off x="5037107" y="1763641"/>
              <a:ext cx="164048" cy="16404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a:spLocks noChangeAspect="1"/>
            </p:cNvSpPr>
            <p:nvPr/>
          </p:nvSpPr>
          <p:spPr>
            <a:xfrm>
              <a:off x="3423051" y="3314193"/>
              <a:ext cx="164048" cy="1640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a:spLocks noChangeAspect="1"/>
            </p:cNvSpPr>
            <p:nvPr/>
          </p:nvSpPr>
          <p:spPr>
            <a:xfrm>
              <a:off x="6304795" y="3369611"/>
              <a:ext cx="164048" cy="1640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a:spLocks noChangeAspect="1"/>
            </p:cNvSpPr>
            <p:nvPr/>
          </p:nvSpPr>
          <p:spPr>
            <a:xfrm>
              <a:off x="3152887" y="2157339"/>
              <a:ext cx="164048" cy="16404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a:spLocks noChangeAspect="1"/>
            </p:cNvSpPr>
            <p:nvPr/>
          </p:nvSpPr>
          <p:spPr>
            <a:xfrm>
              <a:off x="2813451" y="1824830"/>
              <a:ext cx="164048" cy="16404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a:spLocks noChangeAspect="1"/>
            </p:cNvSpPr>
            <p:nvPr/>
          </p:nvSpPr>
          <p:spPr>
            <a:xfrm>
              <a:off x="8320636" y="3196430"/>
              <a:ext cx="164048" cy="16404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a:spLocks noChangeAspect="1"/>
            </p:cNvSpPr>
            <p:nvPr/>
          </p:nvSpPr>
          <p:spPr>
            <a:xfrm>
              <a:off x="2433441" y="2297862"/>
              <a:ext cx="164048" cy="16404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a:spLocks noChangeAspect="1"/>
            </p:cNvSpPr>
            <p:nvPr/>
          </p:nvSpPr>
          <p:spPr>
            <a:xfrm>
              <a:off x="5023251" y="1840663"/>
              <a:ext cx="164048" cy="1640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a:spLocks noChangeAspect="1"/>
            </p:cNvSpPr>
            <p:nvPr/>
          </p:nvSpPr>
          <p:spPr>
            <a:xfrm>
              <a:off x="2619487" y="2297368"/>
              <a:ext cx="164048" cy="16404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a:spLocks noChangeAspect="1"/>
            </p:cNvSpPr>
            <p:nvPr/>
          </p:nvSpPr>
          <p:spPr>
            <a:xfrm>
              <a:off x="2565059" y="2297862"/>
              <a:ext cx="164048" cy="1640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a:spLocks noChangeAspect="1"/>
            </p:cNvSpPr>
            <p:nvPr/>
          </p:nvSpPr>
          <p:spPr>
            <a:xfrm>
              <a:off x="2291432" y="2373073"/>
              <a:ext cx="164048" cy="1640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a:spLocks noChangeAspect="1"/>
            </p:cNvSpPr>
            <p:nvPr/>
          </p:nvSpPr>
          <p:spPr>
            <a:xfrm>
              <a:off x="2227601" y="2375054"/>
              <a:ext cx="164048" cy="16404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Oval 28"/>
            <p:cNvSpPr>
              <a:spLocks noChangeAspect="1"/>
            </p:cNvSpPr>
            <p:nvPr/>
          </p:nvSpPr>
          <p:spPr>
            <a:xfrm>
              <a:off x="2015320" y="2407708"/>
              <a:ext cx="164048" cy="16404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Oval 25"/>
          <p:cNvSpPr/>
          <p:nvPr/>
        </p:nvSpPr>
        <p:spPr>
          <a:xfrm>
            <a:off x="219135" y="6150104"/>
            <a:ext cx="210125" cy="20534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3271883" y="6065519"/>
            <a:ext cx="3418478" cy="400110"/>
          </a:xfrm>
          <a:prstGeom prst="rect">
            <a:avLst/>
          </a:prstGeom>
          <a:noFill/>
        </p:spPr>
        <p:txBody>
          <a:bodyPr wrap="square" rtlCol="0">
            <a:spAutoFit/>
          </a:bodyPr>
          <a:lstStyle/>
          <a:p>
            <a:r>
              <a:rPr lang="en-US" sz="2000" dirty="0" smtClean="0">
                <a:solidFill>
                  <a:prstClr val="black"/>
                </a:solidFill>
              </a:rPr>
              <a:t>Field campaigns since 2007</a:t>
            </a:r>
          </a:p>
        </p:txBody>
      </p:sp>
      <p:sp>
        <p:nvSpPr>
          <p:cNvPr id="30" name="Oval 29"/>
          <p:cNvSpPr/>
          <p:nvPr/>
        </p:nvSpPr>
        <p:spPr>
          <a:xfrm>
            <a:off x="6376095" y="6160264"/>
            <a:ext cx="210125" cy="205344"/>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3084255" y="6183124"/>
            <a:ext cx="210125" cy="20534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1229360" y="91440"/>
            <a:ext cx="6695440" cy="461665"/>
          </a:xfrm>
          <a:prstGeom prst="rect">
            <a:avLst/>
          </a:prstGeom>
          <a:noFill/>
        </p:spPr>
        <p:txBody>
          <a:bodyPr wrap="square" rtlCol="0">
            <a:spAutoFit/>
          </a:bodyPr>
          <a:lstStyle/>
          <a:p>
            <a:pPr algn="ctr"/>
            <a:r>
              <a:rPr lang="en-US" sz="2400" b="1" dirty="0" smtClean="0">
                <a:solidFill>
                  <a:prstClr val="white"/>
                </a:solidFill>
                <a:latin typeface="Arial" pitchFamily="34" charset="0"/>
                <a:cs typeface="Arial" pitchFamily="34" charset="0"/>
              </a:rPr>
              <a:t> GV is a Global Effort!</a:t>
            </a:r>
          </a:p>
        </p:txBody>
      </p:sp>
      <p:pic>
        <p:nvPicPr>
          <p:cNvPr id="36" name="Picture 5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 y="-3810"/>
            <a:ext cx="970476" cy="826770"/>
          </a:xfrm>
          <a:prstGeom prst="rect">
            <a:avLst/>
          </a:prstGeom>
          <a:noFill/>
          <a:ln w="9525">
            <a:noFill/>
            <a:miter lim="800000"/>
            <a:headEnd/>
            <a:tailEnd/>
          </a:ln>
        </p:spPr>
      </p:pic>
      <p:pic>
        <p:nvPicPr>
          <p:cNvPr id="37" name="Picture 15" descr="GPM_Logo.pd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45701" y="0"/>
            <a:ext cx="1198300" cy="716280"/>
          </a:xfrm>
          <a:prstGeom prst="rect">
            <a:avLst/>
          </a:prstGeom>
          <a:noFill/>
          <a:ln w="9525">
            <a:noFill/>
            <a:miter lim="800000"/>
            <a:headEnd/>
            <a:tailEnd/>
          </a:ln>
        </p:spPr>
      </p:pic>
      <p:sp>
        <p:nvSpPr>
          <p:cNvPr id="38" name="TextBox 37"/>
          <p:cNvSpPr txBox="1"/>
          <p:nvPr/>
        </p:nvSpPr>
        <p:spPr>
          <a:xfrm>
            <a:off x="0" y="1026880"/>
            <a:ext cx="8930640" cy="707886"/>
          </a:xfrm>
          <a:prstGeom prst="rect">
            <a:avLst/>
          </a:prstGeom>
          <a:noFill/>
        </p:spPr>
        <p:txBody>
          <a:bodyPr wrap="square" rtlCol="0">
            <a:spAutoFit/>
          </a:bodyPr>
          <a:lstStyle/>
          <a:p>
            <a:pPr marL="168275" indent="-168275" algn="ctr">
              <a:spcAft>
                <a:spcPts val="600"/>
              </a:spcAft>
            </a:pPr>
            <a:r>
              <a:rPr lang="en-US" sz="2000" b="1" dirty="0" smtClean="0">
                <a:solidFill>
                  <a:srgbClr val="FFFF00"/>
                </a:solidFill>
              </a:rPr>
              <a:t>International cooperation to connect what is observed at the ground and in the clouds (e.g., rain, snow, ice), to what is observed from space</a:t>
            </a:r>
            <a:endParaRPr lang="en-US" b="1" dirty="0" smtClean="0">
              <a:solidFill>
                <a:srgbClr val="FFFF00"/>
              </a:solidFill>
            </a:endParaRPr>
          </a:p>
        </p:txBody>
      </p:sp>
      <p:sp>
        <p:nvSpPr>
          <p:cNvPr id="41" name="TextBox 40"/>
          <p:cNvSpPr txBox="1"/>
          <p:nvPr/>
        </p:nvSpPr>
        <p:spPr>
          <a:xfrm>
            <a:off x="411480" y="6013549"/>
            <a:ext cx="2560320" cy="707886"/>
          </a:xfrm>
          <a:prstGeom prst="rect">
            <a:avLst/>
          </a:prstGeom>
          <a:noFill/>
        </p:spPr>
        <p:txBody>
          <a:bodyPr wrap="square" rtlCol="0">
            <a:spAutoFit/>
          </a:bodyPr>
          <a:lstStyle/>
          <a:p>
            <a:r>
              <a:rPr lang="en-US" sz="2000" dirty="0" smtClean="0">
                <a:solidFill>
                  <a:prstClr val="black"/>
                </a:solidFill>
              </a:rPr>
              <a:t>Instruments deployed (current)</a:t>
            </a:r>
          </a:p>
        </p:txBody>
      </p:sp>
      <p:sp>
        <p:nvSpPr>
          <p:cNvPr id="42" name="TextBox 41"/>
          <p:cNvSpPr txBox="1"/>
          <p:nvPr/>
        </p:nvSpPr>
        <p:spPr>
          <a:xfrm>
            <a:off x="6614160" y="6077188"/>
            <a:ext cx="2575560" cy="646331"/>
          </a:xfrm>
          <a:prstGeom prst="rect">
            <a:avLst/>
          </a:prstGeom>
          <a:noFill/>
        </p:spPr>
        <p:txBody>
          <a:bodyPr wrap="square" rtlCol="0">
            <a:spAutoFit/>
          </a:bodyPr>
          <a:lstStyle/>
          <a:p>
            <a:r>
              <a:rPr lang="en-US" dirty="0" smtClean="0">
                <a:solidFill>
                  <a:prstClr val="black"/>
                </a:solidFill>
              </a:rPr>
              <a:t>OLYMPEX Field Campaign (2015/16)</a:t>
            </a:r>
          </a:p>
        </p:txBody>
      </p:sp>
      <p:sp>
        <p:nvSpPr>
          <p:cNvPr id="35" name="Oval 34"/>
          <p:cNvSpPr/>
          <p:nvPr/>
        </p:nvSpPr>
        <p:spPr>
          <a:xfrm>
            <a:off x="4140200" y="3606800"/>
            <a:ext cx="673100" cy="419100"/>
          </a:xfrm>
          <a:prstGeom prst="ellipse">
            <a:avLst/>
          </a:prstGeom>
          <a:noFill/>
          <a:ln>
            <a:solidFill>
              <a:srgbClr val="F8F8F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099300" y="4356100"/>
            <a:ext cx="1028700" cy="736600"/>
          </a:xfrm>
          <a:prstGeom prst="ellipse">
            <a:avLst/>
          </a:prstGeom>
          <a:noFill/>
          <a:ln>
            <a:solidFill>
              <a:srgbClr val="F8F8F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343400" y="2387600"/>
            <a:ext cx="1079500" cy="774700"/>
          </a:xfrm>
          <a:prstGeom prst="ellipse">
            <a:avLst/>
          </a:prstGeom>
          <a:noFill/>
          <a:ln>
            <a:solidFill>
              <a:srgbClr val="F8F8F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4479732">
            <a:off x="2685673" y="3850700"/>
            <a:ext cx="1028700" cy="946055"/>
          </a:xfrm>
          <a:prstGeom prst="ellipse">
            <a:avLst/>
          </a:prstGeom>
          <a:noFill/>
          <a:ln>
            <a:solidFill>
              <a:srgbClr val="F8F8F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3054751" y="4030839"/>
            <a:ext cx="164048" cy="1640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5" name="Group 45"/>
          <p:cNvGrpSpPr>
            <a:grpSpLocks/>
          </p:cNvGrpSpPr>
          <p:nvPr/>
        </p:nvGrpSpPr>
        <p:grpSpPr bwMode="auto">
          <a:xfrm>
            <a:off x="2654300" y="5334000"/>
            <a:ext cx="4152900" cy="631825"/>
            <a:chOff x="1134963" y="2767498"/>
            <a:chExt cx="5226775" cy="822693"/>
          </a:xfrm>
        </p:grpSpPr>
        <p:grpSp>
          <p:nvGrpSpPr>
            <p:cNvPr id="46" name="Group 125"/>
            <p:cNvGrpSpPr>
              <a:grpSpLocks/>
            </p:cNvGrpSpPr>
            <p:nvPr/>
          </p:nvGrpSpPr>
          <p:grpSpPr bwMode="auto">
            <a:xfrm>
              <a:off x="3718562" y="3160929"/>
              <a:ext cx="2643178" cy="415391"/>
              <a:chOff x="2181" y="2301"/>
              <a:chExt cx="3349" cy="478"/>
            </a:xfrm>
          </p:grpSpPr>
          <p:grpSp>
            <p:nvGrpSpPr>
              <p:cNvPr id="65" name="Group 97"/>
              <p:cNvGrpSpPr>
                <a:grpSpLocks/>
              </p:cNvGrpSpPr>
              <p:nvPr/>
            </p:nvGrpSpPr>
            <p:grpSpPr bwMode="auto">
              <a:xfrm>
                <a:off x="4165" y="2301"/>
                <a:ext cx="1365" cy="467"/>
                <a:chOff x="1446" y="2976"/>
                <a:chExt cx="1232" cy="459"/>
              </a:xfrm>
            </p:grpSpPr>
            <p:pic>
              <p:nvPicPr>
                <p:cNvPr id="69" name="Picture 51" descr="19flag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37" y="2985"/>
                  <a:ext cx="641"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55" descr="19flag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46" y="2976"/>
                  <a:ext cx="620"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 name="Picture 52" descr="19flag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10" y="2311"/>
                <a:ext cx="683"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54" descr="19flag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58" y="2305"/>
                <a:ext cx="673"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57" descr="19flag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81" y="2334"/>
                <a:ext cx="691"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106"/>
            <p:cNvGrpSpPr>
              <a:grpSpLocks/>
            </p:cNvGrpSpPr>
            <p:nvPr/>
          </p:nvGrpSpPr>
          <p:grpSpPr bwMode="auto">
            <a:xfrm>
              <a:off x="1151536" y="2769536"/>
              <a:ext cx="2578458" cy="414522"/>
              <a:chOff x="1481" y="1171"/>
              <a:chExt cx="2972" cy="468"/>
            </a:xfrm>
          </p:grpSpPr>
          <p:pic>
            <p:nvPicPr>
              <p:cNvPr id="60" name="Picture 40" descr="19flag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638" y="1171"/>
                <a:ext cx="615"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41" descr="19flags"/>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026" y="1174"/>
                <a:ext cx="62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42" descr="19flags"/>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235" y="1177"/>
                <a:ext cx="621"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43" descr="19flags"/>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844" y="1171"/>
                <a:ext cx="609"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11" descr="argentina-fla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481" y="1210"/>
                <a:ext cx="559"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112"/>
            <p:cNvGrpSpPr>
              <a:grpSpLocks/>
            </p:cNvGrpSpPr>
            <p:nvPr/>
          </p:nvGrpSpPr>
          <p:grpSpPr bwMode="auto">
            <a:xfrm>
              <a:off x="3752495" y="2767498"/>
              <a:ext cx="2579249" cy="417998"/>
              <a:chOff x="1484" y="1644"/>
              <a:chExt cx="2974" cy="471"/>
            </a:xfrm>
          </p:grpSpPr>
          <p:pic>
            <p:nvPicPr>
              <p:cNvPr id="55" name="Picture 39" descr="19flags"/>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062" y="1647"/>
                <a:ext cx="606"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47" descr="19flag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249" y="1647"/>
                <a:ext cx="612"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8" descr="19flags"/>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841" y="1644"/>
                <a:ext cx="617"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49" descr="19flags"/>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643" y="1644"/>
                <a:ext cx="618"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17" descr="ethiopia-flag"/>
              <p:cNvPicPr>
                <a:picLocks noChangeAspect="1" noChangeArrowheads="1"/>
              </p:cNvPicPr>
              <p:nvPr/>
            </p:nvPicPr>
            <p:blipFill>
              <a:blip r:embed="rId19" cstate="email">
                <a:extLst>
                  <a:ext uri="{28A0092B-C50C-407E-A947-70E740481C1C}">
                    <a14:useLocalDpi xmlns:a14="http://schemas.microsoft.com/office/drawing/2010/main"/>
                  </a:ext>
                </a:extLst>
              </a:blip>
              <a:srcRect l="726" t="2673" r="1453" b="1604"/>
              <a:stretch>
                <a:fillRect/>
              </a:stretch>
            </p:blipFill>
            <p:spPr bwMode="auto">
              <a:xfrm>
                <a:off x="1484" y="1684"/>
                <a:ext cx="567"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 118"/>
            <p:cNvGrpSpPr>
              <a:grpSpLocks/>
            </p:cNvGrpSpPr>
            <p:nvPr/>
          </p:nvGrpSpPr>
          <p:grpSpPr bwMode="auto">
            <a:xfrm>
              <a:off x="1134963" y="3166110"/>
              <a:ext cx="2606874" cy="424081"/>
              <a:chOff x="1466" y="2082"/>
              <a:chExt cx="3004" cy="480"/>
            </a:xfrm>
          </p:grpSpPr>
          <p:pic>
            <p:nvPicPr>
              <p:cNvPr id="50" name="Picture 45" descr="19flags"/>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2048" y="2084"/>
                <a:ext cx="612"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8" descr="19flags"/>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232" y="2088"/>
                <a:ext cx="614"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9" descr="19flags"/>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648" y="2082"/>
                <a:ext cx="629"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60" descr="19flags"/>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3858" y="2108"/>
                <a:ext cx="612"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6" descr="19flags"/>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466" y="2107"/>
                <a:ext cx="604"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1" name="Oval 70"/>
          <p:cNvSpPr/>
          <p:nvPr/>
        </p:nvSpPr>
        <p:spPr>
          <a:xfrm rot="19285800">
            <a:off x="7239000" y="3073400"/>
            <a:ext cx="711200" cy="368300"/>
          </a:xfrm>
          <a:prstGeom prst="ellipse">
            <a:avLst/>
          </a:prstGeom>
          <a:noFill/>
          <a:ln>
            <a:solidFill>
              <a:srgbClr val="F8F8F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485900" y="2374900"/>
            <a:ext cx="1828800" cy="1244600"/>
          </a:xfrm>
          <a:prstGeom prst="ellipse">
            <a:avLst/>
          </a:prstGeom>
          <a:noFill/>
          <a:ln>
            <a:solidFill>
              <a:srgbClr val="F8F8F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95300" y="5168900"/>
            <a:ext cx="368300" cy="279400"/>
          </a:xfrm>
          <a:prstGeom prst="ellipse">
            <a:avLst/>
          </a:prstGeom>
          <a:noFill/>
          <a:ln>
            <a:solidFill>
              <a:srgbClr val="F8F8F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779780" y="4997549"/>
            <a:ext cx="2560320" cy="608885"/>
          </a:xfrm>
          <a:prstGeom prst="rect">
            <a:avLst/>
          </a:prstGeom>
          <a:noFill/>
        </p:spPr>
        <p:txBody>
          <a:bodyPr wrap="square" rtlCol="0">
            <a:spAutoFit/>
          </a:bodyPr>
          <a:lstStyle/>
          <a:p>
            <a:pPr>
              <a:lnSpc>
                <a:spcPts val="2000"/>
              </a:lnSpc>
            </a:pPr>
            <a:r>
              <a:rPr lang="en-US" sz="2000" dirty="0" smtClean="0">
                <a:solidFill>
                  <a:schemeClr val="bg1"/>
                </a:solidFill>
              </a:rPr>
              <a:t>National Network</a:t>
            </a:r>
          </a:p>
          <a:p>
            <a:pPr>
              <a:lnSpc>
                <a:spcPts val="2000"/>
              </a:lnSpc>
            </a:pPr>
            <a:r>
              <a:rPr lang="en-US" sz="2000" dirty="0" smtClean="0">
                <a:solidFill>
                  <a:schemeClr val="bg1"/>
                </a:solidFill>
              </a:rPr>
              <a:t>collaboration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8" y="-7938"/>
            <a:ext cx="9159876" cy="6873876"/>
          </a:xfrm>
          <a:prstGeom prst="rect">
            <a:avLst/>
          </a:prstGeom>
          <a:noFill/>
          <a:ln w="9525">
            <a:noFill/>
            <a:miter lim="800000"/>
            <a:headEnd/>
            <a:tailEnd/>
          </a:ln>
          <a:effectLst/>
        </p:spPr>
      </p:pic>
    </p:spTree>
    <p:extLst>
      <p:ext uri="{BB962C8B-B14F-4D97-AF65-F5344CB8AC3E}">
        <p14:creationId xmlns:p14="http://schemas.microsoft.com/office/powerpoint/2010/main" val="925044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8" y="-7938"/>
            <a:ext cx="9159876" cy="68738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8" y="-7938"/>
            <a:ext cx="9159876" cy="68738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099" y="693683"/>
            <a:ext cx="7390834" cy="593432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600" y="98425"/>
            <a:ext cx="7040563" cy="492125"/>
          </a:xfrm>
        </p:spPr>
        <p:txBody>
          <a:bodyPr/>
          <a:lstStyle/>
          <a:p>
            <a:pPr algn="ctr"/>
            <a:r>
              <a:rPr lang="en-US" dirty="0" smtClean="0"/>
              <a:t>GPM Core Satellite Key Instruments</a:t>
            </a:r>
            <a:endParaRPr lang="en-US" dirty="0"/>
          </a:p>
        </p:txBody>
      </p:sp>
      <p:pic>
        <p:nvPicPr>
          <p:cNvPr id="4" name="Picture 6" descr="GMPtracking_CMYK_Lg.ti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8301" y="730846"/>
            <a:ext cx="6174626" cy="566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320800" y="1397000"/>
            <a:ext cx="3467100" cy="369332"/>
          </a:xfrm>
          <a:prstGeom prst="rect">
            <a:avLst/>
          </a:prstGeom>
          <a:noFill/>
        </p:spPr>
        <p:txBody>
          <a:bodyPr wrap="square" rtlCol="0">
            <a:spAutoFit/>
          </a:bodyPr>
          <a:lstStyle/>
          <a:p>
            <a:r>
              <a:rPr lang="en-US" dirty="0" smtClean="0"/>
              <a:t>GPM Microwave Imager (GMI)</a:t>
            </a:r>
            <a:endParaRPr lang="en-US" dirty="0"/>
          </a:p>
        </p:txBody>
      </p:sp>
      <p:sp>
        <p:nvSpPr>
          <p:cNvPr id="6" name="TextBox 5"/>
          <p:cNvSpPr txBox="1"/>
          <p:nvPr/>
        </p:nvSpPr>
        <p:spPr>
          <a:xfrm>
            <a:off x="4013200" y="2882900"/>
            <a:ext cx="2603500" cy="646331"/>
          </a:xfrm>
          <a:prstGeom prst="rect">
            <a:avLst/>
          </a:prstGeom>
          <a:noFill/>
        </p:spPr>
        <p:txBody>
          <a:bodyPr wrap="square" rtlCol="0">
            <a:spAutoFit/>
          </a:bodyPr>
          <a:lstStyle/>
          <a:p>
            <a:r>
              <a:rPr lang="en-US" dirty="0" smtClean="0"/>
              <a:t>Dual Frequency Precipitation Radar (DPR)</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4" descr="Screen shot 2013-08-28 at 3.15.21 PM.png"/>
          <p:cNvPicPr>
            <a:picLocks noChangeAspect="1"/>
          </p:cNvPicPr>
          <p:nvPr/>
        </p:nvPicPr>
        <p:blipFill>
          <a:blip r:embed="rId3" cstate="email">
            <a:extLst>
              <a:ext uri="{28A0092B-C50C-407E-A947-70E740481C1C}">
                <a14:useLocalDpi xmlns:a14="http://schemas.microsoft.com/office/drawing/2010/main"/>
              </a:ext>
            </a:extLst>
          </a:blip>
          <a:srcRect l="-496" r="-39"/>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1333500" y="215900"/>
            <a:ext cx="6565900" cy="584775"/>
          </a:xfrm>
          <a:prstGeom prst="rect">
            <a:avLst/>
          </a:prstGeom>
          <a:noFill/>
        </p:spPr>
        <p:txBody>
          <a:bodyPr wrap="square" rtlCol="0">
            <a:spAutoFit/>
          </a:bodyPr>
          <a:lstStyle/>
          <a:p>
            <a:pPr algn="ctr"/>
            <a:r>
              <a:rPr lang="en-US" sz="3200" b="1" dirty="0" smtClean="0">
                <a:solidFill>
                  <a:srgbClr val="F8F8F8"/>
                </a:solidFill>
              </a:rPr>
              <a:t>How the Instruments Work</a:t>
            </a:r>
            <a:endParaRPr lang="en-US" sz="3200" b="1" dirty="0">
              <a:solidFill>
                <a:srgbClr val="F8F8F8"/>
              </a:solidFill>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546143" y="1166018"/>
            <a:ext cx="8051713" cy="4525963"/>
          </a:xfrm>
        </p:spPr>
      </p:pic>
      <p:sp>
        <p:nvSpPr>
          <p:cNvPr id="8" name="TextBox 7"/>
          <p:cNvSpPr txBox="1"/>
          <p:nvPr/>
        </p:nvSpPr>
        <p:spPr>
          <a:xfrm>
            <a:off x="2490951" y="5885058"/>
            <a:ext cx="3706784" cy="369332"/>
          </a:xfrm>
          <a:prstGeom prst="rect">
            <a:avLst/>
          </a:prstGeom>
          <a:noFill/>
        </p:spPr>
        <p:txBody>
          <a:bodyPr wrap="none" rtlCol="0">
            <a:spAutoFit/>
          </a:bodyPr>
          <a:lstStyle/>
          <a:p>
            <a:r>
              <a:rPr lang="en-US" dirty="0">
                <a:hlinkClick r:id="rId5"/>
              </a:rPr>
              <a:t>http://</a:t>
            </a:r>
            <a:r>
              <a:rPr lang="en-US" dirty="0" smtClean="0">
                <a:hlinkClick r:id="rId5"/>
              </a:rPr>
              <a:t>svs.gsfc.nasa.gov/goto?11253</a:t>
            </a:r>
            <a:r>
              <a:rPr lang="en-US" dirty="0" smtClean="0"/>
              <a:t>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GPM Templates">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Microsoft PowerPoint 4">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lnDef>
  </a:objectDefaults>
  <a:extraClrSchemeLst>
    <a:extraClrScheme>
      <a:clrScheme name="Microsoft PowerPoint 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PowerPoint 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PowerPoint 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PowerPoint 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PowerPoint 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PowerPoint 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etersenPMM2008">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PetersenPMM20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Arial" charset="0"/>
          </a:defRPr>
        </a:defPPr>
      </a:lstStyle>
    </a:lnDef>
  </a:objectDefaults>
  <a:extraClrSchemeLst>
    <a:extraClrScheme>
      <a:clrScheme name="PetersenPMM200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tersenPMM200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tersenPMM200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tersenPMM200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tersenPMM20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tersenPMM20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tersenPMM20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tersenPMM2008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PM Templates">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Microsoft PowerPoint 4">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lnDef>
  </a:objectDefaults>
  <a:extraClrSchemeLst>
    <a:extraClrScheme>
      <a:clrScheme name="Microsoft PowerPoint 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PowerPoint 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PowerPoint 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PowerPoint 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PowerPoint 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PowerPoint 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8966</TotalTime>
  <Words>2498</Words>
  <Application>Microsoft Office PowerPoint</Application>
  <PresentationFormat>On-screen Show (4:3)</PresentationFormat>
  <Paragraphs>336</Paragraphs>
  <Slides>38</Slides>
  <Notes>16</Notes>
  <HiddenSlides>0</HiddenSlides>
  <MMClips>0</MMClips>
  <ScaleCrop>false</ScaleCrop>
  <HeadingPairs>
    <vt:vector size="4" baseType="variant">
      <vt:variant>
        <vt:lpstr>Theme</vt:lpstr>
      </vt:variant>
      <vt:variant>
        <vt:i4>14</vt:i4>
      </vt:variant>
      <vt:variant>
        <vt:lpstr>Slide Titles</vt:lpstr>
      </vt:variant>
      <vt:variant>
        <vt:i4>38</vt:i4>
      </vt:variant>
    </vt:vector>
  </HeadingPairs>
  <TitlesOfParts>
    <vt:vector size="52" baseType="lpstr">
      <vt:lpstr>Office Theme</vt:lpstr>
      <vt:lpstr>1_PetersenPMM2008</vt:lpstr>
      <vt:lpstr>GPM Templates</vt:lpstr>
      <vt:lpstr>1_Office Theme</vt:lpstr>
      <vt:lpstr>2_Office Theme</vt:lpstr>
      <vt:lpstr>3_Office Theme</vt:lpstr>
      <vt:lpstr>5_Office Theme</vt:lpstr>
      <vt:lpstr>4_Office Theme</vt:lpstr>
      <vt:lpstr>7_Office Theme</vt:lpstr>
      <vt:lpstr>8_Office Theme</vt:lpstr>
      <vt:lpstr>9_Office Theme</vt:lpstr>
      <vt:lpstr>10_Office Theme</vt:lpstr>
      <vt:lpstr>13_Office Theme</vt:lpstr>
      <vt:lpstr>1_GPM Templates</vt:lpstr>
      <vt:lpstr>Global Precipitation Measurement</vt:lpstr>
      <vt:lpstr>PowerPoint Presentation</vt:lpstr>
      <vt:lpstr>PowerPoint Presentation</vt:lpstr>
      <vt:lpstr>PowerPoint Presentation</vt:lpstr>
      <vt:lpstr>PowerPoint Presentation</vt:lpstr>
      <vt:lpstr>PowerPoint Presentation</vt:lpstr>
      <vt:lpstr>PowerPoint Presentation</vt:lpstr>
      <vt:lpstr>GPM Core Satellite Key Instruments</vt:lpstr>
      <vt:lpstr>PowerPoint Presentation</vt:lpstr>
      <vt:lpstr>PowerPoint Presentation</vt:lpstr>
      <vt:lpstr>Hurricane Odile &amp; March Snow Storm</vt:lpstr>
      <vt:lpstr>PowerPoint Presentation</vt:lpstr>
      <vt:lpstr>PowerPoint Presentation</vt:lpstr>
      <vt:lpstr>PowerPoint Presentation</vt:lpstr>
      <vt:lpstr>PowerPoint Presentation</vt:lpstr>
      <vt:lpstr>GPM vs. Ground Radar:  Resolution matters!</vt:lpstr>
      <vt:lpstr>PowerPoint Presentation</vt:lpstr>
      <vt:lpstr>PowerPoint Presentation</vt:lpstr>
      <vt:lpstr>GV vs. GPM GMI Radiometer Measurements: Rain and Snow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wpeterse</dc:creator>
  <cp:lastModifiedBy>Weaver, Kristen L. (GSFC-6170)[USRA]</cp:lastModifiedBy>
  <cp:revision>578</cp:revision>
  <dcterms:created xsi:type="dcterms:W3CDTF">2013-05-20T14:11:55Z</dcterms:created>
  <dcterms:modified xsi:type="dcterms:W3CDTF">2015-02-18T17:36:32Z</dcterms:modified>
</cp:coreProperties>
</file>