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9" r:id="rId3"/>
    <p:sldId id="258" r:id="rId4"/>
    <p:sldId id="260"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8" r:id="rId19"/>
    <p:sldId id="289" r:id="rId20"/>
    <p:sldId id="290" r:id="rId21"/>
    <p:sldId id="291" r:id="rId22"/>
    <p:sldId id="292" r:id="rId23"/>
    <p:sldId id="293" r:id="rId24"/>
    <p:sldId id="287" r:id="rId25"/>
    <p:sldId id="297" r:id="rId26"/>
    <p:sldId id="300" r:id="rId27"/>
    <p:sldId id="298" r:id="rId28"/>
    <p:sldId id="301" r:id="rId29"/>
    <p:sldId id="299" r:id="rId30"/>
    <p:sldId id="302" r:id="rId31"/>
    <p:sldId id="304" r:id="rId32"/>
    <p:sldId id="305" r:id="rId33"/>
    <p:sldId id="306" r:id="rId34"/>
    <p:sldId id="307" r:id="rId35"/>
    <p:sldId id="296" r:id="rId36"/>
    <p:sldId id="262" r:id="rId37"/>
    <p:sldId id="30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135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157EEC-39EC-9140-9312-FA89FA0B60DD}" type="datetimeFigureOut">
              <a:rPr lang="en-US" smtClean="0"/>
              <a:t>5/22/15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82A388-597E-7C48-9AD6-A277D9563057}" type="slidenum">
              <a:rPr lang="en-US" smtClean="0"/>
              <a:t>‹#›</a:t>
            </a:fld>
            <a:endParaRPr lang="en-US"/>
          </a:p>
        </p:txBody>
      </p:sp>
    </p:spTree>
    <p:extLst>
      <p:ext uri="{BB962C8B-B14F-4D97-AF65-F5344CB8AC3E}">
        <p14:creationId xmlns:p14="http://schemas.microsoft.com/office/powerpoint/2010/main" val="553601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first webinar in the 2015</a:t>
            </a:r>
            <a:r>
              <a:rPr lang="en-US" baseline="0" dirty="0" smtClean="0"/>
              <a:t> GISN Webinar Series! Today’s GISN webinar is </a:t>
            </a:r>
            <a:r>
              <a:rPr lang="en-US" baseline="0" dirty="0" smtClean="0"/>
              <a:t>called</a:t>
            </a:r>
            <a:endParaRPr lang="en-US" dirty="0"/>
          </a:p>
        </p:txBody>
      </p:sp>
      <p:sp>
        <p:nvSpPr>
          <p:cNvPr id="4" name="Slide Number Placeholder 3"/>
          <p:cNvSpPr>
            <a:spLocks noGrp="1"/>
          </p:cNvSpPr>
          <p:nvPr>
            <p:ph type="sldNum" sz="quarter" idx="10"/>
          </p:nvPr>
        </p:nvSpPr>
        <p:spPr/>
        <p:txBody>
          <a:bodyPr/>
          <a:lstStyle/>
          <a:p>
            <a:fld id="{48AFA014-FBB2-B744-8EEA-7CC654137542}" type="slidenum">
              <a:rPr lang="en-US" smtClean="0"/>
              <a:t>3</a:t>
            </a:fld>
            <a:endParaRPr lang="en-US"/>
          </a:p>
        </p:txBody>
      </p:sp>
    </p:spTree>
    <p:extLst>
      <p:ext uri="{BB962C8B-B14F-4D97-AF65-F5344CB8AC3E}">
        <p14:creationId xmlns:p14="http://schemas.microsoft.com/office/powerpoint/2010/main" val="17919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lstStyle>
            <a:lvl1pPr eaLnBrk="0" hangingPunct="0">
              <a:defRPr sz="2300">
                <a:solidFill>
                  <a:srgbClr val="000000"/>
                </a:solidFill>
                <a:latin typeface="Arial" pitchFamily="34" charset="0"/>
                <a:ea typeface="ヒラギノ角ゴ ProN W3" pitchFamily="1" charset="-128"/>
                <a:sym typeface="Arial" pitchFamily="34" charset="0"/>
              </a:defRPr>
            </a:lvl1pPr>
            <a:lvl2pPr marL="702756" indent="-270291" eaLnBrk="0" hangingPunct="0">
              <a:defRPr sz="2300">
                <a:solidFill>
                  <a:srgbClr val="000000"/>
                </a:solidFill>
                <a:latin typeface="Arial" pitchFamily="34" charset="0"/>
                <a:ea typeface="ヒラギノ角ゴ ProN W3" pitchFamily="1" charset="-128"/>
                <a:sym typeface="Arial" pitchFamily="34" charset="0"/>
              </a:defRPr>
            </a:lvl2pPr>
            <a:lvl3pPr marL="1081164" indent="-216233" eaLnBrk="0" hangingPunct="0">
              <a:defRPr sz="2300">
                <a:solidFill>
                  <a:srgbClr val="000000"/>
                </a:solidFill>
                <a:latin typeface="Arial" pitchFamily="34" charset="0"/>
                <a:ea typeface="ヒラギノ角ゴ ProN W3" pitchFamily="1" charset="-128"/>
                <a:sym typeface="Arial" pitchFamily="34" charset="0"/>
              </a:defRPr>
            </a:lvl3pPr>
            <a:lvl4pPr marL="1513629" indent="-216233" eaLnBrk="0" hangingPunct="0">
              <a:defRPr sz="2300">
                <a:solidFill>
                  <a:srgbClr val="000000"/>
                </a:solidFill>
                <a:latin typeface="Arial" pitchFamily="34" charset="0"/>
                <a:ea typeface="ヒラギノ角ゴ ProN W3" pitchFamily="1" charset="-128"/>
                <a:sym typeface="Arial" pitchFamily="34" charset="0"/>
              </a:defRPr>
            </a:lvl4pPr>
            <a:lvl5pPr marL="1946095" indent="-216233" eaLnBrk="0" hangingPunct="0">
              <a:defRPr sz="2300">
                <a:solidFill>
                  <a:srgbClr val="000000"/>
                </a:solidFill>
                <a:latin typeface="Arial" pitchFamily="34" charset="0"/>
                <a:ea typeface="ヒラギノ角ゴ ProN W3" pitchFamily="1" charset="-128"/>
                <a:sym typeface="Arial" pitchFamily="34" charset="0"/>
              </a:defRPr>
            </a:lvl5pPr>
            <a:lvl6pPr marL="2378560"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6pPr>
            <a:lvl7pPr marL="2811026"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7pPr>
            <a:lvl8pPr marL="3243491"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8pPr>
            <a:lvl9pPr marL="3675957"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9pPr>
          </a:lstStyle>
          <a:p>
            <a:pPr eaLnBrk="1" hangingPunct="1"/>
            <a:fld id="{ECB3CFF7-8675-4D64-9EB2-02C537065068}" type="slidenum">
              <a:rPr lang="en-US" sz="1200">
                <a:solidFill>
                  <a:prstClr val="black"/>
                </a:solidFill>
                <a:ea typeface="MS PGothic" pitchFamily="34" charset="-128"/>
              </a:rPr>
              <a:pPr eaLnBrk="1" hangingPunct="1"/>
              <a:t>14</a:t>
            </a:fld>
            <a:endParaRPr lang="en-US" sz="1200">
              <a:solidFill>
                <a:prstClr val="black"/>
              </a:solidFill>
              <a:ea typeface="MS PGothic" pitchFamily="34" charset="-128"/>
            </a:endParaRPr>
          </a:p>
        </p:txBody>
      </p:sp>
      <p:sp>
        <p:nvSpPr>
          <p:cNvPr id="64515"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nchor="b"/>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fontAlgn="base" hangingPunct="1">
              <a:spcBef>
                <a:spcPct val="0"/>
              </a:spcBef>
              <a:spcAft>
                <a:spcPct val="0"/>
              </a:spcAft>
            </a:pPr>
            <a:fld id="{89DECB60-DD13-4DCA-8C6F-DBF41EBC0ECA}" type="slidenum">
              <a:rPr lang="en-US" sz="1200">
                <a:solidFill>
                  <a:prstClr val="black"/>
                </a:solidFill>
                <a:ea typeface="MS PGothic" pitchFamily="34" charset="-128"/>
              </a:rPr>
              <a:pPr algn="r" eaLnBrk="1" fontAlgn="base" hangingPunct="1">
                <a:spcBef>
                  <a:spcPct val="0"/>
                </a:spcBef>
                <a:spcAft>
                  <a:spcPct val="0"/>
                </a:spcAft>
              </a:pPr>
              <a:t>14</a:t>
            </a:fld>
            <a:endParaRPr lang="en-US" sz="1200">
              <a:solidFill>
                <a:prstClr val="black"/>
              </a:solidFill>
              <a:ea typeface="MS PGothic" pitchFamily="34" charset="-128"/>
            </a:endParaRPr>
          </a:p>
        </p:txBody>
      </p:sp>
      <p:sp>
        <p:nvSpPr>
          <p:cNvPr id="135171"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p:txBody>
          <a:bodyPr/>
          <a:lstStyle/>
          <a:p>
            <a:pPr eaLnBrk="1" hangingPunct="1">
              <a:defRPr/>
            </a:pPr>
            <a:r>
              <a:rPr lang="en-US" dirty="0" smtClean="0">
                <a:ea typeface="ＭＳ Ｐゴシック" charset="0"/>
                <a:cs typeface="+mn-cs"/>
              </a:rPr>
              <a:t>The cornerstone of our work is this piece, the </a:t>
            </a:r>
            <a:r>
              <a:rPr lang="en-US" i="1" dirty="0" err="1" smtClean="0">
                <a:ea typeface="ＭＳ Ｐゴシック" charset="0"/>
                <a:cs typeface="+mn-cs"/>
              </a:rPr>
              <a:t>SciGirls</a:t>
            </a:r>
            <a:r>
              <a:rPr lang="en-US" i="1" dirty="0" smtClean="0">
                <a:ea typeface="ＭＳ Ｐゴシック" charset="0"/>
                <a:cs typeface="+mn-cs"/>
              </a:rPr>
              <a:t> Seven</a:t>
            </a:r>
            <a:r>
              <a:rPr lang="en-US" dirty="0" smtClean="0">
                <a:ea typeface="ＭＳ Ｐゴシック" charset="0"/>
                <a:cs typeface="+mn-cs"/>
              </a:rPr>
              <a:t>. The booklet contains the following pieces.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2</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Look for ways to connect the material to the girls’ lives. </a:t>
            </a:r>
            <a:r>
              <a:rPr lang="en-US" dirty="0" smtClean="0">
                <a:ea typeface="ＭＳ Ｐゴシック" charset="0"/>
              </a:rPr>
              <a:t>If you are teaching an environmental studies lesson, for instance, ask the girls to identify examples of</a:t>
            </a:r>
          </a:p>
          <a:p>
            <a:pPr>
              <a:defRPr/>
            </a:pPr>
            <a:r>
              <a:rPr lang="en-US" dirty="0" smtClean="0">
                <a:ea typeface="ＭＳ Ｐゴシック" charset="0"/>
              </a:rPr>
              <a:t>environmental issues in the area where they live and bring information to share from </a:t>
            </a:r>
            <a:r>
              <a:rPr lang="fr-FR" dirty="0" smtClean="0">
                <a:ea typeface="ＭＳ Ｐゴシック" charset="0"/>
              </a:rPr>
              <a:t>articles in local magazines, </a:t>
            </a:r>
            <a:r>
              <a:rPr lang="fr-FR" dirty="0" err="1" smtClean="0">
                <a:ea typeface="ＭＳ Ｐゴシック" charset="0"/>
              </a:rPr>
              <a:t>newspapers</a:t>
            </a:r>
            <a:r>
              <a:rPr lang="fr-FR" dirty="0" smtClean="0">
                <a:ea typeface="ＭＳ Ｐゴシック" charset="0"/>
              </a:rPr>
              <a:t>, </a:t>
            </a:r>
            <a:r>
              <a:rPr lang="fr-FR" dirty="0" err="1" smtClean="0">
                <a:ea typeface="ＭＳ Ｐゴシック" charset="0"/>
              </a:rPr>
              <a:t>videos</a:t>
            </a:r>
            <a:r>
              <a:rPr lang="fr-FR" dirty="0" smtClean="0">
                <a:ea typeface="ＭＳ Ｐゴシック" charset="0"/>
              </a:rPr>
              <a:t>, etc.</a:t>
            </a:r>
          </a:p>
          <a:p>
            <a:pPr>
              <a:defRPr/>
            </a:pPr>
            <a:r>
              <a:rPr lang="en-US" b="1" dirty="0" smtClean="0">
                <a:ea typeface="ＭＳ Ｐゴシック" charset="0"/>
              </a:rPr>
              <a:t>Demonstrate and talk about your own enthusiasm </a:t>
            </a:r>
            <a:r>
              <a:rPr lang="en-US" dirty="0" smtClean="0">
                <a:ea typeface="ＭＳ Ｐゴシック" charset="0"/>
              </a:rPr>
              <a:t>for the scientific material, and how it affects you personally.</a:t>
            </a:r>
          </a:p>
          <a:p>
            <a:pPr>
              <a:defRPr/>
            </a:pPr>
            <a:r>
              <a:rPr lang="en-US" b="1" dirty="0" smtClean="0">
                <a:ea typeface="ＭＳ Ｐゴシック" charset="0"/>
              </a:rPr>
              <a:t>Create a “need to know.” </a:t>
            </a:r>
            <a:r>
              <a:rPr lang="en-US" dirty="0" smtClean="0">
                <a:ea typeface="ＭＳ Ｐゴシック" charset="0"/>
              </a:rPr>
              <a:t>As you are preparing your activities, ask yourself—why would kids need to know this?  Ask girls to prepare a table of their thoughts, including: what they know, want to know, have learned, and how they can learn more. Use this in groups or individually as a tool for tapping into prior knowledge and encouraging personal reflection.</a:t>
            </a:r>
          </a:p>
          <a:p>
            <a:pPr>
              <a:defRPr/>
            </a:pPr>
            <a:r>
              <a:rPr lang="en-US" b="1" dirty="0" smtClean="0">
                <a:ea typeface="ＭＳ Ｐゴシック" charset="0"/>
              </a:rPr>
              <a:t>Use case studies. </a:t>
            </a:r>
            <a:r>
              <a:rPr lang="en-US" dirty="0" smtClean="0">
                <a:ea typeface="ＭＳ Ｐゴシック" charset="0"/>
              </a:rPr>
              <a:t>Kids generally relate to characters who face decisions or dilemmas; they often make connections from the story to their own lives. Using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as suggested throughout our activity guides, provides one avenue to accomplish this. Ask girls if they have ever felt like the girls in the video, or ask what similarities they may</a:t>
            </a:r>
          </a:p>
          <a:p>
            <a:pPr>
              <a:defRPr/>
            </a:pPr>
            <a:r>
              <a:rPr lang="en-US" dirty="0" smtClean="0">
                <a:ea typeface="ＭＳ Ｐゴシック" charset="0"/>
              </a:rPr>
              <a:t>have seen between themselves and the </a:t>
            </a:r>
            <a:r>
              <a:rPr lang="en-US" dirty="0" err="1" smtClean="0">
                <a:ea typeface="ＭＳ Ｐゴシック" charset="0"/>
              </a:rPr>
              <a:t>SciGirls</a:t>
            </a:r>
            <a:r>
              <a:rPr lang="en-US" dirty="0" smtClean="0">
                <a:ea typeface="ＭＳ Ｐゴシック" charset="0"/>
              </a:rPr>
              <a:t>.</a:t>
            </a:r>
          </a:p>
          <a:p>
            <a:pPr>
              <a:defRPr/>
            </a:pPr>
            <a:r>
              <a:rPr lang="en-US" b="1" dirty="0" smtClean="0">
                <a:ea typeface="ＭＳ Ｐゴシック" charset="0"/>
              </a:rPr>
              <a:t>Use follow-up questions </a:t>
            </a:r>
            <a:r>
              <a:rPr lang="en-US" dirty="0" smtClean="0">
                <a:ea typeface="ＭＳ Ｐゴシック" charset="0"/>
              </a:rPr>
              <a:t>that focus kids’ attention on ideas or assumptions embedded in their first answers. These questions can help girls explore and express what they know even when they aren’t sure they know it. For example: T ell me more. Then what? Could you give me an example?</a:t>
            </a:r>
            <a:endParaRPr lang="en-US" dirty="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4 </a:t>
            </a:r>
            <a:r>
              <a:rPr lang="en-US" dirty="0" smtClean="0">
                <a:ea typeface="ＭＳ Ｐゴシック" charset="0"/>
              </a:rPr>
              <a:t>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Allow girls to design their own experiments and tests. </a:t>
            </a:r>
            <a:r>
              <a:rPr lang="en-US" dirty="0" smtClean="0">
                <a:ea typeface="ＭＳ Ｐゴシック" charset="0"/>
              </a:rPr>
              <a:t>Groups can share their plans with you; but your role is as a facilitator rather than as a leader or expert.</a:t>
            </a:r>
          </a:p>
          <a:p>
            <a:pPr>
              <a:defRPr/>
            </a:pPr>
            <a:r>
              <a:rPr lang="en-US" dirty="0" smtClean="0">
                <a:ea typeface="ＭＳ Ｐゴシック" charset="0"/>
              </a:rPr>
              <a:t>Emphasize that everyone is learning and discovering together.</a:t>
            </a:r>
          </a:p>
          <a:p>
            <a:pPr>
              <a:defRPr/>
            </a:pPr>
            <a:r>
              <a:rPr lang="en-US" b="1" dirty="0" smtClean="0">
                <a:ea typeface="ＭＳ Ｐゴシック" charset="0"/>
              </a:rPr>
              <a:t>Let girls communicate their findings using a variety of techniques </a:t>
            </a:r>
            <a:r>
              <a:rPr lang="en-US" dirty="0" smtClean="0">
                <a:ea typeface="ＭＳ Ｐゴシック" charset="0"/>
              </a:rPr>
              <a:t>relevant to their lives: poetry, music, posters, plays, slideshows, 2D- and 3D-models, drawings, etc.</a:t>
            </a:r>
          </a:p>
          <a:p>
            <a:pPr>
              <a:defRPr/>
            </a:pPr>
            <a:r>
              <a:rPr lang="en-US" dirty="0" smtClean="0">
                <a:ea typeface="ＭＳ Ｐゴシック" charset="0"/>
              </a:rPr>
              <a:t>Have your girls create their own project pages at pbskidsgo.org/</a:t>
            </a:r>
            <a:r>
              <a:rPr lang="en-US" dirty="0" err="1" smtClean="0">
                <a:ea typeface="ＭＳ Ｐゴシック" charset="0"/>
              </a:rPr>
              <a:t>scigirls</a:t>
            </a:r>
            <a:r>
              <a:rPr lang="en-US" dirty="0" smtClean="0">
                <a:ea typeface="ＭＳ Ｐゴシック" charset="0"/>
              </a:rPr>
              <a:t>.</a:t>
            </a:r>
          </a:p>
          <a:p>
            <a:pPr>
              <a:defRPr/>
            </a:pPr>
            <a:r>
              <a:rPr lang="en-US" b="1" dirty="0" smtClean="0">
                <a:ea typeface="ＭＳ Ｐゴシック" charset="0"/>
              </a:rPr>
              <a:t>Use your girls’ language to reiterate their points. </a:t>
            </a:r>
            <a:r>
              <a:rPr lang="en-US" dirty="0" smtClean="0">
                <a:ea typeface="ＭＳ Ｐゴシック" charset="0"/>
              </a:rPr>
              <a:t>Use a board or large sheet of paper to document each person’s participation.  Write the idea as you hear it—don’t reword unless you have permission from the speaker. When meanings are unclear, restate what the girls said in their own words first, and then ask them to expand on their thinking with, “Tell me more” or, “What makes you think that?”</a:t>
            </a:r>
          </a:p>
          <a:p>
            <a:pPr>
              <a:defRPr/>
            </a:pPr>
            <a:r>
              <a:rPr lang="en-US" b="1" dirty="0" smtClean="0">
                <a:ea typeface="ＭＳ Ｐゴシック" charset="0"/>
              </a:rPr>
              <a:t>Ask girls to write personal narratives </a:t>
            </a:r>
            <a:r>
              <a:rPr lang="en-US" dirty="0" smtClean="0">
                <a:ea typeface="ＭＳ Ｐゴシック" charset="0"/>
              </a:rPr>
              <a:t>relating to a particular time or place and share these in small or large groups. A journal or blog (for older girls) provides an avenue for reflection on learning.</a:t>
            </a:r>
            <a:endParaRPr lang="en-US" dirty="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Ask the participants that had </a:t>
            </a:r>
            <a:r>
              <a:rPr lang="en-US" b="1" dirty="0" smtClean="0">
                <a:ea typeface="ＭＳ Ｐゴシック" charset="0"/>
              </a:rPr>
              <a:t>Strategy 7</a:t>
            </a:r>
            <a:r>
              <a:rPr lang="en-US" dirty="0" smtClean="0">
                <a:ea typeface="ＭＳ Ｐゴシック" charset="0"/>
              </a:rPr>
              <a:t> to share what they discussed.</a:t>
            </a:r>
          </a:p>
          <a:p>
            <a:pPr>
              <a:defRPr/>
            </a:pPr>
            <a:r>
              <a:rPr lang="en-US" dirty="0" smtClean="0">
                <a:ea typeface="ＭＳ Ｐゴシック" charset="0"/>
              </a:rPr>
              <a:t>Feel free to chime in with any of the </a:t>
            </a:r>
            <a:r>
              <a:rPr lang="en-US" dirty="0" err="1" smtClean="0">
                <a:ea typeface="ＭＳ Ｐゴシック" charset="0"/>
              </a:rPr>
              <a:t>SciGirls</a:t>
            </a:r>
            <a:r>
              <a:rPr lang="en-US" dirty="0" smtClean="0">
                <a:ea typeface="ＭＳ Ｐゴシック" charset="0"/>
              </a:rPr>
              <a:t> tips from the booklet or from your own experience!</a:t>
            </a:r>
          </a:p>
          <a:p>
            <a:pPr>
              <a:defRPr/>
            </a:pPr>
            <a:endParaRPr lang="en-US" dirty="0" smtClean="0">
              <a:ea typeface="ＭＳ Ｐゴシック" charset="0"/>
            </a:endParaRPr>
          </a:p>
          <a:p>
            <a:pPr>
              <a:defRPr/>
            </a:pPr>
            <a:r>
              <a:rPr lang="en-US" b="1" dirty="0" smtClean="0">
                <a:ea typeface="ＭＳ Ｐゴシック" charset="0"/>
              </a:rPr>
              <a:t>Invite guest speakers </a:t>
            </a:r>
            <a:r>
              <a:rPr lang="en-US" dirty="0" smtClean="0">
                <a:ea typeface="ＭＳ Ｐゴシック" charset="0"/>
              </a:rPr>
              <a:t>from all levels, including high school, undergraduate, and graduate students, along with professional scientists.  Probe visitors to describe what their work looks like along with how they identify and ask questions, answer them, and share information with others.  Remind them to talk about their hobbies, interests, family and life outside of the lab.</a:t>
            </a:r>
          </a:p>
          <a:p>
            <a:pPr>
              <a:defRPr/>
            </a:pPr>
            <a:r>
              <a:rPr lang="en-US" b="1" dirty="0" smtClean="0">
                <a:ea typeface="ＭＳ Ｐゴシック" charset="0"/>
              </a:rPr>
              <a:t>Invite guest scientists to help lead an activity. </a:t>
            </a:r>
            <a:r>
              <a:rPr lang="en-US" dirty="0" smtClean="0">
                <a:ea typeface="ＭＳ Ｐゴシック" charset="0"/>
              </a:rPr>
              <a:t>If you are unsure of their comfort level working with children, pair them with other educators or leaders. The experience will be valuable for both the students and the scientists!</a:t>
            </a:r>
          </a:p>
          <a:p>
            <a:pPr>
              <a:defRPr/>
            </a:pPr>
            <a:r>
              <a:rPr lang="en-US" b="1" dirty="0" smtClean="0">
                <a:ea typeface="ＭＳ Ｐゴシック" charset="0"/>
              </a:rPr>
              <a:t>Spotlight women who work on the subjects you are studying.</a:t>
            </a:r>
          </a:p>
          <a:p>
            <a:pPr>
              <a:defRPr/>
            </a:pPr>
            <a:r>
              <a:rPr lang="en-US" b="1" dirty="0" smtClean="0">
                <a:ea typeface="ＭＳ Ｐゴシック" charset="0"/>
              </a:rPr>
              <a:t>If you can’t get someone live, show videos of female scientists. </a:t>
            </a:r>
            <a:r>
              <a:rPr lang="en-US" dirty="0" smtClean="0">
                <a:ea typeface="ＭＳ Ｐゴシック" charset="0"/>
              </a:rPr>
              <a:t>(Use </a:t>
            </a:r>
            <a:r>
              <a:rPr lang="en-US" b="1" dirty="0" err="1" smtClean="0">
                <a:ea typeface="ＭＳ Ｐゴシック" charset="0"/>
              </a:rPr>
              <a:t>SciGirls</a:t>
            </a:r>
            <a:r>
              <a:rPr lang="en-US" b="1" dirty="0" smtClean="0">
                <a:ea typeface="ＭＳ Ｐゴシック" charset="0"/>
              </a:rPr>
              <a:t> </a:t>
            </a:r>
            <a:r>
              <a:rPr lang="en-US" dirty="0" smtClean="0">
                <a:ea typeface="ＭＳ Ｐゴシック" charset="0"/>
              </a:rPr>
              <a:t>videos or </a:t>
            </a:r>
            <a:r>
              <a:rPr lang="en-US" i="1" dirty="0" err="1" smtClean="0">
                <a:ea typeface="ＭＳ Ｐゴシック" charset="0"/>
              </a:rPr>
              <a:t>DragonflyTV’s</a:t>
            </a:r>
            <a:r>
              <a:rPr lang="en-US" i="1" dirty="0" smtClean="0">
                <a:ea typeface="ＭＳ Ｐゴシック" charset="0"/>
              </a:rPr>
              <a:t> </a:t>
            </a:r>
            <a:r>
              <a:rPr lang="en-US" dirty="0" smtClean="0">
                <a:ea typeface="ＭＳ Ｐゴシック" charset="0"/>
              </a:rPr>
              <a:t>scientist profiles at scigirlsconnect.org).</a:t>
            </a:r>
          </a:p>
          <a:p>
            <a:pPr>
              <a:defRPr/>
            </a:pPr>
            <a:r>
              <a:rPr lang="en-US" b="1" dirty="0" smtClean="0">
                <a:ea typeface="ＭＳ Ｐゴシック" charset="0"/>
              </a:rPr>
              <a:t>Use </a:t>
            </a:r>
            <a:r>
              <a:rPr lang="en-US" b="1" dirty="0" err="1" smtClean="0">
                <a:ea typeface="ＭＳ Ｐゴシック" charset="0"/>
              </a:rPr>
              <a:t>SciGirls</a:t>
            </a:r>
            <a:r>
              <a:rPr lang="en-US" b="1" dirty="0" smtClean="0">
                <a:ea typeface="ＭＳ Ｐゴシック" charset="0"/>
              </a:rPr>
              <a:t> videos to showcase peers as mentors. </a:t>
            </a:r>
            <a:r>
              <a:rPr lang="en-US" dirty="0" smtClean="0">
                <a:ea typeface="ＭＳ Ｐゴシック" charset="0"/>
              </a:rPr>
              <a:t>The girls in each episode can act as role models for projects.</a:t>
            </a:r>
          </a:p>
          <a:p>
            <a:pPr>
              <a:defRPr/>
            </a:pPr>
            <a:r>
              <a:rPr lang="en-US" b="1" dirty="0" smtClean="0">
                <a:ea typeface="ＭＳ Ｐゴシック" charset="0"/>
              </a:rPr>
              <a:t>Encourage mentor pairings.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FA014-FBB2-B744-8EEA-7CC654137542}" type="slidenum">
              <a:rPr lang="en-US" smtClean="0"/>
              <a:t>4</a:t>
            </a:fld>
            <a:endParaRPr lang="en-US"/>
          </a:p>
        </p:txBody>
      </p:sp>
    </p:spTree>
    <p:extLst>
      <p:ext uri="{BB962C8B-B14F-4D97-AF65-F5344CB8AC3E}">
        <p14:creationId xmlns:p14="http://schemas.microsoft.com/office/powerpoint/2010/main" val="1648904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SciGirls has 7 activity guides that are aligned to our Seasons 1&amp;2 episodes and National Science Standards. All of these and many other resources can be found on the SciGirls CONNECT site. Please visit the site, log on, create a profile and join an affinity group. You will have access to all of SciGirls video (in both English and Spanish), scientist profile videos, how to videos for some of our activities, webinars, handouts and more!</a:t>
            </a:r>
          </a:p>
          <a:p>
            <a:pPr>
              <a:defRPr/>
            </a:pPr>
            <a:endParaRPr lang="en-US" dirty="0" smtClean="0">
              <a:ea typeface="ＭＳ Ｐゴシック" charset="0"/>
            </a:endParaRPr>
          </a:p>
          <a:p>
            <a:pPr>
              <a:defRPr/>
            </a:pPr>
            <a:endParaRPr lang="en-US" dirty="0"/>
          </a:p>
        </p:txBody>
      </p:sp>
      <p:sp>
        <p:nvSpPr>
          <p:cNvPr id="60420"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lstStyle>
            <a:lvl1pPr eaLnBrk="0" hangingPunct="0">
              <a:defRPr sz="2300">
                <a:solidFill>
                  <a:srgbClr val="000000"/>
                </a:solidFill>
                <a:latin typeface="Arial" pitchFamily="34" charset="0"/>
                <a:ea typeface="ヒラギノ角ゴ ProN W3" pitchFamily="1" charset="-128"/>
                <a:sym typeface="Arial" pitchFamily="34" charset="0"/>
              </a:defRPr>
            </a:lvl1pPr>
            <a:lvl2pPr marL="702756" indent="-270291" eaLnBrk="0" hangingPunct="0">
              <a:defRPr sz="2300">
                <a:solidFill>
                  <a:srgbClr val="000000"/>
                </a:solidFill>
                <a:latin typeface="Arial" pitchFamily="34" charset="0"/>
                <a:ea typeface="ヒラギノ角ゴ ProN W3" pitchFamily="1" charset="-128"/>
                <a:sym typeface="Arial" pitchFamily="34" charset="0"/>
              </a:defRPr>
            </a:lvl2pPr>
            <a:lvl3pPr marL="1081164" indent="-216233" eaLnBrk="0" hangingPunct="0">
              <a:defRPr sz="2300">
                <a:solidFill>
                  <a:srgbClr val="000000"/>
                </a:solidFill>
                <a:latin typeface="Arial" pitchFamily="34" charset="0"/>
                <a:ea typeface="ヒラギノ角ゴ ProN W3" pitchFamily="1" charset="-128"/>
                <a:sym typeface="Arial" pitchFamily="34" charset="0"/>
              </a:defRPr>
            </a:lvl3pPr>
            <a:lvl4pPr marL="1513629" indent="-216233" eaLnBrk="0" hangingPunct="0">
              <a:defRPr sz="2300">
                <a:solidFill>
                  <a:srgbClr val="000000"/>
                </a:solidFill>
                <a:latin typeface="Arial" pitchFamily="34" charset="0"/>
                <a:ea typeface="ヒラギノ角ゴ ProN W3" pitchFamily="1" charset="-128"/>
                <a:sym typeface="Arial" pitchFamily="34" charset="0"/>
              </a:defRPr>
            </a:lvl4pPr>
            <a:lvl5pPr marL="1946095" indent="-216233" eaLnBrk="0" hangingPunct="0">
              <a:defRPr sz="2300">
                <a:solidFill>
                  <a:srgbClr val="000000"/>
                </a:solidFill>
                <a:latin typeface="Arial" pitchFamily="34" charset="0"/>
                <a:ea typeface="ヒラギノ角ゴ ProN W3" pitchFamily="1" charset="-128"/>
                <a:sym typeface="Arial" pitchFamily="34" charset="0"/>
              </a:defRPr>
            </a:lvl5pPr>
            <a:lvl6pPr marL="2378560"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6pPr>
            <a:lvl7pPr marL="2811026"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7pPr>
            <a:lvl8pPr marL="3243491"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8pPr>
            <a:lvl9pPr marL="3675957"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9pPr>
          </a:lstStyle>
          <a:p>
            <a:pPr eaLnBrk="1" hangingPunct="1"/>
            <a:fld id="{3BD03F38-0E54-4C92-B7CB-2AB62939310F}" type="slidenum">
              <a:rPr lang="en-US" sz="2400"/>
              <a:pPr eaLnBrk="1" hangingPunct="1"/>
              <a:t>24</a:t>
            </a:fld>
            <a:endParaRPr lang="en-US" sz="2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latin typeface="Arial" pitchFamily="34" charset="0"/>
                <a:ea typeface="ＭＳ Ｐゴシック" pitchFamily="1" charset="-128"/>
              </a:rPr>
              <a:t>1. The mission of </a:t>
            </a:r>
            <a:r>
              <a:rPr lang="en-US" dirty="0" err="1" smtClean="0">
                <a:latin typeface="Arial" pitchFamily="34" charset="0"/>
                <a:ea typeface="ＭＳ Ｐゴシック" pitchFamily="1" charset="-128"/>
              </a:rPr>
              <a:t>SciGirls</a:t>
            </a:r>
            <a:r>
              <a:rPr lang="en-US" dirty="0" smtClean="0">
                <a:latin typeface="Arial" pitchFamily="34" charset="0"/>
                <a:ea typeface="ＭＳ Ｐゴシック" pitchFamily="1" charset="-128"/>
              </a:rPr>
              <a:t> is bold. We want to change how millions of girls ages 8-13 think about STEM – OR- Science, Technology, Engineering and Math. </a:t>
            </a:r>
          </a:p>
          <a:p>
            <a:pPr>
              <a:defRPr/>
            </a:pPr>
            <a:r>
              <a:rPr lang="en-US" dirty="0" smtClean="0">
                <a:latin typeface="Arial" pitchFamily="34" charset="0"/>
                <a:ea typeface="ＭＳ Ｐゴシック" pitchFamily="1" charset="-128"/>
              </a:rPr>
              <a:t>2. We focus on upper elementary and middle school girls b/c that is where the research shows girls begin to lose interest and confidence in STEM subjects.</a:t>
            </a:r>
          </a:p>
          <a:p>
            <a:pPr>
              <a:defRPr/>
            </a:pPr>
            <a:endParaRPr lang="en-US" dirty="0">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lstStyle>
            <a:lvl1pPr eaLnBrk="0" hangingPunct="0">
              <a:defRPr sz="2300">
                <a:solidFill>
                  <a:srgbClr val="000000"/>
                </a:solidFill>
                <a:latin typeface="Arial" pitchFamily="34" charset="0"/>
                <a:ea typeface="ヒラギノ角ゴ ProN W3" pitchFamily="1" charset="-128"/>
                <a:sym typeface="Arial" pitchFamily="34" charset="0"/>
              </a:defRPr>
            </a:lvl1pPr>
            <a:lvl2pPr marL="702756" indent="-270291" eaLnBrk="0" hangingPunct="0">
              <a:defRPr sz="2300">
                <a:solidFill>
                  <a:srgbClr val="000000"/>
                </a:solidFill>
                <a:latin typeface="Arial" pitchFamily="34" charset="0"/>
                <a:ea typeface="ヒラギノ角ゴ ProN W3" pitchFamily="1" charset="-128"/>
                <a:sym typeface="Arial" pitchFamily="34" charset="0"/>
              </a:defRPr>
            </a:lvl2pPr>
            <a:lvl3pPr marL="1081164" indent="-216233" eaLnBrk="0" hangingPunct="0">
              <a:defRPr sz="2300">
                <a:solidFill>
                  <a:srgbClr val="000000"/>
                </a:solidFill>
                <a:latin typeface="Arial" pitchFamily="34" charset="0"/>
                <a:ea typeface="ヒラギノ角ゴ ProN W3" pitchFamily="1" charset="-128"/>
                <a:sym typeface="Arial" pitchFamily="34" charset="0"/>
              </a:defRPr>
            </a:lvl3pPr>
            <a:lvl4pPr marL="1513629" indent="-216233" eaLnBrk="0" hangingPunct="0">
              <a:defRPr sz="2300">
                <a:solidFill>
                  <a:srgbClr val="000000"/>
                </a:solidFill>
                <a:latin typeface="Arial" pitchFamily="34" charset="0"/>
                <a:ea typeface="ヒラギノ角ゴ ProN W3" pitchFamily="1" charset="-128"/>
                <a:sym typeface="Arial" pitchFamily="34" charset="0"/>
              </a:defRPr>
            </a:lvl4pPr>
            <a:lvl5pPr marL="1946095" indent="-216233" eaLnBrk="0" hangingPunct="0">
              <a:defRPr sz="2300">
                <a:solidFill>
                  <a:srgbClr val="000000"/>
                </a:solidFill>
                <a:latin typeface="Arial" pitchFamily="34" charset="0"/>
                <a:ea typeface="ヒラギノ角ゴ ProN W3" pitchFamily="1" charset="-128"/>
                <a:sym typeface="Arial" pitchFamily="34" charset="0"/>
              </a:defRPr>
            </a:lvl5pPr>
            <a:lvl6pPr marL="2378560"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6pPr>
            <a:lvl7pPr marL="2811026"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7pPr>
            <a:lvl8pPr marL="3243491"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8pPr>
            <a:lvl9pPr marL="3675957"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9pPr>
          </a:lstStyle>
          <a:p>
            <a:pPr eaLnBrk="1" hangingPunct="1"/>
            <a:fld id="{749A6D99-6921-4CFB-815E-018C0E420F88}" type="slidenum">
              <a:rPr lang="en-US" sz="1200">
                <a:solidFill>
                  <a:prstClr val="black"/>
                </a:solidFill>
                <a:ea typeface="MS PGothic" pitchFamily="34" charset="-128"/>
              </a:rPr>
              <a:pPr eaLnBrk="1" hangingPunct="1"/>
              <a:t>8</a:t>
            </a:fld>
            <a:endParaRPr lang="en-US" sz="1200">
              <a:solidFill>
                <a:prstClr val="black"/>
              </a:solidFill>
              <a:ea typeface="MS PGothic" pitchFamily="34" charset="-128"/>
            </a:endParaRPr>
          </a:p>
        </p:txBody>
      </p:sp>
      <p:sp>
        <p:nvSpPr>
          <p:cNvPr id="51203"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nchor="b"/>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fontAlgn="base" hangingPunct="1">
              <a:spcBef>
                <a:spcPct val="0"/>
              </a:spcBef>
              <a:spcAft>
                <a:spcPct val="0"/>
              </a:spcAft>
            </a:pPr>
            <a:fld id="{6CABAA7F-5958-4124-9971-3BB0192A2727}" type="slidenum">
              <a:rPr lang="en-US" sz="1200">
                <a:solidFill>
                  <a:prstClr val="black"/>
                </a:solidFill>
                <a:ea typeface="MS PGothic" pitchFamily="34" charset="-128"/>
              </a:rPr>
              <a:pPr algn="r" eaLnBrk="1" fontAlgn="base" hangingPunct="1">
                <a:spcBef>
                  <a:spcPct val="0"/>
                </a:spcBef>
                <a:spcAft>
                  <a:spcPct val="0"/>
                </a:spcAft>
              </a:pPr>
              <a:t>8</a:t>
            </a:fld>
            <a:endParaRPr lang="en-US" sz="1200">
              <a:solidFill>
                <a:prstClr val="black"/>
              </a:solidFill>
              <a:ea typeface="MS PGothic" pitchFamily="34" charset="-128"/>
            </a:endParaRPr>
          </a:p>
        </p:txBody>
      </p:sp>
      <p:sp>
        <p:nvSpPr>
          <p:cNvPr id="200707"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p:txBody>
          <a:bodyPr/>
          <a:lstStyle/>
          <a:p>
            <a:pPr eaLnBrk="1" hangingPunct="1">
              <a:defRPr/>
            </a:pPr>
            <a:r>
              <a:rPr lang="en-US" dirty="0" smtClean="0">
                <a:ea typeface="ＭＳ Ｐゴシック" charset="0"/>
              </a:rPr>
              <a:t>We have a 3-pronged approach. </a:t>
            </a:r>
            <a:r>
              <a:rPr lang="en-US" dirty="0" err="1" smtClean="0">
                <a:ea typeface="ＭＳ Ｐゴシック" charset="0"/>
              </a:rPr>
              <a:t>SciGirls</a:t>
            </a:r>
            <a:r>
              <a:rPr lang="en-US" dirty="0" smtClean="0">
                <a:ea typeface="ＭＳ Ｐゴシック" charset="0"/>
              </a:rPr>
              <a:t> offers:</a:t>
            </a:r>
          </a:p>
          <a:p>
            <a:pPr marL="226417" indent="-226417">
              <a:buFontTx/>
              <a:buAutoNum type="arabicPeriod"/>
              <a:defRPr/>
            </a:pPr>
            <a:r>
              <a:rPr lang="en-US" dirty="0" smtClean="0">
                <a:ea typeface="ＭＳ Ｐゴシック" charset="0"/>
              </a:rPr>
              <a:t>a 30-min. long national PBS Kids series</a:t>
            </a:r>
          </a:p>
          <a:p>
            <a:pPr marL="226417" indent="-226417">
              <a:buFontTx/>
              <a:buAutoNum type="arabicPeriod"/>
              <a:defRPr/>
            </a:pPr>
            <a:r>
              <a:rPr lang="en-US" dirty="0" smtClean="0">
                <a:ea typeface="ＭＳ Ｐゴシック" charset="0"/>
              </a:rPr>
              <a:t>a safe, social networking site for kids on PBS</a:t>
            </a:r>
          </a:p>
          <a:p>
            <a:pPr marL="226417" indent="-226417">
              <a:buFontTx/>
              <a:buAutoNum type="arabicPeriod"/>
              <a:defRPr/>
            </a:pPr>
            <a:r>
              <a:rPr lang="en-US" dirty="0" smtClean="0">
                <a:ea typeface="ＭＳ Ｐゴシック" charset="0"/>
              </a:rPr>
              <a:t>research-based activities, professional development and support for educators nationwide</a:t>
            </a:r>
          </a:p>
          <a:p>
            <a:pPr eaLnBrk="1" hangingPunct="1">
              <a:defRPr/>
            </a:pPr>
            <a:endParaRPr lang="en-US" dirty="0" smtClean="0">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13" indent="-169813">
              <a:buFontTx/>
              <a:buChar char="-"/>
              <a:defRPr/>
            </a:pPr>
            <a:r>
              <a:rPr lang="en-US" dirty="0" err="1" smtClean="0">
                <a:ea typeface="ＭＳ Ｐゴシック" charset="0"/>
              </a:rPr>
              <a:t>SciGirls</a:t>
            </a:r>
            <a:r>
              <a:rPr lang="en-US" dirty="0" smtClean="0">
                <a:ea typeface="ＭＳ Ｐゴシック" charset="0"/>
              </a:rPr>
              <a:t> is a 30 min. television program aired nationally. It airs at different times all over the country, so you must check your local listings for the air time in your area. We are carried on approximately 86% of PBS stations nationwide. You can always stream episodes online from our website or download them for FREE from iTunes.</a:t>
            </a:r>
          </a:p>
          <a:p>
            <a:pPr marL="169813" indent="-169813">
              <a:buFontTx/>
              <a:buChar char="-"/>
              <a:defRPr/>
            </a:pPr>
            <a:r>
              <a:rPr lang="en-US" dirty="0" smtClean="0">
                <a:ea typeface="ＭＳ Ｐゴシック" charset="0"/>
              </a:rPr>
              <a:t>The show features “real” girls, meaning that we do not have actors. We go around the country and select a different group of girls for each episode. </a:t>
            </a:r>
          </a:p>
          <a:p>
            <a:pPr marL="169813" indent="-169813">
              <a:buFontTx/>
              <a:buChar char="-"/>
              <a:defRPr/>
            </a:pPr>
            <a:r>
              <a:rPr lang="en-US" dirty="0" smtClean="0">
                <a:ea typeface="ＭＳ Ｐゴシック" charset="0"/>
              </a:rPr>
              <a:t>We are QUALITY, reality TV! The girls are not scripted. We connect the girls with a scientist or engineer as a mentor, give them a STEM challenge and let them go. The reason we do this is so that we show the PROCESS of science, not just the end result. We wanted to show girls that it is ok to struggle, make mistakes and disagree. This is all part of science!</a:t>
            </a:r>
          </a:p>
          <a:p>
            <a:pPr>
              <a:defRPr/>
            </a:pPr>
            <a:endParaRPr lang="en-US" dirty="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Thanks to the NSF, Season Two of SciGirls aired nationwide in the Fall of 2012 and is now available online, and through iTunes.</a:t>
            </a:r>
          </a:p>
          <a:p>
            <a:pPr>
              <a:defRPr/>
            </a:pPr>
            <a:r>
              <a:rPr lang="en-US" dirty="0" smtClean="0">
                <a:ea typeface="ＭＳ Ｐゴシック" charset="0"/>
              </a:rPr>
              <a:t>We also feature an animated character name </a:t>
            </a:r>
            <a:r>
              <a:rPr lang="en-US" dirty="0" err="1" smtClean="0">
                <a:ea typeface="ＭＳ Ｐゴシック" charset="0"/>
              </a:rPr>
              <a:t>Izzie</a:t>
            </a:r>
            <a:r>
              <a:rPr lang="en-US" dirty="0" smtClean="0">
                <a:ea typeface="ＭＳ Ｐゴシック" charset="0"/>
              </a:rPr>
              <a:t>. </a:t>
            </a:r>
            <a:r>
              <a:rPr lang="en-US" dirty="0" err="1" smtClean="0">
                <a:ea typeface="ＭＳ Ｐゴシック" charset="0"/>
              </a:rPr>
              <a:t>Izzie</a:t>
            </a:r>
            <a:r>
              <a:rPr lang="en-US" dirty="0" smtClean="0">
                <a:ea typeface="ＭＳ Ｐゴシック" charset="0"/>
              </a:rPr>
              <a:t> and her best friend Jake start every episode with a problem that only the </a:t>
            </a:r>
            <a:r>
              <a:rPr lang="en-US" dirty="0" err="1" smtClean="0">
                <a:ea typeface="ＭＳ Ｐゴシック" charset="0"/>
              </a:rPr>
              <a:t>SciGirls</a:t>
            </a:r>
            <a:r>
              <a:rPr lang="en-US" dirty="0" smtClean="0">
                <a:ea typeface="ＭＳ Ｐゴシック" charset="0"/>
              </a:rPr>
              <a:t> can help solve. </a:t>
            </a:r>
            <a:r>
              <a:rPr lang="en-US" dirty="0" err="1" smtClean="0">
                <a:ea typeface="ＭＳ Ｐゴシック" charset="0"/>
              </a:rPr>
              <a:t>Izzie</a:t>
            </a:r>
            <a:r>
              <a:rPr lang="en-US" dirty="0" smtClean="0">
                <a:ea typeface="ＭＳ Ｐゴシック" charset="0"/>
              </a:rPr>
              <a:t> goes onto our website and finds a group of </a:t>
            </a:r>
            <a:r>
              <a:rPr lang="en-US" dirty="0" err="1" smtClean="0">
                <a:ea typeface="ＭＳ Ｐゴシック" charset="0"/>
              </a:rPr>
              <a:t>SciGirls</a:t>
            </a:r>
            <a:r>
              <a:rPr lang="en-US" dirty="0" smtClean="0">
                <a:ea typeface="ＭＳ Ｐゴシック" charset="0"/>
              </a:rPr>
              <a:t> to help out. She LEARNS from the SciGirls and uses that information to help solve her problem. </a:t>
            </a:r>
          </a:p>
          <a:p>
            <a:pPr>
              <a:defRPr/>
            </a:pPr>
            <a:r>
              <a:rPr lang="en-US" dirty="0" smtClean="0">
                <a:ea typeface="ＭＳ Ｐゴシック" charset="0"/>
              </a:rPr>
              <a:t>The show contains about 2-3 min total of animation. The majority is live-action with the girls.</a:t>
            </a:r>
          </a:p>
          <a:p>
            <a:pPr>
              <a:defRPr/>
            </a:pPr>
            <a:endParaRPr lang="en-US" dirty="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Season One Episodes:</a:t>
            </a:r>
          </a:p>
          <a:p>
            <a:pPr>
              <a:defRPr/>
            </a:pPr>
            <a:r>
              <a:rPr lang="en-US" dirty="0" smtClean="0">
                <a:ea typeface="ＭＳ Ｐゴシック" charset="0"/>
              </a:rPr>
              <a:t>We cover a large variety of science and engineering episodes as seen from our list from Season 1.</a:t>
            </a:r>
          </a:p>
          <a:p>
            <a:pPr>
              <a:defRPr/>
            </a:pPr>
            <a:r>
              <a:rPr lang="en-US" dirty="0" smtClean="0">
                <a:ea typeface="ＭＳ Ｐゴシック" charset="0"/>
              </a:rPr>
              <a:t>We also like to show that science and engineering exists in places you may not expect as in our Puppet Power episode, for example, where the girls team up with an engineer to design and build a giant pig puppet with 3 movable parts for a local parade. </a:t>
            </a:r>
          </a:p>
          <a:p>
            <a:pPr>
              <a:defRPr/>
            </a:pPr>
            <a:endParaRPr lang="en-US" dirty="0" smtClean="0">
              <a:ea typeface="ＭＳ Ｐゴシック" charset="0"/>
            </a:endParaRPr>
          </a:p>
          <a:p>
            <a:pPr>
              <a:defRPr/>
            </a:pPr>
            <a:r>
              <a:rPr lang="en-US" dirty="0" smtClean="0">
                <a:ea typeface="ＭＳ Ｐゴシック" charset="0"/>
              </a:rPr>
              <a:t>Season Two Episodes:</a:t>
            </a:r>
          </a:p>
          <a:p>
            <a:pPr>
              <a:defRPr/>
            </a:pPr>
            <a:r>
              <a:rPr lang="en-US" dirty="0" smtClean="0">
                <a:ea typeface="ＭＳ Ｐゴシック" charset="0"/>
              </a:rPr>
              <a:t>Ten new episodes showcase bright, curious, </a:t>
            </a:r>
            <a:r>
              <a:rPr lang="en-US" i="1" dirty="0" smtClean="0">
                <a:ea typeface="ＭＳ Ｐゴシック" charset="0"/>
              </a:rPr>
              <a:t>real</a:t>
            </a:r>
            <a:r>
              <a:rPr lang="en-US" dirty="0" smtClean="0">
                <a:ea typeface="ＭＳ Ｐゴシック" charset="0"/>
              </a:rPr>
              <a:t> girls using science, technology, engineering and math in their everyday lives. They design an underwater robot, engineer a “chill” ice-cream-making bike, apply real forensic methods to solving a mysterious crime, and more!</a:t>
            </a:r>
          </a:p>
          <a:p>
            <a:pPr>
              <a:defRPr/>
            </a:pPr>
            <a:endParaRPr lang="en-US" dirty="0" smtClean="0">
              <a:ea typeface="ＭＳ Ｐゴシック" charset="0"/>
            </a:endParaRPr>
          </a:p>
          <a:p>
            <a:pPr>
              <a:defRPr/>
            </a:pPr>
            <a:endParaRPr lang="en-US" dirty="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lstStyle>
            <a:lvl1pPr eaLnBrk="0" hangingPunct="0">
              <a:defRPr sz="2300">
                <a:solidFill>
                  <a:srgbClr val="000000"/>
                </a:solidFill>
                <a:latin typeface="Arial" pitchFamily="34" charset="0"/>
                <a:ea typeface="ヒラギノ角ゴ ProN W3" pitchFamily="1" charset="-128"/>
                <a:sym typeface="Arial" pitchFamily="34" charset="0"/>
              </a:defRPr>
            </a:lvl1pPr>
            <a:lvl2pPr marL="702756" indent="-270291" eaLnBrk="0" hangingPunct="0">
              <a:defRPr sz="2300">
                <a:solidFill>
                  <a:srgbClr val="000000"/>
                </a:solidFill>
                <a:latin typeface="Arial" pitchFamily="34" charset="0"/>
                <a:ea typeface="ヒラギノ角ゴ ProN W3" pitchFamily="1" charset="-128"/>
                <a:sym typeface="Arial" pitchFamily="34" charset="0"/>
              </a:defRPr>
            </a:lvl2pPr>
            <a:lvl3pPr marL="1081164" indent="-216233" eaLnBrk="0" hangingPunct="0">
              <a:defRPr sz="2300">
                <a:solidFill>
                  <a:srgbClr val="000000"/>
                </a:solidFill>
                <a:latin typeface="Arial" pitchFamily="34" charset="0"/>
                <a:ea typeface="ヒラギノ角ゴ ProN W3" pitchFamily="1" charset="-128"/>
                <a:sym typeface="Arial" pitchFamily="34" charset="0"/>
              </a:defRPr>
            </a:lvl3pPr>
            <a:lvl4pPr marL="1513629" indent="-216233" eaLnBrk="0" hangingPunct="0">
              <a:defRPr sz="2300">
                <a:solidFill>
                  <a:srgbClr val="000000"/>
                </a:solidFill>
                <a:latin typeface="Arial" pitchFamily="34" charset="0"/>
                <a:ea typeface="ヒラギノ角ゴ ProN W3" pitchFamily="1" charset="-128"/>
                <a:sym typeface="Arial" pitchFamily="34" charset="0"/>
              </a:defRPr>
            </a:lvl4pPr>
            <a:lvl5pPr marL="1946095" indent="-216233" eaLnBrk="0" hangingPunct="0">
              <a:defRPr sz="2300">
                <a:solidFill>
                  <a:srgbClr val="000000"/>
                </a:solidFill>
                <a:latin typeface="Arial" pitchFamily="34" charset="0"/>
                <a:ea typeface="ヒラギノ角ゴ ProN W3" pitchFamily="1" charset="-128"/>
                <a:sym typeface="Arial" pitchFamily="34" charset="0"/>
              </a:defRPr>
            </a:lvl5pPr>
            <a:lvl6pPr marL="2378560"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6pPr>
            <a:lvl7pPr marL="2811026"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7pPr>
            <a:lvl8pPr marL="3243491"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8pPr>
            <a:lvl9pPr marL="3675957" indent="-216233" algn="r" eaLnBrk="0" fontAlgn="base" hangingPunct="0">
              <a:spcBef>
                <a:spcPct val="0"/>
              </a:spcBef>
              <a:spcAft>
                <a:spcPct val="0"/>
              </a:spcAft>
              <a:defRPr sz="2300">
                <a:solidFill>
                  <a:srgbClr val="000000"/>
                </a:solidFill>
                <a:latin typeface="Arial" pitchFamily="34" charset="0"/>
                <a:ea typeface="ヒラギノ角ゴ ProN W3" pitchFamily="1" charset="-128"/>
                <a:sym typeface="Arial" pitchFamily="34" charset="0"/>
              </a:defRPr>
            </a:lvl9pPr>
          </a:lstStyle>
          <a:p>
            <a:pPr eaLnBrk="1" hangingPunct="1"/>
            <a:fld id="{C70F4436-7760-43F5-BF25-C44EBD19C096}" type="slidenum">
              <a:rPr lang="en-US" sz="1200">
                <a:solidFill>
                  <a:prstClr val="black"/>
                </a:solidFill>
                <a:ea typeface="MS PGothic" pitchFamily="34" charset="-128"/>
              </a:rPr>
              <a:pPr eaLnBrk="1" hangingPunct="1"/>
              <a:t>12</a:t>
            </a:fld>
            <a:endParaRPr lang="en-US" sz="1200">
              <a:solidFill>
                <a:prstClr val="black"/>
              </a:solidFill>
              <a:ea typeface="MS PGothic" pitchFamily="34" charset="-128"/>
            </a:endParaRPr>
          </a:p>
        </p:txBody>
      </p:sp>
      <p:sp>
        <p:nvSpPr>
          <p:cNvPr id="56323"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nchor="b"/>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fontAlgn="base" hangingPunct="1">
              <a:spcBef>
                <a:spcPct val="0"/>
              </a:spcBef>
              <a:spcAft>
                <a:spcPct val="0"/>
              </a:spcAft>
            </a:pPr>
            <a:fld id="{B129DD56-26D9-4DE8-B635-D8873D918580}" type="slidenum">
              <a:rPr lang="en-US" sz="1200">
                <a:solidFill>
                  <a:prstClr val="black"/>
                </a:solidFill>
                <a:ea typeface="MS PGothic" pitchFamily="34" charset="-128"/>
              </a:rPr>
              <a:pPr algn="r" eaLnBrk="1" fontAlgn="base" hangingPunct="1">
                <a:spcBef>
                  <a:spcPct val="0"/>
                </a:spcBef>
                <a:spcAft>
                  <a:spcPct val="0"/>
                </a:spcAft>
              </a:pPr>
              <a:t>12</a:t>
            </a:fld>
            <a:endParaRPr lang="en-US" sz="1200">
              <a:solidFill>
                <a:prstClr val="black"/>
              </a:solidFill>
              <a:ea typeface="MS PGothic" pitchFamily="34" charset="-128"/>
            </a:endParaRPr>
          </a:p>
        </p:txBody>
      </p:sp>
      <p:sp>
        <p:nvSpPr>
          <p:cNvPr id="133123"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p:txBody>
          <a:bodyPr/>
          <a:lstStyle/>
          <a:p>
            <a:pPr eaLnBrk="1" hangingPunct="1">
              <a:defRPr/>
            </a:pPr>
            <a:r>
              <a:rPr lang="en-US" dirty="0" smtClean="0">
                <a:ea typeface="ＭＳ Ｐゴシック" charset="0"/>
              </a:rPr>
              <a:t>Here is a clip that will give a sample of all 12 episodes.</a:t>
            </a:r>
          </a:p>
          <a:p>
            <a:pPr eaLnBrk="1" hangingPunct="1">
              <a:defRPr/>
            </a:pPr>
            <a:endParaRPr lang="en-US" dirty="0" smtClean="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Our website features a large canvas that girls can explore. </a:t>
            </a:r>
          </a:p>
          <a:p>
            <a:pPr marL="169813" indent="-169813">
              <a:buFontTx/>
              <a:buChar char="-"/>
              <a:defRPr/>
            </a:pPr>
            <a:r>
              <a:rPr lang="en-US" dirty="0" smtClean="0">
                <a:ea typeface="ＭＳ Ｐゴシック" charset="0"/>
              </a:rPr>
              <a:t>Click on the umbrella and type in your zip code to get the weather in your area.</a:t>
            </a:r>
          </a:p>
          <a:p>
            <a:pPr marL="169813" indent="-169813">
              <a:buFontTx/>
              <a:buChar char="-"/>
              <a:defRPr/>
            </a:pPr>
            <a:r>
              <a:rPr lang="en-US" dirty="0" smtClean="0">
                <a:ea typeface="ＭＳ Ｐゴシック" charset="0"/>
              </a:rPr>
              <a:t>Click on the Green Van to find clubs in your state. This uses the database from the NGCP (National Girls Collaborative Project). So, please register your camp or club on their Program Directory so millions of girls can find you from our site!</a:t>
            </a:r>
          </a:p>
          <a:p>
            <a:pPr marL="169813" indent="-169813">
              <a:buFontTx/>
              <a:buChar char="-"/>
              <a:defRPr/>
            </a:pPr>
            <a:r>
              <a:rPr lang="en-US" dirty="0" smtClean="0">
                <a:ea typeface="ＭＳ Ｐゴシック" charset="0"/>
              </a:rPr>
              <a:t>Click on the picture frame to  see an All-Star card featuring a different female scientist or engineer each week.</a:t>
            </a:r>
          </a:p>
          <a:p>
            <a:pPr marL="169813" indent="-169813">
              <a:buFontTx/>
              <a:buChar char="-"/>
              <a:defRPr/>
            </a:pPr>
            <a:endParaRPr lang="en-US" dirty="0" smtClean="0">
              <a:ea typeface="ＭＳ Ｐゴシック" charset="0"/>
            </a:endParaRPr>
          </a:p>
          <a:p>
            <a:pPr>
              <a:defRPr/>
            </a:pPr>
            <a:r>
              <a:rPr lang="en-US" dirty="0" smtClean="0">
                <a:ea typeface="ＭＳ Ｐゴシック" charset="0"/>
              </a:rPr>
              <a:t>Girls can create a profile. We are a COPPA-compliant site (Children Online Privacy and Protection Act). This means that we cannot collect ANY personal information about our users for their safety. Girls create an </a:t>
            </a:r>
            <a:r>
              <a:rPr lang="en-US" dirty="0" err="1" smtClean="0">
                <a:ea typeface="ＭＳ Ｐゴシック" charset="0"/>
              </a:rPr>
              <a:t>avator</a:t>
            </a:r>
            <a:r>
              <a:rPr lang="en-US" dirty="0" smtClean="0">
                <a:ea typeface="ＭＳ Ｐゴシック" charset="0"/>
              </a:rPr>
              <a:t>, can decorate their room and tell us about themselves from pull-down menus and cloud tags. They can then “friend” other users with the same interests.</a:t>
            </a:r>
          </a:p>
          <a:p>
            <a:pPr>
              <a:defRPr/>
            </a:pPr>
            <a:endParaRPr lang="en-US" dirty="0" smtClean="0">
              <a:ea typeface="ＭＳ Ｐゴシック" charset="0"/>
            </a:endParaRPr>
          </a:p>
          <a:p>
            <a:pPr>
              <a:defRPr/>
            </a:pPr>
            <a:r>
              <a:rPr lang="en-US" dirty="0" smtClean="0">
                <a:ea typeface="ＭＳ Ｐゴシック" charset="0"/>
              </a:rPr>
              <a:t>For the latest web stats, please download the file entitled, “SciGirls information sheet.” It’s in the Trainers Group on the </a:t>
            </a:r>
            <a:r>
              <a:rPr lang="en-US" dirty="0" err="1" smtClean="0">
                <a:ea typeface="ＭＳ Ｐゴシック" charset="0"/>
              </a:rPr>
              <a:t>Ning</a:t>
            </a:r>
            <a:r>
              <a:rPr lang="en-US" dirty="0" smtClean="0">
                <a:ea typeface="ＭＳ Ｐゴシック" charset="0"/>
              </a:rPr>
              <a:t> site under “Training Resources”. </a:t>
            </a:r>
          </a:p>
          <a:p>
            <a:pPr marL="169813" indent="-169813">
              <a:buFontTx/>
              <a:buChar char="-"/>
              <a:defRPr/>
            </a:pPr>
            <a:endParaRPr lang="en-US" dirty="0" smtClean="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438477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60516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17894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DE002-A5BD-FD4C-B14E-827B0B48F578}"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74299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DE002-A5BD-FD4C-B14E-827B0B48F578}" type="datetimeFigureOut">
              <a:rPr lang="en-US" smtClean="0"/>
              <a:t>5/22/15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43064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DE002-A5BD-FD4C-B14E-827B0B48F578}"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90907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DE002-A5BD-FD4C-B14E-827B0B48F578}" type="datetimeFigureOut">
              <a:rPr lang="en-US" smtClean="0"/>
              <a:t>5/22/15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06792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DE002-A5BD-FD4C-B14E-827B0B48F578}" type="datetimeFigureOut">
              <a:rPr lang="en-US" smtClean="0"/>
              <a:t>5/22/15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104735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DE002-A5BD-FD4C-B14E-827B0B48F578}" type="datetimeFigureOut">
              <a:rPr lang="en-US" smtClean="0"/>
              <a:t>5/22/15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55126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E002-A5BD-FD4C-B14E-827B0B48F578}"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30939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DE002-A5BD-FD4C-B14E-827B0B48F578}" type="datetimeFigureOut">
              <a:rPr lang="en-US" smtClean="0"/>
              <a:t>5/22/15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7DAB45-CD5E-864B-9BAF-FBB79345950E}" type="slidenum">
              <a:rPr lang="en-US" smtClean="0"/>
              <a:t>‹#›</a:t>
            </a:fld>
            <a:endParaRPr lang="en-US"/>
          </a:p>
        </p:txBody>
      </p:sp>
    </p:spTree>
    <p:extLst>
      <p:ext uri="{BB962C8B-B14F-4D97-AF65-F5344CB8AC3E}">
        <p14:creationId xmlns:p14="http://schemas.microsoft.com/office/powerpoint/2010/main" val="271037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DE002-A5BD-FD4C-B14E-827B0B48F578}" type="datetimeFigureOut">
              <a:rPr lang="en-US" smtClean="0"/>
              <a:t>5/22/15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DAB45-CD5E-864B-9BAF-FBB79345950E}" type="slidenum">
              <a:rPr lang="en-US" smtClean="0"/>
              <a:t>‹#›</a:t>
            </a:fld>
            <a:endParaRPr lang="en-US"/>
          </a:p>
        </p:txBody>
      </p:sp>
    </p:spTree>
    <p:extLst>
      <p:ext uri="{BB962C8B-B14F-4D97-AF65-F5344CB8AC3E}">
        <p14:creationId xmlns:p14="http://schemas.microsoft.com/office/powerpoint/2010/main" val="3824643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8.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19.jp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3.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26.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27.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28.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4.jpe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facebook.com/scigirlstv" TargetMode="External"/><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11.png"/><Relationship Id="rId8" Type="http://schemas.openxmlformats.org/officeDocument/2006/relationships/image" Target="../media/image14.jpeg"/><Relationship Id="rId9"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hyperlink" Target="http://www.globe.gov/web/globe-international-scientist-network" TargetMode="External"/><Relationship Id="rId4" Type="http://schemas.openxmlformats.org/officeDocument/2006/relationships/hyperlink" Target="http://www.globe.gov/web/elementary-globe" TargetMode="External"/><Relationship Id="rId5" Type="http://schemas.openxmlformats.org/officeDocument/2006/relationships/image" Target="../media/image3.png"/><Relationship Id="rId6" Type="http://schemas.openxmlformats.org/officeDocument/2006/relationships/image" Target="../media/image4.tif"/><Relationship Id="rId1" Type="http://schemas.openxmlformats.org/officeDocument/2006/relationships/slideLayout" Target="../slideLayouts/slideLayout2.xml"/><Relationship Id="rId2" Type="http://schemas.openxmlformats.org/officeDocument/2006/relationships/hyperlink" Target="http://www.globe.gov/do-globe/globe-teachers-guid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help@globe.gov" TargetMode="External"/><Relationship Id="rId4" Type="http://schemas.openxmlformats.org/officeDocument/2006/relationships/image" Target="../media/image3.png"/><Relationship Id="rId5" Type="http://schemas.openxmlformats.org/officeDocument/2006/relationships/image" Target="../media/image4.tif"/><Relationship Id="rId1" Type="http://schemas.openxmlformats.org/officeDocument/2006/relationships/slideLayout" Target="../slideLayouts/slideLayout2.xml"/><Relationship Id="rId2" Type="http://schemas.openxmlformats.org/officeDocument/2006/relationships/hyperlink" Target="mailto:malmberg@ucar.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4.ti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tif"/></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2.png"/><Relationship Id="rId8"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1.pn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2 at 1.34.19 PM.png"/>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634949" y="663722"/>
            <a:ext cx="4939257" cy="5562114"/>
          </a:xfrm>
          <a:prstGeom prst="rect">
            <a:avLst/>
          </a:prstGeom>
        </p:spPr>
      </p:pic>
      <p:sp>
        <p:nvSpPr>
          <p:cNvPr id="6" name="Title 1"/>
          <p:cNvSpPr>
            <a:spLocks noGrp="1"/>
          </p:cNvSpPr>
          <p:nvPr>
            <p:ph type="title"/>
          </p:nvPr>
        </p:nvSpPr>
        <p:spPr>
          <a:xfrm>
            <a:off x="1522875" y="172456"/>
            <a:ext cx="6316404" cy="630395"/>
          </a:xfrm>
        </p:spPr>
        <p:txBody>
          <a:bodyPr>
            <a:normAutofit fontScale="90000"/>
          </a:bodyPr>
          <a:lstStyle/>
          <a:p>
            <a:r>
              <a:rPr lang="en-US" dirty="0" smtClean="0"/>
              <a:t>Webinar Logistics</a:t>
            </a:r>
            <a:endParaRPr lang="en-US" dirty="0"/>
          </a:p>
        </p:txBody>
      </p:sp>
      <p:sp>
        <p:nvSpPr>
          <p:cNvPr id="3" name="TextBox 2"/>
          <p:cNvSpPr txBox="1"/>
          <p:nvPr/>
        </p:nvSpPr>
        <p:spPr>
          <a:xfrm>
            <a:off x="5393228" y="1908299"/>
            <a:ext cx="3455299" cy="923330"/>
          </a:xfrm>
          <a:prstGeom prst="rect">
            <a:avLst/>
          </a:prstGeom>
          <a:noFill/>
        </p:spPr>
        <p:txBody>
          <a:bodyPr wrap="square" rtlCol="0">
            <a:spAutoFit/>
          </a:bodyPr>
          <a:lstStyle/>
          <a:p>
            <a:r>
              <a:rPr lang="en-US" b="1" dirty="0" smtClean="0"/>
              <a:t>Please type in the chat window if you need assistance finding your access phone number!</a:t>
            </a:r>
          </a:p>
        </p:txBody>
      </p:sp>
    </p:spTree>
    <p:extLst>
      <p:ext uri="{BB962C8B-B14F-4D97-AF65-F5344CB8AC3E}">
        <p14:creationId xmlns:p14="http://schemas.microsoft.com/office/powerpoint/2010/main" val="24917766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headline content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sciGirls_panton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2667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nvSpPr>
        <p:spPr bwMode="auto">
          <a:xfrm>
            <a:off x="876300" y="1376363"/>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r>
              <a:rPr lang="en-US" dirty="0">
                <a:latin typeface="Lucida Sans" pitchFamily="34" charset="0"/>
                <a:ea typeface="MS PGothic" pitchFamily="34" charset="-128"/>
              </a:rPr>
              <a:t>Six new episodes available </a:t>
            </a:r>
            <a:r>
              <a:rPr lang="en-US" dirty="0" smtClean="0">
                <a:latin typeface="Lucida Sans" pitchFamily="34" charset="0"/>
                <a:ea typeface="MS PGothic" pitchFamily="34" charset="-128"/>
              </a:rPr>
              <a:t>as of April 2015!</a:t>
            </a:r>
            <a:endParaRPr lang="en-US" dirty="0">
              <a:latin typeface="Lucida Sans" pitchFamily="34" charset="0"/>
              <a:ea typeface="MS PGothic" pitchFamily="34" charset="-128"/>
            </a:endParaRPr>
          </a:p>
          <a:p>
            <a:pPr algn="ctr" eaLnBrk="1" hangingPunct="1"/>
            <a:endParaRPr lang="en-US" dirty="0">
              <a:latin typeface="Lucida Sans" pitchFamily="34" charset="0"/>
              <a:ea typeface="MS PGothic" pitchFamily="34" charset="-128"/>
            </a:endParaRPr>
          </a:p>
          <a:p>
            <a:pPr algn="ctr" eaLnBrk="1" hangingPunct="1">
              <a:buFont typeface="Arial" pitchFamily="34" charset="0"/>
              <a:buBlip>
                <a:blip r:embed="rId5"/>
              </a:buBlip>
            </a:pPr>
            <a:endParaRPr lang="en-US" dirty="0">
              <a:latin typeface="Lucida Sans" pitchFamily="34" charset="0"/>
              <a:ea typeface="MS PGothic" pitchFamily="34" charset="-128"/>
            </a:endParaRPr>
          </a:p>
        </p:txBody>
      </p:sp>
      <p:sp>
        <p:nvSpPr>
          <p:cNvPr id="7173" name="Text Box 4"/>
          <p:cNvSpPr txBox="1">
            <a:spLocks noChangeArrowheads="1"/>
          </p:cNvSpPr>
          <p:nvPr/>
        </p:nvSpPr>
        <p:spPr bwMode="auto">
          <a:xfrm>
            <a:off x="1981200" y="577850"/>
            <a:ext cx="6934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hangingPunct="1">
              <a:spcBef>
                <a:spcPct val="50000"/>
              </a:spcBef>
            </a:pPr>
            <a:r>
              <a:rPr lang="en-US" sz="2700" b="1" i="1" dirty="0">
                <a:solidFill>
                  <a:schemeClr val="tx1"/>
                </a:solidFill>
                <a:latin typeface="Lucida Sans" pitchFamily="34" charset="0"/>
                <a:ea typeface="MS PGothic" pitchFamily="34" charset="-128"/>
              </a:rPr>
              <a:t>On TV</a:t>
            </a:r>
            <a:endParaRPr lang="en-US" sz="2600" b="1" i="1" dirty="0">
              <a:solidFill>
                <a:schemeClr val="tx1"/>
              </a:solidFill>
              <a:latin typeface="Lucida Sans" pitchFamily="34" charset="0"/>
              <a:ea typeface="MS PGothic" pitchFamily="34" charset="-128"/>
            </a:endParaRPr>
          </a:p>
        </p:txBody>
      </p:sp>
      <p:pic>
        <p:nvPicPr>
          <p:cNvPr id="9" name="Picture 3"/>
          <p:cNvPicPr>
            <a:picLocks noChangeAspect="1" noChangeArrowheads="1"/>
          </p:cNvPicPr>
          <p:nvPr/>
        </p:nvPicPr>
        <p:blipFill>
          <a:blip r:embed="rId6"/>
          <a:stretch>
            <a:fillRect/>
          </a:stretch>
        </p:blipFill>
        <p:spPr bwMode="auto">
          <a:xfrm>
            <a:off x="1989138" y="1905000"/>
            <a:ext cx="5165725" cy="387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56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6" name="Rectangle 3"/>
          <p:cNvSpPr>
            <a:spLocks/>
          </p:cNvSpPr>
          <p:nvPr/>
        </p:nvSpPr>
        <p:spPr bwMode="auto">
          <a:xfrm>
            <a:off x="76200" y="1514475"/>
            <a:ext cx="4508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algn="l">
              <a:spcBef>
                <a:spcPts val="1400"/>
              </a:spcBef>
            </a:pPr>
            <a:r>
              <a:rPr lang="en-US" sz="1800" b="1">
                <a:solidFill>
                  <a:schemeClr val="tx1"/>
                </a:solidFill>
                <a:latin typeface="Lucida Sans" pitchFamily="34" charset="0"/>
                <a:ea typeface="MS PGothic" pitchFamily="34" charset="-128"/>
                <a:sym typeface="Lucida Sans" pitchFamily="34" charset="0"/>
              </a:rPr>
              <a:t>Season One Episodes:</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Turtle Mania</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Puppet Power</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Dolphin Dive</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Digging Archaeology</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Horsing Around</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Blowin</a:t>
            </a:r>
            <a:r>
              <a:rPr lang="ja-JP" altLang="en-US" sz="1600">
                <a:solidFill>
                  <a:schemeClr val="tx1"/>
                </a:solidFill>
                <a:latin typeface="Lucida Sans" pitchFamily="34" charset="0"/>
                <a:ea typeface="MS PGothic" pitchFamily="34" charset="-128"/>
                <a:sym typeface="Lucida Sans" pitchFamily="34" charset="0"/>
              </a:rPr>
              <a:t>’</a:t>
            </a:r>
            <a:r>
              <a:rPr lang="en-US" altLang="ja-JP" sz="1600">
                <a:solidFill>
                  <a:schemeClr val="tx1"/>
                </a:solidFill>
                <a:latin typeface="Lucida Sans" pitchFamily="34" charset="0"/>
                <a:ea typeface="MS PGothic" pitchFamily="34" charset="-128"/>
                <a:sym typeface="Lucida Sans" pitchFamily="34" charset="0"/>
              </a:rPr>
              <a:t> in the Wind</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High-Tech Fashion</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Science Cooks!</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Underwater Eco-Adventure</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Robots to the Rescue!</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Star Power</a:t>
            </a:r>
          </a:p>
          <a:p>
            <a:pPr marL="496888" indent="-457200" algn="l">
              <a:spcBef>
                <a:spcPts val="600"/>
              </a:spcBef>
              <a:buSzPct val="100000"/>
              <a:buFontTx/>
              <a:buBlip>
                <a:blip r:embed="rId5"/>
              </a:buBlip>
            </a:pPr>
            <a:r>
              <a:rPr lang="en-US" sz="1600">
                <a:solidFill>
                  <a:schemeClr val="tx1"/>
                </a:solidFill>
                <a:latin typeface="Lucida Sans" pitchFamily="34" charset="0"/>
                <a:ea typeface="MS PGothic" pitchFamily="34" charset="-128"/>
                <a:sym typeface="Lucida Sans" pitchFamily="34" charset="0"/>
              </a:rPr>
              <a:t>Going Green</a:t>
            </a:r>
          </a:p>
        </p:txBody>
      </p:sp>
      <p:pic>
        <p:nvPicPr>
          <p:cNvPr id="819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14800"/>
            <a:ext cx="1238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5"/>
          <p:cNvSpPr>
            <a:spLocks noGrp="1" noChangeArrowheads="1"/>
          </p:cNvSpPr>
          <p:nvPr>
            <p:ph type="body" idx="1"/>
          </p:nvPr>
        </p:nvSpPr>
        <p:spPr>
          <a:xfrm>
            <a:off x="3200400" y="1447800"/>
            <a:ext cx="4813300" cy="4251325"/>
          </a:xfrm>
        </p:spPr>
        <p:txBody>
          <a:bodyPr rIns="132080"/>
          <a:lstStyle/>
          <a:p>
            <a:pPr marL="39688" indent="0" eaLnBrk="1" hangingPunct="1">
              <a:spcBef>
                <a:spcPct val="0"/>
              </a:spcBef>
              <a:buSzPct val="75000"/>
              <a:buFont typeface="Arial" pitchFamily="34" charset="0"/>
              <a:buNone/>
              <a:defRPr/>
            </a:pPr>
            <a:r>
              <a:rPr lang="en-US" sz="1800" b="1" dirty="0" smtClean="0">
                <a:latin typeface="Lucida Sans" pitchFamily="34" charset="0"/>
                <a:sym typeface="Arial" charset="0"/>
              </a:rPr>
              <a:t>Season Two Episodes:</a:t>
            </a:r>
          </a:p>
          <a:p>
            <a:pPr eaLnBrk="1" hangingPunct="1">
              <a:spcBef>
                <a:spcPts val="600"/>
              </a:spcBef>
              <a:buSzPct val="75000"/>
              <a:buFont typeface="Arial" pitchFamily="34" charset="0"/>
              <a:buBlip>
                <a:blip r:embed="rId7"/>
              </a:buBlip>
              <a:defRPr/>
            </a:pPr>
            <a:r>
              <a:rPr lang="en-US" sz="1600" kern="1200" dirty="0" err="1">
                <a:latin typeface="Lucida Sans" pitchFamily="34" charset="0"/>
                <a:ea typeface="MS PGothic" pitchFamily="34" charset="-128"/>
                <a:sym typeface="Lucida Sans" charset="0"/>
              </a:rPr>
              <a:t>Aquabots</a:t>
            </a:r>
            <a:endParaRPr lang="en-US" sz="1600" kern="1200" dirty="0">
              <a:latin typeface="Lucida Sans" pitchFamily="34" charset="0"/>
              <a:ea typeface="MS PGothic" pitchFamily="34" charset="-128"/>
              <a:sym typeface="Lucida Sans" charset="0"/>
            </a:endParaRP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Mother Nature’s Shoes</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Habitat Havoc</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The Awesome App Race</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Multitasking Mania</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Insulation Station</a:t>
            </a:r>
          </a:p>
          <a:p>
            <a:pPr eaLnBrk="1" hangingPunct="1">
              <a:spcBef>
                <a:spcPts val="600"/>
              </a:spcBef>
              <a:buSzPct val="75000"/>
              <a:buFont typeface="Arial" pitchFamily="34" charset="0"/>
              <a:buBlip>
                <a:blip r:embed="rId7"/>
              </a:buBlip>
              <a:defRPr/>
            </a:pPr>
            <a:r>
              <a:rPr lang="en-US" sz="1600" kern="1200" dirty="0" err="1">
                <a:latin typeface="Lucida Sans" pitchFamily="34" charset="0"/>
                <a:ea typeface="MS PGothic" pitchFamily="34" charset="-128"/>
                <a:sym typeface="Lucida Sans" charset="0"/>
              </a:rPr>
              <a:t>Workin</a:t>
            </a:r>
            <a:r>
              <a:rPr lang="en-US" sz="1600" kern="1200" dirty="0">
                <a:latin typeface="Lucida Sans" pitchFamily="34" charset="0"/>
                <a:ea typeface="MS PGothic" pitchFamily="34" charset="-128"/>
                <a:sym typeface="Lucida Sans" charset="0"/>
              </a:rPr>
              <a:t>’ It Out</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Bee Haven</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Pedal Power</a:t>
            </a:r>
          </a:p>
          <a:p>
            <a:pPr eaLnBrk="1" hangingPunct="1">
              <a:spcBef>
                <a:spcPts val="600"/>
              </a:spcBef>
              <a:buSzPct val="75000"/>
              <a:buFont typeface="Arial" pitchFamily="34" charset="0"/>
              <a:buBlip>
                <a:blip r:embed="rId7"/>
              </a:buBlip>
              <a:defRPr/>
            </a:pPr>
            <a:r>
              <a:rPr lang="en-US" sz="1600" kern="1200" dirty="0">
                <a:latin typeface="Lucida Sans" pitchFamily="34" charset="0"/>
                <a:ea typeface="MS PGothic" pitchFamily="34" charset="-128"/>
                <a:sym typeface="Lucida Sans" charset="0"/>
              </a:rPr>
              <a:t>Super Sleuths</a:t>
            </a:r>
            <a:endParaRPr lang="en-US" sz="1600" kern="1200" dirty="0">
              <a:latin typeface="Lucida Sans" pitchFamily="34" charset="0"/>
              <a:ea typeface="MS PGothic" pitchFamily="34" charset="-128"/>
              <a:sym typeface="Arial" charset="0"/>
            </a:endParaRPr>
          </a:p>
          <a:p>
            <a:pPr marL="39688" indent="0" eaLnBrk="1" hangingPunct="1">
              <a:spcBef>
                <a:spcPts val="600"/>
              </a:spcBef>
              <a:buSzPct val="75000"/>
              <a:buFont typeface="Arial" pitchFamily="34" charset="0"/>
              <a:buNone/>
              <a:defRPr/>
            </a:pPr>
            <a:endParaRPr lang="en-US" sz="1600" dirty="0" smtClean="0">
              <a:latin typeface="Lucida Sans" pitchFamily="34" charset="0"/>
              <a:sym typeface="Lucida Sans" charset="0"/>
            </a:endParaRPr>
          </a:p>
        </p:txBody>
      </p:sp>
      <p:sp>
        <p:nvSpPr>
          <p:cNvPr id="8199" name="Rectangle 6"/>
          <p:cNvSpPr>
            <a:spLocks/>
          </p:cNvSpPr>
          <p:nvPr/>
        </p:nvSpPr>
        <p:spPr bwMode="auto">
          <a:xfrm>
            <a:off x="1981200" y="577850"/>
            <a:ext cx="6946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a:spcBef>
                <a:spcPts val="1600"/>
              </a:spcBef>
            </a:pPr>
            <a:r>
              <a:rPr lang="en-US" sz="2700" b="1" i="1" dirty="0">
                <a:solidFill>
                  <a:schemeClr val="tx1"/>
                </a:solidFill>
                <a:latin typeface="Lucida Sans" pitchFamily="34" charset="0"/>
                <a:ea typeface="MS PGothic" pitchFamily="34" charset="-128"/>
                <a:sym typeface="Lucida Sans" pitchFamily="34" charset="0"/>
              </a:rPr>
              <a:t>On TV</a:t>
            </a:r>
          </a:p>
        </p:txBody>
      </p:sp>
      <p:pic>
        <p:nvPicPr>
          <p:cNvPr id="8200"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6096000" y="1447800"/>
            <a:ext cx="4813300" cy="425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132080" bIns="50800"/>
          <a:lstStyle>
            <a:lvl1pPr marL="382588" indent="-342900" algn="l" rtl="0" eaLnBrk="0" fontAlgn="base" hangingPunct="0">
              <a:spcBef>
                <a:spcPts val="700"/>
              </a:spcBef>
              <a:spcAft>
                <a:spcPct val="0"/>
              </a:spcAft>
              <a:buSzPct val="100000"/>
              <a:buFont typeface="Arial" pitchFamily="34" charset="0"/>
              <a:buChar char="•"/>
              <a:defRPr sz="3200">
                <a:solidFill>
                  <a:schemeClr val="tx1"/>
                </a:solidFill>
                <a:latin typeface="+mn-lt"/>
                <a:ea typeface="+mn-ea"/>
                <a:cs typeface="+mn-cs"/>
                <a:sym typeface="Arial" pitchFamily="34" charset="0"/>
              </a:defRPr>
            </a:lvl1pPr>
            <a:lvl2pPr marL="731838" indent="-285750" algn="l" rtl="0" eaLnBrk="0" fontAlgn="base" hangingPunct="0">
              <a:spcBef>
                <a:spcPts val="600"/>
              </a:spcBef>
              <a:spcAft>
                <a:spcPct val="0"/>
              </a:spcAft>
              <a:buSzPct val="100000"/>
              <a:buFont typeface="Arial" pitchFamily="34" charset="0"/>
              <a:buChar char="–"/>
              <a:defRPr sz="2800">
                <a:solidFill>
                  <a:schemeClr val="tx1"/>
                </a:solidFill>
                <a:latin typeface="+mn-lt"/>
                <a:ea typeface="+mn-ea"/>
                <a:cs typeface="+mn-cs"/>
                <a:sym typeface="Arial" pitchFamily="34" charset="0"/>
              </a:defRPr>
            </a:lvl2pPr>
            <a:lvl3pPr marL="1131888" indent="-228600" algn="l" rtl="0" eaLnBrk="0" fontAlgn="base" hangingPunct="0">
              <a:spcBef>
                <a:spcPts val="600"/>
              </a:spcBef>
              <a:spcAft>
                <a:spcPct val="0"/>
              </a:spcAft>
              <a:buSzPct val="100000"/>
              <a:buFont typeface="Arial" pitchFamily="34" charset="0"/>
              <a:buChar char="•"/>
              <a:defRPr sz="2400">
                <a:solidFill>
                  <a:schemeClr val="tx1"/>
                </a:solidFill>
                <a:latin typeface="+mn-lt"/>
                <a:ea typeface="+mn-ea"/>
                <a:cs typeface="+mn-cs"/>
                <a:sym typeface="Arial" pitchFamily="34" charset="0"/>
              </a:defRPr>
            </a:lvl3pPr>
            <a:lvl4pPr marL="1589088" indent="-228600" algn="l" rtl="0" eaLnBrk="0" fontAlgn="base" hangingPunct="0">
              <a:spcBef>
                <a:spcPts val="500"/>
              </a:spcBef>
              <a:spcAft>
                <a:spcPct val="0"/>
              </a:spcAft>
              <a:buSzPct val="100000"/>
              <a:buFont typeface="Arial" pitchFamily="34" charset="0"/>
              <a:buChar char="–"/>
              <a:defRPr sz="2000">
                <a:solidFill>
                  <a:schemeClr val="tx1"/>
                </a:solidFill>
                <a:latin typeface="+mn-lt"/>
                <a:ea typeface="+mn-ea"/>
                <a:cs typeface="+mn-cs"/>
                <a:sym typeface="Arial" pitchFamily="34" charset="0"/>
              </a:defRPr>
            </a:lvl4pPr>
            <a:lvl5pPr marL="2046288" indent="-228600" algn="l" rtl="0" eaLnBrk="0" fontAlgn="base" hangingPunct="0">
              <a:spcBef>
                <a:spcPts val="500"/>
              </a:spcBef>
              <a:spcAft>
                <a:spcPct val="0"/>
              </a:spcAft>
              <a:buSzPct val="100000"/>
              <a:buFont typeface="Arial" pitchFamily="34" charset="0"/>
              <a:buChar char="»"/>
              <a:defRPr sz="2000">
                <a:solidFill>
                  <a:schemeClr val="tx1"/>
                </a:solidFill>
                <a:latin typeface="+mn-lt"/>
                <a:ea typeface="+mn-ea"/>
                <a:cs typeface="+mn-cs"/>
                <a:sym typeface="Arial"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a:lstStyle>
          <a:p>
            <a:pPr marL="39688" indent="0" eaLnBrk="1" hangingPunct="1">
              <a:spcBef>
                <a:spcPct val="0"/>
              </a:spcBef>
              <a:buSzPct val="75000"/>
              <a:buFont typeface="Arial" pitchFamily="34" charset="0"/>
              <a:buNone/>
              <a:defRPr/>
            </a:pPr>
            <a:r>
              <a:rPr lang="en-US" sz="1800" b="1" dirty="0" smtClean="0">
                <a:latin typeface="Lucida Sans" pitchFamily="34" charset="0"/>
                <a:sym typeface="Arial" charset="0"/>
              </a:rPr>
              <a:t>Season Three Episode</a:t>
            </a:r>
          </a:p>
          <a:p>
            <a:pPr marL="39688" indent="0" eaLnBrk="1" hangingPunct="1">
              <a:spcBef>
                <a:spcPct val="0"/>
              </a:spcBef>
              <a:buSzPct val="75000"/>
              <a:buFont typeface="Arial" pitchFamily="34" charset="0"/>
              <a:buNone/>
              <a:defRPr/>
            </a:pPr>
            <a:r>
              <a:rPr lang="en-US" sz="1800" b="1" dirty="0" smtClean="0">
                <a:latin typeface="Lucida Sans" pitchFamily="34" charset="0"/>
                <a:sym typeface="Arial" charset="0"/>
              </a:rPr>
              <a:t>Topics:</a:t>
            </a:r>
          </a:p>
          <a:p>
            <a:pPr eaLnBrk="1" hangingPunct="1">
              <a:spcBef>
                <a:spcPts val="600"/>
              </a:spcBef>
              <a:buSzPct val="75000"/>
              <a:buFont typeface="Arial" pitchFamily="34" charset="0"/>
              <a:buBlip>
                <a:blip r:embed="rId7"/>
              </a:buBlip>
              <a:defRPr/>
            </a:pPr>
            <a:r>
              <a:rPr lang="en-US" sz="1600" dirty="0" smtClean="0">
                <a:latin typeface="Lucida Sans" pitchFamily="34" charset="0"/>
                <a:sym typeface="Lucida Sans" charset="0"/>
              </a:rPr>
              <a:t>Frog Whisperers</a:t>
            </a:r>
          </a:p>
          <a:p>
            <a:pPr eaLnBrk="1" hangingPunct="1">
              <a:spcBef>
                <a:spcPts val="600"/>
              </a:spcBef>
              <a:buSzPct val="75000"/>
              <a:buFont typeface="Arial" pitchFamily="34" charset="0"/>
              <a:buBlip>
                <a:blip r:embed="rId7"/>
              </a:buBlip>
              <a:defRPr/>
            </a:pPr>
            <a:r>
              <a:rPr lang="en-US" sz="1600" dirty="0" smtClean="0">
                <a:latin typeface="Lucida Sans" pitchFamily="34" charset="0"/>
                <a:sym typeface="Lucida Sans" charset="0"/>
              </a:rPr>
              <a:t>Flower Power</a:t>
            </a:r>
          </a:p>
          <a:p>
            <a:pPr eaLnBrk="1" hangingPunct="1">
              <a:spcBef>
                <a:spcPts val="600"/>
              </a:spcBef>
              <a:buSzPct val="75000"/>
              <a:buFont typeface="Arial" pitchFamily="34" charset="0"/>
              <a:buBlip>
                <a:blip r:embed="rId7"/>
              </a:buBlip>
              <a:defRPr/>
            </a:pPr>
            <a:r>
              <a:rPr lang="en-US" sz="1600" b="1" dirty="0" err="1" smtClean="0">
                <a:latin typeface="Lucida Sans" pitchFamily="34" charset="0"/>
                <a:sym typeface="Lucida Sans" charset="0"/>
              </a:rPr>
              <a:t>SkyGirls</a:t>
            </a:r>
            <a:endParaRPr lang="en-US" sz="1600" b="1" dirty="0" smtClean="0">
              <a:latin typeface="Lucida Sans" pitchFamily="34" charset="0"/>
              <a:sym typeface="Lucida Sans" charset="0"/>
            </a:endParaRPr>
          </a:p>
          <a:p>
            <a:pPr eaLnBrk="1" hangingPunct="1">
              <a:spcBef>
                <a:spcPts val="600"/>
              </a:spcBef>
              <a:buSzPct val="75000"/>
              <a:buFont typeface="Arial" pitchFamily="34" charset="0"/>
              <a:buBlip>
                <a:blip r:embed="rId7"/>
              </a:buBlip>
              <a:defRPr/>
            </a:pPr>
            <a:r>
              <a:rPr lang="en-US" sz="1600" dirty="0" smtClean="0">
                <a:latin typeface="Lucida Sans" pitchFamily="34" charset="0"/>
                <a:sym typeface="Lucida Sans" charset="0"/>
              </a:rPr>
              <a:t>Butterfly Diaries</a:t>
            </a:r>
          </a:p>
          <a:p>
            <a:pPr eaLnBrk="1" hangingPunct="1">
              <a:spcBef>
                <a:spcPts val="600"/>
              </a:spcBef>
              <a:buSzPct val="75000"/>
              <a:buFont typeface="Arial" pitchFamily="34" charset="0"/>
              <a:buBlip>
                <a:blip r:embed="rId7"/>
              </a:buBlip>
              <a:defRPr/>
            </a:pPr>
            <a:r>
              <a:rPr lang="en-US" sz="1600" dirty="0" smtClean="0">
                <a:latin typeface="Lucida Sans" pitchFamily="34" charset="0"/>
                <a:sym typeface="Lucida Sans" charset="0"/>
              </a:rPr>
              <a:t>Feathered Friends</a:t>
            </a:r>
          </a:p>
          <a:p>
            <a:pPr eaLnBrk="1" hangingPunct="1">
              <a:spcBef>
                <a:spcPts val="600"/>
              </a:spcBef>
              <a:buSzPct val="75000"/>
              <a:buFont typeface="Arial" pitchFamily="34" charset="0"/>
              <a:buBlip>
                <a:blip r:embed="rId7"/>
              </a:buBlip>
              <a:defRPr/>
            </a:pPr>
            <a:r>
              <a:rPr lang="en-US" sz="1600" dirty="0" smtClean="0">
                <a:latin typeface="Lucida Sans" pitchFamily="34" charset="0"/>
                <a:sym typeface="Lucida Sans" charset="0"/>
              </a:rPr>
              <a:t>Terrific Pacific</a:t>
            </a:r>
          </a:p>
          <a:p>
            <a:pPr eaLnBrk="1" hangingPunct="1">
              <a:spcBef>
                <a:spcPts val="600"/>
              </a:spcBef>
              <a:buSzPct val="75000"/>
              <a:buFont typeface="Arial" pitchFamily="34" charset="0"/>
              <a:buBlip>
                <a:blip r:embed="rId7"/>
              </a:buBlip>
              <a:defRPr/>
            </a:pPr>
            <a:endParaRPr lang="en-US" sz="1600" dirty="0" smtClean="0">
              <a:latin typeface="Lucida Sans" pitchFamily="34" charset="0"/>
              <a:sym typeface="Lucida Sans" charset="0"/>
            </a:endParaRPr>
          </a:p>
          <a:p>
            <a:pPr eaLnBrk="1" hangingPunct="1">
              <a:spcBef>
                <a:spcPts val="600"/>
              </a:spcBef>
              <a:buSzPct val="75000"/>
              <a:buFont typeface="Arial" pitchFamily="34" charset="0"/>
              <a:buBlip>
                <a:blip r:embed="rId7"/>
              </a:buBlip>
              <a:defRPr/>
            </a:pPr>
            <a:endParaRPr lang="en-US" sz="1600" dirty="0" smtClean="0">
              <a:latin typeface="Lucida Sans" pitchFamily="34" charset="0"/>
              <a:sym typeface="Arial" charset="0"/>
            </a:endParaRPr>
          </a:p>
          <a:p>
            <a:pPr eaLnBrk="1" hangingPunct="1">
              <a:spcBef>
                <a:spcPts val="600"/>
              </a:spcBef>
              <a:buSzPct val="75000"/>
              <a:buFont typeface="Arial" pitchFamily="34" charset="0"/>
              <a:buBlip>
                <a:blip r:embed="rId7"/>
              </a:buBlip>
              <a:defRPr/>
            </a:pPr>
            <a:endParaRPr lang="en-US" sz="1600" dirty="0" smtClean="0">
              <a:latin typeface="Lucida Sans" pitchFamily="34" charset="0"/>
              <a:sym typeface="Lucida Sans" charset="0"/>
            </a:endParaRPr>
          </a:p>
        </p:txBody>
      </p:sp>
    </p:spTree>
    <p:extLst>
      <p:ext uri="{BB962C8B-B14F-4D97-AF65-F5344CB8AC3E}">
        <p14:creationId xmlns:p14="http://schemas.microsoft.com/office/powerpoint/2010/main" val="176366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2" descr="videopag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350"/>
            <a:ext cx="91694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7" descr="Scigilrs-web-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0"/>
            <a:ext cx="3429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sciGirls_panton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89613"/>
            <a:ext cx="25146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0"/>
          <p:cNvSpPr txBox="1">
            <a:spLocks noChangeArrowheads="1"/>
          </p:cNvSpPr>
          <p:nvPr/>
        </p:nvSpPr>
        <p:spPr bwMode="auto">
          <a:xfrm>
            <a:off x="1066800" y="2362200"/>
            <a:ext cx="69342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fontAlgn="base" hangingPunct="1">
              <a:spcBef>
                <a:spcPct val="50000"/>
              </a:spcBef>
              <a:spcAft>
                <a:spcPct val="0"/>
              </a:spcAft>
            </a:pPr>
            <a:r>
              <a:rPr lang="en-US" sz="2700" b="1">
                <a:solidFill>
                  <a:srgbClr val="FFFFFF"/>
                </a:solidFill>
                <a:latin typeface="Lucida Sans" pitchFamily="34" charset="0"/>
                <a:ea typeface="MS PGothic" pitchFamily="34" charset="-128"/>
              </a:rPr>
              <a:t>Insert “Sizzle Reel” </a:t>
            </a:r>
          </a:p>
          <a:p>
            <a:pPr algn="ctr" eaLnBrk="1" fontAlgn="base" hangingPunct="1">
              <a:spcBef>
                <a:spcPct val="50000"/>
              </a:spcBef>
              <a:spcAft>
                <a:spcPct val="0"/>
              </a:spcAft>
            </a:pPr>
            <a:r>
              <a:rPr lang="en-US" sz="2700" b="1">
                <a:solidFill>
                  <a:srgbClr val="FFFFFF"/>
                </a:solidFill>
                <a:latin typeface="Lucida Sans" pitchFamily="34" charset="0"/>
                <a:ea typeface="MS PGothic" pitchFamily="34" charset="-128"/>
              </a:rPr>
              <a:t>video clip here</a:t>
            </a:r>
            <a:endParaRPr lang="en-US" sz="2600" b="1">
              <a:solidFill>
                <a:srgbClr val="FFFFFF"/>
              </a:solidFill>
              <a:latin typeface="Lucida Sans" pitchFamily="34" charset="0"/>
              <a:ea typeface="MS PGothic" pitchFamily="34" charset="-128"/>
            </a:endParaRPr>
          </a:p>
        </p:txBody>
      </p:sp>
    </p:spTree>
    <p:extLst>
      <p:ext uri="{BB962C8B-B14F-4D97-AF65-F5344CB8AC3E}">
        <p14:creationId xmlns:p14="http://schemas.microsoft.com/office/powerpoint/2010/main" val="2789159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Rectangle 3"/>
          <p:cNvSpPr>
            <a:spLocks/>
          </p:cNvSpPr>
          <p:nvPr/>
        </p:nvSpPr>
        <p:spPr bwMode="auto">
          <a:xfrm>
            <a:off x="1981200" y="577850"/>
            <a:ext cx="6946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700" b="1" i="1">
                <a:solidFill>
                  <a:srgbClr val="000000"/>
                </a:solidFill>
                <a:latin typeface="Lucida Sans" pitchFamily="34" charset="0"/>
                <a:ea typeface="MS PGothic" pitchFamily="34" charset="-128"/>
                <a:sym typeface="Lucida Sans" pitchFamily="34" charset="0"/>
              </a:rPr>
              <a:t>Online</a:t>
            </a:r>
          </a:p>
        </p:txBody>
      </p:sp>
      <p:pic>
        <p:nvPicPr>
          <p:cNvPr id="10245"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114800"/>
            <a:ext cx="1238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209800"/>
            <a:ext cx="6096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7" name="Rectangle 6"/>
          <p:cNvSpPr>
            <a:spLocks/>
          </p:cNvSpPr>
          <p:nvPr/>
        </p:nvSpPr>
        <p:spPr bwMode="auto">
          <a:xfrm>
            <a:off x="914400" y="1447800"/>
            <a:ext cx="74041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algn="ctr" fontAlgn="base">
              <a:spcBef>
                <a:spcPct val="0"/>
              </a:spcBef>
              <a:spcAft>
                <a:spcPct val="0"/>
              </a:spcAft>
            </a:pPr>
            <a:r>
              <a:rPr lang="en-US" sz="2000" dirty="0" smtClean="0">
                <a:solidFill>
                  <a:srgbClr val="000000"/>
                </a:solidFill>
                <a:latin typeface="Lucida Sans" pitchFamily="34" charset="0"/>
                <a:ea typeface="MS PGothic" pitchFamily="34" charset="-128"/>
                <a:sym typeface="Lucida Sans" pitchFamily="34" charset="0"/>
              </a:rPr>
              <a:t>New mobile friendly SciGirls website in April!</a:t>
            </a:r>
            <a:endParaRPr lang="en-US" sz="2000" dirty="0">
              <a:solidFill>
                <a:srgbClr val="000000"/>
              </a:solidFill>
              <a:latin typeface="Lucida Sans" pitchFamily="34" charset="0"/>
              <a:ea typeface="MS PGothic" pitchFamily="34" charset="-128"/>
              <a:sym typeface="Lucida Sans" pitchFamily="34" charset="0"/>
            </a:endParaRPr>
          </a:p>
          <a:p>
            <a:pPr marL="496888" indent="-457200" fontAlgn="base">
              <a:spcBef>
                <a:spcPct val="0"/>
              </a:spcBef>
              <a:spcAft>
                <a:spcPct val="0"/>
              </a:spcAft>
            </a:pPr>
            <a:r>
              <a:rPr lang="en-US" sz="2200" dirty="0">
                <a:solidFill>
                  <a:srgbClr val="0000FF"/>
                </a:solidFill>
                <a:latin typeface="Lucida Sans" pitchFamily="34" charset="0"/>
                <a:ea typeface="MS PGothic" pitchFamily="34" charset="-128"/>
                <a:sym typeface="Lucida Sans" pitchFamily="34" charset="0"/>
              </a:rPr>
              <a:t>                         </a:t>
            </a:r>
            <a:r>
              <a:rPr lang="en-US" sz="2200" dirty="0" smtClean="0">
                <a:solidFill>
                  <a:srgbClr val="0000FF"/>
                </a:solidFill>
                <a:latin typeface="Lucida Sans" pitchFamily="34" charset="0"/>
                <a:ea typeface="MS PGothic" pitchFamily="34" charset="-128"/>
                <a:sym typeface="Lucida Sans" pitchFamily="34" charset="0"/>
              </a:rPr>
              <a:t>pbskids.org/</a:t>
            </a:r>
            <a:r>
              <a:rPr lang="en-US" sz="2200" dirty="0" err="1" smtClean="0">
                <a:solidFill>
                  <a:srgbClr val="0000FF"/>
                </a:solidFill>
                <a:latin typeface="Lucida Sans" pitchFamily="34" charset="0"/>
                <a:ea typeface="MS PGothic" pitchFamily="34" charset="-128"/>
                <a:sym typeface="Lucida Sans" pitchFamily="34" charset="0"/>
              </a:rPr>
              <a:t>scigirls</a:t>
            </a:r>
            <a:endParaRPr lang="en-US" sz="2200" dirty="0">
              <a:solidFill>
                <a:srgbClr val="0000FF"/>
              </a:solidFill>
              <a:latin typeface="Lucida Sans" pitchFamily="34" charset="0"/>
              <a:ea typeface="MS PGothic" pitchFamily="34" charset="-128"/>
              <a:sym typeface="Lucida Sans" pitchFamily="34" charset="0"/>
            </a:endParaRPr>
          </a:p>
        </p:txBody>
      </p:sp>
      <p:pic>
        <p:nvPicPr>
          <p:cNvPr id="10248"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450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adline content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1600200"/>
            <a:ext cx="38227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2133600" y="533400"/>
            <a:ext cx="6934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fontAlgn="base" hangingPunct="1">
              <a:spcBef>
                <a:spcPct val="50000"/>
              </a:spcBef>
              <a:spcAft>
                <a:spcPct val="0"/>
              </a:spcAft>
            </a:pPr>
            <a:r>
              <a:rPr lang="en-US" sz="2700" b="1" i="1">
                <a:latin typeface="Lucida Sans" pitchFamily="34" charset="0"/>
                <a:ea typeface="MS PGothic" pitchFamily="34" charset="-128"/>
              </a:rPr>
              <a:t>On the Ground</a:t>
            </a:r>
            <a:endParaRPr lang="en-US" sz="2600" b="1" i="1">
              <a:latin typeface="Lucida Sans" pitchFamily="34" charset="0"/>
              <a:ea typeface="MS PGothic" pitchFamily="34" charset="-128"/>
            </a:endParaRPr>
          </a:p>
        </p:txBody>
      </p:sp>
      <p:pic>
        <p:nvPicPr>
          <p:cNvPr id="17413" name="Picture 3" descr="sciGirls_panton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2667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5"/>
          <p:cNvSpPr>
            <a:spLocks/>
          </p:cNvSpPr>
          <p:nvPr/>
        </p:nvSpPr>
        <p:spPr bwMode="auto">
          <a:xfrm>
            <a:off x="304800" y="1331913"/>
            <a:ext cx="44323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algn="r" fontAlgn="base">
              <a:spcBef>
                <a:spcPct val="0"/>
              </a:spcBef>
              <a:spcAft>
                <a:spcPct val="0"/>
              </a:spcAft>
            </a:pPr>
            <a:endParaRPr lang="en-US" sz="2400" dirty="0">
              <a:solidFill>
                <a:srgbClr val="000000"/>
              </a:solidFill>
              <a:latin typeface="Lucida Sans" pitchFamily="34" charset="0"/>
              <a:sym typeface="Lucida Sans" pitchFamily="34" charset="0"/>
            </a:endParaRPr>
          </a:p>
          <a:p>
            <a:pPr marL="496888" indent="-457200" fontAlgn="base">
              <a:spcBef>
                <a:spcPts val="1113"/>
              </a:spcBef>
              <a:spcAft>
                <a:spcPct val="0"/>
              </a:spcAft>
              <a:buSzPct val="100000"/>
              <a:buFontTx/>
              <a:buBlip>
                <a:blip r:embed="rId6"/>
              </a:buBlip>
            </a:pPr>
            <a:r>
              <a:rPr lang="en-US" sz="2400" i="1" dirty="0" err="1" smtClean="0">
                <a:solidFill>
                  <a:srgbClr val="000000"/>
                </a:solidFill>
                <a:latin typeface="Lucida Sans" pitchFamily="34" charset="0"/>
                <a:sym typeface="Lucida Sans" pitchFamily="34" charset="0"/>
              </a:rPr>
              <a:t>SciGirls</a:t>
            </a:r>
            <a:r>
              <a:rPr lang="en-US" sz="2400" i="1" dirty="0" smtClean="0">
                <a:solidFill>
                  <a:srgbClr val="000000"/>
                </a:solidFill>
                <a:latin typeface="Lucida Sans" pitchFamily="34" charset="0"/>
                <a:sym typeface="Lucida Sans" pitchFamily="34" charset="0"/>
              </a:rPr>
              <a:t> </a:t>
            </a:r>
            <a:r>
              <a:rPr lang="en-US" sz="2400" i="1" dirty="0">
                <a:solidFill>
                  <a:srgbClr val="000000"/>
                </a:solidFill>
                <a:latin typeface="Lucida Sans" pitchFamily="34" charset="0"/>
                <a:sym typeface="Lucida Sans" pitchFamily="34" charset="0"/>
              </a:rPr>
              <a:t>Seven</a:t>
            </a:r>
            <a:r>
              <a:rPr lang="en-US" sz="2400" dirty="0">
                <a:solidFill>
                  <a:srgbClr val="000000"/>
                </a:solidFill>
                <a:latin typeface="Lucida Sans" pitchFamily="34" charset="0"/>
                <a:sym typeface="Lucida Sans" pitchFamily="34" charset="0"/>
              </a:rPr>
              <a:t>: Strategies to engage girls in STEM</a:t>
            </a:r>
            <a:endParaRPr lang="en-US" sz="2400" dirty="0">
              <a:solidFill>
                <a:srgbClr val="000000"/>
              </a:solidFill>
              <a:cs typeface="Arial" pitchFamily="34" charset="0"/>
              <a:sym typeface="Arial" pitchFamily="34" charset="0"/>
            </a:endParaRPr>
          </a:p>
          <a:p>
            <a:pPr marL="496888" indent="-457200" fontAlgn="base">
              <a:spcBef>
                <a:spcPts val="1113"/>
              </a:spcBef>
              <a:spcAft>
                <a:spcPct val="0"/>
              </a:spcAft>
              <a:buSzPct val="100000"/>
              <a:buFontTx/>
              <a:buBlip>
                <a:blip r:embed="rId6"/>
              </a:buBlip>
            </a:pPr>
            <a:r>
              <a:rPr lang="en-US" sz="2400" dirty="0">
                <a:solidFill>
                  <a:srgbClr val="000000"/>
                </a:solidFill>
                <a:latin typeface="Lucida Sans" pitchFamily="34" charset="0"/>
                <a:sym typeface="Lucida Sans" pitchFamily="34" charset="0"/>
              </a:rPr>
              <a:t>Tips for using the </a:t>
            </a:r>
            <a:r>
              <a:rPr lang="en-US" sz="2400" i="1" dirty="0" err="1">
                <a:solidFill>
                  <a:srgbClr val="000000"/>
                </a:solidFill>
                <a:latin typeface="Lucida Sans" pitchFamily="34" charset="0"/>
                <a:sym typeface="Lucida Sans" pitchFamily="34" charset="0"/>
              </a:rPr>
              <a:t>SciGirls</a:t>
            </a:r>
            <a:r>
              <a:rPr lang="en-US" sz="2400" i="1" dirty="0">
                <a:solidFill>
                  <a:srgbClr val="000000"/>
                </a:solidFill>
                <a:latin typeface="Lucida Sans" pitchFamily="34" charset="0"/>
                <a:sym typeface="Lucida Sans" pitchFamily="34" charset="0"/>
              </a:rPr>
              <a:t> Seven</a:t>
            </a:r>
            <a:endParaRPr lang="en-US" sz="2400" dirty="0">
              <a:solidFill>
                <a:srgbClr val="000000"/>
              </a:solidFill>
              <a:latin typeface="Lucida Sans" pitchFamily="34" charset="0"/>
              <a:sym typeface="Lucida Sans" pitchFamily="34" charset="0"/>
            </a:endParaRPr>
          </a:p>
          <a:p>
            <a:pPr marL="496888" indent="-457200" fontAlgn="base">
              <a:spcBef>
                <a:spcPts val="1113"/>
              </a:spcBef>
              <a:spcAft>
                <a:spcPct val="0"/>
              </a:spcAft>
              <a:buSzPct val="100000"/>
              <a:buFontTx/>
              <a:buBlip>
                <a:blip r:embed="rId6"/>
              </a:buBlip>
            </a:pPr>
            <a:r>
              <a:rPr lang="en-US" sz="2400" dirty="0">
                <a:solidFill>
                  <a:srgbClr val="000000"/>
                </a:solidFill>
                <a:latin typeface="Lucida Sans" pitchFamily="34" charset="0"/>
                <a:sym typeface="Lucida Sans" pitchFamily="34" charset="0"/>
              </a:rPr>
              <a:t>Applying the </a:t>
            </a:r>
            <a:r>
              <a:rPr lang="en-US" sz="2400" i="1" dirty="0" err="1">
                <a:solidFill>
                  <a:srgbClr val="000000"/>
                </a:solidFill>
                <a:latin typeface="Lucida Sans" pitchFamily="34" charset="0"/>
                <a:sym typeface="Lucida Sans" pitchFamily="34" charset="0"/>
              </a:rPr>
              <a:t>SciGirls</a:t>
            </a:r>
            <a:r>
              <a:rPr lang="en-US" sz="2400" i="1" dirty="0">
                <a:solidFill>
                  <a:srgbClr val="000000"/>
                </a:solidFill>
                <a:latin typeface="Lucida Sans" pitchFamily="34" charset="0"/>
                <a:sym typeface="Lucida Sans" pitchFamily="34" charset="0"/>
              </a:rPr>
              <a:t> </a:t>
            </a:r>
            <a:r>
              <a:rPr lang="en-US" sz="2400" i="1" dirty="0" smtClean="0">
                <a:solidFill>
                  <a:srgbClr val="000000"/>
                </a:solidFill>
                <a:latin typeface="Lucida Sans" pitchFamily="34" charset="0"/>
                <a:sym typeface="Lucida Sans" pitchFamily="34" charset="0"/>
              </a:rPr>
              <a:t>Seven</a:t>
            </a:r>
            <a:endParaRPr lang="en-US" sz="2400" dirty="0">
              <a:solidFill>
                <a:srgbClr val="000000"/>
              </a:solidFill>
              <a:latin typeface="Lucida Sans" pitchFamily="34" charset="0"/>
              <a:sym typeface="Lucida Sans" pitchFamily="34" charset="0"/>
            </a:endParaRPr>
          </a:p>
        </p:txBody>
      </p:sp>
      <p:pic>
        <p:nvPicPr>
          <p:cNvPr id="1741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910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a:solidFill>
                  <a:srgbClr val="000000"/>
                </a:solidFill>
                <a:ea typeface="MS PGothic" pitchFamily="34" charset="-128"/>
                <a:sym typeface="Arial" pitchFamily="34" charset="0"/>
              </a:rPr>
              <a:t>SciGirls Seven</a:t>
            </a:r>
          </a:p>
        </p:txBody>
      </p:sp>
      <p:sp>
        <p:nvSpPr>
          <p:cNvPr id="24580" name="Rectangle 3"/>
          <p:cNvSpPr>
            <a:spLocks/>
          </p:cNvSpPr>
          <p:nvPr/>
        </p:nvSpPr>
        <p:spPr bwMode="auto">
          <a:xfrm>
            <a:off x="3124200" y="1752600"/>
            <a:ext cx="5346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2000" b="1">
                <a:solidFill>
                  <a:srgbClr val="BA0073"/>
                </a:solidFill>
                <a:ea typeface="MS PGothic" pitchFamily="34" charset="-128"/>
                <a:sym typeface="Arial" pitchFamily="34" charset="0"/>
              </a:rPr>
              <a:t>1.   </a:t>
            </a:r>
            <a:r>
              <a:rPr lang="en-US" sz="2000" b="1">
                <a:solidFill>
                  <a:srgbClr val="000000"/>
                </a:solidFill>
                <a:latin typeface="Lucida Sans" pitchFamily="34" charset="0"/>
                <a:ea typeface="MS PGothic" pitchFamily="34" charset="-128"/>
                <a:sym typeface="Lucida Sans" pitchFamily="34" charset="0"/>
              </a:rPr>
              <a:t>Girls benefit from collaboration, especially when they can participate and communicate fairly. </a:t>
            </a:r>
            <a:r>
              <a:rPr lang="en-US" sz="1400">
                <a:solidFill>
                  <a:srgbClr val="000000"/>
                </a:solidFill>
                <a:latin typeface="Lucida Sans" pitchFamily="34" charset="0"/>
                <a:ea typeface="MS PGothic" pitchFamily="34" charset="-128"/>
                <a:sym typeface="Lucida Sans" pitchFamily="34" charset="0"/>
              </a:rPr>
              <a:t>(Parker &amp; Rennie, 2002; Fancsali, 2002)</a:t>
            </a: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3" name="Rectangle 6"/>
          <p:cNvSpPr>
            <a:spLocks/>
          </p:cNvSpPr>
          <p:nvPr/>
        </p:nvSpPr>
        <p:spPr bwMode="auto">
          <a:xfrm>
            <a:off x="3124200" y="3276600"/>
            <a:ext cx="5803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2.</a:t>
            </a:r>
            <a:r>
              <a:rPr lang="en-US"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 are motivated by projects they find personally relevant and meaningful.</a:t>
            </a:r>
            <a:r>
              <a:rPr lang="en-US" b="1">
                <a:solidFill>
                  <a:srgbClr val="000000"/>
                </a:solidFill>
                <a:latin typeface="Lucida Sans" pitchFamily="34" charset="0"/>
                <a:ea typeface="MS PGothic" pitchFamily="34" charset="-128"/>
                <a:sym typeface="Lucida Sans" pitchFamily="34" charset="0"/>
              </a:rPr>
              <a:t> </a:t>
            </a:r>
            <a:r>
              <a:rPr lang="en-US" sz="1400">
                <a:solidFill>
                  <a:srgbClr val="000000"/>
                </a:solidFill>
                <a:latin typeface="Lucida Sans" pitchFamily="34" charset="0"/>
                <a:ea typeface="MS PGothic" pitchFamily="34" charset="-128"/>
                <a:sym typeface="Lucida Sans" pitchFamily="34" charset="0"/>
              </a:rPr>
              <a:t>(Eisenhart &amp; Finkel, 1998; Thompson &amp; Windschitl, 2005; Liston, Peterson, &amp; Ragan, 2008)</a:t>
            </a:r>
            <a:r>
              <a:rPr lang="en-US" sz="2400">
                <a:solidFill>
                  <a:srgbClr val="000000"/>
                </a:solidFill>
                <a:latin typeface="Lucida Sans" pitchFamily="34" charset="0"/>
                <a:ea typeface="MS PGothic" pitchFamily="34" charset="-128"/>
                <a:sym typeface="Lucida Sans" pitchFamily="34" charset="0"/>
              </a:rPr>
              <a:t> </a:t>
            </a:r>
          </a:p>
        </p:txBody>
      </p:sp>
      <p:pic>
        <p:nvPicPr>
          <p:cNvPr id="24584"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76400"/>
            <a:ext cx="253047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466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a:solidFill>
                  <a:srgbClr val="000000"/>
                </a:solidFill>
                <a:ea typeface="MS PGothic" pitchFamily="34" charset="-128"/>
                <a:sym typeface="Arial" pitchFamily="34" charset="0"/>
              </a:rPr>
              <a:t>SciGirls Seven</a:t>
            </a:r>
            <a:r>
              <a:rPr lang="en-US" sz="2800" b="1">
                <a:solidFill>
                  <a:srgbClr val="000000"/>
                </a:solidFill>
                <a:ea typeface="MS PGothic" pitchFamily="34" charset="-128"/>
                <a:sym typeface="Arial" pitchFamily="34" charset="0"/>
              </a:rPr>
              <a:t> </a:t>
            </a:r>
          </a:p>
          <a:p>
            <a:pPr marL="39688" algn="r" fontAlgn="base">
              <a:spcBef>
                <a:spcPts val="1600"/>
              </a:spcBef>
              <a:spcAft>
                <a:spcPct val="0"/>
              </a:spcAft>
            </a:pPr>
            <a:r>
              <a:rPr lang="en-US" sz="2800" b="1">
                <a:solidFill>
                  <a:srgbClr val="000000"/>
                </a:solidFill>
                <a:ea typeface="MS PGothic" pitchFamily="34" charset="-128"/>
                <a:sym typeface="Arial" pitchFamily="34" charset="0"/>
              </a:rPr>
              <a:t> </a:t>
            </a:r>
          </a:p>
        </p:txBody>
      </p:sp>
      <p:sp>
        <p:nvSpPr>
          <p:cNvPr id="26628" name="Rectangle 3"/>
          <p:cNvSpPr>
            <a:spLocks/>
          </p:cNvSpPr>
          <p:nvPr/>
        </p:nvSpPr>
        <p:spPr bwMode="auto">
          <a:xfrm>
            <a:off x="304800" y="1447800"/>
            <a:ext cx="53467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3.</a:t>
            </a:r>
            <a:r>
              <a:rPr lang="en-US"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 enjoy hands-on, open-ended projects and investigations.</a:t>
            </a:r>
            <a:r>
              <a:rPr lang="en-US" b="1">
                <a:solidFill>
                  <a:srgbClr val="000000"/>
                </a:solidFill>
                <a:latin typeface="Lucida Sans" pitchFamily="34" charset="0"/>
                <a:ea typeface="MS PGothic" pitchFamily="34" charset="-128"/>
                <a:sym typeface="Lucida Sans" pitchFamily="34" charset="0"/>
              </a:rPr>
              <a:t> </a:t>
            </a:r>
            <a:r>
              <a:rPr lang="en-US" sz="1400">
                <a:solidFill>
                  <a:srgbClr val="000000"/>
                </a:solidFill>
                <a:latin typeface="Lucida Sans" pitchFamily="34" charset="0"/>
                <a:ea typeface="MS PGothic" pitchFamily="34" charset="-128"/>
                <a:sym typeface="Lucida Sans" pitchFamily="34" charset="0"/>
              </a:rPr>
              <a:t>(Chatman, Nielsen, Strauss, &amp; Tanner, 2008; Burkam, Lee, &amp; Smerdon,1997; Fanscali, 2002) </a:t>
            </a:r>
          </a:p>
        </p:txBody>
      </p:sp>
      <p:pic>
        <p:nvPicPr>
          <p:cNvPr id="26629"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1" name="Rectangle 6"/>
          <p:cNvSpPr>
            <a:spLocks/>
          </p:cNvSpPr>
          <p:nvPr/>
        </p:nvSpPr>
        <p:spPr bwMode="auto">
          <a:xfrm>
            <a:off x="304800" y="2971800"/>
            <a:ext cx="5194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4.</a:t>
            </a:r>
            <a:r>
              <a:rPr lang="en-US"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 are motivated when they can approach projects in their own way, applying their creativity, unique talents and preferred learning styles.</a:t>
            </a:r>
            <a:r>
              <a:rPr lang="en-US" b="1">
                <a:solidFill>
                  <a:srgbClr val="000000"/>
                </a:solidFill>
                <a:latin typeface="Lucida Sans" pitchFamily="34" charset="0"/>
                <a:ea typeface="MS PGothic" pitchFamily="34" charset="-128"/>
                <a:sym typeface="Lucida Sans" pitchFamily="34" charset="0"/>
              </a:rPr>
              <a:t> </a:t>
            </a:r>
            <a:r>
              <a:rPr lang="en-US" sz="1400">
                <a:solidFill>
                  <a:srgbClr val="000000"/>
                </a:solidFill>
                <a:latin typeface="Lucida Sans" pitchFamily="34" charset="0"/>
                <a:ea typeface="MS PGothic" pitchFamily="34" charset="-128"/>
                <a:sym typeface="Lucida Sans" pitchFamily="34" charset="0"/>
              </a:rPr>
              <a:t>(Eisenhart &amp; Finkel,1998; Calabrese Barton, Tan, &amp; Rivet, 2008) </a:t>
            </a:r>
          </a:p>
        </p:txBody>
      </p:sp>
      <p:pic>
        <p:nvPicPr>
          <p:cNvPr id="26632"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905000"/>
            <a:ext cx="3048000" cy="2524125"/>
          </a:xfrm>
          <a:prstGeom prst="rect">
            <a:avLst/>
          </a:prstGeom>
          <a:noFill/>
          <a:ln w="1587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781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a:solidFill>
                  <a:srgbClr val="000000"/>
                </a:solidFill>
                <a:ea typeface="MS PGothic" pitchFamily="34" charset="-128"/>
                <a:sym typeface="Arial" pitchFamily="34" charset="0"/>
              </a:rPr>
              <a:t>SciGirls Seven</a:t>
            </a:r>
            <a:r>
              <a:rPr lang="en-US" sz="2800" b="1" dirty="0">
                <a:solidFill>
                  <a:srgbClr val="000000"/>
                </a:solidFill>
                <a:ea typeface="MS PGothic" pitchFamily="34" charset="-128"/>
                <a:sym typeface="Arial" pitchFamily="34" charset="0"/>
              </a:rPr>
              <a:t> </a:t>
            </a: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228600" y="1447800"/>
            <a:ext cx="5270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5</a:t>
            </a:r>
            <a:r>
              <a:rPr lang="en-US" sz="2000" b="1">
                <a:solidFill>
                  <a:srgbClr val="BA0073"/>
                </a:solidFill>
                <a:ea typeface="MS PGothic" pitchFamily="34" charset="-128"/>
                <a:sym typeface="Arial" pitchFamily="34" charset="0"/>
              </a:rPr>
              <a:t>.</a:t>
            </a:r>
            <a:r>
              <a:rPr lang="en-US" sz="2000"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a:t>
            </a:r>
            <a:r>
              <a:rPr lang="ja-JP" altLang="en-US" sz="2000" b="1">
                <a:solidFill>
                  <a:srgbClr val="000000"/>
                </a:solidFill>
                <a:ea typeface="MS PGothic" pitchFamily="34" charset="-128"/>
                <a:sym typeface="Lucida Sans" pitchFamily="34" charset="0"/>
              </a:rPr>
              <a:t>’</a:t>
            </a:r>
            <a:r>
              <a:rPr lang="en-US" altLang="ja-JP" sz="2000" b="1">
                <a:solidFill>
                  <a:srgbClr val="000000"/>
                </a:solidFill>
                <a:latin typeface="Lucida Sans" pitchFamily="34" charset="0"/>
                <a:sym typeface="Lucida Sans" pitchFamily="34" charset="0"/>
              </a:rPr>
              <a:t> confidence and performance improves in response to specific, positive feedback on things they can control – such as effort, strategies and behaviors.</a:t>
            </a:r>
            <a:r>
              <a:rPr lang="en-US" altLang="ja-JP" b="1">
                <a:solidFill>
                  <a:srgbClr val="000000"/>
                </a:solidFill>
                <a:latin typeface="Lucida Sans" pitchFamily="34" charset="0"/>
                <a:sym typeface="Lucida Sans" pitchFamily="34" charset="0"/>
              </a:rPr>
              <a:t> </a:t>
            </a:r>
            <a:r>
              <a:rPr lang="en-US" altLang="ja-JP" sz="1400">
                <a:solidFill>
                  <a:srgbClr val="000000"/>
                </a:solidFill>
                <a:latin typeface="Lucida Sans" pitchFamily="34" charset="0"/>
                <a:sym typeface="Lucida Sans" pitchFamily="34" charset="0"/>
              </a:rPr>
              <a:t>(Halpern, et al., 2007; Zeldin &amp; Pajares, 2000; Blackwell, Trzesniewski, &amp; Sorich Dweck, 2007; Mueller &amp; Dweck, 1998) </a:t>
            </a:r>
            <a:endParaRPr lang="en-US" sz="1400">
              <a:solidFill>
                <a:srgbClr val="000000"/>
              </a:solidFill>
              <a:latin typeface="Lucida Sans" pitchFamily="34" charset="0"/>
              <a:sym typeface="Lucida Sans" pitchFamily="34" charset="0"/>
            </a:endParaRP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3" name="Rectangle 6"/>
          <p:cNvSpPr>
            <a:spLocks/>
          </p:cNvSpPr>
          <p:nvPr/>
        </p:nvSpPr>
        <p:spPr bwMode="auto">
          <a:xfrm>
            <a:off x="228600" y="4022725"/>
            <a:ext cx="8928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6.</a:t>
            </a:r>
            <a:r>
              <a:rPr lang="en-US"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 gain confidence and trust in their own reasoning when encouraged to think critically.</a:t>
            </a:r>
            <a:r>
              <a:rPr lang="en-US" b="1">
                <a:solidFill>
                  <a:srgbClr val="000000"/>
                </a:solidFill>
                <a:latin typeface="Lucida Sans" pitchFamily="34" charset="0"/>
                <a:ea typeface="MS PGothic" pitchFamily="34" charset="-128"/>
                <a:sym typeface="Lucida Sans" pitchFamily="34" charset="0"/>
              </a:rPr>
              <a:t> </a:t>
            </a:r>
            <a:r>
              <a:rPr lang="en-US" sz="1400">
                <a:solidFill>
                  <a:srgbClr val="000000"/>
                </a:solidFill>
                <a:latin typeface="Lucida Sans" pitchFamily="34" charset="0"/>
                <a:ea typeface="MS PGothic" pitchFamily="34" charset="-128"/>
                <a:sym typeface="Lucida Sans" pitchFamily="34" charset="0"/>
              </a:rPr>
              <a:t>(Chatman, et al., 2008; Eisenhart &amp; Finkel,1998) </a:t>
            </a:r>
          </a:p>
        </p:txBody>
      </p:sp>
      <p:sp>
        <p:nvSpPr>
          <p:cNvPr id="29704" name="Rectangle 7"/>
          <p:cNvSpPr>
            <a:spLocks/>
          </p:cNvSpPr>
          <p:nvPr/>
        </p:nvSpPr>
        <p:spPr bwMode="auto">
          <a:xfrm>
            <a:off x="228600" y="4860925"/>
            <a:ext cx="8470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b="1">
                <a:solidFill>
                  <a:srgbClr val="BA0073"/>
                </a:solidFill>
                <a:ea typeface="MS PGothic" pitchFamily="34" charset="-128"/>
                <a:sym typeface="Arial" pitchFamily="34" charset="0"/>
              </a:rPr>
              <a:t>7.</a:t>
            </a:r>
            <a:r>
              <a:rPr lang="en-US" b="1">
                <a:solidFill>
                  <a:srgbClr val="000000"/>
                </a:solidFill>
                <a:ea typeface="MS PGothic" pitchFamily="34" charset="-128"/>
                <a:sym typeface="Arial" pitchFamily="34" charset="0"/>
              </a:rPr>
              <a:t>    </a:t>
            </a:r>
            <a:r>
              <a:rPr lang="en-US" sz="2000" b="1">
                <a:solidFill>
                  <a:srgbClr val="000000"/>
                </a:solidFill>
                <a:latin typeface="Lucida Sans" pitchFamily="34" charset="0"/>
                <a:ea typeface="MS PGothic" pitchFamily="34" charset="-128"/>
                <a:sym typeface="Lucida Sans" pitchFamily="34" charset="0"/>
              </a:rPr>
              <a:t>Girls benefit from relationships with role models and mentors.</a:t>
            </a:r>
            <a:r>
              <a:rPr lang="en-US" b="1">
                <a:solidFill>
                  <a:srgbClr val="000000"/>
                </a:solidFill>
                <a:latin typeface="Lucida Sans" pitchFamily="34" charset="0"/>
                <a:ea typeface="MS PGothic" pitchFamily="34" charset="-128"/>
                <a:sym typeface="Lucida Sans" pitchFamily="34" charset="0"/>
              </a:rPr>
              <a:t> </a:t>
            </a:r>
            <a:r>
              <a:rPr lang="en-US" sz="1400">
                <a:solidFill>
                  <a:srgbClr val="000000"/>
                </a:solidFill>
                <a:latin typeface="Lucida Sans" pitchFamily="34" charset="0"/>
                <a:ea typeface="MS PGothic" pitchFamily="34" charset="-128"/>
                <a:sym typeface="Lucida Sans" pitchFamily="34" charset="0"/>
              </a:rPr>
              <a:t>(Liston, et al., 2008; Evans, Whigham, &amp; Wang, 1995)</a:t>
            </a:r>
          </a:p>
        </p:txBody>
      </p:sp>
      <p:pic>
        <p:nvPicPr>
          <p:cNvPr id="29705"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600200"/>
            <a:ext cx="2895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880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The SciGirls Seven in Practice</a:t>
            </a:r>
            <a:r>
              <a:rPr lang="en-US" sz="2800" b="1" dirty="0" smtClean="0">
                <a:solidFill>
                  <a:srgbClr val="000000"/>
                </a:solidFill>
                <a:ea typeface="MS PGothic" pitchFamily="34" charset="-128"/>
                <a:sym typeface="Arial" pitchFamily="34" charset="0"/>
              </a:rPr>
              <a:t> </a:t>
            </a:r>
            <a:endParaRPr lang="en-US" sz="2800" b="1" dirty="0">
              <a:solidFill>
                <a:srgbClr val="000000"/>
              </a:solidFill>
              <a:ea typeface="MS PGothic" pitchFamily="34" charset="-128"/>
              <a:sym typeface="Arial" pitchFamily="34" charset="0"/>
            </a:endParaRP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410198" y="1973649"/>
            <a:ext cx="4191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400" dirty="0" smtClean="0">
                <a:solidFill>
                  <a:srgbClr val="000000"/>
                </a:solidFill>
                <a:latin typeface="Lucida Sans" pitchFamily="34" charset="0"/>
                <a:sym typeface="Lucida Sans" pitchFamily="34" charset="0"/>
              </a:rPr>
              <a:t>Hovercraft Activity</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a:p>
            <a:pPr marL="496888" indent="-457200" fontAlgn="base">
              <a:spcBef>
                <a:spcPct val="0"/>
              </a:spcBef>
              <a:spcAft>
                <a:spcPct val="0"/>
              </a:spcAft>
            </a:pPr>
            <a:r>
              <a:rPr lang="en-US" sz="1400" dirty="0" smtClean="0">
                <a:solidFill>
                  <a:srgbClr val="000000"/>
                </a:solidFill>
                <a:latin typeface="Lucida Sans" pitchFamily="34" charset="0"/>
                <a:sym typeface="Lucida Sans" pitchFamily="34" charset="0"/>
              </a:rPr>
              <a:t>You’ll need (for each group):</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an empty thread spool</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4-inch square of cardboard</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white glue, or a hot-glue gun</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sharpened pencil</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balloon (12 inch, when inflated)</a:t>
            </a: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1612052"/>
            <a:ext cx="2671763" cy="3264748"/>
          </a:xfrm>
          <a:prstGeom prst="rect">
            <a:avLst/>
          </a:prstGeom>
        </p:spPr>
      </p:pic>
    </p:spTree>
    <p:extLst>
      <p:ext uri="{BB962C8B-B14F-4D97-AF65-F5344CB8AC3E}">
        <p14:creationId xmlns:p14="http://schemas.microsoft.com/office/powerpoint/2010/main" val="3415793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The SciGirls Seven in Practice</a:t>
            </a:r>
            <a:r>
              <a:rPr lang="en-US" sz="2800" b="1" dirty="0" smtClean="0">
                <a:solidFill>
                  <a:srgbClr val="000000"/>
                </a:solidFill>
                <a:ea typeface="MS PGothic" pitchFamily="34" charset="-128"/>
                <a:sym typeface="Arial" pitchFamily="34" charset="0"/>
              </a:rPr>
              <a:t> </a:t>
            </a:r>
            <a:endParaRPr lang="en-US" sz="2800" b="1" dirty="0">
              <a:solidFill>
                <a:srgbClr val="000000"/>
              </a:solidFill>
              <a:ea typeface="MS PGothic" pitchFamily="34" charset="-128"/>
              <a:sym typeface="Arial" pitchFamily="34" charset="0"/>
            </a:endParaRP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410198" y="1973649"/>
            <a:ext cx="4191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400" dirty="0" smtClean="0">
                <a:solidFill>
                  <a:srgbClr val="000000"/>
                </a:solidFill>
                <a:latin typeface="Lucida Sans" pitchFamily="34" charset="0"/>
                <a:sym typeface="Lucida Sans" pitchFamily="34" charset="0"/>
              </a:rPr>
              <a:t>Hovercraft Activity</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a:p>
            <a:pPr marL="496888" indent="-457200" fontAlgn="base">
              <a:spcBef>
                <a:spcPct val="0"/>
              </a:spcBef>
              <a:spcAft>
                <a:spcPct val="0"/>
              </a:spcAft>
            </a:pPr>
            <a:r>
              <a:rPr lang="en-US" sz="1400" dirty="0" smtClean="0">
                <a:solidFill>
                  <a:srgbClr val="000000"/>
                </a:solidFill>
                <a:latin typeface="Lucida Sans" pitchFamily="34" charset="0"/>
                <a:sym typeface="Lucida Sans" pitchFamily="34" charset="0"/>
              </a:rPr>
              <a:t>You’ll need (for each group):</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an empty thread spool</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4-inch square of cardboard</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white glue, or a hot-glue gun</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sharpened pencil</a:t>
            </a:r>
          </a:p>
          <a:p>
            <a:pPr marL="496888" indent="-457200" fontAlgn="base">
              <a:spcBef>
                <a:spcPct val="0"/>
              </a:spcBef>
              <a:spcAft>
                <a:spcPct val="0"/>
              </a:spcAft>
              <a:buFont typeface="Arial" pitchFamily="34" charset="0"/>
              <a:buChar char="•"/>
            </a:pPr>
            <a:r>
              <a:rPr lang="en-US" sz="1400" dirty="0" smtClean="0">
                <a:solidFill>
                  <a:srgbClr val="000000"/>
                </a:solidFill>
                <a:latin typeface="Lucida Sans" pitchFamily="34" charset="0"/>
                <a:sym typeface="Lucida Sans" pitchFamily="34" charset="0"/>
              </a:rPr>
              <a:t>a balloon (12 inch, when inflated)</a:t>
            </a: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1612052"/>
            <a:ext cx="2671763" cy="3264748"/>
          </a:xfrm>
          <a:prstGeom prst="rect">
            <a:avLst/>
          </a:prstGeom>
        </p:spPr>
      </p:pic>
      <p:sp>
        <p:nvSpPr>
          <p:cNvPr id="4" name="Oval Callout 3"/>
          <p:cNvSpPr/>
          <p:nvPr/>
        </p:nvSpPr>
        <p:spPr bwMode="auto">
          <a:xfrm rot="10800000">
            <a:off x="2086597" y="4177697"/>
            <a:ext cx="5029201" cy="1752600"/>
          </a:xfrm>
          <a:prstGeom prst="wedgeEllipseCallout">
            <a:avLst>
              <a:gd name="adj1" fmla="val 38730"/>
              <a:gd name="adj2" fmla="val 140260"/>
            </a:avLst>
          </a:prstGeom>
          <a:solidFill>
            <a:srgbClr val="BB1F7C"/>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5" name="TextBox 4"/>
          <p:cNvSpPr txBox="1"/>
          <p:nvPr/>
        </p:nvSpPr>
        <p:spPr>
          <a:xfrm>
            <a:off x="3054050" y="4368968"/>
            <a:ext cx="3194349" cy="1200329"/>
          </a:xfrm>
          <a:prstGeom prst="rect">
            <a:avLst/>
          </a:prstGeom>
          <a:noFill/>
        </p:spPr>
        <p:txBody>
          <a:bodyPr wrap="square" rtlCol="0">
            <a:spAutoFit/>
          </a:bodyPr>
          <a:lstStyle/>
          <a:p>
            <a:r>
              <a:rPr lang="en-US" sz="1200" dirty="0" smtClean="0">
                <a:solidFill>
                  <a:schemeClr val="bg1"/>
                </a:solidFill>
              </a:rPr>
              <a:t>Have a table full of additional supplies to promote creativity:</a:t>
            </a:r>
          </a:p>
          <a:p>
            <a:endParaRPr lang="en-US" sz="1200" dirty="0">
              <a:solidFill>
                <a:schemeClr val="bg1"/>
              </a:solidFill>
            </a:endParaRPr>
          </a:p>
          <a:p>
            <a:r>
              <a:rPr lang="en-US" sz="1200" dirty="0" smtClean="0">
                <a:solidFill>
                  <a:schemeClr val="bg1"/>
                </a:solidFill>
              </a:rPr>
              <a:t>old CDs, water bottle caps of various shapes &amp; sizes, tape, scissors, push pins, old cereal boxes, etc….</a:t>
            </a:r>
            <a:endParaRPr lang="en-US" sz="1200" dirty="0">
              <a:solidFill>
                <a:schemeClr val="bg1"/>
              </a:solidFill>
            </a:endParaRPr>
          </a:p>
        </p:txBody>
      </p:sp>
    </p:spTree>
    <p:extLst>
      <p:ext uri="{BB962C8B-B14F-4D97-AF65-F5344CB8AC3E}">
        <p14:creationId xmlns:p14="http://schemas.microsoft.com/office/powerpoint/2010/main" val="228935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75" y="172456"/>
            <a:ext cx="6316404" cy="630395"/>
          </a:xfrm>
        </p:spPr>
        <p:txBody>
          <a:bodyPr>
            <a:normAutofit fontScale="90000"/>
          </a:bodyPr>
          <a:lstStyle/>
          <a:p>
            <a:r>
              <a:rPr lang="en-US" dirty="0" smtClean="0"/>
              <a:t>Webinar Logistics</a:t>
            </a:r>
            <a:endParaRPr lang="en-US" dirty="0"/>
          </a:p>
        </p:txBody>
      </p:sp>
      <p:pic>
        <p:nvPicPr>
          <p:cNvPr id="4" name="Picture 3" descr="Screen Shot 2015-01-22 at 12.44.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34" y="1021812"/>
            <a:ext cx="8262199" cy="5450516"/>
          </a:xfrm>
          <a:prstGeom prst="rect">
            <a:avLst/>
          </a:prstGeom>
        </p:spPr>
      </p:pic>
      <p:sp>
        <p:nvSpPr>
          <p:cNvPr id="5" name="Up Arrow 4"/>
          <p:cNvSpPr/>
          <p:nvPr/>
        </p:nvSpPr>
        <p:spPr>
          <a:xfrm>
            <a:off x="978087" y="1408641"/>
            <a:ext cx="394153" cy="10656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1255454" y="5247734"/>
            <a:ext cx="1284647" cy="39957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40101" y="5185644"/>
            <a:ext cx="306564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Type questions and comments in the chat space here</a:t>
            </a:r>
            <a:endParaRPr lang="en-US" dirty="0"/>
          </a:p>
        </p:txBody>
      </p:sp>
      <p:sp>
        <p:nvSpPr>
          <p:cNvPr id="8" name="TextBox 7"/>
          <p:cNvSpPr txBox="1"/>
          <p:nvPr/>
        </p:nvSpPr>
        <p:spPr>
          <a:xfrm>
            <a:off x="495461" y="2309275"/>
            <a:ext cx="1701581"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Raise your hand if you have any technology problems</a:t>
            </a:r>
            <a:endParaRPr lang="en-US" dirty="0"/>
          </a:p>
        </p:txBody>
      </p:sp>
    </p:spTree>
    <p:extLst>
      <p:ext uri="{BB962C8B-B14F-4D97-AF65-F5344CB8AC3E}">
        <p14:creationId xmlns:p14="http://schemas.microsoft.com/office/powerpoint/2010/main" val="15829566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The SciGirls Seven in Practice</a:t>
            </a:r>
            <a:r>
              <a:rPr lang="en-US" sz="2800" b="1" dirty="0" smtClean="0">
                <a:solidFill>
                  <a:srgbClr val="000000"/>
                </a:solidFill>
                <a:ea typeface="MS PGothic" pitchFamily="34" charset="-128"/>
                <a:sym typeface="Arial" pitchFamily="34" charset="0"/>
              </a:rPr>
              <a:t> </a:t>
            </a:r>
            <a:endParaRPr lang="en-US" sz="2800" b="1" dirty="0">
              <a:solidFill>
                <a:srgbClr val="000000"/>
              </a:solidFill>
              <a:ea typeface="MS PGothic" pitchFamily="34" charset="-128"/>
              <a:sym typeface="Arial" pitchFamily="34" charset="0"/>
            </a:endParaRP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228600" y="1447800"/>
            <a:ext cx="792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600" b="1" dirty="0" smtClean="0">
                <a:solidFill>
                  <a:srgbClr val="000000"/>
                </a:solidFill>
                <a:latin typeface="Lucida Sans" pitchFamily="34" charset="0"/>
                <a:sym typeface="Lucida Sans" pitchFamily="34" charset="0"/>
              </a:rPr>
              <a:t>Guide your kids as they:</a:t>
            </a:r>
          </a:p>
          <a:p>
            <a:pPr marL="496888" indent="-457200" fontAlgn="base">
              <a:spcBef>
                <a:spcPct val="0"/>
              </a:spcBef>
              <a:spcAft>
                <a:spcPct val="0"/>
              </a:spcAft>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AutoNum type="arabicParenR"/>
            </a:pPr>
            <a:r>
              <a:rPr lang="en-US" sz="1600" dirty="0" smtClean="0">
                <a:solidFill>
                  <a:srgbClr val="000000"/>
                </a:solidFill>
                <a:latin typeface="Lucida Sans" pitchFamily="34" charset="0"/>
                <a:sym typeface="Lucida Sans" pitchFamily="34" charset="0"/>
              </a:rPr>
              <a:t>Glue the bottom of the empty spool to the center of the cardboard square.</a:t>
            </a:r>
          </a:p>
          <a:p>
            <a:pPr marL="496888" indent="-457200" fontAlgn="base">
              <a:spcBef>
                <a:spcPct val="0"/>
              </a:spcBef>
              <a:spcAft>
                <a:spcPct val="0"/>
              </a:spcAft>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AutoNum type="arabicParenR"/>
            </a:pPr>
            <a:r>
              <a:rPr lang="en-US" sz="1600" dirty="0" smtClean="0">
                <a:solidFill>
                  <a:srgbClr val="000000"/>
                </a:solidFill>
                <a:latin typeface="Lucida Sans" pitchFamily="34" charset="0"/>
                <a:sym typeface="Lucida Sans" pitchFamily="34" charset="0"/>
              </a:rPr>
              <a:t>Use the sharpened pencil to punch a hole in the cardboard that lines up with the center of the spool.</a:t>
            </a:r>
          </a:p>
          <a:p>
            <a:pPr marL="496888" indent="-457200" fontAlgn="base">
              <a:spcBef>
                <a:spcPct val="0"/>
              </a:spcBef>
              <a:spcAft>
                <a:spcPct val="0"/>
              </a:spcAft>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AutoNum type="arabicParenR"/>
            </a:pPr>
            <a:r>
              <a:rPr lang="en-US" sz="1600" dirty="0" smtClean="0">
                <a:solidFill>
                  <a:srgbClr val="000000"/>
                </a:solidFill>
                <a:latin typeface="Lucida Sans" pitchFamily="34" charset="0"/>
                <a:sym typeface="Lucida Sans" pitchFamily="34" charset="0"/>
              </a:rPr>
              <a:t>Blow up the balloon. Hold the bottom without tying it.</a:t>
            </a:r>
          </a:p>
          <a:p>
            <a:pPr marL="496888" indent="-457200" fontAlgn="base">
              <a:spcBef>
                <a:spcPct val="0"/>
              </a:spcBef>
              <a:spcAft>
                <a:spcPct val="0"/>
              </a:spcAft>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AutoNum type="arabicParenR"/>
            </a:pPr>
            <a:r>
              <a:rPr lang="en-US" sz="1600" dirty="0" smtClean="0">
                <a:solidFill>
                  <a:srgbClr val="000000"/>
                </a:solidFill>
                <a:latin typeface="Lucida Sans" pitchFamily="34" charset="0"/>
                <a:sym typeface="Lucida Sans" pitchFamily="34" charset="0"/>
              </a:rPr>
              <a:t>Get your partner to hold the spool for you. While pinching the neck of the balloon, stretch the bottom over the top of the spool, release the neck, and lift off!</a:t>
            </a:r>
          </a:p>
          <a:p>
            <a:pPr marL="496888" indent="-457200" fontAlgn="base">
              <a:spcBef>
                <a:spcPct val="0"/>
              </a:spcBef>
              <a:spcAft>
                <a:spcPct val="0"/>
              </a:spcAft>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AutoNum type="arabicParenR"/>
            </a:pPr>
            <a:r>
              <a:rPr lang="en-US" sz="1600" dirty="0" smtClean="0">
                <a:solidFill>
                  <a:srgbClr val="000000"/>
                </a:solidFill>
                <a:latin typeface="Lucida Sans" pitchFamily="34" charset="0"/>
                <a:sym typeface="Lucida Sans" pitchFamily="34" charset="0"/>
              </a:rPr>
              <a:t>Experiment with different sizes and shapes of cardboard to get the best hover out of your balloon hovercraft. Give your hovercraft a shove along a smooth tabletop, and see how far it goes.</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583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a:solidFill>
                  <a:srgbClr val="000000"/>
                </a:solidFill>
                <a:ea typeface="MS PGothic" pitchFamily="34" charset="-128"/>
                <a:sym typeface="Arial" pitchFamily="34" charset="0"/>
              </a:rPr>
              <a:t>The SciGirls Seven in Practice</a:t>
            </a:r>
            <a:r>
              <a:rPr lang="en-US" sz="2800" b="1" dirty="0">
                <a:solidFill>
                  <a:srgbClr val="000000"/>
                </a:solidFill>
                <a:ea typeface="MS PGothic" pitchFamily="34" charset="-128"/>
                <a:sym typeface="Arial" pitchFamily="34" charset="0"/>
              </a:rPr>
              <a:t> </a:t>
            </a: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228600" y="1447800"/>
            <a:ext cx="792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600" b="1" dirty="0">
                <a:solidFill>
                  <a:srgbClr val="000000"/>
                </a:solidFill>
                <a:latin typeface="Lucida Sans" pitchFamily="34" charset="0"/>
                <a:sym typeface="Lucida Sans" pitchFamily="34" charset="0"/>
              </a:rPr>
              <a:t>Guide your kids as they:</a:t>
            </a:r>
          </a:p>
          <a:p>
            <a:pPr marL="496888" indent="-457200" fontAlgn="base">
              <a:spcBef>
                <a:spcPct val="0"/>
              </a:spcBef>
              <a:spcAft>
                <a:spcPct val="0"/>
              </a:spcAft>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Glue the bottom of the empty spool to the center of the cardboard square.</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Use the sharpened pencil to punch a hole in the cardboard that lines up with the center of the spool.</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Blow up the balloon. Hold the bottom without tying it.</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Get your partner to hold the spool for you. While pinching the neck of the balloon, stretch the bottom over the top of the spool, release the neck, and lift off!</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Experiment with different sizes and shapes of cardboard to get the best hover out of your balloon hovercraft. Give your hovercraft a shove along a smooth tabletop, and see how far it goes.</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p:nvPr/>
        </p:nvSpPr>
        <p:spPr bwMode="auto">
          <a:xfrm rot="10800000">
            <a:off x="1295399" y="2362200"/>
            <a:ext cx="2743201" cy="2286000"/>
          </a:xfrm>
          <a:prstGeom prst="wedgeEllipseCallout">
            <a:avLst>
              <a:gd name="adj1" fmla="val 69570"/>
              <a:gd name="adj2" fmla="val 78204"/>
            </a:avLst>
          </a:prstGeom>
          <a:solidFill>
            <a:srgbClr val="BB1F7C"/>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2" name="TextBox 1"/>
          <p:cNvSpPr txBox="1"/>
          <p:nvPr/>
        </p:nvSpPr>
        <p:spPr>
          <a:xfrm>
            <a:off x="1905000" y="2542098"/>
            <a:ext cx="1730523" cy="2031325"/>
          </a:xfrm>
          <a:prstGeom prst="rect">
            <a:avLst/>
          </a:prstGeom>
          <a:noFill/>
        </p:spPr>
        <p:txBody>
          <a:bodyPr wrap="square" rtlCol="0">
            <a:spAutoFit/>
          </a:bodyPr>
          <a:lstStyle/>
          <a:p>
            <a:pPr algn="ctr"/>
            <a:r>
              <a:rPr lang="en-US" sz="1400" dirty="0">
                <a:solidFill>
                  <a:schemeClr val="bg1"/>
                </a:solidFill>
              </a:rPr>
              <a:t>Ask girls to write a </a:t>
            </a:r>
            <a:r>
              <a:rPr lang="en-US" sz="1400" dirty="0" smtClean="0">
                <a:solidFill>
                  <a:schemeClr val="bg1"/>
                </a:solidFill>
              </a:rPr>
              <a:t>narrative </a:t>
            </a:r>
            <a:r>
              <a:rPr lang="en-US" sz="1400" dirty="0">
                <a:solidFill>
                  <a:schemeClr val="bg1"/>
                </a:solidFill>
              </a:rPr>
              <a:t>describing how </a:t>
            </a:r>
            <a:r>
              <a:rPr lang="en-US" sz="1400" dirty="0" smtClean="0">
                <a:solidFill>
                  <a:schemeClr val="bg1"/>
                </a:solidFill>
              </a:rPr>
              <a:t>hovercrafts </a:t>
            </a:r>
            <a:r>
              <a:rPr lang="en-US" sz="1400" dirty="0">
                <a:solidFill>
                  <a:schemeClr val="bg1"/>
                </a:solidFill>
              </a:rPr>
              <a:t>could be used </a:t>
            </a:r>
          </a:p>
          <a:p>
            <a:pPr algn="ctr"/>
            <a:r>
              <a:rPr lang="en-US" sz="1400" dirty="0">
                <a:solidFill>
                  <a:schemeClr val="bg1"/>
                </a:solidFill>
              </a:rPr>
              <a:t>to rescue families or </a:t>
            </a:r>
            <a:r>
              <a:rPr lang="en-US" sz="1400" dirty="0" smtClean="0">
                <a:solidFill>
                  <a:schemeClr val="bg1"/>
                </a:solidFill>
              </a:rPr>
              <a:t>animals </a:t>
            </a:r>
            <a:r>
              <a:rPr lang="en-US" sz="1400" dirty="0">
                <a:solidFill>
                  <a:schemeClr val="bg1"/>
                </a:solidFill>
              </a:rPr>
              <a:t>in flooded coastal </a:t>
            </a:r>
            <a:r>
              <a:rPr lang="en-US" sz="1400" dirty="0" smtClean="0">
                <a:solidFill>
                  <a:schemeClr val="bg1"/>
                </a:solidFill>
              </a:rPr>
              <a:t>areas </a:t>
            </a:r>
            <a:r>
              <a:rPr lang="en-US" sz="1400" dirty="0">
                <a:solidFill>
                  <a:schemeClr val="bg1"/>
                </a:solidFill>
              </a:rPr>
              <a:t>or along rivers.</a:t>
            </a:r>
          </a:p>
        </p:txBody>
      </p:sp>
    </p:spTree>
    <p:extLst>
      <p:ext uri="{BB962C8B-B14F-4D97-AF65-F5344CB8AC3E}">
        <p14:creationId xmlns:p14="http://schemas.microsoft.com/office/powerpoint/2010/main" val="4211149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a:solidFill>
                  <a:srgbClr val="000000"/>
                </a:solidFill>
                <a:ea typeface="MS PGothic" pitchFamily="34" charset="-128"/>
                <a:sym typeface="Arial" pitchFamily="34" charset="0"/>
              </a:rPr>
              <a:t>The SciGirls Seven in Practice</a:t>
            </a:r>
            <a:r>
              <a:rPr lang="en-US" sz="2800" b="1" dirty="0">
                <a:solidFill>
                  <a:srgbClr val="000000"/>
                </a:solidFill>
                <a:ea typeface="MS PGothic" pitchFamily="34" charset="-128"/>
                <a:sym typeface="Arial" pitchFamily="34" charset="0"/>
              </a:rPr>
              <a:t> </a:t>
            </a: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228600" y="1447800"/>
            <a:ext cx="792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600" b="1" dirty="0">
                <a:solidFill>
                  <a:srgbClr val="000000"/>
                </a:solidFill>
                <a:latin typeface="Lucida Sans" pitchFamily="34" charset="0"/>
                <a:sym typeface="Lucida Sans" pitchFamily="34" charset="0"/>
              </a:rPr>
              <a:t>Guide your kids as they:</a:t>
            </a:r>
          </a:p>
          <a:p>
            <a:pPr marL="496888" indent="-457200" fontAlgn="base">
              <a:spcBef>
                <a:spcPct val="0"/>
              </a:spcBef>
              <a:spcAft>
                <a:spcPct val="0"/>
              </a:spcAft>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Glue the bottom of the empty spool to the center of the cardboard square.</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Use the sharpened pencil to punch a hole in the cardboard that lines up with the center of the spool.</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Blow up the balloon. Hold the bottom without tying it.</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Get your partner to hold the spool for you. While pinching the neck of the balloon, stretch the bottom over the top of the spool, release the neck, and lift off!</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Experiment with different sizes and shapes of cardboard to get the best hover out of your balloon hovercraft. Give your hovercraft a shove along a smooth tabletop, and see how far it goes.</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p:nvPr/>
        </p:nvSpPr>
        <p:spPr bwMode="auto">
          <a:xfrm rot="10800000">
            <a:off x="4695825" y="2587451"/>
            <a:ext cx="4168777" cy="1987897"/>
          </a:xfrm>
          <a:prstGeom prst="wedgeEllipseCallout">
            <a:avLst>
              <a:gd name="adj1" fmla="val 120614"/>
              <a:gd name="adj2" fmla="val -57212"/>
            </a:avLst>
          </a:prstGeom>
          <a:solidFill>
            <a:srgbClr val="BB1F7C"/>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2" name="TextBox 1"/>
          <p:cNvSpPr txBox="1"/>
          <p:nvPr/>
        </p:nvSpPr>
        <p:spPr>
          <a:xfrm>
            <a:off x="5562600" y="2781181"/>
            <a:ext cx="2819400" cy="1600438"/>
          </a:xfrm>
          <a:prstGeom prst="rect">
            <a:avLst/>
          </a:prstGeom>
          <a:noFill/>
        </p:spPr>
        <p:txBody>
          <a:bodyPr wrap="square" rtlCol="0">
            <a:spAutoFit/>
          </a:bodyPr>
          <a:lstStyle/>
          <a:p>
            <a:r>
              <a:rPr lang="en-US" sz="1400" dirty="0">
                <a:solidFill>
                  <a:schemeClr val="bg1"/>
                </a:solidFill>
              </a:rPr>
              <a:t>Once hovercrafts have been </a:t>
            </a:r>
            <a:r>
              <a:rPr lang="en-US" sz="1400" dirty="0" smtClean="0">
                <a:solidFill>
                  <a:schemeClr val="bg1"/>
                </a:solidFill>
              </a:rPr>
              <a:t>constructed </a:t>
            </a:r>
            <a:r>
              <a:rPr lang="en-US" sz="1400" dirty="0">
                <a:solidFill>
                  <a:schemeClr val="bg1"/>
                </a:solidFill>
              </a:rPr>
              <a:t>and tested, change </a:t>
            </a:r>
            <a:r>
              <a:rPr lang="en-US" sz="1400" dirty="0" smtClean="0">
                <a:solidFill>
                  <a:schemeClr val="bg1"/>
                </a:solidFill>
              </a:rPr>
              <a:t>the </a:t>
            </a:r>
            <a:r>
              <a:rPr lang="en-US" sz="1400" dirty="0">
                <a:solidFill>
                  <a:schemeClr val="bg1"/>
                </a:solidFill>
              </a:rPr>
              <a:t>focus from </a:t>
            </a:r>
            <a:r>
              <a:rPr lang="en-US" sz="1400" dirty="0" smtClean="0">
                <a:solidFill>
                  <a:schemeClr val="bg1"/>
                </a:solidFill>
              </a:rPr>
              <a:t>“best hover” to fastest </a:t>
            </a:r>
            <a:r>
              <a:rPr lang="en-US" sz="1400" dirty="0">
                <a:solidFill>
                  <a:schemeClr val="bg1"/>
                </a:solidFill>
              </a:rPr>
              <a:t>craft, farthest hover or </a:t>
            </a:r>
          </a:p>
          <a:p>
            <a:r>
              <a:rPr lang="en-US" sz="1400" dirty="0">
                <a:solidFill>
                  <a:schemeClr val="bg1"/>
                </a:solidFill>
              </a:rPr>
              <a:t>maneuverability/steering through </a:t>
            </a:r>
            <a:r>
              <a:rPr lang="en-US" sz="1400" dirty="0" smtClean="0">
                <a:solidFill>
                  <a:schemeClr val="bg1"/>
                </a:solidFill>
              </a:rPr>
              <a:t>a </a:t>
            </a:r>
            <a:r>
              <a:rPr lang="en-US" sz="1400" dirty="0">
                <a:solidFill>
                  <a:schemeClr val="bg1"/>
                </a:solidFill>
              </a:rPr>
              <a:t>course. Ask girls to redesign </a:t>
            </a:r>
            <a:r>
              <a:rPr lang="en-US" sz="1400" dirty="0" smtClean="0">
                <a:solidFill>
                  <a:schemeClr val="bg1"/>
                </a:solidFill>
              </a:rPr>
              <a:t>to </a:t>
            </a:r>
            <a:r>
              <a:rPr lang="en-US" sz="1400" dirty="0">
                <a:solidFill>
                  <a:schemeClr val="bg1"/>
                </a:solidFill>
              </a:rPr>
              <a:t>meet the new challenge. </a:t>
            </a:r>
          </a:p>
        </p:txBody>
      </p:sp>
    </p:spTree>
    <p:extLst>
      <p:ext uri="{BB962C8B-B14F-4D97-AF65-F5344CB8AC3E}">
        <p14:creationId xmlns:p14="http://schemas.microsoft.com/office/powerpoint/2010/main" val="340754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2"/>
          <p:cNvSpPr>
            <a:spLocks/>
          </p:cNvSpPr>
          <p:nvPr/>
        </p:nvSpPr>
        <p:spPr bwMode="auto">
          <a:xfrm>
            <a:off x="1984375" y="577850"/>
            <a:ext cx="6959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a:solidFill>
                  <a:srgbClr val="000000"/>
                </a:solidFill>
                <a:ea typeface="MS PGothic" pitchFamily="34" charset="-128"/>
                <a:sym typeface="Arial" pitchFamily="34" charset="0"/>
              </a:rPr>
              <a:t>The SciGirls Seven in Practice</a:t>
            </a:r>
            <a:r>
              <a:rPr lang="en-US" sz="2800" b="1" dirty="0">
                <a:solidFill>
                  <a:srgbClr val="000000"/>
                </a:solidFill>
                <a:ea typeface="MS PGothic" pitchFamily="34" charset="-128"/>
                <a:sym typeface="Arial" pitchFamily="34" charset="0"/>
              </a:rPr>
              <a:t> </a:t>
            </a:r>
          </a:p>
          <a:p>
            <a:pPr marL="39688" algn="r" fontAlgn="base">
              <a:spcBef>
                <a:spcPts val="1600"/>
              </a:spcBef>
              <a:spcAft>
                <a:spcPct val="0"/>
              </a:spcAft>
            </a:pPr>
            <a:r>
              <a:rPr lang="en-US" sz="2800" b="1" dirty="0">
                <a:solidFill>
                  <a:srgbClr val="000000"/>
                </a:solidFill>
                <a:ea typeface="MS PGothic" pitchFamily="34" charset="-128"/>
                <a:sym typeface="Arial" pitchFamily="34" charset="0"/>
              </a:rPr>
              <a:t> </a:t>
            </a:r>
          </a:p>
        </p:txBody>
      </p:sp>
      <p:sp>
        <p:nvSpPr>
          <p:cNvPr id="29700" name="Rectangle 3"/>
          <p:cNvSpPr>
            <a:spLocks/>
          </p:cNvSpPr>
          <p:nvPr/>
        </p:nvSpPr>
        <p:spPr bwMode="auto">
          <a:xfrm>
            <a:off x="228600" y="1447800"/>
            <a:ext cx="792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r>
              <a:rPr lang="en-US" sz="1600" b="1" dirty="0">
                <a:solidFill>
                  <a:srgbClr val="000000"/>
                </a:solidFill>
                <a:latin typeface="Lucida Sans" pitchFamily="34" charset="0"/>
                <a:sym typeface="Lucida Sans" pitchFamily="34" charset="0"/>
              </a:rPr>
              <a:t>Guide your kids as they:</a:t>
            </a:r>
          </a:p>
          <a:p>
            <a:pPr marL="496888" indent="-457200" fontAlgn="base">
              <a:spcBef>
                <a:spcPct val="0"/>
              </a:spcBef>
              <a:spcAft>
                <a:spcPct val="0"/>
              </a:spcAft>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Glue the bottom of the empty spool to the center of the cardboard square.</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Use the sharpened pencil to punch a hole in the cardboard that lines up with the center of the spool.</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Blow up the balloon. Hold the bottom without tying it.</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Get your partner to hold the spool for you. While pinching the neck of the balloon, stretch the bottom over the top of the spool, release the neck, and lift off!</a:t>
            </a:r>
          </a:p>
          <a:p>
            <a:pPr marL="496888" indent="-457200" fontAlgn="base">
              <a:spcBef>
                <a:spcPct val="0"/>
              </a:spcBef>
              <a:spcAft>
                <a:spcPct val="0"/>
              </a:spcAft>
              <a:buFontTx/>
              <a:buAutoNum type="arabicParenR"/>
            </a:pPr>
            <a:endParaRPr lang="en-US" sz="1600" dirty="0">
              <a:solidFill>
                <a:srgbClr val="000000"/>
              </a:solidFill>
              <a:latin typeface="Lucida Sans" pitchFamily="34" charset="0"/>
              <a:sym typeface="Lucida Sans" pitchFamily="34" charset="0"/>
            </a:endParaRPr>
          </a:p>
          <a:p>
            <a:pPr marL="496888" indent="-457200" fontAlgn="base">
              <a:spcBef>
                <a:spcPct val="0"/>
              </a:spcBef>
              <a:spcAft>
                <a:spcPct val="0"/>
              </a:spcAft>
              <a:buFontTx/>
              <a:buAutoNum type="arabicParenR"/>
            </a:pPr>
            <a:r>
              <a:rPr lang="en-US" sz="1600" dirty="0">
                <a:solidFill>
                  <a:srgbClr val="000000"/>
                </a:solidFill>
                <a:latin typeface="Lucida Sans" pitchFamily="34" charset="0"/>
                <a:sym typeface="Lucida Sans" pitchFamily="34" charset="0"/>
              </a:rPr>
              <a:t>Experiment with different sizes and shapes of cardboard to get the best hover out of your balloon hovercraft. Give your hovercraft a shove along a smooth tabletop, and see how far it goes.</a:t>
            </a:r>
          </a:p>
          <a:p>
            <a:pPr marL="496888" indent="-457200" fontAlgn="base">
              <a:spcBef>
                <a:spcPct val="0"/>
              </a:spcBef>
              <a:spcAft>
                <a:spcPct val="0"/>
              </a:spcAft>
            </a:pPr>
            <a:endParaRPr lang="en-US" sz="1400" dirty="0">
              <a:solidFill>
                <a:srgbClr val="000000"/>
              </a:solidFill>
              <a:latin typeface="Lucida Sans" pitchFamily="34" charset="0"/>
              <a:sym typeface="Lucida Sans" pitchFamily="34" charset="0"/>
            </a:endParaRPr>
          </a:p>
        </p:txBody>
      </p:sp>
      <p:pic>
        <p:nvPicPr>
          <p:cNvPr id="2970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p:nvPr/>
        </p:nvSpPr>
        <p:spPr bwMode="auto">
          <a:xfrm rot="10800000">
            <a:off x="5105399" y="3047999"/>
            <a:ext cx="3223042" cy="1683097"/>
          </a:xfrm>
          <a:prstGeom prst="wedgeEllipseCallout">
            <a:avLst>
              <a:gd name="adj1" fmla="val -41537"/>
              <a:gd name="adj2" fmla="val -75697"/>
            </a:avLst>
          </a:prstGeom>
          <a:solidFill>
            <a:srgbClr val="BB1F7C"/>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endParaRPr>
          </a:p>
        </p:txBody>
      </p:sp>
      <p:sp>
        <p:nvSpPr>
          <p:cNvPr id="2" name="TextBox 1"/>
          <p:cNvSpPr txBox="1"/>
          <p:nvPr/>
        </p:nvSpPr>
        <p:spPr>
          <a:xfrm>
            <a:off x="5565188" y="3412492"/>
            <a:ext cx="2303462" cy="954107"/>
          </a:xfrm>
          <a:prstGeom prst="rect">
            <a:avLst/>
          </a:prstGeom>
          <a:noFill/>
        </p:spPr>
        <p:txBody>
          <a:bodyPr wrap="square" rtlCol="0">
            <a:spAutoFit/>
          </a:bodyPr>
          <a:lstStyle/>
          <a:p>
            <a:r>
              <a:rPr lang="en-US" sz="1400" dirty="0" smtClean="0">
                <a:solidFill>
                  <a:schemeClr val="bg1"/>
                </a:solidFill>
              </a:rPr>
              <a:t>Invite a rescue worker who may use hovercrafts or an engineer who designs them.</a:t>
            </a:r>
            <a:endParaRPr lang="en-US" sz="1400" dirty="0">
              <a:solidFill>
                <a:schemeClr val="bg1"/>
              </a:solidFill>
            </a:endParaRPr>
          </a:p>
        </p:txBody>
      </p:sp>
    </p:spTree>
    <p:extLst>
      <p:ext uri="{BB962C8B-B14F-4D97-AF65-F5344CB8AC3E}">
        <p14:creationId xmlns:p14="http://schemas.microsoft.com/office/powerpoint/2010/main" val="3840226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Rectangle 3"/>
          <p:cNvSpPr>
            <a:spLocks/>
          </p:cNvSpPr>
          <p:nvPr/>
        </p:nvSpPr>
        <p:spPr bwMode="auto">
          <a:xfrm>
            <a:off x="2152650" y="6248400"/>
            <a:ext cx="4838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algn="ctr" fontAlgn="base">
              <a:lnSpc>
                <a:spcPct val="150000"/>
              </a:lnSpc>
              <a:spcBef>
                <a:spcPct val="0"/>
              </a:spcBef>
              <a:spcAft>
                <a:spcPct val="0"/>
              </a:spcAft>
            </a:pPr>
            <a:r>
              <a:rPr lang="en-US" sz="2800" b="1">
                <a:solidFill>
                  <a:srgbClr val="BA0073"/>
                </a:solidFill>
                <a:latin typeface="Lucida Sans" pitchFamily="34" charset="0"/>
                <a:sym typeface="Lucida Sans" pitchFamily="34" charset="0"/>
              </a:rPr>
              <a:t>scigirlsconnect.org</a:t>
            </a:r>
          </a:p>
        </p:txBody>
      </p:sp>
      <p:pic>
        <p:nvPicPr>
          <p:cNvPr id="1331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3378200"/>
            <a:ext cx="50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9975" y="1433513"/>
            <a:ext cx="25590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3319"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433513"/>
            <a:ext cx="2454275"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263" y="1433513"/>
            <a:ext cx="2370137"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433513"/>
            <a:ext cx="259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2"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38700" y="2941638"/>
            <a:ext cx="2651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01988" y="2941638"/>
            <a:ext cx="26892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4475" y="2941638"/>
            <a:ext cx="26892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24600" y="725712"/>
            <a:ext cx="2560316" cy="523220"/>
          </a:xfrm>
          <a:prstGeom prst="rect">
            <a:avLst/>
          </a:prstGeom>
          <a:noFill/>
        </p:spPr>
        <p:txBody>
          <a:bodyPr wrap="none" rtlCol="0">
            <a:spAutoFit/>
          </a:bodyPr>
          <a:lstStyle/>
          <a:p>
            <a:r>
              <a:rPr lang="en-US" sz="2800" i="1" dirty="0" smtClean="0"/>
              <a:t>Activity Guides</a:t>
            </a:r>
            <a:endParaRPr lang="en-US" sz="2800" i="1" dirty="0"/>
          </a:p>
        </p:txBody>
      </p:sp>
    </p:spTree>
    <p:extLst>
      <p:ext uri="{BB962C8B-B14F-4D97-AF65-F5344CB8AC3E}">
        <p14:creationId xmlns:p14="http://schemas.microsoft.com/office/powerpoint/2010/main" val="10986338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1676400"/>
            <a:ext cx="3070225" cy="397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4832092"/>
          </a:xfrm>
          <a:prstGeom prst="rect">
            <a:avLst/>
          </a:prstGeom>
          <a:noFill/>
        </p:spPr>
        <p:txBody>
          <a:bodyPr wrap="square" rtlCol="0">
            <a:spAutoFit/>
          </a:bodyPr>
          <a:lstStyle/>
          <a:p>
            <a:r>
              <a:rPr lang="en-US" sz="2000" b="1" dirty="0" smtClean="0"/>
              <a:t>Breaking Point</a:t>
            </a:r>
          </a:p>
          <a:p>
            <a:endParaRPr lang="en-US" sz="2000" b="1" dirty="0"/>
          </a:p>
          <a:p>
            <a:r>
              <a:rPr lang="en-US" sz="2000" b="1" dirty="0" smtClean="0"/>
              <a:t>Each </a:t>
            </a:r>
            <a:r>
              <a:rPr lang="en-US" sz="2000" b="1" dirty="0" smtClean="0"/>
              <a:t>Group Needs:</a:t>
            </a:r>
          </a:p>
          <a:p>
            <a:pPr marL="342900" indent="-342900">
              <a:buFont typeface="Arial"/>
              <a:buChar char="•"/>
            </a:pPr>
            <a:r>
              <a:rPr lang="en-US" sz="2000" dirty="0" smtClean="0"/>
              <a:t>Materials to test</a:t>
            </a:r>
          </a:p>
          <a:p>
            <a:pPr marL="800100" lvl="1" indent="-342900">
              <a:buFont typeface="Arial"/>
              <a:buChar char="•"/>
            </a:pPr>
            <a:r>
              <a:rPr lang="en-US" sz="1600" dirty="0" smtClean="0"/>
              <a:t>Tissue paper</a:t>
            </a:r>
          </a:p>
          <a:p>
            <a:pPr marL="800100" lvl="1" indent="-342900">
              <a:buFont typeface="Arial"/>
              <a:buChar char="•"/>
            </a:pPr>
            <a:r>
              <a:rPr lang="en-US" sz="1600" dirty="0" smtClean="0"/>
              <a:t>Coffee filter</a:t>
            </a:r>
          </a:p>
          <a:p>
            <a:pPr marL="800100" lvl="1" indent="-342900">
              <a:buFont typeface="Arial"/>
              <a:buChar char="•"/>
            </a:pPr>
            <a:r>
              <a:rPr lang="en-US" sz="1600" dirty="0" smtClean="0"/>
              <a:t>Plastic Wrap</a:t>
            </a:r>
          </a:p>
          <a:p>
            <a:pPr marL="800100" lvl="1" indent="-342900">
              <a:buFont typeface="Arial"/>
              <a:buChar char="•"/>
            </a:pPr>
            <a:r>
              <a:rPr lang="en-US" sz="1600" dirty="0" smtClean="0"/>
              <a:t>Paper</a:t>
            </a:r>
          </a:p>
          <a:p>
            <a:pPr marL="800100" lvl="1" indent="-342900">
              <a:buFont typeface="Arial"/>
              <a:buChar char="•"/>
            </a:pPr>
            <a:r>
              <a:rPr lang="en-US" sz="1600" dirty="0" smtClean="0"/>
              <a:t>Plastic bag</a:t>
            </a:r>
          </a:p>
          <a:p>
            <a:pPr marL="800100" lvl="1" indent="-342900">
              <a:buFont typeface="Arial"/>
              <a:buChar char="•"/>
            </a:pPr>
            <a:r>
              <a:rPr lang="en-US" sz="1600" dirty="0" smtClean="0"/>
              <a:t>Wax paper</a:t>
            </a:r>
          </a:p>
          <a:p>
            <a:pPr marL="800100" lvl="1" indent="-342900">
              <a:buFont typeface="Arial"/>
              <a:buChar char="•"/>
            </a:pPr>
            <a:r>
              <a:rPr lang="en-US" sz="1600" dirty="0" smtClean="0"/>
              <a:t>Paper Plates</a:t>
            </a:r>
          </a:p>
          <a:p>
            <a:pPr marL="800100" lvl="1" indent="-342900">
              <a:buFont typeface="Arial"/>
              <a:buChar char="•"/>
            </a:pPr>
            <a:r>
              <a:rPr lang="en-US" sz="1600" dirty="0" smtClean="0"/>
              <a:t>Folder</a:t>
            </a:r>
          </a:p>
          <a:p>
            <a:pPr marL="342900" indent="-342900">
              <a:buFont typeface="Arial"/>
              <a:buChar char="•"/>
            </a:pPr>
            <a:r>
              <a:rPr lang="en-US" sz="2000" dirty="0" smtClean="0"/>
              <a:t>Paper cup</a:t>
            </a:r>
          </a:p>
          <a:p>
            <a:pPr marL="342900" indent="-342900">
              <a:buFont typeface="Arial"/>
              <a:buChar char="•"/>
            </a:pPr>
            <a:r>
              <a:rPr lang="en-US" sz="2000" dirty="0" smtClean="0"/>
              <a:t>Beans</a:t>
            </a:r>
          </a:p>
          <a:p>
            <a:pPr marL="342900" indent="-342900">
              <a:buFont typeface="Arial"/>
              <a:buChar char="•"/>
            </a:pPr>
            <a:r>
              <a:rPr lang="en-US" sz="2000" dirty="0" smtClean="0"/>
              <a:t>Paper clips</a:t>
            </a:r>
          </a:p>
          <a:p>
            <a:pPr marL="342900" indent="-342900">
              <a:buFont typeface="Arial"/>
              <a:buChar char="•"/>
            </a:pPr>
            <a:r>
              <a:rPr lang="en-US" sz="2000" dirty="0" smtClean="0"/>
              <a:t>Single hole punch</a:t>
            </a:r>
          </a:p>
          <a:p>
            <a:pPr marL="800100" lvl="1" indent="-342900">
              <a:buFont typeface="Arial"/>
              <a:buChar char="•"/>
            </a:pPr>
            <a:endParaRPr lang="en-US" sz="2000" dirty="0"/>
          </a:p>
        </p:txBody>
      </p:sp>
    </p:spTree>
    <p:extLst>
      <p:ext uri="{BB962C8B-B14F-4D97-AF65-F5344CB8AC3E}">
        <p14:creationId xmlns:p14="http://schemas.microsoft.com/office/powerpoint/2010/main" val="3555955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3170099"/>
          </a:xfrm>
          <a:prstGeom prst="rect">
            <a:avLst/>
          </a:prstGeom>
          <a:noFill/>
        </p:spPr>
        <p:txBody>
          <a:bodyPr wrap="square" rtlCol="0">
            <a:spAutoFit/>
          </a:bodyPr>
          <a:lstStyle/>
          <a:p>
            <a:r>
              <a:rPr lang="en-US" sz="2000" b="1" dirty="0" smtClean="0"/>
              <a:t>Breaking Point</a:t>
            </a:r>
          </a:p>
          <a:p>
            <a:endParaRPr lang="en-US" sz="2000" b="1" dirty="0"/>
          </a:p>
          <a:p>
            <a:r>
              <a:rPr lang="en-US" sz="2000" b="1" dirty="0" smtClean="0"/>
              <a:t>Procedure:</a:t>
            </a:r>
          </a:p>
          <a:p>
            <a:pPr marL="342900" indent="-342900">
              <a:buFont typeface="Arial"/>
              <a:buChar char="•"/>
            </a:pPr>
            <a:r>
              <a:rPr lang="en-US" sz="2000" dirty="0" smtClean="0"/>
              <a:t>Introduce leaf toughness - herbivore diet</a:t>
            </a:r>
          </a:p>
          <a:p>
            <a:pPr marL="342900" indent="-342900">
              <a:buFont typeface="Arial"/>
              <a:buChar char="•"/>
            </a:pPr>
            <a:r>
              <a:rPr lang="en-US" sz="2000" dirty="0" smtClean="0"/>
              <a:t>Build penetrometer and test various materials</a:t>
            </a:r>
          </a:p>
          <a:p>
            <a:pPr marL="342900" indent="-342900">
              <a:buFont typeface="Arial"/>
              <a:buChar char="•"/>
            </a:pPr>
            <a:r>
              <a:rPr lang="en-US" sz="2000" dirty="0" smtClean="0"/>
              <a:t>Discuss how results might influence use as a food source</a:t>
            </a:r>
          </a:p>
          <a:p>
            <a:endParaRPr lang="en-US" sz="2000" dirty="0"/>
          </a:p>
        </p:txBody>
      </p:sp>
      <p:pic>
        <p:nvPicPr>
          <p:cNvPr id="3" name="Picture 2" descr="IMG_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5766" y="1665564"/>
            <a:ext cx="2883972" cy="3442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9604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3724096"/>
          </a:xfrm>
          <a:prstGeom prst="rect">
            <a:avLst/>
          </a:prstGeom>
          <a:noFill/>
        </p:spPr>
        <p:txBody>
          <a:bodyPr wrap="square" rtlCol="0">
            <a:spAutoFit/>
          </a:bodyPr>
          <a:lstStyle/>
          <a:p>
            <a:r>
              <a:rPr lang="en-US" sz="2000" b="1" dirty="0" smtClean="0"/>
              <a:t>Cloud </a:t>
            </a:r>
            <a:r>
              <a:rPr lang="en-US" sz="2000" b="1" dirty="0" smtClean="0"/>
              <a:t>Clues</a:t>
            </a:r>
            <a:endParaRPr lang="en-US" sz="2000" b="1" dirty="0" smtClean="0"/>
          </a:p>
          <a:p>
            <a:endParaRPr lang="en-US" sz="2000" b="1" dirty="0"/>
          </a:p>
          <a:p>
            <a:r>
              <a:rPr lang="en-US" sz="2000" b="1" dirty="0" smtClean="0"/>
              <a:t>Each</a:t>
            </a:r>
            <a:r>
              <a:rPr lang="en-US" sz="2000" b="1" dirty="0" smtClean="0"/>
              <a:t> </a:t>
            </a:r>
            <a:r>
              <a:rPr lang="en-US" sz="2000" b="1" dirty="0" smtClean="0"/>
              <a:t>Group Needs:</a:t>
            </a:r>
          </a:p>
          <a:p>
            <a:pPr marL="342900" indent="-342900">
              <a:buFont typeface="Arial"/>
              <a:buChar char="•"/>
            </a:pPr>
            <a:r>
              <a:rPr lang="en-US" sz="2000" dirty="0" smtClean="0"/>
              <a:t>Materials to test</a:t>
            </a:r>
          </a:p>
          <a:p>
            <a:pPr marL="800100" lvl="1" indent="-342900">
              <a:buFont typeface="Arial"/>
              <a:buChar char="•"/>
            </a:pPr>
            <a:r>
              <a:rPr lang="en-US" sz="1600" dirty="0" smtClean="0"/>
              <a:t>Plastic wrap</a:t>
            </a:r>
          </a:p>
          <a:p>
            <a:pPr marL="800100" lvl="1" indent="-342900">
              <a:buFont typeface="Arial"/>
              <a:buChar char="•"/>
            </a:pPr>
            <a:r>
              <a:rPr lang="en-US" sz="1600" dirty="0" smtClean="0"/>
              <a:t>Tissue paper</a:t>
            </a:r>
          </a:p>
          <a:p>
            <a:pPr marL="800100" lvl="1" indent="-342900">
              <a:buFont typeface="Arial"/>
              <a:buChar char="•"/>
            </a:pPr>
            <a:r>
              <a:rPr lang="en-US" sz="1600" dirty="0" smtClean="0"/>
              <a:t>Wax paper</a:t>
            </a:r>
          </a:p>
          <a:p>
            <a:pPr marL="800100" lvl="1" indent="-342900">
              <a:buFont typeface="Arial"/>
              <a:buChar char="•"/>
            </a:pPr>
            <a:r>
              <a:rPr lang="en-US" sz="1600" dirty="0" smtClean="0"/>
              <a:t>Parchment paper</a:t>
            </a:r>
          </a:p>
          <a:p>
            <a:pPr marL="800100" lvl="1" indent="-342900">
              <a:buFont typeface="Arial"/>
              <a:buChar char="•"/>
            </a:pPr>
            <a:r>
              <a:rPr lang="en-US" sz="1600" dirty="0" smtClean="0"/>
              <a:t>Construction paper</a:t>
            </a:r>
          </a:p>
          <a:p>
            <a:pPr marL="800100" lvl="1" indent="-342900">
              <a:buFont typeface="Arial"/>
              <a:buChar char="•"/>
            </a:pPr>
            <a:r>
              <a:rPr lang="en-US" sz="1600" dirty="0" smtClean="0"/>
              <a:t>Aluminum Foil</a:t>
            </a:r>
          </a:p>
          <a:p>
            <a:pPr marL="342900" indent="-342900">
              <a:buFont typeface="Arial"/>
              <a:buChar char="•"/>
            </a:pPr>
            <a:r>
              <a:rPr lang="en-US" sz="2000" dirty="0" smtClean="0"/>
              <a:t>Flashlight</a:t>
            </a:r>
          </a:p>
          <a:p>
            <a:pPr marL="342900" indent="-342900">
              <a:buFont typeface="Arial"/>
              <a:buChar char="•"/>
            </a:pPr>
            <a:r>
              <a:rPr lang="en-US" sz="2000" dirty="0" smtClean="0"/>
              <a:t>White Paper</a:t>
            </a:r>
          </a:p>
          <a:p>
            <a:pPr marL="800100" lvl="1" indent="-342900">
              <a:buFont typeface="Arial"/>
              <a:buChar char="•"/>
            </a:pPr>
            <a:endParaRPr lang="en-US" sz="2000" dirty="0"/>
          </a:p>
        </p:txBody>
      </p:sp>
      <p:pic>
        <p:nvPicPr>
          <p:cNvPr id="3" name="Picture 2" descr="Screen Shot 2015-03-12 at 12.01.5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1447800"/>
            <a:ext cx="3438161" cy="4419600"/>
          </a:xfrm>
          <a:prstGeom prst="rect">
            <a:avLst/>
          </a:prstGeom>
        </p:spPr>
      </p:pic>
    </p:spTree>
    <p:extLst>
      <p:ext uri="{BB962C8B-B14F-4D97-AF65-F5344CB8AC3E}">
        <p14:creationId xmlns:p14="http://schemas.microsoft.com/office/powerpoint/2010/main" val="4157883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3170099"/>
          </a:xfrm>
          <a:prstGeom prst="rect">
            <a:avLst/>
          </a:prstGeom>
          <a:noFill/>
        </p:spPr>
        <p:txBody>
          <a:bodyPr wrap="square" rtlCol="0">
            <a:spAutoFit/>
          </a:bodyPr>
          <a:lstStyle/>
          <a:p>
            <a:r>
              <a:rPr lang="en-US" sz="2000" b="1" dirty="0" smtClean="0"/>
              <a:t>Cloud </a:t>
            </a:r>
            <a:r>
              <a:rPr lang="en-US" sz="2000" b="1" dirty="0" smtClean="0"/>
              <a:t>Clues</a:t>
            </a:r>
            <a:endParaRPr lang="en-US" sz="2000" b="1" dirty="0" smtClean="0"/>
          </a:p>
          <a:p>
            <a:endParaRPr lang="en-US" sz="2000" b="1" dirty="0"/>
          </a:p>
          <a:p>
            <a:r>
              <a:rPr lang="en-US" sz="2000" b="1" dirty="0" smtClean="0"/>
              <a:t>Procedure:</a:t>
            </a:r>
          </a:p>
          <a:p>
            <a:pPr marL="342900" indent="-342900">
              <a:buFont typeface="Arial"/>
              <a:buChar char="•"/>
            </a:pPr>
            <a:r>
              <a:rPr lang="en-US" sz="2000" dirty="0" smtClean="0"/>
              <a:t>Test materials to see if they are transparent, translucent, or opaque</a:t>
            </a:r>
          </a:p>
          <a:p>
            <a:pPr marL="342900" indent="-342900">
              <a:buFont typeface="Arial"/>
              <a:buChar char="•"/>
            </a:pPr>
            <a:r>
              <a:rPr lang="en-US" sz="2000" dirty="0" smtClean="0"/>
              <a:t>Go outside to see if clouds are transparent, translucent, opaque</a:t>
            </a:r>
          </a:p>
          <a:p>
            <a:pPr marL="342900" indent="-342900">
              <a:buFont typeface="Arial"/>
              <a:buChar char="•"/>
            </a:pPr>
            <a:r>
              <a:rPr lang="en-US" sz="2000" dirty="0" smtClean="0"/>
              <a:t>Extension: Make model of clouds with materials from the first step</a:t>
            </a:r>
            <a:endParaRPr lang="en-US" sz="2000" dirty="0" smtClean="0"/>
          </a:p>
        </p:txBody>
      </p:sp>
      <p:pic>
        <p:nvPicPr>
          <p:cNvPr id="4" name="Picture 3"/>
          <p:cNvPicPr>
            <a:picLocks noChangeAspect="1"/>
          </p:cNvPicPr>
          <p:nvPr/>
        </p:nvPicPr>
        <p:blipFill>
          <a:blip r:embed="rId7"/>
          <a:stretch>
            <a:fillRect/>
          </a:stretch>
        </p:blipFill>
        <p:spPr>
          <a:xfrm>
            <a:off x="5283115" y="1970088"/>
            <a:ext cx="3317122" cy="3317122"/>
          </a:xfrm>
          <a:prstGeom prst="rect">
            <a:avLst/>
          </a:prstGeom>
        </p:spPr>
      </p:pic>
    </p:spTree>
    <p:extLst>
      <p:ext uri="{BB962C8B-B14F-4D97-AF65-F5344CB8AC3E}">
        <p14:creationId xmlns:p14="http://schemas.microsoft.com/office/powerpoint/2010/main" val="1367291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3170099"/>
          </a:xfrm>
          <a:prstGeom prst="rect">
            <a:avLst/>
          </a:prstGeom>
          <a:noFill/>
        </p:spPr>
        <p:txBody>
          <a:bodyPr wrap="square" rtlCol="0">
            <a:spAutoFit/>
          </a:bodyPr>
          <a:lstStyle/>
          <a:p>
            <a:r>
              <a:rPr lang="en-US" sz="2000" b="1" dirty="0" smtClean="0"/>
              <a:t>Wetland </a:t>
            </a:r>
            <a:r>
              <a:rPr lang="en-US" sz="2000" b="1" dirty="0" smtClean="0"/>
              <a:t>Band</a:t>
            </a:r>
            <a:endParaRPr lang="en-US" sz="2000" b="1" dirty="0" smtClean="0"/>
          </a:p>
          <a:p>
            <a:endParaRPr lang="en-US" sz="2000" b="1" dirty="0"/>
          </a:p>
          <a:p>
            <a:r>
              <a:rPr lang="en-US" sz="2000" b="1" dirty="0" smtClean="0"/>
              <a:t>Your Group Needs:</a:t>
            </a:r>
          </a:p>
          <a:p>
            <a:pPr marL="342900" indent="-342900">
              <a:buFont typeface="Arial"/>
              <a:buChar char="•"/>
            </a:pPr>
            <a:r>
              <a:rPr lang="en-US" sz="2000" dirty="0" smtClean="0"/>
              <a:t>Small rocks</a:t>
            </a:r>
          </a:p>
          <a:p>
            <a:pPr marL="342900" indent="-342900">
              <a:buFont typeface="Arial"/>
              <a:buChar char="•"/>
            </a:pPr>
            <a:r>
              <a:rPr lang="en-US" sz="2000" dirty="0" smtClean="0"/>
              <a:t>Marbles</a:t>
            </a:r>
          </a:p>
          <a:p>
            <a:pPr marL="342900" indent="-342900">
              <a:buFont typeface="Arial"/>
              <a:buChar char="•"/>
            </a:pPr>
            <a:r>
              <a:rPr lang="en-US" sz="2000" dirty="0" smtClean="0"/>
              <a:t>Bells</a:t>
            </a:r>
          </a:p>
          <a:p>
            <a:pPr marL="342900" indent="-342900">
              <a:buFont typeface="Arial"/>
              <a:buChar char="•"/>
            </a:pPr>
            <a:r>
              <a:rPr lang="en-US" sz="2000" dirty="0" smtClean="0"/>
              <a:t>Comb</a:t>
            </a:r>
          </a:p>
          <a:p>
            <a:pPr marL="342900" indent="-342900">
              <a:buFont typeface="Arial"/>
              <a:buChar char="•"/>
            </a:pPr>
            <a:r>
              <a:rPr lang="en-US" sz="2000" dirty="0" smtClean="0"/>
              <a:t>Balloons</a:t>
            </a:r>
          </a:p>
          <a:p>
            <a:pPr marL="342900" indent="-342900">
              <a:buFont typeface="Arial"/>
              <a:buChar char="•"/>
            </a:pPr>
            <a:r>
              <a:rPr lang="en-US" sz="2000" dirty="0" smtClean="0"/>
              <a:t>….</a:t>
            </a:r>
            <a:endParaRPr lang="en-US" sz="2000" dirty="0" smtClean="0"/>
          </a:p>
          <a:p>
            <a:pPr marL="800100" lvl="1" indent="-342900">
              <a:buFont typeface="Arial"/>
              <a:buChar char="•"/>
            </a:pPr>
            <a:endParaRPr lang="en-US" sz="2000" dirty="0"/>
          </a:p>
        </p:txBody>
      </p:sp>
      <p:pic>
        <p:nvPicPr>
          <p:cNvPr id="4" name="Picture 3" descr="Screen Shot 2015-03-12 at 12.05.1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8200" y="1066800"/>
            <a:ext cx="3570793" cy="4604099"/>
          </a:xfrm>
          <a:prstGeom prst="rect">
            <a:avLst/>
          </a:prstGeom>
        </p:spPr>
      </p:pic>
    </p:spTree>
    <p:extLst>
      <p:ext uri="{BB962C8B-B14F-4D97-AF65-F5344CB8AC3E}">
        <p14:creationId xmlns:p14="http://schemas.microsoft.com/office/powerpoint/2010/main" val="3082779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2503" y="3353128"/>
            <a:ext cx="5926903" cy="1470025"/>
          </a:xfrm>
        </p:spPr>
        <p:txBody>
          <a:bodyPr>
            <a:normAutofit/>
          </a:bodyPr>
          <a:lstStyle/>
          <a:p>
            <a:r>
              <a:rPr lang="en-US" dirty="0" smtClean="0">
                <a:solidFill>
                  <a:schemeClr val="tx2">
                    <a:lumMod val="75000"/>
                  </a:schemeClr>
                </a:solidFill>
              </a:rPr>
              <a:t>Webinar </a:t>
            </a:r>
            <a:r>
              <a:rPr lang="en-US" dirty="0" smtClean="0">
                <a:solidFill>
                  <a:schemeClr val="tx2">
                    <a:lumMod val="75000"/>
                  </a:schemeClr>
                </a:solidFill>
              </a:rPr>
              <a:t>#5: How to do Outreach</a:t>
            </a:r>
            <a:endParaRPr lang="en-US" dirty="0">
              <a:solidFill>
                <a:schemeClr val="tx2">
                  <a:lumMod val="75000"/>
                </a:schemeClr>
              </a:solidFill>
            </a:endParaRPr>
          </a:p>
        </p:txBody>
      </p:sp>
      <p:sp>
        <p:nvSpPr>
          <p:cNvPr id="3" name="Subtitle 2"/>
          <p:cNvSpPr>
            <a:spLocks noGrp="1"/>
          </p:cNvSpPr>
          <p:nvPr>
            <p:ph type="subTitle" idx="1"/>
          </p:nvPr>
        </p:nvSpPr>
        <p:spPr>
          <a:xfrm>
            <a:off x="2842606" y="1184485"/>
            <a:ext cx="6146697" cy="1752600"/>
          </a:xfrm>
        </p:spPr>
        <p:txBody>
          <a:bodyPr/>
          <a:lstStyle/>
          <a:p>
            <a:r>
              <a:rPr lang="en-US" dirty="0" smtClean="0">
                <a:solidFill>
                  <a:schemeClr val="tx2">
                    <a:lumMod val="40000"/>
                    <a:lumOff val="60000"/>
                  </a:schemeClr>
                </a:solidFill>
              </a:rPr>
              <a:t>GLOBE International Scientist Network (GISN)</a:t>
            </a:r>
          </a:p>
          <a:p>
            <a:r>
              <a:rPr lang="en-US" dirty="0" smtClean="0">
                <a:solidFill>
                  <a:schemeClr val="tx2">
                    <a:lumMod val="40000"/>
                    <a:lumOff val="60000"/>
                  </a:schemeClr>
                </a:solidFill>
              </a:rPr>
              <a:t>2015 Webinar Series</a:t>
            </a:r>
            <a:endParaRPr lang="en-US" dirty="0">
              <a:solidFill>
                <a:schemeClr val="tx2">
                  <a:lumMod val="40000"/>
                  <a:lumOff val="60000"/>
                </a:schemeClr>
              </a:solidFill>
            </a:endParaRPr>
          </a:p>
        </p:txBody>
      </p:sp>
      <p:sp>
        <p:nvSpPr>
          <p:cNvPr id="4" name="TextBox 3"/>
          <p:cNvSpPr txBox="1"/>
          <p:nvPr/>
        </p:nvSpPr>
        <p:spPr>
          <a:xfrm>
            <a:off x="4573260" y="5458094"/>
            <a:ext cx="2375320" cy="369332"/>
          </a:xfrm>
          <a:prstGeom prst="rect">
            <a:avLst/>
          </a:prstGeom>
          <a:noFill/>
        </p:spPr>
        <p:txBody>
          <a:bodyPr wrap="none" rtlCol="0">
            <a:spAutoFit/>
          </a:bodyPr>
          <a:lstStyle/>
          <a:p>
            <a:r>
              <a:rPr lang="en-US" dirty="0" smtClean="0"/>
              <a:t>Thursday, </a:t>
            </a:r>
            <a:r>
              <a:rPr lang="en-US" dirty="0" smtClean="0"/>
              <a:t>28 May </a:t>
            </a:r>
            <a:r>
              <a:rPr lang="en-US" dirty="0" smtClean="0"/>
              <a:t>2015</a:t>
            </a:r>
            <a:endParaRPr lang="en-US" dirty="0"/>
          </a:p>
        </p:txBody>
      </p:sp>
      <p:pic>
        <p:nvPicPr>
          <p:cNvPr id="5" name="Picture 4" descr="GLOBE_logoOfficial-_Blue.png"/>
          <p:cNvPicPr>
            <a:picLocks noChangeAspect="1"/>
          </p:cNvPicPr>
          <p:nvPr/>
        </p:nvPicPr>
        <p:blipFill>
          <a:blip r:embed="rId3"/>
          <a:stretch>
            <a:fillRect/>
          </a:stretch>
        </p:blipFill>
        <p:spPr>
          <a:xfrm>
            <a:off x="3208362" y="195912"/>
            <a:ext cx="2732047" cy="457200"/>
          </a:xfrm>
          <a:prstGeom prst="rect">
            <a:avLst/>
          </a:prstGeom>
        </p:spPr>
      </p:pic>
      <p:pic>
        <p:nvPicPr>
          <p:cNvPr id="6" name="Picture 5"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7" name="Picture 6" descr="left_globe.png"/>
          <p:cNvPicPr>
            <a:picLocks noChangeAspect="1"/>
          </p:cNvPicPr>
          <p:nvPr/>
        </p:nvPicPr>
        <p:blipFill>
          <a:blip r:embed="rId5"/>
          <a:stretch>
            <a:fillRect/>
          </a:stretch>
        </p:blipFill>
        <p:spPr>
          <a:xfrm>
            <a:off x="138685" y="1080073"/>
            <a:ext cx="2724839" cy="5201965"/>
          </a:xfrm>
          <a:prstGeom prst="rect">
            <a:avLst/>
          </a:prstGeom>
        </p:spPr>
      </p:pic>
    </p:spTree>
    <p:extLst>
      <p:ext uri="{BB962C8B-B14F-4D97-AF65-F5344CB8AC3E}">
        <p14:creationId xmlns:p14="http://schemas.microsoft.com/office/powerpoint/2010/main" val="20087234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Rectangle 2"/>
          <p:cNvSpPr>
            <a:spLocks/>
          </p:cNvSpPr>
          <p:nvPr/>
        </p:nvSpPr>
        <p:spPr bwMode="auto">
          <a:xfrm>
            <a:off x="1984375" y="577850"/>
            <a:ext cx="695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800" b="1" i="1" dirty="0" smtClean="0">
                <a:solidFill>
                  <a:srgbClr val="000000"/>
                </a:solidFill>
                <a:ea typeface="MS PGothic" pitchFamily="34" charset="-128"/>
                <a:sym typeface="Arial" pitchFamily="34" charset="0"/>
              </a:rPr>
              <a:t>Activity</a:t>
            </a:r>
            <a:endParaRPr lang="en-US" sz="2800" b="1" i="1" dirty="0">
              <a:solidFill>
                <a:srgbClr val="000000"/>
              </a:solidFill>
              <a:ea typeface="MS PGothic" pitchFamily="34" charset="-128"/>
              <a:sym typeface="Arial" pitchFamily="34" charset="0"/>
            </a:endParaRPr>
          </a:p>
        </p:txBody>
      </p:sp>
      <p:pic>
        <p:nvPicPr>
          <p:cNvPr id="2458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738" y="4876800"/>
            <a:ext cx="8747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447800"/>
            <a:ext cx="3962400" cy="3477875"/>
          </a:xfrm>
          <a:prstGeom prst="rect">
            <a:avLst/>
          </a:prstGeom>
          <a:noFill/>
        </p:spPr>
        <p:txBody>
          <a:bodyPr wrap="square" rtlCol="0">
            <a:spAutoFit/>
          </a:bodyPr>
          <a:lstStyle/>
          <a:p>
            <a:r>
              <a:rPr lang="en-US" sz="2000" b="1" dirty="0" smtClean="0"/>
              <a:t>Wetland </a:t>
            </a:r>
            <a:r>
              <a:rPr lang="en-US" sz="2000" b="1" dirty="0" smtClean="0"/>
              <a:t>Band</a:t>
            </a:r>
          </a:p>
          <a:p>
            <a:endParaRPr lang="en-US" sz="2000" b="1" dirty="0"/>
          </a:p>
          <a:p>
            <a:r>
              <a:rPr lang="en-US" sz="2000" b="1" dirty="0" smtClean="0"/>
              <a:t>Procedure:</a:t>
            </a:r>
          </a:p>
          <a:p>
            <a:pPr marL="342900" indent="-342900">
              <a:buFont typeface="Arial"/>
              <a:buChar char="•"/>
            </a:pPr>
            <a:r>
              <a:rPr lang="en-US" sz="2000" dirty="0" smtClean="0"/>
              <a:t>Introduce frog and toad calls</a:t>
            </a:r>
          </a:p>
          <a:p>
            <a:pPr marL="342900" indent="-342900">
              <a:buFont typeface="Arial"/>
              <a:buChar char="•"/>
            </a:pPr>
            <a:r>
              <a:rPr lang="en-US" sz="2000" dirty="0" smtClean="0"/>
              <a:t>Use materials to imitate frog and toad calls</a:t>
            </a:r>
          </a:p>
          <a:p>
            <a:pPr marL="342900" indent="-342900">
              <a:buFont typeface="Arial"/>
              <a:buChar char="•"/>
            </a:pPr>
            <a:r>
              <a:rPr lang="en-US" sz="2000" dirty="0" smtClean="0"/>
              <a:t>Create wetland band</a:t>
            </a:r>
          </a:p>
          <a:p>
            <a:pPr marL="342900" indent="-342900">
              <a:buFont typeface="Arial"/>
              <a:buChar char="•"/>
            </a:pPr>
            <a:r>
              <a:rPr lang="en-US" sz="2000" dirty="0" smtClean="0"/>
              <a:t>Extension: Be citizen scientists and try to identify calls </a:t>
            </a:r>
          </a:p>
          <a:p>
            <a:pPr marL="342900" indent="-342900">
              <a:buFont typeface="Arial"/>
              <a:buChar char="•"/>
            </a:pPr>
            <a:endParaRPr lang="en-US" sz="2000" dirty="0" smtClean="0"/>
          </a:p>
          <a:p>
            <a:pPr marL="800100" lvl="1" indent="-342900">
              <a:buFont typeface="Arial"/>
              <a:buChar char="•"/>
            </a:pPr>
            <a:endParaRPr lang="en-US" sz="2000" dirty="0"/>
          </a:p>
        </p:txBody>
      </p:sp>
      <p:pic>
        <p:nvPicPr>
          <p:cNvPr id="3" name="Picture 2" descr="Screen Shot 2015-05-28 at 10.00.5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8968" y="2080151"/>
            <a:ext cx="2802690" cy="3115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5351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GLOBE Activity</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3325235" cy="3632936"/>
          </a:xfrm>
        </p:spPr>
        <p:txBody>
          <a:bodyPr>
            <a:normAutofit/>
          </a:bodyPr>
          <a:lstStyle/>
          <a:p>
            <a:pPr marL="0" indent="0">
              <a:buNone/>
            </a:pPr>
            <a:endParaRPr lang="en-US" dirty="0">
              <a:solidFill>
                <a:schemeClr val="accent3">
                  <a:lumMod val="50000"/>
                </a:schemeClr>
              </a:solidFill>
            </a:endParaRPr>
          </a:p>
          <a:p>
            <a:pPr marL="0" indent="0">
              <a:buNone/>
            </a:pP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5" descr="Screen Shot 2015-05-28 at 1.05.51 AM.png"/>
          <p:cNvPicPr>
            <a:picLocks noChangeAspect="1"/>
          </p:cNvPicPr>
          <p:nvPr/>
        </p:nvPicPr>
        <p:blipFill rotWithShape="1">
          <a:blip r:embed="rId4">
            <a:extLst>
              <a:ext uri="{28A0092B-C50C-407E-A947-70E740481C1C}">
                <a14:useLocalDpi xmlns:a14="http://schemas.microsoft.com/office/drawing/2010/main" val="0"/>
              </a:ext>
            </a:extLst>
          </a:blip>
          <a:srcRect l="7556"/>
          <a:stretch/>
        </p:blipFill>
        <p:spPr>
          <a:xfrm>
            <a:off x="5315850" y="1680390"/>
            <a:ext cx="3069322" cy="3712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883146" y="1862953"/>
            <a:ext cx="3962400" cy="2554545"/>
          </a:xfrm>
          <a:prstGeom prst="rect">
            <a:avLst/>
          </a:prstGeom>
          <a:noFill/>
        </p:spPr>
        <p:txBody>
          <a:bodyPr wrap="square" rtlCol="0">
            <a:spAutoFit/>
          </a:bodyPr>
          <a:lstStyle/>
          <a:p>
            <a:r>
              <a:rPr lang="en-US" sz="2000" b="1" dirty="0" smtClean="0"/>
              <a:t>Water Detectives</a:t>
            </a:r>
            <a:endParaRPr lang="en-US" sz="2000" b="1" dirty="0" smtClean="0"/>
          </a:p>
          <a:p>
            <a:endParaRPr lang="en-US" sz="2000" b="1" dirty="0"/>
          </a:p>
          <a:p>
            <a:r>
              <a:rPr lang="en-US" sz="2000" b="1" dirty="0" smtClean="0"/>
              <a:t>Each</a:t>
            </a:r>
            <a:r>
              <a:rPr lang="en-US" sz="2000" b="1" dirty="0" smtClean="0"/>
              <a:t> </a:t>
            </a:r>
            <a:r>
              <a:rPr lang="en-US" sz="2000" b="1" dirty="0" smtClean="0"/>
              <a:t>Group Needs</a:t>
            </a:r>
            <a:r>
              <a:rPr lang="en-US" sz="2000" b="1" dirty="0" smtClean="0"/>
              <a:t>:</a:t>
            </a:r>
          </a:p>
          <a:p>
            <a:pPr marL="342900" indent="-342900">
              <a:buFont typeface="Arial"/>
              <a:buChar char="•"/>
            </a:pPr>
            <a:r>
              <a:rPr lang="en-US" sz="2000" dirty="0" smtClean="0"/>
              <a:t>Plastic cups</a:t>
            </a:r>
          </a:p>
          <a:p>
            <a:pPr marL="342900" indent="-342900">
              <a:buFont typeface="Arial"/>
              <a:buChar char="•"/>
            </a:pPr>
            <a:r>
              <a:rPr lang="en-US" sz="2000" dirty="0" smtClean="0"/>
              <a:t>Water</a:t>
            </a:r>
          </a:p>
          <a:p>
            <a:pPr marL="342900" indent="-342900">
              <a:buFont typeface="Arial"/>
              <a:buChar char="•"/>
            </a:pPr>
            <a:r>
              <a:rPr lang="en-US" sz="2000" dirty="0" smtClean="0"/>
              <a:t>Pollutants to vary appearance, smell, sound, touch of water</a:t>
            </a:r>
            <a:endParaRPr lang="en-US" sz="2000" dirty="0" smtClean="0"/>
          </a:p>
          <a:p>
            <a:pPr marL="800100" lvl="1" indent="-342900">
              <a:buFont typeface="Arial"/>
              <a:buChar char="•"/>
            </a:pPr>
            <a:endParaRPr lang="en-US" sz="2000" dirty="0"/>
          </a:p>
        </p:txBody>
      </p:sp>
    </p:spTree>
    <p:extLst>
      <p:ext uri="{BB962C8B-B14F-4D97-AF65-F5344CB8AC3E}">
        <p14:creationId xmlns:p14="http://schemas.microsoft.com/office/powerpoint/2010/main" val="20503245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GLOBE Activity</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3325235" cy="3632936"/>
          </a:xfrm>
        </p:spPr>
        <p:txBody>
          <a:bodyPr>
            <a:normAutofit/>
          </a:bodyPr>
          <a:lstStyle/>
          <a:p>
            <a:pPr marL="0" indent="0">
              <a:buNone/>
            </a:pPr>
            <a:endParaRPr lang="en-US" dirty="0">
              <a:solidFill>
                <a:schemeClr val="accent3">
                  <a:lumMod val="50000"/>
                </a:schemeClr>
              </a:solidFill>
            </a:endParaRPr>
          </a:p>
          <a:p>
            <a:pPr marL="0" indent="0">
              <a:buNone/>
            </a:pP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
        <p:nvSpPr>
          <p:cNvPr id="8" name="TextBox 7"/>
          <p:cNvSpPr txBox="1"/>
          <p:nvPr/>
        </p:nvSpPr>
        <p:spPr>
          <a:xfrm>
            <a:off x="883146" y="1862953"/>
            <a:ext cx="3962400" cy="3477875"/>
          </a:xfrm>
          <a:prstGeom prst="rect">
            <a:avLst/>
          </a:prstGeom>
          <a:noFill/>
        </p:spPr>
        <p:txBody>
          <a:bodyPr wrap="square" rtlCol="0">
            <a:spAutoFit/>
          </a:bodyPr>
          <a:lstStyle/>
          <a:p>
            <a:r>
              <a:rPr lang="en-US" sz="2000" b="1" dirty="0" smtClean="0"/>
              <a:t>Water Detectives</a:t>
            </a:r>
            <a:endParaRPr lang="en-US" sz="2000" b="1" dirty="0" smtClean="0"/>
          </a:p>
          <a:p>
            <a:endParaRPr lang="en-US" sz="2000" b="1" dirty="0"/>
          </a:p>
          <a:p>
            <a:r>
              <a:rPr lang="en-US" sz="2000" b="1" dirty="0" smtClean="0"/>
              <a:t>Procedure</a:t>
            </a:r>
            <a:r>
              <a:rPr lang="en-US" sz="2000" b="1" dirty="0" smtClean="0"/>
              <a:t>:</a:t>
            </a:r>
          </a:p>
          <a:p>
            <a:pPr marL="342900" indent="-342900">
              <a:buFont typeface="Arial"/>
              <a:buChar char="•"/>
            </a:pPr>
            <a:r>
              <a:rPr lang="en-US" sz="2000" dirty="0" smtClean="0"/>
              <a:t> Students use their senses to identify the cup that is just water</a:t>
            </a:r>
          </a:p>
          <a:p>
            <a:pPr marL="342900" indent="-342900">
              <a:buFont typeface="Arial"/>
              <a:buChar char="•"/>
            </a:pPr>
            <a:r>
              <a:rPr lang="en-US" sz="2000" dirty="0" smtClean="0"/>
              <a:t>Discuss why it is important to know about pollutants</a:t>
            </a:r>
          </a:p>
          <a:p>
            <a:pPr marL="342900" indent="-342900">
              <a:buFont typeface="Arial"/>
              <a:buChar char="•"/>
            </a:pPr>
            <a:r>
              <a:rPr lang="en-US" sz="2000" dirty="0" smtClean="0"/>
              <a:t>Discuss methods to test water quality</a:t>
            </a:r>
            <a:endParaRPr lang="en-US" sz="2000" dirty="0" smtClean="0"/>
          </a:p>
          <a:p>
            <a:endParaRPr lang="en-US" sz="2000" b="1" dirty="0" smtClean="0"/>
          </a:p>
          <a:p>
            <a:pPr marL="800100" lvl="1" indent="-342900">
              <a:buFont typeface="Arial"/>
              <a:buChar char="•"/>
            </a:pPr>
            <a:endParaRPr lang="en-US" sz="2000" dirty="0"/>
          </a:p>
        </p:txBody>
      </p:sp>
      <p:pic>
        <p:nvPicPr>
          <p:cNvPr id="7" name="Picture 6" descr="Screen Shot 2015-05-28 at 10.04.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955" y="2518814"/>
            <a:ext cx="3671845" cy="2238153"/>
          </a:xfrm>
          <a:prstGeom prst="rect">
            <a:avLst/>
          </a:prstGeom>
        </p:spPr>
      </p:pic>
    </p:spTree>
    <p:extLst>
      <p:ext uri="{BB962C8B-B14F-4D97-AF65-F5344CB8AC3E}">
        <p14:creationId xmlns:p14="http://schemas.microsoft.com/office/powerpoint/2010/main" val="42691832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GLOBE Activity</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3325235" cy="3632936"/>
          </a:xfrm>
        </p:spPr>
        <p:txBody>
          <a:bodyPr>
            <a:normAutofit/>
          </a:bodyPr>
          <a:lstStyle/>
          <a:p>
            <a:pPr marL="0" indent="0">
              <a:buNone/>
            </a:pPr>
            <a:endParaRPr lang="en-US" dirty="0">
              <a:solidFill>
                <a:schemeClr val="accent3">
                  <a:lumMod val="50000"/>
                </a:schemeClr>
              </a:solidFill>
            </a:endParaRPr>
          </a:p>
          <a:p>
            <a:pPr marL="0" indent="0">
              <a:buNone/>
            </a:pP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
        <p:nvSpPr>
          <p:cNvPr id="8" name="TextBox 7"/>
          <p:cNvSpPr txBox="1"/>
          <p:nvPr/>
        </p:nvSpPr>
        <p:spPr>
          <a:xfrm>
            <a:off x="883146" y="1862953"/>
            <a:ext cx="3962400" cy="1631216"/>
          </a:xfrm>
          <a:prstGeom prst="rect">
            <a:avLst/>
          </a:prstGeom>
          <a:noFill/>
        </p:spPr>
        <p:txBody>
          <a:bodyPr wrap="square" rtlCol="0">
            <a:spAutoFit/>
          </a:bodyPr>
          <a:lstStyle/>
          <a:p>
            <a:r>
              <a:rPr lang="en-US" sz="2000" b="1" dirty="0" smtClean="0"/>
              <a:t>The Colors of the Seasons</a:t>
            </a:r>
          </a:p>
          <a:p>
            <a:endParaRPr lang="en-US" sz="2000" b="1" dirty="0"/>
          </a:p>
          <a:p>
            <a:r>
              <a:rPr lang="en-US" sz="2000" b="1" dirty="0" smtClean="0"/>
              <a:t>Each Group Needs:</a:t>
            </a:r>
          </a:p>
          <a:p>
            <a:pPr marL="342900" indent="-342900">
              <a:buFont typeface="Arial"/>
              <a:buChar char="•"/>
            </a:pPr>
            <a:r>
              <a:rPr lang="en-US" sz="2000" dirty="0" smtClean="0"/>
              <a:t>Color packet</a:t>
            </a:r>
            <a:endParaRPr lang="en-US" sz="2000" dirty="0" smtClean="0"/>
          </a:p>
          <a:p>
            <a:pPr marL="800100" lvl="1" indent="-342900">
              <a:buFont typeface="Arial"/>
              <a:buChar char="•"/>
            </a:pPr>
            <a:endParaRPr lang="en-US" sz="2000" dirty="0"/>
          </a:p>
        </p:txBody>
      </p:sp>
      <p:pic>
        <p:nvPicPr>
          <p:cNvPr id="7" name="Picture 6" descr="Screen Shot 2015-05-28 at 1.10.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986" y="1505492"/>
            <a:ext cx="3339085" cy="4321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59139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GLOBE Activity</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3325235" cy="3632936"/>
          </a:xfrm>
        </p:spPr>
        <p:txBody>
          <a:bodyPr>
            <a:normAutofit/>
          </a:bodyPr>
          <a:lstStyle/>
          <a:p>
            <a:pPr marL="0" indent="0">
              <a:buNone/>
            </a:pPr>
            <a:endParaRPr lang="en-US" dirty="0">
              <a:solidFill>
                <a:schemeClr val="accent3">
                  <a:lumMod val="50000"/>
                </a:schemeClr>
              </a:solidFill>
            </a:endParaRPr>
          </a:p>
          <a:p>
            <a:pPr marL="0" indent="0">
              <a:buNone/>
            </a:pP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
        <p:nvSpPr>
          <p:cNvPr id="8" name="TextBox 7"/>
          <p:cNvSpPr txBox="1"/>
          <p:nvPr/>
        </p:nvSpPr>
        <p:spPr>
          <a:xfrm>
            <a:off x="883146" y="1862953"/>
            <a:ext cx="3962400" cy="3477875"/>
          </a:xfrm>
          <a:prstGeom prst="rect">
            <a:avLst/>
          </a:prstGeom>
          <a:noFill/>
        </p:spPr>
        <p:txBody>
          <a:bodyPr wrap="square" rtlCol="0">
            <a:spAutoFit/>
          </a:bodyPr>
          <a:lstStyle/>
          <a:p>
            <a:r>
              <a:rPr lang="en-US" sz="2000" b="1" dirty="0" smtClean="0"/>
              <a:t>The Colors of the Seasons</a:t>
            </a:r>
          </a:p>
          <a:p>
            <a:endParaRPr lang="en-US" sz="2000" b="1" dirty="0"/>
          </a:p>
          <a:p>
            <a:r>
              <a:rPr lang="en-US" sz="2000" b="1" dirty="0" smtClean="0"/>
              <a:t>Procedure:</a:t>
            </a:r>
          </a:p>
          <a:p>
            <a:pPr marL="342900" indent="-342900">
              <a:buFont typeface="Arial"/>
              <a:buChar char="•"/>
            </a:pPr>
            <a:r>
              <a:rPr lang="en-US" sz="2000" dirty="0" smtClean="0"/>
              <a:t>Students use color packets to identify colors found outside in different seasons</a:t>
            </a:r>
          </a:p>
          <a:p>
            <a:pPr marL="342900" indent="-342900">
              <a:buFont typeface="Arial"/>
              <a:buChar char="•"/>
            </a:pPr>
            <a:r>
              <a:rPr lang="en-US" sz="2000" dirty="0" smtClean="0"/>
              <a:t>Discuss why colors vary by season</a:t>
            </a:r>
          </a:p>
          <a:p>
            <a:pPr marL="342900" indent="-342900">
              <a:buFont typeface="Arial"/>
              <a:buChar char="•"/>
            </a:pPr>
            <a:r>
              <a:rPr lang="en-US" sz="2000" dirty="0" smtClean="0"/>
              <a:t>Extensions: Have students create art to show seasons</a:t>
            </a:r>
            <a:endParaRPr lang="en-US" sz="2000" dirty="0" smtClean="0"/>
          </a:p>
          <a:p>
            <a:pPr marL="800100" lvl="1" indent="-342900">
              <a:buFont typeface="Arial"/>
              <a:buChar char="•"/>
            </a:pPr>
            <a:endParaRPr lang="en-US" sz="2000" dirty="0"/>
          </a:p>
        </p:txBody>
      </p:sp>
      <p:pic>
        <p:nvPicPr>
          <p:cNvPr id="6" name="Picture 5"/>
          <p:cNvPicPr>
            <a:picLocks noChangeAspect="1"/>
          </p:cNvPicPr>
          <p:nvPr/>
        </p:nvPicPr>
        <p:blipFill>
          <a:blip r:embed="rId4"/>
          <a:stretch>
            <a:fillRect/>
          </a:stretch>
        </p:blipFill>
        <p:spPr>
          <a:xfrm>
            <a:off x="5273990" y="1680390"/>
            <a:ext cx="3256244" cy="4340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01811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7" name="Rectangle 2"/>
          <p:cNvSpPr>
            <a:spLocks/>
          </p:cNvSpPr>
          <p:nvPr/>
        </p:nvSpPr>
        <p:spPr bwMode="auto">
          <a:xfrm>
            <a:off x="3886200" y="563563"/>
            <a:ext cx="504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400"/>
              </a:spcBef>
              <a:spcAft>
                <a:spcPct val="0"/>
              </a:spcAft>
            </a:pPr>
            <a:r>
              <a:rPr lang="en-US" sz="2400" b="1" i="1">
                <a:solidFill>
                  <a:srgbClr val="000000"/>
                </a:solidFill>
                <a:latin typeface="Lucida Sans" pitchFamily="34" charset="0"/>
                <a:ea typeface="MS PGothic" pitchFamily="34" charset="-128"/>
                <a:sym typeface="Lucida Sans" pitchFamily="34" charset="0"/>
              </a:rPr>
              <a:t>Looking for more?</a:t>
            </a:r>
          </a:p>
        </p:txBody>
      </p:sp>
      <p:sp>
        <p:nvSpPr>
          <p:cNvPr id="47108" name="Rectangle 4"/>
          <p:cNvSpPr>
            <a:spLocks/>
          </p:cNvSpPr>
          <p:nvPr/>
        </p:nvSpPr>
        <p:spPr bwMode="auto">
          <a:xfrm>
            <a:off x="914400" y="1420813"/>
            <a:ext cx="7556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lnSpc>
                <a:spcPct val="150000"/>
              </a:lnSpc>
              <a:spcBef>
                <a:spcPct val="0"/>
              </a:spcBef>
              <a:spcAft>
                <a:spcPct val="0"/>
              </a:spcAft>
            </a:pPr>
            <a:r>
              <a:rPr lang="en-US" sz="2400" dirty="0">
                <a:solidFill>
                  <a:srgbClr val="B51F6A"/>
                </a:solidFill>
                <a:latin typeface="Lucida Sans" pitchFamily="34" charset="0"/>
                <a:ea typeface="MS PGothic" pitchFamily="34" charset="-128"/>
                <a:sym typeface="Lucida Sans" pitchFamily="34" charset="0"/>
              </a:rPr>
              <a:t>For Kids: </a:t>
            </a:r>
            <a:r>
              <a:rPr lang="en-US" sz="2400" dirty="0" err="1">
                <a:solidFill>
                  <a:srgbClr val="B51F6A"/>
                </a:solidFill>
                <a:latin typeface="Lucida Sans" pitchFamily="34" charset="0"/>
                <a:ea typeface="MS PGothic" pitchFamily="34" charset="-128"/>
                <a:sym typeface="Lucida Sans" pitchFamily="34" charset="0"/>
              </a:rPr>
              <a:t>pbskidsgo.org</a:t>
            </a:r>
            <a:r>
              <a:rPr lang="en-US" sz="2400" dirty="0">
                <a:solidFill>
                  <a:srgbClr val="B51F6A"/>
                </a:solidFill>
                <a:latin typeface="Lucida Sans" pitchFamily="34" charset="0"/>
                <a:ea typeface="MS PGothic" pitchFamily="34" charset="-128"/>
                <a:sym typeface="Lucida Sans" pitchFamily="34" charset="0"/>
              </a:rPr>
              <a:t>/</a:t>
            </a:r>
            <a:r>
              <a:rPr lang="en-US" sz="2400" dirty="0" err="1">
                <a:solidFill>
                  <a:srgbClr val="B51F6A"/>
                </a:solidFill>
                <a:latin typeface="Lucida Sans" pitchFamily="34" charset="0"/>
                <a:ea typeface="MS PGothic" pitchFamily="34" charset="-128"/>
                <a:sym typeface="Lucida Sans" pitchFamily="34" charset="0"/>
              </a:rPr>
              <a:t>scigirls</a:t>
            </a:r>
            <a:endParaRPr lang="en-US" sz="2400" dirty="0">
              <a:solidFill>
                <a:srgbClr val="000000"/>
              </a:solidFill>
              <a:ea typeface="MS PGothic" pitchFamily="34" charset="-128"/>
              <a:sym typeface="Arial" pitchFamily="34" charset="0"/>
            </a:endParaRPr>
          </a:p>
          <a:p>
            <a:pPr marL="496888" indent="-457200" fontAlgn="base">
              <a:lnSpc>
                <a:spcPct val="150000"/>
              </a:lnSpc>
              <a:spcBef>
                <a:spcPct val="0"/>
              </a:spcBef>
              <a:spcAft>
                <a:spcPct val="0"/>
              </a:spcAft>
            </a:pPr>
            <a:r>
              <a:rPr lang="en-US" sz="2400" dirty="0">
                <a:solidFill>
                  <a:srgbClr val="B51F6A"/>
                </a:solidFill>
                <a:latin typeface="Lucida Sans" pitchFamily="34" charset="0"/>
                <a:ea typeface="MS PGothic" pitchFamily="34" charset="-128"/>
                <a:sym typeface="Lucida Sans" pitchFamily="34" charset="0"/>
              </a:rPr>
              <a:t>For Parents: </a:t>
            </a:r>
            <a:r>
              <a:rPr lang="en-US" sz="2400" dirty="0" err="1">
                <a:solidFill>
                  <a:srgbClr val="B51F6A"/>
                </a:solidFill>
                <a:latin typeface="Lucida Sans" pitchFamily="34" charset="0"/>
                <a:ea typeface="MS PGothic" pitchFamily="34" charset="-128"/>
                <a:sym typeface="Lucida Sans" pitchFamily="34" charset="0"/>
              </a:rPr>
              <a:t>pbs.org</a:t>
            </a:r>
            <a:r>
              <a:rPr lang="en-US" sz="2400" dirty="0">
                <a:solidFill>
                  <a:srgbClr val="B51F6A"/>
                </a:solidFill>
                <a:latin typeface="Lucida Sans" pitchFamily="34" charset="0"/>
                <a:ea typeface="MS PGothic" pitchFamily="34" charset="-128"/>
                <a:sym typeface="Lucida Sans" pitchFamily="34" charset="0"/>
              </a:rPr>
              <a:t>/parents/</a:t>
            </a:r>
            <a:r>
              <a:rPr lang="en-US" sz="2400" dirty="0" err="1">
                <a:solidFill>
                  <a:srgbClr val="B51F6A"/>
                </a:solidFill>
                <a:latin typeface="Lucida Sans" pitchFamily="34" charset="0"/>
                <a:ea typeface="MS PGothic" pitchFamily="34" charset="-128"/>
                <a:sym typeface="Lucida Sans" pitchFamily="34" charset="0"/>
              </a:rPr>
              <a:t>scigirls</a:t>
            </a:r>
            <a:endParaRPr lang="en-US" sz="2400" dirty="0">
              <a:solidFill>
                <a:srgbClr val="B51F6A"/>
              </a:solidFill>
              <a:ea typeface="MS PGothic" pitchFamily="34" charset="-128"/>
              <a:sym typeface="Arial" pitchFamily="34" charset="0"/>
            </a:endParaRPr>
          </a:p>
          <a:p>
            <a:pPr marL="496888" indent="-457200" fontAlgn="base">
              <a:lnSpc>
                <a:spcPct val="150000"/>
              </a:lnSpc>
              <a:spcBef>
                <a:spcPct val="0"/>
              </a:spcBef>
              <a:spcAft>
                <a:spcPct val="0"/>
              </a:spcAft>
            </a:pPr>
            <a:r>
              <a:rPr lang="en-US" sz="2400" dirty="0">
                <a:solidFill>
                  <a:srgbClr val="B51F6A"/>
                </a:solidFill>
                <a:latin typeface="Lucida Sans" pitchFamily="34" charset="0"/>
                <a:ea typeface="MS PGothic" pitchFamily="34" charset="-128"/>
                <a:sym typeface="Lucida Sans" pitchFamily="34" charset="0"/>
              </a:rPr>
              <a:t>For </a:t>
            </a:r>
            <a:r>
              <a:rPr lang="en-US" sz="2400" dirty="0" smtClean="0">
                <a:solidFill>
                  <a:srgbClr val="B51F6A"/>
                </a:solidFill>
                <a:latin typeface="Lucida Sans" pitchFamily="34" charset="0"/>
                <a:ea typeface="MS PGothic" pitchFamily="34" charset="-128"/>
                <a:sym typeface="Lucida Sans" pitchFamily="34" charset="0"/>
              </a:rPr>
              <a:t>Educators/Outreach: </a:t>
            </a:r>
            <a:r>
              <a:rPr lang="en-US" sz="2400" dirty="0" err="1" smtClean="0">
                <a:solidFill>
                  <a:srgbClr val="B51F6A"/>
                </a:solidFill>
                <a:latin typeface="Lucida Sans" pitchFamily="34" charset="0"/>
                <a:ea typeface="MS PGothic" pitchFamily="34" charset="-128"/>
                <a:sym typeface="Lucida Sans" pitchFamily="34" charset="0"/>
              </a:rPr>
              <a:t>scigirlsconnect.org</a:t>
            </a:r>
            <a:endParaRPr lang="en-US" sz="2400" dirty="0">
              <a:solidFill>
                <a:srgbClr val="B51F6A"/>
              </a:solidFill>
              <a:ea typeface="MS PGothic" pitchFamily="34" charset="-128"/>
              <a:sym typeface="Arial" pitchFamily="34" charset="0"/>
              <a:hlinkClick r:id="rId4"/>
            </a:endParaRPr>
          </a:p>
          <a:p>
            <a:pPr marL="496888" indent="-457200" fontAlgn="base">
              <a:lnSpc>
                <a:spcPct val="150000"/>
              </a:lnSpc>
              <a:spcBef>
                <a:spcPct val="0"/>
              </a:spcBef>
              <a:spcAft>
                <a:spcPct val="0"/>
              </a:spcAft>
            </a:pPr>
            <a:r>
              <a:rPr lang="en-US" sz="2400" dirty="0">
                <a:solidFill>
                  <a:srgbClr val="B51F6A"/>
                </a:solidFill>
                <a:latin typeface="Lucida Sans" pitchFamily="34" charset="0"/>
                <a:ea typeface="MS PGothic" pitchFamily="34" charset="-128"/>
                <a:sym typeface="Lucida Sans" pitchFamily="34" charset="0"/>
              </a:rPr>
              <a:t>	</a:t>
            </a:r>
            <a:r>
              <a:rPr lang="en-US" sz="2400" dirty="0">
                <a:solidFill>
                  <a:srgbClr val="B51F6A"/>
                </a:solidFill>
                <a:latin typeface="Lucida Sans" pitchFamily="34" charset="0"/>
                <a:ea typeface="MS PGothic" pitchFamily="34" charset="-128"/>
                <a:sym typeface="Lucida Sans" pitchFamily="34" charset="0"/>
              </a:rPr>
              <a:t/>
            </a:r>
            <a:br>
              <a:rPr lang="en-US" sz="2400" dirty="0">
                <a:solidFill>
                  <a:srgbClr val="B51F6A"/>
                </a:solidFill>
                <a:latin typeface="Lucida Sans" pitchFamily="34" charset="0"/>
                <a:ea typeface="MS PGothic" pitchFamily="34" charset="-128"/>
                <a:sym typeface="Lucida Sans" pitchFamily="34" charset="0"/>
              </a:rPr>
            </a:br>
            <a:r>
              <a:rPr lang="en-US" sz="2400" dirty="0" smtClean="0">
                <a:solidFill>
                  <a:srgbClr val="B51F6A"/>
                </a:solidFill>
                <a:latin typeface="Lucida Sans" pitchFamily="34" charset="0"/>
                <a:ea typeface="MS PGothic" pitchFamily="34" charset="-128"/>
                <a:sym typeface="Lucida Sans" pitchFamily="34" charset="0"/>
              </a:rPr>
              <a:t> </a:t>
            </a:r>
            <a:r>
              <a:rPr lang="en-US" sz="2400" dirty="0" err="1" smtClean="0">
                <a:solidFill>
                  <a:srgbClr val="B51F6A"/>
                </a:solidFill>
                <a:latin typeface="Lucida Sans" pitchFamily="34" charset="0"/>
                <a:ea typeface="MS PGothic" pitchFamily="34" charset="-128"/>
                <a:sym typeface="Lucida Sans" pitchFamily="34" charset="0"/>
              </a:rPr>
              <a:t>scigirlstv</a:t>
            </a:r>
            <a:r>
              <a:rPr lang="en-US" sz="2400" dirty="0" smtClean="0">
                <a:solidFill>
                  <a:srgbClr val="B51F6A"/>
                </a:solidFill>
                <a:latin typeface="Lucida Sans" pitchFamily="34" charset="0"/>
                <a:ea typeface="MS PGothic" pitchFamily="34" charset="-128"/>
                <a:sym typeface="Lucida Sans" pitchFamily="34" charset="0"/>
              </a:rPr>
              <a:t> </a:t>
            </a:r>
            <a:r>
              <a:rPr lang="en-US" sz="2400" dirty="0">
                <a:solidFill>
                  <a:srgbClr val="009999"/>
                </a:solidFill>
                <a:latin typeface="Lucida Sans" pitchFamily="34" charset="0"/>
                <a:ea typeface="MS PGothic" pitchFamily="34" charset="-128"/>
                <a:sym typeface="Lucida Sans" pitchFamily="34" charset="0"/>
              </a:rPr>
              <a:t>				</a:t>
            </a:r>
            <a:r>
              <a:rPr lang="en-US" sz="2400" dirty="0">
                <a:solidFill>
                  <a:srgbClr val="B51F6A"/>
                </a:solidFill>
                <a:latin typeface="Lucida Sans" pitchFamily="34" charset="0"/>
                <a:ea typeface="MS PGothic" pitchFamily="34" charset="-128"/>
                <a:sym typeface="Lucida Sans" pitchFamily="34" charset="0"/>
              </a:rPr>
              <a:t>@</a:t>
            </a:r>
            <a:r>
              <a:rPr lang="en-US" sz="2400" dirty="0" err="1">
                <a:solidFill>
                  <a:srgbClr val="B51F6A"/>
                </a:solidFill>
                <a:ea typeface="MS PGothic" pitchFamily="34" charset="-128"/>
                <a:sym typeface="Arial" pitchFamily="34" charset="0"/>
              </a:rPr>
              <a:t>SciGirls</a:t>
            </a:r>
            <a:endParaRPr lang="en-US" sz="2400" dirty="0">
              <a:solidFill>
                <a:srgbClr val="B51F6A"/>
              </a:solidFill>
              <a:ea typeface="MS PGothic" pitchFamily="34" charset="-128"/>
              <a:sym typeface="Arial" pitchFamily="34" charset="0"/>
            </a:endParaRPr>
          </a:p>
        </p:txBody>
      </p:sp>
      <p:pic>
        <p:nvPicPr>
          <p:cNvPr id="4710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88" y="3628861"/>
            <a:ext cx="5461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520920"/>
            <a:ext cx="8128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1"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2"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4638"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157498"/>
            <a:ext cx="3940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61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Thank you for attending!</a:t>
            </a:r>
            <a:endParaRPr lang="en-US" dirty="0">
              <a:solidFill>
                <a:schemeClr val="accent1">
                  <a:lumMod val="50000"/>
                </a:schemeClr>
              </a:solidFill>
            </a:endParaRPr>
          </a:p>
        </p:txBody>
      </p:sp>
      <p:sp>
        <p:nvSpPr>
          <p:cNvPr id="3" name="Content Placeholder 2"/>
          <p:cNvSpPr>
            <a:spLocks noGrp="1"/>
          </p:cNvSpPr>
          <p:nvPr>
            <p:ph idx="1"/>
          </p:nvPr>
        </p:nvSpPr>
        <p:spPr>
          <a:xfrm>
            <a:off x="1296601" y="1685736"/>
            <a:ext cx="7082814" cy="3964473"/>
          </a:xfrm>
        </p:spPr>
        <p:txBody>
          <a:bodyPr>
            <a:normAutofit fontScale="85000" lnSpcReduction="20000"/>
          </a:bodyPr>
          <a:lstStyle/>
          <a:p>
            <a:pPr marL="0" indent="0">
              <a:buNone/>
            </a:pPr>
            <a:r>
              <a:rPr lang="en-US" dirty="0">
                <a:solidFill>
                  <a:schemeClr val="accent3">
                    <a:lumMod val="50000"/>
                  </a:schemeClr>
                </a:solidFill>
              </a:rPr>
              <a:t>GLOBE activities in investigation areas</a:t>
            </a:r>
            <a:r>
              <a:rPr lang="en-US" dirty="0" smtClean="0">
                <a:solidFill>
                  <a:schemeClr val="accent3">
                    <a:lumMod val="50000"/>
                  </a:schemeClr>
                </a:solidFill>
              </a:rPr>
              <a:t>:</a:t>
            </a:r>
          </a:p>
          <a:p>
            <a:pPr marL="0" indent="0">
              <a:buNone/>
            </a:pPr>
            <a:r>
              <a:rPr lang="en-US" dirty="0">
                <a:solidFill>
                  <a:schemeClr val="accent3">
                    <a:lumMod val="50000"/>
                  </a:schemeClr>
                </a:solidFill>
                <a:hlinkClick r:id="rId2"/>
              </a:rPr>
              <a:t>http://www.globe.gov/do-globe/globe-teachers-</a:t>
            </a:r>
            <a:r>
              <a:rPr lang="en-US" dirty="0" smtClean="0">
                <a:solidFill>
                  <a:schemeClr val="accent3">
                    <a:lumMod val="50000"/>
                  </a:schemeClr>
                </a:solidFill>
                <a:hlinkClick r:id="rId2"/>
              </a:rPr>
              <a:t>guide</a:t>
            </a:r>
            <a:r>
              <a:rPr lang="en-US" dirty="0" smtClean="0">
                <a:solidFill>
                  <a:schemeClr val="accent3">
                    <a:lumMod val="50000"/>
                  </a:schemeClr>
                </a:solidFill>
              </a:rPr>
              <a:t>	</a:t>
            </a:r>
          </a:p>
          <a:p>
            <a:pPr marL="0" indent="0">
              <a:buNone/>
            </a:pPr>
            <a:endParaRPr lang="en-US" dirty="0">
              <a:solidFill>
                <a:schemeClr val="accent3">
                  <a:lumMod val="50000"/>
                </a:schemeClr>
              </a:solidFill>
            </a:endParaRPr>
          </a:p>
          <a:p>
            <a:pPr marL="0" indent="0">
              <a:buNone/>
            </a:pPr>
            <a:r>
              <a:rPr lang="en-US" dirty="0" smtClean="0">
                <a:solidFill>
                  <a:schemeClr val="accent3">
                    <a:lumMod val="50000"/>
                  </a:schemeClr>
                </a:solidFill>
              </a:rPr>
              <a:t>GLOBE International Scientist Network:</a:t>
            </a:r>
          </a:p>
          <a:p>
            <a:pPr marL="0" indent="0">
              <a:buNone/>
            </a:pPr>
            <a:r>
              <a:rPr lang="en-US" dirty="0">
                <a:solidFill>
                  <a:schemeClr val="accent3">
                    <a:lumMod val="50000"/>
                  </a:schemeClr>
                </a:solidFill>
                <a:hlinkClick r:id="rId3"/>
              </a:rPr>
              <a:t>http://www.globe.gov/web/globe-international-scientist-</a:t>
            </a:r>
            <a:r>
              <a:rPr lang="en-US" dirty="0" smtClean="0">
                <a:solidFill>
                  <a:schemeClr val="accent3">
                    <a:lumMod val="50000"/>
                  </a:schemeClr>
                </a:solidFill>
                <a:hlinkClick r:id="rId3"/>
              </a:rPr>
              <a:t>network</a:t>
            </a:r>
            <a:r>
              <a:rPr lang="en-US" dirty="0" smtClean="0">
                <a:solidFill>
                  <a:schemeClr val="accent3">
                    <a:lumMod val="50000"/>
                  </a:schemeClr>
                </a:solidFill>
              </a:rPr>
              <a:t>	</a:t>
            </a:r>
          </a:p>
          <a:p>
            <a:pPr marL="0" indent="0">
              <a:buNone/>
            </a:pPr>
            <a:endParaRPr lang="en-US" dirty="0">
              <a:solidFill>
                <a:schemeClr val="accent3">
                  <a:lumMod val="50000"/>
                </a:schemeClr>
              </a:solidFill>
            </a:endParaRPr>
          </a:p>
          <a:p>
            <a:pPr marL="0" indent="0">
              <a:buNone/>
            </a:pPr>
            <a:r>
              <a:rPr lang="en-US" dirty="0" smtClean="0">
                <a:solidFill>
                  <a:schemeClr val="accent3">
                    <a:lumMod val="50000"/>
                  </a:schemeClr>
                </a:solidFill>
              </a:rPr>
              <a:t>Elementary GLOBE:</a:t>
            </a:r>
          </a:p>
          <a:p>
            <a:pPr marL="0" indent="0">
              <a:buNone/>
            </a:pPr>
            <a:r>
              <a:rPr lang="en-US" dirty="0">
                <a:solidFill>
                  <a:schemeClr val="accent3">
                    <a:lumMod val="50000"/>
                  </a:schemeClr>
                </a:solidFill>
                <a:hlinkClick r:id="rId4"/>
              </a:rPr>
              <a:t>http://www.globe.gov/web/elementary-</a:t>
            </a:r>
            <a:r>
              <a:rPr lang="en-US" dirty="0" smtClean="0">
                <a:solidFill>
                  <a:schemeClr val="accent3">
                    <a:lumMod val="50000"/>
                  </a:schemeClr>
                </a:solidFill>
                <a:hlinkClick r:id="rId4"/>
              </a:rPr>
              <a:t>globe</a:t>
            </a:r>
            <a:r>
              <a:rPr lang="en-US" dirty="0" smtClean="0">
                <a:solidFill>
                  <a:schemeClr val="accent3">
                    <a:lumMod val="50000"/>
                  </a:schemeClr>
                </a:solidFill>
              </a:rPr>
              <a:t>	</a:t>
            </a:r>
            <a:endParaRPr lang="en-US" dirty="0">
              <a:solidFill>
                <a:schemeClr val="accent3">
                  <a:lumMod val="50000"/>
                </a:schemeClr>
              </a:solidFill>
            </a:endParaRPr>
          </a:p>
        </p:txBody>
      </p:sp>
      <p:pic>
        <p:nvPicPr>
          <p:cNvPr id="4" name="Picture 3" descr="GLOBE_logoOfficial-_Blue.png"/>
          <p:cNvPicPr>
            <a:picLocks noChangeAspect="1"/>
          </p:cNvPicPr>
          <p:nvPr/>
        </p:nvPicPr>
        <p:blipFill>
          <a:blip r:embed="rId5"/>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40443455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390"/>
            <a:ext cx="8229600" cy="1143000"/>
          </a:xfrm>
        </p:spPr>
        <p:txBody>
          <a:bodyPr/>
          <a:lstStyle/>
          <a:p>
            <a:r>
              <a:rPr lang="en-US" dirty="0" smtClean="0">
                <a:solidFill>
                  <a:schemeClr val="accent1">
                    <a:lumMod val="50000"/>
                  </a:schemeClr>
                </a:solidFill>
              </a:rPr>
              <a:t>Thank you for attending!</a:t>
            </a:r>
            <a:endParaRPr lang="en-US" dirty="0">
              <a:solidFill>
                <a:schemeClr val="accent1">
                  <a:lumMod val="50000"/>
                </a:schemeClr>
              </a:solidFill>
            </a:endParaRPr>
          </a:p>
        </p:txBody>
      </p:sp>
      <p:sp>
        <p:nvSpPr>
          <p:cNvPr id="3" name="Content Placeholder 2"/>
          <p:cNvSpPr>
            <a:spLocks noGrp="1"/>
          </p:cNvSpPr>
          <p:nvPr>
            <p:ph idx="1"/>
          </p:nvPr>
        </p:nvSpPr>
        <p:spPr>
          <a:xfrm>
            <a:off x="1296601" y="1862953"/>
            <a:ext cx="7082814" cy="3632936"/>
          </a:xfrm>
        </p:spPr>
        <p:txBody>
          <a:bodyPr/>
          <a:lstStyle/>
          <a:p>
            <a:pPr marL="0" indent="0">
              <a:buNone/>
            </a:pPr>
            <a:r>
              <a:rPr lang="en-US" dirty="0" smtClean="0">
                <a:solidFill>
                  <a:schemeClr val="accent3">
                    <a:lumMod val="50000"/>
                  </a:schemeClr>
                </a:solidFill>
              </a:rPr>
              <a:t>Contact information:</a:t>
            </a:r>
          </a:p>
          <a:p>
            <a:endParaRPr lang="en-US" sz="1200" dirty="0"/>
          </a:p>
          <a:p>
            <a:r>
              <a:rPr lang="en-US" dirty="0" smtClean="0">
                <a:solidFill>
                  <a:schemeClr val="accent3">
                    <a:lumMod val="75000"/>
                  </a:schemeClr>
                </a:solidFill>
              </a:rPr>
              <a:t>Julie Malmberg: </a:t>
            </a:r>
            <a:r>
              <a:rPr lang="en-US" dirty="0" smtClean="0">
                <a:solidFill>
                  <a:schemeClr val="accent3">
                    <a:lumMod val="75000"/>
                  </a:schemeClr>
                </a:solidFill>
                <a:hlinkClick r:id="rId2"/>
              </a:rPr>
              <a:t>malmberg@ucar.edu</a:t>
            </a:r>
            <a:endParaRPr lang="en-US" dirty="0" smtClean="0">
              <a:solidFill>
                <a:schemeClr val="accent3">
                  <a:lumMod val="75000"/>
                </a:schemeClr>
              </a:solidFill>
            </a:endParaRPr>
          </a:p>
          <a:p>
            <a:r>
              <a:rPr lang="en-US" dirty="0" smtClean="0">
                <a:solidFill>
                  <a:schemeClr val="accent3">
                    <a:lumMod val="75000"/>
                  </a:schemeClr>
                </a:solidFill>
              </a:rPr>
              <a:t>Questions: </a:t>
            </a:r>
            <a:r>
              <a:rPr lang="en-US" dirty="0" smtClean="0">
                <a:solidFill>
                  <a:schemeClr val="accent3">
                    <a:lumMod val="75000"/>
                  </a:schemeClr>
                </a:solidFill>
                <a:hlinkClick r:id="rId3"/>
              </a:rPr>
              <a:t>help@globe.gov</a:t>
            </a:r>
            <a:r>
              <a:rPr lang="en-US" dirty="0" smtClean="0">
                <a:solidFill>
                  <a:schemeClr val="accent3">
                    <a:lumMod val="75000"/>
                  </a:schemeClr>
                </a:solidFill>
              </a:rPr>
              <a:t>	</a:t>
            </a:r>
            <a:endParaRPr lang="en-US" dirty="0" smtClean="0">
              <a:solidFill>
                <a:schemeClr val="accent3">
                  <a:lumMod val="75000"/>
                </a:schemeClr>
              </a:solidFill>
            </a:endParaRPr>
          </a:p>
          <a:p>
            <a:pPr marL="0" indent="0">
              <a:buNone/>
            </a:pPr>
            <a:endParaRPr lang="en-US" dirty="0">
              <a:solidFill>
                <a:schemeClr val="accent3">
                  <a:lumMod val="75000"/>
                </a:schemeClr>
              </a:solidFill>
            </a:endParaRPr>
          </a:p>
        </p:txBody>
      </p:sp>
      <p:pic>
        <p:nvPicPr>
          <p:cNvPr id="4" name="Picture 3" descr="GLOBE_logoOfficial-_Blue.png"/>
          <p:cNvPicPr>
            <a:picLocks noChangeAspect="1"/>
          </p:cNvPicPr>
          <p:nvPr/>
        </p:nvPicPr>
        <p:blipFill>
          <a:blip r:embed="rId4"/>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28988386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80" y="509894"/>
            <a:ext cx="8229600" cy="1143000"/>
          </a:xfrm>
        </p:spPr>
        <p:txBody>
          <a:bodyPr/>
          <a:lstStyle/>
          <a:p>
            <a:r>
              <a:rPr lang="en-US" dirty="0" smtClean="0">
                <a:solidFill>
                  <a:schemeClr val="accent1">
                    <a:lumMod val="50000"/>
                  </a:schemeClr>
                </a:solidFill>
              </a:rPr>
              <a:t>Presenter</a:t>
            </a:r>
            <a:endParaRPr lang="en-US" dirty="0">
              <a:solidFill>
                <a:schemeClr val="accent1">
                  <a:lumMod val="50000"/>
                </a:schemeClr>
              </a:solidFill>
            </a:endParaRPr>
          </a:p>
        </p:txBody>
      </p:sp>
      <p:pic>
        <p:nvPicPr>
          <p:cNvPr id="3" name="Picture 2" descr="Julie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178" y="2012844"/>
            <a:ext cx="3260236" cy="2940985"/>
          </a:xfrm>
          <a:prstGeom prst="rect">
            <a:avLst/>
          </a:prstGeom>
        </p:spPr>
      </p:pic>
      <p:sp>
        <p:nvSpPr>
          <p:cNvPr id="7" name="TextBox 6"/>
          <p:cNvSpPr txBox="1"/>
          <p:nvPr/>
        </p:nvSpPr>
        <p:spPr>
          <a:xfrm>
            <a:off x="5215546" y="2798430"/>
            <a:ext cx="3263033" cy="923330"/>
          </a:xfrm>
          <a:prstGeom prst="rect">
            <a:avLst/>
          </a:prstGeom>
          <a:noFill/>
        </p:spPr>
        <p:txBody>
          <a:bodyPr wrap="none" rtlCol="0">
            <a:spAutoFit/>
          </a:bodyPr>
          <a:lstStyle/>
          <a:p>
            <a:pPr algn="ctr"/>
            <a:r>
              <a:rPr lang="en-US" b="1" dirty="0" smtClean="0">
                <a:solidFill>
                  <a:schemeClr val="accent3">
                    <a:lumMod val="50000"/>
                  </a:schemeClr>
                </a:solidFill>
              </a:rPr>
              <a:t>Dr. Julie Malmberg</a:t>
            </a:r>
          </a:p>
          <a:p>
            <a:pPr algn="ctr"/>
            <a:r>
              <a:rPr lang="en-US" dirty="0" smtClean="0">
                <a:solidFill>
                  <a:schemeClr val="accent3">
                    <a:lumMod val="50000"/>
                  </a:schemeClr>
                </a:solidFill>
              </a:rPr>
              <a:t>GLOBE Implementation Office</a:t>
            </a:r>
          </a:p>
          <a:p>
            <a:pPr algn="ctr"/>
            <a:r>
              <a:rPr lang="en-US" dirty="0" smtClean="0">
                <a:solidFill>
                  <a:schemeClr val="accent3">
                    <a:lumMod val="50000"/>
                  </a:schemeClr>
                </a:solidFill>
              </a:rPr>
              <a:t> Science Education and </a:t>
            </a:r>
            <a:r>
              <a:rPr lang="en-US" dirty="0" smtClean="0">
                <a:solidFill>
                  <a:schemeClr val="accent3">
                    <a:lumMod val="50000"/>
                  </a:schemeClr>
                </a:solidFill>
              </a:rPr>
              <a:t>Outreach</a:t>
            </a:r>
            <a:endParaRPr lang="en-US" dirty="0">
              <a:solidFill>
                <a:schemeClr val="accent3">
                  <a:lumMod val="50000"/>
                </a:schemeClr>
              </a:solidFill>
            </a:endParaRPr>
          </a:p>
        </p:txBody>
      </p:sp>
      <p:pic>
        <p:nvPicPr>
          <p:cNvPr id="6" name="Picture 5" descr="Sponsor-strip-NEW_GIO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8" name="Picture 7" descr="GLOBE_logoOfficial-_Blue.png"/>
          <p:cNvPicPr>
            <a:picLocks noChangeAspect="1"/>
          </p:cNvPicPr>
          <p:nvPr/>
        </p:nvPicPr>
        <p:blipFill>
          <a:blip r:embed="rId5"/>
          <a:stretch>
            <a:fillRect/>
          </a:stretch>
        </p:blipFill>
        <p:spPr>
          <a:xfrm>
            <a:off x="3208362" y="195912"/>
            <a:ext cx="2732047" cy="457200"/>
          </a:xfrm>
          <a:prstGeom prst="rect">
            <a:avLst/>
          </a:prstGeom>
        </p:spPr>
      </p:pic>
    </p:spTree>
    <p:extLst>
      <p:ext uri="{BB962C8B-B14F-4D97-AF65-F5344CB8AC3E}">
        <p14:creationId xmlns:p14="http://schemas.microsoft.com/office/powerpoint/2010/main" val="13430654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45"/>
            <a:ext cx="8229600" cy="1143000"/>
          </a:xfrm>
        </p:spPr>
        <p:txBody>
          <a:bodyPr/>
          <a:lstStyle/>
          <a:p>
            <a:r>
              <a:rPr lang="en-US" dirty="0" smtClean="0">
                <a:solidFill>
                  <a:schemeClr val="accent1">
                    <a:lumMod val="50000"/>
                  </a:schemeClr>
                </a:solidFill>
              </a:rPr>
              <a:t>Who are you?</a:t>
            </a:r>
            <a:endParaRPr lang="en-US"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342900" lvl="1" indent="-342900">
              <a:buFont typeface="Arial"/>
              <a:buChar char="•"/>
            </a:pPr>
            <a:r>
              <a:rPr lang="en-US" dirty="0" smtClean="0">
                <a:solidFill>
                  <a:schemeClr val="accent3">
                    <a:lumMod val="50000"/>
                  </a:schemeClr>
                </a:solidFill>
              </a:rPr>
              <a:t>Who are you?   Let us know in the chat window. (I’ll read answers aloud). </a:t>
            </a:r>
          </a:p>
          <a:p>
            <a:pPr lvl="1"/>
            <a:r>
              <a:rPr lang="en-US" dirty="0" smtClean="0">
                <a:solidFill>
                  <a:schemeClr val="accent3">
                    <a:lumMod val="75000"/>
                  </a:schemeClr>
                </a:solidFill>
              </a:rPr>
              <a:t>Name</a:t>
            </a:r>
          </a:p>
          <a:p>
            <a:pPr lvl="1"/>
            <a:r>
              <a:rPr lang="en-US" dirty="0" smtClean="0">
                <a:solidFill>
                  <a:schemeClr val="accent3">
                    <a:lumMod val="75000"/>
                  </a:schemeClr>
                </a:solidFill>
              </a:rPr>
              <a:t>Location </a:t>
            </a:r>
          </a:p>
          <a:p>
            <a:pPr lvl="1"/>
            <a:r>
              <a:rPr lang="en-US" dirty="0" smtClean="0">
                <a:solidFill>
                  <a:schemeClr val="accent3">
                    <a:lumMod val="75000"/>
                  </a:schemeClr>
                </a:solidFill>
              </a:rPr>
              <a:t>Organization</a:t>
            </a: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spTree>
    <p:extLst>
      <p:ext uri="{BB962C8B-B14F-4D97-AF65-F5344CB8AC3E}">
        <p14:creationId xmlns:p14="http://schemas.microsoft.com/office/powerpoint/2010/main" val="8784710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345"/>
            <a:ext cx="8229600" cy="1143000"/>
          </a:xfrm>
        </p:spPr>
        <p:txBody>
          <a:bodyPr/>
          <a:lstStyle/>
          <a:p>
            <a:r>
              <a:rPr lang="en-US" dirty="0" smtClean="0">
                <a:solidFill>
                  <a:schemeClr val="accent1">
                    <a:lumMod val="50000"/>
                  </a:schemeClr>
                </a:solidFill>
              </a:rPr>
              <a:t>Agenda</a:t>
            </a:r>
            <a:endParaRPr lang="en-US"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342900" lvl="1" indent="-342900">
              <a:buFont typeface="Arial"/>
              <a:buChar char="•"/>
            </a:pPr>
            <a:r>
              <a:rPr lang="en-US" dirty="0" smtClean="0">
                <a:solidFill>
                  <a:schemeClr val="accent3">
                    <a:lumMod val="50000"/>
                  </a:schemeClr>
                </a:solidFill>
              </a:rPr>
              <a:t>Overview of </a:t>
            </a:r>
            <a:r>
              <a:rPr lang="en-US" i="1" dirty="0" err="1" smtClean="0">
                <a:solidFill>
                  <a:schemeClr val="accent3">
                    <a:lumMod val="50000"/>
                  </a:schemeClr>
                </a:solidFill>
              </a:rPr>
              <a:t>SciGirls</a:t>
            </a:r>
            <a:endParaRPr lang="en-US" i="1" dirty="0" smtClean="0">
              <a:solidFill>
                <a:schemeClr val="accent3">
                  <a:lumMod val="50000"/>
                </a:schemeClr>
              </a:solidFill>
            </a:endParaRPr>
          </a:p>
          <a:p>
            <a:pPr marL="342900" lvl="1" indent="-342900">
              <a:buFont typeface="Arial"/>
              <a:buChar char="•"/>
            </a:pPr>
            <a:r>
              <a:rPr lang="en-US" i="1" dirty="0" err="1" smtClean="0">
                <a:solidFill>
                  <a:schemeClr val="accent3">
                    <a:lumMod val="50000"/>
                  </a:schemeClr>
                </a:solidFill>
              </a:rPr>
              <a:t>SciGirls</a:t>
            </a:r>
            <a:r>
              <a:rPr lang="en-US" i="1" dirty="0" smtClean="0">
                <a:solidFill>
                  <a:schemeClr val="accent3">
                    <a:lumMod val="50000"/>
                  </a:schemeClr>
                </a:solidFill>
              </a:rPr>
              <a:t> Seven</a:t>
            </a:r>
          </a:p>
          <a:p>
            <a:pPr marL="342900" lvl="1" indent="-342900">
              <a:buFont typeface="Arial"/>
              <a:buChar char="•"/>
            </a:pPr>
            <a:r>
              <a:rPr lang="en-US" i="1" dirty="0" err="1" smtClean="0">
                <a:solidFill>
                  <a:schemeClr val="accent3">
                    <a:lumMod val="50000"/>
                  </a:schemeClr>
                </a:solidFill>
              </a:rPr>
              <a:t>SciGirls</a:t>
            </a:r>
            <a:r>
              <a:rPr lang="en-US" i="1" dirty="0" smtClean="0">
                <a:solidFill>
                  <a:schemeClr val="accent3">
                    <a:lumMod val="50000"/>
                  </a:schemeClr>
                </a:solidFill>
              </a:rPr>
              <a:t> </a:t>
            </a:r>
            <a:r>
              <a:rPr lang="en-US" dirty="0" smtClean="0">
                <a:solidFill>
                  <a:schemeClr val="accent3">
                    <a:lumMod val="50000"/>
                  </a:schemeClr>
                </a:solidFill>
              </a:rPr>
              <a:t>and GLOBE</a:t>
            </a:r>
            <a:endParaRPr lang="en-US" i="1" dirty="0" smtClean="0">
              <a:solidFill>
                <a:schemeClr val="accent3">
                  <a:lumMod val="75000"/>
                </a:schemeClr>
              </a:solidFill>
            </a:endParaRPr>
          </a:p>
        </p:txBody>
      </p:sp>
      <p:pic>
        <p:nvPicPr>
          <p:cNvPr id="4" name="Picture 3" descr="GLOBE_logoOfficial-_Blue.png"/>
          <p:cNvPicPr>
            <a:picLocks noChangeAspect="1"/>
          </p:cNvPicPr>
          <p:nvPr/>
        </p:nvPicPr>
        <p:blipFill>
          <a:blip r:embed="rId2"/>
          <a:stretch>
            <a:fillRect/>
          </a:stretch>
        </p:blipFill>
        <p:spPr>
          <a:xfrm>
            <a:off x="3208362" y="195912"/>
            <a:ext cx="2732047" cy="457200"/>
          </a:xfrm>
          <a:prstGeom prst="rect">
            <a:avLst/>
          </a:prstGeom>
        </p:spPr>
      </p:pic>
      <p:pic>
        <p:nvPicPr>
          <p:cNvPr id="5" name="Picture 4" descr="Sponsor-strip-NEW_GIO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73" y="5827426"/>
            <a:ext cx="8229600" cy="1037873"/>
          </a:xfrm>
          <a:prstGeom prst="rect">
            <a:avLst/>
          </a:prstGeom>
        </p:spPr>
      </p:pic>
      <p:pic>
        <p:nvPicPr>
          <p:cNvPr id="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448" y="1238152"/>
            <a:ext cx="19653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5"/>
          <p:cNvGrpSpPr>
            <a:grpSpLocks/>
          </p:cNvGrpSpPr>
          <p:nvPr/>
        </p:nvGrpSpPr>
        <p:grpSpPr bwMode="auto">
          <a:xfrm>
            <a:off x="1357942" y="3797202"/>
            <a:ext cx="5334000" cy="1555750"/>
            <a:chOff x="0" y="0"/>
            <a:chExt cx="3360" cy="980"/>
          </a:xfrm>
        </p:grpSpPr>
        <p:pic>
          <p:nvPicPr>
            <p:cNvPr id="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 y="248"/>
              <a:ext cx="2673"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72"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428746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6" name="Rectangle 3"/>
          <p:cNvSpPr>
            <a:spLocks/>
          </p:cNvSpPr>
          <p:nvPr/>
        </p:nvSpPr>
        <p:spPr bwMode="auto">
          <a:xfrm>
            <a:off x="1981200" y="577850"/>
            <a:ext cx="6946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700" b="1" i="1">
                <a:solidFill>
                  <a:srgbClr val="000000"/>
                </a:solidFill>
                <a:latin typeface="Lucida Sans" pitchFamily="34" charset="0"/>
                <a:ea typeface="MS PGothic" pitchFamily="34" charset="-128"/>
                <a:sym typeface="Lucida Sans" pitchFamily="34" charset="0"/>
              </a:rPr>
              <a:t>The Big Idea</a:t>
            </a:r>
          </a:p>
        </p:txBody>
      </p:sp>
      <p:sp>
        <p:nvSpPr>
          <p:cNvPr id="3077" name="Rectangle 4"/>
          <p:cNvSpPr>
            <a:spLocks/>
          </p:cNvSpPr>
          <p:nvPr/>
        </p:nvSpPr>
        <p:spPr bwMode="auto">
          <a:xfrm>
            <a:off x="228600" y="1676400"/>
            <a:ext cx="8623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lnSpc>
                <a:spcPct val="150000"/>
              </a:lnSpc>
              <a:spcBef>
                <a:spcPct val="0"/>
              </a:spcBef>
              <a:spcAft>
                <a:spcPct val="0"/>
              </a:spcAft>
            </a:pPr>
            <a:r>
              <a:rPr lang="en-US" sz="2200">
                <a:solidFill>
                  <a:srgbClr val="000000"/>
                </a:solidFill>
                <a:latin typeface="Lucida Sans" pitchFamily="34" charset="0"/>
                <a:ea typeface="MS PGothic" pitchFamily="34" charset="-128"/>
                <a:sym typeface="Lucida Sans" pitchFamily="34" charset="0"/>
              </a:rPr>
              <a:t>To change how millions of girls (ages 8-13) think about STEM</a:t>
            </a:r>
          </a:p>
        </p:txBody>
      </p:sp>
      <p:pic>
        <p:nvPicPr>
          <p:cNvPr id="3078"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114800"/>
            <a:ext cx="1238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590800"/>
            <a:ext cx="3200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756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py of IMG_36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92827">
            <a:off x="5838825" y="2009775"/>
            <a:ext cx="2895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1" descr="headline content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ciGirls_panton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2667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1981200" y="577850"/>
            <a:ext cx="6934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r" eaLnBrk="1" fontAlgn="base" hangingPunct="1">
              <a:spcBef>
                <a:spcPct val="50000"/>
              </a:spcBef>
              <a:spcAft>
                <a:spcPct val="0"/>
              </a:spcAft>
            </a:pPr>
            <a:r>
              <a:rPr lang="en-US" sz="2700" b="1" i="1">
                <a:latin typeface="Lucida Sans" pitchFamily="34" charset="0"/>
                <a:ea typeface="MS PGothic" pitchFamily="34" charset="-128"/>
              </a:rPr>
              <a:t>Our Approach</a:t>
            </a:r>
            <a:endParaRPr lang="en-US" sz="2600" b="1" i="1">
              <a:latin typeface="Lucida Sans" pitchFamily="34" charset="0"/>
              <a:ea typeface="MS PGothic" pitchFamily="34" charset="-128"/>
            </a:endParaRPr>
          </a:p>
        </p:txBody>
      </p:sp>
      <p:sp>
        <p:nvSpPr>
          <p:cNvPr id="4102" name="Text Box 7"/>
          <p:cNvSpPr txBox="1">
            <a:spLocks noChangeArrowheads="1"/>
          </p:cNvSpPr>
          <p:nvPr/>
        </p:nvSpPr>
        <p:spPr bwMode="auto">
          <a:xfrm>
            <a:off x="381000" y="1752600"/>
            <a:ext cx="6553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algn="r"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fontAlgn="base" hangingPunct="1">
              <a:spcBef>
                <a:spcPct val="0"/>
              </a:spcBef>
              <a:spcAft>
                <a:spcPct val="0"/>
              </a:spcAft>
              <a:buFont typeface="Arial" pitchFamily="34" charset="0"/>
              <a:buBlip>
                <a:blip r:embed="rId6"/>
              </a:buBlip>
            </a:pPr>
            <a:r>
              <a:rPr lang="en-US">
                <a:latin typeface="Lucida Sans" pitchFamily="34" charset="0"/>
                <a:ea typeface="MS PGothic" pitchFamily="34" charset="-128"/>
              </a:rPr>
              <a:t>On TV </a:t>
            </a:r>
          </a:p>
          <a:p>
            <a:pPr eaLnBrk="1" fontAlgn="base" hangingPunct="1">
              <a:spcBef>
                <a:spcPct val="0"/>
              </a:spcBef>
              <a:spcAft>
                <a:spcPct val="0"/>
              </a:spcAft>
              <a:buFont typeface="Arial" pitchFamily="34" charset="0"/>
              <a:buNone/>
            </a:pPr>
            <a:r>
              <a:rPr lang="en-US">
                <a:latin typeface="Lucida Sans" pitchFamily="34" charset="0"/>
                <a:ea typeface="MS PGothic" pitchFamily="34" charset="-128"/>
              </a:rPr>
              <a:t>	– national PBS Kids series</a:t>
            </a:r>
          </a:p>
          <a:p>
            <a:pPr eaLnBrk="1" fontAlgn="base" hangingPunct="1">
              <a:spcBef>
                <a:spcPct val="0"/>
              </a:spcBef>
              <a:spcAft>
                <a:spcPct val="0"/>
              </a:spcAft>
              <a:buFont typeface="Arial" pitchFamily="34" charset="0"/>
              <a:buNone/>
            </a:pPr>
            <a:endParaRPr lang="en-US">
              <a:latin typeface="Lucida Sans" pitchFamily="34" charset="0"/>
              <a:ea typeface="MS PGothic" pitchFamily="34" charset="-128"/>
            </a:endParaRPr>
          </a:p>
          <a:p>
            <a:pPr eaLnBrk="1" fontAlgn="base" hangingPunct="1">
              <a:spcBef>
                <a:spcPct val="0"/>
              </a:spcBef>
              <a:spcAft>
                <a:spcPct val="0"/>
              </a:spcAft>
              <a:buFont typeface="Arial" pitchFamily="34" charset="0"/>
              <a:buBlip>
                <a:blip r:embed="rId6"/>
              </a:buBlip>
            </a:pPr>
            <a:r>
              <a:rPr lang="en-US">
                <a:latin typeface="Lucida Sans" pitchFamily="34" charset="0"/>
                <a:ea typeface="MS PGothic" pitchFamily="34" charset="-128"/>
              </a:rPr>
              <a:t>Online </a:t>
            </a:r>
          </a:p>
          <a:p>
            <a:pPr eaLnBrk="1" fontAlgn="base" hangingPunct="1">
              <a:spcBef>
                <a:spcPct val="0"/>
              </a:spcBef>
              <a:spcAft>
                <a:spcPct val="0"/>
              </a:spcAft>
              <a:buFont typeface="Arial" pitchFamily="34" charset="0"/>
              <a:buNone/>
            </a:pPr>
            <a:r>
              <a:rPr lang="en-US">
                <a:latin typeface="Lucida Sans" pitchFamily="34" charset="0"/>
                <a:ea typeface="MS PGothic" pitchFamily="34" charset="-128"/>
              </a:rPr>
              <a:t>	– safe, social networking website</a:t>
            </a:r>
          </a:p>
          <a:p>
            <a:pPr eaLnBrk="1" fontAlgn="base" hangingPunct="1">
              <a:spcBef>
                <a:spcPct val="0"/>
              </a:spcBef>
              <a:spcAft>
                <a:spcPct val="0"/>
              </a:spcAft>
              <a:buFont typeface="Arial" pitchFamily="34" charset="0"/>
              <a:buNone/>
            </a:pPr>
            <a:endParaRPr lang="en-US">
              <a:latin typeface="Lucida Sans" pitchFamily="34" charset="0"/>
              <a:ea typeface="MS PGothic" pitchFamily="34" charset="-128"/>
            </a:endParaRPr>
          </a:p>
          <a:p>
            <a:pPr eaLnBrk="1" fontAlgn="base" hangingPunct="1">
              <a:spcBef>
                <a:spcPct val="0"/>
              </a:spcBef>
              <a:spcAft>
                <a:spcPct val="0"/>
              </a:spcAft>
              <a:buFont typeface="Arial" pitchFamily="34" charset="0"/>
              <a:buBlip>
                <a:blip r:embed="rId6"/>
              </a:buBlip>
            </a:pPr>
            <a:r>
              <a:rPr lang="en-US">
                <a:latin typeface="Lucida Sans" pitchFamily="34" charset="0"/>
                <a:ea typeface="MS PGothic" pitchFamily="34" charset="-128"/>
              </a:rPr>
              <a:t>On the Ground </a:t>
            </a:r>
          </a:p>
          <a:p>
            <a:pPr eaLnBrk="1" fontAlgn="base" hangingPunct="1">
              <a:spcBef>
                <a:spcPct val="0"/>
              </a:spcBef>
              <a:spcAft>
                <a:spcPct val="0"/>
              </a:spcAft>
              <a:buFont typeface="Arial" pitchFamily="34" charset="0"/>
              <a:buNone/>
            </a:pPr>
            <a:r>
              <a:rPr lang="en-US">
                <a:latin typeface="Lucida Sans" pitchFamily="34" charset="0"/>
                <a:ea typeface="MS PGothic" pitchFamily="34" charset="-128"/>
              </a:rPr>
              <a:t>	– activities and professional development</a:t>
            </a:r>
          </a:p>
        </p:txBody>
      </p:sp>
      <p:pic>
        <p:nvPicPr>
          <p:cNvPr id="4103" name="Picture 8" descr="izzyra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4114800"/>
            <a:ext cx="1238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044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Rectangle 2"/>
          <p:cNvSpPr>
            <a:spLocks/>
          </p:cNvSpPr>
          <p:nvPr/>
        </p:nvSpPr>
        <p:spPr bwMode="auto">
          <a:xfrm>
            <a:off x="1981200" y="577850"/>
            <a:ext cx="6946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r" fontAlgn="base">
              <a:spcBef>
                <a:spcPts val="1600"/>
              </a:spcBef>
              <a:spcAft>
                <a:spcPct val="0"/>
              </a:spcAft>
            </a:pPr>
            <a:r>
              <a:rPr lang="en-US" sz="2700" b="1" i="1">
                <a:solidFill>
                  <a:srgbClr val="000000"/>
                </a:solidFill>
                <a:latin typeface="Lucida Sans" pitchFamily="34" charset="0"/>
                <a:sym typeface="Lucida Sans" pitchFamily="34" charset="0"/>
              </a:rPr>
              <a:t>On TV</a:t>
            </a:r>
          </a:p>
        </p:txBody>
      </p:sp>
      <p:pic>
        <p:nvPicPr>
          <p:cNvPr id="6148"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4114800"/>
            <a:ext cx="1238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9" name="Rectangle 5"/>
          <p:cNvSpPr>
            <a:spLocks/>
          </p:cNvSpPr>
          <p:nvPr/>
        </p:nvSpPr>
        <p:spPr bwMode="auto">
          <a:xfrm>
            <a:off x="609600" y="1571625"/>
            <a:ext cx="839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buSzPct val="100000"/>
              <a:buFontTx/>
              <a:buBlip>
                <a:blip r:embed="rId5"/>
              </a:buBlip>
            </a:pPr>
            <a:r>
              <a:rPr lang="en-US" sz="2400" dirty="0">
                <a:solidFill>
                  <a:srgbClr val="000000"/>
                </a:solidFill>
                <a:latin typeface="Lucida Sans" pitchFamily="34" charset="0"/>
                <a:sym typeface="Lucida Sans" pitchFamily="34" charset="0"/>
              </a:rPr>
              <a:t>check your local PBS listings –OR- watch full episodes online at </a:t>
            </a:r>
            <a:r>
              <a:rPr lang="en-US" sz="2400" dirty="0" err="1">
                <a:solidFill>
                  <a:srgbClr val="BA0073"/>
                </a:solidFill>
                <a:latin typeface="Lucida Sans" pitchFamily="34" charset="0"/>
                <a:sym typeface="Lucida Sans" pitchFamily="34" charset="0"/>
              </a:rPr>
              <a:t>pbskidsgo.org</a:t>
            </a:r>
            <a:r>
              <a:rPr lang="en-US" sz="2400" dirty="0">
                <a:solidFill>
                  <a:srgbClr val="BA0073"/>
                </a:solidFill>
                <a:latin typeface="Lucida Sans" pitchFamily="34" charset="0"/>
                <a:sym typeface="Lucida Sans" pitchFamily="34" charset="0"/>
              </a:rPr>
              <a:t>/</a:t>
            </a:r>
            <a:r>
              <a:rPr lang="en-US" sz="2400" dirty="0" err="1">
                <a:solidFill>
                  <a:srgbClr val="BA0073"/>
                </a:solidFill>
                <a:latin typeface="Lucida Sans" pitchFamily="34" charset="0"/>
                <a:sym typeface="Lucida Sans" pitchFamily="34" charset="0"/>
              </a:rPr>
              <a:t>scigirls</a:t>
            </a:r>
            <a:r>
              <a:rPr lang="en-US" sz="2400" dirty="0">
                <a:solidFill>
                  <a:srgbClr val="BA0073"/>
                </a:solidFill>
                <a:latin typeface="Lucida Sans" pitchFamily="34" charset="0"/>
                <a:sym typeface="Lucida Sans" pitchFamily="34" charset="0"/>
              </a:rPr>
              <a:t> </a:t>
            </a:r>
            <a:r>
              <a:rPr lang="en-US" sz="2400" dirty="0">
                <a:solidFill>
                  <a:srgbClr val="000000"/>
                </a:solidFill>
                <a:latin typeface="Lucida Sans" pitchFamily="34" charset="0"/>
                <a:sym typeface="Lucida Sans" pitchFamily="34" charset="0"/>
              </a:rPr>
              <a:t>-OR- download from </a:t>
            </a:r>
            <a:r>
              <a:rPr lang="en-US" sz="2400" dirty="0" smtClean="0">
                <a:solidFill>
                  <a:srgbClr val="000000"/>
                </a:solidFill>
                <a:latin typeface="Lucida Sans" pitchFamily="34" charset="0"/>
                <a:sym typeface="Lucida Sans" pitchFamily="34" charset="0"/>
              </a:rPr>
              <a:t>iTunes -OR- watch on YouTube</a:t>
            </a:r>
            <a:endParaRPr lang="en-US" sz="2400" dirty="0">
              <a:solidFill>
                <a:srgbClr val="000000"/>
              </a:solidFill>
              <a:latin typeface="Lucida Sans" pitchFamily="34" charset="0"/>
              <a:sym typeface="Lucida Sans" pitchFamily="34" charset="0"/>
            </a:endParaRPr>
          </a:p>
        </p:txBody>
      </p:sp>
      <p:sp>
        <p:nvSpPr>
          <p:cNvPr id="6150" name="Rectangle 6"/>
          <p:cNvSpPr>
            <a:spLocks/>
          </p:cNvSpPr>
          <p:nvPr/>
        </p:nvSpPr>
        <p:spPr bwMode="auto">
          <a:xfrm>
            <a:off x="3962400" y="2133600"/>
            <a:ext cx="38227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496888" indent="-457200" fontAlgn="base">
              <a:spcBef>
                <a:spcPct val="0"/>
              </a:spcBef>
              <a:spcAft>
                <a:spcPct val="0"/>
              </a:spcAft>
            </a:pPr>
            <a:endParaRPr lang="en-US" sz="2400" dirty="0">
              <a:solidFill>
                <a:srgbClr val="000000"/>
              </a:solidFill>
              <a:cs typeface="Arial" pitchFamily="34" charset="0"/>
              <a:sym typeface="Arial" pitchFamily="34" charset="0"/>
            </a:endParaRPr>
          </a:p>
          <a:p>
            <a:pPr marL="496888" indent="-457200" fontAlgn="base">
              <a:spcBef>
                <a:spcPct val="0"/>
              </a:spcBef>
              <a:spcAft>
                <a:spcPct val="0"/>
              </a:spcAft>
            </a:pPr>
            <a:endParaRPr lang="en-US" sz="2400" dirty="0">
              <a:solidFill>
                <a:srgbClr val="000000"/>
              </a:solidFill>
              <a:cs typeface="Arial" pitchFamily="34" charset="0"/>
              <a:sym typeface="Arial" pitchFamily="34" charset="0"/>
            </a:endParaRPr>
          </a:p>
          <a:p>
            <a:pPr marL="496888" indent="-457200" fontAlgn="base">
              <a:spcBef>
                <a:spcPct val="0"/>
              </a:spcBef>
              <a:spcAft>
                <a:spcPct val="0"/>
              </a:spcAft>
              <a:buSzPct val="100000"/>
              <a:buFontTx/>
              <a:buBlip>
                <a:blip r:embed="rId5"/>
              </a:buBlip>
            </a:pPr>
            <a:r>
              <a:rPr lang="en-US" sz="2400" dirty="0">
                <a:solidFill>
                  <a:srgbClr val="000000"/>
                </a:solidFill>
                <a:latin typeface="Lucida Sans" pitchFamily="34" charset="0"/>
                <a:sym typeface="Lucida Sans" pitchFamily="34" charset="0"/>
              </a:rPr>
              <a:t>Features </a:t>
            </a:r>
            <a:r>
              <a:rPr lang="en-US" sz="2400" i="1" dirty="0">
                <a:solidFill>
                  <a:srgbClr val="000000"/>
                </a:solidFill>
                <a:latin typeface="Lucida Sans" pitchFamily="34" charset="0"/>
                <a:sym typeface="Lucida Sans" pitchFamily="34" charset="0"/>
              </a:rPr>
              <a:t>real</a:t>
            </a:r>
            <a:r>
              <a:rPr lang="en-US" sz="2400" dirty="0">
                <a:solidFill>
                  <a:srgbClr val="000000"/>
                </a:solidFill>
                <a:latin typeface="Lucida Sans" pitchFamily="34" charset="0"/>
                <a:sym typeface="Lucida Sans" pitchFamily="34" charset="0"/>
              </a:rPr>
              <a:t> girls doing investigations they</a:t>
            </a:r>
            <a:r>
              <a:rPr lang="en-US" altLang="en-US" sz="2400" dirty="0">
                <a:solidFill>
                  <a:srgbClr val="000000"/>
                </a:solidFill>
                <a:sym typeface="Lucida Sans" pitchFamily="34" charset="0"/>
              </a:rPr>
              <a:t>’</a:t>
            </a:r>
            <a:r>
              <a:rPr lang="en-US" altLang="ja-JP" sz="2400" dirty="0">
                <a:solidFill>
                  <a:srgbClr val="000000"/>
                </a:solidFill>
                <a:latin typeface="Lucida Sans" pitchFamily="34" charset="0"/>
                <a:sym typeface="Lucida Sans" pitchFamily="34" charset="0"/>
              </a:rPr>
              <a:t>re passionate about</a:t>
            </a:r>
            <a:endParaRPr lang="en-US" altLang="ja-JP" sz="2400" dirty="0">
              <a:solidFill>
                <a:srgbClr val="000000"/>
              </a:solidFill>
              <a:cs typeface="Arial" pitchFamily="34" charset="0"/>
              <a:sym typeface="Arial" pitchFamily="34" charset="0"/>
            </a:endParaRPr>
          </a:p>
          <a:p>
            <a:pPr marL="496888" indent="-457200" fontAlgn="base">
              <a:spcBef>
                <a:spcPct val="0"/>
              </a:spcBef>
              <a:spcAft>
                <a:spcPct val="0"/>
              </a:spcAft>
            </a:pPr>
            <a:endParaRPr lang="en-US" sz="2400" dirty="0">
              <a:solidFill>
                <a:srgbClr val="000000"/>
              </a:solidFill>
              <a:latin typeface="Lucida Sans" pitchFamily="34" charset="0"/>
              <a:cs typeface="Arial" pitchFamily="34" charset="0"/>
              <a:sym typeface="Lucida Sans" pitchFamily="34" charset="0"/>
            </a:endParaRPr>
          </a:p>
          <a:p>
            <a:pPr marL="496888" indent="-457200" fontAlgn="base">
              <a:spcBef>
                <a:spcPct val="0"/>
              </a:spcBef>
              <a:spcAft>
                <a:spcPct val="0"/>
              </a:spcAft>
              <a:buSzPct val="100000"/>
              <a:buFontTx/>
              <a:buBlip>
                <a:blip r:embed="rId5"/>
              </a:buBlip>
            </a:pPr>
            <a:r>
              <a:rPr lang="en-US" sz="2400" dirty="0">
                <a:solidFill>
                  <a:srgbClr val="000000"/>
                </a:solidFill>
                <a:latin typeface="Lucida Sans" pitchFamily="34" charset="0"/>
                <a:sym typeface="Lucida Sans" pitchFamily="34" charset="0"/>
              </a:rPr>
              <a:t>Highlights the </a:t>
            </a:r>
            <a:r>
              <a:rPr lang="en-US" sz="2400" i="1" dirty="0">
                <a:solidFill>
                  <a:srgbClr val="000000"/>
                </a:solidFill>
                <a:latin typeface="Lucida Sans" pitchFamily="34" charset="0"/>
                <a:sym typeface="Lucida Sans" pitchFamily="34" charset="0"/>
              </a:rPr>
              <a:t>process</a:t>
            </a:r>
            <a:r>
              <a:rPr lang="en-US" sz="2400" dirty="0">
                <a:solidFill>
                  <a:srgbClr val="000000"/>
                </a:solidFill>
                <a:latin typeface="Lucida Sans" pitchFamily="34" charset="0"/>
                <a:sym typeface="Lucida Sans" pitchFamily="34" charset="0"/>
              </a:rPr>
              <a:t> of science</a:t>
            </a:r>
          </a:p>
        </p:txBody>
      </p:sp>
      <p:pic>
        <p:nvPicPr>
          <p:cNvPr id="6151"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895600"/>
            <a:ext cx="228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270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007100"/>
            <a:ext cx="4391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8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9621</TotalTime>
  <Words>4506</Words>
  <Application>Microsoft Macintosh PowerPoint</Application>
  <PresentationFormat>On-screen Show (4:3)</PresentationFormat>
  <Paragraphs>410</Paragraphs>
  <Slides>37</Slides>
  <Notes>27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Webinar Logistics</vt:lpstr>
      <vt:lpstr>Webinar Logistics</vt:lpstr>
      <vt:lpstr>Webinar #5: How to do Outreach</vt:lpstr>
      <vt:lpstr>Presenter</vt:lpstr>
      <vt:lpstr>Who are you?</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GLOBE Activity</vt:lpstr>
      <vt:lpstr>GLOBE Activity</vt:lpstr>
      <vt:lpstr>GLOBE Activity</vt:lpstr>
      <vt:lpstr>GLOBE Activity</vt:lpstr>
      <vt:lpstr>PowerPoint Presentation</vt:lpstr>
      <vt:lpstr>Thank you for attending!</vt:lpstr>
      <vt:lpstr>Thank you for attending!</vt:lpstr>
    </vt:vector>
  </TitlesOfParts>
  <Company>Globe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Logistics</dc:title>
  <dc:creator>Julie Malmberg</dc:creator>
  <cp:lastModifiedBy>Julie Malmberg</cp:lastModifiedBy>
  <cp:revision>58</cp:revision>
  <cp:lastPrinted>2015-03-18T15:20:00Z</cp:lastPrinted>
  <dcterms:created xsi:type="dcterms:W3CDTF">2015-03-18T13:40:44Z</dcterms:created>
  <dcterms:modified xsi:type="dcterms:W3CDTF">2015-05-28T16:12:48Z</dcterms:modified>
</cp:coreProperties>
</file>