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10"/>
  </p:notesMasterIdLst>
  <p:sldIdLst>
    <p:sldId id="318" r:id="rId2"/>
    <p:sldId id="264" r:id="rId3"/>
    <p:sldId id="319" r:id="rId4"/>
    <p:sldId id="322" r:id="rId5"/>
    <p:sldId id="320" r:id="rId6"/>
    <p:sldId id="323" r:id="rId7"/>
    <p:sldId id="324" r:id="rId8"/>
    <p:sldId id="31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340C"/>
    <a:srgbClr val="3B2B0E"/>
    <a:srgbClr val="B3AFA3"/>
    <a:srgbClr val="A29E95"/>
    <a:srgbClr val="BBB3A6"/>
    <a:srgbClr val="00A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1"/>
    <p:restoredTop sz="84350"/>
  </p:normalViewPr>
  <p:slideViewPr>
    <p:cSldViewPr snapToGrid="0" snapToObjects="1">
      <p:cViewPr>
        <p:scale>
          <a:sx n="71" d="100"/>
          <a:sy n="71" d="100"/>
        </p:scale>
        <p:origin x="132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54CBA-61CA-3343-8307-6EDE2DD71F93}" type="datetimeFigureOut">
              <a:rPr lang="en-US" smtClean="0"/>
              <a:t>6/8/16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6FA6F8-C8C6-FB4B-A82D-5CADA4B9760C}" type="slidenum">
              <a:rPr lang="en-US" smtClean="0"/>
              <a:t>‹#›</a:t>
            </a:fld>
            <a:endParaRPr lang="en-US" dirty="0"/>
          </a:p>
        </p:txBody>
      </p:sp>
    </p:spTree>
    <p:extLst>
      <p:ext uri="{BB962C8B-B14F-4D97-AF65-F5344CB8AC3E}">
        <p14:creationId xmlns:p14="http://schemas.microsoft.com/office/powerpoint/2010/main" val="177473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FA6F8-C8C6-FB4B-A82D-5CADA4B9760C}" type="slidenum">
              <a:rPr lang="en-US" smtClean="0"/>
              <a:t>0</a:t>
            </a:fld>
            <a:endParaRPr lang="en-US" dirty="0"/>
          </a:p>
        </p:txBody>
      </p:sp>
    </p:spTree>
    <p:extLst>
      <p:ext uri="{BB962C8B-B14F-4D97-AF65-F5344CB8AC3E}">
        <p14:creationId xmlns:p14="http://schemas.microsoft.com/office/powerpoint/2010/main" val="70791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1</a:t>
            </a:fld>
            <a:endParaRPr lang="en-US" dirty="0"/>
          </a:p>
        </p:txBody>
      </p:sp>
    </p:spTree>
    <p:extLst>
      <p:ext uri="{BB962C8B-B14F-4D97-AF65-F5344CB8AC3E}">
        <p14:creationId xmlns:p14="http://schemas.microsoft.com/office/powerpoint/2010/main" val="165322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2</a:t>
            </a:fld>
            <a:endParaRPr lang="en-US" dirty="0"/>
          </a:p>
        </p:txBody>
      </p:sp>
    </p:spTree>
    <p:extLst>
      <p:ext uri="{BB962C8B-B14F-4D97-AF65-F5344CB8AC3E}">
        <p14:creationId xmlns:p14="http://schemas.microsoft.com/office/powerpoint/2010/main" val="2071954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3</a:t>
            </a:fld>
            <a:endParaRPr lang="en-US" dirty="0"/>
          </a:p>
        </p:txBody>
      </p:sp>
    </p:spTree>
    <p:extLst>
      <p:ext uri="{BB962C8B-B14F-4D97-AF65-F5344CB8AC3E}">
        <p14:creationId xmlns:p14="http://schemas.microsoft.com/office/powerpoint/2010/main" val="1011575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4</a:t>
            </a:fld>
            <a:endParaRPr lang="en-US" dirty="0"/>
          </a:p>
        </p:txBody>
      </p:sp>
    </p:spTree>
    <p:extLst>
      <p:ext uri="{BB962C8B-B14F-4D97-AF65-F5344CB8AC3E}">
        <p14:creationId xmlns:p14="http://schemas.microsoft.com/office/powerpoint/2010/main" val="176573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5</a:t>
            </a:fld>
            <a:endParaRPr lang="en-US" dirty="0"/>
          </a:p>
        </p:txBody>
      </p:sp>
    </p:spTree>
    <p:extLst>
      <p:ext uri="{BB962C8B-B14F-4D97-AF65-F5344CB8AC3E}">
        <p14:creationId xmlns:p14="http://schemas.microsoft.com/office/powerpoint/2010/main" val="165557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FA6F8-C8C6-FB4B-A82D-5CADA4B9760C}" type="slidenum">
              <a:rPr lang="en-US" smtClean="0"/>
              <a:t>6</a:t>
            </a:fld>
            <a:endParaRPr lang="en-US" dirty="0"/>
          </a:p>
        </p:txBody>
      </p:sp>
    </p:spTree>
    <p:extLst>
      <p:ext uri="{BB962C8B-B14F-4D97-AF65-F5344CB8AC3E}">
        <p14:creationId xmlns:p14="http://schemas.microsoft.com/office/powerpoint/2010/main" val="209645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277DF7C-6AD6-7D4F-9FF5-473E83D3655F}" type="datetime1">
              <a:rPr lang="en-US" smtClean="0"/>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9001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0A944B-F13B-F943-8DCB-505EE7912134}" type="datetime1">
              <a:rPr lang="en-US" smtClean="0"/>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0104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68B0D8-092B-904D-BB9A-9C9618BF6CB5}" type="datetime1">
              <a:rPr lang="en-US" smtClean="0"/>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9324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185301-80EC-FD47-9C7F-D05994A98011}" type="datetime1">
              <a:rPr lang="en-US" smtClean="0"/>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82118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4706BB-D7B7-7846-8A95-7ACAEE9334A0}" type="datetime1">
              <a:rPr lang="en-US" smtClean="0"/>
              <a:t>6/8/16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68275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0AF8AD-ABBB-1147-AC70-AB5A71FD0DBA}" type="datetime1">
              <a:rPr lang="en-US" smtClean="0"/>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829305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AE66D0-8941-4E4D-8BB3-DFB2035135D4}" type="datetime1">
              <a:rPr lang="en-US" smtClean="0"/>
              <a:t>6/8/16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759362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ADA67A2-0A56-024B-BFBC-DB490E2394E9}" type="datetime1">
              <a:rPr lang="en-US" smtClean="0"/>
              <a:t>6/8/16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89977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3E171-61CD-7846-837A-10723F57E93C}" type="datetime1">
              <a:rPr lang="en-US" smtClean="0"/>
              <a:t>6/8/16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2057981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B687E6-EFC4-D745-9BF8-8FB335925521}" type="datetime1">
              <a:rPr lang="en-US" smtClean="0"/>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113145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59D9B-33B0-B740-AC9C-7F0DA0C6963F}" type="datetime1">
              <a:rPr lang="en-US" smtClean="0"/>
              <a:t>6/8/16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12239-1292-C749-8343-A6DE4C9B54BD}" type="slidenum">
              <a:rPr lang="en-US" smtClean="0"/>
              <a:t>‹#›</a:t>
            </a:fld>
            <a:endParaRPr lang="en-US" dirty="0"/>
          </a:p>
        </p:txBody>
      </p:sp>
    </p:spTree>
    <p:extLst>
      <p:ext uri="{BB962C8B-B14F-4D97-AF65-F5344CB8AC3E}">
        <p14:creationId xmlns:p14="http://schemas.microsoft.com/office/powerpoint/2010/main" val="3469101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4C0310-BB9A-8343-B2C1-CFFEAA388328}" type="datetime1">
              <a:rPr lang="en-US" smtClean="0"/>
              <a:t>6/8/16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412239-1292-C749-8343-A6DE4C9B54BD}" type="slidenum">
              <a:rPr lang="en-US" smtClean="0"/>
              <a:t>‹#›</a:t>
            </a:fld>
            <a:endParaRPr lang="en-US" dirty="0"/>
          </a:p>
        </p:txBody>
      </p:sp>
    </p:spTree>
    <p:extLst>
      <p:ext uri="{BB962C8B-B14F-4D97-AF65-F5344CB8AC3E}">
        <p14:creationId xmlns:p14="http://schemas.microsoft.com/office/powerpoint/2010/main" val="428444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www.globe.gov/documents/352961/60603de3-060f-4ffa-801c-39ea12e4364f" TargetMode="External"/><Relationship Id="rId5" Type="http://schemas.openxmlformats.org/officeDocument/2006/relationships/image" Target="../media/image5.jpg"/><Relationship Id="rId6"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7.tiff"/><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9.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8.jp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forms/d/1nF4DOebsUPFN2I3Sl73HZkrN_BzFnjAgCBdAQAt_E0I/viewform?c=0&amp;w=1" TargetMode="External"/><Relationship Id="rId4" Type="http://schemas.openxmlformats.org/officeDocument/2006/relationships/hyperlink" Target="http://www.globe.gov/" TargetMode="External"/><Relationship Id="rId5" Type="http://schemas.openxmlformats.org/officeDocument/2006/relationships/hyperlink" Target="http://www.nasa.gov/topics/earth/index.html" TargetMode="External"/><Relationship Id="rId6" Type="http://schemas.openxmlformats.org/officeDocument/2006/relationships/hyperlink" Target="http://climate.nasa.gov/" TargetMode="External"/><Relationship Id="rId7" Type="http://schemas.openxmlformats.org/officeDocument/2006/relationships/image" Target="../media/image12.png"/><Relationship Id="rId8" Type="http://schemas.openxmlformats.org/officeDocument/2006/relationships/image" Target="../media/image2.jpg"/><Relationship Id="rId9"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LOBE Program. Soil (Pedosphere) -Soil Characterization. Horizon Sampling. Illustration is of two students stretching a tape measure to measure the depth of soil horiz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9" y="0"/>
            <a:ext cx="9187439" cy="6858000"/>
          </a:xfrm>
          <a:prstGeom prst="rect">
            <a:avLst/>
          </a:prstGeom>
        </p:spPr>
      </p:pic>
    </p:spTree>
    <p:extLst>
      <p:ext uri="{BB962C8B-B14F-4D97-AF65-F5344CB8AC3E}">
        <p14:creationId xmlns:p14="http://schemas.microsoft.com/office/powerpoint/2010/main" val="33536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5657" y="-32659"/>
            <a:ext cx="7968343" cy="1053396"/>
          </a:xfrm>
        </p:spPr>
      </p:pic>
      <p:pic>
        <p:nvPicPr>
          <p:cNvPr id="13" name="Picture 12" descr="Menu: Equipme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02" y="-32659"/>
            <a:ext cx="1338633" cy="6890659"/>
          </a:xfrm>
          <a:prstGeom prst="rect">
            <a:avLst/>
          </a:prstGeom>
        </p:spPr>
      </p:pic>
      <p:pic>
        <p:nvPicPr>
          <p:cNvPr id="15" name="Shape 537" descr="Photograph of a labeled soil profile. Paper card labels indicate each identified profile. A meter stick is lying alongside. "/>
          <p:cNvPicPr preferRelativeResize="0">
            <a:picLocks noGrp="1"/>
          </p:cNvPicPr>
          <p:nvPr>
            <p:ph sz="half" idx="2"/>
          </p:nvPr>
        </p:nvPicPr>
        <p:blipFill rotWithShape="1">
          <a:blip r:embed="rId5">
            <a:alphaModFix/>
          </a:blip>
          <a:srcRect/>
          <a:stretch/>
        </p:blipFill>
        <p:spPr>
          <a:xfrm>
            <a:off x="6100837" y="1503602"/>
            <a:ext cx="2579916" cy="4400083"/>
          </a:xfrm>
          <a:prstGeom prst="rect">
            <a:avLst/>
          </a:prstGeom>
          <a:noFill/>
          <a:ln>
            <a:noFill/>
          </a:ln>
        </p:spPr>
      </p:pic>
      <p:sp>
        <p:nvSpPr>
          <p:cNvPr id="16" name="Title 1"/>
          <p:cNvSpPr>
            <a:spLocks noGrp="1"/>
          </p:cNvSpPr>
          <p:nvPr>
            <p:ph type="title"/>
          </p:nvPr>
        </p:nvSpPr>
        <p:spPr>
          <a:xfrm>
            <a:off x="1466593" y="873623"/>
            <a:ext cx="7214160" cy="1325563"/>
          </a:xfrm>
        </p:spPr>
        <p:txBody>
          <a:bodyPr>
            <a:normAutofit/>
          </a:bodyPr>
          <a:lstStyle/>
          <a:p>
            <a:r>
              <a:rPr lang="en-US" sz="3200" b="1" dirty="0" smtClean="0">
                <a:solidFill>
                  <a:srgbClr val="48340C"/>
                </a:solidFill>
                <a:latin typeface="+mn-lt"/>
              </a:rPr>
              <a:t>Horizon Sampling</a:t>
            </a:r>
            <a:endParaRPr lang="en-US" sz="3200" b="1" dirty="0">
              <a:solidFill>
                <a:srgbClr val="48340C"/>
              </a:solidFill>
              <a:latin typeface="+mn-lt"/>
            </a:endParaRPr>
          </a:p>
        </p:txBody>
      </p:sp>
      <p:sp>
        <p:nvSpPr>
          <p:cNvPr id="17" name="Content Placeholder 2"/>
          <p:cNvSpPr txBox="1">
            <a:spLocks/>
          </p:cNvSpPr>
          <p:nvPr/>
        </p:nvSpPr>
        <p:spPr>
          <a:xfrm>
            <a:off x="1458426" y="1857073"/>
            <a:ext cx="45928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This slide set provides instructions to collect soil samples of each horizon and prepare them for further analysis.  </a:t>
            </a:r>
            <a:endParaRPr lang="en-US" sz="2000" dirty="0"/>
          </a:p>
        </p:txBody>
      </p:sp>
      <p:sp>
        <p:nvSpPr>
          <p:cNvPr id="2" name="TextBox 1"/>
          <p:cNvSpPr txBox="1"/>
          <p:nvPr/>
        </p:nvSpPr>
        <p:spPr>
          <a:xfrm>
            <a:off x="6052514" y="5986440"/>
            <a:ext cx="3041963" cy="800219"/>
          </a:xfrm>
          <a:prstGeom prst="rect">
            <a:avLst/>
          </a:prstGeom>
          <a:noFill/>
        </p:spPr>
        <p:txBody>
          <a:bodyPr wrap="square" rtlCol="0">
            <a:spAutoFit/>
          </a:bodyPr>
          <a:lstStyle/>
          <a:p>
            <a:pPr lvl="0"/>
            <a:r>
              <a:rPr lang="en-US" sz="1400" dirty="0">
                <a:solidFill>
                  <a:srgbClr val="000000"/>
                </a:solidFill>
                <a:latin typeface="Arial"/>
                <a:ea typeface="Arial"/>
                <a:cs typeface="Arial"/>
                <a:sym typeface="Arial"/>
              </a:rPr>
              <a:t>Pit Image courtesy Dr. Ray Weil, </a:t>
            </a:r>
            <a:endParaRPr lang="en-US" sz="1400" dirty="0" smtClean="0">
              <a:solidFill>
                <a:srgbClr val="000000"/>
              </a:solidFill>
              <a:latin typeface="Arial"/>
              <a:ea typeface="Arial"/>
              <a:cs typeface="Arial"/>
              <a:sym typeface="Arial"/>
            </a:endParaRPr>
          </a:p>
          <a:p>
            <a:pPr lvl="0"/>
            <a:r>
              <a:rPr lang="en-US" sz="1400" dirty="0" smtClean="0">
                <a:solidFill>
                  <a:srgbClr val="000000"/>
                </a:solidFill>
                <a:latin typeface="Arial"/>
                <a:ea typeface="Arial"/>
                <a:cs typeface="Arial"/>
                <a:sym typeface="Arial"/>
              </a:rPr>
              <a:t>University </a:t>
            </a:r>
            <a:r>
              <a:rPr lang="en-US" sz="1400" dirty="0">
                <a:solidFill>
                  <a:srgbClr val="000000"/>
                </a:solidFill>
                <a:latin typeface="Arial"/>
                <a:ea typeface="Arial"/>
                <a:cs typeface="Arial"/>
                <a:sym typeface="Arial"/>
              </a:rPr>
              <a:t>of </a:t>
            </a:r>
            <a:r>
              <a:rPr lang="en-US" sz="1400" dirty="0" smtClean="0">
                <a:solidFill>
                  <a:srgbClr val="000000"/>
                </a:solidFill>
                <a:latin typeface="Arial"/>
                <a:ea typeface="Arial"/>
                <a:cs typeface="Arial"/>
                <a:sym typeface="Arial"/>
              </a:rPr>
              <a:t>Maryland, USA.</a:t>
            </a:r>
            <a:endParaRPr lang="en-US" sz="1400" dirty="0">
              <a:solidFill>
                <a:srgbClr val="000000"/>
              </a:solidFill>
              <a:latin typeface="Arial"/>
              <a:ea typeface="Arial"/>
              <a:cs typeface="Arial"/>
              <a:sym typeface="Arial"/>
            </a:endParaRPr>
          </a:p>
          <a:p>
            <a:endParaRPr lang="en-US" dirty="0"/>
          </a:p>
        </p:txBody>
      </p:sp>
      <p:sp>
        <p:nvSpPr>
          <p:cNvPr id="3" name="Slide Number Placeholder 2"/>
          <p:cNvSpPr>
            <a:spLocks noGrp="1"/>
          </p:cNvSpPr>
          <p:nvPr>
            <p:ph type="sldNum" sz="quarter" idx="12"/>
          </p:nvPr>
        </p:nvSpPr>
        <p:spPr/>
        <p:txBody>
          <a:bodyPr/>
          <a:lstStyle/>
          <a:p>
            <a:fld id="{17412239-1292-C749-8343-A6DE4C9B54BD}" type="slidenum">
              <a:rPr lang="en-US" smtClean="0"/>
              <a:t>1</a:t>
            </a:fld>
            <a:endParaRPr lang="en-US" dirty="0"/>
          </a:p>
        </p:txBody>
      </p:sp>
    </p:spTree>
    <p:extLst>
      <p:ext uri="{BB962C8B-B14F-4D97-AF65-F5344CB8AC3E}">
        <p14:creationId xmlns:p14="http://schemas.microsoft.com/office/powerpoint/2010/main" val="228854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5657" y="-1"/>
            <a:ext cx="7968343" cy="1020738"/>
          </a:xfrm>
        </p:spPr>
      </p:pic>
      <p:sp>
        <p:nvSpPr>
          <p:cNvPr id="9" name="Title 1"/>
          <p:cNvSpPr>
            <a:spLocks noGrp="1"/>
          </p:cNvSpPr>
          <p:nvPr>
            <p:ph type="title"/>
          </p:nvPr>
        </p:nvSpPr>
        <p:spPr>
          <a:xfrm>
            <a:off x="1466593" y="873623"/>
            <a:ext cx="7214160" cy="1325563"/>
          </a:xfrm>
        </p:spPr>
        <p:txBody>
          <a:bodyPr>
            <a:normAutofit/>
          </a:bodyPr>
          <a:lstStyle/>
          <a:p>
            <a:r>
              <a:rPr lang="en-US" sz="3200" b="1" dirty="0" smtClean="0">
                <a:solidFill>
                  <a:srgbClr val="48340C"/>
                </a:solidFill>
                <a:latin typeface="+mn-lt"/>
              </a:rPr>
              <a:t>Equipment and Materials</a:t>
            </a:r>
            <a:endParaRPr lang="en-US" sz="3200" b="1" dirty="0">
              <a:solidFill>
                <a:srgbClr val="48340C"/>
              </a:solidFill>
              <a:latin typeface="+mn-lt"/>
            </a:endParaRPr>
          </a:p>
        </p:txBody>
      </p:sp>
      <p:sp>
        <p:nvSpPr>
          <p:cNvPr id="10" name="Content Placeholder 2"/>
          <p:cNvSpPr txBox="1">
            <a:spLocks/>
          </p:cNvSpPr>
          <p:nvPr/>
        </p:nvSpPr>
        <p:spPr>
          <a:xfrm>
            <a:off x="1593893" y="2026407"/>
            <a:ext cx="45928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Trowel, shovel or other tool for digging </a:t>
            </a:r>
          </a:p>
          <a:p>
            <a:r>
              <a:rPr lang="en-US" sz="2000" dirty="0" smtClean="0"/>
              <a:t>Protective gloves</a:t>
            </a:r>
          </a:p>
          <a:p>
            <a:r>
              <a:rPr lang="en-US" sz="2000" dirty="0" smtClean="0"/>
              <a:t>Sealable bags or containers</a:t>
            </a:r>
          </a:p>
          <a:p>
            <a:r>
              <a:rPr lang="en-US" sz="2000" dirty="0" smtClean="0"/>
              <a:t>Marking pen </a:t>
            </a:r>
          </a:p>
          <a:p>
            <a:r>
              <a:rPr lang="en-US" sz="2000" dirty="0" smtClean="0"/>
              <a:t>Sheets of paper or paper plates for drying</a:t>
            </a:r>
          </a:p>
          <a:p>
            <a:r>
              <a:rPr lang="en-US" sz="2000" dirty="0" smtClean="0"/>
              <a:t>#10 Sieve (2 mm mesh </a:t>
            </a:r>
            <a:r>
              <a:rPr lang="en-US" sz="2000" dirty="0" smtClean="0"/>
              <a:t>openings</a:t>
            </a:r>
          </a:p>
          <a:p>
            <a:endParaRPr lang="en-US" sz="2000" dirty="0" smtClean="0"/>
          </a:p>
          <a:p>
            <a:pPr marL="0" indent="0">
              <a:buNone/>
            </a:pPr>
            <a:r>
              <a:rPr lang="en-US" sz="2000" dirty="0" smtClean="0">
                <a:hlinkClick r:id="rId4"/>
              </a:rPr>
              <a:t>Horizon Sampling Field Guide</a:t>
            </a:r>
            <a:endParaRPr lang="en-US" sz="2000" dirty="0" smtClean="0"/>
          </a:p>
          <a:p>
            <a:endParaRPr lang="en-US" sz="2000" dirty="0"/>
          </a:p>
          <a:p>
            <a:endParaRPr lang="en-US" sz="2000" dirty="0"/>
          </a:p>
        </p:txBody>
      </p:sp>
      <p:pic>
        <p:nvPicPr>
          <p:cNvPr id="4" name="Content Placeholder 3" descr="Illustrations of the required equipment listed on this slide.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994655" y="1398703"/>
            <a:ext cx="3096472" cy="4228978"/>
          </a:xfrm>
        </p:spPr>
      </p:pic>
      <p:pic>
        <p:nvPicPr>
          <p:cNvPr id="14" name="Picture 13" descr="Menu: Equipment"/>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202" y="-32659"/>
            <a:ext cx="1338633" cy="6890659"/>
          </a:xfrm>
          <a:prstGeom prst="rect">
            <a:avLst/>
          </a:prstGeom>
        </p:spPr>
      </p:pic>
      <p:sp>
        <p:nvSpPr>
          <p:cNvPr id="2" name="Slide Number Placeholder 1"/>
          <p:cNvSpPr>
            <a:spLocks noGrp="1"/>
          </p:cNvSpPr>
          <p:nvPr>
            <p:ph type="sldNum" sz="quarter" idx="12"/>
          </p:nvPr>
        </p:nvSpPr>
        <p:spPr/>
        <p:txBody>
          <a:bodyPr/>
          <a:lstStyle/>
          <a:p>
            <a:fld id="{17412239-1292-C749-8343-A6DE4C9B54BD}" type="slidenum">
              <a:rPr lang="en-US" smtClean="0"/>
              <a:t>2</a:t>
            </a:fld>
            <a:endParaRPr lang="en-US" dirty="0"/>
          </a:p>
        </p:txBody>
      </p:sp>
    </p:spTree>
    <p:extLst>
      <p:ext uri="{BB962C8B-B14F-4D97-AF65-F5344CB8AC3E}">
        <p14:creationId xmlns:p14="http://schemas.microsoft.com/office/powerpoint/2010/main" val="683709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5657" y="-1"/>
            <a:ext cx="7968343" cy="1020738"/>
          </a:xfrm>
        </p:spPr>
      </p:pic>
      <p:pic>
        <p:nvPicPr>
          <p:cNvPr id="2" name="Picture 1" descr="Menu: In the Fiel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322614" cy="7026386"/>
          </a:xfrm>
          <a:prstGeom prst="rect">
            <a:avLst/>
          </a:prstGeom>
        </p:spPr>
      </p:pic>
      <p:sp>
        <p:nvSpPr>
          <p:cNvPr id="9" name="Title 1"/>
          <p:cNvSpPr>
            <a:spLocks noGrp="1"/>
          </p:cNvSpPr>
          <p:nvPr>
            <p:ph type="title"/>
          </p:nvPr>
        </p:nvSpPr>
        <p:spPr>
          <a:xfrm>
            <a:off x="1466593" y="873623"/>
            <a:ext cx="7214160" cy="1325563"/>
          </a:xfrm>
        </p:spPr>
        <p:txBody>
          <a:bodyPr>
            <a:normAutofit/>
          </a:bodyPr>
          <a:lstStyle/>
          <a:p>
            <a:r>
              <a:rPr lang="en-US" sz="3200" b="1" dirty="0" smtClean="0">
                <a:solidFill>
                  <a:srgbClr val="48340C"/>
                </a:solidFill>
                <a:latin typeface="+mn-lt"/>
              </a:rPr>
              <a:t>In the Field </a:t>
            </a:r>
            <a:endParaRPr lang="en-US" sz="3200" b="1" dirty="0">
              <a:solidFill>
                <a:srgbClr val="48340C"/>
              </a:solidFill>
              <a:latin typeface="+mn-lt"/>
            </a:endParaRPr>
          </a:p>
        </p:txBody>
      </p:sp>
      <p:sp>
        <p:nvSpPr>
          <p:cNvPr id="10" name="Content Placeholder 2"/>
          <p:cNvSpPr txBox="1">
            <a:spLocks/>
          </p:cNvSpPr>
          <p:nvPr/>
        </p:nvSpPr>
        <p:spPr>
          <a:xfrm>
            <a:off x="1593893" y="2026407"/>
            <a:ext cx="459286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sz="2000" dirty="0" smtClean="0"/>
              <a:t>Dig out a large soil sample from each soil horizon. Avoid the area of the soil face that was tested for carbonates and avoid touching the soil samples so that pH measurements will not be contaminated by acids on your skin.</a:t>
            </a:r>
          </a:p>
          <a:p>
            <a:pPr marL="457200" indent="-457200">
              <a:buAutoNum type="arabicPeriod"/>
            </a:pPr>
            <a:r>
              <a:rPr lang="en-US" sz="2000" dirty="0" smtClean="0"/>
              <a:t>Place each sample in a bag or other soil container</a:t>
            </a:r>
          </a:p>
          <a:p>
            <a:pPr marL="457200" indent="-457200">
              <a:buAutoNum type="arabicPeriod"/>
            </a:pPr>
            <a:r>
              <a:rPr lang="en-US" sz="2000" dirty="0" smtClean="0"/>
              <a:t>Label each bag with the site name, horizon name, and top and bottom depths.</a:t>
            </a:r>
          </a:p>
          <a:p>
            <a:pPr marL="457200" indent="-457200">
              <a:buAutoNum type="arabicPeriod"/>
            </a:pPr>
            <a:r>
              <a:rPr lang="en-US" sz="2000" dirty="0" smtClean="0"/>
              <a:t>Bring these samples from the field to to the classroom or laboratory</a:t>
            </a:r>
            <a:endParaRPr lang="en-US" sz="2000" dirty="0"/>
          </a:p>
        </p:txBody>
      </p:sp>
      <p:pic>
        <p:nvPicPr>
          <p:cNvPr id="11" name="Content Placeholder 10" descr="Plastic bag filled with soil."/>
          <p:cNvPicPr>
            <a:picLocks noGrp="1" noChangeAspect="1"/>
          </p:cNvPicPr>
          <p:nvPr>
            <p:ph sz="half" idx="2"/>
          </p:nvPr>
        </p:nvPicPr>
        <p:blipFill>
          <a:blip r:embed="rId5"/>
          <a:stretch>
            <a:fillRect/>
          </a:stretch>
        </p:blipFill>
        <p:spPr>
          <a:xfrm>
            <a:off x="6458039" y="1894361"/>
            <a:ext cx="2250782" cy="2610908"/>
          </a:xfrm>
          <a:prstGeom prst="rect">
            <a:avLst/>
          </a:prstGeom>
        </p:spPr>
      </p:pic>
      <p:sp>
        <p:nvSpPr>
          <p:cNvPr id="3" name="Slide Number Placeholder 2"/>
          <p:cNvSpPr>
            <a:spLocks noGrp="1"/>
          </p:cNvSpPr>
          <p:nvPr>
            <p:ph type="sldNum" sz="quarter" idx="12"/>
          </p:nvPr>
        </p:nvSpPr>
        <p:spPr/>
        <p:txBody>
          <a:bodyPr/>
          <a:lstStyle/>
          <a:p>
            <a:fld id="{17412239-1292-C749-8343-A6DE4C9B54BD}" type="slidenum">
              <a:rPr lang="en-US" smtClean="0"/>
              <a:t>3</a:t>
            </a:fld>
            <a:endParaRPr lang="en-US" dirty="0"/>
          </a:p>
        </p:txBody>
      </p:sp>
    </p:spTree>
    <p:extLst>
      <p:ext uri="{BB962C8B-B14F-4D97-AF65-F5344CB8AC3E}">
        <p14:creationId xmlns:p14="http://schemas.microsoft.com/office/powerpoint/2010/main" val="386446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75657" y="-1"/>
            <a:ext cx="7968343" cy="1020738"/>
          </a:xfrm>
        </p:spPr>
      </p:pic>
      <p:pic>
        <p:nvPicPr>
          <p:cNvPr id="3" name="Picture 2" descr="Menu- In the L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1283844" cy="6858001"/>
          </a:xfrm>
          <a:prstGeom prst="rect">
            <a:avLst/>
          </a:prstGeom>
        </p:spPr>
      </p:pic>
      <p:sp>
        <p:nvSpPr>
          <p:cNvPr id="8" name="Title 1"/>
          <p:cNvSpPr>
            <a:spLocks noGrp="1"/>
          </p:cNvSpPr>
          <p:nvPr>
            <p:ph type="title"/>
          </p:nvPr>
        </p:nvSpPr>
        <p:spPr>
          <a:xfrm>
            <a:off x="1460500" y="839757"/>
            <a:ext cx="7886700" cy="1325563"/>
          </a:xfrm>
        </p:spPr>
        <p:txBody>
          <a:bodyPr>
            <a:normAutofit/>
          </a:bodyPr>
          <a:lstStyle/>
          <a:p>
            <a:r>
              <a:rPr lang="en-US" sz="3200" b="1" dirty="0" smtClean="0">
                <a:solidFill>
                  <a:srgbClr val="48340C"/>
                </a:solidFill>
                <a:latin typeface="+mn-lt"/>
              </a:rPr>
              <a:t>In the Lab</a:t>
            </a:r>
            <a:endParaRPr lang="en-US" sz="3200" b="1" dirty="0">
              <a:solidFill>
                <a:srgbClr val="48340C"/>
              </a:solidFill>
              <a:latin typeface="+mn-lt"/>
            </a:endParaRPr>
          </a:p>
        </p:txBody>
      </p:sp>
      <p:sp>
        <p:nvSpPr>
          <p:cNvPr id="9" name="Content Placeholder 2"/>
          <p:cNvSpPr>
            <a:spLocks noGrp="1"/>
          </p:cNvSpPr>
          <p:nvPr>
            <p:ph sz="half" idx="1"/>
          </p:nvPr>
        </p:nvSpPr>
        <p:spPr>
          <a:xfrm>
            <a:off x="1452333" y="1823207"/>
            <a:ext cx="5021037" cy="4351338"/>
          </a:xfrm>
        </p:spPr>
        <p:txBody>
          <a:bodyPr>
            <a:normAutofit/>
          </a:bodyPr>
          <a:lstStyle/>
          <a:p>
            <a:pPr marL="0" indent="0">
              <a:buNone/>
            </a:pPr>
            <a:r>
              <a:rPr lang="en-US" sz="2000" dirty="0" smtClean="0"/>
              <a:t>5. Spread the samples on separate paper plates or sheets of paper to dry in the air. You can place the soil near a window where it will receive light from the sun to make the drying go faster. </a:t>
            </a:r>
          </a:p>
          <a:p>
            <a:pPr marL="0" indent="0">
              <a:buNone/>
            </a:pPr>
            <a:r>
              <a:rPr lang="en-US" sz="2000" dirty="0" smtClean="0"/>
              <a:t>6. Put on protective gloves so the acids on your skin do not contaminate the soil pH measurements. </a:t>
            </a:r>
          </a:p>
          <a:p>
            <a:pPr marL="0" indent="0">
              <a:buNone/>
            </a:pPr>
            <a:r>
              <a:rPr lang="en-US" sz="2000" dirty="0" smtClean="0"/>
              <a:t>7. Put the #10 (2 mm openings)sieve on top of clean sheets of paper and pour the dry soil sample into the sieve.</a:t>
            </a:r>
            <a:endParaRPr lang="en-US" sz="2000" dirty="0"/>
          </a:p>
        </p:txBody>
      </p:sp>
      <p:pic>
        <p:nvPicPr>
          <p:cNvPr id="6" name="Content Placeholder 5" descr="Illustration showing soil  air drying on a tarp or paper, and then the dry soil is put into the sieve, placed on top of a piece of pape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473370" y="1377585"/>
            <a:ext cx="2322574" cy="4447482"/>
          </a:xfrm>
        </p:spPr>
      </p:pic>
      <p:sp>
        <p:nvSpPr>
          <p:cNvPr id="2" name="Slide Number Placeholder 1"/>
          <p:cNvSpPr>
            <a:spLocks noGrp="1"/>
          </p:cNvSpPr>
          <p:nvPr>
            <p:ph type="sldNum" sz="quarter" idx="12"/>
          </p:nvPr>
        </p:nvSpPr>
        <p:spPr/>
        <p:txBody>
          <a:bodyPr/>
          <a:lstStyle/>
          <a:p>
            <a:fld id="{17412239-1292-C749-8343-A6DE4C9B54BD}" type="slidenum">
              <a:rPr lang="en-US" smtClean="0"/>
              <a:t>4</a:t>
            </a:fld>
            <a:endParaRPr lang="en-US" dirty="0"/>
          </a:p>
        </p:txBody>
      </p:sp>
    </p:spTree>
    <p:extLst>
      <p:ext uri="{BB962C8B-B14F-4D97-AF65-F5344CB8AC3E}">
        <p14:creationId xmlns:p14="http://schemas.microsoft.com/office/powerpoint/2010/main" val="1785224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6586" y="-2"/>
            <a:ext cx="7968343" cy="1020738"/>
          </a:xfrm>
        </p:spPr>
      </p:pic>
      <p:pic>
        <p:nvPicPr>
          <p:cNvPr id="3" name="Picture 2" descr="Menu- In the L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1283844" cy="6858001"/>
          </a:xfrm>
          <a:prstGeom prst="rect">
            <a:avLst/>
          </a:prstGeom>
        </p:spPr>
      </p:pic>
      <p:sp>
        <p:nvSpPr>
          <p:cNvPr id="8" name="Title 1"/>
          <p:cNvSpPr>
            <a:spLocks noGrp="1"/>
          </p:cNvSpPr>
          <p:nvPr>
            <p:ph type="title"/>
          </p:nvPr>
        </p:nvSpPr>
        <p:spPr>
          <a:xfrm>
            <a:off x="1460500" y="839757"/>
            <a:ext cx="7886700" cy="1325563"/>
          </a:xfrm>
        </p:spPr>
        <p:txBody>
          <a:bodyPr>
            <a:normAutofit/>
          </a:bodyPr>
          <a:lstStyle/>
          <a:p>
            <a:r>
              <a:rPr lang="en-US" sz="3200" b="1" dirty="0" smtClean="0">
                <a:solidFill>
                  <a:srgbClr val="48340C"/>
                </a:solidFill>
                <a:latin typeface="+mn-lt"/>
              </a:rPr>
              <a:t>In the Lab</a:t>
            </a:r>
            <a:endParaRPr lang="en-US" sz="3200" b="1" dirty="0">
              <a:solidFill>
                <a:srgbClr val="48340C"/>
              </a:solidFill>
              <a:latin typeface="+mn-lt"/>
            </a:endParaRPr>
          </a:p>
        </p:txBody>
      </p:sp>
      <p:sp>
        <p:nvSpPr>
          <p:cNvPr id="9" name="Content Placeholder 2"/>
          <p:cNvSpPr>
            <a:spLocks noGrp="1"/>
          </p:cNvSpPr>
          <p:nvPr>
            <p:ph sz="half" idx="1"/>
          </p:nvPr>
        </p:nvSpPr>
        <p:spPr>
          <a:xfrm>
            <a:off x="1452333" y="1823207"/>
            <a:ext cx="5021037" cy="4351338"/>
          </a:xfrm>
        </p:spPr>
        <p:txBody>
          <a:bodyPr>
            <a:normAutofit/>
          </a:bodyPr>
          <a:lstStyle/>
          <a:p>
            <a:pPr marL="457200" indent="-457200">
              <a:buAutoNum type="arabicPeriod" startAt="8"/>
            </a:pPr>
            <a:r>
              <a:rPr lang="en-US" sz="2000" dirty="0" smtClean="0"/>
              <a:t>Carefully push the dried soil material through the mesh onto the paper. Do not force the soil through the sieve or you may bend the wire mesh openings. Rocks will not pass through the mesh and will stay on top of the sieve. Remove the rocks and other pieces of debris from the sieve and discard. If no sieve is available, carefully remove the rocks and debris by hand. </a:t>
            </a:r>
          </a:p>
          <a:p>
            <a:pPr marL="457200" indent="-457200">
              <a:buAutoNum type="arabicPeriod" startAt="8"/>
            </a:pPr>
            <a:r>
              <a:rPr lang="en-US" sz="2000" dirty="0" smtClean="0"/>
              <a:t>Transfer the rock-free, dry soil from the paper under the sieve into new, clean, dry plastic bags or containers.</a:t>
            </a:r>
          </a:p>
        </p:txBody>
      </p:sp>
      <p:pic>
        <p:nvPicPr>
          <p:cNvPr id="4" name="Content Placeholder 3" descr="Illustration showing a gloved hand pushing soil gently through a sieve, and a picture of a labeled plastic bag.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650026" y="1823207"/>
            <a:ext cx="2153885" cy="4218024"/>
          </a:xfrm>
        </p:spPr>
      </p:pic>
      <p:sp>
        <p:nvSpPr>
          <p:cNvPr id="2" name="Slide Number Placeholder 1"/>
          <p:cNvSpPr>
            <a:spLocks noGrp="1"/>
          </p:cNvSpPr>
          <p:nvPr>
            <p:ph type="sldNum" sz="quarter" idx="12"/>
          </p:nvPr>
        </p:nvSpPr>
        <p:spPr/>
        <p:txBody>
          <a:bodyPr/>
          <a:lstStyle/>
          <a:p>
            <a:fld id="{17412239-1292-C749-8343-A6DE4C9B54BD}" type="slidenum">
              <a:rPr lang="en-US" smtClean="0"/>
              <a:t>5</a:t>
            </a:fld>
            <a:endParaRPr lang="en-US" dirty="0"/>
          </a:p>
        </p:txBody>
      </p:sp>
    </p:spTree>
    <p:extLst>
      <p:ext uri="{BB962C8B-B14F-4D97-AF65-F5344CB8AC3E}">
        <p14:creationId xmlns:p14="http://schemas.microsoft.com/office/powerpoint/2010/main" val="120614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anner: Soil (Pedosphere) Horizon Sampl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66586" y="0"/>
            <a:ext cx="7968343" cy="1020738"/>
          </a:xfrm>
        </p:spPr>
      </p:pic>
      <p:pic>
        <p:nvPicPr>
          <p:cNvPr id="3" name="Picture 2" descr="Menu- In the Lab"/>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83844" cy="6858001"/>
          </a:xfrm>
          <a:prstGeom prst="rect">
            <a:avLst/>
          </a:prstGeom>
        </p:spPr>
      </p:pic>
      <p:sp>
        <p:nvSpPr>
          <p:cNvPr id="8" name="Title 1"/>
          <p:cNvSpPr>
            <a:spLocks noGrp="1"/>
          </p:cNvSpPr>
          <p:nvPr>
            <p:ph type="title"/>
          </p:nvPr>
        </p:nvSpPr>
        <p:spPr>
          <a:xfrm>
            <a:off x="1460500" y="839757"/>
            <a:ext cx="7886700" cy="1325563"/>
          </a:xfrm>
        </p:spPr>
        <p:txBody>
          <a:bodyPr>
            <a:normAutofit/>
          </a:bodyPr>
          <a:lstStyle/>
          <a:p>
            <a:r>
              <a:rPr lang="en-US" sz="3200" b="1" dirty="0" smtClean="0">
                <a:solidFill>
                  <a:srgbClr val="48340C"/>
                </a:solidFill>
                <a:latin typeface="+mn-lt"/>
              </a:rPr>
              <a:t>In the Lab</a:t>
            </a:r>
            <a:endParaRPr lang="en-US" sz="3200" b="1" dirty="0">
              <a:solidFill>
                <a:srgbClr val="48340C"/>
              </a:solidFill>
              <a:latin typeface="+mn-lt"/>
            </a:endParaRPr>
          </a:p>
        </p:txBody>
      </p:sp>
      <p:sp>
        <p:nvSpPr>
          <p:cNvPr id="9" name="Content Placeholder 2"/>
          <p:cNvSpPr>
            <a:spLocks noGrp="1"/>
          </p:cNvSpPr>
          <p:nvPr>
            <p:ph sz="half" idx="1"/>
          </p:nvPr>
        </p:nvSpPr>
        <p:spPr>
          <a:xfrm>
            <a:off x="1452333" y="1823207"/>
            <a:ext cx="5021037" cy="4351338"/>
          </a:xfrm>
        </p:spPr>
        <p:txBody>
          <a:bodyPr>
            <a:normAutofit/>
          </a:bodyPr>
          <a:lstStyle/>
          <a:p>
            <a:pPr marL="457200" marR="0" lvl="0" indent="-457200" defTabSz="914400" eaLnBrk="1" fontAlgn="auto" latinLnBrk="0" hangingPunct="1">
              <a:lnSpc>
                <a:spcPct val="100000"/>
              </a:lnSpc>
              <a:spcBef>
                <a:spcPts val="0"/>
              </a:spcBef>
              <a:spcAft>
                <a:spcPts val="0"/>
              </a:spcAft>
              <a:buClrTx/>
              <a:buSzTx/>
              <a:buFontTx/>
              <a:buAutoNum type="arabicPeriod" startAt="10"/>
              <a:tabLst/>
              <a:defRPr/>
            </a:pPr>
            <a:r>
              <a:rPr lang="en-US" sz="2000" dirty="0" smtClean="0"/>
              <a:t>Seal the containers and label them the same way that they were labeled in the field (horizon </a:t>
            </a:r>
            <a:r>
              <a:rPr lang="en-US" sz="2000" dirty="0"/>
              <a:t>n</a:t>
            </a:r>
            <a:r>
              <a:rPr lang="en-US" sz="2000" dirty="0" smtClean="0"/>
              <a:t>ame, top and bottom horizon depth, date, site name, site location). This is the soil that will be used for lab analysis.</a:t>
            </a:r>
          </a:p>
          <a:p>
            <a:pPr marL="457200" marR="0" lvl="0" indent="-457200" defTabSz="914400" eaLnBrk="1" fontAlgn="auto" latinLnBrk="0" hangingPunct="1">
              <a:lnSpc>
                <a:spcPct val="100000"/>
              </a:lnSpc>
              <a:spcBef>
                <a:spcPts val="0"/>
              </a:spcBef>
              <a:spcAft>
                <a:spcPts val="0"/>
              </a:spcAft>
              <a:buClrTx/>
              <a:buSzTx/>
              <a:buFontTx/>
              <a:buAutoNum type="arabicPeriod" startAt="10"/>
              <a:tabLst/>
              <a:defRPr/>
            </a:pPr>
            <a:endParaRPr lang="en-US" sz="2000" dirty="0"/>
          </a:p>
          <a:p>
            <a:pPr marL="457200" marR="0" lvl="0" indent="-457200" defTabSz="914400" eaLnBrk="1" fontAlgn="auto" latinLnBrk="0" hangingPunct="1">
              <a:lnSpc>
                <a:spcPct val="100000"/>
              </a:lnSpc>
              <a:spcBef>
                <a:spcPts val="0"/>
              </a:spcBef>
              <a:spcAft>
                <a:spcPts val="0"/>
              </a:spcAft>
              <a:buClrTx/>
              <a:buSzTx/>
              <a:buFontTx/>
              <a:buAutoNum type="arabicPeriod" startAt="10"/>
              <a:tabLst/>
              <a:defRPr/>
            </a:pPr>
            <a:r>
              <a:rPr lang="en-US" sz="2000" dirty="0" smtClean="0"/>
              <a:t>Store these samples in a safe, dry place until they are used.</a:t>
            </a:r>
          </a:p>
        </p:txBody>
      </p:sp>
      <p:pic>
        <p:nvPicPr>
          <p:cNvPr id="4" name="Content Placeholder 3" descr="Illustration showing a gloved hand pushing soil gently through a sieve, and a picture of a labeled plastic bag. "/>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650026" y="1823207"/>
            <a:ext cx="2153885" cy="4218024"/>
          </a:xfrm>
        </p:spPr>
      </p:pic>
      <p:sp>
        <p:nvSpPr>
          <p:cNvPr id="2" name="Slide Number Placeholder 1"/>
          <p:cNvSpPr>
            <a:spLocks noGrp="1"/>
          </p:cNvSpPr>
          <p:nvPr>
            <p:ph type="sldNum" sz="quarter" idx="12"/>
          </p:nvPr>
        </p:nvSpPr>
        <p:spPr/>
        <p:txBody>
          <a:bodyPr/>
          <a:lstStyle/>
          <a:p>
            <a:fld id="{17412239-1292-C749-8343-A6DE4C9B54BD}" type="slidenum">
              <a:rPr lang="en-US" smtClean="0"/>
              <a:t>6</a:t>
            </a:fld>
            <a:endParaRPr lang="en-US" dirty="0"/>
          </a:p>
        </p:txBody>
      </p:sp>
    </p:spTree>
    <p:extLst>
      <p:ext uri="{BB962C8B-B14F-4D97-AF65-F5344CB8AC3E}">
        <p14:creationId xmlns:p14="http://schemas.microsoft.com/office/powerpoint/2010/main" val="961617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atermark of hands holding a clump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936030"/>
            <a:ext cx="9144000" cy="5921969"/>
          </a:xfrm>
          <a:prstGeom prst="rect">
            <a:avLst/>
          </a:prstGeom>
        </p:spPr>
      </p:pic>
      <p:sp>
        <p:nvSpPr>
          <p:cNvPr id="2" name="Title 1"/>
          <p:cNvSpPr>
            <a:spLocks noGrp="1"/>
          </p:cNvSpPr>
          <p:nvPr>
            <p:ph type="title"/>
          </p:nvPr>
        </p:nvSpPr>
        <p:spPr>
          <a:xfrm>
            <a:off x="1519639" y="934906"/>
            <a:ext cx="7886700" cy="1325563"/>
          </a:xfrm>
        </p:spPr>
        <p:txBody>
          <a:bodyPr>
            <a:normAutofit/>
          </a:bodyPr>
          <a:lstStyle/>
          <a:p>
            <a:r>
              <a:rPr lang="en-US" sz="3600" dirty="0" smtClean="0">
                <a:latin typeface="+mn-lt"/>
              </a:rPr>
              <a:t>Credits:</a:t>
            </a:r>
            <a:br>
              <a:rPr lang="en-US" sz="3600" dirty="0" smtClean="0">
                <a:latin typeface="+mn-lt"/>
              </a:rPr>
            </a:br>
            <a:endParaRPr lang="en-US" sz="3600" dirty="0">
              <a:latin typeface="+mn-lt"/>
            </a:endParaRPr>
          </a:p>
        </p:txBody>
      </p:sp>
      <p:sp>
        <p:nvSpPr>
          <p:cNvPr id="3" name="Content Placeholder 2"/>
          <p:cNvSpPr>
            <a:spLocks noGrp="1"/>
          </p:cNvSpPr>
          <p:nvPr>
            <p:ph sz="half" idx="1"/>
          </p:nvPr>
        </p:nvSpPr>
        <p:spPr>
          <a:xfrm>
            <a:off x="1519639" y="1721345"/>
            <a:ext cx="7379494" cy="4351338"/>
          </a:xfrm>
        </p:spPr>
        <p:txBody>
          <a:bodyPr>
            <a:normAutofit lnSpcReduction="10000"/>
          </a:bodyPr>
          <a:lstStyle/>
          <a:p>
            <a:pPr marL="0" indent="0">
              <a:buNone/>
            </a:pPr>
            <a:r>
              <a:rPr lang="en-US" sz="1800" b="1" dirty="0" smtClean="0">
                <a:solidFill>
                  <a:srgbClr val="6A6A6A"/>
                </a:solidFill>
              </a:rPr>
              <a:t>Please </a:t>
            </a:r>
            <a:r>
              <a:rPr lang="en-US" sz="1800" b="1" dirty="0">
                <a:solidFill>
                  <a:srgbClr val="6A6A6A"/>
                </a:solidFill>
              </a:rPr>
              <a:t>provide us with feedback about this module. This is a community project and we welcome your comments, suggestions and edits</a:t>
            </a:r>
            <a:r>
              <a:rPr lang="en-US" sz="1800" b="1" dirty="0" smtClean="0">
                <a:solidFill>
                  <a:srgbClr val="6A6A6A"/>
                </a:solidFill>
              </a:rPr>
              <a:t>! Here is the link to  </a:t>
            </a:r>
            <a:r>
              <a:rPr lang="en-US" sz="1800" b="1" dirty="0">
                <a:solidFill>
                  <a:srgbClr val="E5E5E5"/>
                </a:solidFill>
                <a:hlinkClick r:id="rId3"/>
              </a:rPr>
              <a:t>eTraining Feedback</a:t>
            </a:r>
            <a:r>
              <a:rPr lang="en-US" sz="1800" b="1" dirty="0">
                <a:solidFill>
                  <a:srgbClr val="E5E5E5"/>
                </a:solidFill>
              </a:rPr>
              <a:t> </a:t>
            </a:r>
            <a:endParaRPr lang="en-US" sz="1800" b="1" dirty="0" smtClean="0">
              <a:solidFill>
                <a:srgbClr val="E5E5E5"/>
              </a:solidFill>
            </a:endParaRPr>
          </a:p>
          <a:p>
            <a:pPr marL="0" indent="0">
              <a:buNone/>
            </a:pPr>
            <a:endParaRPr lang="en-US" sz="1800" b="1" dirty="0" smtClean="0"/>
          </a:p>
          <a:p>
            <a:pPr marL="0" indent="0">
              <a:buNone/>
            </a:pPr>
            <a:r>
              <a:rPr lang="en-US" sz="1800" b="1" dirty="0" smtClean="0"/>
              <a:t>Slides:</a:t>
            </a:r>
            <a:r>
              <a:rPr lang="en-US" sz="1800" dirty="0" smtClean="0"/>
              <a:t> Izolda Trachtenberg, Dixon Butler, Russanne Low</a:t>
            </a:r>
          </a:p>
          <a:p>
            <a:pPr marL="0" indent="0">
              <a:buNone/>
            </a:pPr>
            <a:r>
              <a:rPr lang="en-US" sz="1800" b="1" dirty="0" smtClean="0"/>
              <a:t>Photographs: </a:t>
            </a:r>
            <a:r>
              <a:rPr lang="en-US" sz="1800" dirty="0" smtClean="0"/>
              <a:t>Izolda Trachtenberg</a:t>
            </a:r>
          </a:p>
          <a:p>
            <a:pPr marL="0" indent="0">
              <a:buNone/>
            </a:pPr>
            <a:r>
              <a:rPr lang="en-US" sz="1800" b="1" i="1" dirty="0" smtClean="0"/>
              <a:t>Cover Art: </a:t>
            </a:r>
            <a:r>
              <a:rPr lang="en-US" sz="1800" dirty="0" smtClean="0"/>
              <a:t>Jenn Glaser, </a:t>
            </a:r>
            <a:r>
              <a:rPr lang="en-US" sz="1800" i="1" dirty="0" smtClean="0"/>
              <a:t>ScribeArts</a:t>
            </a:r>
            <a:endParaRPr lang="en-US" sz="1800" i="1" dirty="0"/>
          </a:p>
          <a:p>
            <a:pPr marL="0" indent="0">
              <a:buNone/>
            </a:pPr>
            <a:r>
              <a:rPr lang="en-US" sz="2400" b="1" dirty="0"/>
              <a:t>More Information:</a:t>
            </a:r>
          </a:p>
          <a:p>
            <a:pPr marL="0" indent="0">
              <a:buNone/>
            </a:pPr>
            <a:r>
              <a:rPr lang="en-US" sz="1800" dirty="0">
                <a:hlinkClick r:id="rId4"/>
              </a:rPr>
              <a:t>The GLOBE Program</a:t>
            </a:r>
            <a:endParaRPr lang="en-US" sz="1800" dirty="0"/>
          </a:p>
          <a:p>
            <a:pPr marL="0" indent="0">
              <a:buNone/>
            </a:pPr>
            <a:r>
              <a:rPr lang="en-US" sz="1800" dirty="0">
                <a:hlinkClick r:id="rId5"/>
              </a:rPr>
              <a:t>NASA Earth Science </a:t>
            </a:r>
            <a:endParaRPr lang="en-US" sz="1800" dirty="0"/>
          </a:p>
          <a:p>
            <a:pPr marL="0" indent="0">
              <a:buNone/>
            </a:pPr>
            <a:r>
              <a:rPr lang="en-US" sz="1800" dirty="0">
                <a:hlinkClick r:id="rId6"/>
              </a:rPr>
              <a:t>NASA Global Climate Change: Vital Signs of the </a:t>
            </a:r>
            <a:r>
              <a:rPr lang="en-US" sz="1800" dirty="0" smtClean="0">
                <a:hlinkClick r:id="rId6"/>
              </a:rPr>
              <a:t>Planet</a:t>
            </a:r>
            <a:endParaRPr lang="en-US" sz="1800" dirty="0" smtClean="0"/>
          </a:p>
          <a:p>
            <a:pPr marL="0" indent="0">
              <a:buNone/>
            </a:pPr>
            <a:endParaRPr lang="en-US" sz="1800" dirty="0"/>
          </a:p>
          <a:p>
            <a:pPr marL="0" indent="0">
              <a:buNone/>
            </a:pPr>
            <a:r>
              <a:rPr lang="en-US" sz="1800" dirty="0"/>
              <a:t>The GLOBE Program is sponsored by these organizations: </a:t>
            </a:r>
          </a:p>
          <a:p>
            <a:pPr marL="0" indent="0">
              <a:buNone/>
            </a:pPr>
            <a:endParaRPr lang="en-US" sz="2400" b="1" dirty="0"/>
          </a:p>
          <a:p>
            <a:pPr marL="0" indent="0">
              <a:buNone/>
            </a:pPr>
            <a:endParaRPr lang="en-US" sz="2000" dirty="0"/>
          </a:p>
        </p:txBody>
      </p:sp>
      <p:pic>
        <p:nvPicPr>
          <p:cNvPr id="8" name="Picture 7" descr="Logos for NASA, NOAA, NSF and the U.S. Department of Stat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39071" y="5903888"/>
            <a:ext cx="3540630" cy="740967"/>
          </a:xfrm>
          <a:prstGeom prst="rect">
            <a:avLst/>
          </a:prstGeom>
        </p:spPr>
      </p:pic>
      <p:pic>
        <p:nvPicPr>
          <p:cNvPr id="10" name="Content Placeholder 6" descr="Banner: Soil (Pedosphere) Horizon Sampling"/>
          <p:cNvPicPr>
            <a:picLocks noGrp="1" noChangeAspect="1"/>
          </p:cNvPicPr>
          <p:nvPr>
            <p:ph sz="half" idx="1"/>
          </p:nvPr>
        </p:nvPicPr>
        <p:blipFill>
          <a:blip r:embed="rId8">
            <a:extLst>
              <a:ext uri="{28A0092B-C50C-407E-A947-70E740481C1C}">
                <a14:useLocalDpi xmlns:a14="http://schemas.microsoft.com/office/drawing/2010/main" val="0"/>
              </a:ext>
            </a:extLst>
          </a:blip>
          <a:stretch>
            <a:fillRect/>
          </a:stretch>
        </p:blipFill>
        <p:spPr>
          <a:xfrm>
            <a:off x="1166586" y="0"/>
            <a:ext cx="7968343" cy="1020738"/>
          </a:xfrm>
        </p:spPr>
      </p:pic>
      <p:pic>
        <p:nvPicPr>
          <p:cNvPr id="11" name="Picture 10" descr="Menu- In the Lab"/>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1283844" cy="6858001"/>
          </a:xfrm>
          <a:prstGeom prst="rect">
            <a:avLst/>
          </a:prstGeom>
        </p:spPr>
      </p:pic>
      <p:sp>
        <p:nvSpPr>
          <p:cNvPr id="4" name="Slide Number Placeholder 3"/>
          <p:cNvSpPr>
            <a:spLocks noGrp="1"/>
          </p:cNvSpPr>
          <p:nvPr>
            <p:ph type="sldNum" sz="quarter" idx="12"/>
          </p:nvPr>
        </p:nvSpPr>
        <p:spPr/>
        <p:txBody>
          <a:bodyPr/>
          <a:lstStyle/>
          <a:p>
            <a:fld id="{17412239-1292-C749-8343-A6DE4C9B54BD}" type="slidenum">
              <a:rPr lang="en-US" smtClean="0"/>
              <a:t>7</a:t>
            </a:fld>
            <a:endParaRPr lang="en-US" dirty="0"/>
          </a:p>
        </p:txBody>
      </p:sp>
    </p:spTree>
    <p:extLst>
      <p:ext uri="{BB962C8B-B14F-4D97-AF65-F5344CB8AC3E}">
        <p14:creationId xmlns:p14="http://schemas.microsoft.com/office/powerpoint/2010/main" val="15939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3606</TotalTime>
  <Words>511</Words>
  <Application>Microsoft Macintosh PowerPoint</Application>
  <PresentationFormat>On-screen Show (4:3)</PresentationFormat>
  <Paragraphs>55</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Calibri Light</vt:lpstr>
      <vt:lpstr>Arial</vt:lpstr>
      <vt:lpstr>Office Theme</vt:lpstr>
      <vt:lpstr>PowerPoint Presentation</vt:lpstr>
      <vt:lpstr>Horizon Sampling</vt:lpstr>
      <vt:lpstr>Equipment and Materials</vt:lpstr>
      <vt:lpstr>In the Field </vt:lpstr>
      <vt:lpstr>In the Lab</vt:lpstr>
      <vt:lpstr>In the Lab</vt:lpstr>
      <vt:lpstr>In the Lab</vt:lpstr>
      <vt:lpstr>Credits: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rusty low</cp:lastModifiedBy>
  <cp:revision>83</cp:revision>
  <dcterms:created xsi:type="dcterms:W3CDTF">2016-04-01T00:37:38Z</dcterms:created>
  <dcterms:modified xsi:type="dcterms:W3CDTF">2016-06-09T03:14:31Z</dcterms:modified>
</cp:coreProperties>
</file>