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67" r:id="rId4"/>
    <p:sldId id="258" r:id="rId5"/>
    <p:sldId id="301" r:id="rId6"/>
    <p:sldId id="294" r:id="rId7"/>
    <p:sldId id="295" r:id="rId8"/>
    <p:sldId id="268" r:id="rId9"/>
    <p:sldId id="260" r:id="rId10"/>
    <p:sldId id="296" r:id="rId11"/>
    <p:sldId id="293" r:id="rId12"/>
    <p:sldId id="263" r:id="rId13"/>
    <p:sldId id="265" r:id="rId14"/>
    <p:sldId id="264" r:id="rId15"/>
    <p:sldId id="283" r:id="rId16"/>
    <p:sldId id="284" r:id="rId17"/>
    <p:sldId id="282" r:id="rId18"/>
    <p:sldId id="300" r:id="rId19"/>
    <p:sldId id="292" r:id="rId20"/>
    <p:sldId id="302" r:id="rId21"/>
    <p:sldId id="287" r:id="rId22"/>
    <p:sldId id="288" r:id="rId23"/>
    <p:sldId id="291" r:id="rId24"/>
    <p:sldId id="303" r:id="rId25"/>
    <p:sldId id="266" r:id="rId26"/>
  </p:sldIdLst>
  <p:sldSz cx="9144000" cy="6858000" type="screen4x3"/>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4" autoAdjust="0"/>
    <p:restoredTop sz="78508" autoAdjust="0"/>
  </p:normalViewPr>
  <p:slideViewPr>
    <p:cSldViewPr>
      <p:cViewPr varScale="1">
        <p:scale>
          <a:sx n="59" d="100"/>
          <a:sy n="59" d="100"/>
        </p:scale>
        <p:origin x="1788" y="78"/>
      </p:cViewPr>
      <p:guideLst>
        <p:guide orient="horz" pos="2160"/>
        <p:guide pos="288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hr-HR"/>
            </a:pPr>
            <a:r>
              <a:rPr lang="hr-HR" sz="3000" b="0" dirty="0" err="1" smtClean="0">
                <a:latin typeface="Arial Black" pitchFamily="34" charset="0"/>
              </a:rPr>
              <a:t>Moisture</a:t>
            </a:r>
            <a:endParaRPr lang="en-US" sz="3000" b="0" dirty="0">
              <a:latin typeface="Arial Black" pitchFamily="34" charset="0"/>
            </a:endParaRPr>
          </a:p>
        </c:rich>
      </c:tx>
      <c:layout>
        <c:manualLayout>
          <c:xMode val="edge"/>
          <c:yMode val="edge"/>
          <c:x val="0.27612849956255486"/>
          <c:y val="5.5555555555555546E-2"/>
        </c:manualLayout>
      </c:layout>
      <c:overlay val="0"/>
    </c:title>
    <c:autoTitleDeleted val="0"/>
    <c:plotArea>
      <c:layout>
        <c:manualLayout>
          <c:layoutTarget val="inner"/>
          <c:xMode val="edge"/>
          <c:yMode val="edge"/>
          <c:x val="0.13309951881014873"/>
          <c:y val="0.16806722076407116"/>
          <c:w val="0.73827537182852132"/>
          <c:h val="0.61276217556138812"/>
        </c:manualLayout>
      </c:layout>
      <c:lineChart>
        <c:grouping val="standard"/>
        <c:varyColors val="0"/>
        <c:ser>
          <c:idx val="0"/>
          <c:order val="0"/>
          <c:tx>
            <c:v>Vlaga</c:v>
          </c:tx>
          <c:marker>
            <c:symbol val="none"/>
          </c:marker>
          <c:cat>
            <c:strRef>
              <c:f>Sheet1!$A$1:$A$31</c:f>
              <c:strCache>
                <c:ptCount val="31"/>
                <c:pt idx="0">
                  <c:v>1.7.2014.</c:v>
                </c:pt>
                <c:pt idx="1">
                  <c:v>2.7.2014.</c:v>
                </c:pt>
                <c:pt idx="2">
                  <c:v>3.7.2014.</c:v>
                </c:pt>
                <c:pt idx="3">
                  <c:v>4.7.2014.</c:v>
                </c:pt>
                <c:pt idx="4">
                  <c:v>5.7.2014.</c:v>
                </c:pt>
                <c:pt idx="5">
                  <c:v>6.7.2014.</c:v>
                </c:pt>
                <c:pt idx="6">
                  <c:v>7.7.2014.</c:v>
                </c:pt>
                <c:pt idx="7">
                  <c:v>8.7.2014.</c:v>
                </c:pt>
                <c:pt idx="8">
                  <c:v>9.7.2014.</c:v>
                </c:pt>
                <c:pt idx="9">
                  <c:v>10.7.2014.</c:v>
                </c:pt>
                <c:pt idx="10">
                  <c:v>11.7.2014.</c:v>
                </c:pt>
                <c:pt idx="11">
                  <c:v>12.7.2014.</c:v>
                </c:pt>
                <c:pt idx="12">
                  <c:v>13.7.2014.</c:v>
                </c:pt>
                <c:pt idx="13">
                  <c:v>14.7.2014.</c:v>
                </c:pt>
                <c:pt idx="14">
                  <c:v>15.7.2014.</c:v>
                </c:pt>
                <c:pt idx="15">
                  <c:v>16.7.2014.</c:v>
                </c:pt>
                <c:pt idx="16">
                  <c:v>17.7.2014.</c:v>
                </c:pt>
                <c:pt idx="17">
                  <c:v>18.7.2014.</c:v>
                </c:pt>
                <c:pt idx="18">
                  <c:v>19.7.2014.</c:v>
                </c:pt>
                <c:pt idx="19">
                  <c:v>20.7.2014.</c:v>
                </c:pt>
                <c:pt idx="20">
                  <c:v>21.7.2014.</c:v>
                </c:pt>
                <c:pt idx="21">
                  <c:v>22.7.2014.</c:v>
                </c:pt>
                <c:pt idx="22">
                  <c:v>23.7.2014.</c:v>
                </c:pt>
                <c:pt idx="23">
                  <c:v>24.7.2014.</c:v>
                </c:pt>
                <c:pt idx="24">
                  <c:v>25.7.2014.</c:v>
                </c:pt>
                <c:pt idx="25">
                  <c:v>26.7.2014.</c:v>
                </c:pt>
                <c:pt idx="26">
                  <c:v>27.7.2014.</c:v>
                </c:pt>
                <c:pt idx="27">
                  <c:v>28.7.2014.</c:v>
                </c:pt>
                <c:pt idx="28">
                  <c:v>29.7.2014.</c:v>
                </c:pt>
                <c:pt idx="29">
                  <c:v>30.7.2014.</c:v>
                </c:pt>
                <c:pt idx="30">
                  <c:v>31.7.2014.</c:v>
                </c:pt>
              </c:strCache>
            </c:strRef>
          </c:cat>
          <c:val>
            <c:numRef>
              <c:f>Sheet1!$B$1:$B$31</c:f>
              <c:numCache>
                <c:formatCode>General</c:formatCode>
                <c:ptCount val="31"/>
                <c:pt idx="0">
                  <c:v>9</c:v>
                </c:pt>
                <c:pt idx="1">
                  <c:v>16</c:v>
                </c:pt>
                <c:pt idx="2">
                  <c:v>11</c:v>
                </c:pt>
                <c:pt idx="3">
                  <c:v>7</c:v>
                </c:pt>
                <c:pt idx="4">
                  <c:v>9</c:v>
                </c:pt>
                <c:pt idx="5">
                  <c:v>28</c:v>
                </c:pt>
                <c:pt idx="6">
                  <c:v>19</c:v>
                </c:pt>
                <c:pt idx="7">
                  <c:v>66</c:v>
                </c:pt>
                <c:pt idx="8">
                  <c:v>36</c:v>
                </c:pt>
                <c:pt idx="9">
                  <c:v>32</c:v>
                </c:pt>
                <c:pt idx="10">
                  <c:v>28</c:v>
                </c:pt>
                <c:pt idx="11">
                  <c:v>35</c:v>
                </c:pt>
                <c:pt idx="12">
                  <c:v>38</c:v>
                </c:pt>
                <c:pt idx="13">
                  <c:v>42</c:v>
                </c:pt>
                <c:pt idx="14">
                  <c:v>9</c:v>
                </c:pt>
                <c:pt idx="15">
                  <c:v>8</c:v>
                </c:pt>
                <c:pt idx="16">
                  <c:v>8</c:v>
                </c:pt>
                <c:pt idx="17">
                  <c:v>8</c:v>
                </c:pt>
                <c:pt idx="18">
                  <c:v>14</c:v>
                </c:pt>
                <c:pt idx="19">
                  <c:v>9</c:v>
                </c:pt>
                <c:pt idx="20">
                  <c:v>45</c:v>
                </c:pt>
                <c:pt idx="21">
                  <c:v>49</c:v>
                </c:pt>
                <c:pt idx="22">
                  <c:v>33</c:v>
                </c:pt>
                <c:pt idx="23">
                  <c:v>19</c:v>
                </c:pt>
                <c:pt idx="24">
                  <c:v>30</c:v>
                </c:pt>
                <c:pt idx="25">
                  <c:v>27</c:v>
                </c:pt>
                <c:pt idx="26">
                  <c:v>51</c:v>
                </c:pt>
                <c:pt idx="27">
                  <c:v>35</c:v>
                </c:pt>
                <c:pt idx="28">
                  <c:v>68</c:v>
                </c:pt>
                <c:pt idx="29">
                  <c:v>45</c:v>
                </c:pt>
                <c:pt idx="30">
                  <c:v>61</c:v>
                </c:pt>
              </c:numCache>
            </c:numRef>
          </c:val>
          <c:smooth val="0"/>
        </c:ser>
        <c:dLbls>
          <c:showLegendKey val="0"/>
          <c:showVal val="0"/>
          <c:showCatName val="0"/>
          <c:showSerName val="0"/>
          <c:showPercent val="0"/>
          <c:showBubbleSize val="0"/>
        </c:dLbls>
        <c:smooth val="0"/>
        <c:axId val="107511984"/>
        <c:axId val="107511424"/>
      </c:lineChart>
      <c:catAx>
        <c:axId val="107511984"/>
        <c:scaling>
          <c:orientation val="minMax"/>
        </c:scaling>
        <c:delete val="0"/>
        <c:axPos val="b"/>
        <c:numFmt formatCode="General" sourceLinked="0"/>
        <c:majorTickMark val="out"/>
        <c:minorTickMark val="none"/>
        <c:tickLblPos val="nextTo"/>
        <c:txPr>
          <a:bodyPr/>
          <a:lstStyle/>
          <a:p>
            <a:pPr>
              <a:defRPr lang="hr-HR"/>
            </a:pPr>
            <a:endParaRPr lang="en-US"/>
          </a:p>
        </c:txPr>
        <c:crossAx val="107511424"/>
        <c:crosses val="autoZero"/>
        <c:auto val="1"/>
        <c:lblAlgn val="ctr"/>
        <c:lblOffset val="100"/>
        <c:noMultiLvlLbl val="0"/>
      </c:catAx>
      <c:valAx>
        <c:axId val="107511424"/>
        <c:scaling>
          <c:orientation val="minMax"/>
        </c:scaling>
        <c:delete val="0"/>
        <c:axPos val="l"/>
        <c:majorGridlines/>
        <c:numFmt formatCode="General" sourceLinked="1"/>
        <c:majorTickMark val="out"/>
        <c:minorTickMark val="none"/>
        <c:tickLblPos val="nextTo"/>
        <c:txPr>
          <a:bodyPr/>
          <a:lstStyle/>
          <a:p>
            <a:pPr>
              <a:defRPr lang="hr-HR"/>
            </a:pPr>
            <a:endParaRPr lang="en-US"/>
          </a:p>
        </c:txPr>
        <c:crossAx val="107511984"/>
        <c:crosses val="autoZero"/>
        <c:crossBetween val="between"/>
      </c:valAx>
      <c:spPr>
        <a:solidFill>
          <a:schemeClr val="bg1"/>
        </a:solidFill>
      </c:spPr>
    </c:plotArea>
    <c:legend>
      <c:legendPos val="r"/>
      <c:layout>
        <c:manualLayout>
          <c:xMode val="edge"/>
          <c:yMode val="edge"/>
          <c:x val="0.78297900262467179"/>
          <c:y val="0.58816856226305037"/>
          <c:w val="9.0632108486439197E-2"/>
          <c:h val="5.5709098862642172E-2"/>
        </c:manualLayout>
      </c:layout>
      <c:overlay val="0"/>
      <c:txPr>
        <a:bodyPr/>
        <a:lstStyle/>
        <a:p>
          <a:pPr>
            <a:defRPr lang="hr-H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hr-HR" sz="3000" b="0"/>
            </a:pPr>
            <a:r>
              <a:rPr lang="hr-HR" sz="3000" b="0" dirty="0" smtClean="0">
                <a:latin typeface="Arial Black" pitchFamily="34" charset="0"/>
              </a:rPr>
              <a:t>  CLOUD COVER</a:t>
            </a:r>
            <a:endParaRPr lang="en-US" sz="3000" b="0" dirty="0">
              <a:latin typeface="Arial Black" pitchFamily="34" charset="0"/>
            </a:endParaRPr>
          </a:p>
        </c:rich>
      </c:tx>
      <c:layout>
        <c:manualLayout>
          <c:xMode val="edge"/>
          <c:yMode val="edge"/>
          <c:x val="0.26570833333333332"/>
          <c:y val="4.4444444444444446E-2"/>
        </c:manualLayout>
      </c:layout>
      <c:overlay val="0"/>
    </c:title>
    <c:autoTitleDeleted val="0"/>
    <c:plotArea>
      <c:layout>
        <c:manualLayout>
          <c:layoutTarget val="inner"/>
          <c:xMode val="edge"/>
          <c:yMode val="edge"/>
          <c:x val="9.0855314960629915E-2"/>
          <c:y val="0.16495844269466317"/>
          <c:w val="0.80748490813648299"/>
          <c:h val="0.62326829979585885"/>
        </c:manualLayout>
      </c:layout>
      <c:lineChart>
        <c:grouping val="standard"/>
        <c:varyColors val="0"/>
        <c:ser>
          <c:idx val="0"/>
          <c:order val="0"/>
          <c:tx>
            <c:v>Naoblaka</c:v>
          </c:tx>
          <c:cat>
            <c:strRef>
              <c:f>Sheet1!$A$1:$A$31</c:f>
              <c:strCache>
                <c:ptCount val="31"/>
                <c:pt idx="0">
                  <c:v>1.7.2014.</c:v>
                </c:pt>
                <c:pt idx="1">
                  <c:v>2.7.2014.</c:v>
                </c:pt>
                <c:pt idx="2">
                  <c:v>3.7.2014.</c:v>
                </c:pt>
                <c:pt idx="3">
                  <c:v>4.7.2014.</c:v>
                </c:pt>
                <c:pt idx="4">
                  <c:v>5.7.2014.</c:v>
                </c:pt>
                <c:pt idx="5">
                  <c:v>6.7.2014.</c:v>
                </c:pt>
                <c:pt idx="6">
                  <c:v>7.7.2014.</c:v>
                </c:pt>
                <c:pt idx="7">
                  <c:v>8.7.2014.</c:v>
                </c:pt>
                <c:pt idx="8">
                  <c:v>9.7.2014.</c:v>
                </c:pt>
                <c:pt idx="9">
                  <c:v>10.7.2014.</c:v>
                </c:pt>
                <c:pt idx="10">
                  <c:v>11.7.2014.</c:v>
                </c:pt>
                <c:pt idx="11">
                  <c:v>12.7.2014.</c:v>
                </c:pt>
                <c:pt idx="12">
                  <c:v>13.7.2014.</c:v>
                </c:pt>
                <c:pt idx="13">
                  <c:v>14.7.2014.</c:v>
                </c:pt>
                <c:pt idx="14">
                  <c:v>15.7.2014.</c:v>
                </c:pt>
                <c:pt idx="15">
                  <c:v>16.7.2014.</c:v>
                </c:pt>
                <c:pt idx="16">
                  <c:v>17.7.2014.</c:v>
                </c:pt>
                <c:pt idx="17">
                  <c:v>18.7.2014.</c:v>
                </c:pt>
                <c:pt idx="18">
                  <c:v>19.7.2014.</c:v>
                </c:pt>
                <c:pt idx="19">
                  <c:v>20.7.2014.</c:v>
                </c:pt>
                <c:pt idx="20">
                  <c:v>21.7.2014.</c:v>
                </c:pt>
                <c:pt idx="21">
                  <c:v>22.7.2014.</c:v>
                </c:pt>
                <c:pt idx="22">
                  <c:v>23.7.2014.</c:v>
                </c:pt>
                <c:pt idx="23">
                  <c:v>24.7.2014.</c:v>
                </c:pt>
                <c:pt idx="24">
                  <c:v>25.7.2014.</c:v>
                </c:pt>
                <c:pt idx="25">
                  <c:v>26.7.2014.</c:v>
                </c:pt>
                <c:pt idx="26">
                  <c:v>27.7.2014.</c:v>
                </c:pt>
                <c:pt idx="27">
                  <c:v>28.7.2014.</c:v>
                </c:pt>
                <c:pt idx="28">
                  <c:v>29.7.2014.</c:v>
                </c:pt>
                <c:pt idx="29">
                  <c:v>30.7.2014.</c:v>
                </c:pt>
                <c:pt idx="30">
                  <c:v>31.7.2014.</c:v>
                </c:pt>
              </c:strCache>
            </c:strRef>
          </c:cat>
          <c:val>
            <c:numRef>
              <c:f>Sheet1!$C$1:$C$31</c:f>
              <c:numCache>
                <c:formatCode>General</c:formatCode>
                <c:ptCount val="31"/>
                <c:pt idx="0">
                  <c:v>2</c:v>
                </c:pt>
                <c:pt idx="1">
                  <c:v>3</c:v>
                </c:pt>
                <c:pt idx="2">
                  <c:v>2</c:v>
                </c:pt>
                <c:pt idx="3">
                  <c:v>0</c:v>
                </c:pt>
                <c:pt idx="4">
                  <c:v>5</c:v>
                </c:pt>
                <c:pt idx="5">
                  <c:v>2</c:v>
                </c:pt>
                <c:pt idx="6">
                  <c:v>2</c:v>
                </c:pt>
                <c:pt idx="7">
                  <c:v>4</c:v>
                </c:pt>
                <c:pt idx="8">
                  <c:v>7</c:v>
                </c:pt>
                <c:pt idx="9">
                  <c:v>8</c:v>
                </c:pt>
                <c:pt idx="10">
                  <c:v>7</c:v>
                </c:pt>
                <c:pt idx="11">
                  <c:v>9</c:v>
                </c:pt>
                <c:pt idx="12">
                  <c:v>4</c:v>
                </c:pt>
                <c:pt idx="13">
                  <c:v>10</c:v>
                </c:pt>
                <c:pt idx="14">
                  <c:v>4</c:v>
                </c:pt>
                <c:pt idx="15">
                  <c:v>3</c:v>
                </c:pt>
                <c:pt idx="16">
                  <c:v>3</c:v>
                </c:pt>
                <c:pt idx="17">
                  <c:v>4</c:v>
                </c:pt>
                <c:pt idx="18">
                  <c:v>2</c:v>
                </c:pt>
                <c:pt idx="19">
                  <c:v>2</c:v>
                </c:pt>
                <c:pt idx="20">
                  <c:v>7</c:v>
                </c:pt>
                <c:pt idx="21">
                  <c:v>8</c:v>
                </c:pt>
                <c:pt idx="22">
                  <c:v>5</c:v>
                </c:pt>
                <c:pt idx="23">
                  <c:v>5</c:v>
                </c:pt>
                <c:pt idx="24">
                  <c:v>6</c:v>
                </c:pt>
                <c:pt idx="25">
                  <c:v>5</c:v>
                </c:pt>
                <c:pt idx="26">
                  <c:v>8</c:v>
                </c:pt>
                <c:pt idx="27">
                  <c:v>6</c:v>
                </c:pt>
                <c:pt idx="28">
                  <c:v>7</c:v>
                </c:pt>
                <c:pt idx="29">
                  <c:v>7</c:v>
                </c:pt>
                <c:pt idx="30">
                  <c:v>8</c:v>
                </c:pt>
              </c:numCache>
            </c:numRef>
          </c:val>
          <c:smooth val="0"/>
        </c:ser>
        <c:dLbls>
          <c:showLegendKey val="0"/>
          <c:showVal val="0"/>
          <c:showCatName val="0"/>
          <c:showSerName val="0"/>
          <c:showPercent val="0"/>
          <c:showBubbleSize val="0"/>
        </c:dLbls>
        <c:marker val="1"/>
        <c:smooth val="0"/>
        <c:axId val="107514224"/>
        <c:axId val="107514784"/>
      </c:lineChart>
      <c:catAx>
        <c:axId val="107514224"/>
        <c:scaling>
          <c:orientation val="minMax"/>
        </c:scaling>
        <c:delete val="0"/>
        <c:axPos val="b"/>
        <c:numFmt formatCode="General" sourceLinked="0"/>
        <c:majorTickMark val="out"/>
        <c:minorTickMark val="none"/>
        <c:tickLblPos val="nextTo"/>
        <c:spPr>
          <a:noFill/>
        </c:spPr>
        <c:txPr>
          <a:bodyPr/>
          <a:lstStyle/>
          <a:p>
            <a:pPr>
              <a:defRPr lang="hr-HR"/>
            </a:pPr>
            <a:endParaRPr lang="en-US"/>
          </a:p>
        </c:txPr>
        <c:crossAx val="107514784"/>
        <c:crosses val="autoZero"/>
        <c:auto val="1"/>
        <c:lblAlgn val="ctr"/>
        <c:lblOffset val="100"/>
        <c:noMultiLvlLbl val="0"/>
      </c:catAx>
      <c:valAx>
        <c:axId val="107514784"/>
        <c:scaling>
          <c:orientation val="minMax"/>
        </c:scaling>
        <c:delete val="0"/>
        <c:axPos val="l"/>
        <c:majorGridlines/>
        <c:numFmt formatCode="General" sourceLinked="1"/>
        <c:majorTickMark val="out"/>
        <c:minorTickMark val="none"/>
        <c:tickLblPos val="nextTo"/>
        <c:txPr>
          <a:bodyPr/>
          <a:lstStyle/>
          <a:p>
            <a:pPr>
              <a:defRPr lang="hr-HR"/>
            </a:pPr>
            <a:endParaRPr lang="en-US"/>
          </a:p>
        </c:txPr>
        <c:crossAx val="107514224"/>
        <c:crosses val="autoZero"/>
        <c:crossBetween val="between"/>
      </c:valAx>
      <c:spPr>
        <a:solidFill>
          <a:prstClr val="white"/>
        </a:solidFill>
      </c:spPr>
    </c:plotArea>
    <c:legend>
      <c:legendPos val="r"/>
      <c:layout>
        <c:manualLayout>
          <c:xMode val="edge"/>
          <c:yMode val="edge"/>
          <c:x val="0.78445111548556434"/>
          <c:y val="0.63261300670749487"/>
          <c:w val="9.4715551181102364E-2"/>
          <c:h val="3.3486876640419945E-2"/>
        </c:manualLayout>
      </c:layout>
      <c:overlay val="0"/>
      <c:txPr>
        <a:bodyPr/>
        <a:lstStyle/>
        <a:p>
          <a:pPr>
            <a:defRPr lang="hr-HR"/>
          </a:pPr>
          <a:endParaRPr lang="en-US"/>
        </a:p>
      </c:txPr>
    </c:legend>
    <c:plotVisOnly val="1"/>
    <c:dispBlanksAs val="gap"/>
    <c:showDLblsOverMax val="0"/>
  </c:chart>
  <c:txPr>
    <a:bodyPr/>
    <a:lstStyle/>
    <a:p>
      <a:pPr>
        <a:defRPr lang="hr-HR" noProof="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48840769903748"/>
          <c:y val="5.0931758530183717E-2"/>
          <c:w val="0.73970734908136448"/>
          <c:h val="0.73282418020532225"/>
        </c:manualLayout>
      </c:layout>
      <c:barChart>
        <c:barDir val="col"/>
        <c:grouping val="clustered"/>
        <c:varyColors val="0"/>
        <c:ser>
          <c:idx val="0"/>
          <c:order val="0"/>
          <c:tx>
            <c:v>Padaline/mm</c:v>
          </c:tx>
          <c:invertIfNegative val="0"/>
          <c:val>
            <c:numRef>
              <c:f>Sheet1!$D$1:$D$9</c:f>
              <c:numCache>
                <c:formatCode>General</c:formatCode>
                <c:ptCount val="9"/>
                <c:pt idx="0">
                  <c:v>0.5</c:v>
                </c:pt>
                <c:pt idx="1">
                  <c:v>15.3</c:v>
                </c:pt>
                <c:pt idx="2">
                  <c:v>21.2</c:v>
                </c:pt>
                <c:pt idx="3">
                  <c:v>4.2</c:v>
                </c:pt>
                <c:pt idx="4">
                  <c:v>8.6</c:v>
                </c:pt>
                <c:pt idx="5">
                  <c:v>1.8</c:v>
                </c:pt>
                <c:pt idx="6">
                  <c:v>24</c:v>
                </c:pt>
                <c:pt idx="7">
                  <c:v>10</c:v>
                </c:pt>
                <c:pt idx="8">
                  <c:v>21</c:v>
                </c:pt>
              </c:numCache>
            </c:numRef>
          </c:val>
        </c:ser>
        <c:dLbls>
          <c:showLegendKey val="0"/>
          <c:showVal val="0"/>
          <c:showCatName val="0"/>
          <c:showSerName val="0"/>
          <c:showPercent val="0"/>
          <c:showBubbleSize val="0"/>
        </c:dLbls>
        <c:gapWidth val="150"/>
        <c:axId val="226125568"/>
        <c:axId val="226126128"/>
      </c:barChart>
      <c:catAx>
        <c:axId val="226125568"/>
        <c:scaling>
          <c:orientation val="minMax"/>
        </c:scaling>
        <c:delete val="0"/>
        <c:axPos val="b"/>
        <c:majorTickMark val="out"/>
        <c:minorTickMark val="none"/>
        <c:tickLblPos val="nextTo"/>
        <c:txPr>
          <a:bodyPr/>
          <a:lstStyle/>
          <a:p>
            <a:pPr>
              <a:defRPr lang="hr-HR"/>
            </a:pPr>
            <a:endParaRPr lang="en-US"/>
          </a:p>
        </c:txPr>
        <c:crossAx val="226126128"/>
        <c:crosses val="autoZero"/>
        <c:auto val="1"/>
        <c:lblAlgn val="ctr"/>
        <c:lblOffset val="100"/>
        <c:noMultiLvlLbl val="0"/>
      </c:catAx>
      <c:valAx>
        <c:axId val="226126128"/>
        <c:scaling>
          <c:orientation val="minMax"/>
        </c:scaling>
        <c:delete val="0"/>
        <c:axPos val="l"/>
        <c:majorGridlines/>
        <c:numFmt formatCode="General" sourceLinked="1"/>
        <c:majorTickMark val="out"/>
        <c:minorTickMark val="none"/>
        <c:tickLblPos val="nextTo"/>
        <c:txPr>
          <a:bodyPr/>
          <a:lstStyle/>
          <a:p>
            <a:pPr>
              <a:defRPr lang="hr-HR"/>
            </a:pPr>
            <a:endParaRPr lang="en-US"/>
          </a:p>
        </c:txPr>
        <c:crossAx val="226125568"/>
        <c:crosses val="autoZero"/>
        <c:crossBetween val="between"/>
      </c:valAx>
      <c:spPr>
        <a:solidFill>
          <a:prstClr val="white"/>
        </a:solidFill>
      </c:spPr>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BF7CB8-B69E-4B33-B9B2-97504262DD85}" type="datetimeFigureOut">
              <a:rPr lang="hr-HR" smtClean="0"/>
              <a:pPr/>
              <a:t>14.7.2015.</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BE6252-D83C-4D8F-922E-DA088B0084A5}" type="slidenum">
              <a:rPr lang="hr-HR" smtClean="0"/>
              <a:pPr/>
              <a:t>‹#›</a:t>
            </a:fld>
            <a:endParaRPr lang="hr-HR"/>
          </a:p>
        </p:txBody>
      </p:sp>
    </p:spTree>
    <p:extLst>
      <p:ext uri="{BB962C8B-B14F-4D97-AF65-F5344CB8AC3E}">
        <p14:creationId xmlns:p14="http://schemas.microsoft.com/office/powerpoint/2010/main" val="2260469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sz="1400" dirty="0" err="1" smtClean="0"/>
              <a:t>This</a:t>
            </a:r>
            <a:r>
              <a:rPr lang="hr-HR" sz="1400" dirty="0" smtClean="0"/>
              <a:t> is a </a:t>
            </a:r>
            <a:r>
              <a:rPr lang="hr-HR" sz="1400" dirty="0" err="1" smtClean="0"/>
              <a:t>free</a:t>
            </a:r>
            <a:r>
              <a:rPr lang="hr-HR" sz="1400" dirty="0" smtClean="0"/>
              <a:t> </a:t>
            </a:r>
            <a:r>
              <a:rPr lang="hr-HR" sz="1400" dirty="0" err="1" smtClean="0"/>
              <a:t>translation</a:t>
            </a:r>
            <a:r>
              <a:rPr lang="hr-HR" sz="1400" dirty="0" smtClean="0"/>
              <a:t> ,</a:t>
            </a:r>
            <a:r>
              <a:rPr lang="hr-HR" sz="1400" dirty="0" err="1" smtClean="0"/>
              <a:t>in</a:t>
            </a:r>
            <a:r>
              <a:rPr lang="hr-HR" sz="1400" dirty="0" smtClean="0"/>
              <a:t> </a:t>
            </a:r>
            <a:r>
              <a:rPr lang="hr-HR" sz="1400" dirty="0" err="1" smtClean="0"/>
              <a:t>croatian</a:t>
            </a:r>
            <a:r>
              <a:rPr lang="hr-HR" sz="1400" dirty="0" smtClean="0"/>
              <a:t> </a:t>
            </a:r>
            <a:r>
              <a:rPr lang="hr-HR" sz="1400" dirty="0" err="1" smtClean="0"/>
              <a:t>aerosols</a:t>
            </a:r>
            <a:r>
              <a:rPr lang="hr-HR" sz="1400" dirty="0" smtClean="0"/>
              <a:t> are </a:t>
            </a:r>
            <a:r>
              <a:rPr lang="hr-HR" sz="1400" dirty="0" err="1" smtClean="0"/>
              <a:t>called</a:t>
            </a:r>
            <a:r>
              <a:rPr lang="hr-HR" sz="1400" dirty="0" smtClean="0"/>
              <a:t> </a:t>
            </a:r>
            <a:r>
              <a:rPr lang="hr-HR" sz="1400" dirty="0" err="1" smtClean="0"/>
              <a:t>suspended</a:t>
            </a:r>
            <a:r>
              <a:rPr lang="hr-HR" sz="1400" dirty="0" smtClean="0"/>
              <a:t> </a:t>
            </a:r>
            <a:r>
              <a:rPr lang="hr-HR" sz="1400" dirty="0" err="1" smtClean="0"/>
              <a:t>particles</a:t>
            </a:r>
            <a:r>
              <a:rPr lang="hr-HR" sz="1400" dirty="0" smtClean="0"/>
              <a:t> or </a:t>
            </a:r>
            <a:r>
              <a:rPr lang="hr-HR" sz="1400" dirty="0" err="1" smtClean="0"/>
              <a:t>floating</a:t>
            </a:r>
            <a:r>
              <a:rPr lang="hr-HR" sz="1400" dirty="0" smtClean="0"/>
              <a:t>(lebdi) </a:t>
            </a:r>
            <a:r>
              <a:rPr lang="hr-HR" sz="1400" dirty="0" err="1" smtClean="0"/>
              <a:t>particles</a:t>
            </a:r>
            <a:endParaRPr lang="en-US" sz="1400"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1</a:t>
            </a:fld>
            <a:endParaRPr lang="hr-HR"/>
          </a:p>
        </p:txBody>
      </p:sp>
    </p:spTree>
    <p:extLst>
      <p:ext uri="{BB962C8B-B14F-4D97-AF65-F5344CB8AC3E}">
        <p14:creationId xmlns:p14="http://schemas.microsoft.com/office/powerpoint/2010/main" val="429485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10</a:t>
            </a:fld>
            <a:endParaRPr lang="hr-HR"/>
          </a:p>
        </p:txBody>
      </p:sp>
    </p:spTree>
    <p:extLst>
      <p:ext uri="{BB962C8B-B14F-4D97-AF65-F5344CB8AC3E}">
        <p14:creationId xmlns:p14="http://schemas.microsoft.com/office/powerpoint/2010/main" val="1315483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err="1" smtClean="0"/>
              <a:t>Our</a:t>
            </a:r>
            <a:r>
              <a:rPr lang="hr-HR" dirty="0" smtClean="0"/>
              <a:t> station</a:t>
            </a:r>
            <a:endParaRPr lang="en-US"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11</a:t>
            </a:fld>
            <a:endParaRPr lang="hr-HR"/>
          </a:p>
        </p:txBody>
      </p:sp>
    </p:spTree>
    <p:extLst>
      <p:ext uri="{BB962C8B-B14F-4D97-AF65-F5344CB8AC3E}">
        <p14:creationId xmlns:p14="http://schemas.microsoft.com/office/powerpoint/2010/main" val="946933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We measured pH after 1 month so it does not indicate the real acidity of the rain</a:t>
            </a:r>
          </a:p>
          <a:p>
            <a:r>
              <a:rPr lang="hr-HR" dirty="0" smtClean="0"/>
              <a:t>We measured conductivity too (in our previous projects we proved that the conductivity is proportional to the quantity of heavy metals, ions and sulphur dioxide in the soil-by quantitative analysis)</a:t>
            </a:r>
            <a:endParaRPr lang="en-US"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12</a:t>
            </a:fld>
            <a:endParaRPr lang="hr-HR"/>
          </a:p>
        </p:txBody>
      </p:sp>
    </p:spTree>
    <p:extLst>
      <p:ext uri="{BB962C8B-B14F-4D97-AF65-F5344CB8AC3E}">
        <p14:creationId xmlns:p14="http://schemas.microsoft.com/office/powerpoint/2010/main" val="519517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err="1" smtClean="0"/>
              <a:t>The</a:t>
            </a:r>
            <a:r>
              <a:rPr lang="hr-HR" dirty="0" smtClean="0"/>
              <a:t> </a:t>
            </a:r>
            <a:r>
              <a:rPr lang="hr-HR" dirty="0" err="1" smtClean="0"/>
              <a:t>temperatures</a:t>
            </a:r>
            <a:r>
              <a:rPr lang="hr-HR" dirty="0" smtClean="0"/>
              <a:t> </a:t>
            </a:r>
            <a:r>
              <a:rPr lang="hr-HR" dirty="0" err="1" smtClean="0"/>
              <a:t>were</a:t>
            </a:r>
            <a:r>
              <a:rPr lang="hr-HR" dirty="0" smtClean="0"/>
              <a:t> </a:t>
            </a:r>
            <a:r>
              <a:rPr lang="hr-HR" dirty="0" err="1" smtClean="0"/>
              <a:t>lower</a:t>
            </a:r>
            <a:r>
              <a:rPr lang="hr-HR" dirty="0" smtClean="0"/>
              <a:t> </a:t>
            </a:r>
            <a:r>
              <a:rPr lang="hr-HR" dirty="0" err="1" smtClean="0"/>
              <a:t>then</a:t>
            </a:r>
            <a:r>
              <a:rPr lang="hr-HR" dirty="0" smtClean="0"/>
              <a:t> </a:t>
            </a:r>
            <a:r>
              <a:rPr lang="hr-HR" dirty="0" err="1" smtClean="0"/>
              <a:t>the</a:t>
            </a:r>
            <a:r>
              <a:rPr lang="hr-HR" dirty="0" smtClean="0"/>
              <a:t> </a:t>
            </a:r>
            <a:r>
              <a:rPr lang="hr-HR" dirty="0" err="1" smtClean="0"/>
              <a:t>averages</a:t>
            </a:r>
            <a:r>
              <a:rPr lang="hr-HR" dirty="0" smtClean="0"/>
              <a:t> </a:t>
            </a:r>
            <a:endParaRPr lang="en-US"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13</a:t>
            </a:fld>
            <a:endParaRPr lang="hr-HR"/>
          </a:p>
        </p:txBody>
      </p:sp>
    </p:spTree>
    <p:extLst>
      <p:ext uri="{BB962C8B-B14F-4D97-AF65-F5344CB8AC3E}">
        <p14:creationId xmlns:p14="http://schemas.microsoft.com/office/powerpoint/2010/main" val="3919023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err="1" smtClean="0"/>
              <a:t>The</a:t>
            </a:r>
            <a:r>
              <a:rPr lang="hr-HR" dirty="0" smtClean="0"/>
              <a:t> </a:t>
            </a:r>
            <a:r>
              <a:rPr lang="hr-HR" dirty="0" err="1" smtClean="0"/>
              <a:t>moisture</a:t>
            </a:r>
            <a:r>
              <a:rPr lang="hr-HR" dirty="0" smtClean="0"/>
              <a:t> </a:t>
            </a:r>
            <a:r>
              <a:rPr lang="hr-HR" dirty="0" err="1" smtClean="0"/>
              <a:t>was</a:t>
            </a:r>
            <a:r>
              <a:rPr lang="hr-HR" dirty="0" smtClean="0"/>
              <a:t> </a:t>
            </a:r>
            <a:r>
              <a:rPr lang="hr-HR" dirty="0" err="1" smtClean="0"/>
              <a:t>higher</a:t>
            </a:r>
            <a:r>
              <a:rPr lang="hr-HR" dirty="0" smtClean="0"/>
              <a:t> </a:t>
            </a:r>
            <a:r>
              <a:rPr lang="hr-HR" dirty="0" err="1" smtClean="0"/>
              <a:t>than</a:t>
            </a:r>
            <a:r>
              <a:rPr lang="hr-HR" dirty="0" smtClean="0"/>
              <a:t> </a:t>
            </a:r>
            <a:r>
              <a:rPr lang="hr-HR" dirty="0" err="1" smtClean="0"/>
              <a:t>averges</a:t>
            </a:r>
            <a:endParaRPr lang="en-US"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14</a:t>
            </a:fld>
            <a:endParaRPr lang="hr-HR"/>
          </a:p>
        </p:txBody>
      </p:sp>
    </p:spTree>
    <p:extLst>
      <p:ext uri="{BB962C8B-B14F-4D97-AF65-F5344CB8AC3E}">
        <p14:creationId xmlns:p14="http://schemas.microsoft.com/office/powerpoint/2010/main" val="4148574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err="1" smtClean="0"/>
              <a:t>We</a:t>
            </a:r>
            <a:r>
              <a:rPr lang="hr-HR" dirty="0" smtClean="0"/>
              <a:t> </a:t>
            </a:r>
            <a:r>
              <a:rPr lang="hr-HR" dirty="0" err="1" smtClean="0"/>
              <a:t>measured</a:t>
            </a:r>
            <a:r>
              <a:rPr lang="hr-HR" dirty="0" smtClean="0"/>
              <a:t> </a:t>
            </a:r>
            <a:r>
              <a:rPr lang="hr-HR" dirty="0" err="1" smtClean="0"/>
              <a:t>cloud</a:t>
            </a:r>
            <a:r>
              <a:rPr lang="hr-HR" dirty="0" smtClean="0"/>
              <a:t> </a:t>
            </a:r>
            <a:r>
              <a:rPr lang="hr-HR" dirty="0" err="1" smtClean="0"/>
              <a:t>coverage</a:t>
            </a:r>
            <a:r>
              <a:rPr lang="hr-HR" dirty="0" smtClean="0"/>
              <a:t> </a:t>
            </a:r>
            <a:r>
              <a:rPr lang="hr-HR" dirty="0" err="1" smtClean="0"/>
              <a:t>in</a:t>
            </a:r>
            <a:r>
              <a:rPr lang="hr-HR" dirty="0" smtClean="0"/>
              <a:t> %</a:t>
            </a:r>
            <a:endParaRPr lang="en-US"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15</a:t>
            </a:fld>
            <a:endParaRPr lang="hr-HR"/>
          </a:p>
        </p:txBody>
      </p:sp>
    </p:spTree>
    <p:extLst>
      <p:ext uri="{BB962C8B-B14F-4D97-AF65-F5344CB8AC3E}">
        <p14:creationId xmlns:p14="http://schemas.microsoft.com/office/powerpoint/2010/main" val="2425018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smtClean="0"/>
              <a:t>The month was extremely wet(143 mm of rain)</a:t>
            </a:r>
            <a:endParaRPr lang="en-US"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16</a:t>
            </a:fld>
            <a:endParaRPr lang="hr-HR"/>
          </a:p>
        </p:txBody>
      </p:sp>
    </p:spTree>
    <p:extLst>
      <p:ext uri="{BB962C8B-B14F-4D97-AF65-F5344CB8AC3E}">
        <p14:creationId xmlns:p14="http://schemas.microsoft.com/office/powerpoint/2010/main" val="221271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smtClean="0"/>
              <a:t>Measuring</a:t>
            </a:r>
            <a:r>
              <a:rPr lang="hr-HR" dirty="0" smtClean="0"/>
              <a:t> </a:t>
            </a:r>
            <a:r>
              <a:rPr lang="hr-HR" dirty="0" err="1" smtClean="0"/>
              <a:t>heavy</a:t>
            </a:r>
            <a:r>
              <a:rPr lang="hr-HR" dirty="0" smtClean="0"/>
              <a:t> </a:t>
            </a:r>
            <a:r>
              <a:rPr lang="hr-HR" dirty="0" err="1" smtClean="0"/>
              <a:t>metals</a:t>
            </a:r>
            <a:r>
              <a:rPr lang="hr-HR" dirty="0" smtClean="0"/>
              <a:t> </a:t>
            </a:r>
            <a:r>
              <a:rPr lang="hr-HR" dirty="0" err="1" smtClean="0"/>
              <a:t>and</a:t>
            </a:r>
            <a:r>
              <a:rPr lang="hr-HR" dirty="0" smtClean="0"/>
              <a:t> </a:t>
            </a:r>
            <a:r>
              <a:rPr lang="hr-HR" dirty="0" err="1" smtClean="0"/>
              <a:t>PAHs</a:t>
            </a:r>
            <a:r>
              <a:rPr lang="hr-HR" dirty="0" smtClean="0"/>
              <a:t>  </a:t>
            </a:r>
            <a:r>
              <a:rPr lang="hr-HR" dirty="0" err="1" smtClean="0"/>
              <a:t>in</a:t>
            </a:r>
            <a:r>
              <a:rPr lang="hr-HR" dirty="0" smtClean="0"/>
              <a:t> NZZJZ PGŽ Rijeka(</a:t>
            </a:r>
            <a:r>
              <a:rPr lang="hr-HR" dirty="0" err="1" smtClean="0"/>
              <a:t>and</a:t>
            </a:r>
            <a:r>
              <a:rPr lang="hr-HR" dirty="0" smtClean="0"/>
              <a:t> </a:t>
            </a:r>
            <a:r>
              <a:rPr lang="hr-HR" dirty="0" err="1" smtClean="0"/>
              <a:t>we</a:t>
            </a:r>
            <a:r>
              <a:rPr lang="hr-HR" dirty="0" smtClean="0"/>
              <a:t> </a:t>
            </a:r>
            <a:r>
              <a:rPr lang="hr-HR" dirty="0" err="1" smtClean="0"/>
              <a:t>thank</a:t>
            </a:r>
            <a:r>
              <a:rPr lang="hr-HR" dirty="0" smtClean="0"/>
              <a:t> </a:t>
            </a:r>
            <a:r>
              <a:rPr lang="hr-HR" dirty="0" err="1" smtClean="0"/>
              <a:t>them</a:t>
            </a:r>
            <a:r>
              <a:rPr lang="hr-HR" dirty="0" smtClean="0"/>
              <a:t>)  </a:t>
            </a:r>
            <a:endParaRPr lang="pt-BR" dirty="0"/>
          </a:p>
        </p:txBody>
      </p:sp>
      <p:sp>
        <p:nvSpPr>
          <p:cNvPr id="4" name="Slide Number Placeholder 3"/>
          <p:cNvSpPr>
            <a:spLocks noGrp="1"/>
          </p:cNvSpPr>
          <p:nvPr>
            <p:ph type="sldNum" sz="quarter" idx="10"/>
          </p:nvPr>
        </p:nvSpPr>
        <p:spPr/>
        <p:txBody>
          <a:bodyPr/>
          <a:lstStyle/>
          <a:p>
            <a:fld id="{41AA9127-B108-44C8-BA8C-B9C7FC4357C1}" type="slidenum">
              <a:rPr lang="pt-BR" smtClean="0"/>
              <a:pPr/>
              <a:t>17</a:t>
            </a:fld>
            <a:endParaRPr lang="pt-BR"/>
          </a:p>
        </p:txBody>
      </p:sp>
    </p:spTree>
    <p:extLst>
      <p:ext uri="{BB962C8B-B14F-4D97-AF65-F5344CB8AC3E}">
        <p14:creationId xmlns:p14="http://schemas.microsoft.com/office/powerpoint/2010/main" val="2516653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err="1" smtClean="0"/>
              <a:t>The</a:t>
            </a:r>
            <a:r>
              <a:rPr lang="hr-HR" dirty="0" smtClean="0"/>
              <a:t> total </a:t>
            </a:r>
            <a:r>
              <a:rPr lang="hr-HR" dirty="0" err="1" smtClean="0"/>
              <a:t>mass</a:t>
            </a:r>
            <a:r>
              <a:rPr lang="hr-HR" dirty="0" smtClean="0"/>
              <a:t> </a:t>
            </a:r>
            <a:r>
              <a:rPr lang="hr-HR" dirty="0" err="1" smtClean="0"/>
              <a:t>of</a:t>
            </a:r>
            <a:r>
              <a:rPr lang="hr-HR" dirty="0" smtClean="0"/>
              <a:t> </a:t>
            </a:r>
            <a:r>
              <a:rPr lang="hr-HR" dirty="0" err="1" smtClean="0"/>
              <a:t>collected</a:t>
            </a:r>
            <a:r>
              <a:rPr lang="hr-HR" dirty="0" smtClean="0"/>
              <a:t> </a:t>
            </a:r>
            <a:r>
              <a:rPr lang="hr-HR" dirty="0" err="1" smtClean="0"/>
              <a:t>particles</a:t>
            </a:r>
            <a:r>
              <a:rPr lang="hr-HR" dirty="0" smtClean="0"/>
              <a:t> is </a:t>
            </a:r>
            <a:r>
              <a:rPr lang="hr-HR" dirty="0" err="1" smtClean="0"/>
              <a:t>high</a:t>
            </a:r>
            <a:r>
              <a:rPr lang="hr-HR" dirty="0" smtClean="0"/>
              <a:t> </a:t>
            </a:r>
            <a:r>
              <a:rPr lang="hr-HR" dirty="0" err="1" smtClean="0"/>
              <a:t>according</a:t>
            </a:r>
            <a:r>
              <a:rPr lang="hr-HR" dirty="0" smtClean="0"/>
              <a:t> to </a:t>
            </a:r>
            <a:r>
              <a:rPr lang="hr-HR" dirty="0" err="1" smtClean="0"/>
              <a:t>standards</a:t>
            </a:r>
            <a:r>
              <a:rPr lang="hr-HR" dirty="0" smtClean="0"/>
              <a:t>(</a:t>
            </a:r>
            <a:r>
              <a:rPr lang="hr-HR" dirty="0" err="1" smtClean="0"/>
              <a:t>we</a:t>
            </a:r>
            <a:r>
              <a:rPr lang="hr-HR" dirty="0" smtClean="0"/>
              <a:t> </a:t>
            </a:r>
            <a:r>
              <a:rPr lang="hr-HR" dirty="0" err="1" smtClean="0"/>
              <a:t>divided</a:t>
            </a:r>
            <a:r>
              <a:rPr lang="hr-HR" dirty="0" smtClean="0"/>
              <a:t> </a:t>
            </a:r>
            <a:r>
              <a:rPr lang="hr-HR" dirty="0" err="1" smtClean="0"/>
              <a:t>the</a:t>
            </a:r>
            <a:r>
              <a:rPr lang="hr-HR" dirty="0" smtClean="0"/>
              <a:t> </a:t>
            </a:r>
            <a:r>
              <a:rPr lang="hr-HR" dirty="0" err="1" smtClean="0"/>
              <a:t>annual</a:t>
            </a:r>
            <a:r>
              <a:rPr lang="hr-HR" dirty="0" smtClean="0"/>
              <a:t> </a:t>
            </a:r>
            <a:r>
              <a:rPr lang="hr-HR" dirty="0" err="1" smtClean="0"/>
              <a:t>allowed</a:t>
            </a:r>
            <a:r>
              <a:rPr lang="hr-HR" dirty="0" smtClean="0"/>
              <a:t> </a:t>
            </a:r>
            <a:r>
              <a:rPr lang="hr-HR" dirty="0" err="1" smtClean="0"/>
              <a:t>amount</a:t>
            </a:r>
            <a:r>
              <a:rPr lang="hr-HR" dirty="0" smtClean="0"/>
              <a:t> </a:t>
            </a:r>
            <a:r>
              <a:rPr lang="hr-HR" dirty="0" err="1" smtClean="0"/>
              <a:t>by</a:t>
            </a:r>
            <a:r>
              <a:rPr lang="hr-HR" dirty="0" smtClean="0"/>
              <a:t> </a:t>
            </a:r>
            <a:r>
              <a:rPr lang="hr-HR" dirty="0" err="1" smtClean="0"/>
              <a:t>twelve</a:t>
            </a:r>
            <a:r>
              <a:rPr lang="hr-HR" dirty="0" smtClean="0"/>
              <a:t>-29,16- </a:t>
            </a:r>
            <a:r>
              <a:rPr lang="hr-HR" dirty="0" err="1" smtClean="0"/>
              <a:t>because</a:t>
            </a:r>
            <a:r>
              <a:rPr lang="hr-HR" dirty="0" smtClean="0"/>
              <a:t> </a:t>
            </a:r>
            <a:r>
              <a:rPr lang="hr-HR" dirty="0" err="1" smtClean="0"/>
              <a:t>we</a:t>
            </a:r>
            <a:r>
              <a:rPr lang="hr-HR" dirty="0" smtClean="0"/>
              <a:t> </a:t>
            </a:r>
            <a:r>
              <a:rPr lang="hr-HR" dirty="0" err="1" smtClean="0"/>
              <a:t>wanted</a:t>
            </a:r>
            <a:r>
              <a:rPr lang="hr-HR" dirty="0" smtClean="0"/>
              <a:t> to </a:t>
            </a:r>
            <a:r>
              <a:rPr lang="hr-HR" dirty="0" err="1" smtClean="0"/>
              <a:t>show</a:t>
            </a:r>
            <a:r>
              <a:rPr lang="hr-HR" dirty="0" smtClean="0"/>
              <a:t> </a:t>
            </a:r>
            <a:r>
              <a:rPr lang="hr-HR" dirty="0" err="1" smtClean="0"/>
              <a:t>the</a:t>
            </a:r>
            <a:r>
              <a:rPr lang="hr-HR" dirty="0" smtClean="0"/>
              <a:t> </a:t>
            </a:r>
            <a:r>
              <a:rPr lang="hr-HR" dirty="0" err="1" smtClean="0"/>
              <a:t>whole</a:t>
            </a:r>
            <a:r>
              <a:rPr lang="hr-HR" dirty="0" smtClean="0"/>
              <a:t> </a:t>
            </a:r>
            <a:r>
              <a:rPr lang="hr-HR" dirty="0" err="1" smtClean="0"/>
              <a:t>amount</a:t>
            </a:r>
            <a:r>
              <a:rPr lang="hr-HR" dirty="0" smtClean="0"/>
              <a:t> </a:t>
            </a:r>
            <a:r>
              <a:rPr lang="hr-HR" dirty="0" err="1" smtClean="0"/>
              <a:t>of</a:t>
            </a:r>
            <a:r>
              <a:rPr lang="hr-HR" dirty="0" smtClean="0"/>
              <a:t> </a:t>
            </a:r>
            <a:r>
              <a:rPr lang="hr-HR" dirty="0" err="1" smtClean="0"/>
              <a:t>collected</a:t>
            </a:r>
            <a:r>
              <a:rPr lang="hr-HR" dirty="0" smtClean="0"/>
              <a:t> </a:t>
            </a:r>
            <a:r>
              <a:rPr lang="hr-HR" dirty="0" err="1" smtClean="0"/>
              <a:t>particles</a:t>
            </a:r>
            <a:r>
              <a:rPr lang="hr-HR" dirty="0" smtClean="0"/>
              <a:t>)</a:t>
            </a:r>
            <a:endParaRPr lang="hr-HR" dirty="0"/>
          </a:p>
        </p:txBody>
      </p:sp>
      <p:sp>
        <p:nvSpPr>
          <p:cNvPr id="4" name="Rezervirano mjesto broja slajda 3"/>
          <p:cNvSpPr>
            <a:spLocks noGrp="1"/>
          </p:cNvSpPr>
          <p:nvPr>
            <p:ph type="sldNum" sz="quarter" idx="10"/>
          </p:nvPr>
        </p:nvSpPr>
        <p:spPr/>
        <p:txBody>
          <a:bodyPr/>
          <a:lstStyle/>
          <a:p>
            <a:fld id="{8ABE6252-D83C-4D8F-922E-DA088B0084A5}" type="slidenum">
              <a:rPr lang="hr-HR" smtClean="0">
                <a:solidFill>
                  <a:prstClr val="black"/>
                </a:solidFill>
              </a:rPr>
              <a:pPr/>
              <a:t>18</a:t>
            </a:fld>
            <a:endParaRPr lang="hr-HR">
              <a:solidFill>
                <a:prstClr val="black"/>
              </a:solidFill>
            </a:endParaRPr>
          </a:p>
        </p:txBody>
      </p:sp>
    </p:spTree>
    <p:extLst>
      <p:ext uri="{BB962C8B-B14F-4D97-AF65-F5344CB8AC3E}">
        <p14:creationId xmlns:p14="http://schemas.microsoft.com/office/powerpoint/2010/main" val="3798825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baseline="0" dirty="0" err="1" smtClean="0"/>
              <a:t>In</a:t>
            </a:r>
            <a:r>
              <a:rPr lang="hr-HR" baseline="0" dirty="0" smtClean="0"/>
              <a:t> or </a:t>
            </a:r>
            <a:r>
              <a:rPr lang="hr-HR" baseline="0" dirty="0" err="1" smtClean="0"/>
              <a:t>samples</a:t>
            </a:r>
            <a:r>
              <a:rPr lang="hr-HR" baseline="0" dirty="0" smtClean="0"/>
              <a:t> </a:t>
            </a:r>
            <a:r>
              <a:rPr lang="hr-HR" baseline="0" dirty="0" err="1" smtClean="0"/>
              <a:t>we</a:t>
            </a:r>
            <a:r>
              <a:rPr lang="hr-HR" baseline="0" dirty="0" smtClean="0"/>
              <a:t> </a:t>
            </a:r>
            <a:r>
              <a:rPr lang="hr-HR" baseline="0" dirty="0" err="1" smtClean="0"/>
              <a:t>found</a:t>
            </a:r>
            <a:r>
              <a:rPr lang="hr-HR" baseline="0" dirty="0" smtClean="0"/>
              <a:t> </a:t>
            </a:r>
            <a:r>
              <a:rPr lang="hr-HR" baseline="0" dirty="0" err="1" smtClean="0"/>
              <a:t>PAHs</a:t>
            </a:r>
            <a:r>
              <a:rPr lang="hr-HR" baseline="0" dirty="0" smtClean="0"/>
              <a:t>: </a:t>
            </a:r>
            <a:r>
              <a:rPr lang="hr-HR" baseline="0" dirty="0" err="1" smtClean="0"/>
              <a:t>naphtene</a:t>
            </a:r>
            <a:r>
              <a:rPr lang="hr-HR" baseline="0" dirty="0" smtClean="0"/>
              <a:t>,</a:t>
            </a:r>
            <a:r>
              <a:rPr lang="hr-HR" baseline="0" dirty="0" err="1" smtClean="0"/>
              <a:t>phenantrene</a:t>
            </a:r>
            <a:r>
              <a:rPr lang="hr-HR" baseline="0" dirty="0" smtClean="0"/>
              <a:t>,</a:t>
            </a:r>
            <a:r>
              <a:rPr lang="hr-HR" baseline="0" dirty="0" err="1" smtClean="0"/>
              <a:t>fluorantene</a:t>
            </a:r>
            <a:r>
              <a:rPr lang="hr-HR" baseline="0" dirty="0" smtClean="0"/>
              <a:t>,</a:t>
            </a:r>
            <a:r>
              <a:rPr lang="hr-HR" baseline="0" dirty="0" err="1" smtClean="0"/>
              <a:t>pyrene</a:t>
            </a:r>
            <a:r>
              <a:rPr lang="hr-HR" baseline="0" dirty="0" smtClean="0"/>
              <a:t> ,</a:t>
            </a:r>
            <a:r>
              <a:rPr lang="hr-HR" baseline="0" dirty="0" err="1" smtClean="0"/>
              <a:t>chrysene</a:t>
            </a:r>
            <a:r>
              <a:rPr lang="hr-HR" baseline="0" dirty="0" smtClean="0"/>
              <a:t>,</a:t>
            </a:r>
            <a:r>
              <a:rPr lang="hr-HR" baseline="0" dirty="0" err="1" smtClean="0"/>
              <a:t>benzofluorantene</a:t>
            </a:r>
            <a:r>
              <a:rPr lang="hr-HR" baseline="0" dirty="0" smtClean="0"/>
              <a:t> </a:t>
            </a:r>
            <a:r>
              <a:rPr lang="hr-HR" baseline="0" dirty="0" err="1" smtClean="0"/>
              <a:t>and</a:t>
            </a:r>
            <a:r>
              <a:rPr lang="hr-HR" baseline="0" dirty="0" smtClean="0"/>
              <a:t> </a:t>
            </a:r>
            <a:r>
              <a:rPr lang="hr-HR" baseline="0" dirty="0" err="1" smtClean="0"/>
              <a:t>benzopyrene</a:t>
            </a:r>
            <a:endParaRPr lang="hr-HR" baseline="0" dirty="0" smtClean="0"/>
          </a:p>
          <a:p>
            <a:r>
              <a:rPr lang="hr-HR" baseline="0" dirty="0" err="1" smtClean="0"/>
              <a:t>The</a:t>
            </a:r>
            <a:r>
              <a:rPr lang="hr-HR" baseline="0" dirty="0" smtClean="0"/>
              <a:t> </a:t>
            </a:r>
            <a:r>
              <a:rPr lang="hr-HR" baseline="0" dirty="0" err="1" smtClean="0"/>
              <a:t>data</a:t>
            </a:r>
            <a:r>
              <a:rPr lang="hr-HR" baseline="0" dirty="0" smtClean="0"/>
              <a:t> is </a:t>
            </a:r>
            <a:r>
              <a:rPr lang="hr-HR" baseline="0" dirty="0" err="1" smtClean="0"/>
              <a:t>not</a:t>
            </a:r>
            <a:r>
              <a:rPr lang="hr-HR" baseline="0" dirty="0" smtClean="0"/>
              <a:t> </a:t>
            </a:r>
            <a:r>
              <a:rPr lang="hr-HR" baseline="0" dirty="0" err="1" smtClean="0"/>
              <a:t>veryfied</a:t>
            </a:r>
            <a:r>
              <a:rPr lang="hr-HR" baseline="0" dirty="0" smtClean="0"/>
              <a:t> </a:t>
            </a:r>
            <a:r>
              <a:rPr lang="hr-HR" baseline="0" dirty="0" err="1" smtClean="0"/>
              <a:t>because</a:t>
            </a:r>
            <a:r>
              <a:rPr lang="hr-HR" baseline="0" dirty="0" smtClean="0"/>
              <a:t> </a:t>
            </a:r>
            <a:r>
              <a:rPr lang="hr-HR" baseline="0" dirty="0" err="1" smtClean="0"/>
              <a:t>of</a:t>
            </a:r>
            <a:r>
              <a:rPr lang="hr-HR" baseline="0" dirty="0" smtClean="0"/>
              <a:t> </a:t>
            </a:r>
            <a:r>
              <a:rPr lang="hr-HR" baseline="0" dirty="0" err="1" smtClean="0"/>
              <a:t>our</a:t>
            </a:r>
            <a:r>
              <a:rPr lang="hr-HR" baseline="0" dirty="0" smtClean="0"/>
              <a:t> </a:t>
            </a:r>
            <a:r>
              <a:rPr lang="hr-HR" baseline="0" dirty="0" err="1" smtClean="0"/>
              <a:t>method</a:t>
            </a:r>
            <a:r>
              <a:rPr lang="hr-HR" baseline="0" dirty="0" smtClean="0"/>
              <a:t> </a:t>
            </a:r>
            <a:r>
              <a:rPr lang="hr-HR" baseline="0" dirty="0" err="1" smtClean="0"/>
              <a:t>of</a:t>
            </a:r>
            <a:r>
              <a:rPr lang="hr-HR" baseline="0" dirty="0" smtClean="0"/>
              <a:t> </a:t>
            </a:r>
            <a:r>
              <a:rPr lang="hr-HR" baseline="0" dirty="0" err="1" smtClean="0"/>
              <a:t>collection</a:t>
            </a:r>
            <a:r>
              <a:rPr lang="hr-HR" baseline="0" dirty="0" smtClean="0"/>
              <a:t> </a:t>
            </a:r>
            <a:r>
              <a:rPr lang="hr-HR" baseline="0" dirty="0" err="1" smtClean="0"/>
              <a:t>and</a:t>
            </a:r>
            <a:r>
              <a:rPr lang="hr-HR" baseline="0" dirty="0" smtClean="0"/>
              <a:t> </a:t>
            </a:r>
            <a:r>
              <a:rPr lang="hr-HR" baseline="0" dirty="0" err="1" smtClean="0"/>
              <a:t>the</a:t>
            </a:r>
            <a:r>
              <a:rPr lang="hr-HR" baseline="0" dirty="0" smtClean="0"/>
              <a:t> </a:t>
            </a:r>
            <a:r>
              <a:rPr lang="hr-HR" baseline="0" dirty="0" err="1" smtClean="0"/>
              <a:t>methods</a:t>
            </a:r>
            <a:r>
              <a:rPr lang="hr-HR" baseline="0" dirty="0" smtClean="0"/>
              <a:t> </a:t>
            </a:r>
            <a:r>
              <a:rPr lang="hr-HR" baseline="0" dirty="0" err="1" smtClean="0"/>
              <a:t>of</a:t>
            </a:r>
            <a:r>
              <a:rPr lang="hr-HR" baseline="0" dirty="0" smtClean="0"/>
              <a:t> </a:t>
            </a:r>
            <a:r>
              <a:rPr lang="hr-HR" baseline="0" dirty="0" err="1" smtClean="0"/>
              <a:t>recalculating</a:t>
            </a:r>
            <a:r>
              <a:rPr lang="hr-HR" baseline="0" dirty="0" smtClean="0"/>
              <a:t>  </a:t>
            </a:r>
            <a:r>
              <a:rPr lang="hr-HR" baseline="0" dirty="0" err="1" smtClean="0"/>
              <a:t>the</a:t>
            </a:r>
            <a:r>
              <a:rPr lang="hr-HR" baseline="0" dirty="0" smtClean="0"/>
              <a:t> </a:t>
            </a:r>
            <a:r>
              <a:rPr lang="hr-HR" baseline="0" dirty="0" err="1" smtClean="0"/>
              <a:t>data</a:t>
            </a:r>
            <a:r>
              <a:rPr lang="hr-HR" baseline="0" dirty="0" smtClean="0"/>
              <a:t>   </a:t>
            </a:r>
          </a:p>
          <a:p>
            <a:r>
              <a:rPr lang="hr-HR" baseline="0" dirty="0" smtClean="0"/>
              <a:t>To </a:t>
            </a:r>
            <a:r>
              <a:rPr lang="hr-HR" baseline="0" dirty="0" err="1" smtClean="0"/>
              <a:t>show</a:t>
            </a:r>
            <a:r>
              <a:rPr lang="hr-HR" baseline="0" dirty="0" smtClean="0"/>
              <a:t> </a:t>
            </a:r>
            <a:r>
              <a:rPr lang="hr-HR" baseline="0" dirty="0" err="1" smtClean="0"/>
              <a:t>the</a:t>
            </a:r>
            <a:r>
              <a:rPr lang="hr-HR" baseline="0" dirty="0" smtClean="0"/>
              <a:t> </a:t>
            </a:r>
            <a:r>
              <a:rPr lang="hr-HR" baseline="0" dirty="0" err="1" smtClean="0"/>
              <a:t>pollution</a:t>
            </a:r>
            <a:r>
              <a:rPr lang="hr-HR" baseline="0" dirty="0" smtClean="0"/>
              <a:t> </a:t>
            </a:r>
            <a:r>
              <a:rPr lang="hr-HR" baseline="0" dirty="0" err="1" smtClean="0"/>
              <a:t>we</a:t>
            </a:r>
            <a:r>
              <a:rPr lang="hr-HR" baseline="0" dirty="0" smtClean="0"/>
              <a:t> </a:t>
            </a:r>
            <a:r>
              <a:rPr lang="hr-HR" baseline="0" dirty="0" err="1" smtClean="0"/>
              <a:t>used</a:t>
            </a:r>
            <a:r>
              <a:rPr lang="hr-HR" baseline="0" dirty="0" smtClean="0"/>
              <a:t> </a:t>
            </a:r>
            <a:r>
              <a:rPr lang="hr-HR" baseline="0" dirty="0" err="1" smtClean="0"/>
              <a:t>national</a:t>
            </a:r>
            <a:r>
              <a:rPr lang="hr-HR" baseline="0" dirty="0" smtClean="0"/>
              <a:t> </a:t>
            </a:r>
            <a:r>
              <a:rPr lang="hr-HR" baseline="0" dirty="0" err="1" smtClean="0"/>
              <a:t>air</a:t>
            </a:r>
            <a:r>
              <a:rPr lang="hr-HR" baseline="0" dirty="0" smtClean="0"/>
              <a:t> </a:t>
            </a:r>
            <a:r>
              <a:rPr lang="hr-HR" baseline="0" dirty="0" err="1" smtClean="0"/>
              <a:t>quality</a:t>
            </a:r>
            <a:r>
              <a:rPr lang="hr-HR" baseline="0" dirty="0" smtClean="0"/>
              <a:t> </a:t>
            </a:r>
            <a:r>
              <a:rPr lang="hr-HR" baseline="0" dirty="0" err="1" smtClean="0"/>
              <a:t>standards</a:t>
            </a:r>
            <a:r>
              <a:rPr lang="hr-HR" baseline="0" dirty="0" smtClean="0"/>
              <a:t> </a:t>
            </a:r>
            <a:r>
              <a:rPr lang="hr-HR" baseline="0" dirty="0" err="1" smtClean="0"/>
              <a:t>and</a:t>
            </a:r>
            <a:r>
              <a:rPr lang="hr-HR" baseline="0" dirty="0" smtClean="0"/>
              <a:t> </a:t>
            </a:r>
            <a:r>
              <a:rPr lang="hr-HR" baseline="0" dirty="0" err="1" smtClean="0"/>
              <a:t>national</a:t>
            </a:r>
            <a:r>
              <a:rPr lang="hr-HR" baseline="0" dirty="0" smtClean="0"/>
              <a:t> </a:t>
            </a:r>
            <a:r>
              <a:rPr lang="hr-HR" baseline="0" dirty="0" err="1" smtClean="0"/>
              <a:t>water</a:t>
            </a:r>
            <a:r>
              <a:rPr lang="hr-HR" baseline="0" dirty="0" smtClean="0"/>
              <a:t> </a:t>
            </a:r>
            <a:r>
              <a:rPr lang="hr-HR" baseline="0" dirty="0" err="1" smtClean="0"/>
              <a:t>quality</a:t>
            </a:r>
            <a:r>
              <a:rPr lang="hr-HR" baseline="0" dirty="0" smtClean="0"/>
              <a:t> </a:t>
            </a:r>
            <a:r>
              <a:rPr lang="hr-HR" baseline="0" dirty="0" err="1" smtClean="0"/>
              <a:t>standards</a:t>
            </a:r>
            <a:endParaRPr lang="hr-HR" baseline="0" dirty="0" smtClean="0"/>
          </a:p>
          <a:p>
            <a:r>
              <a:rPr lang="hr-HR" baseline="0" dirty="0" err="1" smtClean="0"/>
              <a:t>We</a:t>
            </a:r>
            <a:r>
              <a:rPr lang="hr-HR" baseline="0" dirty="0" smtClean="0"/>
              <a:t> </a:t>
            </a:r>
            <a:r>
              <a:rPr lang="hr-HR" baseline="0" dirty="0" err="1" smtClean="0"/>
              <a:t>found</a:t>
            </a:r>
            <a:r>
              <a:rPr lang="hr-HR" baseline="0" dirty="0" smtClean="0"/>
              <a:t> </a:t>
            </a:r>
            <a:r>
              <a:rPr lang="hr-HR" baseline="0" dirty="0" err="1" smtClean="0"/>
              <a:t>out</a:t>
            </a:r>
            <a:r>
              <a:rPr lang="hr-HR" baseline="0" dirty="0" smtClean="0"/>
              <a:t> </a:t>
            </a:r>
            <a:r>
              <a:rPr lang="hr-HR" baseline="0" dirty="0" err="1" smtClean="0"/>
              <a:t>that</a:t>
            </a:r>
            <a:r>
              <a:rPr lang="hr-HR" baseline="0" dirty="0" smtClean="0"/>
              <a:t> </a:t>
            </a:r>
            <a:r>
              <a:rPr lang="hr-HR" baseline="0" dirty="0" err="1" smtClean="0"/>
              <a:t>many</a:t>
            </a:r>
            <a:r>
              <a:rPr lang="hr-HR" baseline="0" dirty="0" smtClean="0"/>
              <a:t> </a:t>
            </a:r>
            <a:r>
              <a:rPr lang="hr-HR" baseline="0" dirty="0" err="1" smtClean="0"/>
              <a:t>PAHs</a:t>
            </a:r>
            <a:r>
              <a:rPr lang="hr-HR" baseline="0" dirty="0" smtClean="0"/>
              <a:t>  </a:t>
            </a:r>
            <a:r>
              <a:rPr lang="hr-HR" baseline="0" dirty="0" err="1" smtClean="0"/>
              <a:t>and</a:t>
            </a:r>
            <a:r>
              <a:rPr lang="hr-HR" baseline="0" dirty="0" smtClean="0"/>
              <a:t> </a:t>
            </a:r>
            <a:r>
              <a:rPr lang="hr-HR" baseline="0" dirty="0" err="1" smtClean="0"/>
              <a:t>their</a:t>
            </a:r>
            <a:r>
              <a:rPr lang="hr-HR" baseline="0" dirty="0" smtClean="0"/>
              <a:t> </a:t>
            </a:r>
            <a:r>
              <a:rPr lang="hr-HR" baseline="0" dirty="0" err="1" smtClean="0"/>
              <a:t>effects</a:t>
            </a:r>
            <a:r>
              <a:rPr lang="hr-HR" baseline="0" dirty="0" smtClean="0"/>
              <a:t> on </a:t>
            </a:r>
            <a:r>
              <a:rPr lang="hr-HR" baseline="0" dirty="0" err="1" smtClean="0"/>
              <a:t>humans</a:t>
            </a:r>
            <a:r>
              <a:rPr lang="hr-HR" baseline="0" dirty="0" smtClean="0"/>
              <a:t> </a:t>
            </a:r>
            <a:r>
              <a:rPr lang="hr-HR" baseline="0" dirty="0" err="1" smtClean="0"/>
              <a:t>have</a:t>
            </a:r>
            <a:r>
              <a:rPr lang="hr-HR" baseline="0" dirty="0" smtClean="0"/>
              <a:t> </a:t>
            </a:r>
            <a:r>
              <a:rPr lang="hr-HR" baseline="0" dirty="0" err="1" smtClean="0"/>
              <a:t>not</a:t>
            </a:r>
            <a:r>
              <a:rPr lang="hr-HR" baseline="0" dirty="0" smtClean="0"/>
              <a:t> </a:t>
            </a:r>
            <a:r>
              <a:rPr lang="hr-HR" baseline="0" dirty="0" err="1" smtClean="0"/>
              <a:t>been</a:t>
            </a:r>
            <a:r>
              <a:rPr lang="hr-HR" baseline="0" dirty="0" smtClean="0"/>
              <a:t> </a:t>
            </a:r>
            <a:r>
              <a:rPr lang="hr-HR" baseline="0" dirty="0" err="1" smtClean="0"/>
              <a:t>investigated</a:t>
            </a:r>
            <a:r>
              <a:rPr lang="hr-HR" baseline="0" dirty="0" smtClean="0"/>
              <a:t> but </a:t>
            </a:r>
            <a:r>
              <a:rPr lang="hr-HR" baseline="0" dirty="0" err="1" smtClean="0"/>
              <a:t>accoding</a:t>
            </a:r>
            <a:r>
              <a:rPr lang="hr-HR" baseline="0" dirty="0" smtClean="0"/>
              <a:t> to </a:t>
            </a:r>
            <a:r>
              <a:rPr lang="en-US" baseline="0" dirty="0" smtClean="0"/>
              <a:t>U.S. Department of </a:t>
            </a:r>
          </a:p>
          <a:p>
            <a:r>
              <a:rPr lang="en-US" baseline="0" dirty="0" smtClean="0"/>
              <a:t>Health and Human Services (HHS</a:t>
            </a:r>
            <a:r>
              <a:rPr lang="hr-HR" baseline="0" dirty="0" smtClean="0"/>
              <a:t>) </a:t>
            </a:r>
            <a:r>
              <a:rPr lang="hr-HR" baseline="0" dirty="0" err="1" smtClean="0"/>
              <a:t>benzofluoranthene</a:t>
            </a:r>
            <a:r>
              <a:rPr lang="hr-HR" baseline="0" dirty="0" smtClean="0"/>
              <a:t> </a:t>
            </a:r>
            <a:r>
              <a:rPr lang="hr-HR" baseline="0" dirty="0" err="1" smtClean="0"/>
              <a:t>and</a:t>
            </a:r>
            <a:r>
              <a:rPr lang="hr-HR" baseline="0" dirty="0" smtClean="0"/>
              <a:t> </a:t>
            </a:r>
            <a:r>
              <a:rPr lang="hr-HR" baseline="0" dirty="0" err="1" smtClean="0"/>
              <a:t>benzo</a:t>
            </a:r>
            <a:r>
              <a:rPr lang="hr-HR" baseline="0" dirty="0" smtClean="0"/>
              <a:t> </a:t>
            </a:r>
            <a:r>
              <a:rPr lang="hr-HR" baseline="0" dirty="0" err="1" smtClean="0"/>
              <a:t>pyrene</a:t>
            </a:r>
            <a:r>
              <a:rPr lang="hr-HR" baseline="0" dirty="0" smtClean="0"/>
              <a:t> are </a:t>
            </a:r>
            <a:r>
              <a:rPr lang="hr-HR" baseline="0" dirty="0" err="1" smtClean="0"/>
              <a:t>known</a:t>
            </a:r>
            <a:r>
              <a:rPr lang="hr-HR" baseline="0" dirty="0" smtClean="0"/>
              <a:t> </a:t>
            </a:r>
            <a:r>
              <a:rPr lang="hr-HR" baseline="0" dirty="0" err="1" smtClean="0"/>
              <a:t>animal</a:t>
            </a:r>
            <a:r>
              <a:rPr lang="hr-HR" baseline="0" dirty="0" smtClean="0"/>
              <a:t> </a:t>
            </a:r>
            <a:r>
              <a:rPr lang="hr-HR" baseline="0" dirty="0" err="1" smtClean="0"/>
              <a:t>carcinogens</a:t>
            </a:r>
            <a:r>
              <a:rPr lang="hr-HR" baseline="0" dirty="0" smtClean="0"/>
              <a:t>  </a:t>
            </a:r>
            <a:r>
              <a:rPr lang="hr-HR" baseline="0" dirty="0" err="1" smtClean="0"/>
              <a:t>and</a:t>
            </a:r>
            <a:r>
              <a:rPr lang="hr-HR" baseline="0" dirty="0" smtClean="0"/>
              <a:t> </a:t>
            </a:r>
            <a:r>
              <a:rPr lang="hr-HR" baseline="0" dirty="0" err="1" smtClean="0"/>
              <a:t>according</a:t>
            </a:r>
            <a:r>
              <a:rPr lang="hr-HR" baseline="0" dirty="0" smtClean="0"/>
              <a:t> to </a:t>
            </a:r>
            <a:r>
              <a:rPr lang="en-US" baseline="0" dirty="0" smtClean="0"/>
              <a:t>International Agency for Research on </a:t>
            </a:r>
          </a:p>
          <a:p>
            <a:r>
              <a:rPr lang="en-US" baseline="0" dirty="0" smtClean="0"/>
              <a:t>Cancer (IARC) </a:t>
            </a:r>
            <a:r>
              <a:rPr lang="hr-HR" baseline="0" dirty="0" err="1" smtClean="0"/>
              <a:t>benzopyrene</a:t>
            </a:r>
            <a:r>
              <a:rPr lang="hr-HR" baseline="0" dirty="0" smtClean="0"/>
              <a:t>, </a:t>
            </a:r>
            <a:r>
              <a:rPr lang="hr-HR" baseline="0" dirty="0" err="1" smtClean="0"/>
              <a:t>chrysene</a:t>
            </a:r>
            <a:r>
              <a:rPr lang="hr-HR" baseline="0" dirty="0" smtClean="0"/>
              <a:t> </a:t>
            </a:r>
            <a:r>
              <a:rPr lang="hr-HR" baseline="0" dirty="0" err="1" smtClean="0"/>
              <a:t>and</a:t>
            </a:r>
            <a:r>
              <a:rPr lang="hr-HR" baseline="0" dirty="0" smtClean="0"/>
              <a:t> </a:t>
            </a:r>
            <a:r>
              <a:rPr lang="hr-HR" baseline="0" dirty="0" err="1" smtClean="0"/>
              <a:t>benzofluoranthene</a:t>
            </a:r>
            <a:r>
              <a:rPr lang="hr-HR" baseline="0" dirty="0" smtClean="0"/>
              <a:t> are </a:t>
            </a:r>
            <a:r>
              <a:rPr lang="hr-HR" baseline="0" dirty="0" err="1" smtClean="0"/>
              <a:t>probably</a:t>
            </a:r>
            <a:r>
              <a:rPr lang="hr-HR" baseline="0" dirty="0" smtClean="0"/>
              <a:t> </a:t>
            </a:r>
            <a:r>
              <a:rPr lang="hr-HR" baseline="0" dirty="0" err="1" smtClean="0"/>
              <a:t>carcinogenic</a:t>
            </a:r>
            <a:r>
              <a:rPr lang="hr-HR" baseline="0" dirty="0" smtClean="0"/>
              <a:t> to </a:t>
            </a:r>
            <a:r>
              <a:rPr lang="hr-HR" baseline="0" dirty="0" err="1" smtClean="0"/>
              <a:t>humans</a:t>
            </a:r>
            <a:r>
              <a:rPr lang="hr-HR" baseline="0" dirty="0" smtClean="0"/>
              <a:t>.</a:t>
            </a:r>
          </a:p>
          <a:p>
            <a:r>
              <a:rPr lang="hr-HR" baseline="0" dirty="0" err="1" smtClean="0"/>
              <a:t>We</a:t>
            </a:r>
            <a:r>
              <a:rPr lang="hr-HR" baseline="0" dirty="0" smtClean="0"/>
              <a:t> </a:t>
            </a:r>
            <a:r>
              <a:rPr lang="hr-HR" baseline="0" dirty="0" err="1" smtClean="0"/>
              <a:t>found</a:t>
            </a:r>
            <a:r>
              <a:rPr lang="hr-HR" baseline="0" dirty="0" smtClean="0"/>
              <a:t> </a:t>
            </a:r>
            <a:r>
              <a:rPr lang="hr-HR" baseline="0" dirty="0" err="1" smtClean="0"/>
              <a:t>the</a:t>
            </a:r>
            <a:r>
              <a:rPr lang="hr-HR" baseline="0" dirty="0" smtClean="0"/>
              <a:t> same </a:t>
            </a:r>
            <a:r>
              <a:rPr lang="hr-HR" baseline="0" dirty="0" err="1" smtClean="0"/>
              <a:t>PAHs</a:t>
            </a:r>
            <a:r>
              <a:rPr lang="hr-HR" baseline="0" dirty="0" smtClean="0"/>
              <a:t> </a:t>
            </a:r>
            <a:r>
              <a:rPr lang="hr-HR" baseline="0" dirty="0" err="1" smtClean="0"/>
              <a:t>in</a:t>
            </a:r>
            <a:r>
              <a:rPr lang="hr-HR" baseline="0" dirty="0" smtClean="0"/>
              <a:t> </a:t>
            </a:r>
            <a:r>
              <a:rPr lang="hr-HR" baseline="0" dirty="0" err="1" smtClean="0"/>
              <a:t>our</a:t>
            </a:r>
            <a:r>
              <a:rPr lang="hr-HR" baseline="0" dirty="0" smtClean="0"/>
              <a:t> </a:t>
            </a:r>
            <a:r>
              <a:rPr lang="hr-HR" baseline="0" dirty="0" err="1" smtClean="0"/>
              <a:t>earlyer</a:t>
            </a:r>
            <a:r>
              <a:rPr lang="hr-HR" baseline="0" dirty="0" smtClean="0"/>
              <a:t> </a:t>
            </a:r>
            <a:r>
              <a:rPr lang="hr-HR" baseline="0" dirty="0" err="1" smtClean="0"/>
              <a:t>research</a:t>
            </a:r>
            <a:r>
              <a:rPr lang="hr-HR" baseline="0" dirty="0" smtClean="0"/>
              <a:t> „</a:t>
            </a:r>
            <a:r>
              <a:rPr lang="hr-HR" baseline="0" dirty="0" err="1" smtClean="0"/>
              <a:t>Diving</a:t>
            </a:r>
            <a:r>
              <a:rPr lang="hr-HR" baseline="0" dirty="0" smtClean="0"/>
              <a:t> </a:t>
            </a:r>
            <a:r>
              <a:rPr lang="hr-HR" baseline="0" dirty="0" err="1" smtClean="0"/>
              <a:t>into</a:t>
            </a:r>
            <a:r>
              <a:rPr lang="hr-HR" baseline="0" dirty="0" smtClean="0"/>
              <a:t> </a:t>
            </a:r>
            <a:r>
              <a:rPr lang="hr-HR" baseline="0" dirty="0" err="1" smtClean="0"/>
              <a:t>the</a:t>
            </a:r>
            <a:r>
              <a:rPr lang="hr-HR" baseline="0" dirty="0" smtClean="0"/>
              <a:t> </a:t>
            </a:r>
            <a:r>
              <a:rPr lang="hr-HR" baseline="0" dirty="0" err="1" smtClean="0"/>
              <a:t>depths</a:t>
            </a:r>
            <a:r>
              <a:rPr lang="hr-HR" baseline="0" dirty="0" smtClean="0"/>
              <a:t> </a:t>
            </a:r>
            <a:r>
              <a:rPr lang="hr-HR" baseline="0" dirty="0" err="1" smtClean="0"/>
              <a:t>of</a:t>
            </a:r>
            <a:r>
              <a:rPr lang="hr-HR" baseline="0" dirty="0" smtClean="0"/>
              <a:t> Bakar Bay.” </a:t>
            </a:r>
          </a:p>
        </p:txBody>
      </p:sp>
      <p:sp>
        <p:nvSpPr>
          <p:cNvPr id="4" name="Slide Number Placeholder 3"/>
          <p:cNvSpPr>
            <a:spLocks noGrp="1"/>
          </p:cNvSpPr>
          <p:nvPr>
            <p:ph type="sldNum" sz="quarter" idx="10"/>
          </p:nvPr>
        </p:nvSpPr>
        <p:spPr/>
        <p:txBody>
          <a:bodyPr/>
          <a:lstStyle/>
          <a:p>
            <a:fld id="{8ABE6252-D83C-4D8F-922E-DA088B0084A5}" type="slidenum">
              <a:rPr lang="hr-HR" smtClean="0"/>
              <a:pPr/>
              <a:t>19</a:t>
            </a:fld>
            <a:endParaRPr lang="hr-HR"/>
          </a:p>
        </p:txBody>
      </p:sp>
    </p:spTree>
    <p:extLst>
      <p:ext uri="{BB962C8B-B14F-4D97-AF65-F5344CB8AC3E}">
        <p14:creationId xmlns:p14="http://schemas.microsoft.com/office/powerpoint/2010/main" val="1936741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2</a:t>
            </a:fld>
            <a:endParaRPr lang="hr-HR"/>
          </a:p>
        </p:txBody>
      </p:sp>
    </p:spTree>
    <p:extLst>
      <p:ext uri="{BB962C8B-B14F-4D97-AF65-F5344CB8AC3E}">
        <p14:creationId xmlns:p14="http://schemas.microsoft.com/office/powerpoint/2010/main" val="1336324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baseline="0" dirty="0" err="1" smtClean="0"/>
              <a:t>In</a:t>
            </a:r>
            <a:r>
              <a:rPr lang="hr-HR" baseline="0" dirty="0" smtClean="0"/>
              <a:t> or </a:t>
            </a:r>
            <a:r>
              <a:rPr lang="hr-HR" baseline="0" dirty="0" err="1" smtClean="0"/>
              <a:t>samples</a:t>
            </a:r>
            <a:r>
              <a:rPr lang="hr-HR" baseline="0" dirty="0" smtClean="0"/>
              <a:t> </a:t>
            </a:r>
            <a:r>
              <a:rPr lang="hr-HR" baseline="0" dirty="0" err="1" smtClean="0"/>
              <a:t>we</a:t>
            </a:r>
            <a:r>
              <a:rPr lang="hr-HR" baseline="0" dirty="0" smtClean="0"/>
              <a:t> </a:t>
            </a:r>
            <a:r>
              <a:rPr lang="hr-HR" baseline="0" dirty="0" err="1" smtClean="0"/>
              <a:t>found</a:t>
            </a:r>
            <a:r>
              <a:rPr lang="hr-HR" baseline="0" dirty="0" smtClean="0"/>
              <a:t> </a:t>
            </a:r>
            <a:r>
              <a:rPr lang="hr-HR" baseline="0" dirty="0" err="1" smtClean="0"/>
              <a:t>PAHs</a:t>
            </a:r>
            <a:r>
              <a:rPr lang="hr-HR" baseline="0" dirty="0" smtClean="0"/>
              <a:t>: </a:t>
            </a:r>
            <a:r>
              <a:rPr lang="hr-HR" baseline="0" dirty="0" err="1" smtClean="0"/>
              <a:t>naphtene</a:t>
            </a:r>
            <a:r>
              <a:rPr lang="hr-HR" baseline="0" dirty="0" smtClean="0"/>
              <a:t>,</a:t>
            </a:r>
            <a:r>
              <a:rPr lang="hr-HR" baseline="0" dirty="0" err="1" smtClean="0"/>
              <a:t>phenantrene</a:t>
            </a:r>
            <a:r>
              <a:rPr lang="hr-HR" baseline="0" dirty="0" smtClean="0"/>
              <a:t>,</a:t>
            </a:r>
            <a:r>
              <a:rPr lang="hr-HR" baseline="0" dirty="0" err="1" smtClean="0"/>
              <a:t>fluorantene</a:t>
            </a:r>
            <a:r>
              <a:rPr lang="hr-HR" baseline="0" dirty="0" smtClean="0"/>
              <a:t>,</a:t>
            </a:r>
            <a:r>
              <a:rPr lang="hr-HR" baseline="0" dirty="0" err="1" smtClean="0"/>
              <a:t>pyrene</a:t>
            </a:r>
            <a:r>
              <a:rPr lang="hr-HR" baseline="0" dirty="0" smtClean="0"/>
              <a:t> ,</a:t>
            </a:r>
            <a:r>
              <a:rPr lang="hr-HR" baseline="0" dirty="0" err="1" smtClean="0"/>
              <a:t>chrysene</a:t>
            </a:r>
            <a:r>
              <a:rPr lang="hr-HR" baseline="0" dirty="0" smtClean="0"/>
              <a:t>,</a:t>
            </a:r>
            <a:r>
              <a:rPr lang="hr-HR" baseline="0" dirty="0" err="1" smtClean="0"/>
              <a:t>benzofluorantene</a:t>
            </a:r>
            <a:r>
              <a:rPr lang="hr-HR" baseline="0" dirty="0" smtClean="0"/>
              <a:t> </a:t>
            </a:r>
            <a:r>
              <a:rPr lang="hr-HR" baseline="0" dirty="0" err="1" smtClean="0"/>
              <a:t>and</a:t>
            </a:r>
            <a:r>
              <a:rPr lang="hr-HR" baseline="0" dirty="0" smtClean="0"/>
              <a:t> </a:t>
            </a:r>
            <a:r>
              <a:rPr lang="hr-HR" baseline="0" dirty="0" err="1" smtClean="0"/>
              <a:t>benzopyrene</a:t>
            </a:r>
            <a:endParaRPr lang="hr-HR" baseline="0" dirty="0" smtClean="0"/>
          </a:p>
          <a:p>
            <a:r>
              <a:rPr lang="hr-HR" baseline="0" dirty="0" err="1" smtClean="0"/>
              <a:t>The</a:t>
            </a:r>
            <a:r>
              <a:rPr lang="hr-HR" baseline="0" dirty="0" smtClean="0"/>
              <a:t> </a:t>
            </a:r>
            <a:r>
              <a:rPr lang="hr-HR" baseline="0" dirty="0" err="1" smtClean="0"/>
              <a:t>data</a:t>
            </a:r>
            <a:r>
              <a:rPr lang="hr-HR" baseline="0" dirty="0" smtClean="0"/>
              <a:t> is </a:t>
            </a:r>
            <a:r>
              <a:rPr lang="hr-HR" baseline="0" dirty="0" err="1" smtClean="0"/>
              <a:t>not</a:t>
            </a:r>
            <a:r>
              <a:rPr lang="hr-HR" baseline="0" dirty="0" smtClean="0"/>
              <a:t> </a:t>
            </a:r>
            <a:r>
              <a:rPr lang="hr-HR" baseline="0" dirty="0" err="1" smtClean="0"/>
              <a:t>veryfied</a:t>
            </a:r>
            <a:r>
              <a:rPr lang="hr-HR" baseline="0" dirty="0" smtClean="0"/>
              <a:t> </a:t>
            </a:r>
            <a:r>
              <a:rPr lang="hr-HR" baseline="0" dirty="0" err="1" smtClean="0"/>
              <a:t>because</a:t>
            </a:r>
            <a:r>
              <a:rPr lang="hr-HR" baseline="0" dirty="0" smtClean="0"/>
              <a:t> </a:t>
            </a:r>
            <a:r>
              <a:rPr lang="hr-HR" baseline="0" dirty="0" err="1" smtClean="0"/>
              <a:t>of</a:t>
            </a:r>
            <a:r>
              <a:rPr lang="hr-HR" baseline="0" dirty="0" smtClean="0"/>
              <a:t> </a:t>
            </a:r>
            <a:r>
              <a:rPr lang="hr-HR" baseline="0" dirty="0" err="1" smtClean="0"/>
              <a:t>our</a:t>
            </a:r>
            <a:r>
              <a:rPr lang="hr-HR" baseline="0" dirty="0" smtClean="0"/>
              <a:t> </a:t>
            </a:r>
            <a:r>
              <a:rPr lang="hr-HR" baseline="0" dirty="0" err="1" smtClean="0"/>
              <a:t>method</a:t>
            </a:r>
            <a:r>
              <a:rPr lang="hr-HR" baseline="0" dirty="0" smtClean="0"/>
              <a:t> </a:t>
            </a:r>
            <a:r>
              <a:rPr lang="hr-HR" baseline="0" dirty="0" err="1" smtClean="0"/>
              <a:t>of</a:t>
            </a:r>
            <a:r>
              <a:rPr lang="hr-HR" baseline="0" dirty="0" smtClean="0"/>
              <a:t> </a:t>
            </a:r>
            <a:r>
              <a:rPr lang="hr-HR" baseline="0" dirty="0" err="1" smtClean="0"/>
              <a:t>collection</a:t>
            </a:r>
            <a:r>
              <a:rPr lang="hr-HR" baseline="0" dirty="0" smtClean="0"/>
              <a:t> </a:t>
            </a:r>
            <a:r>
              <a:rPr lang="hr-HR" baseline="0" dirty="0" err="1" smtClean="0"/>
              <a:t>and</a:t>
            </a:r>
            <a:r>
              <a:rPr lang="hr-HR" baseline="0" dirty="0" smtClean="0"/>
              <a:t> </a:t>
            </a:r>
            <a:r>
              <a:rPr lang="hr-HR" baseline="0" dirty="0" err="1" smtClean="0"/>
              <a:t>the</a:t>
            </a:r>
            <a:r>
              <a:rPr lang="hr-HR" baseline="0" dirty="0" smtClean="0"/>
              <a:t> </a:t>
            </a:r>
            <a:r>
              <a:rPr lang="hr-HR" baseline="0" dirty="0" err="1" smtClean="0"/>
              <a:t>methods</a:t>
            </a:r>
            <a:r>
              <a:rPr lang="hr-HR" baseline="0" dirty="0" smtClean="0"/>
              <a:t> </a:t>
            </a:r>
            <a:r>
              <a:rPr lang="hr-HR" baseline="0" dirty="0" err="1" smtClean="0"/>
              <a:t>of</a:t>
            </a:r>
            <a:r>
              <a:rPr lang="hr-HR" baseline="0" dirty="0" smtClean="0"/>
              <a:t> </a:t>
            </a:r>
            <a:r>
              <a:rPr lang="hr-HR" baseline="0" dirty="0" err="1" smtClean="0"/>
              <a:t>recalculating</a:t>
            </a:r>
            <a:r>
              <a:rPr lang="hr-HR" baseline="0" dirty="0" smtClean="0"/>
              <a:t>  </a:t>
            </a:r>
            <a:r>
              <a:rPr lang="hr-HR" baseline="0" dirty="0" err="1" smtClean="0"/>
              <a:t>the</a:t>
            </a:r>
            <a:r>
              <a:rPr lang="hr-HR" baseline="0" dirty="0" smtClean="0"/>
              <a:t> </a:t>
            </a:r>
            <a:r>
              <a:rPr lang="hr-HR" baseline="0" dirty="0" err="1" smtClean="0"/>
              <a:t>data</a:t>
            </a:r>
            <a:r>
              <a:rPr lang="hr-HR" baseline="0" dirty="0" smtClean="0"/>
              <a:t>   </a:t>
            </a:r>
          </a:p>
          <a:p>
            <a:r>
              <a:rPr lang="hr-HR" baseline="0" dirty="0" smtClean="0"/>
              <a:t>To </a:t>
            </a:r>
            <a:r>
              <a:rPr lang="hr-HR" baseline="0" dirty="0" err="1" smtClean="0"/>
              <a:t>show</a:t>
            </a:r>
            <a:r>
              <a:rPr lang="hr-HR" baseline="0" dirty="0" smtClean="0"/>
              <a:t> </a:t>
            </a:r>
            <a:r>
              <a:rPr lang="hr-HR" baseline="0" dirty="0" err="1" smtClean="0"/>
              <a:t>the</a:t>
            </a:r>
            <a:r>
              <a:rPr lang="hr-HR" baseline="0" dirty="0" smtClean="0"/>
              <a:t> </a:t>
            </a:r>
            <a:r>
              <a:rPr lang="hr-HR" baseline="0" dirty="0" err="1" smtClean="0"/>
              <a:t>pollution</a:t>
            </a:r>
            <a:r>
              <a:rPr lang="hr-HR" baseline="0" dirty="0" smtClean="0"/>
              <a:t> </a:t>
            </a:r>
            <a:r>
              <a:rPr lang="hr-HR" baseline="0" dirty="0" err="1" smtClean="0"/>
              <a:t>we</a:t>
            </a:r>
            <a:r>
              <a:rPr lang="hr-HR" baseline="0" dirty="0" smtClean="0"/>
              <a:t> </a:t>
            </a:r>
            <a:r>
              <a:rPr lang="hr-HR" baseline="0" dirty="0" err="1" smtClean="0"/>
              <a:t>used</a:t>
            </a:r>
            <a:r>
              <a:rPr lang="hr-HR" baseline="0" dirty="0" smtClean="0"/>
              <a:t> </a:t>
            </a:r>
            <a:r>
              <a:rPr lang="hr-HR" baseline="0" dirty="0" err="1" smtClean="0"/>
              <a:t>national</a:t>
            </a:r>
            <a:r>
              <a:rPr lang="hr-HR" baseline="0" dirty="0" smtClean="0"/>
              <a:t> </a:t>
            </a:r>
            <a:r>
              <a:rPr lang="hr-HR" baseline="0" dirty="0" err="1" smtClean="0"/>
              <a:t>air</a:t>
            </a:r>
            <a:r>
              <a:rPr lang="hr-HR" baseline="0" dirty="0" smtClean="0"/>
              <a:t> </a:t>
            </a:r>
            <a:r>
              <a:rPr lang="hr-HR" baseline="0" dirty="0" err="1" smtClean="0"/>
              <a:t>quality</a:t>
            </a:r>
            <a:r>
              <a:rPr lang="hr-HR" baseline="0" dirty="0" smtClean="0"/>
              <a:t> </a:t>
            </a:r>
            <a:r>
              <a:rPr lang="hr-HR" baseline="0" dirty="0" err="1" smtClean="0"/>
              <a:t>standards</a:t>
            </a:r>
            <a:r>
              <a:rPr lang="hr-HR" baseline="0" dirty="0" smtClean="0"/>
              <a:t> </a:t>
            </a:r>
            <a:r>
              <a:rPr lang="hr-HR" baseline="0" dirty="0" err="1" smtClean="0"/>
              <a:t>and</a:t>
            </a:r>
            <a:r>
              <a:rPr lang="hr-HR" baseline="0" dirty="0" smtClean="0"/>
              <a:t> </a:t>
            </a:r>
            <a:r>
              <a:rPr lang="hr-HR" baseline="0" dirty="0" err="1" smtClean="0"/>
              <a:t>national</a:t>
            </a:r>
            <a:r>
              <a:rPr lang="hr-HR" baseline="0" dirty="0" smtClean="0"/>
              <a:t> </a:t>
            </a:r>
            <a:r>
              <a:rPr lang="hr-HR" baseline="0" dirty="0" err="1" smtClean="0"/>
              <a:t>water</a:t>
            </a:r>
            <a:r>
              <a:rPr lang="hr-HR" baseline="0" dirty="0" smtClean="0"/>
              <a:t> </a:t>
            </a:r>
            <a:r>
              <a:rPr lang="hr-HR" baseline="0" dirty="0" err="1" smtClean="0"/>
              <a:t>quality</a:t>
            </a:r>
            <a:r>
              <a:rPr lang="hr-HR" baseline="0" dirty="0" smtClean="0"/>
              <a:t> </a:t>
            </a:r>
            <a:r>
              <a:rPr lang="hr-HR" baseline="0" dirty="0" err="1" smtClean="0"/>
              <a:t>standards</a:t>
            </a:r>
            <a:endParaRPr lang="hr-HR" baseline="0" dirty="0" smtClean="0"/>
          </a:p>
          <a:p>
            <a:r>
              <a:rPr lang="hr-HR" baseline="0" dirty="0" err="1" smtClean="0"/>
              <a:t>We</a:t>
            </a:r>
            <a:r>
              <a:rPr lang="hr-HR" baseline="0" dirty="0" smtClean="0"/>
              <a:t> </a:t>
            </a:r>
            <a:r>
              <a:rPr lang="hr-HR" baseline="0" dirty="0" err="1" smtClean="0"/>
              <a:t>found</a:t>
            </a:r>
            <a:r>
              <a:rPr lang="hr-HR" baseline="0" dirty="0" smtClean="0"/>
              <a:t> </a:t>
            </a:r>
            <a:r>
              <a:rPr lang="hr-HR" baseline="0" dirty="0" err="1" smtClean="0"/>
              <a:t>out</a:t>
            </a:r>
            <a:r>
              <a:rPr lang="hr-HR" baseline="0" dirty="0" smtClean="0"/>
              <a:t> </a:t>
            </a:r>
            <a:r>
              <a:rPr lang="hr-HR" baseline="0" dirty="0" err="1" smtClean="0"/>
              <a:t>that</a:t>
            </a:r>
            <a:r>
              <a:rPr lang="hr-HR" baseline="0" dirty="0" smtClean="0"/>
              <a:t> </a:t>
            </a:r>
            <a:r>
              <a:rPr lang="hr-HR" baseline="0" dirty="0" err="1" smtClean="0"/>
              <a:t>many</a:t>
            </a:r>
            <a:r>
              <a:rPr lang="hr-HR" baseline="0" dirty="0" smtClean="0"/>
              <a:t> </a:t>
            </a:r>
            <a:r>
              <a:rPr lang="hr-HR" baseline="0" dirty="0" err="1" smtClean="0"/>
              <a:t>PAHs</a:t>
            </a:r>
            <a:r>
              <a:rPr lang="hr-HR" baseline="0" dirty="0" smtClean="0"/>
              <a:t>  </a:t>
            </a:r>
            <a:r>
              <a:rPr lang="hr-HR" baseline="0" dirty="0" err="1" smtClean="0"/>
              <a:t>and</a:t>
            </a:r>
            <a:r>
              <a:rPr lang="hr-HR" baseline="0" dirty="0" smtClean="0"/>
              <a:t> </a:t>
            </a:r>
            <a:r>
              <a:rPr lang="hr-HR" baseline="0" dirty="0" err="1" smtClean="0"/>
              <a:t>their</a:t>
            </a:r>
            <a:r>
              <a:rPr lang="hr-HR" baseline="0" dirty="0" smtClean="0"/>
              <a:t> </a:t>
            </a:r>
            <a:r>
              <a:rPr lang="hr-HR" baseline="0" dirty="0" err="1" smtClean="0"/>
              <a:t>effects</a:t>
            </a:r>
            <a:r>
              <a:rPr lang="hr-HR" baseline="0" dirty="0" smtClean="0"/>
              <a:t> on </a:t>
            </a:r>
            <a:r>
              <a:rPr lang="hr-HR" baseline="0" dirty="0" err="1" smtClean="0"/>
              <a:t>humans</a:t>
            </a:r>
            <a:r>
              <a:rPr lang="hr-HR" baseline="0" dirty="0" smtClean="0"/>
              <a:t> </a:t>
            </a:r>
            <a:r>
              <a:rPr lang="hr-HR" baseline="0" dirty="0" err="1" smtClean="0"/>
              <a:t>have</a:t>
            </a:r>
            <a:r>
              <a:rPr lang="hr-HR" baseline="0" dirty="0" smtClean="0"/>
              <a:t> </a:t>
            </a:r>
            <a:r>
              <a:rPr lang="hr-HR" baseline="0" dirty="0" err="1" smtClean="0"/>
              <a:t>not</a:t>
            </a:r>
            <a:r>
              <a:rPr lang="hr-HR" baseline="0" dirty="0" smtClean="0"/>
              <a:t> </a:t>
            </a:r>
            <a:r>
              <a:rPr lang="hr-HR" baseline="0" dirty="0" err="1" smtClean="0"/>
              <a:t>been</a:t>
            </a:r>
            <a:r>
              <a:rPr lang="hr-HR" baseline="0" dirty="0" smtClean="0"/>
              <a:t> </a:t>
            </a:r>
            <a:r>
              <a:rPr lang="hr-HR" baseline="0" dirty="0" err="1" smtClean="0"/>
              <a:t>investigated</a:t>
            </a:r>
            <a:r>
              <a:rPr lang="hr-HR" baseline="0" dirty="0" smtClean="0"/>
              <a:t> but </a:t>
            </a:r>
            <a:r>
              <a:rPr lang="hr-HR" baseline="0" dirty="0" err="1" smtClean="0"/>
              <a:t>accoding</a:t>
            </a:r>
            <a:r>
              <a:rPr lang="hr-HR" baseline="0" dirty="0" smtClean="0"/>
              <a:t> to </a:t>
            </a:r>
            <a:r>
              <a:rPr lang="en-US" baseline="0" dirty="0" smtClean="0"/>
              <a:t>U.S. Department of </a:t>
            </a:r>
          </a:p>
          <a:p>
            <a:r>
              <a:rPr lang="en-US" baseline="0" dirty="0" smtClean="0"/>
              <a:t>Health and Human Services (HHS</a:t>
            </a:r>
            <a:r>
              <a:rPr lang="hr-HR" baseline="0" dirty="0" smtClean="0"/>
              <a:t>) </a:t>
            </a:r>
            <a:r>
              <a:rPr lang="hr-HR" baseline="0" dirty="0" err="1" smtClean="0"/>
              <a:t>benzofluoranthene</a:t>
            </a:r>
            <a:r>
              <a:rPr lang="hr-HR" baseline="0" dirty="0" smtClean="0"/>
              <a:t> </a:t>
            </a:r>
            <a:r>
              <a:rPr lang="hr-HR" baseline="0" dirty="0" err="1" smtClean="0"/>
              <a:t>and</a:t>
            </a:r>
            <a:r>
              <a:rPr lang="hr-HR" baseline="0" dirty="0" smtClean="0"/>
              <a:t> </a:t>
            </a:r>
            <a:r>
              <a:rPr lang="hr-HR" baseline="0" dirty="0" err="1" smtClean="0"/>
              <a:t>benzo</a:t>
            </a:r>
            <a:r>
              <a:rPr lang="hr-HR" baseline="0" dirty="0" smtClean="0"/>
              <a:t> </a:t>
            </a:r>
            <a:r>
              <a:rPr lang="hr-HR" baseline="0" dirty="0" err="1" smtClean="0"/>
              <a:t>pyrene</a:t>
            </a:r>
            <a:r>
              <a:rPr lang="hr-HR" baseline="0" dirty="0" smtClean="0"/>
              <a:t> are </a:t>
            </a:r>
            <a:r>
              <a:rPr lang="hr-HR" baseline="0" dirty="0" err="1" smtClean="0"/>
              <a:t>known</a:t>
            </a:r>
            <a:r>
              <a:rPr lang="hr-HR" baseline="0" dirty="0" smtClean="0"/>
              <a:t> </a:t>
            </a:r>
            <a:r>
              <a:rPr lang="hr-HR" baseline="0" dirty="0" err="1" smtClean="0"/>
              <a:t>animal</a:t>
            </a:r>
            <a:r>
              <a:rPr lang="hr-HR" baseline="0" dirty="0" smtClean="0"/>
              <a:t> </a:t>
            </a:r>
            <a:r>
              <a:rPr lang="hr-HR" baseline="0" dirty="0" err="1" smtClean="0"/>
              <a:t>carcinogens</a:t>
            </a:r>
            <a:r>
              <a:rPr lang="hr-HR" baseline="0" dirty="0" smtClean="0"/>
              <a:t>  </a:t>
            </a:r>
            <a:r>
              <a:rPr lang="hr-HR" baseline="0" dirty="0" err="1" smtClean="0"/>
              <a:t>and</a:t>
            </a:r>
            <a:r>
              <a:rPr lang="hr-HR" baseline="0" dirty="0" smtClean="0"/>
              <a:t> </a:t>
            </a:r>
            <a:r>
              <a:rPr lang="hr-HR" baseline="0" dirty="0" err="1" smtClean="0"/>
              <a:t>according</a:t>
            </a:r>
            <a:r>
              <a:rPr lang="hr-HR" baseline="0" dirty="0" smtClean="0"/>
              <a:t> to </a:t>
            </a:r>
            <a:r>
              <a:rPr lang="en-US" baseline="0" dirty="0" smtClean="0"/>
              <a:t>International Agency for Research on </a:t>
            </a:r>
          </a:p>
          <a:p>
            <a:r>
              <a:rPr lang="en-US" baseline="0" dirty="0" smtClean="0"/>
              <a:t>Cancer (IARC) </a:t>
            </a:r>
            <a:r>
              <a:rPr lang="hr-HR" baseline="0" dirty="0" err="1" smtClean="0"/>
              <a:t>benzopyrene</a:t>
            </a:r>
            <a:r>
              <a:rPr lang="hr-HR" baseline="0" dirty="0" smtClean="0"/>
              <a:t>, </a:t>
            </a:r>
            <a:r>
              <a:rPr lang="hr-HR" baseline="0" dirty="0" err="1" smtClean="0"/>
              <a:t>chrysene</a:t>
            </a:r>
            <a:r>
              <a:rPr lang="hr-HR" baseline="0" dirty="0" smtClean="0"/>
              <a:t> </a:t>
            </a:r>
            <a:r>
              <a:rPr lang="hr-HR" baseline="0" dirty="0" err="1" smtClean="0"/>
              <a:t>and</a:t>
            </a:r>
            <a:r>
              <a:rPr lang="hr-HR" baseline="0" dirty="0" smtClean="0"/>
              <a:t> </a:t>
            </a:r>
            <a:r>
              <a:rPr lang="hr-HR" baseline="0" dirty="0" err="1" smtClean="0"/>
              <a:t>benzofluoranthene</a:t>
            </a:r>
            <a:r>
              <a:rPr lang="hr-HR" baseline="0" dirty="0" smtClean="0"/>
              <a:t> are </a:t>
            </a:r>
            <a:r>
              <a:rPr lang="hr-HR" baseline="0" dirty="0" err="1" smtClean="0"/>
              <a:t>probably</a:t>
            </a:r>
            <a:r>
              <a:rPr lang="hr-HR" baseline="0" dirty="0" smtClean="0"/>
              <a:t> </a:t>
            </a:r>
            <a:r>
              <a:rPr lang="hr-HR" baseline="0" dirty="0" err="1" smtClean="0"/>
              <a:t>carcinogenic</a:t>
            </a:r>
            <a:r>
              <a:rPr lang="hr-HR" baseline="0" dirty="0" smtClean="0"/>
              <a:t> to </a:t>
            </a:r>
            <a:r>
              <a:rPr lang="hr-HR" baseline="0" dirty="0" err="1" smtClean="0"/>
              <a:t>humans</a:t>
            </a:r>
            <a:r>
              <a:rPr lang="hr-HR" baseline="0" dirty="0" smtClean="0"/>
              <a:t>.</a:t>
            </a:r>
          </a:p>
          <a:p>
            <a:r>
              <a:rPr lang="hr-HR" baseline="0" dirty="0" err="1" smtClean="0"/>
              <a:t>We</a:t>
            </a:r>
            <a:r>
              <a:rPr lang="hr-HR" baseline="0" dirty="0" smtClean="0"/>
              <a:t> </a:t>
            </a:r>
            <a:r>
              <a:rPr lang="hr-HR" baseline="0" dirty="0" err="1" smtClean="0"/>
              <a:t>found</a:t>
            </a:r>
            <a:r>
              <a:rPr lang="hr-HR" baseline="0" dirty="0" smtClean="0"/>
              <a:t> </a:t>
            </a:r>
            <a:r>
              <a:rPr lang="hr-HR" baseline="0" dirty="0" err="1" smtClean="0"/>
              <a:t>the</a:t>
            </a:r>
            <a:r>
              <a:rPr lang="hr-HR" baseline="0" dirty="0" smtClean="0"/>
              <a:t> same </a:t>
            </a:r>
            <a:r>
              <a:rPr lang="hr-HR" baseline="0" dirty="0" err="1" smtClean="0"/>
              <a:t>PAHs</a:t>
            </a:r>
            <a:r>
              <a:rPr lang="hr-HR" baseline="0" dirty="0" smtClean="0"/>
              <a:t> </a:t>
            </a:r>
            <a:r>
              <a:rPr lang="hr-HR" baseline="0" dirty="0" err="1" smtClean="0"/>
              <a:t>in</a:t>
            </a:r>
            <a:r>
              <a:rPr lang="hr-HR" baseline="0" dirty="0" smtClean="0"/>
              <a:t> </a:t>
            </a:r>
            <a:r>
              <a:rPr lang="hr-HR" baseline="0" dirty="0" err="1" smtClean="0"/>
              <a:t>our</a:t>
            </a:r>
            <a:r>
              <a:rPr lang="hr-HR" baseline="0" dirty="0" smtClean="0"/>
              <a:t> </a:t>
            </a:r>
            <a:r>
              <a:rPr lang="hr-HR" baseline="0" dirty="0" err="1" smtClean="0"/>
              <a:t>earlyer</a:t>
            </a:r>
            <a:r>
              <a:rPr lang="hr-HR" baseline="0" dirty="0" smtClean="0"/>
              <a:t> </a:t>
            </a:r>
            <a:r>
              <a:rPr lang="hr-HR" baseline="0" dirty="0" err="1" smtClean="0"/>
              <a:t>research</a:t>
            </a:r>
            <a:r>
              <a:rPr lang="hr-HR" baseline="0" dirty="0" smtClean="0"/>
              <a:t> „</a:t>
            </a:r>
            <a:r>
              <a:rPr lang="hr-HR" baseline="0" dirty="0" err="1" smtClean="0"/>
              <a:t>Diving</a:t>
            </a:r>
            <a:r>
              <a:rPr lang="hr-HR" baseline="0" dirty="0" smtClean="0"/>
              <a:t> </a:t>
            </a:r>
            <a:r>
              <a:rPr lang="hr-HR" baseline="0" dirty="0" err="1" smtClean="0"/>
              <a:t>into</a:t>
            </a:r>
            <a:r>
              <a:rPr lang="hr-HR" baseline="0" dirty="0" smtClean="0"/>
              <a:t> </a:t>
            </a:r>
            <a:r>
              <a:rPr lang="hr-HR" baseline="0" dirty="0" err="1" smtClean="0"/>
              <a:t>the</a:t>
            </a:r>
            <a:r>
              <a:rPr lang="hr-HR" baseline="0" dirty="0" smtClean="0"/>
              <a:t> </a:t>
            </a:r>
            <a:r>
              <a:rPr lang="hr-HR" baseline="0" dirty="0" err="1" smtClean="0"/>
              <a:t>depths</a:t>
            </a:r>
            <a:r>
              <a:rPr lang="hr-HR" baseline="0" dirty="0" smtClean="0"/>
              <a:t> </a:t>
            </a:r>
            <a:r>
              <a:rPr lang="hr-HR" baseline="0" dirty="0" err="1" smtClean="0"/>
              <a:t>of</a:t>
            </a:r>
            <a:r>
              <a:rPr lang="hr-HR" baseline="0" dirty="0" smtClean="0"/>
              <a:t> Bakar Bay.” </a:t>
            </a:r>
          </a:p>
        </p:txBody>
      </p:sp>
      <p:sp>
        <p:nvSpPr>
          <p:cNvPr id="4" name="Slide Number Placeholder 3"/>
          <p:cNvSpPr>
            <a:spLocks noGrp="1"/>
          </p:cNvSpPr>
          <p:nvPr>
            <p:ph type="sldNum" sz="quarter" idx="10"/>
          </p:nvPr>
        </p:nvSpPr>
        <p:spPr/>
        <p:txBody>
          <a:bodyPr/>
          <a:lstStyle/>
          <a:p>
            <a:fld id="{8ABE6252-D83C-4D8F-922E-DA088B0084A5}" type="slidenum">
              <a:rPr lang="hr-HR" smtClean="0"/>
              <a:pPr/>
              <a:t>20</a:t>
            </a:fld>
            <a:endParaRPr lang="hr-HR"/>
          </a:p>
        </p:txBody>
      </p:sp>
    </p:spTree>
    <p:extLst>
      <p:ext uri="{BB962C8B-B14F-4D97-AF65-F5344CB8AC3E}">
        <p14:creationId xmlns:p14="http://schemas.microsoft.com/office/powerpoint/2010/main" val="3335241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same as for </a:t>
            </a:r>
            <a:r>
              <a:rPr lang="hr-HR" sz="1200" kern="1200" dirty="0" err="1" smtClean="0">
                <a:solidFill>
                  <a:schemeClr val="tx1"/>
                </a:solidFill>
                <a:latin typeface="+mn-lt"/>
                <a:ea typeface="+mn-ea"/>
                <a:cs typeface="+mn-cs"/>
              </a:rPr>
              <a:t>PAHs</a:t>
            </a:r>
            <a:endParaRPr lang="en-US" sz="1200" kern="1200" dirty="0" smtClean="0">
              <a:solidFill>
                <a:schemeClr val="tx1"/>
              </a:solidFill>
              <a:latin typeface="+mn-lt"/>
              <a:ea typeface="+mn-ea"/>
              <a:cs typeface="+mn-cs"/>
            </a:endParaRPr>
          </a:p>
          <a:p>
            <a:endParaRPr lang="hr-HR" dirty="0"/>
          </a:p>
        </p:txBody>
      </p:sp>
      <p:sp>
        <p:nvSpPr>
          <p:cNvPr id="4" name="Rezervirano mjesto broja slajda 3"/>
          <p:cNvSpPr>
            <a:spLocks noGrp="1"/>
          </p:cNvSpPr>
          <p:nvPr>
            <p:ph type="sldNum" sz="quarter" idx="10"/>
          </p:nvPr>
        </p:nvSpPr>
        <p:spPr/>
        <p:txBody>
          <a:bodyPr/>
          <a:lstStyle/>
          <a:p>
            <a:fld id="{8ABE6252-D83C-4D8F-922E-DA088B0084A5}" type="slidenum">
              <a:rPr lang="hr-HR" smtClean="0"/>
              <a:pPr/>
              <a:t>21</a:t>
            </a:fld>
            <a:endParaRPr lang="hr-HR"/>
          </a:p>
        </p:txBody>
      </p:sp>
    </p:spTree>
    <p:extLst>
      <p:ext uri="{BB962C8B-B14F-4D97-AF65-F5344CB8AC3E}">
        <p14:creationId xmlns:p14="http://schemas.microsoft.com/office/powerpoint/2010/main" val="3798825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22</a:t>
            </a:fld>
            <a:endParaRPr lang="hr-HR"/>
          </a:p>
        </p:txBody>
      </p:sp>
    </p:spTree>
    <p:extLst>
      <p:ext uri="{BB962C8B-B14F-4D97-AF65-F5344CB8AC3E}">
        <p14:creationId xmlns:p14="http://schemas.microsoft.com/office/powerpoint/2010/main" val="1619457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err="1" smtClean="0">
                <a:solidFill>
                  <a:schemeClr val="tx1"/>
                </a:solidFill>
                <a:latin typeface="+mn-lt"/>
                <a:ea typeface="+mn-ea"/>
                <a:cs typeface="+mn-cs"/>
              </a:rPr>
              <a:t>According</a:t>
            </a:r>
            <a:r>
              <a:rPr lang="hr-HR" sz="1200" kern="1200" dirty="0" smtClean="0">
                <a:solidFill>
                  <a:schemeClr val="tx1"/>
                </a:solidFill>
                <a:latin typeface="+mn-lt"/>
                <a:ea typeface="+mn-ea"/>
                <a:cs typeface="+mn-cs"/>
              </a:rPr>
              <a:t> to </a:t>
            </a:r>
            <a:r>
              <a:rPr lang="hr-HR" sz="1200" kern="1200" dirty="0" err="1" smtClean="0">
                <a:solidFill>
                  <a:schemeClr val="tx1"/>
                </a:solidFill>
                <a:latin typeface="+mn-lt"/>
                <a:ea typeface="+mn-ea"/>
                <a:cs typeface="+mn-cs"/>
              </a:rPr>
              <a:t>our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data</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concentration</a:t>
            </a:r>
            <a:r>
              <a:rPr lang="hr-HR" sz="1200" kern="1200" dirty="0" smtClean="0">
                <a:solidFill>
                  <a:schemeClr val="tx1"/>
                </a:solidFill>
                <a:latin typeface="+mn-lt"/>
                <a:ea typeface="+mn-ea"/>
                <a:cs typeface="+mn-cs"/>
              </a:rPr>
              <a:t> o </a:t>
            </a:r>
            <a:r>
              <a:rPr lang="hr-HR" sz="1200" kern="1200" dirty="0" err="1" smtClean="0">
                <a:solidFill>
                  <a:schemeClr val="tx1"/>
                </a:solidFill>
                <a:latin typeface="+mn-lt"/>
                <a:ea typeface="+mn-ea"/>
                <a:cs typeface="+mn-cs"/>
              </a:rPr>
              <a:t>heavy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metals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PAHs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air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pollution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Bakar is </a:t>
            </a:r>
            <a:r>
              <a:rPr lang="hr-HR" sz="1200" kern="1200" dirty="0" err="1" smtClean="0">
                <a:solidFill>
                  <a:schemeClr val="tx1"/>
                </a:solidFill>
                <a:latin typeface="+mn-lt"/>
                <a:ea typeface="+mn-ea"/>
                <a:cs typeface="+mn-cs"/>
              </a:rPr>
              <a:t>very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high</a:t>
            </a:r>
            <a:r>
              <a:rPr lang="hr-HR" sz="1200" kern="1200" dirty="0" smtClean="0">
                <a:solidFill>
                  <a:schemeClr val="tx1"/>
                </a:solidFill>
                <a:latin typeface="+mn-lt"/>
                <a:ea typeface="+mn-ea"/>
                <a:cs typeface="+mn-cs"/>
              </a:rPr>
              <a:t>. </a:t>
            </a:r>
          </a:p>
          <a:p>
            <a:r>
              <a:rPr lang="hr-HR" sz="1200" kern="1200" dirty="0" err="1" smtClean="0">
                <a:solidFill>
                  <a:schemeClr val="tx1"/>
                </a:solidFill>
                <a:latin typeface="+mn-lt"/>
                <a:ea typeface="+mn-ea"/>
                <a:cs typeface="+mn-cs"/>
              </a:rPr>
              <a:t>We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think</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that</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living</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Bakar is </a:t>
            </a:r>
            <a:r>
              <a:rPr lang="hr-HR" sz="1200" kern="1200" dirty="0" err="1" smtClean="0">
                <a:solidFill>
                  <a:schemeClr val="tx1"/>
                </a:solidFill>
                <a:latin typeface="+mn-lt"/>
                <a:ea typeface="+mn-ea"/>
                <a:cs typeface="+mn-cs"/>
              </a:rPr>
              <a:t>very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dangerous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our</a:t>
            </a:r>
            <a:r>
              <a:rPr lang="hr-HR" sz="1200" kern="1200" dirty="0" smtClean="0">
                <a:solidFill>
                  <a:schemeClr val="tx1"/>
                </a:solidFill>
                <a:latin typeface="+mn-lt"/>
                <a:ea typeface="+mn-ea"/>
                <a:cs typeface="+mn-cs"/>
              </a:rPr>
              <a:t> past  </a:t>
            </a:r>
            <a:r>
              <a:rPr lang="hr-HR" sz="1200" kern="1200" dirty="0" err="1" smtClean="0">
                <a:solidFill>
                  <a:schemeClr val="tx1"/>
                </a:solidFill>
                <a:latin typeface="+mn-lt"/>
                <a:ea typeface="+mn-ea"/>
                <a:cs typeface="+mn-cs"/>
              </a:rPr>
              <a:t>projects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we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investigated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soil</a:t>
            </a:r>
            <a:r>
              <a:rPr lang="hr-HR" sz="1200" kern="1200" dirty="0" smtClean="0">
                <a:solidFill>
                  <a:schemeClr val="tx1"/>
                </a:solidFill>
                <a:latin typeface="+mn-lt"/>
                <a:ea typeface="+mn-ea"/>
                <a:cs typeface="+mn-cs"/>
              </a:rPr>
              <a:t>,</a:t>
            </a:r>
            <a:r>
              <a:rPr lang="hr-HR" sz="1200" kern="1200" dirty="0" err="1" smtClean="0">
                <a:solidFill>
                  <a:schemeClr val="tx1"/>
                </a:solidFill>
                <a:latin typeface="+mn-lt"/>
                <a:ea typeface="+mn-ea"/>
                <a:cs typeface="+mn-cs"/>
              </a:rPr>
              <a:t>sea</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bottom</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of</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Bakar </a:t>
            </a:r>
            <a:r>
              <a:rPr lang="hr-HR" sz="1200" kern="1200" dirty="0" err="1" smtClean="0">
                <a:solidFill>
                  <a:schemeClr val="tx1"/>
                </a:solidFill>
                <a:latin typeface="+mn-lt"/>
                <a:ea typeface="+mn-ea"/>
                <a:cs typeface="+mn-cs"/>
              </a:rPr>
              <a:t>bay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found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dangerous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quantity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of</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heavy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metals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soil</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PAHs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heavy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metals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sediments</a:t>
            </a:r>
            <a:r>
              <a:rPr lang="hr-HR" sz="1200" kern="1200" dirty="0" smtClean="0">
                <a:solidFill>
                  <a:schemeClr val="tx1"/>
                </a:solidFill>
                <a:latin typeface="+mn-lt"/>
                <a:ea typeface="+mn-ea"/>
                <a:cs typeface="+mn-cs"/>
              </a:rPr>
              <a:t>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bottom</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of</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sea</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coliform</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bacteria</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sea</a:t>
            </a:r>
            <a:r>
              <a:rPr lang="hr-HR" sz="1200" kern="1200" dirty="0" smtClean="0">
                <a:solidFill>
                  <a:schemeClr val="tx1"/>
                </a:solidFill>
                <a:latin typeface="+mn-lt"/>
                <a:ea typeface="+mn-ea"/>
                <a:cs typeface="+mn-cs"/>
              </a:rPr>
              <a:t>.</a:t>
            </a:r>
          </a:p>
          <a:p>
            <a:r>
              <a:rPr lang="hr-HR" sz="1200" kern="1200" dirty="0" smtClean="0">
                <a:solidFill>
                  <a:schemeClr val="tx1"/>
                </a:solidFill>
                <a:latin typeface="+mn-lt"/>
                <a:ea typeface="+mn-ea"/>
                <a:cs typeface="+mn-cs"/>
              </a:rPr>
              <a:t>But </a:t>
            </a:r>
            <a:r>
              <a:rPr lang="hr-HR" sz="1200" kern="1200" dirty="0" err="1" smtClean="0">
                <a:solidFill>
                  <a:schemeClr val="tx1"/>
                </a:solidFill>
                <a:latin typeface="+mn-lt"/>
                <a:ea typeface="+mn-ea"/>
                <a:cs typeface="+mn-cs"/>
              </a:rPr>
              <a:t>after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this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project</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we</a:t>
            </a:r>
            <a:r>
              <a:rPr lang="hr-HR" sz="1200" kern="1200" dirty="0" smtClean="0">
                <a:solidFill>
                  <a:schemeClr val="tx1"/>
                </a:solidFill>
                <a:latin typeface="+mn-lt"/>
                <a:ea typeface="+mn-ea"/>
                <a:cs typeface="+mn-cs"/>
              </a:rPr>
              <a:t> are most </a:t>
            </a:r>
            <a:r>
              <a:rPr lang="hr-HR" sz="1200" kern="1200" dirty="0" err="1" smtClean="0">
                <a:solidFill>
                  <a:schemeClr val="tx1"/>
                </a:solidFill>
                <a:latin typeface="+mn-lt"/>
                <a:ea typeface="+mn-ea"/>
                <a:cs typeface="+mn-cs"/>
              </a:rPr>
              <a:t>concerned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about</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amount</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of</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PAHs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air.The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PAHs</a:t>
            </a:r>
            <a:r>
              <a:rPr lang="hr-HR" sz="1200" kern="1200" dirty="0" smtClean="0">
                <a:solidFill>
                  <a:schemeClr val="tx1"/>
                </a:solidFill>
                <a:latin typeface="+mn-lt"/>
                <a:ea typeface="+mn-ea"/>
                <a:cs typeface="+mn-cs"/>
              </a:rPr>
              <a:t> are </a:t>
            </a:r>
            <a:r>
              <a:rPr lang="hr-HR" sz="1200" kern="1200" dirty="0" err="1" smtClean="0">
                <a:solidFill>
                  <a:schemeClr val="tx1"/>
                </a:solidFill>
                <a:latin typeface="+mn-lt"/>
                <a:ea typeface="+mn-ea"/>
                <a:cs typeface="+mn-cs"/>
              </a:rPr>
              <a:t>carcinogenic</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there</a:t>
            </a:r>
            <a:r>
              <a:rPr lang="hr-HR" sz="1200" kern="1200" dirty="0" smtClean="0">
                <a:solidFill>
                  <a:schemeClr val="tx1"/>
                </a:solidFill>
                <a:latin typeface="+mn-lt"/>
                <a:ea typeface="+mn-ea"/>
                <a:cs typeface="+mn-cs"/>
              </a:rPr>
              <a:t> are </a:t>
            </a:r>
            <a:r>
              <a:rPr lang="en-US" sz="1200" kern="1200" dirty="0" smtClean="0">
                <a:solidFill>
                  <a:schemeClr val="tx1"/>
                </a:solidFill>
                <a:latin typeface="+mn-lt"/>
                <a:ea typeface="+mn-ea"/>
                <a:cs typeface="+mn-cs"/>
              </a:rPr>
              <a:t>uncertainties associated with the toxicities of PAH mixtures</a:t>
            </a:r>
            <a:r>
              <a:rPr lang="hr-HR" sz="1200" kern="1200" dirty="0" smtClean="0">
                <a:solidFill>
                  <a:schemeClr val="tx1"/>
                </a:solidFill>
                <a:latin typeface="+mn-lt"/>
                <a:ea typeface="+mn-ea"/>
                <a:cs typeface="+mn-cs"/>
              </a:rPr>
              <a:t>.</a:t>
            </a:r>
          </a:p>
          <a:p>
            <a:r>
              <a:rPr lang="hr-HR" sz="1200" kern="1200" dirty="0" err="1" smtClean="0">
                <a:solidFill>
                  <a:schemeClr val="tx1"/>
                </a:solidFill>
                <a:latin typeface="+mn-lt"/>
                <a:ea typeface="+mn-ea"/>
                <a:cs typeface="+mn-cs"/>
              </a:rPr>
              <a:t>We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will</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inform</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inhabitants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of</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Bakarof</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our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findings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together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try</a:t>
            </a:r>
            <a:r>
              <a:rPr lang="hr-HR" sz="1200" kern="1200" dirty="0" smtClean="0">
                <a:solidFill>
                  <a:schemeClr val="tx1"/>
                </a:solidFill>
                <a:latin typeface="+mn-lt"/>
                <a:ea typeface="+mn-ea"/>
                <a:cs typeface="+mn-cs"/>
              </a:rPr>
              <a:t> to influence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cargo</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port</a:t>
            </a:r>
            <a:r>
              <a:rPr lang="hr-HR" sz="1200" kern="1200" dirty="0" smtClean="0">
                <a:solidFill>
                  <a:schemeClr val="tx1"/>
                </a:solidFill>
                <a:latin typeface="+mn-lt"/>
                <a:ea typeface="+mn-ea"/>
                <a:cs typeface="+mn-cs"/>
              </a:rPr>
              <a:t> to </a:t>
            </a:r>
            <a:r>
              <a:rPr lang="hr-HR" sz="1200" kern="1200" dirty="0" err="1" smtClean="0">
                <a:solidFill>
                  <a:schemeClr val="tx1"/>
                </a:solidFill>
                <a:latin typeface="+mn-lt"/>
                <a:ea typeface="+mn-ea"/>
                <a:cs typeface="+mn-cs"/>
              </a:rPr>
              <a:t>cover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their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cargo</a:t>
            </a:r>
            <a:r>
              <a:rPr lang="hr-HR" sz="1200" kern="1200" dirty="0" smtClean="0">
                <a:solidFill>
                  <a:schemeClr val="tx1"/>
                </a:solidFill>
                <a:latin typeface="+mn-lt"/>
                <a:ea typeface="+mn-ea"/>
                <a:cs typeface="+mn-cs"/>
              </a:rPr>
              <a:t>(</a:t>
            </a:r>
            <a:r>
              <a:rPr lang="hr-HR" sz="1200" kern="1200" dirty="0" err="1" smtClean="0">
                <a:solidFill>
                  <a:schemeClr val="tx1"/>
                </a:solidFill>
                <a:latin typeface="+mn-lt"/>
                <a:ea typeface="+mn-ea"/>
                <a:cs typeface="+mn-cs"/>
              </a:rPr>
              <a:t>mostly</a:t>
            </a:r>
            <a:r>
              <a:rPr lang="hr-HR" sz="1200" kern="1200" dirty="0" smtClean="0">
                <a:solidFill>
                  <a:schemeClr val="tx1"/>
                </a:solidFill>
                <a:latin typeface="+mn-lt"/>
                <a:ea typeface="+mn-ea"/>
                <a:cs typeface="+mn-cs"/>
              </a:rPr>
              <a:t> ore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charcoal</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small</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particles</a:t>
            </a:r>
            <a:r>
              <a:rPr lang="hr-HR" sz="1200" kern="1200" dirty="0" smtClean="0">
                <a:solidFill>
                  <a:schemeClr val="tx1"/>
                </a:solidFill>
                <a:latin typeface="+mn-lt"/>
                <a:ea typeface="+mn-ea"/>
                <a:cs typeface="+mn-cs"/>
              </a:rPr>
              <a:t>).</a:t>
            </a:r>
          </a:p>
          <a:p>
            <a:endParaRPr lang="hr-HR" sz="1200" kern="1200" dirty="0" smtClean="0">
              <a:solidFill>
                <a:schemeClr val="tx1"/>
              </a:solidFill>
              <a:latin typeface="+mn-lt"/>
              <a:ea typeface="+mn-ea"/>
              <a:cs typeface="+mn-cs"/>
            </a:endParaRPr>
          </a:p>
          <a:p>
            <a:endParaRPr lang="hr-HR" sz="1200" kern="1200" dirty="0" smtClean="0">
              <a:solidFill>
                <a:schemeClr val="tx1"/>
              </a:solidFill>
              <a:latin typeface="+mn-lt"/>
              <a:ea typeface="+mn-ea"/>
              <a:cs typeface="+mn-cs"/>
            </a:endParaRPr>
          </a:p>
          <a:p>
            <a:endParaRPr lang="hr-HR"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ABE6252-D83C-4D8F-922E-DA088B0084A5}" type="slidenum">
              <a:rPr lang="hr-HR" smtClean="0"/>
              <a:pPr/>
              <a:t>23</a:t>
            </a:fld>
            <a:endParaRPr lang="hr-HR"/>
          </a:p>
        </p:txBody>
      </p:sp>
    </p:spTree>
    <p:extLst>
      <p:ext uri="{BB962C8B-B14F-4D97-AF65-F5344CB8AC3E}">
        <p14:creationId xmlns:p14="http://schemas.microsoft.com/office/powerpoint/2010/main" val="1029158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err="1" smtClean="0">
                <a:solidFill>
                  <a:schemeClr val="tx1"/>
                </a:solidFill>
                <a:latin typeface="+mn-lt"/>
                <a:ea typeface="+mn-ea"/>
                <a:cs typeface="+mn-cs"/>
              </a:rPr>
              <a:t>According</a:t>
            </a:r>
            <a:r>
              <a:rPr lang="hr-HR" sz="1200" kern="1200" dirty="0" smtClean="0">
                <a:solidFill>
                  <a:schemeClr val="tx1"/>
                </a:solidFill>
                <a:latin typeface="+mn-lt"/>
                <a:ea typeface="+mn-ea"/>
                <a:cs typeface="+mn-cs"/>
              </a:rPr>
              <a:t> to </a:t>
            </a:r>
            <a:r>
              <a:rPr lang="hr-HR" sz="1200" kern="1200" dirty="0" err="1" smtClean="0">
                <a:solidFill>
                  <a:schemeClr val="tx1"/>
                </a:solidFill>
                <a:latin typeface="+mn-lt"/>
                <a:ea typeface="+mn-ea"/>
                <a:cs typeface="+mn-cs"/>
              </a:rPr>
              <a:t>our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data</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concentration</a:t>
            </a:r>
            <a:r>
              <a:rPr lang="hr-HR" sz="1200" kern="1200" dirty="0" smtClean="0">
                <a:solidFill>
                  <a:schemeClr val="tx1"/>
                </a:solidFill>
                <a:latin typeface="+mn-lt"/>
                <a:ea typeface="+mn-ea"/>
                <a:cs typeface="+mn-cs"/>
              </a:rPr>
              <a:t> o </a:t>
            </a:r>
            <a:r>
              <a:rPr lang="hr-HR" sz="1200" kern="1200" dirty="0" err="1" smtClean="0">
                <a:solidFill>
                  <a:schemeClr val="tx1"/>
                </a:solidFill>
                <a:latin typeface="+mn-lt"/>
                <a:ea typeface="+mn-ea"/>
                <a:cs typeface="+mn-cs"/>
              </a:rPr>
              <a:t>heavy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metals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PAHs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air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pollution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Bakar is </a:t>
            </a:r>
            <a:r>
              <a:rPr lang="hr-HR" sz="1200" kern="1200" dirty="0" err="1" smtClean="0">
                <a:solidFill>
                  <a:schemeClr val="tx1"/>
                </a:solidFill>
                <a:latin typeface="+mn-lt"/>
                <a:ea typeface="+mn-ea"/>
                <a:cs typeface="+mn-cs"/>
              </a:rPr>
              <a:t>very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high</a:t>
            </a:r>
            <a:r>
              <a:rPr lang="hr-HR" sz="1200" kern="1200" dirty="0" smtClean="0">
                <a:solidFill>
                  <a:schemeClr val="tx1"/>
                </a:solidFill>
                <a:latin typeface="+mn-lt"/>
                <a:ea typeface="+mn-ea"/>
                <a:cs typeface="+mn-cs"/>
              </a:rPr>
              <a:t>. </a:t>
            </a:r>
          </a:p>
          <a:p>
            <a:r>
              <a:rPr lang="hr-HR" sz="1200" kern="1200" dirty="0" err="1" smtClean="0">
                <a:solidFill>
                  <a:schemeClr val="tx1"/>
                </a:solidFill>
                <a:latin typeface="+mn-lt"/>
                <a:ea typeface="+mn-ea"/>
                <a:cs typeface="+mn-cs"/>
              </a:rPr>
              <a:t>We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think</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that</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living</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Bakar is </a:t>
            </a:r>
            <a:r>
              <a:rPr lang="hr-HR" sz="1200" kern="1200" dirty="0" err="1" smtClean="0">
                <a:solidFill>
                  <a:schemeClr val="tx1"/>
                </a:solidFill>
                <a:latin typeface="+mn-lt"/>
                <a:ea typeface="+mn-ea"/>
                <a:cs typeface="+mn-cs"/>
              </a:rPr>
              <a:t>very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dangerous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our</a:t>
            </a:r>
            <a:r>
              <a:rPr lang="hr-HR" sz="1200" kern="1200" dirty="0" smtClean="0">
                <a:solidFill>
                  <a:schemeClr val="tx1"/>
                </a:solidFill>
                <a:latin typeface="+mn-lt"/>
                <a:ea typeface="+mn-ea"/>
                <a:cs typeface="+mn-cs"/>
              </a:rPr>
              <a:t> past  </a:t>
            </a:r>
            <a:r>
              <a:rPr lang="hr-HR" sz="1200" kern="1200" dirty="0" err="1" smtClean="0">
                <a:solidFill>
                  <a:schemeClr val="tx1"/>
                </a:solidFill>
                <a:latin typeface="+mn-lt"/>
                <a:ea typeface="+mn-ea"/>
                <a:cs typeface="+mn-cs"/>
              </a:rPr>
              <a:t>projects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we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investigated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soil</a:t>
            </a:r>
            <a:r>
              <a:rPr lang="hr-HR" sz="1200" kern="1200" dirty="0" smtClean="0">
                <a:solidFill>
                  <a:schemeClr val="tx1"/>
                </a:solidFill>
                <a:latin typeface="+mn-lt"/>
                <a:ea typeface="+mn-ea"/>
                <a:cs typeface="+mn-cs"/>
              </a:rPr>
              <a:t>,</a:t>
            </a:r>
            <a:r>
              <a:rPr lang="hr-HR" sz="1200" kern="1200" dirty="0" err="1" smtClean="0">
                <a:solidFill>
                  <a:schemeClr val="tx1"/>
                </a:solidFill>
                <a:latin typeface="+mn-lt"/>
                <a:ea typeface="+mn-ea"/>
                <a:cs typeface="+mn-cs"/>
              </a:rPr>
              <a:t>sea</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bottom</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of</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Bakar </a:t>
            </a:r>
            <a:r>
              <a:rPr lang="hr-HR" sz="1200" kern="1200" dirty="0" err="1" smtClean="0">
                <a:solidFill>
                  <a:schemeClr val="tx1"/>
                </a:solidFill>
                <a:latin typeface="+mn-lt"/>
                <a:ea typeface="+mn-ea"/>
                <a:cs typeface="+mn-cs"/>
              </a:rPr>
              <a:t>bay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found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dangerous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quantity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of</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heavy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metals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soil</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PAHs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heavy</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metals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sediments</a:t>
            </a:r>
            <a:r>
              <a:rPr lang="hr-HR" sz="1200" kern="1200" dirty="0" smtClean="0">
                <a:solidFill>
                  <a:schemeClr val="tx1"/>
                </a:solidFill>
                <a:latin typeface="+mn-lt"/>
                <a:ea typeface="+mn-ea"/>
                <a:cs typeface="+mn-cs"/>
              </a:rPr>
              <a:t>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bottom</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of</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sea</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coliform</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bacteria</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sea</a:t>
            </a:r>
            <a:r>
              <a:rPr lang="hr-HR" sz="1200" kern="1200" dirty="0" smtClean="0">
                <a:solidFill>
                  <a:schemeClr val="tx1"/>
                </a:solidFill>
                <a:latin typeface="+mn-lt"/>
                <a:ea typeface="+mn-ea"/>
                <a:cs typeface="+mn-cs"/>
              </a:rPr>
              <a:t>.</a:t>
            </a:r>
          </a:p>
          <a:p>
            <a:r>
              <a:rPr lang="hr-HR" sz="1200" kern="1200" dirty="0" smtClean="0">
                <a:solidFill>
                  <a:schemeClr val="tx1"/>
                </a:solidFill>
                <a:latin typeface="+mn-lt"/>
                <a:ea typeface="+mn-ea"/>
                <a:cs typeface="+mn-cs"/>
              </a:rPr>
              <a:t>But </a:t>
            </a:r>
            <a:r>
              <a:rPr lang="hr-HR" sz="1200" kern="1200" dirty="0" err="1" smtClean="0">
                <a:solidFill>
                  <a:schemeClr val="tx1"/>
                </a:solidFill>
                <a:latin typeface="+mn-lt"/>
                <a:ea typeface="+mn-ea"/>
                <a:cs typeface="+mn-cs"/>
              </a:rPr>
              <a:t>after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this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project</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we</a:t>
            </a:r>
            <a:r>
              <a:rPr lang="hr-HR" sz="1200" kern="1200" dirty="0" smtClean="0">
                <a:solidFill>
                  <a:schemeClr val="tx1"/>
                </a:solidFill>
                <a:latin typeface="+mn-lt"/>
                <a:ea typeface="+mn-ea"/>
                <a:cs typeface="+mn-cs"/>
              </a:rPr>
              <a:t> are most </a:t>
            </a:r>
            <a:r>
              <a:rPr lang="hr-HR" sz="1200" kern="1200" dirty="0" err="1" smtClean="0">
                <a:solidFill>
                  <a:schemeClr val="tx1"/>
                </a:solidFill>
                <a:latin typeface="+mn-lt"/>
                <a:ea typeface="+mn-ea"/>
                <a:cs typeface="+mn-cs"/>
              </a:rPr>
              <a:t>concerned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about</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amount</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of</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PAHs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air.The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PAHs</a:t>
            </a:r>
            <a:r>
              <a:rPr lang="hr-HR" sz="1200" kern="1200" dirty="0" smtClean="0">
                <a:solidFill>
                  <a:schemeClr val="tx1"/>
                </a:solidFill>
                <a:latin typeface="+mn-lt"/>
                <a:ea typeface="+mn-ea"/>
                <a:cs typeface="+mn-cs"/>
              </a:rPr>
              <a:t> are </a:t>
            </a:r>
            <a:r>
              <a:rPr lang="hr-HR" sz="1200" kern="1200" dirty="0" err="1" smtClean="0">
                <a:solidFill>
                  <a:schemeClr val="tx1"/>
                </a:solidFill>
                <a:latin typeface="+mn-lt"/>
                <a:ea typeface="+mn-ea"/>
                <a:cs typeface="+mn-cs"/>
              </a:rPr>
              <a:t>carcinogenic</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there</a:t>
            </a:r>
            <a:r>
              <a:rPr lang="hr-HR" sz="1200" kern="1200" dirty="0" smtClean="0">
                <a:solidFill>
                  <a:schemeClr val="tx1"/>
                </a:solidFill>
                <a:latin typeface="+mn-lt"/>
                <a:ea typeface="+mn-ea"/>
                <a:cs typeface="+mn-cs"/>
              </a:rPr>
              <a:t> are </a:t>
            </a:r>
            <a:r>
              <a:rPr lang="en-US" sz="1200" kern="1200" dirty="0" smtClean="0">
                <a:solidFill>
                  <a:schemeClr val="tx1"/>
                </a:solidFill>
                <a:latin typeface="+mn-lt"/>
                <a:ea typeface="+mn-ea"/>
                <a:cs typeface="+mn-cs"/>
              </a:rPr>
              <a:t>uncertainties associated with the toxicities of PAH mixtures</a:t>
            </a:r>
            <a:r>
              <a:rPr lang="hr-HR" sz="1200" kern="1200" dirty="0" smtClean="0">
                <a:solidFill>
                  <a:schemeClr val="tx1"/>
                </a:solidFill>
                <a:latin typeface="+mn-lt"/>
                <a:ea typeface="+mn-ea"/>
                <a:cs typeface="+mn-cs"/>
              </a:rPr>
              <a:t>.</a:t>
            </a:r>
          </a:p>
          <a:p>
            <a:r>
              <a:rPr lang="hr-HR" sz="1200" kern="1200" dirty="0" err="1" smtClean="0">
                <a:solidFill>
                  <a:schemeClr val="tx1"/>
                </a:solidFill>
                <a:latin typeface="+mn-lt"/>
                <a:ea typeface="+mn-ea"/>
                <a:cs typeface="+mn-cs"/>
              </a:rPr>
              <a:t>We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will</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inform</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inhabitants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of</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Bakarof</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our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findings</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together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try</a:t>
            </a:r>
            <a:r>
              <a:rPr lang="hr-HR" sz="1200" kern="1200" dirty="0" smtClean="0">
                <a:solidFill>
                  <a:schemeClr val="tx1"/>
                </a:solidFill>
                <a:latin typeface="+mn-lt"/>
                <a:ea typeface="+mn-ea"/>
                <a:cs typeface="+mn-cs"/>
              </a:rPr>
              <a:t> to influence </a:t>
            </a:r>
            <a:r>
              <a:rPr lang="hr-HR" sz="1200" kern="1200" dirty="0" err="1" smtClean="0">
                <a:solidFill>
                  <a:schemeClr val="tx1"/>
                </a:solidFill>
                <a:latin typeface="+mn-lt"/>
                <a:ea typeface="+mn-ea"/>
                <a:cs typeface="+mn-cs"/>
              </a:rPr>
              <a:t>the</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cargo</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port</a:t>
            </a:r>
            <a:r>
              <a:rPr lang="hr-HR" sz="1200" kern="1200" dirty="0" smtClean="0">
                <a:solidFill>
                  <a:schemeClr val="tx1"/>
                </a:solidFill>
                <a:latin typeface="+mn-lt"/>
                <a:ea typeface="+mn-ea"/>
                <a:cs typeface="+mn-cs"/>
              </a:rPr>
              <a:t> to </a:t>
            </a:r>
            <a:r>
              <a:rPr lang="hr-HR" sz="1200" kern="1200" dirty="0" err="1" smtClean="0">
                <a:solidFill>
                  <a:schemeClr val="tx1"/>
                </a:solidFill>
                <a:latin typeface="+mn-lt"/>
                <a:ea typeface="+mn-ea"/>
                <a:cs typeface="+mn-cs"/>
              </a:rPr>
              <a:t>cover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their</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cargo</a:t>
            </a:r>
            <a:r>
              <a:rPr lang="hr-HR" sz="1200" kern="1200" dirty="0" smtClean="0">
                <a:solidFill>
                  <a:schemeClr val="tx1"/>
                </a:solidFill>
                <a:latin typeface="+mn-lt"/>
                <a:ea typeface="+mn-ea"/>
                <a:cs typeface="+mn-cs"/>
              </a:rPr>
              <a:t>(</a:t>
            </a:r>
            <a:r>
              <a:rPr lang="hr-HR" sz="1200" kern="1200" dirty="0" err="1" smtClean="0">
                <a:solidFill>
                  <a:schemeClr val="tx1"/>
                </a:solidFill>
                <a:latin typeface="+mn-lt"/>
                <a:ea typeface="+mn-ea"/>
                <a:cs typeface="+mn-cs"/>
              </a:rPr>
              <a:t>mostly</a:t>
            </a:r>
            <a:r>
              <a:rPr lang="hr-HR" sz="1200" kern="1200" dirty="0" smtClean="0">
                <a:solidFill>
                  <a:schemeClr val="tx1"/>
                </a:solidFill>
                <a:latin typeface="+mn-lt"/>
                <a:ea typeface="+mn-ea"/>
                <a:cs typeface="+mn-cs"/>
              </a:rPr>
              <a:t> ore </a:t>
            </a:r>
            <a:r>
              <a:rPr lang="hr-HR" sz="1200" kern="1200" dirty="0" err="1" smtClean="0">
                <a:solidFill>
                  <a:schemeClr val="tx1"/>
                </a:solidFill>
                <a:latin typeface="+mn-lt"/>
                <a:ea typeface="+mn-ea"/>
                <a:cs typeface="+mn-cs"/>
              </a:rPr>
              <a:t>and</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charcoal</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in</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small</a:t>
            </a:r>
            <a:r>
              <a:rPr lang="hr-HR" sz="1200" kern="1200" dirty="0" smtClean="0">
                <a:solidFill>
                  <a:schemeClr val="tx1"/>
                </a:solidFill>
                <a:latin typeface="+mn-lt"/>
                <a:ea typeface="+mn-ea"/>
                <a:cs typeface="+mn-cs"/>
              </a:rPr>
              <a:t> </a:t>
            </a:r>
            <a:r>
              <a:rPr lang="hr-HR" sz="1200" kern="1200" dirty="0" err="1" smtClean="0">
                <a:solidFill>
                  <a:schemeClr val="tx1"/>
                </a:solidFill>
                <a:latin typeface="+mn-lt"/>
                <a:ea typeface="+mn-ea"/>
                <a:cs typeface="+mn-cs"/>
              </a:rPr>
              <a:t>particles</a:t>
            </a:r>
            <a:r>
              <a:rPr lang="hr-HR" sz="1200" kern="1200" dirty="0" smtClean="0">
                <a:solidFill>
                  <a:schemeClr val="tx1"/>
                </a:solidFill>
                <a:latin typeface="+mn-lt"/>
                <a:ea typeface="+mn-ea"/>
                <a:cs typeface="+mn-cs"/>
              </a:rPr>
              <a:t>).</a:t>
            </a:r>
          </a:p>
          <a:p>
            <a:endParaRPr lang="hr-HR" sz="1200" kern="1200" dirty="0" smtClean="0">
              <a:solidFill>
                <a:schemeClr val="tx1"/>
              </a:solidFill>
              <a:latin typeface="+mn-lt"/>
              <a:ea typeface="+mn-ea"/>
              <a:cs typeface="+mn-cs"/>
            </a:endParaRPr>
          </a:p>
          <a:p>
            <a:endParaRPr lang="hr-HR" sz="1200" kern="1200" dirty="0" smtClean="0">
              <a:solidFill>
                <a:schemeClr val="tx1"/>
              </a:solidFill>
              <a:latin typeface="+mn-lt"/>
              <a:ea typeface="+mn-ea"/>
              <a:cs typeface="+mn-cs"/>
            </a:endParaRPr>
          </a:p>
          <a:p>
            <a:endParaRPr lang="hr-HR"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ABE6252-D83C-4D8F-922E-DA088B0084A5}" type="slidenum">
              <a:rPr lang="hr-HR" smtClean="0"/>
              <a:pPr/>
              <a:t>24</a:t>
            </a:fld>
            <a:endParaRPr lang="hr-HR"/>
          </a:p>
        </p:txBody>
      </p:sp>
    </p:spTree>
    <p:extLst>
      <p:ext uri="{BB962C8B-B14F-4D97-AF65-F5344CB8AC3E}">
        <p14:creationId xmlns:p14="http://schemas.microsoft.com/office/powerpoint/2010/main" val="3512092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r-HR" dirty="0" err="1" smtClean="0"/>
              <a:t>If</a:t>
            </a:r>
            <a:r>
              <a:rPr lang="hr-HR" dirty="0" smtClean="0"/>
              <a:t> </a:t>
            </a:r>
            <a:r>
              <a:rPr lang="hr-HR" dirty="0" err="1" smtClean="0"/>
              <a:t>you</a:t>
            </a:r>
            <a:r>
              <a:rPr lang="hr-HR" dirty="0" smtClean="0"/>
              <a:t> </a:t>
            </a:r>
            <a:r>
              <a:rPr lang="hr-HR" dirty="0" err="1" smtClean="0"/>
              <a:t>have</a:t>
            </a:r>
            <a:r>
              <a:rPr lang="hr-HR" dirty="0" smtClean="0"/>
              <a:t> </a:t>
            </a:r>
            <a:r>
              <a:rPr lang="hr-HR" dirty="0" err="1" smtClean="0"/>
              <a:t>any</a:t>
            </a:r>
            <a:r>
              <a:rPr lang="hr-HR" dirty="0" smtClean="0"/>
              <a:t> </a:t>
            </a:r>
            <a:r>
              <a:rPr lang="hr-HR" dirty="0" err="1" smtClean="0"/>
              <a:t>questions</a:t>
            </a:r>
            <a:r>
              <a:rPr lang="hr-HR" dirty="0" smtClean="0"/>
              <a:t> </a:t>
            </a:r>
            <a:r>
              <a:rPr lang="hr-HR" dirty="0" err="1" smtClean="0"/>
              <a:t>here</a:t>
            </a:r>
            <a:r>
              <a:rPr lang="hr-HR" dirty="0" smtClean="0"/>
              <a:t> is </a:t>
            </a:r>
            <a:r>
              <a:rPr lang="hr-HR" dirty="0" err="1" smtClean="0"/>
              <a:t>my</a:t>
            </a:r>
            <a:r>
              <a:rPr lang="hr-HR" dirty="0" smtClean="0"/>
              <a:t> mail:</a:t>
            </a:r>
          </a:p>
          <a:p>
            <a:endParaRPr lang="hr-HR" dirty="0" smtClean="0"/>
          </a:p>
          <a:p>
            <a:r>
              <a:rPr lang="hr-HR" dirty="0" smtClean="0"/>
              <a:t>mapav18@</a:t>
            </a:r>
            <a:r>
              <a:rPr lang="hr-HR" smtClean="0"/>
              <a:t>gmail.com</a:t>
            </a:r>
            <a:endParaRPr lang="en-US"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25</a:t>
            </a:fld>
            <a:endParaRPr lang="hr-HR"/>
          </a:p>
        </p:txBody>
      </p:sp>
    </p:spTree>
    <p:extLst>
      <p:ext uri="{BB962C8B-B14F-4D97-AF65-F5344CB8AC3E}">
        <p14:creationId xmlns:p14="http://schemas.microsoft.com/office/powerpoint/2010/main" val="2684854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smtClean="0"/>
          </a:p>
          <a:p>
            <a:endParaRPr lang="en-US"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3</a:t>
            </a:fld>
            <a:endParaRPr lang="hr-HR"/>
          </a:p>
        </p:txBody>
      </p:sp>
    </p:spTree>
    <p:extLst>
      <p:ext uri="{BB962C8B-B14F-4D97-AF65-F5344CB8AC3E}">
        <p14:creationId xmlns:p14="http://schemas.microsoft.com/office/powerpoint/2010/main" val="3059523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smtClean="0"/>
              <a:t>Why</a:t>
            </a:r>
            <a:r>
              <a:rPr lang="hr-HR" dirty="0" smtClean="0"/>
              <a:t> </a:t>
            </a:r>
            <a:r>
              <a:rPr lang="hr-HR" dirty="0" err="1" smtClean="0"/>
              <a:t>did</a:t>
            </a:r>
            <a:r>
              <a:rPr lang="hr-HR" dirty="0" smtClean="0"/>
              <a:t> </a:t>
            </a:r>
            <a:r>
              <a:rPr lang="hr-HR" dirty="0" err="1" smtClean="0"/>
              <a:t>we</a:t>
            </a:r>
            <a:r>
              <a:rPr lang="hr-HR" dirty="0" smtClean="0"/>
              <a:t> </a:t>
            </a:r>
            <a:r>
              <a:rPr lang="hr-HR" dirty="0" err="1" smtClean="0"/>
              <a:t>choose</a:t>
            </a:r>
            <a:r>
              <a:rPr lang="hr-HR" dirty="0" smtClean="0"/>
              <a:t> Bakar(</a:t>
            </a:r>
            <a:r>
              <a:rPr lang="hr-HR" dirty="0" err="1" smtClean="0"/>
              <a:t>small</a:t>
            </a:r>
            <a:r>
              <a:rPr lang="hr-HR" dirty="0" smtClean="0"/>
              <a:t> marine town 16 km </a:t>
            </a:r>
            <a:r>
              <a:rPr lang="hr-HR" dirty="0" err="1" smtClean="0"/>
              <a:t>from</a:t>
            </a:r>
            <a:r>
              <a:rPr lang="hr-HR" dirty="0" smtClean="0"/>
              <a:t> Rijeka)</a:t>
            </a:r>
          </a:p>
          <a:p>
            <a:r>
              <a:rPr lang="hr-HR" dirty="0" err="1" smtClean="0"/>
              <a:t>The</a:t>
            </a:r>
            <a:r>
              <a:rPr lang="hr-HR" dirty="0" smtClean="0"/>
              <a:t> </a:t>
            </a:r>
            <a:r>
              <a:rPr lang="hr-HR" dirty="0" err="1" smtClean="0"/>
              <a:t>citizens</a:t>
            </a:r>
            <a:r>
              <a:rPr lang="hr-HR" dirty="0" smtClean="0"/>
              <a:t> </a:t>
            </a:r>
            <a:r>
              <a:rPr lang="hr-HR" dirty="0" err="1" smtClean="0"/>
              <a:t>of</a:t>
            </a:r>
            <a:r>
              <a:rPr lang="hr-HR" dirty="0" smtClean="0"/>
              <a:t> Bakar </a:t>
            </a:r>
            <a:r>
              <a:rPr lang="hr-HR" dirty="0" err="1" smtClean="0"/>
              <a:t>invited</a:t>
            </a:r>
            <a:r>
              <a:rPr lang="hr-HR" dirty="0" smtClean="0"/>
              <a:t> </a:t>
            </a:r>
            <a:r>
              <a:rPr lang="hr-HR" dirty="0" err="1" smtClean="0"/>
              <a:t>us</a:t>
            </a:r>
            <a:r>
              <a:rPr lang="hr-HR" dirty="0" smtClean="0"/>
              <a:t> to </a:t>
            </a:r>
            <a:r>
              <a:rPr lang="hr-HR" dirty="0" err="1" smtClean="0"/>
              <a:t>see</a:t>
            </a:r>
            <a:r>
              <a:rPr lang="hr-HR" dirty="0" smtClean="0"/>
              <a:t> </a:t>
            </a:r>
            <a:r>
              <a:rPr lang="hr-HR" dirty="0" err="1" smtClean="0"/>
              <a:t>the</a:t>
            </a:r>
            <a:r>
              <a:rPr lang="hr-HR" dirty="0" smtClean="0"/>
              <a:t> </a:t>
            </a:r>
            <a:r>
              <a:rPr lang="hr-HR" dirty="0" err="1" smtClean="0"/>
              <a:t>big</a:t>
            </a:r>
            <a:r>
              <a:rPr lang="hr-HR" dirty="0" smtClean="0"/>
              <a:t> </a:t>
            </a:r>
            <a:r>
              <a:rPr lang="hr-HR" dirty="0" err="1" smtClean="0"/>
              <a:t>black</a:t>
            </a:r>
            <a:r>
              <a:rPr lang="hr-HR" dirty="0" smtClean="0"/>
              <a:t> </a:t>
            </a:r>
            <a:r>
              <a:rPr lang="hr-HR" dirty="0" err="1" smtClean="0"/>
              <a:t>blot</a:t>
            </a:r>
            <a:r>
              <a:rPr lang="hr-HR" dirty="0" smtClean="0"/>
              <a:t> </a:t>
            </a:r>
            <a:r>
              <a:rPr lang="hr-HR" dirty="0" err="1" smtClean="0"/>
              <a:t>in</a:t>
            </a:r>
            <a:r>
              <a:rPr lang="hr-HR" dirty="0" smtClean="0"/>
              <a:t> </a:t>
            </a:r>
            <a:r>
              <a:rPr lang="hr-HR" dirty="0" err="1" smtClean="0"/>
              <a:t>the</a:t>
            </a:r>
            <a:r>
              <a:rPr lang="hr-HR" dirty="0" smtClean="0"/>
              <a:t> </a:t>
            </a:r>
            <a:r>
              <a:rPr lang="hr-HR" dirty="0" err="1" smtClean="0"/>
              <a:t>middle</a:t>
            </a:r>
            <a:r>
              <a:rPr lang="hr-HR" dirty="0" smtClean="0"/>
              <a:t> </a:t>
            </a:r>
            <a:r>
              <a:rPr lang="hr-HR" dirty="0" err="1" smtClean="0"/>
              <a:t>of</a:t>
            </a:r>
            <a:r>
              <a:rPr lang="hr-HR" dirty="0" smtClean="0"/>
              <a:t> </a:t>
            </a:r>
            <a:r>
              <a:rPr lang="hr-HR" dirty="0" err="1" smtClean="0"/>
              <a:t>the</a:t>
            </a:r>
            <a:r>
              <a:rPr lang="hr-HR" dirty="0" smtClean="0"/>
              <a:t> Bakar </a:t>
            </a:r>
            <a:r>
              <a:rPr lang="hr-HR" dirty="0" err="1" smtClean="0"/>
              <a:t>bay</a:t>
            </a:r>
            <a:r>
              <a:rPr lang="hr-HR" dirty="0" smtClean="0"/>
              <a:t> </a:t>
            </a:r>
            <a:r>
              <a:rPr lang="hr-HR" dirty="0" err="1" smtClean="0"/>
              <a:t>and</a:t>
            </a:r>
            <a:r>
              <a:rPr lang="hr-HR" dirty="0" smtClean="0"/>
              <a:t> </a:t>
            </a:r>
            <a:r>
              <a:rPr lang="hr-HR" dirty="0" err="1" smtClean="0"/>
              <a:t>black</a:t>
            </a:r>
            <a:r>
              <a:rPr lang="hr-HR" dirty="0" smtClean="0"/>
              <a:t> </a:t>
            </a:r>
            <a:r>
              <a:rPr lang="hr-HR" dirty="0" err="1" smtClean="0"/>
              <a:t>particles</a:t>
            </a:r>
            <a:r>
              <a:rPr lang="hr-HR" dirty="0" smtClean="0"/>
              <a:t> </a:t>
            </a:r>
            <a:r>
              <a:rPr lang="hr-HR" dirty="0" err="1" smtClean="0"/>
              <a:t>in</a:t>
            </a:r>
            <a:r>
              <a:rPr lang="hr-HR" dirty="0" smtClean="0"/>
              <a:t> </a:t>
            </a:r>
            <a:r>
              <a:rPr lang="hr-HR" dirty="0" err="1" smtClean="0"/>
              <a:t>their</a:t>
            </a:r>
            <a:r>
              <a:rPr lang="hr-HR" dirty="0" smtClean="0"/>
              <a:t> </a:t>
            </a:r>
            <a:r>
              <a:rPr lang="hr-HR" dirty="0" err="1" smtClean="0"/>
              <a:t>homes</a:t>
            </a:r>
            <a:r>
              <a:rPr lang="hr-HR" dirty="0" smtClean="0"/>
              <a:t>.</a:t>
            </a:r>
          </a:p>
          <a:p>
            <a:r>
              <a:rPr lang="hr-HR" sz="1200" kern="1200" dirty="0" err="1" smtClean="0">
                <a:solidFill>
                  <a:schemeClr val="tx1"/>
                </a:solidFill>
                <a:effectLst/>
                <a:latin typeface="+mn-lt"/>
                <a:ea typeface="+mn-ea"/>
                <a:cs typeface="+mn-cs"/>
              </a:rPr>
              <a:t>We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investigated</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the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quality</a:t>
            </a:r>
            <a:r>
              <a:rPr lang="hr-HR" sz="1200" kern="1200" dirty="0" smtClean="0">
                <a:solidFill>
                  <a:schemeClr val="tx1"/>
                </a:solidFill>
                <a:effectLst/>
                <a:latin typeface="+mn-lt"/>
                <a:ea typeface="+mn-ea"/>
                <a:cs typeface="+mn-cs"/>
              </a:rPr>
              <a:t> o </a:t>
            </a:r>
            <a:r>
              <a:rPr lang="hr-HR" sz="1200" kern="1200" dirty="0" err="1" smtClean="0">
                <a:solidFill>
                  <a:schemeClr val="tx1"/>
                </a:solidFill>
                <a:effectLst/>
                <a:latin typeface="+mn-lt"/>
                <a:ea typeface="+mn-ea"/>
                <a:cs typeface="+mn-cs"/>
              </a:rPr>
              <a:t>the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sea</a:t>
            </a:r>
            <a:r>
              <a:rPr lang="hr-HR" sz="1200" kern="1200" dirty="0" smtClean="0">
                <a:solidFill>
                  <a:schemeClr val="tx1"/>
                </a:solidFill>
                <a:effectLst/>
                <a:latin typeface="+mn-lt"/>
                <a:ea typeface="+mn-ea"/>
                <a:cs typeface="+mn-cs"/>
              </a:rPr>
              <a:t>,</a:t>
            </a:r>
            <a:r>
              <a:rPr lang="hr-HR" sz="1200" kern="1200" dirty="0" err="1" smtClean="0">
                <a:solidFill>
                  <a:schemeClr val="tx1"/>
                </a:solidFill>
                <a:effectLst/>
                <a:latin typeface="+mn-lt"/>
                <a:ea typeface="+mn-ea"/>
                <a:cs typeface="+mn-cs"/>
              </a:rPr>
              <a:t>seabed</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and</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soil</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in</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our</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previous</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projects</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and</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knew</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that</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the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pollution</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we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found</a:t>
            </a:r>
            <a:r>
              <a:rPr lang="hr-HR" sz="1200" kern="1200" dirty="0" smtClean="0">
                <a:solidFill>
                  <a:schemeClr val="tx1"/>
                </a:solidFill>
                <a:effectLst/>
                <a:latin typeface="+mn-lt"/>
                <a:ea typeface="+mn-ea"/>
                <a:cs typeface="+mn-cs"/>
              </a:rPr>
              <a:t> had to </a:t>
            </a:r>
            <a:r>
              <a:rPr lang="hr-HR" sz="1200" kern="1200" dirty="0" err="1" smtClean="0">
                <a:solidFill>
                  <a:schemeClr val="tx1"/>
                </a:solidFill>
                <a:effectLst/>
                <a:latin typeface="+mn-lt"/>
                <a:ea typeface="+mn-ea"/>
                <a:cs typeface="+mn-cs"/>
              </a:rPr>
              <a:t>co</a:t>
            </a:r>
            <a:r>
              <a:rPr lang="hr-HR" sz="1200" kern="1200" noProof="0" dirty="0" smtClean="0">
                <a:solidFill>
                  <a:schemeClr val="tx1"/>
                </a:solidFill>
                <a:effectLst/>
                <a:latin typeface="+mn-lt"/>
                <a:ea typeface="+mn-ea"/>
                <a:cs typeface="+mn-cs"/>
              </a:rPr>
              <a:t>me </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from</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the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air</a:t>
            </a:r>
            <a:r>
              <a:rPr lang="hr-HR" sz="1200" kern="1200" dirty="0" smtClean="0">
                <a:solidFill>
                  <a:schemeClr val="tx1"/>
                </a:solidFill>
                <a:effectLst/>
                <a:latin typeface="+mn-lt"/>
                <a:ea typeface="+mn-ea"/>
                <a:cs typeface="+mn-cs"/>
              </a:rPr>
              <a:t>.</a:t>
            </a:r>
          </a:p>
          <a:p>
            <a:r>
              <a:rPr lang="hr-HR" sz="1200" kern="1200" dirty="0" err="1" smtClean="0">
                <a:solidFill>
                  <a:schemeClr val="tx1"/>
                </a:solidFill>
                <a:effectLst/>
                <a:latin typeface="+mn-lt"/>
                <a:ea typeface="+mn-ea"/>
                <a:cs typeface="+mn-cs"/>
              </a:rPr>
              <a:t>Near</a:t>
            </a:r>
            <a:r>
              <a:rPr lang="hr-HR" sz="1200" kern="1200" dirty="0" smtClean="0">
                <a:solidFill>
                  <a:schemeClr val="tx1"/>
                </a:solidFill>
                <a:effectLst/>
                <a:latin typeface="+mn-lt"/>
                <a:ea typeface="+mn-ea"/>
                <a:cs typeface="+mn-cs"/>
              </a:rPr>
              <a:t> Bakar </a:t>
            </a:r>
            <a:r>
              <a:rPr lang="hr-HR" sz="1200" kern="1200" dirty="0" err="1" smtClean="0">
                <a:solidFill>
                  <a:schemeClr val="tx1"/>
                </a:solidFill>
                <a:effectLst/>
                <a:latin typeface="+mn-lt"/>
                <a:ea typeface="+mn-ea"/>
                <a:cs typeface="+mn-cs"/>
              </a:rPr>
              <a:t>there</a:t>
            </a:r>
            <a:r>
              <a:rPr lang="hr-HR" sz="1200" kern="1200" dirty="0" smtClean="0">
                <a:solidFill>
                  <a:schemeClr val="tx1"/>
                </a:solidFill>
                <a:effectLst/>
                <a:latin typeface="+mn-lt"/>
                <a:ea typeface="+mn-ea"/>
                <a:cs typeface="+mn-cs"/>
              </a:rPr>
              <a:t> are:</a:t>
            </a:r>
            <a:r>
              <a:rPr lang="hr-HR" sz="1200" kern="1200" dirty="0" err="1" smtClean="0">
                <a:solidFill>
                  <a:schemeClr val="tx1"/>
                </a:solidFill>
                <a:effectLst/>
                <a:latin typeface="+mn-lt"/>
                <a:ea typeface="+mn-ea"/>
                <a:cs typeface="+mn-cs"/>
              </a:rPr>
              <a:t>oil</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refinery</a:t>
            </a:r>
            <a:r>
              <a:rPr lang="hr-HR" sz="1200" kern="1200" dirty="0" smtClean="0">
                <a:solidFill>
                  <a:schemeClr val="tx1"/>
                </a:solidFill>
                <a:effectLst/>
                <a:latin typeface="+mn-lt"/>
                <a:ea typeface="+mn-ea"/>
                <a:cs typeface="+mn-cs"/>
              </a:rPr>
              <a:t>,ex </a:t>
            </a:r>
            <a:r>
              <a:rPr lang="hr-HR" sz="1200" kern="1200" dirty="0" err="1" smtClean="0">
                <a:solidFill>
                  <a:schemeClr val="tx1"/>
                </a:solidFill>
                <a:effectLst/>
                <a:latin typeface="+mn-lt"/>
                <a:ea typeface="+mn-ea"/>
                <a:cs typeface="+mn-cs"/>
              </a:rPr>
              <a:t>coke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plant</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scattered</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cargo</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port</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crude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oil</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power</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plant</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and</a:t>
            </a:r>
            <a:r>
              <a:rPr lang="hr-HR" sz="1200" kern="1200" dirty="0" smtClean="0">
                <a:solidFill>
                  <a:schemeClr val="tx1"/>
                </a:solidFill>
                <a:effectLst/>
                <a:latin typeface="+mn-lt"/>
                <a:ea typeface="+mn-ea"/>
                <a:cs typeface="+mn-cs"/>
              </a:rPr>
              <a:t> a </a:t>
            </a:r>
            <a:r>
              <a:rPr lang="hr-HR" sz="1200" kern="1200" dirty="0" err="1" smtClean="0">
                <a:solidFill>
                  <a:schemeClr val="tx1"/>
                </a:solidFill>
                <a:effectLst/>
                <a:latin typeface="+mn-lt"/>
                <a:ea typeface="+mn-ea"/>
                <a:cs typeface="+mn-cs"/>
              </a:rPr>
              <a:t>waste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water</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drain</a:t>
            </a:r>
            <a:r>
              <a:rPr lang="hr-HR"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8ABE6252-D83C-4D8F-922E-DA088B0084A5}" type="slidenum">
              <a:rPr lang="hr-HR" smtClean="0"/>
              <a:pPr/>
              <a:t>4</a:t>
            </a:fld>
            <a:endParaRPr lang="hr-HR"/>
          </a:p>
        </p:txBody>
      </p:sp>
    </p:spTree>
    <p:extLst>
      <p:ext uri="{BB962C8B-B14F-4D97-AF65-F5344CB8AC3E}">
        <p14:creationId xmlns:p14="http://schemas.microsoft.com/office/powerpoint/2010/main" val="2056472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smtClean="0"/>
              <a:t>Why</a:t>
            </a:r>
            <a:r>
              <a:rPr lang="hr-HR" dirty="0" smtClean="0"/>
              <a:t> </a:t>
            </a:r>
            <a:r>
              <a:rPr lang="hr-HR" dirty="0" err="1" smtClean="0"/>
              <a:t>did</a:t>
            </a:r>
            <a:r>
              <a:rPr lang="hr-HR" dirty="0" smtClean="0"/>
              <a:t> </a:t>
            </a:r>
            <a:r>
              <a:rPr lang="hr-HR" dirty="0" err="1" smtClean="0"/>
              <a:t>we</a:t>
            </a:r>
            <a:r>
              <a:rPr lang="hr-HR" dirty="0" smtClean="0"/>
              <a:t> </a:t>
            </a:r>
            <a:r>
              <a:rPr lang="hr-HR" dirty="0" err="1" smtClean="0"/>
              <a:t>choose</a:t>
            </a:r>
            <a:r>
              <a:rPr lang="hr-HR" dirty="0" smtClean="0"/>
              <a:t> Bakar(</a:t>
            </a:r>
            <a:r>
              <a:rPr lang="hr-HR" dirty="0" err="1" smtClean="0"/>
              <a:t>small</a:t>
            </a:r>
            <a:r>
              <a:rPr lang="hr-HR" dirty="0" smtClean="0"/>
              <a:t> marine town 16 km </a:t>
            </a:r>
            <a:r>
              <a:rPr lang="hr-HR" dirty="0" err="1" smtClean="0"/>
              <a:t>from</a:t>
            </a:r>
            <a:r>
              <a:rPr lang="hr-HR" dirty="0" smtClean="0"/>
              <a:t> Rijeka)</a:t>
            </a:r>
          </a:p>
          <a:p>
            <a:r>
              <a:rPr lang="hr-HR" dirty="0" err="1" smtClean="0"/>
              <a:t>The</a:t>
            </a:r>
            <a:r>
              <a:rPr lang="hr-HR" dirty="0" smtClean="0"/>
              <a:t> </a:t>
            </a:r>
            <a:r>
              <a:rPr lang="hr-HR" dirty="0" err="1" smtClean="0"/>
              <a:t>citizens</a:t>
            </a:r>
            <a:r>
              <a:rPr lang="hr-HR" dirty="0" smtClean="0"/>
              <a:t> </a:t>
            </a:r>
            <a:r>
              <a:rPr lang="hr-HR" dirty="0" err="1" smtClean="0"/>
              <a:t>of</a:t>
            </a:r>
            <a:r>
              <a:rPr lang="hr-HR" dirty="0" smtClean="0"/>
              <a:t> Bakar </a:t>
            </a:r>
            <a:r>
              <a:rPr lang="hr-HR" dirty="0" err="1" smtClean="0"/>
              <a:t>invited</a:t>
            </a:r>
            <a:r>
              <a:rPr lang="hr-HR" dirty="0" smtClean="0"/>
              <a:t> </a:t>
            </a:r>
            <a:r>
              <a:rPr lang="hr-HR" dirty="0" err="1" smtClean="0"/>
              <a:t>us</a:t>
            </a:r>
            <a:r>
              <a:rPr lang="hr-HR" dirty="0" smtClean="0"/>
              <a:t> to </a:t>
            </a:r>
            <a:r>
              <a:rPr lang="hr-HR" dirty="0" err="1" smtClean="0"/>
              <a:t>see</a:t>
            </a:r>
            <a:r>
              <a:rPr lang="hr-HR" dirty="0" smtClean="0"/>
              <a:t> </a:t>
            </a:r>
            <a:r>
              <a:rPr lang="hr-HR" dirty="0" err="1" smtClean="0"/>
              <a:t>the</a:t>
            </a:r>
            <a:r>
              <a:rPr lang="hr-HR" dirty="0" smtClean="0"/>
              <a:t> </a:t>
            </a:r>
            <a:r>
              <a:rPr lang="hr-HR" dirty="0" err="1" smtClean="0"/>
              <a:t>big</a:t>
            </a:r>
            <a:r>
              <a:rPr lang="hr-HR" dirty="0" smtClean="0"/>
              <a:t> </a:t>
            </a:r>
            <a:r>
              <a:rPr lang="hr-HR" dirty="0" err="1" smtClean="0"/>
              <a:t>black</a:t>
            </a:r>
            <a:r>
              <a:rPr lang="hr-HR" dirty="0" smtClean="0"/>
              <a:t> </a:t>
            </a:r>
            <a:r>
              <a:rPr lang="hr-HR" dirty="0" err="1" smtClean="0"/>
              <a:t>blot</a:t>
            </a:r>
            <a:r>
              <a:rPr lang="hr-HR" dirty="0" smtClean="0"/>
              <a:t> </a:t>
            </a:r>
            <a:r>
              <a:rPr lang="hr-HR" dirty="0" err="1" smtClean="0"/>
              <a:t>in</a:t>
            </a:r>
            <a:r>
              <a:rPr lang="hr-HR" dirty="0" smtClean="0"/>
              <a:t> </a:t>
            </a:r>
            <a:r>
              <a:rPr lang="hr-HR" dirty="0" err="1" smtClean="0"/>
              <a:t>the</a:t>
            </a:r>
            <a:r>
              <a:rPr lang="hr-HR" dirty="0" smtClean="0"/>
              <a:t> </a:t>
            </a:r>
            <a:r>
              <a:rPr lang="hr-HR" dirty="0" err="1" smtClean="0"/>
              <a:t>middle</a:t>
            </a:r>
            <a:r>
              <a:rPr lang="hr-HR" dirty="0" smtClean="0"/>
              <a:t> </a:t>
            </a:r>
            <a:r>
              <a:rPr lang="hr-HR" dirty="0" err="1" smtClean="0"/>
              <a:t>of</a:t>
            </a:r>
            <a:r>
              <a:rPr lang="hr-HR" dirty="0" smtClean="0"/>
              <a:t> </a:t>
            </a:r>
            <a:r>
              <a:rPr lang="hr-HR" dirty="0" err="1" smtClean="0"/>
              <a:t>the</a:t>
            </a:r>
            <a:r>
              <a:rPr lang="hr-HR" dirty="0" smtClean="0"/>
              <a:t> Bakar </a:t>
            </a:r>
            <a:r>
              <a:rPr lang="hr-HR" dirty="0" err="1" smtClean="0"/>
              <a:t>bay</a:t>
            </a:r>
            <a:r>
              <a:rPr lang="hr-HR" dirty="0" smtClean="0"/>
              <a:t> </a:t>
            </a:r>
            <a:r>
              <a:rPr lang="hr-HR" dirty="0" err="1" smtClean="0"/>
              <a:t>and</a:t>
            </a:r>
            <a:r>
              <a:rPr lang="hr-HR" dirty="0" smtClean="0"/>
              <a:t> </a:t>
            </a:r>
            <a:r>
              <a:rPr lang="hr-HR" dirty="0" err="1" smtClean="0"/>
              <a:t>black</a:t>
            </a:r>
            <a:r>
              <a:rPr lang="hr-HR" dirty="0" smtClean="0"/>
              <a:t> </a:t>
            </a:r>
            <a:r>
              <a:rPr lang="hr-HR" dirty="0" err="1" smtClean="0"/>
              <a:t>particles</a:t>
            </a:r>
            <a:r>
              <a:rPr lang="hr-HR" dirty="0" smtClean="0"/>
              <a:t> </a:t>
            </a:r>
            <a:r>
              <a:rPr lang="hr-HR" dirty="0" err="1" smtClean="0"/>
              <a:t>in</a:t>
            </a:r>
            <a:r>
              <a:rPr lang="hr-HR" dirty="0" smtClean="0"/>
              <a:t> </a:t>
            </a:r>
            <a:r>
              <a:rPr lang="hr-HR" dirty="0" err="1" smtClean="0"/>
              <a:t>their</a:t>
            </a:r>
            <a:r>
              <a:rPr lang="hr-HR" dirty="0" smtClean="0"/>
              <a:t> </a:t>
            </a:r>
            <a:r>
              <a:rPr lang="hr-HR" dirty="0" err="1" smtClean="0"/>
              <a:t>homes</a:t>
            </a:r>
            <a:r>
              <a:rPr lang="hr-HR" dirty="0" smtClean="0"/>
              <a:t>.</a:t>
            </a:r>
          </a:p>
          <a:p>
            <a:r>
              <a:rPr lang="hr-HR" sz="1200" kern="1200" dirty="0" err="1" smtClean="0">
                <a:solidFill>
                  <a:schemeClr val="tx1"/>
                </a:solidFill>
                <a:effectLst/>
                <a:latin typeface="+mn-lt"/>
                <a:ea typeface="+mn-ea"/>
                <a:cs typeface="+mn-cs"/>
              </a:rPr>
              <a:t>We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investigated</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the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quality</a:t>
            </a:r>
            <a:r>
              <a:rPr lang="hr-HR" sz="1200" kern="1200" dirty="0" smtClean="0">
                <a:solidFill>
                  <a:schemeClr val="tx1"/>
                </a:solidFill>
                <a:effectLst/>
                <a:latin typeface="+mn-lt"/>
                <a:ea typeface="+mn-ea"/>
                <a:cs typeface="+mn-cs"/>
              </a:rPr>
              <a:t> o </a:t>
            </a:r>
            <a:r>
              <a:rPr lang="hr-HR" sz="1200" kern="1200" dirty="0" err="1" smtClean="0">
                <a:solidFill>
                  <a:schemeClr val="tx1"/>
                </a:solidFill>
                <a:effectLst/>
                <a:latin typeface="+mn-lt"/>
                <a:ea typeface="+mn-ea"/>
                <a:cs typeface="+mn-cs"/>
              </a:rPr>
              <a:t>the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sea</a:t>
            </a:r>
            <a:r>
              <a:rPr lang="hr-HR" sz="1200" kern="1200" dirty="0" smtClean="0">
                <a:solidFill>
                  <a:schemeClr val="tx1"/>
                </a:solidFill>
                <a:effectLst/>
                <a:latin typeface="+mn-lt"/>
                <a:ea typeface="+mn-ea"/>
                <a:cs typeface="+mn-cs"/>
              </a:rPr>
              <a:t>,</a:t>
            </a:r>
            <a:r>
              <a:rPr lang="hr-HR" sz="1200" kern="1200" dirty="0" err="1" smtClean="0">
                <a:solidFill>
                  <a:schemeClr val="tx1"/>
                </a:solidFill>
                <a:effectLst/>
                <a:latin typeface="+mn-lt"/>
                <a:ea typeface="+mn-ea"/>
                <a:cs typeface="+mn-cs"/>
              </a:rPr>
              <a:t>seabed</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and</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soil</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in</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our</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previous</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projects</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and</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knew</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that</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the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pollution</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we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found</a:t>
            </a:r>
            <a:r>
              <a:rPr lang="hr-HR" sz="1200" kern="1200" dirty="0" smtClean="0">
                <a:solidFill>
                  <a:schemeClr val="tx1"/>
                </a:solidFill>
                <a:effectLst/>
                <a:latin typeface="+mn-lt"/>
                <a:ea typeface="+mn-ea"/>
                <a:cs typeface="+mn-cs"/>
              </a:rPr>
              <a:t> had to </a:t>
            </a:r>
            <a:r>
              <a:rPr lang="hr-HR" sz="1200" kern="1200" dirty="0" err="1" smtClean="0">
                <a:solidFill>
                  <a:schemeClr val="tx1"/>
                </a:solidFill>
                <a:effectLst/>
                <a:latin typeface="+mn-lt"/>
                <a:ea typeface="+mn-ea"/>
                <a:cs typeface="+mn-cs"/>
              </a:rPr>
              <a:t>co</a:t>
            </a:r>
            <a:r>
              <a:rPr lang="hr-HR" sz="1200" kern="1200" noProof="0" dirty="0" smtClean="0">
                <a:solidFill>
                  <a:schemeClr val="tx1"/>
                </a:solidFill>
                <a:effectLst/>
                <a:latin typeface="+mn-lt"/>
                <a:ea typeface="+mn-ea"/>
                <a:cs typeface="+mn-cs"/>
              </a:rPr>
              <a:t>me </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from</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the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air</a:t>
            </a:r>
            <a:r>
              <a:rPr lang="hr-HR" sz="1200" kern="1200" dirty="0" smtClean="0">
                <a:solidFill>
                  <a:schemeClr val="tx1"/>
                </a:solidFill>
                <a:effectLst/>
                <a:latin typeface="+mn-lt"/>
                <a:ea typeface="+mn-ea"/>
                <a:cs typeface="+mn-cs"/>
              </a:rPr>
              <a:t>.</a:t>
            </a:r>
          </a:p>
          <a:p>
            <a:r>
              <a:rPr lang="hr-HR" sz="1200" kern="1200" dirty="0" err="1" smtClean="0">
                <a:solidFill>
                  <a:schemeClr val="tx1"/>
                </a:solidFill>
                <a:effectLst/>
                <a:latin typeface="+mn-lt"/>
                <a:ea typeface="+mn-ea"/>
                <a:cs typeface="+mn-cs"/>
              </a:rPr>
              <a:t>Near</a:t>
            </a:r>
            <a:r>
              <a:rPr lang="hr-HR" sz="1200" kern="1200" dirty="0" smtClean="0">
                <a:solidFill>
                  <a:schemeClr val="tx1"/>
                </a:solidFill>
                <a:effectLst/>
                <a:latin typeface="+mn-lt"/>
                <a:ea typeface="+mn-ea"/>
                <a:cs typeface="+mn-cs"/>
              </a:rPr>
              <a:t> Bakar </a:t>
            </a:r>
            <a:r>
              <a:rPr lang="hr-HR" sz="1200" kern="1200" dirty="0" err="1" smtClean="0">
                <a:solidFill>
                  <a:schemeClr val="tx1"/>
                </a:solidFill>
                <a:effectLst/>
                <a:latin typeface="+mn-lt"/>
                <a:ea typeface="+mn-ea"/>
                <a:cs typeface="+mn-cs"/>
              </a:rPr>
              <a:t>there</a:t>
            </a:r>
            <a:r>
              <a:rPr lang="hr-HR" sz="1200" kern="1200" dirty="0" smtClean="0">
                <a:solidFill>
                  <a:schemeClr val="tx1"/>
                </a:solidFill>
                <a:effectLst/>
                <a:latin typeface="+mn-lt"/>
                <a:ea typeface="+mn-ea"/>
                <a:cs typeface="+mn-cs"/>
              </a:rPr>
              <a:t> are:</a:t>
            </a:r>
            <a:r>
              <a:rPr lang="hr-HR" sz="1200" kern="1200" dirty="0" err="1" smtClean="0">
                <a:solidFill>
                  <a:schemeClr val="tx1"/>
                </a:solidFill>
                <a:effectLst/>
                <a:latin typeface="+mn-lt"/>
                <a:ea typeface="+mn-ea"/>
                <a:cs typeface="+mn-cs"/>
              </a:rPr>
              <a:t>oil</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refinery</a:t>
            </a:r>
            <a:r>
              <a:rPr lang="hr-HR" sz="1200" kern="1200" dirty="0" smtClean="0">
                <a:solidFill>
                  <a:schemeClr val="tx1"/>
                </a:solidFill>
                <a:effectLst/>
                <a:latin typeface="+mn-lt"/>
                <a:ea typeface="+mn-ea"/>
                <a:cs typeface="+mn-cs"/>
              </a:rPr>
              <a:t>,ex </a:t>
            </a:r>
            <a:r>
              <a:rPr lang="hr-HR" sz="1200" kern="1200" dirty="0" err="1" smtClean="0">
                <a:solidFill>
                  <a:schemeClr val="tx1"/>
                </a:solidFill>
                <a:effectLst/>
                <a:latin typeface="+mn-lt"/>
                <a:ea typeface="+mn-ea"/>
                <a:cs typeface="+mn-cs"/>
              </a:rPr>
              <a:t>coke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plant</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scattered</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cargo</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port</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crude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oil</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power</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plant</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and</a:t>
            </a:r>
            <a:r>
              <a:rPr lang="hr-HR" sz="1200" kern="1200" dirty="0" smtClean="0">
                <a:solidFill>
                  <a:schemeClr val="tx1"/>
                </a:solidFill>
                <a:effectLst/>
                <a:latin typeface="+mn-lt"/>
                <a:ea typeface="+mn-ea"/>
                <a:cs typeface="+mn-cs"/>
              </a:rPr>
              <a:t> a </a:t>
            </a:r>
            <a:r>
              <a:rPr lang="hr-HR" sz="1200" kern="1200" dirty="0" err="1" smtClean="0">
                <a:solidFill>
                  <a:schemeClr val="tx1"/>
                </a:solidFill>
                <a:effectLst/>
                <a:latin typeface="+mn-lt"/>
                <a:ea typeface="+mn-ea"/>
                <a:cs typeface="+mn-cs"/>
              </a:rPr>
              <a:t>waste</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water</a:t>
            </a:r>
            <a:r>
              <a:rPr lang="hr-HR" sz="1200" kern="1200" dirty="0" smtClean="0">
                <a:solidFill>
                  <a:schemeClr val="tx1"/>
                </a:solidFill>
                <a:effectLst/>
                <a:latin typeface="+mn-lt"/>
                <a:ea typeface="+mn-ea"/>
                <a:cs typeface="+mn-cs"/>
              </a:rPr>
              <a:t> </a:t>
            </a:r>
            <a:r>
              <a:rPr lang="hr-HR" sz="1200" kern="1200" dirty="0" err="1" smtClean="0">
                <a:solidFill>
                  <a:schemeClr val="tx1"/>
                </a:solidFill>
                <a:effectLst/>
                <a:latin typeface="+mn-lt"/>
                <a:ea typeface="+mn-ea"/>
                <a:cs typeface="+mn-cs"/>
              </a:rPr>
              <a:t>drain</a:t>
            </a:r>
            <a:r>
              <a:rPr lang="hr-HR"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8ABE6252-D83C-4D8F-922E-DA088B0084A5}" type="slidenum">
              <a:rPr lang="hr-HR" smtClean="0"/>
              <a:pPr/>
              <a:t>5</a:t>
            </a:fld>
            <a:endParaRPr lang="hr-HR"/>
          </a:p>
        </p:txBody>
      </p:sp>
    </p:spTree>
    <p:extLst>
      <p:ext uri="{BB962C8B-B14F-4D97-AF65-F5344CB8AC3E}">
        <p14:creationId xmlns:p14="http://schemas.microsoft.com/office/powerpoint/2010/main" val="1447461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6</a:t>
            </a:fld>
            <a:endParaRPr lang="hr-HR"/>
          </a:p>
        </p:txBody>
      </p:sp>
    </p:spTree>
    <p:extLst>
      <p:ext uri="{BB962C8B-B14F-4D97-AF65-F5344CB8AC3E}">
        <p14:creationId xmlns:p14="http://schemas.microsoft.com/office/powerpoint/2010/main" val="3484657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7</a:t>
            </a:fld>
            <a:endParaRPr lang="hr-HR"/>
          </a:p>
        </p:txBody>
      </p:sp>
    </p:spTree>
    <p:extLst>
      <p:ext uri="{BB962C8B-B14F-4D97-AF65-F5344CB8AC3E}">
        <p14:creationId xmlns:p14="http://schemas.microsoft.com/office/powerpoint/2010/main" val="3453899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0" i="0" u="none" dirty="0" smtClean="0">
                <a:solidFill>
                  <a:schemeClr val="accent6">
                    <a:lumMod val="75000"/>
                  </a:schemeClr>
                </a:solidFill>
              </a:rPr>
              <a:t>We collected the jars after 1 month and took them in our lab.Our students filtrated,dryed and weighted the samples and detrmined total mass of aerosol particles and  masses of anorganic and organic parts.</a:t>
            </a:r>
            <a:endParaRPr lang="pt-BR" sz="1800" b="0" i="0" u="none" dirty="0">
              <a:solidFill>
                <a:schemeClr val="accent6">
                  <a:lumMod val="75000"/>
                </a:schemeClr>
              </a:solidFill>
            </a:endParaRPr>
          </a:p>
        </p:txBody>
      </p:sp>
      <p:sp>
        <p:nvSpPr>
          <p:cNvPr id="4" name="Slide Number Placeholder 3"/>
          <p:cNvSpPr>
            <a:spLocks noGrp="1"/>
          </p:cNvSpPr>
          <p:nvPr>
            <p:ph type="sldNum" sz="quarter" idx="10"/>
          </p:nvPr>
        </p:nvSpPr>
        <p:spPr/>
        <p:txBody>
          <a:bodyPr/>
          <a:lstStyle/>
          <a:p>
            <a:fld id="{41AA9127-B108-44C8-BA8C-B9C7FC4357C1}" type="slidenum">
              <a:rPr lang="pt-BR" smtClean="0"/>
              <a:pPr/>
              <a:t>8</a:t>
            </a:fld>
            <a:endParaRPr lang="pt-BR"/>
          </a:p>
        </p:txBody>
      </p:sp>
    </p:spTree>
    <p:extLst>
      <p:ext uri="{BB962C8B-B14F-4D97-AF65-F5344CB8AC3E}">
        <p14:creationId xmlns:p14="http://schemas.microsoft.com/office/powerpoint/2010/main" val="2697248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8ABE6252-D83C-4D8F-922E-DA088B0084A5}" type="slidenum">
              <a:rPr lang="hr-HR" smtClean="0"/>
              <a:pPr/>
              <a:t>9</a:t>
            </a:fld>
            <a:endParaRPr lang="hr-HR"/>
          </a:p>
        </p:txBody>
      </p:sp>
    </p:spTree>
    <p:extLst>
      <p:ext uri="{BB962C8B-B14F-4D97-AF65-F5344CB8AC3E}">
        <p14:creationId xmlns:p14="http://schemas.microsoft.com/office/powerpoint/2010/main" val="266037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F3FB21F3-00CD-4175-A7A2-20F304154EA3}" type="datetimeFigureOut">
              <a:rPr lang="hr-HR" smtClean="0"/>
              <a:pPr/>
              <a:t>14.7.2015.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5E4037A-B3D1-4BAB-B6B0-574A4FF08DE5}" type="slidenum">
              <a:rPr lang="hr-HR" smtClean="0"/>
              <a:pPr/>
              <a:t>‹#›</a:t>
            </a:fld>
            <a:endParaRPr lang="hr-HR"/>
          </a:p>
        </p:txBody>
      </p:sp>
    </p:spTree>
    <p:extLst>
      <p:ext uri="{BB962C8B-B14F-4D97-AF65-F5344CB8AC3E}">
        <p14:creationId xmlns:p14="http://schemas.microsoft.com/office/powerpoint/2010/main" val="1102123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F3FB21F3-00CD-4175-A7A2-20F304154EA3}" type="datetimeFigureOut">
              <a:rPr lang="hr-HR" smtClean="0"/>
              <a:pPr/>
              <a:t>14.7.2015.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5E4037A-B3D1-4BAB-B6B0-574A4FF08DE5}" type="slidenum">
              <a:rPr lang="hr-HR" smtClean="0"/>
              <a:pPr/>
              <a:t>‹#›</a:t>
            </a:fld>
            <a:endParaRPr lang="hr-HR"/>
          </a:p>
        </p:txBody>
      </p:sp>
    </p:spTree>
    <p:extLst>
      <p:ext uri="{BB962C8B-B14F-4D97-AF65-F5344CB8AC3E}">
        <p14:creationId xmlns:p14="http://schemas.microsoft.com/office/powerpoint/2010/main" val="3265212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F3FB21F3-00CD-4175-A7A2-20F304154EA3}" type="datetimeFigureOut">
              <a:rPr lang="hr-HR" smtClean="0"/>
              <a:pPr/>
              <a:t>14.7.2015.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5E4037A-B3D1-4BAB-B6B0-574A4FF08DE5}" type="slidenum">
              <a:rPr lang="hr-HR" smtClean="0"/>
              <a:pPr/>
              <a:t>‹#›</a:t>
            </a:fld>
            <a:endParaRPr lang="hr-HR"/>
          </a:p>
        </p:txBody>
      </p:sp>
    </p:spTree>
    <p:extLst>
      <p:ext uri="{BB962C8B-B14F-4D97-AF65-F5344CB8AC3E}">
        <p14:creationId xmlns:p14="http://schemas.microsoft.com/office/powerpoint/2010/main" val="3421988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F3FB21F3-00CD-4175-A7A2-20F304154EA3}" type="datetimeFigureOut">
              <a:rPr lang="hr-HR" smtClean="0"/>
              <a:pPr/>
              <a:t>14.7.2015.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5E4037A-B3D1-4BAB-B6B0-574A4FF08DE5}" type="slidenum">
              <a:rPr lang="hr-HR" smtClean="0"/>
              <a:pPr/>
              <a:t>‹#›</a:t>
            </a:fld>
            <a:endParaRPr lang="hr-HR"/>
          </a:p>
        </p:txBody>
      </p:sp>
    </p:spTree>
    <p:extLst>
      <p:ext uri="{BB962C8B-B14F-4D97-AF65-F5344CB8AC3E}">
        <p14:creationId xmlns:p14="http://schemas.microsoft.com/office/powerpoint/2010/main" val="840962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FB21F3-00CD-4175-A7A2-20F304154EA3}" type="datetimeFigureOut">
              <a:rPr lang="hr-HR" smtClean="0"/>
              <a:pPr/>
              <a:t>14.7.2015.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5E4037A-B3D1-4BAB-B6B0-574A4FF08DE5}" type="slidenum">
              <a:rPr lang="hr-HR" smtClean="0"/>
              <a:pPr/>
              <a:t>‹#›</a:t>
            </a:fld>
            <a:endParaRPr lang="hr-HR"/>
          </a:p>
        </p:txBody>
      </p:sp>
    </p:spTree>
    <p:extLst>
      <p:ext uri="{BB962C8B-B14F-4D97-AF65-F5344CB8AC3E}">
        <p14:creationId xmlns:p14="http://schemas.microsoft.com/office/powerpoint/2010/main" val="2353440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F3FB21F3-00CD-4175-A7A2-20F304154EA3}" type="datetimeFigureOut">
              <a:rPr lang="hr-HR" smtClean="0"/>
              <a:pPr/>
              <a:t>14.7.2015.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A5E4037A-B3D1-4BAB-B6B0-574A4FF08DE5}" type="slidenum">
              <a:rPr lang="hr-HR" smtClean="0"/>
              <a:pPr/>
              <a:t>‹#›</a:t>
            </a:fld>
            <a:endParaRPr lang="hr-HR"/>
          </a:p>
        </p:txBody>
      </p:sp>
    </p:spTree>
    <p:extLst>
      <p:ext uri="{BB962C8B-B14F-4D97-AF65-F5344CB8AC3E}">
        <p14:creationId xmlns:p14="http://schemas.microsoft.com/office/powerpoint/2010/main" val="430180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F3FB21F3-00CD-4175-A7A2-20F304154EA3}" type="datetimeFigureOut">
              <a:rPr lang="hr-HR" smtClean="0"/>
              <a:pPr/>
              <a:t>14.7.2015.</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A5E4037A-B3D1-4BAB-B6B0-574A4FF08DE5}" type="slidenum">
              <a:rPr lang="hr-HR" smtClean="0"/>
              <a:pPr/>
              <a:t>‹#›</a:t>
            </a:fld>
            <a:endParaRPr lang="hr-HR"/>
          </a:p>
        </p:txBody>
      </p:sp>
    </p:spTree>
    <p:extLst>
      <p:ext uri="{BB962C8B-B14F-4D97-AF65-F5344CB8AC3E}">
        <p14:creationId xmlns:p14="http://schemas.microsoft.com/office/powerpoint/2010/main" val="3373079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F3FB21F3-00CD-4175-A7A2-20F304154EA3}" type="datetimeFigureOut">
              <a:rPr lang="hr-HR" smtClean="0"/>
              <a:pPr/>
              <a:t>14.7.2015.</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A5E4037A-B3D1-4BAB-B6B0-574A4FF08DE5}" type="slidenum">
              <a:rPr lang="hr-HR" smtClean="0"/>
              <a:pPr/>
              <a:t>‹#›</a:t>
            </a:fld>
            <a:endParaRPr lang="hr-HR"/>
          </a:p>
        </p:txBody>
      </p:sp>
    </p:spTree>
    <p:extLst>
      <p:ext uri="{BB962C8B-B14F-4D97-AF65-F5344CB8AC3E}">
        <p14:creationId xmlns:p14="http://schemas.microsoft.com/office/powerpoint/2010/main" val="2712346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FB21F3-00CD-4175-A7A2-20F304154EA3}" type="datetimeFigureOut">
              <a:rPr lang="hr-HR" smtClean="0"/>
              <a:pPr/>
              <a:t>14.7.2015.</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A5E4037A-B3D1-4BAB-B6B0-574A4FF08DE5}" type="slidenum">
              <a:rPr lang="hr-HR" smtClean="0"/>
              <a:pPr/>
              <a:t>‹#›</a:t>
            </a:fld>
            <a:endParaRPr lang="hr-HR"/>
          </a:p>
        </p:txBody>
      </p:sp>
    </p:spTree>
    <p:extLst>
      <p:ext uri="{BB962C8B-B14F-4D97-AF65-F5344CB8AC3E}">
        <p14:creationId xmlns:p14="http://schemas.microsoft.com/office/powerpoint/2010/main" val="3900613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FB21F3-00CD-4175-A7A2-20F304154EA3}" type="datetimeFigureOut">
              <a:rPr lang="hr-HR" smtClean="0"/>
              <a:pPr/>
              <a:t>14.7.2015.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A5E4037A-B3D1-4BAB-B6B0-574A4FF08DE5}" type="slidenum">
              <a:rPr lang="hr-HR" smtClean="0"/>
              <a:pPr/>
              <a:t>‹#›</a:t>
            </a:fld>
            <a:endParaRPr lang="hr-HR"/>
          </a:p>
        </p:txBody>
      </p:sp>
    </p:spTree>
    <p:extLst>
      <p:ext uri="{BB962C8B-B14F-4D97-AF65-F5344CB8AC3E}">
        <p14:creationId xmlns:p14="http://schemas.microsoft.com/office/powerpoint/2010/main" val="229892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FB21F3-00CD-4175-A7A2-20F304154EA3}" type="datetimeFigureOut">
              <a:rPr lang="hr-HR" smtClean="0"/>
              <a:pPr/>
              <a:t>14.7.2015.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A5E4037A-B3D1-4BAB-B6B0-574A4FF08DE5}" type="slidenum">
              <a:rPr lang="hr-HR" smtClean="0"/>
              <a:pPr/>
              <a:t>‹#›</a:t>
            </a:fld>
            <a:endParaRPr lang="hr-HR"/>
          </a:p>
        </p:txBody>
      </p:sp>
    </p:spTree>
    <p:extLst>
      <p:ext uri="{BB962C8B-B14F-4D97-AF65-F5344CB8AC3E}">
        <p14:creationId xmlns:p14="http://schemas.microsoft.com/office/powerpoint/2010/main" val="371858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5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B21F3-00CD-4175-A7A2-20F304154EA3}" type="datetimeFigureOut">
              <a:rPr lang="hr-HR" smtClean="0"/>
              <a:pPr/>
              <a:t>14.7.2015.</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4037A-B3D1-4BAB-B6B0-574A4FF08DE5}" type="slidenum">
              <a:rPr lang="hr-HR" smtClean="0"/>
              <a:pPr/>
              <a:t>‹#›</a:t>
            </a:fld>
            <a:endParaRPr lang="hr-HR"/>
          </a:p>
        </p:txBody>
      </p:sp>
    </p:spTree>
    <p:extLst>
      <p:ext uri="{BB962C8B-B14F-4D97-AF65-F5344CB8AC3E}">
        <p14:creationId xmlns:p14="http://schemas.microsoft.com/office/powerpoint/2010/main" val="2815272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ro-eu.com/galerija-fotografija/albums/userpics/10001/Bakar_1804__najveci_hrvatski_grad-Marica_Drazenovic.jpg"/>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r="7337"/>
          <a:stretch/>
        </p:blipFill>
        <p:spPr bwMode="auto">
          <a:xfrm>
            <a:off x="-152400" y="0"/>
            <a:ext cx="929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362200" y="1296858"/>
            <a:ext cx="6781800" cy="1470025"/>
          </a:xfrm>
        </p:spPr>
        <p:txBody>
          <a:bodyPr/>
          <a:lstStyle/>
          <a:p>
            <a:r>
              <a:rPr lang="hr-HR" b="1" dirty="0">
                <a:effectLst>
                  <a:outerShdw blurRad="38100" dist="38100" dir="2700000" algn="tl">
                    <a:srgbClr val="000000">
                      <a:alpha val="43137"/>
                    </a:srgbClr>
                  </a:outerShdw>
                </a:effectLst>
              </a:rPr>
              <a:t>ŠTO TO TAMO </a:t>
            </a:r>
            <a:r>
              <a:rPr lang="hr-HR" b="1" dirty="0" smtClean="0">
                <a:effectLst>
                  <a:outerShdw blurRad="38100" dist="38100" dir="2700000" algn="tl">
                    <a:srgbClr val="000000">
                      <a:alpha val="43137"/>
                    </a:srgbClr>
                  </a:outerShdw>
                </a:effectLst>
              </a:rPr>
              <a:t>LEBDI</a:t>
            </a:r>
            <a:r>
              <a:rPr lang="hr-HR" dirty="0" smtClean="0">
                <a:effectLst>
                  <a:outerShdw blurRad="38100" dist="38100" dir="2700000" algn="tl">
                    <a:srgbClr val="000000">
                      <a:alpha val="43137"/>
                    </a:srgbClr>
                  </a:outerShdw>
                </a:effectLst>
              </a:rPr>
              <a:t>?</a:t>
            </a:r>
            <a:endParaRPr lang="hr-HR" dirty="0">
              <a:effectLst>
                <a:outerShdw blurRad="38100" dist="38100" dir="2700000" algn="tl">
                  <a:srgbClr val="000000">
                    <a:alpha val="43137"/>
                  </a:srgbClr>
                </a:outerShdw>
              </a:effectLst>
            </a:endParaRPr>
          </a:p>
        </p:txBody>
      </p:sp>
      <p:sp>
        <p:nvSpPr>
          <p:cNvPr id="4" name="TextBox 3"/>
          <p:cNvSpPr txBox="1"/>
          <p:nvPr/>
        </p:nvSpPr>
        <p:spPr>
          <a:xfrm>
            <a:off x="0" y="3503490"/>
            <a:ext cx="2057400" cy="1200329"/>
          </a:xfrm>
          <a:prstGeom prst="rect">
            <a:avLst/>
          </a:prstGeom>
          <a:noFill/>
        </p:spPr>
        <p:txBody>
          <a:bodyPr wrap="square" rtlCol="0">
            <a:spAutoFit/>
          </a:bodyPr>
          <a:lstStyle/>
          <a:p>
            <a:r>
              <a:rPr lang="hr-HR" b="1" dirty="0" smtClean="0">
                <a:solidFill>
                  <a:schemeClr val="bg1"/>
                </a:solidFill>
              </a:rPr>
              <a:t>Mentori/Teachers:</a:t>
            </a:r>
          </a:p>
          <a:p>
            <a:r>
              <a:rPr lang="hr-HR" b="1" dirty="0">
                <a:solidFill>
                  <a:schemeClr val="bg1"/>
                </a:solidFill>
              </a:rPr>
              <a:t>Marina Pavlić </a:t>
            </a:r>
          </a:p>
          <a:p>
            <a:r>
              <a:rPr lang="hr-HR" b="1" dirty="0" smtClean="0">
                <a:solidFill>
                  <a:schemeClr val="bg1"/>
                </a:solidFill>
              </a:rPr>
              <a:t>Irena </a:t>
            </a:r>
            <a:r>
              <a:rPr lang="hr-HR" b="1" dirty="0">
                <a:solidFill>
                  <a:schemeClr val="bg1"/>
                </a:solidFill>
              </a:rPr>
              <a:t>Sabo</a:t>
            </a:r>
          </a:p>
          <a:p>
            <a:endParaRPr lang="hr-HR" b="1" dirty="0">
              <a:solidFill>
                <a:schemeClr val="bg1"/>
              </a:solidFill>
            </a:endParaRPr>
          </a:p>
        </p:txBody>
      </p:sp>
      <p:sp>
        <p:nvSpPr>
          <p:cNvPr id="5" name="TextBox 4"/>
          <p:cNvSpPr txBox="1"/>
          <p:nvPr/>
        </p:nvSpPr>
        <p:spPr>
          <a:xfrm>
            <a:off x="39029" y="5476719"/>
            <a:ext cx="2018371" cy="1200329"/>
          </a:xfrm>
          <a:prstGeom prst="rect">
            <a:avLst/>
          </a:prstGeom>
          <a:noFill/>
        </p:spPr>
        <p:txBody>
          <a:bodyPr wrap="square" rtlCol="0">
            <a:spAutoFit/>
          </a:bodyPr>
          <a:lstStyle/>
          <a:p>
            <a:r>
              <a:rPr lang="hr-HR" b="1" dirty="0" smtClean="0">
                <a:solidFill>
                  <a:schemeClr val="bg1"/>
                </a:solidFill>
              </a:rPr>
              <a:t>Učenici/Students:</a:t>
            </a:r>
          </a:p>
          <a:p>
            <a:r>
              <a:rPr lang="hr-HR" b="1" dirty="0" smtClean="0">
                <a:solidFill>
                  <a:schemeClr val="bg1"/>
                </a:solidFill>
              </a:rPr>
              <a:t>Sarah Butigan</a:t>
            </a:r>
          </a:p>
          <a:p>
            <a:r>
              <a:rPr lang="hr-HR" b="1" dirty="0" smtClean="0">
                <a:solidFill>
                  <a:schemeClr val="bg1"/>
                </a:solidFill>
              </a:rPr>
              <a:t>Dino Bešić</a:t>
            </a:r>
          </a:p>
          <a:p>
            <a:r>
              <a:rPr lang="hr-HR" b="1" dirty="0" smtClean="0">
                <a:solidFill>
                  <a:schemeClr val="bg1"/>
                </a:solidFill>
              </a:rPr>
              <a:t>Marin Morić</a:t>
            </a:r>
          </a:p>
        </p:txBody>
      </p:sp>
      <p:sp>
        <p:nvSpPr>
          <p:cNvPr id="6" name="TextBox 5"/>
          <p:cNvSpPr txBox="1"/>
          <p:nvPr/>
        </p:nvSpPr>
        <p:spPr>
          <a:xfrm>
            <a:off x="2681300" y="6076883"/>
            <a:ext cx="5838800" cy="461665"/>
          </a:xfrm>
          <a:prstGeom prst="rect">
            <a:avLst/>
          </a:prstGeom>
          <a:noFill/>
        </p:spPr>
        <p:txBody>
          <a:bodyPr wrap="square" rtlCol="0">
            <a:spAutoFit/>
          </a:bodyPr>
          <a:lstStyle/>
          <a:p>
            <a:r>
              <a:rPr lang="hr-HR" sz="2400" b="1" dirty="0">
                <a:solidFill>
                  <a:schemeClr val="bg1"/>
                </a:solidFill>
              </a:rPr>
              <a:t>Prirodoslovna i grafička škola </a:t>
            </a:r>
            <a:r>
              <a:rPr lang="hr-HR" sz="2400" b="1" dirty="0" smtClean="0">
                <a:solidFill>
                  <a:schemeClr val="bg1"/>
                </a:solidFill>
              </a:rPr>
              <a:t>Rijeka, Croatia</a:t>
            </a:r>
            <a:endParaRPr lang="hr-HR" sz="2400" b="1" dirty="0">
              <a:solidFill>
                <a:schemeClr val="bg1"/>
              </a:solidFill>
            </a:endParaRPr>
          </a:p>
        </p:txBody>
      </p:sp>
      <p:sp>
        <p:nvSpPr>
          <p:cNvPr id="3" name="TekstniOkvir 2"/>
          <p:cNvSpPr txBox="1"/>
          <p:nvPr/>
        </p:nvSpPr>
        <p:spPr>
          <a:xfrm>
            <a:off x="1905000" y="2445446"/>
            <a:ext cx="6934200" cy="707886"/>
          </a:xfrm>
          <a:prstGeom prst="rect">
            <a:avLst/>
          </a:prstGeom>
          <a:noFill/>
        </p:spPr>
        <p:txBody>
          <a:bodyPr wrap="square" rtlCol="0">
            <a:spAutoFit/>
          </a:bodyPr>
          <a:lstStyle/>
          <a:p>
            <a:pPr algn="ctr"/>
            <a:r>
              <a:rPr lang="hr-HR" sz="4000" b="1" dirty="0" smtClean="0">
                <a:solidFill>
                  <a:schemeClr val="bg1"/>
                </a:solidFill>
                <a:latin typeface="+mj-lt"/>
              </a:rPr>
              <a:t>WHAT IS AEROSOLING THERE ? </a:t>
            </a:r>
            <a:endParaRPr lang="hr-HR" sz="4000" b="1" dirty="0">
              <a:solidFill>
                <a:schemeClr val="bg1"/>
              </a:solidFill>
              <a:latin typeface="+mj-lt"/>
            </a:endParaRPr>
          </a:p>
        </p:txBody>
      </p:sp>
    </p:spTree>
    <p:extLst>
      <p:ext uri="{BB962C8B-B14F-4D97-AF65-F5344CB8AC3E}">
        <p14:creationId xmlns:p14="http://schemas.microsoft.com/office/powerpoint/2010/main" val="27764594"/>
      </p:ext>
    </p:extLst>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5" name="Picture 7" descr="http://upload.wikimedia.org/wikipedia/commons/7/7f/Fleaker.JPG"/>
          <p:cNvPicPr>
            <a:picLocks noChangeAspect="1" noChangeArrowheads="1"/>
          </p:cNvPicPr>
          <p:nvPr/>
        </p:nvPicPr>
        <p:blipFill>
          <a:blip r:embed="rId3"/>
          <a:srcRect/>
          <a:stretch>
            <a:fillRect/>
          </a:stretch>
        </p:blipFill>
        <p:spPr bwMode="auto">
          <a:xfrm>
            <a:off x="0" y="-1"/>
            <a:ext cx="9144000" cy="6858001"/>
          </a:xfrm>
          <a:prstGeom prst="rect">
            <a:avLst/>
          </a:prstGeom>
          <a:noFill/>
        </p:spPr>
      </p:pic>
      <p:sp>
        <p:nvSpPr>
          <p:cNvPr id="3" name="Content Placeholder 2"/>
          <p:cNvSpPr>
            <a:spLocks noGrp="1"/>
          </p:cNvSpPr>
          <p:nvPr>
            <p:ph idx="1"/>
          </p:nvPr>
        </p:nvSpPr>
        <p:spPr>
          <a:xfrm>
            <a:off x="304800" y="0"/>
            <a:ext cx="8229600" cy="4906963"/>
          </a:xfrm>
        </p:spPr>
        <p:txBody>
          <a:bodyPr>
            <a:normAutofit/>
          </a:bodyPr>
          <a:lstStyle/>
          <a:p>
            <a:pPr>
              <a:buFont typeface="Wingdings" pitchFamily="2" charset="2"/>
              <a:buChar char="v"/>
            </a:pPr>
            <a:r>
              <a:rPr lang="hr-HR" sz="2000" dirty="0" err="1" smtClean="0">
                <a:solidFill>
                  <a:schemeClr val="bg1">
                    <a:lumMod val="95000"/>
                  </a:schemeClr>
                </a:solidFill>
                <a:latin typeface="Arial Black" pitchFamily="34" charset="0"/>
              </a:rPr>
              <a:t>Other</a:t>
            </a:r>
            <a:r>
              <a:rPr lang="hr-HR" sz="2000" dirty="0" smtClean="0">
                <a:solidFill>
                  <a:schemeClr val="bg1">
                    <a:lumMod val="95000"/>
                  </a:schemeClr>
                </a:solidFill>
                <a:latin typeface="Arial Black" pitchFamily="34" charset="0"/>
              </a:rPr>
              <a:t> </a:t>
            </a:r>
            <a:r>
              <a:rPr lang="hr-HR" sz="2000" dirty="0" err="1" smtClean="0">
                <a:solidFill>
                  <a:schemeClr val="bg1">
                    <a:lumMod val="95000"/>
                  </a:schemeClr>
                </a:solidFill>
                <a:latin typeface="Arial Black" pitchFamily="34" charset="0"/>
              </a:rPr>
              <a:t>measurments</a:t>
            </a:r>
            <a:endParaRPr lang="hr-HR" sz="2000" dirty="0" smtClean="0">
              <a:solidFill>
                <a:schemeClr val="bg1">
                  <a:lumMod val="95000"/>
                </a:schemeClr>
              </a:solidFill>
              <a:latin typeface="Arial Black" pitchFamily="34" charset="0"/>
            </a:endParaRPr>
          </a:p>
          <a:p>
            <a:r>
              <a:rPr lang="hr-HR" sz="2000" dirty="0" err="1" smtClean="0">
                <a:solidFill>
                  <a:schemeClr val="bg1">
                    <a:lumMod val="95000"/>
                  </a:schemeClr>
                </a:solidFill>
                <a:latin typeface="Arial Black" pitchFamily="34" charset="0"/>
              </a:rPr>
              <a:t>The</a:t>
            </a:r>
            <a:r>
              <a:rPr lang="hr-HR" sz="2000" dirty="0" smtClean="0">
                <a:solidFill>
                  <a:schemeClr val="bg1">
                    <a:lumMod val="95000"/>
                  </a:schemeClr>
                </a:solidFill>
                <a:latin typeface="Arial Black" pitchFamily="34" charset="0"/>
              </a:rPr>
              <a:t> </a:t>
            </a:r>
            <a:r>
              <a:rPr lang="hr-HR" sz="2000" dirty="0" err="1" smtClean="0">
                <a:solidFill>
                  <a:schemeClr val="bg1">
                    <a:lumMod val="95000"/>
                  </a:schemeClr>
                </a:solidFill>
                <a:latin typeface="Arial Black" pitchFamily="34" charset="0"/>
              </a:rPr>
              <a:t>strength</a:t>
            </a:r>
            <a:r>
              <a:rPr lang="hr-HR" sz="2000" dirty="0" smtClean="0">
                <a:solidFill>
                  <a:schemeClr val="bg1">
                    <a:lumMod val="95000"/>
                  </a:schemeClr>
                </a:solidFill>
                <a:latin typeface="Arial Black" pitchFamily="34" charset="0"/>
              </a:rPr>
              <a:t> </a:t>
            </a:r>
            <a:r>
              <a:rPr lang="hr-HR" sz="2000" dirty="0" err="1" smtClean="0">
                <a:solidFill>
                  <a:schemeClr val="bg1">
                    <a:lumMod val="95000"/>
                  </a:schemeClr>
                </a:solidFill>
                <a:latin typeface="Arial Black" pitchFamily="34" charset="0"/>
              </a:rPr>
              <a:t>and</a:t>
            </a:r>
            <a:r>
              <a:rPr lang="hr-HR" sz="2000" dirty="0" smtClean="0">
                <a:solidFill>
                  <a:schemeClr val="bg1">
                    <a:lumMod val="95000"/>
                  </a:schemeClr>
                </a:solidFill>
                <a:latin typeface="Arial Black" pitchFamily="34" charset="0"/>
              </a:rPr>
              <a:t> </a:t>
            </a:r>
            <a:r>
              <a:rPr lang="hr-HR" sz="2000" dirty="0" err="1" smtClean="0">
                <a:solidFill>
                  <a:schemeClr val="bg1">
                    <a:lumMod val="95000"/>
                  </a:schemeClr>
                </a:solidFill>
                <a:latin typeface="Arial Black" pitchFamily="34" charset="0"/>
              </a:rPr>
              <a:t>direction</a:t>
            </a:r>
            <a:r>
              <a:rPr lang="hr-HR" sz="2000" dirty="0" smtClean="0">
                <a:solidFill>
                  <a:schemeClr val="bg1">
                    <a:lumMod val="95000"/>
                  </a:schemeClr>
                </a:solidFill>
                <a:latin typeface="Arial Black" pitchFamily="34" charset="0"/>
              </a:rPr>
              <a:t> </a:t>
            </a:r>
            <a:r>
              <a:rPr lang="hr-HR" sz="2000" dirty="0" err="1" smtClean="0">
                <a:solidFill>
                  <a:schemeClr val="bg1">
                    <a:lumMod val="95000"/>
                  </a:schemeClr>
                </a:solidFill>
                <a:latin typeface="Arial Black" pitchFamily="34" charset="0"/>
              </a:rPr>
              <a:t>of</a:t>
            </a:r>
            <a:endParaRPr lang="hr-HR" sz="2000" dirty="0" smtClean="0">
              <a:solidFill>
                <a:schemeClr val="bg1">
                  <a:lumMod val="95000"/>
                </a:schemeClr>
              </a:solidFill>
              <a:latin typeface="Arial Black" pitchFamily="34" charset="0"/>
            </a:endParaRPr>
          </a:p>
          <a:p>
            <a:pPr marL="0" indent="0">
              <a:buNone/>
            </a:pPr>
            <a:r>
              <a:rPr lang="hr-HR" sz="2000" dirty="0" err="1" smtClean="0">
                <a:solidFill>
                  <a:schemeClr val="bg1">
                    <a:lumMod val="95000"/>
                  </a:schemeClr>
                </a:solidFill>
                <a:latin typeface="Arial Black" pitchFamily="34" charset="0"/>
              </a:rPr>
              <a:t>the</a:t>
            </a:r>
            <a:r>
              <a:rPr lang="hr-HR" sz="2000" dirty="0" smtClean="0">
                <a:solidFill>
                  <a:schemeClr val="bg1">
                    <a:lumMod val="95000"/>
                  </a:schemeClr>
                </a:solidFill>
                <a:latin typeface="Arial Black" pitchFamily="34" charset="0"/>
              </a:rPr>
              <a:t> </a:t>
            </a:r>
            <a:r>
              <a:rPr lang="hr-HR" sz="2000" dirty="0" err="1" smtClean="0">
                <a:solidFill>
                  <a:schemeClr val="bg1">
                    <a:lumMod val="95000"/>
                  </a:schemeClr>
                </a:solidFill>
                <a:latin typeface="Arial Black" pitchFamily="34" charset="0"/>
              </a:rPr>
              <a:t>wind</a:t>
            </a:r>
            <a:r>
              <a:rPr lang="hr-HR" sz="2000" dirty="0" smtClean="0">
                <a:solidFill>
                  <a:schemeClr val="bg1">
                    <a:lumMod val="95000"/>
                  </a:schemeClr>
                </a:solidFill>
                <a:latin typeface="Arial Black" pitchFamily="34" charset="0"/>
              </a:rPr>
              <a:t>  </a:t>
            </a:r>
          </a:p>
          <a:p>
            <a:r>
              <a:rPr lang="hr-HR" sz="2000" dirty="0" smtClean="0">
                <a:solidFill>
                  <a:schemeClr val="bg1">
                    <a:lumMod val="95000"/>
                  </a:schemeClr>
                </a:solidFill>
                <a:latin typeface="Arial Black" pitchFamily="34" charset="0"/>
              </a:rPr>
              <a:t>Chemical </a:t>
            </a:r>
            <a:r>
              <a:rPr lang="hr-HR" sz="2000" dirty="0" err="1" smtClean="0">
                <a:solidFill>
                  <a:schemeClr val="bg1">
                    <a:lumMod val="95000"/>
                  </a:schemeClr>
                </a:solidFill>
                <a:latin typeface="Arial Black" pitchFamily="34" charset="0"/>
              </a:rPr>
              <a:t>analysis</a:t>
            </a:r>
            <a:endParaRPr lang="en-US" sz="2000" dirty="0">
              <a:solidFill>
                <a:schemeClr val="bg1">
                  <a:lumMod val="95000"/>
                </a:schemeClr>
              </a:solidFill>
              <a:latin typeface="Arial Black" pitchFamily="34" charset="0"/>
            </a:endParaRPr>
          </a:p>
        </p:txBody>
      </p:sp>
      <p:pic>
        <p:nvPicPr>
          <p:cNvPr id="48130" name="Picture 2" descr="F:\DRŽAVNO GLOBE 2015\ŠTO TO TAMO LEBDI\IMG_4398.JPG"/>
          <p:cNvPicPr>
            <a:picLocks noChangeAspect="1" noChangeArrowheads="1"/>
          </p:cNvPicPr>
          <p:nvPr/>
        </p:nvPicPr>
        <p:blipFill>
          <a:blip r:embed="rId4" cstate="print"/>
          <a:srcRect t="21074" r="11111"/>
          <a:stretch>
            <a:fillRect/>
          </a:stretch>
        </p:blipFill>
        <p:spPr bwMode="auto">
          <a:xfrm>
            <a:off x="5105400" y="304800"/>
            <a:ext cx="3561851"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132" name="Picture 4" descr="C:\Documents and Settings\Kemija 6\Desktop\IMG_4399.JPG"/>
          <p:cNvPicPr>
            <a:picLocks noChangeAspect="1" noChangeArrowheads="1"/>
          </p:cNvPicPr>
          <p:nvPr/>
        </p:nvPicPr>
        <p:blipFill>
          <a:blip r:embed="rId5">
            <a:lum contrast="10000"/>
          </a:blip>
          <a:srcRect t="11875" b="21875"/>
          <a:stretch>
            <a:fillRect/>
          </a:stretch>
        </p:blipFill>
        <p:spPr bwMode="auto">
          <a:xfrm>
            <a:off x="5181600" y="2895600"/>
            <a:ext cx="3505200"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133" name="Picture 5" descr="F:\Županijsko 2015 slike\BAKAR LEBDEĆE\P3040201.JPG"/>
          <p:cNvPicPr>
            <a:picLocks noChangeAspect="1" noChangeArrowheads="1"/>
          </p:cNvPicPr>
          <p:nvPr/>
        </p:nvPicPr>
        <p:blipFill>
          <a:blip r:embed="rId6" cstate="print"/>
          <a:srcRect l="20319" t="12200" r="8463" b="12182"/>
          <a:stretch>
            <a:fillRect/>
          </a:stretch>
        </p:blipFill>
        <p:spPr bwMode="auto">
          <a:xfrm rot="5400000">
            <a:off x="568315" y="3546485"/>
            <a:ext cx="3206770" cy="2667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N 45 21 5; E 14 32 10; visina 12m\P806022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28" name="Picture 4" descr="G:\N 45 21 5; E 14 32 10; visina 12m\P8060242.JPG"/>
          <p:cNvPicPr>
            <a:picLocks noChangeAspect="1" noChangeArrowheads="1"/>
          </p:cNvPicPr>
          <p:nvPr/>
        </p:nvPicPr>
        <p:blipFill>
          <a:blip r:embed="rId4" cstate="print"/>
          <a:srcRect/>
          <a:stretch>
            <a:fillRect/>
          </a:stretch>
        </p:blipFill>
        <p:spPr bwMode="auto">
          <a:xfrm>
            <a:off x="4351674" y="2302298"/>
            <a:ext cx="4563726" cy="45028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descr="C:\Documents and Settings\Kemija 6\Desktop\N 45 21 5; E 14 32 10; visina 12m\P8060241.JPG"/>
          <p:cNvPicPr>
            <a:picLocks noChangeAspect="1" noChangeArrowheads="1"/>
          </p:cNvPicPr>
          <p:nvPr/>
        </p:nvPicPr>
        <p:blipFill>
          <a:blip r:embed="rId5" cstate="print"/>
          <a:srcRect b="10884"/>
          <a:stretch>
            <a:fillRect/>
          </a:stretch>
        </p:blipFill>
        <p:spPr bwMode="auto">
          <a:xfrm>
            <a:off x="152400" y="380999"/>
            <a:ext cx="4199274" cy="44904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1066800" y="5105400"/>
            <a:ext cx="3284874" cy="707886"/>
          </a:xfrm>
          <a:prstGeom prst="rect">
            <a:avLst/>
          </a:prstGeom>
          <a:solidFill>
            <a:schemeClr val="accent3">
              <a:lumMod val="60000"/>
              <a:lumOff val="40000"/>
            </a:schemeClr>
          </a:solidFill>
        </p:spPr>
        <p:txBody>
          <a:bodyPr wrap="square">
            <a:spAutoFit/>
          </a:bodyPr>
          <a:lstStyle/>
          <a:p>
            <a:r>
              <a:rPr lang="pt-BR" sz="2000" dirty="0" smtClean="0">
                <a:latin typeface="Arial Black" pitchFamily="34" charset="0"/>
              </a:rPr>
              <a:t>N 45 21 5; E 14 32 10; visina 2m</a:t>
            </a:r>
            <a:endParaRPr lang="en-US" sz="2000" dirty="0">
              <a:latin typeface="Arial Black" pitchFamily="34" charset="0"/>
            </a:endParaRPr>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01" t="23133" r="22376" b="11723"/>
          <a:stretch/>
        </p:blipFill>
        <p:spPr bwMode="auto">
          <a:xfrm>
            <a:off x="0" y="0"/>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128657" y="32657"/>
            <a:ext cx="3015343" cy="1143000"/>
          </a:xfrm>
        </p:spPr>
        <p:txBody>
          <a:bodyPr>
            <a:normAutofit/>
          </a:bodyPr>
          <a:lstStyle/>
          <a:p>
            <a:r>
              <a:rPr lang="hr-HR" sz="3000" dirty="0" err="1" smtClean="0">
                <a:solidFill>
                  <a:schemeClr val="bg1"/>
                </a:solidFill>
                <a:latin typeface="Arial Black" pitchFamily="34" charset="0"/>
              </a:rPr>
              <a:t>Research</a:t>
            </a:r>
            <a:r>
              <a:rPr lang="hr-HR" sz="3000" dirty="0" smtClean="0">
                <a:solidFill>
                  <a:schemeClr val="bg1"/>
                </a:solidFill>
                <a:latin typeface="Arial Black" pitchFamily="34" charset="0"/>
              </a:rPr>
              <a:t> </a:t>
            </a:r>
            <a:r>
              <a:rPr lang="hr-HR" sz="3000" dirty="0" err="1" smtClean="0">
                <a:solidFill>
                  <a:schemeClr val="bg1"/>
                </a:solidFill>
                <a:latin typeface="Arial Black" pitchFamily="34" charset="0"/>
              </a:rPr>
              <a:t>data</a:t>
            </a:r>
            <a:endParaRPr lang="hr-HR" sz="3000" dirty="0">
              <a:solidFill>
                <a:schemeClr val="bg1"/>
              </a:solidFill>
              <a:latin typeface="Arial Black"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84987638"/>
              </p:ext>
            </p:extLst>
          </p:nvPr>
        </p:nvGraphicFramePr>
        <p:xfrm>
          <a:off x="1" y="4368801"/>
          <a:ext cx="9448802" cy="2489199"/>
        </p:xfrm>
        <a:graphic>
          <a:graphicData uri="http://schemas.openxmlformats.org/drawingml/2006/table">
            <a:tbl>
              <a:tblPr firstRow="1" bandRow="1">
                <a:tableStyleId>{5C22544A-7EE6-4342-B048-85BDC9FD1C3A}</a:tableStyleId>
              </a:tblPr>
              <a:tblGrid>
                <a:gridCol w="1181101"/>
                <a:gridCol w="918632"/>
                <a:gridCol w="1049867"/>
                <a:gridCol w="1049867"/>
                <a:gridCol w="1049867"/>
                <a:gridCol w="1049867"/>
                <a:gridCol w="1049867"/>
                <a:gridCol w="1049867"/>
                <a:gridCol w="1049867"/>
              </a:tblGrid>
              <a:tr h="829733">
                <a:tc>
                  <a:txBody>
                    <a:bodyPr/>
                    <a:lstStyle/>
                    <a:p>
                      <a:r>
                        <a:rPr lang="hr-HR" dirty="0" smtClean="0"/>
                        <a:t>Postaja</a:t>
                      </a:r>
                      <a:endParaRPr lang="en-US" dirty="0"/>
                    </a:p>
                  </a:txBody>
                  <a:tcPr/>
                </a:tc>
                <a:tc>
                  <a:txBody>
                    <a:bodyPr/>
                    <a:lstStyle/>
                    <a:p>
                      <a:r>
                        <a:rPr lang="hr-HR" dirty="0" smtClean="0"/>
                        <a:t>1</a:t>
                      </a:r>
                      <a:endParaRPr lang="en-US" dirty="0"/>
                    </a:p>
                  </a:txBody>
                  <a:tcPr/>
                </a:tc>
                <a:tc>
                  <a:txBody>
                    <a:bodyPr/>
                    <a:lstStyle/>
                    <a:p>
                      <a:r>
                        <a:rPr lang="hr-HR" dirty="0" smtClean="0"/>
                        <a:t>2</a:t>
                      </a:r>
                      <a:endParaRPr lang="en-US" dirty="0"/>
                    </a:p>
                  </a:txBody>
                  <a:tcPr/>
                </a:tc>
                <a:tc>
                  <a:txBody>
                    <a:bodyPr/>
                    <a:lstStyle/>
                    <a:p>
                      <a:r>
                        <a:rPr lang="hr-HR" dirty="0" smtClean="0"/>
                        <a:t>3</a:t>
                      </a:r>
                      <a:endParaRPr lang="en-US" dirty="0"/>
                    </a:p>
                  </a:txBody>
                  <a:tcPr/>
                </a:tc>
                <a:tc>
                  <a:txBody>
                    <a:bodyPr/>
                    <a:lstStyle/>
                    <a:p>
                      <a:r>
                        <a:rPr lang="hr-HR" dirty="0" smtClean="0"/>
                        <a:t>4</a:t>
                      </a:r>
                      <a:endParaRPr lang="en-US" dirty="0"/>
                    </a:p>
                  </a:txBody>
                  <a:tcPr/>
                </a:tc>
                <a:tc>
                  <a:txBody>
                    <a:bodyPr/>
                    <a:lstStyle/>
                    <a:p>
                      <a:r>
                        <a:rPr lang="hr-HR" dirty="0" smtClean="0"/>
                        <a:t>5</a:t>
                      </a:r>
                      <a:endParaRPr lang="en-US" dirty="0"/>
                    </a:p>
                  </a:txBody>
                  <a:tcPr/>
                </a:tc>
                <a:tc>
                  <a:txBody>
                    <a:bodyPr/>
                    <a:lstStyle/>
                    <a:p>
                      <a:r>
                        <a:rPr lang="hr-HR" dirty="0" smtClean="0"/>
                        <a:t>6</a:t>
                      </a:r>
                      <a:endParaRPr lang="en-US" dirty="0"/>
                    </a:p>
                  </a:txBody>
                  <a:tcPr/>
                </a:tc>
                <a:tc>
                  <a:txBody>
                    <a:bodyPr/>
                    <a:lstStyle/>
                    <a:p>
                      <a:r>
                        <a:rPr lang="hr-HR" dirty="0" smtClean="0"/>
                        <a:t>7</a:t>
                      </a:r>
                      <a:endParaRPr lang="en-US" dirty="0"/>
                    </a:p>
                  </a:txBody>
                  <a:tcPr/>
                </a:tc>
                <a:tc>
                  <a:txBody>
                    <a:bodyPr/>
                    <a:lstStyle/>
                    <a:p>
                      <a:r>
                        <a:rPr lang="hr-HR" dirty="0" smtClean="0"/>
                        <a:t>8</a:t>
                      </a:r>
                      <a:endParaRPr lang="en-US" dirty="0"/>
                    </a:p>
                  </a:txBody>
                  <a:tcPr/>
                </a:tc>
              </a:tr>
              <a:tr h="829733">
                <a:tc>
                  <a:txBody>
                    <a:bodyPr/>
                    <a:lstStyle/>
                    <a:p>
                      <a:r>
                        <a:rPr lang="hr-HR" dirty="0" smtClean="0"/>
                        <a:t>pH</a:t>
                      </a:r>
                      <a:endParaRPr lang="en-US" dirty="0"/>
                    </a:p>
                  </a:txBody>
                  <a:tcPr/>
                </a:tc>
                <a:tc>
                  <a:txBody>
                    <a:bodyPr/>
                    <a:lstStyle/>
                    <a:p>
                      <a:r>
                        <a:rPr lang="hr-HR" dirty="0" smtClean="0"/>
                        <a:t>7.5</a:t>
                      </a:r>
                      <a:endParaRPr lang="en-US" dirty="0"/>
                    </a:p>
                  </a:txBody>
                  <a:tcPr/>
                </a:tc>
                <a:tc>
                  <a:txBody>
                    <a:bodyPr/>
                    <a:lstStyle/>
                    <a:p>
                      <a:r>
                        <a:rPr lang="hr-HR" dirty="0" smtClean="0"/>
                        <a:t>6.7</a:t>
                      </a:r>
                      <a:endParaRPr lang="en-US" dirty="0"/>
                    </a:p>
                  </a:txBody>
                  <a:tcPr/>
                </a:tc>
                <a:tc>
                  <a:txBody>
                    <a:bodyPr/>
                    <a:lstStyle/>
                    <a:p>
                      <a:r>
                        <a:rPr lang="hr-HR" dirty="0" smtClean="0"/>
                        <a:t>6,5</a:t>
                      </a:r>
                      <a:endParaRPr lang="en-US" dirty="0"/>
                    </a:p>
                  </a:txBody>
                  <a:tcPr/>
                </a:tc>
                <a:tc>
                  <a:txBody>
                    <a:bodyPr/>
                    <a:lstStyle/>
                    <a:p>
                      <a:r>
                        <a:rPr lang="hr-HR" dirty="0" smtClean="0"/>
                        <a:t>6,9</a:t>
                      </a:r>
                      <a:endParaRPr lang="en-US" dirty="0"/>
                    </a:p>
                  </a:txBody>
                  <a:tcPr/>
                </a:tc>
                <a:tc>
                  <a:txBody>
                    <a:bodyPr/>
                    <a:lstStyle/>
                    <a:p>
                      <a:r>
                        <a:rPr lang="hr-HR" dirty="0" smtClean="0"/>
                        <a:t>6,7</a:t>
                      </a:r>
                      <a:endParaRPr lang="en-US" dirty="0"/>
                    </a:p>
                  </a:txBody>
                  <a:tcPr/>
                </a:tc>
                <a:tc>
                  <a:txBody>
                    <a:bodyPr/>
                    <a:lstStyle/>
                    <a:p>
                      <a:r>
                        <a:rPr lang="hr-HR" dirty="0" smtClean="0"/>
                        <a:t>6,9</a:t>
                      </a:r>
                      <a:endParaRPr lang="en-US" dirty="0"/>
                    </a:p>
                  </a:txBody>
                  <a:tcPr/>
                </a:tc>
                <a:tc>
                  <a:txBody>
                    <a:bodyPr/>
                    <a:lstStyle/>
                    <a:p>
                      <a:r>
                        <a:rPr lang="hr-HR" dirty="0" smtClean="0"/>
                        <a:t>7,4</a:t>
                      </a:r>
                      <a:endParaRPr lang="en-US" dirty="0"/>
                    </a:p>
                  </a:txBody>
                  <a:tcPr/>
                </a:tc>
                <a:tc>
                  <a:txBody>
                    <a:bodyPr/>
                    <a:lstStyle/>
                    <a:p>
                      <a:r>
                        <a:rPr lang="hr-HR" b="1" dirty="0" smtClean="0"/>
                        <a:t>7,1</a:t>
                      </a:r>
                      <a:endParaRPr lang="en-US" b="1" dirty="0"/>
                    </a:p>
                  </a:txBody>
                  <a:tcPr/>
                </a:tc>
              </a:tr>
              <a:tr h="829733">
                <a:tc>
                  <a:txBody>
                    <a:bodyPr/>
                    <a:lstStyle/>
                    <a:p>
                      <a:r>
                        <a:rPr lang="hr-HR" dirty="0" smtClean="0"/>
                        <a:t>Vodljivost</a:t>
                      </a:r>
                      <a:br>
                        <a:rPr lang="hr-HR" dirty="0" smtClean="0"/>
                      </a:br>
                      <a:r>
                        <a:rPr lang="hr-HR" dirty="0" smtClean="0"/>
                        <a:t>µS/cm</a:t>
                      </a:r>
                      <a:endParaRPr lang="en-US" dirty="0"/>
                    </a:p>
                  </a:txBody>
                  <a:tcPr/>
                </a:tc>
                <a:tc>
                  <a:txBody>
                    <a:bodyPr/>
                    <a:lstStyle/>
                    <a:p>
                      <a:r>
                        <a:rPr lang="hr-HR" dirty="0" smtClean="0"/>
                        <a:t>42.7</a:t>
                      </a:r>
                      <a:endParaRPr lang="en-US" dirty="0"/>
                    </a:p>
                  </a:txBody>
                  <a:tcPr/>
                </a:tc>
                <a:tc>
                  <a:txBody>
                    <a:bodyPr/>
                    <a:lstStyle/>
                    <a:p>
                      <a:r>
                        <a:rPr lang="hr-HR" dirty="0" smtClean="0"/>
                        <a:t>74.8</a:t>
                      </a:r>
                      <a:endParaRPr lang="en-US" dirty="0"/>
                    </a:p>
                  </a:txBody>
                  <a:tcPr/>
                </a:tc>
                <a:tc>
                  <a:txBody>
                    <a:bodyPr/>
                    <a:lstStyle/>
                    <a:p>
                      <a:r>
                        <a:rPr lang="hr-HR" dirty="0" smtClean="0"/>
                        <a:t>12,83</a:t>
                      </a:r>
                      <a:endParaRPr lang="en-US" dirty="0"/>
                    </a:p>
                  </a:txBody>
                  <a:tcPr/>
                </a:tc>
                <a:tc>
                  <a:txBody>
                    <a:bodyPr/>
                    <a:lstStyle/>
                    <a:p>
                      <a:r>
                        <a:rPr lang="hr-HR" dirty="0" smtClean="0">
                          <a:solidFill>
                            <a:srgbClr val="FF0000"/>
                          </a:solidFill>
                        </a:rPr>
                        <a:t>257</a:t>
                      </a:r>
                      <a:endParaRPr lang="en-US" dirty="0">
                        <a:solidFill>
                          <a:srgbClr val="FF0000"/>
                        </a:solidFill>
                      </a:endParaRPr>
                    </a:p>
                  </a:txBody>
                  <a:tcPr/>
                </a:tc>
                <a:tc>
                  <a:txBody>
                    <a:bodyPr/>
                    <a:lstStyle/>
                    <a:p>
                      <a:r>
                        <a:rPr lang="hr-HR" dirty="0" smtClean="0"/>
                        <a:t>19,6</a:t>
                      </a:r>
                      <a:endParaRPr lang="en-US" dirty="0"/>
                    </a:p>
                  </a:txBody>
                  <a:tcPr/>
                </a:tc>
                <a:tc>
                  <a:txBody>
                    <a:bodyPr/>
                    <a:lstStyle/>
                    <a:p>
                      <a:r>
                        <a:rPr lang="hr-HR" dirty="0" smtClean="0"/>
                        <a:t>29,5</a:t>
                      </a:r>
                      <a:endParaRPr lang="en-US" dirty="0"/>
                    </a:p>
                  </a:txBody>
                  <a:tcPr/>
                </a:tc>
                <a:tc>
                  <a:txBody>
                    <a:bodyPr/>
                    <a:lstStyle/>
                    <a:p>
                      <a:r>
                        <a:rPr lang="hr-HR" dirty="0" smtClean="0"/>
                        <a:t>89,2</a:t>
                      </a:r>
                      <a:endParaRPr lang="en-US" dirty="0"/>
                    </a:p>
                  </a:txBody>
                  <a:tcPr/>
                </a:tc>
                <a:tc>
                  <a:txBody>
                    <a:bodyPr/>
                    <a:lstStyle/>
                    <a:p>
                      <a:r>
                        <a:rPr lang="hr-HR" b="1" dirty="0" smtClean="0"/>
                        <a:t>10,1</a:t>
                      </a:r>
                      <a:endParaRPr lang="en-US" b="1" dirty="0"/>
                    </a:p>
                  </a:txBody>
                  <a:tcPr/>
                </a:tc>
              </a:tr>
            </a:tbl>
          </a:graphicData>
        </a:graphic>
      </p:graphicFrame>
      <p:sp>
        <p:nvSpPr>
          <p:cNvPr id="8" name="Rectangle 7"/>
          <p:cNvSpPr/>
          <p:nvPr/>
        </p:nvSpPr>
        <p:spPr>
          <a:xfrm>
            <a:off x="152400" y="152400"/>
            <a:ext cx="3048000" cy="2653034"/>
          </a:xfrm>
          <a:prstGeom prst="rect">
            <a:avLst/>
          </a:prstGeom>
          <a:solidFill>
            <a:schemeClr val="tx2">
              <a:lumMod val="20000"/>
              <a:lumOff val="80000"/>
            </a:schemeClr>
          </a:solidFill>
        </p:spPr>
        <p:txBody>
          <a:bodyPr wrap="square">
            <a:spAutoFit/>
          </a:bodyPr>
          <a:lstStyle/>
          <a:p>
            <a:pPr marL="342900" lvl="0" indent="-342900">
              <a:spcBef>
                <a:spcPct val="20000"/>
              </a:spcBef>
            </a:pPr>
            <a:r>
              <a:rPr lang="hr-HR" sz="1600" dirty="0" smtClean="0">
                <a:solidFill>
                  <a:prstClr val="white">
                    <a:lumMod val="95000"/>
                  </a:prstClr>
                </a:solidFill>
                <a:latin typeface="Arial Black" pitchFamily="34" charset="0"/>
              </a:rPr>
              <a:t>(</a:t>
            </a:r>
            <a:r>
              <a:rPr lang="hr-HR" sz="1600" dirty="0">
                <a:solidFill>
                  <a:schemeClr val="accent1">
                    <a:lumMod val="75000"/>
                  </a:schemeClr>
                </a:solidFill>
                <a:latin typeface="Arial Black" pitchFamily="34" charset="0"/>
              </a:rPr>
              <a:t>1) RN </a:t>
            </a:r>
            <a:r>
              <a:rPr lang="hr-HR" sz="1600" dirty="0" err="1">
                <a:solidFill>
                  <a:schemeClr val="accent1">
                    <a:lumMod val="75000"/>
                  </a:schemeClr>
                </a:solidFill>
                <a:latin typeface="Arial Black" pitchFamily="34" charset="0"/>
              </a:rPr>
              <a:t>Urinj</a:t>
            </a:r>
            <a:endParaRPr lang="hr-HR" sz="1600" dirty="0">
              <a:solidFill>
                <a:schemeClr val="accent1">
                  <a:lumMod val="75000"/>
                </a:schemeClr>
              </a:solidFill>
              <a:latin typeface="Arial Black" pitchFamily="34" charset="0"/>
            </a:endParaRPr>
          </a:p>
          <a:p>
            <a:pPr marL="342900" lvl="0" indent="-342900">
              <a:spcBef>
                <a:spcPct val="20000"/>
              </a:spcBef>
            </a:pPr>
            <a:r>
              <a:rPr lang="hr-HR" sz="1600" dirty="0">
                <a:solidFill>
                  <a:schemeClr val="accent1">
                    <a:lumMod val="75000"/>
                  </a:schemeClr>
                </a:solidFill>
                <a:latin typeface="Arial Black" pitchFamily="34" charset="0"/>
              </a:rPr>
              <a:t>(2) Klanac</a:t>
            </a:r>
          </a:p>
          <a:p>
            <a:pPr marL="342900" lvl="0" indent="-342900">
              <a:spcBef>
                <a:spcPct val="20000"/>
              </a:spcBef>
            </a:pPr>
            <a:r>
              <a:rPr lang="hr-HR" sz="1600" dirty="0">
                <a:solidFill>
                  <a:schemeClr val="accent1">
                    <a:lumMod val="75000"/>
                  </a:schemeClr>
                </a:solidFill>
                <a:latin typeface="Arial Black" pitchFamily="34" charset="0"/>
              </a:rPr>
              <a:t>(3) Stara cesta</a:t>
            </a:r>
          </a:p>
          <a:p>
            <a:pPr marL="342900" lvl="0" indent="-342900">
              <a:spcBef>
                <a:spcPct val="20000"/>
              </a:spcBef>
            </a:pPr>
            <a:r>
              <a:rPr lang="hr-HR" sz="1600" dirty="0">
                <a:solidFill>
                  <a:schemeClr val="accent1">
                    <a:lumMod val="75000"/>
                  </a:schemeClr>
                </a:solidFill>
                <a:latin typeface="Arial Black" pitchFamily="34" charset="0"/>
              </a:rPr>
              <a:t>(4) Nova cesta</a:t>
            </a:r>
          </a:p>
          <a:p>
            <a:pPr marL="342900" lvl="0" indent="-342900">
              <a:spcBef>
                <a:spcPct val="20000"/>
              </a:spcBef>
            </a:pPr>
            <a:r>
              <a:rPr lang="hr-HR" sz="1600" dirty="0">
                <a:solidFill>
                  <a:schemeClr val="accent1">
                    <a:lumMod val="75000"/>
                  </a:schemeClr>
                </a:solidFill>
                <a:latin typeface="Arial Black" pitchFamily="34" charset="0"/>
              </a:rPr>
              <a:t>(5) Hotel(parkiralište)</a:t>
            </a:r>
          </a:p>
          <a:p>
            <a:pPr marL="342900" lvl="0" indent="-342900">
              <a:spcBef>
                <a:spcPct val="20000"/>
              </a:spcBef>
            </a:pPr>
            <a:r>
              <a:rPr lang="hr-HR" sz="1600" dirty="0">
                <a:solidFill>
                  <a:schemeClr val="accent1">
                    <a:lumMod val="75000"/>
                  </a:schemeClr>
                </a:solidFill>
                <a:latin typeface="Arial Black" pitchFamily="34" charset="0"/>
              </a:rPr>
              <a:t>(6) Luka za rasute terete</a:t>
            </a:r>
          </a:p>
          <a:p>
            <a:pPr marL="342900" lvl="0" indent="-342900">
              <a:spcBef>
                <a:spcPct val="20000"/>
              </a:spcBef>
            </a:pPr>
            <a:r>
              <a:rPr lang="hr-HR" sz="1600" dirty="0">
                <a:solidFill>
                  <a:schemeClr val="accent1">
                    <a:lumMod val="75000"/>
                  </a:schemeClr>
                </a:solidFill>
                <a:latin typeface="Arial Black" pitchFamily="34" charset="0"/>
              </a:rPr>
              <a:t>(7) </a:t>
            </a:r>
            <a:r>
              <a:rPr lang="hr-HR" sz="1600" dirty="0" err="1">
                <a:solidFill>
                  <a:schemeClr val="accent1">
                    <a:lumMod val="75000"/>
                  </a:schemeClr>
                </a:solidFill>
                <a:latin typeface="Arial Black" pitchFamily="34" charset="0"/>
              </a:rPr>
              <a:t>Hreljin</a:t>
            </a:r>
            <a:endParaRPr lang="hr-HR" sz="1600" dirty="0">
              <a:solidFill>
                <a:schemeClr val="accent1">
                  <a:lumMod val="75000"/>
                </a:schemeClr>
              </a:solidFill>
              <a:latin typeface="Arial Black" pitchFamily="34" charset="0"/>
            </a:endParaRPr>
          </a:p>
          <a:p>
            <a:pPr marL="342900" lvl="0" indent="-342900">
              <a:spcBef>
                <a:spcPct val="20000"/>
              </a:spcBef>
            </a:pPr>
            <a:r>
              <a:rPr lang="hr-HR" sz="1600" dirty="0">
                <a:solidFill>
                  <a:schemeClr val="accent1">
                    <a:lumMod val="75000"/>
                  </a:schemeClr>
                </a:solidFill>
                <a:latin typeface="Arial Black" pitchFamily="34" charset="0"/>
              </a:rPr>
              <a:t>(8) Prirodoslovna i grafička škola Rijeka</a:t>
            </a:r>
            <a:endParaRPr lang="pt-BR" sz="3200" dirty="0">
              <a:solidFill>
                <a:schemeClr val="accent1">
                  <a:lumMod val="75000"/>
                </a:schemeClr>
              </a:solidFill>
            </a:endParaRPr>
          </a:p>
        </p:txBody>
      </p:sp>
    </p:spTree>
    <p:extLst>
      <p:ext uri="{BB962C8B-B14F-4D97-AF65-F5344CB8AC3E}">
        <p14:creationId xmlns:p14="http://schemas.microsoft.com/office/powerpoint/2010/main" val="276343742"/>
      </p:ext>
    </p:extLst>
  </p:cSld>
  <p:clrMapOvr>
    <a:masterClrMapping/>
  </p:clrMapOvr>
  <p:transition>
    <p:push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businessgreen.com/IMG/298/163298/smoking-chimney-pollu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9372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42925" y="0"/>
            <a:ext cx="8229600" cy="1143000"/>
          </a:xfrm>
        </p:spPr>
        <p:txBody>
          <a:bodyPr>
            <a:normAutofit/>
          </a:bodyPr>
          <a:lstStyle/>
          <a:p>
            <a:r>
              <a:rPr lang="hr-HR" sz="3000" dirty="0" smtClean="0">
                <a:latin typeface="Arial Black" pitchFamily="34" charset="0"/>
              </a:rPr>
              <a:t>Temperature </a:t>
            </a:r>
            <a:endParaRPr lang="hr-HR" sz="3000" dirty="0">
              <a:latin typeface="Arial Black" pitchFamily="34" charset="0"/>
            </a:endParaRPr>
          </a:p>
        </p:txBody>
      </p:sp>
      <p:pic>
        <p:nvPicPr>
          <p:cNvPr id="1026"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203" t="2648" r="4097" b="5551"/>
          <a:stretch/>
        </p:blipFill>
        <p:spPr bwMode="auto">
          <a:xfrm>
            <a:off x="938212" y="990600"/>
            <a:ext cx="7439025" cy="455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938211" y="5797545"/>
            <a:ext cx="74390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r-HR" sz="2400" dirty="0" smtClean="0">
                <a:solidFill>
                  <a:schemeClr val="bg1"/>
                </a:solidFill>
                <a:latin typeface="Arial Black" pitchFamily="34" charset="0"/>
              </a:rPr>
              <a:t>Temperature was lower than the average</a:t>
            </a:r>
            <a:endParaRPr lang="hr-HR" sz="2400" dirty="0">
              <a:solidFill>
                <a:schemeClr val="bg1"/>
              </a:solidFill>
              <a:latin typeface="Arial Black" pitchFamily="34" charset="0"/>
            </a:endParaRPr>
          </a:p>
        </p:txBody>
      </p:sp>
    </p:spTree>
    <p:extLst>
      <p:ext uri="{BB962C8B-B14F-4D97-AF65-F5344CB8AC3E}">
        <p14:creationId xmlns:p14="http://schemas.microsoft.com/office/powerpoint/2010/main" val="3666146875"/>
      </p:ext>
    </p:extLst>
  </p:cSld>
  <p:clrMapOvr>
    <a:masterClrMapping/>
  </p:clrMapOvr>
  <p:transition>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news.thomasnet.com/~/media/E1617F1CE0A848909ADEA47C2C1C16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 y="0"/>
            <a:ext cx="9231657"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p:cNvGraphicFramePr/>
          <p:nvPr>
            <p:extLst>
              <p:ext uri="{D42A27DB-BD31-4B8C-83A1-F6EECF244321}">
                <p14:modId xmlns:p14="http://schemas.microsoft.com/office/powerpoint/2010/main" val="3722926738"/>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3" name="Content Placeholder 2"/>
          <p:cNvSpPr>
            <a:spLocks noGrp="1"/>
          </p:cNvSpPr>
          <p:nvPr>
            <p:ph idx="1"/>
          </p:nvPr>
        </p:nvSpPr>
        <p:spPr/>
        <p:txBody>
          <a:bodyPr/>
          <a:lstStyle/>
          <a:p>
            <a:endParaRPr lang="hr-HR" dirty="0" smtClean="0"/>
          </a:p>
          <a:p>
            <a:endParaRPr lang="hr-HR" dirty="0"/>
          </a:p>
        </p:txBody>
      </p:sp>
      <p:sp>
        <p:nvSpPr>
          <p:cNvPr id="5" name="Title 1"/>
          <p:cNvSpPr txBox="1">
            <a:spLocks/>
          </p:cNvSpPr>
          <p:nvPr/>
        </p:nvSpPr>
        <p:spPr>
          <a:xfrm>
            <a:off x="938211" y="6019800"/>
            <a:ext cx="7439025" cy="814382"/>
          </a:xfrm>
          <a:prstGeom prst="rect">
            <a:avLst/>
          </a:prstGeom>
          <a:solidFill>
            <a:schemeClr val="bg2">
              <a:alpha val="7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r-HR" sz="2400" dirty="0" smtClean="0">
                <a:latin typeface="Arial Black" pitchFamily="34" charset="0"/>
              </a:rPr>
              <a:t>The moisture was higher than the average</a:t>
            </a:r>
            <a:endParaRPr lang="hr-HR" sz="2400" dirty="0">
              <a:latin typeface="Arial Black" pitchFamily="34" charset="0"/>
            </a:endParaRPr>
          </a:p>
        </p:txBody>
      </p:sp>
    </p:spTree>
    <p:extLst>
      <p:ext uri="{BB962C8B-B14F-4D97-AF65-F5344CB8AC3E}">
        <p14:creationId xmlns:p14="http://schemas.microsoft.com/office/powerpoint/2010/main" val="4292593903"/>
      </p:ext>
    </p:extLst>
  </p:cSld>
  <p:clrMapOvr>
    <a:masterClrMapping/>
  </p:clrMapOvr>
  <p:transition>
    <p:cover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vijesti-x.com/wp-content/uploads/2014/09/crni-oblaci.jpg"/>
          <p:cNvPicPr>
            <a:picLocks noChangeAspect="1" noChangeArrowheads="1"/>
          </p:cNvPicPr>
          <p:nvPr/>
        </p:nvPicPr>
        <p:blipFill>
          <a:blip r:embed="rId3">
            <a:grayscl/>
            <a:lum bright="20000"/>
          </a:blip>
          <a:srcRect/>
          <a:stretch>
            <a:fillRect/>
          </a:stretch>
        </p:blipFill>
        <p:spPr bwMode="auto">
          <a:xfrm>
            <a:off x="0" y="0"/>
            <a:ext cx="9150726" cy="6858000"/>
          </a:xfrm>
          <a:prstGeom prst="rect">
            <a:avLst/>
          </a:prstGeom>
          <a:noFill/>
        </p:spPr>
      </p:pic>
      <p:graphicFrame>
        <p:nvGraphicFramePr>
          <p:cNvPr id="8" name="Content Placeholder 7"/>
          <p:cNvGraphicFramePr>
            <a:graphicFrameLocks noGrp="1"/>
          </p:cNvGraphicFramePr>
          <p:nvPr>
            <p:ph sz="half" idx="1"/>
            <p:extLst>
              <p:ext uri="{D42A27DB-BD31-4B8C-83A1-F6EECF244321}">
                <p14:modId xmlns:p14="http://schemas.microsoft.com/office/powerpoint/2010/main" val="2265537905"/>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1"/>
          <p:cNvSpPr txBox="1">
            <a:spLocks/>
          </p:cNvSpPr>
          <p:nvPr/>
        </p:nvSpPr>
        <p:spPr>
          <a:xfrm>
            <a:off x="152401" y="6019800"/>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r-HR" sz="2400" dirty="0" smtClean="0">
                <a:solidFill>
                  <a:schemeClr val="bg1"/>
                </a:solidFill>
                <a:latin typeface="Arial Black" pitchFamily="34" charset="0"/>
              </a:rPr>
              <a:t>We measured cloud cover in %</a:t>
            </a:r>
            <a:endParaRPr lang="hr-HR" sz="2400" dirty="0">
              <a:solidFill>
                <a:schemeClr val="bg1"/>
              </a:solidFill>
              <a:latin typeface="Arial Black" pitchFamily="34" charset="0"/>
            </a:endParaRPr>
          </a:p>
        </p:txBody>
      </p:sp>
    </p:spTree>
  </p:cSld>
  <p:clrMapOvr>
    <a:masterClrMapping/>
  </p:clrMapOvr>
  <p:transition>
    <p:cover dir="l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ebneel.com/wallpaper/sites/default/files/images/04-2013/creative-rain_0.jpg"/>
          <p:cNvPicPr>
            <a:picLocks noChangeAspect="1" noChangeArrowheads="1"/>
          </p:cNvPicPr>
          <p:nvPr/>
        </p:nvPicPr>
        <p:blipFill>
          <a:blip r:embed="rId3">
            <a:grayscl/>
            <a:lum bright="20000"/>
          </a:blip>
          <a:srcRect/>
          <a:stretch>
            <a:fillRect/>
          </a:stretch>
        </p:blipFill>
        <p:spPr bwMode="auto">
          <a:xfrm>
            <a:off x="1" y="0"/>
            <a:ext cx="9144000" cy="6858000"/>
          </a:xfrm>
          <a:prstGeom prst="rect">
            <a:avLst/>
          </a:prstGeom>
          <a:noFill/>
        </p:spPr>
      </p:pic>
      <p:graphicFrame>
        <p:nvGraphicFramePr>
          <p:cNvPr id="5" name="Chart 4"/>
          <p:cNvGraphicFramePr/>
          <p:nvPr>
            <p:extLst>
              <p:ext uri="{D42A27DB-BD31-4B8C-83A1-F6EECF244321}">
                <p14:modId xmlns:p14="http://schemas.microsoft.com/office/powerpoint/2010/main" val="2645188621"/>
              </p:ext>
            </p:extLst>
          </p:nvPr>
        </p:nvGraphicFramePr>
        <p:xfrm>
          <a:off x="0" y="838200"/>
          <a:ext cx="9144000"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2057400" y="304800"/>
            <a:ext cx="4648200" cy="553998"/>
          </a:xfrm>
          <a:prstGeom prst="rect">
            <a:avLst/>
          </a:prstGeom>
          <a:noFill/>
        </p:spPr>
        <p:txBody>
          <a:bodyPr wrap="square" rtlCol="0">
            <a:spAutoFit/>
          </a:bodyPr>
          <a:lstStyle/>
          <a:p>
            <a:pPr algn="ctr"/>
            <a:r>
              <a:rPr lang="hr-HR" sz="3000" dirty="0" err="1" smtClean="0">
                <a:latin typeface="Arial Black" pitchFamily="34" charset="0"/>
              </a:rPr>
              <a:t>Rainfall</a:t>
            </a:r>
            <a:endParaRPr lang="en-US" sz="3000" dirty="0">
              <a:latin typeface="Arial Black" pitchFamily="34" charset="0"/>
            </a:endParaRPr>
          </a:p>
        </p:txBody>
      </p:sp>
      <p:sp>
        <p:nvSpPr>
          <p:cNvPr id="7" name="Title 1"/>
          <p:cNvSpPr txBox="1">
            <a:spLocks/>
          </p:cNvSpPr>
          <p:nvPr/>
        </p:nvSpPr>
        <p:spPr>
          <a:xfrm>
            <a:off x="228600" y="5715000"/>
            <a:ext cx="8534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r-HR" sz="2400" dirty="0" smtClean="0">
                <a:solidFill>
                  <a:schemeClr val="bg1"/>
                </a:solidFill>
                <a:latin typeface="Arial Black" pitchFamily="34" charset="0"/>
              </a:rPr>
              <a:t>The month was extremely wet (143 mm of rain)</a:t>
            </a:r>
            <a:endParaRPr lang="hr-HR" sz="2400" dirty="0">
              <a:solidFill>
                <a:schemeClr val="bg1"/>
              </a:solidFill>
              <a:latin typeface="Arial Black" pitchFamily="34" charset="0"/>
            </a:endParaRPr>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fc08.deviantart.net/fs71/f/2012/116/0/7/gray_background_1440x900_by_ktaylor2424-d4xmmg4.png"/>
          <p:cNvPicPr>
            <a:picLocks noChangeAspect="1" noChangeArrowheads="1"/>
          </p:cNvPicPr>
          <p:nvPr/>
        </p:nvPicPr>
        <p:blipFill>
          <a:blip r:embed="rId3">
            <a:duotone>
              <a:prstClr val="black"/>
              <a:schemeClr val="accent2">
                <a:tint val="45000"/>
                <a:satMod val="400000"/>
              </a:schemeClr>
            </a:duotone>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1143000"/>
          </a:xfrm>
          <a:solidFill>
            <a:schemeClr val="tx1"/>
          </a:solidFill>
        </p:spPr>
        <p:txBody>
          <a:bodyPr>
            <a:normAutofit/>
          </a:bodyPr>
          <a:lstStyle/>
          <a:p>
            <a:pPr algn="l"/>
            <a:r>
              <a:rPr lang="hr-HR" sz="3000" dirty="0" err="1" smtClean="0">
                <a:solidFill>
                  <a:schemeClr val="bg1"/>
                </a:solidFill>
                <a:latin typeface="Arial Black" pitchFamily="34" charset="0"/>
              </a:rPr>
              <a:t>Heavy</a:t>
            </a:r>
            <a:r>
              <a:rPr lang="hr-HR" sz="3000" dirty="0" smtClean="0">
                <a:solidFill>
                  <a:schemeClr val="bg1"/>
                </a:solidFill>
                <a:latin typeface="Arial Black" pitchFamily="34" charset="0"/>
              </a:rPr>
              <a:t> </a:t>
            </a:r>
            <a:r>
              <a:rPr lang="hr-HR" sz="3000" dirty="0" err="1" smtClean="0">
                <a:solidFill>
                  <a:schemeClr val="bg1"/>
                </a:solidFill>
                <a:latin typeface="Arial Black" pitchFamily="34" charset="0"/>
              </a:rPr>
              <a:t>metals</a:t>
            </a:r>
            <a:r>
              <a:rPr lang="hr-HR" sz="3000" dirty="0" smtClean="0">
                <a:solidFill>
                  <a:schemeClr val="bg1"/>
                </a:solidFill>
                <a:latin typeface="Arial Black" pitchFamily="34" charset="0"/>
              </a:rPr>
              <a:t> </a:t>
            </a:r>
            <a:r>
              <a:rPr lang="hr-HR" sz="3000" dirty="0" err="1" smtClean="0">
                <a:solidFill>
                  <a:schemeClr val="bg1"/>
                </a:solidFill>
                <a:latin typeface="Arial Black" pitchFamily="34" charset="0"/>
              </a:rPr>
              <a:t>and</a:t>
            </a:r>
            <a:r>
              <a:rPr lang="hr-HR" sz="3000" dirty="0" smtClean="0">
                <a:solidFill>
                  <a:schemeClr val="bg1"/>
                </a:solidFill>
                <a:latin typeface="Arial Black" pitchFamily="34" charset="0"/>
              </a:rPr>
              <a:t> </a:t>
            </a:r>
            <a:r>
              <a:rPr lang="hr-HR" sz="3000" dirty="0" err="1" smtClean="0">
                <a:solidFill>
                  <a:schemeClr val="bg1"/>
                </a:solidFill>
                <a:latin typeface="Arial Black" pitchFamily="34" charset="0"/>
              </a:rPr>
              <a:t>organic</a:t>
            </a:r>
            <a:r>
              <a:rPr lang="hr-HR" sz="3000" dirty="0" smtClean="0">
                <a:solidFill>
                  <a:schemeClr val="bg1"/>
                </a:solidFill>
                <a:latin typeface="Arial Black" pitchFamily="34" charset="0"/>
              </a:rPr>
              <a:t> </a:t>
            </a:r>
            <a:r>
              <a:rPr lang="hr-HR" sz="3000" dirty="0" err="1" smtClean="0">
                <a:solidFill>
                  <a:schemeClr val="bg1"/>
                </a:solidFill>
                <a:latin typeface="Arial Black" pitchFamily="34" charset="0"/>
              </a:rPr>
              <a:t>substances</a:t>
            </a:r>
            <a:endParaRPr lang="pt-BR" sz="3000" dirty="0">
              <a:solidFill>
                <a:schemeClr val="bg1"/>
              </a:solidFill>
              <a:latin typeface="Arial Black" pitchFamily="34" charset="0"/>
            </a:endParaRPr>
          </a:p>
        </p:txBody>
      </p:sp>
      <p:sp>
        <p:nvSpPr>
          <p:cNvPr id="3" name="Content Placeholder 2"/>
          <p:cNvSpPr>
            <a:spLocks noGrp="1"/>
          </p:cNvSpPr>
          <p:nvPr>
            <p:ph sz="quarter" idx="4294967295"/>
          </p:nvPr>
        </p:nvSpPr>
        <p:spPr>
          <a:xfrm>
            <a:off x="457200" y="1600200"/>
            <a:ext cx="3886200" cy="1600200"/>
          </a:xfrm>
          <a:prstGeom prst="rect">
            <a:avLst/>
          </a:prstGeom>
          <a:solidFill>
            <a:schemeClr val="bg1">
              <a:lumMod val="50000"/>
            </a:schemeClr>
          </a:solidFill>
        </p:spPr>
        <p:txBody>
          <a:bodyPr>
            <a:noAutofit/>
          </a:bodyPr>
          <a:lstStyle/>
          <a:p>
            <a:pPr marL="457200" lvl="1" indent="0">
              <a:buNone/>
            </a:pPr>
            <a:r>
              <a:rPr lang="hr-HR" sz="2000" dirty="0" err="1" smtClean="0">
                <a:solidFill>
                  <a:schemeClr val="bg1">
                    <a:lumMod val="85000"/>
                  </a:schemeClr>
                </a:solidFill>
                <a:latin typeface="Arial Black" pitchFamily="34" charset="0"/>
              </a:rPr>
              <a:t>Determinating</a:t>
            </a:r>
            <a:r>
              <a:rPr lang="hr-HR" sz="2000" dirty="0" smtClean="0">
                <a:solidFill>
                  <a:schemeClr val="bg1">
                    <a:lumMod val="85000"/>
                  </a:schemeClr>
                </a:solidFill>
                <a:latin typeface="Arial Black" pitchFamily="34" charset="0"/>
              </a:rPr>
              <a:t> </a:t>
            </a:r>
            <a:r>
              <a:rPr lang="hr-HR" sz="2000" dirty="0" err="1" smtClean="0">
                <a:solidFill>
                  <a:schemeClr val="bg1">
                    <a:lumMod val="85000"/>
                  </a:schemeClr>
                </a:solidFill>
                <a:latin typeface="Arial Black" pitchFamily="34" charset="0"/>
              </a:rPr>
              <a:t>heavy</a:t>
            </a:r>
            <a:r>
              <a:rPr lang="hr-HR" sz="2000" dirty="0" smtClean="0">
                <a:solidFill>
                  <a:schemeClr val="bg1">
                    <a:lumMod val="85000"/>
                  </a:schemeClr>
                </a:solidFill>
                <a:latin typeface="Arial Black" pitchFamily="34" charset="0"/>
              </a:rPr>
              <a:t> </a:t>
            </a:r>
            <a:r>
              <a:rPr lang="hr-HR" sz="2000" dirty="0" err="1" smtClean="0">
                <a:solidFill>
                  <a:schemeClr val="bg1">
                    <a:lumMod val="85000"/>
                  </a:schemeClr>
                </a:solidFill>
                <a:latin typeface="Arial Black" pitchFamily="34" charset="0"/>
              </a:rPr>
              <a:t>metals</a:t>
            </a:r>
            <a:r>
              <a:rPr lang="hr-HR" sz="2000" dirty="0" smtClean="0">
                <a:solidFill>
                  <a:schemeClr val="bg1">
                    <a:lumMod val="85000"/>
                  </a:schemeClr>
                </a:solidFill>
                <a:latin typeface="Arial Black" pitchFamily="34" charset="0"/>
              </a:rPr>
              <a:t> </a:t>
            </a:r>
            <a:r>
              <a:rPr lang="hr-HR" sz="2000" dirty="0" err="1" smtClean="0">
                <a:solidFill>
                  <a:schemeClr val="bg1">
                    <a:lumMod val="85000"/>
                  </a:schemeClr>
                </a:solidFill>
                <a:latin typeface="Arial Black" pitchFamily="34" charset="0"/>
              </a:rPr>
              <a:t>by</a:t>
            </a:r>
            <a:r>
              <a:rPr lang="hr-HR" sz="2000" dirty="0" smtClean="0">
                <a:solidFill>
                  <a:schemeClr val="bg1">
                    <a:lumMod val="85000"/>
                  </a:schemeClr>
                </a:solidFill>
                <a:latin typeface="Arial Black" pitchFamily="34" charset="0"/>
              </a:rPr>
              <a:t> ICP-MS </a:t>
            </a:r>
            <a:r>
              <a:rPr lang="hr-HR" sz="2000" dirty="0" err="1" smtClean="0">
                <a:solidFill>
                  <a:schemeClr val="bg1">
                    <a:lumMod val="85000"/>
                  </a:schemeClr>
                </a:solidFill>
                <a:latin typeface="Arial Black" pitchFamily="34" charset="0"/>
              </a:rPr>
              <a:t>spectrometry</a:t>
            </a:r>
            <a:r>
              <a:rPr lang="hr-HR" sz="2000" dirty="0" smtClean="0">
                <a:solidFill>
                  <a:schemeClr val="bg1">
                    <a:lumMod val="85000"/>
                  </a:schemeClr>
                </a:solidFill>
                <a:latin typeface="Arial Black" pitchFamily="34" charset="0"/>
              </a:rPr>
              <a:t> </a:t>
            </a:r>
            <a:r>
              <a:rPr lang="hr-HR" sz="2000" dirty="0" err="1" smtClean="0">
                <a:solidFill>
                  <a:schemeClr val="bg1">
                    <a:lumMod val="85000"/>
                  </a:schemeClr>
                </a:solidFill>
                <a:latin typeface="Arial Black" pitchFamily="34" charset="0"/>
              </a:rPr>
              <a:t>and</a:t>
            </a:r>
            <a:r>
              <a:rPr lang="hr-HR" sz="2000" dirty="0" smtClean="0">
                <a:solidFill>
                  <a:schemeClr val="bg1">
                    <a:lumMod val="85000"/>
                  </a:schemeClr>
                </a:solidFill>
                <a:latin typeface="Arial Black" pitchFamily="34" charset="0"/>
              </a:rPr>
              <a:t> </a:t>
            </a:r>
            <a:r>
              <a:rPr lang="hr-HR" sz="2000" dirty="0" err="1" smtClean="0">
                <a:solidFill>
                  <a:schemeClr val="bg1">
                    <a:lumMod val="85000"/>
                  </a:schemeClr>
                </a:solidFill>
                <a:latin typeface="Arial Black" pitchFamily="34" charset="0"/>
              </a:rPr>
              <a:t>PAHs</a:t>
            </a:r>
            <a:r>
              <a:rPr lang="hr-HR" sz="2000" dirty="0" smtClean="0">
                <a:solidFill>
                  <a:schemeClr val="bg1">
                    <a:lumMod val="85000"/>
                  </a:schemeClr>
                </a:solidFill>
                <a:latin typeface="Arial Black" pitchFamily="34" charset="0"/>
              </a:rPr>
              <a:t> </a:t>
            </a:r>
            <a:r>
              <a:rPr lang="hr-HR" sz="2000" dirty="0" err="1" smtClean="0">
                <a:solidFill>
                  <a:schemeClr val="bg1">
                    <a:lumMod val="85000"/>
                  </a:schemeClr>
                </a:solidFill>
                <a:latin typeface="Arial Black" pitchFamily="34" charset="0"/>
              </a:rPr>
              <a:t>by</a:t>
            </a:r>
            <a:r>
              <a:rPr lang="hr-HR" sz="2000" dirty="0" smtClean="0">
                <a:solidFill>
                  <a:schemeClr val="bg1">
                    <a:lumMod val="85000"/>
                  </a:schemeClr>
                </a:solidFill>
                <a:latin typeface="Arial Black" pitchFamily="34" charset="0"/>
              </a:rPr>
              <a:t> gas </a:t>
            </a:r>
            <a:r>
              <a:rPr lang="hr-HR" sz="2000" dirty="0" err="1">
                <a:solidFill>
                  <a:schemeClr val="bg1">
                    <a:lumMod val="85000"/>
                  </a:schemeClr>
                </a:solidFill>
                <a:latin typeface="Arial Black" panose="020B0A04020102020204" pitchFamily="34" charset="0"/>
              </a:rPr>
              <a:t>chromatography</a:t>
            </a:r>
            <a:r>
              <a:rPr lang="hr-HR" sz="2000" dirty="0" smtClean="0">
                <a:solidFill>
                  <a:schemeClr val="bg1">
                    <a:lumMod val="85000"/>
                  </a:schemeClr>
                </a:solidFill>
                <a:latin typeface="Arial Black" pitchFamily="34" charset="0"/>
              </a:rPr>
              <a:t> </a:t>
            </a:r>
          </a:p>
        </p:txBody>
      </p:sp>
      <p:sp>
        <p:nvSpPr>
          <p:cNvPr id="4" name="Content Placeholder 2"/>
          <p:cNvSpPr txBox="1">
            <a:spLocks/>
          </p:cNvSpPr>
          <p:nvPr/>
        </p:nvSpPr>
        <p:spPr>
          <a:xfrm>
            <a:off x="685800" y="3657600"/>
            <a:ext cx="4343400" cy="173355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Wingdings" pitchFamily="2" charset="2"/>
              <a:buChar char="v"/>
            </a:pPr>
            <a:endParaRPr lang="hr-HR" cap="none" dirty="0">
              <a:latin typeface="Arial Black" pitchFamily="34" charset="0"/>
            </a:endParaRPr>
          </a:p>
        </p:txBody>
      </p:sp>
      <p:pic>
        <p:nvPicPr>
          <p:cNvPr id="4098" name="Picture 15"/>
          <p:cNvPicPr>
            <a:picLocks noChangeAspect="1" noChangeArrowheads="1"/>
          </p:cNvPicPr>
          <p:nvPr/>
        </p:nvPicPr>
        <p:blipFill>
          <a:blip r:embed="rId4">
            <a:extLst>
              <a:ext uri="{28A0092B-C50C-407E-A947-70E740481C1C}">
                <a14:useLocalDpi xmlns:a14="http://schemas.microsoft.com/office/drawing/2010/main" val="0"/>
              </a:ext>
            </a:extLst>
          </a:blip>
          <a:srcRect l="28236" r="22391" b="42602"/>
          <a:stretch>
            <a:fillRect/>
          </a:stretch>
        </p:blipFill>
        <p:spPr bwMode="auto">
          <a:xfrm>
            <a:off x="5181600" y="3657600"/>
            <a:ext cx="3539450" cy="292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838200"/>
            <a:ext cx="36576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6"/>
          <a:srcRect b="15633"/>
          <a:stretch/>
        </p:blipFill>
        <p:spPr>
          <a:xfrm>
            <a:off x="914400" y="4191000"/>
            <a:ext cx="3670373" cy="2322449"/>
          </a:xfrm>
          <a:prstGeom prst="rect">
            <a:avLst/>
          </a:prstGeom>
        </p:spPr>
      </p:pic>
    </p:spTree>
    <p:extLst>
      <p:ext uri="{BB962C8B-B14F-4D97-AF65-F5344CB8AC3E}">
        <p14:creationId xmlns:p14="http://schemas.microsoft.com/office/powerpoint/2010/main" val="1738921989"/>
      </p:ext>
    </p:extLst>
  </p:cSld>
  <p:clrMapOvr>
    <a:masterClrMapping/>
  </p:clrMapOvr>
  <p:transition>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c08.deviantart.net/fs71/f/2012/116/0/7/gray_background_1440x900_by_ktaylor2424-d4xmmg4.png"/>
          <p:cNvPicPr>
            <a:picLocks noChangeAspect="1" noChangeArrowheads="1"/>
          </p:cNvPicPr>
          <p:nvPr/>
        </p:nvPicPr>
        <p:blipFill>
          <a:blip r:embed="rId3"/>
          <a:srcRect/>
          <a:stretch>
            <a:fillRect/>
          </a:stretch>
        </p:blipFill>
        <p:spPr bwMode="auto">
          <a:xfrm>
            <a:off x="0" y="-15949"/>
            <a:ext cx="9296400" cy="6858000"/>
          </a:xfrm>
          <a:prstGeom prst="rect">
            <a:avLst/>
          </a:prstGeom>
          <a:noFill/>
        </p:spPr>
      </p:pic>
      <p:sp>
        <p:nvSpPr>
          <p:cNvPr id="2" name="Title 1"/>
          <p:cNvSpPr>
            <a:spLocks noGrp="1"/>
          </p:cNvSpPr>
          <p:nvPr>
            <p:ph type="title"/>
          </p:nvPr>
        </p:nvSpPr>
        <p:spPr>
          <a:xfrm>
            <a:off x="457200" y="274638"/>
            <a:ext cx="8229600" cy="639762"/>
          </a:xfrm>
        </p:spPr>
        <p:txBody>
          <a:bodyPr>
            <a:normAutofit/>
          </a:bodyPr>
          <a:lstStyle/>
          <a:p>
            <a:r>
              <a:rPr lang="hr-HR" sz="2400" dirty="0" smtClean="0">
                <a:solidFill>
                  <a:schemeClr val="bg1"/>
                </a:solidFill>
                <a:latin typeface="Arial Black" pitchFamily="34" charset="0"/>
              </a:rPr>
              <a:t>TOTAL MASS OF COLLECTED PARTICLES</a:t>
            </a:r>
            <a:endParaRPr lang="en-US" sz="2400" dirty="0">
              <a:solidFill>
                <a:schemeClr val="bg1"/>
              </a:solidFill>
              <a:latin typeface="Arial Black" pitchFamily="34" charset="0"/>
            </a:endParaRPr>
          </a:p>
        </p:txBody>
      </p:sp>
      <p:graphicFrame>
        <p:nvGraphicFramePr>
          <p:cNvPr id="5" name="Rezervirano mjesto sadržaja 4"/>
          <p:cNvGraphicFramePr>
            <a:graphicFrameLocks noGrp="1"/>
          </p:cNvGraphicFramePr>
          <p:nvPr>
            <p:ph idx="1"/>
            <p:extLst>
              <p:ext uri="{D42A27DB-BD31-4B8C-83A1-F6EECF244321}">
                <p14:modId xmlns:p14="http://schemas.microsoft.com/office/powerpoint/2010/main" val="406759236"/>
              </p:ext>
            </p:extLst>
          </p:nvPr>
        </p:nvGraphicFramePr>
        <p:xfrm>
          <a:off x="685799" y="990600"/>
          <a:ext cx="7620002" cy="1249681"/>
        </p:xfrm>
        <a:graphic>
          <a:graphicData uri="http://schemas.openxmlformats.org/drawingml/2006/table">
            <a:tbl>
              <a:tblPr firstRow="1" firstCol="1" bandRow="1"/>
              <a:tblGrid>
                <a:gridCol w="952444"/>
                <a:gridCol w="832429"/>
                <a:gridCol w="832429"/>
                <a:gridCol w="834866"/>
                <a:gridCol w="833242"/>
                <a:gridCol w="833242"/>
                <a:gridCol w="834866"/>
                <a:gridCol w="833242"/>
                <a:gridCol w="833242"/>
              </a:tblGrid>
              <a:tr h="353786">
                <a:tc>
                  <a:txBody>
                    <a:bodyPr/>
                    <a:lstStyle/>
                    <a:p>
                      <a:pPr algn="ctr">
                        <a:spcAft>
                          <a:spcPts val="0"/>
                        </a:spcAft>
                      </a:pPr>
                      <a:r>
                        <a:rPr lang="hr-HR" sz="1000" b="1" dirty="0">
                          <a:effectLst/>
                          <a:latin typeface="Arial"/>
                          <a:ea typeface="Times New Roman"/>
                          <a:cs typeface="Times New Roman"/>
                        </a:rPr>
                        <a:t>UZORAK</a:t>
                      </a:r>
                      <a:endParaRPr lang="hr-HR" sz="1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hr-HR" sz="1400" b="1" dirty="0">
                          <a:effectLst/>
                          <a:latin typeface="Arial"/>
                          <a:ea typeface="Times New Roman"/>
                          <a:cs typeface="Times New Roman"/>
                        </a:rPr>
                        <a:t>1</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hr-HR" sz="1400" b="1" dirty="0">
                          <a:effectLst/>
                          <a:latin typeface="Arial"/>
                          <a:ea typeface="Times New Roman"/>
                          <a:cs typeface="Times New Roman"/>
                        </a:rPr>
                        <a:t>2</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hr-HR" sz="1400" b="1" dirty="0">
                          <a:effectLst/>
                          <a:latin typeface="Arial"/>
                          <a:ea typeface="Times New Roman"/>
                          <a:cs typeface="Times New Roman"/>
                        </a:rPr>
                        <a:t>3</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hr-HR" sz="1400" b="1" dirty="0">
                          <a:effectLst/>
                          <a:latin typeface="Arial"/>
                          <a:ea typeface="Times New Roman"/>
                          <a:cs typeface="Times New Roman"/>
                        </a:rPr>
                        <a:t>4</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hr-HR" sz="1400" b="1" dirty="0">
                          <a:effectLst/>
                          <a:latin typeface="Arial"/>
                          <a:ea typeface="Times New Roman"/>
                          <a:cs typeface="Times New Roman"/>
                        </a:rPr>
                        <a:t>5</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hr-HR" sz="1400" b="1" dirty="0">
                          <a:effectLst/>
                          <a:latin typeface="Arial"/>
                          <a:ea typeface="Times New Roman"/>
                          <a:cs typeface="Times New Roman"/>
                        </a:rPr>
                        <a:t>6</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hr-HR" sz="1400" b="1" dirty="0">
                          <a:effectLst/>
                          <a:latin typeface="Arial"/>
                          <a:ea typeface="Times New Roman"/>
                          <a:cs typeface="Times New Roman"/>
                        </a:rPr>
                        <a:t>7</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hr-HR" sz="1400" b="1" dirty="0">
                          <a:effectLst/>
                          <a:latin typeface="Arial"/>
                          <a:ea typeface="Times New Roman"/>
                          <a:cs typeface="Times New Roman"/>
                        </a:rPr>
                        <a:t>8</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408215">
                <a:tc>
                  <a:txBody>
                    <a:bodyPr/>
                    <a:lstStyle/>
                    <a:p>
                      <a:pPr algn="ctr">
                        <a:spcAft>
                          <a:spcPts val="0"/>
                        </a:spcAft>
                      </a:pPr>
                      <a:r>
                        <a:rPr lang="hr-HR" sz="1000" b="1" dirty="0">
                          <a:effectLst/>
                          <a:latin typeface="Arial"/>
                          <a:ea typeface="Times New Roman"/>
                          <a:cs typeface="Times New Roman"/>
                        </a:rPr>
                        <a:t>mg/l</a:t>
                      </a:r>
                      <a:endParaRPr lang="hr-HR" sz="1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hr-HR" sz="1600" b="1" dirty="0">
                          <a:solidFill>
                            <a:srgbClr val="FF0000"/>
                          </a:solidFill>
                          <a:effectLst/>
                          <a:latin typeface="Arial"/>
                          <a:ea typeface="Times New Roman"/>
                          <a:cs typeface="Times New Roman"/>
                        </a:rPr>
                        <a:t>72,98</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hr-HR" sz="1600" b="1" dirty="0">
                          <a:solidFill>
                            <a:srgbClr val="FF0000"/>
                          </a:solidFill>
                          <a:effectLst/>
                          <a:latin typeface="Arial"/>
                          <a:ea typeface="Times New Roman"/>
                          <a:cs typeface="Times New Roman"/>
                        </a:rPr>
                        <a:t>45,48</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hr-HR" sz="1600" b="1" dirty="0">
                          <a:solidFill>
                            <a:srgbClr val="FF0000"/>
                          </a:solidFill>
                          <a:effectLst/>
                          <a:latin typeface="Arial"/>
                          <a:ea typeface="Times New Roman"/>
                          <a:cs typeface="Times New Roman"/>
                        </a:rPr>
                        <a:t>249,15</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hr-HR" sz="1600" b="1" dirty="0">
                          <a:solidFill>
                            <a:srgbClr val="FF0000"/>
                          </a:solidFill>
                          <a:effectLst/>
                          <a:latin typeface="Arial"/>
                          <a:ea typeface="Times New Roman"/>
                          <a:cs typeface="Times New Roman"/>
                        </a:rPr>
                        <a:t>98,57</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hr-HR" sz="1600" dirty="0">
                          <a:effectLst/>
                          <a:latin typeface="Arial"/>
                          <a:ea typeface="Times New Roman"/>
                          <a:cs typeface="Times New Roman"/>
                        </a:rPr>
                        <a:t>20,68</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hr-HR" sz="1600" b="1" dirty="0">
                          <a:solidFill>
                            <a:srgbClr val="FF0000"/>
                          </a:solidFill>
                          <a:effectLst/>
                          <a:latin typeface="Arial"/>
                          <a:ea typeface="Times New Roman"/>
                          <a:cs typeface="Times New Roman"/>
                        </a:rPr>
                        <a:t>585,10</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hr-HR" sz="1600" b="1" dirty="0">
                          <a:solidFill>
                            <a:srgbClr val="FF0000"/>
                          </a:solidFill>
                          <a:effectLst/>
                          <a:latin typeface="Arial"/>
                          <a:ea typeface="Times New Roman"/>
                          <a:cs typeface="Times New Roman"/>
                        </a:rPr>
                        <a:t>37,92</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hr-HR" sz="1600" dirty="0">
                          <a:effectLst/>
                          <a:latin typeface="Arial"/>
                          <a:ea typeface="Times New Roman"/>
                          <a:cs typeface="Times New Roman"/>
                        </a:rPr>
                        <a:t>16,95</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35429">
                <a:tc>
                  <a:txBody>
                    <a:bodyPr/>
                    <a:lstStyle/>
                    <a:p>
                      <a:pPr algn="ctr">
                        <a:spcAft>
                          <a:spcPts val="0"/>
                        </a:spcAft>
                      </a:pPr>
                      <a:r>
                        <a:rPr lang="hr-HR" sz="1000" b="1" dirty="0" err="1">
                          <a:effectLst/>
                          <a:latin typeface="Arial"/>
                          <a:ea typeface="Times New Roman"/>
                          <a:cs typeface="Times New Roman"/>
                        </a:rPr>
                        <a:t>GVmg</a:t>
                      </a:r>
                      <a:r>
                        <a:rPr lang="hr-HR" sz="1000" b="1" dirty="0">
                          <a:effectLst/>
                          <a:latin typeface="Arial"/>
                          <a:ea typeface="Times New Roman"/>
                          <a:cs typeface="Times New Roman"/>
                        </a:rPr>
                        <a:t>/l </a:t>
                      </a:r>
                      <a:endParaRPr lang="hr-HR" sz="1200" dirty="0">
                        <a:effectLst/>
                        <a:latin typeface="Times New Roman"/>
                        <a:ea typeface="Times New Roman"/>
                        <a:cs typeface="Times New Roman"/>
                      </a:endParaRPr>
                    </a:p>
                    <a:p>
                      <a:pPr algn="ctr">
                        <a:spcAft>
                          <a:spcPts val="0"/>
                        </a:spcAft>
                      </a:pPr>
                      <a:r>
                        <a:rPr lang="hr-HR" sz="1000" b="1" dirty="0">
                          <a:effectLst/>
                          <a:latin typeface="Arial"/>
                          <a:ea typeface="Times New Roman"/>
                          <a:cs typeface="Times New Roman"/>
                        </a:rPr>
                        <a:t>NN 80/13</a:t>
                      </a:r>
                      <a:endParaRPr lang="hr-HR" sz="1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8">
                  <a:txBody>
                    <a:bodyPr/>
                    <a:lstStyle/>
                    <a:p>
                      <a:pPr algn="ctr">
                        <a:spcAft>
                          <a:spcPts val="0"/>
                        </a:spcAft>
                      </a:pPr>
                      <a:r>
                        <a:rPr lang="hr-HR" sz="1600" b="1" dirty="0" smtClean="0">
                          <a:effectLst/>
                          <a:latin typeface="Arial"/>
                          <a:ea typeface="Times New Roman"/>
                          <a:cs typeface="Times New Roman"/>
                        </a:rPr>
                        <a:t>29,16 </a:t>
                      </a:r>
                      <a:r>
                        <a:rPr lang="hr-HR" sz="1600" dirty="0" smtClean="0"/>
                        <a:t>(we divided the annual allowed amount by twelve-29,16- because we wanted to show the whole amount of collected particles)</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r>
            </a:tbl>
          </a:graphicData>
        </a:graphic>
      </p:graphicFrame>
      <p:graphicFrame>
        <p:nvGraphicFramePr>
          <p:cNvPr id="16" name="Tablica 15"/>
          <p:cNvGraphicFramePr>
            <a:graphicFrameLocks noGrp="1"/>
          </p:cNvGraphicFramePr>
          <p:nvPr>
            <p:extLst>
              <p:ext uri="{D42A27DB-BD31-4B8C-83A1-F6EECF244321}">
                <p14:modId xmlns:p14="http://schemas.microsoft.com/office/powerpoint/2010/main" val="356837436"/>
              </p:ext>
            </p:extLst>
          </p:nvPr>
        </p:nvGraphicFramePr>
        <p:xfrm>
          <a:off x="685800" y="3733799"/>
          <a:ext cx="7619999" cy="762001"/>
        </p:xfrm>
        <a:graphic>
          <a:graphicData uri="http://schemas.openxmlformats.org/drawingml/2006/table">
            <a:tbl>
              <a:tblPr firstRow="1" firstCol="1" bandRow="1"/>
              <a:tblGrid>
                <a:gridCol w="1019266"/>
                <a:gridCol w="825192"/>
                <a:gridCol w="826799"/>
                <a:gridCol w="825192"/>
                <a:gridCol w="825192"/>
                <a:gridCol w="825192"/>
                <a:gridCol w="825192"/>
                <a:gridCol w="826799"/>
                <a:gridCol w="821175"/>
              </a:tblGrid>
              <a:tr h="293387">
                <a:tc>
                  <a:txBody>
                    <a:bodyPr/>
                    <a:lstStyle/>
                    <a:p>
                      <a:pPr>
                        <a:lnSpc>
                          <a:spcPct val="115000"/>
                        </a:lnSpc>
                        <a:spcAft>
                          <a:spcPts val="0"/>
                        </a:spcAft>
                      </a:pPr>
                      <a:r>
                        <a:rPr lang="hr-HR" sz="1000" b="1" dirty="0">
                          <a:effectLst/>
                          <a:latin typeface="Arial"/>
                          <a:ea typeface="Times New Roman"/>
                          <a:cs typeface="Times New Roman"/>
                        </a:rPr>
                        <a:t>UZORAK</a:t>
                      </a:r>
                      <a:endParaRPr lang="hr-HR" sz="1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1</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2</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3</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4</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5</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6</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7</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8</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468614">
                <a:tc>
                  <a:txBody>
                    <a:bodyPr/>
                    <a:lstStyle/>
                    <a:p>
                      <a:pPr>
                        <a:lnSpc>
                          <a:spcPct val="115000"/>
                        </a:lnSpc>
                        <a:spcAft>
                          <a:spcPts val="0"/>
                        </a:spcAft>
                      </a:pPr>
                      <a:r>
                        <a:rPr lang="hr-HR" sz="1000" b="1" dirty="0">
                          <a:effectLst/>
                          <a:latin typeface="Arial"/>
                          <a:ea typeface="Times New Roman"/>
                          <a:cs typeface="Times New Roman"/>
                        </a:rPr>
                        <a:t>mg/l</a:t>
                      </a:r>
                      <a:endParaRPr lang="hr-HR" sz="1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600" dirty="0">
                          <a:effectLst/>
                          <a:latin typeface="Arial"/>
                          <a:ea typeface="Times New Roman"/>
                          <a:cs typeface="Times New Roman"/>
                        </a:rPr>
                        <a:t>58,83</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28,24</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221,65</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76,53</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16,10</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553,90</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16,70</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16,95</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graphicFrame>
        <p:nvGraphicFramePr>
          <p:cNvPr id="17" name="Tablica 16"/>
          <p:cNvGraphicFramePr>
            <a:graphicFrameLocks noGrp="1"/>
          </p:cNvGraphicFramePr>
          <p:nvPr>
            <p:extLst>
              <p:ext uri="{D42A27DB-BD31-4B8C-83A1-F6EECF244321}">
                <p14:modId xmlns:p14="http://schemas.microsoft.com/office/powerpoint/2010/main" val="4174202526"/>
              </p:ext>
            </p:extLst>
          </p:nvPr>
        </p:nvGraphicFramePr>
        <p:xfrm>
          <a:off x="685802" y="5486400"/>
          <a:ext cx="7495287" cy="990600"/>
        </p:xfrm>
        <a:graphic>
          <a:graphicData uri="http://schemas.openxmlformats.org/drawingml/2006/table">
            <a:tbl>
              <a:tblPr firstRow="1" firstCol="1" bandRow="1"/>
              <a:tblGrid>
                <a:gridCol w="937950"/>
                <a:gridCol w="818071"/>
                <a:gridCol w="820465"/>
                <a:gridCol w="820465"/>
                <a:gridCol w="820465"/>
                <a:gridCol w="820465"/>
                <a:gridCol w="820465"/>
                <a:gridCol w="820465"/>
                <a:gridCol w="816476"/>
              </a:tblGrid>
              <a:tr h="420253">
                <a:tc>
                  <a:txBody>
                    <a:bodyPr/>
                    <a:lstStyle/>
                    <a:p>
                      <a:pPr>
                        <a:lnSpc>
                          <a:spcPct val="115000"/>
                        </a:lnSpc>
                        <a:spcAft>
                          <a:spcPts val="0"/>
                        </a:spcAft>
                      </a:pPr>
                      <a:r>
                        <a:rPr lang="hr-HR" sz="1000" b="1" dirty="0">
                          <a:effectLst/>
                          <a:latin typeface="Arial"/>
                          <a:ea typeface="Times New Roman"/>
                          <a:cs typeface="Times New Roman"/>
                        </a:rPr>
                        <a:t>UZORAK</a:t>
                      </a:r>
                      <a:endParaRPr lang="hr-HR" sz="1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1</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2</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3</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4</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5</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6</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7</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400" b="1" dirty="0">
                          <a:effectLst/>
                          <a:latin typeface="Arial"/>
                          <a:ea typeface="Times New Roman"/>
                          <a:cs typeface="Times New Roman"/>
                        </a:rPr>
                        <a:t>8</a:t>
                      </a:r>
                      <a:endParaRPr lang="hr-HR" sz="1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570347">
                <a:tc>
                  <a:txBody>
                    <a:bodyPr/>
                    <a:lstStyle/>
                    <a:p>
                      <a:pPr>
                        <a:lnSpc>
                          <a:spcPct val="115000"/>
                        </a:lnSpc>
                        <a:spcAft>
                          <a:spcPts val="0"/>
                        </a:spcAft>
                      </a:pPr>
                      <a:r>
                        <a:rPr lang="hr-HR" sz="1000" b="1" dirty="0">
                          <a:effectLst/>
                          <a:latin typeface="Arial"/>
                          <a:ea typeface="Times New Roman"/>
                          <a:cs typeface="Times New Roman"/>
                        </a:rPr>
                        <a:t> mg/l</a:t>
                      </a:r>
                      <a:endParaRPr lang="hr-HR" sz="1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hr-HR" sz="1600" dirty="0">
                          <a:effectLst/>
                          <a:latin typeface="Arial"/>
                          <a:ea typeface="Times New Roman"/>
                          <a:cs typeface="Times New Roman"/>
                        </a:rPr>
                        <a:t>14,15</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17,24</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27,50</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22,04</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4,58</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31,20</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21,22</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hr-HR" sz="1600" dirty="0">
                          <a:effectLst/>
                          <a:latin typeface="Arial"/>
                          <a:ea typeface="Times New Roman"/>
                          <a:cs typeface="Times New Roman"/>
                        </a:rPr>
                        <a:t>0</a:t>
                      </a:r>
                      <a:endParaRPr lang="hr-HR" sz="1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
        <p:nvSpPr>
          <p:cNvPr id="19" name="TekstniOkvir 18"/>
          <p:cNvSpPr txBox="1"/>
          <p:nvPr/>
        </p:nvSpPr>
        <p:spPr>
          <a:xfrm>
            <a:off x="1369804" y="3195935"/>
            <a:ext cx="4882362" cy="461665"/>
          </a:xfrm>
          <a:prstGeom prst="rect">
            <a:avLst/>
          </a:prstGeom>
          <a:noFill/>
        </p:spPr>
        <p:txBody>
          <a:bodyPr wrap="none" rtlCol="0">
            <a:spAutoFit/>
          </a:bodyPr>
          <a:lstStyle/>
          <a:p>
            <a:pPr algn="ctr"/>
            <a:r>
              <a:rPr lang="hr-HR" sz="2400" dirty="0" err="1" smtClean="0">
                <a:solidFill>
                  <a:schemeClr val="bg1"/>
                </a:solidFill>
                <a:latin typeface="Arial Black" panose="020B0A04020102020204" pitchFamily="34" charset="0"/>
              </a:rPr>
              <a:t>Mass</a:t>
            </a:r>
            <a:r>
              <a:rPr lang="hr-HR" sz="2400" dirty="0" smtClean="0">
                <a:solidFill>
                  <a:schemeClr val="bg1"/>
                </a:solidFill>
                <a:latin typeface="Arial Black" panose="020B0A04020102020204" pitchFamily="34" charset="0"/>
              </a:rPr>
              <a:t> </a:t>
            </a:r>
            <a:r>
              <a:rPr lang="hr-HR" sz="2400" dirty="0" err="1" smtClean="0">
                <a:solidFill>
                  <a:schemeClr val="bg1"/>
                </a:solidFill>
                <a:latin typeface="Arial Black" panose="020B0A04020102020204" pitchFamily="34" charset="0"/>
              </a:rPr>
              <a:t>of</a:t>
            </a:r>
            <a:r>
              <a:rPr lang="hr-HR" sz="2400" dirty="0" smtClean="0">
                <a:solidFill>
                  <a:schemeClr val="bg1"/>
                </a:solidFill>
                <a:latin typeface="Arial Black" panose="020B0A04020102020204" pitchFamily="34" charset="0"/>
              </a:rPr>
              <a:t> </a:t>
            </a:r>
            <a:r>
              <a:rPr lang="hr-HR" sz="2400" dirty="0" err="1" smtClean="0">
                <a:solidFill>
                  <a:schemeClr val="bg1"/>
                </a:solidFill>
                <a:latin typeface="Arial Black" panose="020B0A04020102020204" pitchFamily="34" charset="0"/>
              </a:rPr>
              <a:t>anorganic</a:t>
            </a:r>
            <a:r>
              <a:rPr lang="hr-HR" sz="2400" dirty="0" smtClean="0">
                <a:solidFill>
                  <a:schemeClr val="bg1"/>
                </a:solidFill>
                <a:latin typeface="Arial Black" panose="020B0A04020102020204" pitchFamily="34" charset="0"/>
              </a:rPr>
              <a:t> </a:t>
            </a:r>
            <a:r>
              <a:rPr lang="hr-HR" sz="2400" dirty="0" err="1" smtClean="0">
                <a:solidFill>
                  <a:schemeClr val="bg1"/>
                </a:solidFill>
                <a:latin typeface="Arial Black" panose="020B0A04020102020204" pitchFamily="34" charset="0"/>
              </a:rPr>
              <a:t>particles</a:t>
            </a:r>
            <a:endParaRPr lang="hr-HR" sz="2400" dirty="0">
              <a:solidFill>
                <a:schemeClr val="bg1"/>
              </a:solidFill>
              <a:latin typeface="Arial Black" panose="020B0A04020102020204" pitchFamily="34" charset="0"/>
            </a:endParaRPr>
          </a:p>
        </p:txBody>
      </p:sp>
      <p:sp>
        <p:nvSpPr>
          <p:cNvPr id="20" name="TekstniOkvir 19"/>
          <p:cNvSpPr txBox="1"/>
          <p:nvPr/>
        </p:nvSpPr>
        <p:spPr>
          <a:xfrm>
            <a:off x="1369802" y="4953000"/>
            <a:ext cx="4471993" cy="461665"/>
          </a:xfrm>
          <a:prstGeom prst="rect">
            <a:avLst/>
          </a:prstGeom>
          <a:noFill/>
        </p:spPr>
        <p:txBody>
          <a:bodyPr wrap="none" rtlCol="0">
            <a:spAutoFit/>
          </a:bodyPr>
          <a:lstStyle/>
          <a:p>
            <a:pPr algn="ctr"/>
            <a:r>
              <a:rPr lang="hr-HR" sz="2400" dirty="0" err="1" smtClean="0">
                <a:solidFill>
                  <a:schemeClr val="bg1"/>
                </a:solidFill>
                <a:latin typeface="Arial Black" panose="020B0A04020102020204" pitchFamily="34" charset="0"/>
              </a:rPr>
              <a:t>Mass</a:t>
            </a:r>
            <a:r>
              <a:rPr lang="hr-HR" sz="2400" dirty="0" smtClean="0">
                <a:solidFill>
                  <a:schemeClr val="bg1"/>
                </a:solidFill>
                <a:latin typeface="Arial Black" panose="020B0A04020102020204" pitchFamily="34" charset="0"/>
              </a:rPr>
              <a:t> </a:t>
            </a:r>
            <a:r>
              <a:rPr lang="hr-HR" sz="2400" dirty="0" err="1" smtClean="0">
                <a:solidFill>
                  <a:schemeClr val="bg1"/>
                </a:solidFill>
                <a:latin typeface="Arial Black" panose="020B0A04020102020204" pitchFamily="34" charset="0"/>
              </a:rPr>
              <a:t>of</a:t>
            </a:r>
            <a:r>
              <a:rPr lang="hr-HR" sz="2400" dirty="0" smtClean="0">
                <a:solidFill>
                  <a:schemeClr val="bg1"/>
                </a:solidFill>
                <a:latin typeface="Arial Black" panose="020B0A04020102020204" pitchFamily="34" charset="0"/>
              </a:rPr>
              <a:t> </a:t>
            </a:r>
            <a:r>
              <a:rPr lang="hr-HR" sz="2400" dirty="0" err="1" smtClean="0">
                <a:solidFill>
                  <a:schemeClr val="bg1"/>
                </a:solidFill>
                <a:latin typeface="Arial Black" panose="020B0A04020102020204" pitchFamily="34" charset="0"/>
              </a:rPr>
              <a:t>organic</a:t>
            </a:r>
            <a:r>
              <a:rPr lang="hr-HR" sz="2400" dirty="0" smtClean="0">
                <a:solidFill>
                  <a:schemeClr val="bg1"/>
                </a:solidFill>
                <a:latin typeface="Arial Black" panose="020B0A04020102020204" pitchFamily="34" charset="0"/>
              </a:rPr>
              <a:t> </a:t>
            </a:r>
            <a:r>
              <a:rPr lang="hr-HR" sz="2400" dirty="0" err="1" smtClean="0">
                <a:solidFill>
                  <a:schemeClr val="bg1"/>
                </a:solidFill>
                <a:latin typeface="Arial Black" panose="020B0A04020102020204" pitchFamily="34" charset="0"/>
              </a:rPr>
              <a:t>particles</a:t>
            </a:r>
            <a:endParaRPr lang="hr-HR" sz="2400" dirty="0">
              <a:solidFill>
                <a:schemeClr val="bg1"/>
              </a:solidFill>
              <a:latin typeface="Arial Black" panose="020B0A04020102020204" pitchFamily="34" charset="0"/>
            </a:endParaRPr>
          </a:p>
        </p:txBody>
      </p:sp>
      <p:sp>
        <p:nvSpPr>
          <p:cNvPr id="9" name="Title 1"/>
          <p:cNvSpPr txBox="1">
            <a:spLocks/>
          </p:cNvSpPr>
          <p:nvPr/>
        </p:nvSpPr>
        <p:spPr>
          <a:xfrm>
            <a:off x="125185" y="2254994"/>
            <a:ext cx="9007929" cy="60201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r-HR" sz="1800" dirty="0" smtClean="0">
                <a:solidFill>
                  <a:schemeClr val="bg1"/>
                </a:solidFill>
                <a:latin typeface="Arial Black" pitchFamily="34" charset="0"/>
              </a:rPr>
              <a:t>The total mass of collected particles is high according to standards</a:t>
            </a:r>
            <a:endParaRPr lang="hr-HR" sz="1800" dirty="0">
              <a:solidFill>
                <a:schemeClr val="bg1"/>
              </a:solidFill>
              <a:latin typeface="Arial Black" pitchFamily="34" charset="0"/>
            </a:endParaRPr>
          </a:p>
        </p:txBody>
      </p:sp>
    </p:spTree>
    <p:extLst>
      <p:ext uri="{BB962C8B-B14F-4D97-AF65-F5344CB8AC3E}">
        <p14:creationId xmlns:p14="http://schemas.microsoft.com/office/powerpoint/2010/main" val="3701561292"/>
      </p:ext>
    </p:extLst>
  </p:cSld>
  <p:clrMapOvr>
    <a:masterClrMapping/>
  </p:clrMapOvr>
  <p:transition>
    <p:pull dir="l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fc08.deviantart.net/fs71/f/2012/116/0/7/gray_background_1440x900_by_ktaylor2424-d4xmmg4.pn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609600" y="457200"/>
            <a:ext cx="8229600" cy="2057400"/>
          </a:xfrm>
        </p:spPr>
        <p:txBody>
          <a:bodyPr>
            <a:noAutofit/>
          </a:bodyPr>
          <a:lstStyle/>
          <a:p>
            <a:r>
              <a:rPr lang="en-US" sz="3200" dirty="0" smtClean="0">
                <a:solidFill>
                  <a:schemeClr val="bg1"/>
                </a:solidFill>
                <a:effectLst>
                  <a:outerShdw blurRad="38100" dist="38100" dir="2700000" algn="tl">
                    <a:srgbClr val="000000">
                      <a:alpha val="43137"/>
                    </a:srgbClr>
                  </a:outerShdw>
                </a:effectLst>
                <a:latin typeface="Arial Black" pitchFamily="34" charset="0"/>
              </a:rPr>
              <a:t>Pol</a:t>
            </a:r>
            <a:r>
              <a:rPr lang="hr-HR" sz="3200" dirty="0" smtClean="0">
                <a:solidFill>
                  <a:schemeClr val="bg1"/>
                </a:solidFill>
                <a:effectLst>
                  <a:outerShdw blurRad="38100" dist="38100" dir="2700000" algn="tl">
                    <a:srgbClr val="000000">
                      <a:alpha val="43137"/>
                    </a:srgbClr>
                  </a:outerShdw>
                </a:effectLst>
                <a:latin typeface="Arial Black" pitchFamily="34" charset="0"/>
              </a:rPr>
              <a:t>y</a:t>
            </a:r>
            <a:r>
              <a:rPr lang="en-US" sz="3200" dirty="0" smtClean="0">
                <a:solidFill>
                  <a:schemeClr val="bg1"/>
                </a:solidFill>
                <a:effectLst>
                  <a:outerShdw blurRad="38100" dist="38100" dir="2700000" algn="tl">
                    <a:srgbClr val="000000">
                      <a:alpha val="43137"/>
                    </a:srgbClr>
                  </a:outerShdw>
                </a:effectLst>
                <a:latin typeface="Arial Black" pitchFamily="34" charset="0"/>
              </a:rPr>
              <a:t>c</a:t>
            </a:r>
            <a:r>
              <a:rPr lang="hr-HR" sz="3200" dirty="0" err="1" smtClean="0">
                <a:solidFill>
                  <a:schemeClr val="bg1"/>
                </a:solidFill>
                <a:effectLst>
                  <a:outerShdw blurRad="38100" dist="38100" dir="2700000" algn="tl">
                    <a:srgbClr val="000000">
                      <a:alpha val="43137"/>
                    </a:srgbClr>
                  </a:outerShdw>
                </a:effectLst>
                <a:latin typeface="Arial Black" pitchFamily="34" charset="0"/>
              </a:rPr>
              <a:t>yclic</a:t>
            </a:r>
            <a:r>
              <a:rPr lang="en-US" sz="3200" dirty="0" smtClean="0">
                <a:solidFill>
                  <a:schemeClr val="bg1"/>
                </a:solidFill>
                <a:effectLst>
                  <a:outerShdw blurRad="38100" dist="38100" dir="2700000" algn="tl">
                    <a:srgbClr val="000000">
                      <a:alpha val="43137"/>
                    </a:srgbClr>
                  </a:outerShdw>
                </a:effectLst>
                <a:latin typeface="Arial Black" pitchFamily="34" charset="0"/>
              </a:rPr>
              <a:t> </a:t>
            </a:r>
            <a:r>
              <a:rPr lang="en-US" sz="3200" dirty="0" err="1" smtClean="0">
                <a:solidFill>
                  <a:schemeClr val="bg1"/>
                </a:solidFill>
                <a:effectLst>
                  <a:outerShdw blurRad="38100" dist="38100" dir="2700000" algn="tl">
                    <a:srgbClr val="000000">
                      <a:alpha val="43137"/>
                    </a:srgbClr>
                  </a:outerShdw>
                </a:effectLst>
                <a:latin typeface="Arial Black" pitchFamily="34" charset="0"/>
              </a:rPr>
              <a:t>aromati</a:t>
            </a:r>
            <a:r>
              <a:rPr lang="hr-HR" sz="3200" dirty="0" smtClean="0">
                <a:solidFill>
                  <a:schemeClr val="bg1"/>
                </a:solidFill>
                <a:effectLst>
                  <a:outerShdw blurRad="38100" dist="38100" dir="2700000" algn="tl">
                    <a:srgbClr val="000000">
                      <a:alpha val="43137"/>
                    </a:srgbClr>
                  </a:outerShdw>
                </a:effectLst>
                <a:latin typeface="Arial Black" pitchFamily="34" charset="0"/>
              </a:rPr>
              <a:t>c</a:t>
            </a:r>
            <a:r>
              <a:rPr lang="en-US" sz="3200" dirty="0" smtClean="0">
                <a:solidFill>
                  <a:schemeClr val="bg1"/>
                </a:solidFill>
                <a:effectLst>
                  <a:outerShdw blurRad="38100" dist="38100" dir="2700000" algn="tl">
                    <a:srgbClr val="000000">
                      <a:alpha val="43137"/>
                    </a:srgbClr>
                  </a:outerShdw>
                </a:effectLst>
                <a:latin typeface="Arial Black" pitchFamily="34" charset="0"/>
              </a:rPr>
              <a:t> </a:t>
            </a:r>
            <a:r>
              <a:rPr lang="hr-HR" sz="3200" dirty="0" err="1" smtClean="0">
                <a:solidFill>
                  <a:schemeClr val="bg1"/>
                </a:solidFill>
                <a:effectLst>
                  <a:outerShdw blurRad="38100" dist="38100" dir="2700000" algn="tl">
                    <a:srgbClr val="000000">
                      <a:alpha val="43137"/>
                    </a:srgbClr>
                  </a:outerShdw>
                </a:effectLst>
                <a:latin typeface="Arial Black" pitchFamily="34" charset="0"/>
              </a:rPr>
              <a:t>hydrocarbons</a:t>
            </a:r>
            <a:r>
              <a:rPr lang="en-US" sz="3200" dirty="0" smtClean="0">
                <a:solidFill>
                  <a:schemeClr val="bg1"/>
                </a:solidFill>
                <a:effectLst>
                  <a:outerShdw blurRad="38100" dist="38100" dir="2700000" algn="tl">
                    <a:srgbClr val="000000">
                      <a:alpha val="43137"/>
                    </a:srgbClr>
                  </a:outerShdw>
                </a:effectLst>
                <a:latin typeface="Arial Black" pitchFamily="34" charset="0"/>
              </a:rPr>
              <a:t>-PA</a:t>
            </a:r>
            <a:r>
              <a:rPr lang="hr-HR" sz="3200" dirty="0" err="1" smtClean="0">
                <a:solidFill>
                  <a:schemeClr val="bg1"/>
                </a:solidFill>
                <a:effectLst>
                  <a:outerShdw blurRad="38100" dist="38100" dir="2700000" algn="tl">
                    <a:srgbClr val="000000">
                      <a:alpha val="43137"/>
                    </a:srgbClr>
                  </a:outerShdw>
                </a:effectLst>
                <a:latin typeface="Arial Black" pitchFamily="34" charset="0"/>
              </a:rPr>
              <a:t>Hs</a:t>
            </a:r>
            <a:endParaRPr lang="en-US" sz="3200" dirty="0">
              <a:solidFill>
                <a:schemeClr val="bg1"/>
              </a:solidFill>
              <a:effectLst>
                <a:outerShdw blurRad="38100" dist="38100" dir="2700000" algn="tl">
                  <a:srgbClr val="000000">
                    <a:alpha val="43137"/>
                  </a:srgbClr>
                </a:outerShdw>
              </a:effectLst>
              <a:latin typeface="Arial Black"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57432766"/>
              </p:ext>
            </p:extLst>
          </p:nvPr>
        </p:nvGraphicFramePr>
        <p:xfrm>
          <a:off x="0" y="2209799"/>
          <a:ext cx="9144000" cy="4130718"/>
        </p:xfrm>
        <a:graphic>
          <a:graphicData uri="http://schemas.openxmlformats.org/drawingml/2006/table">
            <a:tbl>
              <a:tblPr>
                <a:tableStyleId>{3C2FFA5D-87B4-456A-9821-1D502468CF0F}</a:tableStyleId>
              </a:tblPr>
              <a:tblGrid>
                <a:gridCol w="1042736"/>
                <a:gridCol w="1079977"/>
                <a:gridCol w="979714"/>
                <a:gridCol w="1061357"/>
                <a:gridCol w="1143000"/>
                <a:gridCol w="898071"/>
                <a:gridCol w="1143000"/>
                <a:gridCol w="1143000"/>
                <a:gridCol w="653145"/>
              </a:tblGrid>
              <a:tr h="844692">
                <a:tc>
                  <a:txBody>
                    <a:bodyPr/>
                    <a:lstStyle/>
                    <a:p>
                      <a:pPr algn="ctr" rtl="0" fontAlgn="ctr"/>
                      <a:r>
                        <a:rPr lang="hr-HR" sz="1000" b="1" u="none" strike="noStrike" dirty="0">
                          <a:effectLst/>
                          <a:latin typeface="+mj-lt"/>
                          <a:cs typeface="Arial" pitchFamily="34" charset="0"/>
                        </a:rPr>
                        <a:t>POSTAJA</a:t>
                      </a:r>
                      <a:endParaRPr lang="hr-HR" sz="10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endParaRPr lang="hr-HR" sz="1400" b="1" u="none" strike="noStrike" dirty="0" smtClean="0">
                        <a:effectLst/>
                        <a:latin typeface="+mn-lt"/>
                        <a:cs typeface="Arial" pitchFamily="34" charset="0"/>
                      </a:endParaRPr>
                    </a:p>
                    <a:p>
                      <a:pPr algn="ctr" rtl="0" fontAlgn="ctr"/>
                      <a:r>
                        <a:rPr lang="hr-HR" sz="1400" b="1" u="none" strike="noStrike" dirty="0" smtClean="0">
                          <a:effectLst/>
                          <a:latin typeface="+mn-lt"/>
                          <a:cs typeface="Arial" pitchFamily="34" charset="0"/>
                        </a:rPr>
                        <a:t>NAFTEN</a:t>
                      </a:r>
                      <a:endParaRPr lang="hr-HR" sz="1400" b="1" i="0" u="none" strike="noStrike" dirty="0">
                        <a:solidFill>
                          <a:srgbClr val="000000"/>
                        </a:solidFill>
                        <a:effectLst/>
                        <a:latin typeface="+mn-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hr-HR" sz="1400" b="1" u="none" strike="noStrike" dirty="0">
                          <a:effectLst/>
                          <a:latin typeface="+mn-lt"/>
                          <a:cs typeface="Arial" pitchFamily="34" charset="0"/>
                        </a:rPr>
                        <a:t> </a:t>
                      </a:r>
                    </a:p>
                    <a:p>
                      <a:pPr algn="ctr" rtl="0" fontAlgn="ctr"/>
                      <a:r>
                        <a:rPr lang="hr-HR" sz="1400" b="1" u="none" strike="noStrike" dirty="0">
                          <a:effectLst/>
                          <a:latin typeface="+mn-lt"/>
                          <a:cs typeface="Arial" pitchFamily="34" charset="0"/>
                        </a:rPr>
                        <a:t>ACENAFTEN</a:t>
                      </a:r>
                      <a:endParaRPr lang="hr-HR" sz="1400" b="1" i="0" u="none" strike="noStrike" dirty="0">
                        <a:solidFill>
                          <a:srgbClr val="000000"/>
                        </a:solidFill>
                        <a:effectLst/>
                        <a:latin typeface="+mn-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hr-HR" sz="1400" b="1" u="none" strike="noStrike" dirty="0">
                          <a:effectLst/>
                          <a:latin typeface="+mn-lt"/>
                          <a:cs typeface="Arial" pitchFamily="34" charset="0"/>
                        </a:rPr>
                        <a:t> </a:t>
                      </a:r>
                    </a:p>
                    <a:p>
                      <a:pPr algn="ctr" rtl="0" fontAlgn="ctr"/>
                      <a:r>
                        <a:rPr lang="hr-HR" sz="1400" b="1" u="none" strike="noStrike" dirty="0">
                          <a:effectLst/>
                          <a:latin typeface="+mn-lt"/>
                          <a:cs typeface="Arial" pitchFamily="34" charset="0"/>
                        </a:rPr>
                        <a:t>FENANTREN</a:t>
                      </a:r>
                      <a:endParaRPr lang="hr-HR" sz="1400" b="1" i="0" u="none" strike="noStrike" dirty="0">
                        <a:solidFill>
                          <a:srgbClr val="000000"/>
                        </a:solidFill>
                        <a:effectLst/>
                        <a:latin typeface="+mn-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hr-HR" sz="1400" b="1" u="none" strike="noStrike" dirty="0">
                          <a:effectLst/>
                          <a:latin typeface="+mn-lt"/>
                          <a:cs typeface="Arial" pitchFamily="34" charset="0"/>
                        </a:rPr>
                        <a:t> </a:t>
                      </a:r>
                    </a:p>
                    <a:p>
                      <a:pPr algn="ctr" rtl="0" fontAlgn="ctr"/>
                      <a:r>
                        <a:rPr lang="hr-HR" sz="1400" b="1" u="none" strike="noStrike" dirty="0">
                          <a:effectLst/>
                          <a:latin typeface="+mn-lt"/>
                          <a:cs typeface="Arial" pitchFamily="34" charset="0"/>
                        </a:rPr>
                        <a:t>FLUORANTEN</a:t>
                      </a:r>
                      <a:endParaRPr lang="hr-HR" sz="1400" b="1" i="0" u="none" strike="noStrike" dirty="0">
                        <a:solidFill>
                          <a:srgbClr val="000000"/>
                        </a:solidFill>
                        <a:effectLst/>
                        <a:latin typeface="+mn-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hr-HR" sz="1400" b="1" u="none" strike="noStrike" dirty="0">
                          <a:effectLst/>
                          <a:latin typeface="+mn-lt"/>
                          <a:cs typeface="Arial" pitchFamily="34" charset="0"/>
                        </a:rPr>
                        <a:t> </a:t>
                      </a:r>
                    </a:p>
                    <a:p>
                      <a:pPr algn="ctr" rtl="0" fontAlgn="ctr"/>
                      <a:r>
                        <a:rPr lang="hr-HR" sz="1400" b="1" u="none" strike="noStrike" dirty="0">
                          <a:effectLst/>
                          <a:latin typeface="+mn-lt"/>
                          <a:cs typeface="Arial" pitchFamily="34" charset="0"/>
                        </a:rPr>
                        <a:t>PIREN</a:t>
                      </a:r>
                      <a:endParaRPr lang="hr-HR" sz="1400" b="1" i="0" u="none" strike="noStrike" dirty="0">
                        <a:solidFill>
                          <a:srgbClr val="000000"/>
                        </a:solidFill>
                        <a:effectLst/>
                        <a:latin typeface="+mn-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hr-HR" sz="1400" b="1" u="none" strike="noStrike" dirty="0">
                          <a:effectLst/>
                          <a:latin typeface="+mn-lt"/>
                          <a:cs typeface="Arial" pitchFamily="34" charset="0"/>
                        </a:rPr>
                        <a:t> </a:t>
                      </a:r>
                    </a:p>
                    <a:p>
                      <a:pPr algn="ctr" rtl="0" fontAlgn="ctr"/>
                      <a:r>
                        <a:rPr lang="hr-HR" sz="1400" b="1" u="none" strike="noStrike" dirty="0">
                          <a:effectLst/>
                          <a:latin typeface="+mn-lt"/>
                          <a:cs typeface="Arial" pitchFamily="34" charset="0"/>
                        </a:rPr>
                        <a:t>KRIZEN</a:t>
                      </a:r>
                      <a:endParaRPr lang="hr-HR" sz="1400" b="1" i="0" u="none" strike="noStrike" dirty="0">
                        <a:solidFill>
                          <a:srgbClr val="000000"/>
                        </a:solidFill>
                        <a:effectLst/>
                        <a:latin typeface="+mn-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hr-HR" sz="1400" b="1" u="none" strike="noStrike" dirty="0">
                          <a:effectLst/>
                          <a:latin typeface="+mn-lt"/>
                          <a:cs typeface="Arial" pitchFamily="34" charset="0"/>
                        </a:rPr>
                        <a:t>BENZO</a:t>
                      </a:r>
                    </a:p>
                    <a:p>
                      <a:pPr algn="ctr" rtl="0" fontAlgn="ctr"/>
                      <a:r>
                        <a:rPr lang="hr-HR" sz="1400" b="1" u="none" strike="noStrike" dirty="0">
                          <a:effectLst/>
                          <a:latin typeface="+mn-lt"/>
                          <a:cs typeface="Arial" pitchFamily="34" charset="0"/>
                        </a:rPr>
                        <a:t>FLUORANTEN</a:t>
                      </a:r>
                      <a:endParaRPr lang="hr-HR" sz="1400" b="1" i="0" u="none" strike="noStrike" dirty="0">
                        <a:solidFill>
                          <a:srgbClr val="000000"/>
                        </a:solidFill>
                        <a:effectLst/>
                        <a:latin typeface="+mn-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hr-HR" sz="1400" b="1" u="none" strike="noStrike" dirty="0">
                          <a:effectLst/>
                          <a:latin typeface="+mn-lt"/>
                          <a:cs typeface="Arial" pitchFamily="34" charset="0"/>
                        </a:rPr>
                        <a:t>BENZO PIREN</a:t>
                      </a:r>
                      <a:endParaRPr lang="hr-HR" sz="1400" b="1" i="0" u="none" strike="noStrike" dirty="0">
                        <a:solidFill>
                          <a:srgbClr val="000000"/>
                        </a:solidFill>
                        <a:effectLst/>
                        <a:latin typeface="+mn-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863214">
                <a:tc>
                  <a:txBody>
                    <a:bodyPr/>
                    <a:lstStyle/>
                    <a:p>
                      <a:pPr algn="ctr" rtl="0" fontAlgn="ctr"/>
                      <a:r>
                        <a:rPr lang="hr-HR" sz="1000" b="1" u="none" strike="noStrike" dirty="0">
                          <a:effectLst/>
                          <a:latin typeface="+mj-lt"/>
                          <a:cs typeface="Arial" pitchFamily="34" charset="0"/>
                        </a:rPr>
                        <a:t>BAKAR-</a:t>
                      </a:r>
                      <a:endParaRPr lang="hr-HR" sz="1000" b="1" i="0" u="none" strike="noStrike" dirty="0">
                        <a:solidFill>
                          <a:srgbClr val="000000"/>
                        </a:solidFill>
                        <a:effectLst/>
                        <a:latin typeface="+mj-lt"/>
                        <a:cs typeface="Arial" pitchFamily="34" charset="0"/>
                      </a:endParaRPr>
                    </a:p>
                    <a:p>
                      <a:pPr algn="ctr" rtl="0" fontAlgn="ctr"/>
                      <a:r>
                        <a:rPr lang="hr-HR" sz="1000" b="1" u="none" strike="noStrike" dirty="0">
                          <a:effectLst/>
                          <a:latin typeface="+mj-lt"/>
                          <a:cs typeface="Arial" pitchFamily="34" charset="0"/>
                        </a:rPr>
                        <a:t>STARA </a:t>
                      </a:r>
                      <a:r>
                        <a:rPr lang="hr-HR" sz="1000" b="1" u="none" strike="noStrike" dirty="0" smtClean="0">
                          <a:effectLst/>
                          <a:latin typeface="+mj-lt"/>
                          <a:cs typeface="Arial" pitchFamily="34" charset="0"/>
                        </a:rPr>
                        <a:t>CESTA</a:t>
                      </a:r>
                    </a:p>
                    <a:p>
                      <a:pPr marL="0" marR="0" lvl="0" indent="0" algn="l" defTabSz="914400" rtl="0" eaLnBrk="1" fontAlgn="auto" latinLnBrk="0" hangingPunct="1">
                        <a:lnSpc>
                          <a:spcPct val="115000"/>
                        </a:lnSpc>
                        <a:spcBef>
                          <a:spcPts val="0"/>
                        </a:spcBef>
                        <a:spcAft>
                          <a:spcPts val="1000"/>
                        </a:spcAft>
                        <a:buClrTx/>
                        <a:buSzTx/>
                        <a:buFontTx/>
                        <a:buNone/>
                        <a:tabLst>
                          <a:tab pos="678815" algn="l"/>
                        </a:tabLst>
                        <a:defRPr/>
                      </a:pPr>
                      <a:r>
                        <a:rPr kumimoji="0" lang="hr-HR" sz="1000" b="1" i="0" u="none" strike="noStrike" kern="1200" cap="none" spc="0" normalizeH="0" baseline="0" noProof="0" dirty="0" smtClean="0">
                          <a:ln>
                            <a:noFill/>
                          </a:ln>
                          <a:solidFill>
                            <a:prstClr val="black"/>
                          </a:solidFill>
                          <a:effectLst/>
                          <a:uLnTx/>
                          <a:uFillTx/>
                          <a:latin typeface="+mj-lt"/>
                          <a:ea typeface="Calibri"/>
                          <a:cs typeface="Times New Roman"/>
                        </a:rPr>
                        <a:t>       </a:t>
                      </a:r>
                      <a:r>
                        <a:rPr kumimoji="0" lang="en-US" sz="1000" b="1" i="0" u="none" strike="noStrike" kern="1200" cap="none" spc="0" normalizeH="0" baseline="0" noProof="0" dirty="0" smtClean="0">
                          <a:ln>
                            <a:noFill/>
                          </a:ln>
                          <a:solidFill>
                            <a:prstClr val="black"/>
                          </a:solidFill>
                          <a:effectLst/>
                          <a:uLnTx/>
                          <a:uFillTx/>
                          <a:latin typeface="+mj-lt"/>
                          <a:ea typeface="Calibri"/>
                          <a:cs typeface="Times New Roman"/>
                        </a:rPr>
                        <a:t>μ</a:t>
                      </a:r>
                      <a:r>
                        <a:rPr kumimoji="0" lang="hr-HR" sz="1000" b="1" i="0" u="none" strike="noStrike" kern="1200" cap="none" spc="0" normalizeH="0" baseline="0" noProof="0" dirty="0" smtClean="0">
                          <a:ln>
                            <a:noFill/>
                          </a:ln>
                          <a:solidFill>
                            <a:prstClr val="black"/>
                          </a:solidFill>
                          <a:effectLst/>
                          <a:uLnTx/>
                          <a:uFillTx/>
                          <a:latin typeface="+mj-lt"/>
                          <a:ea typeface="Times New Roman"/>
                          <a:cs typeface="Arial" pitchFamily="34" charset="0"/>
                        </a:rPr>
                        <a:t>g/</a:t>
                      </a:r>
                      <a:r>
                        <a:rPr kumimoji="0" lang="en-US" sz="1000" b="1" i="0" u="none" strike="noStrike" kern="1200" cap="none" spc="0" normalizeH="0" baseline="0" noProof="0" dirty="0" smtClean="0">
                          <a:ln>
                            <a:noFill/>
                          </a:ln>
                          <a:solidFill>
                            <a:prstClr val="black"/>
                          </a:solidFill>
                          <a:effectLst/>
                          <a:uLnTx/>
                          <a:uFillTx/>
                          <a:latin typeface="+mj-lt"/>
                          <a:ea typeface="+mn-ea"/>
                          <a:cs typeface="Arial" pitchFamily="34" charset="0"/>
                        </a:rPr>
                        <a:t>dm</a:t>
                      </a:r>
                      <a:r>
                        <a:rPr kumimoji="0" lang="en-US" sz="1000" b="1" i="0" u="none" strike="noStrike" kern="1200" cap="none" spc="0" normalizeH="0" baseline="30000" noProof="0" dirty="0" smtClean="0">
                          <a:ln>
                            <a:noFill/>
                          </a:ln>
                          <a:solidFill>
                            <a:prstClr val="black"/>
                          </a:solidFill>
                          <a:effectLst/>
                          <a:uLnTx/>
                          <a:uFillTx/>
                          <a:latin typeface="+mj-lt"/>
                          <a:ea typeface="+mn-ea"/>
                          <a:cs typeface="Arial" pitchFamily="34" charset="0"/>
                        </a:rPr>
                        <a:t>3</a:t>
                      </a:r>
                      <a:endParaRPr lang="hr-HR" sz="10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hr-HR" sz="1500" b="1" i="0" u="none" strike="noStrike" dirty="0" smtClean="0">
                          <a:solidFill>
                            <a:srgbClr val="FF0000"/>
                          </a:solidFill>
                          <a:effectLst/>
                          <a:latin typeface="+mj-lt"/>
                          <a:cs typeface="Arial" pitchFamily="34" charset="0"/>
                        </a:rPr>
                        <a:t>870,13</a:t>
                      </a:r>
                      <a:endParaRPr lang="hr-HR" sz="1500" b="1" i="0" u="none" strike="noStrike" dirty="0">
                        <a:solidFill>
                          <a:srgbClr val="FF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FF0000"/>
                          </a:solidFill>
                          <a:effectLst/>
                          <a:latin typeface="+mj-lt"/>
                          <a:cs typeface="Arial" pitchFamily="34" charset="0"/>
                        </a:rPr>
                        <a:t>114,36</a:t>
                      </a:r>
                      <a:endParaRPr lang="hr-HR" sz="1500" b="1" i="0" u="none" strike="noStrike" dirty="0">
                        <a:solidFill>
                          <a:srgbClr val="FF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FF0000"/>
                          </a:solidFill>
                          <a:effectLst/>
                          <a:latin typeface="+mj-lt"/>
                          <a:cs typeface="Arial" pitchFamily="34" charset="0"/>
                        </a:rPr>
                        <a:t>0,8764</a:t>
                      </a:r>
                      <a:endParaRPr lang="hr-HR" sz="1500" b="1" i="0" u="none" strike="noStrike" dirty="0">
                        <a:solidFill>
                          <a:srgbClr val="FF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FF0000"/>
                          </a:solidFill>
                          <a:effectLst/>
                          <a:latin typeface="+mj-lt"/>
                          <a:cs typeface="Arial" pitchFamily="34" charset="0"/>
                        </a:rPr>
                        <a:t>0,11152</a:t>
                      </a:r>
                      <a:endParaRPr lang="hr-HR" sz="1500" b="1" i="0" u="none" strike="noStrike" dirty="0">
                        <a:solidFill>
                          <a:srgbClr val="FF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7,412</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hr-HR" sz="1500" b="1" i="0" u="none" strike="noStrike" dirty="0" smtClean="0">
                        <a:solidFill>
                          <a:srgbClr val="000000"/>
                        </a:solidFill>
                        <a:effectLst/>
                        <a:latin typeface="+mj-lt"/>
                        <a:cs typeface="Arial" pitchFamily="34" charset="0"/>
                      </a:endParaRPr>
                    </a:p>
                    <a:p>
                      <a:pPr marL="0" marR="0" indent="0" algn="ctr" defTabSz="914400" rtl="0" eaLnBrk="1" fontAlgn="ctr" latinLnBrk="0" hangingPunct="1">
                        <a:lnSpc>
                          <a:spcPct val="100000"/>
                        </a:lnSpc>
                        <a:spcBef>
                          <a:spcPts val="0"/>
                        </a:spcBef>
                        <a:spcAft>
                          <a:spcPts val="0"/>
                        </a:spcAft>
                        <a:buClrTx/>
                        <a:buSzTx/>
                        <a:buFontTx/>
                        <a:buNone/>
                        <a:tabLst/>
                        <a:defRPr/>
                      </a:pPr>
                      <a:r>
                        <a:rPr lang="hr-HR" sz="1500" b="1" i="0" u="none" strike="noStrike" dirty="0" smtClean="0">
                          <a:solidFill>
                            <a:srgbClr val="000000"/>
                          </a:solidFill>
                          <a:effectLst/>
                          <a:latin typeface="+mj-lt"/>
                          <a:cs typeface="Arial" pitchFamily="34" charset="0"/>
                        </a:rPr>
                        <a:t>3,783</a:t>
                      </a:r>
                    </a:p>
                    <a:p>
                      <a:pPr algn="ctr" rtl="0" fontAlgn="ct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hr-HR" sz="1500" b="1" i="0" u="none" strike="noStrike" dirty="0" smtClean="0">
                        <a:solidFill>
                          <a:srgbClr val="FF0000"/>
                        </a:solidFill>
                        <a:effectLst/>
                        <a:latin typeface="+mj-lt"/>
                        <a:cs typeface="Arial" pitchFamily="34" charset="0"/>
                      </a:endParaRPr>
                    </a:p>
                    <a:p>
                      <a:pPr marL="0" marR="0" indent="0" algn="ctr" defTabSz="914400" rtl="0" eaLnBrk="1" fontAlgn="ctr" latinLnBrk="0" hangingPunct="1">
                        <a:lnSpc>
                          <a:spcPct val="100000"/>
                        </a:lnSpc>
                        <a:spcBef>
                          <a:spcPts val="0"/>
                        </a:spcBef>
                        <a:spcAft>
                          <a:spcPts val="0"/>
                        </a:spcAft>
                        <a:buClrTx/>
                        <a:buSzTx/>
                        <a:buFontTx/>
                        <a:buNone/>
                        <a:tabLst/>
                        <a:defRPr/>
                      </a:pPr>
                      <a:r>
                        <a:rPr lang="hr-HR" sz="1500" b="1" i="0" u="none" strike="noStrike" dirty="0" smtClean="0">
                          <a:solidFill>
                            <a:srgbClr val="FF0000"/>
                          </a:solidFill>
                          <a:effectLst/>
                          <a:latin typeface="+mj-lt"/>
                          <a:cs typeface="Arial" pitchFamily="34" charset="0"/>
                        </a:rPr>
                        <a:t>9,22966</a:t>
                      </a:r>
                    </a:p>
                    <a:p>
                      <a:pPr algn="ctr" rtl="0" fontAlgn="ctr"/>
                      <a:endParaRPr lang="hr-HR" sz="1500" b="1" i="0" u="none" strike="noStrike" dirty="0">
                        <a:solidFill>
                          <a:srgbClr val="FF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FF0000"/>
                          </a:solidFill>
                          <a:effectLst/>
                          <a:latin typeface="+mj-lt"/>
                          <a:cs typeface="Arial" pitchFamily="34" charset="0"/>
                        </a:rPr>
                        <a:t>8,8006</a:t>
                      </a:r>
                      <a:endParaRPr lang="hr-HR" sz="1500" b="1" i="0" u="none" strike="noStrike" dirty="0">
                        <a:solidFill>
                          <a:srgbClr val="FF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545590">
                <a:tc>
                  <a:txBody>
                    <a:bodyPr/>
                    <a:lstStyle/>
                    <a:p>
                      <a:pPr algn="ctr" rtl="0" fontAlgn="ctr"/>
                      <a:r>
                        <a:rPr lang="hr-HR" sz="1000" b="1" u="none" strike="noStrike" dirty="0">
                          <a:effectLst/>
                          <a:latin typeface="+mj-lt"/>
                          <a:cs typeface="Arial" pitchFamily="34" charset="0"/>
                        </a:rPr>
                        <a:t>BAKAR- </a:t>
                      </a:r>
                      <a:r>
                        <a:rPr lang="hr-HR" sz="1000" b="1" u="none" strike="noStrike" dirty="0" smtClean="0">
                          <a:effectLst/>
                          <a:latin typeface="+mj-lt"/>
                          <a:cs typeface="Arial" pitchFamily="34" charset="0"/>
                        </a:rPr>
                        <a:t>CENTAR</a:t>
                      </a:r>
                    </a:p>
                    <a:p>
                      <a:pPr marL="0" marR="0" lvl="0" indent="0" algn="l" defTabSz="914400" rtl="0" eaLnBrk="1" fontAlgn="auto" latinLnBrk="0" hangingPunct="1">
                        <a:lnSpc>
                          <a:spcPct val="115000"/>
                        </a:lnSpc>
                        <a:spcBef>
                          <a:spcPts val="0"/>
                        </a:spcBef>
                        <a:spcAft>
                          <a:spcPts val="1000"/>
                        </a:spcAft>
                        <a:buClrTx/>
                        <a:buSzTx/>
                        <a:buFontTx/>
                        <a:buNone/>
                        <a:tabLst>
                          <a:tab pos="678815" algn="l"/>
                        </a:tabLst>
                        <a:defRPr/>
                      </a:pPr>
                      <a:r>
                        <a:rPr kumimoji="0" lang="hr-HR" sz="1000" b="1" i="0" u="none" strike="noStrike" kern="1200" cap="none" spc="0" normalizeH="0" baseline="0" noProof="0" dirty="0" smtClean="0">
                          <a:ln>
                            <a:noFill/>
                          </a:ln>
                          <a:solidFill>
                            <a:prstClr val="black"/>
                          </a:solidFill>
                          <a:effectLst/>
                          <a:uLnTx/>
                          <a:uFillTx/>
                          <a:latin typeface="+mj-lt"/>
                          <a:ea typeface="Calibri"/>
                          <a:cs typeface="Times New Roman"/>
                        </a:rPr>
                        <a:t>       </a:t>
                      </a:r>
                      <a:r>
                        <a:rPr kumimoji="0" lang="en-US" sz="1000" b="1" i="0" u="none" strike="noStrike" kern="1200" cap="none" spc="0" normalizeH="0" baseline="0" noProof="0" dirty="0" smtClean="0">
                          <a:ln>
                            <a:noFill/>
                          </a:ln>
                          <a:solidFill>
                            <a:prstClr val="black"/>
                          </a:solidFill>
                          <a:effectLst/>
                          <a:uLnTx/>
                          <a:uFillTx/>
                          <a:latin typeface="+mj-lt"/>
                          <a:ea typeface="Calibri"/>
                          <a:cs typeface="Times New Roman"/>
                        </a:rPr>
                        <a:t>μ</a:t>
                      </a:r>
                      <a:r>
                        <a:rPr kumimoji="0" lang="hr-HR" sz="1000" b="1" i="0" u="none" strike="noStrike" kern="1200" cap="none" spc="0" normalizeH="0" baseline="0" noProof="0" dirty="0" smtClean="0">
                          <a:ln>
                            <a:noFill/>
                          </a:ln>
                          <a:solidFill>
                            <a:prstClr val="black"/>
                          </a:solidFill>
                          <a:effectLst/>
                          <a:uLnTx/>
                          <a:uFillTx/>
                          <a:latin typeface="+mj-lt"/>
                          <a:ea typeface="Times New Roman"/>
                          <a:cs typeface="Arial" pitchFamily="34" charset="0"/>
                        </a:rPr>
                        <a:t>g/</a:t>
                      </a:r>
                      <a:r>
                        <a:rPr kumimoji="0" lang="en-US" sz="1000" b="1" i="0" u="none" strike="noStrike" kern="1200" cap="none" spc="0" normalizeH="0" baseline="0" noProof="0" dirty="0" smtClean="0">
                          <a:ln>
                            <a:noFill/>
                          </a:ln>
                          <a:solidFill>
                            <a:prstClr val="black"/>
                          </a:solidFill>
                          <a:effectLst/>
                          <a:uLnTx/>
                          <a:uFillTx/>
                          <a:latin typeface="+mj-lt"/>
                          <a:ea typeface="+mn-ea"/>
                          <a:cs typeface="Arial" pitchFamily="34" charset="0"/>
                        </a:rPr>
                        <a:t>dm</a:t>
                      </a:r>
                      <a:r>
                        <a:rPr kumimoji="0" lang="en-US" sz="1000" b="1" i="0" u="none" strike="noStrike" kern="1200" cap="none" spc="0" normalizeH="0" baseline="30000" noProof="0" dirty="0" smtClean="0">
                          <a:ln>
                            <a:noFill/>
                          </a:ln>
                          <a:solidFill>
                            <a:prstClr val="black"/>
                          </a:solidFill>
                          <a:effectLst/>
                          <a:uLnTx/>
                          <a:uFillTx/>
                          <a:latin typeface="+mj-lt"/>
                          <a:ea typeface="+mn-ea"/>
                          <a:cs typeface="Arial" pitchFamily="34" charset="0"/>
                        </a:rPr>
                        <a:t>3</a:t>
                      </a:r>
                      <a:endParaRPr lang="hr-HR" sz="10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0</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FF0000"/>
                          </a:solidFill>
                          <a:effectLst/>
                          <a:latin typeface="+mj-lt"/>
                          <a:cs typeface="Arial" pitchFamily="34" charset="0"/>
                        </a:rPr>
                        <a:t>116,08</a:t>
                      </a:r>
                      <a:endParaRPr lang="hr-HR" sz="1500" b="1" i="0" u="none" strike="noStrike" dirty="0">
                        <a:solidFill>
                          <a:srgbClr val="FF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hr-HR" sz="1500" b="1" i="0" u="none" strike="noStrike" dirty="0" smtClean="0">
                          <a:solidFill>
                            <a:srgbClr val="FF0000"/>
                          </a:solidFill>
                          <a:effectLst/>
                          <a:latin typeface="+mj-lt"/>
                          <a:cs typeface="Arial" pitchFamily="34" charset="0"/>
                        </a:rPr>
                        <a:t>0,57779</a:t>
                      </a: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FF0000"/>
                          </a:solidFill>
                          <a:effectLst/>
                          <a:latin typeface="+mj-lt"/>
                          <a:cs typeface="Arial" pitchFamily="34" charset="0"/>
                        </a:rPr>
                        <a:t>0,19542</a:t>
                      </a:r>
                      <a:endParaRPr lang="hr-HR" sz="1500" b="1" i="0" u="none" strike="noStrike" dirty="0">
                        <a:solidFill>
                          <a:srgbClr val="FF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13,34</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8,6825</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0</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0</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938611">
                <a:tc>
                  <a:txBody>
                    <a:bodyPr/>
                    <a:lstStyle/>
                    <a:p>
                      <a:pPr>
                        <a:lnSpc>
                          <a:spcPct val="115000"/>
                        </a:lnSpc>
                        <a:spcAft>
                          <a:spcPts val="1000"/>
                        </a:spcAft>
                        <a:tabLst>
                          <a:tab pos="678815" algn="l"/>
                        </a:tabLst>
                      </a:pPr>
                      <a:endParaRPr lang="hr-HR" sz="1000" b="1" baseline="0" dirty="0" smtClean="0">
                        <a:latin typeface="+mj-lt"/>
                        <a:ea typeface="Times New Roman"/>
                        <a:cs typeface="Arial" pitchFamily="34" charset="0"/>
                      </a:endParaRPr>
                    </a:p>
                    <a:p>
                      <a:pPr>
                        <a:lnSpc>
                          <a:spcPct val="115000"/>
                        </a:lnSpc>
                        <a:spcAft>
                          <a:spcPts val="1000"/>
                        </a:spcAft>
                        <a:tabLst>
                          <a:tab pos="678815" algn="l"/>
                        </a:tabLst>
                      </a:pPr>
                      <a:r>
                        <a:rPr lang="hr-HR" sz="1000" b="1" baseline="0" dirty="0" smtClean="0">
                          <a:latin typeface="+mj-lt"/>
                          <a:ea typeface="Times New Roman"/>
                          <a:cs typeface="Arial" pitchFamily="34" charset="0"/>
                        </a:rPr>
                        <a:t>GV(zrak) </a:t>
                      </a:r>
                      <a:r>
                        <a:rPr lang="en-US" sz="1000" dirty="0" smtClean="0">
                          <a:effectLst/>
                          <a:latin typeface="+mj-lt"/>
                          <a:ea typeface="Calibri"/>
                          <a:cs typeface="Times New Roman"/>
                        </a:rPr>
                        <a:t>μ</a:t>
                      </a:r>
                      <a:r>
                        <a:rPr lang="hr-HR" sz="1000" b="1" baseline="0" dirty="0" smtClean="0">
                          <a:latin typeface="+mj-lt"/>
                          <a:ea typeface="Times New Roman"/>
                          <a:cs typeface="Arial" pitchFamily="34" charset="0"/>
                        </a:rPr>
                        <a:t>g/</a:t>
                      </a:r>
                      <a:r>
                        <a:rPr lang="en-US" sz="1000" kern="1200" dirty="0" smtClean="0">
                          <a:solidFill>
                            <a:schemeClr val="dk1"/>
                          </a:solidFill>
                          <a:effectLst/>
                          <a:latin typeface="+mj-lt"/>
                          <a:ea typeface="+mn-ea"/>
                          <a:cs typeface="Arial" pitchFamily="34" charset="0"/>
                        </a:rPr>
                        <a:t>dm</a:t>
                      </a:r>
                      <a:r>
                        <a:rPr lang="en-US" sz="1000" kern="1200" baseline="30000" dirty="0" smtClean="0">
                          <a:solidFill>
                            <a:schemeClr val="dk1"/>
                          </a:solidFill>
                          <a:effectLst/>
                          <a:latin typeface="+mj-lt"/>
                          <a:ea typeface="+mn-ea"/>
                          <a:cs typeface="Arial" pitchFamily="34" charset="0"/>
                        </a:rPr>
                        <a:t>3</a:t>
                      </a:r>
                      <a:endParaRPr lang="hr-HR" sz="1000" kern="1200" dirty="0" smtClean="0">
                        <a:solidFill>
                          <a:schemeClr val="dk1"/>
                        </a:solidFill>
                        <a:effectLst/>
                        <a:latin typeface="+mj-lt"/>
                        <a:ea typeface="+mn-ea"/>
                        <a:cs typeface="Arial" pitchFamily="34" charset="0"/>
                      </a:endParaRPr>
                    </a:p>
                    <a:p>
                      <a:pPr algn="ctr" rtl="0" fontAlgn="ctr"/>
                      <a:endParaRPr lang="hr-HR" sz="10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0,1</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rPr>
                        <a:t>nije propisano</a:t>
                      </a:r>
                    </a:p>
                    <a:p>
                      <a:pPr algn="ctr" rtl="0" fontAlgn="ct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rPr>
                        <a:t>nije propisano</a:t>
                      </a:r>
                    </a:p>
                    <a:p>
                      <a:pPr algn="ctr" rtl="0" fontAlgn="ct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0,003</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rPr>
                        <a:t>nije propisano</a:t>
                      </a:r>
                    </a:p>
                    <a:p>
                      <a:pPr algn="ctr" rtl="0" fontAlgn="ct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rPr>
                        <a:t>nije propisano</a:t>
                      </a:r>
                    </a:p>
                    <a:p>
                      <a:pPr algn="ctr" rtl="0" fontAlgn="ct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rPr>
                        <a:t>nije propisano</a:t>
                      </a:r>
                    </a:p>
                    <a:p>
                      <a:pPr algn="ctr" rtl="0" fontAlgn="ct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2</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938611">
                <a:tc>
                  <a:txBody>
                    <a:bodyPr/>
                    <a:lstStyle/>
                    <a:p>
                      <a:pPr>
                        <a:lnSpc>
                          <a:spcPct val="115000"/>
                        </a:lnSpc>
                        <a:spcAft>
                          <a:spcPts val="1000"/>
                        </a:spcAft>
                        <a:tabLst>
                          <a:tab pos="678815" algn="l"/>
                        </a:tabLst>
                      </a:pPr>
                      <a:r>
                        <a:rPr lang="hr-HR" sz="1000" b="1" baseline="0" dirty="0" smtClean="0">
                          <a:latin typeface="+mj-lt"/>
                          <a:ea typeface="Times New Roman"/>
                          <a:cs typeface="Arial" pitchFamily="34" charset="0"/>
                        </a:rPr>
                        <a:t>GV(voda) </a:t>
                      </a:r>
                      <a:r>
                        <a:rPr lang="en-US" sz="1000" dirty="0" smtClean="0">
                          <a:effectLst/>
                          <a:latin typeface="+mj-lt"/>
                          <a:ea typeface="Calibri"/>
                          <a:cs typeface="Times New Roman"/>
                        </a:rPr>
                        <a:t>μ</a:t>
                      </a:r>
                      <a:r>
                        <a:rPr lang="hr-HR" sz="1000" b="1" baseline="0" dirty="0" smtClean="0">
                          <a:latin typeface="+mj-lt"/>
                          <a:ea typeface="Times New Roman"/>
                          <a:cs typeface="Arial" pitchFamily="34" charset="0"/>
                        </a:rPr>
                        <a:t>g/l</a:t>
                      </a:r>
                      <a:endParaRPr lang="hr-HR" sz="10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10</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0,1</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0,1</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10</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rPr>
                        <a:t>nije propisano</a:t>
                      </a:r>
                    </a:p>
                    <a:p>
                      <a:pPr algn="ctr" rtl="0" fontAlgn="ct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hr-HR" sz="1500" b="1" i="0" u="none" strike="noStrike" kern="1200" cap="none" spc="0" normalizeH="0" baseline="0" noProof="0" dirty="0" smtClean="0">
                          <a:ln>
                            <a:noFill/>
                          </a:ln>
                          <a:solidFill>
                            <a:srgbClr val="000000"/>
                          </a:solidFill>
                          <a:effectLst/>
                          <a:uLnTx/>
                          <a:uFillTx/>
                          <a:latin typeface="+mj-lt"/>
                          <a:ea typeface="+mn-ea"/>
                          <a:cs typeface="Arial" pitchFamily="34" charset="0"/>
                        </a:rPr>
                        <a:t>nije propisano</a:t>
                      </a:r>
                    </a:p>
                    <a:p>
                      <a:pPr algn="ctr" rtl="0" fontAlgn="ct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3</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hr-HR" sz="1500" b="1" i="0" u="none" strike="noStrike" dirty="0" smtClean="0">
                          <a:solidFill>
                            <a:srgbClr val="000000"/>
                          </a:solidFill>
                          <a:effectLst/>
                          <a:latin typeface="+mj-lt"/>
                          <a:cs typeface="Arial" pitchFamily="34" charset="0"/>
                        </a:rPr>
                        <a:t>5</a:t>
                      </a:r>
                      <a:endParaRPr lang="hr-HR" sz="1500" b="1" i="0" u="none" strike="noStrike" dirty="0">
                        <a:solidFill>
                          <a:srgbClr val="000000"/>
                        </a:solidFill>
                        <a:effectLst/>
                        <a:latin typeface="+mj-lt"/>
                        <a:cs typeface="Arial" pitchFamily="34" charset="0"/>
                      </a:endParaRPr>
                    </a:p>
                  </a:txBody>
                  <a:tcPr marL="6896" marR="6896" marT="68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3436187756"/>
      </p:ext>
    </p:extLst>
  </p:cSld>
  <p:clrMapOvr>
    <a:masterClrMapping/>
  </p:clrMapOvr>
  <p:transition>
    <p:push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hkpr.on.ca/portals/0/Images%20-%20Enviro/smog.jpg"/>
          <p:cNvPicPr>
            <a:picLocks noChangeAspect="1" noChangeArrowheads="1"/>
          </p:cNvPicPr>
          <p:nvPr/>
        </p:nvPicPr>
        <p:blipFill>
          <a:blip r:embed="rId3">
            <a:grayscl/>
          </a:blip>
          <a:srcRect/>
          <a:stretch>
            <a:fillRect/>
          </a:stretch>
        </p:blipFill>
        <p:spPr bwMode="auto">
          <a:xfrm>
            <a:off x="0" y="0"/>
            <a:ext cx="9143997" cy="6858000"/>
          </a:xfrm>
          <a:prstGeom prst="rect">
            <a:avLst/>
          </a:prstGeom>
          <a:noFill/>
        </p:spPr>
      </p:pic>
      <p:sp>
        <p:nvSpPr>
          <p:cNvPr id="2" name="Title 1"/>
          <p:cNvSpPr>
            <a:spLocks noGrp="1"/>
          </p:cNvSpPr>
          <p:nvPr>
            <p:ph type="title"/>
          </p:nvPr>
        </p:nvSpPr>
        <p:spPr>
          <a:xfrm>
            <a:off x="1219200" y="304800"/>
            <a:ext cx="6629400" cy="1143000"/>
          </a:xfrm>
        </p:spPr>
        <p:txBody>
          <a:bodyPr>
            <a:normAutofit fontScale="90000"/>
          </a:bodyPr>
          <a:lstStyle/>
          <a:p>
            <a:r>
              <a:rPr lang="hr-HR" sz="3000" dirty="0" err="1" smtClean="0">
                <a:latin typeface="Arial Black" pitchFamily="34" charset="0"/>
              </a:rPr>
              <a:t>What</a:t>
            </a:r>
            <a:r>
              <a:rPr lang="hr-HR" sz="3000" dirty="0" smtClean="0">
                <a:latin typeface="Arial Black" pitchFamily="34" charset="0"/>
              </a:rPr>
              <a:t> are </a:t>
            </a:r>
            <a:r>
              <a:rPr lang="hr-HR" sz="3000" dirty="0" err="1" smtClean="0">
                <a:latin typeface="Arial Black" pitchFamily="34" charset="0"/>
              </a:rPr>
              <a:t>the</a:t>
            </a:r>
            <a:r>
              <a:rPr lang="hr-HR" sz="3000" dirty="0" smtClean="0">
                <a:latin typeface="Arial Black" pitchFamily="34" charset="0"/>
              </a:rPr>
              <a:t> </a:t>
            </a:r>
            <a:r>
              <a:rPr lang="hr-HR" sz="3000" dirty="0" err="1" smtClean="0">
                <a:latin typeface="Arial Black" pitchFamily="34" charset="0"/>
              </a:rPr>
              <a:t>suspended</a:t>
            </a:r>
            <a:r>
              <a:rPr lang="hr-HR" sz="3000" dirty="0" smtClean="0">
                <a:latin typeface="Arial Black" pitchFamily="34" charset="0"/>
              </a:rPr>
              <a:t> </a:t>
            </a:r>
            <a:r>
              <a:rPr lang="hr-HR" sz="3000" dirty="0" err="1" smtClean="0">
                <a:latin typeface="Arial Black" pitchFamily="34" charset="0"/>
              </a:rPr>
              <a:t>particles</a:t>
            </a:r>
            <a:r>
              <a:rPr lang="hr-HR" sz="3000" dirty="0" smtClean="0">
                <a:latin typeface="Arial Black" pitchFamily="34" charset="0"/>
              </a:rPr>
              <a:t> </a:t>
            </a:r>
            <a:r>
              <a:rPr lang="hr-HR" sz="3000" dirty="0" err="1" smtClean="0">
                <a:latin typeface="Arial Black" pitchFamily="34" charset="0"/>
              </a:rPr>
              <a:t>and</a:t>
            </a:r>
            <a:r>
              <a:rPr lang="hr-HR" sz="3000" dirty="0" smtClean="0">
                <a:latin typeface="Arial Black" pitchFamily="34" charset="0"/>
              </a:rPr>
              <a:t> </a:t>
            </a:r>
            <a:r>
              <a:rPr lang="hr-HR" sz="3000" dirty="0" err="1" smtClean="0">
                <a:latin typeface="Arial Black" pitchFamily="34" charset="0"/>
              </a:rPr>
              <a:t>why</a:t>
            </a:r>
            <a:r>
              <a:rPr lang="hr-HR" sz="3000" dirty="0" smtClean="0">
                <a:latin typeface="Arial Black" pitchFamily="34" charset="0"/>
              </a:rPr>
              <a:t> </a:t>
            </a:r>
            <a:r>
              <a:rPr lang="hr-HR" sz="3000" dirty="0" err="1" smtClean="0">
                <a:latin typeface="Arial Black" pitchFamily="34" charset="0"/>
              </a:rPr>
              <a:t>are</a:t>
            </a:r>
            <a:r>
              <a:rPr lang="hr-HR" sz="3000" dirty="0" smtClean="0">
                <a:latin typeface="Arial Black" pitchFamily="34" charset="0"/>
              </a:rPr>
              <a:t> </a:t>
            </a:r>
            <a:r>
              <a:rPr lang="hr-HR" sz="3000" dirty="0" err="1" smtClean="0">
                <a:latin typeface="Arial Black" pitchFamily="34" charset="0"/>
              </a:rPr>
              <a:t>they</a:t>
            </a:r>
            <a:r>
              <a:rPr lang="hr-HR" sz="3000" dirty="0" smtClean="0">
                <a:latin typeface="Arial Black" pitchFamily="34" charset="0"/>
              </a:rPr>
              <a:t> </a:t>
            </a:r>
            <a:r>
              <a:rPr lang="hr-HR" sz="3000" dirty="0" err="1" smtClean="0">
                <a:latin typeface="Arial Black" pitchFamily="34" charset="0"/>
              </a:rPr>
              <a:t>significant</a:t>
            </a:r>
            <a:r>
              <a:rPr lang="hr-HR" sz="3000" dirty="0" smtClean="0">
                <a:latin typeface="Arial Black" pitchFamily="34" charset="0"/>
              </a:rPr>
              <a:t>?</a:t>
            </a:r>
            <a:endParaRPr lang="hr-HR" sz="3000" dirty="0">
              <a:latin typeface="Arial Black" pitchFamily="34" charset="0"/>
            </a:endParaRPr>
          </a:p>
        </p:txBody>
      </p:sp>
      <p:sp>
        <p:nvSpPr>
          <p:cNvPr id="3" name="Content Placeholder 2"/>
          <p:cNvSpPr>
            <a:spLocks noGrp="1"/>
          </p:cNvSpPr>
          <p:nvPr>
            <p:ph idx="1"/>
          </p:nvPr>
        </p:nvSpPr>
        <p:spPr>
          <a:xfrm>
            <a:off x="457200" y="2667000"/>
            <a:ext cx="8153400" cy="3382963"/>
          </a:xfrm>
        </p:spPr>
        <p:txBody>
          <a:bodyPr>
            <a:normAutofit/>
          </a:bodyPr>
          <a:lstStyle/>
          <a:p>
            <a:r>
              <a:rPr lang="en-US" sz="2400" b="1" dirty="0" smtClean="0">
                <a:solidFill>
                  <a:schemeClr val="bg1"/>
                </a:solidFill>
                <a:latin typeface="Arial Black" panose="020B0A04020102020204" pitchFamily="34" charset="0"/>
              </a:rPr>
              <a:t>All </a:t>
            </a:r>
            <a:r>
              <a:rPr lang="en-US" sz="2400" b="1" dirty="0">
                <a:solidFill>
                  <a:schemeClr val="bg1"/>
                </a:solidFill>
                <a:latin typeface="Arial Black" panose="020B0A04020102020204" pitchFamily="34" charset="0"/>
              </a:rPr>
              <a:t>solid and liquid particles suspended in the air with a diameter of 0.002 -100μm</a:t>
            </a:r>
            <a:br>
              <a:rPr lang="en-US" sz="2400" b="1" dirty="0">
                <a:solidFill>
                  <a:schemeClr val="bg1"/>
                </a:solidFill>
                <a:latin typeface="Arial Black" panose="020B0A04020102020204" pitchFamily="34" charset="0"/>
              </a:rPr>
            </a:br>
            <a:endParaRPr lang="hr-HR" sz="2400" b="1" dirty="0" smtClean="0">
              <a:solidFill>
                <a:schemeClr val="bg1"/>
              </a:solidFill>
              <a:latin typeface="Arial Black" pitchFamily="34" charset="0"/>
            </a:endParaRPr>
          </a:p>
          <a:p>
            <a:r>
              <a:rPr lang="en-US" sz="2400" b="1" dirty="0" smtClean="0">
                <a:solidFill>
                  <a:schemeClr val="bg1"/>
                </a:solidFill>
                <a:latin typeface="Arial Black" panose="020B0A04020102020204" pitchFamily="34" charset="0"/>
              </a:rPr>
              <a:t>One </a:t>
            </a:r>
            <a:r>
              <a:rPr lang="en-US" sz="2400" b="1" dirty="0">
                <a:solidFill>
                  <a:schemeClr val="bg1"/>
                </a:solidFill>
                <a:latin typeface="Arial Black" panose="020B0A04020102020204" pitchFamily="34" charset="0"/>
              </a:rPr>
              <a:t>of the most important indicators of air pollution</a:t>
            </a:r>
            <a:endParaRPr lang="hr-HR" sz="2500" b="1" dirty="0">
              <a:solidFill>
                <a:schemeClr val="bg1"/>
              </a:solidFill>
              <a:latin typeface="Arial Black" pitchFamily="34" charset="0"/>
            </a:endParaRPr>
          </a:p>
        </p:txBody>
      </p:sp>
    </p:spTree>
    <p:extLst>
      <p:ext uri="{BB962C8B-B14F-4D97-AF65-F5344CB8AC3E}">
        <p14:creationId xmlns:p14="http://schemas.microsoft.com/office/powerpoint/2010/main" val="1743592315"/>
      </p:ext>
    </p:extLst>
  </p:cSld>
  <p:clrMapOvr>
    <a:masterClrMapping/>
  </p:clrMapOvr>
  <p:transition>
    <p:pull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fc08.deviantart.net/fs71/f/2012/116/0/7/gray_background_1440x900_by_ktaylor2424-d4xmmg4.pn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228600" y="304800"/>
            <a:ext cx="8610600" cy="1447800"/>
          </a:xfrm>
        </p:spPr>
        <p:txBody>
          <a:bodyPr>
            <a:noAutofit/>
          </a:bodyPr>
          <a:lstStyle/>
          <a:p>
            <a:r>
              <a:rPr lang="en-US" sz="3200" dirty="0" smtClean="0">
                <a:solidFill>
                  <a:schemeClr val="bg1"/>
                </a:solidFill>
                <a:effectLst>
                  <a:outerShdw blurRad="38100" dist="38100" dir="2700000" algn="tl">
                    <a:srgbClr val="000000">
                      <a:alpha val="43137"/>
                    </a:srgbClr>
                  </a:outerShdw>
                </a:effectLst>
                <a:latin typeface="Arial Black" pitchFamily="34" charset="0"/>
              </a:rPr>
              <a:t>Pol</a:t>
            </a:r>
            <a:r>
              <a:rPr lang="hr-HR" sz="3200" dirty="0" smtClean="0">
                <a:solidFill>
                  <a:schemeClr val="bg1"/>
                </a:solidFill>
                <a:effectLst>
                  <a:outerShdw blurRad="38100" dist="38100" dir="2700000" algn="tl">
                    <a:srgbClr val="000000">
                      <a:alpha val="43137"/>
                    </a:srgbClr>
                  </a:outerShdw>
                </a:effectLst>
                <a:latin typeface="Arial Black" pitchFamily="34" charset="0"/>
              </a:rPr>
              <a:t>y</a:t>
            </a:r>
            <a:r>
              <a:rPr lang="en-US" sz="3200" dirty="0" smtClean="0">
                <a:solidFill>
                  <a:schemeClr val="bg1"/>
                </a:solidFill>
                <a:effectLst>
                  <a:outerShdw blurRad="38100" dist="38100" dir="2700000" algn="tl">
                    <a:srgbClr val="000000">
                      <a:alpha val="43137"/>
                    </a:srgbClr>
                  </a:outerShdw>
                </a:effectLst>
                <a:latin typeface="Arial Black" pitchFamily="34" charset="0"/>
              </a:rPr>
              <a:t>c</a:t>
            </a:r>
            <a:r>
              <a:rPr lang="hr-HR" sz="3200" dirty="0" err="1" smtClean="0">
                <a:solidFill>
                  <a:schemeClr val="bg1"/>
                </a:solidFill>
                <a:effectLst>
                  <a:outerShdw blurRad="38100" dist="38100" dir="2700000" algn="tl">
                    <a:srgbClr val="000000">
                      <a:alpha val="43137"/>
                    </a:srgbClr>
                  </a:outerShdw>
                </a:effectLst>
                <a:latin typeface="Arial Black" pitchFamily="34" charset="0"/>
              </a:rPr>
              <a:t>yclic</a:t>
            </a:r>
            <a:r>
              <a:rPr lang="en-US" sz="3200" dirty="0" smtClean="0">
                <a:solidFill>
                  <a:schemeClr val="bg1"/>
                </a:solidFill>
                <a:effectLst>
                  <a:outerShdw blurRad="38100" dist="38100" dir="2700000" algn="tl">
                    <a:srgbClr val="000000">
                      <a:alpha val="43137"/>
                    </a:srgbClr>
                  </a:outerShdw>
                </a:effectLst>
                <a:latin typeface="Arial Black" pitchFamily="34" charset="0"/>
              </a:rPr>
              <a:t> </a:t>
            </a:r>
            <a:r>
              <a:rPr lang="en-US" sz="3200" dirty="0" err="1" smtClean="0">
                <a:solidFill>
                  <a:schemeClr val="bg1"/>
                </a:solidFill>
                <a:effectLst>
                  <a:outerShdw blurRad="38100" dist="38100" dir="2700000" algn="tl">
                    <a:srgbClr val="000000">
                      <a:alpha val="43137"/>
                    </a:srgbClr>
                  </a:outerShdw>
                </a:effectLst>
                <a:latin typeface="Arial Black" pitchFamily="34" charset="0"/>
              </a:rPr>
              <a:t>aromati</a:t>
            </a:r>
            <a:r>
              <a:rPr lang="hr-HR" sz="3200" dirty="0" smtClean="0">
                <a:solidFill>
                  <a:schemeClr val="bg1"/>
                </a:solidFill>
                <a:effectLst>
                  <a:outerShdw blurRad="38100" dist="38100" dir="2700000" algn="tl">
                    <a:srgbClr val="000000">
                      <a:alpha val="43137"/>
                    </a:srgbClr>
                  </a:outerShdw>
                </a:effectLst>
                <a:latin typeface="Arial Black" pitchFamily="34" charset="0"/>
              </a:rPr>
              <a:t>c</a:t>
            </a:r>
            <a:r>
              <a:rPr lang="en-US" sz="3200" dirty="0" smtClean="0">
                <a:solidFill>
                  <a:schemeClr val="bg1"/>
                </a:solidFill>
                <a:effectLst>
                  <a:outerShdw blurRad="38100" dist="38100" dir="2700000" algn="tl">
                    <a:srgbClr val="000000">
                      <a:alpha val="43137"/>
                    </a:srgbClr>
                  </a:outerShdw>
                </a:effectLst>
                <a:latin typeface="Arial Black" pitchFamily="34" charset="0"/>
              </a:rPr>
              <a:t> </a:t>
            </a:r>
            <a:r>
              <a:rPr lang="hr-HR" sz="3200" dirty="0" smtClean="0">
                <a:solidFill>
                  <a:schemeClr val="bg1"/>
                </a:solidFill>
                <a:effectLst>
                  <a:outerShdw blurRad="38100" dist="38100" dir="2700000" algn="tl">
                    <a:srgbClr val="000000">
                      <a:alpha val="43137"/>
                    </a:srgbClr>
                  </a:outerShdw>
                </a:effectLst>
                <a:latin typeface="Arial Black" pitchFamily="34" charset="0"/>
              </a:rPr>
              <a:t>hydrocarbons </a:t>
            </a:r>
            <a:r>
              <a:rPr lang="en-US" sz="3200" dirty="0" smtClean="0">
                <a:solidFill>
                  <a:schemeClr val="bg1"/>
                </a:solidFill>
                <a:effectLst>
                  <a:outerShdw blurRad="38100" dist="38100" dir="2700000" algn="tl">
                    <a:srgbClr val="000000">
                      <a:alpha val="43137"/>
                    </a:srgbClr>
                  </a:outerShdw>
                </a:effectLst>
                <a:latin typeface="Arial Black" pitchFamily="34" charset="0"/>
              </a:rPr>
              <a:t>-PA</a:t>
            </a:r>
            <a:r>
              <a:rPr lang="hr-HR" sz="3200" dirty="0" err="1" smtClean="0">
                <a:solidFill>
                  <a:schemeClr val="bg1"/>
                </a:solidFill>
                <a:effectLst>
                  <a:outerShdw blurRad="38100" dist="38100" dir="2700000" algn="tl">
                    <a:srgbClr val="000000">
                      <a:alpha val="43137"/>
                    </a:srgbClr>
                  </a:outerShdw>
                </a:effectLst>
                <a:latin typeface="Arial Black" pitchFamily="34" charset="0"/>
              </a:rPr>
              <a:t>Hs</a:t>
            </a:r>
            <a:endParaRPr lang="en-US" sz="3200" dirty="0">
              <a:solidFill>
                <a:schemeClr val="bg1"/>
              </a:solidFill>
              <a:effectLst>
                <a:outerShdw blurRad="38100" dist="38100" dir="2700000" algn="tl">
                  <a:srgbClr val="000000">
                    <a:alpha val="43137"/>
                  </a:srgbClr>
                </a:outerShdw>
              </a:effectLst>
              <a:latin typeface="Arial Black" pitchFamily="34" charset="0"/>
            </a:endParaRPr>
          </a:p>
        </p:txBody>
      </p:sp>
      <p:sp>
        <p:nvSpPr>
          <p:cNvPr id="5" name="Title 1"/>
          <p:cNvSpPr txBox="1">
            <a:spLocks/>
          </p:cNvSpPr>
          <p:nvPr/>
        </p:nvSpPr>
        <p:spPr>
          <a:xfrm>
            <a:off x="457200" y="1600200"/>
            <a:ext cx="8610600" cy="5257800"/>
          </a:xfrm>
          <a:prstGeom prst="rect">
            <a:avLst/>
          </a:prstGeom>
          <a:solidFill>
            <a:schemeClr val="tx1">
              <a:alpha val="50000"/>
            </a:schemeClr>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spcBef>
                <a:spcPts val="600"/>
              </a:spcBef>
              <a:buFont typeface="Arial" panose="020B0604020202020204" pitchFamily="34" charset="0"/>
              <a:buChar char="•"/>
            </a:pPr>
            <a:r>
              <a:rPr lang="hr-HR" sz="2200" dirty="0">
                <a:solidFill>
                  <a:schemeClr val="bg1"/>
                </a:solidFill>
              </a:rPr>
              <a:t>In or samples we found PAHs: </a:t>
            </a:r>
            <a:r>
              <a:rPr lang="hr-HR" sz="2200" dirty="0" smtClean="0">
                <a:solidFill>
                  <a:schemeClr val="bg1"/>
                </a:solidFill>
              </a:rPr>
              <a:t>naphtene,phenantrene,fluorantene,pyrene, chrysene,benzofluorantene </a:t>
            </a:r>
            <a:r>
              <a:rPr lang="hr-HR" sz="2200" dirty="0">
                <a:solidFill>
                  <a:schemeClr val="bg1"/>
                </a:solidFill>
              </a:rPr>
              <a:t>and benzopyrene</a:t>
            </a:r>
          </a:p>
          <a:p>
            <a:pPr marL="342900" indent="-342900" algn="l">
              <a:spcBef>
                <a:spcPts val="600"/>
              </a:spcBef>
              <a:buFont typeface="Arial" panose="020B0604020202020204" pitchFamily="34" charset="0"/>
              <a:buChar char="•"/>
            </a:pPr>
            <a:r>
              <a:rPr lang="hr-HR" sz="2200" dirty="0">
                <a:solidFill>
                  <a:schemeClr val="bg1"/>
                </a:solidFill>
              </a:rPr>
              <a:t>The data is not </a:t>
            </a:r>
            <a:r>
              <a:rPr lang="hr-HR" sz="2200" dirty="0" smtClean="0">
                <a:solidFill>
                  <a:schemeClr val="bg1"/>
                </a:solidFill>
              </a:rPr>
              <a:t>verified </a:t>
            </a:r>
            <a:r>
              <a:rPr lang="hr-HR" sz="2200" dirty="0">
                <a:solidFill>
                  <a:schemeClr val="bg1"/>
                </a:solidFill>
              </a:rPr>
              <a:t>because of our method of collection and the methods of recalculating  the data   </a:t>
            </a:r>
          </a:p>
          <a:p>
            <a:pPr marL="342900" indent="-342900" algn="l">
              <a:spcBef>
                <a:spcPts val="600"/>
              </a:spcBef>
              <a:buFont typeface="Arial" panose="020B0604020202020204" pitchFamily="34" charset="0"/>
              <a:buChar char="•"/>
            </a:pPr>
            <a:r>
              <a:rPr lang="hr-HR" sz="2200" dirty="0">
                <a:solidFill>
                  <a:schemeClr val="bg1"/>
                </a:solidFill>
              </a:rPr>
              <a:t>To show the pollution we used national air quality standards and national water quality standards</a:t>
            </a:r>
          </a:p>
          <a:p>
            <a:pPr marL="342900" indent="-342900" algn="l">
              <a:spcBef>
                <a:spcPts val="600"/>
              </a:spcBef>
              <a:buFont typeface="Arial" panose="020B0604020202020204" pitchFamily="34" charset="0"/>
              <a:buChar char="•"/>
            </a:pPr>
            <a:r>
              <a:rPr lang="hr-HR" sz="2200" dirty="0">
                <a:solidFill>
                  <a:schemeClr val="bg1"/>
                </a:solidFill>
              </a:rPr>
              <a:t>We found out that many PAHs  and their effects on humans have not been investigated but accoding to </a:t>
            </a:r>
            <a:r>
              <a:rPr lang="en-US" sz="2200" dirty="0">
                <a:solidFill>
                  <a:schemeClr val="bg1"/>
                </a:solidFill>
              </a:rPr>
              <a:t>U.S. Department of </a:t>
            </a:r>
            <a:r>
              <a:rPr lang="en-US" sz="2200" dirty="0" smtClean="0">
                <a:solidFill>
                  <a:schemeClr val="bg1"/>
                </a:solidFill>
              </a:rPr>
              <a:t>Health </a:t>
            </a:r>
            <a:r>
              <a:rPr lang="en-US" sz="2200" dirty="0">
                <a:solidFill>
                  <a:schemeClr val="bg1"/>
                </a:solidFill>
              </a:rPr>
              <a:t>and Human Services (HHS</a:t>
            </a:r>
            <a:r>
              <a:rPr lang="hr-HR" sz="2200" dirty="0">
                <a:solidFill>
                  <a:schemeClr val="bg1"/>
                </a:solidFill>
              </a:rPr>
              <a:t>) benzofluoranthene and benzo pyrene are known animal carcinogens  and according to </a:t>
            </a:r>
            <a:r>
              <a:rPr lang="en-US" sz="2200" dirty="0">
                <a:solidFill>
                  <a:schemeClr val="bg1"/>
                </a:solidFill>
              </a:rPr>
              <a:t>International Agency for Research on </a:t>
            </a:r>
            <a:r>
              <a:rPr lang="en-US" sz="2200" dirty="0" smtClean="0">
                <a:solidFill>
                  <a:schemeClr val="bg1"/>
                </a:solidFill>
              </a:rPr>
              <a:t>Cancer </a:t>
            </a:r>
            <a:r>
              <a:rPr lang="en-US" sz="2200" dirty="0">
                <a:solidFill>
                  <a:schemeClr val="bg1"/>
                </a:solidFill>
              </a:rPr>
              <a:t>(IARC) </a:t>
            </a:r>
            <a:r>
              <a:rPr lang="hr-HR" sz="2200" dirty="0">
                <a:solidFill>
                  <a:schemeClr val="bg1"/>
                </a:solidFill>
              </a:rPr>
              <a:t>benzopyrene, chrysene and benzofluoranthene are probably carcinogenic to humans.</a:t>
            </a:r>
          </a:p>
          <a:p>
            <a:pPr marL="342900" indent="-342900" algn="l">
              <a:spcBef>
                <a:spcPts val="600"/>
              </a:spcBef>
              <a:buFont typeface="Arial" panose="020B0604020202020204" pitchFamily="34" charset="0"/>
              <a:buChar char="•"/>
            </a:pPr>
            <a:r>
              <a:rPr lang="hr-HR" sz="2200" dirty="0">
                <a:solidFill>
                  <a:schemeClr val="bg1"/>
                </a:solidFill>
              </a:rPr>
              <a:t>We found the same PAHs in our earlyer research „Diving into the depths of Bakar Bay.” </a:t>
            </a:r>
          </a:p>
        </p:txBody>
      </p:sp>
    </p:spTree>
    <p:extLst>
      <p:ext uri="{BB962C8B-B14F-4D97-AF65-F5344CB8AC3E}">
        <p14:creationId xmlns:p14="http://schemas.microsoft.com/office/powerpoint/2010/main" val="3149948048"/>
      </p:ext>
    </p:extLst>
  </p:cSld>
  <p:clrMapOvr>
    <a:masterClrMapping/>
  </p:clrMapOvr>
  <p:transition>
    <p:push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c08.deviantart.net/fs71/f/2012/116/0/7/gray_background_1440x900_by_ktaylor2424-d4xmmg4.pn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a:bodyPr>
          <a:lstStyle/>
          <a:p>
            <a:r>
              <a:rPr lang="hr-HR" sz="3300" dirty="0" err="1" smtClean="0">
                <a:solidFill>
                  <a:schemeClr val="bg1"/>
                </a:solidFill>
                <a:latin typeface="Arial Black" pitchFamily="34" charset="0"/>
              </a:rPr>
              <a:t>Metals</a:t>
            </a:r>
            <a:endParaRPr lang="en-US" sz="3300" dirty="0">
              <a:solidFill>
                <a:schemeClr val="bg1"/>
              </a:solidFill>
              <a:latin typeface="Arial Black"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40958393"/>
              </p:ext>
            </p:extLst>
          </p:nvPr>
        </p:nvGraphicFramePr>
        <p:xfrm>
          <a:off x="381000" y="1752600"/>
          <a:ext cx="8458198" cy="4204436"/>
        </p:xfrm>
        <a:graphic>
          <a:graphicData uri="http://schemas.openxmlformats.org/drawingml/2006/table">
            <a:tbl>
              <a:tblPr/>
              <a:tblGrid>
                <a:gridCol w="2514600"/>
                <a:gridCol w="1082563"/>
                <a:gridCol w="972208"/>
                <a:gridCol w="972207"/>
                <a:gridCol w="972207"/>
                <a:gridCol w="972206"/>
                <a:gridCol w="972207"/>
              </a:tblGrid>
              <a:tr h="1011549">
                <a:tc>
                  <a:txBody>
                    <a:bodyPr/>
                    <a:lstStyle/>
                    <a:p>
                      <a:pPr marL="0" marR="0" algn="ctr">
                        <a:lnSpc>
                          <a:spcPct val="115000"/>
                        </a:lnSpc>
                        <a:spcBef>
                          <a:spcPts val="0"/>
                        </a:spcBef>
                        <a:spcAft>
                          <a:spcPts val="0"/>
                        </a:spcAft>
                      </a:pPr>
                      <a:endParaRPr lang="en-US" sz="1800" dirty="0">
                        <a:latin typeface="Calibri (Headings)"/>
                        <a:ea typeface="Times New Roman"/>
                      </a:endParaRPr>
                    </a:p>
                    <a:p>
                      <a:pPr marL="0" marR="0" algn="ctr">
                        <a:lnSpc>
                          <a:spcPct val="115000"/>
                        </a:lnSpc>
                        <a:spcBef>
                          <a:spcPts val="0"/>
                        </a:spcBef>
                        <a:spcAft>
                          <a:spcPts val="0"/>
                        </a:spcAft>
                      </a:pPr>
                      <a:r>
                        <a:rPr lang="hr-HR" sz="1800" b="1" dirty="0" smtClean="0">
                          <a:latin typeface="Calibri (Headings)"/>
                          <a:ea typeface="Times New Roman"/>
                        </a:rPr>
                        <a:t>HEAVY METALS</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500"/>
                        </a:spcBef>
                        <a:spcAft>
                          <a:spcPts val="500"/>
                        </a:spcAft>
                      </a:pPr>
                      <a:r>
                        <a:rPr lang="fr-CH" sz="1800" b="1" dirty="0" smtClean="0">
                          <a:latin typeface="Calibri (Headings)"/>
                          <a:ea typeface="Times New Roman"/>
                        </a:rPr>
                        <a:t>Pb</a:t>
                      </a:r>
                      <a:endParaRPr lang="hr-HR" sz="1800" b="1" dirty="0" smtClean="0">
                        <a:latin typeface="Calibri (Headings)"/>
                        <a:ea typeface="Times New Roman"/>
                      </a:endParaRPr>
                    </a:p>
                    <a:p>
                      <a:pPr marL="0" marR="0" algn="ctr">
                        <a:lnSpc>
                          <a:spcPct val="115000"/>
                        </a:lnSpc>
                        <a:spcBef>
                          <a:spcPts val="500"/>
                        </a:spcBef>
                        <a:spcAft>
                          <a:spcPts val="500"/>
                        </a:spcAft>
                      </a:pPr>
                      <a:r>
                        <a:rPr lang="fr-CH" sz="1800" b="1" dirty="0" smtClean="0">
                          <a:latin typeface="Calibri (Headings)"/>
                          <a:ea typeface="Times New Roman"/>
                        </a:rPr>
                        <a:t>µg/L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500"/>
                        </a:spcBef>
                        <a:spcAft>
                          <a:spcPts val="500"/>
                        </a:spcAft>
                      </a:pPr>
                      <a:r>
                        <a:rPr lang="fr-CH" sz="1800" b="1" dirty="0" smtClean="0">
                          <a:latin typeface="Calibri (Headings)"/>
                          <a:ea typeface="Times New Roman"/>
                        </a:rPr>
                        <a:t>Cd</a:t>
                      </a:r>
                      <a:endParaRPr lang="hr-HR" sz="1800" b="1" dirty="0" smtClean="0">
                        <a:latin typeface="Calibri (Headings)"/>
                        <a:ea typeface="Times New Roman"/>
                      </a:endParaRPr>
                    </a:p>
                    <a:p>
                      <a:pPr marL="0" marR="0" algn="ctr">
                        <a:lnSpc>
                          <a:spcPct val="115000"/>
                        </a:lnSpc>
                        <a:spcBef>
                          <a:spcPts val="500"/>
                        </a:spcBef>
                        <a:spcAft>
                          <a:spcPts val="500"/>
                        </a:spcAft>
                      </a:pPr>
                      <a:r>
                        <a:rPr lang="fr-CH" sz="1800" b="1" dirty="0" smtClean="0">
                          <a:latin typeface="Calibri (Headings)"/>
                          <a:ea typeface="Times New Roman"/>
                        </a:rPr>
                        <a:t>µg/L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500"/>
                        </a:spcBef>
                        <a:spcAft>
                          <a:spcPts val="500"/>
                        </a:spcAft>
                      </a:pPr>
                      <a:r>
                        <a:rPr lang="fr-CH" sz="1800" b="1" dirty="0" smtClean="0">
                          <a:latin typeface="Calibri (Headings)"/>
                          <a:ea typeface="Times New Roman"/>
                        </a:rPr>
                        <a:t>N</a:t>
                      </a:r>
                      <a:r>
                        <a:rPr lang="hr-HR" sz="1800" b="1" dirty="0" smtClean="0">
                          <a:latin typeface="Calibri (Headings)"/>
                          <a:ea typeface="Times New Roman"/>
                        </a:rPr>
                        <a:t>i</a:t>
                      </a:r>
                    </a:p>
                    <a:p>
                      <a:pPr marL="0" marR="0" algn="ctr">
                        <a:lnSpc>
                          <a:spcPct val="115000"/>
                        </a:lnSpc>
                        <a:spcBef>
                          <a:spcPts val="500"/>
                        </a:spcBef>
                        <a:spcAft>
                          <a:spcPts val="500"/>
                        </a:spcAft>
                      </a:pPr>
                      <a:r>
                        <a:rPr lang="fr-CH" sz="1800" b="1" dirty="0" smtClean="0">
                          <a:latin typeface="Calibri (Headings)"/>
                          <a:ea typeface="Times New Roman"/>
                        </a:rPr>
                        <a:t>µg/L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500"/>
                        </a:spcBef>
                        <a:spcAft>
                          <a:spcPts val="500"/>
                        </a:spcAft>
                      </a:pPr>
                      <a:r>
                        <a:rPr lang="fr-CH" sz="1800" b="1" dirty="0">
                          <a:latin typeface="Calibri (Headings)"/>
                          <a:ea typeface="Times New Roman"/>
                        </a:rPr>
                        <a:t>Cu    µg/L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500"/>
                        </a:spcBef>
                        <a:spcAft>
                          <a:spcPts val="500"/>
                        </a:spcAft>
                      </a:pPr>
                      <a:r>
                        <a:rPr lang="fr-CH" sz="1800" b="1" dirty="0" smtClean="0">
                          <a:latin typeface="Calibri (Headings)"/>
                          <a:ea typeface="Times New Roman"/>
                        </a:rPr>
                        <a:t>Zn</a:t>
                      </a:r>
                      <a:endParaRPr lang="hr-HR" sz="1800" b="1" dirty="0" smtClean="0">
                        <a:latin typeface="Calibri (Headings)"/>
                        <a:ea typeface="Times New Roman"/>
                      </a:endParaRPr>
                    </a:p>
                    <a:p>
                      <a:pPr marL="0" marR="0" algn="ctr">
                        <a:lnSpc>
                          <a:spcPct val="115000"/>
                        </a:lnSpc>
                        <a:spcBef>
                          <a:spcPts val="500"/>
                        </a:spcBef>
                        <a:spcAft>
                          <a:spcPts val="500"/>
                        </a:spcAft>
                      </a:pPr>
                      <a:r>
                        <a:rPr lang="fr-CH" sz="1800" b="1" dirty="0" smtClean="0">
                          <a:latin typeface="Calibri (Headings)"/>
                          <a:ea typeface="Times New Roman"/>
                        </a:rPr>
                        <a:t>µg/L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500"/>
                        </a:spcBef>
                        <a:spcAft>
                          <a:spcPts val="500"/>
                        </a:spcAft>
                      </a:pPr>
                      <a:r>
                        <a:rPr lang="fr-CH" sz="1800" b="1" dirty="0">
                          <a:latin typeface="Calibri (Headings)"/>
                          <a:ea typeface="Times New Roman"/>
                        </a:rPr>
                        <a:t>Fe     µg/L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693808">
                <a:tc>
                  <a:txBody>
                    <a:bodyPr/>
                    <a:lstStyle/>
                    <a:p>
                      <a:pPr marL="0" marR="0" algn="ctr">
                        <a:lnSpc>
                          <a:spcPct val="115000"/>
                        </a:lnSpc>
                        <a:spcBef>
                          <a:spcPts val="0"/>
                        </a:spcBef>
                        <a:spcAft>
                          <a:spcPts val="0"/>
                        </a:spcAft>
                      </a:pPr>
                      <a:r>
                        <a:rPr lang="hr-HR" sz="1800" dirty="0">
                          <a:latin typeface="Calibri (Headings)"/>
                          <a:ea typeface="Times New Roman"/>
                        </a:rPr>
                        <a:t>Bakar-Luka(3)</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hr-HR" sz="1800" b="1" dirty="0">
                          <a:solidFill>
                            <a:srgbClr val="FF0000"/>
                          </a:solidFill>
                          <a:latin typeface="Calibri (Headings)"/>
                          <a:ea typeface="Times New Roman"/>
                        </a:rPr>
                        <a:t>0,1486</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hr-HR" sz="1400" b="1" dirty="0">
                          <a:solidFill>
                            <a:srgbClr val="FF0000"/>
                          </a:solidFill>
                          <a:latin typeface="Calibri (Headings)"/>
                          <a:ea typeface="Times New Roman"/>
                        </a:rPr>
                        <a:t>0,006972</a:t>
                      </a:r>
                      <a:endParaRPr lang="en-US" sz="14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hr-HR" sz="1800" b="1" dirty="0">
                          <a:solidFill>
                            <a:srgbClr val="FF0000"/>
                          </a:solidFill>
                          <a:latin typeface="Calibri (Headings)"/>
                          <a:ea typeface="Times New Roman"/>
                        </a:rPr>
                        <a:t>0,1231</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hr-HR" sz="1800">
                          <a:latin typeface="Calibri (Headings)"/>
                          <a:ea typeface="Times New Roman"/>
                        </a:rPr>
                        <a:t>0,6236</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hr-HR" sz="1800">
                          <a:latin typeface="Calibri (Headings)"/>
                          <a:ea typeface="Times New Roman"/>
                        </a:rPr>
                        <a:t>3,756</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hr-HR" sz="1800" dirty="0">
                          <a:latin typeface="Calibri (Headings)"/>
                          <a:ea typeface="Times New Roman"/>
                        </a:rPr>
                        <a:t>6,9</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764559">
                <a:tc>
                  <a:txBody>
                    <a:bodyPr/>
                    <a:lstStyle/>
                    <a:p>
                      <a:pPr marL="0" marR="0" algn="ctr">
                        <a:lnSpc>
                          <a:spcPct val="115000"/>
                        </a:lnSpc>
                        <a:spcBef>
                          <a:spcPts val="0"/>
                        </a:spcBef>
                        <a:spcAft>
                          <a:spcPts val="0"/>
                        </a:spcAft>
                      </a:pPr>
                      <a:r>
                        <a:rPr lang="hr-HR" sz="1800" dirty="0">
                          <a:latin typeface="Calibri (Headings)"/>
                          <a:ea typeface="Times New Roman"/>
                        </a:rPr>
                        <a:t>Bakar-Stara cesta(6)</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hr-HR" sz="1800" b="1" dirty="0">
                          <a:solidFill>
                            <a:srgbClr val="FF0000"/>
                          </a:solidFill>
                          <a:latin typeface="Calibri (Headings)"/>
                          <a:ea typeface="Times New Roman"/>
                        </a:rPr>
                        <a:t>0,3159</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hr-HR" sz="1400" b="1" dirty="0">
                          <a:solidFill>
                            <a:srgbClr val="FF0000"/>
                          </a:solidFill>
                          <a:latin typeface="Calibri (Headings)"/>
                          <a:ea typeface="Times New Roman"/>
                        </a:rPr>
                        <a:t>0,007812</a:t>
                      </a:r>
                      <a:endParaRPr lang="en-US" sz="14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hr-HR" sz="1800" b="1" dirty="0">
                          <a:solidFill>
                            <a:srgbClr val="FF0000"/>
                          </a:solidFill>
                          <a:latin typeface="Calibri (Headings)"/>
                          <a:ea typeface="Times New Roman"/>
                        </a:rPr>
                        <a:t>0,40476</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hr-HR" sz="1800" dirty="0">
                          <a:latin typeface="Calibri (Headings)"/>
                          <a:ea typeface="Times New Roman"/>
                        </a:rPr>
                        <a:t>1,2488</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hr-HR" sz="1800" dirty="0">
                          <a:latin typeface="Calibri (Headings)"/>
                          <a:ea typeface="Times New Roman"/>
                        </a:rPr>
                        <a:t>5,4888</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hr-HR" sz="1800" b="1">
                          <a:solidFill>
                            <a:srgbClr val="FF0000"/>
                          </a:solidFill>
                          <a:latin typeface="Calibri (Headings)"/>
                          <a:ea typeface="Times New Roman"/>
                        </a:rPr>
                        <a:t>39,09</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693808">
                <a:tc>
                  <a:txBody>
                    <a:bodyPr/>
                    <a:lstStyle/>
                    <a:p>
                      <a:pPr marL="0" marR="0" algn="ctr">
                        <a:lnSpc>
                          <a:spcPct val="115000"/>
                        </a:lnSpc>
                        <a:spcBef>
                          <a:spcPts val="0"/>
                        </a:spcBef>
                        <a:spcAft>
                          <a:spcPts val="0"/>
                        </a:spcAft>
                      </a:pPr>
                      <a:r>
                        <a:rPr lang="hr-HR" sz="1800" dirty="0">
                          <a:latin typeface="Calibri (Headings)"/>
                          <a:ea typeface="Times New Roman"/>
                        </a:rPr>
                        <a:t>Prirodoslovna i grafička škola Rijeka</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1000"/>
                        </a:spcAft>
                      </a:pPr>
                      <a:r>
                        <a:rPr lang="hr-HR" sz="1800" dirty="0">
                          <a:latin typeface="Calibri (Headings)"/>
                          <a:ea typeface="Times New Roman"/>
                        </a:rPr>
                        <a:t>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1000"/>
                        </a:spcAft>
                      </a:pPr>
                      <a:r>
                        <a:rPr lang="hr-HR" sz="1800" dirty="0">
                          <a:latin typeface="Calibri (Headings)"/>
                          <a:ea typeface="Times New Roman"/>
                        </a:rPr>
                        <a:t>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1000"/>
                        </a:spcAft>
                      </a:pPr>
                      <a:r>
                        <a:rPr lang="hr-HR" sz="1800" dirty="0">
                          <a:latin typeface="Calibri (Headings)"/>
                          <a:ea typeface="Times New Roman"/>
                        </a:rPr>
                        <a:t>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1000"/>
                        </a:spcAft>
                      </a:pPr>
                      <a:r>
                        <a:rPr lang="hr-HR" sz="1800" dirty="0">
                          <a:latin typeface="Calibri (Headings)"/>
                          <a:ea typeface="Times New Roman"/>
                        </a:rPr>
                        <a:t>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1000"/>
                        </a:spcAft>
                      </a:pPr>
                      <a:r>
                        <a:rPr lang="hr-HR" sz="1800" dirty="0">
                          <a:latin typeface="Calibri (Headings)"/>
                          <a:ea typeface="Times New Roman"/>
                        </a:rPr>
                        <a:t>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1000"/>
                        </a:spcAft>
                      </a:pPr>
                      <a:r>
                        <a:rPr lang="hr-HR" sz="1800">
                          <a:latin typeface="Calibri (Headings)"/>
                          <a:ea typeface="Times New Roman"/>
                        </a:rPr>
                        <a:t>0</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1040712">
                <a:tc>
                  <a:txBody>
                    <a:bodyPr/>
                    <a:lstStyle/>
                    <a:p>
                      <a:pPr marL="0" marR="0" algn="ctr">
                        <a:lnSpc>
                          <a:spcPct val="115000"/>
                        </a:lnSpc>
                        <a:spcBef>
                          <a:spcPts val="0"/>
                        </a:spcBef>
                        <a:spcAft>
                          <a:spcPts val="0"/>
                        </a:spcAft>
                      </a:pPr>
                      <a:r>
                        <a:rPr lang="hr-HR" sz="1800" dirty="0" smtClean="0">
                          <a:latin typeface="Calibri (Headings)"/>
                          <a:ea typeface="Times New Roman"/>
                        </a:rPr>
                        <a:t>GV(</a:t>
                      </a:r>
                      <a:r>
                        <a:rPr lang="hr-HR" sz="1800" dirty="0" err="1" smtClean="0">
                          <a:latin typeface="Calibri (Headings)"/>
                          <a:ea typeface="Times New Roman"/>
                        </a:rPr>
                        <a:t>air</a:t>
                      </a:r>
                      <a:r>
                        <a:rPr lang="hr-HR" sz="1800" dirty="0" smtClean="0">
                          <a:latin typeface="Calibri (Headings)"/>
                          <a:ea typeface="Times New Roman"/>
                        </a:rPr>
                        <a:t>)                        </a:t>
                      </a:r>
                      <a:r>
                        <a:rPr lang="hr-HR" sz="1800" dirty="0">
                          <a:latin typeface="Calibri (Headings)"/>
                          <a:ea typeface="Times New Roman"/>
                        </a:rPr>
                        <a:t>μg/dm</a:t>
                      </a:r>
                      <a:r>
                        <a:rPr lang="hr-HR" sz="1800" baseline="30000" dirty="0">
                          <a:latin typeface="Calibri (Headings)"/>
                          <a:ea typeface="Times New Roman"/>
                        </a:rPr>
                        <a:t>3</a:t>
                      </a:r>
                      <a:r>
                        <a:rPr lang="hr-HR" sz="1800" dirty="0">
                          <a:latin typeface="Calibri (Headings)"/>
                          <a:ea typeface="Times New Roman"/>
                        </a:rPr>
                        <a:t> godišnje                  NN 117/12.</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1000"/>
                        </a:spcAft>
                      </a:pPr>
                      <a:r>
                        <a:rPr lang="hr-HR" sz="1800" b="1">
                          <a:latin typeface="Calibri (Headings)"/>
                          <a:ea typeface="Times New Roman"/>
                        </a:rPr>
                        <a:t>0,1</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1000"/>
                        </a:spcAft>
                      </a:pPr>
                      <a:r>
                        <a:rPr lang="hr-HR" sz="1800" b="1">
                          <a:latin typeface="Calibri (Headings)"/>
                          <a:ea typeface="Times New Roman"/>
                        </a:rPr>
                        <a:t>0,005</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1000"/>
                        </a:spcAft>
                      </a:pPr>
                      <a:r>
                        <a:rPr lang="hr-HR" sz="1800" b="1" dirty="0">
                          <a:latin typeface="Calibri (Headings)"/>
                          <a:ea typeface="Times New Roman"/>
                        </a:rPr>
                        <a:t>0,020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1000"/>
                        </a:spcAft>
                      </a:pPr>
                      <a:endParaRPr lang="hr-HR"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1000"/>
                        </a:spcAft>
                      </a:pPr>
                      <a:endParaRPr lang="hr-HR"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1000"/>
                        </a:spcAft>
                      </a:pPr>
                      <a:r>
                        <a:rPr lang="hr-HR" sz="1800" b="1" dirty="0">
                          <a:latin typeface="Calibri (Headings)"/>
                          <a:ea typeface="Times New Roman"/>
                        </a:rPr>
                        <a:t>20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Tree>
  </p:cSld>
  <p:clrMapOvr>
    <a:masterClrMapping/>
  </p:clrMapOvr>
  <p:transition>
    <p:pull dir="l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fc08.deviantart.net/fs71/f/2012/116/0/7/gray_background_1440x900_by_ktaylor2424-d4xmmg4.pn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a:bodyPr>
          <a:lstStyle/>
          <a:p>
            <a:r>
              <a:rPr lang="hr-HR" sz="3300" dirty="0" err="1" smtClean="0">
                <a:solidFill>
                  <a:schemeClr val="bg1"/>
                </a:solidFill>
                <a:latin typeface="Arial Black" pitchFamily="34" charset="0"/>
              </a:rPr>
              <a:t>Ions</a:t>
            </a:r>
            <a:endParaRPr lang="en-US" sz="3300" dirty="0">
              <a:solidFill>
                <a:schemeClr val="bg1"/>
              </a:solidFill>
              <a:latin typeface="Arial Black"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34655463"/>
              </p:ext>
            </p:extLst>
          </p:nvPr>
        </p:nvGraphicFramePr>
        <p:xfrm>
          <a:off x="381000" y="1828800"/>
          <a:ext cx="8534400" cy="3940192"/>
        </p:xfrm>
        <a:graphic>
          <a:graphicData uri="http://schemas.openxmlformats.org/drawingml/2006/table">
            <a:tbl>
              <a:tblPr/>
              <a:tblGrid>
                <a:gridCol w="2009630"/>
                <a:gridCol w="1019651"/>
                <a:gridCol w="636608"/>
                <a:gridCol w="765188"/>
                <a:gridCol w="1019651"/>
                <a:gridCol w="764288"/>
                <a:gridCol w="765188"/>
                <a:gridCol w="764288"/>
                <a:gridCol w="789908"/>
              </a:tblGrid>
              <a:tr h="787565">
                <a:tc>
                  <a:txBody>
                    <a:bodyPr/>
                    <a:lstStyle/>
                    <a:p>
                      <a:pPr marL="0" marR="0" algn="ctr">
                        <a:lnSpc>
                          <a:spcPct val="115000"/>
                        </a:lnSpc>
                        <a:spcBef>
                          <a:spcPts val="0"/>
                        </a:spcBef>
                        <a:spcAft>
                          <a:spcPts val="0"/>
                        </a:spcAft>
                      </a:pPr>
                      <a:endParaRPr lang="hr-HR" sz="1800" dirty="0">
                        <a:latin typeface="Calibri (Headings)"/>
                        <a:ea typeface="Times New Roman"/>
                      </a:endParaRPr>
                    </a:p>
                    <a:p>
                      <a:pPr marL="0" marR="0" algn="ctr">
                        <a:lnSpc>
                          <a:spcPct val="115000"/>
                        </a:lnSpc>
                        <a:spcBef>
                          <a:spcPts val="0"/>
                        </a:spcBef>
                        <a:spcAft>
                          <a:spcPts val="0"/>
                        </a:spcAft>
                      </a:pPr>
                      <a:r>
                        <a:rPr lang="hr-HR" sz="1800" b="1" dirty="0">
                          <a:latin typeface="Calibri (Headings)"/>
                          <a:ea typeface="Times New Roman"/>
                        </a:rPr>
                        <a:t>IONI</a:t>
                      </a:r>
                      <a:r>
                        <a:rPr lang="hr-HR" sz="1800" b="1" baseline="30000" dirty="0">
                          <a:latin typeface="Calibri (Headings)"/>
                          <a:ea typeface="Times New Roman"/>
                        </a:rPr>
                        <a:t>*</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hr-HR" sz="1800" b="1" dirty="0">
                          <a:latin typeface="Calibri (Headings)"/>
                          <a:ea typeface="Times New Roman"/>
                        </a:rPr>
                        <a:t>Cl</a:t>
                      </a:r>
                      <a:r>
                        <a:rPr lang="hr-HR" sz="1800" b="1" baseline="30000" dirty="0">
                          <a:latin typeface="Calibri (Headings)"/>
                          <a:ea typeface="Times New Roman"/>
                        </a:rPr>
                        <a:t>-</a:t>
                      </a:r>
                      <a:endParaRPr lang="en-US" sz="1800" dirty="0">
                        <a:latin typeface="Calibri (Headings)"/>
                        <a:ea typeface="Times New Roman"/>
                      </a:endParaRPr>
                    </a:p>
                    <a:p>
                      <a:pPr marL="0" marR="0" algn="ctr">
                        <a:lnSpc>
                          <a:spcPct val="115000"/>
                        </a:lnSpc>
                        <a:spcBef>
                          <a:spcPts val="0"/>
                        </a:spcBef>
                        <a:spcAft>
                          <a:spcPts val="1000"/>
                        </a:spcAft>
                      </a:pPr>
                      <a:r>
                        <a:rPr lang="hr-HR" sz="1800" b="1" dirty="0">
                          <a:latin typeface="Calibri (Headings)"/>
                          <a:ea typeface="Times New Roman"/>
                        </a:rPr>
                        <a:t>mg/L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hr-HR" sz="1800" b="1" dirty="0">
                          <a:latin typeface="Calibri (Headings)"/>
                          <a:ea typeface="Times New Roman"/>
                        </a:rPr>
                        <a:t>NO</a:t>
                      </a:r>
                      <a:r>
                        <a:rPr lang="hr-HR" sz="1800" b="1" baseline="-25000" dirty="0">
                          <a:latin typeface="Calibri (Headings)"/>
                          <a:ea typeface="Times New Roman"/>
                        </a:rPr>
                        <a:t>3</a:t>
                      </a:r>
                      <a:r>
                        <a:rPr lang="hr-HR" sz="1800" b="1" baseline="30000" dirty="0">
                          <a:latin typeface="Calibri (Headings)"/>
                          <a:ea typeface="Times New Roman"/>
                        </a:rPr>
                        <a:t>-</a:t>
                      </a:r>
                      <a:endParaRPr lang="en-US" sz="1800" dirty="0">
                        <a:latin typeface="Calibri (Headings)"/>
                        <a:ea typeface="Times New Roman"/>
                      </a:endParaRPr>
                    </a:p>
                    <a:p>
                      <a:pPr marL="0" marR="0" algn="ctr">
                        <a:lnSpc>
                          <a:spcPct val="115000"/>
                        </a:lnSpc>
                        <a:spcBef>
                          <a:spcPts val="0"/>
                        </a:spcBef>
                        <a:spcAft>
                          <a:spcPts val="1000"/>
                        </a:spcAft>
                      </a:pPr>
                      <a:r>
                        <a:rPr lang="hr-HR" sz="1800" b="1" dirty="0">
                          <a:latin typeface="Calibri (Headings)"/>
                          <a:ea typeface="Times New Roman"/>
                        </a:rPr>
                        <a:t>mg/L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hr-HR" sz="1800" b="1" dirty="0">
                          <a:latin typeface="Calibri (Headings)"/>
                          <a:ea typeface="Times New Roman"/>
                        </a:rPr>
                        <a:t>SO</a:t>
                      </a:r>
                      <a:r>
                        <a:rPr lang="hr-HR" sz="1800" b="1" baseline="-25000" dirty="0">
                          <a:latin typeface="Calibri (Headings)"/>
                          <a:ea typeface="Times New Roman"/>
                        </a:rPr>
                        <a:t>4</a:t>
                      </a:r>
                      <a:r>
                        <a:rPr lang="hr-HR" sz="1800" b="1" baseline="30000" dirty="0">
                          <a:latin typeface="Calibri (Headings)"/>
                          <a:ea typeface="Times New Roman"/>
                        </a:rPr>
                        <a:t>2-</a:t>
                      </a:r>
                      <a:endParaRPr lang="en-US" sz="1800" dirty="0">
                        <a:latin typeface="Calibri (Headings)"/>
                        <a:ea typeface="Times New Roman"/>
                      </a:endParaRPr>
                    </a:p>
                    <a:p>
                      <a:pPr marL="0" marR="0" algn="ctr">
                        <a:lnSpc>
                          <a:spcPct val="115000"/>
                        </a:lnSpc>
                        <a:spcBef>
                          <a:spcPts val="0"/>
                        </a:spcBef>
                        <a:spcAft>
                          <a:spcPts val="1000"/>
                        </a:spcAft>
                      </a:pPr>
                      <a:r>
                        <a:rPr lang="hr-HR" sz="1800" b="1" dirty="0">
                          <a:latin typeface="Calibri (Headings)"/>
                          <a:ea typeface="Times New Roman"/>
                        </a:rPr>
                        <a:t>mg/L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hr-HR" sz="1800" b="1" dirty="0">
                          <a:latin typeface="Calibri (Headings)"/>
                          <a:ea typeface="Times New Roman"/>
                        </a:rPr>
                        <a:t>Na</a:t>
                      </a:r>
                      <a:r>
                        <a:rPr lang="hr-HR" sz="1800" b="1" baseline="30000" dirty="0">
                          <a:latin typeface="Calibri (Headings)"/>
                          <a:ea typeface="Times New Roman"/>
                        </a:rPr>
                        <a:t>+</a:t>
                      </a:r>
                      <a:endParaRPr lang="en-US" sz="1800" dirty="0">
                        <a:latin typeface="Calibri (Headings)"/>
                        <a:ea typeface="Times New Roman"/>
                      </a:endParaRPr>
                    </a:p>
                    <a:p>
                      <a:pPr marL="0" marR="0" algn="ctr">
                        <a:lnSpc>
                          <a:spcPct val="115000"/>
                        </a:lnSpc>
                        <a:spcBef>
                          <a:spcPts val="0"/>
                        </a:spcBef>
                        <a:spcAft>
                          <a:spcPts val="1000"/>
                        </a:spcAft>
                      </a:pPr>
                      <a:r>
                        <a:rPr lang="hr-HR" sz="1800" b="1" dirty="0">
                          <a:latin typeface="Calibri (Headings)"/>
                          <a:ea typeface="Times New Roman"/>
                        </a:rPr>
                        <a:t>mg/L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hr-HR" sz="1800" b="1" dirty="0">
                          <a:latin typeface="Calibri (Headings)"/>
                          <a:ea typeface="Times New Roman"/>
                        </a:rPr>
                        <a:t>NH</a:t>
                      </a:r>
                      <a:r>
                        <a:rPr lang="hr-HR" sz="1800" b="1" baseline="-25000" dirty="0">
                          <a:latin typeface="Calibri (Headings)"/>
                          <a:ea typeface="Times New Roman"/>
                        </a:rPr>
                        <a:t>4</a:t>
                      </a:r>
                      <a:r>
                        <a:rPr lang="hr-HR" sz="1800" b="1" baseline="30000" dirty="0">
                          <a:latin typeface="Calibri (Headings)"/>
                          <a:ea typeface="Times New Roman"/>
                        </a:rPr>
                        <a:t>+</a:t>
                      </a:r>
                      <a:endParaRPr lang="en-US" sz="1800" dirty="0">
                        <a:latin typeface="Calibri (Headings)"/>
                        <a:ea typeface="Times New Roman"/>
                      </a:endParaRPr>
                    </a:p>
                    <a:p>
                      <a:pPr marL="0" marR="0" algn="ctr">
                        <a:lnSpc>
                          <a:spcPct val="115000"/>
                        </a:lnSpc>
                        <a:spcBef>
                          <a:spcPts val="0"/>
                        </a:spcBef>
                        <a:spcAft>
                          <a:spcPts val="1000"/>
                        </a:spcAft>
                      </a:pPr>
                      <a:r>
                        <a:rPr lang="hr-HR" sz="1800" b="1" dirty="0">
                          <a:latin typeface="Calibri (Headings)"/>
                          <a:ea typeface="Times New Roman"/>
                        </a:rPr>
                        <a:t>mg/L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hr-HR" sz="1800" b="1" dirty="0">
                          <a:latin typeface="Calibri (Headings)"/>
                          <a:ea typeface="Times New Roman"/>
                        </a:rPr>
                        <a:t>K</a:t>
                      </a:r>
                      <a:r>
                        <a:rPr lang="hr-HR" sz="1800" b="1" baseline="30000" dirty="0">
                          <a:latin typeface="Calibri (Headings)"/>
                          <a:ea typeface="Times New Roman"/>
                        </a:rPr>
                        <a:t>+</a:t>
                      </a:r>
                      <a:endParaRPr lang="en-US" sz="1800" dirty="0">
                        <a:latin typeface="Calibri (Headings)"/>
                        <a:ea typeface="Times New Roman"/>
                      </a:endParaRPr>
                    </a:p>
                    <a:p>
                      <a:pPr marL="0" marR="0" algn="ctr">
                        <a:lnSpc>
                          <a:spcPct val="115000"/>
                        </a:lnSpc>
                        <a:spcBef>
                          <a:spcPts val="0"/>
                        </a:spcBef>
                        <a:spcAft>
                          <a:spcPts val="1000"/>
                        </a:spcAft>
                      </a:pPr>
                      <a:r>
                        <a:rPr lang="hr-HR" sz="1800" b="1" dirty="0">
                          <a:latin typeface="Calibri (Headings)"/>
                          <a:ea typeface="Times New Roman"/>
                        </a:rPr>
                        <a:t>mg/L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hr-HR" sz="1800" b="1" dirty="0">
                          <a:latin typeface="Calibri (Headings)"/>
                          <a:ea typeface="Times New Roman"/>
                        </a:rPr>
                        <a:t>Ca</a:t>
                      </a:r>
                      <a:r>
                        <a:rPr lang="hr-HR" sz="1800" b="1" baseline="30000" dirty="0">
                          <a:latin typeface="Calibri (Headings)"/>
                          <a:ea typeface="Times New Roman"/>
                        </a:rPr>
                        <a:t>2+</a:t>
                      </a:r>
                      <a:endParaRPr lang="en-US" sz="1800" dirty="0">
                        <a:latin typeface="Calibri (Headings)"/>
                        <a:ea typeface="Times New Roman"/>
                      </a:endParaRPr>
                    </a:p>
                    <a:p>
                      <a:pPr marL="0" marR="0" algn="ctr">
                        <a:lnSpc>
                          <a:spcPct val="115000"/>
                        </a:lnSpc>
                        <a:spcBef>
                          <a:spcPts val="0"/>
                        </a:spcBef>
                        <a:spcAft>
                          <a:spcPts val="1000"/>
                        </a:spcAft>
                      </a:pPr>
                      <a:r>
                        <a:rPr lang="hr-HR" sz="1800" b="1" dirty="0">
                          <a:latin typeface="Calibri (Headings)"/>
                          <a:ea typeface="Times New Roman"/>
                        </a:rPr>
                        <a:t>mg/L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hr-HR" sz="1800" b="1" dirty="0">
                          <a:latin typeface="Calibri (Headings)"/>
                          <a:ea typeface="Times New Roman"/>
                        </a:rPr>
                        <a:t>Mg</a:t>
                      </a:r>
                      <a:r>
                        <a:rPr lang="hr-HR" sz="1800" b="1" baseline="30000" dirty="0">
                          <a:latin typeface="Calibri (Headings)"/>
                          <a:ea typeface="Times New Roman"/>
                        </a:rPr>
                        <a:t>2+</a:t>
                      </a:r>
                      <a:endParaRPr lang="en-US" sz="1800" dirty="0">
                        <a:latin typeface="Calibri (Headings)"/>
                        <a:ea typeface="Times New Roman"/>
                      </a:endParaRPr>
                    </a:p>
                    <a:p>
                      <a:pPr marL="0" marR="0" algn="ctr">
                        <a:lnSpc>
                          <a:spcPct val="115000"/>
                        </a:lnSpc>
                        <a:spcBef>
                          <a:spcPts val="0"/>
                        </a:spcBef>
                        <a:spcAft>
                          <a:spcPts val="0"/>
                        </a:spcAft>
                      </a:pPr>
                      <a:r>
                        <a:rPr lang="hr-HR" sz="1800" b="1" dirty="0">
                          <a:latin typeface="Calibri (Headings)"/>
                          <a:ea typeface="Times New Roman"/>
                        </a:rPr>
                        <a:t>mg/L</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663438">
                <a:tc>
                  <a:txBody>
                    <a:bodyPr/>
                    <a:lstStyle/>
                    <a:p>
                      <a:pPr marL="0" marR="0" algn="ctr">
                        <a:lnSpc>
                          <a:spcPct val="115000"/>
                        </a:lnSpc>
                        <a:spcBef>
                          <a:spcPts val="500"/>
                        </a:spcBef>
                        <a:spcAft>
                          <a:spcPts val="500"/>
                        </a:spcAft>
                      </a:pPr>
                      <a:r>
                        <a:rPr lang="hr-HR" sz="1800" dirty="0">
                          <a:latin typeface="Calibri (Headings)"/>
                          <a:ea typeface="Times New Roman"/>
                        </a:rPr>
                        <a:t>Bakar-Luka(3)</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500"/>
                        </a:spcBef>
                        <a:spcAft>
                          <a:spcPts val="500"/>
                        </a:spcAft>
                      </a:pPr>
                      <a:r>
                        <a:rPr lang="hr-HR" sz="1800" dirty="0">
                          <a:latin typeface="Calibri (Headings)"/>
                          <a:ea typeface="Times New Roman"/>
                        </a:rPr>
                        <a:t>16,32</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a:latin typeface="Calibri (Headings)"/>
                          <a:ea typeface="Times New Roman"/>
                        </a:rPr>
                        <a:t>1,56</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b="1" dirty="0">
                          <a:solidFill>
                            <a:srgbClr val="FF0000"/>
                          </a:solidFill>
                          <a:latin typeface="Calibri (Headings)"/>
                          <a:ea typeface="Times New Roman"/>
                        </a:rPr>
                        <a:t>27,12</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a:latin typeface="Calibri (Headings)"/>
                          <a:ea typeface="Times New Roman"/>
                        </a:rPr>
                        <a:t>20.88</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a:latin typeface="Calibri (Headings)"/>
                          <a:ea typeface="Times New Roman"/>
                        </a:rPr>
                        <a:t>8,52</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a:latin typeface="Calibri (Headings)"/>
                          <a:ea typeface="Times New Roman"/>
                        </a:rPr>
                        <a:t>5,54</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a:latin typeface="Calibri (Headings)"/>
                          <a:ea typeface="Times New Roman"/>
                        </a:rPr>
                        <a:t>53,28</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a:latin typeface="Calibri (Headings)"/>
                          <a:ea typeface="Times New Roman"/>
                        </a:rPr>
                        <a:t>5,88</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642037">
                <a:tc>
                  <a:txBody>
                    <a:bodyPr/>
                    <a:lstStyle/>
                    <a:p>
                      <a:pPr marL="0" marR="0" algn="ctr">
                        <a:lnSpc>
                          <a:spcPct val="115000"/>
                        </a:lnSpc>
                        <a:spcBef>
                          <a:spcPts val="500"/>
                        </a:spcBef>
                        <a:spcAft>
                          <a:spcPts val="500"/>
                        </a:spcAft>
                      </a:pPr>
                      <a:r>
                        <a:rPr lang="hr-HR" sz="1800" dirty="0">
                          <a:latin typeface="Calibri (Headings)"/>
                          <a:ea typeface="Times New Roman"/>
                        </a:rPr>
                        <a:t>Bakar-Stara cesta(6)</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500"/>
                        </a:spcBef>
                        <a:spcAft>
                          <a:spcPts val="500"/>
                        </a:spcAft>
                      </a:pPr>
                      <a:r>
                        <a:rPr lang="hr-HR" sz="1800" dirty="0">
                          <a:latin typeface="Calibri (Headings)"/>
                          <a:ea typeface="Times New Roman"/>
                        </a:rPr>
                        <a:t>23,16</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dirty="0">
                          <a:latin typeface="Calibri (Headings)"/>
                          <a:ea typeface="Times New Roman"/>
                        </a:rPr>
                        <a:t>83,4</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b="1" dirty="0">
                          <a:solidFill>
                            <a:srgbClr val="FF0000"/>
                          </a:solidFill>
                          <a:latin typeface="Calibri (Headings)"/>
                          <a:ea typeface="Times New Roman"/>
                        </a:rPr>
                        <a:t>25,20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dirty="0">
                          <a:latin typeface="Calibri (Headings)"/>
                          <a:ea typeface="Times New Roman"/>
                        </a:rPr>
                        <a:t>14,64</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dirty="0">
                          <a:latin typeface="Calibri (Headings)"/>
                          <a:ea typeface="Times New Roman"/>
                        </a:rPr>
                        <a:t>0,48</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dirty="0">
                          <a:latin typeface="Calibri (Headings)"/>
                          <a:ea typeface="Times New Roman"/>
                        </a:rPr>
                        <a:t>12,72</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a:latin typeface="Calibri (Headings)"/>
                          <a:ea typeface="Times New Roman"/>
                        </a:rPr>
                        <a:t>17,0</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a:latin typeface="Calibri (Headings)"/>
                          <a:ea typeface="Times New Roman"/>
                        </a:rPr>
                        <a:t>8,89</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898851">
                <a:tc>
                  <a:txBody>
                    <a:bodyPr/>
                    <a:lstStyle/>
                    <a:p>
                      <a:pPr marL="0" marR="0" algn="ctr">
                        <a:lnSpc>
                          <a:spcPct val="115000"/>
                        </a:lnSpc>
                        <a:spcBef>
                          <a:spcPts val="500"/>
                        </a:spcBef>
                        <a:spcAft>
                          <a:spcPts val="500"/>
                        </a:spcAft>
                      </a:pPr>
                      <a:r>
                        <a:rPr lang="hr-HR" sz="1800" dirty="0">
                          <a:latin typeface="Calibri (Headings)"/>
                          <a:ea typeface="Times New Roman"/>
                        </a:rPr>
                        <a:t>Prirodoslovna i grafička škola Rijeka</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500"/>
                        </a:spcBef>
                        <a:spcAft>
                          <a:spcPts val="500"/>
                        </a:spcAft>
                      </a:pPr>
                      <a:r>
                        <a:rPr lang="hr-HR" sz="1800" dirty="0">
                          <a:latin typeface="Calibri (Headings)"/>
                          <a:ea typeface="Times New Roman"/>
                        </a:rPr>
                        <a:t>  </a:t>
                      </a:r>
                      <a:r>
                        <a:rPr lang="hr-HR" sz="1400" dirty="0">
                          <a:latin typeface="Calibri (Headings)"/>
                          <a:ea typeface="Times New Roman"/>
                        </a:rPr>
                        <a:t> u tragovima</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dirty="0">
                          <a:latin typeface="Calibri (Headings)"/>
                          <a:ea typeface="Times New Roman"/>
                        </a:rPr>
                        <a:t> 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dirty="0">
                          <a:latin typeface="Calibri (Headings)"/>
                          <a:ea typeface="Times New Roman"/>
                        </a:rPr>
                        <a:t>  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400" dirty="0">
                          <a:latin typeface="Calibri (Headings)"/>
                          <a:ea typeface="Times New Roman"/>
                        </a:rPr>
                        <a:t>   u tragovima</a:t>
                      </a:r>
                      <a:endParaRPr lang="en-US" sz="14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dirty="0">
                          <a:latin typeface="Calibri (Headings)"/>
                          <a:ea typeface="Times New Roman"/>
                        </a:rPr>
                        <a:t>  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dirty="0">
                          <a:latin typeface="Calibri (Headings)"/>
                          <a:ea typeface="Times New Roman"/>
                        </a:rPr>
                        <a:t> 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dirty="0">
                          <a:latin typeface="Calibri (Headings)"/>
                          <a:ea typeface="Times New Roman"/>
                        </a:rPr>
                        <a:t>  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a:latin typeface="Calibri (Headings)"/>
                          <a:ea typeface="Times New Roman"/>
                        </a:rPr>
                        <a:t>  0</a:t>
                      </a:r>
                      <a:endParaRPr lang="en-US"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741909">
                <a:tc>
                  <a:txBody>
                    <a:bodyPr/>
                    <a:lstStyle/>
                    <a:p>
                      <a:pPr marL="0" marR="0" algn="ctr">
                        <a:lnSpc>
                          <a:spcPct val="115000"/>
                        </a:lnSpc>
                        <a:spcBef>
                          <a:spcPts val="500"/>
                        </a:spcBef>
                        <a:spcAft>
                          <a:spcPts val="500"/>
                        </a:spcAft>
                      </a:pPr>
                      <a:r>
                        <a:rPr lang="hr-HR" sz="1800" dirty="0">
                          <a:latin typeface="Calibri (Headings)"/>
                          <a:ea typeface="Times New Roman"/>
                        </a:rPr>
                        <a:t>GV(voda)</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500"/>
                        </a:spcBef>
                        <a:spcAft>
                          <a:spcPts val="500"/>
                        </a:spcAft>
                      </a:pPr>
                      <a:endParaRPr lang="hr-HR"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endParaRPr lang="hr-HR" sz="180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b="1" dirty="0">
                          <a:latin typeface="Calibri (Headings)"/>
                          <a:ea typeface="Times New Roman"/>
                        </a:rPr>
                        <a:t>25</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endParaRPr lang="hr-HR"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r>
                        <a:rPr lang="hr-HR" sz="1800" b="1" dirty="0">
                          <a:latin typeface="Calibri (Headings)"/>
                          <a:ea typeface="Times New Roman"/>
                        </a:rPr>
                        <a:t>10</a:t>
                      </a:r>
                      <a:endParaRPr lang="en-US"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endParaRPr lang="hr-HR"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endParaRPr lang="hr-HR"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500"/>
                        </a:spcBef>
                        <a:spcAft>
                          <a:spcPts val="500"/>
                        </a:spcAft>
                      </a:pPr>
                      <a:endParaRPr lang="hr-HR" sz="1800" dirty="0">
                        <a:latin typeface="Calibri (Headings)"/>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Tree>
  </p:cSld>
  <p:clrMapOvr>
    <a:masterClrMapping/>
  </p:clrMapOvr>
  <p:transition>
    <p:pull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nsis.go.ug/sites/default/files/news/warning_sign.pn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381000" y="609600"/>
            <a:ext cx="7620000" cy="2209800"/>
          </a:xfrm>
          <a:solidFill>
            <a:schemeClr val="tx1"/>
          </a:solidFill>
        </p:spPr>
        <p:txBody>
          <a:bodyPr>
            <a:noAutofit/>
          </a:bodyPr>
          <a:lstStyle/>
          <a:p>
            <a:r>
              <a:rPr lang="hr-HR" sz="7000" smtClean="0">
                <a:solidFill>
                  <a:schemeClr val="bg1"/>
                </a:solidFill>
                <a:latin typeface="Impact" pitchFamily="34" charset="0"/>
              </a:rPr>
              <a:t>    CONCLUSION</a:t>
            </a:r>
            <a:endParaRPr lang="hr-HR" sz="7000" dirty="0">
              <a:solidFill>
                <a:schemeClr val="bg1"/>
              </a:solidFill>
              <a:latin typeface="Impact" pitchFamily="34" charset="0"/>
            </a:endParaRPr>
          </a:p>
        </p:txBody>
      </p:sp>
      <p:sp>
        <p:nvSpPr>
          <p:cNvPr id="3" name="Content Placeholder 2"/>
          <p:cNvSpPr>
            <a:spLocks noGrp="1"/>
          </p:cNvSpPr>
          <p:nvPr>
            <p:ph idx="1"/>
          </p:nvPr>
        </p:nvSpPr>
        <p:spPr>
          <a:xfrm>
            <a:off x="381000" y="3429000"/>
            <a:ext cx="8229600" cy="3078163"/>
          </a:xfrm>
        </p:spPr>
        <p:txBody>
          <a:bodyPr>
            <a:normAutofit/>
          </a:bodyPr>
          <a:lstStyle/>
          <a:p>
            <a:r>
              <a:rPr lang="hr-HR" sz="4400" dirty="0" err="1" smtClean="0">
                <a:latin typeface="Berlin Sans FB" pitchFamily="34" charset="0"/>
              </a:rPr>
              <a:t>Heightened</a:t>
            </a:r>
            <a:r>
              <a:rPr lang="hr-HR" sz="4400" dirty="0" smtClean="0">
                <a:latin typeface="Berlin Sans FB" pitchFamily="34" charset="0"/>
              </a:rPr>
              <a:t> </a:t>
            </a:r>
            <a:r>
              <a:rPr lang="hr-HR" sz="4400" dirty="0" err="1" smtClean="0">
                <a:latin typeface="Berlin Sans FB" pitchFamily="34" charset="0"/>
              </a:rPr>
              <a:t>concentration</a:t>
            </a:r>
            <a:r>
              <a:rPr lang="hr-HR" sz="4400" dirty="0" smtClean="0">
                <a:latin typeface="Berlin Sans FB" pitchFamily="34" charset="0"/>
              </a:rPr>
              <a:t> </a:t>
            </a:r>
            <a:r>
              <a:rPr lang="hr-HR" sz="4400" dirty="0" err="1" smtClean="0">
                <a:latin typeface="Berlin Sans FB" pitchFamily="34" charset="0"/>
              </a:rPr>
              <a:t>of</a:t>
            </a:r>
            <a:r>
              <a:rPr lang="hr-HR" sz="4400" dirty="0" smtClean="0">
                <a:latin typeface="Berlin Sans FB" pitchFamily="34" charset="0"/>
              </a:rPr>
              <a:t> </a:t>
            </a:r>
            <a:r>
              <a:rPr lang="hr-HR" sz="4400" dirty="0" err="1" smtClean="0">
                <a:latin typeface="Berlin Sans FB" pitchFamily="34" charset="0"/>
              </a:rPr>
              <a:t>heavy</a:t>
            </a:r>
            <a:r>
              <a:rPr lang="hr-HR" sz="4400" dirty="0" smtClean="0">
                <a:latin typeface="Berlin Sans FB" pitchFamily="34" charset="0"/>
              </a:rPr>
              <a:t> </a:t>
            </a:r>
            <a:r>
              <a:rPr lang="hr-HR" sz="4400" dirty="0" err="1" smtClean="0">
                <a:latin typeface="Berlin Sans FB" pitchFamily="34" charset="0"/>
              </a:rPr>
              <a:t>metals</a:t>
            </a:r>
            <a:r>
              <a:rPr lang="hr-HR" sz="4400" dirty="0" smtClean="0">
                <a:latin typeface="Berlin Sans FB" pitchFamily="34" charset="0"/>
              </a:rPr>
              <a:t> </a:t>
            </a:r>
            <a:r>
              <a:rPr lang="hr-HR" sz="4400" dirty="0" err="1" smtClean="0">
                <a:latin typeface="Berlin Sans FB" pitchFamily="34" charset="0"/>
              </a:rPr>
              <a:t>and</a:t>
            </a:r>
            <a:r>
              <a:rPr lang="hr-HR" sz="4400" dirty="0" smtClean="0">
                <a:latin typeface="Berlin Sans FB" pitchFamily="34" charset="0"/>
              </a:rPr>
              <a:t> </a:t>
            </a:r>
            <a:r>
              <a:rPr lang="hr-HR" sz="4400" dirty="0" err="1" smtClean="0">
                <a:latin typeface="Berlin Sans FB" pitchFamily="34" charset="0"/>
              </a:rPr>
              <a:t>PAHs</a:t>
            </a:r>
            <a:r>
              <a:rPr lang="hr-HR" sz="4400" dirty="0" smtClean="0">
                <a:latin typeface="Berlin Sans FB" pitchFamily="34" charset="0"/>
              </a:rPr>
              <a:t>!</a:t>
            </a:r>
            <a:endParaRPr lang="hr-HR" sz="4400" dirty="0">
              <a:latin typeface="Berlin Sans FB" pitchFamily="34" charset="0"/>
            </a:endParaRPr>
          </a:p>
        </p:txBody>
      </p:sp>
    </p:spTree>
    <p:extLst>
      <p:ext uri="{BB962C8B-B14F-4D97-AF65-F5344CB8AC3E}">
        <p14:creationId xmlns:p14="http://schemas.microsoft.com/office/powerpoint/2010/main" val="3367918479"/>
      </p:ext>
    </p:extLst>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nsis.go.ug/sites/default/files/news/warning_sign.pn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381000" y="609600"/>
            <a:ext cx="7620000" cy="2209800"/>
          </a:xfrm>
          <a:solidFill>
            <a:schemeClr val="tx1"/>
          </a:solidFill>
        </p:spPr>
        <p:txBody>
          <a:bodyPr>
            <a:noAutofit/>
          </a:bodyPr>
          <a:lstStyle/>
          <a:p>
            <a:r>
              <a:rPr lang="hr-HR" sz="7000" smtClean="0">
                <a:solidFill>
                  <a:schemeClr val="bg1"/>
                </a:solidFill>
                <a:latin typeface="Impact" pitchFamily="34" charset="0"/>
              </a:rPr>
              <a:t>    CONCLUSION</a:t>
            </a:r>
            <a:endParaRPr lang="hr-HR" sz="7000" dirty="0">
              <a:solidFill>
                <a:schemeClr val="bg1"/>
              </a:solidFill>
              <a:latin typeface="Impact" pitchFamily="34" charset="0"/>
            </a:endParaRPr>
          </a:p>
        </p:txBody>
      </p:sp>
      <p:sp>
        <p:nvSpPr>
          <p:cNvPr id="3" name="Content Placeholder 2"/>
          <p:cNvSpPr>
            <a:spLocks noGrp="1"/>
          </p:cNvSpPr>
          <p:nvPr>
            <p:ph idx="1"/>
          </p:nvPr>
        </p:nvSpPr>
        <p:spPr>
          <a:xfrm>
            <a:off x="381000" y="2971800"/>
            <a:ext cx="8382000" cy="3535363"/>
          </a:xfrm>
        </p:spPr>
        <p:txBody>
          <a:bodyPr>
            <a:normAutofit fontScale="55000" lnSpcReduction="20000"/>
          </a:bodyPr>
          <a:lstStyle/>
          <a:p>
            <a:r>
              <a:rPr lang="hr-HR" sz="4400" dirty="0"/>
              <a:t>We think that living in Bakar is very dangerous: in our past  projects we investigated the soil,sea and the bottom of the Bakar bay and found dangerous quantity of heavy metals in soil, PAHs and heavy metals in the sediments at the bottom of the sea, coliform bacteria in the sea.</a:t>
            </a:r>
          </a:p>
          <a:p>
            <a:r>
              <a:rPr lang="hr-HR" sz="4400" dirty="0"/>
              <a:t>But after this project we are most concerned about the amount of the PAHs in the </a:t>
            </a:r>
            <a:r>
              <a:rPr lang="hr-HR" sz="4400" dirty="0" smtClean="0"/>
              <a:t>air. The </a:t>
            </a:r>
            <a:r>
              <a:rPr lang="hr-HR" sz="4400" dirty="0"/>
              <a:t>PAHs are carcinogenic  and there are </a:t>
            </a:r>
            <a:r>
              <a:rPr lang="en-US" sz="4400" dirty="0"/>
              <a:t>uncertainties associated with the toxicities of PAH mixtures</a:t>
            </a:r>
            <a:r>
              <a:rPr lang="hr-HR" sz="4400" dirty="0"/>
              <a:t>.</a:t>
            </a:r>
          </a:p>
          <a:p>
            <a:r>
              <a:rPr lang="hr-HR" sz="4400" dirty="0"/>
              <a:t>We will inform the inhabitants of </a:t>
            </a:r>
            <a:r>
              <a:rPr lang="hr-HR" sz="4400" dirty="0" smtClean="0"/>
              <a:t>Bakar about </a:t>
            </a:r>
            <a:r>
              <a:rPr lang="hr-HR" sz="4400" dirty="0"/>
              <a:t>our findings and together try to influence the cargo port to cover their </a:t>
            </a:r>
            <a:r>
              <a:rPr lang="hr-HR" sz="4400" dirty="0" smtClean="0"/>
              <a:t>cargo (</a:t>
            </a:r>
            <a:r>
              <a:rPr lang="hr-HR" sz="4400" dirty="0"/>
              <a:t>mostly ore and charcoal in small particles).</a:t>
            </a:r>
          </a:p>
        </p:txBody>
      </p:sp>
    </p:spTree>
    <p:extLst>
      <p:ext uri="{BB962C8B-B14F-4D97-AF65-F5344CB8AC3E}">
        <p14:creationId xmlns:p14="http://schemas.microsoft.com/office/powerpoint/2010/main" val="3143357102"/>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476" r="35201" b="5985"/>
          <a:stretch/>
        </p:blipFill>
        <p:spPr bwMode="auto">
          <a:xfrm>
            <a:off x="-20664" y="-12915"/>
            <a:ext cx="9257653" cy="687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93362" y="1441343"/>
            <a:ext cx="8229600" cy="1143000"/>
          </a:xfrm>
        </p:spPr>
        <p:txBody>
          <a:bodyPr>
            <a:normAutofit fontScale="90000"/>
          </a:bodyPr>
          <a:lstStyle/>
          <a:p>
            <a:r>
              <a:rPr lang="hr-HR" dirty="0" smtClean="0">
                <a:solidFill>
                  <a:schemeClr val="tx2">
                    <a:lumMod val="75000"/>
                  </a:schemeClr>
                </a:solidFill>
                <a:latin typeface="Arial Black" pitchFamily="34" charset="0"/>
              </a:rPr>
              <a:t>THANK YOU FOR YOUR ATTENTION !</a:t>
            </a:r>
            <a:endParaRPr lang="hr-HR" dirty="0">
              <a:solidFill>
                <a:schemeClr val="tx2">
                  <a:lumMod val="75000"/>
                </a:schemeClr>
              </a:solidFill>
              <a:latin typeface="Arial Black" pitchFamily="34" charset="0"/>
            </a:endParaRPr>
          </a:p>
        </p:txBody>
      </p:sp>
      <p:sp>
        <p:nvSpPr>
          <p:cNvPr id="3" name="TekstniOkvir 2"/>
          <p:cNvSpPr txBox="1"/>
          <p:nvPr/>
        </p:nvSpPr>
        <p:spPr>
          <a:xfrm>
            <a:off x="1963848" y="5867400"/>
            <a:ext cx="5288627" cy="707886"/>
          </a:xfrm>
          <a:prstGeom prst="rect">
            <a:avLst/>
          </a:prstGeom>
          <a:noFill/>
        </p:spPr>
        <p:txBody>
          <a:bodyPr wrap="none" rtlCol="0">
            <a:spAutoFit/>
          </a:bodyPr>
          <a:lstStyle/>
          <a:p>
            <a:r>
              <a:rPr lang="hr-HR" sz="4000" dirty="0" smtClean="0">
                <a:solidFill>
                  <a:schemeClr val="tx2">
                    <a:lumMod val="75000"/>
                  </a:schemeClr>
                </a:solidFill>
                <a:latin typeface="Arial Black" panose="020B0A04020102020204" pitchFamily="34" charset="0"/>
              </a:rPr>
              <a:t>ANY QUESTIONS?</a:t>
            </a:r>
            <a:endParaRPr lang="hr-HR" sz="4000" dirty="0">
              <a:solidFill>
                <a:schemeClr val="tx2">
                  <a:lumMod val="75000"/>
                </a:schemeClr>
              </a:solidFill>
              <a:latin typeface="Arial Black" panose="020B0A04020102020204" pitchFamily="34" charset="0"/>
            </a:endParaRPr>
          </a:p>
        </p:txBody>
      </p:sp>
    </p:spTree>
    <p:extLst>
      <p:ext uri="{BB962C8B-B14F-4D97-AF65-F5344CB8AC3E}">
        <p14:creationId xmlns:p14="http://schemas.microsoft.com/office/powerpoint/2010/main" val="4114192274"/>
      </p:ext>
    </p:extLst>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nciklopedija.hr/Ilustracije/HE1_1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6" y="0"/>
            <a:ext cx="921180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zervirano mjesto sadržaja 2"/>
          <p:cNvSpPr>
            <a:spLocks noGrp="1"/>
          </p:cNvSpPr>
          <p:nvPr>
            <p:ph idx="1"/>
          </p:nvPr>
        </p:nvSpPr>
        <p:spPr>
          <a:xfrm>
            <a:off x="478186" y="762000"/>
            <a:ext cx="8229600" cy="5440363"/>
          </a:xfrm>
        </p:spPr>
        <p:txBody>
          <a:bodyPr>
            <a:normAutofit/>
          </a:bodyPr>
          <a:lstStyle/>
          <a:p>
            <a:pPr marL="0" indent="0">
              <a:buNone/>
            </a:pPr>
            <a:r>
              <a:rPr lang="hr-HR" sz="2500" dirty="0" smtClean="0">
                <a:latin typeface="Arial Black" pitchFamily="34" charset="0"/>
              </a:rPr>
              <a:t>The amount of suspended particles in the air depends on:</a:t>
            </a:r>
          </a:p>
          <a:p>
            <a:pPr marL="0" indent="0">
              <a:buNone/>
            </a:pPr>
            <a:endParaRPr lang="hr-HR" sz="2500" dirty="0">
              <a:latin typeface="Arial Black" pitchFamily="34" charset="0"/>
            </a:endParaRPr>
          </a:p>
          <a:p>
            <a:pPr marL="0" indent="0">
              <a:buNone/>
            </a:pPr>
            <a:endParaRPr lang="hr-HR" sz="2500" dirty="0">
              <a:latin typeface="Arial Black" pitchFamily="34" charset="0"/>
            </a:endParaRPr>
          </a:p>
          <a:p>
            <a:pPr lvl="0"/>
            <a:r>
              <a:rPr lang="hr-HR" sz="2500" dirty="0" err="1" smtClean="0">
                <a:solidFill>
                  <a:schemeClr val="bg1"/>
                </a:solidFill>
                <a:latin typeface="Arial Black" pitchFamily="34" charset="0"/>
              </a:rPr>
              <a:t>Direction</a:t>
            </a:r>
            <a:r>
              <a:rPr lang="hr-HR" sz="2500" dirty="0" smtClean="0">
                <a:solidFill>
                  <a:schemeClr val="bg1"/>
                </a:solidFill>
                <a:latin typeface="Arial Black" pitchFamily="34" charset="0"/>
              </a:rPr>
              <a:t> </a:t>
            </a:r>
            <a:r>
              <a:rPr lang="hr-HR" sz="2500" dirty="0" err="1" smtClean="0">
                <a:solidFill>
                  <a:schemeClr val="bg1"/>
                </a:solidFill>
                <a:latin typeface="Arial Black" pitchFamily="34" charset="0"/>
              </a:rPr>
              <a:t>and</a:t>
            </a:r>
            <a:r>
              <a:rPr lang="hr-HR" sz="2500" dirty="0" smtClean="0">
                <a:solidFill>
                  <a:schemeClr val="bg1"/>
                </a:solidFill>
                <a:latin typeface="Arial Black" pitchFamily="34" charset="0"/>
              </a:rPr>
              <a:t> </a:t>
            </a:r>
            <a:r>
              <a:rPr lang="hr-HR" sz="2500" dirty="0" err="1" smtClean="0">
                <a:solidFill>
                  <a:schemeClr val="bg1"/>
                </a:solidFill>
                <a:latin typeface="Arial Black" pitchFamily="34" charset="0"/>
              </a:rPr>
              <a:t>intensity</a:t>
            </a:r>
            <a:r>
              <a:rPr lang="hr-HR" sz="2500" dirty="0" smtClean="0">
                <a:solidFill>
                  <a:schemeClr val="bg1"/>
                </a:solidFill>
                <a:latin typeface="Arial Black" pitchFamily="34" charset="0"/>
              </a:rPr>
              <a:t> </a:t>
            </a:r>
            <a:r>
              <a:rPr lang="hr-HR" sz="2500" dirty="0" err="1" smtClean="0">
                <a:solidFill>
                  <a:schemeClr val="bg1"/>
                </a:solidFill>
                <a:latin typeface="Arial Black" pitchFamily="34" charset="0"/>
              </a:rPr>
              <a:t>of</a:t>
            </a:r>
            <a:r>
              <a:rPr lang="hr-HR" sz="2500" dirty="0" smtClean="0">
                <a:solidFill>
                  <a:schemeClr val="bg1"/>
                </a:solidFill>
                <a:latin typeface="Arial Black" pitchFamily="34" charset="0"/>
              </a:rPr>
              <a:t> </a:t>
            </a:r>
            <a:r>
              <a:rPr lang="hr-HR" sz="2500" dirty="0" err="1" smtClean="0">
                <a:solidFill>
                  <a:schemeClr val="bg1"/>
                </a:solidFill>
                <a:latin typeface="Arial Black" pitchFamily="34" charset="0"/>
              </a:rPr>
              <a:t>the</a:t>
            </a:r>
            <a:r>
              <a:rPr lang="hr-HR" sz="2500" dirty="0" smtClean="0">
                <a:solidFill>
                  <a:schemeClr val="bg1"/>
                </a:solidFill>
                <a:latin typeface="Arial Black" pitchFamily="34" charset="0"/>
              </a:rPr>
              <a:t> </a:t>
            </a:r>
            <a:r>
              <a:rPr lang="hr-HR" sz="2500" dirty="0" err="1" smtClean="0">
                <a:solidFill>
                  <a:schemeClr val="bg1"/>
                </a:solidFill>
                <a:latin typeface="Arial Black" pitchFamily="34" charset="0"/>
              </a:rPr>
              <a:t>wind</a:t>
            </a:r>
            <a:endParaRPr lang="hr-HR" sz="2500" dirty="0" smtClean="0">
              <a:solidFill>
                <a:schemeClr val="bg1"/>
              </a:solidFill>
              <a:latin typeface="Arial Black" pitchFamily="34" charset="0"/>
            </a:endParaRPr>
          </a:p>
          <a:p>
            <a:pPr lvl="0"/>
            <a:r>
              <a:rPr lang="hr-HR" sz="2500" dirty="0" smtClean="0">
                <a:solidFill>
                  <a:schemeClr val="bg1"/>
                </a:solidFill>
                <a:latin typeface="Arial Black" pitchFamily="34" charset="0"/>
              </a:rPr>
              <a:t>Air temperature</a:t>
            </a:r>
          </a:p>
          <a:p>
            <a:pPr lvl="0"/>
            <a:r>
              <a:rPr lang="hr-HR" sz="2500" dirty="0" err="1" smtClean="0">
                <a:solidFill>
                  <a:schemeClr val="bg1"/>
                </a:solidFill>
                <a:latin typeface="Arial Black" pitchFamily="34" charset="0"/>
              </a:rPr>
              <a:t>Moisture</a:t>
            </a:r>
            <a:endParaRPr lang="hr-HR" sz="2500" dirty="0" smtClean="0">
              <a:solidFill>
                <a:schemeClr val="bg1"/>
              </a:solidFill>
              <a:latin typeface="Arial Black" pitchFamily="34" charset="0"/>
            </a:endParaRPr>
          </a:p>
          <a:p>
            <a:pPr lvl="0"/>
            <a:r>
              <a:rPr lang="hr-HR" sz="2500" dirty="0" err="1" smtClean="0">
                <a:solidFill>
                  <a:schemeClr val="bg1"/>
                </a:solidFill>
                <a:latin typeface="Arial Black" pitchFamily="34" charset="0"/>
              </a:rPr>
              <a:t>Rainfall</a:t>
            </a:r>
            <a:endParaRPr lang="hr-HR" sz="2500" dirty="0" smtClean="0">
              <a:solidFill>
                <a:schemeClr val="bg1"/>
              </a:solidFill>
              <a:latin typeface="Arial Black" pitchFamily="34" charset="0"/>
            </a:endParaRPr>
          </a:p>
          <a:p>
            <a:pPr lvl="0"/>
            <a:r>
              <a:rPr lang="hr-HR" sz="2500" dirty="0" smtClean="0">
                <a:solidFill>
                  <a:schemeClr val="bg1"/>
                </a:solidFill>
                <a:latin typeface="Arial Black" pitchFamily="34" charset="0"/>
              </a:rPr>
              <a:t>Cloud cover</a:t>
            </a:r>
          </a:p>
          <a:p>
            <a:pPr lvl="0"/>
            <a:r>
              <a:rPr lang="hr-HR" sz="2500" dirty="0" err="1" smtClean="0">
                <a:solidFill>
                  <a:schemeClr val="bg1"/>
                </a:solidFill>
                <a:latin typeface="Arial Black" pitchFamily="34" charset="0"/>
              </a:rPr>
              <a:t>Insolation</a:t>
            </a:r>
            <a:endParaRPr lang="hr-HR" sz="2500" dirty="0" smtClean="0">
              <a:solidFill>
                <a:schemeClr val="bg1"/>
              </a:solidFill>
              <a:latin typeface="Arial Black" pitchFamily="34" charset="0"/>
            </a:endParaRPr>
          </a:p>
          <a:p>
            <a:pPr lvl="0"/>
            <a:r>
              <a:rPr lang="hr-HR" sz="2500" dirty="0">
                <a:solidFill>
                  <a:schemeClr val="bg1"/>
                </a:solidFill>
                <a:latin typeface="Arial Black" pitchFamily="34" charset="0"/>
              </a:rPr>
              <a:t>S</a:t>
            </a:r>
            <a:r>
              <a:rPr lang="hr-HR" sz="2500" dirty="0" smtClean="0">
                <a:solidFill>
                  <a:schemeClr val="bg1"/>
                </a:solidFill>
                <a:latin typeface="Arial Black" pitchFamily="34" charset="0"/>
              </a:rPr>
              <a:t>tability of the troposphere</a:t>
            </a:r>
            <a:endParaRPr lang="hr-HR" sz="2500" dirty="0">
              <a:solidFill>
                <a:schemeClr val="bg1"/>
              </a:solidFill>
              <a:latin typeface="Arial Black" pitchFamily="34" charset="0"/>
            </a:endParaRPr>
          </a:p>
          <a:p>
            <a:endParaRPr lang="hr-HR" sz="2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9121241"/>
      </p:ext>
    </p:extLst>
  </p:cSld>
  <p:clrMapOvr>
    <a:masterClrMapping/>
  </p:clrMapOvr>
  <p:transition>
    <p:spli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novilist.hr/var/novilist/storage/images/vijesti/rijeka/direktor-koksara-zeljko-grujicic-nikola-mendrila-i-zarko-komadina-dorh-doveli-u-zabludu/1999119-1-cro-HR/Direktor-Koksara-Zeljko-Grujicic-Nikola-Mendrila-i-Zarko-Komadina-DORH-doveli-u-zabludu_ca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458"/>
            <a:ext cx="9169715" cy="68515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0056" y="6458"/>
            <a:ext cx="8229600" cy="1143000"/>
          </a:xfrm>
        </p:spPr>
        <p:txBody>
          <a:bodyPr>
            <a:normAutofit/>
          </a:bodyPr>
          <a:lstStyle/>
          <a:p>
            <a:r>
              <a:rPr lang="hr-HR" sz="3200" dirty="0">
                <a:latin typeface="Arial Black" pitchFamily="34" charset="0"/>
              </a:rPr>
              <a:t>Why Bakar?</a:t>
            </a:r>
          </a:p>
        </p:txBody>
      </p:sp>
      <p:sp>
        <p:nvSpPr>
          <p:cNvPr id="3" name="Content Placeholder 2"/>
          <p:cNvSpPr>
            <a:spLocks noGrp="1"/>
          </p:cNvSpPr>
          <p:nvPr>
            <p:ph idx="1"/>
          </p:nvPr>
        </p:nvSpPr>
        <p:spPr>
          <a:xfrm>
            <a:off x="304800" y="1400845"/>
            <a:ext cx="7391400" cy="885155"/>
          </a:xfrm>
          <a:solidFill>
            <a:schemeClr val="bg2">
              <a:alpha val="50000"/>
            </a:schemeClr>
          </a:solidFill>
        </p:spPr>
        <p:txBody>
          <a:bodyPr>
            <a:normAutofit/>
          </a:bodyPr>
          <a:lstStyle/>
          <a:p>
            <a:r>
              <a:rPr lang="hr-HR" sz="2200" dirty="0" smtClean="0">
                <a:latin typeface="Arial Black" panose="020B0A04020102020204" pitchFamily="34" charset="0"/>
              </a:rPr>
              <a:t>Bakar is a small </a:t>
            </a:r>
            <a:r>
              <a:rPr lang="hr-HR" sz="2200" dirty="0">
                <a:latin typeface="Arial Black" panose="020B0A04020102020204" pitchFamily="34" charset="0"/>
              </a:rPr>
              <a:t>marine town 16 km from </a:t>
            </a:r>
            <a:r>
              <a:rPr lang="hr-HR" sz="2200" dirty="0" smtClean="0">
                <a:latin typeface="Arial Black" panose="020B0A04020102020204" pitchFamily="34" charset="0"/>
              </a:rPr>
              <a:t>Rijeka, where our school is located</a:t>
            </a:r>
            <a:endParaRPr lang="hr-HR" sz="2200" dirty="0">
              <a:latin typeface="Arial Black" panose="020B0A04020102020204" pitchFamily="34" charset="0"/>
            </a:endParaRPr>
          </a:p>
        </p:txBody>
      </p:sp>
      <p:sp>
        <p:nvSpPr>
          <p:cNvPr id="5" name="Content Placeholder 2"/>
          <p:cNvSpPr txBox="1">
            <a:spLocks/>
          </p:cNvSpPr>
          <p:nvPr/>
        </p:nvSpPr>
        <p:spPr>
          <a:xfrm>
            <a:off x="277586" y="2286000"/>
            <a:ext cx="7418614" cy="1311729"/>
          </a:xfrm>
          <a:prstGeom prst="rect">
            <a:avLst/>
          </a:prstGeom>
          <a:solidFill>
            <a:schemeClr val="bg2">
              <a:alpha val="5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r-HR" sz="2200" dirty="0" smtClean="0">
                <a:latin typeface="Arial Black" panose="020B0A04020102020204" pitchFamily="34" charset="0"/>
              </a:rPr>
              <a:t>The citizens of Bakar invited us to see the big black blot in the middle of the Bakar bay and black particles in their homes.</a:t>
            </a:r>
            <a:endParaRPr lang="hr-HR" sz="2200" dirty="0">
              <a:latin typeface="Arial Black" panose="020B0A04020102020204" pitchFamily="34" charset="0"/>
            </a:endParaRPr>
          </a:p>
        </p:txBody>
      </p:sp>
    </p:spTree>
    <p:extLst>
      <p:ext uri="{BB962C8B-B14F-4D97-AF65-F5344CB8AC3E}">
        <p14:creationId xmlns:p14="http://schemas.microsoft.com/office/powerpoint/2010/main" val="1408379579"/>
      </p:ext>
    </p:extLst>
  </p:cSld>
  <p:clrMapOvr>
    <a:masterClrMapping/>
  </p:clrMapOvr>
  <p:transition>
    <p:pull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novilist.hr/var/novilist/storage/images/vijesti/rijeka/direktor-koksara-zeljko-grujicic-nikola-mendrila-i-zarko-komadina-dorh-doveli-u-zabludu/1999119-1-cro-HR/Direktor-Koksara-Zeljko-Grujicic-Nikola-Mendrila-i-Zarko-Komadina-DORH-doveli-u-zabludu_ca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458"/>
            <a:ext cx="9169715" cy="68515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0056" y="6458"/>
            <a:ext cx="8229600" cy="1143000"/>
          </a:xfrm>
        </p:spPr>
        <p:txBody>
          <a:bodyPr>
            <a:normAutofit/>
          </a:bodyPr>
          <a:lstStyle/>
          <a:p>
            <a:r>
              <a:rPr lang="hr-HR" sz="3200" dirty="0">
                <a:latin typeface="Arial Black" pitchFamily="34" charset="0"/>
              </a:rPr>
              <a:t>Why Bakar?</a:t>
            </a:r>
          </a:p>
        </p:txBody>
      </p:sp>
      <p:sp>
        <p:nvSpPr>
          <p:cNvPr id="3" name="Content Placeholder 2"/>
          <p:cNvSpPr>
            <a:spLocks noGrp="1"/>
          </p:cNvSpPr>
          <p:nvPr>
            <p:ph idx="1"/>
          </p:nvPr>
        </p:nvSpPr>
        <p:spPr>
          <a:xfrm>
            <a:off x="228600" y="1307302"/>
            <a:ext cx="6705600" cy="1600199"/>
          </a:xfrm>
          <a:solidFill>
            <a:schemeClr val="bg2">
              <a:alpha val="50000"/>
            </a:schemeClr>
          </a:solidFill>
        </p:spPr>
        <p:txBody>
          <a:bodyPr>
            <a:normAutofit/>
          </a:bodyPr>
          <a:lstStyle/>
          <a:p>
            <a:r>
              <a:rPr lang="hr-HR" sz="2200" dirty="0" smtClean="0">
                <a:latin typeface="Arial Black" panose="020B0A04020102020204" pitchFamily="34" charset="0"/>
              </a:rPr>
              <a:t>We </a:t>
            </a:r>
            <a:r>
              <a:rPr lang="hr-HR" sz="2200" dirty="0">
                <a:latin typeface="Arial Black" panose="020B0A04020102020204" pitchFamily="34" charset="0"/>
              </a:rPr>
              <a:t>investigated the quality </a:t>
            </a:r>
            <a:r>
              <a:rPr lang="hr-HR" sz="2200" dirty="0" smtClean="0">
                <a:latin typeface="Arial Black" panose="020B0A04020102020204" pitchFamily="34" charset="0"/>
              </a:rPr>
              <a:t>of </a:t>
            </a:r>
            <a:r>
              <a:rPr lang="hr-HR" sz="2200" dirty="0">
                <a:latin typeface="Arial Black" panose="020B0A04020102020204" pitchFamily="34" charset="0"/>
              </a:rPr>
              <a:t>the sea</a:t>
            </a:r>
            <a:r>
              <a:rPr lang="hr-HR" sz="2200" dirty="0" smtClean="0">
                <a:latin typeface="Arial Black" panose="020B0A04020102020204" pitchFamily="34" charset="0"/>
              </a:rPr>
              <a:t>, seabed </a:t>
            </a:r>
            <a:r>
              <a:rPr lang="hr-HR" sz="2200" dirty="0">
                <a:latin typeface="Arial Black" panose="020B0A04020102020204" pitchFamily="34" charset="0"/>
              </a:rPr>
              <a:t>and soil in our previous projects and knew that the pollution we found had to come  from the air.</a:t>
            </a:r>
          </a:p>
          <a:p>
            <a:endParaRPr lang="hr-HR" sz="2200" dirty="0">
              <a:latin typeface="Arial Black" panose="020B0A04020102020204" pitchFamily="34" charset="0"/>
            </a:endParaRPr>
          </a:p>
        </p:txBody>
      </p:sp>
      <p:sp>
        <p:nvSpPr>
          <p:cNvPr id="5" name="Content Placeholder 2"/>
          <p:cNvSpPr txBox="1">
            <a:spLocks/>
          </p:cNvSpPr>
          <p:nvPr/>
        </p:nvSpPr>
        <p:spPr>
          <a:xfrm>
            <a:off x="228600" y="2907501"/>
            <a:ext cx="6705600" cy="1676400"/>
          </a:xfrm>
          <a:prstGeom prst="rect">
            <a:avLst/>
          </a:prstGeom>
          <a:solidFill>
            <a:schemeClr val="bg2">
              <a:alpha val="5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r-HR" sz="2200" dirty="0">
                <a:latin typeface="Arial Black" panose="020B0A04020102020204" pitchFamily="34" charset="0"/>
              </a:rPr>
              <a:t>O</a:t>
            </a:r>
            <a:r>
              <a:rPr lang="hr-HR" sz="2200" dirty="0" smtClean="0">
                <a:latin typeface="Arial Black" panose="020B0A04020102020204" pitchFamily="34" charset="0"/>
              </a:rPr>
              <a:t>il refinery,ex coke plant, scattered cargo port, crude oil power plant and waste water drain are located near Bakar town</a:t>
            </a:r>
          </a:p>
          <a:p>
            <a:endParaRPr lang="hr-HR" sz="2200" dirty="0" smtClean="0">
              <a:latin typeface="Arial Black" panose="020B0A04020102020204" pitchFamily="34" charset="0"/>
            </a:endParaRPr>
          </a:p>
          <a:p>
            <a:endParaRPr lang="hr-HR" sz="2200" dirty="0">
              <a:latin typeface="Arial Black" pitchFamily="34" charset="0"/>
            </a:endParaRPr>
          </a:p>
        </p:txBody>
      </p:sp>
    </p:spTree>
    <p:extLst>
      <p:ext uri="{BB962C8B-B14F-4D97-AF65-F5344CB8AC3E}">
        <p14:creationId xmlns:p14="http://schemas.microsoft.com/office/powerpoint/2010/main" val="2099082995"/>
      </p:ext>
    </p:extLst>
  </p:cSld>
  <p:clrMapOvr>
    <a:masterClrMapping/>
  </p:clrMapOvr>
  <p:transition>
    <p:pull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pomorskiradio.hr/images/slide/bakar.jpg"/>
          <p:cNvPicPr>
            <a:picLocks noChangeAspect="1" noChangeArrowheads="1"/>
          </p:cNvPicPr>
          <p:nvPr/>
        </p:nvPicPr>
        <p:blipFill>
          <a:blip r:embed="rId3">
            <a:grayscl/>
          </a:blip>
          <a:srcRect/>
          <a:stretch>
            <a:fillRect/>
          </a:stretch>
        </p:blipFill>
        <p:spPr bwMode="auto">
          <a:xfrm>
            <a:off x="0" y="0"/>
            <a:ext cx="9165152" cy="6858000"/>
          </a:xfrm>
          <a:prstGeom prst="rect">
            <a:avLst/>
          </a:prstGeom>
          <a:noFill/>
        </p:spPr>
      </p:pic>
      <p:sp>
        <p:nvSpPr>
          <p:cNvPr id="3" name="Content Placeholder 2"/>
          <p:cNvSpPr>
            <a:spLocks noGrp="1"/>
          </p:cNvSpPr>
          <p:nvPr>
            <p:ph idx="1"/>
          </p:nvPr>
        </p:nvSpPr>
        <p:spPr>
          <a:xfrm>
            <a:off x="470056" y="4724400"/>
            <a:ext cx="8229600" cy="1905000"/>
          </a:xfrm>
          <a:solidFill>
            <a:schemeClr val="bg2">
              <a:alpha val="70000"/>
            </a:schemeClr>
          </a:solidFill>
        </p:spPr>
        <p:txBody>
          <a:bodyPr>
            <a:normAutofit/>
          </a:bodyPr>
          <a:lstStyle/>
          <a:p>
            <a:pPr lvl="0"/>
            <a:r>
              <a:rPr lang="hr-HR" sz="2500" dirty="0" smtClean="0">
                <a:latin typeface="Arial Black" pitchFamily="34" charset="0"/>
              </a:rPr>
              <a:t>What is the intensity of aerosol pollution in Bakar area?</a:t>
            </a:r>
          </a:p>
          <a:p>
            <a:pPr lvl="0"/>
            <a:r>
              <a:rPr lang="hr-HR" sz="2500" dirty="0" smtClean="0">
                <a:latin typeface="Arial Black" pitchFamily="34" charset="0"/>
              </a:rPr>
              <a:t>What is the composition of the suspended particles?  </a:t>
            </a:r>
          </a:p>
          <a:p>
            <a:endParaRPr lang="en-US" dirty="0"/>
          </a:p>
        </p:txBody>
      </p:sp>
      <p:sp>
        <p:nvSpPr>
          <p:cNvPr id="4" name="Title 1"/>
          <p:cNvSpPr>
            <a:spLocks noGrp="1"/>
          </p:cNvSpPr>
          <p:nvPr>
            <p:ph type="title"/>
          </p:nvPr>
        </p:nvSpPr>
        <p:spPr>
          <a:xfrm>
            <a:off x="470056" y="6458"/>
            <a:ext cx="8229600" cy="1143000"/>
          </a:xfrm>
        </p:spPr>
        <p:txBody>
          <a:bodyPr>
            <a:normAutofit/>
          </a:bodyPr>
          <a:lstStyle/>
          <a:p>
            <a:r>
              <a:rPr lang="hr-HR" sz="4000" dirty="0" err="1" smtClean="0">
                <a:solidFill>
                  <a:schemeClr val="bg1"/>
                </a:solidFill>
                <a:latin typeface="Arial Black" pitchFamily="34" charset="0"/>
              </a:rPr>
              <a:t>Our</a:t>
            </a:r>
            <a:r>
              <a:rPr lang="hr-HR" sz="4000" dirty="0" smtClean="0">
                <a:solidFill>
                  <a:schemeClr val="bg1"/>
                </a:solidFill>
                <a:latin typeface="Arial Black" pitchFamily="34" charset="0"/>
              </a:rPr>
              <a:t> </a:t>
            </a:r>
            <a:r>
              <a:rPr lang="hr-HR" sz="4000" dirty="0" err="1" smtClean="0">
                <a:solidFill>
                  <a:schemeClr val="bg1"/>
                </a:solidFill>
                <a:latin typeface="Arial Black" pitchFamily="34" charset="0"/>
              </a:rPr>
              <a:t>questions</a:t>
            </a:r>
            <a:endParaRPr lang="hr-HR" sz="4000" dirty="0">
              <a:solidFill>
                <a:schemeClr val="bg1"/>
              </a:solidFill>
              <a:latin typeface="Arial Black" pitchFamily="34" charset="0"/>
            </a:endParaRPr>
          </a:p>
        </p:txBody>
      </p:sp>
    </p:spTree>
  </p:cSld>
  <p:clrMapOvr>
    <a:masterClrMapping/>
  </p:clrMapOvr>
  <p:transition>
    <p:pull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6" name="Picture 6" descr="http://obris.org/wp-content/uploads/2014/06/1862010.jpg"/>
          <p:cNvPicPr>
            <a:picLocks noChangeAspect="1" noChangeArrowheads="1"/>
          </p:cNvPicPr>
          <p:nvPr/>
        </p:nvPicPr>
        <p:blipFill>
          <a:blip r:embed="rId3"/>
          <a:srcRect/>
          <a:stretch>
            <a:fillRect/>
          </a:stretch>
        </p:blipFill>
        <p:spPr bwMode="auto">
          <a:xfrm>
            <a:off x="0" y="0"/>
            <a:ext cx="9159264" cy="6858000"/>
          </a:xfrm>
          <a:prstGeom prst="rect">
            <a:avLst/>
          </a:prstGeom>
          <a:noFill/>
        </p:spPr>
      </p:pic>
      <p:sp>
        <p:nvSpPr>
          <p:cNvPr id="3" name="Content Placeholder 2"/>
          <p:cNvSpPr>
            <a:spLocks noGrp="1"/>
          </p:cNvSpPr>
          <p:nvPr>
            <p:ph idx="1"/>
          </p:nvPr>
        </p:nvSpPr>
        <p:spPr>
          <a:xfrm>
            <a:off x="2133600" y="304800"/>
            <a:ext cx="7010400" cy="1904999"/>
          </a:xfrm>
          <a:solidFill>
            <a:schemeClr val="bg2">
              <a:alpha val="60000"/>
            </a:schemeClr>
          </a:solidFill>
        </p:spPr>
        <p:txBody>
          <a:bodyPr>
            <a:normAutofit/>
          </a:bodyPr>
          <a:lstStyle/>
          <a:p>
            <a:pPr lvl="0"/>
            <a:r>
              <a:rPr lang="hr-HR" sz="2400" dirty="0" smtClean="0">
                <a:latin typeface="Arial Black" panose="020B0A04020102020204" pitchFamily="34" charset="0"/>
                <a:cs typeface="Arial" pitchFamily="34" charset="0"/>
              </a:rPr>
              <a:t>What are the health effects of aerosols ? </a:t>
            </a:r>
          </a:p>
          <a:p>
            <a:pPr lvl="0"/>
            <a:r>
              <a:rPr lang="hr-HR" sz="2400" dirty="0" err="1">
                <a:latin typeface="Arial Black" panose="020B0A04020102020204" pitchFamily="34" charset="0"/>
              </a:rPr>
              <a:t>Can</a:t>
            </a:r>
            <a:r>
              <a:rPr lang="hr-HR" sz="2400" dirty="0">
                <a:latin typeface="Arial Black" panose="020B0A04020102020204" pitchFamily="34" charset="0"/>
              </a:rPr>
              <a:t> </a:t>
            </a:r>
            <a:r>
              <a:rPr lang="hr-HR" sz="2400" dirty="0" err="1">
                <a:latin typeface="Arial Black" panose="020B0A04020102020204" pitchFamily="34" charset="0"/>
              </a:rPr>
              <a:t>we</a:t>
            </a:r>
            <a:r>
              <a:rPr lang="hr-HR" sz="2400" dirty="0">
                <a:latin typeface="Arial Black" panose="020B0A04020102020204" pitchFamily="34" charset="0"/>
              </a:rPr>
              <a:t> do </a:t>
            </a:r>
            <a:r>
              <a:rPr lang="hr-HR" sz="2400" dirty="0" err="1">
                <a:latin typeface="Arial Black" panose="020B0A04020102020204" pitchFamily="34" charset="0"/>
              </a:rPr>
              <a:t>something</a:t>
            </a:r>
            <a:r>
              <a:rPr lang="hr-HR" sz="2400" dirty="0">
                <a:latin typeface="Arial Black" panose="020B0A04020102020204" pitchFamily="34" charset="0"/>
              </a:rPr>
              <a:t> to </a:t>
            </a:r>
            <a:r>
              <a:rPr lang="hr-HR" sz="2400" dirty="0" err="1">
                <a:latin typeface="Arial Black" panose="020B0A04020102020204" pitchFamily="34" charset="0"/>
              </a:rPr>
              <a:t>prevent</a:t>
            </a:r>
            <a:r>
              <a:rPr lang="hr-HR" sz="2400" dirty="0">
                <a:latin typeface="Arial Black" panose="020B0A04020102020204" pitchFamily="34" charset="0"/>
              </a:rPr>
              <a:t> </a:t>
            </a:r>
            <a:r>
              <a:rPr lang="hr-HR" sz="2400" dirty="0" err="1" smtClean="0">
                <a:latin typeface="Arial Black" panose="020B0A04020102020204" pitchFamily="34" charset="0"/>
              </a:rPr>
              <a:t>generating</a:t>
            </a:r>
            <a:r>
              <a:rPr lang="hr-HR" sz="2400" dirty="0" smtClean="0">
                <a:latin typeface="Arial Black" panose="020B0A04020102020204" pitchFamily="34" charset="0"/>
              </a:rPr>
              <a:t> </a:t>
            </a:r>
            <a:r>
              <a:rPr lang="hr-HR" sz="2400" dirty="0" err="1" smtClean="0">
                <a:latin typeface="Arial Black" panose="020B0A04020102020204" pitchFamily="34" charset="0"/>
              </a:rPr>
              <a:t>the</a:t>
            </a:r>
            <a:r>
              <a:rPr lang="hr-HR" sz="2400" dirty="0" smtClean="0">
                <a:latin typeface="Arial Black" panose="020B0A04020102020204" pitchFamily="34" charset="0"/>
              </a:rPr>
              <a:t> </a:t>
            </a:r>
            <a:r>
              <a:rPr lang="hr-HR" sz="2400" dirty="0" err="1" smtClean="0">
                <a:latin typeface="Arial Black" panose="020B0A04020102020204" pitchFamily="34" charset="0"/>
              </a:rPr>
              <a:t>particles</a:t>
            </a:r>
            <a:r>
              <a:rPr lang="hr-HR" sz="2500" dirty="0" smtClean="0">
                <a:latin typeface="Arial Black" pitchFamily="34" charset="0"/>
                <a:cs typeface="Arial" pitchFamily="34" charset="0"/>
              </a:rPr>
              <a:t>?</a:t>
            </a:r>
          </a:p>
          <a:p>
            <a:endParaRPr lang="hr-HR" dirty="0" smtClean="0">
              <a:latin typeface="Arial Black" pitchFamily="34" charset="0"/>
            </a:endParaRPr>
          </a:p>
          <a:p>
            <a:endParaRPr lang="en-US" dirty="0"/>
          </a:p>
        </p:txBody>
      </p:sp>
    </p:spTree>
  </p:cSld>
  <p:clrMapOvr>
    <a:masterClrMapping/>
  </p:clrMapOvr>
  <p:transition>
    <p:spli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Globe\Karta.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293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descr="Bouquet"/>
          <p:cNvSpPr txBox="1">
            <a:spLocks noChangeArrowheads="1"/>
          </p:cNvSpPr>
          <p:nvPr/>
        </p:nvSpPr>
        <p:spPr bwMode="auto">
          <a:xfrm>
            <a:off x="5029200" y="3581400"/>
            <a:ext cx="234554" cy="447675"/>
          </a:xfrm>
          <a:prstGeom prst="rect">
            <a:avLst/>
          </a:prstGeom>
          <a:blipFill dpi="0" rotWithShape="1">
            <a:blip r:embed="rId4"/>
            <a:srcRect/>
            <a:tile tx="0" ty="0" sx="100000" sy="100000" flip="none" algn="tl"/>
          </a:blip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1000"/>
              </a:spcAft>
            </a:pPr>
            <a:r>
              <a:rPr lang="hr-HR" sz="2400" b="1" dirty="0">
                <a:latin typeface="Times New Roman" panose="02020603050405020304" pitchFamily="18" charset="0"/>
              </a:rPr>
              <a:t>2</a:t>
            </a:r>
            <a:endParaRPr lang="sr-Latn-CS" sz="2400" dirty="0"/>
          </a:p>
        </p:txBody>
      </p:sp>
      <p:sp>
        <p:nvSpPr>
          <p:cNvPr id="7" name="Text Box 2" descr="Bouquet"/>
          <p:cNvSpPr txBox="1">
            <a:spLocks noChangeArrowheads="1"/>
          </p:cNvSpPr>
          <p:nvPr/>
        </p:nvSpPr>
        <p:spPr bwMode="auto">
          <a:xfrm>
            <a:off x="5410200" y="5334000"/>
            <a:ext cx="234553" cy="447675"/>
          </a:xfrm>
          <a:prstGeom prst="rect">
            <a:avLst/>
          </a:prstGeom>
          <a:blipFill dpi="0" rotWithShape="1">
            <a:blip r:embed="rId4"/>
            <a:srcRect/>
            <a:tile tx="0" ty="0" sx="100000" sy="100000" flip="none" algn="tl"/>
          </a:blip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1000"/>
              </a:spcAft>
            </a:pPr>
            <a:r>
              <a:rPr lang="hr-HR" sz="2400" b="1" dirty="0">
                <a:latin typeface="Times New Roman" panose="02020603050405020304" pitchFamily="18" charset="0"/>
              </a:rPr>
              <a:t>1</a:t>
            </a:r>
            <a:endParaRPr lang="sr-Latn-CS" sz="2400" dirty="0"/>
          </a:p>
        </p:txBody>
      </p:sp>
      <p:sp>
        <p:nvSpPr>
          <p:cNvPr id="11" name="Text Box 2" descr="Bouquet"/>
          <p:cNvSpPr txBox="1">
            <a:spLocks noChangeArrowheads="1"/>
          </p:cNvSpPr>
          <p:nvPr/>
        </p:nvSpPr>
        <p:spPr bwMode="auto">
          <a:xfrm>
            <a:off x="5715000" y="3581400"/>
            <a:ext cx="234554" cy="447675"/>
          </a:xfrm>
          <a:prstGeom prst="rect">
            <a:avLst/>
          </a:prstGeom>
          <a:blipFill dpi="0" rotWithShape="1">
            <a:blip r:embed="rId4"/>
            <a:srcRect/>
            <a:tile tx="0" ty="0" sx="100000" sy="100000" flip="none" algn="tl"/>
          </a:blip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1000"/>
              </a:spcAft>
            </a:pPr>
            <a:r>
              <a:rPr lang="hr-HR" sz="2400" b="1" dirty="0" smtClean="0">
                <a:latin typeface="Times New Roman" panose="02020603050405020304" pitchFamily="18" charset="0"/>
              </a:rPr>
              <a:t>5</a:t>
            </a:r>
            <a:endParaRPr lang="sr-Latn-CS" sz="2400" dirty="0"/>
          </a:p>
        </p:txBody>
      </p:sp>
      <p:sp>
        <p:nvSpPr>
          <p:cNvPr id="13" name="Text Box 2" descr="Bouquet"/>
          <p:cNvSpPr txBox="1">
            <a:spLocks noChangeArrowheads="1"/>
          </p:cNvSpPr>
          <p:nvPr/>
        </p:nvSpPr>
        <p:spPr bwMode="auto">
          <a:xfrm>
            <a:off x="5943600" y="3581400"/>
            <a:ext cx="234554" cy="447675"/>
          </a:xfrm>
          <a:prstGeom prst="rect">
            <a:avLst/>
          </a:prstGeom>
          <a:blipFill dpi="0" rotWithShape="1">
            <a:blip r:embed="rId4"/>
            <a:srcRect/>
            <a:tile tx="0" ty="0" sx="100000" sy="100000" flip="none" algn="tl"/>
          </a:blip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1000"/>
              </a:spcAft>
            </a:pPr>
            <a:r>
              <a:rPr lang="hr-HR" sz="2400" b="1" dirty="0" smtClean="0">
                <a:latin typeface="Times New Roman" panose="02020603050405020304" pitchFamily="18" charset="0"/>
              </a:rPr>
              <a:t>6</a:t>
            </a:r>
            <a:endParaRPr lang="sr-Latn-CS" sz="2400" dirty="0"/>
          </a:p>
        </p:txBody>
      </p:sp>
      <p:sp>
        <p:nvSpPr>
          <p:cNvPr id="14" name="Text Box 2" descr="Bouquet"/>
          <p:cNvSpPr txBox="1">
            <a:spLocks noChangeArrowheads="1"/>
          </p:cNvSpPr>
          <p:nvPr/>
        </p:nvSpPr>
        <p:spPr bwMode="auto">
          <a:xfrm>
            <a:off x="7772400" y="5562600"/>
            <a:ext cx="234554" cy="447675"/>
          </a:xfrm>
          <a:prstGeom prst="rect">
            <a:avLst/>
          </a:prstGeom>
          <a:blipFill dpi="0" rotWithShape="1">
            <a:blip r:embed="rId4"/>
            <a:srcRect/>
            <a:tile tx="0" ty="0" sx="100000" sy="100000" flip="none" algn="tl"/>
          </a:blip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1000"/>
              </a:spcAft>
            </a:pPr>
            <a:r>
              <a:rPr lang="hr-HR" sz="2400" b="1" dirty="0" smtClean="0">
                <a:latin typeface="Times New Roman" panose="02020603050405020304" pitchFamily="18" charset="0"/>
              </a:rPr>
              <a:t>7</a:t>
            </a:r>
            <a:endParaRPr lang="sr-Latn-CS" sz="2400" dirty="0"/>
          </a:p>
        </p:txBody>
      </p:sp>
      <p:sp>
        <p:nvSpPr>
          <p:cNvPr id="15" name="Text Box 2" descr="Bouquet"/>
          <p:cNvSpPr txBox="1">
            <a:spLocks noChangeArrowheads="1"/>
          </p:cNvSpPr>
          <p:nvPr/>
        </p:nvSpPr>
        <p:spPr bwMode="auto">
          <a:xfrm>
            <a:off x="5334000" y="3352800"/>
            <a:ext cx="234553" cy="447675"/>
          </a:xfrm>
          <a:prstGeom prst="rect">
            <a:avLst/>
          </a:prstGeom>
          <a:blipFill dpi="0" rotWithShape="1">
            <a:blip r:embed="rId4"/>
            <a:srcRect/>
            <a:tile tx="0" ty="0" sx="100000" sy="100000" flip="none" algn="tl"/>
          </a:blip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1000"/>
              </a:spcAft>
            </a:pPr>
            <a:r>
              <a:rPr lang="sr-Latn-CS" sz="2800" b="1" dirty="0" smtClean="0">
                <a:latin typeface="Times New Roman" pitchFamily="18" charset="0"/>
                <a:cs typeface="Times New Roman" pitchFamily="18" charset="0"/>
              </a:rPr>
              <a:t>3</a:t>
            </a:r>
            <a:endParaRPr lang="sr-Latn-CS" sz="2800" b="1" dirty="0">
              <a:latin typeface="Times New Roman" pitchFamily="18" charset="0"/>
              <a:cs typeface="Times New Roman" pitchFamily="18" charset="0"/>
            </a:endParaRPr>
          </a:p>
        </p:txBody>
      </p:sp>
      <p:sp>
        <p:nvSpPr>
          <p:cNvPr id="10" name="Title 1"/>
          <p:cNvSpPr>
            <a:spLocks noGrp="1"/>
          </p:cNvSpPr>
          <p:nvPr>
            <p:ph type="title"/>
          </p:nvPr>
        </p:nvSpPr>
        <p:spPr>
          <a:xfrm>
            <a:off x="4800600" y="1453243"/>
            <a:ext cx="4730354" cy="1143000"/>
          </a:xfrm>
        </p:spPr>
        <p:txBody>
          <a:bodyPr>
            <a:normAutofit/>
          </a:bodyPr>
          <a:lstStyle/>
          <a:p>
            <a:r>
              <a:rPr lang="hr-HR" sz="3600" dirty="0" err="1" smtClean="0">
                <a:solidFill>
                  <a:schemeClr val="bg1"/>
                </a:solidFill>
                <a:latin typeface="Arial Black" pitchFamily="34" charset="0"/>
              </a:rPr>
              <a:t>Sites</a:t>
            </a:r>
            <a:r>
              <a:rPr lang="hr-HR" sz="3600" dirty="0" smtClean="0">
                <a:solidFill>
                  <a:schemeClr val="bg1"/>
                </a:solidFill>
                <a:latin typeface="Arial Black" pitchFamily="34" charset="0"/>
              </a:rPr>
              <a:t> </a:t>
            </a:r>
            <a:r>
              <a:rPr lang="hr-HR" sz="3600" dirty="0" err="1" smtClean="0">
                <a:solidFill>
                  <a:schemeClr val="bg1"/>
                </a:solidFill>
                <a:latin typeface="Arial Black" pitchFamily="34" charset="0"/>
              </a:rPr>
              <a:t>locations</a:t>
            </a:r>
            <a:endParaRPr lang="hr-HR" sz="3600" dirty="0">
              <a:solidFill>
                <a:schemeClr val="bg1"/>
              </a:solidFill>
              <a:latin typeface="Arial Black" pitchFamily="34" charset="0"/>
            </a:endParaRPr>
          </a:p>
        </p:txBody>
      </p:sp>
      <p:sp>
        <p:nvSpPr>
          <p:cNvPr id="12" name="Content Placeholder 2"/>
          <p:cNvSpPr>
            <a:spLocks noGrp="1"/>
          </p:cNvSpPr>
          <p:nvPr>
            <p:ph sz="quarter" idx="4294967295"/>
          </p:nvPr>
        </p:nvSpPr>
        <p:spPr>
          <a:xfrm>
            <a:off x="0" y="2895600"/>
            <a:ext cx="3918347" cy="4038600"/>
          </a:xfrm>
          <a:prstGeom prst="rect">
            <a:avLst/>
          </a:prstGeom>
          <a:solidFill>
            <a:schemeClr val="tx2">
              <a:lumMod val="75000"/>
              <a:alpha val="50000"/>
            </a:schemeClr>
          </a:solidFill>
        </p:spPr>
        <p:txBody>
          <a:bodyPr>
            <a:noAutofit/>
          </a:bodyPr>
          <a:lstStyle/>
          <a:p>
            <a:pPr marL="0" lvl="0" indent="0">
              <a:buNone/>
            </a:pPr>
            <a:r>
              <a:rPr lang="hr-HR" sz="2000" dirty="0" smtClean="0">
                <a:solidFill>
                  <a:schemeClr val="bg1"/>
                </a:solidFill>
                <a:latin typeface="Arial Black" panose="020B0A04020102020204" pitchFamily="34" charset="0"/>
                <a:cs typeface="Arial" panose="020B0604020202020204" pitchFamily="34" charset="0"/>
              </a:rPr>
              <a:t>We </a:t>
            </a:r>
            <a:r>
              <a:rPr lang="hr-HR" sz="2000" dirty="0">
                <a:solidFill>
                  <a:schemeClr val="bg1"/>
                </a:solidFill>
                <a:latin typeface="Arial Black" panose="020B0A04020102020204" pitchFamily="34" charset="0"/>
                <a:cs typeface="Arial" panose="020B0604020202020204" pitchFamily="34" charset="0"/>
              </a:rPr>
              <a:t>used the jar </a:t>
            </a:r>
            <a:r>
              <a:rPr lang="hr-HR" sz="2000" dirty="0" smtClean="0">
                <a:solidFill>
                  <a:schemeClr val="bg1"/>
                </a:solidFill>
                <a:latin typeface="Arial Black" panose="020B0A04020102020204" pitchFamily="34" charset="0"/>
                <a:cs typeface="Arial" panose="020B0604020202020204" pitchFamily="34" charset="0"/>
              </a:rPr>
              <a:t>method based </a:t>
            </a:r>
            <a:r>
              <a:rPr lang="hr-HR" sz="2000" dirty="0">
                <a:solidFill>
                  <a:schemeClr val="bg1"/>
                </a:solidFill>
                <a:latin typeface="Arial Black" panose="020B0A04020102020204" pitchFamily="34" charset="0"/>
                <a:cs typeface="Arial" panose="020B0604020202020204" pitchFamily="34" charset="0"/>
              </a:rPr>
              <a:t>on </a:t>
            </a:r>
            <a:r>
              <a:rPr lang="hr-HR" sz="2000" dirty="0" smtClean="0">
                <a:solidFill>
                  <a:schemeClr val="bg1"/>
                </a:solidFill>
                <a:latin typeface="Arial Black" panose="020B0A04020102020204" pitchFamily="34" charset="0"/>
                <a:cs typeface="Arial" panose="020B0604020202020204" pitchFamily="34" charset="0"/>
              </a:rPr>
              <a:t>wet sedimentation </a:t>
            </a:r>
            <a:r>
              <a:rPr lang="hr-HR" sz="2000" dirty="0">
                <a:solidFill>
                  <a:schemeClr val="bg1"/>
                </a:solidFill>
                <a:latin typeface="Arial Black" panose="020B0A04020102020204" pitchFamily="34" charset="0"/>
                <a:cs typeface="Arial" panose="020B0604020202020204" pitchFamily="34" charset="0"/>
              </a:rPr>
              <a:t>on 8 </a:t>
            </a:r>
            <a:r>
              <a:rPr lang="hr-HR" sz="2000" dirty="0" smtClean="0">
                <a:solidFill>
                  <a:schemeClr val="bg1"/>
                </a:solidFill>
                <a:latin typeface="Arial Black" panose="020B0A04020102020204" pitchFamily="34" charset="0"/>
                <a:cs typeface="Arial" panose="020B0604020202020204" pitchFamily="34" charset="0"/>
              </a:rPr>
              <a:t>sites: </a:t>
            </a:r>
          </a:p>
          <a:p>
            <a:pPr lvl="0">
              <a:buNone/>
            </a:pPr>
            <a:r>
              <a:rPr lang="hr-HR" sz="1800" dirty="0" smtClean="0">
                <a:solidFill>
                  <a:schemeClr val="bg1">
                    <a:lumMod val="95000"/>
                  </a:schemeClr>
                </a:solidFill>
                <a:latin typeface="Arial" panose="020B0604020202020204" pitchFamily="34" charset="0"/>
                <a:cs typeface="Arial" panose="020B0604020202020204" pitchFamily="34" charset="0"/>
              </a:rPr>
              <a:t>(1) RN Urinj</a:t>
            </a:r>
          </a:p>
          <a:p>
            <a:pPr lvl="0">
              <a:buNone/>
            </a:pPr>
            <a:r>
              <a:rPr lang="hr-HR" sz="1800" dirty="0" smtClean="0">
                <a:solidFill>
                  <a:schemeClr val="bg1">
                    <a:lumMod val="95000"/>
                  </a:schemeClr>
                </a:solidFill>
                <a:latin typeface="Arial" panose="020B0604020202020204" pitchFamily="34" charset="0"/>
                <a:cs typeface="Arial" panose="020B0604020202020204" pitchFamily="34" charset="0"/>
              </a:rPr>
              <a:t>(2) Klanac</a:t>
            </a:r>
          </a:p>
          <a:p>
            <a:pPr lvl="0">
              <a:buNone/>
            </a:pPr>
            <a:r>
              <a:rPr lang="hr-HR" sz="1800" dirty="0" smtClean="0">
                <a:solidFill>
                  <a:schemeClr val="bg1">
                    <a:lumMod val="95000"/>
                  </a:schemeClr>
                </a:solidFill>
                <a:latin typeface="Arial" panose="020B0604020202020204" pitchFamily="34" charset="0"/>
                <a:cs typeface="Arial" panose="020B0604020202020204" pitchFamily="34" charset="0"/>
              </a:rPr>
              <a:t>(3) Stara cesta</a:t>
            </a:r>
          </a:p>
          <a:p>
            <a:pPr>
              <a:buNone/>
            </a:pPr>
            <a:r>
              <a:rPr lang="hr-HR" sz="1800" dirty="0" smtClean="0">
                <a:solidFill>
                  <a:schemeClr val="bg1">
                    <a:lumMod val="95000"/>
                  </a:schemeClr>
                </a:solidFill>
                <a:latin typeface="Arial" panose="020B0604020202020204" pitchFamily="34" charset="0"/>
                <a:cs typeface="Arial" panose="020B0604020202020204" pitchFamily="34" charset="0"/>
              </a:rPr>
              <a:t>(4) Nova cesta</a:t>
            </a:r>
          </a:p>
          <a:p>
            <a:pPr lvl="0">
              <a:buNone/>
            </a:pPr>
            <a:r>
              <a:rPr lang="hr-HR" sz="1800" dirty="0" smtClean="0">
                <a:solidFill>
                  <a:schemeClr val="bg1">
                    <a:lumMod val="95000"/>
                  </a:schemeClr>
                </a:solidFill>
                <a:latin typeface="Arial" panose="020B0604020202020204" pitchFamily="34" charset="0"/>
                <a:cs typeface="Arial" panose="020B0604020202020204" pitchFamily="34" charset="0"/>
              </a:rPr>
              <a:t>(5) Hotel(parkiralište)</a:t>
            </a:r>
          </a:p>
          <a:p>
            <a:pPr lvl="0">
              <a:buNone/>
            </a:pPr>
            <a:r>
              <a:rPr lang="hr-HR" sz="1800" dirty="0" smtClean="0">
                <a:solidFill>
                  <a:schemeClr val="bg1">
                    <a:lumMod val="95000"/>
                  </a:schemeClr>
                </a:solidFill>
                <a:latin typeface="Arial" panose="020B0604020202020204" pitchFamily="34" charset="0"/>
                <a:cs typeface="Arial" panose="020B0604020202020204" pitchFamily="34" charset="0"/>
              </a:rPr>
              <a:t>(6) Luka za rasute terete</a:t>
            </a:r>
          </a:p>
          <a:p>
            <a:pPr lvl="0">
              <a:buNone/>
            </a:pPr>
            <a:r>
              <a:rPr lang="hr-HR" sz="1800" dirty="0" smtClean="0">
                <a:solidFill>
                  <a:schemeClr val="bg1">
                    <a:lumMod val="95000"/>
                  </a:schemeClr>
                </a:solidFill>
                <a:latin typeface="Arial" panose="020B0604020202020204" pitchFamily="34" charset="0"/>
                <a:cs typeface="Arial" panose="020B0604020202020204" pitchFamily="34" charset="0"/>
              </a:rPr>
              <a:t>(7) Hreljin</a:t>
            </a:r>
          </a:p>
          <a:p>
            <a:pPr lvl="0">
              <a:buNone/>
            </a:pPr>
            <a:r>
              <a:rPr lang="hr-HR" sz="1800" dirty="0" smtClean="0">
                <a:solidFill>
                  <a:schemeClr val="bg1">
                    <a:lumMod val="95000"/>
                  </a:schemeClr>
                </a:solidFill>
                <a:latin typeface="Arial" panose="020B0604020202020204" pitchFamily="34" charset="0"/>
                <a:cs typeface="Arial" panose="020B0604020202020204" pitchFamily="34" charset="0"/>
              </a:rPr>
              <a:t>(8) Prirodoslovna i grafička škola Rijeka</a:t>
            </a:r>
            <a:endParaRPr lang="pt-BR" sz="1800" dirty="0">
              <a:solidFill>
                <a:schemeClr val="bg1">
                  <a:lumMod val="95000"/>
                </a:schemeClr>
              </a:solidFill>
              <a:latin typeface="Arial" panose="020B0604020202020204" pitchFamily="34" charset="0"/>
              <a:cs typeface="Arial" panose="020B0604020202020204" pitchFamily="34" charset="0"/>
            </a:endParaRPr>
          </a:p>
        </p:txBody>
      </p:sp>
      <p:sp>
        <p:nvSpPr>
          <p:cNvPr id="16" name="Text Box 2" descr="Bouquet"/>
          <p:cNvSpPr txBox="1">
            <a:spLocks noChangeArrowheads="1"/>
          </p:cNvSpPr>
          <p:nvPr/>
        </p:nvSpPr>
        <p:spPr bwMode="auto">
          <a:xfrm>
            <a:off x="5638800" y="3048000"/>
            <a:ext cx="234553" cy="447675"/>
          </a:xfrm>
          <a:prstGeom prst="rect">
            <a:avLst/>
          </a:prstGeom>
          <a:blipFill dpi="0" rotWithShape="1">
            <a:blip r:embed="rId4"/>
            <a:srcRect/>
            <a:tile tx="0" ty="0" sx="100000" sy="100000" flip="none" algn="tl"/>
          </a:blip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1000"/>
              </a:spcAft>
            </a:pPr>
            <a:r>
              <a:rPr lang="sr-Latn-CS" sz="2800" b="1" dirty="0" smtClean="0">
                <a:latin typeface="Times New Roman" pitchFamily="18" charset="0"/>
                <a:cs typeface="Times New Roman" pitchFamily="18" charset="0"/>
              </a:rPr>
              <a:t>4</a:t>
            </a:r>
            <a:endParaRPr lang="sr-Latn-CS" sz="2800" b="1" dirty="0">
              <a:latin typeface="Times New Roman" pitchFamily="18" charset="0"/>
              <a:cs typeface="Times New Roman" pitchFamily="18" charset="0"/>
            </a:endParaRPr>
          </a:p>
        </p:txBody>
      </p:sp>
      <p:sp>
        <p:nvSpPr>
          <p:cNvPr id="18" name="Text Box 2" descr="Bouquet"/>
          <p:cNvSpPr txBox="1">
            <a:spLocks noChangeArrowheads="1"/>
          </p:cNvSpPr>
          <p:nvPr/>
        </p:nvSpPr>
        <p:spPr bwMode="auto">
          <a:xfrm>
            <a:off x="1600200" y="228600"/>
            <a:ext cx="234554" cy="447675"/>
          </a:xfrm>
          <a:prstGeom prst="rect">
            <a:avLst/>
          </a:prstGeom>
          <a:blipFill dpi="0" rotWithShape="1">
            <a:blip r:embed="rId4"/>
            <a:srcRect/>
            <a:tile tx="0" ty="0" sx="100000" sy="100000" flip="none" algn="tl"/>
          </a:blip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1000"/>
              </a:spcAft>
            </a:pPr>
            <a:r>
              <a:rPr lang="sr-Latn-CS" sz="2400" dirty="0" smtClean="0"/>
              <a:t>8</a:t>
            </a:r>
            <a:endParaRPr lang="sr-Latn-CS" sz="2400" dirty="0"/>
          </a:p>
        </p:txBody>
      </p:sp>
      <p:sp>
        <p:nvSpPr>
          <p:cNvPr id="19" name="TextBox 18"/>
          <p:cNvSpPr txBox="1"/>
          <p:nvPr/>
        </p:nvSpPr>
        <p:spPr>
          <a:xfrm>
            <a:off x="3733800" y="3657600"/>
            <a:ext cx="1066800" cy="369332"/>
          </a:xfrm>
          <a:prstGeom prst="rect">
            <a:avLst/>
          </a:prstGeom>
          <a:noFill/>
        </p:spPr>
        <p:txBody>
          <a:bodyPr wrap="square" rtlCol="0">
            <a:spAutoFit/>
          </a:bodyPr>
          <a:lstStyle/>
          <a:p>
            <a:r>
              <a:rPr lang="hr-HR" dirty="0" smtClean="0">
                <a:solidFill>
                  <a:schemeClr val="bg1"/>
                </a:solidFill>
              </a:rPr>
              <a:t>TE Urinj</a:t>
            </a:r>
            <a:endParaRPr lang="en-US" dirty="0">
              <a:solidFill>
                <a:schemeClr val="bg1"/>
              </a:solidFill>
            </a:endParaRPr>
          </a:p>
        </p:txBody>
      </p:sp>
    </p:spTree>
    <p:extLst>
      <p:ext uri="{BB962C8B-B14F-4D97-AF65-F5344CB8AC3E}">
        <p14:creationId xmlns:p14="http://schemas.microsoft.com/office/powerpoint/2010/main" val="3068051634"/>
      </p:ext>
    </p:extLst>
  </p:cSld>
  <p:clrMapOvr>
    <a:masterClrMapping/>
  </p:clrMapOvr>
  <p:transition>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8442" r="35082" b="5368"/>
          <a:stretch/>
        </p:blipFill>
        <p:spPr bwMode="auto">
          <a:xfrm>
            <a:off x="-19373" y="10196"/>
            <a:ext cx="9163374" cy="700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0196"/>
            <a:ext cx="8229600" cy="1143000"/>
          </a:xfrm>
        </p:spPr>
        <p:txBody>
          <a:bodyPr>
            <a:normAutofit/>
          </a:bodyPr>
          <a:lstStyle/>
          <a:p>
            <a:r>
              <a:rPr lang="hr-HR" sz="3000" dirty="0" err="1" smtClean="0">
                <a:latin typeface="Arial Black" pitchFamily="34" charset="0"/>
              </a:rPr>
              <a:t>Research</a:t>
            </a:r>
            <a:r>
              <a:rPr lang="hr-HR" sz="3000" dirty="0" smtClean="0">
                <a:latin typeface="Arial Black" pitchFamily="34" charset="0"/>
              </a:rPr>
              <a:t> </a:t>
            </a:r>
            <a:r>
              <a:rPr lang="hr-HR" sz="3000" dirty="0" err="1" smtClean="0">
                <a:latin typeface="Arial Black" pitchFamily="34" charset="0"/>
              </a:rPr>
              <a:t>methods</a:t>
            </a:r>
            <a:r>
              <a:rPr lang="hr-HR" sz="3000" dirty="0" smtClean="0">
                <a:latin typeface="Arial Black" pitchFamily="34" charset="0"/>
              </a:rPr>
              <a:t> </a:t>
            </a:r>
            <a:endParaRPr lang="hr-HR" sz="3000" dirty="0">
              <a:latin typeface="Arial Black" pitchFamily="34" charset="0"/>
            </a:endParaRPr>
          </a:p>
        </p:txBody>
      </p:sp>
      <p:sp>
        <p:nvSpPr>
          <p:cNvPr id="3" name="Content Placeholder 2"/>
          <p:cNvSpPr>
            <a:spLocks noGrp="1"/>
          </p:cNvSpPr>
          <p:nvPr>
            <p:ph idx="1"/>
          </p:nvPr>
        </p:nvSpPr>
        <p:spPr>
          <a:xfrm>
            <a:off x="4152885" y="3657601"/>
            <a:ext cx="4191000" cy="2971799"/>
          </a:xfrm>
        </p:spPr>
        <p:txBody>
          <a:bodyPr>
            <a:normAutofit/>
          </a:bodyPr>
          <a:lstStyle/>
          <a:p>
            <a:pPr marL="0" indent="0">
              <a:buFont typeface="Wingdings" pitchFamily="2" charset="2"/>
              <a:buChar char="v"/>
            </a:pPr>
            <a:r>
              <a:rPr lang="hr-HR" sz="2200" b="1" dirty="0" smtClean="0">
                <a:effectLst>
                  <a:outerShdw blurRad="38100" dist="38100" dir="2700000" algn="tl">
                    <a:srgbClr val="000000">
                      <a:alpha val="43137"/>
                    </a:srgbClr>
                  </a:outerShdw>
                </a:effectLst>
              </a:rPr>
              <a:t> </a:t>
            </a:r>
            <a:r>
              <a:rPr lang="hr-HR" sz="2000" dirty="0" smtClean="0">
                <a:latin typeface="Arial Black" pitchFamily="34" charset="0"/>
              </a:rPr>
              <a:t>GLOBE </a:t>
            </a:r>
            <a:r>
              <a:rPr lang="hr-HR" sz="2000" dirty="0" err="1" smtClean="0">
                <a:latin typeface="Arial Black" pitchFamily="34" charset="0"/>
              </a:rPr>
              <a:t>protocols</a:t>
            </a:r>
            <a:endParaRPr lang="hr-HR" sz="2000" dirty="0" smtClean="0">
              <a:latin typeface="Arial Black" pitchFamily="34" charset="0"/>
            </a:endParaRPr>
          </a:p>
          <a:p>
            <a:r>
              <a:rPr lang="hr-HR" sz="2000" dirty="0" smtClean="0">
                <a:latin typeface="Arial Black" pitchFamily="34" charset="0"/>
              </a:rPr>
              <a:t>temperature</a:t>
            </a:r>
          </a:p>
          <a:p>
            <a:r>
              <a:rPr lang="hr-HR" sz="2000" dirty="0">
                <a:latin typeface="Arial Black" pitchFamily="34" charset="0"/>
              </a:rPr>
              <a:t>cloud </a:t>
            </a:r>
            <a:r>
              <a:rPr lang="hr-HR" sz="2000" dirty="0" smtClean="0">
                <a:latin typeface="Arial Black" pitchFamily="34" charset="0"/>
              </a:rPr>
              <a:t>cover</a:t>
            </a:r>
            <a:endParaRPr lang="hr-HR" sz="2000" dirty="0">
              <a:latin typeface="Arial Black" pitchFamily="34" charset="0"/>
            </a:endParaRPr>
          </a:p>
          <a:p>
            <a:r>
              <a:rPr lang="hr-HR" sz="2000" dirty="0">
                <a:latin typeface="Arial Black" pitchFamily="34" charset="0"/>
              </a:rPr>
              <a:t>conductivity </a:t>
            </a:r>
          </a:p>
          <a:p>
            <a:r>
              <a:rPr lang="hr-HR" sz="2000" dirty="0" smtClean="0">
                <a:latin typeface="Arial Black" pitchFamily="34" charset="0"/>
              </a:rPr>
              <a:t>moisture</a:t>
            </a:r>
          </a:p>
          <a:p>
            <a:r>
              <a:rPr lang="hr-HR" sz="2000" dirty="0" err="1" smtClean="0">
                <a:latin typeface="Arial Black" pitchFamily="34" charset="0"/>
              </a:rPr>
              <a:t>rainfall</a:t>
            </a:r>
            <a:endParaRPr lang="hr-HR" sz="2000" dirty="0" smtClean="0">
              <a:latin typeface="Arial Black" pitchFamily="34" charset="0"/>
            </a:endParaRPr>
          </a:p>
          <a:p>
            <a:r>
              <a:rPr lang="hr-HR" sz="2000" dirty="0" smtClean="0">
                <a:latin typeface="Arial Black" pitchFamily="34" charset="0"/>
              </a:rPr>
              <a:t>pH  </a:t>
            </a:r>
          </a:p>
          <a:p>
            <a:pPr marL="0" indent="0">
              <a:buNone/>
            </a:pPr>
            <a:endParaRPr lang="hr-HR" sz="2000" dirty="0">
              <a:latin typeface="Arial Black" pitchFamily="34" charset="0"/>
            </a:endParaRPr>
          </a:p>
        </p:txBody>
      </p:sp>
      <p:sp>
        <p:nvSpPr>
          <p:cNvPr id="4" name="AutoShape 2" descr="https://dl-web.dropbox.com/get/%C5%BDupanijsko%202015%20slike/BAKAR%20LEBDE%C4%86E/P3040203.JPG?_subject_uid=163282883&amp;w=AADCJ81m-Ov_Tt4hsDpNCjN-xlweMLJl0e6sx5w8CEfz5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5" name="AutoShape 4" descr="https://dl-web.dropbox.com/get/%C5%BDupanijsko%202015%20slike/BAKAR%20LEBDE%C4%86E/P3040203.JPG?_subject_uid=163282883&amp;w=AADCJ81m-Ov_Tt4hsDpNCjN-xlweMLJl0e6sx5w8CEfz5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6" name="AutoShape 6" descr="https://dl-web.dropbox.com/get/%C5%BDupanijsko%202015%20slike/BAKAR%20LEBDE%C4%86E/P3040203.JPG?_subject_uid=163282883&amp;w=AADCJ81m-Ov_Tt4hsDpNCjN-xlweMLJl0e6sx5w8CEfz5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7" name="AutoShape 8" descr="https://dl-web.dropbox.com/get/%C5%BDupanijsko%202015%20slike/BAKAR%20LEBDE%C4%86E/P3040203.JPG?_subject_uid=163282883&amp;w=AADCJ81m-Ov_Tt4hsDpNCjN-xlweMLJl0e6sx5w8CEfz5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5130"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21528" t="14003" r="25943" b="13830"/>
          <a:stretch/>
        </p:blipFill>
        <p:spPr bwMode="auto">
          <a:xfrm>
            <a:off x="6277162" y="4193167"/>
            <a:ext cx="2895614" cy="26670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32"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l="34515" t="26006" r="30596" b="24914"/>
          <a:stretch/>
        </p:blipFill>
        <p:spPr bwMode="auto">
          <a:xfrm>
            <a:off x="155073" y="857303"/>
            <a:ext cx="2157547" cy="19067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0481" name="Picture 1" descr="F:\Županijsko 2015 slike\BAKAR LEBDEĆE\P3040207.JPG"/>
          <p:cNvPicPr>
            <a:picLocks noChangeAspect="1" noChangeArrowheads="1"/>
          </p:cNvPicPr>
          <p:nvPr/>
        </p:nvPicPr>
        <p:blipFill>
          <a:blip r:embed="rId6" cstate="print"/>
          <a:srcRect l="35486" t="10423" b="10441"/>
          <a:stretch>
            <a:fillRect/>
          </a:stretch>
        </p:blipFill>
        <p:spPr bwMode="auto">
          <a:xfrm>
            <a:off x="457200" y="4800600"/>
            <a:ext cx="2236469" cy="2057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Content Placeholder 2"/>
          <p:cNvSpPr txBox="1">
            <a:spLocks/>
          </p:cNvSpPr>
          <p:nvPr/>
        </p:nvSpPr>
        <p:spPr>
          <a:xfrm>
            <a:off x="3178039" y="1110395"/>
            <a:ext cx="4191000" cy="43736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hr-HR" sz="2000" dirty="0" smtClean="0">
              <a:latin typeface="Arial Black" pitchFamily="34" charset="0"/>
            </a:endParaRPr>
          </a:p>
        </p:txBody>
      </p:sp>
      <p:sp>
        <p:nvSpPr>
          <p:cNvPr id="13" name="Content Placeholder 2"/>
          <p:cNvSpPr txBox="1">
            <a:spLocks/>
          </p:cNvSpPr>
          <p:nvPr/>
        </p:nvSpPr>
        <p:spPr>
          <a:xfrm>
            <a:off x="3886200" y="1013905"/>
            <a:ext cx="5257800" cy="249129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30000"/>
              </a:lnSpc>
            </a:pPr>
            <a:r>
              <a:rPr lang="hr-HR" sz="2400" dirty="0" smtClean="0">
                <a:latin typeface="Arial Black" panose="020B0A04020102020204" pitchFamily="34" charset="0"/>
              </a:rPr>
              <a:t>We collected the jars after 1 month</a:t>
            </a:r>
          </a:p>
          <a:p>
            <a:pPr>
              <a:lnSpc>
                <a:spcPct val="130000"/>
              </a:lnSpc>
            </a:pPr>
            <a:r>
              <a:rPr lang="hr-HR" sz="2400" dirty="0" smtClean="0">
                <a:latin typeface="Arial Black" panose="020B0A04020102020204" pitchFamily="34" charset="0"/>
              </a:rPr>
              <a:t>Our students filtrated,dryed and weighted the samples and </a:t>
            </a:r>
            <a:r>
              <a:rPr lang="hr-HR" sz="2400" dirty="0" smtClean="0">
                <a:latin typeface="Arial Black" panose="020B0A04020102020204" pitchFamily="34" charset="0"/>
              </a:rPr>
              <a:t>determined </a:t>
            </a:r>
            <a:r>
              <a:rPr lang="hr-HR" sz="2400" dirty="0" smtClean="0">
                <a:latin typeface="Arial Black" panose="020B0A04020102020204" pitchFamily="34" charset="0"/>
              </a:rPr>
              <a:t>total mass of aerosol particles and  masses of anorganic and organic parts.</a:t>
            </a:r>
            <a:endParaRPr lang="pt-BR" sz="2400" dirty="0" smtClean="0">
              <a:latin typeface="Arial Black" panose="020B0A04020102020204" pitchFamily="34" charset="0"/>
            </a:endParaRPr>
          </a:p>
          <a:p>
            <a:pPr marL="0" indent="0">
              <a:lnSpc>
                <a:spcPct val="130000"/>
              </a:lnSpc>
              <a:buFont typeface="Arial" pitchFamily="34" charset="0"/>
              <a:buNone/>
            </a:pPr>
            <a:endParaRPr lang="hr-HR" sz="2000" dirty="0" smtClean="0">
              <a:latin typeface="Arial Black" pitchFamily="34" charset="0"/>
            </a:endParaRPr>
          </a:p>
          <a:p>
            <a:endParaRPr lang="hr-HR" sz="2000" dirty="0" smtClean="0">
              <a:latin typeface="Arial Black" pitchFamily="34" charset="0"/>
            </a:endParaRPr>
          </a:p>
        </p:txBody>
      </p:sp>
    </p:spTree>
    <p:extLst>
      <p:ext uri="{BB962C8B-B14F-4D97-AF65-F5344CB8AC3E}">
        <p14:creationId xmlns:p14="http://schemas.microsoft.com/office/powerpoint/2010/main" val="2782484246"/>
      </p:ext>
    </p:extLst>
  </p:cSld>
  <p:clrMapOvr>
    <a:masterClrMapping/>
  </p:clrMapOvr>
  <p:transition>
    <p:circl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2217</TotalTime>
  <Words>1967</Words>
  <Application>Microsoft Office PowerPoint</Application>
  <PresentationFormat>Předvádění na obrazovce (4:3)</PresentationFormat>
  <Paragraphs>415</Paragraphs>
  <Slides>25</Slides>
  <Notes>25</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25</vt:i4>
      </vt:variant>
    </vt:vector>
  </HeadingPairs>
  <TitlesOfParts>
    <vt:vector size="34" baseType="lpstr">
      <vt:lpstr>Arial</vt:lpstr>
      <vt:lpstr>Arial Black</vt:lpstr>
      <vt:lpstr>Berlin Sans FB</vt:lpstr>
      <vt:lpstr>Calibri</vt:lpstr>
      <vt:lpstr>Calibri (Headings)</vt:lpstr>
      <vt:lpstr>Impact</vt:lpstr>
      <vt:lpstr>Times New Roman</vt:lpstr>
      <vt:lpstr>Wingdings</vt:lpstr>
      <vt:lpstr>Office Theme</vt:lpstr>
      <vt:lpstr>ŠTO TO TAMO LEBDI?</vt:lpstr>
      <vt:lpstr>What are the suspended particles and why are they significant?</vt:lpstr>
      <vt:lpstr>Prezentace aplikace PowerPoint</vt:lpstr>
      <vt:lpstr>Why Bakar?</vt:lpstr>
      <vt:lpstr>Why Bakar?</vt:lpstr>
      <vt:lpstr>Our questions</vt:lpstr>
      <vt:lpstr>Prezentace aplikace PowerPoint</vt:lpstr>
      <vt:lpstr>Sites locations</vt:lpstr>
      <vt:lpstr>Research methods </vt:lpstr>
      <vt:lpstr>Prezentace aplikace PowerPoint</vt:lpstr>
      <vt:lpstr>Prezentace aplikace PowerPoint</vt:lpstr>
      <vt:lpstr>Research data</vt:lpstr>
      <vt:lpstr>Temperature </vt:lpstr>
      <vt:lpstr>Prezentace aplikace PowerPoint</vt:lpstr>
      <vt:lpstr>Prezentace aplikace PowerPoint</vt:lpstr>
      <vt:lpstr>Prezentace aplikace PowerPoint</vt:lpstr>
      <vt:lpstr>Heavy metals and organic substances</vt:lpstr>
      <vt:lpstr>TOTAL MASS OF COLLECTED PARTICLES</vt:lpstr>
      <vt:lpstr>Polycyclic aromatic hydrocarbons-PAHs</vt:lpstr>
      <vt:lpstr>Polycyclic aromatic hydrocarbons -PAHs</vt:lpstr>
      <vt:lpstr>Metals</vt:lpstr>
      <vt:lpstr>Ions</vt:lpstr>
      <vt:lpstr>    CONCLUSION</vt:lpstr>
      <vt:lpstr>    CONCLUSION</vt:lpstr>
      <vt:lpstr>THANK YOU FOR YOUR ATTENTION !</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ŠTO TO TAMO LEBDI?</dc:title>
  <dc:creator>dinobei7</dc:creator>
  <cp:lastModifiedBy>Bara S</cp:lastModifiedBy>
  <cp:revision>185</cp:revision>
  <dcterms:created xsi:type="dcterms:W3CDTF">2015-03-08T13:11:03Z</dcterms:created>
  <dcterms:modified xsi:type="dcterms:W3CDTF">2015-07-14T12:04:39Z</dcterms:modified>
</cp:coreProperties>
</file>