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73" r:id="rId4"/>
    <p:sldId id="258" r:id="rId5"/>
    <p:sldId id="262" r:id="rId6"/>
    <p:sldId id="264" r:id="rId7"/>
    <p:sldId id="275" r:id="rId8"/>
    <p:sldId id="274" r:id="rId9"/>
    <p:sldId id="269" r:id="rId10"/>
    <p:sldId id="276" r:id="rId11"/>
    <p:sldId id="27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Paul CASTRO" initials="JC" lastIdx="22" clrIdx="0"/>
  <p:cmAuthor id="1" name="Pascale" initial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4" autoAdjust="0"/>
    <p:restoredTop sz="86380" autoAdjust="0"/>
  </p:normalViewPr>
  <p:slideViewPr>
    <p:cSldViewPr>
      <p:cViewPr varScale="1">
        <p:scale>
          <a:sx n="76" d="100"/>
          <a:sy n="76" d="100"/>
        </p:scale>
        <p:origin x="1500" y="84"/>
      </p:cViewPr>
      <p:guideLst>
        <p:guide orient="horz" pos="2160"/>
        <p:guide pos="2880"/>
      </p:guideLst>
    </p:cSldViewPr>
  </p:slideViewPr>
  <p:outlineViewPr>
    <p:cViewPr>
      <p:scale>
        <a:sx n="33" d="100"/>
        <a:sy n="33" d="100"/>
      </p:scale>
      <p:origin x="246" y="8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F3203A-27B3-40B0-9C76-FD1047CB6956}" type="datetimeFigureOut">
              <a:rPr lang="fr-FR" smtClean="0"/>
              <a:pPr/>
              <a:t>19/02/2015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1EA97-201D-454B-9698-829D1C28C057}" type="slidenum">
              <a:rPr lang="fr-FR" smtClean="0"/>
              <a:pPr/>
              <a:t>‹#›</a:t>
            </a:fld>
            <a:endParaRPr lang="fr-FR"/>
          </a:p>
        </p:txBody>
      </p:sp>
    </p:spTree>
    <p:extLst>
      <p:ext uri="{BB962C8B-B14F-4D97-AF65-F5344CB8AC3E}">
        <p14:creationId xmlns:p14="http://schemas.microsoft.com/office/powerpoint/2010/main" val="53904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Trouver</a:t>
            </a:r>
            <a:r>
              <a:rPr lang="fr-FR" baseline="0" dirty="0" smtClean="0"/>
              <a:t> les sources et si possible photos avec dimension(Danielle) </a:t>
            </a:r>
            <a:endParaRPr lang="fr-FR" dirty="0"/>
          </a:p>
        </p:txBody>
      </p:sp>
      <p:sp>
        <p:nvSpPr>
          <p:cNvPr id="4" name="Espace réservé du numéro de diapositive 3"/>
          <p:cNvSpPr>
            <a:spLocks noGrp="1"/>
          </p:cNvSpPr>
          <p:nvPr>
            <p:ph type="sldNum" sz="quarter" idx="10"/>
          </p:nvPr>
        </p:nvSpPr>
        <p:spPr/>
        <p:txBody>
          <a:bodyPr/>
          <a:lstStyle/>
          <a:p>
            <a:fld id="{7CE1EA97-201D-454B-9698-829D1C28C057}" type="slidenum">
              <a:rPr lang="fr-FR" smtClean="0"/>
              <a:pPr/>
              <a:t>2</a:t>
            </a:fld>
            <a:endParaRPr lang="fr-FR"/>
          </a:p>
        </p:txBody>
      </p:sp>
    </p:spTree>
    <p:extLst>
      <p:ext uri="{BB962C8B-B14F-4D97-AF65-F5344CB8AC3E}">
        <p14:creationId xmlns:p14="http://schemas.microsoft.com/office/powerpoint/2010/main" val="407452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Rajouter le liens vers le site</a:t>
            </a:r>
            <a:r>
              <a:rPr lang="fr-FR" sz="1200" kern="1200" baseline="0" dirty="0" smtClean="0">
                <a:solidFill>
                  <a:schemeClr val="tx1"/>
                </a:solidFill>
                <a:latin typeface="+mn-lt"/>
                <a:ea typeface="+mn-ea"/>
                <a:cs typeface="+mn-cs"/>
              </a:rPr>
              <a:t> de </a:t>
            </a:r>
            <a:r>
              <a:rPr lang="fr-FR" sz="1200" kern="1200" baseline="0" dirty="0" err="1" smtClean="0">
                <a:solidFill>
                  <a:schemeClr val="tx1"/>
                </a:solidFill>
                <a:latin typeface="+mn-lt"/>
                <a:ea typeface="+mn-ea"/>
                <a:cs typeface="+mn-cs"/>
              </a:rPr>
              <a:t>Dianne</a:t>
            </a:r>
            <a:r>
              <a:rPr lang="fr-FR" sz="1200" kern="1200" baseline="0" dirty="0" smtClean="0">
                <a:solidFill>
                  <a:schemeClr val="tx1"/>
                </a:solidFill>
                <a:latin typeface="+mn-lt"/>
                <a:ea typeface="+mn-ea"/>
                <a:cs typeface="+mn-cs"/>
              </a:rPr>
              <a:t> Robinson. </a:t>
            </a:r>
            <a:endParaRPr lang="fr-FR" dirty="0"/>
          </a:p>
        </p:txBody>
      </p:sp>
      <p:sp>
        <p:nvSpPr>
          <p:cNvPr id="4" name="Espace réservé du numéro de diapositive 3"/>
          <p:cNvSpPr>
            <a:spLocks noGrp="1"/>
          </p:cNvSpPr>
          <p:nvPr>
            <p:ph type="sldNum" sz="quarter" idx="10"/>
          </p:nvPr>
        </p:nvSpPr>
        <p:spPr/>
        <p:txBody>
          <a:bodyPr/>
          <a:lstStyle/>
          <a:p>
            <a:fld id="{7CE1EA97-201D-454B-9698-829D1C28C057}" type="slidenum">
              <a:rPr lang="fr-FR" smtClean="0"/>
              <a:pPr/>
              <a:t>3</a:t>
            </a:fld>
            <a:endParaRPr lang="fr-FR"/>
          </a:p>
        </p:txBody>
      </p:sp>
    </p:spTree>
    <p:extLst>
      <p:ext uri="{BB962C8B-B14F-4D97-AF65-F5344CB8AC3E}">
        <p14:creationId xmlns:p14="http://schemas.microsoft.com/office/powerpoint/2010/main" val="370098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E1EA97-201D-454B-9698-829D1C28C057}" type="slidenum">
              <a:rPr lang="fr-FR" smtClean="0"/>
              <a:pPr/>
              <a:t>4</a:t>
            </a:fld>
            <a:endParaRPr lang="fr-FR"/>
          </a:p>
        </p:txBody>
      </p:sp>
    </p:spTree>
    <p:extLst>
      <p:ext uri="{BB962C8B-B14F-4D97-AF65-F5344CB8AC3E}">
        <p14:creationId xmlns:p14="http://schemas.microsoft.com/office/powerpoint/2010/main" val="312623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Question1: fiche aide à faire</a:t>
            </a:r>
            <a:endParaRPr lang="fr-FR" dirty="0"/>
          </a:p>
        </p:txBody>
      </p:sp>
      <p:sp>
        <p:nvSpPr>
          <p:cNvPr id="4" name="Espace réservé du numéro de diapositive 3"/>
          <p:cNvSpPr>
            <a:spLocks noGrp="1"/>
          </p:cNvSpPr>
          <p:nvPr>
            <p:ph type="sldNum" sz="quarter" idx="10"/>
          </p:nvPr>
        </p:nvSpPr>
        <p:spPr/>
        <p:txBody>
          <a:bodyPr/>
          <a:lstStyle/>
          <a:p>
            <a:fld id="{7CE1EA97-201D-454B-9698-829D1C28C057}" type="slidenum">
              <a:rPr lang="fr-FR" smtClean="0"/>
              <a:pPr/>
              <a:t>5</a:t>
            </a:fld>
            <a:endParaRPr lang="fr-FR"/>
          </a:p>
        </p:txBody>
      </p:sp>
    </p:spTree>
    <p:extLst>
      <p:ext uri="{BB962C8B-B14F-4D97-AF65-F5344CB8AC3E}">
        <p14:creationId xmlns:p14="http://schemas.microsoft.com/office/powerpoint/2010/main" val="187412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E1EA97-201D-454B-9698-829D1C28C057}" type="slidenum">
              <a:rPr lang="fr-FR" smtClean="0"/>
              <a:pPr/>
              <a:t>7</a:t>
            </a:fld>
            <a:endParaRPr lang="fr-FR"/>
          </a:p>
        </p:txBody>
      </p:sp>
    </p:spTree>
    <p:extLst>
      <p:ext uri="{BB962C8B-B14F-4D97-AF65-F5344CB8AC3E}">
        <p14:creationId xmlns:p14="http://schemas.microsoft.com/office/powerpoint/2010/main" val="2196058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9498F-5A3A-4A89-8830-98E66E2D0FCB}" type="slidenum">
              <a:rPr lang="fr-FR"/>
              <a:pPr/>
              <a:t>9</a:t>
            </a:fld>
            <a:endParaRPr lang="fr-FR"/>
          </a:p>
        </p:txBody>
      </p:sp>
      <p:sp>
        <p:nvSpPr>
          <p:cNvPr id="165890" name="Rectangle 2"/>
          <p:cNvSpPr>
            <a:spLocks noGrp="1" noRot="1" noChangeAspect="1" noChangeArrowheads="1" noTextEdit="1"/>
          </p:cNvSpPr>
          <p:nvPr>
            <p:ph type="sldImg"/>
          </p:nvPr>
        </p:nvSpPr>
        <p:spPr>
          <a:xfrm>
            <a:off x="1176338" y="709613"/>
            <a:ext cx="4540250" cy="3405187"/>
          </a:xfrm>
          <a:ln/>
        </p:spPr>
      </p:sp>
      <p:sp>
        <p:nvSpPr>
          <p:cNvPr id="165891" name="Rectangle 3"/>
          <p:cNvSpPr>
            <a:spLocks noGrp="1" noChangeArrowheads="1"/>
          </p:cNvSpPr>
          <p:nvPr>
            <p:ph type="body" idx="1"/>
          </p:nvPr>
        </p:nvSpPr>
        <p:spPr>
          <a:xfrm>
            <a:off x="939800" y="4327525"/>
            <a:ext cx="5014913" cy="4116388"/>
          </a:xfrm>
        </p:spPr>
        <p:txBody>
          <a:bodyPr/>
          <a:lstStyle/>
          <a:p>
            <a:r>
              <a:rPr lang="en-GB" smtClean="0"/>
              <a:t>C’</a:t>
            </a:r>
            <a:endParaRPr lang="en-GB" dirty="0"/>
          </a:p>
        </p:txBody>
      </p:sp>
    </p:spTree>
    <p:extLst>
      <p:ext uri="{BB962C8B-B14F-4D97-AF65-F5344CB8AC3E}">
        <p14:creationId xmlns:p14="http://schemas.microsoft.com/office/powerpoint/2010/main" val="43710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9498F-5A3A-4A89-8830-98E66E2D0FCB}" type="slidenum">
              <a:rPr lang="fr-FR"/>
              <a:pPr/>
              <a:t>10</a:t>
            </a:fld>
            <a:endParaRPr lang="fr-FR"/>
          </a:p>
        </p:txBody>
      </p:sp>
      <p:sp>
        <p:nvSpPr>
          <p:cNvPr id="165890" name="Rectangle 2"/>
          <p:cNvSpPr>
            <a:spLocks noGrp="1" noRot="1" noChangeAspect="1" noChangeArrowheads="1" noTextEdit="1"/>
          </p:cNvSpPr>
          <p:nvPr>
            <p:ph type="sldImg"/>
          </p:nvPr>
        </p:nvSpPr>
        <p:spPr>
          <a:xfrm>
            <a:off x="1176338" y="709613"/>
            <a:ext cx="4540250" cy="3405187"/>
          </a:xfrm>
          <a:ln/>
        </p:spPr>
      </p:sp>
      <p:sp>
        <p:nvSpPr>
          <p:cNvPr id="165891" name="Rectangle 3"/>
          <p:cNvSpPr>
            <a:spLocks noGrp="1" noChangeArrowheads="1"/>
          </p:cNvSpPr>
          <p:nvPr>
            <p:ph type="body" idx="1"/>
          </p:nvPr>
        </p:nvSpPr>
        <p:spPr>
          <a:xfrm>
            <a:off x="939800" y="4327525"/>
            <a:ext cx="5014913" cy="4116388"/>
          </a:xfrm>
        </p:spPr>
        <p:txBody>
          <a:bodyPr/>
          <a:lstStyle/>
          <a:p>
            <a:r>
              <a:rPr lang="en-GB" smtClean="0"/>
              <a:t>C’</a:t>
            </a:r>
            <a:endParaRPr lang="en-GB" dirty="0"/>
          </a:p>
        </p:txBody>
      </p:sp>
    </p:spTree>
    <p:extLst>
      <p:ext uri="{BB962C8B-B14F-4D97-AF65-F5344CB8AC3E}">
        <p14:creationId xmlns:p14="http://schemas.microsoft.com/office/powerpoint/2010/main" val="119793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9498F-5A3A-4A89-8830-98E66E2D0FCB}" type="slidenum">
              <a:rPr lang="fr-FR"/>
              <a:pPr/>
              <a:t>11</a:t>
            </a:fld>
            <a:endParaRPr lang="fr-FR"/>
          </a:p>
        </p:txBody>
      </p:sp>
      <p:sp>
        <p:nvSpPr>
          <p:cNvPr id="165890" name="Rectangle 2"/>
          <p:cNvSpPr>
            <a:spLocks noGrp="1" noRot="1" noChangeAspect="1" noChangeArrowheads="1" noTextEdit="1"/>
          </p:cNvSpPr>
          <p:nvPr>
            <p:ph type="sldImg"/>
          </p:nvPr>
        </p:nvSpPr>
        <p:spPr>
          <a:xfrm>
            <a:off x="1176338" y="709613"/>
            <a:ext cx="4540250" cy="3405187"/>
          </a:xfrm>
          <a:ln/>
        </p:spPr>
      </p:sp>
      <p:sp>
        <p:nvSpPr>
          <p:cNvPr id="165891" name="Rectangle 3"/>
          <p:cNvSpPr>
            <a:spLocks noGrp="1" noChangeArrowheads="1"/>
          </p:cNvSpPr>
          <p:nvPr>
            <p:ph type="body" idx="1"/>
          </p:nvPr>
        </p:nvSpPr>
        <p:spPr>
          <a:xfrm>
            <a:off x="939800" y="4327525"/>
            <a:ext cx="5014913" cy="4116388"/>
          </a:xfrm>
        </p:spPr>
        <p:txBody>
          <a:bodyPr/>
          <a:lstStyle/>
          <a:p>
            <a:r>
              <a:rPr lang="en-GB" smtClean="0"/>
              <a:t>C’</a:t>
            </a:r>
            <a:endParaRPr lang="en-GB" dirty="0"/>
          </a:p>
        </p:txBody>
      </p:sp>
    </p:spTree>
    <p:extLst>
      <p:ext uri="{BB962C8B-B14F-4D97-AF65-F5344CB8AC3E}">
        <p14:creationId xmlns:p14="http://schemas.microsoft.com/office/powerpoint/2010/main" val="23926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5B20B4-45CE-4361-952C-F6138AC22AC1}" type="datetimeFigureOut">
              <a:rPr lang="fr-FR" smtClean="0"/>
              <a:pPr/>
              <a:t>19/02/2015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18F787-2CED-43D6-9694-051ABF64C313}"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B20B4-45CE-4361-952C-F6138AC22AC1}" type="datetimeFigureOut">
              <a:rPr lang="fr-FR" smtClean="0"/>
              <a:pPr/>
              <a:t>19/02/2015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8F787-2CED-43D6-9694-051ABF64C31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6.jpeg"/><Relationship Id="rId5" Type="http://schemas.openxmlformats.org/officeDocument/2006/relationships/image" Target="../media/image24.gif"/><Relationship Id="rId4" Type="http://schemas.openxmlformats.org/officeDocument/2006/relationships/image" Target="../media/image23.wmf"/><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9.jpg"/><Relationship Id="rId5" Type="http://schemas.openxmlformats.org/officeDocument/2006/relationships/image" Target="../media/image24.gi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6.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65820" y="302791"/>
            <a:ext cx="7772400" cy="1181993"/>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Aerosols</a:t>
            </a:r>
            <a:endParaRPr lang="en-US" dirty="0">
              <a:solidFill>
                <a:srgbClr val="FF0000"/>
              </a:solidFill>
            </a:endParaRPr>
          </a:p>
        </p:txBody>
      </p:sp>
      <p:sp>
        <p:nvSpPr>
          <p:cNvPr id="3" name="Sous-titre 2"/>
          <p:cNvSpPr>
            <a:spLocks noGrp="1"/>
          </p:cNvSpPr>
          <p:nvPr>
            <p:ph type="subTitle" idx="1"/>
          </p:nvPr>
        </p:nvSpPr>
        <p:spPr>
          <a:xfrm>
            <a:off x="827584" y="1412776"/>
            <a:ext cx="7448872" cy="864096"/>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From the source to the effects”</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132856"/>
            <a:ext cx="6408712" cy="43751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09528" y="332656"/>
            <a:ext cx="6534472" cy="369332"/>
          </a:xfrm>
          <a:prstGeom prst="rect">
            <a:avLst/>
          </a:prstGeom>
        </p:spPr>
        <p:txBody>
          <a:bodyPr wrap="square">
            <a:spAutoFit/>
          </a:bodyPr>
          <a:lstStyle/>
          <a:p>
            <a:r>
              <a:rPr lang="en-US" b="1" u="sng" dirty="0" smtClean="0">
                <a:solidFill>
                  <a:schemeClr val="accent2">
                    <a:lumMod val="75000"/>
                  </a:schemeClr>
                </a:solidFill>
                <a:effectLst>
                  <a:outerShdw blurRad="38100" dist="38100" dir="2700000" algn="tl">
                    <a:srgbClr val="000000">
                      <a:alpha val="43137"/>
                    </a:srgbClr>
                  </a:outerShdw>
                </a:effectLst>
                <a:latin typeface="MS Mincho" pitchFamily="49" charset="-128"/>
                <a:ea typeface="MS Mincho" pitchFamily="49" charset="-128"/>
                <a:cs typeface="DaunPenh" pitchFamily="2" charset="0"/>
              </a:rPr>
              <a:t>Help to understand (part 2)</a:t>
            </a:r>
          </a:p>
        </p:txBody>
      </p:sp>
      <p:pic>
        <p:nvPicPr>
          <p:cNvPr id="26" name="Image 25" descr="C:\Users\Pascale\AppData\Local\Microsoft\Windows\Temporary Internet Files\Content.IE5\2I1JQZHH\MC900078743[1].wmf"/>
          <p:cNvPicPr/>
          <p:nvPr/>
        </p:nvPicPr>
        <p:blipFill>
          <a:blip r:embed="rId4" cstate="print"/>
          <a:srcRect/>
          <a:stretch>
            <a:fillRect/>
          </a:stretch>
        </p:blipFill>
        <p:spPr bwMode="auto">
          <a:xfrm>
            <a:off x="7884368" y="211913"/>
            <a:ext cx="864096" cy="627137"/>
          </a:xfrm>
          <a:prstGeom prst="rect">
            <a:avLst/>
          </a:prstGeom>
          <a:noFill/>
          <a:ln w="9525">
            <a:noFill/>
            <a:miter lim="800000"/>
            <a:headEnd/>
            <a:tailEnd/>
          </a:ln>
        </p:spPr>
      </p:pic>
      <p:sp>
        <p:nvSpPr>
          <p:cNvPr id="29" name="ZoneTexte 28"/>
          <p:cNvSpPr txBox="1"/>
          <p:nvPr/>
        </p:nvSpPr>
        <p:spPr>
          <a:xfrm>
            <a:off x="6372200" y="294623"/>
            <a:ext cx="1224136" cy="39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u="sng" dirty="0" smtClean="0"/>
              <a:t>Help sheet</a:t>
            </a:r>
          </a:p>
          <a:p>
            <a:endParaRPr lang="en-US" dirty="0"/>
          </a:p>
        </p:txBody>
      </p:sp>
      <p:pic>
        <p:nvPicPr>
          <p:cNvPr id="42" name="Image 41" descr="C:\Users\Pascale\AppData\Local\Microsoft\Windows\Temporary Internet Files\Content.IE5\2I1JQZHH\MM900282851[1].gif"/>
          <p:cNvPicPr/>
          <p:nvPr/>
        </p:nvPicPr>
        <p:blipFill>
          <a:blip r:embed="rId5" cstate="print"/>
          <a:srcRect/>
          <a:stretch>
            <a:fillRect/>
          </a:stretch>
        </p:blipFill>
        <p:spPr bwMode="auto">
          <a:xfrm>
            <a:off x="395536" y="267474"/>
            <a:ext cx="936103" cy="450299"/>
          </a:xfrm>
          <a:prstGeom prst="rect">
            <a:avLst/>
          </a:prstGeom>
          <a:noFill/>
          <a:ln w="9525">
            <a:noFill/>
            <a:miter lim="800000"/>
            <a:headEnd/>
            <a:tailEnd/>
          </a:ln>
        </p:spPr>
      </p:pic>
      <p:sp>
        <p:nvSpPr>
          <p:cNvPr id="15" name="Lune 14"/>
          <p:cNvSpPr/>
          <p:nvPr/>
        </p:nvSpPr>
        <p:spPr>
          <a:xfrm rot="2392354">
            <a:off x="1114935" y="1307328"/>
            <a:ext cx="865460" cy="1435011"/>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19672" y="1772816"/>
            <a:ext cx="64807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0" descr="schemadiffusant"/>
          <p:cNvPicPr>
            <a:picLocks noChangeAspect="1" noChangeArrowheads="1"/>
          </p:cNvPicPr>
          <p:nvPr/>
        </p:nvPicPr>
        <p:blipFill>
          <a:blip r:embed="rId6" cstate="print"/>
          <a:srcRect/>
          <a:stretch>
            <a:fillRect/>
          </a:stretch>
        </p:blipFill>
        <p:spPr bwMode="auto">
          <a:xfrm>
            <a:off x="6444208" y="1531759"/>
            <a:ext cx="2339752" cy="2413445"/>
          </a:xfrm>
          <a:prstGeom prst="rect">
            <a:avLst/>
          </a:prstGeom>
          <a:noFill/>
        </p:spPr>
      </p:pic>
      <p:pic>
        <p:nvPicPr>
          <p:cNvPr id="13" name="Picture 9" descr="schemabsorbant"/>
          <p:cNvPicPr>
            <a:picLocks noChangeAspect="1" noChangeArrowheads="1"/>
          </p:cNvPicPr>
          <p:nvPr/>
        </p:nvPicPr>
        <p:blipFill>
          <a:blip r:embed="rId7" cstate="print"/>
          <a:srcRect/>
          <a:stretch>
            <a:fillRect/>
          </a:stretch>
        </p:blipFill>
        <p:spPr bwMode="auto">
          <a:xfrm>
            <a:off x="4067944" y="1531759"/>
            <a:ext cx="2332820" cy="2404812"/>
          </a:xfrm>
          <a:prstGeom prst="rect">
            <a:avLst/>
          </a:prstGeom>
          <a:noFill/>
        </p:spPr>
      </p:pic>
      <p:sp>
        <p:nvSpPr>
          <p:cNvPr id="14" name="Rectangle 13"/>
          <p:cNvSpPr/>
          <p:nvPr/>
        </p:nvSpPr>
        <p:spPr>
          <a:xfrm>
            <a:off x="0" y="2035815"/>
            <a:ext cx="3923928" cy="1917756"/>
          </a:xfrm>
          <a:prstGeom prst="rect">
            <a:avLst/>
          </a:prstGeom>
        </p:spPr>
        <p:txBody>
          <a:bodyPr wrap="square">
            <a:spAutoFit/>
          </a:bodyPr>
          <a:lstStyle/>
          <a:p>
            <a:pPr algn="just">
              <a:lnSpc>
                <a:spcPct val="94000"/>
              </a:lnSpc>
              <a:buClr>
                <a:srgbClr val="000000"/>
              </a:buClr>
              <a:buSzPct val="45000"/>
            </a:pPr>
            <a:r>
              <a:rPr lang="en-US" u="sng" dirty="0" smtClean="0">
                <a:solidFill>
                  <a:schemeClr val="accent2">
                    <a:lumMod val="75000"/>
                  </a:schemeClr>
                </a:solidFill>
                <a:latin typeface="MS Mincho" pitchFamily="49" charset="-128"/>
                <a:ea typeface="MS Mincho" pitchFamily="49" charset="-128"/>
              </a:rPr>
              <a:t>Direct effect:</a:t>
            </a:r>
          </a:p>
          <a:p>
            <a:pPr algn="just">
              <a:lnSpc>
                <a:spcPct val="94000"/>
              </a:lnSpc>
              <a:buClr>
                <a:srgbClr val="000000"/>
              </a:buClr>
              <a:buSzPct val="45000"/>
            </a:pPr>
            <a:r>
              <a:rPr lang="en-US" dirty="0" smtClean="0">
                <a:solidFill>
                  <a:schemeClr val="accent2">
                    <a:lumMod val="75000"/>
                  </a:schemeClr>
                </a:solidFill>
                <a:latin typeface="MS Mincho" pitchFamily="49" charset="-128"/>
                <a:ea typeface="MS Mincho" pitchFamily="49" charset="-128"/>
              </a:rPr>
              <a:t>This diagram shows that aerosols reflect or absorb the radiations according to their physical or optical properties. </a:t>
            </a:r>
          </a:p>
          <a:p>
            <a:pPr>
              <a:lnSpc>
                <a:spcPct val="94000"/>
              </a:lnSpc>
              <a:buClr>
                <a:srgbClr val="000000"/>
              </a:buClr>
              <a:buSzPct val="45000"/>
            </a:pPr>
            <a:endParaRPr lang="en-US" dirty="0" smtClean="0">
              <a:solidFill>
                <a:schemeClr val="accent2">
                  <a:lumMod val="75000"/>
                </a:schemeClr>
              </a:solidFill>
              <a:latin typeface="MS Mincho" pitchFamily="49" charset="-128"/>
              <a:ea typeface="MS Mincho" pitchFamily="49" charset="-128"/>
            </a:endParaRPr>
          </a:p>
          <a:p>
            <a:pPr>
              <a:lnSpc>
                <a:spcPct val="94000"/>
              </a:lnSpc>
              <a:buClr>
                <a:srgbClr val="000000"/>
              </a:buClr>
              <a:buSzPct val="45000"/>
            </a:pPr>
            <a:endParaRPr lang="en-US" dirty="0">
              <a:solidFill>
                <a:schemeClr val="accent2">
                  <a:lumMod val="75000"/>
                </a:schemeClr>
              </a:solidFill>
              <a:latin typeface="MS Mincho" pitchFamily="49" charset="-128"/>
              <a:ea typeface="MS Mincho" pitchFamily="49" charset="-128"/>
            </a:endParaRPr>
          </a:p>
        </p:txBody>
      </p:sp>
      <p:sp>
        <p:nvSpPr>
          <p:cNvPr id="18" name="Rectangle 17"/>
          <p:cNvSpPr/>
          <p:nvPr/>
        </p:nvSpPr>
        <p:spPr>
          <a:xfrm>
            <a:off x="0" y="1099711"/>
            <a:ext cx="9144000" cy="646331"/>
          </a:xfrm>
          <a:prstGeom prst="rect">
            <a:avLst/>
          </a:prstGeom>
        </p:spPr>
        <p:txBody>
          <a:bodyPr wrap="square">
            <a:spAutoFit/>
          </a:bodyPr>
          <a:lstStyle/>
          <a:p>
            <a:r>
              <a:rPr lang="en-US" dirty="0" smtClean="0">
                <a:solidFill>
                  <a:schemeClr val="accent2">
                    <a:lumMod val="75000"/>
                  </a:schemeClr>
                </a:solidFill>
                <a:latin typeface="MS Mincho" pitchFamily="49" charset="-128"/>
                <a:ea typeface="MS Mincho" pitchFamily="49" charset="-128"/>
                <a:cs typeface="DaunPenh" pitchFamily="2" charset="0"/>
              </a:rPr>
              <a:t>“Aerosols participate in the Earth’s radiative balance” (cf. Detailed sheet):</a:t>
            </a:r>
          </a:p>
        </p:txBody>
      </p:sp>
      <p:pic>
        <p:nvPicPr>
          <p:cNvPr id="19" name="Image 18" descr="C:\Users\Pascale\AppData\Local\Microsoft\Windows\Temporary Internet Files\Content.IE5\ZE65UO0L\MC900238955[1].wmf"/>
          <p:cNvPicPr/>
          <p:nvPr/>
        </p:nvPicPr>
        <p:blipFill>
          <a:blip r:embed="rId8" cstate="print"/>
          <a:srcRect/>
          <a:stretch>
            <a:fillRect/>
          </a:stretch>
        </p:blipFill>
        <p:spPr bwMode="auto">
          <a:xfrm>
            <a:off x="7812360" y="6075818"/>
            <a:ext cx="720080" cy="613133"/>
          </a:xfrm>
          <a:prstGeom prst="rect">
            <a:avLst/>
          </a:prstGeom>
          <a:noFill/>
          <a:ln w="9525">
            <a:noFill/>
            <a:miter lim="800000"/>
            <a:headEnd/>
            <a:tailEnd/>
          </a:ln>
        </p:spPr>
      </p:pic>
      <p:sp>
        <p:nvSpPr>
          <p:cNvPr id="20" name="ZoneTexte 19"/>
          <p:cNvSpPr txBox="1"/>
          <p:nvPr/>
        </p:nvSpPr>
        <p:spPr>
          <a:xfrm>
            <a:off x="4067944" y="3619991"/>
            <a:ext cx="5076056" cy="1046440"/>
          </a:xfrm>
          <a:prstGeom prst="rect">
            <a:avLst/>
          </a:prstGeom>
          <a:solidFill>
            <a:schemeClr val="bg1"/>
          </a:solidFill>
        </p:spPr>
        <p:txBody>
          <a:bodyPr wrap="square" rtlCol="0">
            <a:spAutoFit/>
          </a:bodyPr>
          <a:lstStyle/>
          <a:p>
            <a:r>
              <a:rPr lang="en-US" sz="1000" dirty="0" smtClean="0"/>
              <a:t>CNES		                   CNES</a:t>
            </a:r>
          </a:p>
          <a:p>
            <a:endParaRPr lang="en-US" sz="1100" dirty="0" smtClean="0"/>
          </a:p>
          <a:p>
            <a:r>
              <a:rPr lang="en-US" sz="1100" dirty="0" smtClean="0"/>
              <a:t> Ex: carbon, soot, dusts                                Ex: sulfates, organic, sea </a:t>
            </a:r>
            <a:r>
              <a:rPr lang="en-US" sz="1100" dirty="0" err="1" smtClean="0"/>
              <a:t>areosols</a:t>
            </a:r>
            <a:endParaRPr lang="en-US" sz="1100" dirty="0" smtClean="0"/>
          </a:p>
          <a:p>
            <a:endParaRPr lang="en-US" sz="1000" dirty="0" smtClean="0"/>
          </a:p>
          <a:p>
            <a:endParaRPr lang="en-US" sz="1000" dirty="0" smtClean="0"/>
          </a:p>
          <a:p>
            <a:endParaRPr lang="en-US" sz="1000" dirty="0"/>
          </a:p>
        </p:txBody>
      </p:sp>
      <p:sp>
        <p:nvSpPr>
          <p:cNvPr id="21" name="Rectangle 20"/>
          <p:cNvSpPr/>
          <p:nvPr/>
        </p:nvSpPr>
        <p:spPr>
          <a:xfrm>
            <a:off x="1" y="4196055"/>
            <a:ext cx="6156176" cy="2291704"/>
          </a:xfrm>
          <a:prstGeom prst="rect">
            <a:avLst/>
          </a:prstGeom>
        </p:spPr>
        <p:txBody>
          <a:bodyPr wrap="square">
            <a:spAutoFit/>
          </a:bodyPr>
          <a:lstStyle/>
          <a:p>
            <a:pPr lvl="0">
              <a:lnSpc>
                <a:spcPct val="94000"/>
              </a:lnSpc>
              <a:buClr>
                <a:srgbClr val="000000"/>
              </a:buClr>
              <a:buSzPct val="45000"/>
            </a:pPr>
            <a:r>
              <a:rPr lang="en-US" u="sng" dirty="0" smtClean="0">
                <a:solidFill>
                  <a:srgbClr val="C0504D">
                    <a:lumMod val="75000"/>
                  </a:srgbClr>
                </a:solidFill>
                <a:latin typeface="MS Mincho" pitchFamily="49" charset="-128"/>
                <a:ea typeface="MS Mincho" pitchFamily="49" charset="-128"/>
              </a:rPr>
              <a:t>Indirect effect</a:t>
            </a:r>
            <a:r>
              <a:rPr lang="en-US" dirty="0" smtClean="0">
                <a:solidFill>
                  <a:srgbClr val="C0504D">
                    <a:lumMod val="75000"/>
                  </a:srgbClr>
                </a:solidFill>
                <a:latin typeface="MS Mincho" pitchFamily="49" charset="-128"/>
                <a:ea typeface="MS Mincho" pitchFamily="49" charset="-128"/>
              </a:rPr>
              <a:t>:</a:t>
            </a:r>
          </a:p>
          <a:p>
            <a:pPr lvl="0"/>
            <a:r>
              <a:rPr lang="en-US" dirty="0" smtClean="0">
                <a:solidFill>
                  <a:srgbClr val="C0504D">
                    <a:lumMod val="75000"/>
                  </a:srgbClr>
                </a:solidFill>
                <a:latin typeface="MS Mincho" pitchFamily="49" charset="-128"/>
                <a:ea typeface="MS Mincho" pitchFamily="49" charset="-128"/>
              </a:rPr>
              <a:t>Moreover, aerosols are used as condensation nucleus during the creation of clouds. The more numerous particles in a polluted air, the more droplets, so the reflective power (albedo) of the cloud will be more important. This will also increase the lifetime of the cloud since the small droplets precipitate less easily</a:t>
            </a:r>
          </a:p>
        </p:txBody>
      </p:sp>
      <p:pic>
        <p:nvPicPr>
          <p:cNvPr id="22" name="Picture 2"/>
          <p:cNvPicPr>
            <a:picLocks noChangeAspect="1" noChangeArrowheads="1"/>
          </p:cNvPicPr>
          <p:nvPr/>
        </p:nvPicPr>
        <p:blipFill>
          <a:blip r:embed="rId9" cstate="print"/>
          <a:srcRect l="41780" t="53766" r="27781" b="16360"/>
          <a:stretch>
            <a:fillRect/>
          </a:stretch>
        </p:blipFill>
        <p:spPr bwMode="auto">
          <a:xfrm>
            <a:off x="5881617" y="4268063"/>
            <a:ext cx="3262383" cy="1800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2293126"/>
      </p:ext>
    </p:extLst>
  </p:cSld>
  <p:clrMapOvr>
    <a:masterClrMapping/>
  </p:clrMapOvr>
  <p:transition advClick="0" advTm="5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09528" y="332656"/>
            <a:ext cx="6534472" cy="369332"/>
          </a:xfrm>
          <a:prstGeom prst="rect">
            <a:avLst/>
          </a:prstGeom>
        </p:spPr>
        <p:txBody>
          <a:bodyPr wrap="square">
            <a:spAutoFit/>
          </a:bodyPr>
          <a:lstStyle/>
          <a:p>
            <a:r>
              <a:rPr lang="en-US" b="1" u="sng" dirty="0" smtClean="0">
                <a:solidFill>
                  <a:schemeClr val="accent2">
                    <a:lumMod val="75000"/>
                  </a:schemeClr>
                </a:solidFill>
                <a:effectLst>
                  <a:outerShdw blurRad="38100" dist="38100" dir="2700000" algn="tl">
                    <a:srgbClr val="000000">
                      <a:alpha val="43137"/>
                    </a:srgbClr>
                  </a:outerShdw>
                </a:effectLst>
                <a:latin typeface="MS Mincho" pitchFamily="49" charset="-128"/>
                <a:ea typeface="MS Mincho" pitchFamily="49" charset="-128"/>
                <a:cs typeface="DaunPenh" pitchFamily="2" charset="0"/>
              </a:rPr>
              <a:t>Help to understand (part 3)</a:t>
            </a:r>
          </a:p>
        </p:txBody>
      </p:sp>
      <p:pic>
        <p:nvPicPr>
          <p:cNvPr id="26" name="Image 25" descr="C:\Users\Pascale\AppData\Local\Microsoft\Windows\Temporary Internet Files\Content.IE5\2I1JQZHH\MC900078743[1].wmf"/>
          <p:cNvPicPr/>
          <p:nvPr/>
        </p:nvPicPr>
        <p:blipFill>
          <a:blip r:embed="rId4" cstate="print"/>
          <a:srcRect/>
          <a:stretch>
            <a:fillRect/>
          </a:stretch>
        </p:blipFill>
        <p:spPr bwMode="auto">
          <a:xfrm>
            <a:off x="7884368" y="211913"/>
            <a:ext cx="864096" cy="627137"/>
          </a:xfrm>
          <a:prstGeom prst="rect">
            <a:avLst/>
          </a:prstGeom>
          <a:noFill/>
          <a:ln w="9525">
            <a:noFill/>
            <a:miter lim="800000"/>
            <a:headEnd/>
            <a:tailEnd/>
          </a:ln>
        </p:spPr>
      </p:pic>
      <p:sp>
        <p:nvSpPr>
          <p:cNvPr id="29" name="ZoneTexte 28"/>
          <p:cNvSpPr txBox="1"/>
          <p:nvPr/>
        </p:nvSpPr>
        <p:spPr>
          <a:xfrm>
            <a:off x="6372200" y="294623"/>
            <a:ext cx="1224136" cy="39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u="sng" dirty="0" smtClean="0"/>
              <a:t>Help sheet</a:t>
            </a:r>
          </a:p>
          <a:p>
            <a:endParaRPr lang="en-US" dirty="0"/>
          </a:p>
        </p:txBody>
      </p:sp>
      <p:pic>
        <p:nvPicPr>
          <p:cNvPr id="42" name="Image 41" descr="C:\Users\Pascale\AppData\Local\Microsoft\Windows\Temporary Internet Files\Content.IE5\2I1JQZHH\MM900282851[1].gif"/>
          <p:cNvPicPr/>
          <p:nvPr/>
        </p:nvPicPr>
        <p:blipFill>
          <a:blip r:embed="rId5" cstate="print"/>
          <a:srcRect/>
          <a:stretch>
            <a:fillRect/>
          </a:stretch>
        </p:blipFill>
        <p:spPr bwMode="auto">
          <a:xfrm>
            <a:off x="395536" y="267474"/>
            <a:ext cx="936103" cy="450299"/>
          </a:xfrm>
          <a:prstGeom prst="rect">
            <a:avLst/>
          </a:prstGeom>
          <a:noFill/>
          <a:ln w="9525">
            <a:noFill/>
            <a:miter lim="800000"/>
            <a:headEnd/>
            <a:tailEnd/>
          </a:ln>
        </p:spPr>
      </p:pic>
      <p:sp>
        <p:nvSpPr>
          <p:cNvPr id="15" name="Lune 14"/>
          <p:cNvSpPr/>
          <p:nvPr/>
        </p:nvSpPr>
        <p:spPr>
          <a:xfrm rot="2392354">
            <a:off x="1114935" y="1307328"/>
            <a:ext cx="865460" cy="1435011"/>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19672" y="1772816"/>
            <a:ext cx="64807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377" y="775603"/>
            <a:ext cx="6643077" cy="5940158"/>
          </a:xfrm>
          <a:prstGeom prst="rect">
            <a:avLst/>
          </a:prstGeom>
        </p:spPr>
      </p:pic>
    </p:spTree>
    <p:custDataLst>
      <p:tags r:id="rId1"/>
    </p:custDataLst>
    <p:extLst>
      <p:ext uri="{BB962C8B-B14F-4D97-AF65-F5344CB8AC3E}">
        <p14:creationId xmlns:p14="http://schemas.microsoft.com/office/powerpoint/2010/main" val="2854800638"/>
      </p:ext>
    </p:extLst>
  </p:cSld>
  <p:clrMapOvr>
    <a:masterClrMapping/>
  </p:clrMapOvr>
  <p:transition advClick="0" advTm="5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67544" y="1124744"/>
            <a:ext cx="8465071" cy="3412976"/>
            <a:chOff x="284" y="35"/>
            <a:chExt cx="4928" cy="1309"/>
          </a:xfrm>
        </p:grpSpPr>
        <p:pic>
          <p:nvPicPr>
            <p:cNvPr id="174083" name="Picture 3"/>
            <p:cNvPicPr>
              <a:picLocks noChangeAspect="1" noChangeArrowheads="1"/>
            </p:cNvPicPr>
            <p:nvPr/>
          </p:nvPicPr>
          <p:blipFill>
            <a:blip r:embed="rId3" cstate="print"/>
            <a:srcRect/>
            <a:stretch>
              <a:fillRect/>
            </a:stretch>
          </p:blipFill>
          <p:spPr bwMode="auto">
            <a:xfrm>
              <a:off x="284" y="48"/>
              <a:ext cx="879" cy="614"/>
            </a:xfrm>
            <a:prstGeom prst="rect">
              <a:avLst/>
            </a:prstGeom>
            <a:noFill/>
          </p:spPr>
        </p:pic>
        <p:pic>
          <p:nvPicPr>
            <p:cNvPr id="174084" name="Picture 4"/>
            <p:cNvPicPr>
              <a:picLocks noChangeAspect="1" noChangeArrowheads="1"/>
            </p:cNvPicPr>
            <p:nvPr/>
          </p:nvPicPr>
          <p:blipFill>
            <a:blip r:embed="rId4" cstate="print"/>
            <a:srcRect/>
            <a:stretch>
              <a:fillRect/>
            </a:stretch>
          </p:blipFill>
          <p:spPr bwMode="auto">
            <a:xfrm>
              <a:off x="1357" y="48"/>
              <a:ext cx="860" cy="601"/>
            </a:xfrm>
            <a:prstGeom prst="rect">
              <a:avLst/>
            </a:prstGeom>
            <a:noFill/>
          </p:spPr>
        </p:pic>
        <p:pic>
          <p:nvPicPr>
            <p:cNvPr id="174085" name="Picture 5"/>
            <p:cNvPicPr>
              <a:picLocks noChangeAspect="1" noChangeArrowheads="1"/>
            </p:cNvPicPr>
            <p:nvPr/>
          </p:nvPicPr>
          <p:blipFill>
            <a:blip r:embed="rId5" cstate="print"/>
            <a:srcRect/>
            <a:stretch>
              <a:fillRect/>
            </a:stretch>
          </p:blipFill>
          <p:spPr bwMode="auto">
            <a:xfrm>
              <a:off x="2335" y="79"/>
              <a:ext cx="801" cy="562"/>
            </a:xfrm>
            <a:prstGeom prst="rect">
              <a:avLst/>
            </a:prstGeom>
            <a:noFill/>
          </p:spPr>
        </p:pic>
        <p:pic>
          <p:nvPicPr>
            <p:cNvPr id="174086" name="Picture 6"/>
            <p:cNvPicPr>
              <a:picLocks noChangeAspect="1" noChangeArrowheads="1"/>
            </p:cNvPicPr>
            <p:nvPr/>
          </p:nvPicPr>
          <p:blipFill>
            <a:blip r:embed="rId6" cstate="print"/>
            <a:srcRect/>
            <a:stretch>
              <a:fillRect/>
            </a:stretch>
          </p:blipFill>
          <p:spPr bwMode="auto">
            <a:xfrm>
              <a:off x="3458" y="35"/>
              <a:ext cx="803" cy="561"/>
            </a:xfrm>
            <a:prstGeom prst="rect">
              <a:avLst/>
            </a:prstGeom>
            <a:noFill/>
          </p:spPr>
        </p:pic>
        <p:pic>
          <p:nvPicPr>
            <p:cNvPr id="174087" name="Picture 7"/>
            <p:cNvPicPr>
              <a:picLocks noChangeAspect="1" noChangeArrowheads="1"/>
            </p:cNvPicPr>
            <p:nvPr/>
          </p:nvPicPr>
          <p:blipFill>
            <a:blip r:embed="rId7" cstate="print"/>
            <a:srcRect/>
            <a:stretch>
              <a:fillRect/>
            </a:stretch>
          </p:blipFill>
          <p:spPr bwMode="auto">
            <a:xfrm>
              <a:off x="288" y="730"/>
              <a:ext cx="879" cy="614"/>
            </a:xfrm>
            <a:prstGeom prst="rect">
              <a:avLst/>
            </a:prstGeom>
            <a:noFill/>
          </p:spPr>
        </p:pic>
        <p:pic>
          <p:nvPicPr>
            <p:cNvPr id="174088" name="Picture 8"/>
            <p:cNvPicPr>
              <a:picLocks noChangeAspect="1" noChangeArrowheads="1"/>
            </p:cNvPicPr>
            <p:nvPr/>
          </p:nvPicPr>
          <p:blipFill>
            <a:blip r:embed="rId8" cstate="print"/>
            <a:srcRect/>
            <a:stretch>
              <a:fillRect/>
            </a:stretch>
          </p:blipFill>
          <p:spPr bwMode="auto">
            <a:xfrm>
              <a:off x="1344" y="757"/>
              <a:ext cx="842" cy="587"/>
            </a:xfrm>
            <a:prstGeom prst="rect">
              <a:avLst/>
            </a:prstGeom>
            <a:noFill/>
          </p:spPr>
        </p:pic>
        <p:pic>
          <p:nvPicPr>
            <p:cNvPr id="174089" name="Picture 9"/>
            <p:cNvPicPr>
              <a:picLocks noChangeAspect="1" noChangeArrowheads="1"/>
            </p:cNvPicPr>
            <p:nvPr/>
          </p:nvPicPr>
          <p:blipFill>
            <a:blip r:embed="rId9" cstate="print"/>
            <a:srcRect/>
            <a:stretch>
              <a:fillRect/>
            </a:stretch>
          </p:blipFill>
          <p:spPr bwMode="auto">
            <a:xfrm>
              <a:off x="2428" y="722"/>
              <a:ext cx="820" cy="574"/>
            </a:xfrm>
            <a:prstGeom prst="rect">
              <a:avLst/>
            </a:prstGeom>
            <a:noFill/>
          </p:spPr>
        </p:pic>
        <p:pic>
          <p:nvPicPr>
            <p:cNvPr id="174090" name="Picture 10"/>
            <p:cNvPicPr>
              <a:picLocks noChangeAspect="1" noChangeArrowheads="1"/>
            </p:cNvPicPr>
            <p:nvPr/>
          </p:nvPicPr>
          <p:blipFill>
            <a:blip r:embed="rId10" cstate="print"/>
            <a:srcRect/>
            <a:stretch>
              <a:fillRect/>
            </a:stretch>
          </p:blipFill>
          <p:spPr bwMode="auto">
            <a:xfrm>
              <a:off x="3458" y="749"/>
              <a:ext cx="783" cy="547"/>
            </a:xfrm>
            <a:prstGeom prst="rect">
              <a:avLst/>
            </a:prstGeom>
            <a:noFill/>
          </p:spPr>
        </p:pic>
        <p:pic>
          <p:nvPicPr>
            <p:cNvPr id="174091" name="Picture 11"/>
            <p:cNvPicPr>
              <a:picLocks noChangeAspect="1" noChangeArrowheads="1"/>
            </p:cNvPicPr>
            <p:nvPr/>
          </p:nvPicPr>
          <p:blipFill>
            <a:blip r:embed="rId11" cstate="print"/>
            <a:srcRect/>
            <a:stretch>
              <a:fillRect/>
            </a:stretch>
          </p:blipFill>
          <p:spPr bwMode="auto">
            <a:xfrm>
              <a:off x="4353" y="43"/>
              <a:ext cx="859" cy="601"/>
            </a:xfrm>
            <a:prstGeom prst="rect">
              <a:avLst/>
            </a:prstGeom>
            <a:noFill/>
          </p:spPr>
        </p:pic>
      </p:grpSp>
      <p:sp>
        <p:nvSpPr>
          <p:cNvPr id="174092" name="Text Box 12"/>
          <p:cNvSpPr txBox="1">
            <a:spLocks noChangeArrowheads="1"/>
          </p:cNvSpPr>
          <p:nvPr/>
        </p:nvSpPr>
        <p:spPr bwMode="auto">
          <a:xfrm>
            <a:off x="118696" y="4953000"/>
            <a:ext cx="9025304" cy="646331"/>
          </a:xfrm>
          <a:prstGeom prst="rect">
            <a:avLst/>
          </a:prstGeom>
          <a:noFill/>
          <a:ln w="9525">
            <a:noFill/>
            <a:miter lim="800000"/>
            <a:headEnd/>
            <a:tailEnd/>
          </a:ln>
          <a:effectLst/>
        </p:spPr>
        <p:txBody>
          <a:bodyPr>
            <a:spAutoFit/>
          </a:bodyPr>
          <a:lstStyle/>
          <a:p>
            <a:pPr lvl="0" algn="ctr"/>
            <a:r>
              <a:rPr lang="en-US" dirty="0">
                <a:solidFill>
                  <a:prstClr val="black"/>
                </a:solidFill>
                <a:cs typeface="Arial" pitchFamily="34" charset="0"/>
              </a:rPr>
              <a:t>Give the definition of </a:t>
            </a:r>
            <a:r>
              <a:rPr lang="en-US" dirty="0" smtClean="0">
                <a:solidFill>
                  <a:prstClr val="black"/>
                </a:solidFill>
                <a:cs typeface="Arial" pitchFamily="34" charset="0"/>
              </a:rPr>
              <a:t>aerosols, their dimensions </a:t>
            </a:r>
            <a:r>
              <a:rPr lang="en-US" dirty="0" smtClean="0"/>
              <a:t>and </a:t>
            </a:r>
            <a:r>
              <a:rPr lang="en-US" dirty="0"/>
              <a:t>their main properties (diameters, residence time in the atmosphere…)</a:t>
            </a:r>
            <a:endParaRPr lang="en-GB" dirty="0"/>
          </a:p>
        </p:txBody>
      </p:sp>
      <p:sp>
        <p:nvSpPr>
          <p:cNvPr id="23" name="Flèche droite 22">
            <a:hlinkClick r:id="rId12" action="ppaction://hlinksldjump"/>
          </p:cNvPr>
          <p:cNvSpPr/>
          <p:nvPr/>
        </p:nvSpPr>
        <p:spPr>
          <a:xfrm>
            <a:off x="7668344" y="638132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755576" y="404664"/>
            <a:ext cx="7025639" cy="584775"/>
          </a:xfrm>
          <a:prstGeom prst="rect">
            <a:avLst/>
          </a:prstGeom>
          <a:noFill/>
        </p:spPr>
        <p:txBody>
          <a:bodyPr wrap="square" lIns="91440" tIns="45720" rIns="91440" bIns="45720">
            <a:spAutoFit/>
          </a:bodyPr>
          <a:lstStyle/>
          <a:p>
            <a:pPr algn="ctr"/>
            <a:r>
              <a:rPr lang="fr-F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 </a:t>
            </a:r>
            <a:r>
              <a:rPr lang="fr-FR" sz="3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Aerosols</a:t>
            </a:r>
            <a:r>
              <a:rPr lang="fr-F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fr-FR" sz="3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a:t>
            </a:r>
            <a:r>
              <a:rPr lang="fr-F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are </a:t>
            </a:r>
            <a:r>
              <a:rPr lang="fr-FR" sz="3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they</a:t>
            </a:r>
            <a:r>
              <a:rPr lang="fr-FR" sz="3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fr-FR"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4" name="Image 23" descr="C:\Users\Pascale\AppData\Local\Microsoft\Windows\Temporary Internet Files\Content.IE5\2I1JQZHH\MC900078627[1].wmf"/>
          <p:cNvPicPr/>
          <p:nvPr/>
        </p:nvPicPr>
        <p:blipFill>
          <a:blip r:embed="rId13" cstate="print"/>
          <a:srcRect l="44258"/>
          <a:stretch>
            <a:fillRect/>
          </a:stretch>
        </p:blipFill>
        <p:spPr bwMode="auto">
          <a:xfrm>
            <a:off x="5868144" y="6093296"/>
            <a:ext cx="576064" cy="764704"/>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6" name="ZoneTexte 25"/>
          <p:cNvSpPr txBox="1"/>
          <p:nvPr/>
        </p:nvSpPr>
        <p:spPr>
          <a:xfrm>
            <a:off x="323528" y="4653136"/>
            <a:ext cx="8064896" cy="1508105"/>
          </a:xfrm>
          <a:prstGeom prst="rect">
            <a:avLst/>
          </a:prstGeom>
          <a:noFill/>
        </p:spPr>
        <p:txBody>
          <a:bodyPr wrap="square" rtlCol="0">
            <a:spAutoFit/>
          </a:bodyPr>
          <a:lstStyle/>
          <a:p>
            <a:pPr algn="ctr"/>
            <a:r>
              <a:rPr lang="fr-FR" dirty="0" smtClean="0"/>
              <a:t>1. </a:t>
            </a:r>
            <a:r>
              <a:rPr lang="en-US" dirty="0"/>
              <a:t>On the detailed diagram (cf. Help </a:t>
            </a:r>
            <a:r>
              <a:rPr lang="en-US" dirty="0" smtClean="0"/>
              <a:t>sheet 3)</a:t>
            </a:r>
            <a:r>
              <a:rPr lang="en-GB" dirty="0" smtClean="0"/>
              <a:t> </a:t>
            </a:r>
            <a:r>
              <a:rPr lang="en-US" dirty="0" smtClean="0"/>
              <a:t>concerning </a:t>
            </a:r>
            <a:r>
              <a:rPr lang="en-US" dirty="0"/>
              <a:t>the aerosols, identify the aerosols’ sources. Note that some of them are natural and others </a:t>
            </a:r>
            <a:r>
              <a:rPr lang="en-US" dirty="0" smtClean="0"/>
              <a:t>anthropogenic </a:t>
            </a:r>
            <a:r>
              <a:rPr lang="en-US" dirty="0"/>
              <a:t>(coming from human action). </a:t>
            </a:r>
            <a:r>
              <a:rPr lang="en-US" dirty="0" smtClean="0"/>
              <a:t> </a:t>
            </a:r>
            <a:endParaRPr lang="en-GB" dirty="0"/>
          </a:p>
          <a:p>
            <a:pPr algn="ctr"/>
            <a:r>
              <a:rPr lang="fr-FR" dirty="0" smtClean="0"/>
              <a:t> </a:t>
            </a:r>
          </a:p>
          <a:p>
            <a:pPr algn="ctr"/>
            <a:r>
              <a:rPr lang="fr-FR" dirty="0" smtClean="0"/>
              <a:t>2. </a:t>
            </a:r>
            <a:r>
              <a:rPr lang="en-US" dirty="0"/>
              <a:t>What sources can you recognize on these </a:t>
            </a:r>
            <a:r>
              <a:rPr lang="en-US" dirty="0" smtClean="0"/>
              <a:t>pictures ?</a:t>
            </a:r>
            <a:r>
              <a:rPr lang="en-GB" dirty="0" smtClean="0"/>
              <a:t> </a:t>
            </a:r>
            <a:r>
              <a:rPr lang="fr-FR" sz="2000" dirty="0" smtClean="0"/>
              <a:t> </a:t>
            </a:r>
            <a:endParaRPr lang="fr-FR" sz="2000" dirty="0"/>
          </a:p>
        </p:txBody>
      </p:sp>
      <p:sp>
        <p:nvSpPr>
          <p:cNvPr id="31" name="Flèche droite 30">
            <a:hlinkClick r:id="rId3" action="ppaction://hlinksldjump"/>
          </p:cNvPr>
          <p:cNvSpPr/>
          <p:nvPr/>
        </p:nvSpPr>
        <p:spPr>
          <a:xfrm>
            <a:off x="7956376" y="656996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569796" y="188640"/>
            <a:ext cx="2991123" cy="584776"/>
          </a:xfrm>
          <a:prstGeom prst="rect">
            <a:avLst/>
          </a:prstGeom>
          <a:noFill/>
        </p:spPr>
        <p:txBody>
          <a:bodyPr wrap="none" lIns="91440" tIns="45720" rIns="91440" bIns="45720">
            <a:spAutoFit/>
          </a:bodyPr>
          <a:lstStyle/>
          <a:p>
            <a:pPr algn="ctr"/>
            <a:r>
              <a:rPr lang="fr-FR" sz="3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 </a:t>
            </a:r>
            <a:r>
              <a:rPr lang="fr-FR" sz="32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Their</a:t>
            </a:r>
            <a:r>
              <a:rPr lang="fr-FR" sz="3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sources</a:t>
            </a:r>
            <a:endParaRPr lang="fr-FR"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34" name="Image 33" descr="C:\Users\Pascale\AppData\Local\Microsoft\Windows\Temporary Internet Files\Content.IE5\2I1JQZHH\MC900078627[1].wmf"/>
          <p:cNvPicPr/>
          <p:nvPr/>
        </p:nvPicPr>
        <p:blipFill>
          <a:blip r:embed="rId4" cstate="print"/>
          <a:srcRect l="44258"/>
          <a:stretch>
            <a:fillRect/>
          </a:stretch>
        </p:blipFill>
        <p:spPr bwMode="auto">
          <a:xfrm>
            <a:off x="6228184" y="6093296"/>
            <a:ext cx="576064" cy="764704"/>
          </a:xfrm>
          <a:prstGeom prst="rect">
            <a:avLst/>
          </a:prstGeom>
          <a:noFill/>
          <a:ln w="9525">
            <a:noFill/>
            <a:miter lim="800000"/>
            <a:headEnd/>
            <a:tailEnd/>
          </a:ln>
        </p:spPr>
      </p:pic>
      <p:pic>
        <p:nvPicPr>
          <p:cNvPr id="3075" name="Picture 3" descr="C:\Users\Pascale\AppData\Local\Microsoft\Windows\Temporary Internet Files\Content.IE5\ZE65UO0L\Calipso_PPT_4.jpg"/>
          <p:cNvPicPr>
            <a:picLocks noChangeAspect="1" noChangeArrowheads="1"/>
          </p:cNvPicPr>
          <p:nvPr/>
        </p:nvPicPr>
        <p:blipFill>
          <a:blip r:embed="rId5" cstate="print"/>
          <a:srcRect l="2362" t="10518" r="2351" b="13229"/>
          <a:stretch>
            <a:fillRect/>
          </a:stretch>
        </p:blipFill>
        <p:spPr bwMode="auto">
          <a:xfrm>
            <a:off x="611560" y="908720"/>
            <a:ext cx="7488832" cy="3589688"/>
          </a:xfrm>
          <a:prstGeom prst="rect">
            <a:avLst/>
          </a:prstGeom>
          <a:noFill/>
        </p:spPr>
      </p:pic>
      <p:sp>
        <p:nvSpPr>
          <p:cNvPr id="9" name="ZoneTexte 8"/>
          <p:cNvSpPr txBox="1"/>
          <p:nvPr/>
        </p:nvSpPr>
        <p:spPr>
          <a:xfrm>
            <a:off x="611560" y="908720"/>
            <a:ext cx="7560840" cy="1754326"/>
          </a:xfrm>
          <a:prstGeom prst="rect">
            <a:avLst/>
          </a:prstGeom>
          <a:noFill/>
        </p:spPr>
        <p:txBody>
          <a:bodyPr wrap="square" rtlCol="0">
            <a:spAutoFit/>
          </a:bodyPr>
          <a:lstStyle/>
          <a:p>
            <a:r>
              <a:rPr lang="fr-FR" dirty="0" smtClean="0">
                <a:solidFill>
                  <a:schemeClr val="bg1"/>
                </a:solidFill>
              </a:rPr>
              <a:t>A-		   B- 			     C-</a:t>
            </a: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endParaRPr lang="fr-FR" dirty="0" smtClean="0">
              <a:solidFill>
                <a:schemeClr val="bg1"/>
              </a:solidFill>
            </a:endParaRPr>
          </a:p>
          <a:p>
            <a:r>
              <a:rPr lang="fr-FR" dirty="0" smtClean="0">
                <a:solidFill>
                  <a:schemeClr val="bg1"/>
                </a:solidFill>
              </a:rPr>
              <a:t>D-	</a:t>
            </a:r>
            <a:r>
              <a:rPr lang="fr-FR" dirty="0" smtClean="0"/>
              <a:t>              E-</a:t>
            </a:r>
            <a:r>
              <a:rPr lang="fr-FR" dirty="0" smtClean="0">
                <a:solidFill>
                  <a:schemeClr val="bg1"/>
                </a:solidFill>
              </a:rPr>
              <a:t>		F- 		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2" name="Groupe 21"/>
          <p:cNvGrpSpPr/>
          <p:nvPr/>
        </p:nvGrpSpPr>
        <p:grpSpPr>
          <a:xfrm>
            <a:off x="467544" y="620688"/>
            <a:ext cx="8064896" cy="1809492"/>
            <a:chOff x="467544" y="620688"/>
            <a:chExt cx="8064896" cy="1809492"/>
          </a:xfrm>
        </p:grpSpPr>
        <p:pic>
          <p:nvPicPr>
            <p:cNvPr id="6" name="Picture 5" descr="Greece_2007237_aqua_2km"/>
            <p:cNvPicPr>
              <a:picLocks noChangeAspect="1" noChangeArrowheads="1"/>
            </p:cNvPicPr>
            <p:nvPr/>
          </p:nvPicPr>
          <p:blipFill>
            <a:blip r:embed="rId3" cstate="print"/>
            <a:srcRect/>
            <a:stretch>
              <a:fillRect/>
            </a:stretch>
          </p:blipFill>
          <p:spPr bwMode="auto">
            <a:xfrm>
              <a:off x="6516216" y="692696"/>
              <a:ext cx="1679007" cy="1233107"/>
            </a:xfrm>
            <a:prstGeom prst="rect">
              <a:avLst/>
            </a:prstGeom>
            <a:noFill/>
            <a:ln w="9525">
              <a:noFill/>
              <a:miter lim="800000"/>
              <a:headEnd/>
              <a:tailEnd/>
            </a:ln>
          </p:spPr>
        </p:pic>
        <p:pic>
          <p:nvPicPr>
            <p:cNvPr id="8" name="Picture 5" descr="Chile_TMO_2008124"/>
            <p:cNvPicPr>
              <a:picLocks noChangeAspect="1" noChangeArrowheads="1"/>
            </p:cNvPicPr>
            <p:nvPr/>
          </p:nvPicPr>
          <p:blipFill>
            <a:blip r:embed="rId4" cstate="print"/>
            <a:srcRect/>
            <a:stretch>
              <a:fillRect/>
            </a:stretch>
          </p:blipFill>
          <p:spPr bwMode="auto">
            <a:xfrm>
              <a:off x="3347864" y="620688"/>
              <a:ext cx="1800200" cy="1356136"/>
            </a:xfrm>
            <a:prstGeom prst="rect">
              <a:avLst/>
            </a:prstGeom>
            <a:noFill/>
          </p:spPr>
        </p:pic>
        <p:sp>
          <p:nvSpPr>
            <p:cNvPr id="9" name="ZoneTexte 8"/>
            <p:cNvSpPr txBox="1"/>
            <p:nvPr/>
          </p:nvSpPr>
          <p:spPr>
            <a:xfrm>
              <a:off x="6300192" y="2060848"/>
              <a:ext cx="2232248" cy="369332"/>
            </a:xfrm>
            <a:prstGeom prst="rect">
              <a:avLst/>
            </a:prstGeom>
            <a:noFill/>
          </p:spPr>
          <p:txBody>
            <a:bodyPr wrap="square" rtlCol="0">
              <a:spAutoFit/>
            </a:bodyPr>
            <a:lstStyle/>
            <a:p>
              <a:r>
                <a:rPr lang="fr-FR" dirty="0" err="1" smtClean="0"/>
                <a:t>Fires</a:t>
              </a:r>
              <a:r>
                <a:rPr lang="fr-FR" dirty="0" smtClean="0"/>
                <a:t> in </a:t>
              </a:r>
              <a:r>
                <a:rPr lang="fr-FR" dirty="0" err="1" smtClean="0"/>
                <a:t>Greece</a:t>
              </a:r>
              <a:r>
                <a:rPr lang="fr-FR" dirty="0" smtClean="0"/>
                <a:t> - 2007 </a:t>
              </a:r>
              <a:endParaRPr lang="fr-FR" dirty="0"/>
            </a:p>
          </p:txBody>
        </p:sp>
        <p:sp>
          <p:nvSpPr>
            <p:cNvPr id="10" name="ZoneTexte 9"/>
            <p:cNvSpPr txBox="1"/>
            <p:nvPr/>
          </p:nvSpPr>
          <p:spPr>
            <a:xfrm>
              <a:off x="3203848" y="1988840"/>
              <a:ext cx="2808312" cy="369332"/>
            </a:xfrm>
            <a:prstGeom prst="rect">
              <a:avLst/>
            </a:prstGeom>
            <a:noFill/>
          </p:spPr>
          <p:txBody>
            <a:bodyPr wrap="square" rtlCol="0">
              <a:spAutoFit/>
            </a:bodyPr>
            <a:lstStyle/>
            <a:p>
              <a:r>
                <a:rPr lang="fr-FR" dirty="0" err="1" smtClean="0"/>
                <a:t>Volcanic</a:t>
              </a:r>
              <a:r>
                <a:rPr lang="fr-FR" dirty="0" smtClean="0"/>
                <a:t> </a:t>
              </a:r>
              <a:r>
                <a:rPr lang="fr-FR" dirty="0" err="1" smtClean="0"/>
                <a:t>eruption</a:t>
              </a:r>
              <a:endParaRPr lang="fr-FR" dirty="0"/>
            </a:p>
          </p:txBody>
        </p:sp>
        <p:pic>
          <p:nvPicPr>
            <p:cNvPr id="12" name="Picture 6"/>
            <p:cNvPicPr>
              <a:picLocks noChangeAspect="1" noChangeArrowheads="1"/>
            </p:cNvPicPr>
            <p:nvPr/>
          </p:nvPicPr>
          <p:blipFill>
            <a:blip r:embed="rId5" cstate="print"/>
            <a:srcRect/>
            <a:stretch>
              <a:fillRect/>
            </a:stretch>
          </p:blipFill>
          <p:spPr bwMode="auto">
            <a:xfrm>
              <a:off x="539552" y="764704"/>
              <a:ext cx="1728192" cy="1196091"/>
            </a:xfrm>
            <a:prstGeom prst="rect">
              <a:avLst/>
            </a:prstGeom>
            <a:noFill/>
          </p:spPr>
        </p:pic>
        <p:sp>
          <p:nvSpPr>
            <p:cNvPr id="13" name="ZoneTexte 12"/>
            <p:cNvSpPr txBox="1"/>
            <p:nvPr/>
          </p:nvSpPr>
          <p:spPr>
            <a:xfrm>
              <a:off x="467544" y="1988840"/>
              <a:ext cx="2771800" cy="369332"/>
            </a:xfrm>
            <a:prstGeom prst="rect">
              <a:avLst/>
            </a:prstGeom>
            <a:noFill/>
          </p:spPr>
          <p:txBody>
            <a:bodyPr wrap="square" rtlCol="0">
              <a:spAutoFit/>
            </a:bodyPr>
            <a:lstStyle/>
            <a:p>
              <a:r>
                <a:rPr lang="fr-FR" dirty="0" err="1" smtClean="0"/>
                <a:t>Sandstorm</a:t>
              </a:r>
              <a:endParaRPr lang="fr-FR" dirty="0"/>
            </a:p>
          </p:txBody>
        </p:sp>
      </p:grpSp>
      <p:sp>
        <p:nvSpPr>
          <p:cNvPr id="15" name="ZoneTexte 14"/>
          <p:cNvSpPr txBox="1"/>
          <p:nvPr/>
        </p:nvSpPr>
        <p:spPr>
          <a:xfrm>
            <a:off x="359024" y="2420888"/>
            <a:ext cx="8533456" cy="4924425"/>
          </a:xfrm>
          <a:prstGeom prst="rect">
            <a:avLst/>
          </a:prstGeom>
          <a:noFill/>
        </p:spPr>
        <p:txBody>
          <a:bodyPr wrap="square" rtlCol="0">
            <a:spAutoFit/>
          </a:bodyPr>
          <a:lstStyle/>
          <a:p>
            <a:pPr algn="just"/>
            <a:r>
              <a:rPr lang="en-US" dirty="0"/>
              <a:t>The detailed </a:t>
            </a:r>
            <a:r>
              <a:rPr lang="en-US" dirty="0" smtClean="0"/>
              <a:t>sheet 3 </a:t>
            </a:r>
            <a:r>
              <a:rPr lang="en-US" dirty="0"/>
              <a:t>indicates what phenomena occur in the transport of </a:t>
            </a:r>
            <a:r>
              <a:rPr lang="en-US" dirty="0" smtClean="0"/>
              <a:t>aerosols</a:t>
            </a:r>
            <a:r>
              <a:rPr lang="en-GB" dirty="0" smtClean="0"/>
              <a:t>.</a:t>
            </a:r>
          </a:p>
          <a:p>
            <a:pPr algn="just"/>
            <a:endParaRPr lang="fr-FR" dirty="0"/>
          </a:p>
          <a:p>
            <a:pPr algn="just"/>
            <a:r>
              <a:rPr lang="fr-FR" dirty="0" smtClean="0"/>
              <a:t>1- </a:t>
            </a:r>
            <a:r>
              <a:rPr lang="en-US" dirty="0"/>
              <a:t>How do these aerosols become suspended? (cf. Help </a:t>
            </a:r>
            <a:r>
              <a:rPr lang="en-US" dirty="0" smtClean="0"/>
              <a:t>sheet 3 )</a:t>
            </a:r>
            <a:endParaRPr lang="fr-FR" dirty="0"/>
          </a:p>
          <a:p>
            <a:pPr algn="just"/>
            <a:endParaRPr lang="fr-FR" dirty="0" smtClean="0"/>
          </a:p>
          <a:p>
            <a:pPr algn="just"/>
            <a:r>
              <a:rPr lang="fr-FR" dirty="0" smtClean="0"/>
              <a:t>2- </a:t>
            </a:r>
            <a:r>
              <a:rPr lang="en-US" dirty="0"/>
              <a:t>In the detailed sheet concerning the notion of large-scale transport, identify the transport (cf. Help sheet</a:t>
            </a:r>
            <a:r>
              <a:rPr lang="en-US" dirty="0" smtClean="0"/>
              <a:t>)</a:t>
            </a:r>
            <a:r>
              <a:rPr lang="fr-FR" dirty="0" smtClean="0"/>
              <a:t>:</a:t>
            </a:r>
          </a:p>
          <a:p>
            <a:pPr marL="350838" lvl="3" indent="-84138"/>
            <a:r>
              <a:rPr lang="fr-FR" dirty="0" smtClean="0"/>
              <a:t>- </a:t>
            </a:r>
            <a:r>
              <a:rPr lang="en-US" dirty="0"/>
              <a:t>of pollution aerosols coming from combustion processes in the Northern hemisphere (in red)</a:t>
            </a:r>
            <a:endParaRPr lang="en-GB" dirty="0"/>
          </a:p>
          <a:p>
            <a:pPr marL="350838" lvl="3" indent="-84138"/>
            <a:r>
              <a:rPr lang="fr-FR" dirty="0" smtClean="0"/>
              <a:t>- </a:t>
            </a:r>
            <a:r>
              <a:rPr lang="en-US" dirty="0"/>
              <a:t>of biomass combustion aerosols on the African and South-American continents (in red)</a:t>
            </a:r>
            <a:endParaRPr lang="en-GB" dirty="0"/>
          </a:p>
          <a:p>
            <a:pPr marL="350838" lvl="3" indent="-84138"/>
            <a:r>
              <a:rPr lang="fr-FR" dirty="0" smtClean="0"/>
              <a:t>- </a:t>
            </a:r>
            <a:r>
              <a:rPr lang="en-US" dirty="0"/>
              <a:t>of desert dusts above the Atlantic ocean to the Gulf of Mexico (in green).</a:t>
            </a:r>
            <a:endParaRPr lang="en-GB" dirty="0"/>
          </a:p>
          <a:p>
            <a:pPr algn="just"/>
            <a:endParaRPr lang="fr-FR" sz="2000" dirty="0" smtClean="0"/>
          </a:p>
          <a:p>
            <a:endParaRPr lang="fr-FR" sz="2400" dirty="0" smtClean="0"/>
          </a:p>
          <a:p>
            <a:endParaRPr lang="fr-FR" sz="2400" dirty="0"/>
          </a:p>
          <a:p>
            <a:endParaRPr lang="fr-FR" sz="2400" dirty="0" smtClean="0"/>
          </a:p>
          <a:p>
            <a:pPr marL="457200" indent="-457200"/>
            <a:r>
              <a:rPr lang="fr-FR" sz="2400" dirty="0" smtClean="0"/>
              <a:t> </a:t>
            </a:r>
          </a:p>
        </p:txBody>
      </p:sp>
      <p:sp>
        <p:nvSpPr>
          <p:cNvPr id="21" name="Flèche droite 20">
            <a:hlinkClick r:id="rId6" action="ppaction://hlinksldjump"/>
          </p:cNvPr>
          <p:cNvSpPr/>
          <p:nvPr/>
        </p:nvSpPr>
        <p:spPr>
          <a:xfrm>
            <a:off x="8028384" y="645757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270207" y="0"/>
            <a:ext cx="4392749" cy="584776"/>
          </a:xfrm>
          <a:prstGeom prst="rect">
            <a:avLst/>
          </a:prstGeom>
          <a:noFill/>
        </p:spPr>
        <p:txBody>
          <a:bodyPr wrap="none" lIns="91440" tIns="45720" rIns="91440" bIns="45720">
            <a:spAutoFit/>
          </a:bodyPr>
          <a:lstStyle/>
          <a:p>
            <a:pPr algn="ctr"/>
            <a:r>
              <a:rPr lang="fr-FR" sz="3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 Transport of </a:t>
            </a:r>
            <a:r>
              <a:rPr lang="fr-FR" sz="3200" b="1" cap="none"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aerosols</a:t>
            </a:r>
            <a:endParaRPr lang="fr-FR"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3" name="Image 22" descr="C:\Users\Pascale\AppData\Local\Microsoft\Windows\Temporary Internet Files\Content.IE5\2I1JQZHH\MC900078627[1].wmf"/>
          <p:cNvPicPr/>
          <p:nvPr/>
        </p:nvPicPr>
        <p:blipFill>
          <a:blip r:embed="rId7" cstate="print"/>
          <a:srcRect l="44258"/>
          <a:stretch>
            <a:fillRect/>
          </a:stretch>
        </p:blipFill>
        <p:spPr bwMode="auto">
          <a:xfrm>
            <a:off x="6300192" y="6093296"/>
            <a:ext cx="576064"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a:noFill/>
        </p:spPr>
        <p:txBody>
          <a:bodyPr wrap="square" lIns="91440" tIns="45720" rIns="91440" bIns="45720">
            <a:spAutoFit/>
          </a:bodyPr>
          <a:lstStyle/>
          <a:p>
            <a:pPr algn="ctr"/>
            <a:endParaRPr lang="en-US" sz="3200" b="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US" sz="3200" b="1" cap="none"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a:t>
            </a:r>
            <a:endParaRPr lang="en-US" sz="3200"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0" name="ZoneTexte 9"/>
          <p:cNvSpPr txBox="1"/>
          <p:nvPr/>
        </p:nvSpPr>
        <p:spPr>
          <a:xfrm>
            <a:off x="179511" y="582442"/>
            <a:ext cx="8820472" cy="5333383"/>
          </a:xfrm>
          <a:prstGeom prst="rect">
            <a:avLst/>
          </a:prstGeom>
          <a:noFill/>
        </p:spPr>
        <p:txBody>
          <a:bodyPr wrap="square" rtlCol="0">
            <a:spAutoFit/>
          </a:bodyPr>
          <a:lstStyle/>
          <a:p>
            <a:pPr lvl="0" algn="just">
              <a:lnSpc>
                <a:spcPct val="94000"/>
              </a:lnSpc>
              <a:buClr>
                <a:srgbClr val="000000"/>
              </a:buClr>
              <a:buSzPct val="45000"/>
            </a:pPr>
            <a:endParaRPr lang="en-US" dirty="0" smtClean="0"/>
          </a:p>
          <a:p>
            <a:pPr lvl="0" algn="just">
              <a:lnSpc>
                <a:spcPct val="94000"/>
              </a:lnSpc>
              <a:buClr>
                <a:srgbClr val="000000"/>
              </a:buClr>
              <a:buSzPct val="45000"/>
            </a:pPr>
            <a:r>
              <a:rPr lang="en-US" dirty="0" smtClean="0"/>
              <a:t>1-With </a:t>
            </a:r>
            <a:r>
              <a:rPr lang="en-US" dirty="0"/>
              <a:t>the help of related </a:t>
            </a:r>
            <a:r>
              <a:rPr lang="en-US" dirty="0" smtClean="0"/>
              <a:t>documents (</a:t>
            </a:r>
            <a:r>
              <a:rPr lang="en-US" dirty="0"/>
              <a:t>Earth’s radiative balance</a:t>
            </a:r>
            <a:r>
              <a:rPr lang="en-US" dirty="0" smtClean="0"/>
              <a:t>), </a:t>
            </a:r>
            <a:r>
              <a:rPr lang="en-US" dirty="0"/>
              <a:t>identify </a:t>
            </a:r>
            <a:r>
              <a:rPr lang="en-US" dirty="0" smtClean="0"/>
              <a:t>what’ll be the </a:t>
            </a:r>
            <a:r>
              <a:rPr lang="en-US" dirty="0"/>
              <a:t>effects of aerosols on the flora and the global </a:t>
            </a:r>
            <a:r>
              <a:rPr lang="en-US" dirty="0" smtClean="0"/>
              <a:t>climate</a:t>
            </a:r>
            <a:r>
              <a:rPr lang="en-US" dirty="0"/>
              <a:t>,</a:t>
            </a: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r>
              <a:rPr lang="en-US" dirty="0" smtClean="0"/>
              <a:t>2- For each photo below, identify the </a:t>
            </a:r>
            <a:r>
              <a:rPr lang="en-US" b="1" dirty="0" smtClean="0"/>
              <a:t>effects of aerosols on the climate change</a:t>
            </a:r>
            <a:r>
              <a:rPr lang="en-US" dirty="0" smtClean="0"/>
              <a:t> (warming or cooling). </a:t>
            </a:r>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endParaRPr lang="en-US" dirty="0" smtClean="0"/>
          </a:p>
          <a:p>
            <a:pPr lvl="0" algn="just">
              <a:lnSpc>
                <a:spcPct val="94000"/>
              </a:lnSpc>
              <a:buClr>
                <a:srgbClr val="000000"/>
              </a:buClr>
              <a:buSzPct val="45000"/>
            </a:pPr>
            <a:r>
              <a:rPr lang="en-US" dirty="0" smtClean="0"/>
              <a:t>3- In the detailed sheet about aerosols, an </a:t>
            </a:r>
            <a:r>
              <a:rPr lang="en-US" b="1" dirty="0" smtClean="0"/>
              <a:t>indirect effect </a:t>
            </a:r>
            <a:r>
              <a:rPr lang="en-US" dirty="0" smtClean="0"/>
              <a:t>of aerosols on the Earth’s radiative balance can be identified: which one? (cf. Help sheet) </a:t>
            </a:r>
          </a:p>
          <a:p>
            <a:pPr lvl="0">
              <a:lnSpc>
                <a:spcPct val="94000"/>
              </a:lnSpc>
              <a:buClr>
                <a:srgbClr val="000000"/>
              </a:buClr>
              <a:buSzPct val="45000"/>
            </a:pPr>
            <a:endParaRPr lang="en-US" dirty="0" smtClean="0"/>
          </a:p>
          <a:p>
            <a:endParaRPr lang="en-US" dirty="0" smtClean="0"/>
          </a:p>
          <a:p>
            <a:endParaRPr lang="en-US" dirty="0"/>
          </a:p>
        </p:txBody>
      </p:sp>
      <p:pic>
        <p:nvPicPr>
          <p:cNvPr id="14" name="Picture 5" descr="Greece_2007237_aqua_2km"/>
          <p:cNvPicPr>
            <a:picLocks noChangeAspect="1" noChangeArrowheads="1"/>
          </p:cNvPicPr>
          <p:nvPr/>
        </p:nvPicPr>
        <p:blipFill>
          <a:blip r:embed="rId3" cstate="print"/>
          <a:srcRect/>
          <a:stretch>
            <a:fillRect/>
          </a:stretch>
        </p:blipFill>
        <p:spPr bwMode="auto">
          <a:xfrm>
            <a:off x="4716016" y="2505670"/>
            <a:ext cx="1646252" cy="1002858"/>
          </a:xfrm>
          <a:prstGeom prst="rect">
            <a:avLst/>
          </a:prstGeom>
          <a:noFill/>
          <a:ln w="9525">
            <a:noFill/>
            <a:miter lim="800000"/>
            <a:headEnd/>
            <a:tailEnd/>
          </a:ln>
        </p:spPr>
      </p:pic>
      <p:pic>
        <p:nvPicPr>
          <p:cNvPr id="15" name="Picture 5" descr="Chile_TMO_2008124"/>
          <p:cNvPicPr>
            <a:picLocks noChangeAspect="1" noChangeArrowheads="1"/>
          </p:cNvPicPr>
          <p:nvPr/>
        </p:nvPicPr>
        <p:blipFill>
          <a:blip r:embed="rId4" cstate="print"/>
          <a:srcRect/>
          <a:stretch>
            <a:fillRect/>
          </a:stretch>
        </p:blipFill>
        <p:spPr bwMode="auto">
          <a:xfrm>
            <a:off x="2483768" y="2505670"/>
            <a:ext cx="1681014" cy="1050385"/>
          </a:xfrm>
          <a:prstGeom prst="rect">
            <a:avLst/>
          </a:prstGeom>
          <a:noFill/>
        </p:spPr>
      </p:pic>
      <p:sp>
        <p:nvSpPr>
          <p:cNvPr id="16" name="ZoneTexte 15"/>
          <p:cNvSpPr txBox="1"/>
          <p:nvPr/>
        </p:nvSpPr>
        <p:spPr>
          <a:xfrm>
            <a:off x="4572000" y="3513782"/>
            <a:ext cx="2155274" cy="923330"/>
          </a:xfrm>
          <a:prstGeom prst="rect">
            <a:avLst/>
          </a:prstGeom>
          <a:noFill/>
        </p:spPr>
        <p:txBody>
          <a:bodyPr wrap="square" rtlCol="0">
            <a:spAutoFit/>
          </a:bodyPr>
          <a:lstStyle/>
          <a:p>
            <a:r>
              <a:rPr lang="en-US" smtClean="0"/>
              <a:t>Fires in Greece- 2007</a:t>
            </a:r>
          </a:p>
          <a:p>
            <a:pPr algn="ctr"/>
            <a:r>
              <a:rPr lang="en-US" smtClean="0"/>
              <a:t>(soot)</a:t>
            </a:r>
          </a:p>
          <a:p>
            <a:r>
              <a:rPr lang="en-US" smtClean="0"/>
              <a:t> </a:t>
            </a:r>
            <a:endParaRPr lang="en-US"/>
          </a:p>
        </p:txBody>
      </p:sp>
      <p:sp>
        <p:nvSpPr>
          <p:cNvPr id="17" name="ZoneTexte 16"/>
          <p:cNvSpPr txBox="1"/>
          <p:nvPr/>
        </p:nvSpPr>
        <p:spPr>
          <a:xfrm>
            <a:off x="2411760" y="3585790"/>
            <a:ext cx="2088232" cy="646331"/>
          </a:xfrm>
          <a:prstGeom prst="rect">
            <a:avLst/>
          </a:prstGeom>
          <a:noFill/>
        </p:spPr>
        <p:txBody>
          <a:bodyPr wrap="square" rtlCol="0">
            <a:spAutoFit/>
          </a:bodyPr>
          <a:lstStyle/>
          <a:p>
            <a:r>
              <a:rPr lang="en-US" dirty="0" smtClean="0"/>
              <a:t>Volcanic eruption</a:t>
            </a:r>
          </a:p>
          <a:p>
            <a:pPr algn="ctr"/>
            <a:r>
              <a:rPr lang="en-US" dirty="0" smtClean="0"/>
              <a:t>(sulfates)</a:t>
            </a:r>
            <a:endParaRPr lang="en-US" dirty="0"/>
          </a:p>
        </p:txBody>
      </p:sp>
      <p:pic>
        <p:nvPicPr>
          <p:cNvPr id="18" name="Picture 6"/>
          <p:cNvPicPr>
            <a:picLocks noChangeAspect="1" noChangeArrowheads="1"/>
          </p:cNvPicPr>
          <p:nvPr/>
        </p:nvPicPr>
        <p:blipFill>
          <a:blip r:embed="rId5" cstate="print"/>
          <a:srcRect/>
          <a:stretch>
            <a:fillRect/>
          </a:stretch>
        </p:blipFill>
        <p:spPr bwMode="auto">
          <a:xfrm>
            <a:off x="323528" y="2505670"/>
            <a:ext cx="1658667" cy="952195"/>
          </a:xfrm>
          <a:prstGeom prst="rect">
            <a:avLst/>
          </a:prstGeom>
          <a:noFill/>
        </p:spPr>
      </p:pic>
      <p:sp>
        <p:nvSpPr>
          <p:cNvPr id="19" name="ZoneTexte 18"/>
          <p:cNvSpPr txBox="1"/>
          <p:nvPr/>
        </p:nvSpPr>
        <p:spPr>
          <a:xfrm>
            <a:off x="251521" y="3585790"/>
            <a:ext cx="1944216" cy="646331"/>
          </a:xfrm>
          <a:prstGeom prst="rect">
            <a:avLst/>
          </a:prstGeom>
          <a:noFill/>
        </p:spPr>
        <p:txBody>
          <a:bodyPr wrap="square" rtlCol="0">
            <a:spAutoFit/>
          </a:bodyPr>
          <a:lstStyle/>
          <a:p>
            <a:pPr algn="ctr"/>
            <a:r>
              <a:rPr lang="en-US" smtClean="0"/>
              <a:t>Sandstorm</a:t>
            </a:r>
          </a:p>
          <a:p>
            <a:pPr algn="ctr"/>
            <a:r>
              <a:rPr lang="en-US" smtClean="0"/>
              <a:t> (dusts)</a:t>
            </a:r>
            <a:endParaRPr lang="en-US"/>
          </a:p>
        </p:txBody>
      </p:sp>
      <p:sp>
        <p:nvSpPr>
          <p:cNvPr id="26" name="Flèche droite 25">
            <a:hlinkClick r:id="rId6" action="ppaction://hlinksldjump"/>
          </p:cNvPr>
          <p:cNvSpPr/>
          <p:nvPr/>
        </p:nvSpPr>
        <p:spPr>
          <a:xfrm>
            <a:off x="8028384" y="645757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90326" y="0"/>
            <a:ext cx="6481261" cy="584776"/>
          </a:xfrm>
          <a:prstGeom prst="rect">
            <a:avLst/>
          </a:prstGeom>
          <a:noFill/>
        </p:spPr>
        <p:txBody>
          <a:bodyPr wrap="none" lIns="91440" tIns="45720" rIns="91440" bIns="45720">
            <a:spAutoFit/>
          </a:bodyPr>
          <a:lstStyle/>
          <a:p>
            <a:pPr algn="ctr"/>
            <a:r>
              <a:rPr lang="en-US" sz="32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Their effects on the environment</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2" name="Image 21" descr="C:\Users\Pascale\AppData\Local\Microsoft\Windows\Temporary Internet Files\Content.IE5\2I1JQZHH\MC900078627[1].wmf"/>
          <p:cNvPicPr/>
          <p:nvPr/>
        </p:nvPicPr>
        <p:blipFill>
          <a:blip r:embed="rId7" cstate="print"/>
          <a:srcRect l="44258"/>
          <a:stretch>
            <a:fillRect/>
          </a:stretch>
        </p:blipFill>
        <p:spPr bwMode="auto">
          <a:xfrm>
            <a:off x="6084168" y="6093296"/>
            <a:ext cx="576064" cy="764704"/>
          </a:xfrm>
          <a:prstGeom prst="rect">
            <a:avLst/>
          </a:prstGeom>
          <a:noFill/>
          <a:ln w="9525">
            <a:noFill/>
            <a:miter lim="800000"/>
            <a:headEnd/>
            <a:tailEnd/>
          </a:ln>
        </p:spPr>
      </p:pic>
      <p:sp>
        <p:nvSpPr>
          <p:cNvPr id="25" name="ZoneTexte 24"/>
          <p:cNvSpPr txBox="1"/>
          <p:nvPr/>
        </p:nvSpPr>
        <p:spPr>
          <a:xfrm>
            <a:off x="6660232" y="3513782"/>
            <a:ext cx="2232248" cy="646331"/>
          </a:xfrm>
          <a:prstGeom prst="rect">
            <a:avLst/>
          </a:prstGeom>
          <a:noFill/>
        </p:spPr>
        <p:txBody>
          <a:bodyPr wrap="square" rtlCol="0">
            <a:spAutoFit/>
          </a:bodyPr>
          <a:lstStyle/>
          <a:p>
            <a:pPr algn="ctr"/>
            <a:r>
              <a:rPr lang="en-US" smtClean="0"/>
              <a:t>Sea sprays</a:t>
            </a:r>
          </a:p>
          <a:p>
            <a:pPr algn="ctr"/>
            <a:r>
              <a:rPr lang="en-US" smtClean="0"/>
              <a:t>(sea aerosols)</a:t>
            </a:r>
            <a:endParaRPr lang="en-US"/>
          </a:p>
        </p:txBody>
      </p:sp>
      <p:pic>
        <p:nvPicPr>
          <p:cNvPr id="24" name="Picture 2" descr="perfect_storm"/>
          <p:cNvPicPr>
            <a:picLocks noChangeAspect="1" noChangeArrowheads="1"/>
          </p:cNvPicPr>
          <p:nvPr/>
        </p:nvPicPr>
        <p:blipFill>
          <a:blip r:embed="rId8" cstate="print"/>
          <a:srcRect/>
          <a:stretch>
            <a:fillRect/>
          </a:stretch>
        </p:blipFill>
        <p:spPr bwMode="auto">
          <a:xfrm>
            <a:off x="6948264" y="2433662"/>
            <a:ext cx="1584175" cy="1100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00808"/>
            <a:ext cx="9144000" cy="4525963"/>
          </a:xfrm>
        </p:spPr>
        <p:txBody>
          <a:bodyPr>
            <a:normAutofit/>
          </a:bodyPr>
          <a:lstStyle/>
          <a:p>
            <a:pPr marL="0" indent="0" algn="just">
              <a:buNone/>
            </a:pPr>
            <a:r>
              <a:rPr lang="en-US" sz="2000" dirty="0"/>
              <a:t>1 - What are the effects of aerosols on health ?</a:t>
            </a:r>
          </a:p>
          <a:p>
            <a:pPr marL="457200" indent="-457200" algn="just">
              <a:buAutoNum type="arabicPeriod"/>
            </a:pPr>
            <a:endParaRPr lang="en-US" sz="2000" dirty="0"/>
          </a:p>
          <a:p>
            <a:pPr marL="457200" indent="-457200" algn="just">
              <a:buNone/>
            </a:pPr>
            <a:r>
              <a:rPr lang="en-US" sz="2000" dirty="0"/>
              <a:t>2 - What particles penetrate deeply into the </a:t>
            </a:r>
            <a:endParaRPr lang="en-US" sz="2000" dirty="0" smtClean="0"/>
          </a:p>
          <a:p>
            <a:pPr marL="457200" indent="-457200" algn="just">
              <a:buNone/>
            </a:pPr>
            <a:r>
              <a:rPr lang="en-US" sz="2000" dirty="0"/>
              <a:t>	</a:t>
            </a:r>
            <a:r>
              <a:rPr lang="en-US" sz="2000" dirty="0" smtClean="0"/>
              <a:t>respiratory </a:t>
            </a:r>
            <a:r>
              <a:rPr lang="en-US" sz="2000" dirty="0"/>
              <a:t>system ? </a:t>
            </a:r>
          </a:p>
          <a:p>
            <a:pPr marL="457200" indent="-457200" algn="just">
              <a:buNone/>
            </a:pPr>
            <a:endParaRPr lang="en-US" sz="2000" dirty="0"/>
          </a:p>
          <a:p>
            <a:pPr marL="457200" indent="-457200" algn="just">
              <a:buNone/>
            </a:pPr>
            <a:r>
              <a:rPr lang="en-US" sz="2000" dirty="0"/>
              <a:t>3 - What dimensions characterize the aerosols that penetrate deeply into the respiratory system ?</a:t>
            </a:r>
          </a:p>
          <a:p>
            <a:pPr marL="457200" indent="-457200" algn="just">
              <a:buNone/>
            </a:pPr>
            <a:endParaRPr lang="en-US" sz="2000" dirty="0"/>
          </a:p>
          <a:p>
            <a:pPr marL="457200" indent="-457200" algn="just">
              <a:buNone/>
            </a:pPr>
            <a:r>
              <a:rPr lang="en-US" sz="2000" dirty="0"/>
              <a:t>4 - What are the main effects according the </a:t>
            </a:r>
            <a:r>
              <a:rPr lang="en-US" sz="2000" dirty="0" err="1"/>
              <a:t>the</a:t>
            </a:r>
            <a:r>
              <a:rPr lang="en-US" sz="2000" dirty="0"/>
              <a:t> types of particles, what can be the symptoms ? </a:t>
            </a:r>
          </a:p>
          <a:p>
            <a:pPr marL="0" indent="0">
              <a:buNone/>
            </a:pPr>
            <a:endParaRPr lang="en-US" sz="2000" dirty="0"/>
          </a:p>
        </p:txBody>
      </p:sp>
      <p:sp>
        <p:nvSpPr>
          <p:cNvPr id="8" name="Flèche droite 7">
            <a:hlinkClick r:id="rId2" action="ppaction://hlinksldjump"/>
          </p:cNvPr>
          <p:cNvSpPr/>
          <p:nvPr/>
        </p:nvSpPr>
        <p:spPr>
          <a:xfrm>
            <a:off x="8028384" y="645757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45824" y="620688"/>
            <a:ext cx="4256093" cy="584776"/>
          </a:xfrm>
          <a:prstGeom prst="rect">
            <a:avLst/>
          </a:prstGeom>
          <a:noFill/>
        </p:spPr>
        <p:txBody>
          <a:bodyPr wrap="none" lIns="91440" tIns="45720" rIns="91440" bIns="4572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 Effects on the health</a:t>
            </a:r>
            <a:endPar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1" name="Image 10" descr="C:\Users\Pascale\AppData\Local\Microsoft\Windows\Temporary Internet Files\Content.IE5\2I1JQZHH\MC900078627[1].wmf"/>
          <p:cNvPicPr/>
          <p:nvPr/>
        </p:nvPicPr>
        <p:blipFill>
          <a:blip r:embed="rId3" cstate="print"/>
          <a:srcRect l="44258"/>
          <a:stretch>
            <a:fillRect/>
          </a:stretch>
        </p:blipFill>
        <p:spPr bwMode="auto">
          <a:xfrm>
            <a:off x="6372200" y="6093296"/>
            <a:ext cx="576064" cy="764704"/>
          </a:xfrm>
          <a:prstGeom prst="rect">
            <a:avLst/>
          </a:prstGeom>
          <a:noFill/>
          <a:ln w="9525">
            <a:noFill/>
            <a:miter lim="800000"/>
            <a:headEnd/>
            <a:tailEnd/>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802" y="1340768"/>
            <a:ext cx="3302752" cy="18837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6554465" y="2564904"/>
            <a:ext cx="2589535" cy="1646860"/>
          </a:xfrm>
          <a:prstGeom prst="rect">
            <a:avLst/>
          </a:prstGeom>
          <a:noFill/>
        </p:spPr>
      </p:pic>
      <p:pic>
        <p:nvPicPr>
          <p:cNvPr id="36865" name="Picture 1"/>
          <p:cNvPicPr>
            <a:picLocks noChangeAspect="1" noChangeArrowheads="1"/>
          </p:cNvPicPr>
          <p:nvPr/>
        </p:nvPicPr>
        <p:blipFill>
          <a:blip r:embed="rId4" cstate="print"/>
          <a:srcRect/>
          <a:stretch>
            <a:fillRect/>
          </a:stretch>
        </p:blipFill>
        <p:spPr bwMode="auto">
          <a:xfrm>
            <a:off x="6586098" y="4221088"/>
            <a:ext cx="2557902" cy="1173609"/>
          </a:xfrm>
          <a:prstGeom prst="rect">
            <a:avLst/>
          </a:prstGeom>
          <a:noFill/>
        </p:spPr>
      </p:pic>
      <p:sp>
        <p:nvSpPr>
          <p:cNvPr id="36870" name="Rectangle 6"/>
          <p:cNvSpPr>
            <a:spLocks noChangeArrowheads="1"/>
          </p:cNvSpPr>
          <p:nvPr/>
        </p:nvSpPr>
        <p:spPr bwMode="auto">
          <a:xfrm>
            <a:off x="0" y="2245514"/>
            <a:ext cx="220295"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72" name="Picture 8"/>
          <p:cNvPicPr>
            <a:picLocks noChangeAspect="1" noChangeArrowheads="1"/>
          </p:cNvPicPr>
          <p:nvPr/>
        </p:nvPicPr>
        <p:blipFill>
          <a:blip r:embed="rId5" cstate="print"/>
          <a:srcRect/>
          <a:stretch>
            <a:fillRect/>
          </a:stretch>
        </p:blipFill>
        <p:spPr bwMode="auto">
          <a:xfrm>
            <a:off x="6462961" y="836712"/>
            <a:ext cx="2681039" cy="1629651"/>
          </a:xfrm>
          <a:prstGeom prst="rect">
            <a:avLst/>
          </a:prstGeom>
          <a:noFill/>
          <a:ln w="9525">
            <a:noFill/>
            <a:miter lim="800000"/>
            <a:headEnd/>
            <a:tailEnd/>
          </a:ln>
        </p:spPr>
      </p:pic>
      <p:sp>
        <p:nvSpPr>
          <p:cNvPr id="14" name="ZoneTexte 13"/>
          <p:cNvSpPr txBox="1"/>
          <p:nvPr/>
        </p:nvSpPr>
        <p:spPr>
          <a:xfrm>
            <a:off x="0" y="764704"/>
            <a:ext cx="6516216" cy="4801315"/>
          </a:xfrm>
          <a:prstGeom prst="rect">
            <a:avLst/>
          </a:prstGeom>
          <a:noFill/>
        </p:spPr>
        <p:txBody>
          <a:bodyPr wrap="square" rtlCol="0">
            <a:spAutoFit/>
          </a:bodyPr>
          <a:lstStyle/>
          <a:p>
            <a:r>
              <a:rPr lang="en-US" b="1" smtClean="0">
                <a:solidFill>
                  <a:schemeClr val="accent2">
                    <a:lumMod val="75000"/>
                  </a:schemeClr>
                </a:solidFill>
                <a:latin typeface="MS Mincho" pitchFamily="49" charset="-128"/>
                <a:ea typeface="MS Mincho" pitchFamily="49" charset="-128"/>
              </a:rPr>
              <a:t>Material</a:t>
            </a:r>
            <a:r>
              <a:rPr lang="en-US" smtClean="0">
                <a:solidFill>
                  <a:schemeClr val="accent2">
                    <a:lumMod val="75000"/>
                  </a:schemeClr>
                </a:solidFill>
                <a:latin typeface="MS Mincho" pitchFamily="49" charset="-128"/>
                <a:ea typeface="MS Mincho" pitchFamily="49" charset="-128"/>
              </a:rPr>
              <a:t>: A sleek and transparent bottle, painted in black to enhance the contrast. We will adapt a valve on the cork, a kind of bike’s air chamber, as watertight as possible. </a:t>
            </a:r>
          </a:p>
          <a:p>
            <a:endParaRPr lang="en-US" smtClean="0">
              <a:solidFill>
                <a:schemeClr val="accent2">
                  <a:lumMod val="75000"/>
                </a:schemeClr>
              </a:solidFill>
              <a:latin typeface="MS Mincho" pitchFamily="49" charset="-128"/>
              <a:ea typeface="MS Mincho" pitchFamily="49" charset="-128"/>
            </a:endParaRPr>
          </a:p>
          <a:p>
            <a:r>
              <a:rPr lang="en-US" b="1" smtClean="0">
                <a:solidFill>
                  <a:schemeClr val="accent2">
                    <a:lumMod val="75000"/>
                  </a:schemeClr>
                </a:solidFill>
                <a:latin typeface="MS Mincho" pitchFamily="49" charset="-128"/>
                <a:ea typeface="MS Mincho" pitchFamily="49" charset="-128"/>
              </a:rPr>
              <a:t>Experience n°1:</a:t>
            </a:r>
          </a:p>
          <a:p>
            <a:pPr>
              <a:buFontTx/>
              <a:buChar char="-"/>
            </a:pPr>
            <a:r>
              <a:rPr lang="en-US" smtClean="0">
                <a:solidFill>
                  <a:schemeClr val="accent2">
                    <a:lumMod val="75000"/>
                  </a:schemeClr>
                </a:solidFill>
                <a:latin typeface="MS Mincho" pitchFamily="49" charset="-128"/>
                <a:ea typeface="MS Mincho" pitchFamily="49" charset="-128"/>
              </a:rPr>
              <a:t>Put some water in the bottle. Close and shake so that part of the water becomes vapor. Inflate and deflate quickly. Remove the cork. .</a:t>
            </a:r>
          </a:p>
          <a:p>
            <a:pPr>
              <a:buFontTx/>
              <a:buChar char="-"/>
            </a:pPr>
            <a:r>
              <a:rPr lang="en-US" smtClean="0">
                <a:solidFill>
                  <a:schemeClr val="accent2">
                    <a:lumMod val="75000"/>
                  </a:schemeClr>
                </a:solidFill>
                <a:latin typeface="MS Mincho" pitchFamily="49" charset="-128"/>
                <a:ea typeface="MS Mincho" pitchFamily="49" charset="-128"/>
              </a:rPr>
              <a:t>Observe: No formation of cloud. </a:t>
            </a:r>
          </a:p>
          <a:p>
            <a:pPr>
              <a:buFontTx/>
              <a:buChar char="-"/>
            </a:pPr>
            <a:endParaRPr lang="en-US" b="1" smtClean="0">
              <a:solidFill>
                <a:schemeClr val="accent2">
                  <a:lumMod val="75000"/>
                </a:schemeClr>
              </a:solidFill>
              <a:latin typeface="MS Mincho" pitchFamily="49" charset="-128"/>
              <a:ea typeface="MS Mincho" pitchFamily="49" charset="-128"/>
            </a:endParaRPr>
          </a:p>
          <a:p>
            <a:r>
              <a:rPr lang="en-US" b="1" smtClean="0">
                <a:solidFill>
                  <a:schemeClr val="accent2">
                    <a:lumMod val="75000"/>
                  </a:schemeClr>
                </a:solidFill>
                <a:latin typeface="MS Mincho" pitchFamily="49" charset="-128"/>
                <a:ea typeface="MS Mincho" pitchFamily="49" charset="-128"/>
              </a:rPr>
              <a:t>Experience n°2</a:t>
            </a:r>
            <a:r>
              <a:rPr lang="en-US" smtClean="0">
                <a:solidFill>
                  <a:schemeClr val="accent2">
                    <a:lumMod val="75000"/>
                  </a:schemeClr>
                </a:solidFill>
                <a:latin typeface="MS Mincho" pitchFamily="49" charset="-128"/>
                <a:ea typeface="MS Mincho" pitchFamily="49" charset="-128"/>
              </a:rPr>
              <a:t>:</a:t>
            </a:r>
          </a:p>
          <a:p>
            <a:r>
              <a:rPr lang="en-US" smtClean="0">
                <a:solidFill>
                  <a:schemeClr val="accent2">
                    <a:lumMod val="75000"/>
                  </a:schemeClr>
                </a:solidFill>
                <a:latin typeface="MS Mincho" pitchFamily="49" charset="-128"/>
                <a:ea typeface="MS Mincho" pitchFamily="49" charset="-128"/>
              </a:rPr>
              <a:t>-Put a long match into the bottle so that some smoke (+aerosols) appears. Close</a:t>
            </a:r>
          </a:p>
          <a:p>
            <a:pPr>
              <a:buFontTx/>
              <a:buChar char="-"/>
            </a:pPr>
            <a:r>
              <a:rPr lang="en-US" smtClean="0">
                <a:solidFill>
                  <a:schemeClr val="accent2">
                    <a:lumMod val="75000"/>
                  </a:schemeClr>
                </a:solidFill>
                <a:latin typeface="MS Mincho" pitchFamily="49" charset="-128"/>
                <a:ea typeface="MS Mincho" pitchFamily="49" charset="-128"/>
              </a:rPr>
              <a:t>Inflate and deflate.</a:t>
            </a:r>
          </a:p>
          <a:p>
            <a:pPr>
              <a:buFontTx/>
              <a:buChar char="-"/>
            </a:pPr>
            <a:r>
              <a:rPr lang="en-US" smtClean="0">
                <a:solidFill>
                  <a:schemeClr val="accent2">
                    <a:lumMod val="75000"/>
                  </a:schemeClr>
                </a:solidFill>
                <a:latin typeface="MS Mincho" pitchFamily="49" charset="-128"/>
                <a:ea typeface="MS Mincho" pitchFamily="49" charset="-128"/>
              </a:rPr>
              <a:t>Observe: the cloud appears.</a:t>
            </a:r>
          </a:p>
          <a:p>
            <a:endParaRPr lang="en-US" smtClean="0"/>
          </a:p>
        </p:txBody>
      </p:sp>
      <p:sp>
        <p:nvSpPr>
          <p:cNvPr id="15" name="Rectangle 14"/>
          <p:cNvSpPr/>
          <p:nvPr/>
        </p:nvSpPr>
        <p:spPr>
          <a:xfrm>
            <a:off x="0" y="5657671"/>
            <a:ext cx="8892480" cy="1200329"/>
          </a:xfrm>
          <a:prstGeom prst="rect">
            <a:avLst/>
          </a:prstGeom>
        </p:spPr>
        <p:txBody>
          <a:bodyPr wrap="square">
            <a:spAutoFit/>
          </a:bodyPr>
          <a:lstStyle/>
          <a:p>
            <a:r>
              <a:rPr lang="en-US" b="1" dirty="0" smtClean="0">
                <a:solidFill>
                  <a:schemeClr val="accent2">
                    <a:lumMod val="75000"/>
                  </a:schemeClr>
                </a:solidFill>
                <a:latin typeface="MS Mincho" pitchFamily="49" charset="-128"/>
                <a:ea typeface="MS Mincho" pitchFamily="49" charset="-128"/>
                <a:cs typeface="Arial" pitchFamily="34" charset="0"/>
              </a:rPr>
              <a:t>Conclusion: </a:t>
            </a:r>
            <a:r>
              <a:rPr lang="en-US" dirty="0" smtClean="0">
                <a:solidFill>
                  <a:schemeClr val="accent2">
                    <a:lumMod val="75000"/>
                  </a:schemeClr>
                </a:solidFill>
                <a:latin typeface="MS Mincho" pitchFamily="49" charset="-128"/>
                <a:ea typeface="MS Mincho" pitchFamily="49" charset="-128"/>
                <a:cs typeface="Arial" pitchFamily="34" charset="0"/>
              </a:rPr>
              <a:t>Here are the necessary conditions to the formation of a cloud: From the water vapor in the bottle and the cooling obtained by the decrease of the pressure, some condensation nucleus (smoke = aerosols) will start the reaction for the cloud’s formation.  </a:t>
            </a:r>
            <a:endParaRPr lang="en-US" dirty="0">
              <a:solidFill>
                <a:schemeClr val="accent2">
                  <a:lumMod val="75000"/>
                </a:schemeClr>
              </a:solidFill>
              <a:latin typeface="MS Mincho" pitchFamily="49" charset="-128"/>
              <a:ea typeface="MS Mincho" pitchFamily="49" charset="-128"/>
            </a:endParaRPr>
          </a:p>
        </p:txBody>
      </p:sp>
      <p:sp>
        <p:nvSpPr>
          <p:cNvPr id="17" name="ZoneTexte 16"/>
          <p:cNvSpPr txBox="1"/>
          <p:nvPr/>
        </p:nvSpPr>
        <p:spPr>
          <a:xfrm>
            <a:off x="395536" y="260648"/>
            <a:ext cx="4680520" cy="369332"/>
          </a:xfrm>
          <a:prstGeom prst="rect">
            <a:avLst/>
          </a:prstGeom>
          <a:noFill/>
        </p:spPr>
        <p:txBody>
          <a:bodyPr wrap="square" rtlCol="0">
            <a:spAutoFit/>
          </a:bodyPr>
          <a:lstStyle/>
          <a:p>
            <a:r>
              <a:rPr lang="en-US" b="1" u="sng" smtClean="0">
                <a:solidFill>
                  <a:schemeClr val="accent2">
                    <a:lumMod val="75000"/>
                  </a:schemeClr>
                </a:solidFill>
                <a:latin typeface="MS Mincho" pitchFamily="49" charset="-128"/>
                <a:ea typeface="MS Mincho" pitchFamily="49" charset="-128"/>
              </a:rPr>
              <a:t>Simulation of a cloud’s formation</a:t>
            </a:r>
            <a:endParaRPr lang="en-US" b="1" u="sng">
              <a:solidFill>
                <a:schemeClr val="accent2">
                  <a:lumMod val="75000"/>
                </a:schemeClr>
              </a:solidFill>
              <a:latin typeface="MS Mincho" pitchFamily="49" charset="-128"/>
              <a:ea typeface="MS Mincho" pitchFamily="49" charset="-128"/>
            </a:endParaRPr>
          </a:p>
        </p:txBody>
      </p:sp>
      <p:sp>
        <p:nvSpPr>
          <p:cNvPr id="18" name="ZoneTexte 17"/>
          <p:cNvSpPr txBox="1"/>
          <p:nvPr/>
        </p:nvSpPr>
        <p:spPr>
          <a:xfrm>
            <a:off x="6084168" y="260648"/>
            <a:ext cx="2376264" cy="369332"/>
          </a:xfrm>
          <a:prstGeom prst="rect">
            <a:avLst/>
          </a:prstGeom>
          <a:noFill/>
        </p:spPr>
        <p:txBody>
          <a:bodyPr wrap="square" rtlCol="0">
            <a:spAutoFit/>
          </a:bodyPr>
          <a:lstStyle/>
          <a:p>
            <a:r>
              <a:rPr lang="en-US" u="sng" dirty="0" smtClean="0"/>
              <a:t>Experience sheet</a:t>
            </a:r>
            <a:endParaRPr lang="en-US" u="sng" dirty="0"/>
          </a:p>
        </p:txBody>
      </p:sp>
      <p:pic>
        <p:nvPicPr>
          <p:cNvPr id="19" name="Image 18" descr="C:\Users\Pascale\AppData\Local\Microsoft\Windows\Temporary Internet Files\Content.IE5\ZE65UO0L\MC900238955[1].wmf"/>
          <p:cNvPicPr/>
          <p:nvPr/>
        </p:nvPicPr>
        <p:blipFill>
          <a:blip r:embed="rId6" cstate="print"/>
          <a:srcRect/>
          <a:stretch>
            <a:fillRect/>
          </a:stretch>
        </p:blipFill>
        <p:spPr bwMode="auto">
          <a:xfrm>
            <a:off x="8100392" y="188640"/>
            <a:ext cx="445077" cy="469117"/>
          </a:xfrm>
          <a:prstGeom prst="rect">
            <a:avLst/>
          </a:prstGeom>
          <a:noFill/>
          <a:ln w="9525">
            <a:noFill/>
            <a:miter lim="800000"/>
            <a:headEnd/>
            <a:tailEnd/>
          </a:ln>
        </p:spPr>
      </p:pic>
    </p:spTree>
    <p:extLst>
      <p:ext uri="{BB962C8B-B14F-4D97-AF65-F5344CB8AC3E}">
        <p14:creationId xmlns:p14="http://schemas.microsoft.com/office/powerpoint/2010/main" val="970816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 name="ZoneTexte 4"/>
          <p:cNvSpPr txBox="1"/>
          <p:nvPr/>
        </p:nvSpPr>
        <p:spPr>
          <a:xfrm>
            <a:off x="0" y="0"/>
            <a:ext cx="9144000" cy="6355586"/>
          </a:xfrm>
          <a:prstGeom prst="rect">
            <a:avLst/>
          </a:prstGeom>
          <a:noFill/>
        </p:spPr>
        <p:txBody>
          <a:bodyPr wrap="square" rtlCol="0">
            <a:spAutoFit/>
          </a:bodyPr>
          <a:lstStyle/>
          <a:p>
            <a:pPr algn="ctr"/>
            <a:endParaRPr lang="en-US" sz="1100" b="1" dirty="0" smtClean="0"/>
          </a:p>
          <a:p>
            <a:pPr algn="ctr"/>
            <a:r>
              <a:rPr lang="en-US" sz="1100" b="1" dirty="0" smtClean="0"/>
              <a:t>Correction of activity n°1</a:t>
            </a:r>
            <a:r>
              <a:rPr lang="en-US" sz="1100" dirty="0" smtClean="0"/>
              <a:t> : </a:t>
            </a:r>
            <a:r>
              <a:rPr lang="en-US" sz="1100" b="1" dirty="0" smtClean="0"/>
              <a:t>From the source to the effects</a:t>
            </a:r>
            <a:endParaRPr lang="en-US" sz="1100" dirty="0" smtClean="0"/>
          </a:p>
          <a:p>
            <a:pPr lvl="0"/>
            <a:endParaRPr lang="en-US" sz="1100" b="1" dirty="0" smtClean="0"/>
          </a:p>
          <a:p>
            <a:pPr lvl="0"/>
            <a:r>
              <a:rPr lang="en-US" sz="1100" b="1" dirty="0" smtClean="0"/>
              <a:t>A- Aerosols: what are they?</a:t>
            </a:r>
            <a:endParaRPr lang="en-US" sz="1100" dirty="0" smtClean="0"/>
          </a:p>
          <a:p>
            <a:r>
              <a:rPr lang="en-US" sz="1100" b="1" dirty="0" smtClean="0"/>
              <a:t> </a:t>
            </a:r>
            <a:endParaRPr lang="en-US" sz="1100" dirty="0" smtClean="0"/>
          </a:p>
          <a:p>
            <a:r>
              <a:rPr lang="en-US" sz="1100" dirty="0" smtClean="0"/>
              <a:t>By definition, An aerosol is a liquid or solid airborne particle in a gaseous environment (atmosphere). Within a population, the sizes and morphologies of the aerosols are very variable. However, we can consider that they have a spherical shape with a diameter that can vary from a few nanometers to micrometers. (conversion to be made in order to find the dimensions of the detailed diagram: cf. help sheet)</a:t>
            </a:r>
          </a:p>
          <a:p>
            <a:r>
              <a:rPr lang="en-US" sz="1100" dirty="0" smtClean="0"/>
              <a:t> </a:t>
            </a:r>
          </a:p>
          <a:p>
            <a:pPr lvl="0"/>
            <a:r>
              <a:rPr lang="en-US" sz="1100" b="1" dirty="0" smtClean="0"/>
              <a:t>B- The sources</a:t>
            </a:r>
            <a:endParaRPr lang="en-US" sz="1100" dirty="0" smtClean="0"/>
          </a:p>
          <a:p>
            <a:pPr lvl="0"/>
            <a:endParaRPr lang="en-US" sz="1100" dirty="0" smtClean="0"/>
          </a:p>
          <a:p>
            <a:pPr algn="just"/>
            <a:r>
              <a:rPr lang="en-US" sz="1100" dirty="0" smtClean="0"/>
              <a:t>1- The Aerosols detailed diagram shows the natural sources (“Natural vegetation” and “Grounds, oceans and </a:t>
            </a:r>
            <a:r>
              <a:rPr lang="en-US" sz="1100" dirty="0" err="1" smtClean="0"/>
              <a:t>volcanos</a:t>
            </a:r>
            <a:r>
              <a:rPr lang="en-US" sz="1100" dirty="0" smtClean="0"/>
              <a:t>”) and the anthropogenic sources (“Industry and waste processing”, “Transport”, “Habitat”, ‘Agriculture” and “Biomass combustion”).</a:t>
            </a:r>
          </a:p>
          <a:p>
            <a:pPr algn="just"/>
            <a:r>
              <a:rPr lang="en-US" sz="1100" dirty="0" smtClean="0"/>
              <a:t>2- “Grounds, oceans and </a:t>
            </a:r>
            <a:r>
              <a:rPr lang="en-US" sz="1100" dirty="0" err="1" smtClean="0"/>
              <a:t>volcanos</a:t>
            </a:r>
            <a:r>
              <a:rPr lang="en-US" sz="1100" dirty="0" smtClean="0"/>
              <a:t>”: photos A ,B and E</a:t>
            </a:r>
          </a:p>
          <a:p>
            <a:pPr marL="228600" indent="-228600" algn="just"/>
            <a:r>
              <a:rPr lang="en-US" sz="1100" dirty="0" smtClean="0"/>
              <a:t>	“Transport”: photos C and G</a:t>
            </a:r>
          </a:p>
          <a:p>
            <a:pPr marL="228600" indent="-228600" algn="just"/>
            <a:r>
              <a:rPr lang="en-US" sz="1100" dirty="0" smtClean="0"/>
              <a:t>	“Industry and waste processing”: photo D</a:t>
            </a:r>
          </a:p>
          <a:p>
            <a:pPr marL="228600" indent="-228600" algn="just"/>
            <a:r>
              <a:rPr lang="en-US" sz="1100" dirty="0" smtClean="0"/>
              <a:t>	“Biomass fire”: photo F</a:t>
            </a:r>
          </a:p>
          <a:p>
            <a:endParaRPr lang="en-US" sz="1100" dirty="0" smtClean="0"/>
          </a:p>
          <a:p>
            <a:pPr lvl="0"/>
            <a:r>
              <a:rPr lang="en-US" sz="1100" b="1" dirty="0" smtClean="0"/>
              <a:t>C- Aerosols transport</a:t>
            </a:r>
            <a:endParaRPr lang="en-US" sz="1100" dirty="0" smtClean="0"/>
          </a:p>
          <a:p>
            <a:r>
              <a:rPr lang="en-US" sz="1100" b="1" dirty="0" smtClean="0"/>
              <a:t> </a:t>
            </a:r>
            <a:endParaRPr lang="en-US" sz="1100" dirty="0" smtClean="0"/>
          </a:p>
          <a:p>
            <a:pPr lvl="0"/>
            <a:r>
              <a:rPr lang="en-US" sz="1100" dirty="0" smtClean="0"/>
              <a:t>1- These aerosols become suspended in the air because of wind erosion (dust), wave surging (sea aerosols), height of injection (volcanic soot). The wind enhances their transport. </a:t>
            </a:r>
          </a:p>
          <a:p>
            <a:pPr lvl="0"/>
            <a:r>
              <a:rPr lang="en-US" sz="1100" dirty="0" smtClean="0"/>
              <a:t>2- Nothing to report</a:t>
            </a:r>
          </a:p>
          <a:p>
            <a:r>
              <a:rPr lang="en-US" sz="1100" dirty="0" smtClean="0"/>
              <a:t> </a:t>
            </a:r>
          </a:p>
          <a:p>
            <a:pPr lvl="0"/>
            <a:r>
              <a:rPr lang="en-US" sz="1100" b="1" dirty="0" smtClean="0"/>
              <a:t>D- Their effects on the environment</a:t>
            </a:r>
            <a:endParaRPr lang="en-US" sz="1100" dirty="0" smtClean="0"/>
          </a:p>
          <a:p>
            <a:r>
              <a:rPr lang="en-US" sz="1100" b="1" dirty="0" smtClean="0"/>
              <a:t> </a:t>
            </a:r>
            <a:endParaRPr lang="en-US" sz="1100" dirty="0" smtClean="0"/>
          </a:p>
          <a:p>
            <a:pPr lvl="0"/>
            <a:r>
              <a:rPr lang="en-US" sz="1100" dirty="0" smtClean="0"/>
              <a:t>1- Effects of the aerosols on the environment: ground and water pollution, urban pollution, climate change (warming or cooling effect). </a:t>
            </a:r>
          </a:p>
          <a:p>
            <a:r>
              <a:rPr lang="en-US" sz="1100" dirty="0" smtClean="0"/>
              <a:t>2- Warming effect: sandstorm, soot, </a:t>
            </a:r>
          </a:p>
          <a:p>
            <a:r>
              <a:rPr lang="en-US" sz="1100" dirty="0" smtClean="0"/>
              <a:t>     Cooling effect : sulfates, sea aerosols</a:t>
            </a:r>
          </a:p>
          <a:p>
            <a:r>
              <a:rPr lang="en-US" sz="1100" dirty="0" smtClean="0"/>
              <a:t>3- They also participate in the Earth’s radiative balance by their action on the clouds. </a:t>
            </a:r>
          </a:p>
          <a:p>
            <a:endParaRPr lang="en-US" sz="1100" dirty="0" smtClean="0"/>
          </a:p>
          <a:p>
            <a:pPr lvl="0"/>
            <a:r>
              <a:rPr lang="en-US" sz="1100" b="1" dirty="0" smtClean="0"/>
              <a:t> E- Their effects on health</a:t>
            </a:r>
            <a:endParaRPr lang="en-US" sz="1100" dirty="0" smtClean="0"/>
          </a:p>
          <a:p>
            <a:r>
              <a:rPr lang="en-US" sz="1100" b="1" dirty="0" smtClean="0"/>
              <a:t> </a:t>
            </a:r>
            <a:endParaRPr lang="en-US" sz="1100" dirty="0" smtClean="0"/>
          </a:p>
          <a:p>
            <a:pPr lvl="0" algn="just"/>
            <a:r>
              <a:rPr lang="en-US" sz="1100" dirty="0" smtClean="0"/>
              <a:t>1</a:t>
            </a:r>
            <a:r>
              <a:rPr lang="en-US" sz="1100" dirty="0"/>
              <a:t>- Aerosols deteriorate the respiratory system. They also create cardiovascular, carcinogenic and mutagenic </a:t>
            </a:r>
            <a:r>
              <a:rPr lang="en-US" sz="1100" dirty="0" smtClean="0"/>
              <a:t>effects</a:t>
            </a:r>
            <a:endParaRPr lang="en-US" sz="1100" dirty="0"/>
          </a:p>
          <a:p>
            <a:r>
              <a:rPr lang="en-US" sz="1100" dirty="0" smtClean="0"/>
              <a:t>2 </a:t>
            </a:r>
            <a:r>
              <a:rPr lang="en-US" sz="1100" dirty="0"/>
              <a:t>- Small-sized particles easily penetrate into the respiratory </a:t>
            </a:r>
            <a:r>
              <a:rPr lang="en-US" sz="1100" dirty="0" smtClean="0"/>
              <a:t>system. </a:t>
            </a:r>
            <a:r>
              <a:rPr lang="en-US" sz="1100" dirty="0"/>
              <a:t>Repeated contact with organic dust can lead to allergies to substances in the dust and also to asthma, fever, general fatigue and shortness of </a:t>
            </a:r>
            <a:r>
              <a:rPr lang="en-US" sz="1100" dirty="0" smtClean="0"/>
              <a:t>breath</a:t>
            </a:r>
          </a:p>
          <a:p>
            <a:r>
              <a:rPr lang="en-US" sz="1100" dirty="0"/>
              <a:t>3</a:t>
            </a:r>
            <a:r>
              <a:rPr lang="en-US" sz="1100" dirty="0" smtClean="0"/>
              <a:t>- </a:t>
            </a:r>
            <a:r>
              <a:rPr lang="en-US" sz="1100" dirty="0"/>
              <a:t>Repeated contact with organic dust can lead to allergies to substances in the dust and also to asthma, fever, general fatigue and shortness of breath</a:t>
            </a:r>
            <a:endParaRPr lang="en-US" sz="11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80" name="Rectangle 16"/>
          <p:cNvSpPr>
            <a:spLocks noGrp="1" noChangeArrowheads="1"/>
          </p:cNvSpPr>
          <p:nvPr>
            <p:ph type="title"/>
          </p:nvPr>
        </p:nvSpPr>
        <p:spPr>
          <a:xfrm>
            <a:off x="0" y="980728"/>
            <a:ext cx="8820472" cy="692150"/>
          </a:xfrm>
        </p:spPr>
        <p:txBody>
          <a:bodyPr>
            <a:normAutofit fontScale="90000"/>
          </a:bodyPr>
          <a:lstStyle/>
          <a:p>
            <a:r>
              <a:rPr lang="en-US" sz="2000" u="sng" dirty="0" smtClean="0">
                <a:solidFill>
                  <a:schemeClr val="accent2">
                    <a:lumMod val="75000"/>
                  </a:schemeClr>
                </a:solidFill>
                <a:latin typeface="MS Mincho" pitchFamily="49" charset="-128"/>
                <a:ea typeface="MS Mincho" pitchFamily="49" charset="-128"/>
              </a:rPr>
              <a:t>Simplified diagram and explanation of the Earth’s radiative balance </a:t>
            </a:r>
            <a:br>
              <a:rPr lang="en-US" sz="2000" u="sng" dirty="0" smtClean="0">
                <a:solidFill>
                  <a:schemeClr val="accent2">
                    <a:lumMod val="75000"/>
                  </a:schemeClr>
                </a:solidFill>
                <a:latin typeface="MS Mincho" pitchFamily="49" charset="-128"/>
                <a:ea typeface="MS Mincho" pitchFamily="49" charset="-128"/>
              </a:rPr>
            </a:br>
            <a:r>
              <a:rPr lang="en-US" sz="2000" dirty="0" smtClean="0"/>
              <a:t/>
            </a:r>
            <a:br>
              <a:rPr lang="en-US" sz="2000" dirty="0" smtClean="0"/>
            </a:br>
            <a:endParaRPr lang="en-US" sz="2000" dirty="0"/>
          </a:p>
        </p:txBody>
      </p:sp>
      <p:sp>
        <p:nvSpPr>
          <p:cNvPr id="25" name="Rectangle 24"/>
          <p:cNvSpPr/>
          <p:nvPr/>
        </p:nvSpPr>
        <p:spPr>
          <a:xfrm>
            <a:off x="2609528" y="332656"/>
            <a:ext cx="6534472" cy="369332"/>
          </a:xfrm>
          <a:prstGeom prst="rect">
            <a:avLst/>
          </a:prstGeom>
        </p:spPr>
        <p:txBody>
          <a:bodyPr wrap="square">
            <a:spAutoFit/>
          </a:bodyPr>
          <a:lstStyle/>
          <a:p>
            <a:r>
              <a:rPr lang="en-US" b="1" u="sng" dirty="0" smtClean="0">
                <a:solidFill>
                  <a:schemeClr val="accent2">
                    <a:lumMod val="75000"/>
                  </a:schemeClr>
                </a:solidFill>
                <a:effectLst>
                  <a:outerShdw blurRad="38100" dist="38100" dir="2700000" algn="tl">
                    <a:srgbClr val="000000">
                      <a:alpha val="43137"/>
                    </a:srgbClr>
                  </a:outerShdw>
                </a:effectLst>
                <a:latin typeface="MS Mincho" pitchFamily="49" charset="-128"/>
                <a:ea typeface="MS Mincho" pitchFamily="49" charset="-128"/>
                <a:cs typeface="DaunPenh" pitchFamily="2" charset="0"/>
              </a:rPr>
              <a:t>Help to understand (part 1)</a:t>
            </a:r>
          </a:p>
        </p:txBody>
      </p:sp>
      <p:pic>
        <p:nvPicPr>
          <p:cNvPr id="26" name="Image 25" descr="C:\Users\Pascale\AppData\Local\Microsoft\Windows\Temporary Internet Files\Content.IE5\2I1JQZHH\MC900078743[1].wmf"/>
          <p:cNvPicPr/>
          <p:nvPr/>
        </p:nvPicPr>
        <p:blipFill>
          <a:blip r:embed="rId4" cstate="print"/>
          <a:srcRect/>
          <a:stretch>
            <a:fillRect/>
          </a:stretch>
        </p:blipFill>
        <p:spPr bwMode="auto">
          <a:xfrm>
            <a:off x="7884368" y="211913"/>
            <a:ext cx="864096" cy="627137"/>
          </a:xfrm>
          <a:prstGeom prst="rect">
            <a:avLst/>
          </a:prstGeom>
          <a:noFill/>
          <a:ln w="9525">
            <a:noFill/>
            <a:miter lim="800000"/>
            <a:headEnd/>
            <a:tailEnd/>
          </a:ln>
        </p:spPr>
      </p:pic>
      <p:sp>
        <p:nvSpPr>
          <p:cNvPr id="29" name="ZoneTexte 28"/>
          <p:cNvSpPr txBox="1"/>
          <p:nvPr/>
        </p:nvSpPr>
        <p:spPr>
          <a:xfrm>
            <a:off x="6372200" y="294623"/>
            <a:ext cx="1224136" cy="396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u="sng" dirty="0" smtClean="0"/>
              <a:t>Help sheet</a:t>
            </a:r>
          </a:p>
          <a:p>
            <a:endParaRPr lang="en-US" dirty="0"/>
          </a:p>
        </p:txBody>
      </p:sp>
      <p:pic>
        <p:nvPicPr>
          <p:cNvPr id="42" name="Image 41" descr="C:\Users\Pascale\AppData\Local\Microsoft\Windows\Temporary Internet Files\Content.IE5\2I1JQZHH\MM900282851[1].gif"/>
          <p:cNvPicPr/>
          <p:nvPr/>
        </p:nvPicPr>
        <p:blipFill>
          <a:blip r:embed="rId5" cstate="print"/>
          <a:srcRect/>
          <a:stretch>
            <a:fillRect/>
          </a:stretch>
        </p:blipFill>
        <p:spPr bwMode="auto">
          <a:xfrm>
            <a:off x="395536" y="267474"/>
            <a:ext cx="936103" cy="450299"/>
          </a:xfrm>
          <a:prstGeom prst="rect">
            <a:avLst/>
          </a:prstGeom>
          <a:noFill/>
          <a:ln w="9525">
            <a:noFill/>
            <a:miter lim="800000"/>
            <a:headEnd/>
            <a:tailEnd/>
          </a:ln>
        </p:spPr>
      </p:pic>
      <p:sp>
        <p:nvSpPr>
          <p:cNvPr id="15" name="Lune 14"/>
          <p:cNvSpPr/>
          <p:nvPr/>
        </p:nvSpPr>
        <p:spPr>
          <a:xfrm rot="2392354">
            <a:off x="1114935" y="1307328"/>
            <a:ext cx="865460" cy="1435011"/>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7704" y="1484784"/>
            <a:ext cx="16561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19672" y="1772816"/>
            <a:ext cx="64807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566" y="1268760"/>
            <a:ext cx="7029818" cy="5432132"/>
          </a:xfrm>
          <a:prstGeom prst="rect">
            <a:avLst/>
          </a:prstGeom>
        </p:spPr>
      </p:pic>
    </p:spTree>
    <p:custDataLst>
      <p:tags r:id="rId1"/>
    </p:custDataLst>
  </p:cSld>
  <p:clrMapOvr>
    <a:masterClrMapping/>
  </p:clrMapOvr>
  <p:transition advClick="0" advTm="57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7|10.2|2.5|17.1|8.2"/>
</p:tagLst>
</file>

<file path=ppt/tags/tag2.xml><?xml version="1.0" encoding="utf-8"?>
<p:tagLst xmlns:a="http://schemas.openxmlformats.org/drawingml/2006/main" xmlns:r="http://schemas.openxmlformats.org/officeDocument/2006/relationships" xmlns:p="http://schemas.openxmlformats.org/presentationml/2006/main">
  <p:tag name="TIMING" val="|9.|6.7|10.2|2.5|17.1|8.2"/>
</p:tagLst>
</file>

<file path=ppt/tags/tag3.xml><?xml version="1.0" encoding="utf-8"?>
<p:tagLst xmlns:a="http://schemas.openxmlformats.org/drawingml/2006/main" xmlns:r="http://schemas.openxmlformats.org/officeDocument/2006/relationships" xmlns:p="http://schemas.openxmlformats.org/presentationml/2006/main">
  <p:tag name="TIMING" val="|9.|6.7|10.2|2.5|17.1|8.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2707</TotalTime>
  <Words>677</Words>
  <Application>Microsoft Office PowerPoint</Application>
  <PresentationFormat>Předvádění na obrazovce (4:3)</PresentationFormat>
  <Paragraphs>143</Paragraphs>
  <Slides>11</Slides>
  <Notes>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MS Mincho</vt:lpstr>
      <vt:lpstr>Arial</vt:lpstr>
      <vt:lpstr>Calibri</vt:lpstr>
      <vt:lpstr>DaunPenh</vt:lpstr>
      <vt:lpstr>Times New Roman</vt:lpstr>
      <vt:lpstr>Thème Office</vt:lpstr>
      <vt:lpstr>Aerosols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Simplified diagram and explanation of the Earth’s radiative balance   </vt:lpstr>
      <vt:lpstr>Prezentace aplikace PowerPoint</vt:lpstr>
      <vt:lpstr>Prezentace aplikace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Activités pédagogiques Aérosols</dc:title>
  <dc:creator>Pascale</dc:creator>
  <cp:lastModifiedBy>Bara S</cp:lastModifiedBy>
  <cp:revision>261</cp:revision>
  <dcterms:created xsi:type="dcterms:W3CDTF">2011-01-25T10:55:19Z</dcterms:created>
  <dcterms:modified xsi:type="dcterms:W3CDTF">2015-02-19T14:13:48Z</dcterms:modified>
</cp:coreProperties>
</file>