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Inria Serif"/>
      <p:regular r:id="rId21"/>
      <p:bold r:id="rId22"/>
      <p:italic r:id="rId23"/>
      <p:boldItalic r:id="rId24"/>
    </p:embeddedFont>
    <p:embeddedFont>
      <p:font typeface="Inria Sans"/>
      <p:regular r:id="rId25"/>
      <p:bold r:id="rId26"/>
      <p:italic r:id="rId27"/>
      <p:boldItalic r:id="rId28"/>
    </p:embeddedFont>
    <p:embeddedFont>
      <p:font typeface="Inria Serif Light"/>
      <p:regular r:id="rId29"/>
      <p:bold r:id="rId30"/>
      <p:italic r:id="rId31"/>
      <p:boldItalic r:id="rId32"/>
    </p:embeddedFont>
    <p:embeddedFont>
      <p:font typeface="Inria Sa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4B98AB-BEAB-4BBE-B6C8-7870D4FE81E5}">
  <a:tblStyle styleId="{4A4B98AB-BEAB-4BBE-B6C8-7870D4FE81E5}"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InriaSerif-bold.fntdata"/><Relationship Id="rId21" Type="http://schemas.openxmlformats.org/officeDocument/2006/relationships/font" Target="fonts/InriaSerif-regular.fntdata"/><Relationship Id="rId24" Type="http://schemas.openxmlformats.org/officeDocument/2006/relationships/font" Target="fonts/InriaSerif-boldItalic.fntdata"/><Relationship Id="rId23" Type="http://schemas.openxmlformats.org/officeDocument/2006/relationships/font" Target="fonts/InriaSerif-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riaSans-bold.fntdata"/><Relationship Id="rId25" Type="http://schemas.openxmlformats.org/officeDocument/2006/relationships/font" Target="fonts/InriaSans-regular.fntdata"/><Relationship Id="rId28" Type="http://schemas.openxmlformats.org/officeDocument/2006/relationships/font" Target="fonts/InriaSans-boldItalic.fntdata"/><Relationship Id="rId27" Type="http://schemas.openxmlformats.org/officeDocument/2006/relationships/font" Target="fonts/Inria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riaSerif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riaSerifLight-italic.fntdata"/><Relationship Id="rId30" Type="http://schemas.openxmlformats.org/officeDocument/2006/relationships/font" Target="fonts/InriaSerifLight-bold.fntdata"/><Relationship Id="rId11" Type="http://schemas.openxmlformats.org/officeDocument/2006/relationships/slide" Target="slides/slide6.xml"/><Relationship Id="rId33" Type="http://schemas.openxmlformats.org/officeDocument/2006/relationships/font" Target="fonts/InriaSansLight-regular.fntdata"/><Relationship Id="rId10" Type="http://schemas.openxmlformats.org/officeDocument/2006/relationships/slide" Target="slides/slide5.xml"/><Relationship Id="rId32" Type="http://schemas.openxmlformats.org/officeDocument/2006/relationships/font" Target="fonts/InriaSerifLight-boldItalic.fntdata"/><Relationship Id="rId13" Type="http://schemas.openxmlformats.org/officeDocument/2006/relationships/slide" Target="slides/slide8.xml"/><Relationship Id="rId35" Type="http://schemas.openxmlformats.org/officeDocument/2006/relationships/font" Target="fonts/InriaSansLight-italic.fntdata"/><Relationship Id="rId12" Type="http://schemas.openxmlformats.org/officeDocument/2006/relationships/slide" Target="slides/slide7.xml"/><Relationship Id="rId34" Type="http://schemas.openxmlformats.org/officeDocument/2006/relationships/font" Target="fonts/InriaSansLight-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InriaSans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Say hello: </a:t>
            </a:r>
            <a:r>
              <a:rPr lang="en">
                <a:solidFill>
                  <a:schemeClr val="dk1"/>
                </a:solidFill>
              </a:rPr>
              <a:t>Dominic, Eitan, Karim, Ethan, (Andrew)</a:t>
            </a:r>
            <a:endParaRPr/>
          </a:p>
          <a:p>
            <a:pPr indent="0" lvl="0" marL="0" rtl="0" algn="l">
              <a:spcBef>
                <a:spcPts val="0"/>
              </a:spcBef>
              <a:spcAft>
                <a:spcPts val="0"/>
              </a:spcAft>
              <a:buNone/>
            </a:pPr>
            <a:r>
              <a:rPr lang="en"/>
              <a:t>Hello I’m Dominic and I’m here today </a:t>
            </a:r>
            <a:r>
              <a:rPr lang="en"/>
              <a:t>with</a:t>
            </a:r>
            <a:r>
              <a:rPr lang="en"/>
              <a:t> Eitan, Karim, Ethan, and Andrew who is currently under the weather and will not be speaking today. We are here to present our </a:t>
            </a:r>
            <a:r>
              <a:rPr lang="en"/>
              <a:t>research</a:t>
            </a:r>
            <a:r>
              <a:rPr lang="en"/>
              <a:t> on the effects of...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655c158d6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655c158d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Dominic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It is important to note that by day four traps had similar densities proving the theory that larger bodies of water attract mosquitoes faster but in the end all hold a similar amount of larvae.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655c158d6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655c158d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Eitan:</a:t>
            </a:r>
            <a:endParaRPr/>
          </a:p>
          <a:p>
            <a:pPr indent="0" lvl="0" marL="0" rtl="0" algn="l">
              <a:spcBef>
                <a:spcPts val="0"/>
              </a:spcBef>
              <a:spcAft>
                <a:spcPts val="0"/>
              </a:spcAft>
              <a:buNone/>
            </a:pPr>
            <a:r>
              <a:rPr lang="en"/>
              <a:t>Andrew and I both live in Miami and experienced similar weather throughout our research. Severe weather left us with little to no data. Andrew’s traps were often knocked over by storms, while my traps would get filled with debris and excess water, giving me very little, unreliable data about the few mosquito larvae I had caught.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Karim:</a:t>
            </a:r>
            <a:endParaRPr/>
          </a:p>
          <a:p>
            <a:pPr indent="0" lvl="0" marL="0" rtl="0" algn="l">
              <a:spcBef>
                <a:spcPts val="0"/>
              </a:spcBef>
              <a:spcAft>
                <a:spcPts val="0"/>
              </a:spcAft>
              <a:buNone/>
            </a:pPr>
            <a:r>
              <a:rPr lang="en"/>
              <a:t>The white trap was shaded on </a:t>
            </a:r>
            <a:r>
              <a:rPr lang="en"/>
              <a:t>average</a:t>
            </a:r>
            <a:r>
              <a:rPr lang="en"/>
              <a:t> a lot longer than the black and blue traps. Over the course of the summer we have concluded that </a:t>
            </a:r>
            <a:r>
              <a:rPr lang="en"/>
              <a:t>mosquitoes</a:t>
            </a:r>
            <a:r>
              <a:rPr lang="en"/>
              <a:t> are attracted to more shaded areas. We have reason to believe that this could be behind the white </a:t>
            </a:r>
            <a:r>
              <a:rPr lang="en"/>
              <a:t>traps</a:t>
            </a:r>
            <a:r>
              <a:rPr lang="en"/>
              <a:t> </a:t>
            </a:r>
            <a:r>
              <a:rPr lang="en"/>
              <a:t>performance</a:t>
            </a:r>
            <a:r>
              <a:rPr lang="en"/>
              <a:t>. If we look solely at the data from the blue and black traps, which had roughly equal amounts of shade, our hypothesis does stand, but because of small amounts of data no conclusions can be made.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Dominic: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Ethan:</a:t>
            </a:r>
            <a:endParaRPr/>
          </a:p>
          <a:p>
            <a:pPr indent="0" lvl="0" marL="0" rtl="0" algn="l">
              <a:spcBef>
                <a:spcPts val="0"/>
              </a:spcBef>
              <a:spcAft>
                <a:spcPts val="0"/>
              </a:spcAft>
              <a:buNone/>
            </a:pPr>
            <a:r>
              <a:rPr lang="en"/>
              <a:t>Due to the short time span and unsuitable  climate for mosquitoes I only collected an insufficient amount of data for this study.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655c158d6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655c158d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talking about the weather mention that it included lighting and thunderstorms and rain with very little </a:t>
            </a:r>
            <a:r>
              <a:rPr lang="en"/>
              <a:t>visibility, which in turn made conditions unsafe to go check/ repair traps. </a:t>
            </a:r>
            <a:endParaRPr/>
          </a:p>
          <a:p>
            <a:pPr indent="0" lvl="0" marL="0" rtl="0" algn="l">
              <a:spcBef>
                <a:spcPts val="0"/>
              </a:spcBef>
              <a:spcAft>
                <a:spcPts val="0"/>
              </a:spcAft>
              <a:buNone/>
            </a:pPr>
            <a:r>
              <a:rPr lang="en"/>
              <a:t>So this can be applied to big lakes or ponds or storage containers left out</a:t>
            </a:r>
            <a:endParaRPr/>
          </a:p>
          <a:p>
            <a:pPr indent="0" lvl="0" marL="0" rtl="0" algn="l">
              <a:spcBef>
                <a:spcPts val="0"/>
              </a:spcBef>
              <a:spcAft>
                <a:spcPts val="0"/>
              </a:spcAft>
              <a:buNone/>
            </a:pPr>
            <a:r>
              <a:rPr lang="en"/>
              <a:t>Dominic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655c158d6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655c158d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Eitan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Does it Matter:</a:t>
            </a:r>
            <a:endParaRPr/>
          </a:p>
          <a:p>
            <a:pPr indent="0" lvl="0" marL="0" rtl="0" algn="l">
              <a:spcBef>
                <a:spcPts val="0"/>
              </a:spcBef>
              <a:spcAft>
                <a:spcPts val="0"/>
              </a:spcAft>
              <a:buNone/>
            </a:pPr>
            <a:r>
              <a:rPr lang="en"/>
              <a:t>In poverty-stricken countries, rain collectors are often the only source for clean water. Although </a:t>
            </a:r>
            <a:r>
              <a:rPr lang="en"/>
              <a:t>necessary for people in these areas</a:t>
            </a:r>
            <a:r>
              <a:rPr lang="en"/>
              <a:t>, r</a:t>
            </a:r>
            <a:r>
              <a:rPr lang="en"/>
              <a:t>ain collectors can act as larger versions of our traps. Our goal with our research was to see if changing the surface area or the color of our traps could help keep mosquitoes to a minimum and avoid severe outbreaks of mosquito-transmitted diseases, like Malaria, in countries where rain collectors are common.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655c158d6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655c158d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came across an </a:t>
            </a:r>
            <a:r>
              <a:rPr lang="en" sz="1200"/>
              <a:t>experiment that studied the effects of dyes in water which can be found in many </a:t>
            </a:r>
            <a:r>
              <a:rPr lang="en" sz="1200"/>
              <a:t>amusements</a:t>
            </a:r>
            <a:r>
              <a:rPr lang="en" sz="1200"/>
              <a:t> parks and tourist attractions which could be a hazard for people in the area. The study found </a:t>
            </a:r>
            <a:r>
              <a:rPr lang="en" sz="1200">
                <a:solidFill>
                  <a:schemeClr val="dk1"/>
                </a:solidFill>
              </a:rPr>
              <a:t>no significant differences in the number larva between the dyes used, indicating that they are not attractants. In the </a:t>
            </a:r>
            <a:r>
              <a:rPr lang="en" sz="1200">
                <a:solidFill>
                  <a:schemeClr val="dk1"/>
                </a:solidFill>
              </a:rPr>
              <a:t>future w</a:t>
            </a:r>
            <a:r>
              <a:rPr lang="en" sz="1200">
                <a:solidFill>
                  <a:schemeClr val="dk1"/>
                </a:solidFill>
              </a:rPr>
              <a:t>e would like to pair our experiments as it could provided interesting information.</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Karim</a:t>
            </a:r>
            <a:endParaRPr/>
          </a:p>
          <a:p>
            <a:pPr indent="0" lvl="0" marL="0" rtl="0" algn="l">
              <a:spcBef>
                <a:spcPts val="0"/>
              </a:spcBef>
              <a:spcAft>
                <a:spcPts val="0"/>
              </a:spcAft>
              <a:buClr>
                <a:schemeClr val="dk1"/>
              </a:buClr>
              <a:buSzPts val="1100"/>
              <a:buFont typeface="Arial"/>
              <a:buNone/>
            </a:pPr>
            <a:r>
              <a:t/>
            </a:r>
            <a:endParaRPr sz="1300">
              <a:solidFill>
                <a:srgbClr val="42465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54119e076_1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54119e07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Eitan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giving us your time and your ears. We would like to give our thanks to NASA, SEES, and the Texas Space Grant Consortium, along with Rusty, Cassie, Peder, and the peer mentors for the opportunity to present our research. At this time, feel free to ask any questions that you may have.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Eitan </a:t>
            </a:r>
            <a:endParaRPr/>
          </a:p>
          <a:p>
            <a:pPr indent="0" lvl="0" marL="0" rtl="0" algn="l">
              <a:spcBef>
                <a:spcPts val="0"/>
              </a:spcBef>
              <a:spcAft>
                <a:spcPts val="0"/>
              </a:spcAft>
              <a:buNone/>
            </a:pPr>
            <a:r>
              <a:rPr lang="en"/>
              <a:t>Our research question is: Do color and surface area of the traps have an effect on their ability to attract </a:t>
            </a:r>
            <a:r>
              <a:rPr lang="en"/>
              <a:t>mosquitoes?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Eitan</a:t>
            </a:r>
            <a:endParaRPr/>
          </a:p>
          <a:p>
            <a:pPr indent="0" lvl="0" marL="0" rtl="0" algn="l">
              <a:spcBef>
                <a:spcPts val="0"/>
              </a:spcBef>
              <a:spcAft>
                <a:spcPts val="0"/>
              </a:spcAft>
              <a:buNone/>
            </a:pPr>
            <a:r>
              <a:rPr lang="en"/>
              <a:t>Here you can see the traps set up by Karim (on </a:t>
            </a:r>
            <a:r>
              <a:rPr lang="en"/>
              <a:t>the right), Andrew (in the middle), and I (on the left). We each set up our traps in similar outdoor environments with shade and different color buckets. We all used a white bucket and a black bucket as controls and added a colored bucket as our independent variable to test in comparison to the control buckets.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54119e076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54119e07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Dominic</a:t>
            </a:r>
            <a:endParaRPr/>
          </a:p>
          <a:p>
            <a:pPr indent="0" lvl="0" marL="0" rtl="0" algn="l">
              <a:spcBef>
                <a:spcPts val="0"/>
              </a:spcBef>
              <a:spcAft>
                <a:spcPts val="0"/>
              </a:spcAft>
              <a:buClr>
                <a:schemeClr val="dk1"/>
              </a:buClr>
              <a:buSzPts val="1100"/>
              <a:buFont typeface="Arial"/>
              <a:buNone/>
            </a:pPr>
            <a:r>
              <a:rPr lang="en">
                <a:solidFill>
                  <a:schemeClr val="dk1"/>
                </a:solidFill>
              </a:rPr>
              <a:t>Here you can see the traps set up by me and Ethan. We each set up our traps in similar outdoor environments with shade and different sized buckets. Two of my traps were set up near my house and the largest one was set about 20 minutes away at my school.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54119e076_1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54119e07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For our hypothesis we expect that darker colors and larger surface areas will attract more mosquitos. Dominic next slide</a:t>
            </a:r>
            <a:endParaRPr sz="1400"/>
          </a:p>
          <a:p>
            <a:pPr indent="0" lvl="0" marL="0" rtl="0" algn="l">
              <a:spcBef>
                <a:spcPts val="0"/>
              </a:spcBef>
              <a:spcAft>
                <a:spcPts val="0"/>
              </a:spcAft>
              <a:buNone/>
            </a:pPr>
            <a:r>
              <a:t/>
            </a:r>
            <a:endParaRPr/>
          </a:p>
          <a:p>
            <a:pPr indent="0" lvl="0" marL="0" rtl="0" algn="l">
              <a:spcBef>
                <a:spcPts val="0"/>
              </a:spcBef>
              <a:spcAft>
                <a:spcPts val="0"/>
              </a:spcAft>
              <a:buNone/>
            </a:pPr>
            <a:r>
              <a:rPr lang="en"/>
              <a:t>Karim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For the </a:t>
            </a:r>
            <a:r>
              <a:rPr lang="en"/>
              <a:t>experiment</a:t>
            </a:r>
            <a:r>
              <a:rPr lang="en"/>
              <a:t> we had a one week time frame to set and gather data for the traps with the independent variables being surface area and color with the dependent variable being the number of </a:t>
            </a:r>
            <a:r>
              <a:rPr lang="en"/>
              <a:t>mosquito</a:t>
            </a:r>
            <a:r>
              <a:rPr lang="en"/>
              <a:t> </a:t>
            </a:r>
            <a:r>
              <a:rPr lang="en"/>
              <a:t>larvae in the traps</a:t>
            </a:r>
            <a:r>
              <a:rPr lang="en"/>
              <a:t>. The controlled variables are the bait and land cover.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54119e076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54119e07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For our colored </a:t>
            </a:r>
            <a:r>
              <a:rPr lang="en" sz="1400"/>
              <a:t>buckets</a:t>
            </a:r>
            <a:r>
              <a:rPr lang="en" sz="1400"/>
              <a:t> we </a:t>
            </a:r>
            <a:r>
              <a:rPr lang="en" sz="1400"/>
              <a:t>consistently</a:t>
            </a:r>
            <a:r>
              <a:rPr lang="en" sz="1400"/>
              <a:t> noticed at least a couple larva in the white </a:t>
            </a:r>
            <a:r>
              <a:rPr lang="en" sz="1400"/>
              <a:t>bucket, which larva were only found in the blue and black bucket on day 4. From day 2 to 4 we saw an increase in larva in all colors but once day 6 was reached we found less larva than on day 2. </a:t>
            </a:r>
            <a:endParaRPr sz="1400"/>
          </a:p>
          <a:p>
            <a:pPr indent="0" lvl="0" marL="0" rtl="0" algn="l">
              <a:spcBef>
                <a:spcPts val="0"/>
              </a:spcBef>
              <a:spcAft>
                <a:spcPts val="0"/>
              </a:spcAft>
              <a:buNone/>
            </a:pPr>
            <a:r>
              <a:t/>
            </a:r>
            <a:endParaRPr/>
          </a:p>
          <a:p>
            <a:pPr indent="0" lvl="0" marL="0" rtl="0" algn="l">
              <a:spcBef>
                <a:spcPts val="0"/>
              </a:spcBef>
              <a:spcAft>
                <a:spcPts val="0"/>
              </a:spcAft>
              <a:buNone/>
            </a:pPr>
            <a:r>
              <a:rPr lang="en"/>
              <a:t>Karim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The blue trap showed to be the least effective when attracting mosquitos with the black trap showing to be slightly more efficient. On the other hand the white trap did show to be the most effective for attracting </a:t>
            </a:r>
            <a:r>
              <a:rPr lang="en" sz="1300"/>
              <a:t>mosquitoes</a:t>
            </a:r>
            <a:r>
              <a:rPr lang="en" sz="1300"/>
              <a:t> as it was the only that </a:t>
            </a:r>
            <a:r>
              <a:rPr lang="en" sz="1300"/>
              <a:t>consistently</a:t>
            </a:r>
            <a:r>
              <a:rPr lang="en" sz="1300"/>
              <a:t> had larva, even after the </a:t>
            </a:r>
            <a:r>
              <a:rPr lang="en" sz="1300"/>
              <a:t>buckets</a:t>
            </a:r>
            <a:r>
              <a:rPr lang="en" sz="1300"/>
              <a:t> were rained out on day 5. </a:t>
            </a:r>
            <a:endParaRPr sz="1300"/>
          </a:p>
          <a:p>
            <a:pPr indent="0" lvl="0" marL="0" rtl="0" algn="l">
              <a:spcBef>
                <a:spcPts val="0"/>
              </a:spcBef>
              <a:spcAft>
                <a:spcPts val="0"/>
              </a:spcAft>
              <a:buNone/>
            </a:pPr>
            <a:r>
              <a:t/>
            </a:r>
            <a:endParaRPr/>
          </a:p>
          <a:p>
            <a:pPr indent="0" lvl="0" marL="0" rtl="0" algn="l">
              <a:spcBef>
                <a:spcPts val="0"/>
              </a:spcBef>
              <a:spcAft>
                <a:spcPts val="0"/>
              </a:spcAft>
              <a:buNone/>
            </a:pPr>
            <a:r>
              <a:rPr lang="en"/>
              <a:t>Karim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here we have data collected for the surface area and in this I checked the traps every two days over the span of a week. Now as you can see with the small in medium buckets in days two in 4 there is a strong increase in mosquito larvae. By dividing these resulting to </a:t>
            </a:r>
            <a:r>
              <a:rPr lang="en"/>
              <a:t>their</a:t>
            </a:r>
            <a:r>
              <a:rPr lang="en"/>
              <a:t> respective area you get roughly 20 larvae per square inch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855300" y="1756525"/>
            <a:ext cx="7433400" cy="16305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medium background colors">
  <p:cSld name="BLANK_1">
    <p:bg>
      <p:bgPr>
        <a:gradFill>
          <a:gsLst>
            <a:gs pos="0">
              <a:schemeClr val="accent3"/>
            </a:gs>
            <a:gs pos="50000">
              <a:schemeClr val="accent1"/>
            </a:gs>
            <a:gs pos="100000">
              <a:schemeClr val="dk2"/>
            </a:gs>
          </a:gsLst>
          <a:lin ang="13500032" scaled="0"/>
        </a:gradFill>
      </p:bgPr>
    </p:bg>
    <p:spTree>
      <p:nvGrpSpPr>
        <p:cNvPr id="51" name="Shape 51"/>
        <p:cNvGrpSpPr/>
        <p:nvPr/>
      </p:nvGrpSpPr>
      <p:grpSpPr>
        <a:xfrm>
          <a:off x="0" y="0"/>
          <a:ext cx="0" cy="0"/>
          <a:chOff x="0" y="0"/>
          <a:chExt cx="0" cy="0"/>
        </a:xfrm>
      </p:grpSpPr>
      <p:sp>
        <p:nvSpPr>
          <p:cNvPr id="52" name="Google Shape;52;p1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dark background colors">
  <p:cSld name="BLANK_1_1">
    <p:bg>
      <p:bgPr>
        <a:gradFill>
          <a:gsLst>
            <a:gs pos="0">
              <a:schemeClr val="accent1"/>
            </a:gs>
            <a:gs pos="50000">
              <a:schemeClr val="dk2"/>
            </a:gs>
            <a:gs pos="100000">
              <a:schemeClr val="dk1"/>
            </a:gs>
          </a:gsLst>
          <a:lin ang="13500032" scaled="0"/>
        </a:gradFill>
      </p:bgPr>
    </p:bg>
    <p:spTree>
      <p:nvGrpSpPr>
        <p:cNvPr id="54" name="Shape 54"/>
        <p:cNvGrpSpPr/>
        <p:nvPr/>
      </p:nvGrpSpPr>
      <p:grpSpPr>
        <a:xfrm>
          <a:off x="0" y="0"/>
          <a:ext cx="0" cy="0"/>
          <a:chOff x="0" y="0"/>
          <a:chExt cx="0" cy="0"/>
        </a:xfrm>
      </p:grpSpPr>
      <p:pic>
        <p:nvPicPr>
          <p:cNvPr id="55" name="Google Shape;55;p12"/>
          <p:cNvPicPr preferRelativeResize="0"/>
          <p:nvPr/>
        </p:nvPicPr>
        <p:blipFill>
          <a:blip r:embed="rId2">
            <a:alphaModFix/>
          </a:blip>
          <a:stretch>
            <a:fillRect/>
          </a:stretch>
        </p:blipFill>
        <p:spPr>
          <a:xfrm>
            <a:off x="0" y="0"/>
            <a:ext cx="9143995" cy="5143500"/>
          </a:xfrm>
          <a:prstGeom prst="rect">
            <a:avLst/>
          </a:prstGeom>
          <a:noFill/>
          <a:ln>
            <a:noFill/>
          </a:ln>
        </p:spPr>
      </p:pic>
      <p:sp>
        <p:nvSpPr>
          <p:cNvPr id="56" name="Google Shape;56;p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50000">
              <a:schemeClr val="accent1"/>
            </a:gs>
            <a:gs pos="100000">
              <a:schemeClr val="dk2"/>
            </a:gs>
          </a:gsLst>
          <a:lin ang="13500032" scaled="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855300" y="2004250"/>
            <a:ext cx="7433400" cy="646800"/>
          </a:xfrm>
          <a:prstGeom prst="rect">
            <a:avLst/>
          </a:prstGeom>
        </p:spPr>
        <p:txBody>
          <a:bodyPr anchorCtr="0" anchor="b" bIns="0" lIns="0" spcFirstLastPara="1" rIns="0" wrap="square" tIns="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15" name="Google Shape;15;p3"/>
          <p:cNvSpPr txBox="1"/>
          <p:nvPr>
            <p:ph idx="1" type="subTitle"/>
          </p:nvPr>
        </p:nvSpPr>
        <p:spPr>
          <a:xfrm>
            <a:off x="855300" y="2748052"/>
            <a:ext cx="7433400" cy="391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400"/>
              <a:buNone/>
              <a:defRPr>
                <a:solidFill>
                  <a:schemeClr val="lt1"/>
                </a:solidFill>
              </a:defRPr>
            </a:lvl1pPr>
            <a:lvl2pPr lvl="1" rtl="0">
              <a:spcBef>
                <a:spcPts val="600"/>
              </a:spcBef>
              <a:spcAft>
                <a:spcPts val="0"/>
              </a:spcAft>
              <a:buClr>
                <a:schemeClr val="lt1"/>
              </a:buClr>
              <a:buSzPts val="3000"/>
              <a:buNone/>
              <a:defRPr sz="3000">
                <a:solidFill>
                  <a:schemeClr val="lt1"/>
                </a:solidFill>
              </a:defRPr>
            </a:lvl2pPr>
            <a:lvl3pPr lvl="2" rtl="0">
              <a:spcBef>
                <a:spcPts val="600"/>
              </a:spcBef>
              <a:spcAft>
                <a:spcPts val="0"/>
              </a:spcAft>
              <a:buClr>
                <a:schemeClr val="lt1"/>
              </a:buClr>
              <a:buSzPts val="3000"/>
              <a:buNone/>
              <a:defRPr sz="3000">
                <a:solidFill>
                  <a:schemeClr val="lt1"/>
                </a:solidFill>
              </a:defRPr>
            </a:lvl3pPr>
            <a:lvl4pPr lvl="3" rtl="0">
              <a:spcBef>
                <a:spcPts val="600"/>
              </a:spcBef>
              <a:spcAft>
                <a:spcPts val="0"/>
              </a:spcAft>
              <a:buClr>
                <a:schemeClr val="lt1"/>
              </a:buClr>
              <a:buSzPts val="3000"/>
              <a:buNone/>
              <a:defRPr sz="3000">
                <a:solidFill>
                  <a:schemeClr val="lt1"/>
                </a:solidFill>
              </a:defRPr>
            </a:lvl4pPr>
            <a:lvl5pPr lvl="4" rtl="0">
              <a:spcBef>
                <a:spcPts val="600"/>
              </a:spcBef>
              <a:spcAft>
                <a:spcPts val="0"/>
              </a:spcAft>
              <a:buClr>
                <a:schemeClr val="lt1"/>
              </a:buClr>
              <a:buSzPts val="3000"/>
              <a:buNone/>
              <a:defRPr sz="3000">
                <a:solidFill>
                  <a:schemeClr val="lt1"/>
                </a:solidFill>
              </a:defRPr>
            </a:lvl5pPr>
            <a:lvl6pPr lvl="5" rtl="0">
              <a:spcBef>
                <a:spcPts val="600"/>
              </a:spcBef>
              <a:spcAft>
                <a:spcPts val="0"/>
              </a:spcAft>
              <a:buClr>
                <a:schemeClr val="lt1"/>
              </a:buClr>
              <a:buSzPts val="3000"/>
              <a:buNone/>
              <a:defRPr sz="3000">
                <a:solidFill>
                  <a:schemeClr val="lt1"/>
                </a:solidFill>
              </a:defRPr>
            </a:lvl6pPr>
            <a:lvl7pPr lvl="6" rtl="0">
              <a:spcBef>
                <a:spcPts val="600"/>
              </a:spcBef>
              <a:spcAft>
                <a:spcPts val="0"/>
              </a:spcAft>
              <a:buClr>
                <a:schemeClr val="lt1"/>
              </a:buClr>
              <a:buSzPts val="3000"/>
              <a:buNone/>
              <a:defRPr sz="3000">
                <a:solidFill>
                  <a:schemeClr val="lt1"/>
                </a:solidFill>
              </a:defRPr>
            </a:lvl7pPr>
            <a:lvl8pPr lvl="7" rtl="0">
              <a:spcBef>
                <a:spcPts val="600"/>
              </a:spcBef>
              <a:spcAft>
                <a:spcPts val="0"/>
              </a:spcAft>
              <a:buClr>
                <a:schemeClr val="lt1"/>
              </a:buClr>
              <a:buSzPts val="3000"/>
              <a:buNone/>
              <a:defRPr sz="3000">
                <a:solidFill>
                  <a:schemeClr val="lt1"/>
                </a:solidFill>
              </a:defRPr>
            </a:lvl8pPr>
            <a:lvl9pPr lvl="8" rtl="0">
              <a:spcBef>
                <a:spcPts val="600"/>
              </a:spcBef>
              <a:spcAft>
                <a:spcPts val="600"/>
              </a:spcAft>
              <a:buClr>
                <a:schemeClr val="lt1"/>
              </a:buClr>
              <a:buSzPts val="3000"/>
              <a:buNone/>
              <a:defRPr sz="30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50000">
              <a:schemeClr val="dk2"/>
            </a:gs>
            <a:gs pos="100000">
              <a:schemeClr val="dk1"/>
            </a:gs>
          </a:gsLst>
          <a:lin ang="13500032" scaled="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4"/>
          <p:cNvSpPr txBox="1"/>
          <p:nvPr>
            <p:ph idx="1" type="body"/>
          </p:nvPr>
        </p:nvSpPr>
        <p:spPr>
          <a:xfrm>
            <a:off x="855300" y="2161800"/>
            <a:ext cx="7433400" cy="819900"/>
          </a:xfrm>
          <a:prstGeom prst="rect">
            <a:avLst/>
          </a:prstGeom>
        </p:spPr>
        <p:txBody>
          <a:bodyPr anchorCtr="0" anchor="ctr" bIns="0" lIns="0" spcFirstLastPara="1" rIns="0" wrap="square" tIns="0">
            <a:noAutofit/>
          </a:bodyPr>
          <a:lstStyle>
            <a:lvl1pPr indent="-419100" lvl="0" marL="457200" rtl="0" algn="ctr">
              <a:spcBef>
                <a:spcPts val="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1pPr>
            <a:lvl2pPr indent="-419100" lvl="1" marL="9144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2pPr>
            <a:lvl3pPr indent="-419100" lvl="2" marL="13716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3pPr>
            <a:lvl4pPr indent="-419100" lvl="3" marL="18288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4pPr>
            <a:lvl5pPr indent="-419100" lvl="4" marL="22860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5pPr>
            <a:lvl6pPr indent="-419100" lvl="5" marL="27432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6pPr>
            <a:lvl7pPr indent="-419100" lvl="6" marL="32004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7pPr>
            <a:lvl8pPr indent="-419100" lvl="7" marL="36576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8pPr>
            <a:lvl9pPr indent="-419100" lvl="8" marL="4114800" rtl="0" algn="ctr">
              <a:spcBef>
                <a:spcPts val="600"/>
              </a:spcBef>
              <a:spcAft>
                <a:spcPts val="60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9pPr>
          </a:lstStyle>
          <a:p/>
        </p:txBody>
      </p:sp>
      <p:sp>
        <p:nvSpPr>
          <p:cNvPr id="19" name="Google Shape;19;p4"/>
          <p:cNvSpPr txBox="1"/>
          <p:nvPr/>
        </p:nvSpPr>
        <p:spPr>
          <a:xfrm>
            <a:off x="3593400" y="380994"/>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Inria Serif"/>
                <a:ea typeface="Inria Serif"/>
                <a:cs typeface="Inria Serif"/>
                <a:sym typeface="Inria Serif"/>
              </a:rPr>
              <a:t>“</a:t>
            </a:r>
            <a:endParaRPr b="1" sz="7200">
              <a:solidFill>
                <a:schemeClr val="lt1"/>
              </a:solidFill>
              <a:latin typeface="Inria Serif"/>
              <a:ea typeface="Inria Serif"/>
              <a:cs typeface="Inria Serif"/>
              <a:sym typeface="Inria Serif"/>
            </a:endParaRPr>
          </a:p>
        </p:txBody>
      </p:sp>
      <p:sp>
        <p:nvSpPr>
          <p:cNvPr id="20" name="Google Shape;20;p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txBox="1"/>
          <p:nvPr/>
        </p:nvSpPr>
        <p:spPr>
          <a:xfrm>
            <a:off x="3593400" y="4108794"/>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Inria Serif"/>
                <a:ea typeface="Inria Serif"/>
                <a:cs typeface="Inria Serif"/>
                <a:sym typeface="Inria Serif"/>
              </a:rPr>
              <a:t>”</a:t>
            </a:r>
            <a:endParaRPr b="1" sz="7200">
              <a:solidFill>
                <a:schemeClr val="lt1"/>
              </a:solidFill>
              <a:latin typeface="Inria Serif"/>
              <a:ea typeface="Inria Serif"/>
              <a:cs typeface="Inria Serif"/>
              <a:sym typeface="Inria Seri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5"/>
          <p:cNvSpPr txBox="1"/>
          <p:nvPr>
            <p:ph idx="1" type="body"/>
          </p:nvPr>
        </p:nvSpPr>
        <p:spPr>
          <a:xfrm>
            <a:off x="855300" y="1506347"/>
            <a:ext cx="74334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600"/>
              </a:spcBef>
              <a:spcAft>
                <a:spcPts val="0"/>
              </a:spcAft>
              <a:buSzPts val="24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26" name="Google Shape;26;p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6"/>
          <p:cNvSpPr txBox="1"/>
          <p:nvPr>
            <p:ph idx="1" type="body"/>
          </p:nvPr>
        </p:nvSpPr>
        <p:spPr>
          <a:xfrm>
            <a:off x="855275" y="1506350"/>
            <a:ext cx="3473100" cy="2791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1" name="Google Shape;31;p6"/>
          <p:cNvSpPr txBox="1"/>
          <p:nvPr>
            <p:ph idx="2" type="body"/>
          </p:nvPr>
        </p:nvSpPr>
        <p:spPr>
          <a:xfrm>
            <a:off x="4815599" y="1506350"/>
            <a:ext cx="3473100" cy="2791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2" name="Google Shape;32;p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6" name="Google Shape;36;p7"/>
          <p:cNvSpPr txBox="1"/>
          <p:nvPr>
            <p:ph idx="1" type="body"/>
          </p:nvPr>
        </p:nvSpPr>
        <p:spPr>
          <a:xfrm>
            <a:off x="855300"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7" name="Google Shape;37;p7"/>
          <p:cNvSpPr txBox="1"/>
          <p:nvPr>
            <p:ph idx="2" type="body"/>
          </p:nvPr>
        </p:nvSpPr>
        <p:spPr>
          <a:xfrm>
            <a:off x="3414199"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8" name="Google Shape;38;p7"/>
          <p:cNvSpPr txBox="1"/>
          <p:nvPr>
            <p:ph idx="3" type="body"/>
          </p:nvPr>
        </p:nvSpPr>
        <p:spPr>
          <a:xfrm>
            <a:off x="5973097"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9" name="Google Shape;39;p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 name="Google Shape;43;p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p:nvPr>
            <p:ph idx="1" type="body"/>
          </p:nvPr>
        </p:nvSpPr>
        <p:spPr>
          <a:xfrm>
            <a:off x="855300" y="4406300"/>
            <a:ext cx="7433400" cy="519600"/>
          </a:xfrm>
          <a:prstGeom prst="rect">
            <a:avLst/>
          </a:prstGeom>
        </p:spPr>
        <p:txBody>
          <a:bodyPr anchorCtr="0" anchor="t" bIns="0" lIns="0" spcFirstLastPara="1" rIns="0" wrap="square" tIns="0">
            <a:noAutofit/>
          </a:bodyPr>
          <a:lstStyle>
            <a:lvl1pPr indent="-228600" lvl="0" marL="457200" rtl="0">
              <a:spcBef>
                <a:spcPts val="0"/>
              </a:spcBef>
              <a:spcAft>
                <a:spcPts val="600"/>
              </a:spcAft>
              <a:buSzPts val="1600"/>
              <a:buNone/>
              <a:defRPr sz="1600"/>
            </a:lvl1pPr>
          </a:lstStyle>
          <a:p/>
        </p:txBody>
      </p:sp>
      <p:sp>
        <p:nvSpPr>
          <p:cNvPr id="47" name="Google Shape;47;p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light background colors" type="blank">
  <p:cSld name="BLANK">
    <p:spTree>
      <p:nvGrpSpPr>
        <p:cNvPr id="48" name="Shape 48"/>
        <p:cNvGrpSpPr/>
        <p:nvPr/>
      </p:nvGrpSpPr>
      <p:grpSpPr>
        <a:xfrm>
          <a:off x="0" y="0"/>
          <a:ext cx="0" cy="0"/>
          <a:chOff x="0" y="0"/>
          <a:chExt cx="0" cy="0"/>
        </a:xfrm>
      </p:grpSpPr>
      <p:sp>
        <p:nvSpPr>
          <p:cNvPr id="49" name="Google Shape;49;p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2"/>
            </a:gs>
            <a:gs pos="100000">
              <a:schemeClr val="accent3"/>
            </a:gs>
          </a:gsLst>
          <a:lin ang="1350003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9pPr>
          </a:lstStyle>
          <a:p/>
        </p:txBody>
      </p:sp>
      <p:sp>
        <p:nvSpPr>
          <p:cNvPr id="7" name="Google Shape;7;p1"/>
          <p:cNvSpPr txBox="1"/>
          <p:nvPr>
            <p:ph idx="1" type="body"/>
          </p:nvPr>
        </p:nvSpPr>
        <p:spPr>
          <a:xfrm>
            <a:off x="855300" y="1506347"/>
            <a:ext cx="74334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indent="-381000" lvl="1" marL="9144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indent="-381000" lvl="2" marL="13716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indent="-381000" lvl="3" marL="18288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indent="-381000" lvl="4" marL="2286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indent="-381000" lvl="5" marL="27432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indent="-381000" lvl="6" marL="32004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indent="-381000" lvl="7" marL="36576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indent="-381000" lvl="8" marL="41148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dk2"/>
                </a:solidFill>
                <a:latin typeface="Inria Sans Light"/>
                <a:ea typeface="Inria Sans Light"/>
                <a:cs typeface="Inria Sans Light"/>
                <a:sym typeface="Inria Sans Light"/>
              </a:defRPr>
            </a:lvl1pPr>
            <a:lvl2pPr lvl="1" rtl="0" algn="r">
              <a:buNone/>
              <a:defRPr sz="1300">
                <a:solidFill>
                  <a:schemeClr val="dk2"/>
                </a:solidFill>
                <a:latin typeface="Inria Sans Light"/>
                <a:ea typeface="Inria Sans Light"/>
                <a:cs typeface="Inria Sans Light"/>
                <a:sym typeface="Inria Sans Light"/>
              </a:defRPr>
            </a:lvl2pPr>
            <a:lvl3pPr lvl="2" rtl="0" algn="r">
              <a:buNone/>
              <a:defRPr sz="1300">
                <a:solidFill>
                  <a:schemeClr val="dk2"/>
                </a:solidFill>
                <a:latin typeface="Inria Sans Light"/>
                <a:ea typeface="Inria Sans Light"/>
                <a:cs typeface="Inria Sans Light"/>
                <a:sym typeface="Inria Sans Light"/>
              </a:defRPr>
            </a:lvl3pPr>
            <a:lvl4pPr lvl="3" rtl="0" algn="r">
              <a:buNone/>
              <a:defRPr sz="1300">
                <a:solidFill>
                  <a:schemeClr val="dk2"/>
                </a:solidFill>
                <a:latin typeface="Inria Sans Light"/>
                <a:ea typeface="Inria Sans Light"/>
                <a:cs typeface="Inria Sans Light"/>
                <a:sym typeface="Inria Sans Light"/>
              </a:defRPr>
            </a:lvl4pPr>
            <a:lvl5pPr lvl="4" rtl="0" algn="r">
              <a:buNone/>
              <a:defRPr sz="1300">
                <a:solidFill>
                  <a:schemeClr val="dk2"/>
                </a:solidFill>
                <a:latin typeface="Inria Sans Light"/>
                <a:ea typeface="Inria Sans Light"/>
                <a:cs typeface="Inria Sans Light"/>
                <a:sym typeface="Inria Sans Light"/>
              </a:defRPr>
            </a:lvl5pPr>
            <a:lvl6pPr lvl="5" rtl="0" algn="r">
              <a:buNone/>
              <a:defRPr sz="1300">
                <a:solidFill>
                  <a:schemeClr val="dk2"/>
                </a:solidFill>
                <a:latin typeface="Inria Sans Light"/>
                <a:ea typeface="Inria Sans Light"/>
                <a:cs typeface="Inria Sans Light"/>
                <a:sym typeface="Inria Sans Light"/>
              </a:defRPr>
            </a:lvl6pPr>
            <a:lvl7pPr lvl="6" rtl="0" algn="r">
              <a:buNone/>
              <a:defRPr sz="1300">
                <a:solidFill>
                  <a:schemeClr val="dk2"/>
                </a:solidFill>
                <a:latin typeface="Inria Sans Light"/>
                <a:ea typeface="Inria Sans Light"/>
                <a:cs typeface="Inria Sans Light"/>
                <a:sym typeface="Inria Sans Light"/>
              </a:defRPr>
            </a:lvl7pPr>
            <a:lvl8pPr lvl="7" rtl="0" algn="r">
              <a:buNone/>
              <a:defRPr sz="1300">
                <a:solidFill>
                  <a:schemeClr val="dk2"/>
                </a:solidFill>
                <a:latin typeface="Inria Sans Light"/>
                <a:ea typeface="Inria Sans Light"/>
                <a:cs typeface="Inria Sans Light"/>
                <a:sym typeface="Inria Sans Light"/>
              </a:defRPr>
            </a:lvl8pPr>
            <a:lvl9pPr lvl="8" rtl="0" algn="r">
              <a:buNone/>
              <a:defRPr sz="1300">
                <a:solidFill>
                  <a:schemeClr val="dk2"/>
                </a:solidFill>
                <a:latin typeface="Inria Sans Light"/>
                <a:ea typeface="Inria Sans Light"/>
                <a:cs typeface="Inria Sans Light"/>
                <a:sym typeface="Inria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0.jpg"/><Relationship Id="rId5"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855300" y="414050"/>
            <a:ext cx="7433400" cy="1630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700"/>
              <a:t>The effects of color and size on the attractiveness of mosquito traps</a:t>
            </a:r>
            <a:endParaRPr sz="4700"/>
          </a:p>
        </p:txBody>
      </p:sp>
      <p:sp>
        <p:nvSpPr>
          <p:cNvPr id="62" name="Google Shape;62;p13"/>
          <p:cNvSpPr txBox="1"/>
          <p:nvPr/>
        </p:nvSpPr>
        <p:spPr>
          <a:xfrm>
            <a:off x="5422900" y="4450100"/>
            <a:ext cx="365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ria Sans Light"/>
                <a:ea typeface="Inria Sans Light"/>
                <a:cs typeface="Inria Sans Light"/>
                <a:sym typeface="Inria Sans Light"/>
              </a:rPr>
              <a:t>By Eitan Benzaquen, Dominic Lampo, Andrew Quintana, Karim Elyoussef, and Ethan Arroyo</a:t>
            </a:r>
            <a:endParaRPr>
              <a:latin typeface="Inria Sans Light"/>
              <a:ea typeface="Inria Sans Light"/>
              <a:cs typeface="Inria Sans Light"/>
              <a:sym typeface="Inria Sans Light"/>
            </a:endParaRPr>
          </a:p>
        </p:txBody>
      </p:sp>
      <p:pic>
        <p:nvPicPr>
          <p:cNvPr id="63" name="Google Shape;63;p13"/>
          <p:cNvPicPr preferRelativeResize="0"/>
          <p:nvPr/>
        </p:nvPicPr>
        <p:blipFill>
          <a:blip r:embed="rId3">
            <a:alphaModFix/>
          </a:blip>
          <a:stretch>
            <a:fillRect/>
          </a:stretch>
        </p:blipFill>
        <p:spPr>
          <a:xfrm>
            <a:off x="111000" y="2614125"/>
            <a:ext cx="2286000" cy="2286000"/>
          </a:xfrm>
          <a:prstGeom prst="rect">
            <a:avLst/>
          </a:prstGeom>
          <a:noFill/>
          <a:ln>
            <a:noFill/>
          </a:ln>
        </p:spPr>
      </p:pic>
      <p:pic>
        <p:nvPicPr>
          <p:cNvPr id="64" name="Google Shape;64;p13"/>
          <p:cNvPicPr preferRelativeResize="0"/>
          <p:nvPr/>
        </p:nvPicPr>
        <p:blipFill>
          <a:blip r:embed="rId4">
            <a:alphaModFix/>
          </a:blip>
          <a:stretch>
            <a:fillRect/>
          </a:stretch>
        </p:blipFill>
        <p:spPr>
          <a:xfrm>
            <a:off x="1286800" y="2614126"/>
            <a:ext cx="4464825" cy="2229250"/>
          </a:xfrm>
          <a:prstGeom prst="rect">
            <a:avLst/>
          </a:prstGeom>
          <a:noFill/>
          <a:ln>
            <a:noFill/>
          </a:ln>
        </p:spPr>
      </p:pic>
    </p:spTree>
  </p:cSld>
  <p:clrMapOvr>
    <a:masterClrMapping/>
  </p:clrMapOvr>
  <mc:AlternateContent>
    <mc:Choice Requires="p14">
      <p:transition p14:dur="0">
        <p:fade thruBlk="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19000" y="116325"/>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Analysis</a:t>
            </a:r>
            <a:r>
              <a:rPr lang="en"/>
              <a:t> of data (Surface Area)</a:t>
            </a:r>
            <a:endParaRPr/>
          </a:p>
        </p:txBody>
      </p:sp>
      <p:sp>
        <p:nvSpPr>
          <p:cNvPr id="148" name="Google Shape;148;p22"/>
          <p:cNvSpPr txBox="1"/>
          <p:nvPr>
            <p:ph idx="3" type="body"/>
          </p:nvPr>
        </p:nvSpPr>
        <p:spPr>
          <a:xfrm>
            <a:off x="97575" y="715175"/>
            <a:ext cx="3910200" cy="42051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b="1" lang="en"/>
              <a:t>From the data I am able to conclude that a larger surface area attracts more </a:t>
            </a:r>
            <a:r>
              <a:rPr b="1" lang="en"/>
              <a:t>mosquitoes</a:t>
            </a:r>
            <a:r>
              <a:rPr b="1" lang="en"/>
              <a:t> sooner.</a:t>
            </a:r>
            <a:endParaRPr b="1"/>
          </a:p>
          <a:p>
            <a:pPr indent="0" lvl="0" marL="457200" rtl="0" algn="l">
              <a:spcBef>
                <a:spcPts val="600"/>
              </a:spcBef>
              <a:spcAft>
                <a:spcPts val="0"/>
              </a:spcAft>
              <a:buNone/>
            </a:pPr>
            <a:r>
              <a:t/>
            </a:r>
            <a:endParaRPr b="1"/>
          </a:p>
          <a:p>
            <a:pPr indent="-342900" lvl="0" marL="457200" rtl="0" algn="l">
              <a:spcBef>
                <a:spcPts val="600"/>
              </a:spcBef>
              <a:spcAft>
                <a:spcPts val="0"/>
              </a:spcAft>
              <a:buSzPts val="1800"/>
              <a:buChar char="◺"/>
            </a:pPr>
            <a:r>
              <a:rPr b="1" lang="en"/>
              <a:t>But as the week went on I confirmed that </a:t>
            </a:r>
            <a:r>
              <a:rPr b="1" lang="en"/>
              <a:t>the density of mosquito was similar between the small and medium buckets averaging around 20 mosquitos per square inch.</a:t>
            </a:r>
            <a:endParaRPr b="1"/>
          </a:p>
          <a:p>
            <a:pPr indent="0" lvl="0" marL="0" rtl="0" algn="l">
              <a:spcBef>
                <a:spcPts val="600"/>
              </a:spcBef>
              <a:spcAft>
                <a:spcPts val="600"/>
              </a:spcAft>
              <a:buNone/>
            </a:pPr>
            <a:r>
              <a:t/>
            </a:r>
            <a:endParaRPr/>
          </a:p>
        </p:txBody>
      </p:sp>
      <p:sp>
        <p:nvSpPr>
          <p:cNvPr id="149" name="Google Shape;149;p2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22"/>
          <p:cNvPicPr preferRelativeResize="0"/>
          <p:nvPr/>
        </p:nvPicPr>
        <p:blipFill>
          <a:blip r:embed="rId3">
            <a:alphaModFix/>
          </a:blip>
          <a:stretch>
            <a:fillRect/>
          </a:stretch>
        </p:blipFill>
        <p:spPr>
          <a:xfrm rot="-5400000">
            <a:off x="6827313" y="-187338"/>
            <a:ext cx="1822099" cy="2429425"/>
          </a:xfrm>
          <a:prstGeom prst="rect">
            <a:avLst/>
          </a:prstGeom>
          <a:noFill/>
          <a:ln>
            <a:noFill/>
          </a:ln>
        </p:spPr>
      </p:pic>
      <p:pic>
        <p:nvPicPr>
          <p:cNvPr id="151" name="Google Shape;151;p22"/>
          <p:cNvPicPr preferRelativeResize="0"/>
          <p:nvPr/>
        </p:nvPicPr>
        <p:blipFill rotWithShape="1">
          <a:blip r:embed="rId4">
            <a:alphaModFix/>
          </a:blip>
          <a:srcRect b="0" l="6054" r="39256" t="54206"/>
          <a:stretch/>
        </p:blipFill>
        <p:spPr>
          <a:xfrm rot="5400000">
            <a:off x="4558375" y="1847449"/>
            <a:ext cx="2740174" cy="3059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88200" y="27905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Possible Errors in</a:t>
            </a:r>
            <a:r>
              <a:rPr lang="en"/>
              <a:t> data:</a:t>
            </a:r>
            <a:endParaRPr/>
          </a:p>
        </p:txBody>
      </p:sp>
      <p:sp>
        <p:nvSpPr>
          <p:cNvPr id="157" name="Google Shape;157;p2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3"/>
          <p:cNvSpPr txBox="1"/>
          <p:nvPr/>
        </p:nvSpPr>
        <p:spPr>
          <a:xfrm>
            <a:off x="235775" y="755288"/>
            <a:ext cx="58767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Inria Sans Light"/>
                <a:ea typeface="Inria Sans Light"/>
                <a:cs typeface="Inria Sans Light"/>
                <a:sym typeface="Inria Sans Light"/>
              </a:rPr>
              <a:t>Eitan’s and Andrew’s Traps :</a:t>
            </a:r>
            <a:endParaRPr sz="1500">
              <a:latin typeface="Inria Sans Light"/>
              <a:ea typeface="Inria Sans Light"/>
              <a:cs typeface="Inria Sans Light"/>
              <a:sym typeface="Inria Sans Light"/>
            </a:endParaRPr>
          </a:p>
          <a:p>
            <a:pPr indent="-323850" lvl="0" marL="4572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Intense</a:t>
            </a:r>
            <a:r>
              <a:rPr lang="en" sz="1500">
                <a:latin typeface="Inria Sans Light"/>
                <a:ea typeface="Inria Sans Light"/>
                <a:cs typeface="Inria Sans Light"/>
                <a:sym typeface="Inria Sans Light"/>
              </a:rPr>
              <a:t> weather made the possible </a:t>
            </a:r>
            <a:r>
              <a:rPr lang="en" sz="1500">
                <a:latin typeface="Inria Sans Light"/>
                <a:ea typeface="Inria Sans Light"/>
                <a:cs typeface="Inria Sans Light"/>
                <a:sym typeface="Inria Sans Light"/>
              </a:rPr>
              <a:t>environment</a:t>
            </a:r>
            <a:r>
              <a:rPr lang="en" sz="1500">
                <a:latin typeface="Inria Sans Light"/>
                <a:ea typeface="Inria Sans Light"/>
                <a:cs typeface="Inria Sans Light"/>
                <a:sym typeface="Inria Sans Light"/>
              </a:rPr>
              <a:t> for mosquitoes very </a:t>
            </a:r>
            <a:r>
              <a:rPr lang="en" sz="1500">
                <a:latin typeface="Inria Sans Light"/>
                <a:ea typeface="Inria Sans Light"/>
                <a:cs typeface="Inria Sans Light"/>
                <a:sym typeface="Inria Sans Light"/>
              </a:rPr>
              <a:t>unlikely</a:t>
            </a:r>
            <a:r>
              <a:rPr lang="en" sz="1500">
                <a:latin typeface="Inria Sans Light"/>
                <a:ea typeface="Inria Sans Light"/>
                <a:cs typeface="Inria Sans Light"/>
                <a:sym typeface="Inria Sans Light"/>
              </a:rPr>
              <a:t> </a:t>
            </a:r>
            <a:r>
              <a:rPr lang="en" sz="1500">
                <a:latin typeface="Inria Sans Light"/>
                <a:ea typeface="Inria Sans Light"/>
                <a:cs typeface="Inria Sans Light"/>
                <a:sym typeface="Inria Sans Light"/>
              </a:rPr>
              <a:t>resulting</a:t>
            </a:r>
            <a:r>
              <a:rPr lang="en" sz="1500">
                <a:latin typeface="Inria Sans Light"/>
                <a:ea typeface="Inria Sans Light"/>
                <a:cs typeface="Inria Sans Light"/>
                <a:sym typeface="Inria Sans Light"/>
              </a:rPr>
              <a:t> in little to no data being collected.</a:t>
            </a:r>
            <a:endParaRPr sz="1500">
              <a:latin typeface="Inria Sans Light"/>
              <a:ea typeface="Inria Sans Light"/>
              <a:cs typeface="Inria Sans Light"/>
              <a:sym typeface="Inria Sans Light"/>
            </a:endParaRPr>
          </a:p>
          <a:p>
            <a:pPr indent="0" lvl="0" marL="0" rtl="0" algn="l">
              <a:spcBef>
                <a:spcPts val="0"/>
              </a:spcBef>
              <a:spcAft>
                <a:spcPts val="0"/>
              </a:spcAft>
              <a:buNone/>
            </a:pPr>
            <a:r>
              <a:rPr lang="en" sz="1500">
                <a:latin typeface="Inria Sans Light"/>
                <a:ea typeface="Inria Sans Light"/>
                <a:cs typeface="Inria Sans Light"/>
                <a:sym typeface="Inria Sans Light"/>
              </a:rPr>
              <a:t>Karim’s Traps</a:t>
            </a:r>
            <a:endParaRPr sz="1500">
              <a:latin typeface="Inria Sans Light"/>
              <a:ea typeface="Inria Sans Light"/>
              <a:cs typeface="Inria Sans Light"/>
              <a:sym typeface="Inria Sans Light"/>
            </a:endParaRPr>
          </a:p>
          <a:p>
            <a:pPr indent="-323850" lvl="0" marL="4572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Traps were placed in uneven shading which changed throughout the day</a:t>
            </a:r>
            <a:endParaRPr sz="1500">
              <a:latin typeface="Inria Sans Light"/>
              <a:ea typeface="Inria Sans Light"/>
              <a:cs typeface="Inria Sans Light"/>
              <a:sym typeface="Inria Sans Light"/>
            </a:endParaRPr>
          </a:p>
          <a:p>
            <a:pPr indent="-323850" lvl="1" marL="9144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White: was under almost constant shade under a tree</a:t>
            </a:r>
            <a:endParaRPr sz="1500">
              <a:latin typeface="Inria Sans Light"/>
              <a:ea typeface="Inria Sans Light"/>
              <a:cs typeface="Inria Sans Light"/>
              <a:sym typeface="Inria Sans Light"/>
            </a:endParaRPr>
          </a:p>
          <a:p>
            <a:pPr indent="-323850" lvl="1" marL="9144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Blue: partial shade throughout the day with full shade in the evening</a:t>
            </a:r>
            <a:endParaRPr sz="1500">
              <a:latin typeface="Inria Sans Light"/>
              <a:ea typeface="Inria Sans Light"/>
              <a:cs typeface="Inria Sans Light"/>
              <a:sym typeface="Inria Sans Light"/>
            </a:endParaRPr>
          </a:p>
          <a:p>
            <a:pPr indent="-323850" lvl="1" marL="9144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Black: was shaded during the afternoon </a:t>
            </a:r>
            <a:endParaRPr sz="1500">
              <a:latin typeface="Inria Sans Light"/>
              <a:ea typeface="Inria Sans Light"/>
              <a:cs typeface="Inria Sans Light"/>
              <a:sym typeface="Inria Sans Light"/>
            </a:endParaRPr>
          </a:p>
          <a:p>
            <a:pPr indent="0" lvl="0" marL="0" rtl="0" algn="l">
              <a:spcBef>
                <a:spcPts val="0"/>
              </a:spcBef>
              <a:spcAft>
                <a:spcPts val="0"/>
              </a:spcAft>
              <a:buNone/>
            </a:pPr>
            <a:r>
              <a:rPr lang="en" sz="1500">
                <a:latin typeface="Inria Sans Light"/>
                <a:ea typeface="Inria Sans Light"/>
                <a:cs typeface="Inria Sans Light"/>
                <a:sym typeface="Inria Sans Light"/>
              </a:rPr>
              <a:t>Dominic’s Traps: </a:t>
            </a:r>
            <a:endParaRPr sz="1500">
              <a:latin typeface="Inria Sans Light"/>
              <a:ea typeface="Inria Sans Light"/>
              <a:cs typeface="Inria Sans Light"/>
              <a:sym typeface="Inria Sans Light"/>
            </a:endParaRPr>
          </a:p>
          <a:p>
            <a:pPr indent="-323850" lvl="0" marL="4572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There was severe rain during the first two days of data collection in the area my large bucket was located resulting in a lower number of mosquito larvae</a:t>
            </a:r>
            <a:endParaRPr sz="1500">
              <a:latin typeface="Inria Sans Light"/>
              <a:ea typeface="Inria Sans Light"/>
              <a:cs typeface="Inria Sans Light"/>
              <a:sym typeface="Inria Sans Light"/>
            </a:endParaRPr>
          </a:p>
          <a:p>
            <a:pPr indent="0" lvl="0" marL="0" rtl="0" algn="l">
              <a:spcBef>
                <a:spcPts val="0"/>
              </a:spcBef>
              <a:spcAft>
                <a:spcPts val="0"/>
              </a:spcAft>
              <a:buNone/>
            </a:pPr>
            <a:r>
              <a:rPr lang="en" sz="1500">
                <a:latin typeface="Inria Sans Light"/>
                <a:ea typeface="Inria Sans Light"/>
                <a:cs typeface="Inria Sans Light"/>
                <a:sym typeface="Inria Sans Light"/>
              </a:rPr>
              <a:t>Ethan’s Traps:</a:t>
            </a:r>
            <a:endParaRPr sz="1500">
              <a:latin typeface="Inria Sans Light"/>
              <a:ea typeface="Inria Sans Light"/>
              <a:cs typeface="Inria Sans Light"/>
              <a:sym typeface="Inria Sans Light"/>
            </a:endParaRPr>
          </a:p>
          <a:p>
            <a:pPr indent="-323850" lvl="0" marL="457200" rtl="0" algn="l">
              <a:spcBef>
                <a:spcPts val="0"/>
              </a:spcBef>
              <a:spcAft>
                <a:spcPts val="0"/>
              </a:spcAft>
              <a:buSzPts val="1500"/>
              <a:buFont typeface="Inria Sans Light"/>
              <a:buChar char="●"/>
            </a:pPr>
            <a:r>
              <a:rPr lang="en" sz="1500">
                <a:latin typeface="Inria Sans Light"/>
                <a:ea typeface="Inria Sans Light"/>
                <a:cs typeface="Inria Sans Light"/>
                <a:sym typeface="Inria Sans Light"/>
              </a:rPr>
              <a:t>Due to the lack of time and an unsuitable climate for mosquitoes not much data could be collected by my traps.</a:t>
            </a:r>
            <a:endParaRPr sz="1500">
              <a:latin typeface="Inria Sans Light"/>
              <a:ea typeface="Inria Sans Light"/>
              <a:cs typeface="Inria Sans Light"/>
              <a:sym typeface="Inria Sans Light"/>
            </a:endParaRPr>
          </a:p>
        </p:txBody>
      </p:sp>
      <p:pic>
        <p:nvPicPr>
          <p:cNvPr id="159" name="Google Shape;159;p23"/>
          <p:cNvPicPr preferRelativeResize="0"/>
          <p:nvPr/>
        </p:nvPicPr>
        <p:blipFill rotWithShape="1">
          <a:blip r:embed="rId3">
            <a:alphaModFix/>
          </a:blip>
          <a:srcRect b="6156" l="0" r="0" t="0"/>
          <a:stretch/>
        </p:blipFill>
        <p:spPr>
          <a:xfrm>
            <a:off x="6191750" y="1272550"/>
            <a:ext cx="2761325" cy="2790691"/>
          </a:xfrm>
          <a:prstGeom prst="rect">
            <a:avLst/>
          </a:prstGeom>
          <a:noFill/>
          <a:ln>
            <a:noFill/>
          </a:ln>
        </p:spPr>
      </p:pic>
      <p:pic>
        <p:nvPicPr>
          <p:cNvPr id="160" name="Google Shape;160;p23"/>
          <p:cNvPicPr preferRelativeResize="0"/>
          <p:nvPr/>
        </p:nvPicPr>
        <p:blipFill rotWithShape="1">
          <a:blip r:embed="rId4">
            <a:alphaModFix/>
          </a:blip>
          <a:srcRect b="0" l="17751" r="19121" t="0"/>
          <a:stretch/>
        </p:blipFill>
        <p:spPr>
          <a:xfrm rot="-3674077">
            <a:off x="7660583" y="2663090"/>
            <a:ext cx="449979" cy="399172"/>
          </a:xfrm>
          <a:prstGeom prst="rect">
            <a:avLst/>
          </a:prstGeom>
          <a:noFill/>
          <a:ln>
            <a:noFill/>
          </a:ln>
        </p:spPr>
      </p:pic>
      <p:pic>
        <p:nvPicPr>
          <p:cNvPr id="161" name="Google Shape;161;p23"/>
          <p:cNvPicPr preferRelativeResize="0"/>
          <p:nvPr/>
        </p:nvPicPr>
        <p:blipFill rotWithShape="1">
          <a:blip r:embed="rId4">
            <a:alphaModFix/>
          </a:blip>
          <a:srcRect b="0" l="17751" r="19121" t="0"/>
          <a:stretch/>
        </p:blipFill>
        <p:spPr>
          <a:xfrm rot="2426328">
            <a:off x="6693425" y="3014220"/>
            <a:ext cx="327999" cy="290965"/>
          </a:xfrm>
          <a:prstGeom prst="rect">
            <a:avLst/>
          </a:prstGeom>
          <a:noFill/>
          <a:ln>
            <a:noFill/>
          </a:ln>
        </p:spPr>
      </p:pic>
      <p:pic>
        <p:nvPicPr>
          <p:cNvPr id="162" name="Google Shape;162;p23"/>
          <p:cNvPicPr preferRelativeResize="0"/>
          <p:nvPr/>
        </p:nvPicPr>
        <p:blipFill rotWithShape="1">
          <a:blip r:embed="rId4">
            <a:alphaModFix/>
          </a:blip>
          <a:srcRect b="0" l="17751" r="19121" t="0"/>
          <a:stretch/>
        </p:blipFill>
        <p:spPr>
          <a:xfrm rot="-3674067">
            <a:off x="7357965" y="3214451"/>
            <a:ext cx="280993" cy="249267"/>
          </a:xfrm>
          <a:prstGeom prst="rect">
            <a:avLst/>
          </a:prstGeom>
          <a:noFill/>
          <a:ln>
            <a:noFill/>
          </a:ln>
        </p:spPr>
      </p:pic>
      <p:pic>
        <p:nvPicPr>
          <p:cNvPr id="163" name="Google Shape;163;p23"/>
          <p:cNvPicPr preferRelativeResize="0"/>
          <p:nvPr/>
        </p:nvPicPr>
        <p:blipFill rotWithShape="1">
          <a:blip r:embed="rId4">
            <a:alphaModFix/>
          </a:blip>
          <a:srcRect b="0" l="17751" r="19121" t="0"/>
          <a:stretch/>
        </p:blipFill>
        <p:spPr>
          <a:xfrm rot="-3674056">
            <a:off x="6351337" y="2320422"/>
            <a:ext cx="566628" cy="502654"/>
          </a:xfrm>
          <a:prstGeom prst="rect">
            <a:avLst/>
          </a:prstGeom>
          <a:noFill/>
          <a:ln>
            <a:noFill/>
          </a:ln>
        </p:spPr>
      </p:pic>
      <p:pic>
        <p:nvPicPr>
          <p:cNvPr id="164" name="Google Shape;164;p23"/>
          <p:cNvPicPr preferRelativeResize="0"/>
          <p:nvPr/>
        </p:nvPicPr>
        <p:blipFill rotWithShape="1">
          <a:blip r:embed="rId5">
            <a:alphaModFix/>
          </a:blip>
          <a:srcRect b="12095" l="14307" r="15314" t="12682"/>
          <a:stretch/>
        </p:blipFill>
        <p:spPr>
          <a:xfrm rot="8871534">
            <a:off x="8239961" y="2416128"/>
            <a:ext cx="590471" cy="631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24"/>
          <p:cNvSpPr txBox="1"/>
          <p:nvPr/>
        </p:nvSpPr>
        <p:spPr>
          <a:xfrm>
            <a:off x="492800" y="174600"/>
            <a:ext cx="5092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Inria Serif"/>
                <a:ea typeface="Inria Serif"/>
                <a:cs typeface="Inria Serif"/>
                <a:sym typeface="Inria Serif"/>
              </a:rPr>
              <a:t>Conclusion </a:t>
            </a:r>
            <a:endParaRPr sz="4000">
              <a:solidFill>
                <a:schemeClr val="lt1"/>
              </a:solidFill>
              <a:latin typeface="Inria Serif"/>
              <a:ea typeface="Inria Serif"/>
              <a:cs typeface="Inria Serif"/>
              <a:sym typeface="Inria Serif"/>
            </a:endParaRPr>
          </a:p>
        </p:txBody>
      </p:sp>
      <p:sp>
        <p:nvSpPr>
          <p:cNvPr id="171" name="Google Shape;171;p24"/>
          <p:cNvSpPr txBox="1"/>
          <p:nvPr/>
        </p:nvSpPr>
        <p:spPr>
          <a:xfrm>
            <a:off x="1009375" y="865075"/>
            <a:ext cx="75834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solidFill>
                <a:schemeClr val="lt1"/>
              </a:solidFill>
              <a:latin typeface="Inria Sans Light"/>
              <a:ea typeface="Inria Sans Light"/>
              <a:cs typeface="Inria Sans Light"/>
              <a:sym typeface="Inria Sans Light"/>
            </a:endParaRPr>
          </a:p>
          <a:p>
            <a:pPr indent="0" lvl="0" marL="0" rtl="0" algn="l">
              <a:spcBef>
                <a:spcPts val="0"/>
              </a:spcBef>
              <a:spcAft>
                <a:spcPts val="0"/>
              </a:spcAft>
              <a:buNone/>
            </a:pPr>
            <a:r>
              <a:rPr lang="en" sz="2500">
                <a:solidFill>
                  <a:schemeClr val="lt1"/>
                </a:solidFill>
                <a:latin typeface="Inria Sans Light"/>
                <a:ea typeface="Inria Sans Light"/>
                <a:cs typeface="Inria Sans Light"/>
                <a:sym typeface="Inria Sans Light"/>
              </a:rPr>
              <a:t>According to our data we can conclude that a larger surface area attracts more mosquitoes. But we found out that it is not </a:t>
            </a:r>
            <a:r>
              <a:rPr lang="en" sz="2500">
                <a:solidFill>
                  <a:schemeClr val="lt1"/>
                </a:solidFill>
                <a:latin typeface="Inria Sans Light"/>
                <a:ea typeface="Inria Sans Light"/>
                <a:cs typeface="Inria Sans Light"/>
                <a:sym typeface="Inria Sans Light"/>
              </a:rPr>
              <a:t>necessarily</a:t>
            </a:r>
            <a:r>
              <a:rPr lang="en" sz="2500">
                <a:solidFill>
                  <a:schemeClr val="lt1"/>
                </a:solidFill>
                <a:latin typeface="Inria Sans Light"/>
                <a:ea typeface="Inria Sans Light"/>
                <a:cs typeface="Inria Sans Light"/>
                <a:sym typeface="Inria Sans Light"/>
              </a:rPr>
              <a:t> the color of the buckets, but proper shading of traps that plays a key role in a good mosquito habitat.</a:t>
            </a:r>
            <a:endParaRPr sz="2500">
              <a:solidFill>
                <a:schemeClr val="lt1"/>
              </a:solidFill>
              <a:latin typeface="Inria Sans Light"/>
              <a:ea typeface="Inria Sans Light"/>
              <a:cs typeface="Inria Sans Light"/>
              <a:sym typeface="Inria Sans Light"/>
            </a:endParaRPr>
          </a:p>
          <a:p>
            <a:pPr indent="0" lvl="0" marL="0" rtl="0" algn="l">
              <a:spcBef>
                <a:spcPts val="0"/>
              </a:spcBef>
              <a:spcAft>
                <a:spcPts val="0"/>
              </a:spcAft>
              <a:buNone/>
            </a:pPr>
            <a:r>
              <a:t/>
            </a:r>
            <a:endParaRPr sz="1800">
              <a:solidFill>
                <a:schemeClr val="lt1"/>
              </a:solidFill>
              <a:latin typeface="Inria Sans Light"/>
              <a:ea typeface="Inria Sans Light"/>
              <a:cs typeface="Inria Sans Light"/>
              <a:sym typeface="Inria Sans Light"/>
            </a:endParaRPr>
          </a:p>
          <a:p>
            <a:pPr indent="0" lvl="0" marL="0" rtl="0" algn="l">
              <a:spcBef>
                <a:spcPts val="0"/>
              </a:spcBef>
              <a:spcAft>
                <a:spcPts val="0"/>
              </a:spcAft>
              <a:buNone/>
            </a:pPr>
            <a:r>
              <a:t/>
            </a:r>
            <a:endParaRPr sz="1800">
              <a:solidFill>
                <a:schemeClr val="lt1"/>
              </a:solidFill>
              <a:latin typeface="Inria Sans Light"/>
              <a:ea typeface="Inria Sans Light"/>
              <a:cs typeface="Inria Sans Light"/>
              <a:sym typeface="Inria Sans Light"/>
            </a:endParaRPr>
          </a:p>
        </p:txBody>
      </p:sp>
      <p:pic>
        <p:nvPicPr>
          <p:cNvPr id="172" name="Google Shape;172;p24"/>
          <p:cNvPicPr preferRelativeResize="0"/>
          <p:nvPr/>
        </p:nvPicPr>
        <p:blipFill>
          <a:blip r:embed="rId3">
            <a:alphaModFix/>
          </a:blip>
          <a:stretch>
            <a:fillRect/>
          </a:stretch>
        </p:blipFill>
        <p:spPr>
          <a:xfrm>
            <a:off x="5439513" y="3050738"/>
            <a:ext cx="2543175" cy="180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5"/>
          <p:cNvSpPr txBox="1"/>
          <p:nvPr/>
        </p:nvSpPr>
        <p:spPr>
          <a:xfrm>
            <a:off x="465425" y="260075"/>
            <a:ext cx="6666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lt1"/>
                </a:solidFill>
                <a:latin typeface="Inria Serif Light"/>
                <a:ea typeface="Inria Serif Light"/>
                <a:cs typeface="Inria Serif Light"/>
                <a:sym typeface="Inria Serif Light"/>
              </a:rPr>
              <a:t>Why does it matter?</a:t>
            </a:r>
            <a:endParaRPr sz="3400">
              <a:solidFill>
                <a:schemeClr val="lt1"/>
              </a:solidFill>
              <a:latin typeface="Inria Serif Light"/>
              <a:ea typeface="Inria Serif Light"/>
              <a:cs typeface="Inria Serif Light"/>
              <a:sym typeface="Inria Serif Light"/>
            </a:endParaRPr>
          </a:p>
        </p:txBody>
      </p:sp>
      <p:sp>
        <p:nvSpPr>
          <p:cNvPr id="179" name="Google Shape;179;p25"/>
          <p:cNvSpPr txBox="1"/>
          <p:nvPr/>
        </p:nvSpPr>
        <p:spPr>
          <a:xfrm>
            <a:off x="465425" y="1624075"/>
            <a:ext cx="36519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latin typeface="Inria Sans Light"/>
                <a:ea typeface="Inria Sans Light"/>
                <a:cs typeface="Inria Sans Light"/>
                <a:sym typeface="Inria Sans Light"/>
              </a:rPr>
              <a:t>The goal of our traps showing the effectiveness of size and color on attracting mosquitoes is to help with preventing outbreaks of mosquito-transmitted disease in poverty-stricken countries, where it may be necessary to collect and store water in outdoor vats. </a:t>
            </a:r>
            <a:endParaRPr sz="1900">
              <a:solidFill>
                <a:schemeClr val="lt1"/>
              </a:solidFill>
              <a:latin typeface="Inria Sans Light"/>
              <a:ea typeface="Inria Sans Light"/>
              <a:cs typeface="Inria Sans Light"/>
              <a:sym typeface="Inria Sans Light"/>
            </a:endParaRPr>
          </a:p>
        </p:txBody>
      </p:sp>
      <p:pic>
        <p:nvPicPr>
          <p:cNvPr descr="Brazil: Rainwater harvesting in semi-arid region helps women — English" id="180" name="Google Shape;180;p25"/>
          <p:cNvPicPr preferRelativeResize="0"/>
          <p:nvPr/>
        </p:nvPicPr>
        <p:blipFill>
          <a:blip r:embed="rId3">
            <a:alphaModFix/>
          </a:blip>
          <a:stretch>
            <a:fillRect/>
          </a:stretch>
        </p:blipFill>
        <p:spPr>
          <a:xfrm>
            <a:off x="4463125" y="1353488"/>
            <a:ext cx="4286250" cy="32146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6"/>
          <p:cNvSpPr txBox="1"/>
          <p:nvPr/>
        </p:nvSpPr>
        <p:spPr>
          <a:xfrm>
            <a:off x="287450" y="246400"/>
            <a:ext cx="4941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chemeClr val="lt1"/>
                </a:solidFill>
                <a:latin typeface="Inria Sans Light"/>
                <a:ea typeface="Inria Sans Light"/>
                <a:cs typeface="Inria Sans Light"/>
                <a:sym typeface="Inria Sans Light"/>
              </a:rPr>
              <a:t>Future Research </a:t>
            </a:r>
            <a:endParaRPr sz="3900">
              <a:solidFill>
                <a:schemeClr val="lt1"/>
              </a:solidFill>
              <a:latin typeface="Inria Sans Light"/>
              <a:ea typeface="Inria Sans Light"/>
              <a:cs typeface="Inria Sans Light"/>
              <a:sym typeface="Inria Sans Light"/>
            </a:endParaRPr>
          </a:p>
        </p:txBody>
      </p:sp>
      <p:sp>
        <p:nvSpPr>
          <p:cNvPr id="187" name="Google Shape;187;p26"/>
          <p:cNvSpPr txBox="1"/>
          <p:nvPr/>
        </p:nvSpPr>
        <p:spPr>
          <a:xfrm>
            <a:off x="287450" y="1259350"/>
            <a:ext cx="607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Inria Sans Light"/>
              <a:ea typeface="Inria Sans Light"/>
              <a:cs typeface="Inria Sans Light"/>
              <a:sym typeface="Inria Sans Light"/>
            </a:endParaRPr>
          </a:p>
        </p:txBody>
      </p:sp>
      <p:sp>
        <p:nvSpPr>
          <p:cNvPr id="188" name="Google Shape;188;p26"/>
          <p:cNvSpPr txBox="1"/>
          <p:nvPr/>
        </p:nvSpPr>
        <p:spPr>
          <a:xfrm>
            <a:off x="184800" y="1396225"/>
            <a:ext cx="5469600" cy="260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Inria Sans Light"/>
                <a:ea typeface="Inria Sans Light"/>
                <a:cs typeface="Inria Sans Light"/>
                <a:sym typeface="Inria Sans Light"/>
              </a:rPr>
              <a:t>We found a </a:t>
            </a:r>
            <a:r>
              <a:rPr lang="en" sz="2100">
                <a:solidFill>
                  <a:schemeClr val="lt1"/>
                </a:solidFill>
                <a:latin typeface="Inria Sans Light"/>
                <a:ea typeface="Inria Sans Light"/>
                <a:cs typeface="Inria Sans Light"/>
                <a:sym typeface="Inria Sans Light"/>
              </a:rPr>
              <a:t>study</a:t>
            </a:r>
            <a:r>
              <a:rPr lang="en" sz="2100">
                <a:solidFill>
                  <a:schemeClr val="lt1"/>
                </a:solidFill>
                <a:latin typeface="Inria Sans Light"/>
                <a:ea typeface="Inria Sans Light"/>
                <a:cs typeface="Inria Sans Light"/>
                <a:sym typeface="Inria Sans Light"/>
              </a:rPr>
              <a:t> that conducted research on changing the color of the water as a variable for </a:t>
            </a:r>
            <a:r>
              <a:rPr lang="en" sz="2100">
                <a:solidFill>
                  <a:schemeClr val="lt1"/>
                </a:solidFill>
                <a:latin typeface="Inria Sans Light"/>
                <a:ea typeface="Inria Sans Light"/>
                <a:cs typeface="Inria Sans Light"/>
                <a:sym typeface="Inria Sans Light"/>
              </a:rPr>
              <a:t>attractiveness</a:t>
            </a:r>
            <a:r>
              <a:rPr lang="en" sz="2100">
                <a:solidFill>
                  <a:schemeClr val="lt1"/>
                </a:solidFill>
                <a:latin typeface="Inria Sans Light"/>
                <a:ea typeface="Inria Sans Light"/>
                <a:cs typeface="Inria Sans Light"/>
                <a:sym typeface="Inria Sans Light"/>
              </a:rPr>
              <a:t> of mosquitoes. As a continuation of our research, combined </a:t>
            </a:r>
            <a:r>
              <a:rPr lang="en" sz="2100">
                <a:solidFill>
                  <a:schemeClr val="lt1"/>
                </a:solidFill>
                <a:latin typeface="Inria Sans Light"/>
                <a:ea typeface="Inria Sans Light"/>
                <a:cs typeface="Inria Sans Light"/>
                <a:sym typeface="Inria Sans Light"/>
              </a:rPr>
              <a:t>with</a:t>
            </a:r>
            <a:r>
              <a:rPr lang="en" sz="2100">
                <a:solidFill>
                  <a:schemeClr val="lt1"/>
                </a:solidFill>
                <a:latin typeface="Inria Sans Light"/>
                <a:ea typeface="Inria Sans Light"/>
                <a:cs typeface="Inria Sans Light"/>
                <a:sym typeface="Inria Sans Light"/>
              </a:rPr>
              <a:t> that study, </a:t>
            </a:r>
            <a:r>
              <a:rPr lang="en" sz="2100">
                <a:solidFill>
                  <a:schemeClr val="lt1"/>
                </a:solidFill>
                <a:latin typeface="Inria Sans Light"/>
                <a:ea typeface="Inria Sans Light"/>
                <a:cs typeface="Inria Sans Light"/>
                <a:sym typeface="Inria Sans Light"/>
              </a:rPr>
              <a:t>we would like to conduct a study where we test the variable of trap color and water color together. </a:t>
            </a:r>
            <a:endParaRPr sz="2100">
              <a:solidFill>
                <a:schemeClr val="lt1"/>
              </a:solidFill>
              <a:latin typeface="Inria Sans Light"/>
              <a:ea typeface="Inria Sans Light"/>
              <a:cs typeface="Inria Sans Light"/>
              <a:sym typeface="Inria Sans Light"/>
            </a:endParaRPr>
          </a:p>
          <a:p>
            <a:pPr indent="0" lvl="0" marL="0" rtl="0" algn="l">
              <a:spcBef>
                <a:spcPts val="0"/>
              </a:spcBef>
              <a:spcAft>
                <a:spcPts val="0"/>
              </a:spcAft>
              <a:buNone/>
            </a:pPr>
            <a:r>
              <a:t/>
            </a:r>
            <a:endParaRPr sz="1000">
              <a:solidFill>
                <a:schemeClr val="lt1"/>
              </a:solidFill>
              <a:latin typeface="Inria Sans Light"/>
              <a:ea typeface="Inria Sans Light"/>
              <a:cs typeface="Inria Sans Light"/>
              <a:sym typeface="Inria Sans Light"/>
            </a:endParaRPr>
          </a:p>
        </p:txBody>
      </p:sp>
      <p:sp>
        <p:nvSpPr>
          <p:cNvPr id="189" name="Google Shape;189;p26"/>
          <p:cNvSpPr txBox="1"/>
          <p:nvPr/>
        </p:nvSpPr>
        <p:spPr>
          <a:xfrm>
            <a:off x="0" y="4404600"/>
            <a:ext cx="7344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Inria Sans Light"/>
                <a:ea typeface="Inria Sans Light"/>
                <a:cs typeface="Inria Sans Light"/>
                <a:sym typeface="Inria Sans Light"/>
              </a:rPr>
              <a:t>: Ortiz-Perea N, Gander R, Abbey O, Callaghan A (2018) The effect of pond dyes on oviposition and survival in wild UK Culex mosquitoes. PLoS ONE 13(3): e0193847. https://doi.org/10.1371/journal.pone.0193847</a:t>
            </a:r>
            <a:endParaRPr sz="1100">
              <a:solidFill>
                <a:schemeClr val="lt1"/>
              </a:solidFill>
              <a:latin typeface="Inria Sans Light"/>
              <a:ea typeface="Inria Sans Light"/>
              <a:cs typeface="Inria Sans Light"/>
              <a:sym typeface="Inria Sans Light"/>
            </a:endParaRPr>
          </a:p>
          <a:p>
            <a:pPr indent="0" lvl="0" marL="0" rtl="0" algn="l">
              <a:spcBef>
                <a:spcPts val="0"/>
              </a:spcBef>
              <a:spcAft>
                <a:spcPts val="0"/>
              </a:spcAft>
              <a:buNone/>
            </a:pPr>
            <a:r>
              <a:t/>
            </a:r>
            <a:endParaRPr>
              <a:latin typeface="Inria Sans Light"/>
              <a:ea typeface="Inria Sans Light"/>
              <a:cs typeface="Inria Sans Light"/>
              <a:sym typeface="Inria Sans Light"/>
            </a:endParaRPr>
          </a:p>
        </p:txBody>
      </p:sp>
      <p:pic>
        <p:nvPicPr>
          <p:cNvPr id="190" name="Google Shape;190;p26"/>
          <p:cNvPicPr preferRelativeResize="0"/>
          <p:nvPr/>
        </p:nvPicPr>
        <p:blipFill>
          <a:blip r:embed="rId3">
            <a:alphaModFix/>
          </a:blip>
          <a:stretch>
            <a:fillRect/>
          </a:stretch>
        </p:blipFill>
        <p:spPr>
          <a:xfrm>
            <a:off x="5654400" y="356775"/>
            <a:ext cx="3298675" cy="2147695"/>
          </a:xfrm>
          <a:prstGeom prst="rect">
            <a:avLst/>
          </a:prstGeom>
          <a:noFill/>
          <a:ln>
            <a:noFill/>
          </a:ln>
        </p:spPr>
      </p:pic>
      <p:pic>
        <p:nvPicPr>
          <p:cNvPr id="191" name="Google Shape;191;p26"/>
          <p:cNvPicPr preferRelativeResize="0"/>
          <p:nvPr/>
        </p:nvPicPr>
        <p:blipFill>
          <a:blip r:embed="rId4">
            <a:alphaModFix/>
          </a:blip>
          <a:stretch>
            <a:fillRect/>
          </a:stretch>
        </p:blipFill>
        <p:spPr>
          <a:xfrm>
            <a:off x="5806800" y="2656870"/>
            <a:ext cx="2848803" cy="15953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7"/>
          <p:cNvSpPr txBox="1"/>
          <p:nvPr/>
        </p:nvSpPr>
        <p:spPr>
          <a:xfrm>
            <a:off x="1321800" y="1305875"/>
            <a:ext cx="6500400" cy="183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0">
                <a:solidFill>
                  <a:srgbClr val="FFFFFF"/>
                </a:solidFill>
                <a:latin typeface="Inria Serif"/>
                <a:ea typeface="Inria Serif"/>
                <a:cs typeface="Inria Serif"/>
                <a:sym typeface="Inria Serif"/>
              </a:rPr>
              <a:t>Thank you </a:t>
            </a:r>
            <a:endParaRPr b="1" sz="7000">
              <a:solidFill>
                <a:srgbClr val="FFFFFF"/>
              </a:solidFill>
              <a:latin typeface="Inria Serif"/>
              <a:ea typeface="Inria Serif"/>
              <a:cs typeface="Inria Serif"/>
              <a:sym typeface="Inria Serif"/>
            </a:endParaRPr>
          </a:p>
          <a:p>
            <a:pPr indent="0" lvl="0" marL="0" rtl="0" algn="l">
              <a:spcBef>
                <a:spcPts val="0"/>
              </a:spcBef>
              <a:spcAft>
                <a:spcPts val="0"/>
              </a:spcAft>
              <a:buNone/>
            </a:pPr>
            <a:r>
              <a:t/>
            </a:r>
            <a:endParaRPr b="1" sz="3700">
              <a:solidFill>
                <a:srgbClr val="FFFFFF"/>
              </a:solidFill>
              <a:latin typeface="Inria Serif"/>
              <a:ea typeface="Inria Serif"/>
              <a:cs typeface="Inria Serif"/>
              <a:sym typeface="Inria Serif"/>
            </a:endParaRPr>
          </a:p>
        </p:txBody>
      </p:sp>
      <p:sp>
        <p:nvSpPr>
          <p:cNvPr id="198" name="Google Shape;198;p27"/>
          <p:cNvSpPr txBox="1"/>
          <p:nvPr/>
        </p:nvSpPr>
        <p:spPr>
          <a:xfrm>
            <a:off x="1931700" y="3000700"/>
            <a:ext cx="58905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Inria Serif"/>
                <a:ea typeface="Inria Serif"/>
                <a:cs typeface="Inria Serif"/>
                <a:sym typeface="Inria Serif"/>
              </a:rPr>
              <a:t>If you have you questions, please ask!</a:t>
            </a:r>
            <a:endParaRPr b="1" sz="2600">
              <a:latin typeface="Inria Serif"/>
              <a:ea typeface="Inria Serif"/>
              <a:cs typeface="Inria Serif"/>
              <a:sym typeface="Inria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552000" y="1889300"/>
            <a:ext cx="8040000" cy="1602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800"/>
              <a:t>Do the color and surface area of mosquito traps have an effect on their ability to attract mosquitoes?</a:t>
            </a:r>
            <a:endParaRPr sz="3800"/>
          </a:p>
        </p:txBody>
      </p:sp>
      <p:sp>
        <p:nvSpPr>
          <p:cNvPr id="70" name="Google Shape;70;p14"/>
          <p:cNvSpPr txBox="1"/>
          <p:nvPr/>
        </p:nvSpPr>
        <p:spPr>
          <a:xfrm>
            <a:off x="1516200" y="497625"/>
            <a:ext cx="6111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434343"/>
                </a:solidFill>
                <a:latin typeface="Inria Serif"/>
                <a:ea typeface="Inria Serif"/>
                <a:cs typeface="Inria Serif"/>
                <a:sym typeface="Inria Serif"/>
              </a:rPr>
              <a:t>Our Research Question</a:t>
            </a:r>
            <a:endParaRPr b="1" sz="3600">
              <a:solidFill>
                <a:srgbClr val="434343"/>
              </a:solidFill>
              <a:latin typeface="Inria Serif"/>
              <a:ea typeface="Inria Serif"/>
              <a:cs typeface="Inria Serif"/>
              <a:sym typeface="Inria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To answer our question Eitan, Andrew, and Karim...</a:t>
            </a:r>
            <a:endParaRPr/>
          </a:p>
        </p:txBody>
      </p:sp>
      <p:sp>
        <p:nvSpPr>
          <p:cNvPr id="76" name="Google Shape;76;p1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7" name="Google Shape;77;p15"/>
          <p:cNvPicPr preferRelativeResize="0"/>
          <p:nvPr/>
        </p:nvPicPr>
        <p:blipFill>
          <a:blip r:embed="rId3">
            <a:alphaModFix/>
          </a:blip>
          <a:stretch>
            <a:fillRect/>
          </a:stretch>
        </p:blipFill>
        <p:spPr>
          <a:xfrm>
            <a:off x="135450" y="1317100"/>
            <a:ext cx="2791300" cy="2093475"/>
          </a:xfrm>
          <a:prstGeom prst="rect">
            <a:avLst/>
          </a:prstGeom>
          <a:noFill/>
          <a:ln>
            <a:noFill/>
          </a:ln>
        </p:spPr>
      </p:pic>
      <p:pic>
        <p:nvPicPr>
          <p:cNvPr id="78" name="Google Shape;78;p15"/>
          <p:cNvPicPr preferRelativeResize="0"/>
          <p:nvPr/>
        </p:nvPicPr>
        <p:blipFill>
          <a:blip r:embed="rId4">
            <a:alphaModFix/>
          </a:blip>
          <a:stretch>
            <a:fillRect/>
          </a:stretch>
        </p:blipFill>
        <p:spPr>
          <a:xfrm>
            <a:off x="2775650" y="2482725"/>
            <a:ext cx="3148400" cy="2361300"/>
          </a:xfrm>
          <a:prstGeom prst="rect">
            <a:avLst/>
          </a:prstGeom>
          <a:noFill/>
          <a:ln>
            <a:noFill/>
          </a:ln>
        </p:spPr>
      </p:pic>
      <p:pic>
        <p:nvPicPr>
          <p:cNvPr id="79" name="Google Shape;79;p15"/>
          <p:cNvPicPr preferRelativeResize="0"/>
          <p:nvPr/>
        </p:nvPicPr>
        <p:blipFill>
          <a:blip r:embed="rId5">
            <a:alphaModFix/>
          </a:blip>
          <a:stretch>
            <a:fillRect/>
          </a:stretch>
        </p:blipFill>
        <p:spPr>
          <a:xfrm>
            <a:off x="5804675" y="1183176"/>
            <a:ext cx="3148401" cy="2361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855300" y="195000"/>
            <a:ext cx="7433400" cy="4767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a:t>… and </a:t>
            </a:r>
            <a:r>
              <a:rPr lang="en"/>
              <a:t>Dominic and Ethan</a:t>
            </a:r>
            <a:endParaRPr/>
          </a:p>
        </p:txBody>
      </p:sp>
      <p:sp>
        <p:nvSpPr>
          <p:cNvPr id="85" name="Google Shape;85;p1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rotWithShape="1">
          <a:blip r:embed="rId3">
            <a:alphaModFix/>
          </a:blip>
          <a:srcRect b="22666" l="0" r="0" t="40590"/>
          <a:stretch/>
        </p:blipFill>
        <p:spPr>
          <a:xfrm>
            <a:off x="114800" y="3424926"/>
            <a:ext cx="3125249" cy="1531023"/>
          </a:xfrm>
          <a:prstGeom prst="rect">
            <a:avLst/>
          </a:prstGeom>
          <a:noFill/>
          <a:ln>
            <a:noFill/>
          </a:ln>
        </p:spPr>
      </p:pic>
      <p:pic>
        <p:nvPicPr>
          <p:cNvPr id="87" name="Google Shape;87;p16"/>
          <p:cNvPicPr preferRelativeResize="0"/>
          <p:nvPr/>
        </p:nvPicPr>
        <p:blipFill rotWithShape="1">
          <a:blip r:embed="rId4">
            <a:alphaModFix/>
          </a:blip>
          <a:srcRect b="20911" l="0" r="0" t="23219"/>
          <a:stretch/>
        </p:blipFill>
        <p:spPr>
          <a:xfrm>
            <a:off x="114800" y="914151"/>
            <a:ext cx="3125249" cy="2327977"/>
          </a:xfrm>
          <a:prstGeom prst="rect">
            <a:avLst/>
          </a:prstGeom>
          <a:noFill/>
          <a:ln>
            <a:noFill/>
          </a:ln>
        </p:spPr>
      </p:pic>
      <p:pic>
        <p:nvPicPr>
          <p:cNvPr id="88" name="Google Shape;88;p16"/>
          <p:cNvPicPr preferRelativeResize="0"/>
          <p:nvPr/>
        </p:nvPicPr>
        <p:blipFill rotWithShape="1">
          <a:blip r:embed="rId5">
            <a:alphaModFix/>
          </a:blip>
          <a:srcRect b="24744" l="0" r="0" t="0"/>
          <a:stretch/>
        </p:blipFill>
        <p:spPr>
          <a:xfrm>
            <a:off x="3313475" y="914150"/>
            <a:ext cx="3328927" cy="1878900"/>
          </a:xfrm>
          <a:prstGeom prst="rect">
            <a:avLst/>
          </a:prstGeom>
          <a:noFill/>
          <a:ln>
            <a:noFill/>
          </a:ln>
        </p:spPr>
      </p:pic>
      <p:pic>
        <p:nvPicPr>
          <p:cNvPr id="89" name="Google Shape;89;p16"/>
          <p:cNvPicPr preferRelativeResize="0"/>
          <p:nvPr/>
        </p:nvPicPr>
        <p:blipFill rotWithShape="1">
          <a:blip r:embed="rId5">
            <a:alphaModFix/>
          </a:blip>
          <a:srcRect b="24745" l="64381" r="24598" t="56211"/>
          <a:stretch/>
        </p:blipFill>
        <p:spPr>
          <a:xfrm>
            <a:off x="6715824" y="76350"/>
            <a:ext cx="1962327" cy="2543301"/>
          </a:xfrm>
          <a:prstGeom prst="rect">
            <a:avLst/>
          </a:prstGeom>
          <a:noFill/>
          <a:ln>
            <a:noFill/>
          </a:ln>
        </p:spPr>
      </p:pic>
      <p:cxnSp>
        <p:nvCxnSpPr>
          <p:cNvPr id="90" name="Google Shape;90;p16"/>
          <p:cNvCxnSpPr/>
          <p:nvPr/>
        </p:nvCxnSpPr>
        <p:spPr>
          <a:xfrm flipH="1" rot="10800000">
            <a:off x="5716350" y="1401675"/>
            <a:ext cx="2011200" cy="1145700"/>
          </a:xfrm>
          <a:prstGeom prst="straightConnector1">
            <a:avLst/>
          </a:prstGeom>
          <a:noFill/>
          <a:ln cap="flat" cmpd="sng" w="76200">
            <a:solidFill>
              <a:srgbClr val="0000FF"/>
            </a:solidFill>
            <a:prstDash val="solid"/>
            <a:round/>
            <a:headEnd len="med" w="med" type="none"/>
            <a:tailEnd len="med" w="med" type="triangle"/>
          </a:ln>
        </p:spPr>
      </p:cxnSp>
      <p:sp>
        <p:nvSpPr>
          <p:cNvPr id="91" name="Google Shape;91;p16"/>
          <p:cNvSpPr txBox="1"/>
          <p:nvPr/>
        </p:nvSpPr>
        <p:spPr>
          <a:xfrm>
            <a:off x="280325" y="1291975"/>
            <a:ext cx="2437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Small paint can Surface Area ~28in</a:t>
            </a:r>
            <a:r>
              <a:rPr baseline="30000" lang="en" sz="1500">
                <a:solidFill>
                  <a:schemeClr val="lt1"/>
                </a:solidFill>
                <a:highlight>
                  <a:schemeClr val="dk2"/>
                </a:highlight>
                <a:latin typeface="Inria Sans Light"/>
                <a:ea typeface="Inria Sans Light"/>
                <a:cs typeface="Inria Sans Light"/>
                <a:sym typeface="Inria Sans Light"/>
              </a:rPr>
              <a:t>2</a:t>
            </a:r>
            <a:r>
              <a:rPr lang="en">
                <a:solidFill>
                  <a:schemeClr val="lt1"/>
                </a:solidFill>
                <a:highlight>
                  <a:schemeClr val="dk2"/>
                </a:highlight>
                <a:latin typeface="Inria Sans Light"/>
                <a:ea typeface="Inria Sans Light"/>
                <a:cs typeface="Inria Sans Light"/>
                <a:sym typeface="Inria Sans Light"/>
              </a:rPr>
              <a:t> </a:t>
            </a:r>
            <a:endParaRPr>
              <a:solidFill>
                <a:schemeClr val="lt1"/>
              </a:solidFill>
              <a:highlight>
                <a:schemeClr val="dk2"/>
              </a:highlight>
              <a:latin typeface="Inria Sans Light"/>
              <a:ea typeface="Inria Sans Light"/>
              <a:cs typeface="Inria Sans Light"/>
              <a:sym typeface="Inria Sans Light"/>
            </a:endParaRPr>
          </a:p>
        </p:txBody>
      </p:sp>
      <p:sp>
        <p:nvSpPr>
          <p:cNvPr id="92" name="Google Shape;92;p16"/>
          <p:cNvSpPr txBox="1"/>
          <p:nvPr/>
        </p:nvSpPr>
        <p:spPr>
          <a:xfrm>
            <a:off x="177425" y="3552950"/>
            <a:ext cx="263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Medium bucket Surface Area ~100in ^2</a:t>
            </a:r>
            <a:endParaRPr/>
          </a:p>
        </p:txBody>
      </p:sp>
      <p:sp>
        <p:nvSpPr>
          <p:cNvPr id="93" name="Google Shape;93;p16"/>
          <p:cNvSpPr txBox="1"/>
          <p:nvPr/>
        </p:nvSpPr>
        <p:spPr>
          <a:xfrm>
            <a:off x="6715825" y="195000"/>
            <a:ext cx="196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Large </a:t>
            </a:r>
            <a:r>
              <a:rPr lang="en">
                <a:solidFill>
                  <a:schemeClr val="lt1"/>
                </a:solidFill>
                <a:highlight>
                  <a:schemeClr val="dk2"/>
                </a:highlight>
                <a:latin typeface="Inria Sans Light"/>
                <a:ea typeface="Inria Sans Light"/>
                <a:cs typeface="Inria Sans Light"/>
                <a:sym typeface="Inria Sans Light"/>
              </a:rPr>
              <a:t>bucket Surface Area ~600in ^2</a:t>
            </a:r>
            <a:endParaRPr/>
          </a:p>
        </p:txBody>
      </p:sp>
      <p:pic>
        <p:nvPicPr>
          <p:cNvPr id="94" name="Google Shape;94;p16"/>
          <p:cNvPicPr preferRelativeResize="0"/>
          <p:nvPr/>
        </p:nvPicPr>
        <p:blipFill rotWithShape="1">
          <a:blip r:embed="rId6">
            <a:alphaModFix/>
          </a:blip>
          <a:srcRect b="36171" l="0" r="0" t="0"/>
          <a:stretch/>
        </p:blipFill>
        <p:spPr>
          <a:xfrm>
            <a:off x="4044632" y="2924200"/>
            <a:ext cx="4244067" cy="2031750"/>
          </a:xfrm>
          <a:prstGeom prst="rect">
            <a:avLst/>
          </a:prstGeom>
          <a:noFill/>
          <a:ln>
            <a:noFill/>
          </a:ln>
        </p:spPr>
      </p:pic>
      <p:sp>
        <p:nvSpPr>
          <p:cNvPr id="95" name="Google Shape;95;p16"/>
          <p:cNvSpPr txBox="1"/>
          <p:nvPr/>
        </p:nvSpPr>
        <p:spPr>
          <a:xfrm>
            <a:off x="3531750" y="3035500"/>
            <a:ext cx="263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Medium bucket Surface Area ~100in ^2</a:t>
            </a:r>
            <a:endParaRPr/>
          </a:p>
        </p:txBody>
      </p:sp>
      <p:sp>
        <p:nvSpPr>
          <p:cNvPr id="96" name="Google Shape;96;p16"/>
          <p:cNvSpPr txBox="1"/>
          <p:nvPr/>
        </p:nvSpPr>
        <p:spPr>
          <a:xfrm>
            <a:off x="6715825" y="4058050"/>
            <a:ext cx="196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Large bucket Surface Area ~600in ^2</a:t>
            </a:r>
            <a:endParaRPr/>
          </a:p>
        </p:txBody>
      </p:sp>
      <p:sp>
        <p:nvSpPr>
          <p:cNvPr id="97" name="Google Shape;97;p16"/>
          <p:cNvSpPr txBox="1"/>
          <p:nvPr/>
        </p:nvSpPr>
        <p:spPr>
          <a:xfrm>
            <a:off x="3631938" y="4436050"/>
            <a:ext cx="2437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dk2"/>
                </a:highlight>
                <a:latin typeface="Inria Sans Light"/>
                <a:ea typeface="Inria Sans Light"/>
                <a:cs typeface="Inria Sans Light"/>
                <a:sym typeface="Inria Sans Light"/>
              </a:rPr>
              <a:t>Small paint can Surface Area ~28in</a:t>
            </a:r>
            <a:r>
              <a:rPr baseline="30000" lang="en" sz="1500">
                <a:solidFill>
                  <a:schemeClr val="lt1"/>
                </a:solidFill>
                <a:highlight>
                  <a:schemeClr val="dk2"/>
                </a:highlight>
                <a:latin typeface="Inria Sans Light"/>
                <a:ea typeface="Inria Sans Light"/>
                <a:cs typeface="Inria Sans Light"/>
                <a:sym typeface="Inria Sans Light"/>
              </a:rPr>
              <a:t>2</a:t>
            </a:r>
            <a:r>
              <a:rPr lang="en">
                <a:solidFill>
                  <a:schemeClr val="lt1"/>
                </a:solidFill>
                <a:highlight>
                  <a:schemeClr val="dk2"/>
                </a:highlight>
                <a:latin typeface="Inria Sans Light"/>
                <a:ea typeface="Inria Sans Light"/>
                <a:cs typeface="Inria Sans Light"/>
                <a:sym typeface="Inria Sans Light"/>
              </a:rPr>
              <a:t> </a:t>
            </a:r>
            <a:endParaRPr>
              <a:solidFill>
                <a:schemeClr val="lt1"/>
              </a:solidFill>
              <a:highlight>
                <a:schemeClr val="dk2"/>
              </a:highlight>
              <a:latin typeface="Inria Sans Light"/>
              <a:ea typeface="Inria Sans Light"/>
              <a:cs typeface="Inria Sans Light"/>
              <a:sym typeface="Inria Sans Light"/>
            </a:endParaRPr>
          </a:p>
        </p:txBody>
      </p:sp>
      <p:cxnSp>
        <p:nvCxnSpPr>
          <p:cNvPr id="98" name="Google Shape;98;p16"/>
          <p:cNvCxnSpPr/>
          <p:nvPr/>
        </p:nvCxnSpPr>
        <p:spPr>
          <a:xfrm flipH="1" rot="10800000">
            <a:off x="3962650" y="4223725"/>
            <a:ext cx="1305900" cy="170400"/>
          </a:xfrm>
          <a:prstGeom prst="straightConnector1">
            <a:avLst/>
          </a:prstGeom>
          <a:noFill/>
          <a:ln cap="flat" cmpd="sng" w="38100">
            <a:solidFill>
              <a:srgbClr val="0000FF"/>
            </a:solidFill>
            <a:prstDash val="solid"/>
            <a:round/>
            <a:headEnd len="med" w="med" type="none"/>
            <a:tailEnd len="med" w="med" type="triangle"/>
          </a:ln>
        </p:spPr>
      </p:cxnSp>
      <p:cxnSp>
        <p:nvCxnSpPr>
          <p:cNvPr id="99" name="Google Shape;99;p16"/>
          <p:cNvCxnSpPr/>
          <p:nvPr/>
        </p:nvCxnSpPr>
        <p:spPr>
          <a:xfrm rot="10800000">
            <a:off x="7033050" y="3948350"/>
            <a:ext cx="694500" cy="220200"/>
          </a:xfrm>
          <a:prstGeom prst="straightConnector1">
            <a:avLst/>
          </a:prstGeom>
          <a:noFill/>
          <a:ln cap="flat" cmpd="sng" w="38100">
            <a:solidFill>
              <a:srgbClr val="0000FF"/>
            </a:solidFill>
            <a:prstDash val="solid"/>
            <a:round/>
            <a:headEnd len="med" w="med" type="none"/>
            <a:tailEnd len="med" w="med" type="triangle"/>
          </a:ln>
        </p:spPr>
      </p:cxnSp>
      <p:cxnSp>
        <p:nvCxnSpPr>
          <p:cNvPr id="100" name="Google Shape;100;p16"/>
          <p:cNvCxnSpPr/>
          <p:nvPr/>
        </p:nvCxnSpPr>
        <p:spPr>
          <a:xfrm flipH="1">
            <a:off x="5313725" y="3333063"/>
            <a:ext cx="475200" cy="266400"/>
          </a:xfrm>
          <a:prstGeom prst="straightConnector1">
            <a:avLst/>
          </a:prstGeom>
          <a:noFill/>
          <a:ln cap="flat" cmpd="sng" w="38100">
            <a:solidFill>
              <a:srgbClr val="0000FF"/>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6" name="Google Shape;106;p17"/>
          <p:cNvSpPr txBox="1"/>
          <p:nvPr>
            <p:ph idx="4294967295" type="ctrTitle"/>
          </p:nvPr>
        </p:nvSpPr>
        <p:spPr>
          <a:xfrm>
            <a:off x="317100" y="394025"/>
            <a:ext cx="5301900" cy="23208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 sz="3500"/>
              <a:t>If you have a big surface area and a dark color, then the trap will attract more mosquitoes.</a:t>
            </a:r>
            <a:endParaRPr sz="3500"/>
          </a:p>
        </p:txBody>
      </p:sp>
      <p:sp>
        <p:nvSpPr>
          <p:cNvPr id="107" name="Google Shape;107;p17"/>
          <p:cNvSpPr txBox="1"/>
          <p:nvPr>
            <p:ph idx="4294967295" type="subTitle"/>
          </p:nvPr>
        </p:nvSpPr>
        <p:spPr>
          <a:xfrm>
            <a:off x="684675" y="2806336"/>
            <a:ext cx="4018200" cy="13077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1700"/>
              <a:t>Our hypothesis</a:t>
            </a:r>
            <a:endParaRPr sz="1700"/>
          </a:p>
        </p:txBody>
      </p:sp>
      <p:pic>
        <p:nvPicPr>
          <p:cNvPr id="108" name="Google Shape;108;p17"/>
          <p:cNvPicPr preferRelativeResize="0"/>
          <p:nvPr/>
        </p:nvPicPr>
        <p:blipFill rotWithShape="1">
          <a:blip r:embed="rId3">
            <a:alphaModFix/>
          </a:blip>
          <a:srcRect b="24064" l="18620" r="30930" t="47831"/>
          <a:stretch/>
        </p:blipFill>
        <p:spPr>
          <a:xfrm>
            <a:off x="4532587" y="2806325"/>
            <a:ext cx="2920731" cy="2169498"/>
          </a:xfrm>
          <a:prstGeom prst="rect">
            <a:avLst/>
          </a:prstGeom>
          <a:noFill/>
          <a:ln>
            <a:noFill/>
          </a:ln>
        </p:spPr>
      </p:pic>
      <p:pic>
        <p:nvPicPr>
          <p:cNvPr id="109" name="Google Shape;109;p17"/>
          <p:cNvPicPr preferRelativeResize="0"/>
          <p:nvPr/>
        </p:nvPicPr>
        <p:blipFill rotWithShape="1">
          <a:blip r:embed="rId4">
            <a:alphaModFix/>
          </a:blip>
          <a:srcRect b="28197" l="35762" r="26025" t="29622"/>
          <a:stretch/>
        </p:blipFill>
        <p:spPr>
          <a:xfrm>
            <a:off x="6112650" y="209038"/>
            <a:ext cx="2620498" cy="21695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idx="1" type="body"/>
          </p:nvPr>
        </p:nvSpPr>
        <p:spPr>
          <a:xfrm>
            <a:off x="440900" y="1176150"/>
            <a:ext cx="3473100" cy="27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Inria Sans"/>
                <a:ea typeface="Inria Sans"/>
                <a:cs typeface="Inria Sans"/>
                <a:sym typeface="Inria Sans"/>
              </a:rPr>
              <a:t>TIME:</a:t>
            </a:r>
            <a:r>
              <a:rPr b="1" lang="en"/>
              <a:t> 1 week</a:t>
            </a:r>
            <a:endParaRPr b="1"/>
          </a:p>
          <a:p>
            <a:pPr indent="0" lvl="0" marL="0" rtl="0" algn="l">
              <a:spcBef>
                <a:spcPts val="600"/>
              </a:spcBef>
              <a:spcAft>
                <a:spcPts val="0"/>
              </a:spcAft>
              <a:buNone/>
            </a:pPr>
            <a:r>
              <a:t/>
            </a:r>
            <a:endParaRPr b="1"/>
          </a:p>
          <a:p>
            <a:pPr indent="0" lvl="0" marL="0" rtl="0" algn="l">
              <a:spcBef>
                <a:spcPts val="600"/>
              </a:spcBef>
              <a:spcAft>
                <a:spcPts val="0"/>
              </a:spcAft>
              <a:buNone/>
            </a:pPr>
            <a:r>
              <a:rPr b="1" lang="en">
                <a:latin typeface="Inria Sans"/>
                <a:ea typeface="Inria Sans"/>
                <a:cs typeface="Inria Sans"/>
                <a:sym typeface="Inria Sans"/>
              </a:rPr>
              <a:t>IVs: </a:t>
            </a:r>
            <a:r>
              <a:rPr b="1" lang="en"/>
              <a:t>Surface Area, Color</a:t>
            </a:r>
            <a:endParaRPr b="1"/>
          </a:p>
          <a:p>
            <a:pPr indent="0" lvl="0" marL="0" rtl="0" algn="l">
              <a:spcBef>
                <a:spcPts val="600"/>
              </a:spcBef>
              <a:spcAft>
                <a:spcPts val="0"/>
              </a:spcAft>
              <a:buNone/>
            </a:pPr>
            <a:r>
              <a:rPr b="1" lang="en">
                <a:latin typeface="Inria Sans"/>
                <a:ea typeface="Inria Sans"/>
                <a:cs typeface="Inria Sans"/>
                <a:sym typeface="Inria Sans"/>
              </a:rPr>
              <a:t>DV: </a:t>
            </a:r>
            <a:r>
              <a:rPr b="1" lang="en"/>
              <a:t>Number of Mosquito larvae</a:t>
            </a:r>
            <a:endParaRPr b="1"/>
          </a:p>
          <a:p>
            <a:pPr indent="0" lvl="0" marL="0" rtl="0" algn="l">
              <a:spcBef>
                <a:spcPts val="600"/>
              </a:spcBef>
              <a:spcAft>
                <a:spcPts val="0"/>
              </a:spcAft>
              <a:buNone/>
            </a:pPr>
            <a:r>
              <a:t/>
            </a:r>
            <a:endParaRPr b="1"/>
          </a:p>
          <a:p>
            <a:pPr indent="0" lvl="0" marL="0" rtl="0" algn="l">
              <a:spcBef>
                <a:spcPts val="600"/>
              </a:spcBef>
              <a:spcAft>
                <a:spcPts val="0"/>
              </a:spcAft>
              <a:buNone/>
            </a:pPr>
            <a:r>
              <a:rPr b="1" lang="en">
                <a:latin typeface="Inria Sans"/>
                <a:ea typeface="Inria Sans"/>
                <a:cs typeface="Inria Sans"/>
                <a:sym typeface="Inria Sans"/>
              </a:rPr>
              <a:t>Controlled </a:t>
            </a:r>
            <a:r>
              <a:rPr b="1" lang="en">
                <a:latin typeface="Inria Sans"/>
                <a:ea typeface="Inria Sans"/>
                <a:cs typeface="Inria Sans"/>
                <a:sym typeface="Inria Sans"/>
              </a:rPr>
              <a:t>Variables</a:t>
            </a:r>
            <a:r>
              <a:rPr b="1" lang="en">
                <a:latin typeface="Inria Sans"/>
                <a:ea typeface="Inria Sans"/>
                <a:cs typeface="Inria Sans"/>
                <a:sym typeface="Inria Sans"/>
              </a:rPr>
              <a:t>: </a:t>
            </a:r>
            <a:r>
              <a:rPr b="1" lang="en"/>
              <a:t>Bait (fish flakes) and Land Cover</a:t>
            </a:r>
            <a:endParaRPr b="1"/>
          </a:p>
          <a:p>
            <a:pPr indent="0" lvl="0" marL="0" rtl="0" algn="l">
              <a:spcBef>
                <a:spcPts val="600"/>
              </a:spcBef>
              <a:spcAft>
                <a:spcPts val="600"/>
              </a:spcAft>
              <a:buNone/>
            </a:pPr>
            <a:r>
              <a:t/>
            </a:r>
            <a:endParaRPr/>
          </a:p>
        </p:txBody>
      </p:sp>
      <p:sp>
        <p:nvSpPr>
          <p:cNvPr id="115" name="Google Shape;115;p18"/>
          <p:cNvSpPr txBox="1"/>
          <p:nvPr>
            <p:ph type="title"/>
          </p:nvPr>
        </p:nvSpPr>
        <p:spPr>
          <a:xfrm>
            <a:off x="855300" y="190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was the experiment set up?</a:t>
            </a:r>
            <a:endParaRPr/>
          </a:p>
        </p:txBody>
      </p:sp>
      <p:sp>
        <p:nvSpPr>
          <p:cNvPr id="116" name="Google Shape;116;p1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18"/>
          <p:cNvPicPr preferRelativeResize="0"/>
          <p:nvPr/>
        </p:nvPicPr>
        <p:blipFill>
          <a:blip r:embed="rId3">
            <a:alphaModFix/>
          </a:blip>
          <a:stretch>
            <a:fillRect/>
          </a:stretch>
        </p:blipFill>
        <p:spPr>
          <a:xfrm>
            <a:off x="7723501" y="586300"/>
            <a:ext cx="1229575" cy="2375944"/>
          </a:xfrm>
          <a:prstGeom prst="rect">
            <a:avLst/>
          </a:prstGeom>
          <a:noFill/>
          <a:ln>
            <a:noFill/>
          </a:ln>
        </p:spPr>
      </p:pic>
      <p:pic>
        <p:nvPicPr>
          <p:cNvPr id="118" name="Google Shape;118;p18"/>
          <p:cNvPicPr preferRelativeResize="0"/>
          <p:nvPr/>
        </p:nvPicPr>
        <p:blipFill>
          <a:blip r:embed="rId4">
            <a:alphaModFix/>
          </a:blip>
          <a:stretch>
            <a:fillRect/>
          </a:stretch>
        </p:blipFill>
        <p:spPr>
          <a:xfrm rot="5400000">
            <a:off x="4616961" y="2052212"/>
            <a:ext cx="2495601" cy="3327427"/>
          </a:xfrm>
          <a:prstGeom prst="rect">
            <a:avLst/>
          </a:prstGeom>
          <a:noFill/>
          <a:ln>
            <a:noFill/>
          </a:ln>
        </p:spPr>
      </p:pic>
      <p:pic>
        <p:nvPicPr>
          <p:cNvPr id="119" name="Google Shape;119;p18"/>
          <p:cNvPicPr preferRelativeResize="0"/>
          <p:nvPr/>
        </p:nvPicPr>
        <p:blipFill>
          <a:blip r:embed="rId5">
            <a:alphaModFix/>
          </a:blip>
          <a:stretch>
            <a:fillRect/>
          </a:stretch>
        </p:blipFill>
        <p:spPr>
          <a:xfrm>
            <a:off x="4095300" y="653325"/>
            <a:ext cx="2200351" cy="165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Collected Data (Colors)</a:t>
            </a:r>
            <a:endParaRPr/>
          </a:p>
        </p:txBody>
      </p:sp>
      <p:graphicFrame>
        <p:nvGraphicFramePr>
          <p:cNvPr id="125" name="Google Shape;125;p19"/>
          <p:cNvGraphicFramePr/>
          <p:nvPr/>
        </p:nvGraphicFramePr>
        <p:xfrm>
          <a:off x="855300" y="1564481"/>
          <a:ext cx="3000000" cy="3000000"/>
        </p:xfrm>
        <a:graphic>
          <a:graphicData uri="http://schemas.openxmlformats.org/drawingml/2006/table">
            <a:tbl>
              <a:tblPr>
                <a:noFill/>
                <a:tableStyleId>{4A4B98AB-BEAB-4BBE-B6C8-7870D4FE81E5}</a:tableStyleId>
              </a:tblPr>
              <a:tblGrid>
                <a:gridCol w="1858350"/>
                <a:gridCol w="1858350"/>
                <a:gridCol w="1858350"/>
                <a:gridCol w="1858350"/>
              </a:tblGrid>
              <a:tr h="504575">
                <a:tc>
                  <a:txBody>
                    <a:bodyPr/>
                    <a:lstStyle/>
                    <a:p>
                      <a:pPr indent="0" lvl="0" marL="0" rtl="0" algn="l">
                        <a:spcBef>
                          <a:spcPts val="0"/>
                        </a:spcBef>
                        <a:spcAft>
                          <a:spcPts val="0"/>
                        </a:spcAft>
                        <a:buNone/>
                      </a:pPr>
                      <a:r>
                        <a:t/>
                      </a:r>
                      <a:endParaRPr sz="18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2</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4</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6</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r">
                        <a:spcBef>
                          <a:spcPts val="0"/>
                        </a:spcBef>
                        <a:spcAft>
                          <a:spcPts val="0"/>
                        </a:spcAft>
                        <a:buNone/>
                      </a:pPr>
                      <a:r>
                        <a:rPr lang="en" sz="1500">
                          <a:solidFill>
                            <a:schemeClr val="dk2"/>
                          </a:solidFill>
                          <a:latin typeface="Inria Sans Light"/>
                          <a:ea typeface="Inria Sans Light"/>
                          <a:cs typeface="Inria Sans Light"/>
                          <a:sym typeface="Inria Sans Light"/>
                        </a:rPr>
                        <a:t>White</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4</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r">
                        <a:spcBef>
                          <a:spcPts val="0"/>
                        </a:spcBef>
                        <a:spcAft>
                          <a:spcPts val="0"/>
                        </a:spcAft>
                        <a:buNone/>
                      </a:pPr>
                      <a:r>
                        <a:rPr lang="en" sz="1500">
                          <a:solidFill>
                            <a:schemeClr val="dk2"/>
                          </a:solidFill>
                          <a:latin typeface="Inria Sans Light"/>
                          <a:ea typeface="Inria Sans Light"/>
                          <a:cs typeface="Inria Sans Light"/>
                          <a:sym typeface="Inria Sans Light"/>
                        </a:rPr>
                        <a:t>Blue</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r">
                        <a:spcBef>
                          <a:spcPts val="0"/>
                        </a:spcBef>
                        <a:spcAft>
                          <a:spcPts val="0"/>
                        </a:spcAft>
                        <a:buNone/>
                      </a:pPr>
                      <a:r>
                        <a:rPr lang="en" sz="1500">
                          <a:solidFill>
                            <a:schemeClr val="dk2"/>
                          </a:solidFill>
                          <a:latin typeface="Inria Sans Light"/>
                          <a:ea typeface="Inria Sans Light"/>
                          <a:cs typeface="Inria Sans Light"/>
                          <a:sym typeface="Inria Sans Light"/>
                        </a:rPr>
                        <a:t>Black</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5</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bl>
          </a:graphicData>
        </a:graphic>
      </p:graphicFrame>
      <p:sp>
        <p:nvSpPr>
          <p:cNvPr id="126" name="Google Shape;126;p1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55350" y="4801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Analysis of data (Colors)</a:t>
            </a:r>
            <a:endParaRPr/>
          </a:p>
        </p:txBody>
      </p:sp>
      <p:sp>
        <p:nvSpPr>
          <p:cNvPr id="132" name="Google Shape;132;p20"/>
          <p:cNvSpPr txBox="1"/>
          <p:nvPr>
            <p:ph idx="1" type="body"/>
          </p:nvPr>
        </p:nvSpPr>
        <p:spPr>
          <a:xfrm>
            <a:off x="855300" y="1277750"/>
            <a:ext cx="23157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White</a:t>
            </a:r>
            <a:endParaRPr b="1"/>
          </a:p>
          <a:p>
            <a:pPr indent="0" lvl="0" marL="0" rtl="0" algn="l">
              <a:spcBef>
                <a:spcPts val="600"/>
              </a:spcBef>
              <a:spcAft>
                <a:spcPts val="600"/>
              </a:spcAft>
              <a:buNone/>
            </a:pPr>
            <a:r>
              <a:rPr lang="en"/>
              <a:t>The white trap showed to be most effective when attracting mosquitos as it </a:t>
            </a:r>
            <a:r>
              <a:rPr lang="en"/>
              <a:t>consistently</a:t>
            </a:r>
            <a:r>
              <a:rPr lang="en"/>
              <a:t> had larva. Larva were also found on day 6 were the previous day it had rained </a:t>
            </a:r>
            <a:r>
              <a:rPr lang="en"/>
              <a:t>washing</a:t>
            </a:r>
            <a:r>
              <a:rPr lang="en"/>
              <a:t> out the traps.</a:t>
            </a:r>
            <a:endParaRPr/>
          </a:p>
        </p:txBody>
      </p:sp>
      <p:sp>
        <p:nvSpPr>
          <p:cNvPr id="133" name="Google Shape;133;p20"/>
          <p:cNvSpPr txBox="1"/>
          <p:nvPr>
            <p:ph idx="2" type="body"/>
          </p:nvPr>
        </p:nvSpPr>
        <p:spPr>
          <a:xfrm>
            <a:off x="3414199" y="1277750"/>
            <a:ext cx="23157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a:t>The blue trap showed to be the least effective when attracting mosquitos as only two larva were found across all 6 days. </a:t>
            </a:r>
            <a:endParaRPr/>
          </a:p>
        </p:txBody>
      </p:sp>
      <p:sp>
        <p:nvSpPr>
          <p:cNvPr id="134" name="Google Shape;134;p20"/>
          <p:cNvSpPr txBox="1"/>
          <p:nvPr>
            <p:ph idx="3" type="body"/>
          </p:nvPr>
        </p:nvSpPr>
        <p:spPr>
          <a:xfrm>
            <a:off x="5973097" y="1277750"/>
            <a:ext cx="23157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Black</a:t>
            </a:r>
            <a:endParaRPr b="1"/>
          </a:p>
          <a:p>
            <a:pPr indent="0" lvl="0" marL="0" rtl="0" algn="l">
              <a:spcBef>
                <a:spcPts val="600"/>
              </a:spcBef>
              <a:spcAft>
                <a:spcPts val="600"/>
              </a:spcAft>
              <a:buNone/>
            </a:pPr>
            <a:r>
              <a:rPr lang="en"/>
              <a:t>The black trap showed to be slightly more </a:t>
            </a:r>
            <a:r>
              <a:rPr lang="en"/>
              <a:t>efficient</a:t>
            </a:r>
            <a:r>
              <a:rPr lang="en"/>
              <a:t> than the blue trap as five larva were found across all 6 days  </a:t>
            </a:r>
            <a:endParaRPr/>
          </a:p>
        </p:txBody>
      </p:sp>
      <p:sp>
        <p:nvSpPr>
          <p:cNvPr id="135" name="Google Shape;135;p2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Collected Data (Surface Area)</a:t>
            </a:r>
            <a:endParaRPr/>
          </a:p>
        </p:txBody>
      </p:sp>
      <p:graphicFrame>
        <p:nvGraphicFramePr>
          <p:cNvPr id="141" name="Google Shape;141;p21"/>
          <p:cNvGraphicFramePr/>
          <p:nvPr/>
        </p:nvGraphicFramePr>
        <p:xfrm>
          <a:off x="855300" y="1564481"/>
          <a:ext cx="3000000" cy="3000000"/>
        </p:xfrm>
        <a:graphic>
          <a:graphicData uri="http://schemas.openxmlformats.org/drawingml/2006/table">
            <a:tbl>
              <a:tblPr>
                <a:noFill/>
                <a:tableStyleId>{4A4B98AB-BEAB-4BBE-B6C8-7870D4FE81E5}</a:tableStyleId>
              </a:tblPr>
              <a:tblGrid>
                <a:gridCol w="1858350"/>
                <a:gridCol w="1858350"/>
                <a:gridCol w="1858350"/>
                <a:gridCol w="1858350"/>
              </a:tblGrid>
              <a:tr h="504575">
                <a:tc>
                  <a:txBody>
                    <a:bodyPr/>
                    <a:lstStyle/>
                    <a:p>
                      <a:pPr indent="0" lvl="0" marL="0" rtl="0" algn="l">
                        <a:spcBef>
                          <a:spcPts val="0"/>
                        </a:spcBef>
                        <a:spcAft>
                          <a:spcPts val="0"/>
                        </a:spcAft>
                        <a:buNone/>
                      </a:pPr>
                      <a:r>
                        <a:t/>
                      </a:r>
                      <a:endParaRPr sz="18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2</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4</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Day 6</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Small Bucket</a:t>
                      </a:r>
                      <a:endParaRPr sz="1500">
                        <a:solidFill>
                          <a:schemeClr val="dk2"/>
                        </a:solidFill>
                        <a:latin typeface="Inria Sans Light"/>
                        <a:ea typeface="Inria Sans Light"/>
                        <a:cs typeface="Inria Sans Light"/>
                        <a:sym typeface="Inria Sans Light"/>
                      </a:endParaRPr>
                    </a:p>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28 in</a:t>
                      </a:r>
                      <a:r>
                        <a:rPr baseline="30000" lang="en" sz="1500">
                          <a:solidFill>
                            <a:schemeClr val="dk2"/>
                          </a:solidFill>
                          <a:latin typeface="Inria Sans Light"/>
                          <a:ea typeface="Inria Sans Light"/>
                          <a:cs typeface="Inria Sans Light"/>
                          <a:sym typeface="Inria Sans Light"/>
                        </a:rPr>
                        <a:t>2</a:t>
                      </a:r>
                      <a:endParaRPr baseline="30000"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0</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603</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416</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r">
                        <a:spcBef>
                          <a:spcPts val="0"/>
                        </a:spcBef>
                        <a:spcAft>
                          <a:spcPts val="0"/>
                        </a:spcAft>
                        <a:buNone/>
                      </a:pPr>
                      <a:r>
                        <a:rPr lang="en" sz="1500">
                          <a:solidFill>
                            <a:schemeClr val="dk2"/>
                          </a:solidFill>
                          <a:latin typeface="Inria Sans Light"/>
                          <a:ea typeface="Inria Sans Light"/>
                          <a:cs typeface="Inria Sans Light"/>
                          <a:sym typeface="Inria Sans Light"/>
                        </a:rPr>
                        <a:t>Medium Bucket</a:t>
                      </a:r>
                      <a:endParaRPr sz="1500">
                        <a:solidFill>
                          <a:schemeClr val="dk2"/>
                        </a:solidFill>
                        <a:latin typeface="Inria Sans Light"/>
                        <a:ea typeface="Inria Sans Light"/>
                        <a:cs typeface="Inria Sans Light"/>
                        <a:sym typeface="Inria Sans Light"/>
                      </a:endParaRPr>
                    </a:p>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100 in</a:t>
                      </a:r>
                      <a:r>
                        <a:rPr baseline="30000" lang="en" sz="1500">
                          <a:solidFill>
                            <a:schemeClr val="dk2"/>
                          </a:solidFill>
                          <a:latin typeface="Inria Sans Light"/>
                          <a:ea typeface="Inria Sans Light"/>
                          <a:cs typeface="Inria Sans Light"/>
                          <a:sym typeface="Inria Sans Light"/>
                        </a:rPr>
                        <a:t>2</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243</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1941</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676</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r h="763950">
                <a:tc>
                  <a:txBody>
                    <a:bodyPr/>
                    <a:lstStyle/>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Large Bucket</a:t>
                      </a:r>
                      <a:endParaRPr sz="1500">
                        <a:solidFill>
                          <a:schemeClr val="dk2"/>
                        </a:solidFill>
                        <a:latin typeface="Inria Sans Light"/>
                        <a:ea typeface="Inria Sans Light"/>
                        <a:cs typeface="Inria Sans Light"/>
                        <a:sym typeface="Inria Sans Light"/>
                      </a:endParaRPr>
                    </a:p>
                    <a:p>
                      <a:pPr indent="0" lvl="0" marL="0" rtl="0" algn="ctr">
                        <a:spcBef>
                          <a:spcPts val="0"/>
                        </a:spcBef>
                        <a:spcAft>
                          <a:spcPts val="0"/>
                        </a:spcAft>
                        <a:buNone/>
                      </a:pPr>
                      <a:r>
                        <a:rPr lang="en" sz="1500">
                          <a:solidFill>
                            <a:schemeClr val="dk2"/>
                          </a:solidFill>
                          <a:latin typeface="Inria Sans Light"/>
                          <a:ea typeface="Inria Sans Light"/>
                          <a:cs typeface="Inria Sans Light"/>
                          <a:sym typeface="Inria Sans Light"/>
                        </a:rPr>
                        <a:t>600in</a:t>
                      </a:r>
                      <a:r>
                        <a:rPr baseline="30000" lang="en" sz="1500">
                          <a:solidFill>
                            <a:schemeClr val="dk2"/>
                          </a:solidFill>
                          <a:latin typeface="Inria Sans Light"/>
                          <a:ea typeface="Inria Sans Light"/>
                          <a:cs typeface="Inria Sans Light"/>
                          <a:sym typeface="Inria Sans Light"/>
                        </a:rPr>
                        <a:t>2</a:t>
                      </a:r>
                      <a:endParaRPr sz="1500">
                        <a:solidFill>
                          <a:schemeClr val="dk2"/>
                        </a:solidFill>
                        <a:latin typeface="Inria Sans Light"/>
                        <a:ea typeface="Inria Sans Light"/>
                        <a:cs typeface="Inria Sans Light"/>
                        <a:sym typeface="Inria Sans Light"/>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204</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2743</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alpha val="0"/>
                        </a:schemeClr>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c>
                  <a:txBody>
                    <a:bodyPr/>
                    <a:lstStyle/>
                    <a:p>
                      <a:pPr indent="0" lvl="0" marL="0" rtl="0" algn="ctr">
                        <a:spcBef>
                          <a:spcPts val="0"/>
                        </a:spcBef>
                        <a:spcAft>
                          <a:spcPts val="0"/>
                        </a:spcAft>
                        <a:buNone/>
                      </a:pPr>
                      <a:r>
                        <a:rPr b="1" lang="en" sz="1700">
                          <a:solidFill>
                            <a:schemeClr val="dk1"/>
                          </a:solidFill>
                          <a:latin typeface="Inria Sans"/>
                          <a:ea typeface="Inria Sans"/>
                          <a:cs typeface="Inria Sans"/>
                          <a:sym typeface="Inria Sans"/>
                        </a:rPr>
                        <a:t>1834</a:t>
                      </a:r>
                      <a:endParaRPr b="1" sz="1700">
                        <a:solidFill>
                          <a:schemeClr val="dk1"/>
                        </a:solidFill>
                        <a:latin typeface="Inria Sans"/>
                        <a:ea typeface="Inria Sans"/>
                        <a:cs typeface="Inria Sans"/>
                        <a:sym typeface="Inria Sans"/>
                      </a:endParaRPr>
                    </a:p>
                  </a:txBody>
                  <a:tcPr marT="68575" marB="68575" marR="91425" marL="91425" anchor="ctr">
                    <a:lnL cap="flat" cmpd="sng" w="9525">
                      <a:solidFill>
                        <a:schemeClr val="accent2">
                          <a:alpha val="0"/>
                        </a:schemeClr>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rgbClr val="FFFFFF">
                        <a:alpha val="54750"/>
                      </a:srgbClr>
                    </a:solidFill>
                  </a:tcPr>
                </a:tc>
              </a:tr>
            </a:tbl>
          </a:graphicData>
        </a:graphic>
      </p:graphicFrame>
      <p:sp>
        <p:nvSpPr>
          <p:cNvPr id="142" name="Google Shape;142;p2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