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Lato" panose="020F0502020204030203" pitchFamily="34" charset="0"/>
      <p:regular r:id="rId20"/>
      <p:bold r:id="rId21"/>
      <p:italic r:id="rId22"/>
      <p:boldItalic r:id="rId23"/>
    </p:embeddedFont>
    <p:embeddedFont>
      <p:font typeface="Raleway" pitchFamily="2" charset="77"/>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E69815-B3FF-4FEB-87A6-C26519F2A3CD}">
  <a:tblStyle styleId="{57E69815-B3FF-4FEB-87A6-C26519F2A3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6" d="100"/>
          <a:sy n="156" d="100"/>
        </p:scale>
        <p:origin x="80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67b60d691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67b60d69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65607313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e65607313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672ebdfe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e672ebdf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67e71a409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e67e71a40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67e71a40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e67e71a40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67e71a409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e67e71a40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67e71a409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e67e71a409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7173fdc3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e7173fdc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67e71a40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e67e71a40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e5512e13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e5512e13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e657daf236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e657daf23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67e71a409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e67e71a40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657daf236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e657daf236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657daf236_3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657daf236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657daf236_3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e657daf236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65607313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65607313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tinyurl.com/NAAnophelesShee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tinyurl.com/NAAnophelesReport"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observer.globe.gov/get-data/mosquito-habitat-data" TargetMode="External"/><Relationship Id="rId3" Type="http://schemas.openxmlformats.org/officeDocument/2006/relationships/hyperlink" Target="https://www.sciencedirect.com/science/article/pii/S1573521418301507" TargetMode="External"/><Relationship Id="rId7" Type="http://schemas.openxmlformats.org/officeDocument/2006/relationships/hyperlink" Target="https://naldc-legacy.nal.usda.gov/naldc/download.xhtml?id=CAT10307175&amp;content=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fmel.ifas.ufl.edu/media/fmelifasufledu/workshop/Mosquito_Morphology.pdf" TargetMode="External"/><Relationship Id="rId5" Type="http://schemas.openxmlformats.org/officeDocument/2006/relationships/hyperlink" Target="https://www.nmhealth.org/publication/view/guide/986/" TargetMode="External"/><Relationship Id="rId4" Type="http://schemas.openxmlformats.org/officeDocument/2006/relationships/hyperlink" Target="https://entnemdept.ufl.edu/creatures/aquatic/Anopheles_quadrimaculatus.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Identifying Anopheles/ Non-Anopheles Larvae with AI Implications</a:t>
            </a:r>
            <a:endParaRPr/>
          </a:p>
        </p:txBody>
      </p:sp>
      <p:sp>
        <p:nvSpPr>
          <p:cNvPr id="87" name="Google Shape;87;p13"/>
          <p:cNvSpPr txBox="1">
            <a:spLocks noGrp="1"/>
          </p:cNvSpPr>
          <p:nvPr>
            <p:ph type="subTitle" idx="1"/>
          </p:nvPr>
        </p:nvSpPr>
        <p:spPr>
          <a:xfrm>
            <a:off x="729625" y="3172900"/>
            <a:ext cx="8414400" cy="5412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SzPts val="935"/>
              <a:buNone/>
            </a:pPr>
            <a:r>
              <a:rPr lang="en" sz="1360"/>
              <a:t>By Peer Mentor Vishnu Rajasekhar, Jocelyn Browning, Ashley Hume, Kellen Meymarian, Robyn Ogombe, and Hannah Slocum</a:t>
            </a:r>
            <a:endParaRPr sz="1360"/>
          </a:p>
        </p:txBody>
      </p:sp>
      <p:pic>
        <p:nvPicPr>
          <p:cNvPr id="88" name="Google Shape;88;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96500" y="3603000"/>
            <a:ext cx="1465500" cy="1465500"/>
          </a:xfrm>
          <a:prstGeom prst="rect">
            <a:avLst/>
          </a:prstGeom>
          <a:noFill/>
          <a:ln>
            <a:noFill/>
          </a:ln>
        </p:spPr>
      </p:pic>
      <p:pic>
        <p:nvPicPr>
          <p:cNvPr id="89" name="Google Shape;89;p1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962000" y="3603000"/>
            <a:ext cx="1752120" cy="1465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22"/>
          <p:cNvSpPr txBox="1">
            <a:spLocks noGrp="1"/>
          </p:cNvSpPr>
          <p:nvPr>
            <p:ph type="body" idx="1"/>
          </p:nvPr>
        </p:nvSpPr>
        <p:spPr>
          <a:xfrm>
            <a:off x="4653163" y="1363963"/>
            <a:ext cx="3774300" cy="5448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500" b="1"/>
              <a:t>Not Anopheles</a:t>
            </a:r>
            <a:endParaRPr sz="2500" b="1"/>
          </a:p>
        </p:txBody>
      </p:sp>
      <p:sp>
        <p:nvSpPr>
          <p:cNvPr id="153" name="Google Shape;153;p22"/>
          <p:cNvSpPr txBox="1">
            <a:spLocks noGrp="1"/>
          </p:cNvSpPr>
          <p:nvPr>
            <p:ph type="body" idx="1"/>
          </p:nvPr>
        </p:nvSpPr>
        <p:spPr>
          <a:xfrm>
            <a:off x="686513" y="1392625"/>
            <a:ext cx="3300900" cy="4875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500" b="1"/>
              <a:t>Anopheles</a:t>
            </a:r>
            <a:endParaRPr sz="2500" b="1"/>
          </a:p>
        </p:txBody>
      </p:sp>
      <p:sp>
        <p:nvSpPr>
          <p:cNvPr id="154" name="Google Shape;154;p22"/>
          <p:cNvSpPr txBox="1"/>
          <p:nvPr/>
        </p:nvSpPr>
        <p:spPr>
          <a:xfrm>
            <a:off x="368650" y="559750"/>
            <a:ext cx="44916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latin typeface="Raleway"/>
                <a:ea typeface="Raleway"/>
                <a:cs typeface="Raleway"/>
                <a:sym typeface="Raleway"/>
              </a:rPr>
              <a:t>Classification Examples</a:t>
            </a:r>
            <a:endParaRPr sz="2500" b="1">
              <a:latin typeface="Raleway"/>
              <a:ea typeface="Raleway"/>
              <a:cs typeface="Raleway"/>
              <a:sym typeface="Raleway"/>
            </a:endParaRPr>
          </a:p>
        </p:txBody>
      </p:sp>
      <p:pic>
        <p:nvPicPr>
          <p:cNvPr id="155" name="Google Shape;155;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72000" y="2143583"/>
            <a:ext cx="3936626" cy="2624417"/>
          </a:xfrm>
          <a:prstGeom prst="rect">
            <a:avLst/>
          </a:prstGeom>
          <a:noFill/>
          <a:ln>
            <a:noFill/>
          </a:ln>
        </p:spPr>
      </p:pic>
      <p:pic>
        <p:nvPicPr>
          <p:cNvPr id="156" name="Google Shape;156;p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8650" y="2209963"/>
            <a:ext cx="3936626" cy="24916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idx="4294967295"/>
          </p:nvPr>
        </p:nvSpPr>
        <p:spPr>
          <a:xfrm>
            <a:off x="729300" y="2403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a:t>
            </a:r>
            <a:endParaRPr/>
          </a:p>
        </p:txBody>
      </p:sp>
      <p:sp>
        <p:nvSpPr>
          <p:cNvPr id="162" name="Google Shape;162;p23"/>
          <p:cNvSpPr txBox="1">
            <a:spLocks noGrp="1"/>
          </p:cNvSpPr>
          <p:nvPr>
            <p:ph type="body" idx="1"/>
          </p:nvPr>
        </p:nvSpPr>
        <p:spPr>
          <a:xfrm>
            <a:off x="2013925" y="315075"/>
            <a:ext cx="2324100" cy="460500"/>
          </a:xfrm>
          <a:prstGeom prst="rect">
            <a:avLst/>
          </a:prstGeom>
        </p:spPr>
        <p:txBody>
          <a:bodyPr spcFirstLastPara="1" wrap="square" lIns="91425" tIns="91425" rIns="91425" bIns="91425" anchor="ctr" anchorCtr="0">
            <a:normAutofit fontScale="92500"/>
          </a:bodyPr>
          <a:lstStyle/>
          <a:p>
            <a:pPr marL="457200" lvl="0" indent="-368300" algn="l" rtl="0">
              <a:spcBef>
                <a:spcPts val="0"/>
              </a:spcBef>
              <a:spcAft>
                <a:spcPts val="0"/>
              </a:spcAft>
              <a:buSzPts val="2200"/>
              <a:buChar char="-"/>
            </a:pPr>
            <a:r>
              <a:rPr lang="en" sz="2200" b="1"/>
              <a:t>155 Entries</a:t>
            </a:r>
            <a:endParaRPr sz="2600" b="1"/>
          </a:p>
        </p:txBody>
      </p:sp>
      <p:pic>
        <p:nvPicPr>
          <p:cNvPr id="163" name="Google Shape;163;p23" title="Points scored"/>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29903" y="775576"/>
            <a:ext cx="7084197" cy="4367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 &amp; Further Discussion</a:t>
            </a:r>
            <a:endParaRPr/>
          </a:p>
        </p:txBody>
      </p:sp>
      <p:sp>
        <p:nvSpPr>
          <p:cNvPr id="169" name="Google Shape;169;p2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92500" lnSpcReduction="20000"/>
          </a:bodyPr>
          <a:lstStyle/>
          <a:p>
            <a:pPr marL="457200" lvl="0" indent="-293211" algn="l" rtl="0">
              <a:lnSpc>
                <a:spcPct val="150000"/>
              </a:lnSpc>
              <a:spcBef>
                <a:spcPts val="0"/>
              </a:spcBef>
              <a:spcAft>
                <a:spcPts val="0"/>
              </a:spcAft>
              <a:buClr>
                <a:schemeClr val="dk2"/>
              </a:buClr>
              <a:buSzPct val="100000"/>
              <a:buChar char="●"/>
            </a:pPr>
            <a:r>
              <a:rPr lang="en" sz="1100">
                <a:solidFill>
                  <a:schemeClr val="dk2"/>
                </a:solidFill>
              </a:rPr>
              <a:t>Cross validating larvae identification (</a:t>
            </a:r>
            <a:r>
              <a:rPr lang="en" sz="1100" i="1">
                <a:solidFill>
                  <a:schemeClr val="dk2"/>
                </a:solidFill>
              </a:rPr>
              <a:t>Anopheles</a:t>
            </a:r>
            <a:r>
              <a:rPr lang="en" sz="1100">
                <a:solidFill>
                  <a:schemeClr val="dk2"/>
                </a:solidFill>
              </a:rPr>
              <a:t>/Not </a:t>
            </a:r>
            <a:r>
              <a:rPr lang="en" sz="1100" i="1">
                <a:solidFill>
                  <a:schemeClr val="dk2"/>
                </a:solidFill>
              </a:rPr>
              <a:t>Anopheles)</a:t>
            </a:r>
            <a:endParaRPr sz="1100" i="1">
              <a:solidFill>
                <a:schemeClr val="dk2"/>
              </a:solidFill>
            </a:endParaRPr>
          </a:p>
          <a:p>
            <a:pPr marL="457200" lvl="0" indent="-293211" algn="l" rtl="0">
              <a:lnSpc>
                <a:spcPct val="150000"/>
              </a:lnSpc>
              <a:spcBef>
                <a:spcPts val="0"/>
              </a:spcBef>
              <a:spcAft>
                <a:spcPts val="0"/>
              </a:spcAft>
              <a:buClr>
                <a:schemeClr val="dk2"/>
              </a:buClr>
              <a:buSzPct val="100000"/>
              <a:buChar char="●"/>
            </a:pPr>
            <a:r>
              <a:rPr lang="en" sz="1100">
                <a:solidFill>
                  <a:schemeClr val="dk2"/>
                </a:solidFill>
              </a:rPr>
              <a:t>AI based identification eliminates human error in mosquito identification</a:t>
            </a:r>
            <a:endParaRPr sz="1100">
              <a:solidFill>
                <a:schemeClr val="dk2"/>
              </a:solidFill>
            </a:endParaRPr>
          </a:p>
          <a:p>
            <a:pPr marL="457200" lvl="0" indent="-293211" algn="l" rtl="0">
              <a:lnSpc>
                <a:spcPct val="150000"/>
              </a:lnSpc>
              <a:spcBef>
                <a:spcPts val="0"/>
              </a:spcBef>
              <a:spcAft>
                <a:spcPts val="0"/>
              </a:spcAft>
              <a:buClr>
                <a:schemeClr val="dk2"/>
              </a:buClr>
              <a:buSzPct val="100000"/>
              <a:buChar char="●"/>
            </a:pPr>
            <a:r>
              <a:rPr lang="en" sz="1100">
                <a:solidFill>
                  <a:schemeClr val="dk2"/>
                </a:solidFill>
              </a:rPr>
              <a:t>Easier to identify </a:t>
            </a:r>
            <a:r>
              <a:rPr lang="en" sz="1100" i="1">
                <a:solidFill>
                  <a:schemeClr val="dk2"/>
                </a:solidFill>
              </a:rPr>
              <a:t>Anopheles </a:t>
            </a:r>
            <a:r>
              <a:rPr lang="en" sz="1100">
                <a:solidFill>
                  <a:schemeClr val="dk2"/>
                </a:solidFill>
              </a:rPr>
              <a:t>mosquitoes due to reduction in manual work</a:t>
            </a:r>
            <a:endParaRPr sz="1100">
              <a:solidFill>
                <a:schemeClr val="dk2"/>
              </a:solidFill>
            </a:endParaRPr>
          </a:p>
          <a:p>
            <a:pPr marL="457200" lvl="0" indent="-293211" algn="l" rtl="0">
              <a:lnSpc>
                <a:spcPct val="150000"/>
              </a:lnSpc>
              <a:spcBef>
                <a:spcPts val="0"/>
              </a:spcBef>
              <a:spcAft>
                <a:spcPts val="0"/>
              </a:spcAft>
              <a:buClr>
                <a:schemeClr val="dk2"/>
              </a:buClr>
              <a:buSzPct val="100000"/>
              <a:buChar char="●"/>
            </a:pPr>
            <a:r>
              <a:rPr lang="en" sz="1100">
                <a:solidFill>
                  <a:schemeClr val="dk2"/>
                </a:solidFill>
              </a:rPr>
              <a:t>Tracking </a:t>
            </a:r>
            <a:r>
              <a:rPr lang="en" sz="1100" i="1">
                <a:solidFill>
                  <a:schemeClr val="dk2"/>
                </a:solidFill>
              </a:rPr>
              <a:t>Anopheles</a:t>
            </a:r>
            <a:r>
              <a:rPr lang="en" sz="1100">
                <a:solidFill>
                  <a:schemeClr val="dk2"/>
                </a:solidFill>
              </a:rPr>
              <a:t> to prevent malaria spreading</a:t>
            </a:r>
            <a:endParaRPr sz="1100">
              <a:solidFill>
                <a:schemeClr val="dk2"/>
              </a:solidFill>
            </a:endParaRPr>
          </a:p>
          <a:p>
            <a:pPr marL="457200" lvl="0" indent="-293211" algn="l" rtl="0">
              <a:lnSpc>
                <a:spcPct val="150000"/>
              </a:lnSpc>
              <a:spcBef>
                <a:spcPts val="0"/>
              </a:spcBef>
              <a:spcAft>
                <a:spcPts val="0"/>
              </a:spcAft>
              <a:buClr>
                <a:schemeClr val="dk2"/>
              </a:buClr>
              <a:buSzPct val="100000"/>
              <a:buChar char="●"/>
            </a:pPr>
            <a:r>
              <a:rPr lang="en" sz="1100">
                <a:solidFill>
                  <a:schemeClr val="dk2"/>
                </a:solidFill>
              </a:rPr>
              <a:t>Making citizen science more reliable and credible:</a:t>
            </a:r>
            <a:endParaRPr sz="1100">
              <a:solidFill>
                <a:schemeClr val="dk2"/>
              </a:solidFill>
            </a:endParaRPr>
          </a:p>
          <a:p>
            <a:pPr marL="914400" lvl="1" indent="-293211" algn="l" rtl="0">
              <a:lnSpc>
                <a:spcPct val="150000"/>
              </a:lnSpc>
              <a:spcBef>
                <a:spcPts val="0"/>
              </a:spcBef>
              <a:spcAft>
                <a:spcPts val="0"/>
              </a:spcAft>
              <a:buClr>
                <a:schemeClr val="dk2"/>
              </a:buClr>
              <a:buSzPct val="100000"/>
              <a:buChar char="○"/>
            </a:pPr>
            <a:r>
              <a:rPr lang="en">
                <a:solidFill>
                  <a:schemeClr val="dk2"/>
                </a:solidFill>
              </a:rPr>
              <a:t>Introduce training section within the GLOBE Observer app to allow users to improve their knowledge on the types of observations they will be making and how to make them as accurately as possible</a:t>
            </a:r>
            <a:endParaRPr>
              <a:solidFill>
                <a:schemeClr val="dk2"/>
              </a:solidFill>
            </a:endParaRPr>
          </a:p>
          <a:p>
            <a:pPr marL="914400" lvl="1" indent="-293211" algn="l" rtl="0">
              <a:lnSpc>
                <a:spcPct val="150000"/>
              </a:lnSpc>
              <a:spcBef>
                <a:spcPts val="0"/>
              </a:spcBef>
              <a:spcAft>
                <a:spcPts val="0"/>
              </a:spcAft>
              <a:buClr>
                <a:schemeClr val="dk2"/>
              </a:buClr>
              <a:buSzPct val="100000"/>
              <a:buChar char="○"/>
            </a:pPr>
            <a:r>
              <a:rPr lang="en">
                <a:solidFill>
                  <a:schemeClr val="dk2"/>
                </a:solidFill>
              </a:rPr>
              <a:t>Introduce the concept of user verification or “super-users” who will have a special tag within the app and database to note their status; these users are verified manually and are recognized for having high accuracy rates due to completion of training and through experience by making more observations</a:t>
            </a:r>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Thank you for listening!</a:t>
            </a:r>
            <a:endParaRPr/>
          </a:p>
        </p:txBody>
      </p:sp>
      <p:sp>
        <p:nvSpPr>
          <p:cNvPr id="175" name="Google Shape;175;p2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More information regarding our project can be found here:</a:t>
            </a:r>
            <a:endParaRPr/>
          </a:p>
          <a:p>
            <a:pPr marL="0" lvl="0" indent="0" algn="l" rtl="0">
              <a:spcBef>
                <a:spcPts val="1200"/>
              </a:spcBef>
              <a:spcAft>
                <a:spcPts val="0"/>
              </a:spcAft>
              <a:buNone/>
            </a:pPr>
            <a:r>
              <a:rPr lang="en" i="1"/>
              <a:t>Anopheles</a:t>
            </a:r>
            <a:r>
              <a:rPr lang="en"/>
              <a:t>/Non-</a:t>
            </a:r>
            <a:r>
              <a:rPr lang="en" i="1"/>
              <a:t>Anopheles</a:t>
            </a:r>
            <a:r>
              <a:rPr lang="en"/>
              <a:t> Classification - Google Sheet - </a:t>
            </a:r>
            <a:r>
              <a:rPr lang="en" u="sng">
                <a:solidFill>
                  <a:schemeClr val="hlink"/>
                </a:solidFill>
                <a:hlinkClick r:id="rId3"/>
              </a:rPr>
              <a:t>https://tinyurl.com/NAAnophelesSheet</a:t>
            </a:r>
            <a:endParaRPr/>
          </a:p>
          <a:p>
            <a:pPr marL="0" lvl="0" indent="0" algn="l" rtl="0">
              <a:spcBef>
                <a:spcPts val="1200"/>
              </a:spcBef>
              <a:spcAft>
                <a:spcPts val="1200"/>
              </a:spcAft>
              <a:buNone/>
            </a:pPr>
            <a:r>
              <a:rPr lang="en" i="1"/>
              <a:t>Anopheles</a:t>
            </a:r>
            <a:r>
              <a:rPr lang="en"/>
              <a:t>/Non-</a:t>
            </a:r>
            <a:r>
              <a:rPr lang="en" i="1"/>
              <a:t>Anopheles</a:t>
            </a:r>
            <a:r>
              <a:rPr lang="en"/>
              <a:t> Final Report - Google Docs - </a:t>
            </a:r>
            <a:r>
              <a:rPr lang="en" u="sng">
                <a:solidFill>
                  <a:schemeClr val="hlink"/>
                </a:solidFill>
                <a:hlinkClick r:id="rId4"/>
              </a:rPr>
              <a:t>https://tinyurl.com/NAAnophelesReport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Citations</a:t>
            </a:r>
            <a:endParaRPr/>
          </a:p>
        </p:txBody>
      </p:sp>
      <p:sp>
        <p:nvSpPr>
          <p:cNvPr id="181" name="Google Shape;181;p2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457200" algn="l" rtl="0">
              <a:lnSpc>
                <a:spcPct val="150000"/>
              </a:lnSpc>
              <a:spcBef>
                <a:spcPts val="0"/>
              </a:spcBef>
              <a:spcAft>
                <a:spcPts val="0"/>
              </a:spcAft>
              <a:buNone/>
            </a:pPr>
            <a:r>
              <a:rPr lang="en" sz="700">
                <a:solidFill>
                  <a:srgbClr val="000000"/>
                </a:solidFill>
              </a:rPr>
              <a:t>Murindahabi, M. M., Asingizwe, D., Poortvliet, M., van Vliet, A. J.H., Hakizimana, E., Mutesa, L., Takken, W., &amp; Koenraadt, C. J.M. (2018, August 18). </a:t>
            </a:r>
            <a:r>
              <a:rPr lang="en" sz="700" i="1">
                <a:solidFill>
                  <a:srgbClr val="000000"/>
                </a:solidFill>
              </a:rPr>
              <a:t>A citizen science approach for malaria mosquito surveillance and control in Rwanda</a:t>
            </a:r>
            <a:r>
              <a:rPr lang="en" sz="700">
                <a:solidFill>
                  <a:srgbClr val="000000"/>
                </a:solidFill>
              </a:rPr>
              <a:t>. ScienceDirect. Retrieved July 26, 2021, from </a:t>
            </a:r>
            <a:r>
              <a:rPr lang="en" sz="700" u="sng">
                <a:solidFill>
                  <a:srgbClr val="1155CC"/>
                </a:solidFill>
                <a:hlinkClick r:id="rId3">
                  <a:extLst>
                    <a:ext uri="{A12FA001-AC4F-418D-AE19-62706E023703}">
                      <ahyp:hlinkClr xmlns:ahyp="http://schemas.microsoft.com/office/drawing/2018/hyperlinkcolor" val="tx"/>
                    </a:ext>
                  </a:extLst>
                </a:hlinkClick>
              </a:rPr>
              <a:t>https://www.sciencedirect.com/science/article/pii/S1573521418301507</a:t>
            </a:r>
            <a:endParaRPr sz="700">
              <a:solidFill>
                <a:srgbClr val="000000"/>
              </a:solidFill>
            </a:endParaRPr>
          </a:p>
          <a:p>
            <a:pPr marL="457200" lvl="0" indent="-457200" algn="l" rtl="0">
              <a:lnSpc>
                <a:spcPct val="150000"/>
              </a:lnSpc>
              <a:spcBef>
                <a:spcPts val="1200"/>
              </a:spcBef>
              <a:spcAft>
                <a:spcPts val="0"/>
              </a:spcAft>
              <a:buNone/>
            </a:pPr>
            <a:r>
              <a:rPr lang="en" sz="700">
                <a:solidFill>
                  <a:srgbClr val="000000"/>
                </a:solidFill>
              </a:rPr>
              <a:t>Rios, L., &amp; Roxanne, C. (2018). Common malaria mosquito - anopheles quadrimaculatus say. </a:t>
            </a:r>
            <a:r>
              <a:rPr lang="en" sz="700" u="sng">
                <a:solidFill>
                  <a:srgbClr val="1155CC"/>
                </a:solidFill>
                <a:hlinkClick r:id="rId4">
                  <a:extLst>
                    <a:ext uri="{A12FA001-AC4F-418D-AE19-62706E023703}">
                      <ahyp:hlinkClr xmlns:ahyp="http://schemas.microsoft.com/office/drawing/2018/hyperlinkcolor" val="tx"/>
                    </a:ext>
                  </a:extLst>
                </a:hlinkClick>
              </a:rPr>
              <a:t>https://entnemdept.ufl.edu/creatures/aquatic/Anopheles_quadrimaculatus.htm</a:t>
            </a:r>
            <a:r>
              <a:rPr lang="en" sz="700">
                <a:solidFill>
                  <a:srgbClr val="000000"/>
                </a:solidFill>
              </a:rPr>
              <a:t>.  </a:t>
            </a:r>
            <a:endParaRPr sz="700">
              <a:solidFill>
                <a:srgbClr val="000000"/>
              </a:solidFill>
            </a:endParaRPr>
          </a:p>
          <a:p>
            <a:pPr marL="457200" lvl="0" indent="-457200" algn="l" rtl="0">
              <a:lnSpc>
                <a:spcPct val="150000"/>
              </a:lnSpc>
              <a:spcBef>
                <a:spcPts val="1200"/>
              </a:spcBef>
              <a:spcAft>
                <a:spcPts val="0"/>
              </a:spcAft>
              <a:buNone/>
            </a:pPr>
            <a:r>
              <a:rPr lang="en" sz="700">
                <a:solidFill>
                  <a:srgbClr val="000000"/>
                </a:solidFill>
              </a:rPr>
              <a:t>New Mexico Department of Health. (n.d.). </a:t>
            </a:r>
            <a:r>
              <a:rPr lang="en" sz="700" i="1">
                <a:solidFill>
                  <a:srgbClr val="000000"/>
                </a:solidFill>
              </a:rPr>
              <a:t>CLASSIFICATION AND IDENTIFICATION OF MOSQUITOES OF NEW MEXICO</a:t>
            </a:r>
            <a:r>
              <a:rPr lang="en" sz="700">
                <a:solidFill>
                  <a:srgbClr val="000000"/>
                </a:solidFill>
              </a:rPr>
              <a:t>. New Mexico Department of Health. </a:t>
            </a:r>
            <a:r>
              <a:rPr lang="en" sz="700" u="sng">
                <a:solidFill>
                  <a:schemeClr val="hlink"/>
                </a:solidFill>
                <a:hlinkClick r:id="rId5"/>
              </a:rPr>
              <a:t>https://www.nmhealth.org/publication/view/guide/986/</a:t>
            </a:r>
            <a:r>
              <a:rPr lang="en" sz="700">
                <a:solidFill>
                  <a:srgbClr val="000000"/>
                </a:solidFill>
              </a:rPr>
              <a:t>. </a:t>
            </a:r>
            <a:endParaRPr sz="700">
              <a:solidFill>
                <a:srgbClr val="000000"/>
              </a:solidFill>
            </a:endParaRPr>
          </a:p>
          <a:p>
            <a:pPr marL="457200" lvl="0" indent="-457200" algn="l" rtl="0">
              <a:lnSpc>
                <a:spcPct val="150000"/>
              </a:lnSpc>
              <a:spcBef>
                <a:spcPts val="1200"/>
              </a:spcBef>
              <a:spcAft>
                <a:spcPts val="0"/>
              </a:spcAft>
              <a:buNone/>
            </a:pPr>
            <a:r>
              <a:rPr lang="en" sz="700">
                <a:solidFill>
                  <a:srgbClr val="000000"/>
                </a:solidFill>
              </a:rPr>
              <a:t>Burkett-Cadena, N. (n.d.). </a:t>
            </a:r>
            <a:r>
              <a:rPr lang="en" sz="700" i="1">
                <a:solidFill>
                  <a:srgbClr val="000000"/>
                </a:solidFill>
              </a:rPr>
              <a:t>Morphology of Adult and Larval Mosquitoes</a:t>
            </a:r>
            <a:r>
              <a:rPr lang="en" sz="700">
                <a:solidFill>
                  <a:srgbClr val="000000"/>
                </a:solidFill>
              </a:rPr>
              <a:t>. University of Florida: Florida Medical Entomological Laboratory. </a:t>
            </a:r>
            <a:r>
              <a:rPr lang="en" sz="700" u="sng">
                <a:solidFill>
                  <a:srgbClr val="1155CC"/>
                </a:solidFill>
                <a:hlinkClick r:id="rId6">
                  <a:extLst>
                    <a:ext uri="{A12FA001-AC4F-418D-AE19-62706E023703}">
                      <ahyp:hlinkClr xmlns:ahyp="http://schemas.microsoft.com/office/drawing/2018/hyperlinkcolor" val="tx"/>
                    </a:ext>
                  </a:extLst>
                </a:hlinkClick>
              </a:rPr>
              <a:t>https://fmel.ifas.ufl.edu/media/fmelifasufledu/workshop/Mosquito_Morphology.pdf</a:t>
            </a:r>
            <a:r>
              <a:rPr lang="en" sz="700">
                <a:solidFill>
                  <a:srgbClr val="000000"/>
                </a:solidFill>
              </a:rPr>
              <a:t>.</a:t>
            </a:r>
            <a:endParaRPr sz="700">
              <a:solidFill>
                <a:srgbClr val="000000"/>
              </a:solidFill>
            </a:endParaRPr>
          </a:p>
          <a:p>
            <a:pPr marL="457200" lvl="0" indent="-457200" algn="l" rtl="0">
              <a:lnSpc>
                <a:spcPct val="150000"/>
              </a:lnSpc>
              <a:spcBef>
                <a:spcPts val="1200"/>
              </a:spcBef>
              <a:spcAft>
                <a:spcPts val="0"/>
              </a:spcAft>
              <a:buNone/>
            </a:pPr>
            <a:r>
              <a:rPr lang="en" sz="700">
                <a:solidFill>
                  <a:srgbClr val="000000"/>
                </a:solidFill>
              </a:rPr>
              <a:t>King, W. V., Bradley, G. H., &amp; McNeel, T. E. (1939, June). </a:t>
            </a:r>
            <a:r>
              <a:rPr lang="en" sz="700" i="1">
                <a:solidFill>
                  <a:srgbClr val="000000"/>
                </a:solidFill>
              </a:rPr>
              <a:t>USDA Miscellaneous Publication No. 336: The mosquitoes of the southeastern States</a:t>
            </a:r>
            <a:r>
              <a:rPr lang="en" sz="700">
                <a:solidFill>
                  <a:srgbClr val="000000"/>
                </a:solidFill>
              </a:rPr>
              <a:t>. USDA National Agriculture Library. </a:t>
            </a:r>
            <a:r>
              <a:rPr lang="en" sz="700" u="sng">
                <a:solidFill>
                  <a:schemeClr val="hlink"/>
                </a:solidFill>
                <a:hlinkClick r:id="rId7"/>
              </a:rPr>
              <a:t>https://naldc-legacy.nal.usda.gov/naldc/download.xhtml?id=CAT10307175&amp;content=PDF</a:t>
            </a:r>
            <a:r>
              <a:rPr lang="en" sz="700">
                <a:solidFill>
                  <a:srgbClr val="000000"/>
                </a:solidFill>
              </a:rPr>
              <a:t>. </a:t>
            </a:r>
            <a:endParaRPr sz="700">
              <a:solidFill>
                <a:srgbClr val="000000"/>
              </a:solidFill>
            </a:endParaRPr>
          </a:p>
          <a:p>
            <a:pPr marL="457200" lvl="0" indent="-457200" algn="l" rtl="0">
              <a:lnSpc>
                <a:spcPct val="150000"/>
              </a:lnSpc>
              <a:spcBef>
                <a:spcPts val="1200"/>
              </a:spcBef>
              <a:spcAft>
                <a:spcPts val="0"/>
              </a:spcAft>
              <a:buNone/>
            </a:pPr>
            <a:r>
              <a:rPr lang="en" sz="700">
                <a:solidFill>
                  <a:srgbClr val="000000"/>
                </a:solidFill>
              </a:rPr>
              <a:t>Low, R., Boger, B., Nelson, P. and Kimura, M. (2021).  GLOBE Observer Mosquito Habitat Mapper Citizen Science Data 2017-2020, v1.0. </a:t>
            </a:r>
            <a:r>
              <a:rPr lang="en" sz="700" u="sng">
                <a:solidFill>
                  <a:schemeClr val="hlink"/>
                </a:solidFill>
                <a:hlinkClick r:id="rId8"/>
              </a:rPr>
              <a:t>https://observer.globe.gov/get-data/mosquito-habitat-data</a:t>
            </a:r>
            <a:endParaRPr sz="7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Reflections</a:t>
            </a:r>
            <a:endParaRPr/>
          </a:p>
        </p:txBody>
      </p:sp>
      <p:sp>
        <p:nvSpPr>
          <p:cNvPr id="187" name="Google Shape;187;p27"/>
          <p:cNvSpPr txBox="1"/>
          <p:nvPr/>
        </p:nvSpPr>
        <p:spPr>
          <a:xfrm>
            <a:off x="729450" y="1853850"/>
            <a:ext cx="5456100" cy="124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Lato"/>
                <a:ea typeface="Lato"/>
                <a:cs typeface="Lato"/>
                <a:sym typeface="Lato"/>
              </a:rPr>
              <a:t>Hannah Slocum</a:t>
            </a:r>
            <a:endParaRPr sz="1600">
              <a:latin typeface="Lato"/>
              <a:ea typeface="Lato"/>
              <a:cs typeface="Lato"/>
              <a:sym typeface="Lato"/>
            </a:endParaRPr>
          </a:p>
          <a:p>
            <a:pPr marL="0" lvl="0" indent="0" algn="l" rtl="0">
              <a:spcBef>
                <a:spcPts val="0"/>
              </a:spcBef>
              <a:spcAft>
                <a:spcPts val="0"/>
              </a:spcAft>
              <a:buNone/>
            </a:pPr>
            <a:endParaRPr sz="500">
              <a:latin typeface="Lato"/>
              <a:ea typeface="Lato"/>
              <a:cs typeface="Lato"/>
              <a:sym typeface="Lato"/>
            </a:endParaRPr>
          </a:p>
          <a:p>
            <a:pPr marL="0" lvl="0" indent="0" algn="l" rtl="0">
              <a:spcBef>
                <a:spcPts val="0"/>
              </a:spcBef>
              <a:spcAft>
                <a:spcPts val="0"/>
              </a:spcAft>
              <a:buNone/>
            </a:pPr>
            <a:r>
              <a:rPr lang="en" sz="1200">
                <a:latin typeface="Lato"/>
                <a:ea typeface="Lato"/>
                <a:cs typeface="Lato"/>
                <a:sym typeface="Lato"/>
              </a:rPr>
              <a:t>This program  showed me how I could use my skills as part of something bigger. I learned how to read a research paper and a lot about mosquitoes. I was able to contribute my insight and problem solving skills to the group project. I now have a better idea of how NASA works and how I can be a part of it.</a:t>
            </a:r>
            <a:endParaRPr sz="1200">
              <a:latin typeface="Lato"/>
              <a:ea typeface="Lato"/>
              <a:cs typeface="Lato"/>
              <a:sym typeface="Lato"/>
            </a:endParaRPr>
          </a:p>
        </p:txBody>
      </p:sp>
      <p:pic>
        <p:nvPicPr>
          <p:cNvPr id="188" name="Google Shape;188;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51050" y="1689000"/>
            <a:ext cx="1667100" cy="1576500"/>
          </a:xfrm>
          <a:prstGeom prst="ellipse">
            <a:avLst/>
          </a:prstGeom>
          <a:noFill/>
          <a:ln w="28575" cap="flat" cmpd="sng">
            <a:solidFill>
              <a:schemeClr val="dk2"/>
            </a:solidFill>
            <a:prstDash val="solid"/>
            <a:round/>
            <a:headEnd type="none" w="sm" len="sm"/>
            <a:tailEnd type="none" w="sm" len="sm"/>
          </a:ln>
        </p:spPr>
      </p:pic>
      <p:pic>
        <p:nvPicPr>
          <p:cNvPr id="189" name="Google Shape;189;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29462" y="3375000"/>
            <a:ext cx="1667100" cy="1576500"/>
          </a:xfrm>
          <a:prstGeom prst="ellipse">
            <a:avLst/>
          </a:prstGeom>
          <a:noFill/>
          <a:ln w="28575" cap="flat" cmpd="sng">
            <a:solidFill>
              <a:schemeClr val="dk2"/>
            </a:solidFill>
            <a:prstDash val="solid"/>
            <a:round/>
            <a:headEnd type="none" w="sm" len="sm"/>
            <a:tailEnd type="none" w="sm" len="sm"/>
          </a:ln>
        </p:spPr>
      </p:pic>
      <p:sp>
        <p:nvSpPr>
          <p:cNvPr id="190" name="Google Shape;190;p27"/>
          <p:cNvSpPr txBox="1"/>
          <p:nvPr/>
        </p:nvSpPr>
        <p:spPr>
          <a:xfrm>
            <a:off x="2491175" y="3447450"/>
            <a:ext cx="6122700" cy="143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Lato"/>
                <a:ea typeface="Lato"/>
                <a:cs typeface="Lato"/>
                <a:sym typeface="Lato"/>
              </a:rPr>
              <a:t>Ashley Hume</a:t>
            </a:r>
            <a:endParaRPr sz="1600">
              <a:latin typeface="Lato"/>
              <a:ea typeface="Lato"/>
              <a:cs typeface="Lato"/>
              <a:sym typeface="Lato"/>
            </a:endParaRPr>
          </a:p>
          <a:p>
            <a:pPr marL="0" lvl="0" indent="0" algn="l" rtl="0">
              <a:spcBef>
                <a:spcPts val="0"/>
              </a:spcBef>
              <a:spcAft>
                <a:spcPts val="0"/>
              </a:spcAft>
              <a:buNone/>
            </a:pPr>
            <a:endParaRPr sz="500">
              <a:latin typeface="Lato"/>
              <a:ea typeface="Lato"/>
              <a:cs typeface="Lato"/>
              <a:sym typeface="Lato"/>
            </a:endParaRPr>
          </a:p>
          <a:p>
            <a:pPr marL="0" lvl="0" indent="0" algn="l" rtl="0">
              <a:spcBef>
                <a:spcPts val="0"/>
              </a:spcBef>
              <a:spcAft>
                <a:spcPts val="0"/>
              </a:spcAft>
              <a:buNone/>
            </a:pPr>
            <a:r>
              <a:rPr lang="en" sz="1200">
                <a:latin typeface="Lato"/>
                <a:ea typeface="Lato"/>
                <a:cs typeface="Lato"/>
                <a:sym typeface="Lato"/>
              </a:rPr>
              <a:t>This program  made me feel like a true scientist. I was able to trap and examine mosquitoes in my backyard and go around my community to collect Land Cover data with my official field investigator badge. Finishing up the internship with our research project was so interesting because I got to meet people from all over the country who have an interest in Earth Science and NASA just like I do.</a:t>
            </a:r>
            <a:endParaRPr>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Reflections</a:t>
            </a:r>
            <a:endParaRPr/>
          </a:p>
        </p:txBody>
      </p:sp>
      <p:sp>
        <p:nvSpPr>
          <p:cNvPr id="196" name="Google Shape;196;p28"/>
          <p:cNvSpPr txBox="1">
            <a:spLocks noGrp="1"/>
          </p:cNvSpPr>
          <p:nvPr>
            <p:ph type="body" idx="1"/>
          </p:nvPr>
        </p:nvSpPr>
        <p:spPr>
          <a:xfrm>
            <a:off x="729450" y="1853850"/>
            <a:ext cx="6011700" cy="11082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6400">
                <a:solidFill>
                  <a:schemeClr val="dk2"/>
                </a:solidFill>
              </a:rPr>
              <a:t>Robyn Ogombe</a:t>
            </a:r>
            <a:endParaRPr sz="6400">
              <a:solidFill>
                <a:schemeClr val="dk2"/>
              </a:solidFill>
            </a:endParaRPr>
          </a:p>
          <a:p>
            <a:pPr marL="0" lvl="0" indent="0" algn="l" rtl="0">
              <a:spcBef>
                <a:spcPts val="1200"/>
              </a:spcBef>
              <a:spcAft>
                <a:spcPts val="1200"/>
              </a:spcAft>
              <a:buNone/>
            </a:pPr>
            <a:r>
              <a:rPr lang="en" sz="4800">
                <a:solidFill>
                  <a:schemeClr val="dk2"/>
                </a:solidFill>
              </a:rPr>
              <a:t>This program has allowed me to dip my toes into the world of being an Earth Scientist, and I have a newfound appreciation for Earth Sciences. I was able to meet and work with likeminded people from across the U.S., and I was able to learn a ton about mosquitoes and different kinds of mosquito larvae.</a:t>
            </a:r>
            <a:endParaRPr sz="4800">
              <a:solidFill>
                <a:schemeClr val="dk2"/>
              </a:solidFill>
            </a:endParaRPr>
          </a:p>
        </p:txBody>
      </p:sp>
      <p:pic>
        <p:nvPicPr>
          <p:cNvPr id="197" name="Google Shape;197;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41142" y="1596742"/>
            <a:ext cx="1577400" cy="1622400"/>
          </a:xfrm>
          <a:prstGeom prst="ellipse">
            <a:avLst/>
          </a:prstGeom>
          <a:noFill/>
          <a:ln w="28575" cap="flat" cmpd="sng">
            <a:solidFill>
              <a:schemeClr val="dk2"/>
            </a:solidFill>
            <a:prstDash val="solid"/>
            <a:round/>
            <a:headEnd type="none" w="sm" len="sm"/>
            <a:tailEnd type="none" w="sm" len="sm"/>
          </a:ln>
        </p:spPr>
      </p:pic>
      <p:sp>
        <p:nvSpPr>
          <p:cNvPr id="198" name="Google Shape;198;p28"/>
          <p:cNvSpPr txBox="1"/>
          <p:nvPr/>
        </p:nvSpPr>
        <p:spPr>
          <a:xfrm>
            <a:off x="2118575" y="3512075"/>
            <a:ext cx="6956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Lato"/>
                <a:ea typeface="Lato"/>
                <a:cs typeface="Lato"/>
                <a:sym typeface="Lato"/>
              </a:rPr>
              <a:t>Jocelyn Browning</a:t>
            </a:r>
            <a:endParaRPr sz="16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 sz="1200">
                <a:latin typeface="Lato"/>
                <a:ea typeface="Lato"/>
                <a:cs typeface="Lato"/>
                <a:sym typeface="Lato"/>
              </a:rPr>
              <a:t>The SEES program has allowed me to develop a deeper understanding on the research process, allowing me to develop my skills in science and grow as a researcher. I have learned important collaboration skills, and have met so many people with the same interests as me. I was able to learn so much outside of a classroom environment, and it felt so special to be able to interact with professionals and learn from them.</a:t>
            </a:r>
            <a:endParaRPr sz="1200">
              <a:latin typeface="Lato"/>
              <a:ea typeface="Lato"/>
              <a:cs typeface="Lato"/>
              <a:sym typeface="Lato"/>
            </a:endParaRPr>
          </a:p>
        </p:txBody>
      </p:sp>
      <p:pic>
        <p:nvPicPr>
          <p:cNvPr id="199" name="Google Shape;199;p2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74850" y="3372550"/>
            <a:ext cx="1678500" cy="1622400"/>
          </a:xfrm>
          <a:prstGeom prst="ellipse">
            <a:avLst/>
          </a:prstGeom>
          <a:noFill/>
          <a:ln w="28575" cap="flat" cmpd="sng">
            <a:solidFill>
              <a:schemeClr val="dk2"/>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9"/>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Reflections</a:t>
            </a:r>
            <a:endParaRPr/>
          </a:p>
        </p:txBody>
      </p:sp>
      <p:pic>
        <p:nvPicPr>
          <p:cNvPr id="205" name="Google Shape;205;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29450" y="3254812"/>
            <a:ext cx="1512300" cy="1377600"/>
          </a:xfrm>
          <a:prstGeom prst="ellipse">
            <a:avLst/>
          </a:prstGeom>
          <a:noFill/>
          <a:ln w="28575" cap="flat" cmpd="sng">
            <a:solidFill>
              <a:schemeClr val="dk2"/>
            </a:solidFill>
            <a:prstDash val="solid"/>
            <a:round/>
            <a:headEnd type="none" w="sm" len="sm"/>
            <a:tailEnd type="none" w="sm" len="sm"/>
          </a:ln>
        </p:spPr>
      </p:pic>
      <p:sp>
        <p:nvSpPr>
          <p:cNvPr id="206" name="Google Shape;206;p29"/>
          <p:cNvSpPr txBox="1"/>
          <p:nvPr/>
        </p:nvSpPr>
        <p:spPr>
          <a:xfrm>
            <a:off x="2711850" y="3227800"/>
            <a:ext cx="5706000" cy="143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Lato"/>
                <a:ea typeface="Lato"/>
                <a:cs typeface="Lato"/>
                <a:sym typeface="Lato"/>
              </a:rPr>
              <a:t>Vishnu Rajasekhar</a:t>
            </a:r>
            <a:endParaRPr sz="500">
              <a:latin typeface="Lato"/>
              <a:ea typeface="Lato"/>
              <a:cs typeface="Lato"/>
              <a:sym typeface="Lato"/>
            </a:endParaRPr>
          </a:p>
          <a:p>
            <a:pPr marL="0" lvl="0" indent="0" algn="l" rtl="0">
              <a:spcBef>
                <a:spcPts val="0"/>
              </a:spcBef>
              <a:spcAft>
                <a:spcPts val="0"/>
              </a:spcAft>
              <a:buNone/>
            </a:pPr>
            <a:endParaRPr sz="500">
              <a:latin typeface="Lato"/>
              <a:ea typeface="Lato"/>
              <a:cs typeface="Lato"/>
              <a:sym typeface="Lato"/>
            </a:endParaRPr>
          </a:p>
          <a:p>
            <a:pPr marL="0" lvl="0" indent="0" algn="l" rtl="0">
              <a:spcBef>
                <a:spcPts val="0"/>
              </a:spcBef>
              <a:spcAft>
                <a:spcPts val="0"/>
              </a:spcAft>
              <a:buNone/>
            </a:pPr>
            <a:r>
              <a:rPr lang="en" sz="1200">
                <a:latin typeface="Lato"/>
                <a:ea typeface="Lato"/>
                <a:cs typeface="Lato"/>
                <a:sym typeface="Lato"/>
              </a:rPr>
              <a:t>Once part of the SEES program in 2019 and now as a peer mentor, SEES has allowed to become the “real scientist” every student wants to be. Throughout this project, I have learned more about the world of Citizen Science and how it can be beneficial to the scientific community when used correctly and properly refined. I have also learned project management skills which are bound to be useful in the future.</a:t>
            </a:r>
            <a:endParaRPr sz="1200">
              <a:latin typeface="Lato"/>
              <a:ea typeface="Lato"/>
              <a:cs typeface="Lato"/>
              <a:sym typeface="Lato"/>
            </a:endParaRPr>
          </a:p>
        </p:txBody>
      </p:sp>
      <p:pic>
        <p:nvPicPr>
          <p:cNvPr id="207" name="Google Shape;207;p2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10450" y="1289025"/>
            <a:ext cx="1855500" cy="1696200"/>
          </a:xfrm>
          <a:prstGeom prst="ellipse">
            <a:avLst/>
          </a:prstGeom>
          <a:noFill/>
          <a:ln w="28575" cap="flat" cmpd="sng">
            <a:solidFill>
              <a:schemeClr val="dk2"/>
            </a:solidFill>
            <a:prstDash val="solid"/>
            <a:round/>
            <a:headEnd type="none" w="sm" len="sm"/>
            <a:tailEnd type="none" w="sm" len="sm"/>
          </a:ln>
        </p:spPr>
      </p:pic>
      <p:sp>
        <p:nvSpPr>
          <p:cNvPr id="208" name="Google Shape;208;p29"/>
          <p:cNvSpPr txBox="1"/>
          <p:nvPr/>
        </p:nvSpPr>
        <p:spPr>
          <a:xfrm>
            <a:off x="1028700" y="1853850"/>
            <a:ext cx="5461800" cy="132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Lato"/>
                <a:ea typeface="Lato"/>
                <a:cs typeface="Lato"/>
                <a:sym typeface="Lato"/>
              </a:rPr>
              <a:t>Kellen Meymarian</a:t>
            </a:r>
            <a:endParaRPr sz="16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 sz="1100">
                <a:latin typeface="Lato"/>
                <a:ea typeface="Lato"/>
                <a:cs typeface="Lato"/>
                <a:sym typeface="Lato"/>
              </a:rPr>
              <a:t>This program gave me a new understanding of what NASA does and where it is making an impact in our daily lives. It has taught me so much about mosquitoes and their larvae. I honestly never found mosquitoes interesting before joining this program, and have gained a new respect for this type of research.</a:t>
            </a:r>
            <a:endParaRPr sz="1100">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Research Goals</a:t>
            </a:r>
            <a:endParaRPr/>
          </a:p>
        </p:txBody>
      </p:sp>
      <p:sp>
        <p:nvSpPr>
          <p:cNvPr id="95" name="Google Shape;95;p14"/>
          <p:cNvSpPr txBox="1">
            <a:spLocks noGrp="1"/>
          </p:cNvSpPr>
          <p:nvPr>
            <p:ph type="body" idx="1"/>
          </p:nvPr>
        </p:nvSpPr>
        <p:spPr>
          <a:xfrm>
            <a:off x="729450" y="2078875"/>
            <a:ext cx="5478300" cy="2261100"/>
          </a:xfrm>
          <a:prstGeom prst="rect">
            <a:avLst/>
          </a:prstGeom>
        </p:spPr>
        <p:txBody>
          <a:bodyPr spcFirstLastPara="1" wrap="square" lIns="91425" tIns="91425" rIns="91425" bIns="91425" anchor="t" anchorCtr="0">
            <a:normAutofit/>
          </a:bodyPr>
          <a:lstStyle/>
          <a:p>
            <a:pPr marL="457200" lvl="0" indent="-298450" algn="l" rtl="0">
              <a:spcBef>
                <a:spcPts val="0"/>
              </a:spcBef>
              <a:spcAft>
                <a:spcPts val="0"/>
              </a:spcAft>
              <a:buClr>
                <a:srgbClr val="000000"/>
              </a:buClr>
              <a:buSzPts val="1100"/>
              <a:buChar char="●"/>
            </a:pPr>
            <a:r>
              <a:rPr lang="en" sz="1100">
                <a:solidFill>
                  <a:srgbClr val="000000"/>
                </a:solidFill>
              </a:rPr>
              <a:t>To explore the benefits and downfalls of Citizen Science and how it can be improved</a:t>
            </a:r>
            <a:endParaRPr sz="1100">
              <a:solidFill>
                <a:srgbClr val="000000"/>
              </a:solidFill>
            </a:endParaRPr>
          </a:p>
          <a:p>
            <a:pPr marL="457200" lvl="0" indent="-298450" algn="l" rtl="0">
              <a:spcBef>
                <a:spcPts val="0"/>
              </a:spcBef>
              <a:spcAft>
                <a:spcPts val="0"/>
              </a:spcAft>
              <a:buClr>
                <a:srgbClr val="000000"/>
              </a:buClr>
              <a:buSzPts val="1100"/>
              <a:buChar char="●"/>
            </a:pPr>
            <a:r>
              <a:rPr lang="en" sz="1100">
                <a:solidFill>
                  <a:srgbClr val="000000"/>
                </a:solidFill>
              </a:rPr>
              <a:t>To identify the malaria-spreading </a:t>
            </a:r>
            <a:r>
              <a:rPr lang="en" sz="1100" i="1">
                <a:solidFill>
                  <a:srgbClr val="000000"/>
                </a:solidFill>
              </a:rPr>
              <a:t>Anopheles</a:t>
            </a:r>
            <a:r>
              <a:rPr lang="en" sz="1100">
                <a:solidFill>
                  <a:srgbClr val="000000"/>
                </a:solidFill>
              </a:rPr>
              <a:t> mosquito’s larvae and verify if their classifications are correct in the GLOBE Observer database</a:t>
            </a:r>
            <a:endParaRPr sz="1100">
              <a:solidFill>
                <a:srgbClr val="000000"/>
              </a:solidFill>
            </a:endParaRPr>
          </a:p>
          <a:p>
            <a:pPr marL="457200" lvl="0" indent="-298450" algn="l" rtl="0">
              <a:spcBef>
                <a:spcPts val="0"/>
              </a:spcBef>
              <a:spcAft>
                <a:spcPts val="0"/>
              </a:spcAft>
              <a:buClr>
                <a:srgbClr val="000000"/>
              </a:buClr>
              <a:buSzPts val="1100"/>
              <a:buChar char="●"/>
            </a:pPr>
            <a:r>
              <a:rPr lang="en" sz="1100">
                <a:solidFill>
                  <a:srgbClr val="000000"/>
                </a:solidFill>
              </a:rPr>
              <a:t>To propose manual and technological solutions to correct inaccuracies in Citizen Science</a:t>
            </a:r>
            <a:endParaRPr sz="1100">
              <a:solidFill>
                <a:srgbClr val="000000"/>
              </a:solidFill>
            </a:endParaRPr>
          </a:p>
          <a:p>
            <a:pPr marL="457200" lvl="0" indent="-298450" algn="l" rtl="0">
              <a:spcBef>
                <a:spcPts val="0"/>
              </a:spcBef>
              <a:spcAft>
                <a:spcPts val="0"/>
              </a:spcAft>
              <a:buClr>
                <a:srgbClr val="000000"/>
              </a:buClr>
              <a:buSzPts val="1100"/>
              <a:buChar char="●"/>
            </a:pPr>
            <a:r>
              <a:rPr lang="en" sz="1100">
                <a:solidFill>
                  <a:srgbClr val="000000"/>
                </a:solidFill>
              </a:rPr>
              <a:t>Ultimately, to make Citizen Science a more credible resource and to refine the current GLOBE Observer database to be more reputable for use in future research</a:t>
            </a:r>
            <a:endParaRPr sz="1100">
              <a:solidFill>
                <a:srgbClr val="000000"/>
              </a:solidFill>
            </a:endParaRPr>
          </a:p>
        </p:txBody>
      </p:sp>
      <p:pic>
        <p:nvPicPr>
          <p:cNvPr id="96" name="Google Shape;96;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07700" y="1175650"/>
            <a:ext cx="1537575" cy="3881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Benefits and Constraints of Citizen Science</a:t>
            </a:r>
            <a:endParaRPr/>
          </a:p>
        </p:txBody>
      </p:sp>
      <p:sp>
        <p:nvSpPr>
          <p:cNvPr id="102" name="Google Shape;102;p15"/>
          <p:cNvSpPr txBox="1">
            <a:spLocks noGrp="1"/>
          </p:cNvSpPr>
          <p:nvPr>
            <p:ph type="body" idx="1"/>
          </p:nvPr>
        </p:nvSpPr>
        <p:spPr>
          <a:xfrm>
            <a:off x="3694625" y="1931825"/>
            <a:ext cx="4998600" cy="3030600"/>
          </a:xfrm>
          <a:prstGeom prst="rect">
            <a:avLst/>
          </a:prstGeom>
        </p:spPr>
        <p:txBody>
          <a:bodyPr spcFirstLastPara="1" wrap="square" lIns="91425" tIns="91425" rIns="91425" bIns="91425" anchor="t" anchorCtr="0">
            <a:normAutofit lnSpcReduction="10000"/>
          </a:bodyPr>
          <a:lstStyle/>
          <a:p>
            <a:pPr marL="457200" lvl="0" indent="-286861" algn="l" rtl="0">
              <a:lnSpc>
                <a:spcPct val="190000"/>
              </a:lnSpc>
              <a:spcBef>
                <a:spcPts val="0"/>
              </a:spcBef>
              <a:spcAft>
                <a:spcPts val="0"/>
              </a:spcAft>
              <a:buClr>
                <a:srgbClr val="000000"/>
              </a:buClr>
              <a:buSzPts val="918"/>
              <a:buChar char="●"/>
            </a:pPr>
            <a:r>
              <a:rPr lang="en" sz="917">
                <a:solidFill>
                  <a:srgbClr val="000000"/>
                </a:solidFill>
              </a:rPr>
              <a:t>Allows scientists to access data from different people in locations across the globe, resulting in lower research costs and simpler methods of gathering data</a:t>
            </a:r>
            <a:endParaRPr sz="917">
              <a:solidFill>
                <a:srgbClr val="000000"/>
              </a:solidFill>
            </a:endParaRPr>
          </a:p>
          <a:p>
            <a:pPr marL="457200" lvl="0" indent="-286861" algn="l" rtl="0">
              <a:lnSpc>
                <a:spcPct val="190000"/>
              </a:lnSpc>
              <a:spcBef>
                <a:spcPts val="0"/>
              </a:spcBef>
              <a:spcAft>
                <a:spcPts val="0"/>
              </a:spcAft>
              <a:buClr>
                <a:srgbClr val="000000"/>
              </a:buClr>
              <a:buSzPts val="918"/>
              <a:buChar char="●"/>
            </a:pPr>
            <a:r>
              <a:rPr lang="en" sz="917">
                <a:solidFill>
                  <a:srgbClr val="000000"/>
                </a:solidFill>
              </a:rPr>
              <a:t>Involves common citizens in research, providing enriched public education in STEM fields</a:t>
            </a:r>
            <a:endParaRPr sz="917">
              <a:solidFill>
                <a:srgbClr val="000000"/>
              </a:solidFill>
            </a:endParaRPr>
          </a:p>
          <a:p>
            <a:pPr marL="457200" lvl="0" indent="-286861" algn="l" rtl="0">
              <a:lnSpc>
                <a:spcPct val="190000"/>
              </a:lnSpc>
              <a:spcBef>
                <a:spcPts val="0"/>
              </a:spcBef>
              <a:spcAft>
                <a:spcPts val="0"/>
              </a:spcAft>
              <a:buClr>
                <a:srgbClr val="000000"/>
              </a:buClr>
              <a:buSzPts val="918"/>
              <a:buChar char="●"/>
            </a:pPr>
            <a:r>
              <a:rPr lang="en" sz="917">
                <a:solidFill>
                  <a:srgbClr val="000000"/>
                </a:solidFill>
              </a:rPr>
              <a:t>Involves requesting both trained and untrained individuals to gather data, which some see as a threat as untrained individuals can contribute to the collection of statistically biased data</a:t>
            </a:r>
            <a:endParaRPr sz="917">
              <a:solidFill>
                <a:srgbClr val="000000"/>
              </a:solidFill>
            </a:endParaRPr>
          </a:p>
          <a:p>
            <a:pPr marL="457200" lvl="0" indent="-286861" algn="l" rtl="0">
              <a:lnSpc>
                <a:spcPct val="190000"/>
              </a:lnSpc>
              <a:spcBef>
                <a:spcPts val="0"/>
              </a:spcBef>
              <a:spcAft>
                <a:spcPts val="0"/>
              </a:spcAft>
              <a:buClr>
                <a:srgbClr val="000000"/>
              </a:buClr>
              <a:buSzPts val="918"/>
              <a:buChar char="●"/>
            </a:pPr>
            <a:r>
              <a:rPr lang="en" sz="917">
                <a:solidFill>
                  <a:srgbClr val="000000"/>
                </a:solidFill>
              </a:rPr>
              <a:t>Can be difficult to train citizens to gather correct data</a:t>
            </a:r>
            <a:endParaRPr sz="917">
              <a:solidFill>
                <a:srgbClr val="000000"/>
              </a:solidFill>
            </a:endParaRPr>
          </a:p>
          <a:p>
            <a:pPr marL="457200" lvl="0" indent="-286861" algn="l" rtl="0">
              <a:lnSpc>
                <a:spcPct val="190000"/>
              </a:lnSpc>
              <a:spcBef>
                <a:spcPts val="0"/>
              </a:spcBef>
              <a:spcAft>
                <a:spcPts val="0"/>
              </a:spcAft>
              <a:buClr>
                <a:srgbClr val="000000"/>
              </a:buClr>
              <a:buSzPts val="918"/>
              <a:buChar char="●"/>
            </a:pPr>
            <a:r>
              <a:rPr lang="en" sz="917">
                <a:solidFill>
                  <a:srgbClr val="000000"/>
                </a:solidFill>
              </a:rPr>
              <a:t>Despite its constraints, Citizen Science is an extremely useful technique of gathering data for scientific research</a:t>
            </a:r>
            <a:endParaRPr sz="917">
              <a:solidFill>
                <a:srgbClr val="000000"/>
              </a:solidFill>
            </a:endParaRPr>
          </a:p>
          <a:p>
            <a:pPr marL="457200" lvl="0" indent="-286861" algn="l" rtl="0">
              <a:lnSpc>
                <a:spcPct val="190000"/>
              </a:lnSpc>
              <a:spcBef>
                <a:spcPts val="0"/>
              </a:spcBef>
              <a:spcAft>
                <a:spcPts val="0"/>
              </a:spcAft>
              <a:buClr>
                <a:srgbClr val="000000"/>
              </a:buClr>
              <a:buSzPts val="918"/>
              <a:buChar char="●"/>
            </a:pPr>
            <a:r>
              <a:rPr lang="en" sz="917">
                <a:solidFill>
                  <a:srgbClr val="000000"/>
                </a:solidFill>
              </a:rPr>
              <a:t>GLOBE Observer is one of the more popular Citizen Science databases</a:t>
            </a:r>
            <a:endParaRPr sz="917">
              <a:solidFill>
                <a:srgbClr val="000000"/>
              </a:solidFill>
            </a:endParaRPr>
          </a:p>
        </p:txBody>
      </p:sp>
      <p:pic>
        <p:nvPicPr>
          <p:cNvPr id="103" name="Google Shape;103;p1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97575" y="2194723"/>
            <a:ext cx="3397049" cy="2504828"/>
          </a:xfrm>
          <a:prstGeom prst="rect">
            <a:avLst/>
          </a:prstGeom>
          <a:noFill/>
          <a:ln w="28575" cap="flat" cmpd="sng">
            <a:solidFill>
              <a:schemeClr val="accent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466250" y="1318650"/>
            <a:ext cx="79518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40"/>
              <a:t>Why we are identifying Anopheles vs. Non-Anopheles Larvae</a:t>
            </a:r>
            <a:endParaRPr sz="1840"/>
          </a:p>
        </p:txBody>
      </p:sp>
      <p:sp>
        <p:nvSpPr>
          <p:cNvPr id="109" name="Google Shape;109;p16"/>
          <p:cNvSpPr txBox="1">
            <a:spLocks noGrp="1"/>
          </p:cNvSpPr>
          <p:nvPr>
            <p:ph type="body" idx="1"/>
          </p:nvPr>
        </p:nvSpPr>
        <p:spPr>
          <a:xfrm>
            <a:off x="3937175" y="1816850"/>
            <a:ext cx="4481100" cy="3165300"/>
          </a:xfrm>
          <a:prstGeom prst="rect">
            <a:avLst/>
          </a:prstGeom>
        </p:spPr>
        <p:txBody>
          <a:bodyPr spcFirstLastPara="1" wrap="square" lIns="91425" tIns="91425" rIns="91425" bIns="91425" anchor="t" anchorCtr="0">
            <a:noAutofit/>
          </a:bodyPr>
          <a:lstStyle/>
          <a:p>
            <a:pPr marL="457200" lvl="0" indent="-285750" algn="l" rtl="0">
              <a:lnSpc>
                <a:spcPct val="200000"/>
              </a:lnSpc>
              <a:spcBef>
                <a:spcPts val="0"/>
              </a:spcBef>
              <a:spcAft>
                <a:spcPts val="0"/>
              </a:spcAft>
              <a:buClr>
                <a:srgbClr val="000000"/>
              </a:buClr>
              <a:buSzPts val="900"/>
              <a:buChar char="●"/>
            </a:pPr>
            <a:r>
              <a:rPr lang="en" sz="900">
                <a:solidFill>
                  <a:srgbClr val="000000"/>
                </a:solidFill>
              </a:rPr>
              <a:t>The purpose of this study was to manually identify </a:t>
            </a:r>
            <a:r>
              <a:rPr lang="en" sz="900" i="1">
                <a:solidFill>
                  <a:srgbClr val="000000"/>
                </a:solidFill>
              </a:rPr>
              <a:t>Anopheles </a:t>
            </a:r>
            <a:r>
              <a:rPr lang="en" sz="900">
                <a:solidFill>
                  <a:srgbClr val="000000"/>
                </a:solidFill>
              </a:rPr>
              <a:t>larvae vs. other species of mosquito larva. </a:t>
            </a:r>
            <a:endParaRPr sz="900">
              <a:solidFill>
                <a:srgbClr val="000000"/>
              </a:solidFill>
            </a:endParaRPr>
          </a:p>
          <a:p>
            <a:pPr marL="457200" lvl="0" indent="-285750" algn="l" rtl="0">
              <a:lnSpc>
                <a:spcPct val="200000"/>
              </a:lnSpc>
              <a:spcBef>
                <a:spcPts val="0"/>
              </a:spcBef>
              <a:spcAft>
                <a:spcPts val="0"/>
              </a:spcAft>
              <a:buClr>
                <a:srgbClr val="000000"/>
              </a:buClr>
              <a:buSzPts val="900"/>
              <a:buChar char="●"/>
            </a:pPr>
            <a:r>
              <a:rPr lang="en" sz="900">
                <a:solidFill>
                  <a:srgbClr val="000000"/>
                </a:solidFill>
              </a:rPr>
              <a:t>The goal of this data analysis study was to analyze multiple citizen science submissions from the GLOBE Observer app and verify </a:t>
            </a:r>
            <a:r>
              <a:rPr lang="en" sz="900" i="1">
                <a:solidFill>
                  <a:srgbClr val="000000"/>
                </a:solidFill>
              </a:rPr>
              <a:t>Anopheles </a:t>
            </a:r>
            <a:r>
              <a:rPr lang="en" sz="900">
                <a:solidFill>
                  <a:srgbClr val="000000"/>
                </a:solidFill>
              </a:rPr>
              <a:t>and Non-</a:t>
            </a:r>
            <a:r>
              <a:rPr lang="en" sz="900" i="1">
                <a:solidFill>
                  <a:srgbClr val="000000"/>
                </a:solidFill>
              </a:rPr>
              <a:t>Anopheles</a:t>
            </a:r>
            <a:r>
              <a:rPr lang="en" sz="900">
                <a:solidFill>
                  <a:srgbClr val="000000"/>
                </a:solidFill>
              </a:rPr>
              <a:t> mosquito larvae observations.  </a:t>
            </a:r>
            <a:endParaRPr sz="900">
              <a:solidFill>
                <a:srgbClr val="000000"/>
              </a:solidFill>
            </a:endParaRPr>
          </a:p>
          <a:p>
            <a:pPr marL="457200" lvl="0" indent="-285750" algn="l" rtl="0">
              <a:lnSpc>
                <a:spcPct val="200000"/>
              </a:lnSpc>
              <a:spcBef>
                <a:spcPts val="0"/>
              </a:spcBef>
              <a:spcAft>
                <a:spcPts val="0"/>
              </a:spcAft>
              <a:buClr>
                <a:srgbClr val="000000"/>
              </a:buClr>
              <a:buSzPts val="900"/>
              <a:buChar char="●"/>
            </a:pPr>
            <a:r>
              <a:rPr lang="en" sz="900">
                <a:solidFill>
                  <a:srgbClr val="000000"/>
                </a:solidFill>
              </a:rPr>
              <a:t>The manual verification data will be used by an artificial intelligence (AI) team to create an AI algorithm for computerized larvae identification. </a:t>
            </a:r>
            <a:endParaRPr sz="900">
              <a:solidFill>
                <a:srgbClr val="000000"/>
              </a:solidFill>
            </a:endParaRPr>
          </a:p>
          <a:p>
            <a:pPr marL="457200" lvl="0" indent="-285750" algn="l" rtl="0">
              <a:lnSpc>
                <a:spcPct val="200000"/>
              </a:lnSpc>
              <a:spcBef>
                <a:spcPts val="0"/>
              </a:spcBef>
              <a:spcAft>
                <a:spcPts val="0"/>
              </a:spcAft>
              <a:buClr>
                <a:srgbClr val="000000"/>
              </a:buClr>
              <a:buSzPts val="900"/>
              <a:buChar char="●"/>
            </a:pPr>
            <a:r>
              <a:rPr lang="en" sz="900">
                <a:solidFill>
                  <a:srgbClr val="000000"/>
                </a:solidFill>
              </a:rPr>
              <a:t>This study serves to identify larvae of the malaria-spreading </a:t>
            </a:r>
            <a:r>
              <a:rPr lang="en" sz="900" i="1">
                <a:solidFill>
                  <a:srgbClr val="000000"/>
                </a:solidFill>
              </a:rPr>
              <a:t>Anopheles</a:t>
            </a:r>
            <a:r>
              <a:rPr lang="en" sz="900">
                <a:solidFill>
                  <a:srgbClr val="000000"/>
                </a:solidFill>
              </a:rPr>
              <a:t> genus of mosquitoes in North America while fueling methods to refine the NASA GLOBE Observer data set and promoting Citizen Science.</a:t>
            </a:r>
            <a:endParaRPr sz="900">
              <a:solidFill>
                <a:srgbClr val="000000"/>
              </a:solidFill>
            </a:endParaRPr>
          </a:p>
          <a:p>
            <a:pPr marL="0" lvl="0" indent="0" algn="l" rtl="0">
              <a:spcBef>
                <a:spcPts val="0"/>
              </a:spcBef>
              <a:spcAft>
                <a:spcPts val="1200"/>
              </a:spcAft>
              <a:buNone/>
            </a:pPr>
            <a:endParaRPr sz="900">
              <a:solidFill>
                <a:srgbClr val="000000"/>
              </a:solidFill>
            </a:endParaRPr>
          </a:p>
        </p:txBody>
      </p:sp>
      <p:pic>
        <p:nvPicPr>
          <p:cNvPr id="110" name="Google Shape;110;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10825" y="1888182"/>
            <a:ext cx="2804875" cy="1367125"/>
          </a:xfrm>
          <a:prstGeom prst="rect">
            <a:avLst/>
          </a:prstGeom>
          <a:noFill/>
          <a:ln>
            <a:noFill/>
          </a:ln>
        </p:spPr>
      </p:pic>
      <p:pic>
        <p:nvPicPr>
          <p:cNvPr id="111" name="Google Shape;111;p1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608425" y="3489450"/>
            <a:ext cx="1159450" cy="1565249"/>
          </a:xfrm>
          <a:prstGeom prst="rect">
            <a:avLst/>
          </a:prstGeom>
          <a:noFill/>
          <a:ln>
            <a:noFill/>
          </a:ln>
        </p:spPr>
      </p:pic>
      <p:sp>
        <p:nvSpPr>
          <p:cNvPr id="112" name="Google Shape;112;p16"/>
          <p:cNvSpPr txBox="1"/>
          <p:nvPr/>
        </p:nvSpPr>
        <p:spPr>
          <a:xfrm>
            <a:off x="310825" y="3530150"/>
            <a:ext cx="1494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           Anopheles</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Non-Anopheles</a:t>
            </a: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Methods</a:t>
            </a:r>
            <a:endParaRPr/>
          </a:p>
        </p:txBody>
      </p:sp>
      <p:sp>
        <p:nvSpPr>
          <p:cNvPr id="118" name="Google Shape;118;p1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10000"/>
          </a:bodyPr>
          <a:lstStyle/>
          <a:p>
            <a:pPr marL="457200" lvl="0" indent="-292100" algn="l" rtl="0">
              <a:spcBef>
                <a:spcPts val="0"/>
              </a:spcBef>
              <a:spcAft>
                <a:spcPts val="0"/>
              </a:spcAft>
              <a:buClr>
                <a:srgbClr val="000000"/>
              </a:buClr>
              <a:buSzPts val="1000"/>
              <a:buChar char="●"/>
            </a:pPr>
            <a:r>
              <a:rPr lang="en" sz="1000">
                <a:solidFill>
                  <a:srgbClr val="000000"/>
                </a:solidFill>
              </a:rPr>
              <a:t>After deciding on our research goals and establishing our purpose, we obtained a sample of 155 larvae observations from the GLOBE Observer database, ranging across all of North America</a:t>
            </a:r>
            <a:endParaRPr sz="1000">
              <a:solidFill>
                <a:srgbClr val="000000"/>
              </a:solidFill>
            </a:endParaRPr>
          </a:p>
          <a:p>
            <a:pPr marL="457200" lvl="0" indent="-292100" algn="l" rtl="0">
              <a:spcBef>
                <a:spcPts val="0"/>
              </a:spcBef>
              <a:spcAft>
                <a:spcPts val="0"/>
              </a:spcAft>
              <a:buClr>
                <a:srgbClr val="000000"/>
              </a:buClr>
              <a:buSzPts val="1000"/>
              <a:buChar char="●"/>
            </a:pPr>
            <a:r>
              <a:rPr lang="en" sz="1000">
                <a:solidFill>
                  <a:srgbClr val="000000"/>
                </a:solidFill>
              </a:rPr>
              <a:t>We set up a separate spreadsheet for each of our seven larvae classifiers and each of us classified all 155 samples into four categories: </a:t>
            </a:r>
            <a:r>
              <a:rPr lang="en" sz="1000" i="1">
                <a:solidFill>
                  <a:srgbClr val="000000"/>
                </a:solidFill>
              </a:rPr>
              <a:t>Anopheles</a:t>
            </a:r>
            <a:r>
              <a:rPr lang="en" sz="1000">
                <a:solidFill>
                  <a:srgbClr val="000000"/>
                </a:solidFill>
              </a:rPr>
              <a:t>, not </a:t>
            </a:r>
            <a:r>
              <a:rPr lang="en" sz="1000" i="1">
                <a:solidFill>
                  <a:srgbClr val="000000"/>
                </a:solidFill>
              </a:rPr>
              <a:t>Anopheles</a:t>
            </a:r>
            <a:r>
              <a:rPr lang="en" sz="1000">
                <a:solidFill>
                  <a:srgbClr val="000000"/>
                </a:solidFill>
              </a:rPr>
              <a:t>, indistinguishable, and not mosquito:</a:t>
            </a:r>
            <a:endParaRPr sz="1000">
              <a:solidFill>
                <a:srgbClr val="000000"/>
              </a:solidFill>
            </a:endParaRPr>
          </a:p>
          <a:p>
            <a:pPr marL="914400" lvl="1" indent="-292100" algn="l" rtl="0">
              <a:spcBef>
                <a:spcPts val="0"/>
              </a:spcBef>
              <a:spcAft>
                <a:spcPts val="0"/>
              </a:spcAft>
              <a:buClr>
                <a:srgbClr val="000000"/>
              </a:buClr>
              <a:buSzPts val="1000"/>
              <a:buChar char="○"/>
            </a:pPr>
            <a:r>
              <a:rPr lang="en" sz="1000">
                <a:solidFill>
                  <a:srgbClr val="000000"/>
                </a:solidFill>
              </a:rPr>
              <a:t>For specimen where a classifier was not sure of their classification, a confidence interval could be left as a comment to be factored into the mastersheet.</a:t>
            </a:r>
            <a:endParaRPr sz="1000">
              <a:solidFill>
                <a:srgbClr val="000000"/>
              </a:solidFill>
            </a:endParaRPr>
          </a:p>
          <a:p>
            <a:pPr marL="457200" lvl="0" indent="-292100" algn="l" rtl="0">
              <a:spcBef>
                <a:spcPts val="0"/>
              </a:spcBef>
              <a:spcAft>
                <a:spcPts val="0"/>
              </a:spcAft>
              <a:buClr>
                <a:srgbClr val="000000"/>
              </a:buClr>
              <a:buSzPts val="1000"/>
              <a:buChar char="●"/>
            </a:pPr>
            <a:r>
              <a:rPr lang="en" sz="1000">
                <a:solidFill>
                  <a:srgbClr val="000000"/>
                </a:solidFill>
              </a:rPr>
              <a:t>A master sheet consolidated the votes for each specimen and made a final classification based on a majority vote:</a:t>
            </a:r>
            <a:endParaRPr sz="1000">
              <a:solidFill>
                <a:srgbClr val="000000"/>
              </a:solidFill>
            </a:endParaRPr>
          </a:p>
          <a:p>
            <a:pPr marL="914400" lvl="1" indent="-292100" algn="l" rtl="0">
              <a:spcBef>
                <a:spcPts val="0"/>
              </a:spcBef>
              <a:spcAft>
                <a:spcPts val="0"/>
              </a:spcAft>
              <a:buClr>
                <a:srgbClr val="000000"/>
              </a:buClr>
              <a:buSzPts val="1000"/>
              <a:buChar char="○"/>
            </a:pPr>
            <a:r>
              <a:rPr lang="en" sz="1000">
                <a:solidFill>
                  <a:srgbClr val="000000"/>
                </a:solidFill>
              </a:rPr>
              <a:t>The votes were weighted towards experts, whose vote counted as two points, while everyone else’s votes counted as one point</a:t>
            </a:r>
            <a:endParaRPr sz="1000">
              <a:solidFill>
                <a:srgbClr val="000000"/>
              </a:solidFill>
            </a:endParaRPr>
          </a:p>
          <a:p>
            <a:pPr marL="914400" lvl="1" indent="-292100" algn="l" rtl="0">
              <a:spcBef>
                <a:spcPts val="0"/>
              </a:spcBef>
              <a:spcAft>
                <a:spcPts val="0"/>
              </a:spcAft>
              <a:buClr>
                <a:srgbClr val="000000"/>
              </a:buClr>
              <a:buSzPts val="1000"/>
              <a:buChar char="○"/>
            </a:pPr>
            <a:r>
              <a:rPr lang="en" sz="1000">
                <a:solidFill>
                  <a:srgbClr val="000000"/>
                </a:solidFill>
              </a:rPr>
              <a:t>For specimen with greater than six votes in a category, a final classification was assigned automatically to this category</a:t>
            </a:r>
            <a:endParaRPr sz="1000">
              <a:solidFill>
                <a:srgbClr val="000000"/>
              </a:solidFill>
            </a:endParaRPr>
          </a:p>
          <a:p>
            <a:pPr marL="914400" lvl="1" indent="-292100" algn="l" rtl="0">
              <a:spcBef>
                <a:spcPts val="0"/>
              </a:spcBef>
              <a:spcAft>
                <a:spcPts val="0"/>
              </a:spcAft>
              <a:buClr>
                <a:srgbClr val="000000"/>
              </a:buClr>
              <a:buSzPts val="1000"/>
              <a:buChar char="○"/>
            </a:pPr>
            <a:r>
              <a:rPr lang="en" sz="1000">
                <a:solidFill>
                  <a:srgbClr val="000000"/>
                </a:solidFill>
              </a:rPr>
              <a:t>For specimen with fewer than six votes in every category, a final classification was made manually after additional analysis of the specimen and reviewing classifiers’ comments</a:t>
            </a:r>
            <a:endParaRPr sz="10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Larvae Classification Categories</a:t>
            </a:r>
            <a:endParaRPr/>
          </a:p>
        </p:txBody>
      </p:sp>
      <p:graphicFrame>
        <p:nvGraphicFramePr>
          <p:cNvPr id="124" name="Google Shape;124;p18"/>
          <p:cNvGraphicFramePr/>
          <p:nvPr/>
        </p:nvGraphicFramePr>
        <p:xfrm>
          <a:off x="1800" y="1787825"/>
          <a:ext cx="3000000" cy="3000000"/>
        </p:xfrm>
        <a:graphic>
          <a:graphicData uri="http://schemas.openxmlformats.org/drawingml/2006/table">
            <a:tbl>
              <a:tblPr>
                <a:noFill/>
                <a:tableStyleId>{57E69815-B3FF-4FEB-87A6-C26519F2A3CD}</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91375">
                <a:tc>
                  <a:txBody>
                    <a:bodyPr/>
                    <a:lstStyle/>
                    <a:p>
                      <a:pPr marL="0" lvl="0" indent="0" algn="ctr" rtl="0">
                        <a:spcBef>
                          <a:spcPts val="0"/>
                        </a:spcBef>
                        <a:spcAft>
                          <a:spcPts val="0"/>
                        </a:spcAft>
                        <a:buNone/>
                      </a:pPr>
                      <a:r>
                        <a:rPr lang="en"/>
                        <a:t>Question</a:t>
                      </a:r>
                      <a:endParaRPr/>
                    </a:p>
                  </a:txBody>
                  <a:tcPr marL="91425" marR="91425" marT="91425" marB="91425"/>
                </a:tc>
                <a:tc>
                  <a:txBody>
                    <a:bodyPr/>
                    <a:lstStyle/>
                    <a:p>
                      <a:pPr marL="0" lvl="0" indent="0" algn="ctr" rtl="0">
                        <a:spcBef>
                          <a:spcPts val="0"/>
                        </a:spcBef>
                        <a:spcAft>
                          <a:spcPts val="0"/>
                        </a:spcAft>
                        <a:buNone/>
                      </a:pPr>
                      <a:r>
                        <a:rPr lang="en"/>
                        <a:t>Tags</a:t>
                      </a:r>
                      <a:endParaRPr/>
                    </a:p>
                  </a:txBody>
                  <a:tcPr marL="91425" marR="91425" marT="91425" marB="91425"/>
                </a:tc>
                <a:tc>
                  <a:txBody>
                    <a:bodyPr/>
                    <a:lstStyle/>
                    <a:p>
                      <a:pPr marL="0" lvl="0" indent="0" algn="ctr" rtl="0">
                        <a:spcBef>
                          <a:spcPts val="0"/>
                        </a:spcBef>
                        <a:spcAft>
                          <a:spcPts val="0"/>
                        </a:spcAft>
                        <a:buNone/>
                      </a:pPr>
                      <a:r>
                        <a:rPr lang="en"/>
                        <a:t>Meanings</a:t>
                      </a:r>
                      <a:endParaRPr/>
                    </a:p>
                  </a:txBody>
                  <a:tcPr marL="91425" marR="91425" marT="91425" marB="91425"/>
                </a:tc>
                <a:tc>
                  <a:txBody>
                    <a:bodyPr/>
                    <a:lstStyle/>
                    <a:p>
                      <a:pPr marL="0" lvl="0" indent="0" algn="ctr" rtl="0">
                        <a:spcBef>
                          <a:spcPts val="0"/>
                        </a:spcBef>
                        <a:spcAft>
                          <a:spcPts val="0"/>
                        </a:spcAft>
                        <a:buNone/>
                      </a:pPr>
                      <a:r>
                        <a:rPr lang="en"/>
                        <a:t>Comments</a:t>
                      </a:r>
                      <a:endParaRPr/>
                    </a:p>
                  </a:txBody>
                  <a:tcPr marL="91425" marR="91425" marT="91425" marB="91425"/>
                </a:tc>
                <a:extLst>
                  <a:ext uri="{0D108BD9-81ED-4DB2-BD59-A6C34878D82A}">
                    <a16:rowId xmlns:a16="http://schemas.microsoft.com/office/drawing/2014/main" val="10000"/>
                  </a:ext>
                </a:extLst>
              </a:tr>
              <a:tr h="602150">
                <a:tc rowSpan="4">
                  <a:txBody>
                    <a:bodyPr/>
                    <a:lstStyle/>
                    <a:p>
                      <a:pPr marL="0" lvl="0" indent="0" algn="ctr" rtl="0">
                        <a:spcBef>
                          <a:spcPts val="0"/>
                        </a:spcBef>
                        <a:spcAft>
                          <a:spcPts val="0"/>
                        </a:spcAft>
                        <a:buNone/>
                      </a:pPr>
                      <a:r>
                        <a:rPr lang="en" sz="1200"/>
                        <a:t>Is the organism in the photo an </a:t>
                      </a:r>
                      <a:r>
                        <a:rPr lang="en" sz="1200" i="1"/>
                        <a:t>Anopheles </a:t>
                      </a:r>
                      <a:r>
                        <a:rPr lang="en" sz="1200"/>
                        <a:t>larva?</a:t>
                      </a:r>
                      <a:endParaRPr sz="1200"/>
                    </a:p>
                  </a:txBody>
                  <a:tcPr marL="91425" marR="91425" marT="91425" marB="91425" anchor="ctr"/>
                </a:tc>
                <a:tc>
                  <a:txBody>
                    <a:bodyPr/>
                    <a:lstStyle/>
                    <a:p>
                      <a:pPr marL="0" lvl="0" indent="0" algn="ctr" rtl="0">
                        <a:spcBef>
                          <a:spcPts val="0"/>
                        </a:spcBef>
                        <a:spcAft>
                          <a:spcPts val="0"/>
                        </a:spcAft>
                        <a:buNone/>
                      </a:pPr>
                      <a:r>
                        <a:rPr lang="en" sz="1200"/>
                        <a:t>“y”</a:t>
                      </a:r>
                      <a:endParaRPr sz="1200"/>
                    </a:p>
                  </a:txBody>
                  <a:tcPr marL="91425" marR="91425" marT="91425" marB="91425" anchor="ctr"/>
                </a:tc>
                <a:tc>
                  <a:txBody>
                    <a:bodyPr/>
                    <a:lstStyle/>
                    <a:p>
                      <a:pPr marL="0" lvl="0" indent="0" algn="l" rtl="0">
                        <a:spcBef>
                          <a:spcPts val="0"/>
                        </a:spcBef>
                        <a:spcAft>
                          <a:spcPts val="0"/>
                        </a:spcAft>
                        <a:buNone/>
                      </a:pPr>
                      <a:r>
                        <a:rPr lang="en" sz="1200"/>
                        <a:t>Yes this specimen is an </a:t>
                      </a:r>
                      <a:r>
                        <a:rPr lang="en" sz="1200" i="1"/>
                        <a:t>Anopheles </a:t>
                      </a:r>
                      <a:r>
                        <a:rPr lang="en" sz="1200"/>
                        <a:t>larva</a:t>
                      </a:r>
                      <a:endParaRPr sz="1200"/>
                    </a:p>
                  </a:txBody>
                  <a:tcPr marL="91425" marR="91425" marT="91425" marB="91425"/>
                </a:tc>
                <a:tc rowSpan="4">
                  <a:txBody>
                    <a:bodyPr/>
                    <a:lstStyle/>
                    <a:p>
                      <a:pPr marL="0" lvl="0" indent="0" algn="ctr" rtl="0">
                        <a:spcBef>
                          <a:spcPts val="0"/>
                        </a:spcBef>
                        <a:spcAft>
                          <a:spcPts val="0"/>
                        </a:spcAft>
                        <a:buNone/>
                      </a:pPr>
                      <a:r>
                        <a:rPr lang="en" sz="1200"/>
                        <a:t>This is where classifiers can write the reason why they tagged a specimen as “ind” or “non” and give their confidence score on a specimen</a:t>
                      </a:r>
                      <a:endParaRPr sz="1200"/>
                    </a:p>
                  </a:txBody>
                  <a:tcPr marL="91425" marR="91425" marT="91425" marB="91425" anchor="ctr"/>
                </a:tc>
                <a:extLst>
                  <a:ext uri="{0D108BD9-81ED-4DB2-BD59-A6C34878D82A}">
                    <a16:rowId xmlns:a16="http://schemas.microsoft.com/office/drawing/2014/main" val="10001"/>
                  </a:ext>
                </a:extLst>
              </a:tr>
              <a:tr h="602150">
                <a:tc vMerge="1">
                  <a:txBody>
                    <a:bodyPr/>
                    <a:lstStyle/>
                    <a:p>
                      <a:endParaRPr lang="en-US"/>
                    </a:p>
                  </a:txBody>
                  <a:tcPr/>
                </a:tc>
                <a:tc>
                  <a:txBody>
                    <a:bodyPr/>
                    <a:lstStyle/>
                    <a:p>
                      <a:pPr marL="0" lvl="0" indent="0" algn="ctr" rtl="0">
                        <a:spcBef>
                          <a:spcPts val="0"/>
                        </a:spcBef>
                        <a:spcAft>
                          <a:spcPts val="0"/>
                        </a:spcAft>
                        <a:buNone/>
                      </a:pPr>
                      <a:r>
                        <a:rPr lang="en" sz="1200"/>
                        <a:t>“n”</a:t>
                      </a:r>
                      <a:endParaRPr sz="1200"/>
                    </a:p>
                  </a:txBody>
                  <a:tcPr marL="91425" marR="91425" marT="91425" marB="91425" anchor="ctr"/>
                </a:tc>
                <a:tc>
                  <a:txBody>
                    <a:bodyPr/>
                    <a:lstStyle/>
                    <a:p>
                      <a:pPr marL="0" lvl="0" indent="0" algn="l" rtl="0">
                        <a:spcBef>
                          <a:spcPts val="0"/>
                        </a:spcBef>
                        <a:spcAft>
                          <a:spcPts val="0"/>
                        </a:spcAft>
                        <a:buNone/>
                      </a:pPr>
                      <a:r>
                        <a:rPr lang="en" sz="1200"/>
                        <a:t>No this specimen is not an </a:t>
                      </a:r>
                      <a:r>
                        <a:rPr lang="en" sz="1200" i="1"/>
                        <a:t>Anopheles </a:t>
                      </a:r>
                      <a:r>
                        <a:rPr lang="en" sz="1200"/>
                        <a:t>larva</a:t>
                      </a:r>
                      <a:endParaRPr sz="1200"/>
                    </a:p>
                  </a:txBody>
                  <a:tcPr marL="91425" marR="91425" marT="91425" marB="91425"/>
                </a:tc>
                <a:tc vMerge="1">
                  <a:txBody>
                    <a:bodyPr/>
                    <a:lstStyle/>
                    <a:p>
                      <a:endParaRPr lang="en-US"/>
                    </a:p>
                  </a:txBody>
                  <a:tcPr/>
                </a:tc>
                <a:extLst>
                  <a:ext uri="{0D108BD9-81ED-4DB2-BD59-A6C34878D82A}">
                    <a16:rowId xmlns:a16="http://schemas.microsoft.com/office/drawing/2014/main" val="10002"/>
                  </a:ext>
                </a:extLst>
              </a:tr>
              <a:tr h="729750">
                <a:tc vMerge="1">
                  <a:txBody>
                    <a:bodyPr/>
                    <a:lstStyle/>
                    <a:p>
                      <a:endParaRPr lang="en-US"/>
                    </a:p>
                  </a:txBody>
                  <a:tcPr/>
                </a:tc>
                <a:tc>
                  <a:txBody>
                    <a:bodyPr/>
                    <a:lstStyle/>
                    <a:p>
                      <a:pPr marL="0" lvl="0" indent="0" algn="ctr" rtl="0">
                        <a:spcBef>
                          <a:spcPts val="0"/>
                        </a:spcBef>
                        <a:spcAft>
                          <a:spcPts val="0"/>
                        </a:spcAft>
                        <a:buNone/>
                      </a:pPr>
                      <a:r>
                        <a:rPr lang="en" sz="1200"/>
                        <a:t>“ind”</a:t>
                      </a:r>
                      <a:endParaRPr sz="1200"/>
                    </a:p>
                  </a:txBody>
                  <a:tcPr marL="91425" marR="91425" marT="91425" marB="91425" anchor="ctr"/>
                </a:tc>
                <a:tc>
                  <a:txBody>
                    <a:bodyPr/>
                    <a:lstStyle/>
                    <a:p>
                      <a:pPr marL="0" lvl="0" indent="0" algn="l" rtl="0">
                        <a:spcBef>
                          <a:spcPts val="0"/>
                        </a:spcBef>
                        <a:spcAft>
                          <a:spcPts val="0"/>
                        </a:spcAft>
                        <a:buNone/>
                      </a:pPr>
                      <a:r>
                        <a:rPr lang="en" sz="1200"/>
                        <a:t>It can not be determined whether or not this specimen is an </a:t>
                      </a:r>
                      <a:r>
                        <a:rPr lang="en" sz="1200" i="1"/>
                        <a:t>Anopheles </a:t>
                      </a:r>
                      <a:r>
                        <a:rPr lang="en" sz="1200"/>
                        <a:t>larvae</a:t>
                      </a:r>
                      <a:endParaRPr sz="1200"/>
                    </a:p>
                  </a:txBody>
                  <a:tcPr marL="91425" marR="91425" marT="91425" marB="91425"/>
                </a:tc>
                <a:tc vMerge="1">
                  <a:txBody>
                    <a:bodyPr/>
                    <a:lstStyle/>
                    <a:p>
                      <a:endParaRPr lang="en-US"/>
                    </a:p>
                  </a:txBody>
                  <a:tcPr/>
                </a:tc>
                <a:extLst>
                  <a:ext uri="{0D108BD9-81ED-4DB2-BD59-A6C34878D82A}">
                    <a16:rowId xmlns:a16="http://schemas.microsoft.com/office/drawing/2014/main" val="10003"/>
                  </a:ext>
                </a:extLst>
              </a:tr>
              <a:tr h="684325">
                <a:tc vMerge="1">
                  <a:txBody>
                    <a:bodyPr/>
                    <a:lstStyle/>
                    <a:p>
                      <a:endParaRPr lang="en-US"/>
                    </a:p>
                  </a:txBody>
                  <a:tcPr/>
                </a:tc>
                <a:tc>
                  <a:txBody>
                    <a:bodyPr/>
                    <a:lstStyle/>
                    <a:p>
                      <a:pPr marL="0" lvl="0" indent="0" algn="ctr" rtl="0">
                        <a:spcBef>
                          <a:spcPts val="0"/>
                        </a:spcBef>
                        <a:spcAft>
                          <a:spcPts val="0"/>
                        </a:spcAft>
                        <a:buNone/>
                      </a:pPr>
                      <a:r>
                        <a:rPr lang="en" sz="1200"/>
                        <a:t>“non”</a:t>
                      </a:r>
                      <a:endParaRPr sz="1200"/>
                    </a:p>
                  </a:txBody>
                  <a:tcPr marL="91425" marR="91425" marT="91425" marB="91425" anchor="ctr"/>
                </a:tc>
                <a:tc>
                  <a:txBody>
                    <a:bodyPr/>
                    <a:lstStyle/>
                    <a:p>
                      <a:pPr marL="0" lvl="0" indent="0" algn="l" rtl="0">
                        <a:spcBef>
                          <a:spcPts val="0"/>
                        </a:spcBef>
                        <a:spcAft>
                          <a:spcPts val="0"/>
                        </a:spcAft>
                        <a:buNone/>
                      </a:pPr>
                      <a:r>
                        <a:rPr lang="en" sz="1200"/>
                        <a:t>This specimen has been determined to not be a mosquito larva</a:t>
                      </a:r>
                      <a:endParaRPr sz="1200"/>
                    </a:p>
                  </a:txBody>
                  <a:tcPr marL="91425" marR="91425" marT="91425" marB="91425"/>
                </a:tc>
                <a:tc v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Classification sheet</a:t>
            </a:r>
            <a:endParaRPr/>
          </a:p>
        </p:txBody>
      </p:sp>
      <p:pic>
        <p:nvPicPr>
          <p:cNvPr id="130" name="Google Shape;130;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8525" y="1853850"/>
            <a:ext cx="7239851" cy="2245725"/>
          </a:xfrm>
          <a:prstGeom prst="rect">
            <a:avLst/>
          </a:prstGeom>
          <a:noFill/>
          <a:ln>
            <a:noFill/>
          </a:ln>
        </p:spPr>
      </p:pic>
      <p:sp>
        <p:nvSpPr>
          <p:cNvPr id="131" name="Google Shape;131;p19"/>
          <p:cNvSpPr txBox="1"/>
          <p:nvPr/>
        </p:nvSpPr>
        <p:spPr>
          <a:xfrm>
            <a:off x="232075" y="4099575"/>
            <a:ext cx="6166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Lato"/>
                <a:ea typeface="Lato"/>
                <a:cs typeface="Lato"/>
                <a:sym typeface="Lato"/>
              </a:rPr>
              <a:t>Example of a data entry from the GLOBE Observer database, to be classified by a classifier</a:t>
            </a:r>
            <a:endParaRPr sz="12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idx="4294967295"/>
          </p:nvPr>
        </p:nvSpPr>
        <p:spPr>
          <a:xfrm>
            <a:off x="729300" y="2403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a:t>
            </a:r>
            <a:endParaRPr/>
          </a:p>
        </p:txBody>
      </p:sp>
      <p:sp>
        <p:nvSpPr>
          <p:cNvPr id="137" name="Google Shape;137;p20"/>
          <p:cNvSpPr txBox="1">
            <a:spLocks noGrp="1"/>
          </p:cNvSpPr>
          <p:nvPr>
            <p:ph type="body" idx="1"/>
          </p:nvPr>
        </p:nvSpPr>
        <p:spPr>
          <a:xfrm>
            <a:off x="2013925" y="315075"/>
            <a:ext cx="2324100" cy="460500"/>
          </a:xfrm>
          <a:prstGeom prst="rect">
            <a:avLst/>
          </a:prstGeom>
        </p:spPr>
        <p:txBody>
          <a:bodyPr spcFirstLastPara="1" wrap="square" lIns="91425" tIns="91425" rIns="91425" bIns="91425" anchor="ctr" anchorCtr="0">
            <a:noAutofit/>
          </a:bodyPr>
          <a:lstStyle/>
          <a:p>
            <a:pPr marL="457200" lvl="0" indent="-370522" algn="l" rtl="0">
              <a:lnSpc>
                <a:spcPct val="80000"/>
              </a:lnSpc>
              <a:spcBef>
                <a:spcPts val="0"/>
              </a:spcBef>
              <a:spcAft>
                <a:spcPts val="0"/>
              </a:spcAft>
              <a:buSzPts val="2235"/>
              <a:buChar char="-"/>
            </a:pPr>
            <a:r>
              <a:rPr lang="en" sz="2235" b="1"/>
              <a:t>155 Entries</a:t>
            </a:r>
            <a:endParaRPr sz="2605" b="1"/>
          </a:p>
        </p:txBody>
      </p:sp>
      <p:pic>
        <p:nvPicPr>
          <p:cNvPr id="138" name="Google Shape;138;p20" title="Points scored"/>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29903" y="775576"/>
            <a:ext cx="7084197" cy="4367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21"/>
          <p:cNvSpPr txBox="1">
            <a:spLocks noGrp="1"/>
          </p:cNvSpPr>
          <p:nvPr>
            <p:ph type="body" idx="1"/>
          </p:nvPr>
        </p:nvSpPr>
        <p:spPr>
          <a:xfrm>
            <a:off x="5135975" y="1326700"/>
            <a:ext cx="3774300" cy="5448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500" b="1"/>
              <a:t>Non-Mosquito</a:t>
            </a:r>
            <a:endParaRPr sz="2500" b="1"/>
          </a:p>
        </p:txBody>
      </p:sp>
      <p:pic>
        <p:nvPicPr>
          <p:cNvPr id="144" name="Google Shape;144;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8638" y="2156525"/>
            <a:ext cx="4767334" cy="2564500"/>
          </a:xfrm>
          <a:prstGeom prst="rect">
            <a:avLst/>
          </a:prstGeom>
          <a:noFill/>
          <a:ln>
            <a:noFill/>
          </a:ln>
        </p:spPr>
      </p:pic>
      <p:pic>
        <p:nvPicPr>
          <p:cNvPr id="145" name="Google Shape;145;p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97800" y="2156513"/>
            <a:ext cx="2850625" cy="2564525"/>
          </a:xfrm>
          <a:prstGeom prst="rect">
            <a:avLst/>
          </a:prstGeom>
          <a:noFill/>
          <a:ln>
            <a:noFill/>
          </a:ln>
        </p:spPr>
      </p:pic>
      <p:sp>
        <p:nvSpPr>
          <p:cNvPr id="146" name="Google Shape;146;p21"/>
          <p:cNvSpPr txBox="1">
            <a:spLocks noGrp="1"/>
          </p:cNvSpPr>
          <p:nvPr>
            <p:ph type="body" idx="1"/>
          </p:nvPr>
        </p:nvSpPr>
        <p:spPr>
          <a:xfrm>
            <a:off x="1101850" y="1355350"/>
            <a:ext cx="3300900" cy="4875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500" b="1"/>
              <a:t>Indistinguishable</a:t>
            </a:r>
            <a:endParaRPr sz="2500" b="1"/>
          </a:p>
        </p:txBody>
      </p:sp>
      <p:sp>
        <p:nvSpPr>
          <p:cNvPr id="147" name="Google Shape;147;p21"/>
          <p:cNvSpPr txBox="1"/>
          <p:nvPr/>
        </p:nvSpPr>
        <p:spPr>
          <a:xfrm>
            <a:off x="368650" y="559750"/>
            <a:ext cx="44916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latin typeface="Raleway"/>
                <a:ea typeface="Raleway"/>
                <a:cs typeface="Raleway"/>
                <a:sym typeface="Raleway"/>
              </a:rPr>
              <a:t>Classification Examples</a:t>
            </a:r>
            <a:endParaRPr sz="2500" b="1">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1586</Words>
  <Application>Microsoft Macintosh PowerPoint</Application>
  <PresentationFormat>On-screen Show (16:9)</PresentationFormat>
  <Paragraphs>97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Lato</vt:lpstr>
      <vt:lpstr>Arial</vt:lpstr>
      <vt:lpstr>Raleway</vt:lpstr>
      <vt:lpstr>Streamline</vt:lpstr>
      <vt:lpstr>Identifying Anopheles/ Non-Anopheles Larvae with AI Implications</vt:lpstr>
      <vt:lpstr>Research Goals</vt:lpstr>
      <vt:lpstr>Benefits and Constraints of Citizen Science</vt:lpstr>
      <vt:lpstr>Why we are identifying Anopheles vs. Non-Anopheles Larvae</vt:lpstr>
      <vt:lpstr>Methods</vt:lpstr>
      <vt:lpstr>Larvae Classification Categories</vt:lpstr>
      <vt:lpstr>Classification sheet</vt:lpstr>
      <vt:lpstr>Results</vt:lpstr>
      <vt:lpstr>PowerPoint Presentation</vt:lpstr>
      <vt:lpstr>PowerPoint Presentation</vt:lpstr>
      <vt:lpstr>Results</vt:lpstr>
      <vt:lpstr>Conclusion &amp; Further Discussion</vt:lpstr>
      <vt:lpstr>Thank you for listening!</vt:lpstr>
      <vt:lpstr>Citations</vt:lpstr>
      <vt:lpstr>Reflections</vt:lpstr>
      <vt:lpstr>Reflections</vt:lpstr>
      <vt:lpstr>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Anopheles/ Non-Anopheles Larvae with AI Implications</dc:title>
  <cp:lastModifiedBy>Cassie Soeffing</cp:lastModifiedBy>
  <cp:revision>1</cp:revision>
  <dcterms:modified xsi:type="dcterms:W3CDTF">2022-02-09T17:59:44Z</dcterms:modified>
</cp:coreProperties>
</file>