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5800725" cy="9094788"/>
  <p:custDataLst>
    <p:tags r:id="rId3"/>
  </p:custDataLst>
  <p:defaultTex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0747A-FAEE-4938-AF7A-415FDBA3C316}" v="48" dt="2022-03-11T20:02:04.661"/>
    <p1510:client id="{A7988A17-A29C-4277-99C2-B1D1D4ABAC54}" v="861" dt="2022-03-11T03:34:30.998"/>
    <p1510:client id="{CD253C6B-5989-4A97-AA0D-B2B1E67DB5C9}" v="230" dt="2022-03-11T00:46:12.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41" d="100"/>
          <a:sy n="41" d="100"/>
        </p:scale>
        <p:origin x="2200" y="216"/>
      </p:cViewPr>
      <p:guideLst>
        <p:guide orient="horz" pos="6912"/>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937523" y="12435417"/>
            <a:ext cx="23043356" cy="5609167"/>
          </a:xfrm>
        </p:spPr>
        <p:txBody>
          <a:bodyPr/>
          <a:lstStyle>
            <a:defPPr>
              <a:defRPr kern="1200"/>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878417"/>
            <a:ext cx="7406878" cy="18725093"/>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645444" y="878417"/>
            <a:ext cx="22106334" cy="18725093"/>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3"/>
            <a:ext cx="27980878" cy="4358217"/>
          </a:xfrm>
        </p:spPr>
        <p:txBody>
          <a:bodyPr anchor="t"/>
          <a:lstStyle>
            <a:defPPr>
              <a:defRPr kern="1200"/>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5" y="9301692"/>
            <a:ext cx="27980878" cy="4800600"/>
          </a:xfrm>
        </p:spPr>
        <p:txBody>
          <a:bodyPr anchor="b"/>
          <a:lstStyle>
            <a:defPPr>
              <a:defRPr kern="1200"/>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645444" y="5120217"/>
            <a:ext cx="1475660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5120217"/>
            <a:ext cx="1475660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645444" y="4912784"/>
            <a:ext cx="14544675"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444" y="6959600"/>
            <a:ext cx="14544675"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4912784"/>
            <a:ext cx="14550630"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2328" y="6959600"/>
            <a:ext cx="14550630"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p:spPr>
        <p:txBody>
          <a:bodyPr anchor="b"/>
          <a:lstStyle>
            <a:defPPr>
              <a:defRPr kern="1200"/>
            </a:defPPr>
            <a:lvl1pPr algn="l">
              <a:defRPr sz="1333" b="1"/>
            </a:lvl1pPr>
          </a:lstStyle>
          <a:p>
            <a:r>
              <a:rPr lang="en-US"/>
              <a:t>Click to edit Master title style</a:t>
            </a:r>
          </a:p>
        </p:txBody>
      </p:sp>
      <p:sp>
        <p:nvSpPr>
          <p:cNvPr id="3" name="Content Placeholder 2"/>
          <p:cNvSpPr>
            <a:spLocks noGrp="1"/>
          </p:cNvSpPr>
          <p:nvPr>
            <p:ph idx="1"/>
          </p:nvPr>
        </p:nvSpPr>
        <p:spPr>
          <a:xfrm>
            <a:off x="12870656" y="874184"/>
            <a:ext cx="18402300" cy="18729325"/>
          </a:xfrm>
        </p:spPr>
        <p:txBody>
          <a:bodyPr/>
          <a:lstStyle>
            <a:defPPr>
              <a:defRPr kern="1200"/>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15361709"/>
            <a:ext cx="19751280" cy="1813983"/>
          </a:xfrm>
        </p:spPr>
        <p:txBody>
          <a:bodyPr anchor="b"/>
          <a:lstStyle>
            <a:defPPr>
              <a:defRPr kern="1200"/>
            </a:defPPr>
            <a:lvl1pPr algn="l">
              <a:defRPr sz="1333" b="1"/>
            </a:lvl1pPr>
          </a:lstStyle>
          <a:p>
            <a:r>
              <a:rPr lang="en-US"/>
              <a:t>Click to edit Master title style</a:t>
            </a:r>
          </a:p>
        </p:txBody>
      </p:sp>
      <p:sp>
        <p:nvSpPr>
          <p:cNvPr id="3" name="Picture Placeholder 2"/>
          <p:cNvSpPr>
            <a:spLocks noGrp="1"/>
          </p:cNvSpPr>
          <p:nvPr>
            <p:ph type="pic" idx="1"/>
          </p:nvPr>
        </p:nvSpPr>
        <p:spPr>
          <a:xfrm>
            <a:off x="6451997" y="1961092"/>
            <a:ext cx="19751280" cy="13166725"/>
          </a:xfrm>
        </p:spPr>
        <p:txBody>
          <a:bodyPr/>
          <a:lstStyle>
            <a:defPPr>
              <a:defRPr kern="1200"/>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1997" y="17175693"/>
            <a:ext cx="19751280" cy="2574925"/>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878417"/>
            <a:ext cx="2962751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645444" y="5120217"/>
            <a:ext cx="29627512" cy="144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19984507"/>
            <a:ext cx="76819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defTabSz="3134940">
              <a:defRPr sz="48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644" y="19984507"/>
            <a:ext cx="104251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ctr" defTabSz="3134940">
              <a:defRPr sz="48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044" y="19984507"/>
            <a:ext cx="76819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r" defTabSz="3134940">
              <a:defRPr sz="48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a:blip r:embed="rId13">
            <a:extLst>
              <a:ext uri="{28A0092B-C50C-407E-A947-70E740481C1C}">
                <a14:useLocalDpi xmlns:a14="http://schemas.microsoft.com/office/drawing/2010/main"/>
              </a:ext>
            </a:extLst>
          </a:blip>
          <a:stretch>
            <a:fillRect/>
          </a:stretch>
        </p:blipFill>
        <p:spPr>
          <a:xfrm rot="16200000">
            <a:off x="-11506200" y="10972800"/>
            <a:ext cx="14274800" cy="4368800"/>
          </a:xfrm>
          <a:prstGeom prst="rect">
            <a:avLst/>
          </a:prstGeom>
        </p:spPr>
      </p:pic>
      <p:pic>
        <p:nvPicPr>
          <p:cNvPr id="1032" name="New picture"/>
          <p:cNvPicPr/>
          <p:nvPr/>
        </p:nvPicPr>
        <p:blipFill>
          <a:blip r:embed="rId13">
            <a:extLst>
              <a:ext uri="{28A0092B-C50C-407E-A947-70E740481C1C}">
                <a14:useLocalDpi xmlns:a14="http://schemas.microsoft.com/office/drawing/2010/main"/>
              </a:ext>
            </a:extLst>
          </a:blip>
          <a:stretch>
            <a:fillRect/>
          </a:stretch>
        </p:blipFill>
        <p:spPr>
          <a:xfrm rot="5400000">
            <a:off x="30149800" y="10972800"/>
            <a:ext cx="14274800" cy="4368800"/>
          </a:xfrm>
          <a:prstGeom prst="rect">
            <a:avLst/>
          </a:prstGeom>
        </p:spPr>
      </p:pic>
      <p:pic>
        <p:nvPicPr>
          <p:cNvPr id="1033" name="New picture"/>
          <p:cNvPicPr/>
          <p:nvPr/>
        </p:nvPicPr>
        <p:blipFill>
          <a:blip r:embed="rId13">
            <a:extLst>
              <a:ext uri="{28A0092B-C50C-407E-A947-70E740481C1C}">
                <a14:useLocalDpi xmlns:a14="http://schemas.microsoft.com/office/drawing/2010/main"/>
              </a:ext>
            </a:extLst>
          </a:blip>
          <a:stretch>
            <a:fillRect/>
          </a:stretch>
        </p:blipFill>
        <p:spPr>
          <a:xfrm>
            <a:off x="1473200" y="22453600"/>
            <a:ext cx="29972000" cy="1549400"/>
          </a:xfrm>
          <a:prstGeom prst="rect">
            <a:avLst/>
          </a:prstGeom>
        </p:spPr>
      </p:pic>
      <p:sp>
        <p:nvSpPr>
          <p:cNvPr id="1034" name="New shape"/>
          <p:cNvSpPr/>
          <p:nvPr/>
        </p:nvSpPr>
        <p:spPr>
          <a:xfrm>
            <a:off x="147320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conceptualizingcobalt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134940" rtl="0" eaLnBrk="0" fontAlgn="base" hangingPunct="0">
        <a:spcBef>
          <a:spcPct val="0"/>
        </a:spcBef>
        <a:spcAft>
          <a:spcPct val="0"/>
        </a:spcAft>
        <a:defRPr sz="15067">
          <a:solidFill>
            <a:schemeClr val="tx2"/>
          </a:solidFill>
          <a:latin typeface="+mj-lt"/>
          <a:ea typeface="+mj-ea"/>
          <a:cs typeface="+mj-cs"/>
        </a:defRPr>
      </a:lvl1pPr>
      <a:lvl2pPr algn="ctr" defTabSz="3134940" rtl="0" eaLnBrk="0" fontAlgn="base" hangingPunct="0">
        <a:spcBef>
          <a:spcPct val="0"/>
        </a:spcBef>
        <a:spcAft>
          <a:spcPct val="0"/>
        </a:spcAft>
        <a:defRPr sz="15067">
          <a:solidFill>
            <a:schemeClr val="tx2"/>
          </a:solidFill>
          <a:latin typeface="Arial" pitchFamily="34" charset="0"/>
        </a:defRPr>
      </a:lvl2pPr>
      <a:lvl3pPr algn="ctr" defTabSz="3134940" rtl="0" eaLnBrk="0" fontAlgn="base" hangingPunct="0">
        <a:spcBef>
          <a:spcPct val="0"/>
        </a:spcBef>
        <a:spcAft>
          <a:spcPct val="0"/>
        </a:spcAft>
        <a:defRPr sz="15067">
          <a:solidFill>
            <a:schemeClr val="tx2"/>
          </a:solidFill>
          <a:latin typeface="Arial" pitchFamily="34" charset="0"/>
        </a:defRPr>
      </a:lvl3pPr>
      <a:lvl4pPr algn="ctr" defTabSz="3134940" rtl="0" eaLnBrk="0" fontAlgn="base" hangingPunct="0">
        <a:spcBef>
          <a:spcPct val="0"/>
        </a:spcBef>
        <a:spcAft>
          <a:spcPct val="0"/>
        </a:spcAft>
        <a:defRPr sz="15067">
          <a:solidFill>
            <a:schemeClr val="tx2"/>
          </a:solidFill>
          <a:latin typeface="Arial" pitchFamily="34" charset="0"/>
        </a:defRPr>
      </a:lvl4pPr>
      <a:lvl5pPr algn="ctr" defTabSz="3134940" rtl="0" eaLnBrk="0" fontAlgn="base" hangingPunct="0">
        <a:spcBef>
          <a:spcPct val="0"/>
        </a:spcBef>
        <a:spcAft>
          <a:spcPct val="0"/>
        </a:spcAft>
        <a:defRPr sz="15067">
          <a:solidFill>
            <a:schemeClr val="tx2"/>
          </a:solidFill>
          <a:latin typeface="Arial" pitchFamily="34" charset="0"/>
        </a:defRPr>
      </a:lvl5pPr>
      <a:lvl6pPr marL="304815" algn="ctr" defTabSz="3134940" rtl="0" fontAlgn="base">
        <a:spcBef>
          <a:spcPct val="0"/>
        </a:spcBef>
        <a:spcAft>
          <a:spcPct val="0"/>
        </a:spcAft>
        <a:defRPr sz="15067">
          <a:solidFill>
            <a:schemeClr val="tx2"/>
          </a:solidFill>
          <a:latin typeface="Arial" pitchFamily="34" charset="0"/>
        </a:defRPr>
      </a:lvl6pPr>
      <a:lvl7pPr marL="609630" algn="ctr" defTabSz="3134940" rtl="0" fontAlgn="base">
        <a:spcBef>
          <a:spcPct val="0"/>
        </a:spcBef>
        <a:spcAft>
          <a:spcPct val="0"/>
        </a:spcAft>
        <a:defRPr sz="15067">
          <a:solidFill>
            <a:schemeClr val="tx2"/>
          </a:solidFill>
          <a:latin typeface="Arial" pitchFamily="34" charset="0"/>
        </a:defRPr>
      </a:lvl7pPr>
      <a:lvl8pPr marL="914446" algn="ctr" defTabSz="3134940" rtl="0" fontAlgn="base">
        <a:spcBef>
          <a:spcPct val="0"/>
        </a:spcBef>
        <a:spcAft>
          <a:spcPct val="0"/>
        </a:spcAft>
        <a:defRPr sz="15067">
          <a:solidFill>
            <a:schemeClr val="tx2"/>
          </a:solidFill>
          <a:latin typeface="Arial" pitchFamily="34" charset="0"/>
        </a:defRPr>
      </a:lvl8pPr>
      <a:lvl9pPr marL="1219261" algn="ctr" defTabSz="3134940" rtl="0" fontAlgn="base">
        <a:spcBef>
          <a:spcPct val="0"/>
        </a:spcBef>
        <a:spcAft>
          <a:spcPct val="0"/>
        </a:spcAft>
        <a:defRPr sz="15067">
          <a:solidFill>
            <a:schemeClr val="tx2"/>
          </a:solidFill>
          <a:latin typeface="Arial" pitchFamily="34" charset="0"/>
        </a:defRPr>
      </a:lvl9pPr>
    </p:titleStyle>
    <p:bodyStyle>
      <a:defPPr>
        <a:defRPr kern="1200"/>
      </a:defPPr>
      <a:lvl1pPr marL="1175867" indent="-1175867" algn="l" defTabSz="3134940" rtl="0" eaLnBrk="0" fontAlgn="base" hangingPunct="0">
        <a:spcBef>
          <a:spcPct val="20000"/>
        </a:spcBef>
        <a:spcAft>
          <a:spcPct val="0"/>
        </a:spcAft>
        <a:buChar char="•"/>
        <a:defRPr sz="11001">
          <a:solidFill>
            <a:schemeClr val="tx1"/>
          </a:solidFill>
          <a:latin typeface="+mn-lt"/>
          <a:ea typeface="+mn-ea"/>
          <a:cs typeface="+mn-cs"/>
        </a:defRPr>
      </a:lvl1pPr>
      <a:lvl2pPr marL="2547536" indent="-980066" algn="l" defTabSz="3134940" rtl="0" eaLnBrk="0" fontAlgn="base" hangingPunct="0">
        <a:spcBef>
          <a:spcPct val="20000"/>
        </a:spcBef>
        <a:spcAft>
          <a:spcPct val="0"/>
        </a:spcAft>
        <a:buChar char="–"/>
        <a:defRPr sz="9600">
          <a:solidFill>
            <a:schemeClr val="tx1"/>
          </a:solidFill>
          <a:latin typeface="+mn-lt"/>
        </a:defRPr>
      </a:lvl2pPr>
      <a:lvl3pPr marL="3919205" indent="-784265" algn="l" defTabSz="3134940" rtl="0" eaLnBrk="0" fontAlgn="base" hangingPunct="0">
        <a:spcBef>
          <a:spcPct val="20000"/>
        </a:spcBef>
        <a:spcAft>
          <a:spcPct val="0"/>
        </a:spcAft>
        <a:buChar char="•"/>
        <a:defRPr sz="8200">
          <a:solidFill>
            <a:schemeClr val="tx1"/>
          </a:solidFill>
          <a:latin typeface="+mn-lt"/>
        </a:defRPr>
      </a:lvl3pPr>
      <a:lvl4pPr marL="5486674" indent="-784265" algn="l" defTabSz="3134940" rtl="0" eaLnBrk="0" fontAlgn="base" hangingPunct="0">
        <a:spcBef>
          <a:spcPct val="20000"/>
        </a:spcBef>
        <a:spcAft>
          <a:spcPct val="0"/>
        </a:spcAft>
        <a:buChar char="–"/>
        <a:defRPr sz="6867">
          <a:solidFill>
            <a:schemeClr val="tx1"/>
          </a:solidFill>
          <a:latin typeface="+mn-lt"/>
        </a:defRPr>
      </a:lvl4pPr>
      <a:lvl5pPr marL="7054145" indent="-783206" algn="l" defTabSz="3134940" rtl="0" eaLnBrk="0" fontAlgn="base" hangingPunct="0">
        <a:spcBef>
          <a:spcPct val="20000"/>
        </a:spcBef>
        <a:spcAft>
          <a:spcPct val="0"/>
        </a:spcAft>
        <a:buChar char="»"/>
        <a:defRPr sz="6867">
          <a:solidFill>
            <a:schemeClr val="tx1"/>
          </a:solidFill>
          <a:latin typeface="+mn-lt"/>
        </a:defRPr>
      </a:lvl5pPr>
      <a:lvl6pPr marL="7358960" indent="-783206" algn="l" defTabSz="3134940" rtl="0" fontAlgn="base">
        <a:spcBef>
          <a:spcPct val="20000"/>
        </a:spcBef>
        <a:spcAft>
          <a:spcPct val="0"/>
        </a:spcAft>
        <a:buChar char="»"/>
        <a:defRPr sz="6867">
          <a:solidFill>
            <a:schemeClr val="tx1"/>
          </a:solidFill>
          <a:latin typeface="+mn-lt"/>
        </a:defRPr>
      </a:lvl6pPr>
      <a:lvl7pPr marL="7663775" indent="-783206" algn="l" defTabSz="3134940" rtl="0" fontAlgn="base">
        <a:spcBef>
          <a:spcPct val="20000"/>
        </a:spcBef>
        <a:spcAft>
          <a:spcPct val="0"/>
        </a:spcAft>
        <a:buChar char="»"/>
        <a:defRPr sz="6867">
          <a:solidFill>
            <a:schemeClr val="tx1"/>
          </a:solidFill>
          <a:latin typeface="+mn-lt"/>
        </a:defRPr>
      </a:lvl7pPr>
      <a:lvl8pPr marL="7968590" indent="-783206" algn="l" defTabSz="3134940" rtl="0" fontAlgn="base">
        <a:spcBef>
          <a:spcPct val="20000"/>
        </a:spcBef>
        <a:spcAft>
          <a:spcPct val="0"/>
        </a:spcAft>
        <a:buChar char="»"/>
        <a:defRPr sz="6867">
          <a:solidFill>
            <a:schemeClr val="tx1"/>
          </a:solidFill>
          <a:latin typeface="+mn-lt"/>
        </a:defRPr>
      </a:lvl8pPr>
      <a:lvl9pPr marL="8273406" indent="-783206" algn="l" defTabSz="3134940" rtl="0" fontAlgn="base">
        <a:spcBef>
          <a:spcPct val="20000"/>
        </a:spcBef>
        <a:spcAft>
          <a:spcPct val="0"/>
        </a:spcAft>
        <a:buChar char="»"/>
        <a:defRPr sz="6867">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jpe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gif"/><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hyperlink" Target="https://mail.google.com/mail/u/1?ui=2&amp;ik=2b284aa1fe&amp;attid=0.1&amp;permmsgid=msg-a:r5096986878260200485&amp;th=186cd9245e96027d&amp;view=att&amp;disp=safe&amp;realattid=f_lf33bgmd0" TargetMode="Externa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32" name="Rectangle 27"/>
          <p:cNvSpPr>
            <a:spLocks noChangeArrowheads="1"/>
          </p:cNvSpPr>
          <p:nvPr/>
        </p:nvSpPr>
        <p:spPr bwMode="auto">
          <a:xfrm>
            <a:off x="-53827" y="-56117"/>
            <a:ext cx="32950730" cy="4286250"/>
          </a:xfrm>
          <a:prstGeom prst="rect">
            <a:avLst/>
          </a:prstGeom>
          <a:solidFill>
            <a:schemeClr val="accent6">
              <a:lumMod val="50000"/>
            </a:schemeClr>
          </a:solidFill>
          <a:ln>
            <a:solidFill>
              <a:schemeClr val="accent6"/>
            </a:solidFill>
          </a:ln>
        </p:spPr>
        <p:txBody>
          <a:bodyPr wrap="none" anchor="ctr"/>
          <a:lstStyle>
            <a:defPPr>
              <a:defRPr kern="1200"/>
            </a:defPPr>
          </a:lstStyle>
          <a:p>
            <a:endParaRPr lang="en-US" sz="4428" dirty="0"/>
          </a:p>
        </p:txBody>
      </p:sp>
      <p:sp>
        <p:nvSpPr>
          <p:cNvPr id="31" name="Title 11">
            <a:extLst>
              <a:ext uri="{FF2B5EF4-FFF2-40B4-BE49-F238E27FC236}">
                <a16:creationId xmlns:a16="http://schemas.microsoft.com/office/drawing/2014/main" id="{A3F6428D-1FA6-42BA-BAEA-3577E1620F6B}"/>
              </a:ext>
            </a:extLst>
          </p:cNvPr>
          <p:cNvSpPr txBox="1"/>
          <p:nvPr/>
        </p:nvSpPr>
        <p:spPr>
          <a:xfrm>
            <a:off x="714408" y="528257"/>
            <a:ext cx="27432000" cy="1831290"/>
          </a:xfrm>
          <a:prstGeom prst="rect">
            <a:avLst/>
          </a:prstGeom>
        </p:spPr>
        <p:txBody>
          <a:bodyPr lIns="85344" tIns="42672" rIns="85344" bIns="42672" anchor="t"/>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endParaRPr lang="en-US" sz="5700" dirty="0">
              <a:solidFill>
                <a:schemeClr val="bg1"/>
              </a:solidFill>
              <a:latin typeface="Amaranth" panose="02000503050000020004" pitchFamily="2" charset="0"/>
            </a:endParaRPr>
          </a:p>
        </p:txBody>
      </p:sp>
      <p:sp>
        <p:nvSpPr>
          <p:cNvPr id="35" name="Text Placeholder 16">
            <a:extLst>
              <a:ext uri="{FF2B5EF4-FFF2-40B4-BE49-F238E27FC236}">
                <a16:creationId xmlns:a16="http://schemas.microsoft.com/office/drawing/2014/main" id="{30C08963-BE29-4B96-B122-F15F02A3F7E3}"/>
              </a:ext>
            </a:extLst>
          </p:cNvPr>
          <p:cNvSpPr txBox="1"/>
          <p:nvPr/>
        </p:nvSpPr>
        <p:spPr>
          <a:xfrm>
            <a:off x="7747959" y="603831"/>
            <a:ext cx="17401144" cy="1840504"/>
          </a:xfrm>
          <a:prstGeom prst="rect">
            <a:avLst/>
          </a:prstGeom>
        </p:spPr>
        <p:txBody>
          <a:bodyPr wrap="square" lIns="85344" tIns="42672" rIns="85344" bIns="42672" anchor="t">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700" dirty="0" err="1">
                <a:solidFill>
                  <a:schemeClr val="bg1"/>
                </a:solidFill>
                <a:latin typeface="Times New Roman" panose="02020603050405020304" pitchFamily="18" charset="0"/>
                <a:cs typeface="Times New Roman" panose="02020603050405020304" pitchFamily="18" charset="0"/>
              </a:rPr>
              <a:t>TerraRover</a:t>
            </a:r>
            <a:r>
              <a:rPr lang="en-US" sz="5700" dirty="0">
                <a:solidFill>
                  <a:schemeClr val="bg1"/>
                </a:solidFill>
                <a:latin typeface="Times New Roman" panose="02020603050405020304" pitchFamily="18" charset="0"/>
                <a:cs typeface="Times New Roman" panose="02020603050405020304" pitchFamily="18" charset="0"/>
              </a:rPr>
              <a:t> 2 Augmented to Detect a Suite of Atmospheric Parameters Using Arduino Related Technology</a:t>
            </a:r>
          </a:p>
        </p:txBody>
      </p:sp>
      <p:sp>
        <p:nvSpPr>
          <p:cNvPr id="2" name="Rectangle 5"/>
          <p:cNvSpPr>
            <a:spLocks noChangeArrowheads="1"/>
          </p:cNvSpPr>
          <p:nvPr/>
        </p:nvSpPr>
        <p:spPr bwMode="auto">
          <a:xfrm>
            <a:off x="514350" y="4814507"/>
            <a:ext cx="7515257" cy="7220755"/>
          </a:xfrm>
          <a:prstGeom prst="roundRect">
            <a:avLst>
              <a:gd name="adj" fmla="val 1380"/>
            </a:avLst>
          </a:prstGeom>
          <a:noFill/>
          <a:ln>
            <a:noFill/>
          </a:ln>
          <a:effectLst/>
        </p:spPr>
        <p:txBody>
          <a:bodyPr wrap="none" lIns="182880" tIns="45720" rIns="182880" bIns="45720" anchor="ctr"/>
          <a:lstStyle>
            <a:defPPr>
              <a:defRPr kern="1200"/>
            </a:defPPr>
          </a:lstStyle>
          <a:p>
            <a:pPr defTabSz="3135999"/>
            <a:endParaRPr lang="en-US" sz="2400" dirty="0">
              <a:noFill/>
              <a:latin typeface="Times New Roman" panose="02020603050405020304" pitchFamily="18" charset="0"/>
              <a:cs typeface="Times New Roman" panose="02020603050405020304" pitchFamily="18" charset="0"/>
            </a:endParaRPr>
          </a:p>
        </p:txBody>
      </p:sp>
      <p:sp>
        <p:nvSpPr>
          <p:cNvPr id="38" name="Rectangle 5">
            <a:extLst>
              <a:ext uri="{FF2B5EF4-FFF2-40B4-BE49-F238E27FC236}">
                <a16:creationId xmlns:a16="http://schemas.microsoft.com/office/drawing/2014/main" id="{991B9DF0-7DD4-4C17-94B6-6C493D1C390D}"/>
              </a:ext>
            </a:extLst>
          </p:cNvPr>
          <p:cNvSpPr>
            <a:spLocks noChangeArrowheads="1"/>
          </p:cNvSpPr>
          <p:nvPr/>
        </p:nvSpPr>
        <p:spPr bwMode="auto">
          <a:xfrm>
            <a:off x="12799688" y="13764443"/>
            <a:ext cx="7515257" cy="522817"/>
          </a:xfrm>
          <a:prstGeom prst="rect">
            <a:avLst/>
          </a:prstGeom>
          <a:solidFill>
            <a:schemeClr val="accent6">
              <a:lumMod val="50000"/>
            </a:schemeClr>
          </a:solidFill>
          <a:ln>
            <a:no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Results</a:t>
            </a:r>
          </a:p>
        </p:txBody>
      </p:sp>
      <p:sp>
        <p:nvSpPr>
          <p:cNvPr id="42" name="Rectangle 5">
            <a:extLst>
              <a:ext uri="{FF2B5EF4-FFF2-40B4-BE49-F238E27FC236}">
                <a16:creationId xmlns:a16="http://schemas.microsoft.com/office/drawing/2014/main" id="{C08CCD14-6632-49E3-A19B-81E98D465D46}"/>
              </a:ext>
            </a:extLst>
          </p:cNvPr>
          <p:cNvSpPr>
            <a:spLocks noChangeArrowheads="1"/>
          </p:cNvSpPr>
          <p:nvPr/>
        </p:nvSpPr>
        <p:spPr bwMode="auto">
          <a:xfrm>
            <a:off x="24888792" y="4814507"/>
            <a:ext cx="7515257" cy="522817"/>
          </a:xfrm>
          <a:prstGeom prst="rect">
            <a:avLst/>
          </a:prstGeom>
          <a:solidFill>
            <a:schemeClr val="accent6">
              <a:lumMod val="50000"/>
            </a:schemeClr>
          </a:solidFill>
          <a:ln>
            <a:solidFill>
              <a:schemeClr val="accent6"/>
            </a:solid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Conclusion</a:t>
            </a:r>
          </a:p>
        </p:txBody>
      </p:sp>
      <p:sp>
        <p:nvSpPr>
          <p:cNvPr id="46" name="Rectangle 5">
            <a:extLst>
              <a:ext uri="{FF2B5EF4-FFF2-40B4-BE49-F238E27FC236}">
                <a16:creationId xmlns:a16="http://schemas.microsoft.com/office/drawing/2014/main" id="{88D57C6D-9B7C-4799-9EEF-AD493DF30EC4}"/>
              </a:ext>
            </a:extLst>
          </p:cNvPr>
          <p:cNvSpPr>
            <a:spLocks noChangeArrowheads="1"/>
          </p:cNvSpPr>
          <p:nvPr/>
        </p:nvSpPr>
        <p:spPr bwMode="auto">
          <a:xfrm>
            <a:off x="24371938" y="16918395"/>
            <a:ext cx="7515257" cy="522098"/>
          </a:xfrm>
          <a:prstGeom prst="rect">
            <a:avLst/>
          </a:prstGeom>
          <a:solidFill>
            <a:schemeClr val="accent6">
              <a:lumMod val="50000"/>
            </a:schemeClr>
          </a:solidFill>
          <a:ln>
            <a:no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Acknowledgements</a:t>
            </a:r>
          </a:p>
        </p:txBody>
      </p:sp>
      <p:sp>
        <p:nvSpPr>
          <p:cNvPr id="16" name="Rectangle 5">
            <a:extLst>
              <a:ext uri="{FF2B5EF4-FFF2-40B4-BE49-F238E27FC236}">
                <a16:creationId xmlns:a16="http://schemas.microsoft.com/office/drawing/2014/main" id="{620C51D2-3423-4C6C-A077-34B27F321D2D}"/>
              </a:ext>
            </a:extLst>
          </p:cNvPr>
          <p:cNvSpPr>
            <a:spLocks noChangeArrowheads="1"/>
          </p:cNvSpPr>
          <p:nvPr/>
        </p:nvSpPr>
        <p:spPr bwMode="auto">
          <a:xfrm>
            <a:off x="734234" y="11880917"/>
            <a:ext cx="7515257" cy="522817"/>
          </a:xfrm>
          <a:prstGeom prst="rect">
            <a:avLst/>
          </a:prstGeom>
          <a:solidFill>
            <a:schemeClr val="accent6">
              <a:lumMod val="50000"/>
            </a:schemeClr>
          </a:solidFill>
          <a:ln>
            <a:solidFill>
              <a:schemeClr val="accent6">
                <a:lumMod val="50000"/>
              </a:schemeClr>
            </a:solid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Discussion</a:t>
            </a:r>
          </a:p>
        </p:txBody>
      </p:sp>
      <p:sp>
        <p:nvSpPr>
          <p:cNvPr id="21" name="Rectangle 5">
            <a:extLst>
              <a:ext uri="{FF2B5EF4-FFF2-40B4-BE49-F238E27FC236}">
                <a16:creationId xmlns:a16="http://schemas.microsoft.com/office/drawing/2014/main" id="{F9C1CD83-8330-4DDD-AD32-E03D6FDFB99A}"/>
              </a:ext>
            </a:extLst>
          </p:cNvPr>
          <p:cNvSpPr>
            <a:spLocks noChangeArrowheads="1"/>
          </p:cNvSpPr>
          <p:nvPr/>
        </p:nvSpPr>
        <p:spPr bwMode="auto">
          <a:xfrm>
            <a:off x="734233" y="4797534"/>
            <a:ext cx="7515257" cy="522817"/>
          </a:xfrm>
          <a:prstGeom prst="rect">
            <a:avLst/>
          </a:prstGeom>
          <a:solidFill>
            <a:schemeClr val="accent6">
              <a:lumMod val="50000"/>
            </a:schemeClr>
          </a:solidFill>
          <a:ln>
            <a:solidFill>
              <a:schemeClr val="accent6"/>
            </a:solid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Abstract</a:t>
            </a:r>
          </a:p>
        </p:txBody>
      </p:sp>
      <p:sp>
        <p:nvSpPr>
          <p:cNvPr id="24" name="TextBox 23">
            <a:extLst>
              <a:ext uri="{FF2B5EF4-FFF2-40B4-BE49-F238E27FC236}">
                <a16:creationId xmlns:a16="http://schemas.microsoft.com/office/drawing/2014/main" id="{4B74CEB9-44DE-48C6-8B75-C7287A4BFB57}"/>
              </a:ext>
            </a:extLst>
          </p:cNvPr>
          <p:cNvSpPr txBox="1"/>
          <p:nvPr/>
        </p:nvSpPr>
        <p:spPr>
          <a:xfrm>
            <a:off x="11732796" y="3545433"/>
            <a:ext cx="1263914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i="1" dirty="0">
                <a:solidFill>
                  <a:srgbClr val="FFFFFF"/>
                </a:solidFill>
                <a:latin typeface="Times New Roman" panose="02020603050405020304" pitchFamily="18" charset="0"/>
                <a:cs typeface="Times New Roman" panose="02020603050405020304" pitchFamily="18" charset="0"/>
              </a:rPr>
              <a:t>Crestwood High School, Dearborn Heights, MI</a:t>
            </a:r>
          </a:p>
        </p:txBody>
      </p:sp>
      <p:sp>
        <p:nvSpPr>
          <p:cNvPr id="8" name="Arrow: Right 7">
            <a:extLst>
              <a:ext uri="{FF2B5EF4-FFF2-40B4-BE49-F238E27FC236}">
                <a16:creationId xmlns:a16="http://schemas.microsoft.com/office/drawing/2014/main" id="{7F7C3A4B-CA01-4393-8DBD-E8BC1A3635C6}"/>
              </a:ext>
            </a:extLst>
          </p:cNvPr>
          <p:cNvSpPr/>
          <p:nvPr/>
        </p:nvSpPr>
        <p:spPr bwMode="auto">
          <a:xfrm>
            <a:off x="18291126" y="6702348"/>
            <a:ext cx="1449985" cy="749175"/>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22" name="TextBox 1">
            <a:extLst>
              <a:ext uri="{FF2B5EF4-FFF2-40B4-BE49-F238E27FC236}">
                <a16:creationId xmlns:a16="http://schemas.microsoft.com/office/drawing/2014/main" id="{09E7A643-01CF-41F6-9276-ADCD1F2CC46B}"/>
              </a:ext>
            </a:extLst>
          </p:cNvPr>
          <p:cNvSpPr txBox="1"/>
          <p:nvPr/>
        </p:nvSpPr>
        <p:spPr>
          <a:xfrm>
            <a:off x="12509961" y="2679413"/>
            <a:ext cx="12639142"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r>
              <a:rPr lang="en-US" sz="3500" dirty="0">
                <a:solidFill>
                  <a:srgbClr val="FFFFFF"/>
                </a:solidFill>
                <a:latin typeface="Times New Roman" panose="02020603050405020304" pitchFamily="18" charset="0"/>
                <a:cs typeface="Times New Roman" panose="02020603050405020304" pitchFamily="18" charset="0"/>
              </a:rPr>
              <a:t>Maher Harp and Hala </a:t>
            </a:r>
            <a:r>
              <a:rPr lang="en-US" sz="3500" dirty="0" err="1">
                <a:solidFill>
                  <a:srgbClr val="FFFFFF"/>
                </a:solidFill>
                <a:latin typeface="Times New Roman" panose="02020603050405020304" pitchFamily="18" charset="0"/>
                <a:cs typeface="Times New Roman" panose="02020603050405020304" pitchFamily="18" charset="0"/>
              </a:rPr>
              <a:t>Komaiha</a:t>
            </a:r>
          </a:p>
        </p:txBody>
      </p:sp>
      <p:sp>
        <p:nvSpPr>
          <p:cNvPr id="25" name="Arrow: Right 24">
            <a:extLst>
              <a:ext uri="{FF2B5EF4-FFF2-40B4-BE49-F238E27FC236}">
                <a16:creationId xmlns:a16="http://schemas.microsoft.com/office/drawing/2014/main" id="{45453049-B85A-447B-A9DC-ACD619FFD1C6}"/>
              </a:ext>
            </a:extLst>
          </p:cNvPr>
          <p:cNvSpPr/>
          <p:nvPr/>
        </p:nvSpPr>
        <p:spPr bwMode="auto">
          <a:xfrm>
            <a:off x="12986724" y="6693065"/>
            <a:ext cx="1449985" cy="767741"/>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7" name="Arrow: Curved Left 6">
            <a:extLst>
              <a:ext uri="{FF2B5EF4-FFF2-40B4-BE49-F238E27FC236}">
                <a16:creationId xmlns:a16="http://schemas.microsoft.com/office/drawing/2014/main" id="{E8D4ABD7-424C-4740-A08D-01D551362FF2}"/>
              </a:ext>
            </a:extLst>
          </p:cNvPr>
          <p:cNvSpPr>
            <a:spLocks/>
          </p:cNvSpPr>
          <p:nvPr/>
        </p:nvSpPr>
        <p:spPr bwMode="auto">
          <a:xfrm>
            <a:off x="23597293" y="6837557"/>
            <a:ext cx="1291499" cy="4613347"/>
          </a:xfrm>
          <a:prstGeom prst="curvedLeft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dirty="0">
              <a:ln>
                <a:noFill/>
              </a:ln>
              <a:solidFill>
                <a:schemeClr val="tx1"/>
              </a:solidFill>
              <a:effectLst/>
              <a:latin typeface="Arial" pitchFamily="34" charset="0"/>
            </a:endParaRPr>
          </a:p>
        </p:txBody>
      </p:sp>
      <p:sp>
        <p:nvSpPr>
          <p:cNvPr id="11" name="TextBox 10">
            <a:extLst>
              <a:ext uri="{FF2B5EF4-FFF2-40B4-BE49-F238E27FC236}">
                <a16:creationId xmlns:a16="http://schemas.microsoft.com/office/drawing/2014/main" id="{E1BEC89F-6C1E-48A8-A264-AC97C5E8CEF0}"/>
              </a:ext>
            </a:extLst>
          </p:cNvPr>
          <p:cNvSpPr txBox="1"/>
          <p:nvPr/>
        </p:nvSpPr>
        <p:spPr>
          <a:xfrm>
            <a:off x="8978958" y="8822795"/>
            <a:ext cx="388539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Satellite image of data collection site</a:t>
            </a:r>
            <a:r>
              <a:rPr lang="en-US" sz="2200">
                <a:latin typeface="Times New Roman" panose="02020603050405020304" pitchFamily="18" charset="0"/>
                <a:cs typeface="Times New Roman" panose="02020603050405020304" pitchFamily="18" charset="0"/>
              </a:rPr>
              <a:t>, Crestwood High </a:t>
            </a:r>
            <a:r>
              <a:rPr lang="en-US" sz="2200" dirty="0">
                <a:latin typeface="Times New Roman" panose="02020603050405020304" pitchFamily="18" charset="0"/>
                <a:cs typeface="Times New Roman" panose="02020603050405020304" pitchFamily="18" charset="0"/>
              </a:rPr>
              <a:t>S</a:t>
            </a:r>
            <a:r>
              <a:rPr lang="en-US" sz="2200">
                <a:latin typeface="Times New Roman" panose="02020603050405020304" pitchFamily="18" charset="0"/>
                <a:cs typeface="Times New Roman" panose="02020603050405020304" pitchFamily="18" charset="0"/>
              </a:rPr>
              <a:t>chool</a:t>
            </a:r>
            <a:endParaRPr lang="en-US" sz="2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17C5B4A-70A2-409C-A443-37A8A0DB2353}"/>
              </a:ext>
            </a:extLst>
          </p:cNvPr>
          <p:cNvSpPr txBox="1"/>
          <p:nvPr/>
        </p:nvSpPr>
        <p:spPr>
          <a:xfrm>
            <a:off x="14004951" y="8828181"/>
            <a:ext cx="467354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Using the Arduino IDE to code each sensor and </a:t>
            </a:r>
            <a:r>
              <a:rPr lang="en-US" sz="2200">
                <a:latin typeface="Times New Roman" panose="02020603050405020304" pitchFamily="18" charset="0"/>
                <a:cs typeface="Times New Roman" panose="02020603050405020304" pitchFamily="18" charset="0"/>
              </a:rPr>
              <a:t>their corresponding SD card</a:t>
            </a:r>
            <a:endParaRPr lang="en-US" sz="2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21FB11C-D7A1-4266-9E05-A6940BB0D746}"/>
              </a:ext>
            </a:extLst>
          </p:cNvPr>
          <p:cNvSpPr txBox="1">
            <a:spLocks/>
          </p:cNvSpPr>
          <p:nvPr/>
        </p:nvSpPr>
        <p:spPr>
          <a:xfrm>
            <a:off x="19672416" y="8832022"/>
            <a:ext cx="411760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All Arduinos, sensors, and SD cards mounted onto </a:t>
            </a:r>
            <a:r>
              <a:rPr lang="en-US" sz="2200" dirty="0" err="1">
                <a:latin typeface="Times New Roman" panose="02020603050405020304" pitchFamily="18" charset="0"/>
                <a:cs typeface="Times New Roman" panose="02020603050405020304" pitchFamily="18" charset="0"/>
              </a:rPr>
              <a:t>TerraRover</a:t>
            </a:r>
            <a:r>
              <a:rPr lang="en-US" sz="2200" dirty="0">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F7B2E1D-2C04-426B-8293-558895E83837}"/>
              </a:ext>
            </a:extLst>
          </p:cNvPr>
          <p:cNvSpPr txBox="1"/>
          <p:nvPr/>
        </p:nvSpPr>
        <p:spPr>
          <a:xfrm>
            <a:off x="20130001" y="12822909"/>
            <a:ext cx="335340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Driving the </a:t>
            </a:r>
            <a:r>
              <a:rPr lang="en-US" sz="2200" dirty="0" err="1">
                <a:latin typeface="Times New Roman" panose="02020603050405020304" pitchFamily="18" charset="0"/>
                <a:cs typeface="Times New Roman" panose="02020603050405020304" pitchFamily="18" charset="0"/>
              </a:rPr>
              <a:t>TerraRover</a:t>
            </a:r>
            <a:r>
              <a:rPr lang="en-US" sz="2200" dirty="0">
                <a:latin typeface="Times New Roman" panose="02020603050405020304" pitchFamily="18" charset="0"/>
                <a:cs typeface="Times New Roman" panose="02020603050405020304" pitchFamily="18" charset="0"/>
              </a:rPr>
              <a:t> 2 in the Practice Soccer Field</a:t>
            </a:r>
          </a:p>
        </p:txBody>
      </p:sp>
      <p:sp>
        <p:nvSpPr>
          <p:cNvPr id="40" name="TextBox 39">
            <a:extLst>
              <a:ext uri="{FF2B5EF4-FFF2-40B4-BE49-F238E27FC236}">
                <a16:creationId xmlns:a16="http://schemas.microsoft.com/office/drawing/2014/main" id="{7BD5331B-F1CC-43EA-BF79-5C5EAB12F9A4}"/>
              </a:ext>
            </a:extLst>
          </p:cNvPr>
          <p:cNvSpPr txBox="1"/>
          <p:nvPr/>
        </p:nvSpPr>
        <p:spPr>
          <a:xfrm>
            <a:off x="8803111" y="12822909"/>
            <a:ext cx="441091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Data collected gets exported into a spreadsheet and averaged out</a:t>
            </a:r>
          </a:p>
        </p:txBody>
      </p:sp>
      <p:sp>
        <p:nvSpPr>
          <p:cNvPr id="54" name="TextBox 53">
            <a:extLst>
              <a:ext uri="{FF2B5EF4-FFF2-40B4-BE49-F238E27FC236}">
                <a16:creationId xmlns:a16="http://schemas.microsoft.com/office/drawing/2014/main" id="{CCCA4435-3A01-7F43-A92A-0B679E484030}"/>
              </a:ext>
            </a:extLst>
          </p:cNvPr>
          <p:cNvSpPr txBox="1"/>
          <p:nvPr/>
        </p:nvSpPr>
        <p:spPr>
          <a:xfrm>
            <a:off x="14908219" y="12898959"/>
            <a:ext cx="3144148" cy="769441"/>
          </a:xfrm>
          <a:prstGeom prst="rect">
            <a:avLst/>
          </a:prstGeom>
          <a:noFill/>
        </p:spPr>
        <p:txBody>
          <a:bodyPr wrap="square" rtlCol="0">
            <a:spAutoFit/>
          </a:bodyPr>
          <a:lstStyle/>
          <a:p>
            <a:pPr algn="ctr"/>
            <a:r>
              <a:rPr lang="en-US" sz="2200" dirty="0">
                <a:latin typeface="Times New Roman" panose="02020603050405020304" pitchFamily="18" charset="0"/>
                <a:cs typeface="Times New Roman" panose="02020603050405020304" pitchFamily="18" charset="0"/>
              </a:rPr>
              <a:t>Sensor values get printed onto an </a:t>
            </a:r>
            <a:r>
              <a:rPr lang="en-US" sz="2200">
                <a:latin typeface="Times New Roman" panose="02020603050405020304" pitchFamily="18" charset="0"/>
                <a:cs typeface="Times New Roman" panose="02020603050405020304" pitchFamily="18" charset="0"/>
              </a:rPr>
              <a:t>SD card </a:t>
            </a:r>
            <a:endParaRPr lang="en-US" sz="2200"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9AEFDDE1-5EC0-D744-A1BC-EF871F7521F8}"/>
              </a:ext>
            </a:extLst>
          </p:cNvPr>
          <p:cNvSpPr txBox="1"/>
          <p:nvPr/>
        </p:nvSpPr>
        <p:spPr>
          <a:xfrm>
            <a:off x="27969882" y="5880847"/>
            <a:ext cx="184731" cy="1114472"/>
          </a:xfrm>
          <a:prstGeom prst="rect">
            <a:avLst/>
          </a:prstGeom>
          <a:noFill/>
        </p:spPr>
        <p:txBody>
          <a:bodyPr wrap="none" rtlCol="0">
            <a:spAutoFit/>
          </a:bodyPr>
          <a:lstStyle/>
          <a:p>
            <a:endParaRPr lang="en-US" dirty="0"/>
          </a:p>
        </p:txBody>
      </p:sp>
      <p:sp>
        <p:nvSpPr>
          <p:cNvPr id="65" name="Rectangle 5">
            <a:extLst>
              <a:ext uri="{FF2B5EF4-FFF2-40B4-BE49-F238E27FC236}">
                <a16:creationId xmlns:a16="http://schemas.microsoft.com/office/drawing/2014/main" id="{09E4BC8F-42D6-A64C-90C9-0176A5E5B103}"/>
              </a:ext>
            </a:extLst>
          </p:cNvPr>
          <p:cNvSpPr>
            <a:spLocks noChangeArrowheads="1"/>
          </p:cNvSpPr>
          <p:nvPr/>
        </p:nvSpPr>
        <p:spPr bwMode="auto">
          <a:xfrm>
            <a:off x="24371938" y="19476435"/>
            <a:ext cx="7577438" cy="572049"/>
          </a:xfrm>
          <a:prstGeom prst="rect">
            <a:avLst/>
          </a:prstGeom>
          <a:solidFill>
            <a:schemeClr val="accent6">
              <a:lumMod val="50000"/>
            </a:schemeClr>
          </a:solidFill>
          <a:ln>
            <a:no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Citations</a:t>
            </a:r>
          </a:p>
        </p:txBody>
      </p:sp>
      <p:pic>
        <p:nvPicPr>
          <p:cNvPr id="4" name="Picture 3"/>
          <p:cNvPicPr>
            <a:picLocks/>
          </p:cNvPicPr>
          <p:nvPr/>
        </p:nvPicPr>
        <p:blipFill>
          <a:blip r:embed="rId2" cstate="print">
            <a:extLst>
              <a:ext uri="{28A0092B-C50C-407E-A947-70E740481C1C}">
                <a14:useLocalDpi xmlns:a14="http://schemas.microsoft.com/office/drawing/2010/main"/>
              </a:ext>
            </a:extLst>
          </a:blip>
          <a:stretch>
            <a:fillRect/>
          </a:stretch>
        </p:blipFill>
        <p:spPr>
          <a:xfrm>
            <a:off x="9234922" y="5604594"/>
            <a:ext cx="3447288" cy="3218688"/>
          </a:xfrm>
          <a:prstGeom prst="rect">
            <a:avLst/>
          </a:prstGeom>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617226" y="5570302"/>
            <a:ext cx="3448991" cy="3216438"/>
          </a:xfrm>
          <a:prstGeom prst="rect">
            <a:avLst/>
          </a:prstGeom>
        </p:spPr>
      </p:pic>
      <p:sp>
        <p:nvSpPr>
          <p:cNvPr id="48" name="AutoShape 2" descr="https://mail.google.com/mail/u/1?ui=2&amp;ik=2b284aa1fe&amp;attid=0.1&amp;permmsgid=msg-a%3Ar5096986878260200485&amp;th=186cd9245e96027d&amp;view=fimg&amp;realattid=f_lf33bgmd0&amp;disp=thd&amp;attbid=ANGjdJ_LU5M5uHWHYpxyIvcy8BB_GNSWEaM9OLD4bj2U4t-A-be6bMhR09oSuo6sSXrv0C52pKtL9vZ3SDq1I5y8mgjNV321t95TmI3uCfeprYxDgdk97wTXfq1uc_w&amp;ats=2524608000000&amp;sz=w360-h240-p-nu">
            <a:hlinkClick r:id="rId4"/>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https://ssl.gstatic.com/ui/v1/icons/mail/images/cleardo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p:cNvPicPr>
          <p:nvPr/>
        </p:nvPicPr>
        <p:blipFill>
          <a:blip r:embed="rId6" cstate="print">
            <a:extLst>
              <a:ext uri="{28A0092B-C50C-407E-A947-70E740481C1C}">
                <a14:useLocalDpi xmlns:a14="http://schemas.microsoft.com/office/drawing/2010/main"/>
              </a:ext>
            </a:extLst>
          </a:blip>
          <a:stretch>
            <a:fillRect/>
          </a:stretch>
        </p:blipFill>
        <p:spPr>
          <a:xfrm>
            <a:off x="20007574" y="5609808"/>
            <a:ext cx="3447288" cy="3218688"/>
          </a:xfrm>
          <a:prstGeom prst="rect">
            <a:avLst/>
          </a:prstGeom>
        </p:spPr>
      </p:pic>
      <p:pic>
        <p:nvPicPr>
          <p:cNvPr id="66" name="Picture 65"/>
          <p:cNvPicPr>
            <a:picLocks/>
          </p:cNvPicPr>
          <p:nvPr/>
        </p:nvPicPr>
        <p:blipFill rotWithShape="1">
          <a:blip r:embed="rId7" cstate="print">
            <a:extLst>
              <a:ext uri="{28A0092B-C50C-407E-A947-70E740481C1C}">
                <a14:useLocalDpi xmlns:a14="http://schemas.microsoft.com/office/drawing/2010/main"/>
              </a:ext>
            </a:extLst>
          </a:blip>
          <a:srcRect l="-16"/>
          <a:stretch/>
        </p:blipFill>
        <p:spPr>
          <a:xfrm>
            <a:off x="20086546" y="9637632"/>
            <a:ext cx="3396864" cy="3143474"/>
          </a:xfrm>
          <a:prstGeom prst="rect">
            <a:avLst/>
          </a:prstGeom>
        </p:spPr>
      </p:pic>
      <p:pic>
        <p:nvPicPr>
          <p:cNvPr id="68" name="Picture 67">
            <a:extLst>
              <a:ext uri="{FF2B5EF4-FFF2-40B4-BE49-F238E27FC236}">
                <a16:creationId xmlns:a16="http://schemas.microsoft.com/office/drawing/2014/main" id="{A37A4D3F-FE51-B144-B1AD-166AA8FCB064}"/>
              </a:ext>
            </a:extLst>
          </p:cNvPr>
          <p:cNvPicPr>
            <a:picLocks/>
          </p:cNvPicPr>
          <p:nvPr/>
        </p:nvPicPr>
        <p:blipFill>
          <a:blip r:embed="rId8">
            <a:extLst>
              <a:ext uri="{28A0092B-C50C-407E-A947-70E740481C1C}">
                <a14:useLocalDpi xmlns:a14="http://schemas.microsoft.com/office/drawing/2010/main"/>
              </a:ext>
            </a:extLst>
          </a:blip>
          <a:stretch>
            <a:fillRect/>
          </a:stretch>
        </p:blipFill>
        <p:spPr>
          <a:xfrm>
            <a:off x="14693455" y="9680271"/>
            <a:ext cx="3447288" cy="3218688"/>
          </a:xfrm>
          <a:prstGeom prst="rect">
            <a:avLst/>
          </a:prstGeom>
        </p:spPr>
      </p:pic>
      <p:pic>
        <p:nvPicPr>
          <p:cNvPr id="56" name="Picture 55"/>
          <p:cNvPicPr>
            <a:picLocks/>
          </p:cNvPicPr>
          <p:nvPr/>
        </p:nvPicPr>
        <p:blipFill>
          <a:blip r:embed="rId9" cstate="print">
            <a:extLst>
              <a:ext uri="{28A0092B-C50C-407E-A947-70E740481C1C}">
                <a14:useLocalDpi xmlns:a14="http://schemas.microsoft.com/office/drawing/2010/main"/>
              </a:ext>
            </a:extLst>
          </a:blip>
          <a:stretch>
            <a:fillRect/>
          </a:stretch>
        </p:blipFill>
        <p:spPr>
          <a:xfrm>
            <a:off x="9234922" y="9687731"/>
            <a:ext cx="3447288" cy="3218688"/>
          </a:xfrm>
          <a:prstGeom prst="rect">
            <a:avLst/>
          </a:prstGeom>
        </p:spPr>
      </p:pic>
      <p:sp>
        <p:nvSpPr>
          <p:cNvPr id="69" name="Arrow: Right 24">
            <a:extLst>
              <a:ext uri="{FF2B5EF4-FFF2-40B4-BE49-F238E27FC236}">
                <a16:creationId xmlns:a16="http://schemas.microsoft.com/office/drawing/2014/main" id="{45453049-B85A-447B-A9DC-ACD619FFD1C6}"/>
              </a:ext>
            </a:extLst>
          </p:cNvPr>
          <p:cNvSpPr/>
          <p:nvPr/>
        </p:nvSpPr>
        <p:spPr bwMode="auto">
          <a:xfrm>
            <a:off x="18291125" y="10683934"/>
            <a:ext cx="1449985" cy="767741"/>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scene3d>
            <a:camera prst="orthographicFront">
              <a:rot lat="0" lon="0" rev="10799999"/>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71" name="Arrow: Right 24">
            <a:extLst>
              <a:ext uri="{FF2B5EF4-FFF2-40B4-BE49-F238E27FC236}">
                <a16:creationId xmlns:a16="http://schemas.microsoft.com/office/drawing/2014/main" id="{45453049-B85A-447B-A9DC-ACD619FFD1C6}"/>
              </a:ext>
            </a:extLst>
          </p:cNvPr>
          <p:cNvSpPr/>
          <p:nvPr/>
        </p:nvSpPr>
        <p:spPr bwMode="auto">
          <a:xfrm>
            <a:off x="12989996" y="10622030"/>
            <a:ext cx="1449985" cy="767741"/>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scene3d>
            <a:camera prst="orthographicFront">
              <a:rot lat="0" lon="0" rev="10799999"/>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pic>
        <p:nvPicPr>
          <p:cNvPr id="58" name="Picture 57"/>
          <p:cNvPicPr>
            <a:picLocks/>
          </p:cNvPicPr>
          <p:nvPr/>
        </p:nvPicPr>
        <p:blipFill rotWithShape="1">
          <a:blip r:embed="rId10" cstate="print">
            <a:extLst>
              <a:ext uri="{28A0092B-C50C-407E-A947-70E740481C1C}">
                <a14:useLocalDpi xmlns:a14="http://schemas.microsoft.com/office/drawing/2010/main"/>
              </a:ext>
            </a:extLst>
          </a:blip>
          <a:srcRect/>
          <a:stretch/>
        </p:blipFill>
        <p:spPr>
          <a:xfrm>
            <a:off x="28786186" y="14312568"/>
            <a:ext cx="3063240" cy="2423160"/>
          </a:xfrm>
          <a:prstGeom prst="rect">
            <a:avLst/>
          </a:prstGeom>
        </p:spPr>
      </p:pic>
      <p:pic>
        <p:nvPicPr>
          <p:cNvPr id="77" name="Picture 76" descr="IMG-0512.jpg"/>
          <p:cNvPicPr>
            <a:picLocks/>
          </p:cNvPicPr>
          <p:nvPr/>
        </p:nvPicPr>
        <p:blipFill>
          <a:blip r:embed="rId11" cstate="print">
            <a:extLst>
              <a:ext uri="{28A0092B-C50C-407E-A947-70E740481C1C}">
                <a14:useLocalDpi xmlns:a14="http://schemas.microsoft.com/office/drawing/2010/main"/>
              </a:ext>
            </a:extLst>
          </a:blip>
          <a:srcRect/>
          <a:stretch>
            <a:fillRect/>
          </a:stretch>
        </p:blipFill>
        <p:spPr bwMode="auto">
          <a:xfrm>
            <a:off x="24990987" y="14287260"/>
            <a:ext cx="3145536" cy="2423160"/>
          </a:xfrm>
          <a:prstGeom prst="rect">
            <a:avLst/>
          </a:prstGeom>
          <a:noFill/>
          <a:ln>
            <a:noFill/>
          </a:ln>
        </p:spPr>
      </p:pic>
      <p:pic>
        <p:nvPicPr>
          <p:cNvPr id="78" name="Picture 77" descr="pm3032023.png"/>
          <p:cNvPicPr>
            <a:picLocks/>
          </p:cNvPicPr>
          <p:nvPr/>
        </p:nvPicPr>
        <p:blipFill>
          <a:blip r:embed="rId12">
            <a:extLst>
              <a:ext uri="{28A0092B-C50C-407E-A947-70E740481C1C}">
                <a14:useLocalDpi xmlns:a14="http://schemas.microsoft.com/office/drawing/2010/main"/>
              </a:ext>
            </a:extLst>
          </a:blip>
          <a:srcRect/>
          <a:stretch>
            <a:fillRect/>
          </a:stretch>
        </p:blipFill>
        <p:spPr bwMode="auto">
          <a:xfrm>
            <a:off x="9078500" y="14302011"/>
            <a:ext cx="4846320" cy="3429000"/>
          </a:xfrm>
          <a:prstGeom prst="rect">
            <a:avLst/>
          </a:prstGeom>
          <a:noFill/>
          <a:ln>
            <a:noFill/>
          </a:ln>
        </p:spPr>
      </p:pic>
      <p:pic>
        <p:nvPicPr>
          <p:cNvPr id="79" name="Picture 78" descr="pm0522023.png"/>
          <p:cNvPicPr>
            <a:picLocks/>
          </p:cNvPicPr>
          <p:nvPr/>
        </p:nvPicPr>
        <p:blipFill>
          <a:blip r:embed="rId13">
            <a:extLst>
              <a:ext uri="{28A0092B-C50C-407E-A947-70E740481C1C}">
                <a14:useLocalDpi xmlns:a14="http://schemas.microsoft.com/office/drawing/2010/main"/>
              </a:ext>
            </a:extLst>
          </a:blip>
          <a:srcRect/>
          <a:stretch>
            <a:fillRect/>
          </a:stretch>
        </p:blipFill>
        <p:spPr bwMode="auto">
          <a:xfrm>
            <a:off x="14134156" y="14312568"/>
            <a:ext cx="4846320" cy="3429000"/>
          </a:xfrm>
          <a:prstGeom prst="rect">
            <a:avLst/>
          </a:prstGeom>
          <a:noFill/>
          <a:ln>
            <a:noFill/>
          </a:ln>
        </p:spPr>
      </p:pic>
      <p:pic>
        <p:nvPicPr>
          <p:cNvPr id="80" name="Picture 79" descr="co2023.png"/>
          <p:cNvPicPr>
            <a:picLocks/>
          </p:cNvPicPr>
          <p:nvPr/>
        </p:nvPicPr>
        <p:blipFill>
          <a:blip r:embed="rId14">
            <a:extLst>
              <a:ext uri="{28A0092B-C50C-407E-A947-70E740481C1C}">
                <a14:useLocalDpi xmlns:a14="http://schemas.microsoft.com/office/drawing/2010/main"/>
              </a:ext>
            </a:extLst>
          </a:blip>
          <a:srcRect/>
          <a:stretch>
            <a:fillRect/>
          </a:stretch>
        </p:blipFill>
        <p:spPr bwMode="auto">
          <a:xfrm>
            <a:off x="19176201" y="14312568"/>
            <a:ext cx="4846320" cy="3429000"/>
          </a:xfrm>
          <a:prstGeom prst="rect">
            <a:avLst/>
          </a:prstGeom>
          <a:noFill/>
          <a:ln>
            <a:noFill/>
          </a:ln>
        </p:spPr>
      </p:pic>
      <p:pic>
        <p:nvPicPr>
          <p:cNvPr id="81" name="Picture 80" descr="co22023.png"/>
          <p:cNvPicPr>
            <a:picLocks/>
          </p:cNvPicPr>
          <p:nvPr/>
        </p:nvPicPr>
        <p:blipFill>
          <a:blip r:embed="rId15">
            <a:extLst>
              <a:ext uri="{28A0092B-C50C-407E-A947-70E740481C1C}">
                <a14:useLocalDpi xmlns:a14="http://schemas.microsoft.com/office/drawing/2010/main"/>
              </a:ext>
            </a:extLst>
          </a:blip>
          <a:srcRect/>
          <a:stretch>
            <a:fillRect/>
          </a:stretch>
        </p:blipFill>
        <p:spPr bwMode="auto">
          <a:xfrm>
            <a:off x="9078500" y="17907421"/>
            <a:ext cx="4846320" cy="3429000"/>
          </a:xfrm>
          <a:prstGeom prst="rect">
            <a:avLst/>
          </a:prstGeom>
          <a:noFill/>
          <a:ln>
            <a:noFill/>
          </a:ln>
        </p:spPr>
      </p:pic>
      <p:pic>
        <p:nvPicPr>
          <p:cNvPr id="82" name="Picture 81" descr="uvlight2023.png"/>
          <p:cNvPicPr>
            <a:picLocks/>
          </p:cNvPicPr>
          <p:nvPr/>
        </p:nvPicPr>
        <p:blipFill>
          <a:blip r:embed="rId16">
            <a:extLst>
              <a:ext uri="{28A0092B-C50C-407E-A947-70E740481C1C}">
                <a14:useLocalDpi xmlns:a14="http://schemas.microsoft.com/office/drawing/2010/main"/>
              </a:ext>
            </a:extLst>
          </a:blip>
          <a:srcRect/>
          <a:stretch>
            <a:fillRect/>
          </a:stretch>
        </p:blipFill>
        <p:spPr bwMode="auto">
          <a:xfrm>
            <a:off x="14140826" y="17907421"/>
            <a:ext cx="4846320" cy="3429000"/>
          </a:xfrm>
          <a:prstGeom prst="rect">
            <a:avLst/>
          </a:prstGeom>
          <a:noFill/>
          <a:ln>
            <a:noFill/>
          </a:ln>
        </p:spPr>
      </p:pic>
      <p:pic>
        <p:nvPicPr>
          <p:cNvPr id="83" name="Picture 82" descr="sound2023.png"/>
          <p:cNvPicPr>
            <a:picLocks/>
          </p:cNvPicPr>
          <p:nvPr/>
        </p:nvPicPr>
        <p:blipFill>
          <a:blip r:embed="rId17">
            <a:extLst>
              <a:ext uri="{28A0092B-C50C-407E-A947-70E740481C1C}">
                <a14:useLocalDpi xmlns:a14="http://schemas.microsoft.com/office/drawing/2010/main"/>
              </a:ext>
            </a:extLst>
          </a:blip>
          <a:srcRect/>
          <a:stretch>
            <a:fillRect/>
          </a:stretch>
        </p:blipFill>
        <p:spPr bwMode="auto">
          <a:xfrm>
            <a:off x="19179139" y="17907421"/>
            <a:ext cx="4846320" cy="3429000"/>
          </a:xfrm>
          <a:prstGeom prst="rect">
            <a:avLst/>
          </a:prstGeom>
          <a:noFill/>
          <a:ln>
            <a:noFill/>
          </a:ln>
        </p:spPr>
      </p:pic>
      <p:pic>
        <p:nvPicPr>
          <p:cNvPr id="1030" name="Picture 6" descr="restwood High School (Dearborn Heights, MI) Athletics"/>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28690352" y="528257"/>
            <a:ext cx="3355848" cy="3355848"/>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5">
            <a:extLst>
              <a:ext uri="{FF2B5EF4-FFF2-40B4-BE49-F238E27FC236}">
                <a16:creationId xmlns:a16="http://schemas.microsoft.com/office/drawing/2014/main" id="{98FCC399-CA5D-4873-B45E-22BAE0F51D2E}"/>
              </a:ext>
            </a:extLst>
          </p:cNvPr>
          <p:cNvSpPr>
            <a:spLocks noChangeArrowheads="1"/>
          </p:cNvSpPr>
          <p:nvPr/>
        </p:nvSpPr>
        <p:spPr bwMode="auto">
          <a:xfrm>
            <a:off x="9234922" y="4787661"/>
            <a:ext cx="14644790" cy="578516"/>
          </a:xfrm>
          <a:prstGeom prst="rect">
            <a:avLst/>
          </a:prstGeom>
          <a:solidFill>
            <a:schemeClr val="accent6">
              <a:lumMod val="50000"/>
            </a:schemeClr>
          </a:solidFill>
          <a:ln>
            <a:solidFill>
              <a:schemeClr val="accent6"/>
            </a:solid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Methodology</a:t>
            </a:r>
          </a:p>
        </p:txBody>
      </p:sp>
      <p:sp>
        <p:nvSpPr>
          <p:cNvPr id="75" name="TextBox 74"/>
          <p:cNvSpPr txBox="1"/>
          <p:nvPr/>
        </p:nvSpPr>
        <p:spPr>
          <a:xfrm>
            <a:off x="708543" y="5646150"/>
            <a:ext cx="7587527" cy="6223242"/>
          </a:xfrm>
          <a:prstGeom prst="rect">
            <a:avLst/>
          </a:prstGeom>
          <a:noFill/>
        </p:spPr>
        <p:txBody>
          <a:bodyPr wrap="square" rtlCol="0">
            <a:spAutoFit/>
          </a:bodyPr>
          <a:lstStyle/>
          <a:p>
            <a:r>
              <a:rPr lang="en-US" sz="1660" dirty="0">
                <a:latin typeface="Times New Roman" charset="0"/>
                <a:ea typeface="Times New Roman" charset="0"/>
                <a:cs typeface="Times New Roman" charset="0"/>
              </a:rPr>
              <a:t>In this research, a NASA </a:t>
            </a:r>
            <a:r>
              <a:rPr lang="en-US" sz="1660" b="1" dirty="0" err="1">
                <a:latin typeface="Times New Roman" charset="0"/>
                <a:ea typeface="Times New Roman" charset="0"/>
                <a:cs typeface="Times New Roman" charset="0"/>
              </a:rPr>
              <a:t>TerraRover</a:t>
            </a:r>
            <a:r>
              <a:rPr lang="en-US" sz="1660" b="1" dirty="0">
                <a:latin typeface="Times New Roman" charset="0"/>
                <a:ea typeface="Times New Roman" charset="0"/>
                <a:cs typeface="Times New Roman" charset="0"/>
              </a:rPr>
              <a:t> 2</a:t>
            </a:r>
            <a:r>
              <a:rPr lang="en-US" sz="1660" dirty="0">
                <a:latin typeface="Times New Roman" charset="0"/>
                <a:ea typeface="Times New Roman" charset="0"/>
                <a:cs typeface="Times New Roman" charset="0"/>
              </a:rPr>
              <a:t> was modified to detect and record data for fine </a:t>
            </a:r>
            <a:r>
              <a:rPr lang="en-US" sz="1660" b="1" dirty="0">
                <a:latin typeface="Times New Roman" charset="0"/>
                <a:ea typeface="Times New Roman" charset="0"/>
                <a:cs typeface="Times New Roman" charset="0"/>
              </a:rPr>
              <a:t>particulate matter</a:t>
            </a:r>
            <a:r>
              <a:rPr lang="en-US" sz="1660" dirty="0">
                <a:latin typeface="Times New Roman" charset="0"/>
                <a:ea typeface="Times New Roman" charset="0"/>
                <a:cs typeface="Times New Roman" charset="0"/>
              </a:rPr>
              <a:t>, carbon dioxide (CO</a:t>
            </a:r>
            <a:r>
              <a:rPr lang="en-US" sz="1660" baseline="-25000" dirty="0">
                <a:latin typeface="Times New Roman" charset="0"/>
                <a:ea typeface="Times New Roman" charset="0"/>
                <a:cs typeface="Times New Roman" charset="0"/>
              </a:rPr>
              <a:t>2</a:t>
            </a:r>
            <a:r>
              <a:rPr lang="en-US" sz="1660" dirty="0">
                <a:latin typeface="Times New Roman" charset="0"/>
                <a:ea typeface="Times New Roman" charset="0"/>
                <a:cs typeface="Times New Roman" charset="0"/>
              </a:rPr>
              <a:t>), </a:t>
            </a:r>
            <a:r>
              <a:rPr lang="en-US" sz="1660" b="1" dirty="0">
                <a:latin typeface="Times New Roman" charset="0"/>
                <a:ea typeface="Times New Roman" charset="0"/>
                <a:cs typeface="Times New Roman" charset="0"/>
              </a:rPr>
              <a:t>carbon monoxide (CO)</a:t>
            </a:r>
            <a:r>
              <a:rPr lang="en-US" sz="1660" dirty="0">
                <a:latin typeface="Times New Roman" charset="0"/>
                <a:ea typeface="Times New Roman" charset="0"/>
                <a:cs typeface="Times New Roman" charset="0"/>
              </a:rPr>
              <a:t>, ultraviolet light (UV), and sound. All sensors were independently programmed using the </a:t>
            </a:r>
            <a:r>
              <a:rPr lang="en-US" sz="1660" b="1" dirty="0">
                <a:latin typeface="Times New Roman" charset="0"/>
                <a:ea typeface="Times New Roman" charset="0"/>
                <a:cs typeface="Times New Roman" charset="0"/>
              </a:rPr>
              <a:t>Arduino</a:t>
            </a:r>
            <a:r>
              <a:rPr lang="en-US" sz="1660" dirty="0">
                <a:latin typeface="Times New Roman" charset="0"/>
                <a:ea typeface="Times New Roman" charset="0"/>
                <a:cs typeface="Times New Roman" charset="0"/>
              </a:rPr>
              <a:t> programming language and wired onto Arduino Uno Boards. Due to the limited space, the researchers prototyped an elevated, lightweight platform. This platform supported the CO</a:t>
            </a:r>
            <a:r>
              <a:rPr lang="en-US" sz="1660" baseline="-25000" dirty="0">
                <a:latin typeface="Times New Roman" charset="0"/>
                <a:ea typeface="Times New Roman" charset="0"/>
                <a:cs typeface="Times New Roman" charset="0"/>
              </a:rPr>
              <a:t>2</a:t>
            </a:r>
            <a:r>
              <a:rPr lang="en-US" sz="1660" dirty="0">
                <a:latin typeface="Times New Roman" charset="0"/>
                <a:ea typeface="Times New Roman" charset="0"/>
                <a:cs typeface="Times New Roman" charset="0"/>
              </a:rPr>
              <a:t>, CO, UV, and sound sensors. The researchers used CAD modeling to design and 3D-print new wheels for the </a:t>
            </a:r>
            <a:r>
              <a:rPr lang="en-US" sz="1660" dirty="0" err="1">
                <a:latin typeface="Times New Roman" charset="0"/>
                <a:ea typeface="Times New Roman" charset="0"/>
                <a:cs typeface="Times New Roman" charset="0"/>
              </a:rPr>
              <a:t>TerraRover</a:t>
            </a:r>
            <a:r>
              <a:rPr lang="en-US" sz="1660" dirty="0">
                <a:latin typeface="Times New Roman" charset="0"/>
                <a:ea typeface="Times New Roman" charset="0"/>
                <a:cs typeface="Times New Roman" charset="0"/>
              </a:rPr>
              <a:t> 2 in an effort to increase the thickness of the wheels for better traction. Multiple trial runs were made with particle size concentrations ranging from 0.3 to 0.5 microns, carbon dioxide (ppm), carbon monoxide (ppm), ultraviolet light (nm), and sound (decibels) at three different sites around our school. All </a:t>
            </a:r>
            <a:r>
              <a:rPr lang="en-US" sz="1660" b="1" dirty="0">
                <a:latin typeface="Times New Roman" charset="0"/>
                <a:ea typeface="Times New Roman" charset="0"/>
                <a:cs typeface="Times New Roman" charset="0"/>
              </a:rPr>
              <a:t>atmospheric sensors</a:t>
            </a:r>
            <a:r>
              <a:rPr lang="en-US" sz="1660" dirty="0">
                <a:latin typeface="Times New Roman" charset="0"/>
                <a:ea typeface="Times New Roman" charset="0"/>
                <a:cs typeface="Times New Roman" charset="0"/>
              </a:rPr>
              <a:t> were remotely mobilized using the </a:t>
            </a:r>
            <a:r>
              <a:rPr lang="en-US" sz="1660" dirty="0" err="1">
                <a:latin typeface="Times New Roman" charset="0"/>
                <a:ea typeface="Times New Roman" charset="0"/>
                <a:cs typeface="Times New Roman" charset="0"/>
              </a:rPr>
              <a:t>TerraRover</a:t>
            </a:r>
            <a:r>
              <a:rPr lang="en-US" sz="1660" dirty="0">
                <a:latin typeface="Times New Roman" charset="0"/>
                <a:ea typeface="Times New Roman" charset="0"/>
                <a:cs typeface="Times New Roman" charset="0"/>
              </a:rPr>
              <a:t> 2, a robot using 3D-printed components and a controller. Micro SD cards were used to remotely save data for each sensor. The goal of this research was to use the data collected to compare with select atmospheric data (using GLOBE protocols) from several different areas around Crestwood High School. The data we collected and analyzed is significant over time as overall health and wellbeing may be compromised. Knowing levels of select atmospheric gases may help alert school personnel of unsafe outdoor air conditions. Data analysis demonstrated some differences between PM, carbon monoxide, carbon dioxide, ultraviolet light, and sound at various different locations. However, the difference was less than expected. In the future, the use of the </a:t>
            </a:r>
            <a:r>
              <a:rPr lang="en-US" sz="1660" dirty="0" err="1">
                <a:latin typeface="Times New Roman" charset="0"/>
                <a:ea typeface="Times New Roman" charset="0"/>
                <a:cs typeface="Times New Roman" charset="0"/>
              </a:rPr>
              <a:t>TerraRover</a:t>
            </a:r>
            <a:r>
              <a:rPr lang="en-US" sz="1660" dirty="0">
                <a:latin typeface="Times New Roman" charset="0"/>
                <a:ea typeface="Times New Roman" charset="0"/>
                <a:cs typeface="Times New Roman" charset="0"/>
              </a:rPr>
              <a:t> 2 can expand to different protocols other than air quality, allowing it to be used for various purposes. The </a:t>
            </a:r>
            <a:r>
              <a:rPr lang="en-US" sz="1660" dirty="0" err="1">
                <a:latin typeface="Times New Roman" charset="0"/>
                <a:ea typeface="Times New Roman" charset="0"/>
                <a:cs typeface="Times New Roman" charset="0"/>
              </a:rPr>
              <a:t>microsensors</a:t>
            </a:r>
            <a:r>
              <a:rPr lang="en-US" sz="1660" dirty="0">
                <a:latin typeface="Times New Roman" charset="0"/>
                <a:ea typeface="Times New Roman" charset="0"/>
                <a:cs typeface="Times New Roman" charset="0"/>
              </a:rPr>
              <a:t> on the </a:t>
            </a:r>
            <a:r>
              <a:rPr lang="en-US" sz="1660" dirty="0" err="1">
                <a:latin typeface="Times New Roman" charset="0"/>
                <a:ea typeface="Times New Roman" charset="0"/>
                <a:cs typeface="Times New Roman" charset="0"/>
              </a:rPr>
              <a:t>TerraRover</a:t>
            </a:r>
            <a:r>
              <a:rPr lang="en-US" sz="1660" dirty="0">
                <a:latin typeface="Times New Roman" charset="0"/>
                <a:ea typeface="Times New Roman" charset="0"/>
                <a:cs typeface="Times New Roman" charset="0"/>
              </a:rPr>
              <a:t> 2 can be a significant and novel way to monitor potentially toxic air remotely. </a:t>
            </a:r>
          </a:p>
          <a:p>
            <a:endParaRPr lang="en-US" sz="1660" dirty="0">
              <a:latin typeface="Times New Roman" charset="0"/>
              <a:ea typeface="Times New Roman" charset="0"/>
              <a:cs typeface="Times New Roman" charset="0"/>
            </a:endParaRPr>
          </a:p>
        </p:txBody>
      </p:sp>
      <p:grpSp>
        <p:nvGrpSpPr>
          <p:cNvPr id="89" name="Group 88"/>
          <p:cNvGrpSpPr/>
          <p:nvPr/>
        </p:nvGrpSpPr>
        <p:grpSpPr>
          <a:xfrm>
            <a:off x="659732" y="12496860"/>
            <a:ext cx="7589759" cy="9288697"/>
            <a:chOff x="681533" y="12523856"/>
            <a:chExt cx="7589759" cy="9288697"/>
          </a:xfrm>
        </p:grpSpPr>
        <p:sp>
          <p:nvSpPr>
            <p:cNvPr id="86" name="TextBox 85"/>
            <p:cNvSpPr txBox="1"/>
            <p:nvPr/>
          </p:nvSpPr>
          <p:spPr>
            <a:xfrm>
              <a:off x="681533" y="12523856"/>
              <a:ext cx="7589759" cy="9288697"/>
            </a:xfrm>
            <a:custGeom>
              <a:avLst/>
              <a:gdLst>
                <a:gd name="connsiteX0" fmla="*/ 0 w 7629436"/>
                <a:gd name="connsiteY0" fmla="*/ 0 h 9544151"/>
                <a:gd name="connsiteX1" fmla="*/ 7629436 w 7629436"/>
                <a:gd name="connsiteY1" fmla="*/ 0 h 9544151"/>
                <a:gd name="connsiteX2" fmla="*/ 7629436 w 7629436"/>
                <a:gd name="connsiteY2" fmla="*/ 9544151 h 9544151"/>
                <a:gd name="connsiteX3" fmla="*/ 0 w 7629436"/>
                <a:gd name="connsiteY3" fmla="*/ 9544151 h 9544151"/>
                <a:gd name="connsiteX4" fmla="*/ 0 w 7629436"/>
                <a:gd name="connsiteY4" fmla="*/ 0 h 9544151"/>
                <a:gd name="connsiteX0" fmla="*/ 0 w 7629436"/>
                <a:gd name="connsiteY0" fmla="*/ 0 h 9544151"/>
                <a:gd name="connsiteX1" fmla="*/ 7629436 w 7629436"/>
                <a:gd name="connsiteY1" fmla="*/ 0 h 9544151"/>
                <a:gd name="connsiteX2" fmla="*/ 5572333 w 7629436"/>
                <a:gd name="connsiteY2" fmla="*/ 2587564 h 9544151"/>
                <a:gd name="connsiteX3" fmla="*/ 7629436 w 7629436"/>
                <a:gd name="connsiteY3" fmla="*/ 9544151 h 9544151"/>
                <a:gd name="connsiteX4" fmla="*/ 0 w 7629436"/>
                <a:gd name="connsiteY4" fmla="*/ 9544151 h 9544151"/>
                <a:gd name="connsiteX5" fmla="*/ 0 w 7629436"/>
                <a:gd name="connsiteY5" fmla="*/ 0 h 954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9436" h="9544151">
                  <a:moveTo>
                    <a:pt x="0" y="0"/>
                  </a:moveTo>
                  <a:lnTo>
                    <a:pt x="7629436" y="0"/>
                  </a:lnTo>
                  <a:cubicBezTo>
                    <a:pt x="7625053" y="856545"/>
                    <a:pt x="5576716" y="1731019"/>
                    <a:pt x="5572333" y="2587564"/>
                  </a:cubicBezTo>
                  <a:lnTo>
                    <a:pt x="7629436" y="9544151"/>
                  </a:lnTo>
                  <a:lnTo>
                    <a:pt x="0" y="9544151"/>
                  </a:lnTo>
                  <a:lnTo>
                    <a:pt x="0" y="0"/>
                  </a:lnTo>
                  <a:close/>
                </a:path>
              </a:pathLst>
            </a:custGeom>
            <a:noFill/>
          </p:spPr>
          <p:txBody>
            <a:bodyPr wrap="square" rtlCol="0">
              <a:spAutoFit/>
            </a:bodyPr>
            <a:lstStyle/>
            <a:p>
              <a:r>
                <a:rPr lang="en-US" sz="1660" dirty="0">
                  <a:latin typeface="Times New Roman" charset="0"/>
                  <a:ea typeface="Times New Roman" charset="0"/>
                  <a:cs typeface="Times New Roman" charset="0"/>
                </a:rPr>
                <a:t>PM, CO, CO</a:t>
              </a:r>
              <a:r>
                <a:rPr lang="en-US" sz="1660" baseline="-25000" dirty="0">
                  <a:latin typeface="Times New Roman" charset="0"/>
                  <a:ea typeface="Times New Roman" charset="0"/>
                  <a:cs typeface="Times New Roman" charset="0"/>
                </a:rPr>
                <a:t>2</a:t>
              </a:r>
              <a:r>
                <a:rPr lang="en-US" sz="1660" dirty="0">
                  <a:latin typeface="Times New Roman" charset="0"/>
                  <a:ea typeface="Times New Roman" charset="0"/>
                  <a:cs typeface="Times New Roman" charset="0"/>
                </a:rPr>
                <a:t>, UV, and sound levels varied slightly between each of the 3 research sites. While most of the data did not differ as much between each sensed parameter, the data taken near the Beech Daly site had higher levels of particulate matter &gt; 0.3-um, particulate matter &gt; 0.5-um, carbon monoxide, carbon dioxide, ultraviolet light, and sound. This location is directly near a major road</a:t>
              </a:r>
            </a:p>
            <a:p>
              <a:r>
                <a:rPr lang="en-US" sz="1660" dirty="0">
                  <a:latin typeface="Times New Roman" charset="0"/>
                  <a:ea typeface="Times New Roman" charset="0"/>
                  <a:cs typeface="Times New Roman" charset="0"/>
                </a:rPr>
                <a:t>making car exhaust and low vegetation the most </a:t>
              </a:r>
            </a:p>
            <a:p>
              <a:r>
                <a:rPr lang="en-US" sz="1660" dirty="0">
                  <a:latin typeface="Times New Roman" charset="0"/>
                  <a:ea typeface="Times New Roman" charset="0"/>
                  <a:cs typeface="Times New Roman" charset="0"/>
                </a:rPr>
                <a:t>probable cause for the shift in concentrations of</a:t>
              </a:r>
            </a:p>
            <a:p>
              <a:r>
                <a:rPr lang="en-US" sz="1660" dirty="0">
                  <a:latin typeface="Times New Roman" charset="0"/>
                  <a:ea typeface="Times New Roman" charset="0"/>
                  <a:cs typeface="Times New Roman" charset="0"/>
                </a:rPr>
                <a:t>particulate matter, carbon monoxide, and carbon </a:t>
              </a:r>
            </a:p>
            <a:p>
              <a:r>
                <a:rPr lang="en-US" sz="1660" dirty="0">
                  <a:latin typeface="Times New Roman" charset="0"/>
                  <a:ea typeface="Times New Roman" charset="0"/>
                  <a:cs typeface="Times New Roman" charset="0"/>
                </a:rPr>
                <a:t>dioxide. At the Residential Road – Timber Trail </a:t>
              </a:r>
            </a:p>
            <a:p>
              <a:r>
                <a:rPr lang="en-US" sz="1660" dirty="0">
                  <a:latin typeface="Times New Roman" charset="0"/>
                  <a:ea typeface="Times New Roman" charset="0"/>
                  <a:cs typeface="Times New Roman" charset="0"/>
                </a:rPr>
                <a:t>site, levels carried the second-highest </a:t>
              </a:r>
            </a:p>
            <a:p>
              <a:r>
                <a:rPr lang="en-US" sz="1660" dirty="0">
                  <a:latin typeface="Times New Roman" charset="0"/>
                  <a:ea typeface="Times New Roman" charset="0"/>
                  <a:cs typeface="Times New Roman" charset="0"/>
                </a:rPr>
                <a:t>concentrations. The levels of particulate matter,</a:t>
              </a:r>
            </a:p>
            <a:p>
              <a:r>
                <a:rPr lang="en-US" sz="1660" dirty="0">
                  <a:latin typeface="Times New Roman" charset="0"/>
                  <a:ea typeface="Times New Roman" charset="0"/>
                  <a:cs typeface="Times New Roman" charset="0"/>
                </a:rPr>
                <a:t>ultraviolet light, and sound may have been </a:t>
              </a:r>
            </a:p>
            <a:p>
              <a:r>
                <a:rPr lang="en-US" sz="1660" dirty="0">
                  <a:latin typeface="Times New Roman" charset="0"/>
                  <a:ea typeface="Times New Roman" charset="0"/>
                  <a:cs typeface="Times New Roman" charset="0"/>
                </a:rPr>
                <a:t>affected by the close houses and abundant</a:t>
              </a:r>
            </a:p>
            <a:p>
              <a:r>
                <a:rPr lang="en-US" sz="1660" dirty="0">
                  <a:latin typeface="Times New Roman" charset="0"/>
                  <a:ea typeface="Times New Roman" charset="0"/>
                  <a:cs typeface="Times New Roman" charset="0"/>
                </a:rPr>
                <a:t>vegetation at elevated levels. The trees overhead and nearby shrubs may have collected airborne particles, provided shade, and blocked sound from human activity. At the Practice Soccer Field site, the levels were generally the least. The levels of PM, CO, CO</a:t>
              </a:r>
              <a:r>
                <a:rPr lang="en-US" sz="1660" baseline="-25000" dirty="0">
                  <a:latin typeface="Times New Roman" charset="0"/>
                  <a:ea typeface="Times New Roman" charset="0"/>
                  <a:cs typeface="Times New Roman" charset="0"/>
                </a:rPr>
                <a:t>2</a:t>
              </a:r>
              <a:r>
                <a:rPr lang="en-US" sz="1660" dirty="0">
                  <a:latin typeface="Times New Roman" charset="0"/>
                  <a:ea typeface="Times New Roman" charset="0"/>
                  <a:cs typeface="Times New Roman" charset="0"/>
                </a:rPr>
                <a:t>, UV, and sound may have been affected by the open space and high amounts of vegetation at low levels. Possible sources of error include the limited data collected and accuracy of each sensor. To verify the sensors’ </a:t>
              </a:r>
            </a:p>
            <a:p>
              <a:r>
                <a:rPr lang="en-US" sz="1660" dirty="0">
                  <a:latin typeface="Times New Roman" charset="0"/>
                  <a:ea typeface="Times New Roman" charset="0"/>
                  <a:cs typeface="Times New Roman" charset="0"/>
                </a:rPr>
                <a:t>results, the researchers could compare data with </a:t>
              </a:r>
            </a:p>
            <a:p>
              <a:r>
                <a:rPr lang="en-US" sz="1660" dirty="0">
                  <a:latin typeface="Times New Roman" charset="0"/>
                  <a:ea typeface="Times New Roman" charset="0"/>
                  <a:cs typeface="Times New Roman" charset="0"/>
                </a:rPr>
                <a:t>a professional grade sensor. Unfortunately, this is</a:t>
              </a:r>
            </a:p>
            <a:p>
              <a:r>
                <a:rPr lang="en-US" sz="1660" dirty="0">
                  <a:latin typeface="Times New Roman" charset="0"/>
                  <a:ea typeface="Times New Roman" charset="0"/>
                  <a:cs typeface="Times New Roman" charset="0"/>
                </a:rPr>
                <a:t>outside the researchers’ budget. In the future, the </a:t>
              </a:r>
            </a:p>
            <a:p>
              <a:r>
                <a:rPr lang="en-US" sz="1660" dirty="0">
                  <a:latin typeface="Times New Roman" charset="0"/>
                  <a:ea typeface="Times New Roman" charset="0"/>
                  <a:cs typeface="Times New Roman" charset="0"/>
                </a:rPr>
                <a:t>researchers can verify the data points by visiting an </a:t>
              </a:r>
            </a:p>
            <a:p>
              <a:r>
                <a:rPr lang="en-US" sz="1660" dirty="0">
                  <a:latin typeface="Times New Roman" charset="0"/>
                  <a:ea typeface="Times New Roman" charset="0"/>
                  <a:cs typeface="Times New Roman" charset="0"/>
                </a:rPr>
                <a:t>outside lab. As the research develops, the</a:t>
              </a:r>
            </a:p>
            <a:p>
              <a:r>
                <a:rPr lang="en-US" sz="1660" dirty="0">
                  <a:latin typeface="Times New Roman" charset="0"/>
                  <a:ea typeface="Times New Roman" charset="0"/>
                  <a:cs typeface="Times New Roman" charset="0"/>
                </a:rPr>
                <a:t>researchers are going to monitor the differences of </a:t>
              </a:r>
            </a:p>
            <a:p>
              <a:r>
                <a:rPr lang="en-US" sz="1660" dirty="0">
                  <a:latin typeface="Times New Roman" charset="0"/>
                  <a:ea typeface="Times New Roman" charset="0"/>
                  <a:cs typeface="Times New Roman" charset="0"/>
                </a:rPr>
                <a:t>particulate matter, carbon monoxide, carbon dioxide</a:t>
              </a:r>
            </a:p>
            <a:p>
              <a:r>
                <a:rPr lang="en-US" sz="1660" dirty="0">
                  <a:latin typeface="Times New Roman" charset="0"/>
                  <a:ea typeface="Times New Roman" charset="0"/>
                  <a:cs typeface="Times New Roman" charset="0"/>
                </a:rPr>
                <a:t>, ultraviolet light, and sound levels compared to weather conditions including pressure, relative humidity, and temperature. The researchers had to reject their first null hypothesis as there was great differences of particulate matter, carbon monoxide, carbon dioxide, ultraviolet light, and sound levels in different locations. The researchers rejected their second null hypothesis, as there were greater levels of particulate matter, carbon monoxide, carbon dioxide, ultraviolet light, and sound levels near heavy traffic. The researchers also rejected their third null hypothesis, as the </a:t>
              </a:r>
              <a:r>
                <a:rPr lang="en-US" sz="1660" dirty="0" err="1">
                  <a:latin typeface="Times New Roman" charset="0"/>
                  <a:ea typeface="Times New Roman" charset="0"/>
                  <a:cs typeface="Times New Roman" charset="0"/>
                </a:rPr>
                <a:t>TerraRover</a:t>
              </a:r>
              <a:r>
                <a:rPr lang="en-US" sz="1660" dirty="0">
                  <a:latin typeface="Times New Roman" charset="0"/>
                  <a:ea typeface="Times New Roman" charset="0"/>
                  <a:cs typeface="Times New Roman" charset="0"/>
                </a:rPr>
                <a:t> 2’s was successfully able to drive while collecting particulate matter, carbon monoxide, carbon dioxide, ultraviolet light, and sound data outdoors.</a:t>
              </a:r>
            </a:p>
          </p:txBody>
        </p:sp>
        <p:pic>
          <p:nvPicPr>
            <p:cNvPr id="63" name="Picture 62"/>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986450" y="13592350"/>
              <a:ext cx="2904593" cy="2178445"/>
            </a:xfrm>
            <a:prstGeom prst="rect">
              <a:avLst/>
            </a:prstGeom>
          </p:spPr>
        </p:pic>
        <p:pic>
          <p:nvPicPr>
            <p:cNvPr id="72" name="Picture 71"/>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5178533" y="17117137"/>
              <a:ext cx="2675730" cy="2007102"/>
            </a:xfrm>
            <a:prstGeom prst="rect">
              <a:avLst/>
            </a:prstGeom>
          </p:spPr>
        </p:pic>
      </p:grpSp>
      <p:sp>
        <p:nvSpPr>
          <p:cNvPr id="91" name="TextBox 90"/>
          <p:cNvSpPr txBox="1"/>
          <p:nvPr/>
        </p:nvSpPr>
        <p:spPr>
          <a:xfrm>
            <a:off x="24888792" y="5369501"/>
            <a:ext cx="7515256" cy="9202519"/>
          </a:xfrm>
          <a:prstGeom prst="rect">
            <a:avLst/>
          </a:prstGeom>
          <a:noFill/>
        </p:spPr>
        <p:txBody>
          <a:bodyPr wrap="square" rtlCol="0">
            <a:spAutoFit/>
          </a:bodyPr>
          <a:lstStyle/>
          <a:p>
            <a:r>
              <a:rPr lang="en-US" sz="1600" dirty="0">
                <a:latin typeface="Times New Roman" charset="0"/>
                <a:ea typeface="Times New Roman" charset="0"/>
                <a:cs typeface="Times New Roman" charset="0"/>
              </a:rPr>
              <a:t>The Beech Daly research site held the highest concentration of PM, CO, CO</a:t>
            </a:r>
            <a:r>
              <a:rPr lang="en-US" sz="1600" baseline="-25000" dirty="0">
                <a:latin typeface="Times New Roman" charset="0"/>
                <a:ea typeface="Times New Roman" charset="0"/>
                <a:cs typeface="Times New Roman" charset="0"/>
              </a:rPr>
              <a:t>2</a:t>
            </a:r>
            <a:r>
              <a:rPr lang="en-US" sz="1600" dirty="0">
                <a:latin typeface="Times New Roman" charset="0"/>
                <a:ea typeface="Times New Roman" charset="0"/>
                <a:cs typeface="Times New Roman" charset="0"/>
              </a:rPr>
              <a:t>, UV, and sound. This may have been due to the presence of car exhaust and low vegetation. The Residential Road – Timber Trail research site held the second-highest concentration of PM, CO, CO</a:t>
            </a:r>
            <a:r>
              <a:rPr lang="en-US" sz="1600" baseline="-25000" dirty="0">
                <a:latin typeface="Times New Roman" charset="0"/>
                <a:ea typeface="Times New Roman" charset="0"/>
                <a:cs typeface="Times New Roman" charset="0"/>
              </a:rPr>
              <a:t>2</a:t>
            </a:r>
            <a:r>
              <a:rPr lang="en-US" sz="1600" dirty="0">
                <a:latin typeface="Times New Roman" charset="0"/>
                <a:ea typeface="Times New Roman" charset="0"/>
                <a:cs typeface="Times New Roman" charset="0"/>
              </a:rPr>
              <a:t>, UV, and sound. This may have been the presence of trees and houses acting as covers and shade for airborne particulate matter, carbon monoxide, carbon dioxide, ultraviolet light, and sound. The Practice Soccer Field research site held the lowest concentration of PM, CO, CO</a:t>
            </a:r>
            <a:r>
              <a:rPr lang="en-US" sz="1600" baseline="-25000" dirty="0">
                <a:latin typeface="Times New Roman" charset="0"/>
                <a:ea typeface="Times New Roman" charset="0"/>
                <a:cs typeface="Times New Roman" charset="0"/>
              </a:rPr>
              <a:t>2</a:t>
            </a:r>
            <a:r>
              <a:rPr lang="en-US" sz="1600" dirty="0">
                <a:latin typeface="Times New Roman" charset="0"/>
                <a:ea typeface="Times New Roman" charset="0"/>
                <a:cs typeface="Times New Roman" charset="0"/>
              </a:rPr>
              <a:t>, UV, and sound. This may have been the presence of open space and vegetation assisting the particulate matter, carbon monoxide, carbon dioxide, ultraviolet light, and sound. This interaction of vegetation with concentrations sensed shows a great example of two of Earth’s spheres interacting to result a large impact. This impact is the increase and large concentration of air pollutants being contact with humans. Throughout the data, there lies a higher concentration of the parameters collected in the Beech Daly and Residential Road – Timber Trail. As previously stated, both sites have similar geographic characteristics with low vegetation and cement. This shared characteristic was amplified with the contrasting result of the carbon dioxide concentrations. Unlike Beech Daly and Residential Road – Timber Trail, the research site of the Practice Soccer Field has a high vegetation, which may explain the carbon dioxide concentrations being lowest at the Practice Soccer Field. This correlation of high vegetation and lower concentrations of atmospheric parameters, such as carbon dioxide, is seen through the graphical difference of the Practice Soccer Field and, both, the Beech Daly Road and Residential Road – Timber Trail research sites. By measuring local levels of particulate matter, carbon monoxide, carbon dioxide, ultraviolet light, and sound, students involved in school outdoor activities can be warned on days that they might be exposed to high levels. Teaching staff and coaches can make informed decisions about whether or not to allow outdoor play, labs, etc. Lungs damaged by inhaling fine particulate matter, carbon monoxide, or carbon dioxide can lead to increased pulmonary and heart issues if COVID-19 or other respiratory diseases are contracted. In the future, the researchers would like to compare concentrations of particulate matter, carbon monoxide, carbon dioxide, ultraviolet, and sound on warmer weather days to see if weather has a positive correlation. The researchers also hope to build a new robot using metal and other tough materials. With this new build, there will be a more intact platform for the sensors. The drive will also be much smoother and faster because of the improved mechanism of the wheels. Another advancement that the researchers would like to include is multiple air quality sensors that would simultaneously run to display other pollutants in the air such as Nitrogen Oxides, Sulfuric Oxides, Lead, Ozone, and other criteria air pollutants. </a:t>
            </a:r>
          </a:p>
        </p:txBody>
      </p:sp>
      <p:sp>
        <p:nvSpPr>
          <p:cNvPr id="93" name="TextBox 92"/>
          <p:cNvSpPr txBox="1"/>
          <p:nvPr/>
        </p:nvSpPr>
        <p:spPr>
          <a:xfrm>
            <a:off x="24371938" y="20072795"/>
            <a:ext cx="7022816" cy="1754326"/>
          </a:xfrm>
          <a:prstGeom prst="rect">
            <a:avLst/>
          </a:prstGeom>
          <a:noFill/>
        </p:spPr>
        <p:txBody>
          <a:bodyPr wrap="square" rtlCol="0">
            <a:spAutoFit/>
          </a:bodyPr>
          <a:lstStyle/>
          <a:p>
            <a:r>
              <a:rPr lang="en-US" sz="900" dirty="0"/>
              <a:t>World Health Organization. (2021). Air pollution. In </a:t>
            </a:r>
            <a:r>
              <a:rPr lang="en-US" sz="900" i="1" dirty="0"/>
              <a:t>Compendium of WHO and other UN guidance on health and environment</a:t>
            </a:r>
            <a:r>
              <a:rPr lang="en-US" sz="900" dirty="0"/>
              <a:t> (pp. 9–32). World Health Organization. http://</a:t>
            </a:r>
            <a:r>
              <a:rPr lang="en-US" sz="900" dirty="0" err="1"/>
              <a:t>www.jstor.org</a:t>
            </a:r>
            <a:r>
              <a:rPr lang="en-US" sz="900" dirty="0"/>
              <a:t>/stable/resrep35857.8</a:t>
            </a:r>
          </a:p>
          <a:p>
            <a:r>
              <a:rPr lang="en-US" sz="900" dirty="0" err="1"/>
              <a:t>Schwarze</a:t>
            </a:r>
            <a:r>
              <a:rPr lang="en-US" sz="900" dirty="0"/>
              <a:t> </a:t>
            </a:r>
            <a:r>
              <a:rPr lang="en-US" sz="900" dirty="0" err="1"/>
              <a:t>PE;Ovrevik</a:t>
            </a:r>
            <a:r>
              <a:rPr lang="en-US" sz="900" dirty="0"/>
              <a:t> </a:t>
            </a:r>
            <a:r>
              <a:rPr lang="en-US" sz="900" dirty="0" err="1"/>
              <a:t>J;Låg</a:t>
            </a:r>
            <a:r>
              <a:rPr lang="en-US" sz="900" dirty="0"/>
              <a:t> </a:t>
            </a:r>
            <a:r>
              <a:rPr lang="en-US" sz="900" dirty="0" err="1"/>
              <a:t>M;Refsnes</a:t>
            </a:r>
            <a:r>
              <a:rPr lang="en-US" sz="900" dirty="0"/>
              <a:t> </a:t>
            </a:r>
            <a:r>
              <a:rPr lang="en-US" sz="900" dirty="0" err="1"/>
              <a:t>M;Nafstad</a:t>
            </a:r>
            <a:r>
              <a:rPr lang="en-US" sz="900" dirty="0"/>
              <a:t> </a:t>
            </a:r>
            <a:r>
              <a:rPr lang="en-US" sz="900" dirty="0" err="1"/>
              <a:t>P;Hetland</a:t>
            </a:r>
            <a:r>
              <a:rPr lang="en-US" sz="900" dirty="0"/>
              <a:t> </a:t>
            </a:r>
            <a:r>
              <a:rPr lang="en-US" sz="900" dirty="0" err="1"/>
              <a:t>RB;Dybing</a:t>
            </a:r>
            <a:r>
              <a:rPr lang="en-US" sz="900" dirty="0"/>
              <a:t> E; (</a:t>
            </a:r>
            <a:r>
              <a:rPr lang="en-US" sz="900" dirty="0" err="1"/>
              <a:t>n.d.</a:t>
            </a:r>
            <a:r>
              <a:rPr lang="en-US" sz="900" dirty="0"/>
              <a:t>). </a:t>
            </a:r>
            <a:r>
              <a:rPr lang="en-US" sz="900" i="1" dirty="0"/>
              <a:t>Particulate matter properties and health effects: Consistency of epidemiological and toxicological studies</a:t>
            </a:r>
            <a:r>
              <a:rPr lang="en-US" sz="900" dirty="0"/>
              <a:t>. Human &amp; experimental toxicology. Retrieved March 9, 2023, from https://</a:t>
            </a:r>
            <a:r>
              <a:rPr lang="en-US" sz="900" dirty="0" err="1"/>
              <a:t>pubmed.ncbi.nlm.nih.gov</a:t>
            </a:r>
            <a:r>
              <a:rPr lang="en-US" sz="900" dirty="0"/>
              <a:t>/17165623/ </a:t>
            </a:r>
          </a:p>
          <a:p>
            <a:r>
              <a:rPr lang="en-US" sz="900" dirty="0" err="1"/>
              <a:t>Klaassen</a:t>
            </a:r>
            <a:r>
              <a:rPr lang="en-US" sz="900" dirty="0"/>
              <a:t>, G., Berglund, C., &amp; Wagner, F. (2005). Carbon dioxide. In </a:t>
            </a:r>
            <a:r>
              <a:rPr lang="en-US" sz="900" i="1" dirty="0"/>
              <a:t>The GAINS Model for Greenhouse Gases — Version 1.0: Carbon Dioxide (CO</a:t>
            </a:r>
            <a:r>
              <a:rPr lang="en-US" sz="900" i="1" baseline="-25000" dirty="0"/>
              <a:t>2</a:t>
            </a:r>
            <a:r>
              <a:rPr lang="en-US" sz="900" i="1" dirty="0"/>
              <a:t>)</a:t>
            </a:r>
            <a:r>
              <a:rPr lang="en-US" sz="900" dirty="0"/>
              <a:t> (pp. 19–22). International Institute for Applied Systems Analysis (IIASA). http://</a:t>
            </a:r>
            <a:r>
              <a:rPr lang="en-US" sz="900" dirty="0" err="1"/>
              <a:t>www.jstor.org</a:t>
            </a:r>
            <a:r>
              <a:rPr lang="en-US" sz="900" dirty="0"/>
              <a:t>/stable/resrep15745.5</a:t>
            </a:r>
          </a:p>
          <a:p>
            <a:r>
              <a:rPr lang="en-US" sz="900" dirty="0"/>
              <a:t>Yasuda, T., </a:t>
            </a:r>
            <a:r>
              <a:rPr lang="en-US" sz="900" dirty="0" err="1"/>
              <a:t>Yonemura</a:t>
            </a:r>
            <a:r>
              <a:rPr lang="en-US" sz="900" dirty="0"/>
              <a:t>, S., &amp; </a:t>
            </a:r>
            <a:r>
              <a:rPr lang="en-US" sz="900" dirty="0" err="1"/>
              <a:t>Tani</a:t>
            </a:r>
            <a:r>
              <a:rPr lang="en-US" sz="900" dirty="0"/>
              <a:t>, A. (2012). Comparison of the Characteristics of Small Commercial NDIR CO2 Sensor Models and Development of a Portable CO2 Measurement Device. </a:t>
            </a:r>
            <a:r>
              <a:rPr lang="en-US" sz="900" i="1" dirty="0"/>
              <a:t>Sensors</a:t>
            </a:r>
            <a:r>
              <a:rPr lang="en-US" sz="900" dirty="0"/>
              <a:t>, </a:t>
            </a:r>
            <a:r>
              <a:rPr lang="en-US" sz="900" i="1" dirty="0"/>
              <a:t>12</a:t>
            </a:r>
            <a:r>
              <a:rPr lang="en-US" sz="900" dirty="0"/>
              <a:t>(3), 3641–3655. https://</a:t>
            </a:r>
            <a:r>
              <a:rPr lang="en-US" sz="900" dirty="0" err="1"/>
              <a:t>doi.org</a:t>
            </a:r>
            <a:r>
              <a:rPr lang="en-US" sz="900" dirty="0"/>
              <a:t>/10.3390/s120303641</a:t>
            </a:r>
          </a:p>
          <a:p>
            <a:r>
              <a:rPr lang="en-US" sz="900" dirty="0"/>
              <a:t>World Health Organization. (2021). Radiation. In </a:t>
            </a:r>
            <a:r>
              <a:rPr lang="en-US" sz="900" i="1" dirty="0"/>
              <a:t>Compendium of WHO and other UN guidance on health and environment</a:t>
            </a:r>
            <a:r>
              <a:rPr lang="en-US" sz="900" dirty="0"/>
              <a:t> (pp. 81–93). World Health Organization. http://</a:t>
            </a:r>
            <a:r>
              <a:rPr lang="en-US" sz="900" dirty="0" err="1"/>
              <a:t>www.jstor.org</a:t>
            </a:r>
            <a:r>
              <a:rPr lang="en-US" sz="900" dirty="0"/>
              <a:t>/stable/resrep35857.12</a:t>
            </a:r>
          </a:p>
          <a:p>
            <a:endParaRPr lang="en-US" sz="900" dirty="0"/>
          </a:p>
        </p:txBody>
      </p:sp>
      <p:sp>
        <p:nvSpPr>
          <p:cNvPr id="94" name="Rectangle 93"/>
          <p:cNvSpPr/>
          <p:nvPr/>
        </p:nvSpPr>
        <p:spPr>
          <a:xfrm>
            <a:off x="24334169" y="17422862"/>
            <a:ext cx="7515257" cy="2092881"/>
          </a:xfrm>
          <a:prstGeom prst="rect">
            <a:avLst/>
          </a:prstGeom>
        </p:spPr>
        <p:txBody>
          <a:bodyPr wrap="square">
            <a:spAutoFit/>
          </a:bodyPr>
          <a:lstStyle/>
          <a:p>
            <a:r>
              <a:rPr lang="en-US" sz="1300" dirty="0">
                <a:solidFill>
                  <a:srgbClr val="222222"/>
                </a:solidFill>
                <a:latin typeface="Times New Roman" charset="0"/>
              </a:rPr>
              <a:t>Working with Mr. David </a:t>
            </a:r>
            <a:r>
              <a:rPr lang="en-US" sz="1300" dirty="0" err="1">
                <a:solidFill>
                  <a:srgbClr val="222222"/>
                </a:solidFill>
                <a:latin typeface="Times New Roman" charset="0"/>
              </a:rPr>
              <a:t>Bydlowski</a:t>
            </a:r>
            <a:r>
              <a:rPr lang="en-US" sz="1300" dirty="0">
                <a:solidFill>
                  <a:srgbClr val="222222"/>
                </a:solidFill>
                <a:latin typeface="Times New Roman" charset="0"/>
              </a:rPr>
              <a:t> and Mr. Andy Henry of the NASA AREN program was very educational and inspiring for the researchers. They worked with and advised them on how to improve the CAD models for the new </a:t>
            </a:r>
            <a:r>
              <a:rPr lang="en-US" sz="1300" dirty="0" err="1">
                <a:solidFill>
                  <a:srgbClr val="222222"/>
                </a:solidFill>
                <a:latin typeface="Times New Roman" charset="0"/>
              </a:rPr>
              <a:t>TerraRover</a:t>
            </a:r>
            <a:r>
              <a:rPr lang="en-US" sz="1300" dirty="0">
                <a:solidFill>
                  <a:srgbClr val="222222"/>
                </a:solidFill>
                <a:latin typeface="Times New Roman" charset="0"/>
              </a:rPr>
              <a:t> 2 wheels and the different methods to approach connection of a data logging and collecting SD card module. The researchers also worked with their former AP Environmental Science teacher, GLOBE Advisor, and Science Club Advisor – Mrs. Diana Johns. Inside and outside the classroom, Mrs. Johns has informed both researchers about the dangers of air pollution and its effects on other Earth spheres. Through working with all their mentors, the researchers were able to truly understand the importance and impact of their research. Studying the relationships between the different Earth spheres through collecting data on air quality in general is as significant as ever as a result of the COVID-19 pandemic and the rising use of fossil fuels.</a:t>
            </a:r>
            <a:endParaRPr lang="en-US" sz="1300" dirty="0"/>
          </a:p>
        </p:txBody>
      </p:sp>
      <p:pic>
        <p:nvPicPr>
          <p:cNvPr id="95" name="Picture 94"/>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70464" y="727715"/>
            <a:ext cx="3895344" cy="2785872"/>
          </a:xfrm>
          <a:prstGeom prst="rect">
            <a:avLst/>
          </a:prstGeom>
        </p:spPr>
      </p:pic>
      <p:pic>
        <p:nvPicPr>
          <p:cNvPr id="96" name="Picture 95"/>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4440448" y="599699"/>
            <a:ext cx="3279648" cy="2913888"/>
          </a:xfrm>
          <a:prstGeom prst="rect">
            <a:avLst/>
          </a:prstGeom>
        </p:spPr>
      </p:pic>
      <p:pic>
        <p:nvPicPr>
          <p:cNvPr id="97" name="Picture 96"/>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23454862" y="468607"/>
            <a:ext cx="6669024" cy="3358896"/>
          </a:xfrm>
          <a:prstGeom prst="rect">
            <a:avLst/>
          </a:prstGeom>
        </p:spPr>
      </p:pic>
      <p:pic>
        <p:nvPicPr>
          <p:cNvPr id="98" name="Picture 97"/>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30878816" y="20071100"/>
            <a:ext cx="2334768" cy="2273808"/>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conceptualizingcobalt|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581</TotalTime>
  <Words>1825</Words>
  <Application>Microsoft Macintosh PowerPoint</Application>
  <PresentationFormat>Custom</PresentationFormat>
  <Paragraphs>42</Paragraphs>
  <Slides>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Amaranth</vt:lpstr>
      <vt:lpstr>Arial</vt:lpstr>
      <vt:lpstr>Times New Roman</vt:lpstr>
      <vt:lpstr>Default Design</vt:lpstr>
      <vt:lpstr>PowerPoint Presentation</vt:lpstr>
    </vt:vector>
  </TitlesOfParts>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Science Department</cp:lastModifiedBy>
  <cp:revision>385</cp:revision>
  <dcterms:modified xsi:type="dcterms:W3CDTF">2023-03-11T04:03:07Z</dcterms:modified>
  <cp:category>scientific poster PowerPoint</cp:category>
</cp:coreProperties>
</file>