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handoutMasterIdLst>
    <p:handoutMasterId r:id="rId4"/>
  </p:handoutMasterIdLst>
  <p:sldIdLst>
    <p:sldId id="259" r:id="rId2"/>
  </p:sldIdLst>
  <p:sldSz cx="43891200" cy="32918400"/>
  <p:notesSz cx="6953250" cy="9239250"/>
  <p:embeddedFontLst>
    <p:embeddedFont>
      <p:font typeface="Calibri" panose="020F0502020204030204" pitchFamily="34" charset="0"/>
      <p:regular r:id="rId5"/>
      <p:bold r:id="rId6"/>
      <p:italic r:id="rId7"/>
      <p:boldItalic r:id="rId8"/>
    </p:embeddedFont>
    <p:embeddedFont>
      <p:font typeface="Nunito" pitchFamily="2" charset="0"/>
      <p:regular r:id="rId9"/>
      <p:bold r:id="rId10"/>
      <p:italic r:id="rId11"/>
      <p:boldItalic r:id="rId12"/>
    </p:embeddedFont>
    <p:embeddedFont>
      <p:font typeface="Open Sans" panose="020B0606030504020204" pitchFamily="34" charset="0"/>
      <p:regular r:id="rId13"/>
      <p:bold r:id="rId14"/>
      <p:italic r:id="rId15"/>
      <p:boldItalic r:id="rId16"/>
    </p:embeddedFont>
  </p:embeddedFontLst>
  <p:custDataLst>
    <p:tags r:id="rId17"/>
  </p:custDataLst>
  <p:defaultTex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lre" initials="JD" lastIdx="0" clrIdx="0">
    <p:extLst>
      <p:ext uri="{19B8F6BF-5375-455C-9EA6-DF929625EA0E}">
        <p15:presenceInfo xmlns:p15="http://schemas.microsoft.com/office/powerpoint/2012/main" userId="Justin Del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DEA"/>
    <a:srgbClr val="FFFFFF"/>
    <a:srgbClr val="C8C8C8"/>
    <a:srgbClr val="E64B3C"/>
    <a:srgbClr val="2D3C50"/>
    <a:srgbClr val="FF9900"/>
    <a:srgbClr val="990000"/>
    <a:srgbClr val="000050"/>
    <a:srgbClr val="00126A"/>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E8670-BFB1-49BF-8C11-D5B76B42C335}" v="105" dt="2022-07-28T21:38:11.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658" autoAdjust="0"/>
    <p:restoredTop sz="95788" autoAdjust="0"/>
  </p:normalViewPr>
  <p:slideViewPr>
    <p:cSldViewPr>
      <p:cViewPr>
        <p:scale>
          <a:sx n="20" d="100"/>
          <a:sy n="20" d="100"/>
        </p:scale>
        <p:origin x="1236" y="-3"/>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commentAuthors" Target="commentAuthors.xml"/><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microsoft.com/office/2015/10/relationships/revisionInfo" Target="revisionInfo.xml"/><Relationship Id="rId5" Type="http://schemas.openxmlformats.org/officeDocument/2006/relationships/font" Target="fonts/font1.fntdata"/><Relationship Id="rId15" Type="http://schemas.openxmlformats.org/officeDocument/2006/relationships/font" Target="fonts/font11.fntdata"/><Relationship Id="rId23" Type="http://schemas.microsoft.com/office/2016/11/relationships/changesInfo" Target="changesInfos/changesInfo1.xml"/><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la Sumer" userId="de3e2971-d39f-4819-b833-ff1fa875ecc0" providerId="ADAL" clId="{077E8670-BFB1-49BF-8C11-D5B76B42C335}"/>
    <pc:docChg chg="undo custSel modSld">
      <pc:chgData name="Ayla Sumer" userId="de3e2971-d39f-4819-b833-ff1fa875ecc0" providerId="ADAL" clId="{077E8670-BFB1-49BF-8C11-D5B76B42C335}" dt="2022-07-28T21:51:16.550" v="1918" actId="20577"/>
      <pc:docMkLst>
        <pc:docMk/>
      </pc:docMkLst>
      <pc:sldChg chg="addSp delSp modSp mod">
        <pc:chgData name="Ayla Sumer" userId="de3e2971-d39f-4819-b833-ff1fa875ecc0" providerId="ADAL" clId="{077E8670-BFB1-49BF-8C11-D5B76B42C335}" dt="2022-07-28T21:51:16.550" v="1918" actId="20577"/>
        <pc:sldMkLst>
          <pc:docMk/>
          <pc:sldMk cId="0" sldId="259"/>
        </pc:sldMkLst>
        <pc:spChg chg="add mod">
          <ac:chgData name="Ayla Sumer" userId="de3e2971-d39f-4819-b833-ff1fa875ecc0" providerId="ADAL" clId="{077E8670-BFB1-49BF-8C11-D5B76B42C335}" dt="2022-07-28T21:38:11.144" v="1878" actId="14100"/>
          <ac:spMkLst>
            <pc:docMk/>
            <pc:sldMk cId="0" sldId="259"/>
            <ac:spMk id="3" creationId="{35913D8E-A2ED-6CE0-2419-7697F9291DCB}"/>
          </ac:spMkLst>
        </pc:spChg>
        <pc:spChg chg="mod">
          <ac:chgData name="Ayla Sumer" userId="de3e2971-d39f-4819-b833-ff1fa875ecc0" providerId="ADAL" clId="{077E8670-BFB1-49BF-8C11-D5B76B42C335}" dt="2022-07-28T20:25:39.086" v="1873" actId="1037"/>
          <ac:spMkLst>
            <pc:docMk/>
            <pc:sldMk cId="0" sldId="259"/>
            <ac:spMk id="6" creationId="{746ABC34-B9D6-8533-5755-E67A0891B255}"/>
          </ac:spMkLst>
        </pc:spChg>
        <pc:spChg chg="mod">
          <ac:chgData name="Ayla Sumer" userId="de3e2971-d39f-4819-b833-ff1fa875ecc0" providerId="ADAL" clId="{077E8670-BFB1-49BF-8C11-D5B76B42C335}" dt="2022-07-28T20:25:15.984" v="1867" actId="1076"/>
          <ac:spMkLst>
            <pc:docMk/>
            <pc:sldMk cId="0" sldId="259"/>
            <ac:spMk id="7" creationId="{DA11909C-A354-CCF5-122C-E478FECCE896}"/>
          </ac:spMkLst>
        </pc:spChg>
        <pc:spChg chg="mod">
          <ac:chgData name="Ayla Sumer" userId="de3e2971-d39f-4819-b833-ff1fa875ecc0" providerId="ADAL" clId="{077E8670-BFB1-49BF-8C11-D5B76B42C335}" dt="2022-07-28T20:25:39.086" v="1873" actId="1037"/>
          <ac:spMkLst>
            <pc:docMk/>
            <pc:sldMk cId="0" sldId="259"/>
            <ac:spMk id="9" creationId="{258E42B2-4EF5-27E1-3925-55EE4AF548D2}"/>
          </ac:spMkLst>
        </pc:spChg>
        <pc:spChg chg="mod">
          <ac:chgData name="Ayla Sumer" userId="de3e2971-d39f-4819-b833-ff1fa875ecc0" providerId="ADAL" clId="{077E8670-BFB1-49BF-8C11-D5B76B42C335}" dt="2022-07-28T19:43:30.202" v="145" actId="1076"/>
          <ac:spMkLst>
            <pc:docMk/>
            <pc:sldMk cId="0" sldId="259"/>
            <ac:spMk id="20" creationId="{F8160BCC-36FC-4419-BD0D-F8E0CD69D3FC}"/>
          </ac:spMkLst>
        </pc:spChg>
        <pc:spChg chg="mod">
          <ac:chgData name="Ayla Sumer" userId="de3e2971-d39f-4819-b833-ff1fa875ecc0" providerId="ADAL" clId="{077E8670-BFB1-49BF-8C11-D5B76B42C335}" dt="2022-07-28T19:35:48.061" v="20" actId="1036"/>
          <ac:spMkLst>
            <pc:docMk/>
            <pc:sldMk cId="0" sldId="259"/>
            <ac:spMk id="27" creationId="{9E369C6D-A264-4B89-931F-14FD6655F2D2}"/>
          </ac:spMkLst>
        </pc:spChg>
        <pc:spChg chg="mod">
          <ac:chgData name="Ayla Sumer" userId="de3e2971-d39f-4819-b833-ff1fa875ecc0" providerId="ADAL" clId="{077E8670-BFB1-49BF-8C11-D5B76B42C335}" dt="2022-07-28T20:00:25.026" v="548" actId="1036"/>
          <ac:spMkLst>
            <pc:docMk/>
            <pc:sldMk cId="0" sldId="259"/>
            <ac:spMk id="30" creationId="{453B3D6C-9F26-52DD-1A21-799ECF35F169}"/>
          </ac:spMkLst>
        </pc:spChg>
        <pc:spChg chg="mod">
          <ac:chgData name="Ayla Sumer" userId="de3e2971-d39f-4819-b833-ff1fa875ecc0" providerId="ADAL" clId="{077E8670-BFB1-49BF-8C11-D5B76B42C335}" dt="2022-07-28T20:26:29.293" v="1876" actId="1036"/>
          <ac:spMkLst>
            <pc:docMk/>
            <pc:sldMk cId="0" sldId="259"/>
            <ac:spMk id="31" creationId="{8B3A57E3-470D-F90B-766F-F5B2FECD626B}"/>
          </ac:spMkLst>
        </pc:spChg>
        <pc:spChg chg="mod">
          <ac:chgData name="Ayla Sumer" userId="de3e2971-d39f-4819-b833-ff1fa875ecc0" providerId="ADAL" clId="{077E8670-BFB1-49BF-8C11-D5B76B42C335}" dt="2022-07-28T20:10:09.244" v="730" actId="1076"/>
          <ac:spMkLst>
            <pc:docMk/>
            <pc:sldMk cId="0" sldId="259"/>
            <ac:spMk id="32" creationId="{8A36DE9E-ADA7-4B49-A36B-D777D03B40F4}"/>
          </ac:spMkLst>
        </pc:spChg>
        <pc:spChg chg="mod">
          <ac:chgData name="Ayla Sumer" userId="de3e2971-d39f-4819-b833-ff1fa875ecc0" providerId="ADAL" clId="{077E8670-BFB1-49BF-8C11-D5B76B42C335}" dt="2022-07-28T20:10:18.275" v="733" actId="1035"/>
          <ac:spMkLst>
            <pc:docMk/>
            <pc:sldMk cId="0" sldId="259"/>
            <ac:spMk id="33" creationId="{AD61A419-7763-464E-BEFD-5783756FD735}"/>
          </ac:spMkLst>
        </pc:spChg>
        <pc:spChg chg="mod">
          <ac:chgData name="Ayla Sumer" userId="de3e2971-d39f-4819-b833-ff1fa875ecc0" providerId="ADAL" clId="{077E8670-BFB1-49BF-8C11-D5B76B42C335}" dt="2022-07-28T20:19:06.754" v="1841" actId="1035"/>
          <ac:spMkLst>
            <pc:docMk/>
            <pc:sldMk cId="0" sldId="259"/>
            <ac:spMk id="34" creationId="{8DFBAE82-F6BB-78D4-0CE1-AF6B936C37BB}"/>
          </ac:spMkLst>
        </pc:spChg>
        <pc:spChg chg="mod">
          <ac:chgData name="Ayla Sumer" userId="de3e2971-d39f-4819-b833-ff1fa875ecc0" providerId="ADAL" clId="{077E8670-BFB1-49BF-8C11-D5B76B42C335}" dt="2022-07-28T20:19:09.934" v="1845" actId="1035"/>
          <ac:spMkLst>
            <pc:docMk/>
            <pc:sldMk cId="0" sldId="259"/>
            <ac:spMk id="35" creationId="{61D99B57-D1DF-2932-11CC-6368EE594B4C}"/>
          </ac:spMkLst>
        </pc:spChg>
        <pc:spChg chg="mod">
          <ac:chgData name="Ayla Sumer" userId="de3e2971-d39f-4819-b833-ff1fa875ecc0" providerId="ADAL" clId="{077E8670-BFB1-49BF-8C11-D5B76B42C335}" dt="2022-07-28T19:35:42.142" v="17" actId="1038"/>
          <ac:spMkLst>
            <pc:docMk/>
            <pc:sldMk cId="0" sldId="259"/>
            <ac:spMk id="48" creationId="{6A0D303C-BC2E-4D27-8DCB-AFFC83235B99}"/>
          </ac:spMkLst>
        </pc:spChg>
        <pc:spChg chg="mod">
          <ac:chgData name="Ayla Sumer" userId="de3e2971-d39f-4819-b833-ff1fa875ecc0" providerId="ADAL" clId="{077E8670-BFB1-49BF-8C11-D5B76B42C335}" dt="2022-07-28T20:26:36.239" v="1877" actId="1036"/>
          <ac:spMkLst>
            <pc:docMk/>
            <pc:sldMk cId="0" sldId="259"/>
            <ac:spMk id="49" creationId="{DEA09F5A-1661-4BDF-A2DF-89252468F52D}"/>
          </ac:spMkLst>
        </pc:spChg>
        <pc:spChg chg="mod">
          <ac:chgData name="Ayla Sumer" userId="de3e2971-d39f-4819-b833-ff1fa875ecc0" providerId="ADAL" clId="{077E8670-BFB1-49BF-8C11-D5B76B42C335}" dt="2022-07-28T20:25:31.359" v="1870" actId="1076"/>
          <ac:spMkLst>
            <pc:docMk/>
            <pc:sldMk cId="0" sldId="259"/>
            <ac:spMk id="50" creationId="{F220E926-2E12-C171-4867-5163277ADB81}"/>
          </ac:spMkLst>
        </pc:spChg>
        <pc:spChg chg="mod">
          <ac:chgData name="Ayla Sumer" userId="de3e2971-d39f-4819-b833-ff1fa875ecc0" providerId="ADAL" clId="{077E8670-BFB1-49BF-8C11-D5B76B42C335}" dt="2022-07-28T19:56:36.107" v="446" actId="20577"/>
          <ac:spMkLst>
            <pc:docMk/>
            <pc:sldMk cId="0" sldId="259"/>
            <ac:spMk id="54" creationId="{78FB01C1-373E-4866-BF69-4540A0DE8387}"/>
          </ac:spMkLst>
        </pc:spChg>
        <pc:spChg chg="mod">
          <ac:chgData name="Ayla Sumer" userId="de3e2971-d39f-4819-b833-ff1fa875ecc0" providerId="ADAL" clId="{077E8670-BFB1-49BF-8C11-D5B76B42C335}" dt="2022-07-28T20:25:27.569" v="1869" actId="1076"/>
          <ac:spMkLst>
            <pc:docMk/>
            <pc:sldMk cId="0" sldId="259"/>
            <ac:spMk id="58" creationId="{51008932-E800-E8A7-5172-B9F15855110E}"/>
          </ac:spMkLst>
        </pc:spChg>
        <pc:spChg chg="mod">
          <ac:chgData name="Ayla Sumer" userId="de3e2971-d39f-4819-b833-ff1fa875ecc0" providerId="ADAL" clId="{077E8670-BFB1-49BF-8C11-D5B76B42C335}" dt="2022-07-28T19:44:15.750" v="165" actId="20577"/>
          <ac:spMkLst>
            <pc:docMk/>
            <pc:sldMk cId="0" sldId="259"/>
            <ac:spMk id="60" creationId="{D8C745ED-0FC9-CCD7-F824-2BC9F3436C7E}"/>
          </ac:spMkLst>
        </pc:spChg>
        <pc:spChg chg="mod">
          <ac:chgData name="Ayla Sumer" userId="de3e2971-d39f-4819-b833-ff1fa875ecc0" providerId="ADAL" clId="{077E8670-BFB1-49BF-8C11-D5B76B42C335}" dt="2022-07-28T19:44:08.420" v="158" actId="1035"/>
          <ac:spMkLst>
            <pc:docMk/>
            <pc:sldMk cId="0" sldId="259"/>
            <ac:spMk id="66" creationId="{1A72DF4C-60FA-59FF-30B3-9A7668FE0563}"/>
          </ac:spMkLst>
        </pc:spChg>
        <pc:spChg chg="mod">
          <ac:chgData name="Ayla Sumer" userId="de3e2971-d39f-4819-b833-ff1fa875ecc0" providerId="ADAL" clId="{077E8670-BFB1-49BF-8C11-D5B76B42C335}" dt="2022-07-28T20:00:43.805" v="550" actId="1076"/>
          <ac:spMkLst>
            <pc:docMk/>
            <pc:sldMk cId="0" sldId="259"/>
            <ac:spMk id="69" creationId="{F98BAD72-5A4E-97CF-53C2-C1A122C65268}"/>
          </ac:spMkLst>
        </pc:spChg>
        <pc:spChg chg="mod">
          <ac:chgData name="Ayla Sumer" userId="de3e2971-d39f-4819-b833-ff1fa875ecc0" providerId="ADAL" clId="{077E8670-BFB1-49BF-8C11-D5B76B42C335}" dt="2022-07-28T19:44:08.420" v="158" actId="1035"/>
          <ac:spMkLst>
            <pc:docMk/>
            <pc:sldMk cId="0" sldId="259"/>
            <ac:spMk id="70" creationId="{78BC0DF2-220F-85AC-0D7F-CF1EC7D99985}"/>
          </ac:spMkLst>
        </pc:spChg>
        <pc:spChg chg="mod">
          <ac:chgData name="Ayla Sumer" userId="de3e2971-d39f-4819-b833-ff1fa875ecc0" providerId="ADAL" clId="{077E8670-BFB1-49BF-8C11-D5B76B42C335}" dt="2022-07-28T19:44:25.190" v="167" actId="1035"/>
          <ac:spMkLst>
            <pc:docMk/>
            <pc:sldMk cId="0" sldId="259"/>
            <ac:spMk id="71" creationId="{2A50C2EC-C15F-212E-FDFB-20AF5AF9D030}"/>
          </ac:spMkLst>
        </pc:spChg>
        <pc:spChg chg="mod">
          <ac:chgData name="Ayla Sumer" userId="de3e2971-d39f-4819-b833-ff1fa875ecc0" providerId="ADAL" clId="{077E8670-BFB1-49BF-8C11-D5B76B42C335}" dt="2022-07-28T20:19:03.037" v="1839" actId="313"/>
          <ac:spMkLst>
            <pc:docMk/>
            <pc:sldMk cId="0" sldId="259"/>
            <ac:spMk id="72" creationId="{8179E4C2-BBAD-89DC-1749-16744079DAE5}"/>
          </ac:spMkLst>
        </pc:spChg>
        <pc:spChg chg="del">
          <ac:chgData name="Ayla Sumer" userId="de3e2971-d39f-4819-b833-ff1fa875ecc0" providerId="ADAL" clId="{077E8670-BFB1-49BF-8C11-D5B76B42C335}" dt="2022-07-28T19:34:03.072" v="0" actId="478"/>
          <ac:spMkLst>
            <pc:docMk/>
            <pc:sldMk cId="0" sldId="259"/>
            <ac:spMk id="88" creationId="{DCE3277B-6DB5-C6C4-72C5-840E1D93E0EA}"/>
          </ac:spMkLst>
        </pc:spChg>
        <pc:spChg chg="mod">
          <ac:chgData name="Ayla Sumer" userId="de3e2971-d39f-4819-b833-ff1fa875ecc0" providerId="ADAL" clId="{077E8670-BFB1-49BF-8C11-D5B76B42C335}" dt="2022-07-28T20:25:20.759" v="1868" actId="1076"/>
          <ac:spMkLst>
            <pc:docMk/>
            <pc:sldMk cId="0" sldId="259"/>
            <ac:spMk id="90" creationId="{A0638EE1-DFC8-1168-76B7-946906E874F7}"/>
          </ac:spMkLst>
        </pc:spChg>
        <pc:spChg chg="mod">
          <ac:chgData name="Ayla Sumer" userId="de3e2971-d39f-4819-b833-ff1fa875ecc0" providerId="ADAL" clId="{077E8670-BFB1-49BF-8C11-D5B76B42C335}" dt="2022-07-28T20:25:20.759" v="1868" actId="1076"/>
          <ac:spMkLst>
            <pc:docMk/>
            <pc:sldMk cId="0" sldId="259"/>
            <ac:spMk id="91" creationId="{AF489D40-38C8-56CD-82BD-852991F524D7}"/>
          </ac:spMkLst>
        </pc:spChg>
        <pc:spChg chg="mod">
          <ac:chgData name="Ayla Sumer" userId="de3e2971-d39f-4819-b833-ff1fa875ecc0" providerId="ADAL" clId="{077E8670-BFB1-49BF-8C11-D5B76B42C335}" dt="2022-07-28T20:25:09.152" v="1865" actId="1076"/>
          <ac:spMkLst>
            <pc:docMk/>
            <pc:sldMk cId="0" sldId="259"/>
            <ac:spMk id="94" creationId="{5CC1F7D7-B913-B45A-A064-7F33D6529139}"/>
          </ac:spMkLst>
        </pc:spChg>
        <pc:spChg chg="mod">
          <ac:chgData name="Ayla Sumer" userId="de3e2971-d39f-4819-b833-ff1fa875ecc0" providerId="ADAL" clId="{077E8670-BFB1-49BF-8C11-D5B76B42C335}" dt="2022-07-28T20:25:03.952" v="1864" actId="1076"/>
          <ac:spMkLst>
            <pc:docMk/>
            <pc:sldMk cId="0" sldId="259"/>
            <ac:spMk id="96" creationId="{60681342-2D22-8E80-BA55-6694BC05C6AD}"/>
          </ac:spMkLst>
        </pc:spChg>
        <pc:spChg chg="mod">
          <ac:chgData name="Ayla Sumer" userId="de3e2971-d39f-4819-b833-ff1fa875ecc0" providerId="ADAL" clId="{077E8670-BFB1-49BF-8C11-D5B76B42C335}" dt="2022-07-28T20:25:03.952" v="1864" actId="1076"/>
          <ac:spMkLst>
            <pc:docMk/>
            <pc:sldMk cId="0" sldId="259"/>
            <ac:spMk id="98" creationId="{39A98C12-83AD-4C26-977B-1CCA32FE6F03}"/>
          </ac:spMkLst>
        </pc:spChg>
        <pc:spChg chg="mod">
          <ac:chgData name="Ayla Sumer" userId="de3e2971-d39f-4819-b833-ff1fa875ecc0" providerId="ADAL" clId="{077E8670-BFB1-49BF-8C11-D5B76B42C335}" dt="2022-07-28T20:25:03.952" v="1864" actId="1076"/>
          <ac:spMkLst>
            <pc:docMk/>
            <pc:sldMk cId="0" sldId="259"/>
            <ac:spMk id="99" creationId="{7CE9476D-E3E4-052A-87F9-15F935923661}"/>
          </ac:spMkLst>
        </pc:spChg>
        <pc:spChg chg="mod">
          <ac:chgData name="Ayla Sumer" userId="de3e2971-d39f-4819-b833-ff1fa875ecc0" providerId="ADAL" clId="{077E8670-BFB1-49BF-8C11-D5B76B42C335}" dt="2022-07-28T20:24:32.209" v="1853" actId="1035"/>
          <ac:spMkLst>
            <pc:docMk/>
            <pc:sldMk cId="0" sldId="259"/>
            <ac:spMk id="100" creationId="{945BCA6C-7729-B086-C5B1-9229BC57F22D}"/>
          </ac:spMkLst>
        </pc:spChg>
        <pc:spChg chg="mod">
          <ac:chgData name="Ayla Sumer" userId="de3e2971-d39f-4819-b833-ff1fa875ecc0" providerId="ADAL" clId="{077E8670-BFB1-49BF-8C11-D5B76B42C335}" dt="2022-07-28T21:51:16.550" v="1918" actId="20577"/>
          <ac:spMkLst>
            <pc:docMk/>
            <pc:sldMk cId="0" sldId="259"/>
            <ac:spMk id="249" creationId="{E7F5A37C-2B6C-4404-91FF-0640D04BD011}"/>
          </ac:spMkLst>
        </pc:spChg>
        <pc:grpChg chg="mod">
          <ac:chgData name="Ayla Sumer" userId="de3e2971-d39f-4819-b833-ff1fa875ecc0" providerId="ADAL" clId="{077E8670-BFB1-49BF-8C11-D5B76B42C335}" dt="2022-07-28T19:44:08.420" v="158" actId="1035"/>
          <ac:grpSpMkLst>
            <pc:docMk/>
            <pc:sldMk cId="0" sldId="259"/>
            <ac:grpSpMk id="12" creationId="{3C123D59-9236-D64C-36BF-A88FA5BB7C14}"/>
          </ac:grpSpMkLst>
        </pc:grpChg>
        <pc:grpChg chg="mod">
          <ac:chgData name="Ayla Sumer" userId="de3e2971-d39f-4819-b833-ff1fa875ecc0" providerId="ADAL" clId="{077E8670-BFB1-49BF-8C11-D5B76B42C335}" dt="2022-07-28T20:25:20.759" v="1868" actId="1076"/>
          <ac:grpSpMkLst>
            <pc:docMk/>
            <pc:sldMk cId="0" sldId="259"/>
            <ac:grpSpMk id="13" creationId="{EBF9FFAD-BF58-17FB-A94E-F3A4CEB0D988}"/>
          </ac:grpSpMkLst>
        </pc:grpChg>
        <pc:grpChg chg="mod">
          <ac:chgData name="Ayla Sumer" userId="de3e2971-d39f-4819-b833-ff1fa875ecc0" providerId="ADAL" clId="{077E8670-BFB1-49BF-8C11-D5B76B42C335}" dt="2022-07-28T20:25:39.086" v="1873" actId="1037"/>
          <ac:grpSpMkLst>
            <pc:docMk/>
            <pc:sldMk cId="0" sldId="259"/>
            <ac:grpSpMk id="52" creationId="{47C1226E-B08F-44E8-A84F-A78F78CFF521}"/>
          </ac:grpSpMkLst>
        </pc:grpChg>
        <pc:grpChg chg="mod">
          <ac:chgData name="Ayla Sumer" userId="de3e2971-d39f-4819-b833-ff1fa875ecc0" providerId="ADAL" clId="{077E8670-BFB1-49BF-8C11-D5B76B42C335}" dt="2022-07-28T20:25:03.952" v="1864" actId="1076"/>
          <ac:grpSpMkLst>
            <pc:docMk/>
            <pc:sldMk cId="0" sldId="259"/>
            <ac:grpSpMk id="95" creationId="{6CAF1377-6AE9-81D1-FEC0-D71C0D7146D4}"/>
          </ac:grpSpMkLst>
        </pc:grpChg>
        <pc:picChg chg="add mod">
          <ac:chgData name="Ayla Sumer" userId="de3e2971-d39f-4819-b833-ff1fa875ecc0" providerId="ADAL" clId="{077E8670-BFB1-49BF-8C11-D5B76B42C335}" dt="2022-07-28T19:43:22.131" v="143" actId="1076"/>
          <ac:picMkLst>
            <pc:docMk/>
            <pc:sldMk cId="0" sldId="259"/>
            <ac:picMk id="4" creationId="{72D87CEB-56F1-59E7-A7CE-9278D32C69E1}"/>
          </ac:picMkLst>
        </pc:picChg>
        <pc:picChg chg="del">
          <ac:chgData name="Ayla Sumer" userId="de3e2971-d39f-4819-b833-ff1fa875ecc0" providerId="ADAL" clId="{077E8670-BFB1-49BF-8C11-D5B76B42C335}" dt="2022-07-28T19:34:03.913" v="1" actId="478"/>
          <ac:picMkLst>
            <pc:docMk/>
            <pc:sldMk cId="0" sldId="259"/>
            <ac:picMk id="10" creationId="{B3CDD0FD-48AD-4046-778E-BC03EAA94BD9}"/>
          </ac:picMkLst>
        </pc:picChg>
        <pc:picChg chg="mod">
          <ac:chgData name="Ayla Sumer" userId="de3e2971-d39f-4819-b833-ff1fa875ecc0" providerId="ADAL" clId="{077E8670-BFB1-49BF-8C11-D5B76B42C335}" dt="2022-07-28T19:44:18.914" v="166" actId="1076"/>
          <ac:picMkLst>
            <pc:docMk/>
            <pc:sldMk cId="0" sldId="259"/>
            <ac:picMk id="42" creationId="{33EED5BE-4355-8CC6-8717-6F82A20EC81F}"/>
          </ac:picMkLst>
        </pc:picChg>
        <pc:picChg chg="mod">
          <ac:chgData name="Ayla Sumer" userId="de3e2971-d39f-4819-b833-ff1fa875ecc0" providerId="ADAL" clId="{077E8670-BFB1-49BF-8C11-D5B76B42C335}" dt="2022-07-28T19:44:08.420" v="158" actId="1035"/>
          <ac:picMkLst>
            <pc:docMk/>
            <pc:sldMk cId="0" sldId="259"/>
            <ac:picMk id="59" creationId="{391FCB1B-13C8-F5DB-68FC-AFE3B3B9B084}"/>
          </ac:picMkLst>
        </pc:picChg>
        <pc:picChg chg="mod">
          <ac:chgData name="Ayla Sumer" userId="de3e2971-d39f-4819-b833-ff1fa875ecc0" providerId="ADAL" clId="{077E8670-BFB1-49BF-8C11-D5B76B42C335}" dt="2022-07-28T20:25:20.759" v="1868" actId="1076"/>
          <ac:picMkLst>
            <pc:docMk/>
            <pc:sldMk cId="0" sldId="259"/>
            <ac:picMk id="92" creationId="{E1572734-FE53-801B-5600-366B1722C5F9}"/>
          </ac:picMkLst>
        </pc:picChg>
        <pc:picChg chg="mod">
          <ac:chgData name="Ayla Sumer" userId="de3e2971-d39f-4819-b833-ff1fa875ecc0" providerId="ADAL" clId="{077E8670-BFB1-49BF-8C11-D5B76B42C335}" dt="2022-07-28T20:25:11.743" v="1866" actId="1076"/>
          <ac:picMkLst>
            <pc:docMk/>
            <pc:sldMk cId="0" sldId="259"/>
            <ac:picMk id="93" creationId="{48D7AC7C-3F65-975A-B08B-99B6AFB1D9BB}"/>
          </ac:picMkLst>
        </pc:picChg>
        <pc:picChg chg="mod">
          <ac:chgData name="Ayla Sumer" userId="de3e2971-d39f-4819-b833-ff1fa875ecc0" providerId="ADAL" clId="{077E8670-BFB1-49BF-8C11-D5B76B42C335}" dt="2022-07-28T20:25:03.952" v="1864" actId="1076"/>
          <ac:picMkLst>
            <pc:docMk/>
            <pc:sldMk cId="0" sldId="259"/>
            <ac:picMk id="97" creationId="{171CB0D9-CC6A-8234-1715-96211BD6BDC4}"/>
          </ac:picMkLst>
        </pc:picChg>
        <pc:picChg chg="mod">
          <ac:chgData name="Ayla Sumer" userId="de3e2971-d39f-4819-b833-ff1fa875ecc0" providerId="ADAL" clId="{077E8670-BFB1-49BF-8C11-D5B76B42C335}" dt="2022-07-28T20:25:39.086" v="1873" actId="1037"/>
          <ac:picMkLst>
            <pc:docMk/>
            <pc:sldMk cId="0" sldId="259"/>
            <ac:picMk id="1036" creationId="{C2496320-F8E1-F9D1-B2C1-E51DA8839971}"/>
          </ac:picMkLst>
        </pc:picChg>
        <pc:inkChg chg="add del">
          <ac:chgData name="Ayla Sumer" userId="de3e2971-d39f-4819-b833-ff1fa875ecc0" providerId="ADAL" clId="{077E8670-BFB1-49BF-8C11-D5B76B42C335}" dt="2022-07-28T19:46:41.988" v="193" actId="478"/>
          <ac:inkMkLst>
            <pc:docMk/>
            <pc:sldMk cId="0" sldId="259"/>
            <ac:inkMk id="5" creationId="{A8135990-2BE9-8149-EE8B-1BC7EE889566}"/>
          </ac:inkMkLst>
        </pc:inkChg>
        <pc:inkChg chg="add del">
          <ac:chgData name="Ayla Sumer" userId="de3e2971-d39f-4819-b833-ff1fa875ecc0" providerId="ADAL" clId="{077E8670-BFB1-49BF-8C11-D5B76B42C335}" dt="2022-07-28T19:58:49.571" v="511" actId="478"/>
          <ac:inkMkLst>
            <pc:docMk/>
            <pc:sldMk cId="0" sldId="259"/>
            <ac:inkMk id="8" creationId="{48D6DBAA-4D80-0ACB-5F48-8BF3B9AF6165}"/>
          </ac:inkMkLst>
        </pc:inkChg>
        <pc:inkChg chg="add del">
          <ac:chgData name="Ayla Sumer" userId="de3e2971-d39f-4819-b833-ff1fa875ecc0" providerId="ADAL" clId="{077E8670-BFB1-49BF-8C11-D5B76B42C335}" dt="2022-07-28T20:01:10.837" v="555" actId="478"/>
          <ac:inkMkLst>
            <pc:docMk/>
            <pc:sldMk cId="0" sldId="259"/>
            <ac:inkMk id="10" creationId="{FA2AE7DF-CF4E-D58F-231D-34FE2A26BA70}"/>
          </ac:inkMkLst>
        </pc:inkChg>
        <pc:inkChg chg="add del">
          <ac:chgData name="Ayla Sumer" userId="de3e2971-d39f-4819-b833-ff1fa875ecc0" providerId="ADAL" clId="{077E8670-BFB1-49BF-8C11-D5B76B42C335}" dt="2022-07-28T20:12:37.421" v="734" actId="478"/>
          <ac:inkMkLst>
            <pc:docMk/>
            <pc:sldMk cId="0" sldId="259"/>
            <ac:inkMk id="11" creationId="{804AFB6E-2919-741E-BFF9-8A143CBC6119}"/>
          </ac:inkMkLst>
        </pc:ink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t" anchorCtr="0" compatLnSpc="1">
            <a:prstTxWarp prst="textNoShape">
              <a:avLst/>
            </a:prstTxWarp>
          </a:bodyPr>
          <a:lstStyle>
            <a:defPPr>
              <a:defRPr kern="1200" smtId="4294967295"/>
            </a:defPPr>
            <a:lvl1pPr algn="l" defTabSz="928688">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938588"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t" anchorCtr="0" compatLnSpc="1">
            <a:prstTxWarp prst="textNoShape">
              <a:avLst/>
            </a:prstTxWarp>
          </a:bodyPr>
          <a:lstStyle>
            <a:defPPr>
              <a:defRPr kern="1200" smtId="4294967295"/>
            </a:defPPr>
            <a:lvl1pPr algn="r" defTabSz="928688">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77570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b" anchorCtr="0" compatLnSpc="1">
            <a:prstTxWarp prst="textNoShape">
              <a:avLst/>
            </a:prstTxWarp>
          </a:bodyPr>
          <a:lstStyle>
            <a:defPPr>
              <a:defRPr kern="1200" smtId="4294967295"/>
            </a:defPPr>
            <a:lvl1pPr algn="l" defTabSz="928688">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938588" y="877570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b" anchorCtr="0" compatLnSpc="1">
            <a:prstTxWarp prst="textNoShape">
              <a:avLst/>
            </a:prstTxWarp>
          </a:bodyPr>
          <a:lstStyle>
            <a:defPPr>
              <a:defRPr kern="1200" smtId="4294967295"/>
            </a:defPPr>
            <a:lvl1pPr algn="r" defTabSz="928688">
              <a:defRPr sz="1200" b="0">
                <a:solidFill>
                  <a:schemeClr val="tx1"/>
                </a:solidFill>
                <a:latin typeface="Arial" pitchFamily="34" charset="0"/>
              </a:defRPr>
            </a:lvl1pPr>
          </a:lstStyle>
          <a:p>
            <a:pPr>
              <a:defRPr/>
            </a:pPr>
            <a:fld id="{54F1B5D8-D97D-47DE-99FD-BED51FB7C907}" type="slidenum">
              <a:rPr lang="en-US"/>
              <a:pPr>
                <a:defRPr/>
              </a:pPr>
              <a:t>‹#›</a:t>
            </a:fld>
            <a:endParaRPr lang="en-US"/>
          </a:p>
        </p:txBody>
      </p:sp>
    </p:spTree>
    <p:extLst>
      <p:ext uri="{BB962C8B-B14F-4D97-AF65-F5344CB8AC3E}">
        <p14:creationId xmlns:p14="http://schemas.microsoft.com/office/powerpoint/2010/main" val="748278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8588" y="0"/>
            <a:ext cx="3013075" cy="463550"/>
          </a:xfrm>
          <a:prstGeom prst="rect">
            <a:avLst/>
          </a:prstGeom>
        </p:spPr>
        <p:txBody>
          <a:bodyPr vert="horz" lIns="91440" tIns="45720" rIns="91440" bIns="45720" rtlCol="0"/>
          <a:lstStyle>
            <a:lvl1pPr algn="r">
              <a:defRPr sz="1200"/>
            </a:lvl1pPr>
          </a:lstStyle>
          <a:p>
            <a:fld id="{CFF8DCBC-7609-47A0-9A64-1FDD409067AF}" type="datetimeFigureOut">
              <a:rPr lang="en-US" smtClean="0"/>
              <a:t>7/28/2022</a:t>
            </a:fld>
            <a:endParaRPr lang="en-US"/>
          </a:p>
        </p:txBody>
      </p:sp>
      <p:sp>
        <p:nvSpPr>
          <p:cNvPr id="4" name="Slide Image Placeholder 3"/>
          <p:cNvSpPr>
            <a:spLocks noGrp="1" noRot="1" noChangeAspect="1"/>
          </p:cNvSpPr>
          <p:nvPr>
            <p:ph type="sldImg" idx="2"/>
          </p:nvPr>
        </p:nvSpPr>
        <p:spPr>
          <a:xfrm>
            <a:off x="1398588" y="1155700"/>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6588"/>
            <a:ext cx="5562600" cy="36385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700"/>
            <a:ext cx="30130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8588" y="8775700"/>
            <a:ext cx="3013075" cy="463550"/>
          </a:xfrm>
          <a:prstGeom prst="rect">
            <a:avLst/>
          </a:prstGeom>
        </p:spPr>
        <p:txBody>
          <a:bodyPr vert="horz" lIns="91440" tIns="45720" rIns="91440" bIns="45720" rtlCol="0" anchor="b"/>
          <a:lstStyle>
            <a:lvl1pPr algn="r">
              <a:defRPr sz="1200"/>
            </a:lvl1pPr>
          </a:lstStyle>
          <a:p>
            <a:fld id="{1227EEAB-9DC5-4F3C-8DC4-E33755581A4B}" type="slidenum">
              <a:rPr lang="en-US" smtClean="0"/>
              <a:t>‹#›</a:t>
            </a:fld>
            <a:endParaRPr lang="en-US"/>
          </a:p>
        </p:txBody>
      </p:sp>
    </p:spTree>
    <p:extLst>
      <p:ext uri="{BB962C8B-B14F-4D97-AF65-F5344CB8AC3E}">
        <p14:creationId xmlns:p14="http://schemas.microsoft.com/office/powerpoint/2010/main" val="45242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Format for abstract</a:t>
            </a:r>
          </a:p>
          <a:p>
            <a:r>
              <a:rPr lang="en-US" dirty="0"/>
              <a:t>Change google sheets graphs to have consistent titles </a:t>
            </a:r>
          </a:p>
          <a:p>
            <a:r>
              <a:rPr lang="en-US" dirty="0"/>
              <a:t>Remake graphs</a:t>
            </a:r>
          </a:p>
          <a:p>
            <a:endParaRPr lang="en-US" dirty="0"/>
          </a:p>
          <a:p>
            <a:endParaRPr lang="en-US" dirty="0"/>
          </a:p>
          <a:p>
            <a:r>
              <a:rPr lang="en-US" dirty="0"/>
              <a:t>Which model to use for temp?</a:t>
            </a:r>
          </a:p>
          <a:p>
            <a:endParaRPr lang="en-US" dirty="0"/>
          </a:p>
          <a:p>
            <a:r>
              <a:rPr lang="en-US" dirty="0"/>
              <a:t>Consistent titles for graphs</a:t>
            </a:r>
          </a:p>
          <a:p>
            <a:endParaRPr lang="en-US" dirty="0"/>
          </a:p>
          <a:p>
            <a:r>
              <a:rPr lang="en-US" dirty="0"/>
              <a:t>References</a:t>
            </a:r>
          </a:p>
          <a:p>
            <a:pPr marL="171450" indent="-171450">
              <a:buFontTx/>
              <a:buChar char="-"/>
            </a:pPr>
            <a:r>
              <a:rPr lang="en-US" dirty="0"/>
              <a:t>Citation format</a:t>
            </a:r>
          </a:p>
          <a:p>
            <a:pPr marL="171450" indent="-171450">
              <a:buFontTx/>
              <a:buChar char="-"/>
            </a:pPr>
            <a:r>
              <a:rPr lang="en-US" dirty="0"/>
              <a:t>Is this required</a:t>
            </a:r>
          </a:p>
          <a:p>
            <a:endParaRPr lang="en-US" dirty="0"/>
          </a:p>
        </p:txBody>
      </p:sp>
      <p:sp>
        <p:nvSpPr>
          <p:cNvPr id="4" name="Slide Number Placeholder 3"/>
          <p:cNvSpPr>
            <a:spLocks noGrp="1"/>
          </p:cNvSpPr>
          <p:nvPr>
            <p:ph type="sldNum" sz="quarter" idx="5"/>
          </p:nvPr>
        </p:nvSpPr>
        <p:spPr/>
        <p:txBody>
          <a:bodyPr/>
          <a:lstStyle/>
          <a:p>
            <a:fld id="{1227EEAB-9DC5-4F3C-8DC4-E33755581A4B}" type="slidenum">
              <a:rPr lang="en-US" smtClean="0"/>
              <a:t>1</a:t>
            </a:fld>
            <a:endParaRPr lang="en-US"/>
          </a:p>
        </p:txBody>
      </p:sp>
    </p:spTree>
    <p:extLst>
      <p:ext uri="{BB962C8B-B14F-4D97-AF65-F5344CB8AC3E}">
        <p14:creationId xmlns:p14="http://schemas.microsoft.com/office/powerpoint/2010/main" val="86469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5EDBB11-81A3-4CFA-BA97-1ABE9A8F32CF}" type="slidenum">
              <a:rPr lang="en-US"/>
              <a:pPr>
                <a:defRPr/>
              </a:pPr>
              <a:t>‹#›</a:t>
            </a:fld>
            <a:endParaRPr lang="en-US"/>
          </a:p>
        </p:txBody>
      </p:sp>
    </p:spTree>
    <p:extLst>
      <p:ext uri="{BB962C8B-B14F-4D97-AF65-F5344CB8AC3E}">
        <p14:creationId xmlns:p14="http://schemas.microsoft.com/office/powerpoint/2010/main" val="35658167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5ECC0F7-0140-4FFA-BB4D-270D63D3C308}" type="slidenum">
              <a:rPr lang="en-US"/>
              <a:pPr>
                <a:defRPr/>
              </a:pPr>
              <a:t>‹#›</a:t>
            </a:fld>
            <a:endParaRPr lang="en-US"/>
          </a:p>
        </p:txBody>
      </p:sp>
    </p:spTree>
    <p:extLst>
      <p:ext uri="{BB962C8B-B14F-4D97-AF65-F5344CB8AC3E}">
        <p14:creationId xmlns:p14="http://schemas.microsoft.com/office/powerpoint/2010/main" val="3707377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1" y="1317625"/>
            <a:ext cx="9875837" cy="28089225"/>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3925" y="1317625"/>
            <a:ext cx="29475112" cy="28089225"/>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C1B9D64-3336-481D-94A5-F579BB4A8A39}" type="slidenum">
              <a:rPr lang="en-US"/>
              <a:pPr>
                <a:defRPr/>
              </a:pPr>
              <a:t>‹#›</a:t>
            </a:fld>
            <a:endParaRPr lang="en-US"/>
          </a:p>
        </p:txBody>
      </p:sp>
    </p:spTree>
    <p:extLst>
      <p:ext uri="{BB962C8B-B14F-4D97-AF65-F5344CB8AC3E}">
        <p14:creationId xmlns:p14="http://schemas.microsoft.com/office/powerpoint/2010/main" val="18361420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defPPr>
              <a:defRPr kern="1200" smtId="4294967295"/>
            </a:defPPr>
          </a:lstStyle>
          <a:p>
            <a:r>
              <a:rPr lang="en-US"/>
              <a:t>Click to edit Master title style</a:t>
            </a:r>
          </a:p>
        </p:txBody>
      </p:sp>
      <p:sp>
        <p:nvSpPr>
          <p:cNvPr id="3" name="Content Placeholder 2"/>
          <p:cNvSpPr>
            <a:spLocks noGrp="1"/>
          </p:cNvSpPr>
          <p:nvPr>
            <p:ph sz="quarter" idx="1"/>
          </p:nvPr>
        </p:nvSpPr>
        <p:spPr>
          <a:xfrm>
            <a:off x="2193927" y="7680326"/>
            <a:ext cx="19675475" cy="10787063"/>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2" y="7680326"/>
            <a:ext cx="19675475" cy="10787063"/>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7" y="18619788"/>
            <a:ext cx="19675475" cy="10787062"/>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2" y="18619788"/>
            <a:ext cx="19675475" cy="10787062"/>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2D98BD33-354E-4B11-91E6-709054688882}" type="slidenum">
              <a:rPr lang="en-US"/>
              <a:pPr>
                <a:defRPr/>
              </a:pPr>
              <a:t>‹#›</a:t>
            </a:fld>
            <a:endParaRPr lang="en-US"/>
          </a:p>
        </p:txBody>
      </p:sp>
    </p:spTree>
    <p:extLst>
      <p:ext uri="{BB962C8B-B14F-4D97-AF65-F5344CB8AC3E}">
        <p14:creationId xmlns:p14="http://schemas.microsoft.com/office/powerpoint/2010/main" val="11064980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5940B6B-3169-44D4-847B-7863905C32CF}" type="slidenum">
              <a:rPr lang="en-US"/>
              <a:pPr>
                <a:defRPr/>
              </a:pPr>
              <a:t>‹#›</a:t>
            </a:fld>
            <a:endParaRPr lang="en-US"/>
          </a:p>
        </p:txBody>
      </p:sp>
    </p:spTree>
    <p:extLst>
      <p:ext uri="{BB962C8B-B14F-4D97-AF65-F5344CB8AC3E}">
        <p14:creationId xmlns:p14="http://schemas.microsoft.com/office/powerpoint/2010/main" val="17305290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2"/>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03A4FA6-7C07-49C1-973B-224AB06B993C}" type="slidenum">
              <a:rPr lang="en-US"/>
              <a:pPr>
                <a:defRPr/>
              </a:pPr>
              <a:t>‹#›</a:t>
            </a:fld>
            <a:endParaRPr lang="en-US"/>
          </a:p>
        </p:txBody>
      </p:sp>
    </p:spTree>
    <p:extLst>
      <p:ext uri="{BB962C8B-B14F-4D97-AF65-F5344CB8AC3E}">
        <p14:creationId xmlns:p14="http://schemas.microsoft.com/office/powerpoint/2010/main" val="23931173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3927"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2"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B302B25C-7078-4EDD-9EEA-F171F39DFD5B}" type="slidenum">
              <a:rPr lang="en-US"/>
              <a:pPr>
                <a:defRPr/>
              </a:pPr>
              <a:t>‹#›</a:t>
            </a:fld>
            <a:endParaRPr lang="en-US"/>
          </a:p>
        </p:txBody>
      </p:sp>
    </p:spTree>
    <p:extLst>
      <p:ext uri="{BB962C8B-B14F-4D97-AF65-F5344CB8AC3E}">
        <p14:creationId xmlns:p14="http://schemas.microsoft.com/office/powerpoint/2010/main" val="35662033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8"/>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32F454DA-B8E5-407C-A8B0-B2982CBF7185}" type="slidenum">
              <a:rPr lang="en-US"/>
              <a:pPr>
                <a:defRPr/>
              </a:pPr>
              <a:t>‹#›</a:t>
            </a:fld>
            <a:endParaRPr lang="en-US"/>
          </a:p>
        </p:txBody>
      </p:sp>
    </p:spTree>
    <p:extLst>
      <p:ext uri="{BB962C8B-B14F-4D97-AF65-F5344CB8AC3E}">
        <p14:creationId xmlns:p14="http://schemas.microsoft.com/office/powerpoint/2010/main" val="18058890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865CC813-0CE0-4F7E-9B7F-FCCCD6CE8862}" type="slidenum">
              <a:rPr lang="en-US"/>
              <a:pPr>
                <a:defRPr/>
              </a:pPr>
              <a:t>‹#›</a:t>
            </a:fld>
            <a:endParaRPr lang="en-US"/>
          </a:p>
        </p:txBody>
      </p:sp>
    </p:spTree>
    <p:extLst>
      <p:ext uri="{BB962C8B-B14F-4D97-AF65-F5344CB8AC3E}">
        <p14:creationId xmlns:p14="http://schemas.microsoft.com/office/powerpoint/2010/main" val="22604356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5D3508A-868C-432E-A93E-3C5AF7B204CE}" type="slidenum">
              <a:rPr lang="en-US"/>
              <a:pPr>
                <a:defRPr/>
              </a:pPr>
              <a:t>‹#›</a:t>
            </a:fld>
            <a:endParaRPr lang="en-US"/>
          </a:p>
        </p:txBody>
      </p:sp>
    </p:spTree>
    <p:extLst>
      <p:ext uri="{BB962C8B-B14F-4D97-AF65-F5344CB8AC3E}">
        <p14:creationId xmlns:p14="http://schemas.microsoft.com/office/powerpoint/2010/main" val="23293773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EB5CAF5-4FB5-4E33-861E-BCE1A11039C1}" type="slidenum">
              <a:rPr lang="en-US"/>
              <a:pPr>
                <a:defRPr/>
              </a:pPr>
              <a:t>‹#›</a:t>
            </a:fld>
            <a:endParaRPr lang="en-US"/>
          </a:p>
        </p:txBody>
      </p:sp>
    </p:spTree>
    <p:extLst>
      <p:ext uri="{BB962C8B-B14F-4D97-AF65-F5344CB8AC3E}">
        <p14:creationId xmlns:p14="http://schemas.microsoft.com/office/powerpoint/2010/main" val="30670691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7"/>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2"/>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E1738493-E10F-4F1A-B075-F4B94CA41991}" type="slidenum">
              <a:rPr lang="en-US"/>
              <a:pPr>
                <a:defRPr/>
              </a:pPr>
              <a:t>‹#›</a:t>
            </a:fld>
            <a:endParaRPr lang="en-US"/>
          </a:p>
        </p:txBody>
      </p:sp>
    </p:spTree>
    <p:extLst>
      <p:ext uri="{BB962C8B-B14F-4D97-AF65-F5344CB8AC3E}">
        <p14:creationId xmlns:p14="http://schemas.microsoft.com/office/powerpoint/2010/main" val="41297747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3925" y="7680325"/>
            <a:ext cx="39503350" cy="2172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29978350"/>
            <a:ext cx="102425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smtId="4294967295"/>
            </a:defPPr>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525" y="29978350"/>
            <a:ext cx="139001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smtId="4294967295"/>
            </a:defPPr>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4725" y="29978350"/>
            <a:ext cx="102425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smtId="4294967295"/>
            </a:defPPr>
            <a:lvl1pPr algn="r" defTabSz="3762375">
              <a:defRPr sz="5700" b="0">
                <a:solidFill>
                  <a:schemeClr val="tx1"/>
                </a:solidFill>
                <a:latin typeface="Arial" pitchFamily="34" charset="0"/>
              </a:defRPr>
            </a:lvl1pPr>
          </a:lstStyle>
          <a:p>
            <a:pPr>
              <a:defRPr/>
            </a:pPr>
            <a:fld id="{B42DBB13-E718-4C9A-AC99-89A36AFA8FDE}" type="slidenum">
              <a:rPr lang="en-US"/>
              <a:pPr>
                <a:defRPr/>
              </a:pPr>
              <a:t>‹#›</a:t>
            </a:fld>
            <a:endParaRPr lang="en-US"/>
          </a:p>
        </p:txBody>
      </p:sp>
      <p:pic>
        <p:nvPicPr>
          <p:cNvPr id="1031" name="New picture"/>
          <p:cNvPicPr/>
          <p:nvPr/>
        </p:nvPicPr>
        <p:blipFill>
          <a:blip r:embed="rId14"/>
          <a:stretch>
            <a:fillRect/>
          </a:stretch>
        </p:blipFill>
        <p:spPr>
          <a:xfrm rot="16200000">
            <a:off x="-11506200" y="16459200"/>
            <a:ext cx="14274800" cy="4368800"/>
          </a:xfrm>
          <a:prstGeom prst="rect">
            <a:avLst/>
          </a:prstGeom>
        </p:spPr>
      </p:pic>
      <p:pic>
        <p:nvPicPr>
          <p:cNvPr id="1032" name="New picture"/>
          <p:cNvPicPr/>
          <p:nvPr/>
        </p:nvPicPr>
        <p:blipFill>
          <a:blip r:embed="rId14"/>
          <a:stretch>
            <a:fillRect/>
          </a:stretch>
        </p:blipFill>
        <p:spPr>
          <a:xfrm rot="5400000">
            <a:off x="41122600" y="16459200"/>
            <a:ext cx="14274800" cy="4368800"/>
          </a:xfrm>
          <a:prstGeom prst="rect">
            <a:avLst/>
          </a:prstGeom>
        </p:spPr>
      </p:pic>
      <p:pic>
        <p:nvPicPr>
          <p:cNvPr id="1033" name="New picture"/>
          <p:cNvPicPr/>
          <p:nvPr/>
        </p:nvPicPr>
        <p:blipFill>
          <a:blip r:embed="rId15"/>
          <a:stretch>
            <a:fillRect/>
          </a:stretch>
        </p:blipFill>
        <p:spPr>
          <a:xfrm>
            <a:off x="6959600" y="33426400"/>
            <a:ext cx="29972000" cy="1549400"/>
          </a:xfrm>
          <a:prstGeom prst="rect">
            <a:avLst/>
          </a:prstGeom>
        </p:spPr>
      </p:pic>
      <p:sp>
        <p:nvSpPr>
          <p:cNvPr id="1034"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perceptualpewter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defPPr>
        <a:defRPr kern="1200" smtId="4294967295"/>
      </a:defPPr>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doi.org/10.1186/1756-3305-3-19" TargetMode="External"/><Relationship Id="rId18" Type="http://schemas.openxmlformats.org/officeDocument/2006/relationships/image" Target="../media/image11.png"/><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5.jpeg"/><Relationship Id="rId12" Type="http://schemas.openxmlformats.org/officeDocument/2006/relationships/hyperlink" Target="https://doi.org/10.1371/journal.pntd.0000671" TargetMode="Externa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hyperlink" Target="https://doi.org/10.1093/jmedent/45.1.125" TargetMode="External"/><Relationship Id="rId5" Type="http://schemas.openxmlformats.org/officeDocument/2006/relationships/image" Target="../media/image4.png"/><Relationship Id="rId15" Type="http://schemas.openxmlformats.org/officeDocument/2006/relationships/image" Target="../media/image8.tmp"/><Relationship Id="rId10" Type="http://schemas.openxmlformats.org/officeDocument/2006/relationships/hyperlink" Target="https://doi.org/10.1371/journal.pone.0079276" TargetMode="External"/><Relationship Id="rId19" Type="http://schemas.openxmlformats.org/officeDocument/2006/relationships/image" Target="../media/image12.tmp"/><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hyperlink" Target="https://doi.org/10.1093/jmedent/43.2.3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685800" y="533399"/>
            <a:ext cx="42519600" cy="5994347"/>
          </a:xfrm>
          <a:prstGeom prst="roundRect">
            <a:avLst>
              <a:gd name="adj" fmla="val 6990"/>
            </a:avLst>
          </a:prstGeom>
          <a:solidFill>
            <a:schemeClr val="bg1"/>
          </a:solidFill>
          <a:ln w="76200">
            <a:solidFill>
              <a:schemeClr val="tx2"/>
            </a:solidFill>
            <a:miter lim="800000"/>
          </a:ln>
        </p:spPr>
        <p:txBody>
          <a:bodyPr/>
          <a:lstStyle>
            <a:defPPr>
              <a:defRPr kern="1200" smtId="4294967295"/>
            </a:defPPr>
          </a:lstStyle>
          <a:p>
            <a:pPr eaLnBrk="1" hangingPunct="1"/>
            <a:r>
              <a:rPr lang="en-US" sz="4000" i="1" dirty="0">
                <a:noFill/>
              </a:rPr>
              <a:t>   </a:t>
            </a:r>
          </a:p>
        </p:txBody>
      </p:sp>
      <p:sp>
        <p:nvSpPr>
          <p:cNvPr id="2155" name="Rectangle 167"/>
          <p:cNvSpPr>
            <a:spLocks noChangeArrowheads="1"/>
          </p:cNvSpPr>
          <p:nvPr/>
        </p:nvSpPr>
        <p:spPr bwMode="auto">
          <a:xfrm>
            <a:off x="685800" y="7310735"/>
            <a:ext cx="10058400" cy="914400"/>
          </a:xfrm>
          <a:prstGeom prst="roundRect">
            <a:avLst/>
          </a:prstGeom>
          <a:solidFill>
            <a:schemeClr val="bg2"/>
          </a:solidFill>
          <a:ln w="9525">
            <a:solidFill>
              <a:schemeClr val="tx2"/>
            </a:solidFill>
            <a:miter lim="800000"/>
          </a:ln>
        </p:spPr>
        <p:txBody>
          <a:bodyPr wrap="none" lIns="137160" tIns="68580" rIns="137160" bIns="68580" anchor="ctr"/>
          <a:lstStyle>
            <a:defPPr>
              <a:defRPr kern="1200" smtId="4294967295"/>
            </a:defPPr>
          </a:lstStyle>
          <a:p>
            <a:pPr defTabSz="3762375"/>
            <a:r>
              <a:rPr lang="en-US" sz="3600" dirty="0">
                <a:solidFill>
                  <a:schemeClr val="tx1"/>
                </a:solidFill>
                <a:latin typeface="Nunito" panose="00000500000000000000" pitchFamily="2" charset="0"/>
              </a:rPr>
              <a:t>Abstract</a:t>
            </a:r>
          </a:p>
        </p:txBody>
      </p:sp>
      <p:sp>
        <p:nvSpPr>
          <p:cNvPr id="19" name="Rectangle 167">
            <a:extLst>
              <a:ext uri="{FF2B5EF4-FFF2-40B4-BE49-F238E27FC236}">
                <a16:creationId xmlns:a16="http://schemas.microsoft.com/office/drawing/2014/main" id="{CC5F2601-3472-4441-8610-673ACB878A1B}"/>
              </a:ext>
            </a:extLst>
          </p:cNvPr>
          <p:cNvSpPr>
            <a:spLocks noChangeArrowheads="1"/>
          </p:cNvSpPr>
          <p:nvPr/>
        </p:nvSpPr>
        <p:spPr bwMode="auto">
          <a:xfrm>
            <a:off x="11506200" y="7310735"/>
            <a:ext cx="10058400" cy="914400"/>
          </a:xfrm>
          <a:prstGeom prst="roundRect">
            <a:avLst/>
          </a:prstGeom>
          <a:solidFill>
            <a:schemeClr val="bg2"/>
          </a:solidFill>
          <a:ln w="9525">
            <a:solidFill>
              <a:schemeClr val="tx2"/>
            </a:solidFill>
            <a:miter lim="800000"/>
          </a:ln>
        </p:spPr>
        <p:txBody>
          <a:bodyPr wrap="none" lIns="137160" tIns="68580" rIns="137160" bIns="68580" anchor="ctr"/>
          <a:lstStyle>
            <a:defPPr>
              <a:defRPr kern="1200" smtId="4294967295"/>
            </a:defPPr>
          </a:lstStyle>
          <a:p>
            <a:pPr defTabSz="3762375"/>
            <a:r>
              <a:rPr lang="en-US" sz="3600" dirty="0">
                <a:solidFill>
                  <a:schemeClr val="tx1"/>
                </a:solidFill>
                <a:latin typeface="Nunito" panose="00000500000000000000" pitchFamily="2" charset="0"/>
              </a:rPr>
              <a:t>Methodology</a:t>
            </a:r>
          </a:p>
        </p:txBody>
      </p:sp>
      <p:sp>
        <p:nvSpPr>
          <p:cNvPr id="20" name="Rectangle 167">
            <a:extLst>
              <a:ext uri="{FF2B5EF4-FFF2-40B4-BE49-F238E27FC236}">
                <a16:creationId xmlns:a16="http://schemas.microsoft.com/office/drawing/2014/main" id="{F8160BCC-36FC-4419-BD0D-F8E0CD69D3FC}"/>
              </a:ext>
            </a:extLst>
          </p:cNvPr>
          <p:cNvSpPr>
            <a:spLocks noChangeArrowheads="1"/>
          </p:cNvSpPr>
          <p:nvPr/>
        </p:nvSpPr>
        <p:spPr bwMode="auto">
          <a:xfrm>
            <a:off x="11318493" y="22462715"/>
            <a:ext cx="10058400" cy="914400"/>
          </a:xfrm>
          <a:prstGeom prst="roundRect">
            <a:avLst/>
          </a:prstGeom>
          <a:solidFill>
            <a:schemeClr val="bg2"/>
          </a:solidFill>
          <a:ln w="9525">
            <a:solidFill>
              <a:schemeClr val="tx2"/>
            </a:solidFill>
            <a:miter lim="800000"/>
          </a:ln>
        </p:spPr>
        <p:txBody>
          <a:bodyPr wrap="none" lIns="137160" tIns="68580" rIns="137160" bIns="68580" anchor="ctr"/>
          <a:lstStyle>
            <a:defPPr>
              <a:defRPr kern="1200" smtId="4294967295"/>
            </a:defPPr>
          </a:lstStyle>
          <a:p>
            <a:pPr defTabSz="3762375"/>
            <a:r>
              <a:rPr lang="en-US" sz="3600" dirty="0">
                <a:solidFill>
                  <a:schemeClr val="tx1"/>
                </a:solidFill>
                <a:latin typeface="Nunito" panose="00000500000000000000" pitchFamily="2" charset="0"/>
              </a:rPr>
              <a:t>Results</a:t>
            </a:r>
          </a:p>
        </p:txBody>
      </p:sp>
      <p:sp>
        <p:nvSpPr>
          <p:cNvPr id="27" name="Rectangle 167">
            <a:extLst>
              <a:ext uri="{FF2B5EF4-FFF2-40B4-BE49-F238E27FC236}">
                <a16:creationId xmlns:a16="http://schemas.microsoft.com/office/drawing/2014/main" id="{9E369C6D-A264-4B89-931F-14FD6655F2D2}"/>
              </a:ext>
            </a:extLst>
          </p:cNvPr>
          <p:cNvSpPr>
            <a:spLocks noChangeArrowheads="1"/>
          </p:cNvSpPr>
          <p:nvPr/>
        </p:nvSpPr>
        <p:spPr bwMode="auto">
          <a:xfrm>
            <a:off x="685800" y="14630400"/>
            <a:ext cx="10058400" cy="914400"/>
          </a:xfrm>
          <a:prstGeom prst="roundRect">
            <a:avLst/>
          </a:prstGeom>
          <a:solidFill>
            <a:schemeClr val="bg2"/>
          </a:solidFill>
          <a:ln w="9525">
            <a:solidFill>
              <a:schemeClr val="tx2"/>
            </a:solidFill>
            <a:miter lim="800000"/>
          </a:ln>
        </p:spPr>
        <p:txBody>
          <a:bodyPr wrap="none" lIns="137160" tIns="68580" rIns="137160" bIns="68580" anchor="ctr"/>
          <a:lstStyle>
            <a:defPPr>
              <a:defRPr kern="1200" smtId="4294967295"/>
            </a:defPPr>
          </a:lstStyle>
          <a:p>
            <a:pPr defTabSz="3762375"/>
            <a:r>
              <a:rPr lang="en-US" sz="3600" dirty="0">
                <a:solidFill>
                  <a:schemeClr val="tx1"/>
                </a:solidFill>
                <a:latin typeface="Nunito" panose="00000500000000000000" pitchFamily="2" charset="0"/>
              </a:rPr>
              <a:t>Research Question</a:t>
            </a:r>
          </a:p>
        </p:txBody>
      </p:sp>
      <p:sp>
        <p:nvSpPr>
          <p:cNvPr id="32" name="Rectangle 167">
            <a:extLst>
              <a:ext uri="{FF2B5EF4-FFF2-40B4-BE49-F238E27FC236}">
                <a16:creationId xmlns:a16="http://schemas.microsoft.com/office/drawing/2014/main" id="{8A36DE9E-ADA7-4B49-A36B-D777D03B40F4}"/>
              </a:ext>
            </a:extLst>
          </p:cNvPr>
          <p:cNvSpPr>
            <a:spLocks noChangeArrowheads="1"/>
          </p:cNvSpPr>
          <p:nvPr/>
        </p:nvSpPr>
        <p:spPr bwMode="auto">
          <a:xfrm>
            <a:off x="33094845" y="27746445"/>
            <a:ext cx="10058400" cy="914400"/>
          </a:xfrm>
          <a:prstGeom prst="roundRect">
            <a:avLst/>
          </a:prstGeom>
          <a:solidFill>
            <a:schemeClr val="bg2"/>
          </a:solidFill>
          <a:ln w="9525">
            <a:solidFill>
              <a:schemeClr val="tx2"/>
            </a:solidFill>
            <a:miter lim="800000"/>
          </a:ln>
        </p:spPr>
        <p:txBody>
          <a:bodyPr wrap="none" lIns="137160" tIns="68580" rIns="137160" bIns="68580" anchor="ctr"/>
          <a:lstStyle>
            <a:defPPr>
              <a:defRPr kern="1200" smtId="4294967295"/>
            </a:defPPr>
          </a:lstStyle>
          <a:p>
            <a:pPr defTabSz="3762375"/>
            <a:r>
              <a:rPr lang="en-US" sz="3600" dirty="0">
                <a:solidFill>
                  <a:schemeClr val="tx1"/>
                </a:solidFill>
                <a:latin typeface="Nunito" panose="00000500000000000000" pitchFamily="2" charset="0"/>
              </a:rPr>
              <a:t>Acknowledgements</a:t>
            </a:r>
          </a:p>
        </p:txBody>
      </p:sp>
      <p:sp>
        <p:nvSpPr>
          <p:cNvPr id="33" name="TextBox 19">
            <a:extLst>
              <a:ext uri="{FF2B5EF4-FFF2-40B4-BE49-F238E27FC236}">
                <a16:creationId xmlns:a16="http://schemas.microsoft.com/office/drawing/2014/main" id="{AD61A419-7763-464E-BEFD-5783756FD735}"/>
              </a:ext>
            </a:extLst>
          </p:cNvPr>
          <p:cNvSpPr txBox="1">
            <a:spLocks noChangeArrowheads="1"/>
          </p:cNvSpPr>
          <p:nvPr/>
        </p:nvSpPr>
        <p:spPr bwMode="auto">
          <a:xfrm>
            <a:off x="33147000" y="28803600"/>
            <a:ext cx="10058400" cy="378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l"/>
            <a:r>
              <a:rPr lang="en-US" b="0" dirty="0">
                <a:latin typeface="Open Sans" panose="020B0606030504020204" pitchFamily="34" charset="0"/>
                <a:ea typeface="Open Sans" panose="020B0606030504020204" pitchFamily="34" charset="0"/>
                <a:cs typeface="Open Sans" panose="020B0606030504020204" pitchFamily="34" charset="0"/>
              </a:rPr>
              <a:t>This project was completed with the aid, guidance, and support of </a:t>
            </a:r>
            <a:r>
              <a:rPr lang="en-US" b="0" i="0" dirty="0">
                <a:effectLst/>
                <a:latin typeface="Open Sans" panose="020B0606030504020204" pitchFamily="34" charset="0"/>
                <a:ea typeface="Open Sans" panose="020B0606030504020204" pitchFamily="34" charset="0"/>
                <a:cs typeface="Open Sans" panose="020B0606030504020204" pitchFamily="34" charset="0"/>
              </a:rPr>
              <a:t>Dr. </a:t>
            </a:r>
            <a:r>
              <a:rPr lang="en-US" b="0" i="0" dirty="0" err="1">
                <a:effectLst/>
                <a:latin typeface="Open Sans" panose="020B0606030504020204" pitchFamily="34" charset="0"/>
                <a:ea typeface="Open Sans" panose="020B0606030504020204" pitchFamily="34" charset="0"/>
                <a:cs typeface="Open Sans" panose="020B0606030504020204" pitchFamily="34" charset="0"/>
              </a:rPr>
              <a:t>Rusanne</a:t>
            </a:r>
            <a:r>
              <a:rPr lang="en-US" b="0" i="0" dirty="0">
                <a:effectLst/>
                <a:latin typeface="Open Sans" panose="020B0606030504020204" pitchFamily="34" charset="0"/>
                <a:ea typeface="Open Sans" panose="020B0606030504020204" pitchFamily="34" charset="0"/>
                <a:cs typeface="Open Sans" panose="020B0606030504020204" pitchFamily="34" charset="0"/>
              </a:rPr>
              <a:t> Low, Ms. Cassie Soeffing, Mr. </a:t>
            </a:r>
            <a:r>
              <a:rPr lang="en-US" b="0" i="0" dirty="0" err="1">
                <a:effectLst/>
                <a:latin typeface="Open Sans" panose="020B0606030504020204" pitchFamily="34" charset="0"/>
                <a:ea typeface="Open Sans" panose="020B0606030504020204" pitchFamily="34" charset="0"/>
                <a:cs typeface="Open Sans" panose="020B0606030504020204" pitchFamily="34" charset="0"/>
              </a:rPr>
              <a:t>Peder</a:t>
            </a:r>
            <a:r>
              <a:rPr lang="en-US" b="0" i="0" dirty="0">
                <a:effectLst/>
                <a:latin typeface="Open Sans" panose="020B0606030504020204" pitchFamily="34" charset="0"/>
                <a:ea typeface="Open Sans" panose="020B0606030504020204" pitchFamily="34" charset="0"/>
                <a:cs typeface="Open Sans" panose="020B0606030504020204" pitchFamily="34" charset="0"/>
              </a:rPr>
              <a:t> Nelson, Dr. Erika </a:t>
            </a:r>
            <a:r>
              <a:rPr lang="en-US" b="0" i="0" dirty="0" err="1">
                <a:effectLst/>
                <a:latin typeface="Open Sans" panose="020B0606030504020204" pitchFamily="34" charset="0"/>
                <a:ea typeface="Open Sans" panose="020B0606030504020204" pitchFamily="34" charset="0"/>
                <a:cs typeface="Open Sans" panose="020B0606030504020204" pitchFamily="34" charset="0"/>
              </a:rPr>
              <a:t>Podest</a:t>
            </a:r>
            <a:r>
              <a:rPr lang="en-US" b="0" i="0" dirty="0">
                <a:effectLst/>
                <a:latin typeface="Open Sans" panose="020B0606030504020204" pitchFamily="34" charset="0"/>
                <a:ea typeface="Open Sans" panose="020B0606030504020204" pitchFamily="34" charset="0"/>
                <a:cs typeface="Open Sans" panose="020B0606030504020204" pitchFamily="34" charset="0"/>
              </a:rPr>
              <a:t>, and Mr. Andrew Clark.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 also want to thank the STEM Enhancement in Earth Science (SEES) program for providing us with the necessary tools and information to carry out our research.</a:t>
            </a:r>
            <a:r>
              <a:rPr lang="en-US" b="0" i="0" dirty="0">
                <a:effectLst/>
                <a:latin typeface="Open Sans" panose="020B0606030504020204" pitchFamily="34" charset="0"/>
                <a:ea typeface="Open Sans" panose="020B0606030504020204" pitchFamily="34" charset="0"/>
                <a:cs typeface="Open Sans" panose="020B0606030504020204" pitchFamily="34" charset="0"/>
              </a:rPr>
              <a:t> </a:t>
            </a:r>
          </a:p>
          <a:p>
            <a:pPr algn="l"/>
            <a:endParaRPr lang="en-US" b="0" dirty="0">
              <a:latin typeface="Open Sans" panose="020B0606030504020204" pitchFamily="34" charset="0"/>
              <a:ea typeface="Open Sans" panose="020B0606030504020204" pitchFamily="34" charset="0"/>
              <a:cs typeface="Open Sans" panose="020B0606030504020204" pitchFamily="34" charset="0"/>
            </a:endParaRPr>
          </a:p>
          <a:p>
            <a:pPr algn="l"/>
            <a:r>
              <a:rPr lang="en-US" b="0" i="0" dirty="0">
                <a:effectLst/>
                <a:latin typeface="Open Sans" panose="020B0606030504020204" pitchFamily="34" charset="0"/>
                <a:ea typeface="Open Sans" panose="020B0606030504020204" pitchFamily="34" charset="0"/>
                <a:cs typeface="Open Sans" panose="020B0606030504020204" pitchFamily="34" charset="0"/>
              </a:rPr>
              <a:t>The material contained in this poster is based upon work supported by the National Aeronautics and Space Administration (NASA) cooperative agreements NNX16AE28A to the Institute for Global Environmental Strategies (IGES) for the NASA Earth Science Education Collaborative (NESEC) and NNX16AB89A to the University of Texas Austin for the STEM Enhancement in Earth Science (SEES). Any opinions, findings, conclusions, or recommendations expressed in this material are those of the authors and do not necessarily reflect the views of NASA.</a:t>
            </a:r>
          </a:p>
        </p:txBody>
      </p:sp>
      <p:sp>
        <p:nvSpPr>
          <p:cNvPr id="48" name="TextBox 47">
            <a:extLst>
              <a:ext uri="{FF2B5EF4-FFF2-40B4-BE49-F238E27FC236}">
                <a16:creationId xmlns:a16="http://schemas.microsoft.com/office/drawing/2014/main" id="{6A0D303C-BC2E-4D27-8DCB-AFFC83235B99}"/>
              </a:ext>
            </a:extLst>
          </p:cNvPr>
          <p:cNvSpPr txBox="1"/>
          <p:nvPr/>
        </p:nvSpPr>
        <p:spPr>
          <a:xfrm>
            <a:off x="663212" y="8284405"/>
            <a:ext cx="10080988" cy="6186309"/>
          </a:xfrm>
          <a:prstGeom prst="rect">
            <a:avLst/>
          </a:prstGeom>
          <a:noFill/>
        </p:spPr>
        <p:txBody>
          <a:bodyPr wrap="square" rtlCol="0">
            <a:spAutoFit/>
          </a:bodyPr>
          <a:lstStyle>
            <a:defPPr>
              <a:defRPr kern="1200" smtId="4294967295"/>
            </a:defPPr>
          </a:lstStyle>
          <a:p>
            <a:pPr algn="l" rtl="0">
              <a:spcBef>
                <a:spcPts val="0"/>
              </a:spcBef>
              <a:spcAft>
                <a:spcPts val="0"/>
              </a:spcAft>
            </a:pPr>
            <a:r>
              <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West Nile Virus is a significant issue in much of the world and is primarily transmitted through </a:t>
            </a:r>
            <a:r>
              <a:rPr lang="en-US" sz="2200" b="0"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Culex</a:t>
            </a:r>
            <a:r>
              <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Mosquitoes. The density of </a:t>
            </a:r>
            <a:r>
              <a:rPr lang="en-US" sz="2200" b="0"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Culex</a:t>
            </a:r>
            <a:r>
              <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mosquito populations is dependent on numerous environmental factors. In our project, we aim to evaluate the correlation between </a:t>
            </a:r>
            <a:r>
              <a:rPr lang="en-US" sz="2200" b="0"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Culex </a:t>
            </a:r>
            <a:r>
              <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mosquito density and certain environmental factors that are forecasted to change due to human-produced pollution. Specifically, we investigate the effect of air pollution and air temperature on mosquito vector density. Furthermore, we also consider how these various environmental factors will change over time, particularly due to climate change, and develop a predictive model to forecast these changes in mosquito populations based on our research.  We focus our research on Dallas County, Texas and utilize Air Quality Index Data from the Environmental Protection Agency, average monthly temperature reports from the National Weather Service, and Arbovirus Weekly Activity Reports From Texas Department of State Health Services. We also utilize GLOBE data for other environmental factors, including humidity and precipitation. Our findings reveal a strong correlation between the environmental factors of air temperature and air pollution and new mosquito pools positive for West Nile Virus in Dallas County. </a:t>
            </a:r>
            <a:endParaRPr lang="en-US" sz="2200" b="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DEA09F5A-1661-4BDF-A2DF-89252468F52D}"/>
              </a:ext>
            </a:extLst>
          </p:cNvPr>
          <p:cNvSpPr txBox="1"/>
          <p:nvPr/>
        </p:nvSpPr>
        <p:spPr>
          <a:xfrm>
            <a:off x="685800" y="15686544"/>
            <a:ext cx="10058400" cy="2677656"/>
          </a:xfrm>
          <a:prstGeom prst="rect">
            <a:avLst/>
          </a:prstGeom>
          <a:noFill/>
        </p:spPr>
        <p:txBody>
          <a:bodyPr wrap="square" rtlCol="0">
            <a:spAutoFit/>
          </a:bodyPr>
          <a:lstStyle>
            <a:defPPr>
              <a:defRPr kern="1200" smtId="4294967295"/>
            </a:defPPr>
          </a:lstStyle>
          <a:p>
            <a:pPr algn="l"/>
            <a:r>
              <a:rPr lang="en-US" sz="2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Culex </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Mosquitos are the primary vectors of West Nile Virus. Air pollution and air temperature are two environmental factors that are forecasted to change with continued human-produced pollution. What is the relationship between these environmental factors (air pollution, air temperature) and </a:t>
            </a:r>
            <a:r>
              <a:rPr lang="en-US" sz="2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Culex</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mosquito density? How can these environmental factors be used to predict future West Nile-carrying mosquito population densities?</a:t>
            </a:r>
          </a:p>
        </p:txBody>
      </p:sp>
      <p:sp>
        <p:nvSpPr>
          <p:cNvPr id="54" name="TextBox 53">
            <a:extLst>
              <a:ext uri="{FF2B5EF4-FFF2-40B4-BE49-F238E27FC236}">
                <a16:creationId xmlns:a16="http://schemas.microsoft.com/office/drawing/2014/main" id="{78FB01C1-373E-4866-BF69-4540A0DE8387}"/>
              </a:ext>
            </a:extLst>
          </p:cNvPr>
          <p:cNvSpPr txBox="1"/>
          <p:nvPr/>
        </p:nvSpPr>
        <p:spPr>
          <a:xfrm>
            <a:off x="11506200" y="8340864"/>
            <a:ext cx="10058400" cy="11172289"/>
          </a:xfrm>
          <a:prstGeom prst="rect">
            <a:avLst/>
          </a:prstGeom>
          <a:noFill/>
        </p:spPr>
        <p:txBody>
          <a:bodyPr wrap="square" rtlCol="0">
            <a:spAutoFit/>
          </a:bodyPr>
          <a:lstStyle>
            <a:defPPr>
              <a:defRPr kern="1200" smtId="4294967295"/>
            </a:defPPr>
          </a:lstStyle>
          <a:p>
            <a:pPr algn="l"/>
            <a:r>
              <a:rPr lang="en-US" sz="2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Study Site</a:t>
            </a:r>
          </a:p>
          <a:p>
            <a:pPr algn="l" rtl="0">
              <a:spcBef>
                <a:spcPts val="0"/>
              </a:spcBef>
              <a:spcAft>
                <a:spcPts val="0"/>
              </a:spcAft>
            </a:pPr>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West Nile Virus is now a common occurrence in temperate and tropical climates of the United States. In our study, we focus our research in the county of Dallas, Texas. West Nile Virus emerged in Texas in 2002 and since then has been detected yearly in the state. The largest case of West Nile Virus outbreak occurred in Texas in 2012 and this disease remains a significant public health concern for the region</a:t>
            </a:r>
            <a:r>
              <a:rPr lang="en-US" sz="20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(Martinez et al., 2017).</a:t>
            </a:r>
            <a:endParaRPr lang="en-US" sz="20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0"/>
              </a:spcAft>
            </a:pPr>
            <a:r>
              <a:rPr lang="en-US" sz="2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Data Sets</a:t>
            </a:r>
          </a:p>
          <a:p>
            <a:pPr marL="342900" indent="-342900" algn="l" rtl="0">
              <a:spcBef>
                <a:spcPts val="0"/>
              </a:spcBef>
              <a:spcAft>
                <a:spcPts val="0"/>
              </a:spcAft>
              <a:buFont typeface="Arial" panose="020B0604020202020204" pitchFamily="34" charset="0"/>
              <a:buChar char="•"/>
            </a:pPr>
            <a:r>
              <a:rPr lang="en-US" sz="2000" b="0" i="0" u="none" strike="noStrike" dirty="0">
                <a:solidFill>
                  <a:srgbClr val="2A2A2A"/>
                </a:solidFill>
                <a:effectLst/>
                <a:latin typeface="Open Sans" panose="020B0606030504020204" pitchFamily="34" charset="0"/>
                <a:ea typeface="Open Sans" panose="020B0606030504020204" pitchFamily="34" charset="0"/>
                <a:cs typeface="Open Sans" panose="020B0606030504020204" pitchFamily="34" charset="0"/>
              </a:rPr>
              <a:t>To investigate our research question, we used data on mosquitoes in Dallas, Texas that test positive for West Nile Virus from Texas’s Department of State Health Services Arbovirus Weekly Report. We specifically used data on the </a:t>
            </a:r>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number of new mosquito pools that tested positive for West Nile Virus in Dallas County </a:t>
            </a:r>
            <a:r>
              <a:rPr lang="en-US" sz="20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per month</a:t>
            </a:r>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We used this particular data set as </a:t>
            </a:r>
            <a:r>
              <a:rPr lang="en-US" sz="2000" b="0" i="0" u="none" strike="noStrike" dirty="0">
                <a:solidFill>
                  <a:srgbClr val="2A2A2A"/>
                </a:solidFill>
                <a:effectLst/>
                <a:latin typeface="Open Sans" panose="020B0606030504020204" pitchFamily="34" charset="0"/>
                <a:ea typeface="Open Sans" panose="020B0606030504020204" pitchFamily="34" charset="0"/>
                <a:cs typeface="Open Sans" panose="020B0606030504020204" pitchFamily="34" charset="0"/>
              </a:rPr>
              <a:t>proxy data </a:t>
            </a:r>
            <a:r>
              <a:rPr lang="en-US" sz="2000" b="0" dirty="0">
                <a:solidFill>
                  <a:srgbClr val="2A2A2A"/>
                </a:solidFill>
                <a:latin typeface="Open Sans" panose="020B0606030504020204" pitchFamily="34" charset="0"/>
                <a:ea typeface="Open Sans" panose="020B0606030504020204" pitchFamily="34" charset="0"/>
                <a:cs typeface="Open Sans" panose="020B0606030504020204" pitchFamily="34" charset="0"/>
              </a:rPr>
              <a:t>for the overall </a:t>
            </a:r>
            <a:r>
              <a:rPr lang="en-US" sz="2000" b="0" i="1" dirty="0">
                <a:solidFill>
                  <a:srgbClr val="2A2A2A"/>
                </a:solidFill>
                <a:latin typeface="Open Sans" panose="020B0606030504020204" pitchFamily="34" charset="0"/>
                <a:ea typeface="Open Sans" panose="020B0606030504020204" pitchFamily="34" charset="0"/>
                <a:cs typeface="Open Sans" panose="020B0606030504020204" pitchFamily="34" charset="0"/>
              </a:rPr>
              <a:t>Culex</a:t>
            </a:r>
            <a:r>
              <a:rPr lang="en-US" sz="2000" b="0" dirty="0">
                <a:solidFill>
                  <a:srgbClr val="2A2A2A"/>
                </a:solidFill>
                <a:latin typeface="Open Sans" panose="020B0606030504020204" pitchFamily="34" charset="0"/>
                <a:ea typeface="Open Sans" panose="020B0606030504020204" pitchFamily="34" charset="0"/>
                <a:cs typeface="Open Sans" panose="020B0606030504020204" pitchFamily="34" charset="0"/>
              </a:rPr>
              <a:t> mosquito density in Dallas county</a:t>
            </a:r>
          </a:p>
          <a:p>
            <a:pPr marL="342900" indent="-342900" algn="l" rtl="0">
              <a:spcBef>
                <a:spcPts val="0"/>
              </a:spcBef>
              <a:spcAft>
                <a:spcPts val="0"/>
              </a:spcAft>
              <a:buFont typeface="Arial" panose="020B0604020202020204" pitchFamily="34" charset="0"/>
              <a:buChar char="•"/>
            </a:pPr>
            <a:r>
              <a:rPr lang="en-US" sz="2000" b="0" dirty="0">
                <a:solidFill>
                  <a:srgbClr val="2A2A2A"/>
                </a:solidFill>
                <a:latin typeface="Open Sans" panose="020B0606030504020204" pitchFamily="34" charset="0"/>
                <a:ea typeface="Open Sans" panose="020B0606030504020204" pitchFamily="34" charset="0"/>
                <a:cs typeface="Open Sans" panose="020B0606030504020204" pitchFamily="34" charset="0"/>
              </a:rPr>
              <a:t>We compared this mosquito data to data for our two environmental factors (air quality and air temperature).</a:t>
            </a:r>
            <a:r>
              <a:rPr lang="en-US" sz="2000" b="0" i="0" u="none" strike="noStrike" dirty="0">
                <a:solidFill>
                  <a:srgbClr val="2A2A2A"/>
                </a:solidFill>
                <a:effectLst/>
                <a:latin typeface="Open Sans" panose="020B0606030504020204" pitchFamily="34" charset="0"/>
                <a:ea typeface="Open Sans" panose="020B0606030504020204" pitchFamily="34" charset="0"/>
                <a:cs typeface="Open Sans" panose="020B0606030504020204" pitchFamily="34" charset="0"/>
              </a:rPr>
              <a:t> For </a:t>
            </a:r>
            <a:r>
              <a:rPr lang="en-US" sz="2000" b="0" dirty="0">
                <a:solidFill>
                  <a:srgbClr val="2A2A2A"/>
                </a:solidFill>
                <a:latin typeface="Open Sans" panose="020B0606030504020204" pitchFamily="34" charset="0"/>
                <a:ea typeface="Open Sans" panose="020B0606030504020204" pitchFamily="34" charset="0"/>
                <a:cs typeface="Open Sans" panose="020B0606030504020204" pitchFamily="34" charset="0"/>
              </a:rPr>
              <a:t>our air quality data, we used </a:t>
            </a:r>
            <a:r>
              <a:rPr lang="en-US" sz="2000" b="0" i="0" u="none" strike="noStrike" dirty="0">
                <a:solidFill>
                  <a:srgbClr val="2A2A2A"/>
                </a:solidFill>
                <a:effectLst/>
                <a:latin typeface="Open Sans" panose="020B0606030504020204" pitchFamily="34" charset="0"/>
                <a:ea typeface="Open Sans" panose="020B0606030504020204" pitchFamily="34" charset="0"/>
                <a:cs typeface="Open Sans" panose="020B0606030504020204" pitchFamily="34" charset="0"/>
              </a:rPr>
              <a:t>Air Quality Index Data from Dallas County, Texas from the United States Environmental Protection Agency’s (EPA) Air Quality Index Report. We specifically looked at t</a:t>
            </a:r>
            <a:r>
              <a:rPr lang="en-US" sz="2000" b="0" dirty="0">
                <a:solidFill>
                  <a:srgbClr val="2A2A2A"/>
                </a:solidFill>
                <a:latin typeface="Open Sans" panose="020B0606030504020204" pitchFamily="34" charset="0"/>
                <a:ea typeface="Open Sans" panose="020B0606030504020204" pitchFamily="34" charset="0"/>
                <a:cs typeface="Open Sans" panose="020B0606030504020204" pitchFamily="34" charset="0"/>
              </a:rPr>
              <a:t>he </a:t>
            </a:r>
            <a:r>
              <a:rPr lang="en-US" sz="2000" b="0" i="0" u="none" strike="noStrike" dirty="0">
                <a:solidFill>
                  <a:srgbClr val="2A2A2A"/>
                </a:solidFill>
                <a:effectLst/>
                <a:latin typeface="Open Sans" panose="020B0606030504020204" pitchFamily="34" charset="0"/>
                <a:ea typeface="Open Sans" panose="020B0606030504020204" pitchFamily="34" charset="0"/>
                <a:cs typeface="Open Sans" panose="020B0606030504020204" pitchFamily="34" charset="0"/>
              </a:rPr>
              <a:t>days per month with Moderate to Unhealthy AQI levels (51-500 AQI). For our air temperature data, we used average monthly temperature reports from the National Weather Service. </a:t>
            </a:r>
          </a:p>
          <a:p>
            <a:pPr marL="342900" indent="-342900" algn="l" rtl="0">
              <a:spcBef>
                <a:spcPts val="0"/>
              </a:spcBef>
              <a:spcAft>
                <a:spcPts val="0"/>
              </a:spcAft>
              <a:buFont typeface="Arial" panose="020B0604020202020204" pitchFamily="34" charset="0"/>
              <a:buChar char="•"/>
            </a:pPr>
            <a:r>
              <a:rPr lang="en-US" sz="2000" b="0" i="0" u="none" strike="noStrike" dirty="0">
                <a:solidFill>
                  <a:srgbClr val="2A2A2A"/>
                </a:solidFill>
                <a:effectLst/>
                <a:latin typeface="Open Sans" panose="020B0606030504020204" pitchFamily="34" charset="0"/>
                <a:ea typeface="Open Sans" panose="020B0606030504020204" pitchFamily="34" charset="0"/>
                <a:cs typeface="Open Sans" panose="020B0606030504020204" pitchFamily="34" charset="0"/>
              </a:rPr>
              <a:t>We compared the data sets for each month </a:t>
            </a:r>
            <a:r>
              <a:rPr lang="en-US" sz="2000" b="0" i="0" strike="noStrike" dirty="0">
                <a:solidFill>
                  <a:srgbClr val="2A2A2A"/>
                </a:solidFill>
                <a:effectLst/>
                <a:latin typeface="Open Sans" panose="020B0606030504020204" pitchFamily="34" charset="0"/>
                <a:ea typeface="Open Sans" panose="020B0606030504020204" pitchFamily="34" charset="0"/>
                <a:cs typeface="Open Sans" panose="020B0606030504020204" pitchFamily="34" charset="0"/>
              </a:rPr>
              <a:t>from </a:t>
            </a: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January 2018 to June 2022.</a:t>
            </a:r>
            <a:endParaRPr lang="en-US" sz="2000" b="0" i="0" u="none" strike="noStrike" dirty="0">
              <a:solidFill>
                <a:srgbClr val="2A2A2A"/>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0"/>
              </a:spcAft>
            </a:pPr>
            <a:r>
              <a:rPr lang="en-US" sz="2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Data Analysis</a:t>
            </a:r>
            <a:endParaRPr lang="en-US" sz="2000" b="0" i="0" u="none" strike="noStrike" dirty="0">
              <a:solidFill>
                <a:srgbClr val="2A2A2A"/>
              </a:solidFill>
              <a:latin typeface="Open Sans" panose="020B0606030504020204" pitchFamily="34" charset="0"/>
              <a:ea typeface="Open Sans" panose="020B0606030504020204" pitchFamily="34" charset="0"/>
              <a:cs typeface="Open Sans" panose="020B0606030504020204" pitchFamily="34" charset="0"/>
            </a:endParaRPr>
          </a:p>
          <a:p>
            <a:pPr algn="l" rtl="0">
              <a:spcBef>
                <a:spcPts val="0"/>
              </a:spcBef>
              <a:spcAft>
                <a:spcPts val="0"/>
              </a:spcAft>
            </a:pPr>
            <a:r>
              <a:rPr lang="en-US" sz="2000" b="0" i="0" u="none" strike="noStrike" dirty="0">
                <a:solidFill>
                  <a:srgbClr val="2A2A2A"/>
                </a:solidFill>
                <a:effectLst/>
                <a:latin typeface="Open Sans" panose="020B0606030504020204" pitchFamily="34" charset="0"/>
                <a:ea typeface="Open Sans" panose="020B0606030504020204" pitchFamily="34" charset="0"/>
                <a:cs typeface="Open Sans" panose="020B0606030504020204" pitchFamily="34" charset="0"/>
              </a:rPr>
              <a:t>For both </a:t>
            </a:r>
            <a:r>
              <a:rPr lang="en-US" sz="2000" b="0" dirty="0">
                <a:solidFill>
                  <a:srgbClr val="2A2A2A"/>
                </a:solidFill>
                <a:latin typeface="Open Sans" panose="020B0606030504020204" pitchFamily="34" charset="0"/>
                <a:ea typeface="Open Sans" panose="020B0606030504020204" pitchFamily="34" charset="0"/>
                <a:cs typeface="Open Sans" panose="020B0606030504020204" pitchFamily="34" charset="0"/>
              </a:rPr>
              <a:t>environmental factors</a:t>
            </a:r>
            <a:r>
              <a:rPr lang="en-US" sz="2000" b="0" i="0" u="none" strike="noStrike" dirty="0">
                <a:solidFill>
                  <a:srgbClr val="2A2A2A"/>
                </a:solidFill>
                <a:effectLst/>
                <a:latin typeface="Open Sans" panose="020B0606030504020204" pitchFamily="34" charset="0"/>
                <a:ea typeface="Open Sans" panose="020B0606030504020204" pitchFamily="34" charset="0"/>
                <a:cs typeface="Open Sans" panose="020B0606030504020204" pitchFamily="34" charset="0"/>
              </a:rPr>
              <a:t>, we used linear regression to fit our data and create a predictive equation to estimate the amount of West Nile Positive Mosquito Pools in Dallas County, Texas based on the average monthly temperature and monthly Air Quality Index data sets.</a:t>
            </a:r>
            <a:endParaRPr lang="en-US" sz="2000" b="0" dirty="0">
              <a:solidFill>
                <a:srgbClr val="2A2A2A"/>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0"/>
              </a:spcAft>
            </a:pPr>
            <a:r>
              <a:rPr lang="en-US" sz="2000" i="0" u="sng"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Other Environmental Factors with GLOBE data</a:t>
            </a:r>
          </a:p>
          <a:p>
            <a:pPr algn="l" rtl="0">
              <a:spcBef>
                <a:spcPts val="0"/>
              </a:spcBef>
              <a:spcAft>
                <a:spcPts val="0"/>
              </a:spcAft>
            </a:pPr>
            <a:r>
              <a:rPr lang="en-US" sz="1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Using GLOBE data from the Northwest Independent School District in Dallas County we were able to look at other climate factors in our area of interest. Although for our prediction model we only focused on temperature and air quality, this GLOBE data was extremely helpful for understanding the precipitation, humidity, and other environmental factors in the Dallas area. </a:t>
            </a:r>
            <a:endParaRPr lang="en-US" sz="1000" b="0" dirty="0">
              <a:effectLst/>
              <a:latin typeface="Open Sans" panose="020B0606030504020204" pitchFamily="34" charset="0"/>
              <a:ea typeface="Open Sans" panose="020B0606030504020204" pitchFamily="34" charset="0"/>
              <a:cs typeface="Open Sans" panose="020B0606030504020204" pitchFamily="34" charset="0"/>
            </a:endParaRPr>
          </a:p>
          <a:p>
            <a:br>
              <a:rPr lang="en-US" sz="1000" dirty="0"/>
            </a:br>
            <a:endParaRPr lang="en-US" sz="2000" i="0" u="none" strike="noStrike" dirty="0">
              <a:solidFill>
                <a:srgbClr val="2A2A2A"/>
              </a:solidFill>
              <a:effectLst/>
              <a:latin typeface="Open Sans" panose="020B0606030504020204" pitchFamily="34" charset="0"/>
              <a:ea typeface="Open Sans" panose="020B0606030504020204" pitchFamily="34" charset="0"/>
              <a:cs typeface="Open Sans" panose="020B0606030504020204" pitchFamily="34" charset="0"/>
            </a:endParaRPr>
          </a:p>
          <a:p>
            <a:pPr algn="l" rtl="0">
              <a:spcBef>
                <a:spcPts val="0"/>
              </a:spcBef>
              <a:spcAft>
                <a:spcPts val="0"/>
              </a:spcAft>
            </a:pPr>
            <a:endParaRPr lang="en-US" sz="2000" b="0" dirty="0">
              <a:solidFill>
                <a:srgbClr val="2A2A2A"/>
              </a:solidFill>
              <a:latin typeface="Open Sans" panose="020B0606030504020204" pitchFamily="34" charset="0"/>
              <a:ea typeface="Open Sans" panose="020B0606030504020204" pitchFamily="34" charset="0"/>
              <a:cs typeface="Open Sans" panose="020B0606030504020204" pitchFamily="34" charset="0"/>
            </a:endParaRPr>
          </a:p>
          <a:p>
            <a:pPr algn="l" rtl="0">
              <a:spcBef>
                <a:spcPts val="0"/>
              </a:spcBef>
              <a:spcAft>
                <a:spcPts val="0"/>
              </a:spcAft>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49" name="TextBox 248">
            <a:extLst>
              <a:ext uri="{FF2B5EF4-FFF2-40B4-BE49-F238E27FC236}">
                <a16:creationId xmlns:a16="http://schemas.microsoft.com/office/drawing/2014/main" id="{E7F5A37C-2B6C-4404-91FF-0640D04BD011}"/>
              </a:ext>
            </a:extLst>
          </p:cNvPr>
          <p:cNvSpPr txBox="1"/>
          <p:nvPr/>
        </p:nvSpPr>
        <p:spPr>
          <a:xfrm>
            <a:off x="33070800" y="8458200"/>
            <a:ext cx="10058401" cy="10926068"/>
          </a:xfrm>
          <a:prstGeom prst="rect">
            <a:avLst/>
          </a:prstGeom>
          <a:noFill/>
        </p:spPr>
        <p:txBody>
          <a:bodyPr wrap="square" rtlCol="0">
            <a:spAutoFit/>
          </a:bodyPr>
          <a:lstStyle>
            <a:defPPr>
              <a:defRPr kern="1200" smtId="4294967295"/>
            </a:defPPr>
          </a:lstStyle>
          <a:p>
            <a:pPr algn="l"/>
            <a:r>
              <a:rPr lang="en-US"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Overall, our research </a:t>
            </a:r>
            <a:r>
              <a:rPr lang="en-US" sz="32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suggests a </a:t>
            </a:r>
            <a:r>
              <a:rPr lang="en-US" sz="3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significant correlation between temperature, air quality levels, and the abundance of West Nile positive mosquito pools in Dallas County, Texas. Recent outbreaks in Texas have caused West Nile Virus to be of great concern to the general public.  Understanding the environmental factors, including air quality and air temperatures, that positively correlate with West Nile Positive Mosquito Pools, allows for more accurate prediction of future </a:t>
            </a:r>
            <a:r>
              <a:rPr lang="en-US" sz="32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exposures to West Nile Virus. However, as mosquito density depends on numerous interacting factors, predicting future mosquito densities is complex. In the future, we hope to increase the accuracy of our predictions, specifically by expanding our research to study sites beyond Dallas, and analyzing the correlation between air pollution, temperature, and West Nile Positive Mosquito Pools in these areas. We also hope to look at other environmental factors related to climate change and pollution, including water pollution, to more accurately </a:t>
            </a:r>
            <a:r>
              <a:rPr lang="en-US" sz="3200" b="0">
                <a:solidFill>
                  <a:srgbClr val="000000"/>
                </a:solidFill>
                <a:latin typeface="Open Sans" panose="020B0606030504020204" pitchFamily="34" charset="0"/>
                <a:ea typeface="Open Sans" panose="020B0606030504020204" pitchFamily="34" charset="0"/>
                <a:cs typeface="Open Sans" panose="020B0606030504020204" pitchFamily="34" charset="0"/>
              </a:rPr>
              <a:t>forecast future  </a:t>
            </a:r>
            <a:r>
              <a:rPr lang="en-US" sz="3200" b="0" i="1" dirty="0">
                <a:solidFill>
                  <a:srgbClr val="000000"/>
                </a:solidFill>
                <a:latin typeface="Open Sans" panose="020B0606030504020204" pitchFamily="34" charset="0"/>
                <a:ea typeface="Open Sans" panose="020B0606030504020204" pitchFamily="34" charset="0"/>
                <a:cs typeface="Open Sans" panose="020B0606030504020204" pitchFamily="34" charset="0"/>
              </a:rPr>
              <a:t>Culex</a:t>
            </a:r>
            <a:r>
              <a:rPr lang="en-US" sz="32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200" b="0">
                <a:solidFill>
                  <a:srgbClr val="000000"/>
                </a:solidFill>
                <a:latin typeface="Open Sans" panose="020B0606030504020204" pitchFamily="34" charset="0"/>
                <a:ea typeface="Open Sans" panose="020B0606030504020204" pitchFamily="34" charset="0"/>
                <a:cs typeface="Open Sans" panose="020B0606030504020204" pitchFamily="34" charset="0"/>
              </a:rPr>
              <a:t>mosquito populations.</a:t>
            </a:r>
            <a:endParaRPr lang="en-US" sz="3200" b="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undefined">
            <a:extLst>
              <a:ext uri="{FF2B5EF4-FFF2-40B4-BE49-F238E27FC236}">
                <a16:creationId xmlns:a16="http://schemas.microsoft.com/office/drawing/2014/main" id="{52AB703F-5A05-C5A7-7C06-3A80630633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796" b="89815" l="4167" r="98380">
                        <a14:foregroundMark x1="10880" y1="48148" x2="10880" y2="48148"/>
                        <a14:foregroundMark x1="13657" y1="56019" x2="81019" y2="56944"/>
                        <a14:foregroundMark x1="77546" y1="49074" x2="32176" y2="28704"/>
                        <a14:foregroundMark x1="32176" y1="28704" x2="16898" y2="41667"/>
                        <a14:foregroundMark x1="16898" y1="41667" x2="24306" y2="69444"/>
                        <a14:foregroundMark x1="24306" y1="69444" x2="76157" y2="80093"/>
                        <a14:foregroundMark x1="76157" y1="80093" x2="86806" y2="49537"/>
                        <a14:foregroundMark x1="86806" y1="49537" x2="70370" y2="37963"/>
                        <a14:foregroundMark x1="14583" y1="52778" x2="14583" y2="52778"/>
                        <a14:foregroundMark x1="13657" y1="52778" x2="13657" y2="52778"/>
                        <a14:foregroundMark x1="10417" y1="71759" x2="9028" y2="38889"/>
                        <a14:foregroundMark x1="9028" y1="38889" x2="12500" y2="34722"/>
                        <a14:foregroundMark x1="13426" y1="60185" x2="28009" y2="53704"/>
                        <a14:foregroundMark x1="9722" y1="48611" x2="31944" y2="46759"/>
                        <a14:foregroundMark x1="10648" y1="65278" x2="34722" y2="65741"/>
                        <a14:foregroundMark x1="38426" y1="64815" x2="84722" y2="61111"/>
                        <a14:foregroundMark x1="84722" y1="61111" x2="85185" y2="61111"/>
                        <a14:foregroundMark x1="97913" y1="44455" x2="98169" y2="44449"/>
                        <a14:foregroundMark x1="38889" y1="45833" x2="96980" y2="44477"/>
                        <a14:foregroundMark x1="98170" y1="44444" x2="97917" y2="44444"/>
                        <a14:foregroundMark x1="98380" y1="44444" x2="98273" y2="44444"/>
                        <a14:foregroundMark x1="4167" y1="53704" x2="4167" y2="53704"/>
                        <a14:foregroundMark x1="65741" y1="35648" x2="86343" y2="40278"/>
                        <a14:backgroundMark x1="98380" y1="44907" x2="98380" y2="44907"/>
                        <a14:backgroundMark x1="97685" y1="44907" x2="97685" y2="44907"/>
                        <a14:backgroundMark x1="97685" y1="44907" x2="97685" y2="43519"/>
                        <a14:backgroundMark x1="97917" y1="45833" x2="98611" y2="42593"/>
                        <a14:backgroundMark x1="98148" y1="45370" x2="98148" y2="45370"/>
                        <a14:backgroundMark x1="98611" y1="44444" x2="98611" y2="44444"/>
                        <a14:backgroundMark x1="96759" y1="45370" x2="96759" y2="45370"/>
                        <a14:backgroundMark x1="96759" y1="44444" x2="96759" y2="44444"/>
                        <a14:backgroundMark x1="96759" y1="44444" x2="96759" y2="44444"/>
                        <a14:backgroundMark x1="96759" y1="44444" x2="96759" y2="44444"/>
                        <a14:backgroundMark x1="96991" y1="44444" x2="96991" y2="44444"/>
                        <a14:backgroundMark x1="96991" y1="44444" x2="97917" y2="44444"/>
                      </a14:backgroundRemoval>
                    </a14:imgEffect>
                  </a14:imgLayer>
                </a14:imgProps>
              </a:ext>
              <a:ext uri="{28A0092B-C50C-407E-A947-70E740481C1C}">
                <a14:useLocalDpi xmlns:a14="http://schemas.microsoft.com/office/drawing/2010/main" val="0"/>
              </a:ext>
            </a:extLst>
          </a:blip>
          <a:srcRect/>
          <a:stretch>
            <a:fillRect/>
          </a:stretch>
        </p:blipFill>
        <p:spPr bwMode="auto">
          <a:xfrm>
            <a:off x="877509" y="3203731"/>
            <a:ext cx="5209698" cy="2604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fined">
            <a:extLst>
              <a:ext uri="{FF2B5EF4-FFF2-40B4-BE49-F238E27FC236}">
                <a16:creationId xmlns:a16="http://schemas.microsoft.com/office/drawing/2014/main" id="{4A1AD322-6585-287F-793B-F1FB68B287C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167" b="90917" l="8250" r="90500">
                        <a14:foregroundMark x1="24250" y1="49083" x2="53500" y2="48500"/>
                        <a14:foregroundMark x1="53500" y1="48500" x2="74917" y2="48917"/>
                        <a14:foregroundMark x1="19667" y1="36333" x2="19667" y2="48917"/>
                        <a14:foregroundMark x1="19667" y1="48917" x2="22083" y2="39417"/>
                        <a14:foregroundMark x1="22083" y1="39417" x2="28083" y2="33833"/>
                        <a14:foregroundMark x1="78667" y1="49417" x2="78667" y2="49417"/>
                        <a14:foregroundMark x1="74917" y1="39333" x2="85250" y2="56000"/>
                        <a14:foregroundMark x1="85250" y1="56000" x2="83167" y2="67667"/>
                        <a14:foregroundMark x1="83167" y1="67667" x2="69333" y2="63750"/>
                        <a14:foregroundMark x1="12250" y1="57000" x2="65083" y2="47000"/>
                        <a14:foregroundMark x1="65083" y1="47000" x2="65417" y2="47667"/>
                        <a14:foregroundMark x1="8333" y1="50667" x2="8333" y2="50667"/>
                        <a14:foregroundMark x1="8500" y1="48333" x2="8500" y2="48333"/>
                        <a14:foregroundMark x1="90500" y1="49083" x2="90500" y2="49083"/>
                        <a14:foregroundMark x1="48833" y1="9167" x2="48833" y2="9167"/>
                        <a14:foregroundMark x1="50417" y1="90917" x2="50417" y2="90917"/>
                      </a14:backgroundRemoval>
                    </a14:imgEffect>
                  </a14:imgLayer>
                </a14:imgProps>
              </a:ext>
              <a:ext uri="{28A0092B-C50C-407E-A947-70E740481C1C}">
                <a14:useLocalDpi xmlns:a14="http://schemas.microsoft.com/office/drawing/2010/main" val="0"/>
              </a:ext>
            </a:extLst>
          </a:blip>
          <a:srcRect/>
          <a:stretch>
            <a:fillRect/>
          </a:stretch>
        </p:blipFill>
        <p:spPr bwMode="auto">
          <a:xfrm>
            <a:off x="31315455" y="2632513"/>
            <a:ext cx="3795358" cy="37953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0BC06DA-5A67-E454-3860-7F299D2205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1255" y="3278905"/>
            <a:ext cx="6299971" cy="216449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5">
            <a:extLst>
              <a:ext uri="{FF2B5EF4-FFF2-40B4-BE49-F238E27FC236}">
                <a16:creationId xmlns:a16="http://schemas.microsoft.com/office/drawing/2014/main" id="{B2C25681-95AF-45D0-852E-DC3E00E2FDFE}"/>
              </a:ext>
            </a:extLst>
          </p:cNvPr>
          <p:cNvSpPr txBox="1"/>
          <p:nvPr/>
        </p:nvSpPr>
        <p:spPr>
          <a:xfrm>
            <a:off x="1058270" y="846681"/>
            <a:ext cx="42147130" cy="2937440"/>
          </a:xfrm>
          <a:prstGeom prst="rect">
            <a:avLst/>
          </a:prstGeom>
        </p:spPr>
        <p:txBody>
          <a:bodyPr lIns="0" tIns="0" rIns="0" bIns="0">
            <a:noAutofit/>
          </a:bodyPr>
          <a:ls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a:lstStyle>
          <a:p>
            <a:pPr algn="ctr" defTabSz="3761086">
              <a:spcBef>
                <a:spcPct val="20000"/>
              </a:spcBef>
              <a:defRPr/>
            </a:pPr>
            <a:r>
              <a:rPr lang="en-US" sz="11500" dirty="0">
                <a:latin typeface="Nunito" panose="00000500000000000000" pitchFamily="2" charset="0"/>
              </a:rPr>
              <a:t>Prediction of West Nile Positive Mosquito Pools with Pollution Incorporation</a:t>
            </a:r>
          </a:p>
          <a:p>
            <a:pPr algn="ctr" defTabSz="3761086">
              <a:spcBef>
                <a:spcPct val="20000"/>
              </a:spcBef>
              <a:defRPr/>
            </a:pPr>
            <a:endParaRPr lang="en-US" sz="11500" dirty="0">
              <a:solidFill>
                <a:schemeClr val="bg1"/>
              </a:solidFill>
              <a:latin typeface="Nunito" panose="00000500000000000000" pitchFamily="2" charset="0"/>
            </a:endParaRPr>
          </a:p>
        </p:txBody>
      </p:sp>
      <p:sp>
        <p:nvSpPr>
          <p:cNvPr id="18" name="Text Placeholder 5">
            <a:extLst>
              <a:ext uri="{FF2B5EF4-FFF2-40B4-BE49-F238E27FC236}">
                <a16:creationId xmlns:a16="http://schemas.microsoft.com/office/drawing/2014/main" id="{EF872E11-D0DF-4446-BE76-A398B88E9B44}"/>
              </a:ext>
            </a:extLst>
          </p:cNvPr>
          <p:cNvSpPr txBox="1"/>
          <p:nvPr/>
        </p:nvSpPr>
        <p:spPr>
          <a:xfrm>
            <a:off x="12269727" y="4343400"/>
            <a:ext cx="19380832" cy="1107996"/>
          </a:xfrm>
          <a:prstGeom prst="rect">
            <a:avLst/>
          </a:prstGeom>
        </p:spPr>
        <p:txBody>
          <a:bodyPr wrap="square" lIns="0" tIns="0" rIns="0" bIns="0">
            <a:spAutoFit/>
          </a:bodyPr>
          <a:ls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a:lstStyle>
          <a:p>
            <a:pPr algn="ctr">
              <a:defRPr/>
            </a:pPr>
            <a:r>
              <a:rPr lang="en-US" sz="7200" dirty="0">
                <a:latin typeface="Nunito" pitchFamily="2" charset="0"/>
                <a:ea typeface="Open Sans" panose="020B0606030504020204" pitchFamily="34" charset="0"/>
                <a:cs typeface="Open Sans" panose="020B0606030504020204" pitchFamily="34" charset="0"/>
              </a:rPr>
              <a:t>Sarah </a:t>
            </a:r>
            <a:r>
              <a:rPr lang="en-US" sz="7200" dirty="0" err="1">
                <a:latin typeface="Nunito" pitchFamily="2" charset="0"/>
                <a:ea typeface="Open Sans" panose="020B0606030504020204" pitchFamily="34" charset="0"/>
                <a:cs typeface="Open Sans" panose="020B0606030504020204" pitchFamily="34" charset="0"/>
              </a:rPr>
              <a:t>Jano</a:t>
            </a:r>
            <a:r>
              <a:rPr lang="en-US" sz="7200" dirty="0">
                <a:latin typeface="Nunito" pitchFamily="2" charset="0"/>
                <a:ea typeface="Open Sans" panose="020B0606030504020204" pitchFamily="34" charset="0"/>
                <a:cs typeface="Open Sans" panose="020B0606030504020204" pitchFamily="34" charset="0"/>
              </a:rPr>
              <a:t>, Ayla Sumer, Gabrielle Longman</a:t>
            </a:r>
          </a:p>
        </p:txBody>
      </p:sp>
      <p:pic>
        <p:nvPicPr>
          <p:cNvPr id="1038" name="Picture 14" descr="NASA Logo | NASA Global Precipitation Measurement Mission">
            <a:extLst>
              <a:ext uri="{FF2B5EF4-FFF2-40B4-BE49-F238E27FC236}">
                <a16:creationId xmlns:a16="http://schemas.microsoft.com/office/drawing/2014/main" id="{70E539A5-0A58-2687-D692-80607A566B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47800" y="2170868"/>
            <a:ext cx="3612878" cy="301073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D605C3A-DC38-F9E3-FF19-B2CEB4DED476}"/>
              </a:ext>
            </a:extLst>
          </p:cNvPr>
          <p:cNvSpPr txBox="1"/>
          <p:nvPr/>
        </p:nvSpPr>
        <p:spPr>
          <a:xfrm>
            <a:off x="27390725" y="5171955"/>
            <a:ext cx="28210696" cy="1107996"/>
          </a:xfrm>
          <a:prstGeom prst="rect">
            <a:avLst/>
          </a:prstGeom>
          <a:noFill/>
        </p:spPr>
        <p:txBody>
          <a:bodyPr wrap="square">
            <a:spAutoFit/>
          </a:bodyPr>
          <a:lstStyle/>
          <a:p>
            <a:pPr algn="ctr">
              <a:defRPr/>
            </a:pPr>
            <a:r>
              <a:rPr lang="en-US" sz="6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Partner</a:t>
            </a:r>
          </a:p>
        </p:txBody>
      </p:sp>
      <p:pic>
        <p:nvPicPr>
          <p:cNvPr id="1032" name="Picture 8">
            <a:extLst>
              <a:ext uri="{FF2B5EF4-FFF2-40B4-BE49-F238E27FC236}">
                <a16:creationId xmlns:a16="http://schemas.microsoft.com/office/drawing/2014/main" id="{D582602C-785F-4D92-3685-FFC30D5BFCD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155535" y="3068458"/>
            <a:ext cx="4303372" cy="30490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EB1035D-32DF-067B-A780-AC533AE1397A}"/>
              </a:ext>
            </a:extLst>
          </p:cNvPr>
          <p:cNvSpPr/>
          <p:nvPr/>
        </p:nvSpPr>
        <p:spPr bwMode="auto">
          <a:xfrm>
            <a:off x="685800" y="611058"/>
            <a:ext cx="42519600" cy="5868282"/>
          </a:xfrm>
          <a:prstGeom prst="roundRect">
            <a:avLst>
              <a:gd name="adj" fmla="val 4558"/>
            </a:avLst>
          </a:prstGeom>
          <a:solidFill>
            <a:srgbClr val="CCDDEA">
              <a:alpha val="20000"/>
            </a:srgbClr>
          </a:solidFill>
          <a:ln w="9525" cap="flat" cmpd="sng" algn="ctr">
            <a:solidFill>
              <a:schemeClr val="tx1"/>
            </a:solidFill>
            <a:prstDash val="solid"/>
            <a:round/>
            <a:headEnd type="none" w="med" len="med"/>
            <a:tailEnd type="none" w="med" len="med"/>
          </a:ln>
          <a:effectLst>
            <a:softEdge rad="12700"/>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dirty="0">
              <a:ln>
                <a:noFill/>
              </a:ln>
              <a:solidFill>
                <a:srgbClr val="FF9900"/>
              </a:solidFill>
              <a:effectLst/>
              <a:latin typeface="Arial" pitchFamily="34" charset="0"/>
            </a:endParaRPr>
          </a:p>
        </p:txBody>
      </p:sp>
      <p:sp>
        <p:nvSpPr>
          <p:cNvPr id="30" name="Rectangle 167">
            <a:extLst>
              <a:ext uri="{FF2B5EF4-FFF2-40B4-BE49-F238E27FC236}">
                <a16:creationId xmlns:a16="http://schemas.microsoft.com/office/drawing/2014/main" id="{453B3D6C-9F26-52DD-1A21-799ECF35F169}"/>
              </a:ext>
            </a:extLst>
          </p:cNvPr>
          <p:cNvSpPr>
            <a:spLocks noChangeArrowheads="1"/>
          </p:cNvSpPr>
          <p:nvPr/>
        </p:nvSpPr>
        <p:spPr bwMode="auto">
          <a:xfrm>
            <a:off x="685800" y="18592800"/>
            <a:ext cx="10058400" cy="914400"/>
          </a:xfrm>
          <a:prstGeom prst="roundRect">
            <a:avLst/>
          </a:prstGeom>
          <a:solidFill>
            <a:schemeClr val="bg2"/>
          </a:solidFill>
          <a:ln w="9525">
            <a:solidFill>
              <a:schemeClr val="tx2"/>
            </a:solidFill>
            <a:miter lim="800000"/>
          </a:ln>
        </p:spPr>
        <p:txBody>
          <a:bodyPr wrap="none" lIns="137160" tIns="68580" rIns="137160" bIns="68580" anchor="ctr"/>
          <a:lstStyle>
            <a:defPPr>
              <a:defRPr kern="1200" smtId="4294967295"/>
            </a:defPPr>
          </a:lstStyle>
          <a:p>
            <a:pPr defTabSz="3762375"/>
            <a:r>
              <a:rPr lang="en-US" sz="3600" dirty="0">
                <a:solidFill>
                  <a:schemeClr val="tx1"/>
                </a:solidFill>
                <a:latin typeface="Nunito" panose="00000500000000000000" pitchFamily="2" charset="0"/>
              </a:rPr>
              <a:t>Introduction</a:t>
            </a:r>
          </a:p>
        </p:txBody>
      </p:sp>
      <p:sp>
        <p:nvSpPr>
          <p:cNvPr id="31" name="TextBox 30">
            <a:extLst>
              <a:ext uri="{FF2B5EF4-FFF2-40B4-BE49-F238E27FC236}">
                <a16:creationId xmlns:a16="http://schemas.microsoft.com/office/drawing/2014/main" id="{8B3A57E3-470D-F90B-766F-F5B2FECD626B}"/>
              </a:ext>
            </a:extLst>
          </p:cNvPr>
          <p:cNvSpPr txBox="1"/>
          <p:nvPr/>
        </p:nvSpPr>
        <p:spPr>
          <a:xfrm>
            <a:off x="685799" y="19617735"/>
            <a:ext cx="10058400" cy="12995865"/>
          </a:xfrm>
          <a:prstGeom prst="rect">
            <a:avLst/>
          </a:prstGeom>
          <a:noFill/>
        </p:spPr>
        <p:txBody>
          <a:bodyPr wrap="square" rtlCol="0">
            <a:spAutoFit/>
          </a:bodyPr>
          <a:lstStyle>
            <a:defPPr>
              <a:defRPr kern="1200" smtId="4294967295"/>
            </a:defPPr>
          </a:lstStyle>
          <a:p>
            <a:pPr algn="l" rtl="0">
              <a:spcBef>
                <a:spcPts val="0"/>
              </a:spcBef>
              <a:spcAft>
                <a:spcPts val="0"/>
              </a:spcAft>
            </a:pPr>
            <a:r>
              <a:rPr lang="en-US" sz="215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Pollutants produced by human activity have significantly altered the ecosystems and environmental conditions that mosquitoes live, develop, and reproduce in. These changing environmental factors due to pollution (especially air temperature and air pollution) not only pose a serious threat to humans, but they can potentially have profound effects on the transmission of disease via mosquitos. When deciding on which environmental factors to evaluate in relation to mosquito populations, we selected air quality</a:t>
            </a:r>
            <a:r>
              <a:rPr lang="en-US" sz="2150" b="0" dirty="0">
                <a:solidFill>
                  <a:srgbClr val="000000"/>
                </a:solidFill>
                <a:latin typeface="Open Sans" panose="020B0606030504020204" pitchFamily="34" charset="0"/>
                <a:ea typeface="Open Sans" panose="020B0606030504020204" pitchFamily="34" charset="0"/>
                <a:cs typeface="Open Sans" panose="020B0606030504020204" pitchFamily="34" charset="0"/>
              </a:rPr>
              <a:t> and </a:t>
            </a:r>
            <a:r>
              <a:rPr lang="en-US" sz="215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air temperature as our factors of interest. </a:t>
            </a:r>
            <a:endParaRPr lang="en-US" sz="215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0"/>
              </a:spcAft>
            </a:pPr>
            <a:r>
              <a:rPr lang="en-US" sz="215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Air Pollution </a:t>
            </a:r>
          </a:p>
          <a:p>
            <a:pPr algn="l">
              <a:spcBef>
                <a:spcPts val="0"/>
              </a:spcBef>
              <a:spcAft>
                <a:spcPts val="0"/>
              </a:spcAft>
            </a:pPr>
            <a:r>
              <a:rPr lang="en-US" sz="215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Air pollution can originate from a variety of sources, including industrial production and human activity. The U.S Air Quality Index (AQI) is an index used by the EPA to quantify this air pollution. Measured on a scale from 0 to 500, a larger AQI represents increased air pollution. Generally, an AQI level of 51-151 is considered moderate, and an AQI level above 151 is considered unhealthy</a:t>
            </a:r>
            <a:r>
              <a:rPr lang="en-US" sz="2150" b="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150" b="0" u="none" strike="noStrike" dirty="0">
                <a:solidFill>
                  <a:srgbClr val="222222"/>
                </a:solidFill>
                <a:latin typeface="Open Sans" panose="020B0606030504020204" pitchFamily="34" charset="0"/>
                <a:ea typeface="Open Sans" panose="020B0606030504020204" pitchFamily="34" charset="0"/>
                <a:cs typeface="Open Sans" panose="020B0606030504020204" pitchFamily="34" charset="0"/>
              </a:rPr>
              <a:t>B</a:t>
            </a:r>
            <a:r>
              <a:rPr lang="en-US" sz="215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etween 1960 and 2009, concentrations of air pollutants globally increased by 38%</a:t>
            </a:r>
            <a:r>
              <a:rPr lang="en-US" sz="215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15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With continued human activity and industrial production, air pollution is forecasted to continue to increase on this trajectory. (</a:t>
            </a:r>
            <a:r>
              <a:rPr lang="en-US" sz="215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Shaddick</a:t>
            </a:r>
            <a:r>
              <a:rPr lang="en-US" sz="215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et al., 2020). Furthermore, prior studies have suggested a positive correlation between  </a:t>
            </a:r>
            <a:r>
              <a:rPr lang="en-US" sz="215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pollutants and mosquito density. For example, researchers in Sri Lanka found that disease-carrying mosquito populations developed </a:t>
            </a:r>
            <a:r>
              <a:rPr lang="en-US" sz="215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resistance to insecticides and increased in density when exposed to groundwater pollution (</a:t>
            </a:r>
            <a:r>
              <a:rPr lang="en-US" sz="215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Surendran</a:t>
            </a:r>
            <a:r>
              <a:rPr lang="en-US" sz="2150" b="0" dirty="0">
                <a:solidFill>
                  <a:schemeClr val="tx1"/>
                </a:solidFill>
                <a:latin typeface="Open Sans" panose="020B0606030504020204" pitchFamily="34" charset="0"/>
                <a:ea typeface="Open Sans" panose="020B0606030504020204" pitchFamily="34" charset="0"/>
                <a:cs typeface="Open Sans" panose="020B0606030504020204" pitchFamily="34" charset="0"/>
              </a:rPr>
              <a:t> et al., 2020). Even </a:t>
            </a:r>
            <a:r>
              <a:rPr lang="en-US" sz="2150" b="0" dirty="0">
                <a:solidFill>
                  <a:srgbClr val="000000"/>
                </a:solidFill>
                <a:latin typeface="Open Sans" panose="020B0606030504020204" pitchFamily="34" charset="0"/>
                <a:ea typeface="Open Sans" panose="020B0606030504020204" pitchFamily="34" charset="0"/>
                <a:cs typeface="Open Sans" panose="020B0606030504020204" pitchFamily="34" charset="0"/>
              </a:rPr>
              <a:t>though this study primarily looked at water pollution, the general principle of mosquito vectors adapting to pollutants and environmental changes is directly applicable to air pollution. </a:t>
            </a:r>
            <a:r>
              <a:rPr lang="en-US" sz="215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For this reason, evaluating the relationship between </a:t>
            </a:r>
            <a:r>
              <a:rPr lang="en-US" sz="2150" b="0"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Culex</a:t>
            </a:r>
            <a:r>
              <a:rPr lang="en-US" sz="215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mosquito density and air pollution is critical fo</a:t>
            </a:r>
            <a:r>
              <a:rPr lang="en-US" sz="2150" b="0" dirty="0">
                <a:solidFill>
                  <a:srgbClr val="000000"/>
                </a:solidFill>
                <a:latin typeface="Open Sans" panose="020B0606030504020204" pitchFamily="34" charset="0"/>
                <a:ea typeface="Open Sans" panose="020B0606030504020204" pitchFamily="34" charset="0"/>
                <a:cs typeface="Open Sans" panose="020B0606030504020204" pitchFamily="34" charset="0"/>
              </a:rPr>
              <a:t>r forecasting future West Nile-carrying mosquito density. </a:t>
            </a:r>
            <a:endParaRPr lang="en-US" sz="2150" u="sng"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0"/>
              </a:spcAft>
            </a:pPr>
            <a:r>
              <a:rPr lang="en-US" sz="215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Air Temperature</a:t>
            </a:r>
          </a:p>
          <a:p>
            <a:pPr algn="l">
              <a:spcBef>
                <a:spcPts val="0"/>
              </a:spcBef>
              <a:spcAft>
                <a:spcPts val="0"/>
              </a:spcAft>
            </a:pPr>
            <a:r>
              <a:rPr lang="en-US" sz="2150" b="0" dirty="0">
                <a:solidFill>
                  <a:schemeClr val="tx1"/>
                </a:solidFill>
                <a:latin typeface="Open Sans" panose="020B0606030504020204" pitchFamily="34" charset="0"/>
                <a:ea typeface="Open Sans" panose="020B0606030504020204" pitchFamily="34" charset="0"/>
                <a:cs typeface="Open Sans" panose="020B0606030504020204" pitchFamily="34" charset="0"/>
              </a:rPr>
              <a:t>Climate change, defined as the long-term shift in temperatures and weather patterns, is most commonly measured </a:t>
            </a:r>
            <a:r>
              <a:rPr lang="en-US" sz="215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using the average surface temperature of specific </a:t>
            </a:r>
            <a:r>
              <a:rPr lang="en-US" sz="215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regions on the planet</a:t>
            </a:r>
            <a:r>
              <a:rPr lang="en-US" sz="215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150" b="0" dirty="0">
                <a:solidFill>
                  <a:schemeClr val="tx1"/>
                </a:solidFill>
                <a:latin typeface="Open Sans" panose="020B0606030504020204" pitchFamily="34" charset="0"/>
                <a:ea typeface="Open Sans" panose="020B0606030504020204" pitchFamily="34" charset="0"/>
                <a:cs typeface="Open Sans" panose="020B0606030504020204" pitchFamily="34" charset="0"/>
              </a:rPr>
              <a:t>Emission of pollutants directly contributes to climate change by affecting the absorption of heat in the atmosphere. For this reason, we selected </a:t>
            </a:r>
            <a:r>
              <a:rPr lang="en-US" sz="215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air temperature change over time as an additional environmental factor and measure of human-induced pollution. Furthermore, prior studies have suggested a relationship between increased temperatures </a:t>
            </a:r>
            <a:r>
              <a:rPr lang="en-US" sz="215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and the survival and reproduction rates of the vectors, their habitat distribution and abundance</a:t>
            </a:r>
            <a:r>
              <a:rPr lang="en-US" sz="2150" b="0" dirty="0">
                <a:solidFill>
                  <a:schemeClr val="tx1"/>
                </a:solidFill>
                <a:latin typeface="Open Sans" panose="020B0606030504020204" pitchFamily="34" charset="0"/>
                <a:ea typeface="Open Sans" panose="020B0606030504020204" pitchFamily="34" charset="0"/>
                <a:cs typeface="Open Sans" panose="020B0606030504020204" pitchFamily="34" charset="0"/>
              </a:rPr>
              <a:t> (Paz 2015). </a:t>
            </a:r>
            <a:r>
              <a:rPr lang="en-US" sz="215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For this reason, understanding the correlation between air temperature and </a:t>
            </a:r>
            <a:r>
              <a:rPr lang="en-US" sz="215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Culex</a:t>
            </a:r>
            <a:r>
              <a:rPr lang="en-US" sz="215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mosquito density is crucial for predicting future West Nile-carrying mosquito density. </a:t>
            </a:r>
          </a:p>
        </p:txBody>
      </p:sp>
      <p:sp>
        <p:nvSpPr>
          <p:cNvPr id="34" name="Rectangle 167">
            <a:extLst>
              <a:ext uri="{FF2B5EF4-FFF2-40B4-BE49-F238E27FC236}">
                <a16:creationId xmlns:a16="http://schemas.microsoft.com/office/drawing/2014/main" id="{8DFBAE82-F6BB-78D4-0CE1-AF6B936C37BB}"/>
              </a:ext>
            </a:extLst>
          </p:cNvPr>
          <p:cNvSpPr>
            <a:spLocks noChangeArrowheads="1"/>
          </p:cNvSpPr>
          <p:nvPr/>
        </p:nvSpPr>
        <p:spPr bwMode="auto">
          <a:xfrm>
            <a:off x="33147000" y="19659600"/>
            <a:ext cx="10058400" cy="914400"/>
          </a:xfrm>
          <a:prstGeom prst="roundRect">
            <a:avLst/>
          </a:prstGeom>
          <a:solidFill>
            <a:schemeClr val="bg2"/>
          </a:solidFill>
          <a:ln w="9525">
            <a:solidFill>
              <a:schemeClr val="tx2"/>
            </a:solidFill>
            <a:miter lim="800000"/>
          </a:ln>
        </p:spPr>
        <p:txBody>
          <a:bodyPr wrap="none" lIns="137160" tIns="68580" rIns="137160" bIns="68580" anchor="ctr"/>
          <a:lstStyle>
            <a:defPPr>
              <a:defRPr kern="1200" smtId="4294967295"/>
            </a:defPPr>
          </a:lstStyle>
          <a:p>
            <a:pPr defTabSz="3762375"/>
            <a:r>
              <a:rPr lang="en-US" sz="3600" dirty="0">
                <a:solidFill>
                  <a:schemeClr val="tx1"/>
                </a:solidFill>
                <a:latin typeface="Nunito" panose="00000500000000000000" pitchFamily="2" charset="0"/>
              </a:rPr>
              <a:t>References</a:t>
            </a:r>
          </a:p>
        </p:txBody>
      </p:sp>
      <p:sp>
        <p:nvSpPr>
          <p:cNvPr id="35" name="TextBox 34">
            <a:extLst>
              <a:ext uri="{FF2B5EF4-FFF2-40B4-BE49-F238E27FC236}">
                <a16:creationId xmlns:a16="http://schemas.microsoft.com/office/drawing/2014/main" id="{61D99B57-D1DF-2932-11CC-6368EE594B4C}"/>
              </a:ext>
            </a:extLst>
          </p:cNvPr>
          <p:cNvSpPr txBox="1"/>
          <p:nvPr/>
        </p:nvSpPr>
        <p:spPr>
          <a:xfrm>
            <a:off x="33195858" y="20497800"/>
            <a:ext cx="10058400" cy="7663636"/>
          </a:xfrm>
          <a:prstGeom prst="rect">
            <a:avLst/>
          </a:prstGeom>
          <a:noFill/>
        </p:spPr>
        <p:txBody>
          <a:bodyPr wrap="square" rtlCol="0">
            <a:spAutoFit/>
          </a:bodyPr>
          <a:lstStyle>
            <a:defPPr>
              <a:defRPr kern="1200" smtId="4294967295"/>
            </a:defPPr>
          </a:lstStyle>
          <a:p>
            <a:pPr algn="l">
              <a:spcBef>
                <a:spcPts val="0"/>
              </a:spcBef>
              <a:spcAft>
                <a:spcPts val="0"/>
              </a:spcAft>
            </a:pPr>
            <a:b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Beck-Johnson LM, Nelson WA,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Paaijmans</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KP, Read AF, Thomas MB,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Bjørnstad</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ON (2013) The Effect of Temperature on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Anopheles</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Mosquito 	Population Dynamics and the Potential for Malaria Transmission.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PLoS</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ONE 8(11): e79276. 	</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https://doi.org/10.1371/journal.pone.0079276</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a:spcBef>
                <a:spcPts val="0"/>
              </a:spcBef>
              <a:spcAft>
                <a:spcPts val="0"/>
              </a:spcAft>
            </a:pP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Bellone</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 and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Failloux</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A-B (2020) The Role of Temperature in Shaping Mosquito-Borne Viruses Transmission.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Front. </a:t>
            </a:r>
            <a:r>
              <a:rPr lang="en-US" sz="1200" b="0" i="1"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Microbiol</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11:584846.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doi</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10.3389/fmicb.2020.584846.</a:t>
            </a:r>
            <a:b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Drakou</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K, Nikolaou T, Vasquez M,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Petric</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Michaelakis</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Kapranas</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Papatheodoulou</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Koliou</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 The Effect of Weather Variables on 	Mosquito Activity: A Snapshot of the Main Point of Entry of Cyprus. Int J Environ Res Public Health. 2020 Feb 21;17(4):1403.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doi</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10.3390/ijerph17041403. PMID: 32098137; PMCID: PMC7068582.</a:t>
            </a:r>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0"/>
              </a:spcAft>
            </a:pP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Gabriel L. Hamer, Uriel D.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Kitron</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Jeffrey D. Brawn, Scott R. Loss, Marilyn O. Ruiz, Tony L. Goldberg, Edward D. Walker,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Culex </a:t>
            </a:r>
            <a:r>
              <a:rPr lang="en-US" sz="1200" b="0" i="1"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pipiens</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(Diptera: 	Culicidae): A Bridge Vector of West Nile Virus to Humans ,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Journal of Medical Entomology</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Volume 45, Issue 1, 1 January 2008, 	Pages 125–128, </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11">
                  <a:extLst>
                    <a:ext uri="{A12FA001-AC4F-418D-AE19-62706E023703}">
                      <ahyp:hlinkClr xmlns:ahyp="http://schemas.microsoft.com/office/drawing/2018/hyperlinkcolor" val="tx"/>
                    </a:ext>
                  </a:extLst>
                </a:hlinkClick>
              </a:rPr>
              <a:t>https://doi.org/10.1093/jmedent/45.1.125</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0"/>
              </a:spcAft>
            </a:pP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Kent RJ, Crabtree MB, Miller BR (2010) Transmission of West Nile Virus by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Culex </a:t>
            </a:r>
            <a:r>
              <a:rPr lang="en-US" sz="1200" b="0" i="1"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quinquefasciatus</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Say Infected with Culex Flavivirus Izabal. 	PLOS Neglected Tropical Diseases 4(5): e671. </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12">
                  <a:extLst>
                    <a:ext uri="{A12FA001-AC4F-418D-AE19-62706E023703}">
                      <ahyp:hlinkClr xmlns:ahyp="http://schemas.microsoft.com/office/drawing/2018/hyperlinkcolor" val="tx"/>
                    </a:ext>
                  </a:extLst>
                </a:hlinkClick>
              </a:rPr>
              <a:t>https://doi.org/10.1371/journal.pntd.0000671</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pPr algn="l">
              <a:spcBef>
                <a:spcPts val="0"/>
              </a:spcBef>
              <a:spcAft>
                <a:spcPts val="0"/>
              </a:spcAft>
            </a:pP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Martinez D, Murray KO, Reyna M, Arafat RR,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Gorena</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 Shah UA,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Debboun</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 West Nile Virus Outbreak in Houston and Harris County, Texas, 	USA, 2014.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Emerg</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Infect Dis. 2017 Aug;23(8):1372-1376.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doi</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10.3201/eid2308.170384. PMID: 28726615; PMCID: PMC5547786.</a:t>
            </a:r>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0"/>
              </a:spcAft>
            </a:pP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Michael J.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Turell</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"Members of the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Culex </a:t>
            </a:r>
            <a:r>
              <a:rPr lang="en-US" sz="1200" b="0" i="1"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pipiens</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Complex as Vectors of Viruses," Journal of the American Mosquito Control Association, 	28(4s), 123-126, (1 December 2012).</a:t>
            </a:r>
          </a:p>
          <a:p>
            <a:pPr algn="l">
              <a:spcBef>
                <a:spcPts val="0"/>
              </a:spcBef>
              <a:spcAft>
                <a:spcPts val="0"/>
              </a:spcAft>
            </a:pP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Murray KO,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Ruktanonchai</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Hesalroad</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Fonken</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E, Nolan MS. West Nile virus, Texas, USA, 2012.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Emerg</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Infect Dis. 2013 Nov;19(11):1836-8.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doi</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10.3201/eid1911.130768. PMID: 24210089; PMCID: PMC3837649.</a:t>
            </a:r>
            <a:endPar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0"/>
              </a:spcAft>
            </a:pPr>
            <a: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Paz, S. (2015, April 5). </a:t>
            </a:r>
            <a:r>
              <a:rPr lang="en-US"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Climate change impacts on West Nile virus transmission in a global context</a:t>
            </a:r>
            <a: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Philosophical transactions of the Royal 	Society of London. Series B, Biological sciences. Retrieved July 28, 2022, from 	https://www.ncbi.nlm.nih.gov/pmc/articles/PMC4342965/.</a:t>
            </a:r>
          </a:p>
          <a:p>
            <a:pPr algn="l">
              <a:spcBef>
                <a:spcPts val="0"/>
              </a:spcBef>
              <a:spcAft>
                <a:spcPts val="0"/>
              </a:spcAft>
            </a:pP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Petersen LR, Hayes EB. West Nile virus in the Americas. Med Clin North Am. 2008 Nov;92(6):1307-22, ix.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doi</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10.1016/j.mcna.2008.07.004. 	PMID: 19145778.</a:t>
            </a:r>
            <a:b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Petersen LR,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Marfin</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AA,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Gubler</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DJ. West Nile Virus.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JAMA.</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2003;290(4):524–528. doi:10.1001/jama.290.4.524.</a:t>
            </a:r>
            <a:b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Reiter P. Climate change and mosquito-borne disease. Environ Health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Perspect</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2001 Mar;109 Suppl 1(Suppl 1):141-61.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doi</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10.1289/ehp.01109s1141. PMID: 11250812; PMCID: PMC1240549.</a:t>
            </a:r>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rtl="0">
              <a:spcBef>
                <a:spcPts val="0"/>
              </a:spcBef>
              <a:spcAft>
                <a:spcPts val="0"/>
              </a:spcAft>
            </a:pP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Ruiz, M.O., Chaves, L.F., Hamer, G.L.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et al.</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Local impact of temperature and precipitation on West Nile virus infection in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Culex</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species 	mosquitoes in northeast Illinois, USA.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Parasites Vectors</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3, 19 (2010). </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rPr>
              <a:t>https://doi.org/10.1186/1756-3305-3-19</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0"/>
              </a:spcAft>
            </a:pPr>
            <a:r>
              <a:rPr lang="en-US" sz="1200" b="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Shaddick</a:t>
            </a:r>
            <a: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 Thomas, M. L., </a:t>
            </a:r>
            <a:r>
              <a:rPr lang="en-US" sz="1200" b="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Mudu</a:t>
            </a:r>
            <a: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 Ruggeri, G., &amp; </a:t>
            </a:r>
            <a:r>
              <a:rPr lang="en-US" sz="1200" b="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Gumy</a:t>
            </a:r>
            <a: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 (2020, June 17). </a:t>
            </a:r>
            <a:r>
              <a:rPr lang="en-US"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Half the world's population are exposed to increasing air 	pollution</a:t>
            </a:r>
            <a: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Nature News. Retrieved July 28, 2022, from https://www.nature.com/articles/s41612-020-0124-2.</a:t>
            </a:r>
            <a:b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Theodore G. </a:t>
            </a:r>
            <a:r>
              <a:rPr lang="en-US" sz="1200" b="0" i="0"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Andreadis</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 Contribution of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Culex </a:t>
            </a:r>
            <a:r>
              <a:rPr lang="en-US" sz="1200" b="0" i="1"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pipiens</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Complex Mosquitoes to Transmission and Persistence of West Nile Virus in North 	America," Journal of the American Mosquito Control Association, 28(4s), 137-151, (1 December 2012).</a:t>
            </a:r>
            <a:b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William K. Reisen, Ying Fang, Vincent M. Martinez, Effects of Temperature on the Transmission of West Nile Virus by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Culex </a:t>
            </a:r>
            <a:r>
              <a:rPr lang="en-US" sz="1200" b="0" i="1"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tarsalis</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(Diptera: 	Culicidae) , </a:t>
            </a:r>
            <a:r>
              <a:rPr lang="en-US" sz="1200" b="0" i="1"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Journal of Medical Entomology</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Volume 43, Issue 2, 1 March 2006, Pages 309–317, 	</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https://doi.org/10.1093/jmedent/43.2.309</a:t>
            </a:r>
            <a:r>
              <a:rPr lang="en-US" sz="1200" b="0" i="0"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a:spcBef>
                <a:spcPts val="0"/>
              </a:spcBef>
              <a:spcAft>
                <a:spcPts val="0"/>
              </a:spcAft>
            </a:pPr>
            <a:b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b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br>
              <a:rPr lang="en-US" sz="12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1">
            <a:extLst>
              <a:ext uri="{FF2B5EF4-FFF2-40B4-BE49-F238E27FC236}">
                <a16:creationId xmlns:a16="http://schemas.microsoft.com/office/drawing/2014/main" id="{DA11909C-A354-CCF5-122C-E478FECCE896}"/>
              </a:ext>
            </a:extLst>
          </p:cNvPr>
          <p:cNvSpPr>
            <a:spLocks noChangeArrowheads="1"/>
          </p:cNvSpPr>
          <p:nvPr/>
        </p:nvSpPr>
        <p:spPr bwMode="auto">
          <a:xfrm>
            <a:off x="21920711" y="17536460"/>
            <a:ext cx="1000558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 also plotted Average Monthly Temperature and West Nile Virus Positive Mosquito pools in Dallas County over time and were able to clearly see peak mosquito season in Dallas County, Texas and how temperature cycles correlate with positive West Nile Virus mosquito pools. </a:t>
            </a:r>
            <a:endParaRPr kumimoji="0" lang="en-US" altLang="en-US" sz="3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a:extLst>
              <a:ext uri="{FF2B5EF4-FFF2-40B4-BE49-F238E27FC236}">
                <a16:creationId xmlns:a16="http://schemas.microsoft.com/office/drawing/2014/main" id="{F220E926-2E12-C171-4867-5163277ADB81}"/>
              </a:ext>
            </a:extLst>
          </p:cNvPr>
          <p:cNvSpPr txBox="1"/>
          <p:nvPr/>
        </p:nvSpPr>
        <p:spPr>
          <a:xfrm>
            <a:off x="21988975" y="25251261"/>
            <a:ext cx="9901652" cy="1938992"/>
          </a:xfrm>
          <a:prstGeom prst="rect">
            <a:avLst/>
          </a:prstGeom>
          <a:noFill/>
        </p:spPr>
        <p:txBody>
          <a:bodyPr wrap="square">
            <a:spAutoFit/>
          </a:bodyPr>
          <a:lstStyle/>
          <a:p>
            <a:pPr algn="l"/>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 plotted the average monthly temperature in Dallas County, Texas and the days per month with </a:t>
            </a:r>
            <a:r>
              <a:rPr lang="en-US" sz="20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moderate to unhealthy AQI Levels</a:t>
            </a:r>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Average monthly temperature and days per month with moderate to unhealthy AQI levels follow roughly the same pattern which could be a possible reason both factors have a positive correlation with the amount of West Nile positive mosquito pools in the Dallas County Region.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156B2135-0B0A-128D-3F90-68AA5802BCB5}"/>
              </a:ext>
            </a:extLst>
          </p:cNvPr>
          <p:cNvSpPr txBox="1"/>
          <p:nvPr/>
        </p:nvSpPr>
        <p:spPr>
          <a:xfrm>
            <a:off x="11684389" y="5575602"/>
            <a:ext cx="20230795" cy="707886"/>
          </a:xfrm>
          <a:prstGeom prst="rect">
            <a:avLst/>
          </a:prstGeom>
          <a:noFill/>
        </p:spPr>
        <p:txBody>
          <a:bodyPr wrap="square">
            <a:spAutoFit/>
          </a:bodyPr>
          <a:lstStyle/>
          <a:p>
            <a:pPr algn="ctr">
              <a:defRPr/>
            </a:pPr>
            <a:r>
              <a:rPr lang="en-US" sz="4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Mentors: </a:t>
            </a:r>
            <a:r>
              <a:rPr lang="en-US" sz="40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Rusty Low, Cassie Soeffing, </a:t>
            </a:r>
            <a:r>
              <a:rPr lang="en-US" sz="40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Peder</a:t>
            </a:r>
            <a:r>
              <a:rPr lang="en-US" sz="40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Nelson, Erika </a:t>
            </a:r>
            <a:r>
              <a:rPr lang="en-US" sz="40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Podest</a:t>
            </a:r>
            <a:r>
              <a:rPr lang="en-US" sz="40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Andrew Clark</a:t>
            </a:r>
            <a:endParaRPr lang="en-US" sz="4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2" name="Picture 41">
            <a:extLst>
              <a:ext uri="{FF2B5EF4-FFF2-40B4-BE49-F238E27FC236}">
                <a16:creationId xmlns:a16="http://schemas.microsoft.com/office/drawing/2014/main" id="{33EED5BE-4355-8CC6-8717-6F82A20EC81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298834" y="31915150"/>
            <a:ext cx="10097718" cy="638468"/>
          </a:xfrm>
          <a:prstGeom prst="rect">
            <a:avLst/>
          </a:prstGeom>
        </p:spPr>
      </p:pic>
      <p:grpSp>
        <p:nvGrpSpPr>
          <p:cNvPr id="52" name="Group 51">
            <a:extLst>
              <a:ext uri="{FF2B5EF4-FFF2-40B4-BE49-F238E27FC236}">
                <a16:creationId xmlns:a16="http://schemas.microsoft.com/office/drawing/2014/main" id="{47C1226E-B08F-44E8-A84F-A78F78CFF521}"/>
              </a:ext>
            </a:extLst>
          </p:cNvPr>
          <p:cNvGrpSpPr/>
          <p:nvPr/>
        </p:nvGrpSpPr>
        <p:grpSpPr>
          <a:xfrm>
            <a:off x="22402800" y="27313975"/>
            <a:ext cx="9105566" cy="5147226"/>
            <a:chOff x="21919129" y="11471098"/>
            <a:chExt cx="9901651" cy="6025086"/>
          </a:xfrm>
        </p:grpSpPr>
        <p:sp>
          <p:nvSpPr>
            <p:cNvPr id="9" name="Rectangle 8">
              <a:extLst>
                <a:ext uri="{FF2B5EF4-FFF2-40B4-BE49-F238E27FC236}">
                  <a16:creationId xmlns:a16="http://schemas.microsoft.com/office/drawing/2014/main" id="{258E42B2-4EF5-27E1-3925-55EE4AF548D2}"/>
                </a:ext>
              </a:extLst>
            </p:cNvPr>
            <p:cNvSpPr/>
            <p:nvPr/>
          </p:nvSpPr>
          <p:spPr bwMode="auto">
            <a:xfrm>
              <a:off x="21919129" y="11471098"/>
              <a:ext cx="9901651" cy="6025086"/>
            </a:xfrm>
            <a:prstGeom prst="rect">
              <a:avLst/>
            </a:prstGeom>
            <a:solidFill>
              <a:srgbClr val="CCDDEA"/>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dirty="0">
                <a:ln>
                  <a:noFill/>
                </a:ln>
                <a:solidFill>
                  <a:srgbClr val="FF9900"/>
                </a:solidFill>
                <a:effectLst/>
                <a:latin typeface="Arial" pitchFamily="34" charset="0"/>
              </a:endParaRPr>
            </a:p>
          </p:txBody>
        </p:sp>
        <p:pic>
          <p:nvPicPr>
            <p:cNvPr id="1036" name="Picture 12">
              <a:extLst>
                <a:ext uri="{FF2B5EF4-FFF2-40B4-BE49-F238E27FC236}">
                  <a16:creationId xmlns:a16="http://schemas.microsoft.com/office/drawing/2014/main" id="{C2496320-F8E1-F9D1-B2C1-E51DA8839971}"/>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b="3586"/>
            <a:stretch/>
          </p:blipFill>
          <p:spPr bwMode="auto">
            <a:xfrm>
              <a:off x="22016621" y="11594228"/>
              <a:ext cx="9694314" cy="5779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6ABC34-B9D6-8533-5755-E67A0891B255}"/>
                </a:ext>
              </a:extLst>
            </p:cNvPr>
            <p:cNvSpPr txBox="1"/>
            <p:nvPr/>
          </p:nvSpPr>
          <p:spPr>
            <a:xfrm>
              <a:off x="21937221" y="16994059"/>
              <a:ext cx="2839432" cy="430146"/>
            </a:xfrm>
            <a:prstGeom prst="rect">
              <a:avLst/>
            </a:prstGeom>
            <a:noFill/>
          </p:spPr>
          <p:txBody>
            <a:bodyPr wrap="square" rtlCol="0">
              <a:spAutoFit/>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Source: Google Sheets</a:t>
              </a:r>
            </a:p>
          </p:txBody>
        </p:sp>
      </p:grpSp>
      <p:grpSp>
        <p:nvGrpSpPr>
          <p:cNvPr id="13" name="Group 12">
            <a:extLst>
              <a:ext uri="{FF2B5EF4-FFF2-40B4-BE49-F238E27FC236}">
                <a16:creationId xmlns:a16="http://schemas.microsoft.com/office/drawing/2014/main" id="{EBF9FFAD-BF58-17FB-A94E-F3A4CEB0D988}"/>
              </a:ext>
            </a:extLst>
          </p:cNvPr>
          <p:cNvGrpSpPr/>
          <p:nvPr/>
        </p:nvGrpSpPr>
        <p:grpSpPr>
          <a:xfrm>
            <a:off x="22383248" y="19049648"/>
            <a:ext cx="9097813" cy="5227816"/>
            <a:chOff x="22260106" y="25864511"/>
            <a:chExt cx="9901651" cy="6102312"/>
          </a:xfrm>
        </p:grpSpPr>
        <p:sp>
          <p:nvSpPr>
            <p:cNvPr id="90" name="Rectangle 89">
              <a:extLst>
                <a:ext uri="{FF2B5EF4-FFF2-40B4-BE49-F238E27FC236}">
                  <a16:creationId xmlns:a16="http://schemas.microsoft.com/office/drawing/2014/main" id="{A0638EE1-DFC8-1168-76B7-946906E874F7}"/>
                </a:ext>
              </a:extLst>
            </p:cNvPr>
            <p:cNvSpPr/>
            <p:nvPr/>
          </p:nvSpPr>
          <p:spPr bwMode="auto">
            <a:xfrm>
              <a:off x="22260106" y="25864511"/>
              <a:ext cx="9901651" cy="6102312"/>
            </a:xfrm>
            <a:prstGeom prst="rect">
              <a:avLst/>
            </a:prstGeom>
            <a:solidFill>
              <a:srgbClr val="CCDDEA"/>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pic>
          <p:nvPicPr>
            <p:cNvPr id="92" name="Picture 18">
              <a:extLst>
                <a:ext uri="{FF2B5EF4-FFF2-40B4-BE49-F238E27FC236}">
                  <a16:creationId xmlns:a16="http://schemas.microsoft.com/office/drawing/2014/main" id="{E1572734-FE53-801B-5600-366B1722C5F9}"/>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b="1725"/>
            <a:stretch/>
          </p:blipFill>
          <p:spPr bwMode="auto">
            <a:xfrm>
              <a:off x="22436862" y="25984763"/>
              <a:ext cx="9623054" cy="5847601"/>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AF489D40-38C8-56CD-82BD-852991F524D7}"/>
                </a:ext>
              </a:extLst>
            </p:cNvPr>
            <p:cNvSpPr txBox="1"/>
            <p:nvPr/>
          </p:nvSpPr>
          <p:spPr>
            <a:xfrm>
              <a:off x="22401231" y="31427721"/>
              <a:ext cx="2872675" cy="395186"/>
            </a:xfrm>
            <a:prstGeom prst="rect">
              <a:avLst/>
            </a:prstGeom>
            <a:noFill/>
          </p:spPr>
          <p:txBody>
            <a:bodyPr wrap="square" rtlCol="0">
              <a:spAutoFit/>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Source: Google Sheets</a:t>
              </a:r>
            </a:p>
          </p:txBody>
        </p:sp>
      </p:grpSp>
      <p:sp>
        <p:nvSpPr>
          <p:cNvPr id="60" name="TextBox 59">
            <a:extLst>
              <a:ext uri="{FF2B5EF4-FFF2-40B4-BE49-F238E27FC236}">
                <a16:creationId xmlns:a16="http://schemas.microsoft.com/office/drawing/2014/main" id="{D8C745ED-0FC9-CCD7-F824-2BC9F3436C7E}"/>
              </a:ext>
            </a:extLst>
          </p:cNvPr>
          <p:cNvSpPr txBox="1"/>
          <p:nvPr/>
        </p:nvSpPr>
        <p:spPr>
          <a:xfrm>
            <a:off x="11248283" y="29489400"/>
            <a:ext cx="10124697" cy="2308324"/>
          </a:xfrm>
          <a:prstGeom prst="rect">
            <a:avLst/>
          </a:prstGeom>
          <a:noFill/>
        </p:spPr>
        <p:txBody>
          <a:bodyPr wrap="square">
            <a:spAutoFit/>
          </a:bodyPr>
          <a:lstStyle/>
          <a:p>
            <a:pPr algn="l">
              <a:spcBef>
                <a:spcPts val="0"/>
              </a:spcBef>
              <a:spcAft>
                <a:spcPts val="0"/>
              </a:spcAft>
            </a:pPr>
            <a:r>
              <a:rPr lang="en-US" sz="1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 fit our data for air quality using a linear regression model and calculated our correlation coefficient (r) to be .3536 indicating a moderate positive correlation between days per month with moderate to unhealthy  AQI levels and the amount of West Nile Virus positive mosquito pools in Dallas County. </a:t>
            </a:r>
          </a:p>
          <a:p>
            <a:pPr algn="l">
              <a:spcBef>
                <a:spcPts val="0"/>
              </a:spcBef>
              <a:spcAft>
                <a:spcPts val="0"/>
              </a:spcAft>
            </a:pPr>
            <a:r>
              <a:rPr lang="en-US" sz="1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Using our linear regression model, we created a predictive equation. The following equation represents our linear regression model and can be used for prediction of the amount of positive West Nile Virus mosquito pools in Dallas County based on days per month with moderate or below AQI levels.</a:t>
            </a:r>
            <a:endParaRPr lang="en-US" sz="1800" b="0" dirty="0">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3C123D59-9236-D64C-36BF-A88FA5BB7C14}"/>
              </a:ext>
            </a:extLst>
          </p:cNvPr>
          <p:cNvGrpSpPr/>
          <p:nvPr/>
        </p:nvGrpSpPr>
        <p:grpSpPr>
          <a:xfrm>
            <a:off x="11531840" y="24079200"/>
            <a:ext cx="8663760" cy="5227816"/>
            <a:chOff x="24928074" y="7281458"/>
            <a:chExt cx="7153280" cy="4378885"/>
          </a:xfrm>
        </p:grpSpPr>
        <p:sp>
          <p:nvSpPr>
            <p:cNvPr id="66" name="Rectangle 65">
              <a:extLst>
                <a:ext uri="{FF2B5EF4-FFF2-40B4-BE49-F238E27FC236}">
                  <a16:creationId xmlns:a16="http://schemas.microsoft.com/office/drawing/2014/main" id="{1A72DF4C-60FA-59FF-30B3-9A7668FE0563}"/>
                </a:ext>
              </a:extLst>
            </p:cNvPr>
            <p:cNvSpPr/>
            <p:nvPr/>
          </p:nvSpPr>
          <p:spPr bwMode="auto">
            <a:xfrm>
              <a:off x="25164036" y="7281458"/>
              <a:ext cx="6917318" cy="4378885"/>
            </a:xfrm>
            <a:prstGeom prst="rect">
              <a:avLst/>
            </a:prstGeom>
            <a:solidFill>
              <a:srgbClr val="CCDDEA"/>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dirty="0">
                <a:ln>
                  <a:noFill/>
                </a:ln>
                <a:solidFill>
                  <a:srgbClr val="FF9900"/>
                </a:solidFill>
                <a:effectLst/>
                <a:latin typeface="Arial" pitchFamily="34" charset="0"/>
              </a:endParaRPr>
            </a:p>
          </p:txBody>
        </p:sp>
        <p:pic>
          <p:nvPicPr>
            <p:cNvPr id="59" name="Picture 16">
              <a:extLst>
                <a:ext uri="{FF2B5EF4-FFF2-40B4-BE49-F238E27FC236}">
                  <a16:creationId xmlns:a16="http://schemas.microsoft.com/office/drawing/2014/main" id="{391FCB1B-13C8-F5DB-68FC-AFE3B3B9B08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234340" y="7373192"/>
              <a:ext cx="6785037" cy="4195415"/>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F98BAD72-5A4E-97CF-53C2-C1A122C65268}"/>
                </a:ext>
              </a:extLst>
            </p:cNvPr>
            <p:cNvSpPr txBox="1"/>
            <p:nvPr/>
          </p:nvSpPr>
          <p:spPr>
            <a:xfrm>
              <a:off x="24928074" y="11285121"/>
              <a:ext cx="2515258" cy="307777"/>
            </a:xfrm>
            <a:prstGeom prst="rect">
              <a:avLst/>
            </a:prstGeom>
            <a:noFill/>
          </p:spPr>
          <p:txBody>
            <a:bodyPr wrap="square" rtlCol="0">
              <a:spAutoFit/>
            </a:bodyP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Source: Google Sheets</a:t>
              </a:r>
            </a:p>
          </p:txBody>
        </p:sp>
        <p:sp>
          <p:nvSpPr>
            <p:cNvPr id="70" name="TextBox 69">
              <a:extLst>
                <a:ext uri="{FF2B5EF4-FFF2-40B4-BE49-F238E27FC236}">
                  <a16:creationId xmlns:a16="http://schemas.microsoft.com/office/drawing/2014/main" id="{78BC0DF2-220F-85AC-0D7F-CF1EC7D99985}"/>
                </a:ext>
              </a:extLst>
            </p:cNvPr>
            <p:cNvSpPr txBox="1"/>
            <p:nvPr/>
          </p:nvSpPr>
          <p:spPr>
            <a:xfrm rot="16200000">
              <a:off x="24144345" y="9578440"/>
              <a:ext cx="2649120" cy="400110"/>
            </a:xfrm>
            <a:prstGeom prst="rect">
              <a:avLst/>
            </a:prstGeom>
            <a:solidFill>
              <a:schemeClr val="bg1"/>
            </a:solidFill>
          </p:spPr>
          <p:txBody>
            <a:bodyPr wrap="square" rtlCol="0">
              <a:spAutoFit/>
            </a:bodyPr>
            <a:lstStyle/>
            <a:p>
              <a:r>
                <a:rPr lang="en-US" sz="1000" b="0" dirty="0">
                  <a:solidFill>
                    <a:schemeClr val="tx1"/>
                  </a:solidFill>
                </a:rPr>
                <a:t>New Mosquito Pools Positive for West Nile Virus Per Month</a:t>
              </a:r>
            </a:p>
          </p:txBody>
        </p:sp>
      </p:grpSp>
      <p:sp>
        <p:nvSpPr>
          <p:cNvPr id="71" name="TextBox 70">
            <a:extLst>
              <a:ext uri="{FF2B5EF4-FFF2-40B4-BE49-F238E27FC236}">
                <a16:creationId xmlns:a16="http://schemas.microsoft.com/office/drawing/2014/main" id="{2A50C2EC-C15F-212E-FDFB-20AF5AF9D030}"/>
              </a:ext>
            </a:extLst>
          </p:cNvPr>
          <p:cNvSpPr txBox="1"/>
          <p:nvPr/>
        </p:nvSpPr>
        <p:spPr>
          <a:xfrm>
            <a:off x="11265914" y="23545800"/>
            <a:ext cx="2678685" cy="461665"/>
          </a:xfrm>
          <a:prstGeom prst="rect">
            <a:avLst/>
          </a:prstGeom>
          <a:noFill/>
        </p:spPr>
        <p:txBody>
          <a:bodyPr wrap="square">
            <a:spAutoFit/>
          </a:bodyPr>
          <a:lstStyle/>
          <a:p>
            <a:pPr algn="l" rtl="0">
              <a:spcBef>
                <a:spcPts val="0"/>
              </a:spcBef>
              <a:spcAft>
                <a:spcPts val="0"/>
              </a:spcAft>
            </a:pPr>
            <a:r>
              <a:rPr lang="en-US" sz="2400" u="sng" dirty="0">
                <a:solidFill>
                  <a:srgbClr val="2A2A2A"/>
                </a:solidFill>
                <a:latin typeface="Open Sans" panose="020B0606030504020204" pitchFamily="34" charset="0"/>
                <a:ea typeface="Open Sans" panose="020B0606030504020204" pitchFamily="34" charset="0"/>
                <a:cs typeface="Open Sans" panose="020B0606030504020204" pitchFamily="34" charset="0"/>
              </a:rPr>
              <a:t>Air Pollution</a:t>
            </a:r>
            <a:endParaRPr lang="en-US" sz="2400" u="sng" strike="noStrike" dirty="0">
              <a:solidFill>
                <a:srgbClr val="2A2A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Rectangle 167">
            <a:extLst>
              <a:ext uri="{FF2B5EF4-FFF2-40B4-BE49-F238E27FC236}">
                <a16:creationId xmlns:a16="http://schemas.microsoft.com/office/drawing/2014/main" id="{8179E4C2-BBAD-89DC-1749-16744079DAE5}"/>
              </a:ext>
            </a:extLst>
          </p:cNvPr>
          <p:cNvSpPr>
            <a:spLocks noChangeArrowheads="1"/>
          </p:cNvSpPr>
          <p:nvPr/>
        </p:nvSpPr>
        <p:spPr bwMode="auto">
          <a:xfrm>
            <a:off x="33070800" y="7346327"/>
            <a:ext cx="10058400" cy="914400"/>
          </a:xfrm>
          <a:prstGeom prst="roundRect">
            <a:avLst/>
          </a:prstGeom>
          <a:solidFill>
            <a:schemeClr val="bg2"/>
          </a:solidFill>
          <a:ln w="9525">
            <a:solidFill>
              <a:schemeClr val="tx2"/>
            </a:solidFill>
            <a:miter lim="800000"/>
          </a:ln>
        </p:spPr>
        <p:txBody>
          <a:bodyPr wrap="none" lIns="137160" tIns="68580" rIns="137160" bIns="68580" anchor="ctr"/>
          <a:lstStyle>
            <a:defPPr>
              <a:defRPr kern="1200" smtId="4294967295"/>
            </a:defPPr>
          </a:lstStyle>
          <a:p>
            <a:pPr defTabSz="3762375"/>
            <a:r>
              <a:rPr lang="en-US" sz="3600" dirty="0">
                <a:solidFill>
                  <a:schemeClr val="tx1"/>
                </a:solidFill>
                <a:latin typeface="Nunito" panose="00000500000000000000" pitchFamily="2" charset="0"/>
              </a:rPr>
              <a:t>Conclusions + Discussion</a:t>
            </a:r>
          </a:p>
        </p:txBody>
      </p:sp>
      <p:sp>
        <p:nvSpPr>
          <p:cNvPr id="89" name="TextBox 88">
            <a:extLst>
              <a:ext uri="{FF2B5EF4-FFF2-40B4-BE49-F238E27FC236}">
                <a16:creationId xmlns:a16="http://schemas.microsoft.com/office/drawing/2014/main" id="{4479B04C-AF68-AEC8-239C-FF9CDF8B97B5}"/>
              </a:ext>
            </a:extLst>
          </p:cNvPr>
          <p:cNvSpPr txBox="1"/>
          <p:nvPr/>
        </p:nvSpPr>
        <p:spPr>
          <a:xfrm>
            <a:off x="22100236" y="7915580"/>
            <a:ext cx="2776107" cy="1631216"/>
          </a:xfrm>
          <a:prstGeom prst="rect">
            <a:avLst/>
          </a:prstGeom>
          <a:noFill/>
        </p:spPr>
        <p:txBody>
          <a:bodyPr wrap="square">
            <a:spAutoFit/>
          </a:bodyPr>
          <a:lstStyle/>
          <a:p>
            <a:pPr algn="l" rtl="0">
              <a:spcBef>
                <a:spcPts val="0"/>
              </a:spcBef>
              <a:spcAft>
                <a:spcPts val="0"/>
              </a:spcAft>
            </a:pPr>
            <a:endParaRPr lang="en-US" sz="1800" b="0" dirty="0">
              <a:effectLst/>
              <a:latin typeface="Open Sans" panose="020B0606030504020204" pitchFamily="34" charset="0"/>
              <a:ea typeface="Open Sans" panose="020B0606030504020204" pitchFamily="34" charset="0"/>
              <a:cs typeface="Open Sans" panose="020B0606030504020204" pitchFamily="34" charset="0"/>
            </a:endParaRPr>
          </a:p>
          <a:p>
            <a:pPr algn="l" rtl="0">
              <a:spcBef>
                <a:spcPts val="0"/>
              </a:spcBef>
              <a:spcAft>
                <a:spcPts val="0"/>
              </a:spcAft>
            </a:pPr>
            <a:br>
              <a:rPr lang="en-US" sz="1800" b="0" dirty="0">
                <a:effectLst/>
                <a:latin typeface="Open Sans" panose="020B0606030504020204" pitchFamily="34" charset="0"/>
                <a:ea typeface="Open Sans" panose="020B0606030504020204" pitchFamily="34" charset="0"/>
                <a:cs typeface="Open Sans" panose="020B0606030504020204" pitchFamily="34" charset="0"/>
              </a:rPr>
            </a:br>
            <a:br>
              <a:rPr lang="en-US" sz="3200" dirty="0">
                <a:latin typeface="Open Sans" panose="020B0606030504020204" pitchFamily="34" charset="0"/>
                <a:ea typeface="Open Sans" panose="020B0606030504020204" pitchFamily="34" charset="0"/>
                <a:cs typeface="Open Sans" panose="020B0606030504020204" pitchFamily="34" charset="0"/>
              </a:rPr>
            </a:b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3" name="Picture 92">
            <a:extLst>
              <a:ext uri="{FF2B5EF4-FFF2-40B4-BE49-F238E27FC236}">
                <a16:creationId xmlns:a16="http://schemas.microsoft.com/office/drawing/2014/main" id="{48D7AC7C-3F65-975A-B08B-99B6AFB1D9B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935193" y="16450182"/>
            <a:ext cx="9901651" cy="894799"/>
          </a:xfrm>
          <a:prstGeom prst="rect">
            <a:avLst/>
          </a:prstGeom>
        </p:spPr>
      </p:pic>
      <p:sp>
        <p:nvSpPr>
          <p:cNvPr id="94" name="TextBox 93">
            <a:extLst>
              <a:ext uri="{FF2B5EF4-FFF2-40B4-BE49-F238E27FC236}">
                <a16:creationId xmlns:a16="http://schemas.microsoft.com/office/drawing/2014/main" id="{5CC1F7D7-B913-B45A-A064-7F33D6529139}"/>
              </a:ext>
            </a:extLst>
          </p:cNvPr>
          <p:cNvSpPr txBox="1"/>
          <p:nvPr/>
        </p:nvSpPr>
        <p:spPr>
          <a:xfrm>
            <a:off x="21920711" y="13135161"/>
            <a:ext cx="9916133" cy="3170099"/>
          </a:xfrm>
          <a:prstGeom prst="rect">
            <a:avLst/>
          </a:prstGeom>
          <a:noFill/>
        </p:spPr>
        <p:txBody>
          <a:bodyPr wrap="square">
            <a:spAutoFit/>
          </a:bodyPr>
          <a:lstStyle/>
          <a:p>
            <a:pPr algn="l">
              <a:spcBef>
                <a:spcPts val="0"/>
              </a:spcBef>
              <a:spcAft>
                <a:spcPts val="0"/>
              </a:spcAft>
            </a:pPr>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 calculated our correlation coefficient (R) to be about .451664. This indicates a moderate positive correlation between the average monthly temperature in Dallas County, Texas and the number of new mosquito pools that tested positive for West Nile Virus in Dallas County.</a:t>
            </a:r>
            <a:endParaRPr lang="en-US" sz="2000" b="0" dirty="0">
              <a:effectLst/>
              <a:latin typeface="Open Sans" panose="020B0606030504020204" pitchFamily="34" charset="0"/>
              <a:ea typeface="Open Sans" panose="020B0606030504020204" pitchFamily="34" charset="0"/>
              <a:cs typeface="Open Sans" panose="020B0606030504020204" pitchFamily="34" charset="0"/>
            </a:endParaRPr>
          </a:p>
          <a:p>
            <a:pPr algn="l" rtl="0">
              <a:spcBef>
                <a:spcPts val="0"/>
              </a:spcBef>
              <a:spcAft>
                <a:spcPts val="0"/>
              </a:spcAft>
            </a:pPr>
            <a:endPar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rtl="0">
              <a:spcBef>
                <a:spcPts val="0"/>
              </a:spcBef>
              <a:spcAft>
                <a:spcPts val="0"/>
              </a:spcAft>
            </a:pPr>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Using our data inputs, we are able to predict the number of new positive mosquito pools with West Nile Virus using average monthly temperature. The following equation represents our linear regression model and can be used for prediction of the amount of positive West Nile Virus mosquito pools in Dallas County based on average monthly temperature. </a:t>
            </a:r>
            <a:endParaRPr lang="en-US" sz="2000" b="0" dirty="0">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95" name="Group 94">
            <a:extLst>
              <a:ext uri="{FF2B5EF4-FFF2-40B4-BE49-F238E27FC236}">
                <a16:creationId xmlns:a16="http://schemas.microsoft.com/office/drawing/2014/main" id="{6CAF1377-6AE9-81D1-FEC0-D71C0D7146D4}"/>
              </a:ext>
            </a:extLst>
          </p:cNvPr>
          <p:cNvGrpSpPr/>
          <p:nvPr/>
        </p:nvGrpSpPr>
        <p:grpSpPr>
          <a:xfrm>
            <a:off x="22317342" y="7868943"/>
            <a:ext cx="8635652" cy="5139624"/>
            <a:chOff x="11361655" y="18720614"/>
            <a:chExt cx="7126647" cy="4378885"/>
          </a:xfrm>
        </p:grpSpPr>
        <p:sp>
          <p:nvSpPr>
            <p:cNvPr id="96" name="Rectangle 95">
              <a:extLst>
                <a:ext uri="{FF2B5EF4-FFF2-40B4-BE49-F238E27FC236}">
                  <a16:creationId xmlns:a16="http://schemas.microsoft.com/office/drawing/2014/main" id="{60681342-2D22-8E80-BA55-6694BC05C6AD}"/>
                </a:ext>
              </a:extLst>
            </p:cNvPr>
            <p:cNvSpPr/>
            <p:nvPr/>
          </p:nvSpPr>
          <p:spPr bwMode="auto">
            <a:xfrm>
              <a:off x="11445213" y="18720614"/>
              <a:ext cx="7043089" cy="4378885"/>
            </a:xfrm>
            <a:prstGeom prst="rect">
              <a:avLst/>
            </a:prstGeom>
            <a:solidFill>
              <a:srgbClr val="CCDDEA"/>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dirty="0">
                <a:ln>
                  <a:noFill/>
                </a:ln>
                <a:solidFill>
                  <a:srgbClr val="FF9900"/>
                </a:solidFill>
                <a:effectLst/>
                <a:latin typeface="Arial" pitchFamily="34" charset="0"/>
              </a:endParaRPr>
            </a:p>
          </p:txBody>
        </p:sp>
        <p:pic>
          <p:nvPicPr>
            <p:cNvPr id="97" name="Picture 8">
              <a:extLst>
                <a:ext uri="{FF2B5EF4-FFF2-40B4-BE49-F238E27FC236}">
                  <a16:creationId xmlns:a16="http://schemas.microsoft.com/office/drawing/2014/main" id="{171CB0D9-CC6A-8234-1715-96211BD6BDC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583322" y="18809560"/>
              <a:ext cx="6777898" cy="4191000"/>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39A98C12-83AD-4C26-977B-1CCA32FE6F03}"/>
                </a:ext>
              </a:extLst>
            </p:cNvPr>
            <p:cNvSpPr txBox="1"/>
            <p:nvPr/>
          </p:nvSpPr>
          <p:spPr>
            <a:xfrm>
              <a:off x="11361655" y="22653102"/>
              <a:ext cx="2515258" cy="338554"/>
            </a:xfrm>
            <a:prstGeom prst="rect">
              <a:avLst/>
            </a:prstGeom>
            <a:noFill/>
          </p:spPr>
          <p:txBody>
            <a:bodyPr wrap="square" rtlCol="0">
              <a:spAutoFit/>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Source: Google Sheets</a:t>
              </a:r>
            </a:p>
          </p:txBody>
        </p:sp>
        <p:sp>
          <p:nvSpPr>
            <p:cNvPr id="99" name="TextBox 98">
              <a:extLst>
                <a:ext uri="{FF2B5EF4-FFF2-40B4-BE49-F238E27FC236}">
                  <a16:creationId xmlns:a16="http://schemas.microsoft.com/office/drawing/2014/main" id="{7CE9476D-E3E4-052A-87F9-15F935923661}"/>
                </a:ext>
              </a:extLst>
            </p:cNvPr>
            <p:cNvSpPr txBox="1"/>
            <p:nvPr/>
          </p:nvSpPr>
          <p:spPr>
            <a:xfrm rot="16200000">
              <a:off x="10860706" y="20901241"/>
              <a:ext cx="1895653" cy="400110"/>
            </a:xfrm>
            <a:prstGeom prst="rect">
              <a:avLst/>
            </a:prstGeom>
            <a:solidFill>
              <a:schemeClr val="bg1"/>
            </a:solidFill>
          </p:spPr>
          <p:txBody>
            <a:bodyPr wrap="square" rtlCol="0">
              <a:spAutoFit/>
            </a:bodyPr>
            <a:lstStyle/>
            <a:p>
              <a:r>
                <a:rPr lang="en-US" sz="1000" b="0" dirty="0">
                  <a:solidFill>
                    <a:schemeClr val="tx1"/>
                  </a:solidFill>
                </a:rPr>
                <a:t>New Mosquito Pools Positive for West Nile Virus Per Month</a:t>
              </a:r>
            </a:p>
          </p:txBody>
        </p:sp>
      </p:grpSp>
      <p:sp>
        <p:nvSpPr>
          <p:cNvPr id="100" name="TextBox 99">
            <a:extLst>
              <a:ext uri="{FF2B5EF4-FFF2-40B4-BE49-F238E27FC236}">
                <a16:creationId xmlns:a16="http://schemas.microsoft.com/office/drawing/2014/main" id="{945BCA6C-7729-B086-C5B1-9229BC57F22D}"/>
              </a:ext>
            </a:extLst>
          </p:cNvPr>
          <p:cNvSpPr txBox="1"/>
          <p:nvPr/>
        </p:nvSpPr>
        <p:spPr>
          <a:xfrm>
            <a:off x="22088973" y="7315200"/>
            <a:ext cx="2787370" cy="461665"/>
          </a:xfrm>
          <a:prstGeom prst="rect">
            <a:avLst/>
          </a:prstGeom>
          <a:noFill/>
        </p:spPr>
        <p:txBody>
          <a:bodyPr wrap="square">
            <a:spAutoFit/>
          </a:bodyPr>
          <a:lstStyle/>
          <a:p>
            <a:pPr algn="l">
              <a:spcBef>
                <a:spcPts val="0"/>
              </a:spcBef>
              <a:spcAft>
                <a:spcPts val="0"/>
              </a:spcAft>
            </a:pPr>
            <a:r>
              <a:rPr lang="en-US" sz="2400" i="0" u="sng"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Air Temperature</a:t>
            </a:r>
            <a:endParaRPr lang="en-US" sz="2400" i="0" u="none" strike="noStrike" dirty="0">
              <a:solidFill>
                <a:srgbClr val="2A2A2A"/>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51008932-E800-E8A7-5172-B9F15855110E}"/>
              </a:ext>
            </a:extLst>
          </p:cNvPr>
          <p:cNvSpPr txBox="1"/>
          <p:nvPr/>
        </p:nvSpPr>
        <p:spPr>
          <a:xfrm>
            <a:off x="21960143" y="24789596"/>
            <a:ext cx="5361023" cy="461665"/>
          </a:xfrm>
          <a:prstGeom prst="rect">
            <a:avLst/>
          </a:prstGeom>
          <a:noFill/>
        </p:spPr>
        <p:txBody>
          <a:bodyPr wrap="square">
            <a:spAutoFit/>
          </a:bodyPr>
          <a:lstStyle/>
          <a:p>
            <a:pPr algn="l">
              <a:spcBef>
                <a:spcPts val="0"/>
              </a:spcBef>
              <a:spcAft>
                <a:spcPts val="0"/>
              </a:spcAft>
            </a:pPr>
            <a:r>
              <a:rPr lang="en-US" sz="2400" i="0" u="sng"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Air Pollution and Air Temperature</a:t>
            </a:r>
            <a:endParaRPr lang="en-US" sz="2400" i="0" u="none" strike="noStrike" dirty="0">
              <a:solidFill>
                <a:srgbClr val="2A2A2A"/>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1">
            <a:extLst>
              <a:ext uri="{FF2B5EF4-FFF2-40B4-BE49-F238E27FC236}">
                <a16:creationId xmlns:a16="http://schemas.microsoft.com/office/drawing/2014/main" id="{35913D8E-A2ED-6CE0-2419-7697F9291DCB}"/>
              </a:ext>
            </a:extLst>
          </p:cNvPr>
          <p:cNvSpPr>
            <a:spLocks noChangeArrowheads="1"/>
          </p:cNvSpPr>
          <p:nvPr/>
        </p:nvSpPr>
        <p:spPr bwMode="auto">
          <a:xfrm>
            <a:off x="17799917" y="19267944"/>
            <a:ext cx="338368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GLOBE Visualization Page depicting average relative humidity over time</a:t>
            </a:r>
            <a:br>
              <a:rPr kumimoji="0" lang="en-US" altLang="en-US" sz="2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endParaRPr kumimoji="0" lang="en-US" altLang="en-US" sz="2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2">
            <a:extLst>
              <a:ext uri="{FF2B5EF4-FFF2-40B4-BE49-F238E27FC236}">
                <a16:creationId xmlns:a16="http://schemas.microsoft.com/office/drawing/2014/main" id="{72D87CEB-56F1-59E7-A7CE-9278D32C69E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579045" y="18571232"/>
            <a:ext cx="5965964" cy="3355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erceptualpewter|09-2018"/>
</p:tagLst>
</file>

<file path=ppt/theme/theme1.xml><?xml version="1.0" encoding="utf-8"?>
<a:theme xmlns:a="http://schemas.openxmlformats.org/drawingml/2006/main" name="Default Desig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9197</TotalTime>
  <Words>2744</Words>
  <Application>Microsoft Office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Nunito</vt:lpstr>
      <vt:lpstr>Calibri</vt:lpstr>
      <vt:lpstr>Open Sans</vt:lpstr>
      <vt:lpstr>Arial</vt:lpstr>
      <vt:lpstr>Default Design</vt:lpstr>
      <vt:lpstr>   </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Ayla Sumer</cp:lastModifiedBy>
  <cp:revision>145</cp:revision>
  <dcterms:modified xsi:type="dcterms:W3CDTF">2022-07-28T21:51:21Z</dcterms:modified>
  <cp:category>science research poster</cp:category>
</cp:coreProperties>
</file>