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30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5BC239-FDB4-4C7E-8A7D-C2A31329986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9DDE864-45AB-4FFD-AED2-196ACF09117D}">
      <dgm:prSet custT="1"/>
      <dgm:spPr/>
      <dgm:t>
        <a:bodyPr/>
        <a:lstStyle/>
        <a:p>
          <a:r>
            <a:rPr lang="hr-HR" sz="2000" dirty="0"/>
            <a:t>Odlučili smo istražiti uvjete koji odgovaraju sekvoji za rast i razvoj budući da ovdje nije njezino prirodno stanište</a:t>
          </a:r>
        </a:p>
        <a:p>
          <a:r>
            <a:rPr lang="en-US" sz="2000" dirty="0"/>
            <a:t>U </a:t>
          </a:r>
          <a:r>
            <a:rPr lang="en-US" sz="2000" dirty="0" err="1"/>
            <a:t>našem</a:t>
          </a:r>
          <a:r>
            <a:rPr lang="en-US" sz="2000" dirty="0"/>
            <a:t> </a:t>
          </a:r>
          <a:r>
            <a:rPr lang="en-US" sz="2000" dirty="0" err="1"/>
            <a:t>gradu</a:t>
          </a:r>
          <a:r>
            <a:rPr lang="en-US" sz="2000" dirty="0"/>
            <a:t> </a:t>
          </a:r>
          <a:r>
            <a:rPr lang="en-US" sz="2000" dirty="0" err="1"/>
            <a:t>nalazi</a:t>
          </a:r>
          <a:r>
            <a:rPr lang="en-US" sz="2000" dirty="0"/>
            <a:t> se </a:t>
          </a:r>
          <a:r>
            <a:rPr lang="en-US" sz="2000" dirty="0" err="1"/>
            <a:t>mamutovac</a:t>
          </a:r>
          <a:r>
            <a:rPr lang="en-US" sz="2000" dirty="0"/>
            <a:t> </a:t>
          </a:r>
          <a:r>
            <a:rPr lang="en-US" sz="2000" dirty="0" err="1"/>
            <a:t>drvo</a:t>
          </a:r>
          <a:r>
            <a:rPr lang="en-US" sz="2000" dirty="0"/>
            <a:t> </a:t>
          </a:r>
          <a:r>
            <a:rPr lang="en-US" sz="2000" dirty="0" err="1"/>
            <a:t>sekvoja</a:t>
          </a:r>
          <a:r>
            <a:rPr lang="en-US" sz="2000" dirty="0"/>
            <a:t> </a:t>
          </a:r>
          <a:r>
            <a:rPr lang="en-US" sz="2000" dirty="0" err="1"/>
            <a:t>iz</a:t>
          </a:r>
          <a:r>
            <a:rPr lang="en-US" sz="2000" dirty="0"/>
            <a:t> </a:t>
          </a:r>
          <a:r>
            <a:rPr lang="en-US" sz="2000" dirty="0" err="1"/>
            <a:t>porodice</a:t>
          </a:r>
          <a:r>
            <a:rPr lang="en-US" sz="2000" dirty="0"/>
            <a:t> Taxodiaceae </a:t>
          </a:r>
          <a:r>
            <a:rPr lang="en-US" sz="2000" dirty="0" err="1"/>
            <a:t>iz</a:t>
          </a:r>
          <a:r>
            <a:rPr lang="en-US" sz="2000" dirty="0"/>
            <a:t> 1807.g </a:t>
          </a:r>
          <a:r>
            <a:rPr lang="hr-HR" sz="2000" dirty="0"/>
            <a:t> , a 1967.g proglašena je spomenikom prirode</a:t>
          </a:r>
        </a:p>
        <a:p>
          <a:r>
            <a:rPr lang="en-US" sz="2000" dirty="0"/>
            <a:t>Ove </a:t>
          </a:r>
          <a:r>
            <a:rPr lang="en-US" sz="2000" dirty="0" err="1"/>
            <a:t>godine</a:t>
          </a:r>
          <a:r>
            <a:rPr lang="en-US" sz="2000" dirty="0"/>
            <a:t> Grad  </a:t>
          </a:r>
          <a:r>
            <a:rPr lang="en-US" sz="2000" dirty="0" err="1"/>
            <a:t>Slatina</a:t>
          </a:r>
          <a:r>
            <a:rPr lang="en-US" sz="2000" dirty="0"/>
            <a:t>  </a:t>
          </a:r>
          <a:r>
            <a:rPr lang="en-US" sz="2000" dirty="0" err="1"/>
            <a:t>pokrenuo</a:t>
          </a:r>
          <a:r>
            <a:rPr lang="en-US" sz="2000" dirty="0"/>
            <a:t> je  </a:t>
          </a:r>
          <a:r>
            <a:rPr lang="en-US" sz="2000" dirty="0" err="1"/>
            <a:t>projekt</a:t>
          </a:r>
          <a:r>
            <a:rPr lang="en-US" sz="2000" dirty="0"/>
            <a:t> „</a:t>
          </a:r>
          <a:r>
            <a:rPr lang="en-US" sz="2000" dirty="0" err="1"/>
            <a:t>EPIcentar</a:t>
          </a:r>
          <a:r>
            <a:rPr lang="en-US" sz="2000" dirty="0"/>
            <a:t> Sequoia </a:t>
          </a:r>
          <a:r>
            <a:rPr lang="en-US" sz="2000" dirty="0" err="1"/>
            <a:t>Slatina</a:t>
          </a:r>
          <a:r>
            <a:rPr lang="en-US" sz="2000" dirty="0"/>
            <a:t>“ </a:t>
          </a:r>
          <a:r>
            <a:rPr lang="en-US" sz="2000" dirty="0" err="1"/>
            <a:t>koji</a:t>
          </a:r>
          <a:r>
            <a:rPr lang="en-US" sz="2000" dirty="0"/>
            <a:t> </a:t>
          </a:r>
          <a:r>
            <a:rPr lang="en-US" sz="2000" dirty="0" err="1"/>
            <a:t>sufinancira</a:t>
          </a:r>
          <a:r>
            <a:rPr lang="en-US" sz="2000" dirty="0"/>
            <a:t> </a:t>
          </a:r>
          <a:r>
            <a:rPr lang="en-US" sz="2000" dirty="0" err="1"/>
            <a:t>Europska</a:t>
          </a:r>
          <a:r>
            <a:rPr lang="en-US" sz="2000" dirty="0"/>
            <a:t> </a:t>
          </a:r>
          <a:r>
            <a:rPr lang="en-US" sz="2000" dirty="0" err="1"/>
            <a:t>unija</a:t>
          </a:r>
          <a:r>
            <a:rPr lang="en-US" sz="2000" dirty="0"/>
            <a:t> </a:t>
          </a:r>
          <a:r>
            <a:rPr lang="en-US" sz="2000" dirty="0" err="1"/>
            <a:t>iz</a:t>
          </a:r>
          <a:r>
            <a:rPr lang="en-US" sz="2000" dirty="0"/>
            <a:t> </a:t>
          </a:r>
          <a:r>
            <a:rPr lang="en-US" sz="2000" dirty="0" err="1"/>
            <a:t>Europskog</a:t>
          </a:r>
          <a:r>
            <a:rPr lang="en-US" sz="2000" dirty="0"/>
            <a:t> </a:t>
          </a:r>
          <a:r>
            <a:rPr lang="en-US" sz="2000" dirty="0" err="1"/>
            <a:t>fonda</a:t>
          </a:r>
          <a:r>
            <a:rPr lang="en-US" sz="2000" dirty="0"/>
            <a:t> za</a:t>
          </a:r>
          <a:r>
            <a:rPr lang="hr-HR" sz="2000" dirty="0"/>
            <a:t> </a:t>
          </a:r>
          <a:r>
            <a:rPr lang="en-US" sz="2000" dirty="0" err="1"/>
            <a:t>regionalni</a:t>
          </a:r>
          <a:r>
            <a:rPr lang="en-US" sz="2000" dirty="0"/>
            <a:t> </a:t>
          </a:r>
          <a:r>
            <a:rPr lang="en-US" sz="2000" dirty="0" err="1"/>
            <a:t>razvoj</a:t>
          </a:r>
          <a:r>
            <a:rPr lang="en-US" sz="2000" dirty="0"/>
            <a:t>. </a:t>
          </a:r>
          <a:br>
            <a:rPr lang="en-US" sz="2000" dirty="0"/>
          </a:br>
          <a:endParaRPr lang="en-US" sz="2000" dirty="0"/>
        </a:p>
      </dgm:t>
    </dgm:pt>
    <dgm:pt modelId="{77C02C19-1849-401C-A536-4150DB93DC1B}" type="parTrans" cxnId="{CE29C943-89E9-47C8-9C55-4EB153E32C40}">
      <dgm:prSet/>
      <dgm:spPr/>
      <dgm:t>
        <a:bodyPr/>
        <a:lstStyle/>
        <a:p>
          <a:endParaRPr lang="en-US"/>
        </a:p>
      </dgm:t>
    </dgm:pt>
    <dgm:pt modelId="{186449AE-59B4-4264-9C6D-FE2DBF1AD3F5}" type="sibTrans" cxnId="{CE29C943-89E9-47C8-9C55-4EB153E32C40}">
      <dgm:prSet/>
      <dgm:spPr/>
      <dgm:t>
        <a:bodyPr/>
        <a:lstStyle/>
        <a:p>
          <a:endParaRPr lang="en-US"/>
        </a:p>
      </dgm:t>
    </dgm:pt>
    <dgm:pt modelId="{A6068627-5BE4-4200-870E-171EF986DA5A}">
      <dgm:prSet custT="1"/>
      <dgm:spPr/>
      <dgm:t>
        <a:bodyPr/>
        <a:lstStyle/>
        <a:p>
          <a:r>
            <a:rPr lang="en-US" sz="2000" dirty="0" err="1"/>
            <a:t>Uz</a:t>
          </a:r>
          <a:r>
            <a:rPr lang="en-US" sz="2000" dirty="0"/>
            <a:t> </a:t>
          </a:r>
          <a:r>
            <a:rPr lang="en-US" sz="2000" dirty="0" err="1"/>
            <a:t>niz</a:t>
          </a:r>
          <a:r>
            <a:rPr lang="en-US" sz="2000" dirty="0"/>
            <a:t> </a:t>
          </a:r>
          <a:r>
            <a:rPr lang="en-US" sz="2000" dirty="0" err="1"/>
            <a:t>aktivnosti</a:t>
          </a:r>
          <a:r>
            <a:rPr lang="en-US" sz="2000" dirty="0"/>
            <a:t> </a:t>
          </a:r>
          <a:r>
            <a:rPr lang="en-US" sz="2000" dirty="0" err="1"/>
            <a:t>planiranih</a:t>
          </a:r>
          <a:r>
            <a:rPr lang="en-US" sz="2000" dirty="0"/>
            <a:t> </a:t>
          </a:r>
          <a:r>
            <a:rPr lang="en-US" sz="2000" dirty="0" err="1"/>
            <a:t>projektom</a:t>
          </a:r>
          <a:r>
            <a:rPr lang="en-US" sz="2000" dirty="0"/>
            <a:t> </a:t>
          </a:r>
          <a:r>
            <a:rPr lang="en-US" sz="2000" dirty="0" err="1"/>
            <a:t>nas</a:t>
          </a:r>
          <a:r>
            <a:rPr lang="en-US" sz="2000" dirty="0"/>
            <a:t> je </a:t>
          </a:r>
          <a:r>
            <a:rPr lang="en-US" sz="2000" dirty="0" err="1"/>
            <a:t>zanimala</a:t>
          </a:r>
          <a:r>
            <a:rPr lang="en-US" sz="2000" dirty="0"/>
            <a:t> </a:t>
          </a:r>
          <a:r>
            <a:rPr lang="en-US" sz="2000" dirty="0" err="1"/>
            <a:t>revitalizacija</a:t>
          </a:r>
          <a:r>
            <a:rPr lang="en-US" sz="2000" dirty="0"/>
            <a:t> </a:t>
          </a:r>
          <a:r>
            <a:rPr lang="en-US" sz="2000" dirty="0" err="1"/>
            <a:t>zaštićene</a:t>
          </a:r>
          <a:r>
            <a:rPr lang="en-US" sz="2000" dirty="0"/>
            <a:t> </a:t>
          </a:r>
          <a:r>
            <a:rPr lang="en-US" sz="2000" dirty="0" err="1"/>
            <a:t>prirodne</a:t>
          </a:r>
          <a:r>
            <a:rPr lang="en-US" sz="2000" dirty="0"/>
            <a:t> </a:t>
          </a:r>
          <a:r>
            <a:rPr lang="en-US" sz="2000" dirty="0" err="1"/>
            <a:t>baštine</a:t>
          </a:r>
          <a:r>
            <a:rPr lang="en-US" sz="2000" dirty="0"/>
            <a:t> </a:t>
          </a:r>
          <a:r>
            <a:rPr lang="en-US" sz="2000" dirty="0" err="1"/>
            <a:t>te</a:t>
          </a:r>
          <a:r>
            <a:rPr lang="en-US" sz="2000" dirty="0"/>
            <a:t> </a:t>
          </a:r>
          <a:r>
            <a:rPr lang="en-US" sz="2000" dirty="0" err="1"/>
            <a:t>smo</a:t>
          </a:r>
          <a:r>
            <a:rPr lang="en-US" sz="2000" dirty="0"/>
            <a:t> u </a:t>
          </a:r>
          <a:r>
            <a:rPr lang="en-US" sz="2000" dirty="0" err="1"/>
            <a:t>suradnji</a:t>
          </a:r>
          <a:r>
            <a:rPr lang="en-US" sz="2000" dirty="0"/>
            <a:t> s </a:t>
          </a:r>
          <a:r>
            <a:rPr lang="hr-HR" sz="2000" dirty="0"/>
            <a:t>g</a:t>
          </a:r>
          <a:r>
            <a:rPr lang="en-US" sz="2000" dirty="0" err="1"/>
            <a:t>radom</a:t>
          </a:r>
          <a:r>
            <a:rPr lang="en-US" sz="2000" dirty="0"/>
            <a:t> </a:t>
          </a:r>
          <a:r>
            <a:rPr lang="en-US" sz="2000" dirty="0" err="1"/>
            <a:t>Slatina</a:t>
          </a:r>
          <a:r>
            <a:rPr lang="en-US" sz="2000" dirty="0"/>
            <a:t> </a:t>
          </a:r>
          <a:r>
            <a:rPr lang="en-US" sz="2000" dirty="0" err="1"/>
            <a:t>pokušati</a:t>
          </a:r>
          <a:r>
            <a:rPr lang="en-US" sz="2000" dirty="0"/>
            <a:t> </a:t>
          </a:r>
          <a:r>
            <a:rPr lang="en-US" sz="2000" dirty="0" err="1"/>
            <a:t>pridonijeti</a:t>
          </a:r>
          <a:r>
            <a:rPr lang="en-US" sz="2000" dirty="0"/>
            <a:t> da se </a:t>
          </a:r>
          <a:r>
            <a:rPr lang="en-US" sz="2000" dirty="0" err="1"/>
            <a:t>održi</a:t>
          </a:r>
          <a:r>
            <a:rPr lang="en-US" sz="2000" dirty="0"/>
            <a:t> </a:t>
          </a:r>
          <a:r>
            <a:rPr lang="en-US" sz="2000" dirty="0" err="1"/>
            <a:t>još</a:t>
          </a:r>
          <a:r>
            <a:rPr lang="en-US" sz="2000" dirty="0"/>
            <a:t> </a:t>
          </a:r>
          <a:r>
            <a:rPr lang="en-US" sz="2000" dirty="0" err="1"/>
            <a:t>puno</a:t>
          </a:r>
          <a:r>
            <a:rPr lang="en-US" sz="2000" dirty="0"/>
            <a:t> </a:t>
          </a:r>
          <a:r>
            <a:rPr lang="en-US" sz="2000" dirty="0" err="1"/>
            <a:t>godina</a:t>
          </a:r>
          <a:r>
            <a:rPr lang="en-US" sz="2000" dirty="0"/>
            <a:t>.</a:t>
          </a:r>
        </a:p>
      </dgm:t>
    </dgm:pt>
    <dgm:pt modelId="{BBAF1DCF-7DF5-4106-AC3A-6B517CE28925}" type="parTrans" cxnId="{148715BD-1DA0-425A-9DCB-D1053A91657A}">
      <dgm:prSet/>
      <dgm:spPr/>
      <dgm:t>
        <a:bodyPr/>
        <a:lstStyle/>
        <a:p>
          <a:endParaRPr lang="en-US"/>
        </a:p>
      </dgm:t>
    </dgm:pt>
    <dgm:pt modelId="{16FF8BC1-ECE7-4662-8D98-E3D333A4AF8A}" type="sibTrans" cxnId="{148715BD-1DA0-425A-9DCB-D1053A91657A}">
      <dgm:prSet/>
      <dgm:spPr/>
      <dgm:t>
        <a:bodyPr/>
        <a:lstStyle/>
        <a:p>
          <a:endParaRPr lang="en-US"/>
        </a:p>
      </dgm:t>
    </dgm:pt>
    <dgm:pt modelId="{E0A30BF2-9A11-47D3-B957-357173E166BE}" type="pres">
      <dgm:prSet presAssocID="{055BC239-FDB4-4C7E-8A7D-C2A313299863}" presName="vert0" presStyleCnt="0">
        <dgm:presLayoutVars>
          <dgm:dir/>
          <dgm:animOne val="branch"/>
          <dgm:animLvl val="lvl"/>
        </dgm:presLayoutVars>
      </dgm:prSet>
      <dgm:spPr/>
    </dgm:pt>
    <dgm:pt modelId="{5DFDD4C5-56E5-4295-B19F-3D9080BC8F8A}" type="pres">
      <dgm:prSet presAssocID="{A9DDE864-45AB-4FFD-AED2-196ACF09117D}" presName="thickLine" presStyleLbl="alignNode1" presStyleIdx="0" presStyleCnt="2"/>
      <dgm:spPr/>
    </dgm:pt>
    <dgm:pt modelId="{A554325C-F9F5-46DD-9246-82FC7D886DE0}" type="pres">
      <dgm:prSet presAssocID="{A9DDE864-45AB-4FFD-AED2-196ACF09117D}" presName="horz1" presStyleCnt="0"/>
      <dgm:spPr/>
    </dgm:pt>
    <dgm:pt modelId="{AE0C020E-14C7-432B-B217-FC30D5968E73}" type="pres">
      <dgm:prSet presAssocID="{A9DDE864-45AB-4FFD-AED2-196ACF09117D}" presName="tx1" presStyleLbl="revTx" presStyleIdx="0" presStyleCnt="2"/>
      <dgm:spPr/>
    </dgm:pt>
    <dgm:pt modelId="{826B2B3D-102A-43CC-8FE8-DB71687A042D}" type="pres">
      <dgm:prSet presAssocID="{A9DDE864-45AB-4FFD-AED2-196ACF09117D}" presName="vert1" presStyleCnt="0"/>
      <dgm:spPr/>
    </dgm:pt>
    <dgm:pt modelId="{B6B031F6-25B2-4805-9D87-02D45B4F94E6}" type="pres">
      <dgm:prSet presAssocID="{A6068627-5BE4-4200-870E-171EF986DA5A}" presName="thickLine" presStyleLbl="alignNode1" presStyleIdx="1" presStyleCnt="2"/>
      <dgm:spPr/>
    </dgm:pt>
    <dgm:pt modelId="{C08828B9-870A-4111-8DC8-AD77E1596184}" type="pres">
      <dgm:prSet presAssocID="{A6068627-5BE4-4200-870E-171EF986DA5A}" presName="horz1" presStyleCnt="0"/>
      <dgm:spPr/>
    </dgm:pt>
    <dgm:pt modelId="{2CD6B720-66FE-4D74-8A93-5BDC876774E5}" type="pres">
      <dgm:prSet presAssocID="{A6068627-5BE4-4200-870E-171EF986DA5A}" presName="tx1" presStyleLbl="revTx" presStyleIdx="1" presStyleCnt="2"/>
      <dgm:spPr/>
    </dgm:pt>
    <dgm:pt modelId="{C818FE6B-FBBE-4031-9A73-05058763A08B}" type="pres">
      <dgm:prSet presAssocID="{A6068627-5BE4-4200-870E-171EF986DA5A}" presName="vert1" presStyleCnt="0"/>
      <dgm:spPr/>
    </dgm:pt>
  </dgm:ptLst>
  <dgm:cxnLst>
    <dgm:cxn modelId="{CE29C943-89E9-47C8-9C55-4EB153E32C40}" srcId="{055BC239-FDB4-4C7E-8A7D-C2A313299863}" destId="{A9DDE864-45AB-4FFD-AED2-196ACF09117D}" srcOrd="0" destOrd="0" parTransId="{77C02C19-1849-401C-A536-4150DB93DC1B}" sibTransId="{186449AE-59B4-4264-9C6D-FE2DBF1AD3F5}"/>
    <dgm:cxn modelId="{7A92CC7E-1FF3-42C4-A3D9-3AA9E600DE6C}" type="presOf" srcId="{A9DDE864-45AB-4FFD-AED2-196ACF09117D}" destId="{AE0C020E-14C7-432B-B217-FC30D5968E73}" srcOrd="0" destOrd="0" presId="urn:microsoft.com/office/officeart/2008/layout/LinedList"/>
    <dgm:cxn modelId="{148715BD-1DA0-425A-9DCB-D1053A91657A}" srcId="{055BC239-FDB4-4C7E-8A7D-C2A313299863}" destId="{A6068627-5BE4-4200-870E-171EF986DA5A}" srcOrd="1" destOrd="0" parTransId="{BBAF1DCF-7DF5-4106-AC3A-6B517CE28925}" sibTransId="{16FF8BC1-ECE7-4662-8D98-E3D333A4AF8A}"/>
    <dgm:cxn modelId="{D5A79EC9-E9AA-4A4D-901D-58552A64A322}" type="presOf" srcId="{A6068627-5BE4-4200-870E-171EF986DA5A}" destId="{2CD6B720-66FE-4D74-8A93-5BDC876774E5}" srcOrd="0" destOrd="0" presId="urn:microsoft.com/office/officeart/2008/layout/LinedList"/>
    <dgm:cxn modelId="{D933C7EC-E52C-41A3-A572-C650514AF034}" type="presOf" srcId="{055BC239-FDB4-4C7E-8A7D-C2A313299863}" destId="{E0A30BF2-9A11-47D3-B957-357173E166BE}" srcOrd="0" destOrd="0" presId="urn:microsoft.com/office/officeart/2008/layout/LinedList"/>
    <dgm:cxn modelId="{0CBF14B1-6613-4615-824E-D1B8C0FDF110}" type="presParOf" srcId="{E0A30BF2-9A11-47D3-B957-357173E166BE}" destId="{5DFDD4C5-56E5-4295-B19F-3D9080BC8F8A}" srcOrd="0" destOrd="0" presId="urn:microsoft.com/office/officeart/2008/layout/LinedList"/>
    <dgm:cxn modelId="{3D1E3583-DEC5-419A-9250-AF9E8F68D1AE}" type="presParOf" srcId="{E0A30BF2-9A11-47D3-B957-357173E166BE}" destId="{A554325C-F9F5-46DD-9246-82FC7D886DE0}" srcOrd="1" destOrd="0" presId="urn:microsoft.com/office/officeart/2008/layout/LinedList"/>
    <dgm:cxn modelId="{C123D0C9-F532-4DD5-A072-372877E50580}" type="presParOf" srcId="{A554325C-F9F5-46DD-9246-82FC7D886DE0}" destId="{AE0C020E-14C7-432B-B217-FC30D5968E73}" srcOrd="0" destOrd="0" presId="urn:microsoft.com/office/officeart/2008/layout/LinedList"/>
    <dgm:cxn modelId="{33611CE0-5876-4601-B0BA-1523B6557482}" type="presParOf" srcId="{A554325C-F9F5-46DD-9246-82FC7D886DE0}" destId="{826B2B3D-102A-43CC-8FE8-DB71687A042D}" srcOrd="1" destOrd="0" presId="urn:microsoft.com/office/officeart/2008/layout/LinedList"/>
    <dgm:cxn modelId="{6D76D193-8414-4916-8F93-DBFA4DF2C840}" type="presParOf" srcId="{E0A30BF2-9A11-47D3-B957-357173E166BE}" destId="{B6B031F6-25B2-4805-9D87-02D45B4F94E6}" srcOrd="2" destOrd="0" presId="urn:microsoft.com/office/officeart/2008/layout/LinedList"/>
    <dgm:cxn modelId="{DB668924-4C69-474E-9CE6-9C8EE0836F02}" type="presParOf" srcId="{E0A30BF2-9A11-47D3-B957-357173E166BE}" destId="{C08828B9-870A-4111-8DC8-AD77E1596184}" srcOrd="3" destOrd="0" presId="urn:microsoft.com/office/officeart/2008/layout/LinedList"/>
    <dgm:cxn modelId="{D42D696A-9D5E-4A09-B4E4-61497B46D94E}" type="presParOf" srcId="{C08828B9-870A-4111-8DC8-AD77E1596184}" destId="{2CD6B720-66FE-4D74-8A93-5BDC876774E5}" srcOrd="0" destOrd="0" presId="urn:microsoft.com/office/officeart/2008/layout/LinedList"/>
    <dgm:cxn modelId="{6E524D5B-4ABD-4C34-ADBB-C36569C141C4}" type="presParOf" srcId="{C08828B9-870A-4111-8DC8-AD77E1596184}" destId="{C818FE6B-FBBE-4031-9A73-05058763A0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DD4C5-56E5-4295-B19F-3D9080BC8F8A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C020E-14C7-432B-B217-FC30D5968E73}">
      <dsp:nvSpPr>
        <dsp:cNvPr id="0" name=""/>
        <dsp:cNvSpPr/>
      </dsp:nvSpPr>
      <dsp:spPr>
        <a:xfrm>
          <a:off x="0" y="0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Odlučili smo istražiti uvjete koji odgovaraju sekvoji za rast i razvoj budući da ovdje nije njezino prirodno stanište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 </a:t>
          </a:r>
          <a:r>
            <a:rPr lang="en-US" sz="2000" kern="1200" dirty="0" err="1"/>
            <a:t>našem</a:t>
          </a:r>
          <a:r>
            <a:rPr lang="en-US" sz="2000" kern="1200" dirty="0"/>
            <a:t> </a:t>
          </a:r>
          <a:r>
            <a:rPr lang="en-US" sz="2000" kern="1200" dirty="0" err="1"/>
            <a:t>gradu</a:t>
          </a:r>
          <a:r>
            <a:rPr lang="en-US" sz="2000" kern="1200" dirty="0"/>
            <a:t> </a:t>
          </a:r>
          <a:r>
            <a:rPr lang="en-US" sz="2000" kern="1200" dirty="0" err="1"/>
            <a:t>nalazi</a:t>
          </a:r>
          <a:r>
            <a:rPr lang="en-US" sz="2000" kern="1200" dirty="0"/>
            <a:t> se </a:t>
          </a:r>
          <a:r>
            <a:rPr lang="en-US" sz="2000" kern="1200" dirty="0" err="1"/>
            <a:t>mamutovac</a:t>
          </a:r>
          <a:r>
            <a:rPr lang="en-US" sz="2000" kern="1200" dirty="0"/>
            <a:t> </a:t>
          </a:r>
          <a:r>
            <a:rPr lang="en-US" sz="2000" kern="1200" dirty="0" err="1"/>
            <a:t>drvo</a:t>
          </a:r>
          <a:r>
            <a:rPr lang="en-US" sz="2000" kern="1200" dirty="0"/>
            <a:t> </a:t>
          </a:r>
          <a:r>
            <a:rPr lang="en-US" sz="2000" kern="1200" dirty="0" err="1"/>
            <a:t>sekvoja</a:t>
          </a:r>
          <a:r>
            <a:rPr lang="en-US" sz="2000" kern="1200" dirty="0"/>
            <a:t> </a:t>
          </a:r>
          <a:r>
            <a:rPr lang="en-US" sz="2000" kern="1200" dirty="0" err="1"/>
            <a:t>iz</a:t>
          </a:r>
          <a:r>
            <a:rPr lang="en-US" sz="2000" kern="1200" dirty="0"/>
            <a:t> </a:t>
          </a:r>
          <a:r>
            <a:rPr lang="en-US" sz="2000" kern="1200" dirty="0" err="1"/>
            <a:t>porodice</a:t>
          </a:r>
          <a:r>
            <a:rPr lang="en-US" sz="2000" kern="1200" dirty="0"/>
            <a:t> Taxodiaceae </a:t>
          </a:r>
          <a:r>
            <a:rPr lang="en-US" sz="2000" kern="1200" dirty="0" err="1"/>
            <a:t>iz</a:t>
          </a:r>
          <a:r>
            <a:rPr lang="en-US" sz="2000" kern="1200" dirty="0"/>
            <a:t> 1807.g </a:t>
          </a:r>
          <a:r>
            <a:rPr lang="hr-HR" sz="2000" kern="1200" dirty="0"/>
            <a:t> , a 1967.g proglašena je spomenikom prirode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Ove </a:t>
          </a:r>
          <a:r>
            <a:rPr lang="en-US" sz="2000" kern="1200" dirty="0" err="1"/>
            <a:t>godine</a:t>
          </a:r>
          <a:r>
            <a:rPr lang="en-US" sz="2000" kern="1200" dirty="0"/>
            <a:t> Grad  </a:t>
          </a:r>
          <a:r>
            <a:rPr lang="en-US" sz="2000" kern="1200" dirty="0" err="1"/>
            <a:t>Slatina</a:t>
          </a:r>
          <a:r>
            <a:rPr lang="en-US" sz="2000" kern="1200" dirty="0"/>
            <a:t>  </a:t>
          </a:r>
          <a:r>
            <a:rPr lang="en-US" sz="2000" kern="1200" dirty="0" err="1"/>
            <a:t>pokrenuo</a:t>
          </a:r>
          <a:r>
            <a:rPr lang="en-US" sz="2000" kern="1200" dirty="0"/>
            <a:t> je  </a:t>
          </a:r>
          <a:r>
            <a:rPr lang="en-US" sz="2000" kern="1200" dirty="0" err="1"/>
            <a:t>projekt</a:t>
          </a:r>
          <a:r>
            <a:rPr lang="en-US" sz="2000" kern="1200" dirty="0"/>
            <a:t> „</a:t>
          </a:r>
          <a:r>
            <a:rPr lang="en-US" sz="2000" kern="1200" dirty="0" err="1"/>
            <a:t>EPIcentar</a:t>
          </a:r>
          <a:r>
            <a:rPr lang="en-US" sz="2000" kern="1200" dirty="0"/>
            <a:t> Sequoia </a:t>
          </a:r>
          <a:r>
            <a:rPr lang="en-US" sz="2000" kern="1200" dirty="0" err="1"/>
            <a:t>Slatina</a:t>
          </a:r>
          <a:r>
            <a:rPr lang="en-US" sz="2000" kern="1200" dirty="0"/>
            <a:t>“ </a:t>
          </a:r>
          <a:r>
            <a:rPr lang="en-US" sz="2000" kern="1200" dirty="0" err="1"/>
            <a:t>koji</a:t>
          </a:r>
          <a:r>
            <a:rPr lang="en-US" sz="2000" kern="1200" dirty="0"/>
            <a:t> </a:t>
          </a:r>
          <a:r>
            <a:rPr lang="en-US" sz="2000" kern="1200" dirty="0" err="1"/>
            <a:t>sufinancira</a:t>
          </a:r>
          <a:r>
            <a:rPr lang="en-US" sz="2000" kern="1200" dirty="0"/>
            <a:t> </a:t>
          </a:r>
          <a:r>
            <a:rPr lang="en-US" sz="2000" kern="1200" dirty="0" err="1"/>
            <a:t>Europska</a:t>
          </a:r>
          <a:r>
            <a:rPr lang="en-US" sz="2000" kern="1200" dirty="0"/>
            <a:t> </a:t>
          </a:r>
          <a:r>
            <a:rPr lang="en-US" sz="2000" kern="1200" dirty="0" err="1"/>
            <a:t>unija</a:t>
          </a:r>
          <a:r>
            <a:rPr lang="en-US" sz="2000" kern="1200" dirty="0"/>
            <a:t> </a:t>
          </a:r>
          <a:r>
            <a:rPr lang="en-US" sz="2000" kern="1200" dirty="0" err="1"/>
            <a:t>iz</a:t>
          </a:r>
          <a:r>
            <a:rPr lang="en-US" sz="2000" kern="1200" dirty="0"/>
            <a:t> </a:t>
          </a:r>
          <a:r>
            <a:rPr lang="en-US" sz="2000" kern="1200" dirty="0" err="1"/>
            <a:t>Europskog</a:t>
          </a:r>
          <a:r>
            <a:rPr lang="en-US" sz="2000" kern="1200" dirty="0"/>
            <a:t> </a:t>
          </a:r>
          <a:r>
            <a:rPr lang="en-US" sz="2000" kern="1200" dirty="0" err="1"/>
            <a:t>fonda</a:t>
          </a:r>
          <a:r>
            <a:rPr lang="en-US" sz="2000" kern="1200" dirty="0"/>
            <a:t> za</a:t>
          </a:r>
          <a:r>
            <a:rPr lang="hr-HR" sz="2000" kern="1200" dirty="0"/>
            <a:t> </a:t>
          </a:r>
          <a:r>
            <a:rPr lang="en-US" sz="2000" kern="1200" dirty="0" err="1"/>
            <a:t>regionalni</a:t>
          </a:r>
          <a:r>
            <a:rPr lang="en-US" sz="2000" kern="1200" dirty="0"/>
            <a:t> </a:t>
          </a:r>
          <a:r>
            <a:rPr lang="en-US" sz="2000" kern="1200" dirty="0" err="1"/>
            <a:t>razvoj</a:t>
          </a:r>
          <a:r>
            <a:rPr lang="en-US" sz="2000" kern="1200" dirty="0"/>
            <a:t>. </a:t>
          </a:r>
          <a:br>
            <a:rPr lang="en-US" sz="2000" kern="1200" dirty="0"/>
          </a:br>
          <a:endParaRPr lang="en-US" sz="2000" kern="1200" dirty="0"/>
        </a:p>
      </dsp:txBody>
      <dsp:txXfrm>
        <a:off x="0" y="0"/>
        <a:ext cx="10515600" cy="2175669"/>
      </dsp:txXfrm>
    </dsp:sp>
    <dsp:sp modelId="{B6B031F6-25B2-4805-9D87-02D45B4F94E6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6B720-66FE-4D74-8A93-5BDC876774E5}">
      <dsp:nvSpPr>
        <dsp:cNvPr id="0" name=""/>
        <dsp:cNvSpPr/>
      </dsp:nvSpPr>
      <dsp:spPr>
        <a:xfrm>
          <a:off x="0" y="2175669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Uz</a:t>
          </a:r>
          <a:r>
            <a:rPr lang="en-US" sz="2000" kern="1200" dirty="0"/>
            <a:t> </a:t>
          </a:r>
          <a:r>
            <a:rPr lang="en-US" sz="2000" kern="1200" dirty="0" err="1"/>
            <a:t>niz</a:t>
          </a:r>
          <a:r>
            <a:rPr lang="en-US" sz="2000" kern="1200" dirty="0"/>
            <a:t> </a:t>
          </a:r>
          <a:r>
            <a:rPr lang="en-US" sz="2000" kern="1200" dirty="0" err="1"/>
            <a:t>aktivnosti</a:t>
          </a:r>
          <a:r>
            <a:rPr lang="en-US" sz="2000" kern="1200" dirty="0"/>
            <a:t> </a:t>
          </a:r>
          <a:r>
            <a:rPr lang="en-US" sz="2000" kern="1200" dirty="0" err="1"/>
            <a:t>planiranih</a:t>
          </a:r>
          <a:r>
            <a:rPr lang="en-US" sz="2000" kern="1200" dirty="0"/>
            <a:t> </a:t>
          </a:r>
          <a:r>
            <a:rPr lang="en-US" sz="2000" kern="1200" dirty="0" err="1"/>
            <a:t>projektom</a:t>
          </a:r>
          <a:r>
            <a:rPr lang="en-US" sz="2000" kern="1200" dirty="0"/>
            <a:t> </a:t>
          </a:r>
          <a:r>
            <a:rPr lang="en-US" sz="2000" kern="1200" dirty="0" err="1"/>
            <a:t>nas</a:t>
          </a:r>
          <a:r>
            <a:rPr lang="en-US" sz="2000" kern="1200" dirty="0"/>
            <a:t> je </a:t>
          </a:r>
          <a:r>
            <a:rPr lang="en-US" sz="2000" kern="1200" dirty="0" err="1"/>
            <a:t>zanimala</a:t>
          </a:r>
          <a:r>
            <a:rPr lang="en-US" sz="2000" kern="1200" dirty="0"/>
            <a:t> </a:t>
          </a:r>
          <a:r>
            <a:rPr lang="en-US" sz="2000" kern="1200" dirty="0" err="1"/>
            <a:t>revitalizacija</a:t>
          </a:r>
          <a:r>
            <a:rPr lang="en-US" sz="2000" kern="1200" dirty="0"/>
            <a:t> </a:t>
          </a:r>
          <a:r>
            <a:rPr lang="en-US" sz="2000" kern="1200" dirty="0" err="1"/>
            <a:t>zaštićene</a:t>
          </a:r>
          <a:r>
            <a:rPr lang="en-US" sz="2000" kern="1200" dirty="0"/>
            <a:t> </a:t>
          </a:r>
          <a:r>
            <a:rPr lang="en-US" sz="2000" kern="1200" dirty="0" err="1"/>
            <a:t>prirodne</a:t>
          </a:r>
          <a:r>
            <a:rPr lang="en-US" sz="2000" kern="1200" dirty="0"/>
            <a:t> </a:t>
          </a:r>
          <a:r>
            <a:rPr lang="en-US" sz="2000" kern="1200" dirty="0" err="1"/>
            <a:t>baštine</a:t>
          </a:r>
          <a:r>
            <a:rPr lang="en-US" sz="2000" kern="1200" dirty="0"/>
            <a:t> </a:t>
          </a:r>
          <a:r>
            <a:rPr lang="en-US" sz="2000" kern="1200" dirty="0" err="1"/>
            <a:t>te</a:t>
          </a:r>
          <a:r>
            <a:rPr lang="en-US" sz="2000" kern="1200" dirty="0"/>
            <a:t> </a:t>
          </a:r>
          <a:r>
            <a:rPr lang="en-US" sz="2000" kern="1200" dirty="0" err="1"/>
            <a:t>smo</a:t>
          </a:r>
          <a:r>
            <a:rPr lang="en-US" sz="2000" kern="1200" dirty="0"/>
            <a:t> u </a:t>
          </a:r>
          <a:r>
            <a:rPr lang="en-US" sz="2000" kern="1200" dirty="0" err="1"/>
            <a:t>suradnji</a:t>
          </a:r>
          <a:r>
            <a:rPr lang="en-US" sz="2000" kern="1200" dirty="0"/>
            <a:t> s </a:t>
          </a:r>
          <a:r>
            <a:rPr lang="hr-HR" sz="2000" kern="1200" dirty="0"/>
            <a:t>g</a:t>
          </a:r>
          <a:r>
            <a:rPr lang="en-US" sz="2000" kern="1200" dirty="0" err="1"/>
            <a:t>radom</a:t>
          </a:r>
          <a:r>
            <a:rPr lang="en-US" sz="2000" kern="1200" dirty="0"/>
            <a:t> </a:t>
          </a:r>
          <a:r>
            <a:rPr lang="en-US" sz="2000" kern="1200" dirty="0" err="1"/>
            <a:t>Slatina</a:t>
          </a:r>
          <a:r>
            <a:rPr lang="en-US" sz="2000" kern="1200" dirty="0"/>
            <a:t> </a:t>
          </a:r>
          <a:r>
            <a:rPr lang="en-US" sz="2000" kern="1200" dirty="0" err="1"/>
            <a:t>pokušati</a:t>
          </a:r>
          <a:r>
            <a:rPr lang="en-US" sz="2000" kern="1200" dirty="0"/>
            <a:t> </a:t>
          </a:r>
          <a:r>
            <a:rPr lang="en-US" sz="2000" kern="1200" dirty="0" err="1"/>
            <a:t>pridonijeti</a:t>
          </a:r>
          <a:r>
            <a:rPr lang="en-US" sz="2000" kern="1200" dirty="0"/>
            <a:t> da se </a:t>
          </a:r>
          <a:r>
            <a:rPr lang="en-US" sz="2000" kern="1200" dirty="0" err="1"/>
            <a:t>održi</a:t>
          </a:r>
          <a:r>
            <a:rPr lang="en-US" sz="2000" kern="1200" dirty="0"/>
            <a:t> </a:t>
          </a:r>
          <a:r>
            <a:rPr lang="en-US" sz="2000" kern="1200" dirty="0" err="1"/>
            <a:t>još</a:t>
          </a:r>
          <a:r>
            <a:rPr lang="en-US" sz="2000" kern="1200" dirty="0"/>
            <a:t> </a:t>
          </a:r>
          <a:r>
            <a:rPr lang="en-US" sz="2000" kern="1200" dirty="0" err="1"/>
            <a:t>puno</a:t>
          </a:r>
          <a:r>
            <a:rPr lang="en-US" sz="2000" kern="1200" dirty="0"/>
            <a:t> </a:t>
          </a:r>
          <a:r>
            <a:rPr lang="en-US" sz="2000" kern="1200" dirty="0" err="1"/>
            <a:t>godina</a:t>
          </a:r>
          <a:r>
            <a:rPr lang="en-US" sz="2000" kern="1200" dirty="0"/>
            <a:t>.</a:t>
          </a:r>
        </a:p>
      </dsp:txBody>
      <dsp:txXfrm>
        <a:off x="0" y="2175669"/>
        <a:ext cx="10515600" cy="217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00D9D-3324-44F2-BD66-03532508884F}" type="datetimeFigureOut">
              <a:rPr lang="hr-HR" smtClean="0"/>
              <a:t>28.2.2021.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6F752-2FB9-4974-9A45-94882E471F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574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Analizom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Slika</a:t>
            </a:r>
            <a:r>
              <a:rPr lang="en-US" dirty="0"/>
              <a:t> od 1-7 </a:t>
            </a:r>
            <a:r>
              <a:rPr lang="en-US" dirty="0" err="1"/>
              <a:t>vidljivo</a:t>
            </a:r>
            <a:r>
              <a:rPr lang="en-US" dirty="0"/>
              <a:t> je da je </a:t>
            </a:r>
            <a:r>
              <a:rPr lang="en-US" dirty="0" err="1"/>
              <a:t>trenutna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zraka</a:t>
            </a:r>
            <a:r>
              <a:rPr lang="en-US" dirty="0"/>
              <a:t> </a:t>
            </a:r>
            <a:r>
              <a:rPr lang="en-US" dirty="0" err="1"/>
              <a:t>iznosila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-3,1 °C (23.1.2019.g.) </a:t>
            </a:r>
            <a:r>
              <a:rPr lang="en-US" dirty="0" err="1"/>
              <a:t>i</a:t>
            </a:r>
            <a:r>
              <a:rPr lang="en-US" dirty="0"/>
              <a:t> 22,2 °C (17.3.2019.g.). </a:t>
            </a:r>
            <a:r>
              <a:rPr lang="en-US" dirty="0" err="1"/>
              <a:t>Vlažnost</a:t>
            </a:r>
            <a:r>
              <a:rPr lang="en-US" dirty="0"/>
              <a:t> </a:t>
            </a:r>
            <a:r>
              <a:rPr lang="en-US" dirty="0" err="1"/>
              <a:t>zraka</a:t>
            </a:r>
            <a:r>
              <a:rPr lang="en-US" dirty="0"/>
              <a:t> je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najniža</a:t>
            </a:r>
            <a:r>
              <a:rPr lang="en-US" dirty="0"/>
              <a:t> s </a:t>
            </a:r>
            <a:r>
              <a:rPr lang="en-US" dirty="0" err="1"/>
              <a:t>vrijednosti</a:t>
            </a:r>
            <a:r>
              <a:rPr lang="en-US" dirty="0"/>
              <a:t> 24,3%, (28.2.2019.g.), </a:t>
            </a:r>
            <a:r>
              <a:rPr lang="en-US" dirty="0" err="1"/>
              <a:t>dok</a:t>
            </a:r>
            <a:r>
              <a:rPr lang="en-US" dirty="0"/>
              <a:t> je </a:t>
            </a:r>
            <a:r>
              <a:rPr lang="en-US" dirty="0" err="1"/>
              <a:t>najviša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45,5% (17.3.2019.g.). </a:t>
            </a:r>
            <a:r>
              <a:rPr lang="en-US" dirty="0" err="1"/>
              <a:t>Tlak</a:t>
            </a:r>
            <a:r>
              <a:rPr lang="en-US" dirty="0"/>
              <a:t> </a:t>
            </a:r>
            <a:r>
              <a:rPr lang="en-US" dirty="0" err="1"/>
              <a:t>zraka</a:t>
            </a:r>
            <a:r>
              <a:rPr lang="en-US" dirty="0"/>
              <a:t> je </a:t>
            </a:r>
            <a:r>
              <a:rPr lang="en-US" dirty="0" err="1"/>
              <a:t>varirao</a:t>
            </a:r>
            <a:r>
              <a:rPr lang="en-US" dirty="0"/>
              <a:t> je </a:t>
            </a:r>
            <a:r>
              <a:rPr lang="en-US" dirty="0" err="1"/>
              <a:t>između</a:t>
            </a:r>
            <a:r>
              <a:rPr lang="en-US" dirty="0"/>
              <a:t> 965,4,hPa (27.1.2019.g.) </a:t>
            </a:r>
            <a:r>
              <a:rPr lang="en-US" dirty="0" err="1"/>
              <a:t>i</a:t>
            </a:r>
            <a:r>
              <a:rPr lang="en-US" dirty="0"/>
              <a:t> 1022,9hPa (23.2.2019.g. ).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5 cm (15,6°C), 10 cm (12,4°C)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površinska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(22,3°C) bile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zraka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najviša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izvan</a:t>
            </a:r>
            <a:r>
              <a:rPr lang="en-US" dirty="0"/>
              <a:t> </a:t>
            </a:r>
            <a:r>
              <a:rPr lang="en-US" dirty="0" err="1"/>
              <a:t>prosjeka</a:t>
            </a:r>
            <a:r>
              <a:rPr lang="en-US" dirty="0"/>
              <a:t> za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doba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. </a:t>
            </a:r>
            <a:r>
              <a:rPr lang="en-US" dirty="0" err="1"/>
              <a:t>Najniža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temperature </a:t>
            </a:r>
            <a:r>
              <a:rPr lang="en-US" dirty="0" err="1"/>
              <a:t>tla</a:t>
            </a:r>
            <a:r>
              <a:rPr lang="en-US" dirty="0"/>
              <a:t> bile </a:t>
            </a:r>
            <a:r>
              <a:rPr lang="en-US" dirty="0" err="1"/>
              <a:t>su</a:t>
            </a:r>
            <a:r>
              <a:rPr lang="en-US" dirty="0"/>
              <a:t> -0,8°C </a:t>
            </a:r>
            <a:r>
              <a:rPr lang="en-US" dirty="0" err="1"/>
              <a:t>na</a:t>
            </a:r>
            <a:r>
              <a:rPr lang="en-US" dirty="0"/>
              <a:t> 5 cm </a:t>
            </a:r>
            <a:r>
              <a:rPr lang="en-US" dirty="0" err="1"/>
              <a:t>i</a:t>
            </a:r>
            <a:r>
              <a:rPr lang="en-US" dirty="0"/>
              <a:t> ‑1,8 °C </a:t>
            </a:r>
            <a:r>
              <a:rPr lang="en-US" dirty="0" err="1"/>
              <a:t>na</a:t>
            </a:r>
            <a:r>
              <a:rPr lang="en-US" dirty="0"/>
              <a:t> 10 cm  (26.1.2019.g.), a </a:t>
            </a:r>
            <a:r>
              <a:rPr lang="en-US" dirty="0" err="1"/>
              <a:t>najniža</a:t>
            </a:r>
            <a:r>
              <a:rPr lang="en-US" dirty="0"/>
              <a:t> </a:t>
            </a:r>
            <a:r>
              <a:rPr lang="en-US" dirty="0" err="1"/>
              <a:t>površinska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je -4,1°C (26.1.2019.g.)</a:t>
            </a:r>
            <a:br>
              <a:rPr lang="en-US" dirty="0"/>
            </a:br>
            <a:endParaRPr lang="en-US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6F752-2FB9-4974-9A45-94882E471F24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546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Analizom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Slika</a:t>
            </a:r>
            <a:r>
              <a:rPr lang="en-US" dirty="0"/>
              <a:t> od 1-7 </a:t>
            </a:r>
            <a:r>
              <a:rPr lang="en-US" dirty="0" err="1"/>
              <a:t>vidljivo</a:t>
            </a:r>
            <a:r>
              <a:rPr lang="en-US" dirty="0"/>
              <a:t> je da je </a:t>
            </a:r>
            <a:r>
              <a:rPr lang="en-US" dirty="0" err="1"/>
              <a:t>trenutna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zraka</a:t>
            </a:r>
            <a:r>
              <a:rPr lang="en-US" dirty="0"/>
              <a:t> </a:t>
            </a:r>
            <a:r>
              <a:rPr lang="en-US" dirty="0" err="1"/>
              <a:t>iznosila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-3,1 °C (23.1.2019.g.) </a:t>
            </a:r>
            <a:r>
              <a:rPr lang="en-US" dirty="0" err="1"/>
              <a:t>i</a:t>
            </a:r>
            <a:r>
              <a:rPr lang="en-US" dirty="0"/>
              <a:t> 22,2 °C (17.3.2019.g.). </a:t>
            </a:r>
            <a:r>
              <a:rPr lang="en-US" dirty="0" err="1"/>
              <a:t>Vlažnost</a:t>
            </a:r>
            <a:r>
              <a:rPr lang="en-US" dirty="0"/>
              <a:t> </a:t>
            </a:r>
            <a:r>
              <a:rPr lang="en-US" dirty="0" err="1"/>
              <a:t>zraka</a:t>
            </a:r>
            <a:r>
              <a:rPr lang="en-US" dirty="0"/>
              <a:t> je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najniža</a:t>
            </a:r>
            <a:r>
              <a:rPr lang="en-US" dirty="0"/>
              <a:t> s </a:t>
            </a:r>
            <a:r>
              <a:rPr lang="en-US" dirty="0" err="1"/>
              <a:t>vrijednosti</a:t>
            </a:r>
            <a:r>
              <a:rPr lang="en-US" dirty="0"/>
              <a:t> 24,3%, (28.2.2019.g.), </a:t>
            </a:r>
            <a:r>
              <a:rPr lang="en-US" dirty="0" err="1"/>
              <a:t>dok</a:t>
            </a:r>
            <a:r>
              <a:rPr lang="en-US" dirty="0"/>
              <a:t> je </a:t>
            </a:r>
            <a:r>
              <a:rPr lang="en-US" dirty="0" err="1"/>
              <a:t>najviša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45,5% (17.3.2019.g.). </a:t>
            </a:r>
            <a:r>
              <a:rPr lang="en-US" dirty="0" err="1"/>
              <a:t>Tlak</a:t>
            </a:r>
            <a:r>
              <a:rPr lang="en-US" dirty="0"/>
              <a:t> </a:t>
            </a:r>
            <a:r>
              <a:rPr lang="en-US" dirty="0" err="1"/>
              <a:t>zraka</a:t>
            </a:r>
            <a:r>
              <a:rPr lang="en-US" dirty="0"/>
              <a:t> je </a:t>
            </a:r>
            <a:r>
              <a:rPr lang="en-US" dirty="0" err="1"/>
              <a:t>varirao</a:t>
            </a:r>
            <a:r>
              <a:rPr lang="en-US" dirty="0"/>
              <a:t> je </a:t>
            </a:r>
            <a:r>
              <a:rPr lang="en-US" dirty="0" err="1"/>
              <a:t>između</a:t>
            </a:r>
            <a:r>
              <a:rPr lang="en-US" dirty="0"/>
              <a:t> 965,4,hPa (27.1.2019.g.) </a:t>
            </a:r>
            <a:r>
              <a:rPr lang="en-US" dirty="0" err="1"/>
              <a:t>i</a:t>
            </a:r>
            <a:r>
              <a:rPr lang="en-US" dirty="0"/>
              <a:t> 1022,9hPa (23.2.2019.g. ).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5 cm (15,6°C), 10 cm (12,4°C)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površinska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(22,3°C) bile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zraka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najviša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izvan</a:t>
            </a:r>
            <a:r>
              <a:rPr lang="en-US" dirty="0"/>
              <a:t> </a:t>
            </a:r>
            <a:r>
              <a:rPr lang="en-US" dirty="0" err="1"/>
              <a:t>prosjeka</a:t>
            </a:r>
            <a:r>
              <a:rPr lang="en-US" dirty="0"/>
              <a:t> za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doba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. </a:t>
            </a:r>
            <a:r>
              <a:rPr lang="en-US" dirty="0" err="1"/>
              <a:t>Najniža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temperature </a:t>
            </a:r>
            <a:r>
              <a:rPr lang="en-US" dirty="0" err="1"/>
              <a:t>tla</a:t>
            </a:r>
            <a:r>
              <a:rPr lang="en-US" dirty="0"/>
              <a:t> bile </a:t>
            </a:r>
            <a:r>
              <a:rPr lang="en-US" dirty="0" err="1"/>
              <a:t>su</a:t>
            </a:r>
            <a:r>
              <a:rPr lang="en-US" dirty="0"/>
              <a:t> -0,8°C </a:t>
            </a:r>
            <a:r>
              <a:rPr lang="en-US" dirty="0" err="1"/>
              <a:t>na</a:t>
            </a:r>
            <a:r>
              <a:rPr lang="en-US" dirty="0"/>
              <a:t> 5 cm </a:t>
            </a:r>
            <a:r>
              <a:rPr lang="en-US" dirty="0" err="1"/>
              <a:t>i</a:t>
            </a:r>
            <a:r>
              <a:rPr lang="en-US" dirty="0"/>
              <a:t> ‑1,8 °C </a:t>
            </a:r>
            <a:r>
              <a:rPr lang="en-US" dirty="0" err="1"/>
              <a:t>na</a:t>
            </a:r>
            <a:r>
              <a:rPr lang="en-US" dirty="0"/>
              <a:t> 10 cm  (26.1.2019.g.), a </a:t>
            </a:r>
            <a:r>
              <a:rPr lang="en-US" dirty="0" err="1"/>
              <a:t>najniža</a:t>
            </a:r>
            <a:r>
              <a:rPr lang="en-US" dirty="0"/>
              <a:t> </a:t>
            </a:r>
            <a:r>
              <a:rPr lang="en-US" dirty="0" err="1"/>
              <a:t>površinska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je -4,1°C (26.1.2019.g.)</a:t>
            </a:r>
            <a:br>
              <a:rPr lang="en-US" dirty="0"/>
            </a:b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Analizom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Slika</a:t>
            </a:r>
            <a:r>
              <a:rPr lang="en-US" dirty="0"/>
              <a:t> od 1-7 </a:t>
            </a:r>
            <a:r>
              <a:rPr lang="en-US" dirty="0" err="1"/>
              <a:t>vidljivo</a:t>
            </a:r>
            <a:r>
              <a:rPr lang="en-US" dirty="0"/>
              <a:t> je da je </a:t>
            </a:r>
            <a:r>
              <a:rPr lang="en-US" dirty="0" err="1"/>
              <a:t>trenutna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zraka</a:t>
            </a:r>
            <a:r>
              <a:rPr lang="en-US" dirty="0"/>
              <a:t> </a:t>
            </a:r>
            <a:r>
              <a:rPr lang="en-US" dirty="0" err="1"/>
              <a:t>iznosila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-3,1 °C (23.1.2019.g.) </a:t>
            </a:r>
            <a:r>
              <a:rPr lang="en-US" dirty="0" err="1"/>
              <a:t>i</a:t>
            </a:r>
            <a:r>
              <a:rPr lang="en-US" dirty="0"/>
              <a:t> 22,2 °C (17.3.2019.g.). </a:t>
            </a:r>
            <a:r>
              <a:rPr lang="en-US" dirty="0" err="1"/>
              <a:t>Vlažnost</a:t>
            </a:r>
            <a:r>
              <a:rPr lang="en-US" dirty="0"/>
              <a:t> </a:t>
            </a:r>
            <a:r>
              <a:rPr lang="en-US" dirty="0" err="1"/>
              <a:t>zraka</a:t>
            </a:r>
            <a:r>
              <a:rPr lang="en-US" dirty="0"/>
              <a:t> je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najniža</a:t>
            </a:r>
            <a:r>
              <a:rPr lang="en-US" dirty="0"/>
              <a:t> s </a:t>
            </a:r>
            <a:r>
              <a:rPr lang="en-US" dirty="0" err="1"/>
              <a:t>vrijednosti</a:t>
            </a:r>
            <a:r>
              <a:rPr lang="en-US" dirty="0"/>
              <a:t> 24,3%, (28.2.2019.g.), </a:t>
            </a:r>
            <a:r>
              <a:rPr lang="en-US" dirty="0" err="1"/>
              <a:t>dok</a:t>
            </a:r>
            <a:r>
              <a:rPr lang="en-US" dirty="0"/>
              <a:t> je </a:t>
            </a:r>
            <a:r>
              <a:rPr lang="en-US" dirty="0" err="1"/>
              <a:t>najviša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45,5% (17.3.2019.g.). </a:t>
            </a:r>
            <a:r>
              <a:rPr lang="en-US" dirty="0" err="1"/>
              <a:t>Tlak</a:t>
            </a:r>
            <a:r>
              <a:rPr lang="en-US" dirty="0"/>
              <a:t> </a:t>
            </a:r>
            <a:r>
              <a:rPr lang="en-US" dirty="0" err="1"/>
              <a:t>zraka</a:t>
            </a:r>
            <a:r>
              <a:rPr lang="en-US" dirty="0"/>
              <a:t> je </a:t>
            </a:r>
            <a:r>
              <a:rPr lang="en-US" dirty="0" err="1"/>
              <a:t>varirao</a:t>
            </a:r>
            <a:r>
              <a:rPr lang="en-US" dirty="0"/>
              <a:t> je </a:t>
            </a:r>
            <a:r>
              <a:rPr lang="en-US" dirty="0" err="1"/>
              <a:t>između</a:t>
            </a:r>
            <a:r>
              <a:rPr lang="en-US" dirty="0"/>
              <a:t> 965,4,hPa (27.1.2019.g.) </a:t>
            </a:r>
            <a:r>
              <a:rPr lang="en-US" dirty="0" err="1"/>
              <a:t>i</a:t>
            </a:r>
            <a:r>
              <a:rPr lang="en-US" dirty="0"/>
              <a:t> 1022,9hPa (23.2.2019.g. ).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5 cm (15,6°C), 10 cm (12,4°C)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površinska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(22,3°C) bile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zraka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najviša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izvan</a:t>
            </a:r>
            <a:r>
              <a:rPr lang="en-US" dirty="0"/>
              <a:t> </a:t>
            </a:r>
            <a:r>
              <a:rPr lang="en-US" dirty="0" err="1"/>
              <a:t>prosjeka</a:t>
            </a:r>
            <a:r>
              <a:rPr lang="en-US" dirty="0"/>
              <a:t> za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doba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. </a:t>
            </a:r>
            <a:r>
              <a:rPr lang="en-US" dirty="0" err="1"/>
              <a:t>Najniža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temperature </a:t>
            </a:r>
            <a:r>
              <a:rPr lang="en-US" dirty="0" err="1"/>
              <a:t>tla</a:t>
            </a:r>
            <a:r>
              <a:rPr lang="en-US" dirty="0"/>
              <a:t> bile </a:t>
            </a:r>
            <a:r>
              <a:rPr lang="en-US" dirty="0" err="1"/>
              <a:t>su</a:t>
            </a:r>
            <a:r>
              <a:rPr lang="en-US" dirty="0"/>
              <a:t> -0,8°C </a:t>
            </a:r>
            <a:r>
              <a:rPr lang="en-US" dirty="0" err="1"/>
              <a:t>na</a:t>
            </a:r>
            <a:r>
              <a:rPr lang="en-US" dirty="0"/>
              <a:t> 5 cm </a:t>
            </a:r>
            <a:r>
              <a:rPr lang="en-US" dirty="0" err="1"/>
              <a:t>i</a:t>
            </a:r>
            <a:r>
              <a:rPr lang="en-US" dirty="0"/>
              <a:t> ‑1,8 °C </a:t>
            </a:r>
            <a:r>
              <a:rPr lang="en-US" dirty="0" err="1"/>
              <a:t>na</a:t>
            </a:r>
            <a:r>
              <a:rPr lang="en-US" dirty="0"/>
              <a:t> 10 cm  (26.1.2019.g.), a </a:t>
            </a:r>
            <a:r>
              <a:rPr lang="en-US" dirty="0" err="1"/>
              <a:t>najniža</a:t>
            </a:r>
            <a:r>
              <a:rPr lang="en-US" dirty="0"/>
              <a:t> </a:t>
            </a:r>
            <a:r>
              <a:rPr lang="en-US" dirty="0" err="1"/>
              <a:t>površinska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je -4,1°C (26.1.2019.g.)</a:t>
            </a:r>
            <a:br>
              <a:rPr lang="en-US" dirty="0"/>
            </a:br>
            <a:endParaRPr lang="en-US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6F752-2FB9-4974-9A45-94882E471F24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385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453A-183B-4AA0-B4E4-65452EB2AE26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C4CB-4A51-4B1C-A97C-0D24B5EF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8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453A-183B-4AA0-B4E4-65452EB2AE26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C4CB-4A51-4B1C-A97C-0D24B5EF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4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453A-183B-4AA0-B4E4-65452EB2AE26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C4CB-4A51-4B1C-A97C-0D24B5EF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453A-183B-4AA0-B4E4-65452EB2AE26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C4CB-4A51-4B1C-A97C-0D24B5EF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4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453A-183B-4AA0-B4E4-65452EB2AE26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C4CB-4A51-4B1C-A97C-0D24B5EF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0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453A-183B-4AA0-B4E4-65452EB2AE26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C4CB-4A51-4B1C-A97C-0D24B5EF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5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453A-183B-4AA0-B4E4-65452EB2AE26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C4CB-4A51-4B1C-A97C-0D24B5EF320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5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453A-183B-4AA0-B4E4-65452EB2AE26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C4CB-4A51-4B1C-A97C-0D24B5EF320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1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453A-183B-4AA0-B4E4-65452EB2AE26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C4CB-4A51-4B1C-A97C-0D24B5EF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3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453A-183B-4AA0-B4E4-65452EB2AE26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C4CB-4A51-4B1C-A97C-0D24B5EF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7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453A-183B-4AA0-B4E4-65452EB2AE26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C4CB-4A51-4B1C-A97C-0D24B5EF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4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B2C453A-183B-4AA0-B4E4-65452EB2AE26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C4CB-4A51-4B1C-A97C-0D24B5EF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5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133E6-F516-4B16-B314-5BCE9FFFA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8861" y="1871131"/>
            <a:ext cx="6815669" cy="2349721"/>
          </a:xfrm>
        </p:spPr>
        <p:txBody>
          <a:bodyPr anchor="ctr">
            <a:normAutofit/>
          </a:bodyPr>
          <a:lstStyle/>
          <a:p>
            <a:r>
              <a:rPr lang="en-US" sz="4400" b="1" i="1" dirty="0" err="1">
                <a:solidFill>
                  <a:srgbClr val="006600"/>
                </a:solidFill>
              </a:rPr>
              <a:t>Slatinska</a:t>
            </a:r>
            <a:r>
              <a:rPr lang="en-US" sz="4400" b="1" i="1" dirty="0">
                <a:solidFill>
                  <a:srgbClr val="006600"/>
                </a:solidFill>
              </a:rPr>
              <a:t> </a:t>
            </a:r>
            <a:r>
              <a:rPr lang="en-US" sz="4400" b="1" i="1" dirty="0" err="1">
                <a:solidFill>
                  <a:srgbClr val="006600"/>
                </a:solidFill>
              </a:rPr>
              <a:t>sekvoja</a:t>
            </a:r>
            <a:r>
              <a:rPr lang="en-US" sz="4400" b="1" i="1" dirty="0">
                <a:solidFill>
                  <a:srgbClr val="006600"/>
                </a:solidFill>
              </a:rPr>
              <a:t> </a:t>
            </a:r>
            <a:r>
              <a:rPr lang="en-US" sz="4400" b="1" i="1" dirty="0" err="1">
                <a:solidFill>
                  <a:srgbClr val="006600"/>
                </a:solidFill>
              </a:rPr>
              <a:t>zaslužuje</a:t>
            </a:r>
            <a:r>
              <a:rPr lang="en-US" sz="4400" b="1" i="1" dirty="0">
                <a:solidFill>
                  <a:srgbClr val="006600"/>
                </a:solidFill>
              </a:rPr>
              <a:t> </a:t>
            </a:r>
            <a:r>
              <a:rPr lang="en-US" sz="4400" b="1" i="1" dirty="0" err="1">
                <a:solidFill>
                  <a:srgbClr val="006600"/>
                </a:solidFill>
              </a:rPr>
              <a:t>naklon</a:t>
            </a:r>
            <a:endParaRPr lang="en-US" sz="4400" i="1" dirty="0">
              <a:solidFill>
                <a:srgbClr val="0066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82F02-BC3E-43C4-B357-B794893DA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8590" y="448166"/>
            <a:ext cx="6815669" cy="514683"/>
          </a:xfrm>
        </p:spPr>
        <p:txBody>
          <a:bodyPr>
            <a:noAutofit/>
          </a:bodyPr>
          <a:lstStyle/>
          <a:p>
            <a:r>
              <a:rPr lang="hr-HR" sz="3200" b="1" dirty="0">
                <a:solidFill>
                  <a:srgbClr val="006600"/>
                </a:solidFill>
              </a:rPr>
              <a:t>OŠ EUGENA KUMIČIĆA, SLATINA</a:t>
            </a:r>
            <a:endParaRPr lang="en-US" sz="3200" b="1" dirty="0">
              <a:solidFill>
                <a:srgbClr val="006600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65DE117-AE4A-4988-8FE8-8C8230B7D80A}"/>
              </a:ext>
            </a:extLst>
          </p:cNvPr>
          <p:cNvSpPr txBox="1"/>
          <p:nvPr/>
        </p:nvSpPr>
        <p:spPr>
          <a:xfrm>
            <a:off x="211015" y="4829593"/>
            <a:ext cx="3631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006600"/>
                </a:solidFill>
              </a:rPr>
              <a:t>GLOBE UČENICI:</a:t>
            </a:r>
          </a:p>
          <a:p>
            <a:r>
              <a:rPr lang="hr-HR" sz="2000" b="1" dirty="0">
                <a:solidFill>
                  <a:srgbClr val="006600"/>
                </a:solidFill>
              </a:rPr>
              <a:t>Ena Knežević</a:t>
            </a:r>
          </a:p>
          <a:p>
            <a:r>
              <a:rPr lang="hr-HR" sz="2000" b="1" dirty="0">
                <a:solidFill>
                  <a:srgbClr val="006600"/>
                </a:solidFill>
              </a:rPr>
              <a:t>Sara </a:t>
            </a:r>
            <a:r>
              <a:rPr lang="hr-HR" sz="2000" b="1" dirty="0" err="1">
                <a:solidFill>
                  <a:srgbClr val="006600"/>
                </a:solidFill>
              </a:rPr>
              <a:t>Škiljić</a:t>
            </a:r>
            <a:endParaRPr lang="hr-HR" sz="2000" b="1" dirty="0">
              <a:solidFill>
                <a:srgbClr val="006600"/>
              </a:solidFill>
            </a:endParaRPr>
          </a:p>
          <a:p>
            <a:r>
              <a:rPr lang="hr-HR" sz="2000" b="1" dirty="0">
                <a:solidFill>
                  <a:srgbClr val="006600"/>
                </a:solidFill>
              </a:rPr>
              <a:t>Anđela </a:t>
            </a:r>
            <a:r>
              <a:rPr lang="hr-HR" sz="2000" b="1" dirty="0" err="1">
                <a:solidFill>
                  <a:srgbClr val="006600"/>
                </a:solidFill>
              </a:rPr>
              <a:t>Vašiček</a:t>
            </a:r>
            <a:endParaRPr lang="hr-HR" sz="2000" b="1" dirty="0">
              <a:solidFill>
                <a:srgbClr val="006600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5794F1E-A31B-4545-9F5B-30746600F090}"/>
              </a:ext>
            </a:extLst>
          </p:cNvPr>
          <p:cNvSpPr txBox="1"/>
          <p:nvPr/>
        </p:nvSpPr>
        <p:spPr>
          <a:xfrm>
            <a:off x="8560908" y="5645201"/>
            <a:ext cx="3140765" cy="1033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BC8A131-B2C0-4442-83BD-7675EEF263F8}"/>
              </a:ext>
            </a:extLst>
          </p:cNvPr>
          <p:cNvSpPr txBox="1"/>
          <p:nvPr/>
        </p:nvSpPr>
        <p:spPr>
          <a:xfrm>
            <a:off x="9361119" y="4829593"/>
            <a:ext cx="2875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006600"/>
                </a:solidFill>
              </a:rPr>
              <a:t>GLOBE MENTORI:</a:t>
            </a:r>
          </a:p>
          <a:p>
            <a:r>
              <a:rPr lang="hr-HR" sz="2000" b="1" dirty="0">
                <a:solidFill>
                  <a:srgbClr val="006600"/>
                </a:solidFill>
              </a:rPr>
              <a:t>Rajka Avirović Gaća</a:t>
            </a:r>
          </a:p>
          <a:p>
            <a:r>
              <a:rPr lang="hr-HR" sz="2000" b="1" dirty="0">
                <a:solidFill>
                  <a:srgbClr val="006600"/>
                </a:solidFill>
              </a:rPr>
              <a:t>Jasmina Krznarić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F92A332-FD66-4230-82E4-5AA682EBB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908" y="448166"/>
            <a:ext cx="1469837" cy="3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79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E032D-85BB-498B-8AF9-608CE14F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121B4F-338D-4B75-9C69-6CAF0369F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6926" y="457201"/>
            <a:ext cx="7943850" cy="413238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3E886-6B04-4EF3-AB72-296F23CC8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9138" y="4747848"/>
            <a:ext cx="8638149" cy="1172505"/>
          </a:xfrm>
        </p:spPr>
        <p:txBody>
          <a:bodyPr>
            <a:normAutofit/>
          </a:bodyPr>
          <a:lstStyle/>
          <a:p>
            <a:r>
              <a:rPr lang="hr-HR" sz="2400" dirty="0"/>
              <a:t>Slika 6.</a:t>
            </a:r>
            <a:r>
              <a:rPr lang="en-US" sz="2400" dirty="0" err="1"/>
              <a:t>Prikaz</a:t>
            </a:r>
            <a:r>
              <a:rPr lang="en-US" sz="2400" dirty="0"/>
              <a:t> </a:t>
            </a:r>
            <a:r>
              <a:rPr lang="en-US" sz="2400" dirty="0" err="1"/>
              <a:t>mjerenja</a:t>
            </a:r>
            <a:r>
              <a:rPr lang="en-US" sz="2400" dirty="0"/>
              <a:t> </a:t>
            </a:r>
            <a:r>
              <a:rPr lang="en-US" sz="2400" dirty="0" err="1"/>
              <a:t>trenutne</a:t>
            </a:r>
            <a:r>
              <a:rPr lang="en-US" sz="2400" dirty="0"/>
              <a:t> temperature </a:t>
            </a:r>
            <a:r>
              <a:rPr lang="en-US" sz="2400" dirty="0" err="1"/>
              <a:t>zraka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lokaciji</a:t>
            </a:r>
            <a:r>
              <a:rPr lang="en-US" sz="2400" dirty="0"/>
              <a:t> </a:t>
            </a:r>
            <a:r>
              <a:rPr lang="en-US" sz="2400" dirty="0" err="1"/>
              <a:t>Sekvoja</a:t>
            </a:r>
            <a:r>
              <a:rPr lang="en-US" sz="2400" dirty="0"/>
              <a:t>, Slatina </a:t>
            </a:r>
          </a:p>
        </p:txBody>
      </p:sp>
    </p:spTree>
    <p:extLst>
      <p:ext uri="{BB962C8B-B14F-4D97-AF65-F5344CB8AC3E}">
        <p14:creationId xmlns:p14="http://schemas.microsoft.com/office/powerpoint/2010/main" val="3187900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47A3E-089B-4E7D-9FA1-B8730BA77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9AD54F-CC4B-43BB-87DE-8AE965090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296" y="457200"/>
            <a:ext cx="7738404" cy="435285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71175-C276-4C24-B55A-C07FD1FE9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53296" y="4800604"/>
            <a:ext cx="8063601" cy="1066796"/>
          </a:xfrm>
        </p:spPr>
        <p:txBody>
          <a:bodyPr>
            <a:normAutofit/>
          </a:bodyPr>
          <a:lstStyle/>
          <a:p>
            <a:r>
              <a:rPr lang="hr-HR" sz="2400" dirty="0"/>
              <a:t>Slika 7. </a:t>
            </a:r>
            <a:r>
              <a:rPr lang="en-US" sz="2400" dirty="0" err="1"/>
              <a:t>Prikaz</a:t>
            </a:r>
            <a:r>
              <a:rPr lang="en-US" sz="2400" dirty="0"/>
              <a:t> </a:t>
            </a:r>
            <a:r>
              <a:rPr lang="en-US" sz="2400" dirty="0" err="1"/>
              <a:t>mjerenja</a:t>
            </a:r>
            <a:r>
              <a:rPr lang="en-US" sz="2400" dirty="0"/>
              <a:t> </a:t>
            </a:r>
            <a:r>
              <a:rPr lang="en-US" sz="2400" dirty="0" err="1"/>
              <a:t>vlažnosti</a:t>
            </a:r>
            <a:r>
              <a:rPr lang="en-US" sz="2400" dirty="0"/>
              <a:t> </a:t>
            </a:r>
            <a:r>
              <a:rPr lang="en-US" sz="2400" dirty="0" err="1"/>
              <a:t>zraka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lokaciji</a:t>
            </a:r>
            <a:r>
              <a:rPr lang="en-US" sz="2400" dirty="0"/>
              <a:t> </a:t>
            </a:r>
            <a:r>
              <a:rPr lang="en-US" sz="2400" dirty="0" err="1"/>
              <a:t>Sekvoja</a:t>
            </a:r>
            <a:r>
              <a:rPr lang="en-US" sz="2400" dirty="0"/>
              <a:t>, Slatina</a:t>
            </a:r>
          </a:p>
        </p:txBody>
      </p:sp>
    </p:spTree>
    <p:extLst>
      <p:ext uri="{BB962C8B-B14F-4D97-AF65-F5344CB8AC3E}">
        <p14:creationId xmlns:p14="http://schemas.microsoft.com/office/powerpoint/2010/main" val="2641665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BE6CA-745B-48B4-93FC-E8620748A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2A6F9D-912E-4B1B-9BF6-BEEB86E34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883" y="312616"/>
            <a:ext cx="7911527" cy="467274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4F3CA-78CF-424A-836E-769E750E0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51069" y="5096026"/>
            <a:ext cx="7911527" cy="855323"/>
          </a:xfrm>
        </p:spPr>
        <p:txBody>
          <a:bodyPr>
            <a:normAutofit/>
          </a:bodyPr>
          <a:lstStyle/>
          <a:p>
            <a:r>
              <a:rPr lang="hr-HR" sz="2400" dirty="0"/>
              <a:t>Slika 8. </a:t>
            </a:r>
            <a:r>
              <a:rPr lang="en-US" sz="2400" dirty="0" err="1"/>
              <a:t>Prikaz</a:t>
            </a:r>
            <a:r>
              <a:rPr lang="en-US" sz="2400" dirty="0"/>
              <a:t> </a:t>
            </a:r>
            <a:r>
              <a:rPr lang="en-US" sz="2400" dirty="0" err="1"/>
              <a:t>mjerenja</a:t>
            </a:r>
            <a:r>
              <a:rPr lang="en-US" sz="2400" dirty="0"/>
              <a:t> </a:t>
            </a:r>
            <a:r>
              <a:rPr lang="en-US" sz="2400" dirty="0" err="1"/>
              <a:t>tlaka</a:t>
            </a:r>
            <a:r>
              <a:rPr lang="en-US" sz="2400" dirty="0"/>
              <a:t> </a:t>
            </a:r>
            <a:r>
              <a:rPr lang="en-US" sz="2400" dirty="0" err="1"/>
              <a:t>zraka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lokaciji</a:t>
            </a:r>
            <a:r>
              <a:rPr lang="en-US" sz="2400" dirty="0"/>
              <a:t> </a:t>
            </a:r>
            <a:r>
              <a:rPr lang="en-US" sz="2400" dirty="0" err="1"/>
              <a:t>Sekvoja</a:t>
            </a:r>
            <a:r>
              <a:rPr lang="en-US" sz="2400" dirty="0"/>
              <a:t>, Slatina</a:t>
            </a:r>
          </a:p>
        </p:txBody>
      </p:sp>
    </p:spTree>
    <p:extLst>
      <p:ext uri="{BB962C8B-B14F-4D97-AF65-F5344CB8AC3E}">
        <p14:creationId xmlns:p14="http://schemas.microsoft.com/office/powerpoint/2010/main" val="268720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1044-D895-4CDD-8875-CE23C4FFB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C1CCF2-7D5B-42B7-BF84-CB27667AC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200" y="759418"/>
            <a:ext cx="8798698" cy="44131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0D6B5-AE02-4E80-BF10-68DA809AE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2338" y="5474782"/>
            <a:ext cx="8601559" cy="3135823"/>
          </a:xfrm>
        </p:spPr>
        <p:txBody>
          <a:bodyPr>
            <a:normAutofit/>
          </a:bodyPr>
          <a:lstStyle/>
          <a:p>
            <a:r>
              <a:rPr lang="hr-HR" sz="2400" dirty="0"/>
              <a:t>Slika 9.</a:t>
            </a:r>
            <a:r>
              <a:rPr lang="en-US" sz="2400" dirty="0" err="1"/>
              <a:t>Prikaz</a:t>
            </a:r>
            <a:r>
              <a:rPr lang="en-US" sz="2400" dirty="0"/>
              <a:t> </a:t>
            </a:r>
            <a:r>
              <a:rPr lang="en-US" sz="2400" dirty="0" err="1"/>
              <a:t>mjerenja</a:t>
            </a:r>
            <a:r>
              <a:rPr lang="en-US" sz="2400" dirty="0"/>
              <a:t> </a:t>
            </a:r>
            <a:r>
              <a:rPr lang="en-US" sz="2400" dirty="0" err="1"/>
              <a:t>površinske</a:t>
            </a:r>
            <a:r>
              <a:rPr lang="en-US" sz="2400" dirty="0"/>
              <a:t> temperature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lokaciji</a:t>
            </a:r>
            <a:r>
              <a:rPr lang="en-US" sz="2400" dirty="0"/>
              <a:t> </a:t>
            </a:r>
            <a:r>
              <a:rPr lang="en-US" sz="2400" dirty="0" err="1"/>
              <a:t>Sekvoja</a:t>
            </a:r>
            <a:r>
              <a:rPr lang="en-US" sz="2400" dirty="0"/>
              <a:t>, Slatina</a:t>
            </a:r>
          </a:p>
        </p:txBody>
      </p:sp>
    </p:spTree>
    <p:extLst>
      <p:ext uri="{BB962C8B-B14F-4D97-AF65-F5344CB8AC3E}">
        <p14:creationId xmlns:p14="http://schemas.microsoft.com/office/powerpoint/2010/main" val="355112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3B5B6-CFFB-458C-B931-E8D365DD5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691CA3-C49D-4D01-ABC6-CAF08FD81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817" y="635431"/>
            <a:ext cx="8117883" cy="403730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3F6B0-B8B8-44DC-8775-A8B2FF5EE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3817" y="4672741"/>
            <a:ext cx="8117883" cy="1030635"/>
          </a:xfrm>
        </p:spPr>
        <p:txBody>
          <a:bodyPr>
            <a:normAutofit/>
          </a:bodyPr>
          <a:lstStyle/>
          <a:p>
            <a:r>
              <a:rPr lang="hr-HR" sz="2400" dirty="0"/>
              <a:t>Slika 10. </a:t>
            </a:r>
            <a:r>
              <a:rPr lang="en-US" sz="2400" dirty="0" err="1"/>
              <a:t>Prikaz</a:t>
            </a:r>
            <a:r>
              <a:rPr lang="en-US" sz="2400" dirty="0"/>
              <a:t> </a:t>
            </a:r>
            <a:r>
              <a:rPr lang="en-US" sz="2400" dirty="0" err="1"/>
              <a:t>mjerenja</a:t>
            </a:r>
            <a:r>
              <a:rPr lang="en-US" sz="2400" dirty="0"/>
              <a:t> temperature </a:t>
            </a:r>
            <a:r>
              <a:rPr lang="en-US" sz="2400" dirty="0" err="1"/>
              <a:t>tla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5 cm </a:t>
            </a:r>
            <a:r>
              <a:rPr lang="en-US" sz="2400" dirty="0" err="1"/>
              <a:t>dubine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lokaciji</a:t>
            </a:r>
            <a:r>
              <a:rPr lang="en-US" sz="2400" dirty="0"/>
              <a:t> </a:t>
            </a:r>
            <a:r>
              <a:rPr lang="en-US" sz="2400" dirty="0" err="1"/>
              <a:t>Sekvoja</a:t>
            </a:r>
            <a:r>
              <a:rPr lang="en-US" sz="2400" dirty="0"/>
              <a:t>, Slatina</a:t>
            </a:r>
          </a:p>
        </p:txBody>
      </p:sp>
    </p:spTree>
    <p:extLst>
      <p:ext uri="{BB962C8B-B14F-4D97-AF65-F5344CB8AC3E}">
        <p14:creationId xmlns:p14="http://schemas.microsoft.com/office/powerpoint/2010/main" val="4008435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E9B8-4BAE-43D4-BD84-93D2A187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1273B2-B751-4F7F-8EF7-90B36C249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8868" y="819179"/>
            <a:ext cx="9059173" cy="407053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2C963-407C-4D8A-BD97-4E8BF78B2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55688" y="5029199"/>
            <a:ext cx="9059173" cy="1371601"/>
          </a:xfrm>
        </p:spPr>
        <p:txBody>
          <a:bodyPr>
            <a:normAutofit/>
          </a:bodyPr>
          <a:lstStyle/>
          <a:p>
            <a:r>
              <a:rPr lang="hr-HR" sz="2400" dirty="0"/>
              <a:t>Slika 11. </a:t>
            </a:r>
            <a:r>
              <a:rPr lang="en-US" sz="2400" dirty="0" err="1"/>
              <a:t>Prikaz</a:t>
            </a:r>
            <a:r>
              <a:rPr lang="en-US" sz="2400" dirty="0"/>
              <a:t> </a:t>
            </a:r>
            <a:r>
              <a:rPr lang="en-US" sz="2400" dirty="0" err="1"/>
              <a:t>mjerenja</a:t>
            </a:r>
            <a:r>
              <a:rPr lang="en-US" sz="2400" dirty="0"/>
              <a:t> temperature </a:t>
            </a:r>
            <a:r>
              <a:rPr lang="en-US" sz="2400" dirty="0" err="1"/>
              <a:t>tla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10 cm </a:t>
            </a:r>
            <a:r>
              <a:rPr lang="en-US" sz="2400" dirty="0" err="1"/>
              <a:t>dubine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lokaciji</a:t>
            </a:r>
            <a:r>
              <a:rPr lang="en-US" sz="2400" dirty="0"/>
              <a:t> </a:t>
            </a:r>
            <a:r>
              <a:rPr lang="en-US" sz="2400" dirty="0" err="1"/>
              <a:t>Sekvoja</a:t>
            </a:r>
            <a:r>
              <a:rPr lang="en-US" sz="2400" dirty="0"/>
              <a:t>, Slatina</a:t>
            </a:r>
          </a:p>
        </p:txBody>
      </p:sp>
    </p:spTree>
    <p:extLst>
      <p:ext uri="{BB962C8B-B14F-4D97-AF65-F5344CB8AC3E}">
        <p14:creationId xmlns:p14="http://schemas.microsoft.com/office/powerpoint/2010/main" val="3719084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88A5-8148-4733-BBFA-F8F1A97B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b="1" dirty="0" err="1"/>
              <a:t>Usporedba</a:t>
            </a:r>
            <a:r>
              <a:rPr lang="en-US" sz="3200" b="1" dirty="0"/>
              <a:t> </a:t>
            </a:r>
            <a:r>
              <a:rPr lang="en-US" sz="3200" b="1" dirty="0" err="1"/>
              <a:t>podataka</a:t>
            </a:r>
            <a:r>
              <a:rPr lang="en-US" sz="3200" b="1" dirty="0"/>
              <a:t> </a:t>
            </a:r>
            <a:r>
              <a:rPr lang="en-US" sz="3200" b="1" dirty="0" err="1"/>
              <a:t>iz</a:t>
            </a:r>
            <a:r>
              <a:rPr lang="en-US" sz="3200" b="1" dirty="0"/>
              <a:t> GLOBE </a:t>
            </a:r>
            <a:r>
              <a:rPr lang="en-US" sz="3200" b="1" dirty="0" err="1"/>
              <a:t>baze</a:t>
            </a:r>
            <a:r>
              <a:rPr lang="en-US" sz="3200" b="1" dirty="0"/>
              <a:t> OŠ Eugena </a:t>
            </a:r>
            <a:r>
              <a:rPr lang="en-US" sz="3200" b="1" dirty="0" err="1"/>
              <a:t>Kumičića</a:t>
            </a:r>
            <a:r>
              <a:rPr lang="en-US" sz="3200" b="1" dirty="0"/>
              <a:t> </a:t>
            </a:r>
            <a:r>
              <a:rPr lang="en-US" sz="3200" b="1" dirty="0" err="1"/>
              <a:t>iz</a:t>
            </a:r>
            <a:r>
              <a:rPr lang="en-US" sz="3200" b="1" dirty="0"/>
              <a:t> </a:t>
            </a:r>
            <a:r>
              <a:rPr lang="en-US" sz="3200" b="1" dirty="0" err="1"/>
              <a:t>Slatine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Kingsburg High School </a:t>
            </a:r>
            <a:r>
              <a:rPr lang="en-US" sz="3200" b="1" dirty="0" err="1"/>
              <a:t>iz</a:t>
            </a:r>
            <a:r>
              <a:rPr lang="en-US" sz="3200" b="1" dirty="0"/>
              <a:t> Sierra </a:t>
            </a:r>
            <a:r>
              <a:rPr lang="en-US" sz="3200" b="1" dirty="0" err="1"/>
              <a:t>Nevade</a:t>
            </a:r>
            <a:endParaRPr lang="en-US" sz="32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ADD27C-F516-4ECA-B19F-F7BDA1381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Usporedba</a:t>
            </a:r>
            <a:r>
              <a:rPr lang="en-US" dirty="0"/>
              <a:t> temperature </a:t>
            </a:r>
            <a:r>
              <a:rPr lang="en-US" dirty="0" err="1"/>
              <a:t>zraka</a:t>
            </a:r>
            <a:r>
              <a:rPr lang="en-US" dirty="0"/>
              <a:t>-</a:t>
            </a:r>
            <a:r>
              <a:rPr lang="hr-HR" dirty="0"/>
              <a:t> </a:t>
            </a:r>
            <a:r>
              <a:rPr lang="en-US" dirty="0" err="1"/>
              <a:t>primijetili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da je </a:t>
            </a:r>
            <a:r>
              <a:rPr lang="en-US" dirty="0" err="1"/>
              <a:t>temperaturni</a:t>
            </a:r>
            <a:r>
              <a:rPr lang="en-US" dirty="0"/>
              <a:t> </a:t>
            </a:r>
            <a:r>
              <a:rPr lang="en-US" dirty="0" err="1"/>
              <a:t>raspon</a:t>
            </a:r>
            <a:r>
              <a:rPr lang="en-US" dirty="0"/>
              <a:t> u Sierra </a:t>
            </a:r>
            <a:r>
              <a:rPr lang="en-US" dirty="0" err="1"/>
              <a:t>Nevadi</a:t>
            </a:r>
            <a:r>
              <a:rPr lang="en-US" dirty="0"/>
              <a:t> od 6 do 18 ° C u tom </a:t>
            </a:r>
            <a:r>
              <a:rPr lang="en-US" dirty="0" err="1"/>
              <a:t>vremenskom</a:t>
            </a:r>
            <a:r>
              <a:rPr lang="en-US" dirty="0"/>
              <a:t> </a:t>
            </a:r>
            <a:r>
              <a:rPr lang="en-US" dirty="0" err="1"/>
              <a:t>periodu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našoj</a:t>
            </a:r>
            <a:r>
              <a:rPr lang="en-US" dirty="0"/>
              <a:t> </a:t>
            </a:r>
            <a:r>
              <a:rPr lang="en-US" dirty="0" err="1"/>
              <a:t>mjernoj</a:t>
            </a:r>
            <a:r>
              <a:rPr lang="en-US" dirty="0"/>
              <a:t> </a:t>
            </a:r>
            <a:r>
              <a:rPr lang="en-US" dirty="0" err="1"/>
              <a:t>postaji</a:t>
            </a:r>
            <a:r>
              <a:rPr lang="en-US" dirty="0"/>
              <a:t> </a:t>
            </a:r>
            <a:r>
              <a:rPr lang="en-US" dirty="0" err="1"/>
              <a:t>temperaturni</a:t>
            </a:r>
            <a:r>
              <a:rPr lang="en-US" dirty="0"/>
              <a:t> </a:t>
            </a:r>
            <a:r>
              <a:rPr lang="en-US" dirty="0" err="1"/>
              <a:t>raspon</a:t>
            </a:r>
            <a:r>
              <a:rPr lang="en-US" dirty="0"/>
              <a:t> bio od </a:t>
            </a:r>
            <a:r>
              <a:rPr lang="en-US" dirty="0" err="1"/>
              <a:t>negativnih</a:t>
            </a:r>
            <a:r>
              <a:rPr lang="en-US" dirty="0"/>
              <a:t> -</a:t>
            </a:r>
            <a:r>
              <a:rPr lang="hr-HR" dirty="0"/>
              <a:t>5</a:t>
            </a:r>
            <a:r>
              <a:rPr lang="en-US" dirty="0"/>
              <a:t> do 1</a:t>
            </a:r>
            <a:r>
              <a:rPr lang="hr-HR" dirty="0"/>
              <a:t>7</a:t>
            </a:r>
            <a:r>
              <a:rPr lang="en-US" dirty="0"/>
              <a:t>°C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10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B18E9-A73A-41DC-8F8A-01859569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5EB0B8-B320-4713-B509-408126170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3140" y="600074"/>
            <a:ext cx="8395741" cy="435172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BABFC-31D3-493D-B834-B6E685988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33140" y="5126063"/>
            <a:ext cx="9744094" cy="1011265"/>
          </a:xfrm>
        </p:spPr>
        <p:txBody>
          <a:bodyPr>
            <a:normAutofit/>
          </a:bodyPr>
          <a:lstStyle/>
          <a:p>
            <a:r>
              <a:rPr lang="pl-PL" sz="2400" dirty="0"/>
              <a:t>Slika 12. Trenutna temperatura zraka u Slatini na mjenoj postaji školski park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8832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4745-9164-471A-81D2-5DCE0EE4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0A46F6-74E2-4D5B-B97B-A37F35C65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7219" y="422496"/>
            <a:ext cx="7566725" cy="458732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6FFE8-70FB-4528-8C76-3AFCD080F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57219" y="5009823"/>
            <a:ext cx="8085775" cy="1371601"/>
          </a:xfrm>
        </p:spPr>
        <p:txBody>
          <a:bodyPr>
            <a:normAutofit/>
          </a:bodyPr>
          <a:lstStyle/>
          <a:p>
            <a:r>
              <a:rPr lang="hr-HR" sz="2400" dirty="0"/>
              <a:t>Slika 13.</a:t>
            </a:r>
            <a:r>
              <a:rPr lang="en-US" sz="2400" dirty="0" err="1"/>
              <a:t>Trenutna</a:t>
            </a:r>
            <a:r>
              <a:rPr lang="en-US" sz="2400" dirty="0"/>
              <a:t> </a:t>
            </a:r>
            <a:r>
              <a:rPr lang="en-US" sz="2400" dirty="0" err="1"/>
              <a:t>temperatura</a:t>
            </a:r>
            <a:r>
              <a:rPr lang="en-US" sz="2400" dirty="0"/>
              <a:t> </a:t>
            </a:r>
            <a:r>
              <a:rPr lang="en-US" sz="2400" dirty="0" err="1"/>
              <a:t>zraka</a:t>
            </a:r>
            <a:r>
              <a:rPr lang="en-US" sz="2400" dirty="0"/>
              <a:t> u</a:t>
            </a:r>
            <a:r>
              <a:rPr lang="hr-HR" sz="2400" dirty="0"/>
              <a:t> Sierra Nevadi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6685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3C814-D7A9-4134-9290-C6C60BE21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7D766-EE6E-49A9-A31D-E2906C53C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Usporedba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</a:t>
            </a:r>
            <a:r>
              <a:rPr lang="en-US" dirty="0" err="1"/>
              <a:t>oborina</a:t>
            </a:r>
            <a:r>
              <a:rPr lang="hr-HR" dirty="0"/>
              <a:t> - </a:t>
            </a:r>
            <a:r>
              <a:rPr lang="en-US" dirty="0" err="1"/>
              <a:t>primijetili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da je </a:t>
            </a:r>
            <a:r>
              <a:rPr lang="en-US" dirty="0" err="1"/>
              <a:t>količina</a:t>
            </a:r>
            <a:r>
              <a:rPr lang="en-US" dirty="0"/>
              <a:t> </a:t>
            </a:r>
            <a:r>
              <a:rPr lang="en-US" dirty="0" err="1"/>
              <a:t>oborina</a:t>
            </a:r>
            <a:r>
              <a:rPr lang="en-US" dirty="0"/>
              <a:t> u </a:t>
            </a:r>
            <a:r>
              <a:rPr lang="en-US" dirty="0" err="1"/>
              <a:t>promatranom</a:t>
            </a:r>
            <a:r>
              <a:rPr lang="en-US" dirty="0"/>
              <a:t> </a:t>
            </a:r>
            <a:r>
              <a:rPr lang="en-US" dirty="0" err="1"/>
              <a:t>vremenskom</a:t>
            </a:r>
            <a:r>
              <a:rPr lang="en-US" dirty="0"/>
              <a:t> </a:t>
            </a:r>
            <a:r>
              <a:rPr lang="en-US" dirty="0" err="1"/>
              <a:t>periodu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veća</a:t>
            </a:r>
            <a:r>
              <a:rPr lang="en-US" dirty="0"/>
              <a:t> u </a:t>
            </a:r>
            <a:r>
              <a:rPr lang="en-US" dirty="0" err="1"/>
              <a:t>Slatini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u Sierra </a:t>
            </a:r>
            <a:r>
              <a:rPr lang="en-US" dirty="0" err="1"/>
              <a:t>Nevadi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F715A-23FA-4062-9FDA-AAEB80C2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/>
              <a:t>Cilj i svrha rada: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708A8D-AB97-41AF-93BC-9927C5F08E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057126"/>
              </p:ext>
            </p:extLst>
          </p:nvPr>
        </p:nvGraphicFramePr>
        <p:xfrm>
          <a:off x="838200" y="185376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6163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7068-27C7-4F0D-A484-A1C9F658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508D04-0085-4B1B-953E-D545B8738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861" y="838339"/>
            <a:ext cx="8396853" cy="396226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F0EE9-75A6-4766-A3EB-BE2D4830F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60861" y="4850162"/>
            <a:ext cx="8070277" cy="1600197"/>
          </a:xfrm>
        </p:spPr>
        <p:txBody>
          <a:bodyPr>
            <a:normAutofit/>
          </a:bodyPr>
          <a:lstStyle/>
          <a:p>
            <a:r>
              <a:rPr lang="hr-HR" sz="2400" dirty="0"/>
              <a:t>Slika 14. </a:t>
            </a:r>
            <a:r>
              <a:rPr lang="en-US" sz="2400" dirty="0" err="1"/>
              <a:t>Količina</a:t>
            </a:r>
            <a:r>
              <a:rPr lang="en-US" sz="2400" dirty="0"/>
              <a:t> </a:t>
            </a:r>
            <a:r>
              <a:rPr lang="en-US" sz="2400" dirty="0" err="1"/>
              <a:t>oborina</a:t>
            </a:r>
            <a:r>
              <a:rPr lang="en-US" sz="2400" dirty="0"/>
              <a:t> u</a:t>
            </a:r>
            <a:r>
              <a:rPr lang="hr-HR" sz="2400" dirty="0"/>
              <a:t> Sierra Nevadi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0889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08A16-80ED-4D0B-B429-DE5103740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CF78F5-E085-4FB9-BAB9-427164E1B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4067" y="457201"/>
            <a:ext cx="8450482" cy="512365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453BD-F5BA-4F2E-A262-C126CF975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84067" y="5580856"/>
            <a:ext cx="8132271" cy="1371601"/>
          </a:xfrm>
        </p:spPr>
        <p:txBody>
          <a:bodyPr>
            <a:normAutofit/>
          </a:bodyPr>
          <a:lstStyle/>
          <a:p>
            <a:r>
              <a:rPr lang="hr-HR" sz="2400" dirty="0"/>
              <a:t>Slika 15.</a:t>
            </a:r>
            <a:r>
              <a:rPr lang="en-US" sz="2400" dirty="0" err="1"/>
              <a:t>Količina</a:t>
            </a:r>
            <a:r>
              <a:rPr lang="en-US" sz="2400" dirty="0"/>
              <a:t> </a:t>
            </a:r>
            <a:r>
              <a:rPr lang="en-US" sz="2400" dirty="0" err="1"/>
              <a:t>oborina</a:t>
            </a:r>
            <a:r>
              <a:rPr lang="en-US" sz="2400" dirty="0"/>
              <a:t> u </a:t>
            </a:r>
            <a:r>
              <a:rPr lang="en-US" sz="2400" dirty="0" err="1"/>
              <a:t>Slatini</a:t>
            </a:r>
            <a:r>
              <a:rPr lang="en-US" sz="2400" dirty="0"/>
              <a:t>, OŠ Eugena </a:t>
            </a:r>
            <a:r>
              <a:rPr lang="en-US" sz="2400" dirty="0" err="1"/>
              <a:t>Kumičića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003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B62A0-D0C1-4316-83CD-B3380355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045C50-6631-4B27-B8DE-A9DD1C9F4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2672179"/>
            <a:ext cx="10515600" cy="3507958"/>
          </a:xfrm>
        </p:spPr>
        <p:txBody>
          <a:bodyPr/>
          <a:lstStyle/>
          <a:p>
            <a:pPr marL="0" indent="0" algn="ctr">
              <a:buNone/>
            </a:pPr>
            <a:br>
              <a:rPr lang="en-US" b="1" dirty="0"/>
            </a:br>
            <a:r>
              <a:rPr lang="en-US" b="1" i="1" dirty="0" err="1"/>
              <a:t>Iz</a:t>
            </a:r>
            <a:r>
              <a:rPr lang="en-US" b="1" i="1" dirty="0"/>
              <a:t> </a:t>
            </a:r>
            <a:r>
              <a:rPr lang="en-US" b="1" i="1" dirty="0" err="1"/>
              <a:t>dobivenih</a:t>
            </a:r>
            <a:r>
              <a:rPr lang="en-US" b="1" i="1" dirty="0"/>
              <a:t> </a:t>
            </a:r>
            <a:r>
              <a:rPr lang="en-US" b="1" i="1" dirty="0" err="1"/>
              <a:t>rezultata</a:t>
            </a:r>
            <a:r>
              <a:rPr lang="en-US" b="1" i="1" dirty="0"/>
              <a:t> </a:t>
            </a:r>
            <a:r>
              <a:rPr lang="en-US" b="1" i="1" dirty="0" err="1"/>
              <a:t>analize</a:t>
            </a:r>
            <a:r>
              <a:rPr lang="en-US" b="1" i="1" dirty="0"/>
              <a:t> </a:t>
            </a:r>
            <a:r>
              <a:rPr lang="en-US" b="1" i="1" dirty="0" err="1"/>
              <a:t>tla</a:t>
            </a:r>
            <a:r>
              <a:rPr lang="en-US" b="1" i="1" dirty="0"/>
              <a:t> </a:t>
            </a:r>
            <a:r>
              <a:rPr lang="en-US" b="1" i="1" dirty="0" err="1"/>
              <a:t>Agropedološkog</a:t>
            </a:r>
            <a:r>
              <a:rPr lang="en-US" b="1" i="1" dirty="0"/>
              <a:t> </a:t>
            </a:r>
            <a:r>
              <a:rPr lang="en-US" b="1" i="1" dirty="0" err="1"/>
              <a:t>laboratorija</a:t>
            </a:r>
            <a:r>
              <a:rPr lang="en-US" b="1" i="1" dirty="0"/>
              <a:t> </a:t>
            </a:r>
            <a:r>
              <a:rPr lang="en-US" b="1" i="1" dirty="0" err="1"/>
              <a:t>dobili</a:t>
            </a:r>
            <a:r>
              <a:rPr lang="en-US" b="1" i="1" dirty="0"/>
              <a:t> </a:t>
            </a:r>
            <a:r>
              <a:rPr lang="en-US" b="1" i="1" dirty="0" err="1"/>
              <a:t>smo</a:t>
            </a:r>
            <a:r>
              <a:rPr lang="en-US" b="1" i="1" dirty="0"/>
              <a:t> </a:t>
            </a:r>
            <a:r>
              <a:rPr lang="en-US" b="1" i="1" dirty="0" err="1"/>
              <a:t>slijedeće</a:t>
            </a:r>
            <a:r>
              <a:rPr lang="en-US" b="1" i="1" dirty="0"/>
              <a:t>  </a:t>
            </a:r>
            <a:r>
              <a:rPr lang="en-US" b="1" i="1" dirty="0" err="1"/>
              <a:t>vrijednosti</a:t>
            </a:r>
            <a:r>
              <a:rPr lang="hr-HR" b="1" i="1" dirty="0"/>
              <a:t>:</a:t>
            </a:r>
            <a:endParaRPr lang="en-US" b="1" dirty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8525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FCAF5-FED9-41FB-9CD0-28890A27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C45867-4A49-49F8-97E9-1B7F4D4B9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556" y="457201"/>
            <a:ext cx="7199144" cy="46577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E4264-87A8-438B-ACAD-294C8676C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92556" y="5114933"/>
            <a:ext cx="7729315" cy="1066796"/>
          </a:xfrm>
        </p:spPr>
        <p:txBody>
          <a:bodyPr>
            <a:normAutofit/>
          </a:bodyPr>
          <a:lstStyle/>
          <a:p>
            <a:r>
              <a:rPr lang="hr-HR" sz="2400" dirty="0"/>
              <a:t>Slika 16.</a:t>
            </a:r>
            <a:r>
              <a:rPr lang="en-US" sz="2400" dirty="0" err="1"/>
              <a:t>Prikaz</a:t>
            </a:r>
            <a:r>
              <a:rPr lang="en-US" sz="2400" dirty="0"/>
              <a:t> </a:t>
            </a:r>
            <a:r>
              <a:rPr lang="en-US" sz="2400" dirty="0" err="1"/>
              <a:t>analize</a:t>
            </a:r>
            <a:r>
              <a:rPr lang="en-US" sz="2400" dirty="0"/>
              <a:t> </a:t>
            </a:r>
            <a:r>
              <a:rPr lang="en-US" sz="2400" dirty="0" err="1"/>
              <a:t>tla</a:t>
            </a:r>
            <a:r>
              <a:rPr lang="hr-HR" sz="2400" dirty="0"/>
              <a:t> </a:t>
            </a:r>
            <a:r>
              <a:rPr lang="en-US" sz="2400" dirty="0"/>
              <a:t>-</a:t>
            </a:r>
            <a:r>
              <a:rPr lang="hr-HR" sz="2400" dirty="0"/>
              <a:t> </a:t>
            </a:r>
            <a:r>
              <a:rPr lang="en-US" sz="2400" dirty="0"/>
              <a:t>pH </a:t>
            </a:r>
            <a:r>
              <a:rPr lang="en-US" sz="2400" dirty="0" err="1"/>
              <a:t>vrijednost</a:t>
            </a:r>
            <a:r>
              <a:rPr lang="en-US" sz="2400" dirty="0"/>
              <a:t>, </a:t>
            </a:r>
            <a:r>
              <a:rPr lang="en-US" sz="2400" dirty="0" err="1"/>
              <a:t>količina</a:t>
            </a:r>
            <a:r>
              <a:rPr lang="en-US" sz="2400" dirty="0"/>
              <a:t> </a:t>
            </a:r>
            <a:r>
              <a:rPr lang="en-US" sz="2400" dirty="0" err="1"/>
              <a:t>karbonata</a:t>
            </a:r>
            <a:r>
              <a:rPr lang="en-US" sz="2400" dirty="0"/>
              <a:t>, </a:t>
            </a:r>
            <a:r>
              <a:rPr lang="en-US" sz="2400" dirty="0" err="1"/>
              <a:t>količina</a:t>
            </a:r>
            <a:r>
              <a:rPr lang="en-US" sz="2400" dirty="0"/>
              <a:t> </a:t>
            </a:r>
            <a:r>
              <a:rPr lang="en-US" sz="2400" dirty="0" err="1"/>
              <a:t>humusa</a:t>
            </a:r>
            <a:r>
              <a:rPr lang="en-US" sz="2400" dirty="0"/>
              <a:t>, </a:t>
            </a:r>
            <a:r>
              <a:rPr lang="en-US" sz="2400" dirty="0" err="1"/>
              <a:t>količina</a:t>
            </a:r>
            <a:r>
              <a:rPr lang="en-US" sz="2400" dirty="0"/>
              <a:t> </a:t>
            </a:r>
            <a:r>
              <a:rPr lang="en-US" sz="2400" dirty="0" err="1"/>
              <a:t>fosfora</a:t>
            </a:r>
            <a:r>
              <a:rPr lang="en-US" sz="2400" dirty="0"/>
              <a:t> u </a:t>
            </a:r>
            <a:r>
              <a:rPr lang="en-US" sz="2400" dirty="0" err="1"/>
              <a:t>tlu</a:t>
            </a:r>
            <a:r>
              <a:rPr lang="en-US" sz="2400" dirty="0"/>
              <a:t>, </a:t>
            </a:r>
            <a:r>
              <a:rPr lang="hr-HR" sz="2400" dirty="0"/>
              <a:t>k</a:t>
            </a:r>
            <a:r>
              <a:rPr lang="en-US" sz="2400" dirty="0" err="1"/>
              <a:t>oličina</a:t>
            </a:r>
            <a:r>
              <a:rPr lang="en-US" sz="2400" dirty="0"/>
              <a:t> </a:t>
            </a:r>
            <a:r>
              <a:rPr lang="en-US" sz="2400" dirty="0" err="1"/>
              <a:t>kalija</a:t>
            </a:r>
            <a:r>
              <a:rPr lang="en-US" sz="2400" dirty="0"/>
              <a:t> u </a:t>
            </a:r>
            <a:r>
              <a:rPr lang="en-US" sz="2400" dirty="0" err="1"/>
              <a:t>tlu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3548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C84CE-5430-45EE-AE45-21F04EC59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025F6-7F7D-471E-9946-CF6CBAEB1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Istraživali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literature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internetu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dobili</a:t>
            </a:r>
            <a:r>
              <a:rPr lang="en-US" dirty="0"/>
              <a:t> </a:t>
            </a:r>
            <a:r>
              <a:rPr lang="en-US" dirty="0" err="1"/>
              <a:t>podatak</a:t>
            </a:r>
            <a:r>
              <a:rPr lang="en-US" dirty="0"/>
              <a:t>  da </a:t>
            </a:r>
            <a:r>
              <a:rPr lang="en-US" dirty="0" err="1"/>
              <a:t>sekvoji</a:t>
            </a:r>
            <a:r>
              <a:rPr lang="en-US" dirty="0"/>
              <a:t> </a:t>
            </a:r>
            <a:r>
              <a:rPr lang="en-US" dirty="0" err="1"/>
              <a:t>odgovara</a:t>
            </a:r>
            <a:r>
              <a:rPr lang="en-US" dirty="0"/>
              <a:t> pH  </a:t>
            </a:r>
            <a:r>
              <a:rPr lang="en-US" dirty="0" err="1"/>
              <a:t>tla</a:t>
            </a:r>
            <a:r>
              <a:rPr lang="en-US" dirty="0"/>
              <a:t> u </a:t>
            </a:r>
            <a:r>
              <a:rPr lang="en-US" dirty="0" err="1"/>
              <a:t>rasponu</a:t>
            </a:r>
            <a:r>
              <a:rPr lang="en-US" dirty="0"/>
              <a:t> od 5,5 do 7,5, a </a:t>
            </a:r>
            <a:r>
              <a:rPr lang="en-US" dirty="0" err="1"/>
              <a:t>prosječno</a:t>
            </a:r>
            <a:r>
              <a:rPr lang="en-US" dirty="0"/>
              <a:t> 6,5.Analizom </a:t>
            </a:r>
            <a:r>
              <a:rPr lang="en-US" dirty="0" err="1"/>
              <a:t>uzorka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 pored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Slatinske</a:t>
            </a:r>
            <a:r>
              <a:rPr lang="en-US" dirty="0"/>
              <a:t> </a:t>
            </a:r>
            <a:r>
              <a:rPr lang="en-US" dirty="0" err="1"/>
              <a:t>sekvoje</a:t>
            </a:r>
            <a:r>
              <a:rPr lang="en-US" dirty="0"/>
              <a:t> </a:t>
            </a:r>
            <a:r>
              <a:rPr lang="en-US" dirty="0" err="1"/>
              <a:t>vidljivo</a:t>
            </a:r>
            <a:r>
              <a:rPr lang="en-US" dirty="0"/>
              <a:t> je da je pH </a:t>
            </a:r>
            <a:r>
              <a:rPr lang="en-US" dirty="0" err="1"/>
              <a:t>vrijednost</a:t>
            </a:r>
            <a:r>
              <a:rPr lang="en-US" dirty="0"/>
              <a:t> u </a:t>
            </a:r>
            <a:r>
              <a:rPr lang="en-US" dirty="0" err="1"/>
              <a:t>rasponu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Sekvoji</a:t>
            </a:r>
            <a:r>
              <a:rPr lang="en-US" dirty="0"/>
              <a:t> </a:t>
            </a:r>
            <a:r>
              <a:rPr lang="en-US" dirty="0" err="1"/>
              <a:t>odgovara-neutralno</a:t>
            </a:r>
            <a:r>
              <a:rPr lang="en-US" dirty="0"/>
              <a:t> do </a:t>
            </a:r>
            <a:r>
              <a:rPr lang="en-US" dirty="0" err="1"/>
              <a:t>blago</a:t>
            </a:r>
            <a:r>
              <a:rPr lang="en-US" dirty="0"/>
              <a:t> </a:t>
            </a:r>
            <a:r>
              <a:rPr lang="en-US" dirty="0" err="1"/>
              <a:t>kiselo</a:t>
            </a:r>
            <a:r>
              <a:rPr lang="en-US" dirty="0"/>
              <a:t> </a:t>
            </a:r>
            <a:r>
              <a:rPr lang="en-US" dirty="0" err="1"/>
              <a:t>tlo</a:t>
            </a:r>
            <a:r>
              <a:rPr lang="en-US" dirty="0"/>
              <a:t> od 6,7 u </a:t>
            </a:r>
            <a:r>
              <a:rPr lang="en-US" dirty="0" err="1"/>
              <a:t>KCl</a:t>
            </a:r>
            <a:r>
              <a:rPr lang="en-US" dirty="0"/>
              <a:t>-u </a:t>
            </a:r>
            <a:r>
              <a:rPr lang="en-US" dirty="0" err="1"/>
              <a:t>i</a:t>
            </a:r>
            <a:r>
              <a:rPr lang="en-US" dirty="0"/>
              <a:t> 7,23 u </a:t>
            </a:r>
            <a:r>
              <a:rPr lang="en-US" dirty="0" err="1"/>
              <a:t>vodi</a:t>
            </a:r>
            <a:r>
              <a:rPr lang="en-US" dirty="0"/>
              <a:t>. </a:t>
            </a:r>
            <a:endParaRPr lang="hr-HR" dirty="0"/>
          </a:p>
          <a:p>
            <a:pPr algn="just"/>
            <a:r>
              <a:rPr lang="en-US" dirty="0"/>
              <a:t>Mi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mjerili</a:t>
            </a:r>
            <a:r>
              <a:rPr lang="en-US" dirty="0"/>
              <a:t> u </a:t>
            </a:r>
            <a:r>
              <a:rPr lang="en-US" dirty="0" err="1"/>
              <a:t>vodi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pH </a:t>
            </a:r>
            <a:r>
              <a:rPr lang="en-US" dirty="0" err="1"/>
              <a:t>sonde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uređaju</a:t>
            </a:r>
            <a:r>
              <a:rPr lang="en-US" dirty="0"/>
              <a:t> </a:t>
            </a:r>
            <a:r>
              <a:rPr lang="en-US" dirty="0" err="1"/>
              <a:t>Labdisc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također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dobili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7,12. </a:t>
            </a:r>
            <a:r>
              <a:rPr lang="en-US" dirty="0" err="1"/>
              <a:t>Uzorak</a:t>
            </a:r>
            <a:r>
              <a:rPr lang="en-US" dirty="0"/>
              <a:t> </a:t>
            </a:r>
            <a:r>
              <a:rPr lang="en-US" dirty="0" err="1"/>
              <a:t>tla</a:t>
            </a:r>
            <a:r>
              <a:rPr lang="en-US" dirty="0"/>
              <a:t> </a:t>
            </a:r>
            <a:r>
              <a:rPr lang="en-US" dirty="0" err="1"/>
              <a:t>sadržava</a:t>
            </a:r>
            <a:r>
              <a:rPr lang="en-US" dirty="0"/>
              <a:t> </a:t>
            </a:r>
            <a:r>
              <a:rPr lang="en-US" dirty="0" err="1"/>
              <a:t>malo</a:t>
            </a:r>
            <a:r>
              <a:rPr lang="en-US" dirty="0"/>
              <a:t> </a:t>
            </a:r>
            <a:r>
              <a:rPr lang="en-US" dirty="0" err="1"/>
              <a:t>karbonata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Sekvoji</a:t>
            </a:r>
            <a:r>
              <a:rPr lang="en-US" dirty="0"/>
              <a:t> </a:t>
            </a:r>
            <a:r>
              <a:rPr lang="en-US" dirty="0" err="1"/>
              <a:t>također</a:t>
            </a:r>
            <a:r>
              <a:rPr lang="en-US" dirty="0"/>
              <a:t> </a:t>
            </a:r>
            <a:r>
              <a:rPr lang="en-US" dirty="0" err="1"/>
              <a:t>odgovara</a:t>
            </a:r>
            <a:r>
              <a:rPr lang="en-US" dirty="0"/>
              <a:t>. Mi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količinu</a:t>
            </a:r>
            <a:r>
              <a:rPr lang="en-US" dirty="0"/>
              <a:t> </a:t>
            </a:r>
            <a:r>
              <a:rPr lang="en-US" dirty="0" err="1"/>
              <a:t>karbonata</a:t>
            </a:r>
            <a:r>
              <a:rPr lang="en-US" dirty="0"/>
              <a:t> </a:t>
            </a:r>
            <a:r>
              <a:rPr lang="en-US" dirty="0" err="1"/>
              <a:t>određivali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klorovodične</a:t>
            </a:r>
            <a:r>
              <a:rPr lang="en-US" dirty="0"/>
              <a:t> </a:t>
            </a:r>
            <a:r>
              <a:rPr lang="en-US" dirty="0" err="1"/>
              <a:t>kiseline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jačine</a:t>
            </a:r>
            <a:r>
              <a:rPr lang="en-US" dirty="0"/>
              <a:t> </a:t>
            </a:r>
            <a:r>
              <a:rPr lang="en-US" dirty="0" err="1"/>
              <a:t>šuma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odredili</a:t>
            </a:r>
            <a:r>
              <a:rPr lang="en-US" dirty="0"/>
              <a:t> da </a:t>
            </a:r>
            <a:r>
              <a:rPr lang="en-US" dirty="0" err="1"/>
              <a:t>ih</a:t>
            </a:r>
            <a:r>
              <a:rPr lang="en-US" dirty="0"/>
              <a:t> je </a:t>
            </a:r>
            <a:r>
              <a:rPr lang="en-US" dirty="0" err="1"/>
              <a:t>manje</a:t>
            </a:r>
            <a:r>
              <a:rPr lang="en-US" dirty="0"/>
              <a:t> od 1%(slab </a:t>
            </a:r>
            <a:r>
              <a:rPr lang="en-US" dirty="0" err="1"/>
              <a:t>šum</a:t>
            </a:r>
            <a:r>
              <a:rPr lang="en-US" dirty="0"/>
              <a:t>), a </a:t>
            </a:r>
            <a:r>
              <a:rPr lang="en-US" dirty="0" err="1"/>
              <a:t>Agropedološki</a:t>
            </a:r>
            <a:r>
              <a:rPr lang="en-US" dirty="0"/>
              <a:t> </a:t>
            </a:r>
            <a:r>
              <a:rPr lang="en-US" dirty="0" err="1"/>
              <a:t>laboratorij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Scheiblerovog</a:t>
            </a:r>
            <a:r>
              <a:rPr lang="en-US" dirty="0"/>
              <a:t> </a:t>
            </a:r>
            <a:r>
              <a:rPr lang="en-US" dirty="0" err="1"/>
              <a:t>kalcimetra</a:t>
            </a:r>
            <a:r>
              <a:rPr lang="en-US" dirty="0"/>
              <a:t> </a:t>
            </a:r>
            <a:r>
              <a:rPr lang="en-US" dirty="0" err="1"/>
              <a:t>odredio</a:t>
            </a:r>
            <a:r>
              <a:rPr lang="en-US" dirty="0"/>
              <a:t> je 0.63%. </a:t>
            </a:r>
            <a:r>
              <a:rPr lang="en-US" dirty="0" err="1"/>
              <a:t>Tlo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sekvoju</a:t>
            </a:r>
            <a:r>
              <a:rPr lang="en-US" dirty="0"/>
              <a:t> je </a:t>
            </a:r>
            <a:r>
              <a:rPr lang="en-US" dirty="0" err="1"/>
              <a:t>dosta</a:t>
            </a:r>
            <a:r>
              <a:rPr lang="en-US" dirty="0"/>
              <a:t> </a:t>
            </a:r>
            <a:r>
              <a:rPr lang="en-US" dirty="0" err="1"/>
              <a:t>humozno</a:t>
            </a:r>
            <a:r>
              <a:rPr lang="en-US" dirty="0"/>
              <a:t>(3-5%)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3,75.Tlo </a:t>
            </a:r>
            <a:r>
              <a:rPr lang="en-US" dirty="0" err="1"/>
              <a:t>također</a:t>
            </a:r>
            <a:r>
              <a:rPr lang="en-US" dirty="0"/>
              <a:t>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dovoljnu</a:t>
            </a:r>
            <a:r>
              <a:rPr lang="en-US" dirty="0"/>
              <a:t> </a:t>
            </a:r>
            <a:r>
              <a:rPr lang="en-US" dirty="0" err="1"/>
              <a:t>količinu</a:t>
            </a:r>
            <a:r>
              <a:rPr lang="en-US" dirty="0"/>
              <a:t> </a:t>
            </a:r>
            <a:r>
              <a:rPr lang="en-US" dirty="0" err="1"/>
              <a:t>fosfora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kalija</a:t>
            </a:r>
            <a:r>
              <a:rPr lang="en-US" dirty="0"/>
              <a:t> za </a:t>
            </a:r>
            <a:r>
              <a:rPr lang="en-US" dirty="0" err="1"/>
              <a:t>rast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Sekvoje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000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B1C6E-9B49-4C2A-9822-CC2B403D5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Rezu</a:t>
            </a:r>
            <a:r>
              <a:rPr lang="hr-HR" b="1" dirty="0"/>
              <a:t>l</a:t>
            </a:r>
            <a:r>
              <a:rPr lang="en-US" b="1" dirty="0" err="1"/>
              <a:t>tati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zaključak</a:t>
            </a:r>
            <a:r>
              <a:rPr lang="en-US" b="1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02C25-6527-4FD0-B01F-A7C3BCB42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600" dirty="0" err="1"/>
              <a:t>Prema</a:t>
            </a:r>
            <a:r>
              <a:rPr lang="en-US" sz="2600" dirty="0"/>
              <a:t> </a:t>
            </a:r>
            <a:r>
              <a:rPr lang="en-US" sz="2600" dirty="0" err="1"/>
              <a:t>našoj</a:t>
            </a:r>
            <a:r>
              <a:rPr lang="en-US" sz="2600" dirty="0"/>
              <a:t> </a:t>
            </a:r>
            <a:r>
              <a:rPr lang="en-US" sz="2600" dirty="0" err="1"/>
              <a:t>hipotezi</a:t>
            </a:r>
            <a:r>
              <a:rPr lang="en-US" sz="2600" dirty="0"/>
              <a:t> da </a:t>
            </a:r>
            <a:r>
              <a:rPr lang="en-US" sz="2600" dirty="0" err="1"/>
              <a:t>lokalni</a:t>
            </a:r>
            <a:r>
              <a:rPr lang="en-US" sz="2600" dirty="0"/>
              <a:t> </a:t>
            </a:r>
            <a:r>
              <a:rPr lang="en-US" sz="2600" dirty="0" err="1"/>
              <a:t>klimatski</a:t>
            </a:r>
            <a:r>
              <a:rPr lang="en-US" sz="2600" dirty="0"/>
              <a:t> </a:t>
            </a:r>
            <a:r>
              <a:rPr lang="en-US" sz="2600" dirty="0" err="1"/>
              <a:t>uvjeti</a:t>
            </a:r>
            <a:r>
              <a:rPr lang="en-US" sz="2600" dirty="0"/>
              <a:t> </a:t>
            </a:r>
            <a:r>
              <a:rPr lang="en-US" sz="2600" dirty="0" err="1"/>
              <a:t>prisutni</a:t>
            </a:r>
            <a:r>
              <a:rPr lang="en-US" sz="2600" dirty="0"/>
              <a:t> u </a:t>
            </a:r>
            <a:r>
              <a:rPr lang="en-US" sz="2600" dirty="0" err="1"/>
              <a:t>gradu</a:t>
            </a:r>
            <a:r>
              <a:rPr lang="en-US" sz="2600" dirty="0"/>
              <a:t> </a:t>
            </a:r>
            <a:r>
              <a:rPr lang="en-US" sz="2600" dirty="0" err="1"/>
              <a:t>Slatini</a:t>
            </a:r>
            <a:r>
              <a:rPr lang="en-US" sz="2600" dirty="0"/>
              <a:t> </a:t>
            </a:r>
            <a:r>
              <a:rPr lang="en-US" sz="2600" dirty="0" err="1"/>
              <a:t>ulaze</a:t>
            </a:r>
            <a:r>
              <a:rPr lang="en-US" sz="2600" dirty="0"/>
              <a:t> u </a:t>
            </a:r>
            <a:r>
              <a:rPr lang="en-US" sz="2600" dirty="0" err="1"/>
              <a:t>raspon</a:t>
            </a:r>
            <a:r>
              <a:rPr lang="en-US" sz="2600" dirty="0"/>
              <a:t> </a:t>
            </a:r>
            <a:r>
              <a:rPr lang="en-US" sz="2600" dirty="0" err="1"/>
              <a:t>potreban</a:t>
            </a:r>
            <a:r>
              <a:rPr lang="en-US" sz="2600" dirty="0"/>
              <a:t> za </a:t>
            </a:r>
            <a:r>
              <a:rPr lang="en-US" sz="2600" dirty="0" err="1"/>
              <a:t>rast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razvoj</a:t>
            </a:r>
            <a:r>
              <a:rPr lang="en-US" sz="2600" dirty="0"/>
              <a:t> </a:t>
            </a:r>
            <a:r>
              <a:rPr lang="en-US" sz="2600" dirty="0" err="1"/>
              <a:t>stabla</a:t>
            </a:r>
            <a:r>
              <a:rPr lang="en-US" sz="2600" dirty="0"/>
              <a:t> </a:t>
            </a:r>
            <a:r>
              <a:rPr lang="en-US" sz="2600" dirty="0" err="1"/>
              <a:t>sekvoje</a:t>
            </a:r>
            <a:r>
              <a:rPr lang="en-US" sz="2600" dirty="0"/>
              <a:t> </a:t>
            </a:r>
            <a:r>
              <a:rPr lang="en-US" sz="2600" dirty="0" err="1"/>
              <a:t>možemo</a:t>
            </a:r>
            <a:r>
              <a:rPr lang="en-US" sz="2600" dirty="0"/>
              <a:t> </a:t>
            </a:r>
            <a:r>
              <a:rPr lang="en-US" sz="2600" dirty="0" err="1"/>
              <a:t>utvrditi</a:t>
            </a:r>
            <a:r>
              <a:rPr lang="en-US" sz="2600" dirty="0"/>
              <a:t> da </a:t>
            </a:r>
            <a:r>
              <a:rPr lang="en-US" sz="2600" dirty="0" err="1"/>
              <a:t>smo</a:t>
            </a:r>
            <a:r>
              <a:rPr lang="en-US" sz="2600" dirty="0"/>
              <a:t> </a:t>
            </a:r>
            <a:r>
              <a:rPr lang="en-US" sz="2600" dirty="0" err="1"/>
              <a:t>tu</a:t>
            </a:r>
            <a:r>
              <a:rPr lang="en-US" sz="2600" dirty="0"/>
              <a:t> </a:t>
            </a:r>
            <a:r>
              <a:rPr lang="en-US" sz="2600" dirty="0" err="1"/>
              <a:t>hipotezu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potvrdili</a:t>
            </a:r>
            <a:r>
              <a:rPr lang="en-US" sz="2600" dirty="0"/>
              <a:t>. Na </a:t>
            </a:r>
            <a:r>
              <a:rPr lang="en-US" sz="2600" dirty="0" err="1"/>
              <a:t>svom</a:t>
            </a:r>
            <a:r>
              <a:rPr lang="en-US" sz="2600" dirty="0"/>
              <a:t> </a:t>
            </a:r>
            <a:r>
              <a:rPr lang="en-US" sz="2600" dirty="0" err="1"/>
              <a:t>prirodnome</a:t>
            </a:r>
            <a:r>
              <a:rPr lang="en-US" sz="2600" dirty="0"/>
              <a:t> </a:t>
            </a:r>
            <a:r>
              <a:rPr lang="en-US" sz="2600" dirty="0" err="1"/>
              <a:t>staništu</a:t>
            </a:r>
            <a:r>
              <a:rPr lang="en-US" sz="2600" dirty="0"/>
              <a:t> </a:t>
            </a:r>
            <a:r>
              <a:rPr lang="en-US" sz="2600" dirty="0" err="1"/>
              <a:t>pretežito</a:t>
            </a:r>
            <a:r>
              <a:rPr lang="en-US" sz="2600" dirty="0"/>
              <a:t> </a:t>
            </a:r>
            <a:r>
              <a:rPr lang="en-US" sz="2600" dirty="0" err="1"/>
              <a:t>raste</a:t>
            </a:r>
            <a:r>
              <a:rPr lang="en-US" sz="2600" dirty="0"/>
              <a:t> u </a:t>
            </a:r>
            <a:r>
              <a:rPr lang="en-US" sz="2600" dirty="0" err="1"/>
              <a:t>kanjonima</a:t>
            </a:r>
            <a:r>
              <a:rPr lang="en-US" sz="2600" dirty="0"/>
              <a:t>, </a:t>
            </a:r>
            <a:r>
              <a:rPr lang="en-US" sz="2600" dirty="0" err="1"/>
              <a:t>gdje</a:t>
            </a:r>
            <a:r>
              <a:rPr lang="en-US" sz="2600" dirty="0"/>
              <a:t> je </a:t>
            </a:r>
            <a:r>
              <a:rPr lang="en-US" sz="2600" dirty="0" err="1"/>
              <a:t>temperatura</a:t>
            </a:r>
            <a:r>
              <a:rPr lang="en-US" sz="2600" dirty="0"/>
              <a:t> u </a:t>
            </a:r>
            <a:r>
              <a:rPr lang="en-US" sz="2600" dirty="0" err="1"/>
              <a:t>rasponu</a:t>
            </a:r>
            <a:r>
              <a:rPr lang="en-US" sz="2600" dirty="0"/>
              <a:t> od -25 do 38 </a:t>
            </a:r>
            <a:r>
              <a:rPr lang="en-US" sz="2600" dirty="0" err="1"/>
              <a:t>Celzijevih</a:t>
            </a:r>
            <a:r>
              <a:rPr lang="en-US" sz="2600" dirty="0"/>
              <a:t> </a:t>
            </a:r>
            <a:r>
              <a:rPr lang="en-US" sz="2600" dirty="0" err="1"/>
              <a:t>stupnjeva</a:t>
            </a:r>
            <a:r>
              <a:rPr lang="en-US" sz="2600" dirty="0"/>
              <a:t>. </a:t>
            </a:r>
            <a:endParaRPr lang="hr-HR" sz="2600" dirty="0"/>
          </a:p>
          <a:p>
            <a:pPr algn="just">
              <a:lnSpc>
                <a:spcPct val="80000"/>
              </a:lnSpc>
            </a:pPr>
            <a:r>
              <a:rPr lang="en-US" sz="2600" dirty="0" err="1"/>
              <a:t>Temperatura</a:t>
            </a:r>
            <a:r>
              <a:rPr lang="en-US" sz="2600" dirty="0"/>
              <a:t> u </a:t>
            </a:r>
            <a:r>
              <a:rPr lang="en-US" sz="2600" dirty="0" err="1"/>
              <a:t>Slatini</a:t>
            </a:r>
            <a:r>
              <a:rPr lang="en-US" sz="2600" dirty="0"/>
              <a:t> </a:t>
            </a:r>
            <a:r>
              <a:rPr lang="en-US" sz="2600" dirty="0" err="1"/>
              <a:t>upravo</a:t>
            </a:r>
            <a:r>
              <a:rPr lang="en-US" sz="2600" dirty="0"/>
              <a:t> se </a:t>
            </a:r>
            <a:r>
              <a:rPr lang="en-US" sz="2600" dirty="0" err="1"/>
              <a:t>kroz</a:t>
            </a:r>
            <a:r>
              <a:rPr lang="en-US" sz="2600" dirty="0"/>
              <a:t> </a:t>
            </a:r>
            <a:r>
              <a:rPr lang="en-US" sz="2600" dirty="0" err="1"/>
              <a:t>cijelu</a:t>
            </a:r>
            <a:r>
              <a:rPr lang="en-US" sz="2600" dirty="0"/>
              <a:t> </a:t>
            </a:r>
            <a:r>
              <a:rPr lang="en-US" sz="2600" dirty="0" err="1"/>
              <a:t>godinu</a:t>
            </a:r>
            <a:r>
              <a:rPr lang="en-US" sz="2600" dirty="0"/>
              <a:t> </a:t>
            </a:r>
            <a:r>
              <a:rPr lang="en-US" sz="2600" dirty="0" err="1"/>
              <a:t>nalazi</a:t>
            </a:r>
            <a:r>
              <a:rPr lang="en-US" sz="2600" dirty="0"/>
              <a:t> u tome </a:t>
            </a:r>
            <a:r>
              <a:rPr lang="en-US" sz="2600" dirty="0" err="1"/>
              <a:t>rasponu</a:t>
            </a:r>
            <a:r>
              <a:rPr lang="en-US" sz="2600" dirty="0"/>
              <a:t>. </a:t>
            </a:r>
            <a:r>
              <a:rPr lang="en-US" sz="2600" dirty="0" err="1"/>
              <a:t>Mjesto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kojemu</a:t>
            </a:r>
            <a:r>
              <a:rPr lang="en-US" sz="2600" dirty="0"/>
              <a:t> se </a:t>
            </a:r>
            <a:r>
              <a:rPr lang="en-US" sz="2600" dirty="0" err="1"/>
              <a:t>nalazi</a:t>
            </a:r>
            <a:r>
              <a:rPr lang="en-US" sz="2600" dirty="0"/>
              <a:t> </a:t>
            </a:r>
            <a:r>
              <a:rPr lang="en-US" sz="2600" dirty="0" err="1"/>
              <a:t>Sekvoja</a:t>
            </a:r>
            <a:r>
              <a:rPr lang="en-US" sz="2600" dirty="0"/>
              <a:t> je </a:t>
            </a:r>
            <a:r>
              <a:rPr lang="en-US" sz="2600" dirty="0" err="1"/>
              <a:t>dosta</a:t>
            </a:r>
            <a:r>
              <a:rPr lang="en-US" sz="2600" dirty="0"/>
              <a:t> </a:t>
            </a:r>
            <a:r>
              <a:rPr lang="en-US" sz="2600" dirty="0" err="1"/>
              <a:t>vlažno</a:t>
            </a:r>
            <a:r>
              <a:rPr lang="en-US" sz="2600" dirty="0"/>
              <a:t>, </a:t>
            </a:r>
            <a:r>
              <a:rPr lang="en-US" sz="2600" dirty="0" err="1"/>
              <a:t>dovoljna</a:t>
            </a:r>
            <a:r>
              <a:rPr lang="en-US" sz="2600" dirty="0"/>
              <a:t> je </a:t>
            </a:r>
            <a:r>
              <a:rPr lang="en-US" sz="2600" dirty="0" err="1"/>
              <a:t>količina</a:t>
            </a:r>
            <a:r>
              <a:rPr lang="en-US" sz="2600" dirty="0"/>
              <a:t> </a:t>
            </a:r>
            <a:r>
              <a:rPr lang="en-US" sz="2600" dirty="0" err="1"/>
              <a:t>oborina</a:t>
            </a:r>
            <a:r>
              <a:rPr lang="en-US" sz="2600" dirty="0"/>
              <a:t> </a:t>
            </a:r>
            <a:r>
              <a:rPr lang="en-US" sz="2600" dirty="0" err="1"/>
              <a:t>kao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vlažnost</a:t>
            </a:r>
            <a:r>
              <a:rPr lang="en-US" sz="2600" dirty="0"/>
              <a:t> </a:t>
            </a:r>
            <a:r>
              <a:rPr lang="en-US" sz="2600" dirty="0" err="1"/>
              <a:t>zraka</a:t>
            </a:r>
            <a:r>
              <a:rPr lang="en-US" sz="2600" dirty="0"/>
              <a:t>. </a:t>
            </a:r>
            <a:r>
              <a:rPr lang="en-US" sz="2600" dirty="0" err="1"/>
              <a:t>Temperatura</a:t>
            </a:r>
            <a:r>
              <a:rPr lang="en-US" sz="2600" dirty="0"/>
              <a:t> </a:t>
            </a:r>
            <a:r>
              <a:rPr lang="en-US" sz="2600" dirty="0" err="1"/>
              <a:t>tla</a:t>
            </a:r>
            <a:r>
              <a:rPr lang="en-US" sz="2600" dirty="0"/>
              <a:t> </a:t>
            </a:r>
            <a:r>
              <a:rPr lang="en-US" sz="2600" dirty="0" err="1"/>
              <a:t>također</a:t>
            </a:r>
            <a:r>
              <a:rPr lang="en-US" sz="2600" dirty="0"/>
              <a:t> </a:t>
            </a:r>
            <a:r>
              <a:rPr lang="en-US" sz="2600" dirty="0" err="1"/>
              <a:t>odgovara</a:t>
            </a:r>
            <a:r>
              <a:rPr lang="en-US" sz="2600" dirty="0"/>
              <a:t> </a:t>
            </a:r>
            <a:r>
              <a:rPr lang="en-US" sz="2600" dirty="0" err="1"/>
              <a:t>Sekvoji</a:t>
            </a:r>
            <a:r>
              <a:rPr lang="en-US" sz="2600" dirty="0"/>
              <a:t> </a:t>
            </a:r>
            <a:r>
              <a:rPr lang="en-US" sz="2600" dirty="0" err="1"/>
              <a:t>jer</a:t>
            </a:r>
            <a:r>
              <a:rPr lang="en-US" sz="2600" dirty="0"/>
              <a:t> </a:t>
            </a:r>
            <a:r>
              <a:rPr lang="en-US" sz="2600" dirty="0" err="1"/>
              <a:t>ona</a:t>
            </a:r>
            <a:r>
              <a:rPr lang="en-US" sz="2600" dirty="0"/>
              <a:t> </a:t>
            </a:r>
            <a:r>
              <a:rPr lang="en-US" sz="2600" dirty="0" err="1"/>
              <a:t>podnosi</a:t>
            </a:r>
            <a:r>
              <a:rPr lang="en-US" sz="2600" dirty="0"/>
              <a:t> </a:t>
            </a:r>
            <a:r>
              <a:rPr lang="en-US" sz="2600" dirty="0" err="1"/>
              <a:t>čak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niže</a:t>
            </a:r>
            <a:r>
              <a:rPr lang="en-US" sz="2600" dirty="0"/>
              <a:t> temperature u </a:t>
            </a:r>
            <a:r>
              <a:rPr lang="en-US" sz="2600" dirty="0" err="1"/>
              <a:t>svojemu</a:t>
            </a:r>
            <a:r>
              <a:rPr lang="en-US" sz="2600" dirty="0"/>
              <a:t> </a:t>
            </a:r>
            <a:r>
              <a:rPr lang="en-US" sz="2600" dirty="0" err="1"/>
              <a:t>prirodnom</a:t>
            </a:r>
            <a:r>
              <a:rPr lang="en-US" sz="2600" dirty="0"/>
              <a:t> </a:t>
            </a:r>
            <a:r>
              <a:rPr lang="en-US" sz="2600" dirty="0" err="1"/>
              <a:t>staništu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2727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D8045-949C-4CEA-A4C9-76F73F91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67919-1B86-4649-95E2-3029ABAAD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600" dirty="0" err="1"/>
              <a:t>Uvjeti</a:t>
            </a:r>
            <a:r>
              <a:rPr lang="en-US" sz="2600" dirty="0"/>
              <a:t> </a:t>
            </a:r>
            <a:r>
              <a:rPr lang="en-US" sz="2600" dirty="0" err="1"/>
              <a:t>uzgoja</a:t>
            </a:r>
            <a:r>
              <a:rPr lang="en-US" sz="2600" dirty="0"/>
              <a:t> </a:t>
            </a:r>
            <a:r>
              <a:rPr lang="en-US" sz="2600" dirty="0" err="1"/>
              <a:t>sekvoje</a:t>
            </a:r>
            <a:r>
              <a:rPr lang="en-US" sz="2600" dirty="0"/>
              <a:t> </a:t>
            </a:r>
            <a:r>
              <a:rPr lang="en-US" sz="2600" dirty="0" err="1"/>
              <a:t>nisu</a:t>
            </a:r>
            <a:r>
              <a:rPr lang="en-US" sz="2600" dirty="0"/>
              <a:t> </a:t>
            </a:r>
            <a:r>
              <a:rPr lang="en-US" sz="2600" dirty="0" err="1"/>
              <a:t>isti</a:t>
            </a:r>
            <a:r>
              <a:rPr lang="en-US" sz="2600" dirty="0"/>
              <a:t> </a:t>
            </a:r>
            <a:r>
              <a:rPr lang="en-US" sz="2600" dirty="0" err="1"/>
              <a:t>kao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njenom</a:t>
            </a:r>
            <a:r>
              <a:rPr lang="en-US" sz="2600" dirty="0"/>
              <a:t> </a:t>
            </a:r>
            <a:r>
              <a:rPr lang="en-US" sz="2600" dirty="0" err="1"/>
              <a:t>prirodnom</a:t>
            </a:r>
            <a:r>
              <a:rPr lang="en-US" sz="2600" dirty="0"/>
              <a:t> </a:t>
            </a:r>
            <a:r>
              <a:rPr lang="en-US" sz="2600" dirty="0" err="1"/>
              <a:t>staništu</a:t>
            </a:r>
            <a:r>
              <a:rPr lang="en-US" sz="2600" dirty="0"/>
              <a:t>, </a:t>
            </a:r>
            <a:r>
              <a:rPr lang="en-US" sz="2600" dirty="0" err="1"/>
              <a:t>ali</a:t>
            </a:r>
            <a:r>
              <a:rPr lang="en-US" sz="2600" dirty="0"/>
              <a:t> se je </a:t>
            </a:r>
            <a:r>
              <a:rPr lang="en-US" sz="2600" dirty="0" err="1"/>
              <a:t>ona</a:t>
            </a:r>
            <a:r>
              <a:rPr lang="en-US" sz="2600" dirty="0"/>
              <a:t> </a:t>
            </a:r>
            <a:r>
              <a:rPr lang="en-US" sz="2600" dirty="0" err="1"/>
              <a:t>uspjela</a:t>
            </a:r>
            <a:r>
              <a:rPr lang="en-US" sz="2600" dirty="0"/>
              <a:t> </a:t>
            </a:r>
            <a:r>
              <a:rPr lang="en-US" sz="2600" dirty="0" err="1"/>
              <a:t>prilagoditi</a:t>
            </a:r>
            <a:r>
              <a:rPr lang="en-US" sz="2600" dirty="0"/>
              <a:t>. </a:t>
            </a:r>
            <a:endParaRPr lang="hr-HR" sz="2600" dirty="0"/>
          </a:p>
          <a:p>
            <a:pPr algn="just"/>
            <a:r>
              <a:rPr lang="en-US" sz="2600" dirty="0" err="1"/>
              <a:t>Uspoređivanjem</a:t>
            </a:r>
            <a:r>
              <a:rPr lang="en-US" sz="2600" dirty="0"/>
              <a:t> </a:t>
            </a:r>
            <a:r>
              <a:rPr lang="en-US" sz="2600" dirty="0" err="1"/>
              <a:t>podataka</a:t>
            </a:r>
            <a:r>
              <a:rPr lang="en-US" sz="2600" dirty="0"/>
              <a:t> s GLOBE </a:t>
            </a:r>
            <a:r>
              <a:rPr lang="en-US" sz="2600" dirty="0" err="1"/>
              <a:t>školom</a:t>
            </a:r>
            <a:r>
              <a:rPr lang="en-US" sz="2600" dirty="0"/>
              <a:t> Kingsburg High School </a:t>
            </a:r>
            <a:r>
              <a:rPr lang="en-US" sz="2600" dirty="0" err="1"/>
              <a:t>iz</a:t>
            </a:r>
            <a:r>
              <a:rPr lang="en-US" sz="2600" dirty="0"/>
              <a:t> Sierra </a:t>
            </a:r>
            <a:r>
              <a:rPr lang="en-US" sz="2600" dirty="0" err="1"/>
              <a:t>Nevade</a:t>
            </a:r>
            <a:r>
              <a:rPr lang="en-US" sz="2600" dirty="0"/>
              <a:t> </a:t>
            </a:r>
            <a:r>
              <a:rPr lang="en-US" sz="2600" dirty="0" err="1"/>
              <a:t>uvidjeli</a:t>
            </a:r>
            <a:r>
              <a:rPr lang="en-US" sz="2600" dirty="0"/>
              <a:t> </a:t>
            </a:r>
            <a:r>
              <a:rPr lang="en-US" sz="2600" dirty="0" err="1"/>
              <a:t>smo</a:t>
            </a:r>
            <a:r>
              <a:rPr lang="en-US" sz="2600" dirty="0"/>
              <a:t> da je u </a:t>
            </a:r>
            <a:r>
              <a:rPr lang="en-US" sz="2600" dirty="0" err="1"/>
              <a:t>promatranom</a:t>
            </a:r>
            <a:r>
              <a:rPr lang="en-US" sz="2600" dirty="0"/>
              <a:t> </a:t>
            </a:r>
            <a:r>
              <a:rPr lang="en-US" sz="2600" dirty="0" err="1"/>
              <a:t>vremenskom</a:t>
            </a:r>
            <a:r>
              <a:rPr lang="en-US" sz="2600" dirty="0"/>
              <a:t> </a:t>
            </a:r>
            <a:r>
              <a:rPr lang="en-US" sz="2600" dirty="0" err="1"/>
              <a:t>periodu</a:t>
            </a:r>
            <a:r>
              <a:rPr lang="en-US" sz="2600" dirty="0"/>
              <a:t> od 20.1. do 20.3.  </a:t>
            </a:r>
            <a:r>
              <a:rPr lang="en-US" sz="2600" dirty="0" err="1"/>
              <a:t>nešto</a:t>
            </a:r>
            <a:r>
              <a:rPr lang="en-US" sz="2600" dirty="0"/>
              <a:t> </a:t>
            </a:r>
            <a:r>
              <a:rPr lang="en-US" sz="2600" dirty="0" err="1"/>
              <a:t>niža</a:t>
            </a:r>
            <a:r>
              <a:rPr lang="en-US" sz="2600" dirty="0"/>
              <a:t> </a:t>
            </a:r>
            <a:r>
              <a:rPr lang="en-US" sz="2600" dirty="0" err="1"/>
              <a:t>temperatura</a:t>
            </a:r>
            <a:r>
              <a:rPr lang="en-US" sz="2600" dirty="0"/>
              <a:t> </a:t>
            </a:r>
            <a:r>
              <a:rPr lang="en-US" sz="2600" dirty="0" err="1"/>
              <a:t>bila</a:t>
            </a:r>
            <a:r>
              <a:rPr lang="en-US" sz="2600" dirty="0"/>
              <a:t> u </a:t>
            </a:r>
            <a:r>
              <a:rPr lang="en-US" sz="2600" dirty="0" err="1"/>
              <a:t>Slatini</a:t>
            </a:r>
            <a:r>
              <a:rPr lang="en-US" sz="2600" dirty="0"/>
              <a:t>, </a:t>
            </a:r>
            <a:r>
              <a:rPr lang="en-US" sz="2600" dirty="0" err="1"/>
              <a:t>ali</a:t>
            </a:r>
            <a:r>
              <a:rPr lang="en-US" sz="2600" dirty="0"/>
              <a:t> </a:t>
            </a:r>
            <a:r>
              <a:rPr lang="en-US" sz="2600" dirty="0" err="1"/>
              <a:t>proučavanjem</a:t>
            </a:r>
            <a:r>
              <a:rPr lang="en-US" sz="2600" dirty="0"/>
              <a:t> temperature </a:t>
            </a:r>
            <a:r>
              <a:rPr lang="en-US" sz="2600" dirty="0" err="1"/>
              <a:t>kroz</a:t>
            </a:r>
            <a:r>
              <a:rPr lang="en-US" sz="2600" dirty="0"/>
              <a:t> </a:t>
            </a:r>
            <a:r>
              <a:rPr lang="en-US" sz="2600" dirty="0" err="1"/>
              <a:t>cijelu</a:t>
            </a:r>
            <a:r>
              <a:rPr lang="en-US" sz="2600" dirty="0"/>
              <a:t> </a:t>
            </a:r>
            <a:r>
              <a:rPr lang="en-US" sz="2600" dirty="0" err="1"/>
              <a:t>godinu</a:t>
            </a:r>
            <a:r>
              <a:rPr lang="en-US" sz="2600" dirty="0"/>
              <a:t> </a:t>
            </a:r>
            <a:r>
              <a:rPr lang="en-US" sz="2600" dirty="0" err="1"/>
              <a:t>uvidjeli</a:t>
            </a:r>
            <a:r>
              <a:rPr lang="en-US" sz="2600" dirty="0"/>
              <a:t> </a:t>
            </a:r>
            <a:r>
              <a:rPr lang="en-US" sz="2600" dirty="0" err="1"/>
              <a:t>smo</a:t>
            </a:r>
            <a:r>
              <a:rPr lang="en-US" sz="2600" dirty="0"/>
              <a:t> da u Sierra </a:t>
            </a:r>
            <a:r>
              <a:rPr lang="en-US" sz="2600" dirty="0" err="1"/>
              <a:t>Nevadi</a:t>
            </a:r>
            <a:r>
              <a:rPr lang="en-US" sz="2600" dirty="0"/>
              <a:t> </a:t>
            </a:r>
            <a:r>
              <a:rPr lang="en-US" sz="2600" dirty="0" err="1"/>
              <a:t>znaju</a:t>
            </a:r>
            <a:r>
              <a:rPr lang="en-US" sz="2600" dirty="0"/>
              <a:t> temperature </a:t>
            </a:r>
            <a:r>
              <a:rPr lang="en-US" sz="2600" dirty="0" err="1"/>
              <a:t>padati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ispod</a:t>
            </a:r>
            <a:r>
              <a:rPr lang="en-US" sz="2600" dirty="0"/>
              <a:t> -25 , </a:t>
            </a:r>
            <a:r>
              <a:rPr lang="en-US" sz="2600" dirty="0" err="1"/>
              <a:t>što</a:t>
            </a:r>
            <a:r>
              <a:rPr lang="en-US" sz="2600" dirty="0"/>
              <a:t> se u </a:t>
            </a:r>
            <a:r>
              <a:rPr lang="en-US" sz="2600" dirty="0" err="1"/>
              <a:t>Slatini</a:t>
            </a:r>
            <a:r>
              <a:rPr lang="en-US" sz="2600" dirty="0"/>
              <a:t> ne </a:t>
            </a:r>
            <a:r>
              <a:rPr lang="en-US" sz="2600" dirty="0" err="1"/>
              <a:t>događa</a:t>
            </a:r>
            <a:r>
              <a:rPr lang="en-US" sz="2600" dirty="0"/>
              <a:t>. </a:t>
            </a:r>
            <a:endParaRPr lang="hr-HR" sz="2600" dirty="0"/>
          </a:p>
          <a:p>
            <a:pPr algn="just"/>
            <a:r>
              <a:rPr lang="en-US" sz="2600" dirty="0" err="1"/>
              <a:t>Stoga</a:t>
            </a:r>
            <a:r>
              <a:rPr lang="en-US" sz="2600" dirty="0"/>
              <a:t> </a:t>
            </a:r>
            <a:r>
              <a:rPr lang="en-US" sz="2600" dirty="0" err="1"/>
              <a:t>možemo</a:t>
            </a:r>
            <a:r>
              <a:rPr lang="en-US" sz="2600" dirty="0"/>
              <a:t> </a:t>
            </a:r>
            <a:r>
              <a:rPr lang="en-US" sz="2600" dirty="0" err="1"/>
              <a:t>zaključiti</a:t>
            </a:r>
            <a:r>
              <a:rPr lang="en-US" sz="2600" dirty="0"/>
              <a:t> da </a:t>
            </a:r>
            <a:r>
              <a:rPr lang="en-US" sz="2600" dirty="0" err="1"/>
              <a:t>nešto</a:t>
            </a:r>
            <a:r>
              <a:rPr lang="en-US" sz="2600" dirty="0"/>
              <a:t> </a:t>
            </a:r>
            <a:r>
              <a:rPr lang="en-US" sz="2600" dirty="0" err="1"/>
              <a:t>malo</a:t>
            </a:r>
            <a:r>
              <a:rPr lang="en-US" sz="2600" dirty="0"/>
              <a:t> </a:t>
            </a:r>
            <a:r>
              <a:rPr lang="en-US" sz="2600" dirty="0" err="1"/>
              <a:t>blaža</a:t>
            </a:r>
            <a:r>
              <a:rPr lang="en-US" sz="2600" dirty="0"/>
              <a:t> </a:t>
            </a:r>
            <a:r>
              <a:rPr lang="en-US" sz="2600" dirty="0" err="1"/>
              <a:t>klima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našem</a:t>
            </a:r>
            <a:r>
              <a:rPr lang="en-US" sz="2600" dirty="0"/>
              <a:t> </a:t>
            </a:r>
            <a:r>
              <a:rPr lang="en-US" sz="2600" dirty="0" err="1"/>
              <a:t>području</a:t>
            </a:r>
            <a:r>
              <a:rPr lang="en-US" sz="2600" dirty="0"/>
              <a:t>, </a:t>
            </a:r>
            <a:r>
              <a:rPr lang="en-US" sz="2600" dirty="0" err="1"/>
              <a:t>ali</a:t>
            </a:r>
            <a:r>
              <a:rPr lang="en-US" sz="2600" dirty="0"/>
              <a:t> </a:t>
            </a:r>
            <a:r>
              <a:rPr lang="en-US" sz="2600" dirty="0" err="1"/>
              <a:t>opet</a:t>
            </a:r>
            <a:r>
              <a:rPr lang="en-US" sz="2600" dirty="0"/>
              <a:t> </a:t>
            </a:r>
            <a:r>
              <a:rPr lang="en-US" sz="2600" dirty="0" err="1"/>
              <a:t>slična</a:t>
            </a:r>
            <a:r>
              <a:rPr lang="en-US" sz="2600" dirty="0"/>
              <a:t> </a:t>
            </a:r>
            <a:r>
              <a:rPr lang="en-US" sz="2600" dirty="0" err="1"/>
              <a:t>onoj</a:t>
            </a:r>
            <a:r>
              <a:rPr lang="en-US" sz="2600" dirty="0"/>
              <a:t> u Sierra </a:t>
            </a:r>
            <a:r>
              <a:rPr lang="en-US" sz="2600" dirty="0" err="1"/>
              <a:t>Nevadi</a:t>
            </a:r>
            <a:r>
              <a:rPr lang="en-US" sz="2600" dirty="0"/>
              <a:t> </a:t>
            </a:r>
            <a:r>
              <a:rPr lang="en-US" sz="2600" dirty="0" err="1"/>
              <a:t>odgovara</a:t>
            </a:r>
            <a:r>
              <a:rPr lang="en-US" sz="2600" dirty="0"/>
              <a:t> </a:t>
            </a:r>
            <a:r>
              <a:rPr lang="en-US" sz="2600" dirty="0" err="1"/>
              <a:t>uzgoju</a:t>
            </a:r>
            <a:r>
              <a:rPr lang="en-US" sz="2600" dirty="0"/>
              <a:t> </a:t>
            </a:r>
            <a:r>
              <a:rPr lang="en-US" sz="2600" dirty="0" err="1"/>
              <a:t>Sekvoje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0008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13A9-248A-4F79-8559-DB226C228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8BD56-74DE-437F-9853-206C5E0B4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600" dirty="0" err="1"/>
              <a:t>Vrijednosti</a:t>
            </a:r>
            <a:r>
              <a:rPr lang="en-US" sz="2600" dirty="0"/>
              <a:t> </a:t>
            </a:r>
            <a:r>
              <a:rPr lang="en-US" sz="2600" dirty="0" err="1"/>
              <a:t>dobivene</a:t>
            </a:r>
            <a:r>
              <a:rPr lang="en-US" sz="2600" dirty="0"/>
              <a:t> </a:t>
            </a:r>
            <a:r>
              <a:rPr lang="en-US" sz="2600" dirty="0" err="1"/>
              <a:t>analizom</a:t>
            </a:r>
            <a:r>
              <a:rPr lang="en-US" sz="2600" dirty="0"/>
              <a:t> </a:t>
            </a:r>
            <a:r>
              <a:rPr lang="en-US" sz="2600" dirty="0" err="1"/>
              <a:t>tla</a:t>
            </a:r>
            <a:r>
              <a:rPr lang="en-US" sz="2600" dirty="0"/>
              <a:t>-pH </a:t>
            </a:r>
            <a:r>
              <a:rPr lang="en-US" sz="2600" dirty="0" err="1"/>
              <a:t>vrijednost</a:t>
            </a:r>
            <a:r>
              <a:rPr lang="en-US" sz="2600" dirty="0"/>
              <a:t> </a:t>
            </a:r>
            <a:r>
              <a:rPr lang="en-US" sz="2600" dirty="0" err="1"/>
              <a:t>tla</a:t>
            </a:r>
            <a:r>
              <a:rPr lang="en-US" sz="2600" dirty="0"/>
              <a:t>, </a:t>
            </a:r>
            <a:r>
              <a:rPr lang="en-US" sz="2600" dirty="0" err="1"/>
              <a:t>količina</a:t>
            </a:r>
            <a:r>
              <a:rPr lang="en-US" sz="2600" dirty="0"/>
              <a:t> </a:t>
            </a:r>
            <a:r>
              <a:rPr lang="en-US" sz="2600" dirty="0" err="1"/>
              <a:t>karbonata</a:t>
            </a:r>
            <a:r>
              <a:rPr lang="en-US" sz="2600" dirty="0"/>
              <a:t> u </a:t>
            </a:r>
            <a:r>
              <a:rPr lang="en-US" sz="2600" dirty="0" err="1"/>
              <a:t>tlu</a:t>
            </a:r>
            <a:r>
              <a:rPr lang="en-US" sz="2600" dirty="0"/>
              <a:t>, </a:t>
            </a:r>
            <a:r>
              <a:rPr lang="en-US" sz="2600" dirty="0" err="1"/>
              <a:t>količina</a:t>
            </a:r>
            <a:r>
              <a:rPr lang="en-US" sz="2600" dirty="0"/>
              <a:t> </a:t>
            </a:r>
            <a:r>
              <a:rPr lang="en-US" sz="2600" dirty="0" err="1"/>
              <a:t>humusa</a:t>
            </a:r>
            <a:r>
              <a:rPr lang="en-US" sz="2600" dirty="0"/>
              <a:t>, </a:t>
            </a:r>
            <a:r>
              <a:rPr lang="en-US" sz="2600" dirty="0" err="1"/>
              <a:t>kalija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fosfata</a:t>
            </a:r>
            <a:r>
              <a:rPr lang="en-US" sz="2600" dirty="0"/>
              <a:t> </a:t>
            </a:r>
            <a:r>
              <a:rPr lang="en-US" sz="2600" dirty="0" err="1"/>
              <a:t>ukazuju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to da </a:t>
            </a:r>
            <a:r>
              <a:rPr lang="en-US" sz="2600" dirty="0" err="1"/>
              <a:t>sve</a:t>
            </a:r>
            <a:r>
              <a:rPr lang="en-US" sz="2600" dirty="0"/>
              <a:t> </a:t>
            </a:r>
            <a:r>
              <a:rPr lang="en-US" sz="2600" dirty="0" err="1"/>
              <a:t>dobivene</a:t>
            </a:r>
            <a:r>
              <a:rPr lang="en-US" sz="2600" dirty="0"/>
              <a:t> </a:t>
            </a:r>
            <a:r>
              <a:rPr lang="en-US" sz="2600" dirty="0" err="1"/>
              <a:t>vrijednosti</a:t>
            </a:r>
            <a:r>
              <a:rPr lang="en-US" sz="2600" dirty="0"/>
              <a:t> </a:t>
            </a:r>
            <a:r>
              <a:rPr lang="en-US" sz="2600" dirty="0" err="1"/>
              <a:t>odgovaraju</a:t>
            </a:r>
            <a:r>
              <a:rPr lang="en-US" sz="2600" dirty="0"/>
              <a:t> </a:t>
            </a:r>
            <a:r>
              <a:rPr lang="en-US" sz="2600" dirty="0" err="1"/>
              <a:t>uzgoju</a:t>
            </a:r>
            <a:r>
              <a:rPr lang="en-US" sz="2600" dirty="0"/>
              <a:t> </a:t>
            </a:r>
            <a:r>
              <a:rPr lang="en-US" sz="2600" dirty="0" err="1"/>
              <a:t>Sekvoje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da je to </a:t>
            </a:r>
            <a:r>
              <a:rPr lang="en-US" sz="2600" dirty="0" err="1"/>
              <a:t>još</a:t>
            </a:r>
            <a:r>
              <a:rPr lang="en-US" sz="2600" dirty="0"/>
              <a:t> </a:t>
            </a:r>
            <a:r>
              <a:rPr lang="en-US" sz="2600" dirty="0" err="1"/>
              <a:t>jedan</a:t>
            </a:r>
            <a:r>
              <a:rPr lang="en-US" sz="2600" dirty="0"/>
              <a:t> </a:t>
            </a:r>
            <a:r>
              <a:rPr lang="en-US" sz="2600" dirty="0" err="1"/>
              <a:t>razlog</a:t>
            </a:r>
            <a:r>
              <a:rPr lang="en-US" sz="2600" dirty="0"/>
              <a:t> </a:t>
            </a:r>
            <a:r>
              <a:rPr lang="en-US" sz="2600" dirty="0" err="1"/>
              <a:t>zbog</a:t>
            </a:r>
            <a:r>
              <a:rPr lang="en-US" sz="2600" dirty="0"/>
              <a:t> </a:t>
            </a:r>
            <a:r>
              <a:rPr lang="en-US" sz="2600" dirty="0" err="1"/>
              <a:t>kojega</a:t>
            </a:r>
            <a:r>
              <a:rPr lang="en-US" sz="2600" dirty="0"/>
              <a:t> se je </a:t>
            </a:r>
            <a:r>
              <a:rPr lang="en-US" sz="2600" dirty="0" err="1"/>
              <a:t>Sekvoja</a:t>
            </a:r>
            <a:r>
              <a:rPr lang="en-US" sz="2600" dirty="0"/>
              <a:t> </a:t>
            </a:r>
            <a:r>
              <a:rPr lang="en-US" sz="2600" dirty="0" err="1"/>
              <a:t>održala</a:t>
            </a:r>
            <a:r>
              <a:rPr lang="en-US" sz="2600" dirty="0"/>
              <a:t> u </a:t>
            </a:r>
            <a:r>
              <a:rPr lang="en-US" sz="2600" dirty="0" err="1"/>
              <a:t>našem</a:t>
            </a:r>
            <a:r>
              <a:rPr lang="en-US" sz="2600" dirty="0"/>
              <a:t> </a:t>
            </a:r>
            <a:r>
              <a:rPr lang="en-US" sz="2600" dirty="0" err="1"/>
              <a:t>parku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gradu</a:t>
            </a:r>
            <a:r>
              <a:rPr lang="en-US" sz="2600" dirty="0"/>
              <a:t> </a:t>
            </a:r>
            <a:r>
              <a:rPr lang="en-US" sz="2600" dirty="0" err="1"/>
              <a:t>kroz</a:t>
            </a:r>
            <a:r>
              <a:rPr lang="en-US" sz="2600" dirty="0"/>
              <a:t> </a:t>
            </a:r>
            <a:r>
              <a:rPr lang="en-US" sz="2600" dirty="0" err="1"/>
              <a:t>toliko</a:t>
            </a:r>
            <a:r>
              <a:rPr lang="en-US" sz="2600" dirty="0"/>
              <a:t> </a:t>
            </a:r>
            <a:r>
              <a:rPr lang="en-US" sz="2600" dirty="0" err="1"/>
              <a:t>godina</a:t>
            </a:r>
            <a:r>
              <a:rPr lang="en-US" sz="2600" dirty="0"/>
              <a:t>.</a:t>
            </a:r>
            <a:endParaRPr lang="hr-HR" sz="2600" dirty="0"/>
          </a:p>
          <a:p>
            <a:pPr algn="just">
              <a:lnSpc>
                <a:spcPct val="80000"/>
              </a:lnSpc>
            </a:pPr>
            <a:r>
              <a:rPr lang="en-US" sz="2600" dirty="0"/>
              <a:t> </a:t>
            </a:r>
            <a:r>
              <a:rPr lang="en-US" sz="2600" dirty="0" err="1"/>
              <a:t>Stoga</a:t>
            </a:r>
            <a:r>
              <a:rPr lang="en-US" sz="2600" dirty="0"/>
              <a:t> </a:t>
            </a:r>
            <a:r>
              <a:rPr lang="en-US" sz="2600" dirty="0" err="1"/>
              <a:t>smo</a:t>
            </a:r>
            <a:r>
              <a:rPr lang="en-US" sz="2600" dirty="0"/>
              <a:t> </a:t>
            </a:r>
            <a:r>
              <a:rPr lang="en-US" sz="2600" dirty="0" err="1"/>
              <a:t>opravdali</a:t>
            </a:r>
            <a:r>
              <a:rPr lang="en-US" sz="2600" dirty="0"/>
              <a:t> </a:t>
            </a:r>
            <a:r>
              <a:rPr lang="en-US" sz="2600" dirty="0" err="1"/>
              <a:t>naslov</a:t>
            </a:r>
            <a:r>
              <a:rPr lang="en-US" sz="2600" dirty="0"/>
              <a:t> da </a:t>
            </a:r>
            <a:r>
              <a:rPr lang="en-US" sz="2600" dirty="0" err="1"/>
              <a:t>naša</a:t>
            </a:r>
            <a:r>
              <a:rPr lang="en-US" sz="2600" dirty="0"/>
              <a:t> </a:t>
            </a:r>
            <a:r>
              <a:rPr lang="en-US" sz="2600" dirty="0" err="1"/>
              <a:t>Sekvoja</a:t>
            </a:r>
            <a:r>
              <a:rPr lang="en-US" sz="2600" dirty="0"/>
              <a:t> </a:t>
            </a:r>
            <a:r>
              <a:rPr lang="en-US" sz="2600" dirty="0" err="1"/>
              <a:t>zaslužuje</a:t>
            </a:r>
            <a:r>
              <a:rPr lang="en-US" sz="2600" dirty="0"/>
              <a:t> </a:t>
            </a:r>
            <a:r>
              <a:rPr lang="en-US" sz="2600" dirty="0" err="1"/>
              <a:t>naklon</a:t>
            </a:r>
            <a:r>
              <a:rPr lang="en-US" sz="2600" dirty="0"/>
              <a:t>, a mi </a:t>
            </a:r>
            <a:r>
              <a:rPr lang="en-US" sz="2600" dirty="0" err="1"/>
              <a:t>ćemo</a:t>
            </a:r>
            <a:r>
              <a:rPr lang="en-US" sz="2600" dirty="0"/>
              <a:t> </a:t>
            </a:r>
            <a:r>
              <a:rPr lang="en-US" sz="2600" dirty="0" err="1"/>
              <a:t>ju</a:t>
            </a:r>
            <a:r>
              <a:rPr lang="en-US" sz="2600" dirty="0"/>
              <a:t> </a:t>
            </a:r>
            <a:r>
              <a:rPr lang="en-US" sz="2600" dirty="0" err="1"/>
              <a:t>popularizirati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čuvati</a:t>
            </a:r>
            <a:r>
              <a:rPr lang="en-US" sz="2600" dirty="0"/>
              <a:t> </a:t>
            </a:r>
            <a:r>
              <a:rPr lang="en-US" sz="2600" dirty="0" err="1"/>
              <a:t>kako</a:t>
            </a:r>
            <a:r>
              <a:rPr lang="en-US" sz="2600" dirty="0"/>
              <a:t> bi se </a:t>
            </a:r>
            <a:r>
              <a:rPr lang="en-US" sz="2600" dirty="0" err="1"/>
              <a:t>održala</a:t>
            </a:r>
            <a:r>
              <a:rPr lang="en-US" sz="2600" dirty="0"/>
              <a:t> </a:t>
            </a:r>
            <a:r>
              <a:rPr lang="en-US" sz="2600" dirty="0" err="1"/>
              <a:t>što</a:t>
            </a:r>
            <a:r>
              <a:rPr lang="en-US" sz="2600" dirty="0"/>
              <a:t> </a:t>
            </a:r>
            <a:r>
              <a:rPr lang="en-US" sz="2600" dirty="0" err="1"/>
              <a:t>duže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8997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D4FDE-1498-4B6F-9F12-37A53C48D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897" y="675250"/>
            <a:ext cx="9083386" cy="504282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5F4BB4E-84EF-4B0E-A860-D57E22121ABE}"/>
              </a:ext>
            </a:extLst>
          </p:cNvPr>
          <p:cNvSpPr txBox="1">
            <a:spLocks/>
          </p:cNvSpPr>
          <p:nvPr/>
        </p:nvSpPr>
        <p:spPr>
          <a:xfrm>
            <a:off x="3788899" y="5718073"/>
            <a:ext cx="4736123" cy="9293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Hvala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pozornosti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3051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2114A52-B725-488A-A5AA-9B6777565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358" y="3892024"/>
            <a:ext cx="5766423" cy="276400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0C9C0B6-1661-4616-8EC1-6355BBF68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002783-10D0-4F13-9724-44A6BC13E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61359" y="0"/>
            <a:ext cx="5766422" cy="386528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F8ABA4-4AA3-465F-A95E-473AA1A2F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61358" y="6170289"/>
            <a:ext cx="5766423" cy="752061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Slika 3. Opseg stabla sekvoje -5,9m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28AD85E4-1DD2-4138-8B69-B8FC2B7D1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35" y="0"/>
            <a:ext cx="4682535" cy="6042991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18A86B5-8370-439F-B5F1-093E9F25EF98}"/>
              </a:ext>
            </a:extLst>
          </p:cNvPr>
          <p:cNvSpPr txBox="1">
            <a:spLocks/>
          </p:cNvSpPr>
          <p:nvPr/>
        </p:nvSpPr>
        <p:spPr>
          <a:xfrm>
            <a:off x="5361360" y="3139963"/>
            <a:ext cx="5766421" cy="752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>
                <a:solidFill>
                  <a:schemeClr val="bg1"/>
                </a:solidFill>
              </a:rPr>
              <a:t>Slika 1. Slatinska sekvoja u gradskome parku-opći podaci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2401669-4BD6-4326-8FC7-901DD90B75FF}"/>
              </a:ext>
            </a:extLst>
          </p:cNvPr>
          <p:cNvSpPr txBox="1">
            <a:spLocks/>
          </p:cNvSpPr>
          <p:nvPr/>
        </p:nvSpPr>
        <p:spPr>
          <a:xfrm>
            <a:off x="604435" y="6154346"/>
            <a:ext cx="4682536" cy="752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/>
              <a:t>Slika 2. Visina stabla sekvoje  - 63 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28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72447-C936-4DE7-A167-FA6F3991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Istraživačko</a:t>
            </a:r>
            <a:r>
              <a:rPr lang="en-US" b="1" dirty="0"/>
              <a:t> </a:t>
            </a:r>
            <a:r>
              <a:rPr lang="en-US" b="1" dirty="0" err="1"/>
              <a:t>pitanje</a:t>
            </a:r>
            <a:r>
              <a:rPr lang="en-US" b="1" dirty="0"/>
              <a:t> :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72E8E-BBBF-41A9-B61F-092491A6A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86" y="2531165"/>
            <a:ext cx="9806609" cy="3645798"/>
          </a:xfrm>
        </p:spPr>
        <p:txBody>
          <a:bodyPr/>
          <a:lstStyle/>
          <a:p>
            <a:pPr algn="just"/>
            <a:r>
              <a:rPr lang="en-US" dirty="0"/>
              <a:t>Koji </a:t>
            </a:r>
            <a:r>
              <a:rPr lang="en-US" dirty="0" err="1"/>
              <a:t>uvjeti</a:t>
            </a:r>
            <a:r>
              <a:rPr lang="en-US" dirty="0"/>
              <a:t> </a:t>
            </a:r>
            <a:r>
              <a:rPr lang="en-US" dirty="0" err="1"/>
              <a:t>odgovaraju</a:t>
            </a:r>
            <a:r>
              <a:rPr lang="en-US" dirty="0"/>
              <a:t> za </a:t>
            </a:r>
            <a:r>
              <a:rPr lang="en-US" dirty="0" err="1"/>
              <a:t>uzgoj</a:t>
            </a:r>
            <a:r>
              <a:rPr lang="en-US" dirty="0"/>
              <a:t> </a:t>
            </a:r>
            <a:r>
              <a:rPr lang="en-US" dirty="0" err="1"/>
              <a:t>sekvoje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uspjela</a:t>
            </a:r>
            <a:r>
              <a:rPr lang="en-US" dirty="0"/>
              <a:t> </a:t>
            </a:r>
            <a:r>
              <a:rPr lang="en-US" dirty="0" err="1"/>
              <a:t>održati</a:t>
            </a:r>
            <a:r>
              <a:rPr lang="en-US" dirty="0"/>
              <a:t> </a:t>
            </a:r>
            <a:r>
              <a:rPr lang="en-US" dirty="0" err="1"/>
              <a:t>toliko</a:t>
            </a:r>
            <a:r>
              <a:rPr lang="en-US" dirty="0"/>
              <a:t> </a:t>
            </a:r>
            <a:r>
              <a:rPr lang="en-US" dirty="0" err="1"/>
              <a:t>dugo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, </a:t>
            </a:r>
            <a:r>
              <a:rPr lang="en-US" dirty="0" err="1"/>
              <a:t>budući</a:t>
            </a:r>
            <a:r>
              <a:rPr lang="en-US" dirty="0"/>
              <a:t> da to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njezino</a:t>
            </a:r>
            <a:r>
              <a:rPr lang="en-US" dirty="0"/>
              <a:t> </a:t>
            </a:r>
            <a:r>
              <a:rPr lang="en-US" dirty="0" err="1"/>
              <a:t>prirodno</a:t>
            </a:r>
            <a:r>
              <a:rPr lang="en-US" dirty="0"/>
              <a:t> </a:t>
            </a:r>
            <a:r>
              <a:rPr lang="en-US" dirty="0" err="1"/>
              <a:t>stanište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290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B099A-97BB-4CE4-9BB1-9E764AA5C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</p:spPr>
        <p:txBody>
          <a:bodyPr/>
          <a:lstStyle/>
          <a:p>
            <a:r>
              <a:rPr lang="en-US" b="1"/>
              <a:t>Hipoteze :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F918C-B2DF-4C8E-A3CA-F89407391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9373"/>
            <a:ext cx="10515600" cy="3897589"/>
          </a:xfrm>
        </p:spPr>
        <p:txBody>
          <a:bodyPr/>
          <a:lstStyle/>
          <a:p>
            <a:pPr algn="just"/>
            <a:r>
              <a:rPr lang="en-US" dirty="0" err="1"/>
              <a:t>Lokalni</a:t>
            </a:r>
            <a:r>
              <a:rPr lang="en-US" dirty="0"/>
              <a:t> </a:t>
            </a:r>
            <a:r>
              <a:rPr lang="en-US" dirty="0" err="1"/>
              <a:t>klimatski</a:t>
            </a:r>
            <a:r>
              <a:rPr lang="en-US" dirty="0"/>
              <a:t> </a:t>
            </a:r>
            <a:r>
              <a:rPr lang="en-US" dirty="0" err="1"/>
              <a:t>uvjeti</a:t>
            </a:r>
            <a:r>
              <a:rPr lang="en-US" dirty="0"/>
              <a:t> </a:t>
            </a:r>
            <a:r>
              <a:rPr lang="en-US" dirty="0" err="1"/>
              <a:t>prisutni</a:t>
            </a:r>
            <a:r>
              <a:rPr lang="en-US" dirty="0"/>
              <a:t> u </a:t>
            </a:r>
            <a:r>
              <a:rPr lang="en-US" dirty="0" err="1"/>
              <a:t>gradu</a:t>
            </a:r>
            <a:r>
              <a:rPr lang="en-US" dirty="0"/>
              <a:t> </a:t>
            </a:r>
            <a:r>
              <a:rPr lang="en-US" dirty="0" err="1"/>
              <a:t>Slatini</a:t>
            </a:r>
            <a:r>
              <a:rPr lang="en-US" dirty="0"/>
              <a:t> </a:t>
            </a:r>
            <a:r>
              <a:rPr lang="en-US" dirty="0" err="1"/>
              <a:t>ulaze</a:t>
            </a:r>
            <a:r>
              <a:rPr lang="en-US" dirty="0"/>
              <a:t> u </a:t>
            </a:r>
            <a:r>
              <a:rPr lang="en-US" dirty="0" err="1"/>
              <a:t>raspon</a:t>
            </a:r>
            <a:r>
              <a:rPr lang="en-US" dirty="0"/>
              <a:t> </a:t>
            </a:r>
            <a:r>
              <a:rPr lang="en-US" dirty="0" err="1"/>
              <a:t>potreban</a:t>
            </a:r>
            <a:r>
              <a:rPr lang="en-US" dirty="0"/>
              <a:t> za </a:t>
            </a:r>
            <a:r>
              <a:rPr lang="en-US" dirty="0" err="1"/>
              <a:t>rast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stabla</a:t>
            </a:r>
            <a:r>
              <a:rPr lang="en-US" dirty="0"/>
              <a:t> </a:t>
            </a:r>
            <a:r>
              <a:rPr lang="en-US" dirty="0" err="1"/>
              <a:t>sekvoje</a:t>
            </a:r>
            <a:br>
              <a:rPr lang="en-US" dirty="0"/>
            </a:br>
            <a:endParaRPr lang="en-US" dirty="0"/>
          </a:p>
          <a:p>
            <a:pPr algn="just"/>
            <a:r>
              <a:rPr lang="en-US" dirty="0" err="1"/>
              <a:t>Uvjeti</a:t>
            </a:r>
            <a:r>
              <a:rPr lang="en-US" dirty="0"/>
              <a:t> </a:t>
            </a:r>
            <a:r>
              <a:rPr lang="en-US" dirty="0" err="1"/>
              <a:t>uzgoja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isti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njenom</a:t>
            </a:r>
            <a:r>
              <a:rPr lang="en-US" dirty="0"/>
              <a:t> </a:t>
            </a:r>
            <a:r>
              <a:rPr lang="en-US" dirty="0" err="1"/>
              <a:t>prirodnom</a:t>
            </a:r>
            <a:r>
              <a:rPr lang="en-US" dirty="0"/>
              <a:t> </a:t>
            </a:r>
            <a:r>
              <a:rPr lang="en-US" dirty="0" err="1"/>
              <a:t>staništu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se je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uspjela</a:t>
            </a:r>
            <a:r>
              <a:rPr lang="en-US" dirty="0"/>
              <a:t> </a:t>
            </a:r>
            <a:r>
              <a:rPr lang="en-US" dirty="0" err="1"/>
              <a:t>prilagoditi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 </a:t>
            </a:r>
            <a:r>
              <a:rPr lang="en-US" dirty="0" err="1"/>
              <a:t>održati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6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81C-5AF9-4AE3-BBC4-E29A0DD7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istraživanja</a:t>
            </a:r>
            <a:r>
              <a:rPr lang="en-US" b="1" dirty="0"/>
              <a:t>: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24145-6695-4881-9845-E40F23CB7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Analizirali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  </a:t>
            </a:r>
            <a:r>
              <a:rPr lang="en-US" dirty="0" err="1"/>
              <a:t>podatke</a:t>
            </a:r>
            <a:r>
              <a:rPr lang="hr-HR" dirty="0"/>
              <a:t>: </a:t>
            </a:r>
          </a:p>
          <a:p>
            <a:pPr algn="just"/>
            <a:r>
              <a:rPr lang="en-US" dirty="0" err="1"/>
              <a:t>temperatur</a:t>
            </a:r>
            <a:r>
              <a:rPr lang="hr-HR" dirty="0"/>
              <a:t>e</a:t>
            </a:r>
            <a:r>
              <a:rPr lang="en-US" dirty="0"/>
              <a:t> </a:t>
            </a:r>
            <a:r>
              <a:rPr lang="en-US" dirty="0" err="1"/>
              <a:t>zraka</a:t>
            </a:r>
            <a:r>
              <a:rPr lang="en-US" dirty="0"/>
              <a:t> </a:t>
            </a:r>
            <a:endParaRPr lang="hr-HR" dirty="0"/>
          </a:p>
          <a:p>
            <a:pPr algn="just"/>
            <a:r>
              <a:rPr lang="en-US" dirty="0" err="1"/>
              <a:t>vlag</a:t>
            </a:r>
            <a:r>
              <a:rPr lang="hr-HR" dirty="0"/>
              <a:t>e</a:t>
            </a:r>
            <a:r>
              <a:rPr lang="en-US" dirty="0"/>
              <a:t> u </a:t>
            </a:r>
            <a:r>
              <a:rPr lang="en-US" dirty="0" err="1"/>
              <a:t>zraku</a:t>
            </a:r>
            <a:endParaRPr lang="hr-HR" dirty="0"/>
          </a:p>
          <a:p>
            <a:pPr algn="just"/>
            <a:r>
              <a:rPr lang="en-US" dirty="0" err="1"/>
              <a:t>temperatur</a:t>
            </a:r>
            <a:r>
              <a:rPr lang="hr-HR" dirty="0"/>
              <a:t>e</a:t>
            </a:r>
            <a:r>
              <a:rPr lang="en-US" dirty="0"/>
              <a:t> </a:t>
            </a:r>
            <a:r>
              <a:rPr lang="en-US" dirty="0" err="1"/>
              <a:t>tla</a:t>
            </a:r>
            <a:endParaRPr lang="hr-HR" dirty="0"/>
          </a:p>
          <a:p>
            <a:pPr algn="just"/>
            <a:r>
              <a:rPr lang="en-US" dirty="0" err="1"/>
              <a:t>količin</a:t>
            </a:r>
            <a:r>
              <a:rPr lang="hr-HR" dirty="0"/>
              <a:t>e</a:t>
            </a:r>
            <a:r>
              <a:rPr lang="en-US" dirty="0"/>
              <a:t> </a:t>
            </a:r>
            <a:r>
              <a:rPr lang="en-US" dirty="0" err="1"/>
              <a:t>oborina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4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91003-5F25-4C9A-8385-A88D57A5E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49" y="5803277"/>
            <a:ext cx="5401267" cy="825699"/>
          </a:xfrm>
        </p:spPr>
        <p:txBody>
          <a:bodyPr>
            <a:normAutofit/>
          </a:bodyPr>
          <a:lstStyle/>
          <a:p>
            <a:r>
              <a:rPr lang="hr-HR" b="0" dirty="0"/>
              <a:t>Slika 4. </a:t>
            </a:r>
            <a:r>
              <a:rPr lang="en-US" b="0" dirty="0" err="1"/>
              <a:t>Lokacija</a:t>
            </a:r>
            <a:r>
              <a:rPr lang="en-US" b="0" dirty="0"/>
              <a:t> </a:t>
            </a:r>
            <a:r>
              <a:rPr lang="en-US" b="0" dirty="0" err="1"/>
              <a:t>škole</a:t>
            </a:r>
            <a:r>
              <a:rPr lang="en-US" b="0" dirty="0"/>
              <a:t> </a:t>
            </a:r>
            <a:r>
              <a:rPr lang="en-US" b="0" dirty="0" err="1"/>
              <a:t>Osnovne</a:t>
            </a:r>
            <a:r>
              <a:rPr lang="en-US" b="0" dirty="0"/>
              <a:t> </a:t>
            </a:r>
            <a:r>
              <a:rPr lang="en-US" b="0" dirty="0" err="1"/>
              <a:t>škole</a:t>
            </a:r>
            <a:r>
              <a:rPr lang="en-US" b="0" dirty="0"/>
              <a:t> Eugena </a:t>
            </a:r>
            <a:r>
              <a:rPr lang="en-US" b="0" dirty="0" err="1"/>
              <a:t>Kumičića</a:t>
            </a:r>
            <a:r>
              <a:rPr lang="en-US" b="0" dirty="0"/>
              <a:t> u </a:t>
            </a:r>
            <a:r>
              <a:rPr lang="en-US" b="0" dirty="0" err="1"/>
              <a:t>Slatini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6D1E49C-A96C-4C03-AB83-A165186B1F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80660" y="1802699"/>
            <a:ext cx="5156199" cy="371703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1661E-847F-4EAB-BB9C-54C428FCD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6757" y="5810508"/>
            <a:ext cx="5675243" cy="1122919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hr-HR" b="0" dirty="0"/>
              <a:t>Slika 5. </a:t>
            </a:r>
            <a:r>
              <a:rPr lang="en-US" b="0" dirty="0" err="1"/>
              <a:t>Lokacija</a:t>
            </a:r>
            <a:r>
              <a:rPr lang="en-US" b="0" dirty="0"/>
              <a:t> </a:t>
            </a:r>
            <a:r>
              <a:rPr lang="en-US" b="0" dirty="0" err="1"/>
              <a:t>škole</a:t>
            </a:r>
            <a:r>
              <a:rPr lang="en-US" b="0" dirty="0"/>
              <a:t> Kingsburg High School</a:t>
            </a:r>
            <a:r>
              <a:rPr lang="hr-HR" b="0" dirty="0"/>
              <a:t> u Sierra Nevadi</a:t>
            </a:r>
            <a:r>
              <a:rPr lang="en-US" b="0" dirty="0"/>
              <a:t> 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E4AC06-F447-4995-9CCA-7EEC683AAE0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76128" y="1893964"/>
            <a:ext cx="5133580" cy="3713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458C86-F8EF-4650-AC47-874BA3EDA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7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42CAA-B31A-4754-A9EF-CD9370956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B1F5C-B8CE-4AB8-B598-40AABB745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Usporedili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svoja</a:t>
            </a:r>
            <a:r>
              <a:rPr lang="en-US" dirty="0"/>
              <a:t> </a:t>
            </a:r>
            <a:r>
              <a:rPr lang="en-US" dirty="0" err="1"/>
              <a:t>mjerenja</a:t>
            </a:r>
            <a:r>
              <a:rPr lang="en-US" dirty="0"/>
              <a:t> s </a:t>
            </a:r>
            <a:r>
              <a:rPr lang="en-US" dirty="0" err="1"/>
              <a:t>onima</a:t>
            </a:r>
            <a:r>
              <a:rPr lang="en-US" dirty="0"/>
              <a:t> u </a:t>
            </a:r>
            <a:r>
              <a:rPr lang="en-US" dirty="0" err="1"/>
              <a:t>Nevadi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bismo</a:t>
            </a:r>
            <a:r>
              <a:rPr lang="en-US" dirty="0"/>
              <a:t> </a:t>
            </a:r>
            <a:r>
              <a:rPr lang="en-US" dirty="0" err="1"/>
              <a:t>mogli</a:t>
            </a:r>
            <a:r>
              <a:rPr lang="en-US" dirty="0"/>
              <a:t> </a:t>
            </a:r>
            <a:r>
              <a:rPr lang="en-US" dirty="0" err="1"/>
              <a:t>zaključiti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li </a:t>
            </a:r>
            <a:r>
              <a:rPr lang="en-US" dirty="0" err="1"/>
              <a:t>sličnosti</a:t>
            </a:r>
            <a:r>
              <a:rPr lang="en-US" dirty="0"/>
              <a:t> u </a:t>
            </a:r>
            <a:r>
              <a:rPr lang="en-US" dirty="0" err="1"/>
              <a:t>uvjetima</a:t>
            </a:r>
            <a:r>
              <a:rPr lang="en-US" dirty="0"/>
              <a:t> </a:t>
            </a:r>
            <a:r>
              <a:rPr lang="en-US" dirty="0" err="1"/>
              <a:t>rasta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sekvoja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sposobnost</a:t>
            </a:r>
            <a:r>
              <a:rPr lang="en-US" dirty="0"/>
              <a:t> </a:t>
            </a:r>
            <a:r>
              <a:rPr lang="en-US" dirty="0" err="1"/>
              <a:t>prilagodbe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uvjete</a:t>
            </a:r>
            <a:r>
              <a:rPr lang="en-US" dirty="0"/>
              <a:t> </a:t>
            </a:r>
            <a:r>
              <a:rPr lang="en-US" dirty="0" err="1"/>
              <a:t>rasta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u </a:t>
            </a:r>
            <a:r>
              <a:rPr lang="en-US" dirty="0" err="1"/>
              <a:t>našem</a:t>
            </a:r>
            <a:r>
              <a:rPr lang="en-US" dirty="0"/>
              <a:t> </a:t>
            </a:r>
            <a:r>
              <a:rPr lang="en-US" dirty="0" err="1"/>
              <a:t>gradu</a:t>
            </a:r>
            <a:endParaRPr lang="hr-HR" dirty="0"/>
          </a:p>
          <a:p>
            <a:pPr algn="just"/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samu</a:t>
            </a:r>
            <a:r>
              <a:rPr lang="en-US" dirty="0"/>
              <a:t> </a:t>
            </a:r>
            <a:r>
              <a:rPr lang="en-US" dirty="0" err="1"/>
              <a:t>sekvoju</a:t>
            </a:r>
            <a:r>
              <a:rPr lang="en-US" dirty="0"/>
              <a:t> </a:t>
            </a:r>
            <a:r>
              <a:rPr lang="en-US" dirty="0" err="1"/>
              <a:t>napravili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novo </a:t>
            </a:r>
            <a:r>
              <a:rPr lang="en-US" dirty="0" err="1"/>
              <a:t>mjerno</a:t>
            </a:r>
            <a:r>
              <a:rPr lang="en-US" dirty="0"/>
              <a:t> </a:t>
            </a:r>
            <a:r>
              <a:rPr lang="en-US" dirty="0" err="1"/>
              <a:t>mjesto</a:t>
            </a:r>
            <a:r>
              <a:rPr lang="en-US" dirty="0"/>
              <a:t> za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provodi</a:t>
            </a:r>
            <a:r>
              <a:rPr lang="en-US" dirty="0"/>
              <a:t> Grad Slatina „</a:t>
            </a:r>
            <a:r>
              <a:rPr lang="en-US" dirty="0" err="1"/>
              <a:t>EPIcentar</a:t>
            </a:r>
            <a:r>
              <a:rPr lang="en-US" dirty="0"/>
              <a:t> Sequoia Slatina“. </a:t>
            </a:r>
            <a:endParaRPr lang="hr-HR" dirty="0"/>
          </a:p>
          <a:p>
            <a:pPr algn="just"/>
            <a:r>
              <a:rPr lang="en-US" dirty="0" err="1"/>
              <a:t>Agropedološki</a:t>
            </a:r>
            <a:r>
              <a:rPr lang="en-US" dirty="0"/>
              <a:t> </a:t>
            </a:r>
            <a:r>
              <a:rPr lang="en-US" dirty="0" err="1"/>
              <a:t>laboratorij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Virovitice</a:t>
            </a:r>
            <a:r>
              <a:rPr lang="en-US" dirty="0"/>
              <a:t> </a:t>
            </a:r>
            <a:r>
              <a:rPr lang="en-US" dirty="0" err="1"/>
              <a:t>napravio</a:t>
            </a:r>
            <a:r>
              <a:rPr lang="en-US" dirty="0"/>
              <a:t> je </a:t>
            </a:r>
            <a:r>
              <a:rPr lang="en-US" dirty="0" err="1"/>
              <a:t>karakterizaciju</a:t>
            </a:r>
            <a:r>
              <a:rPr lang="en-US" dirty="0"/>
              <a:t> </a:t>
            </a:r>
            <a:r>
              <a:rPr lang="en-US" dirty="0" err="1"/>
              <a:t>tla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samu</a:t>
            </a:r>
            <a:r>
              <a:rPr lang="en-US" dirty="0"/>
              <a:t> </a:t>
            </a:r>
            <a:r>
              <a:rPr lang="en-US" dirty="0" err="1"/>
              <a:t>sekvoju</a:t>
            </a:r>
            <a:r>
              <a:rPr lang="en-US" dirty="0"/>
              <a:t> u </a:t>
            </a:r>
            <a:r>
              <a:rPr lang="en-US" dirty="0" err="1"/>
              <a:t>suradnji</a:t>
            </a:r>
            <a:r>
              <a:rPr lang="en-US" dirty="0"/>
              <a:t> s </a:t>
            </a:r>
            <a:r>
              <a:rPr lang="en-US" dirty="0" err="1"/>
              <a:t>našom</a:t>
            </a:r>
            <a:r>
              <a:rPr lang="en-US" dirty="0"/>
              <a:t> </a:t>
            </a:r>
            <a:r>
              <a:rPr lang="en-US" dirty="0" err="1"/>
              <a:t>školom</a:t>
            </a:r>
            <a:r>
              <a:rPr lang="en-US" dirty="0"/>
              <a:t>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145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E80EB-BC24-40CC-98B4-F6F963945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DCBE3-F3BE-4AE6-9F33-CA9485189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3193366"/>
            <a:ext cx="10515600" cy="29867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/>
              <a:t>Prikaz</a:t>
            </a:r>
            <a:r>
              <a:rPr lang="en-US" b="1" dirty="0"/>
              <a:t> </a:t>
            </a:r>
            <a:r>
              <a:rPr lang="en-US" b="1" dirty="0" err="1"/>
              <a:t>rezultata</a:t>
            </a:r>
            <a:r>
              <a:rPr lang="en-US" b="1" dirty="0"/>
              <a:t> </a:t>
            </a:r>
            <a:r>
              <a:rPr lang="en-US" b="1" dirty="0" err="1"/>
              <a:t>mjerenja</a:t>
            </a:r>
            <a:r>
              <a:rPr lang="en-US" b="1" dirty="0"/>
              <a:t> po </a:t>
            </a:r>
            <a:r>
              <a:rPr lang="en-US" b="1" dirty="0" err="1"/>
              <a:t>danima</a:t>
            </a:r>
            <a:r>
              <a:rPr lang="en-US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478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1506</Words>
  <Application>Microsoft Office PowerPoint</Application>
  <PresentationFormat>Široki zaslon</PresentationFormat>
  <Paragraphs>66</Paragraphs>
  <Slides>28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 2</vt:lpstr>
      <vt:lpstr>HDOfficeLightV0</vt:lpstr>
      <vt:lpstr>Slatinska sekvoja zaslužuje naklon</vt:lpstr>
      <vt:lpstr>Cilj i svrha rada:</vt:lpstr>
      <vt:lpstr>PowerPoint prezentacija</vt:lpstr>
      <vt:lpstr>Istraživačko pitanje : </vt:lpstr>
      <vt:lpstr>Hipoteze : </vt:lpstr>
      <vt:lpstr>Metode istraživanja: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Usporedba podataka iz GLOBE baze OŠ Eugena Kumičića iz Slatine i Kingsburg High School iz Sierra Nevade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 </vt:lpstr>
      <vt:lpstr>PowerPoint prezentacija</vt:lpstr>
      <vt:lpstr>PowerPoint prezentacija</vt:lpstr>
      <vt:lpstr>Rezultati i zaključak: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Slatinska sekvoja zaslužuje naklon</dc:title>
  <dc:creator>RAJKA Avirović Gaća</dc:creator>
  <cp:lastModifiedBy>RAJKA Avirović Gaća</cp:lastModifiedBy>
  <cp:revision>11</cp:revision>
  <dcterms:created xsi:type="dcterms:W3CDTF">2019-05-13T22:17:08Z</dcterms:created>
  <dcterms:modified xsi:type="dcterms:W3CDTF">2021-02-28T22:31:40Z</dcterms:modified>
</cp:coreProperties>
</file>