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8" r:id="rId4"/>
    <p:sldId id="259" r:id="rId5"/>
    <p:sldId id="260" r:id="rId6"/>
    <p:sldId id="286" r:id="rId7"/>
    <p:sldId id="264" r:id="rId8"/>
    <p:sldId id="261" r:id="rId9"/>
    <p:sldId id="262" r:id="rId10"/>
    <p:sldId id="263" r:id="rId11"/>
    <p:sldId id="265" r:id="rId12"/>
    <p:sldId id="266" r:id="rId13"/>
    <p:sldId id="268" r:id="rId14"/>
    <p:sldId id="269" r:id="rId15"/>
    <p:sldId id="271" r:id="rId16"/>
    <p:sldId id="272" r:id="rId17"/>
    <p:sldId id="274" r:id="rId18"/>
    <p:sldId id="273" r:id="rId19"/>
    <p:sldId id="275" r:id="rId20"/>
    <p:sldId id="276" r:id="rId21"/>
    <p:sldId id="282" r:id="rId22"/>
    <p:sldId id="278" r:id="rId23"/>
    <p:sldId id="279" r:id="rId24"/>
    <p:sldId id="280" r:id="rId25"/>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Total rainwater collected (mm)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Sheet1!$G$3</c:f>
              <c:strCache>
                <c:ptCount val="1"/>
                <c:pt idx="0">
                  <c:v>Faith Community School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Sheet1!$H$2:$K$2</c:f>
              <c:strCache>
                <c:ptCount val="4"/>
                <c:pt idx="0">
                  <c:v>March</c:v>
                </c:pt>
                <c:pt idx="1">
                  <c:v>April</c:v>
                </c:pt>
                <c:pt idx="2">
                  <c:v>May</c:v>
                </c:pt>
                <c:pt idx="3">
                  <c:v>June</c:v>
                </c:pt>
              </c:strCache>
            </c:strRef>
          </c:cat>
          <c:val>
            <c:numRef>
              <c:f>Sheet1!$H$3:$K$3</c:f>
              <c:numCache>
                <c:formatCode>General</c:formatCode>
                <c:ptCount val="4"/>
                <c:pt idx="0">
                  <c:v>74.02</c:v>
                </c:pt>
                <c:pt idx="1">
                  <c:v>89.23</c:v>
                </c:pt>
                <c:pt idx="2">
                  <c:v>97.12</c:v>
                </c:pt>
                <c:pt idx="3">
                  <c:v>18.059999999999999</c:v>
                </c:pt>
              </c:numCache>
            </c:numRef>
          </c:val>
          <c:extLst>
            <c:ext xmlns:c16="http://schemas.microsoft.com/office/drawing/2014/chart" uri="{C3380CC4-5D6E-409C-BE32-E72D297353CC}">
              <c16:uniqueId val="{00000000-9625-4D2F-A870-364B97D3D1F6}"/>
            </c:ext>
          </c:extLst>
        </c:ser>
        <c:ser>
          <c:idx val="1"/>
          <c:order val="1"/>
          <c:tx>
            <c:strRef>
              <c:f>Sheet1!$G$4</c:f>
              <c:strCache>
                <c:ptCount val="1"/>
                <c:pt idx="0">
                  <c:v>University of Ghana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Sheet1!$H$2:$K$2</c:f>
              <c:strCache>
                <c:ptCount val="4"/>
                <c:pt idx="0">
                  <c:v>March</c:v>
                </c:pt>
                <c:pt idx="1">
                  <c:v>April</c:v>
                </c:pt>
                <c:pt idx="2">
                  <c:v>May</c:v>
                </c:pt>
                <c:pt idx="3">
                  <c:v>June</c:v>
                </c:pt>
              </c:strCache>
            </c:strRef>
          </c:cat>
          <c:val>
            <c:numRef>
              <c:f>Sheet1!$H$4:$K$4</c:f>
              <c:numCache>
                <c:formatCode>General</c:formatCode>
                <c:ptCount val="4"/>
                <c:pt idx="0">
                  <c:v>128.76</c:v>
                </c:pt>
                <c:pt idx="1">
                  <c:v>110.03</c:v>
                </c:pt>
                <c:pt idx="2">
                  <c:v>177.2</c:v>
                </c:pt>
                <c:pt idx="3">
                  <c:v>22.82</c:v>
                </c:pt>
              </c:numCache>
            </c:numRef>
          </c:val>
          <c:extLst>
            <c:ext xmlns:c16="http://schemas.microsoft.com/office/drawing/2014/chart" uri="{C3380CC4-5D6E-409C-BE32-E72D297353CC}">
              <c16:uniqueId val="{00000001-9625-4D2F-A870-364B97D3D1F6}"/>
            </c:ext>
          </c:extLst>
        </c:ser>
        <c:dLbls>
          <c:dLblPos val="outEnd"/>
          <c:showLegendKey val="0"/>
          <c:showVal val="1"/>
          <c:showCatName val="0"/>
          <c:showSerName val="0"/>
          <c:showPercent val="0"/>
          <c:showBubbleSize val="0"/>
        </c:dLbls>
        <c:gapWidth val="219"/>
        <c:overlap val="-27"/>
        <c:axId val="622285744"/>
        <c:axId val="622286224"/>
      </c:barChart>
      <c:catAx>
        <c:axId val="6222857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Month of Collection </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2286224"/>
        <c:crosses val="autoZero"/>
        <c:auto val="1"/>
        <c:lblAlgn val="ctr"/>
        <c:lblOffset val="100"/>
        <c:noMultiLvlLbl val="0"/>
      </c:catAx>
      <c:valAx>
        <c:axId val="6222862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Amount of rainfall (mm)</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228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pH Levels in the schools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Sheet1!$G$8</c:f>
              <c:strCache>
                <c:ptCount val="1"/>
                <c:pt idx="0">
                  <c:v>Faith Community School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Sheet1!$H$7:$K$7</c:f>
              <c:strCache>
                <c:ptCount val="4"/>
                <c:pt idx="0">
                  <c:v>March</c:v>
                </c:pt>
                <c:pt idx="1">
                  <c:v>April</c:v>
                </c:pt>
                <c:pt idx="2">
                  <c:v>May</c:v>
                </c:pt>
                <c:pt idx="3">
                  <c:v>June</c:v>
                </c:pt>
              </c:strCache>
            </c:strRef>
          </c:cat>
          <c:val>
            <c:numRef>
              <c:f>Sheet1!$H$8:$K$8</c:f>
              <c:numCache>
                <c:formatCode>General</c:formatCode>
                <c:ptCount val="4"/>
                <c:pt idx="0">
                  <c:v>4.3</c:v>
                </c:pt>
                <c:pt idx="1">
                  <c:v>4.2</c:v>
                </c:pt>
                <c:pt idx="2">
                  <c:v>4.2</c:v>
                </c:pt>
                <c:pt idx="3">
                  <c:v>4.2</c:v>
                </c:pt>
              </c:numCache>
            </c:numRef>
          </c:val>
          <c:extLst>
            <c:ext xmlns:c16="http://schemas.microsoft.com/office/drawing/2014/chart" uri="{C3380CC4-5D6E-409C-BE32-E72D297353CC}">
              <c16:uniqueId val="{00000000-867C-4BAD-9DE5-20DA28618650}"/>
            </c:ext>
          </c:extLst>
        </c:ser>
        <c:ser>
          <c:idx val="1"/>
          <c:order val="1"/>
          <c:tx>
            <c:strRef>
              <c:f>Sheet1!$G$9</c:f>
              <c:strCache>
                <c:ptCount val="1"/>
                <c:pt idx="0">
                  <c:v>University of Ghana</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Sheet1!$H$7:$K$7</c:f>
              <c:strCache>
                <c:ptCount val="4"/>
                <c:pt idx="0">
                  <c:v>March</c:v>
                </c:pt>
                <c:pt idx="1">
                  <c:v>April</c:v>
                </c:pt>
                <c:pt idx="2">
                  <c:v>May</c:v>
                </c:pt>
                <c:pt idx="3">
                  <c:v>June</c:v>
                </c:pt>
              </c:strCache>
            </c:strRef>
          </c:cat>
          <c:val>
            <c:numRef>
              <c:f>Sheet1!$H$9:$K$9</c:f>
              <c:numCache>
                <c:formatCode>General</c:formatCode>
                <c:ptCount val="4"/>
                <c:pt idx="0">
                  <c:v>5.2</c:v>
                </c:pt>
                <c:pt idx="1">
                  <c:v>5.2</c:v>
                </c:pt>
                <c:pt idx="2">
                  <c:v>5.2</c:v>
                </c:pt>
                <c:pt idx="3">
                  <c:v>5.2</c:v>
                </c:pt>
              </c:numCache>
            </c:numRef>
          </c:val>
          <c:extLst>
            <c:ext xmlns:c16="http://schemas.microsoft.com/office/drawing/2014/chart" uri="{C3380CC4-5D6E-409C-BE32-E72D297353CC}">
              <c16:uniqueId val="{00000001-867C-4BAD-9DE5-20DA28618650}"/>
            </c:ext>
          </c:extLst>
        </c:ser>
        <c:dLbls>
          <c:dLblPos val="outEnd"/>
          <c:showLegendKey val="0"/>
          <c:showVal val="1"/>
          <c:showCatName val="0"/>
          <c:showSerName val="0"/>
          <c:showPercent val="0"/>
          <c:showBubbleSize val="0"/>
        </c:dLbls>
        <c:gapWidth val="219"/>
        <c:overlap val="-27"/>
        <c:axId val="621002944"/>
        <c:axId val="620999584"/>
      </c:barChart>
      <c:catAx>
        <c:axId val="6210029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Month of testing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0999584"/>
        <c:crosses val="autoZero"/>
        <c:auto val="1"/>
        <c:lblAlgn val="ctr"/>
        <c:lblOffset val="100"/>
        <c:noMultiLvlLbl val="0"/>
      </c:catAx>
      <c:valAx>
        <c:axId val="620999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pH  Values </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2100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1B42DA-AF2C-4E9C-B3E4-1B01D9C4366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EA98838-27A4-48B9-B56C-469BDCD79085}">
      <dgm:prSet/>
      <dgm:spPr/>
      <dgm:t>
        <a:bodyPr/>
        <a:lstStyle/>
        <a:p>
          <a:r>
            <a:rPr lang="en-US"/>
            <a:t>Organization: University of Ghana Basic School, Legon</a:t>
          </a:r>
        </a:p>
      </dgm:t>
    </dgm:pt>
    <dgm:pt modelId="{13E8435B-2969-4417-A3B6-CD0454F856A4}" type="parTrans" cxnId="{CF3FA1A0-5B45-4D18-8333-9AEC45CBD3C6}">
      <dgm:prSet/>
      <dgm:spPr/>
      <dgm:t>
        <a:bodyPr/>
        <a:lstStyle/>
        <a:p>
          <a:endParaRPr lang="en-US"/>
        </a:p>
      </dgm:t>
    </dgm:pt>
    <dgm:pt modelId="{9AF0EFBA-5DDC-4B95-B012-8E96DB7B4C07}" type="sibTrans" cxnId="{CF3FA1A0-5B45-4D18-8333-9AEC45CBD3C6}">
      <dgm:prSet/>
      <dgm:spPr/>
      <dgm:t>
        <a:bodyPr/>
        <a:lstStyle/>
        <a:p>
          <a:endParaRPr lang="en-US"/>
        </a:p>
      </dgm:t>
    </dgm:pt>
    <dgm:pt modelId="{001651CA-7797-4653-B60F-90952A545D26}">
      <dgm:prSet/>
      <dgm:spPr/>
      <dgm:t>
        <a:bodyPr/>
        <a:lstStyle/>
        <a:p>
          <a:r>
            <a:rPr lang="en-US" dirty="0"/>
            <a:t>Country : Ghana</a:t>
          </a:r>
        </a:p>
      </dgm:t>
    </dgm:pt>
    <dgm:pt modelId="{00421BC3-603C-41A2-B6B2-BE22662D2F09}" type="parTrans" cxnId="{DDED85DD-C4CA-41D6-9642-B27658753CF5}">
      <dgm:prSet/>
      <dgm:spPr/>
      <dgm:t>
        <a:bodyPr/>
        <a:lstStyle/>
        <a:p>
          <a:endParaRPr lang="en-US"/>
        </a:p>
      </dgm:t>
    </dgm:pt>
    <dgm:pt modelId="{160B70AB-8060-4184-8098-9657148BEEBF}" type="sibTrans" cxnId="{DDED85DD-C4CA-41D6-9642-B27658753CF5}">
      <dgm:prSet/>
      <dgm:spPr/>
      <dgm:t>
        <a:bodyPr/>
        <a:lstStyle/>
        <a:p>
          <a:endParaRPr lang="en-US"/>
        </a:p>
      </dgm:t>
    </dgm:pt>
    <dgm:pt modelId="{40479D0A-55C2-4C29-B6DE-CDF09D70258E}">
      <dgm:prSet/>
      <dgm:spPr/>
      <dgm:t>
        <a:bodyPr/>
        <a:lstStyle/>
        <a:p>
          <a:r>
            <a:rPr lang="en-US" dirty="0"/>
            <a:t>Students: Jeremiah Okyere </a:t>
          </a:r>
          <a:r>
            <a:rPr lang="en-US" dirty="0" err="1"/>
            <a:t>Amponsah</a:t>
          </a:r>
          <a:r>
            <a:rPr lang="en-US" dirty="0"/>
            <a:t>, Kendra </a:t>
          </a:r>
          <a:r>
            <a:rPr lang="en-US" dirty="0" err="1"/>
            <a:t>Adobea</a:t>
          </a:r>
          <a:r>
            <a:rPr lang="en-US" dirty="0"/>
            <a:t> </a:t>
          </a:r>
          <a:r>
            <a:rPr lang="en-US" dirty="0" err="1"/>
            <a:t>Asare</a:t>
          </a:r>
          <a:r>
            <a:rPr lang="en-US" dirty="0"/>
            <a:t>, Victoria </a:t>
          </a:r>
          <a:r>
            <a:rPr lang="en-US" dirty="0" err="1"/>
            <a:t>Antock</a:t>
          </a:r>
          <a:r>
            <a:rPr lang="en-US" dirty="0"/>
            <a:t>, </a:t>
          </a:r>
          <a:r>
            <a:rPr lang="en-US" dirty="0" err="1"/>
            <a:t>Paapa</a:t>
          </a:r>
          <a:r>
            <a:rPr lang="en-US" dirty="0"/>
            <a:t> Wiredu, </a:t>
          </a:r>
          <a:r>
            <a:rPr lang="en-US" dirty="0" err="1"/>
            <a:t>Nhyira</a:t>
          </a:r>
          <a:r>
            <a:rPr lang="en-US" dirty="0"/>
            <a:t> Addison, Jayden </a:t>
          </a:r>
          <a:r>
            <a:rPr lang="en-US" dirty="0" err="1"/>
            <a:t>Asare</a:t>
          </a:r>
          <a:r>
            <a:rPr lang="en-US" dirty="0"/>
            <a:t>, </a:t>
          </a:r>
          <a:r>
            <a:rPr lang="en-US" dirty="0" err="1"/>
            <a:t>Samaaha</a:t>
          </a:r>
          <a:r>
            <a:rPr lang="en-US" dirty="0"/>
            <a:t> </a:t>
          </a:r>
          <a:r>
            <a:rPr lang="en-US" dirty="0" err="1"/>
            <a:t>Abukari</a:t>
          </a:r>
          <a:r>
            <a:rPr lang="en-US" dirty="0"/>
            <a:t>  </a:t>
          </a:r>
        </a:p>
      </dgm:t>
    </dgm:pt>
    <dgm:pt modelId="{186090F7-9222-4D39-B525-DBB1A07B026F}" type="parTrans" cxnId="{CBCA1753-548B-4CA7-AA63-95502AF3ECB8}">
      <dgm:prSet/>
      <dgm:spPr/>
      <dgm:t>
        <a:bodyPr/>
        <a:lstStyle/>
        <a:p>
          <a:endParaRPr lang="en-US"/>
        </a:p>
      </dgm:t>
    </dgm:pt>
    <dgm:pt modelId="{C6187EE8-C018-4635-B5C3-76837C2B5A70}" type="sibTrans" cxnId="{CBCA1753-548B-4CA7-AA63-95502AF3ECB8}">
      <dgm:prSet/>
      <dgm:spPr/>
      <dgm:t>
        <a:bodyPr/>
        <a:lstStyle/>
        <a:p>
          <a:endParaRPr lang="en-US"/>
        </a:p>
      </dgm:t>
    </dgm:pt>
    <dgm:pt modelId="{B0561BA1-1756-420E-B15E-59B040ECE449}">
      <dgm:prSet/>
      <dgm:spPr/>
      <dgm:t>
        <a:bodyPr/>
        <a:lstStyle/>
        <a:p>
          <a:r>
            <a:rPr lang="en-US" dirty="0"/>
            <a:t>Grade Level: Junior High School(grades 6-8, 11-14)</a:t>
          </a:r>
        </a:p>
      </dgm:t>
    </dgm:pt>
    <dgm:pt modelId="{BA0D729D-C416-4D44-B6B2-B0B1715266D1}" type="parTrans" cxnId="{E57F4C40-B5F0-426A-8D98-DDFCB0547B07}">
      <dgm:prSet/>
      <dgm:spPr/>
      <dgm:t>
        <a:bodyPr/>
        <a:lstStyle/>
        <a:p>
          <a:endParaRPr lang="en-US"/>
        </a:p>
      </dgm:t>
    </dgm:pt>
    <dgm:pt modelId="{F5C7F203-433F-4263-B1F4-222C570779D1}" type="sibTrans" cxnId="{E57F4C40-B5F0-426A-8D98-DDFCB0547B07}">
      <dgm:prSet/>
      <dgm:spPr/>
      <dgm:t>
        <a:bodyPr/>
        <a:lstStyle/>
        <a:p>
          <a:endParaRPr lang="en-US"/>
        </a:p>
      </dgm:t>
    </dgm:pt>
    <dgm:pt modelId="{AA98A99D-DE88-40EB-8478-564FD25D84A6}">
      <dgm:prSet/>
      <dgm:spPr/>
      <dgm:t>
        <a:bodyPr/>
        <a:lstStyle/>
        <a:p>
          <a:r>
            <a:rPr lang="en-US" dirty="0"/>
            <a:t>GLOBE Teacher(s): Enoch Lamptey, Eva Sakyi &amp; Sylvester Bako</a:t>
          </a:r>
        </a:p>
      </dgm:t>
    </dgm:pt>
    <dgm:pt modelId="{10D4817D-4E28-4142-9964-511F708587FF}" type="parTrans" cxnId="{28BE9206-11D8-4BAB-91C5-7DFB52EADD11}">
      <dgm:prSet/>
      <dgm:spPr/>
      <dgm:t>
        <a:bodyPr/>
        <a:lstStyle/>
        <a:p>
          <a:endParaRPr lang="en-US"/>
        </a:p>
      </dgm:t>
    </dgm:pt>
    <dgm:pt modelId="{55CCCBAB-71B0-4D93-AD9B-DA693F6B40A8}" type="sibTrans" cxnId="{28BE9206-11D8-4BAB-91C5-7DFB52EADD11}">
      <dgm:prSet/>
      <dgm:spPr/>
      <dgm:t>
        <a:bodyPr/>
        <a:lstStyle/>
        <a:p>
          <a:endParaRPr lang="en-US"/>
        </a:p>
      </dgm:t>
    </dgm:pt>
    <dgm:pt modelId="{2AF871C0-8FE8-4F0C-A06C-7839624CB32B}">
      <dgm:prSet/>
      <dgm:spPr/>
      <dgm:t>
        <a:bodyPr/>
        <a:lstStyle/>
        <a:p>
          <a:r>
            <a:rPr lang="en-US" dirty="0"/>
            <a:t>Contributors: Christina A. Armah-Head of School, Eric Sifa -Deputy Head</a:t>
          </a:r>
        </a:p>
      </dgm:t>
    </dgm:pt>
    <dgm:pt modelId="{2AB53787-1BF9-4C4B-9A1E-150E880AE73A}" type="parTrans" cxnId="{DC1CEDCA-8C15-4296-8C21-8D0D3FA412C7}">
      <dgm:prSet/>
      <dgm:spPr/>
      <dgm:t>
        <a:bodyPr/>
        <a:lstStyle/>
        <a:p>
          <a:endParaRPr lang="en-US"/>
        </a:p>
      </dgm:t>
    </dgm:pt>
    <dgm:pt modelId="{E1DACF7F-651E-424C-870B-A2A7AD7537B5}" type="sibTrans" cxnId="{DC1CEDCA-8C15-4296-8C21-8D0D3FA412C7}">
      <dgm:prSet/>
      <dgm:spPr/>
      <dgm:t>
        <a:bodyPr/>
        <a:lstStyle/>
        <a:p>
          <a:endParaRPr lang="en-US"/>
        </a:p>
      </dgm:t>
    </dgm:pt>
    <dgm:pt modelId="{36FD98BC-DFE8-4F25-9033-A70FE0A8D4FD}">
      <dgm:prSet/>
      <dgm:spPr/>
      <dgm:t>
        <a:bodyPr/>
        <a:lstStyle/>
        <a:p>
          <a:r>
            <a:rPr lang="en-US" dirty="0"/>
            <a:t>Other Contributors: Mr. Leslie Darko, Grace </a:t>
          </a:r>
          <a:r>
            <a:rPr lang="en-US" dirty="0" err="1"/>
            <a:t>Fredua</a:t>
          </a:r>
          <a:r>
            <a:rPr lang="en-US" dirty="0"/>
            <a:t> –Agyeman, Richard Obeng</a:t>
          </a:r>
        </a:p>
      </dgm:t>
    </dgm:pt>
    <dgm:pt modelId="{AA5592FB-4866-4308-8382-BCA1284A54EC}" type="parTrans" cxnId="{117D0369-1BDB-4C4E-B98A-766DAF4B43A9}">
      <dgm:prSet/>
      <dgm:spPr/>
      <dgm:t>
        <a:bodyPr/>
        <a:lstStyle/>
        <a:p>
          <a:endParaRPr lang="en-US"/>
        </a:p>
      </dgm:t>
    </dgm:pt>
    <dgm:pt modelId="{531992BE-457D-4C3C-8815-F63E02BA4D69}" type="sibTrans" cxnId="{117D0369-1BDB-4C4E-B98A-766DAF4B43A9}">
      <dgm:prSet/>
      <dgm:spPr/>
      <dgm:t>
        <a:bodyPr/>
        <a:lstStyle/>
        <a:p>
          <a:endParaRPr lang="en-US"/>
        </a:p>
      </dgm:t>
    </dgm:pt>
    <dgm:pt modelId="{62CA2B06-64C0-458C-A7AE-BFBC47B1ADD6}">
      <dgm:prSet/>
      <dgm:spPr/>
      <dgm:t>
        <a:bodyPr/>
        <a:lstStyle/>
        <a:p>
          <a:r>
            <a:rPr lang="en-US"/>
            <a:t>Protocol: Precipitation</a:t>
          </a:r>
        </a:p>
      </dgm:t>
    </dgm:pt>
    <dgm:pt modelId="{5A66E106-F040-421D-940E-75512D6AFAC3}" type="parTrans" cxnId="{6F0D7B09-9602-42E3-B381-081AAB3BC16D}">
      <dgm:prSet/>
      <dgm:spPr/>
      <dgm:t>
        <a:bodyPr/>
        <a:lstStyle/>
        <a:p>
          <a:endParaRPr lang="en-US"/>
        </a:p>
      </dgm:t>
    </dgm:pt>
    <dgm:pt modelId="{CB1A4080-7333-47DC-B60D-4A8FD8E6BD62}" type="sibTrans" cxnId="{6F0D7B09-9602-42E3-B381-081AAB3BC16D}">
      <dgm:prSet/>
      <dgm:spPr/>
      <dgm:t>
        <a:bodyPr/>
        <a:lstStyle/>
        <a:p>
          <a:endParaRPr lang="en-US"/>
        </a:p>
      </dgm:t>
    </dgm:pt>
    <dgm:pt modelId="{A68EA41C-0201-4741-A1BC-417CE686BA45}">
      <dgm:prSet/>
      <dgm:spPr/>
      <dgm:t>
        <a:bodyPr/>
        <a:lstStyle/>
        <a:p>
          <a:r>
            <a:rPr lang="en-US"/>
            <a:t>Language: English </a:t>
          </a:r>
        </a:p>
      </dgm:t>
    </dgm:pt>
    <dgm:pt modelId="{F2117EA1-212D-4C05-8B26-BC615F9F8CC7}" type="parTrans" cxnId="{3CBF4F45-A537-4561-8099-93A2F884683F}">
      <dgm:prSet/>
      <dgm:spPr/>
      <dgm:t>
        <a:bodyPr/>
        <a:lstStyle/>
        <a:p>
          <a:endParaRPr lang="en-US"/>
        </a:p>
      </dgm:t>
    </dgm:pt>
    <dgm:pt modelId="{1D60CEDD-5DFE-4B65-A9A3-899AB17F1323}" type="sibTrans" cxnId="{3CBF4F45-A537-4561-8099-93A2F884683F}">
      <dgm:prSet/>
      <dgm:spPr/>
      <dgm:t>
        <a:bodyPr/>
        <a:lstStyle/>
        <a:p>
          <a:endParaRPr lang="en-US"/>
        </a:p>
      </dgm:t>
    </dgm:pt>
    <dgm:pt modelId="{F86573DB-4800-4314-B3A7-443FA0A92CCF}" type="pres">
      <dgm:prSet presAssocID="{691B42DA-AF2C-4E9C-B3E4-1B01D9C43669}" presName="vert0" presStyleCnt="0">
        <dgm:presLayoutVars>
          <dgm:dir/>
          <dgm:animOne val="branch"/>
          <dgm:animLvl val="lvl"/>
        </dgm:presLayoutVars>
      </dgm:prSet>
      <dgm:spPr/>
    </dgm:pt>
    <dgm:pt modelId="{D36CB9D4-308F-43F2-B702-7798626D5087}" type="pres">
      <dgm:prSet presAssocID="{1EA98838-27A4-48B9-B56C-469BDCD79085}" presName="thickLine" presStyleLbl="alignNode1" presStyleIdx="0" presStyleCnt="9"/>
      <dgm:spPr/>
    </dgm:pt>
    <dgm:pt modelId="{3F3F8671-5829-40B0-B53E-FCB3008E5658}" type="pres">
      <dgm:prSet presAssocID="{1EA98838-27A4-48B9-B56C-469BDCD79085}" presName="horz1" presStyleCnt="0"/>
      <dgm:spPr/>
    </dgm:pt>
    <dgm:pt modelId="{F4C7D3E5-959C-4703-9F14-19EBE8BC1586}" type="pres">
      <dgm:prSet presAssocID="{1EA98838-27A4-48B9-B56C-469BDCD79085}" presName="tx1" presStyleLbl="revTx" presStyleIdx="0" presStyleCnt="9"/>
      <dgm:spPr/>
    </dgm:pt>
    <dgm:pt modelId="{E4172A93-F38F-4675-9F3F-A26FC60F5809}" type="pres">
      <dgm:prSet presAssocID="{1EA98838-27A4-48B9-B56C-469BDCD79085}" presName="vert1" presStyleCnt="0"/>
      <dgm:spPr/>
    </dgm:pt>
    <dgm:pt modelId="{E3291CE6-C6FE-4490-BEF4-AD48EB04156C}" type="pres">
      <dgm:prSet presAssocID="{001651CA-7797-4653-B60F-90952A545D26}" presName="thickLine" presStyleLbl="alignNode1" presStyleIdx="1" presStyleCnt="9"/>
      <dgm:spPr/>
    </dgm:pt>
    <dgm:pt modelId="{59E4CDFD-0B4F-430A-9349-375C32A18BE5}" type="pres">
      <dgm:prSet presAssocID="{001651CA-7797-4653-B60F-90952A545D26}" presName="horz1" presStyleCnt="0"/>
      <dgm:spPr/>
    </dgm:pt>
    <dgm:pt modelId="{3DA0F26F-6164-44BF-8AD9-B1C27D1E9FCF}" type="pres">
      <dgm:prSet presAssocID="{001651CA-7797-4653-B60F-90952A545D26}" presName="tx1" presStyleLbl="revTx" presStyleIdx="1" presStyleCnt="9"/>
      <dgm:spPr/>
    </dgm:pt>
    <dgm:pt modelId="{84047339-9977-4A39-91BF-040BC609F5C1}" type="pres">
      <dgm:prSet presAssocID="{001651CA-7797-4653-B60F-90952A545D26}" presName="vert1" presStyleCnt="0"/>
      <dgm:spPr/>
    </dgm:pt>
    <dgm:pt modelId="{E2421FB1-B059-4730-9DB9-F3014BFD722D}" type="pres">
      <dgm:prSet presAssocID="{40479D0A-55C2-4C29-B6DE-CDF09D70258E}" presName="thickLine" presStyleLbl="alignNode1" presStyleIdx="2" presStyleCnt="9"/>
      <dgm:spPr/>
    </dgm:pt>
    <dgm:pt modelId="{1C49AD16-D1F5-4DCD-AD5F-735B4DAF8A84}" type="pres">
      <dgm:prSet presAssocID="{40479D0A-55C2-4C29-B6DE-CDF09D70258E}" presName="horz1" presStyleCnt="0"/>
      <dgm:spPr/>
    </dgm:pt>
    <dgm:pt modelId="{99484CD0-2EF3-4852-BE88-D44ADEB32418}" type="pres">
      <dgm:prSet presAssocID="{40479D0A-55C2-4C29-B6DE-CDF09D70258E}" presName="tx1" presStyleLbl="revTx" presStyleIdx="2" presStyleCnt="9"/>
      <dgm:spPr/>
    </dgm:pt>
    <dgm:pt modelId="{6D4D0051-D965-4BB5-885B-F35AD0F7D6BF}" type="pres">
      <dgm:prSet presAssocID="{40479D0A-55C2-4C29-B6DE-CDF09D70258E}" presName="vert1" presStyleCnt="0"/>
      <dgm:spPr/>
    </dgm:pt>
    <dgm:pt modelId="{2F56BB26-F8D7-4E5D-82A6-7EEAA4B5859D}" type="pres">
      <dgm:prSet presAssocID="{B0561BA1-1756-420E-B15E-59B040ECE449}" presName="thickLine" presStyleLbl="alignNode1" presStyleIdx="3" presStyleCnt="9"/>
      <dgm:spPr/>
    </dgm:pt>
    <dgm:pt modelId="{6993AEB7-B0C0-4AA2-A6E2-490A9EE039CD}" type="pres">
      <dgm:prSet presAssocID="{B0561BA1-1756-420E-B15E-59B040ECE449}" presName="horz1" presStyleCnt="0"/>
      <dgm:spPr/>
    </dgm:pt>
    <dgm:pt modelId="{A7349B0D-7032-4BDD-BCC4-4FAFBC031EFB}" type="pres">
      <dgm:prSet presAssocID="{B0561BA1-1756-420E-B15E-59B040ECE449}" presName="tx1" presStyleLbl="revTx" presStyleIdx="3" presStyleCnt="9"/>
      <dgm:spPr/>
    </dgm:pt>
    <dgm:pt modelId="{AC5D506C-1695-4756-AE45-1469522DF096}" type="pres">
      <dgm:prSet presAssocID="{B0561BA1-1756-420E-B15E-59B040ECE449}" presName="vert1" presStyleCnt="0"/>
      <dgm:spPr/>
    </dgm:pt>
    <dgm:pt modelId="{EC596B4C-C15D-46F8-A079-B854ED8BF30C}" type="pres">
      <dgm:prSet presAssocID="{AA98A99D-DE88-40EB-8478-564FD25D84A6}" presName="thickLine" presStyleLbl="alignNode1" presStyleIdx="4" presStyleCnt="9"/>
      <dgm:spPr/>
    </dgm:pt>
    <dgm:pt modelId="{79587083-3435-40C7-8712-E7D520438B36}" type="pres">
      <dgm:prSet presAssocID="{AA98A99D-DE88-40EB-8478-564FD25D84A6}" presName="horz1" presStyleCnt="0"/>
      <dgm:spPr/>
    </dgm:pt>
    <dgm:pt modelId="{66441A90-857F-49AC-AAAD-46069AFFA135}" type="pres">
      <dgm:prSet presAssocID="{AA98A99D-DE88-40EB-8478-564FD25D84A6}" presName="tx1" presStyleLbl="revTx" presStyleIdx="4" presStyleCnt="9"/>
      <dgm:spPr/>
    </dgm:pt>
    <dgm:pt modelId="{EDAA15AA-ED62-440C-8474-9BDF1E5E4B0E}" type="pres">
      <dgm:prSet presAssocID="{AA98A99D-DE88-40EB-8478-564FD25D84A6}" presName="vert1" presStyleCnt="0"/>
      <dgm:spPr/>
    </dgm:pt>
    <dgm:pt modelId="{6D2BB896-11CD-44D3-A1D4-8E516BDC3622}" type="pres">
      <dgm:prSet presAssocID="{2AF871C0-8FE8-4F0C-A06C-7839624CB32B}" presName="thickLine" presStyleLbl="alignNode1" presStyleIdx="5" presStyleCnt="9"/>
      <dgm:spPr/>
    </dgm:pt>
    <dgm:pt modelId="{5646EC2C-C8B2-4EA4-A538-2109DBAA06FE}" type="pres">
      <dgm:prSet presAssocID="{2AF871C0-8FE8-4F0C-A06C-7839624CB32B}" presName="horz1" presStyleCnt="0"/>
      <dgm:spPr/>
    </dgm:pt>
    <dgm:pt modelId="{B5E3F7E8-9C59-4246-B6D3-8E161EDACF06}" type="pres">
      <dgm:prSet presAssocID="{2AF871C0-8FE8-4F0C-A06C-7839624CB32B}" presName="tx1" presStyleLbl="revTx" presStyleIdx="5" presStyleCnt="9"/>
      <dgm:spPr/>
    </dgm:pt>
    <dgm:pt modelId="{372CEDAF-59BC-4C5F-B3D7-31D0941D3A3D}" type="pres">
      <dgm:prSet presAssocID="{2AF871C0-8FE8-4F0C-A06C-7839624CB32B}" presName="vert1" presStyleCnt="0"/>
      <dgm:spPr/>
    </dgm:pt>
    <dgm:pt modelId="{D222319F-43A5-4B45-99B0-D68450224E25}" type="pres">
      <dgm:prSet presAssocID="{36FD98BC-DFE8-4F25-9033-A70FE0A8D4FD}" presName="thickLine" presStyleLbl="alignNode1" presStyleIdx="6" presStyleCnt="9"/>
      <dgm:spPr/>
    </dgm:pt>
    <dgm:pt modelId="{D1C7FF44-8499-4075-A9E8-C9C4FE7542C0}" type="pres">
      <dgm:prSet presAssocID="{36FD98BC-DFE8-4F25-9033-A70FE0A8D4FD}" presName="horz1" presStyleCnt="0"/>
      <dgm:spPr/>
    </dgm:pt>
    <dgm:pt modelId="{8FFEA2CF-3AD0-4ADA-B952-B8493DC45D80}" type="pres">
      <dgm:prSet presAssocID="{36FD98BC-DFE8-4F25-9033-A70FE0A8D4FD}" presName="tx1" presStyleLbl="revTx" presStyleIdx="6" presStyleCnt="9"/>
      <dgm:spPr/>
    </dgm:pt>
    <dgm:pt modelId="{6F8219DA-6961-4C9A-A2FE-6ECED2533875}" type="pres">
      <dgm:prSet presAssocID="{36FD98BC-DFE8-4F25-9033-A70FE0A8D4FD}" presName="vert1" presStyleCnt="0"/>
      <dgm:spPr/>
    </dgm:pt>
    <dgm:pt modelId="{6EC07CCB-6E3B-4C7E-874A-D12B52E02632}" type="pres">
      <dgm:prSet presAssocID="{62CA2B06-64C0-458C-A7AE-BFBC47B1ADD6}" presName="thickLine" presStyleLbl="alignNode1" presStyleIdx="7" presStyleCnt="9"/>
      <dgm:spPr/>
    </dgm:pt>
    <dgm:pt modelId="{A30E97D9-CDB5-4770-BF25-1B8C8E0EEF3D}" type="pres">
      <dgm:prSet presAssocID="{62CA2B06-64C0-458C-A7AE-BFBC47B1ADD6}" presName="horz1" presStyleCnt="0"/>
      <dgm:spPr/>
    </dgm:pt>
    <dgm:pt modelId="{3C8C76B9-4C82-4EBC-81A6-57351D6D884A}" type="pres">
      <dgm:prSet presAssocID="{62CA2B06-64C0-458C-A7AE-BFBC47B1ADD6}" presName="tx1" presStyleLbl="revTx" presStyleIdx="7" presStyleCnt="9"/>
      <dgm:spPr/>
    </dgm:pt>
    <dgm:pt modelId="{593524ED-D375-4A0C-A08D-BF9385488858}" type="pres">
      <dgm:prSet presAssocID="{62CA2B06-64C0-458C-A7AE-BFBC47B1ADD6}" presName="vert1" presStyleCnt="0"/>
      <dgm:spPr/>
    </dgm:pt>
    <dgm:pt modelId="{1D93A5B7-4F84-4B47-BEA7-723636CA7876}" type="pres">
      <dgm:prSet presAssocID="{A68EA41C-0201-4741-A1BC-417CE686BA45}" presName="thickLine" presStyleLbl="alignNode1" presStyleIdx="8" presStyleCnt="9"/>
      <dgm:spPr/>
    </dgm:pt>
    <dgm:pt modelId="{C7FAB94C-72CA-466E-992C-AD8665B1C475}" type="pres">
      <dgm:prSet presAssocID="{A68EA41C-0201-4741-A1BC-417CE686BA45}" presName="horz1" presStyleCnt="0"/>
      <dgm:spPr/>
    </dgm:pt>
    <dgm:pt modelId="{9D71137D-CAA5-44D0-912E-A654150E72DD}" type="pres">
      <dgm:prSet presAssocID="{A68EA41C-0201-4741-A1BC-417CE686BA45}" presName="tx1" presStyleLbl="revTx" presStyleIdx="8" presStyleCnt="9"/>
      <dgm:spPr/>
    </dgm:pt>
    <dgm:pt modelId="{E0D7280A-DEDD-41B8-906C-3B4CB6CB1B4B}" type="pres">
      <dgm:prSet presAssocID="{A68EA41C-0201-4741-A1BC-417CE686BA45}" presName="vert1" presStyleCnt="0"/>
      <dgm:spPr/>
    </dgm:pt>
  </dgm:ptLst>
  <dgm:cxnLst>
    <dgm:cxn modelId="{28BE9206-11D8-4BAB-91C5-7DFB52EADD11}" srcId="{691B42DA-AF2C-4E9C-B3E4-1B01D9C43669}" destId="{AA98A99D-DE88-40EB-8478-564FD25D84A6}" srcOrd="4" destOrd="0" parTransId="{10D4817D-4E28-4142-9964-511F708587FF}" sibTransId="{55CCCBAB-71B0-4D93-AD9B-DA693F6B40A8}"/>
    <dgm:cxn modelId="{6F0D7B09-9602-42E3-B381-081AAB3BC16D}" srcId="{691B42DA-AF2C-4E9C-B3E4-1B01D9C43669}" destId="{62CA2B06-64C0-458C-A7AE-BFBC47B1ADD6}" srcOrd="7" destOrd="0" parTransId="{5A66E106-F040-421D-940E-75512D6AFAC3}" sibTransId="{CB1A4080-7333-47DC-B60D-4A8FD8E6BD62}"/>
    <dgm:cxn modelId="{3678980F-77A1-438D-A909-97719FA8A236}" type="presOf" srcId="{691B42DA-AF2C-4E9C-B3E4-1B01D9C43669}" destId="{F86573DB-4800-4314-B3A7-443FA0A92CCF}" srcOrd="0" destOrd="0" presId="urn:microsoft.com/office/officeart/2008/layout/LinedList"/>
    <dgm:cxn modelId="{AAB70814-6972-44A0-9C60-8BC2AC2F0718}" type="presOf" srcId="{B0561BA1-1756-420E-B15E-59B040ECE449}" destId="{A7349B0D-7032-4BDD-BCC4-4FAFBC031EFB}" srcOrd="0" destOrd="0" presId="urn:microsoft.com/office/officeart/2008/layout/LinedList"/>
    <dgm:cxn modelId="{376BC61B-C862-44BC-B168-16C4B88A5C2D}" type="presOf" srcId="{1EA98838-27A4-48B9-B56C-469BDCD79085}" destId="{F4C7D3E5-959C-4703-9F14-19EBE8BC1586}" srcOrd="0" destOrd="0" presId="urn:microsoft.com/office/officeart/2008/layout/LinedList"/>
    <dgm:cxn modelId="{E57F4C40-B5F0-426A-8D98-DDFCB0547B07}" srcId="{691B42DA-AF2C-4E9C-B3E4-1B01D9C43669}" destId="{B0561BA1-1756-420E-B15E-59B040ECE449}" srcOrd="3" destOrd="0" parTransId="{BA0D729D-C416-4D44-B6B2-B0B1715266D1}" sibTransId="{F5C7F203-433F-4263-B1F4-222C570779D1}"/>
    <dgm:cxn modelId="{3CBF4F45-A537-4561-8099-93A2F884683F}" srcId="{691B42DA-AF2C-4E9C-B3E4-1B01D9C43669}" destId="{A68EA41C-0201-4741-A1BC-417CE686BA45}" srcOrd="8" destOrd="0" parTransId="{F2117EA1-212D-4C05-8B26-BC615F9F8CC7}" sibTransId="{1D60CEDD-5DFE-4B65-A9A3-899AB17F1323}"/>
    <dgm:cxn modelId="{117D0369-1BDB-4C4E-B98A-766DAF4B43A9}" srcId="{691B42DA-AF2C-4E9C-B3E4-1B01D9C43669}" destId="{36FD98BC-DFE8-4F25-9033-A70FE0A8D4FD}" srcOrd="6" destOrd="0" parTransId="{AA5592FB-4866-4308-8382-BCA1284A54EC}" sibTransId="{531992BE-457D-4C3C-8815-F63E02BA4D69}"/>
    <dgm:cxn modelId="{9FDFED6E-13E1-4D72-B220-53C810877E5F}" type="presOf" srcId="{001651CA-7797-4653-B60F-90952A545D26}" destId="{3DA0F26F-6164-44BF-8AD9-B1C27D1E9FCF}" srcOrd="0" destOrd="0" presId="urn:microsoft.com/office/officeart/2008/layout/LinedList"/>
    <dgm:cxn modelId="{63C9FE71-0821-4FDC-9D73-2A71982DEA39}" type="presOf" srcId="{62CA2B06-64C0-458C-A7AE-BFBC47B1ADD6}" destId="{3C8C76B9-4C82-4EBC-81A6-57351D6D884A}" srcOrd="0" destOrd="0" presId="urn:microsoft.com/office/officeart/2008/layout/LinedList"/>
    <dgm:cxn modelId="{CBCA1753-548B-4CA7-AA63-95502AF3ECB8}" srcId="{691B42DA-AF2C-4E9C-B3E4-1B01D9C43669}" destId="{40479D0A-55C2-4C29-B6DE-CDF09D70258E}" srcOrd="2" destOrd="0" parTransId="{186090F7-9222-4D39-B525-DBB1A07B026F}" sibTransId="{C6187EE8-C018-4635-B5C3-76837C2B5A70}"/>
    <dgm:cxn modelId="{51B9ED8E-B833-4BFE-B738-A636B3D0EE83}" type="presOf" srcId="{A68EA41C-0201-4741-A1BC-417CE686BA45}" destId="{9D71137D-CAA5-44D0-912E-A654150E72DD}" srcOrd="0" destOrd="0" presId="urn:microsoft.com/office/officeart/2008/layout/LinedList"/>
    <dgm:cxn modelId="{65C80B97-9B61-45FC-892E-26C8F51DDFE3}" type="presOf" srcId="{AA98A99D-DE88-40EB-8478-564FD25D84A6}" destId="{66441A90-857F-49AC-AAAD-46069AFFA135}" srcOrd="0" destOrd="0" presId="urn:microsoft.com/office/officeart/2008/layout/LinedList"/>
    <dgm:cxn modelId="{CF3FA1A0-5B45-4D18-8333-9AEC45CBD3C6}" srcId="{691B42DA-AF2C-4E9C-B3E4-1B01D9C43669}" destId="{1EA98838-27A4-48B9-B56C-469BDCD79085}" srcOrd="0" destOrd="0" parTransId="{13E8435B-2969-4417-A3B6-CD0454F856A4}" sibTransId="{9AF0EFBA-5DDC-4B95-B012-8E96DB7B4C07}"/>
    <dgm:cxn modelId="{2578BDB1-937C-4289-A9A4-F658CCA2C9B3}" type="presOf" srcId="{40479D0A-55C2-4C29-B6DE-CDF09D70258E}" destId="{99484CD0-2EF3-4852-BE88-D44ADEB32418}" srcOrd="0" destOrd="0" presId="urn:microsoft.com/office/officeart/2008/layout/LinedList"/>
    <dgm:cxn modelId="{8572A5C4-5B27-4005-A756-D6AFDF85027B}" type="presOf" srcId="{36FD98BC-DFE8-4F25-9033-A70FE0A8D4FD}" destId="{8FFEA2CF-3AD0-4ADA-B952-B8493DC45D80}" srcOrd="0" destOrd="0" presId="urn:microsoft.com/office/officeart/2008/layout/LinedList"/>
    <dgm:cxn modelId="{DC1CEDCA-8C15-4296-8C21-8D0D3FA412C7}" srcId="{691B42DA-AF2C-4E9C-B3E4-1B01D9C43669}" destId="{2AF871C0-8FE8-4F0C-A06C-7839624CB32B}" srcOrd="5" destOrd="0" parTransId="{2AB53787-1BF9-4C4B-9A1E-150E880AE73A}" sibTransId="{E1DACF7F-651E-424C-870B-A2A7AD7537B5}"/>
    <dgm:cxn modelId="{A9476AD4-3188-48C9-AAA9-9E59EF01F901}" type="presOf" srcId="{2AF871C0-8FE8-4F0C-A06C-7839624CB32B}" destId="{B5E3F7E8-9C59-4246-B6D3-8E161EDACF06}" srcOrd="0" destOrd="0" presId="urn:microsoft.com/office/officeart/2008/layout/LinedList"/>
    <dgm:cxn modelId="{DDED85DD-C4CA-41D6-9642-B27658753CF5}" srcId="{691B42DA-AF2C-4E9C-B3E4-1B01D9C43669}" destId="{001651CA-7797-4653-B60F-90952A545D26}" srcOrd="1" destOrd="0" parTransId="{00421BC3-603C-41A2-B6B2-BE22662D2F09}" sibTransId="{160B70AB-8060-4184-8098-9657148BEEBF}"/>
    <dgm:cxn modelId="{9502C5A2-56BF-404A-B6A5-8C5153128E51}" type="presParOf" srcId="{F86573DB-4800-4314-B3A7-443FA0A92CCF}" destId="{D36CB9D4-308F-43F2-B702-7798626D5087}" srcOrd="0" destOrd="0" presId="urn:microsoft.com/office/officeart/2008/layout/LinedList"/>
    <dgm:cxn modelId="{6BD850E8-3765-435B-B537-CB49553D7A47}" type="presParOf" srcId="{F86573DB-4800-4314-B3A7-443FA0A92CCF}" destId="{3F3F8671-5829-40B0-B53E-FCB3008E5658}" srcOrd="1" destOrd="0" presId="urn:microsoft.com/office/officeart/2008/layout/LinedList"/>
    <dgm:cxn modelId="{4875D646-5E8D-428C-A7E2-65B0EF22C659}" type="presParOf" srcId="{3F3F8671-5829-40B0-B53E-FCB3008E5658}" destId="{F4C7D3E5-959C-4703-9F14-19EBE8BC1586}" srcOrd="0" destOrd="0" presId="urn:microsoft.com/office/officeart/2008/layout/LinedList"/>
    <dgm:cxn modelId="{9A6F5023-D1FC-4AE7-992E-B7BD297C83DE}" type="presParOf" srcId="{3F3F8671-5829-40B0-B53E-FCB3008E5658}" destId="{E4172A93-F38F-4675-9F3F-A26FC60F5809}" srcOrd="1" destOrd="0" presId="urn:microsoft.com/office/officeart/2008/layout/LinedList"/>
    <dgm:cxn modelId="{FB7893D6-C1AD-4270-A077-C266CBDFB241}" type="presParOf" srcId="{F86573DB-4800-4314-B3A7-443FA0A92CCF}" destId="{E3291CE6-C6FE-4490-BEF4-AD48EB04156C}" srcOrd="2" destOrd="0" presId="urn:microsoft.com/office/officeart/2008/layout/LinedList"/>
    <dgm:cxn modelId="{BD051A25-C500-45F4-B1D7-67210B582B14}" type="presParOf" srcId="{F86573DB-4800-4314-B3A7-443FA0A92CCF}" destId="{59E4CDFD-0B4F-430A-9349-375C32A18BE5}" srcOrd="3" destOrd="0" presId="urn:microsoft.com/office/officeart/2008/layout/LinedList"/>
    <dgm:cxn modelId="{8BB35469-1B0E-4443-BC11-00122B39F8E7}" type="presParOf" srcId="{59E4CDFD-0B4F-430A-9349-375C32A18BE5}" destId="{3DA0F26F-6164-44BF-8AD9-B1C27D1E9FCF}" srcOrd="0" destOrd="0" presId="urn:microsoft.com/office/officeart/2008/layout/LinedList"/>
    <dgm:cxn modelId="{0208FD53-A2CB-45D2-B460-005215309D51}" type="presParOf" srcId="{59E4CDFD-0B4F-430A-9349-375C32A18BE5}" destId="{84047339-9977-4A39-91BF-040BC609F5C1}" srcOrd="1" destOrd="0" presId="urn:microsoft.com/office/officeart/2008/layout/LinedList"/>
    <dgm:cxn modelId="{C82F3DC4-60A8-406F-810D-261BA652B616}" type="presParOf" srcId="{F86573DB-4800-4314-B3A7-443FA0A92CCF}" destId="{E2421FB1-B059-4730-9DB9-F3014BFD722D}" srcOrd="4" destOrd="0" presId="urn:microsoft.com/office/officeart/2008/layout/LinedList"/>
    <dgm:cxn modelId="{8C9B6125-E240-4042-929C-8006CAEECB62}" type="presParOf" srcId="{F86573DB-4800-4314-B3A7-443FA0A92CCF}" destId="{1C49AD16-D1F5-4DCD-AD5F-735B4DAF8A84}" srcOrd="5" destOrd="0" presId="urn:microsoft.com/office/officeart/2008/layout/LinedList"/>
    <dgm:cxn modelId="{7C11BC1A-C252-46EC-9A85-C00B85A93770}" type="presParOf" srcId="{1C49AD16-D1F5-4DCD-AD5F-735B4DAF8A84}" destId="{99484CD0-2EF3-4852-BE88-D44ADEB32418}" srcOrd="0" destOrd="0" presId="urn:microsoft.com/office/officeart/2008/layout/LinedList"/>
    <dgm:cxn modelId="{FB996E3A-349C-4996-950C-EE06C4EB1A34}" type="presParOf" srcId="{1C49AD16-D1F5-4DCD-AD5F-735B4DAF8A84}" destId="{6D4D0051-D965-4BB5-885B-F35AD0F7D6BF}" srcOrd="1" destOrd="0" presId="urn:microsoft.com/office/officeart/2008/layout/LinedList"/>
    <dgm:cxn modelId="{A555FA7F-325D-4122-8615-8FCF5BCCE7F0}" type="presParOf" srcId="{F86573DB-4800-4314-B3A7-443FA0A92CCF}" destId="{2F56BB26-F8D7-4E5D-82A6-7EEAA4B5859D}" srcOrd="6" destOrd="0" presId="urn:microsoft.com/office/officeart/2008/layout/LinedList"/>
    <dgm:cxn modelId="{9286EEF3-25D7-4B2F-98DB-27AA993E1E21}" type="presParOf" srcId="{F86573DB-4800-4314-B3A7-443FA0A92CCF}" destId="{6993AEB7-B0C0-4AA2-A6E2-490A9EE039CD}" srcOrd="7" destOrd="0" presId="urn:microsoft.com/office/officeart/2008/layout/LinedList"/>
    <dgm:cxn modelId="{7F74A58A-C1F4-4503-9A6B-D97E6FB72125}" type="presParOf" srcId="{6993AEB7-B0C0-4AA2-A6E2-490A9EE039CD}" destId="{A7349B0D-7032-4BDD-BCC4-4FAFBC031EFB}" srcOrd="0" destOrd="0" presId="urn:microsoft.com/office/officeart/2008/layout/LinedList"/>
    <dgm:cxn modelId="{494092A8-85B3-4291-9F32-EAB19D6E3317}" type="presParOf" srcId="{6993AEB7-B0C0-4AA2-A6E2-490A9EE039CD}" destId="{AC5D506C-1695-4756-AE45-1469522DF096}" srcOrd="1" destOrd="0" presId="urn:microsoft.com/office/officeart/2008/layout/LinedList"/>
    <dgm:cxn modelId="{AE2DEC7D-2140-4495-B0DB-122F9016B836}" type="presParOf" srcId="{F86573DB-4800-4314-B3A7-443FA0A92CCF}" destId="{EC596B4C-C15D-46F8-A079-B854ED8BF30C}" srcOrd="8" destOrd="0" presId="urn:microsoft.com/office/officeart/2008/layout/LinedList"/>
    <dgm:cxn modelId="{5D66C686-3004-4FEA-9A1E-AE73E6FB3FD9}" type="presParOf" srcId="{F86573DB-4800-4314-B3A7-443FA0A92CCF}" destId="{79587083-3435-40C7-8712-E7D520438B36}" srcOrd="9" destOrd="0" presId="urn:microsoft.com/office/officeart/2008/layout/LinedList"/>
    <dgm:cxn modelId="{62FC3A88-FCD3-4124-94C9-0A08562CF6CC}" type="presParOf" srcId="{79587083-3435-40C7-8712-E7D520438B36}" destId="{66441A90-857F-49AC-AAAD-46069AFFA135}" srcOrd="0" destOrd="0" presId="urn:microsoft.com/office/officeart/2008/layout/LinedList"/>
    <dgm:cxn modelId="{C0367A87-D3C6-4A98-B931-9FD2903A8CF4}" type="presParOf" srcId="{79587083-3435-40C7-8712-E7D520438B36}" destId="{EDAA15AA-ED62-440C-8474-9BDF1E5E4B0E}" srcOrd="1" destOrd="0" presId="urn:microsoft.com/office/officeart/2008/layout/LinedList"/>
    <dgm:cxn modelId="{57AFF036-AE71-48FC-BEB0-67E90AFDAB86}" type="presParOf" srcId="{F86573DB-4800-4314-B3A7-443FA0A92CCF}" destId="{6D2BB896-11CD-44D3-A1D4-8E516BDC3622}" srcOrd="10" destOrd="0" presId="urn:microsoft.com/office/officeart/2008/layout/LinedList"/>
    <dgm:cxn modelId="{3CC32891-51EB-44FD-B7F4-A8FB6C38B402}" type="presParOf" srcId="{F86573DB-4800-4314-B3A7-443FA0A92CCF}" destId="{5646EC2C-C8B2-4EA4-A538-2109DBAA06FE}" srcOrd="11" destOrd="0" presId="urn:microsoft.com/office/officeart/2008/layout/LinedList"/>
    <dgm:cxn modelId="{FD6EEF49-4BD3-475C-9421-5CFA02F68570}" type="presParOf" srcId="{5646EC2C-C8B2-4EA4-A538-2109DBAA06FE}" destId="{B5E3F7E8-9C59-4246-B6D3-8E161EDACF06}" srcOrd="0" destOrd="0" presId="urn:microsoft.com/office/officeart/2008/layout/LinedList"/>
    <dgm:cxn modelId="{D81942EC-D1C0-42E9-A886-E160D12DDA98}" type="presParOf" srcId="{5646EC2C-C8B2-4EA4-A538-2109DBAA06FE}" destId="{372CEDAF-59BC-4C5F-B3D7-31D0941D3A3D}" srcOrd="1" destOrd="0" presId="urn:microsoft.com/office/officeart/2008/layout/LinedList"/>
    <dgm:cxn modelId="{3722FB79-188C-4402-870A-0796224B2D8D}" type="presParOf" srcId="{F86573DB-4800-4314-B3A7-443FA0A92CCF}" destId="{D222319F-43A5-4B45-99B0-D68450224E25}" srcOrd="12" destOrd="0" presId="urn:microsoft.com/office/officeart/2008/layout/LinedList"/>
    <dgm:cxn modelId="{0BBD350A-B261-44F2-AAF0-78F163426FA0}" type="presParOf" srcId="{F86573DB-4800-4314-B3A7-443FA0A92CCF}" destId="{D1C7FF44-8499-4075-A9E8-C9C4FE7542C0}" srcOrd="13" destOrd="0" presId="urn:microsoft.com/office/officeart/2008/layout/LinedList"/>
    <dgm:cxn modelId="{DB09B26E-51DF-489F-924B-DB6C832DBB29}" type="presParOf" srcId="{D1C7FF44-8499-4075-A9E8-C9C4FE7542C0}" destId="{8FFEA2CF-3AD0-4ADA-B952-B8493DC45D80}" srcOrd="0" destOrd="0" presId="urn:microsoft.com/office/officeart/2008/layout/LinedList"/>
    <dgm:cxn modelId="{87E716F1-1D34-4E09-9427-534CB48E5BEA}" type="presParOf" srcId="{D1C7FF44-8499-4075-A9E8-C9C4FE7542C0}" destId="{6F8219DA-6961-4C9A-A2FE-6ECED2533875}" srcOrd="1" destOrd="0" presId="urn:microsoft.com/office/officeart/2008/layout/LinedList"/>
    <dgm:cxn modelId="{FBD36F69-5797-41DB-9324-D621D411119F}" type="presParOf" srcId="{F86573DB-4800-4314-B3A7-443FA0A92CCF}" destId="{6EC07CCB-6E3B-4C7E-874A-D12B52E02632}" srcOrd="14" destOrd="0" presId="urn:microsoft.com/office/officeart/2008/layout/LinedList"/>
    <dgm:cxn modelId="{46CC31C6-6214-40D9-BEB4-2211C25C6637}" type="presParOf" srcId="{F86573DB-4800-4314-B3A7-443FA0A92CCF}" destId="{A30E97D9-CDB5-4770-BF25-1B8C8E0EEF3D}" srcOrd="15" destOrd="0" presId="urn:microsoft.com/office/officeart/2008/layout/LinedList"/>
    <dgm:cxn modelId="{F563D8A3-3531-493D-BFA4-ABF6529BE0AD}" type="presParOf" srcId="{A30E97D9-CDB5-4770-BF25-1B8C8E0EEF3D}" destId="{3C8C76B9-4C82-4EBC-81A6-57351D6D884A}" srcOrd="0" destOrd="0" presId="urn:microsoft.com/office/officeart/2008/layout/LinedList"/>
    <dgm:cxn modelId="{2A23424B-2652-4961-A814-AAE82C0D89C0}" type="presParOf" srcId="{A30E97D9-CDB5-4770-BF25-1B8C8E0EEF3D}" destId="{593524ED-D375-4A0C-A08D-BF9385488858}" srcOrd="1" destOrd="0" presId="urn:microsoft.com/office/officeart/2008/layout/LinedList"/>
    <dgm:cxn modelId="{F12CD225-DD7C-44BD-94BE-012EC85BEE0C}" type="presParOf" srcId="{F86573DB-4800-4314-B3A7-443FA0A92CCF}" destId="{1D93A5B7-4F84-4B47-BEA7-723636CA7876}" srcOrd="16" destOrd="0" presId="urn:microsoft.com/office/officeart/2008/layout/LinedList"/>
    <dgm:cxn modelId="{6CB7ECE6-4465-44DB-A232-4A2DE223B743}" type="presParOf" srcId="{F86573DB-4800-4314-B3A7-443FA0A92CCF}" destId="{C7FAB94C-72CA-466E-992C-AD8665B1C475}" srcOrd="17" destOrd="0" presId="urn:microsoft.com/office/officeart/2008/layout/LinedList"/>
    <dgm:cxn modelId="{3E02360C-27DD-4351-884A-6EBD3C5FF37F}" type="presParOf" srcId="{C7FAB94C-72CA-466E-992C-AD8665B1C475}" destId="{9D71137D-CAA5-44D0-912E-A654150E72DD}" srcOrd="0" destOrd="0" presId="urn:microsoft.com/office/officeart/2008/layout/LinedList"/>
    <dgm:cxn modelId="{CD040B23-9311-4F1A-92B6-0CB13777D076}" type="presParOf" srcId="{C7FAB94C-72CA-466E-992C-AD8665B1C475}" destId="{E0D7280A-DEDD-41B8-906C-3B4CB6CB1B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2C5E4-C84E-485C-9779-A573D75FADBA}"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4780DAE7-6A8F-4E89-BE64-85B1E3E0D977}">
      <dgm:prSet custT="1"/>
      <dgm:spPr/>
      <dgm:t>
        <a:bodyPr/>
        <a:lstStyle/>
        <a:p>
          <a:r>
            <a:rPr lang="en-US" sz="3600" dirty="0">
              <a:latin typeface="+mj-lt"/>
              <a:cs typeface="Times New Roman" panose="02020603050405020304" pitchFamily="18" charset="0"/>
            </a:rPr>
            <a:t>This research work is to find out</a:t>
          </a:r>
          <a:r>
            <a:rPr lang="en-US" sz="3600" dirty="0"/>
            <a:t>.</a:t>
          </a:r>
        </a:p>
      </dgm:t>
    </dgm:pt>
    <dgm:pt modelId="{4782FB4A-49ED-4E54-AC01-EA2EAFDAF69F}" type="parTrans" cxnId="{5FE366B0-60C5-487F-A415-8D1655AA7A52}">
      <dgm:prSet/>
      <dgm:spPr/>
      <dgm:t>
        <a:bodyPr/>
        <a:lstStyle/>
        <a:p>
          <a:endParaRPr lang="en-US" sz="1600"/>
        </a:p>
      </dgm:t>
    </dgm:pt>
    <dgm:pt modelId="{D0341061-1961-4FBC-9702-0223798D0BE4}" type="sibTrans" cxnId="{5FE366B0-60C5-487F-A415-8D1655AA7A52}">
      <dgm:prSet/>
      <dgm:spPr/>
      <dgm:t>
        <a:bodyPr/>
        <a:lstStyle/>
        <a:p>
          <a:endParaRPr lang="en-US"/>
        </a:p>
      </dgm:t>
    </dgm:pt>
    <dgm:pt modelId="{F02C3097-FD0F-4C86-9CB8-7B9C91AE7426}">
      <dgm:prSet/>
      <dgm:spPr/>
      <dgm:t>
        <a:bodyPr/>
        <a:lstStyle/>
        <a:p>
          <a:pPr>
            <a:buFont typeface="+mj-lt"/>
            <a:buAutoNum type="arabicPeriod"/>
          </a:pPr>
          <a:r>
            <a:rPr lang="en-US" dirty="0"/>
            <a:t> </a:t>
          </a:r>
          <a:r>
            <a:rPr lang="en-US" dirty="0">
              <a:latin typeface="Times New Roman" panose="02020603050405020304" pitchFamily="18" charset="0"/>
              <a:cs typeface="Times New Roman" panose="02020603050405020304" pitchFamily="18" charset="0"/>
            </a:rPr>
            <a:t>Whether there is any relationship between Land Cover and acidity level of rainwater.</a:t>
          </a:r>
        </a:p>
      </dgm:t>
    </dgm:pt>
    <dgm:pt modelId="{AC757640-C22D-4AEB-B01C-2160D8E74A0A}" type="parTrans" cxnId="{745B5C98-AF32-4B8D-A22A-10FC2844D59F}">
      <dgm:prSet/>
      <dgm:spPr/>
      <dgm:t>
        <a:bodyPr/>
        <a:lstStyle/>
        <a:p>
          <a:endParaRPr lang="en-US" sz="1600"/>
        </a:p>
      </dgm:t>
    </dgm:pt>
    <dgm:pt modelId="{5514DE23-C916-4CB0-8FA9-743F5C26CD1B}" type="sibTrans" cxnId="{745B5C98-AF32-4B8D-A22A-10FC2844D59F}">
      <dgm:prSet/>
      <dgm:spPr/>
      <dgm:t>
        <a:bodyPr/>
        <a:lstStyle/>
        <a:p>
          <a:endParaRPr lang="en-US"/>
        </a:p>
      </dgm:t>
    </dgm:pt>
    <dgm:pt modelId="{57BD0D0A-DFD0-4CFC-B35D-3B232773719D}">
      <dgm:prSet/>
      <dgm:spPr/>
      <dgm:t>
        <a:bodyPr/>
        <a:lstStyle/>
        <a:p>
          <a:pPr>
            <a:buFont typeface="+mj-lt"/>
            <a:buNone/>
          </a:pPr>
          <a:r>
            <a:rPr lang="en-US" dirty="0">
              <a:latin typeface="Times New Roman" panose="02020603050405020304" pitchFamily="18" charset="0"/>
              <a:cs typeface="Times New Roman" panose="02020603050405020304" pitchFamily="18" charset="0"/>
            </a:rPr>
            <a:t>2. Whether the university land cover has an impact on microclimatic conditions particularly the pH of the rainwater </a:t>
          </a:r>
        </a:p>
      </dgm:t>
    </dgm:pt>
    <dgm:pt modelId="{880A6393-A9BF-4F05-ABEA-ABE51660B482}" type="parTrans" cxnId="{2083C335-5A78-4FEE-BDBB-6D99D0DFFCA8}">
      <dgm:prSet/>
      <dgm:spPr/>
      <dgm:t>
        <a:bodyPr/>
        <a:lstStyle/>
        <a:p>
          <a:endParaRPr lang="en-US" sz="1600"/>
        </a:p>
      </dgm:t>
    </dgm:pt>
    <dgm:pt modelId="{5BA8BB80-9EDC-40BE-94DA-43F9AFD82696}" type="sibTrans" cxnId="{2083C335-5A78-4FEE-BDBB-6D99D0DFFCA8}">
      <dgm:prSet/>
      <dgm:spPr/>
      <dgm:t>
        <a:bodyPr/>
        <a:lstStyle/>
        <a:p>
          <a:endParaRPr lang="en-US"/>
        </a:p>
      </dgm:t>
    </dgm:pt>
    <dgm:pt modelId="{030F21BD-72A2-410F-9998-8E09F04761E7}">
      <dgm:prSet/>
      <dgm:spPr/>
      <dgm:t>
        <a:bodyPr/>
        <a:lstStyle/>
        <a:p>
          <a:pPr>
            <a:buFont typeface="+mj-lt"/>
            <a:buNone/>
          </a:pPr>
          <a:endParaRPr lang="en-US" dirty="0">
            <a:latin typeface="Times New Roman" panose="02020603050405020304" pitchFamily="18" charset="0"/>
            <a:cs typeface="Times New Roman" panose="02020603050405020304" pitchFamily="18" charset="0"/>
          </a:endParaRPr>
        </a:p>
      </dgm:t>
    </dgm:pt>
    <dgm:pt modelId="{7EA4CDA8-B48E-4694-B49F-F08E09C16274}" type="parTrans" cxnId="{58823BD7-967F-4143-A8BA-CA0849211CB6}">
      <dgm:prSet/>
      <dgm:spPr/>
      <dgm:t>
        <a:bodyPr/>
        <a:lstStyle/>
        <a:p>
          <a:endParaRPr lang="en-US"/>
        </a:p>
      </dgm:t>
    </dgm:pt>
    <dgm:pt modelId="{18A7436A-0486-47A3-B230-D82F8F89866B}" type="sibTrans" cxnId="{58823BD7-967F-4143-A8BA-CA0849211CB6}">
      <dgm:prSet/>
      <dgm:spPr/>
      <dgm:t>
        <a:bodyPr/>
        <a:lstStyle/>
        <a:p>
          <a:endParaRPr lang="en-US"/>
        </a:p>
      </dgm:t>
    </dgm:pt>
    <dgm:pt modelId="{D27A64DD-BBF9-4867-9EF0-4F204569379D}" type="pres">
      <dgm:prSet presAssocID="{D962C5E4-C84E-485C-9779-A573D75FADBA}" presName="linear" presStyleCnt="0">
        <dgm:presLayoutVars>
          <dgm:animLvl val="lvl"/>
          <dgm:resizeHandles val="exact"/>
        </dgm:presLayoutVars>
      </dgm:prSet>
      <dgm:spPr/>
    </dgm:pt>
    <dgm:pt modelId="{43952404-B3B0-423C-9003-22A236E53640}" type="pres">
      <dgm:prSet presAssocID="{4780DAE7-6A8F-4E89-BE64-85B1E3E0D977}" presName="parentText" presStyleLbl="node1" presStyleIdx="0" presStyleCnt="1">
        <dgm:presLayoutVars>
          <dgm:chMax val="0"/>
          <dgm:bulletEnabled val="1"/>
        </dgm:presLayoutVars>
      </dgm:prSet>
      <dgm:spPr/>
    </dgm:pt>
    <dgm:pt modelId="{34019AC0-F60C-4545-9AE5-2CC0F8551EA9}" type="pres">
      <dgm:prSet presAssocID="{4780DAE7-6A8F-4E89-BE64-85B1E3E0D977}" presName="childText" presStyleLbl="revTx" presStyleIdx="0" presStyleCnt="1">
        <dgm:presLayoutVars>
          <dgm:bulletEnabled val="1"/>
        </dgm:presLayoutVars>
      </dgm:prSet>
      <dgm:spPr/>
    </dgm:pt>
  </dgm:ptLst>
  <dgm:cxnLst>
    <dgm:cxn modelId="{C9F0131F-4CF0-4815-97E2-D0990AAF4306}" type="presOf" srcId="{030F21BD-72A2-410F-9998-8E09F04761E7}" destId="{34019AC0-F60C-4545-9AE5-2CC0F8551EA9}" srcOrd="0" destOrd="1" presId="urn:microsoft.com/office/officeart/2005/8/layout/vList2"/>
    <dgm:cxn modelId="{2083C335-5A78-4FEE-BDBB-6D99D0DFFCA8}" srcId="{4780DAE7-6A8F-4E89-BE64-85B1E3E0D977}" destId="{57BD0D0A-DFD0-4CFC-B35D-3B232773719D}" srcOrd="2" destOrd="0" parTransId="{880A6393-A9BF-4F05-ABEA-ABE51660B482}" sibTransId="{5BA8BB80-9EDC-40BE-94DA-43F9AFD82696}"/>
    <dgm:cxn modelId="{DF40293B-5B7D-4F63-AC67-4363234DEB71}" type="presOf" srcId="{4780DAE7-6A8F-4E89-BE64-85B1E3E0D977}" destId="{43952404-B3B0-423C-9003-22A236E53640}" srcOrd="0" destOrd="0" presId="urn:microsoft.com/office/officeart/2005/8/layout/vList2"/>
    <dgm:cxn modelId="{BBC2B967-D3B1-4E72-A24B-222A27FC561D}" type="presOf" srcId="{F02C3097-FD0F-4C86-9CB8-7B9C91AE7426}" destId="{34019AC0-F60C-4545-9AE5-2CC0F8551EA9}" srcOrd="0" destOrd="0" presId="urn:microsoft.com/office/officeart/2005/8/layout/vList2"/>
    <dgm:cxn modelId="{C299EF52-8BCB-4FAB-A030-AA34DA310B36}" type="presOf" srcId="{D962C5E4-C84E-485C-9779-A573D75FADBA}" destId="{D27A64DD-BBF9-4867-9EF0-4F204569379D}" srcOrd="0" destOrd="0" presId="urn:microsoft.com/office/officeart/2005/8/layout/vList2"/>
    <dgm:cxn modelId="{745B5C98-AF32-4B8D-A22A-10FC2844D59F}" srcId="{4780DAE7-6A8F-4E89-BE64-85B1E3E0D977}" destId="{F02C3097-FD0F-4C86-9CB8-7B9C91AE7426}" srcOrd="0" destOrd="0" parTransId="{AC757640-C22D-4AEB-B01C-2160D8E74A0A}" sibTransId="{5514DE23-C916-4CB0-8FA9-743F5C26CD1B}"/>
    <dgm:cxn modelId="{5FE366B0-60C5-487F-A415-8D1655AA7A52}" srcId="{D962C5E4-C84E-485C-9779-A573D75FADBA}" destId="{4780DAE7-6A8F-4E89-BE64-85B1E3E0D977}" srcOrd="0" destOrd="0" parTransId="{4782FB4A-49ED-4E54-AC01-EA2EAFDAF69F}" sibTransId="{D0341061-1961-4FBC-9702-0223798D0BE4}"/>
    <dgm:cxn modelId="{58823BD7-967F-4143-A8BA-CA0849211CB6}" srcId="{4780DAE7-6A8F-4E89-BE64-85B1E3E0D977}" destId="{030F21BD-72A2-410F-9998-8E09F04761E7}" srcOrd="1" destOrd="0" parTransId="{7EA4CDA8-B48E-4694-B49F-F08E09C16274}" sibTransId="{18A7436A-0486-47A3-B230-D82F8F89866B}"/>
    <dgm:cxn modelId="{5FB157F0-B3C3-49FF-9D36-08967656B3A7}" type="presOf" srcId="{57BD0D0A-DFD0-4CFC-B35D-3B232773719D}" destId="{34019AC0-F60C-4545-9AE5-2CC0F8551EA9}" srcOrd="0" destOrd="2" presId="urn:microsoft.com/office/officeart/2005/8/layout/vList2"/>
    <dgm:cxn modelId="{0D853C75-0A61-4CDD-93F7-449AEEDE24EF}" type="presParOf" srcId="{D27A64DD-BBF9-4867-9EF0-4F204569379D}" destId="{43952404-B3B0-423C-9003-22A236E53640}" srcOrd="0" destOrd="0" presId="urn:microsoft.com/office/officeart/2005/8/layout/vList2"/>
    <dgm:cxn modelId="{9658E28B-A568-453A-BED4-1847DB42E279}" type="presParOf" srcId="{D27A64DD-BBF9-4867-9EF0-4F204569379D}" destId="{34019AC0-F60C-4545-9AE5-2CC0F8551EA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BDE387-BF6B-461E-84D7-714FC495CD8A}"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EF08B08-C861-4E0A-8C5E-FF505479EE93}">
      <dgm:prSet custT="1"/>
      <dgm:spPr/>
      <dgm:t>
        <a:bodyPr/>
        <a:lstStyle/>
        <a:p>
          <a:r>
            <a:rPr lang="en-US" sz="1800" dirty="0">
              <a:latin typeface="Times New Roman" panose="02020603050405020304" pitchFamily="18" charset="0"/>
              <a:cs typeface="Times New Roman" panose="02020603050405020304" pitchFamily="18" charset="0"/>
            </a:rPr>
            <a:t>The carbon emissions from the large number of cars moving in and out of the University campus coupled with the long vehicular traffic on the highways surrounding the University`s main campus could lead to precipitated water with low pH level and being deep red when tested with litmus paper.</a:t>
          </a:r>
        </a:p>
      </dgm:t>
    </dgm:pt>
    <dgm:pt modelId="{FE6F27E7-3797-4822-8C7F-9A64CF6952A5}" type="parTrans" cxnId="{86ACBB07-71DA-4D3A-A741-2EDAE5FFA41B}">
      <dgm:prSet/>
      <dgm:spPr/>
      <dgm:t>
        <a:bodyPr/>
        <a:lstStyle/>
        <a:p>
          <a:endParaRPr lang="en-US"/>
        </a:p>
      </dgm:t>
    </dgm:pt>
    <dgm:pt modelId="{07E23BB1-CEA6-4A4E-8AEE-1F40FB50F875}" type="sibTrans" cxnId="{86ACBB07-71DA-4D3A-A741-2EDAE5FFA41B}">
      <dgm:prSet/>
      <dgm:spPr/>
      <dgm:t>
        <a:bodyPr/>
        <a:lstStyle/>
        <a:p>
          <a:endParaRPr lang="en-US"/>
        </a:p>
      </dgm:t>
    </dgm:pt>
    <dgm:pt modelId="{E199F9CD-C503-4386-93F7-D1A451F1A547}">
      <dgm:prSet custT="1"/>
      <dgm:spPr/>
      <dgm:t>
        <a:bodyPr/>
        <a:lstStyle/>
        <a:p>
          <a:r>
            <a:rPr lang="en-US" sz="2000" dirty="0">
              <a:latin typeface="Times New Roman" panose="02020603050405020304" pitchFamily="18" charset="0"/>
              <a:cs typeface="Times New Roman" panose="02020603050405020304" pitchFamily="18" charset="0"/>
            </a:rPr>
            <a:t>The large coverage of trees on the land cover could balance carbon emissions from vehicles and carbon absorption. This could lead to a higher pH value.</a:t>
          </a:r>
        </a:p>
      </dgm:t>
    </dgm:pt>
    <dgm:pt modelId="{5B723D6F-F0C3-455B-9F04-F6F31E28A09E}" type="parTrans" cxnId="{2675FADB-8B96-4868-B846-A19E340364BB}">
      <dgm:prSet/>
      <dgm:spPr/>
      <dgm:t>
        <a:bodyPr/>
        <a:lstStyle/>
        <a:p>
          <a:endParaRPr lang="en-US"/>
        </a:p>
      </dgm:t>
    </dgm:pt>
    <dgm:pt modelId="{3C3FB71E-CAC6-4E40-B758-20A0EF014330}" type="sibTrans" cxnId="{2675FADB-8B96-4868-B846-A19E340364BB}">
      <dgm:prSet/>
      <dgm:spPr/>
      <dgm:t>
        <a:bodyPr/>
        <a:lstStyle/>
        <a:p>
          <a:endParaRPr lang="en-US"/>
        </a:p>
      </dgm:t>
    </dgm:pt>
    <dgm:pt modelId="{3B3864A1-5046-4309-94D7-A9A4FC2BEF91}">
      <dgm:prSet custT="1"/>
      <dgm:spPr/>
      <dgm:t>
        <a:bodyPr/>
        <a:lstStyle/>
        <a:p>
          <a:r>
            <a:rPr lang="en-US" sz="2000" dirty="0">
              <a:latin typeface="Times New Roman" panose="02020603050405020304" pitchFamily="18" charset="0"/>
              <a:cs typeface="Times New Roman" panose="02020603050405020304" pitchFamily="18" charset="0"/>
            </a:rPr>
            <a:t>However, more vehicular activity and fewer trees on Faith Community Baptist Senior High School (Madina) may have resulted in precipitated water with a lower pH value and deep blue litmus paper.</a:t>
          </a:r>
        </a:p>
      </dgm:t>
    </dgm:pt>
    <dgm:pt modelId="{AC0019BA-A15D-45CE-BD59-F02B1CB89F6B}" type="parTrans" cxnId="{364F2005-013E-4D52-A08E-E3C8A1BB1C6E}">
      <dgm:prSet/>
      <dgm:spPr/>
      <dgm:t>
        <a:bodyPr/>
        <a:lstStyle/>
        <a:p>
          <a:endParaRPr lang="en-US"/>
        </a:p>
      </dgm:t>
    </dgm:pt>
    <dgm:pt modelId="{448DBB5D-DD37-4515-8F67-0A1275EF2EA7}" type="sibTrans" cxnId="{364F2005-013E-4D52-A08E-E3C8A1BB1C6E}">
      <dgm:prSet/>
      <dgm:spPr/>
      <dgm:t>
        <a:bodyPr/>
        <a:lstStyle/>
        <a:p>
          <a:endParaRPr lang="en-US"/>
        </a:p>
      </dgm:t>
    </dgm:pt>
    <dgm:pt modelId="{A3A05DBC-E5D2-4BA9-A14E-59A45B4C9915}" type="pres">
      <dgm:prSet presAssocID="{A3BDE387-BF6B-461E-84D7-714FC495CD8A}" presName="Name0" presStyleCnt="0">
        <dgm:presLayoutVars>
          <dgm:dir/>
          <dgm:animLvl val="lvl"/>
          <dgm:resizeHandles val="exact"/>
        </dgm:presLayoutVars>
      </dgm:prSet>
      <dgm:spPr/>
    </dgm:pt>
    <dgm:pt modelId="{14DCCEB1-5197-415E-93B2-8D1987B3B66C}" type="pres">
      <dgm:prSet presAssocID="{3B3864A1-5046-4309-94D7-A9A4FC2BEF91}" presName="boxAndChildren" presStyleCnt="0"/>
      <dgm:spPr/>
    </dgm:pt>
    <dgm:pt modelId="{18B0EEBD-DC9C-48E0-80C1-9CA36A666480}" type="pres">
      <dgm:prSet presAssocID="{3B3864A1-5046-4309-94D7-A9A4FC2BEF91}" presName="parentTextBox" presStyleLbl="node1" presStyleIdx="0" presStyleCnt="3"/>
      <dgm:spPr/>
    </dgm:pt>
    <dgm:pt modelId="{BBA1302A-6D87-4D53-854B-0E098D87DB6D}" type="pres">
      <dgm:prSet presAssocID="{3C3FB71E-CAC6-4E40-B758-20A0EF014330}" presName="sp" presStyleCnt="0"/>
      <dgm:spPr/>
    </dgm:pt>
    <dgm:pt modelId="{2C404747-7EA6-42EA-AC5A-CAE3C95569E0}" type="pres">
      <dgm:prSet presAssocID="{E199F9CD-C503-4386-93F7-D1A451F1A547}" presName="arrowAndChildren" presStyleCnt="0"/>
      <dgm:spPr/>
    </dgm:pt>
    <dgm:pt modelId="{3FF35AF8-8635-4BE0-ADCA-5EFF4DF34BD2}" type="pres">
      <dgm:prSet presAssocID="{E199F9CD-C503-4386-93F7-D1A451F1A547}" presName="parentTextArrow" presStyleLbl="node1" presStyleIdx="1" presStyleCnt="3"/>
      <dgm:spPr/>
    </dgm:pt>
    <dgm:pt modelId="{71FCEB9F-53BE-4BC4-A00B-0A767C5E5A8F}" type="pres">
      <dgm:prSet presAssocID="{07E23BB1-CEA6-4A4E-8AEE-1F40FB50F875}" presName="sp" presStyleCnt="0"/>
      <dgm:spPr/>
    </dgm:pt>
    <dgm:pt modelId="{B3AF9DEB-F402-4B50-99CE-5296F225652E}" type="pres">
      <dgm:prSet presAssocID="{1EF08B08-C861-4E0A-8C5E-FF505479EE93}" presName="arrowAndChildren" presStyleCnt="0"/>
      <dgm:spPr/>
    </dgm:pt>
    <dgm:pt modelId="{59BD9758-FB1B-473B-98D2-1FE01054ACAD}" type="pres">
      <dgm:prSet presAssocID="{1EF08B08-C861-4E0A-8C5E-FF505479EE93}" presName="parentTextArrow" presStyleLbl="node1" presStyleIdx="2" presStyleCnt="3"/>
      <dgm:spPr/>
    </dgm:pt>
  </dgm:ptLst>
  <dgm:cxnLst>
    <dgm:cxn modelId="{364F2005-013E-4D52-A08E-E3C8A1BB1C6E}" srcId="{A3BDE387-BF6B-461E-84D7-714FC495CD8A}" destId="{3B3864A1-5046-4309-94D7-A9A4FC2BEF91}" srcOrd="2" destOrd="0" parTransId="{AC0019BA-A15D-45CE-BD59-F02B1CB89F6B}" sibTransId="{448DBB5D-DD37-4515-8F67-0A1275EF2EA7}"/>
    <dgm:cxn modelId="{86ACBB07-71DA-4D3A-A741-2EDAE5FFA41B}" srcId="{A3BDE387-BF6B-461E-84D7-714FC495CD8A}" destId="{1EF08B08-C861-4E0A-8C5E-FF505479EE93}" srcOrd="0" destOrd="0" parTransId="{FE6F27E7-3797-4822-8C7F-9A64CF6952A5}" sibTransId="{07E23BB1-CEA6-4A4E-8AEE-1F40FB50F875}"/>
    <dgm:cxn modelId="{CBACA82B-B80C-4A5D-82B2-CF1CECBF0FF2}" type="presOf" srcId="{A3BDE387-BF6B-461E-84D7-714FC495CD8A}" destId="{A3A05DBC-E5D2-4BA9-A14E-59A45B4C9915}" srcOrd="0" destOrd="0" presId="urn:microsoft.com/office/officeart/2005/8/layout/process4"/>
    <dgm:cxn modelId="{FFE63430-4936-4254-B690-9D76E295F7BA}" type="presOf" srcId="{1EF08B08-C861-4E0A-8C5E-FF505479EE93}" destId="{59BD9758-FB1B-473B-98D2-1FE01054ACAD}" srcOrd="0" destOrd="0" presId="urn:microsoft.com/office/officeart/2005/8/layout/process4"/>
    <dgm:cxn modelId="{DD890D7A-F9DF-4D0A-873D-050955C3B594}" type="presOf" srcId="{E199F9CD-C503-4386-93F7-D1A451F1A547}" destId="{3FF35AF8-8635-4BE0-ADCA-5EFF4DF34BD2}" srcOrd="0" destOrd="0" presId="urn:microsoft.com/office/officeart/2005/8/layout/process4"/>
    <dgm:cxn modelId="{CED4888D-C971-43B5-8BBB-50E988455828}" type="presOf" srcId="{3B3864A1-5046-4309-94D7-A9A4FC2BEF91}" destId="{18B0EEBD-DC9C-48E0-80C1-9CA36A666480}" srcOrd="0" destOrd="0" presId="urn:microsoft.com/office/officeart/2005/8/layout/process4"/>
    <dgm:cxn modelId="{2675FADB-8B96-4868-B846-A19E340364BB}" srcId="{A3BDE387-BF6B-461E-84D7-714FC495CD8A}" destId="{E199F9CD-C503-4386-93F7-D1A451F1A547}" srcOrd="1" destOrd="0" parTransId="{5B723D6F-F0C3-455B-9F04-F6F31E28A09E}" sibTransId="{3C3FB71E-CAC6-4E40-B758-20A0EF014330}"/>
    <dgm:cxn modelId="{82C355FD-FE0A-4579-B67E-EE0753484B45}" type="presParOf" srcId="{A3A05DBC-E5D2-4BA9-A14E-59A45B4C9915}" destId="{14DCCEB1-5197-415E-93B2-8D1987B3B66C}" srcOrd="0" destOrd="0" presId="urn:microsoft.com/office/officeart/2005/8/layout/process4"/>
    <dgm:cxn modelId="{C56FF20B-551B-4BA6-892E-32CD6C7EF8D6}" type="presParOf" srcId="{14DCCEB1-5197-415E-93B2-8D1987B3B66C}" destId="{18B0EEBD-DC9C-48E0-80C1-9CA36A666480}" srcOrd="0" destOrd="0" presId="urn:microsoft.com/office/officeart/2005/8/layout/process4"/>
    <dgm:cxn modelId="{EFE3F28A-26EC-4DAA-933A-44122076FE43}" type="presParOf" srcId="{A3A05DBC-E5D2-4BA9-A14E-59A45B4C9915}" destId="{BBA1302A-6D87-4D53-854B-0E098D87DB6D}" srcOrd="1" destOrd="0" presId="urn:microsoft.com/office/officeart/2005/8/layout/process4"/>
    <dgm:cxn modelId="{A6F07E29-1BBC-49AA-873E-CE70B88D2AF3}" type="presParOf" srcId="{A3A05DBC-E5D2-4BA9-A14E-59A45B4C9915}" destId="{2C404747-7EA6-42EA-AC5A-CAE3C95569E0}" srcOrd="2" destOrd="0" presId="urn:microsoft.com/office/officeart/2005/8/layout/process4"/>
    <dgm:cxn modelId="{E3C9911A-EECA-476C-A11F-5A0EC7D09011}" type="presParOf" srcId="{2C404747-7EA6-42EA-AC5A-CAE3C95569E0}" destId="{3FF35AF8-8635-4BE0-ADCA-5EFF4DF34BD2}" srcOrd="0" destOrd="0" presId="urn:microsoft.com/office/officeart/2005/8/layout/process4"/>
    <dgm:cxn modelId="{C02D8040-9463-4EFA-BBA6-DE5C439DF8A8}" type="presParOf" srcId="{A3A05DBC-E5D2-4BA9-A14E-59A45B4C9915}" destId="{71FCEB9F-53BE-4BC4-A00B-0A767C5E5A8F}" srcOrd="3" destOrd="0" presId="urn:microsoft.com/office/officeart/2005/8/layout/process4"/>
    <dgm:cxn modelId="{12B464BB-B3ED-49DB-BE0B-FED3B223EFD7}" type="presParOf" srcId="{A3A05DBC-E5D2-4BA9-A14E-59A45B4C9915}" destId="{B3AF9DEB-F402-4B50-99CE-5296F225652E}" srcOrd="4" destOrd="0" presId="urn:microsoft.com/office/officeart/2005/8/layout/process4"/>
    <dgm:cxn modelId="{958F5F66-9140-4420-9B35-01BBC39C8A63}" type="presParOf" srcId="{B3AF9DEB-F402-4B50-99CE-5296F225652E}" destId="{59BD9758-FB1B-473B-98D2-1FE01054ACA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B9108B-0A2F-4B48-A559-E7A53D4A3E3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B9C72BF-521F-47C0-8402-27BA3810F780}">
      <dgm:prSet custT="1"/>
      <dgm:spPr/>
      <dgm:t>
        <a:bodyPr/>
        <a:lstStyle/>
        <a:p>
          <a:r>
            <a:rPr lang="en-US" sz="2400" dirty="0"/>
            <a:t>This research recommends the following; </a:t>
          </a:r>
        </a:p>
      </dgm:t>
    </dgm:pt>
    <dgm:pt modelId="{205D72B0-B363-4125-AF39-9E375F7D675B}" type="parTrans" cxnId="{680F4DD7-950A-4D68-A1C4-9838DC899A2C}">
      <dgm:prSet/>
      <dgm:spPr/>
      <dgm:t>
        <a:bodyPr/>
        <a:lstStyle/>
        <a:p>
          <a:endParaRPr lang="en-US"/>
        </a:p>
      </dgm:t>
    </dgm:pt>
    <dgm:pt modelId="{172EBA9A-F282-4D7D-9FB3-1888C3C36AED}" type="sibTrans" cxnId="{680F4DD7-950A-4D68-A1C4-9838DC899A2C}">
      <dgm:prSet/>
      <dgm:spPr/>
      <dgm:t>
        <a:bodyPr/>
        <a:lstStyle/>
        <a:p>
          <a:endParaRPr lang="en-US"/>
        </a:p>
      </dgm:t>
    </dgm:pt>
    <dgm:pt modelId="{41FE05AC-5117-4A14-B7CD-B5252D1046C7}">
      <dgm:prSet/>
      <dgm:spPr/>
      <dgm:t>
        <a:bodyPr/>
        <a:lstStyle/>
        <a:p>
          <a:r>
            <a:rPr lang="en-US" dirty="0"/>
            <a:t>That Faith Community Senior should embark upon a massive tree-planting campaign to get more trees planted on the School compound and its environs.</a:t>
          </a:r>
        </a:p>
      </dgm:t>
    </dgm:pt>
    <dgm:pt modelId="{29B688A8-23C0-497F-922F-90F58C662858}" type="parTrans" cxnId="{76538F68-18A9-4BE6-BF33-3A92C49B2F5E}">
      <dgm:prSet/>
      <dgm:spPr/>
      <dgm:t>
        <a:bodyPr/>
        <a:lstStyle/>
        <a:p>
          <a:endParaRPr lang="en-US"/>
        </a:p>
      </dgm:t>
    </dgm:pt>
    <dgm:pt modelId="{A845CE0A-11CA-4D7B-BB98-A90A4D33B1BD}" type="sibTrans" cxnId="{76538F68-18A9-4BE6-BF33-3A92C49B2F5E}">
      <dgm:prSet/>
      <dgm:spPr/>
      <dgm:t>
        <a:bodyPr/>
        <a:lstStyle/>
        <a:p>
          <a:endParaRPr lang="en-US"/>
        </a:p>
      </dgm:t>
    </dgm:pt>
    <dgm:pt modelId="{71C98D3F-BDDF-4457-8AAF-A85D593FEBC2}">
      <dgm:prSet/>
      <dgm:spPr/>
      <dgm:t>
        <a:bodyPr/>
        <a:lstStyle/>
        <a:p>
          <a:r>
            <a:rPr lang="en-US" dirty="0"/>
            <a:t>University of Ghana community should be encouraged to intensify their effort of planting more trees on its campus.</a:t>
          </a:r>
        </a:p>
      </dgm:t>
    </dgm:pt>
    <dgm:pt modelId="{A25996F7-D1EE-4044-B9EC-A8CE9B1E4EED}" type="parTrans" cxnId="{14AC550A-85B6-41DA-8C52-9C8220F45C09}">
      <dgm:prSet/>
      <dgm:spPr/>
      <dgm:t>
        <a:bodyPr/>
        <a:lstStyle/>
        <a:p>
          <a:endParaRPr lang="en-US"/>
        </a:p>
      </dgm:t>
    </dgm:pt>
    <dgm:pt modelId="{D882D6E6-C2B6-486A-8402-AFCBDA62D3A1}" type="sibTrans" cxnId="{14AC550A-85B6-41DA-8C52-9C8220F45C09}">
      <dgm:prSet/>
      <dgm:spPr/>
      <dgm:t>
        <a:bodyPr/>
        <a:lstStyle/>
        <a:p>
          <a:endParaRPr lang="en-US"/>
        </a:p>
      </dgm:t>
    </dgm:pt>
    <dgm:pt modelId="{F57E7DF1-CDDD-44CC-A5EC-46F62534FC61}" type="pres">
      <dgm:prSet presAssocID="{CAB9108B-0A2F-4B48-A559-E7A53D4A3E3A}" presName="hierChild1" presStyleCnt="0">
        <dgm:presLayoutVars>
          <dgm:chPref val="1"/>
          <dgm:dir/>
          <dgm:animOne val="branch"/>
          <dgm:animLvl val="lvl"/>
          <dgm:resizeHandles/>
        </dgm:presLayoutVars>
      </dgm:prSet>
      <dgm:spPr/>
    </dgm:pt>
    <dgm:pt modelId="{EB0C6BFF-83F8-4310-A048-9A87297F76E6}" type="pres">
      <dgm:prSet presAssocID="{0B9C72BF-521F-47C0-8402-27BA3810F780}" presName="hierRoot1" presStyleCnt="0"/>
      <dgm:spPr/>
    </dgm:pt>
    <dgm:pt modelId="{2825758B-B14E-46A2-ACE4-9396AD795AA6}" type="pres">
      <dgm:prSet presAssocID="{0B9C72BF-521F-47C0-8402-27BA3810F780}" presName="composite" presStyleCnt="0"/>
      <dgm:spPr/>
    </dgm:pt>
    <dgm:pt modelId="{D47D8DED-9E00-4F9E-8304-9EA86B84DE79}" type="pres">
      <dgm:prSet presAssocID="{0B9C72BF-521F-47C0-8402-27BA3810F780}" presName="background" presStyleLbl="node0" presStyleIdx="0" presStyleCnt="1"/>
      <dgm:spPr/>
    </dgm:pt>
    <dgm:pt modelId="{63D815C5-DC5F-493F-8F3E-9BC3688B84FE}" type="pres">
      <dgm:prSet presAssocID="{0B9C72BF-521F-47C0-8402-27BA3810F780}" presName="text" presStyleLbl="fgAcc0" presStyleIdx="0" presStyleCnt="1" custScaleX="166643">
        <dgm:presLayoutVars>
          <dgm:chPref val="3"/>
        </dgm:presLayoutVars>
      </dgm:prSet>
      <dgm:spPr/>
    </dgm:pt>
    <dgm:pt modelId="{FA29BCD5-ACA8-448E-8D0A-8B093376B6FB}" type="pres">
      <dgm:prSet presAssocID="{0B9C72BF-521F-47C0-8402-27BA3810F780}" presName="hierChild2" presStyleCnt="0"/>
      <dgm:spPr/>
    </dgm:pt>
    <dgm:pt modelId="{92C43226-2319-43AB-AC23-F469B905A455}" type="pres">
      <dgm:prSet presAssocID="{29B688A8-23C0-497F-922F-90F58C662858}" presName="Name10" presStyleLbl="parChTrans1D2" presStyleIdx="0" presStyleCnt="2"/>
      <dgm:spPr/>
    </dgm:pt>
    <dgm:pt modelId="{28846C2F-3D4F-4B00-A966-2168F7B6B809}" type="pres">
      <dgm:prSet presAssocID="{41FE05AC-5117-4A14-B7CD-B5252D1046C7}" presName="hierRoot2" presStyleCnt="0"/>
      <dgm:spPr/>
    </dgm:pt>
    <dgm:pt modelId="{C77D4FBA-4CB5-43D7-8877-13A3E649BD8E}" type="pres">
      <dgm:prSet presAssocID="{41FE05AC-5117-4A14-B7CD-B5252D1046C7}" presName="composite2" presStyleCnt="0"/>
      <dgm:spPr/>
    </dgm:pt>
    <dgm:pt modelId="{1077B98D-4EB0-4CBA-AE3F-9A0D153BBFFA}" type="pres">
      <dgm:prSet presAssocID="{41FE05AC-5117-4A14-B7CD-B5252D1046C7}" presName="background2" presStyleLbl="node2" presStyleIdx="0" presStyleCnt="2"/>
      <dgm:spPr/>
    </dgm:pt>
    <dgm:pt modelId="{0FC44D52-E4C0-49A1-8134-ABA33CAF72D1}" type="pres">
      <dgm:prSet presAssocID="{41FE05AC-5117-4A14-B7CD-B5252D1046C7}" presName="text2" presStyleLbl="fgAcc2" presStyleIdx="0" presStyleCnt="2" custScaleX="144972">
        <dgm:presLayoutVars>
          <dgm:chPref val="3"/>
        </dgm:presLayoutVars>
      </dgm:prSet>
      <dgm:spPr/>
    </dgm:pt>
    <dgm:pt modelId="{22668E88-42ED-411A-9D46-340F298C2225}" type="pres">
      <dgm:prSet presAssocID="{41FE05AC-5117-4A14-B7CD-B5252D1046C7}" presName="hierChild3" presStyleCnt="0"/>
      <dgm:spPr/>
    </dgm:pt>
    <dgm:pt modelId="{26A23079-5D71-449D-89EE-65D21D02A7D0}" type="pres">
      <dgm:prSet presAssocID="{A25996F7-D1EE-4044-B9EC-A8CE9B1E4EED}" presName="Name10" presStyleLbl="parChTrans1D2" presStyleIdx="1" presStyleCnt="2"/>
      <dgm:spPr/>
    </dgm:pt>
    <dgm:pt modelId="{97A0FBA6-27FD-4FF9-AFB9-5D35B69F8E39}" type="pres">
      <dgm:prSet presAssocID="{71C98D3F-BDDF-4457-8AAF-A85D593FEBC2}" presName="hierRoot2" presStyleCnt="0"/>
      <dgm:spPr/>
    </dgm:pt>
    <dgm:pt modelId="{41CF5150-F03B-4607-8161-CA3F7CD29966}" type="pres">
      <dgm:prSet presAssocID="{71C98D3F-BDDF-4457-8AAF-A85D593FEBC2}" presName="composite2" presStyleCnt="0"/>
      <dgm:spPr/>
    </dgm:pt>
    <dgm:pt modelId="{94220C35-E8EE-4842-ABE2-25E8B5AD899F}" type="pres">
      <dgm:prSet presAssocID="{71C98D3F-BDDF-4457-8AAF-A85D593FEBC2}" presName="background2" presStyleLbl="node2" presStyleIdx="1" presStyleCnt="2"/>
      <dgm:spPr/>
    </dgm:pt>
    <dgm:pt modelId="{9C69F714-A5FA-4CCF-9E9F-0EDAC3CE1A9E}" type="pres">
      <dgm:prSet presAssocID="{71C98D3F-BDDF-4457-8AAF-A85D593FEBC2}" presName="text2" presStyleLbl="fgAcc2" presStyleIdx="1" presStyleCnt="2" custScaleX="185283">
        <dgm:presLayoutVars>
          <dgm:chPref val="3"/>
        </dgm:presLayoutVars>
      </dgm:prSet>
      <dgm:spPr/>
    </dgm:pt>
    <dgm:pt modelId="{3C4752D5-C31C-4637-9153-BE39152F7CAC}" type="pres">
      <dgm:prSet presAssocID="{71C98D3F-BDDF-4457-8AAF-A85D593FEBC2}" presName="hierChild3" presStyleCnt="0"/>
      <dgm:spPr/>
    </dgm:pt>
  </dgm:ptLst>
  <dgm:cxnLst>
    <dgm:cxn modelId="{14AC550A-85B6-41DA-8C52-9C8220F45C09}" srcId="{0B9C72BF-521F-47C0-8402-27BA3810F780}" destId="{71C98D3F-BDDF-4457-8AAF-A85D593FEBC2}" srcOrd="1" destOrd="0" parTransId="{A25996F7-D1EE-4044-B9EC-A8CE9B1E4EED}" sibTransId="{D882D6E6-C2B6-486A-8402-AFCBDA62D3A1}"/>
    <dgm:cxn modelId="{D3067020-A1CB-4CD6-9243-C3B9BD75B566}" type="presOf" srcId="{41FE05AC-5117-4A14-B7CD-B5252D1046C7}" destId="{0FC44D52-E4C0-49A1-8134-ABA33CAF72D1}" srcOrd="0" destOrd="0" presId="urn:microsoft.com/office/officeart/2005/8/layout/hierarchy1"/>
    <dgm:cxn modelId="{76538F68-18A9-4BE6-BF33-3A92C49B2F5E}" srcId="{0B9C72BF-521F-47C0-8402-27BA3810F780}" destId="{41FE05AC-5117-4A14-B7CD-B5252D1046C7}" srcOrd="0" destOrd="0" parTransId="{29B688A8-23C0-497F-922F-90F58C662858}" sibTransId="{A845CE0A-11CA-4D7B-BB98-A90A4D33B1BD}"/>
    <dgm:cxn modelId="{A8E67055-9F25-4C38-8F4B-D54D9FA1F49D}" type="presOf" srcId="{29B688A8-23C0-497F-922F-90F58C662858}" destId="{92C43226-2319-43AB-AC23-F469B905A455}" srcOrd="0" destOrd="0" presId="urn:microsoft.com/office/officeart/2005/8/layout/hierarchy1"/>
    <dgm:cxn modelId="{F55DA476-6FF7-4E12-8535-0293A330F036}" type="presOf" srcId="{A25996F7-D1EE-4044-B9EC-A8CE9B1E4EED}" destId="{26A23079-5D71-449D-89EE-65D21D02A7D0}" srcOrd="0" destOrd="0" presId="urn:microsoft.com/office/officeart/2005/8/layout/hierarchy1"/>
    <dgm:cxn modelId="{F7D2C296-1019-4D11-B8AD-E020271C9777}" type="presOf" srcId="{71C98D3F-BDDF-4457-8AAF-A85D593FEBC2}" destId="{9C69F714-A5FA-4CCF-9E9F-0EDAC3CE1A9E}" srcOrd="0" destOrd="0" presId="urn:microsoft.com/office/officeart/2005/8/layout/hierarchy1"/>
    <dgm:cxn modelId="{680F4DD7-950A-4D68-A1C4-9838DC899A2C}" srcId="{CAB9108B-0A2F-4B48-A559-E7A53D4A3E3A}" destId="{0B9C72BF-521F-47C0-8402-27BA3810F780}" srcOrd="0" destOrd="0" parTransId="{205D72B0-B363-4125-AF39-9E375F7D675B}" sibTransId="{172EBA9A-F282-4D7D-9FB3-1888C3C36AED}"/>
    <dgm:cxn modelId="{A2C848EB-7132-4288-B884-4DD489F9507B}" type="presOf" srcId="{0B9C72BF-521F-47C0-8402-27BA3810F780}" destId="{63D815C5-DC5F-493F-8F3E-9BC3688B84FE}" srcOrd="0" destOrd="0" presId="urn:microsoft.com/office/officeart/2005/8/layout/hierarchy1"/>
    <dgm:cxn modelId="{222737FA-30E4-4BD6-9D38-D07B4A7C3568}" type="presOf" srcId="{CAB9108B-0A2F-4B48-A559-E7A53D4A3E3A}" destId="{F57E7DF1-CDDD-44CC-A5EC-46F62534FC61}" srcOrd="0" destOrd="0" presId="urn:microsoft.com/office/officeart/2005/8/layout/hierarchy1"/>
    <dgm:cxn modelId="{36B14024-161B-4E3E-955E-3EAC520E9292}" type="presParOf" srcId="{F57E7DF1-CDDD-44CC-A5EC-46F62534FC61}" destId="{EB0C6BFF-83F8-4310-A048-9A87297F76E6}" srcOrd="0" destOrd="0" presId="urn:microsoft.com/office/officeart/2005/8/layout/hierarchy1"/>
    <dgm:cxn modelId="{17E56CD8-5231-4A35-84AB-FB8701EF5348}" type="presParOf" srcId="{EB0C6BFF-83F8-4310-A048-9A87297F76E6}" destId="{2825758B-B14E-46A2-ACE4-9396AD795AA6}" srcOrd="0" destOrd="0" presId="urn:microsoft.com/office/officeart/2005/8/layout/hierarchy1"/>
    <dgm:cxn modelId="{835C9BCA-9D09-47C4-AF59-F3CCA2798D4E}" type="presParOf" srcId="{2825758B-B14E-46A2-ACE4-9396AD795AA6}" destId="{D47D8DED-9E00-4F9E-8304-9EA86B84DE79}" srcOrd="0" destOrd="0" presId="urn:microsoft.com/office/officeart/2005/8/layout/hierarchy1"/>
    <dgm:cxn modelId="{9CA011D2-35AE-49DF-AD02-4606AFAE0E0D}" type="presParOf" srcId="{2825758B-B14E-46A2-ACE4-9396AD795AA6}" destId="{63D815C5-DC5F-493F-8F3E-9BC3688B84FE}" srcOrd="1" destOrd="0" presId="urn:microsoft.com/office/officeart/2005/8/layout/hierarchy1"/>
    <dgm:cxn modelId="{F52E7E2D-3F58-4CFC-AA4B-EA00CA8FE467}" type="presParOf" srcId="{EB0C6BFF-83F8-4310-A048-9A87297F76E6}" destId="{FA29BCD5-ACA8-448E-8D0A-8B093376B6FB}" srcOrd="1" destOrd="0" presId="urn:microsoft.com/office/officeart/2005/8/layout/hierarchy1"/>
    <dgm:cxn modelId="{8EF890CE-1DD8-464C-B7E6-8E39DA6B342C}" type="presParOf" srcId="{FA29BCD5-ACA8-448E-8D0A-8B093376B6FB}" destId="{92C43226-2319-43AB-AC23-F469B905A455}" srcOrd="0" destOrd="0" presId="urn:microsoft.com/office/officeart/2005/8/layout/hierarchy1"/>
    <dgm:cxn modelId="{D85B5B9B-4683-4091-BEF2-AAE4EF36FF79}" type="presParOf" srcId="{FA29BCD5-ACA8-448E-8D0A-8B093376B6FB}" destId="{28846C2F-3D4F-4B00-A966-2168F7B6B809}" srcOrd="1" destOrd="0" presId="urn:microsoft.com/office/officeart/2005/8/layout/hierarchy1"/>
    <dgm:cxn modelId="{CFFC4722-85D0-423A-B717-EE48D9D9F87D}" type="presParOf" srcId="{28846C2F-3D4F-4B00-A966-2168F7B6B809}" destId="{C77D4FBA-4CB5-43D7-8877-13A3E649BD8E}" srcOrd="0" destOrd="0" presId="urn:microsoft.com/office/officeart/2005/8/layout/hierarchy1"/>
    <dgm:cxn modelId="{842009F6-8DE0-4A7D-9878-34BD6898E340}" type="presParOf" srcId="{C77D4FBA-4CB5-43D7-8877-13A3E649BD8E}" destId="{1077B98D-4EB0-4CBA-AE3F-9A0D153BBFFA}" srcOrd="0" destOrd="0" presId="urn:microsoft.com/office/officeart/2005/8/layout/hierarchy1"/>
    <dgm:cxn modelId="{C0335C1A-AE0F-44FB-8EC1-C75525C703C2}" type="presParOf" srcId="{C77D4FBA-4CB5-43D7-8877-13A3E649BD8E}" destId="{0FC44D52-E4C0-49A1-8134-ABA33CAF72D1}" srcOrd="1" destOrd="0" presId="urn:microsoft.com/office/officeart/2005/8/layout/hierarchy1"/>
    <dgm:cxn modelId="{E2E93C96-D12B-4F84-B570-C2114B761B66}" type="presParOf" srcId="{28846C2F-3D4F-4B00-A966-2168F7B6B809}" destId="{22668E88-42ED-411A-9D46-340F298C2225}" srcOrd="1" destOrd="0" presId="urn:microsoft.com/office/officeart/2005/8/layout/hierarchy1"/>
    <dgm:cxn modelId="{4FE12F46-4AB1-424A-8E48-BDBCFA786C06}" type="presParOf" srcId="{FA29BCD5-ACA8-448E-8D0A-8B093376B6FB}" destId="{26A23079-5D71-449D-89EE-65D21D02A7D0}" srcOrd="2" destOrd="0" presId="urn:microsoft.com/office/officeart/2005/8/layout/hierarchy1"/>
    <dgm:cxn modelId="{07149D0C-1B28-42B1-BF87-3DD87A7C7EF2}" type="presParOf" srcId="{FA29BCD5-ACA8-448E-8D0A-8B093376B6FB}" destId="{97A0FBA6-27FD-4FF9-AFB9-5D35B69F8E39}" srcOrd="3" destOrd="0" presId="urn:microsoft.com/office/officeart/2005/8/layout/hierarchy1"/>
    <dgm:cxn modelId="{9E080781-4AEE-4753-9549-558A305ACE7E}" type="presParOf" srcId="{97A0FBA6-27FD-4FF9-AFB9-5D35B69F8E39}" destId="{41CF5150-F03B-4607-8161-CA3F7CD29966}" srcOrd="0" destOrd="0" presId="urn:microsoft.com/office/officeart/2005/8/layout/hierarchy1"/>
    <dgm:cxn modelId="{E00807B5-844F-4DF4-9566-B15D6B4448E6}" type="presParOf" srcId="{41CF5150-F03B-4607-8161-CA3F7CD29966}" destId="{94220C35-E8EE-4842-ABE2-25E8B5AD899F}" srcOrd="0" destOrd="0" presId="urn:microsoft.com/office/officeart/2005/8/layout/hierarchy1"/>
    <dgm:cxn modelId="{F62FA324-402F-42BA-9DD4-A104FCAF50A1}" type="presParOf" srcId="{41CF5150-F03B-4607-8161-CA3F7CD29966}" destId="{9C69F714-A5FA-4CCF-9E9F-0EDAC3CE1A9E}" srcOrd="1" destOrd="0" presId="urn:microsoft.com/office/officeart/2005/8/layout/hierarchy1"/>
    <dgm:cxn modelId="{355DEF63-90BD-496F-9BFE-CD5D366E1A89}" type="presParOf" srcId="{97A0FBA6-27FD-4FF9-AFB9-5D35B69F8E39}" destId="{3C4752D5-C31C-4637-9153-BE39152F7C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6CB9D4-308F-43F2-B702-7798626D5087}">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C7D3E5-959C-4703-9F14-19EBE8BC1586}">
      <dsp:nvSpPr>
        <dsp:cNvPr id="0" name=""/>
        <dsp:cNvSpPr/>
      </dsp:nvSpPr>
      <dsp:spPr>
        <a:xfrm>
          <a:off x="0" y="67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Organization: University of Ghana Basic School, Legon</a:t>
          </a:r>
        </a:p>
      </dsp:txBody>
      <dsp:txXfrm>
        <a:off x="0" y="675"/>
        <a:ext cx="6900512" cy="614976"/>
      </dsp:txXfrm>
    </dsp:sp>
    <dsp:sp modelId="{E3291CE6-C6FE-4490-BEF4-AD48EB04156C}">
      <dsp:nvSpPr>
        <dsp:cNvPr id="0" name=""/>
        <dsp:cNvSpPr/>
      </dsp:nvSpPr>
      <dsp:spPr>
        <a:xfrm>
          <a:off x="0" y="615652"/>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A0F26F-6164-44BF-8AD9-B1C27D1E9FCF}">
      <dsp:nvSpPr>
        <dsp:cNvPr id="0" name=""/>
        <dsp:cNvSpPr/>
      </dsp:nvSpPr>
      <dsp:spPr>
        <a:xfrm>
          <a:off x="0" y="61565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Country : Ghana</a:t>
          </a:r>
        </a:p>
      </dsp:txBody>
      <dsp:txXfrm>
        <a:off x="0" y="615652"/>
        <a:ext cx="6900512" cy="614976"/>
      </dsp:txXfrm>
    </dsp:sp>
    <dsp:sp modelId="{E2421FB1-B059-4730-9DB9-F3014BFD722D}">
      <dsp:nvSpPr>
        <dsp:cNvPr id="0" name=""/>
        <dsp:cNvSpPr/>
      </dsp:nvSpPr>
      <dsp:spPr>
        <a:xfrm>
          <a:off x="0" y="1230628"/>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84CD0-2EF3-4852-BE88-D44ADEB32418}">
      <dsp:nvSpPr>
        <dsp:cNvPr id="0" name=""/>
        <dsp:cNvSpPr/>
      </dsp:nvSpPr>
      <dsp:spPr>
        <a:xfrm>
          <a:off x="0" y="123062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Students: Jeremiah Okyere </a:t>
          </a:r>
          <a:r>
            <a:rPr lang="en-US" sz="1700" kern="1200" dirty="0" err="1"/>
            <a:t>Amponsah</a:t>
          </a:r>
          <a:r>
            <a:rPr lang="en-US" sz="1700" kern="1200" dirty="0"/>
            <a:t>, Kendra </a:t>
          </a:r>
          <a:r>
            <a:rPr lang="en-US" sz="1700" kern="1200" dirty="0" err="1"/>
            <a:t>Adobea</a:t>
          </a:r>
          <a:r>
            <a:rPr lang="en-US" sz="1700" kern="1200" dirty="0"/>
            <a:t> </a:t>
          </a:r>
          <a:r>
            <a:rPr lang="en-US" sz="1700" kern="1200" dirty="0" err="1"/>
            <a:t>Asare</a:t>
          </a:r>
          <a:r>
            <a:rPr lang="en-US" sz="1700" kern="1200" dirty="0"/>
            <a:t>, Victoria </a:t>
          </a:r>
          <a:r>
            <a:rPr lang="en-US" sz="1700" kern="1200" dirty="0" err="1"/>
            <a:t>Antock</a:t>
          </a:r>
          <a:r>
            <a:rPr lang="en-US" sz="1700" kern="1200" dirty="0"/>
            <a:t>, </a:t>
          </a:r>
          <a:r>
            <a:rPr lang="en-US" sz="1700" kern="1200" dirty="0" err="1"/>
            <a:t>Paapa</a:t>
          </a:r>
          <a:r>
            <a:rPr lang="en-US" sz="1700" kern="1200" dirty="0"/>
            <a:t> Wiredu, </a:t>
          </a:r>
          <a:r>
            <a:rPr lang="en-US" sz="1700" kern="1200" dirty="0" err="1"/>
            <a:t>Nhyira</a:t>
          </a:r>
          <a:r>
            <a:rPr lang="en-US" sz="1700" kern="1200" dirty="0"/>
            <a:t> Addison, Jayden </a:t>
          </a:r>
          <a:r>
            <a:rPr lang="en-US" sz="1700" kern="1200" dirty="0" err="1"/>
            <a:t>Asare</a:t>
          </a:r>
          <a:r>
            <a:rPr lang="en-US" sz="1700" kern="1200" dirty="0"/>
            <a:t>, </a:t>
          </a:r>
          <a:r>
            <a:rPr lang="en-US" sz="1700" kern="1200" dirty="0" err="1"/>
            <a:t>Samaaha</a:t>
          </a:r>
          <a:r>
            <a:rPr lang="en-US" sz="1700" kern="1200" dirty="0"/>
            <a:t> </a:t>
          </a:r>
          <a:r>
            <a:rPr lang="en-US" sz="1700" kern="1200" dirty="0" err="1"/>
            <a:t>Abukari</a:t>
          </a:r>
          <a:r>
            <a:rPr lang="en-US" sz="1700" kern="1200" dirty="0"/>
            <a:t>  </a:t>
          </a:r>
        </a:p>
      </dsp:txBody>
      <dsp:txXfrm>
        <a:off x="0" y="1230628"/>
        <a:ext cx="6900512" cy="614976"/>
      </dsp:txXfrm>
    </dsp:sp>
    <dsp:sp modelId="{2F56BB26-F8D7-4E5D-82A6-7EEAA4B5859D}">
      <dsp:nvSpPr>
        <dsp:cNvPr id="0" name=""/>
        <dsp:cNvSpPr/>
      </dsp:nvSpPr>
      <dsp:spPr>
        <a:xfrm>
          <a:off x="0" y="18456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49B0D-7032-4BDD-BCC4-4FAFBC031EFB}">
      <dsp:nvSpPr>
        <dsp:cNvPr id="0" name=""/>
        <dsp:cNvSpPr/>
      </dsp:nvSpPr>
      <dsp:spPr>
        <a:xfrm>
          <a:off x="0" y="184560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Grade Level: Junior High School(grades 6-8, 11-14)</a:t>
          </a:r>
        </a:p>
      </dsp:txBody>
      <dsp:txXfrm>
        <a:off x="0" y="1845605"/>
        <a:ext cx="6900512" cy="614976"/>
      </dsp:txXfrm>
    </dsp:sp>
    <dsp:sp modelId="{EC596B4C-C15D-46F8-A079-B854ED8BF30C}">
      <dsp:nvSpPr>
        <dsp:cNvPr id="0" name=""/>
        <dsp:cNvSpPr/>
      </dsp:nvSpPr>
      <dsp:spPr>
        <a:xfrm>
          <a:off x="0" y="2460582"/>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41A90-857F-49AC-AAAD-46069AFFA135}">
      <dsp:nvSpPr>
        <dsp:cNvPr id="0" name=""/>
        <dsp:cNvSpPr/>
      </dsp:nvSpPr>
      <dsp:spPr>
        <a:xfrm>
          <a:off x="0" y="246058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GLOBE Teacher(s): Enoch Lamptey, Eva Sakyi &amp; Sylvester Bako</a:t>
          </a:r>
        </a:p>
      </dsp:txBody>
      <dsp:txXfrm>
        <a:off x="0" y="2460582"/>
        <a:ext cx="6900512" cy="614976"/>
      </dsp:txXfrm>
    </dsp:sp>
    <dsp:sp modelId="{6D2BB896-11CD-44D3-A1D4-8E516BDC3622}">
      <dsp:nvSpPr>
        <dsp:cNvPr id="0" name=""/>
        <dsp:cNvSpPr/>
      </dsp:nvSpPr>
      <dsp:spPr>
        <a:xfrm>
          <a:off x="0" y="3075558"/>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E3F7E8-9C59-4246-B6D3-8E161EDACF06}">
      <dsp:nvSpPr>
        <dsp:cNvPr id="0" name=""/>
        <dsp:cNvSpPr/>
      </dsp:nvSpPr>
      <dsp:spPr>
        <a:xfrm>
          <a:off x="0" y="307555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Contributors: Christina A. Armah-Head of School, Eric Sifa -Deputy Head</a:t>
          </a:r>
        </a:p>
      </dsp:txBody>
      <dsp:txXfrm>
        <a:off x="0" y="3075558"/>
        <a:ext cx="6900512" cy="614976"/>
      </dsp:txXfrm>
    </dsp:sp>
    <dsp:sp modelId="{D222319F-43A5-4B45-99B0-D68450224E25}">
      <dsp:nvSpPr>
        <dsp:cNvPr id="0" name=""/>
        <dsp:cNvSpPr/>
      </dsp:nvSpPr>
      <dsp:spPr>
        <a:xfrm>
          <a:off x="0" y="36905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EA2CF-3AD0-4ADA-B952-B8493DC45D80}">
      <dsp:nvSpPr>
        <dsp:cNvPr id="0" name=""/>
        <dsp:cNvSpPr/>
      </dsp:nvSpPr>
      <dsp:spPr>
        <a:xfrm>
          <a:off x="0" y="3690535"/>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Other Contributors: Mr. Leslie Darko, Grace </a:t>
          </a:r>
          <a:r>
            <a:rPr lang="en-US" sz="1700" kern="1200" dirty="0" err="1"/>
            <a:t>Fredua</a:t>
          </a:r>
          <a:r>
            <a:rPr lang="en-US" sz="1700" kern="1200" dirty="0"/>
            <a:t> –Agyeman, Richard Obeng</a:t>
          </a:r>
        </a:p>
      </dsp:txBody>
      <dsp:txXfrm>
        <a:off x="0" y="3690535"/>
        <a:ext cx="6900512" cy="614976"/>
      </dsp:txXfrm>
    </dsp:sp>
    <dsp:sp modelId="{6EC07CCB-6E3B-4C7E-874A-D12B52E02632}">
      <dsp:nvSpPr>
        <dsp:cNvPr id="0" name=""/>
        <dsp:cNvSpPr/>
      </dsp:nvSpPr>
      <dsp:spPr>
        <a:xfrm>
          <a:off x="0" y="4305512"/>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C76B9-4C82-4EBC-81A6-57351D6D884A}">
      <dsp:nvSpPr>
        <dsp:cNvPr id="0" name=""/>
        <dsp:cNvSpPr/>
      </dsp:nvSpPr>
      <dsp:spPr>
        <a:xfrm>
          <a:off x="0" y="4305512"/>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Protocol: Precipitation</a:t>
          </a:r>
        </a:p>
      </dsp:txBody>
      <dsp:txXfrm>
        <a:off x="0" y="4305512"/>
        <a:ext cx="6900512" cy="614976"/>
      </dsp:txXfrm>
    </dsp:sp>
    <dsp:sp modelId="{1D93A5B7-4F84-4B47-BEA7-723636CA7876}">
      <dsp:nvSpPr>
        <dsp:cNvPr id="0" name=""/>
        <dsp:cNvSpPr/>
      </dsp:nvSpPr>
      <dsp:spPr>
        <a:xfrm>
          <a:off x="0" y="4920488"/>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1137D-CAA5-44D0-912E-A654150E72DD}">
      <dsp:nvSpPr>
        <dsp:cNvPr id="0" name=""/>
        <dsp:cNvSpPr/>
      </dsp:nvSpPr>
      <dsp:spPr>
        <a:xfrm>
          <a:off x="0" y="4920488"/>
          <a:ext cx="6900512" cy="614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Language: English </a:t>
          </a:r>
        </a:p>
      </dsp:txBody>
      <dsp:txXfrm>
        <a:off x="0" y="4920488"/>
        <a:ext cx="6900512" cy="614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52404-B3B0-423C-9003-22A236E53640}">
      <dsp:nvSpPr>
        <dsp:cNvPr id="0" name=""/>
        <dsp:cNvSpPr/>
      </dsp:nvSpPr>
      <dsp:spPr>
        <a:xfrm>
          <a:off x="0" y="54881"/>
          <a:ext cx="7041310" cy="86112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mj-lt"/>
              <a:cs typeface="Times New Roman" panose="02020603050405020304" pitchFamily="18" charset="0"/>
            </a:rPr>
            <a:t>This research work is to find out</a:t>
          </a:r>
          <a:r>
            <a:rPr lang="en-US" sz="3600" kern="1200" dirty="0"/>
            <a:t>.</a:t>
          </a:r>
        </a:p>
      </dsp:txBody>
      <dsp:txXfrm>
        <a:off x="42036" y="96917"/>
        <a:ext cx="6957238" cy="777048"/>
      </dsp:txXfrm>
    </dsp:sp>
    <dsp:sp modelId="{34019AC0-F60C-4545-9AE5-2CC0F8551EA9}">
      <dsp:nvSpPr>
        <dsp:cNvPr id="0" name=""/>
        <dsp:cNvSpPr/>
      </dsp:nvSpPr>
      <dsp:spPr>
        <a:xfrm>
          <a:off x="0" y="916001"/>
          <a:ext cx="7041310" cy="4665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562" tIns="58420" rIns="327152" bIns="58420" numCol="1" spcCol="1270" anchor="t" anchorCtr="0">
          <a:noAutofit/>
        </a:bodyPr>
        <a:lstStyle/>
        <a:p>
          <a:pPr marL="285750" lvl="1" indent="-285750" algn="l" defTabSz="1600200">
            <a:lnSpc>
              <a:spcPct val="90000"/>
            </a:lnSpc>
            <a:spcBef>
              <a:spcPct val="0"/>
            </a:spcBef>
            <a:spcAft>
              <a:spcPct val="20000"/>
            </a:spcAft>
            <a:buFont typeface="+mj-lt"/>
            <a:buAutoNum type="arabicPeriod"/>
          </a:pPr>
          <a:r>
            <a:rPr lang="en-US" sz="3600" kern="1200" dirty="0"/>
            <a:t> </a:t>
          </a:r>
          <a:r>
            <a:rPr lang="en-US" sz="3600" kern="1200" dirty="0">
              <a:latin typeface="Times New Roman" panose="02020603050405020304" pitchFamily="18" charset="0"/>
              <a:cs typeface="Times New Roman" panose="02020603050405020304" pitchFamily="18" charset="0"/>
            </a:rPr>
            <a:t>Whether there is any relationship between Land Cover and acidity level of rainwater.</a:t>
          </a:r>
        </a:p>
        <a:p>
          <a:pPr marL="285750" lvl="1" indent="-285750" algn="l" defTabSz="1600200">
            <a:lnSpc>
              <a:spcPct val="90000"/>
            </a:lnSpc>
            <a:spcBef>
              <a:spcPct val="0"/>
            </a:spcBef>
            <a:spcAft>
              <a:spcPct val="20000"/>
            </a:spcAft>
            <a:buFont typeface="+mj-lt"/>
            <a:buNone/>
          </a:pPr>
          <a:endParaRPr lang="en-US" sz="3600" kern="1200" dirty="0">
            <a:latin typeface="Times New Roman" panose="02020603050405020304" pitchFamily="18" charset="0"/>
            <a:cs typeface="Times New Roman" panose="02020603050405020304" pitchFamily="18" charset="0"/>
          </a:endParaRPr>
        </a:p>
        <a:p>
          <a:pPr marL="285750" lvl="1" indent="-285750" algn="l" defTabSz="1600200">
            <a:lnSpc>
              <a:spcPct val="90000"/>
            </a:lnSpc>
            <a:spcBef>
              <a:spcPct val="0"/>
            </a:spcBef>
            <a:spcAft>
              <a:spcPct val="20000"/>
            </a:spcAft>
            <a:buFont typeface="+mj-lt"/>
            <a:buNone/>
          </a:pPr>
          <a:r>
            <a:rPr lang="en-US" sz="3600" kern="1200" dirty="0">
              <a:latin typeface="Times New Roman" panose="02020603050405020304" pitchFamily="18" charset="0"/>
              <a:cs typeface="Times New Roman" panose="02020603050405020304" pitchFamily="18" charset="0"/>
            </a:rPr>
            <a:t>2. Whether the university land cover has an impact on microclimatic conditions particularly the pH of the rainwater </a:t>
          </a:r>
        </a:p>
      </dsp:txBody>
      <dsp:txXfrm>
        <a:off x="0" y="916001"/>
        <a:ext cx="7041310" cy="4665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0EEBD-DC9C-48E0-80C1-9CA36A666480}">
      <dsp:nvSpPr>
        <dsp:cNvPr id="0" name=""/>
        <dsp:cNvSpPr/>
      </dsp:nvSpPr>
      <dsp:spPr>
        <a:xfrm>
          <a:off x="0" y="4143670"/>
          <a:ext cx="7103483" cy="13600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However, more vehicular activity and fewer trees on Faith Community Baptist Senior High School (Madina) may have resulted in precipitated water with a lower pH value and deep blue litmus paper.</a:t>
          </a:r>
        </a:p>
      </dsp:txBody>
      <dsp:txXfrm>
        <a:off x="0" y="4143670"/>
        <a:ext cx="7103483" cy="1360044"/>
      </dsp:txXfrm>
    </dsp:sp>
    <dsp:sp modelId="{3FF35AF8-8635-4BE0-ADCA-5EFF4DF34BD2}">
      <dsp:nvSpPr>
        <dsp:cNvPr id="0" name=""/>
        <dsp:cNvSpPr/>
      </dsp:nvSpPr>
      <dsp:spPr>
        <a:xfrm rot="10800000">
          <a:off x="0" y="2072321"/>
          <a:ext cx="7103483" cy="2091749"/>
        </a:xfrm>
        <a:prstGeom prst="upArrowCallou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The large coverage of trees on the land cover could balance carbon emissions from vehicles and carbon absorption. This could lead to a higher pH value.</a:t>
          </a:r>
        </a:p>
      </dsp:txBody>
      <dsp:txXfrm rot="10800000">
        <a:off x="0" y="2072321"/>
        <a:ext cx="7103483" cy="1359156"/>
      </dsp:txXfrm>
    </dsp:sp>
    <dsp:sp modelId="{59BD9758-FB1B-473B-98D2-1FE01054ACAD}">
      <dsp:nvSpPr>
        <dsp:cNvPr id="0" name=""/>
        <dsp:cNvSpPr/>
      </dsp:nvSpPr>
      <dsp:spPr>
        <a:xfrm rot="10800000">
          <a:off x="0" y="972"/>
          <a:ext cx="7103483" cy="2091749"/>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The carbon emissions from the large number of cars moving in and out of the University campus coupled with the long vehicular traffic on the highways surrounding the University`s main campus could lead to precipitated water with low pH level and being deep red when tested with litmus paper.</a:t>
          </a:r>
        </a:p>
      </dsp:txBody>
      <dsp:txXfrm rot="10800000">
        <a:off x="0" y="972"/>
        <a:ext cx="7103483" cy="1359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23079-5D71-449D-89EE-65D21D02A7D0}">
      <dsp:nvSpPr>
        <dsp:cNvPr id="0" name=""/>
        <dsp:cNvSpPr/>
      </dsp:nvSpPr>
      <dsp:spPr>
        <a:xfrm>
          <a:off x="5311309" y="1747212"/>
          <a:ext cx="2296327" cy="798889"/>
        </a:xfrm>
        <a:custGeom>
          <a:avLst/>
          <a:gdLst/>
          <a:ahLst/>
          <a:cxnLst/>
          <a:rect l="0" t="0" r="0" b="0"/>
          <a:pathLst>
            <a:path>
              <a:moveTo>
                <a:pt x="0" y="0"/>
              </a:moveTo>
              <a:lnTo>
                <a:pt x="0" y="544419"/>
              </a:lnTo>
              <a:lnTo>
                <a:pt x="2296327" y="544419"/>
              </a:lnTo>
              <a:lnTo>
                <a:pt x="2296327" y="7988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C43226-2319-43AB-AC23-F469B905A455}">
      <dsp:nvSpPr>
        <dsp:cNvPr id="0" name=""/>
        <dsp:cNvSpPr/>
      </dsp:nvSpPr>
      <dsp:spPr>
        <a:xfrm>
          <a:off x="2461331" y="1747212"/>
          <a:ext cx="2849978" cy="798889"/>
        </a:xfrm>
        <a:custGeom>
          <a:avLst/>
          <a:gdLst/>
          <a:ahLst/>
          <a:cxnLst/>
          <a:rect l="0" t="0" r="0" b="0"/>
          <a:pathLst>
            <a:path>
              <a:moveTo>
                <a:pt x="2849978" y="0"/>
              </a:moveTo>
              <a:lnTo>
                <a:pt x="2849978" y="544419"/>
              </a:lnTo>
              <a:lnTo>
                <a:pt x="0" y="544419"/>
              </a:lnTo>
              <a:lnTo>
                <a:pt x="0" y="7988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7D8DED-9E00-4F9E-8304-9EA86B84DE79}">
      <dsp:nvSpPr>
        <dsp:cNvPr id="0" name=""/>
        <dsp:cNvSpPr/>
      </dsp:nvSpPr>
      <dsp:spPr>
        <a:xfrm>
          <a:off x="3022552" y="2932"/>
          <a:ext cx="4577512" cy="17442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815C5-DC5F-493F-8F3E-9BC3688B84FE}">
      <dsp:nvSpPr>
        <dsp:cNvPr id="0" name=""/>
        <dsp:cNvSpPr/>
      </dsp:nvSpPr>
      <dsp:spPr>
        <a:xfrm>
          <a:off x="3327763" y="292882"/>
          <a:ext cx="4577512" cy="17442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This research recommends the following; </a:t>
          </a:r>
        </a:p>
      </dsp:txBody>
      <dsp:txXfrm>
        <a:off x="3378851" y="343970"/>
        <a:ext cx="4475336" cy="1642104"/>
      </dsp:txXfrm>
    </dsp:sp>
    <dsp:sp modelId="{1077B98D-4EB0-4CBA-AE3F-9A0D153BBFFA}">
      <dsp:nvSpPr>
        <dsp:cNvPr id="0" name=""/>
        <dsp:cNvSpPr/>
      </dsp:nvSpPr>
      <dsp:spPr>
        <a:xfrm>
          <a:off x="470214" y="2546102"/>
          <a:ext cx="3982232" cy="17442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C44D52-E4C0-49A1-8134-ABA33CAF72D1}">
      <dsp:nvSpPr>
        <dsp:cNvPr id="0" name=""/>
        <dsp:cNvSpPr/>
      </dsp:nvSpPr>
      <dsp:spPr>
        <a:xfrm>
          <a:off x="775425" y="2836052"/>
          <a:ext cx="3982232" cy="17442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That Faith Community Senior should embark upon a massive tree-planting campaign to get more trees planted on the School compound and its environs.</a:t>
          </a:r>
        </a:p>
      </dsp:txBody>
      <dsp:txXfrm>
        <a:off x="826513" y="2887140"/>
        <a:ext cx="3880056" cy="1642104"/>
      </dsp:txXfrm>
    </dsp:sp>
    <dsp:sp modelId="{94220C35-E8EE-4842-ABE2-25E8B5AD899F}">
      <dsp:nvSpPr>
        <dsp:cNvPr id="0" name=""/>
        <dsp:cNvSpPr/>
      </dsp:nvSpPr>
      <dsp:spPr>
        <a:xfrm>
          <a:off x="5062868" y="2546102"/>
          <a:ext cx="5089534" cy="17442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69F714-A5FA-4CCF-9E9F-0EDAC3CE1A9E}">
      <dsp:nvSpPr>
        <dsp:cNvPr id="0" name=""/>
        <dsp:cNvSpPr/>
      </dsp:nvSpPr>
      <dsp:spPr>
        <a:xfrm>
          <a:off x="5368079" y="2836052"/>
          <a:ext cx="5089534" cy="17442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University of Ghana community should be encouraged to intensify their effort of planting more trees on its campus.</a:t>
          </a:r>
        </a:p>
      </dsp:txBody>
      <dsp:txXfrm>
        <a:off x="5419167" y="2887140"/>
        <a:ext cx="4987358" cy="16421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4246-BD43-E58F-B75F-B672A99FEB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8F421B-CCD4-40E6-8440-E0B8B6D18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DC2140-E8C2-791C-6F3E-A1E348442D89}"/>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5" name="Footer Placeholder 4">
            <a:extLst>
              <a:ext uri="{FF2B5EF4-FFF2-40B4-BE49-F238E27FC236}">
                <a16:creationId xmlns:a16="http://schemas.microsoft.com/office/drawing/2014/main" id="{068012DC-5ADE-45D7-2064-EA79FC9D3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E907E-BFA4-A339-0A07-EA1C3268642F}"/>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15218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1C1F-5AB1-9C26-D3F5-D5E58629B6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8934DB-7C7E-FC19-7927-47DBBB1B6C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3CF3E-338E-7BF1-15AB-2AEF944839FA}"/>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5" name="Footer Placeholder 4">
            <a:extLst>
              <a:ext uri="{FF2B5EF4-FFF2-40B4-BE49-F238E27FC236}">
                <a16:creationId xmlns:a16="http://schemas.microsoft.com/office/drawing/2014/main" id="{96DC2275-EB30-6B37-666A-FD89256FE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012CE-FCC1-A667-18C1-6F759897BA2F}"/>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135820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25758-79F2-0BB9-8AE9-3BF8E20676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A7511-506A-1F3C-0FBD-79AB2E94EB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22B4E1-8312-0642-A1A2-AB35AC6C8E40}"/>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5" name="Footer Placeholder 4">
            <a:extLst>
              <a:ext uri="{FF2B5EF4-FFF2-40B4-BE49-F238E27FC236}">
                <a16:creationId xmlns:a16="http://schemas.microsoft.com/office/drawing/2014/main" id="{C224E68B-CC53-9FCF-ECE1-6FF72072C8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F93DE-F8D6-5B2C-0E5F-CB78F7879A12}"/>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16623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70D39-4631-8365-5FA4-50A63E976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E79B6-7DA1-7849-A0CE-9CD0BCC58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CFA00-23CB-25EF-C6FB-A3646E9D9138}"/>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5" name="Footer Placeholder 4">
            <a:extLst>
              <a:ext uri="{FF2B5EF4-FFF2-40B4-BE49-F238E27FC236}">
                <a16:creationId xmlns:a16="http://schemas.microsoft.com/office/drawing/2014/main" id="{4D7E2F6E-A0BF-4135-7AA7-4DF1940C0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45174-083A-D3E8-07D8-0FAC019FDF13}"/>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99331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8E05-742A-D1FB-0B01-694E2AB807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167929-E039-F54A-0EBA-F78297BE8E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A66DF7-5B02-544F-32CA-65D62E2DEC01}"/>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5" name="Footer Placeholder 4">
            <a:extLst>
              <a:ext uri="{FF2B5EF4-FFF2-40B4-BE49-F238E27FC236}">
                <a16:creationId xmlns:a16="http://schemas.microsoft.com/office/drawing/2014/main" id="{D45A8102-A6F3-7F5B-7703-CD4388BB7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A9345-D5DB-F4B8-7DE4-724BB45C37B1}"/>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155994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A3AA0-8BB6-93FC-75DB-F328C35619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16DCC0-D6D3-52FE-3715-151ECFEC82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2B5AC2-6947-B8D3-894A-61088EB152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484EF6-E776-2067-56AB-D95AD397ED1E}"/>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6" name="Footer Placeholder 5">
            <a:extLst>
              <a:ext uri="{FF2B5EF4-FFF2-40B4-BE49-F238E27FC236}">
                <a16:creationId xmlns:a16="http://schemas.microsoft.com/office/drawing/2014/main" id="{56C408B3-F08A-2699-7E31-EE931A5E3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DC0F0-C6DF-BA77-E102-53C00A79E5A6}"/>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335166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A4D8-6013-E810-31A1-D537F352AF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BC697F-FB1B-C74F-3DDD-05D7F17A2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DF7E74-EAC0-AA4A-3EDE-3BEFCFFF70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AA0BF9-0D77-F297-2B28-ADF7DEFD4F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27DC8C-0F44-802E-7053-9D2FE67AB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EACEC5-FC15-8A53-87C8-92CD3EFEEDEC}"/>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8" name="Footer Placeholder 7">
            <a:extLst>
              <a:ext uri="{FF2B5EF4-FFF2-40B4-BE49-F238E27FC236}">
                <a16:creationId xmlns:a16="http://schemas.microsoft.com/office/drawing/2014/main" id="{E9E16463-42FD-CE3E-D950-05BD72EACF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AD94C1-481A-E842-C088-2644EE986567}"/>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80319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AEF2-5A4C-31D9-0AFF-D534E27BCA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0E83A6-5254-6FE7-1C14-961E35F1F299}"/>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4" name="Footer Placeholder 3">
            <a:extLst>
              <a:ext uri="{FF2B5EF4-FFF2-40B4-BE49-F238E27FC236}">
                <a16:creationId xmlns:a16="http://schemas.microsoft.com/office/drawing/2014/main" id="{C562A8F5-1AAB-0AC2-2EDE-128381EE5E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42349A-1191-6D61-5C45-4404D7EDFDD0}"/>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63585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F86B9-7C6B-566B-693E-8E429FE2186B}"/>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3" name="Footer Placeholder 2">
            <a:extLst>
              <a:ext uri="{FF2B5EF4-FFF2-40B4-BE49-F238E27FC236}">
                <a16:creationId xmlns:a16="http://schemas.microsoft.com/office/drawing/2014/main" id="{5FE26CA1-E7F4-0D3D-9A3F-C6B13F55D1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F42681-49A6-56D8-DF83-137D7A28560B}"/>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55562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7F35-FF23-956D-AC19-3BF53B6666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7120C-16CA-C40A-E0D9-510C2E52F1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105601-9E89-46FA-CF83-789EEF0B5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4E005-B7A9-A693-84AE-0F3B8027FFD4}"/>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6" name="Footer Placeholder 5">
            <a:extLst>
              <a:ext uri="{FF2B5EF4-FFF2-40B4-BE49-F238E27FC236}">
                <a16:creationId xmlns:a16="http://schemas.microsoft.com/office/drawing/2014/main" id="{1E23CA6B-0303-7E74-9A27-2A592E0BD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8D129-D047-DB4D-F04D-C89C3EEC5185}"/>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2435097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5242-419A-96A0-746F-875DE735D1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46F087-70E7-A973-B5B2-A92EF1A304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CB6FE5-85F9-E048-477F-634EFECD5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F7F757-A698-58D9-BC7D-3EEF24195FED}"/>
              </a:ext>
            </a:extLst>
          </p:cNvPr>
          <p:cNvSpPr>
            <a:spLocks noGrp="1"/>
          </p:cNvSpPr>
          <p:nvPr>
            <p:ph type="dt" sz="half" idx="10"/>
          </p:nvPr>
        </p:nvSpPr>
        <p:spPr/>
        <p:txBody>
          <a:bodyPr/>
          <a:lstStyle/>
          <a:p>
            <a:fld id="{E5F111E0-BFE1-4D16-A4B6-528A12D79F6B}" type="datetimeFigureOut">
              <a:rPr lang="en-US" smtClean="0"/>
              <a:t>1/19/2024</a:t>
            </a:fld>
            <a:endParaRPr lang="en-US"/>
          </a:p>
        </p:txBody>
      </p:sp>
      <p:sp>
        <p:nvSpPr>
          <p:cNvPr id="6" name="Footer Placeholder 5">
            <a:extLst>
              <a:ext uri="{FF2B5EF4-FFF2-40B4-BE49-F238E27FC236}">
                <a16:creationId xmlns:a16="http://schemas.microsoft.com/office/drawing/2014/main" id="{5B84C392-BD30-79A3-934A-08A22D5BC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4DE2FC-71C2-3C6B-CAAD-F65BA9D25976}"/>
              </a:ext>
            </a:extLst>
          </p:cNvPr>
          <p:cNvSpPr>
            <a:spLocks noGrp="1"/>
          </p:cNvSpPr>
          <p:nvPr>
            <p:ph type="sldNum" sz="quarter" idx="12"/>
          </p:nvPr>
        </p:nvSpPr>
        <p:spPr/>
        <p:txBody>
          <a:bodyPr/>
          <a:lstStyle/>
          <a:p>
            <a:fld id="{88D40035-1748-45AA-B911-03A8CA143DC4}" type="slidenum">
              <a:rPr lang="en-US" smtClean="0"/>
              <a:t>‹#›</a:t>
            </a:fld>
            <a:endParaRPr lang="en-US"/>
          </a:p>
        </p:txBody>
      </p:sp>
    </p:spTree>
    <p:extLst>
      <p:ext uri="{BB962C8B-B14F-4D97-AF65-F5344CB8AC3E}">
        <p14:creationId xmlns:p14="http://schemas.microsoft.com/office/powerpoint/2010/main" val="385038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7DA56-A451-26EB-F7E3-D4BCBC55E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A32FAF-D39D-68B0-499C-1E7031F08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54AC4-3F41-D8AF-094B-CBE6C93DA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111E0-BFE1-4D16-A4B6-528A12D79F6B}" type="datetimeFigureOut">
              <a:rPr lang="en-US" smtClean="0"/>
              <a:t>1/19/2024</a:t>
            </a:fld>
            <a:endParaRPr lang="en-US"/>
          </a:p>
        </p:txBody>
      </p:sp>
      <p:sp>
        <p:nvSpPr>
          <p:cNvPr id="5" name="Footer Placeholder 4">
            <a:extLst>
              <a:ext uri="{FF2B5EF4-FFF2-40B4-BE49-F238E27FC236}">
                <a16:creationId xmlns:a16="http://schemas.microsoft.com/office/drawing/2014/main" id="{635118EE-6EC4-AFDB-A40F-2374A743F1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263450-D3EF-395B-1E75-5BBDD9322F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40035-1748-45AA-B911-03A8CA143DC4}" type="slidenum">
              <a:rPr lang="en-US" smtClean="0"/>
              <a:t>‹#›</a:t>
            </a:fld>
            <a:endParaRPr lang="en-US"/>
          </a:p>
        </p:txBody>
      </p:sp>
    </p:spTree>
    <p:extLst>
      <p:ext uri="{BB962C8B-B14F-4D97-AF65-F5344CB8AC3E}">
        <p14:creationId xmlns:p14="http://schemas.microsoft.com/office/powerpoint/2010/main" val="3867588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hyperlink" Target="https://www.air-quality.org.uk/16.php" TargetMode="External"/><Relationship Id="rId2" Type="http://schemas.openxmlformats.org/officeDocument/2006/relationships/hyperlink" Target="https://www.epa.gov/report-environment/land-cover" TargetMode="External"/><Relationship Id="rId1" Type="http://schemas.openxmlformats.org/officeDocument/2006/relationships/slideLayout" Target="../slideLayouts/slideLayout2.xml"/><Relationship Id="rId4" Type="http://schemas.openxmlformats.org/officeDocument/2006/relationships/hyperlink" Target="https://www3.epa.gov/acidrain/education/site_students/phscale.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5772175-955A-4811-B3D9-A03023BEF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0619" y="381383"/>
            <a:ext cx="6858000" cy="609523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24724" y="126724"/>
            <a:ext cx="6346209" cy="6113044"/>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3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92937" y="2554938"/>
            <a:ext cx="2501979" cy="610413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3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245782" y="1257085"/>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5457" y="385455"/>
            <a:ext cx="6858001" cy="6087091"/>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0C86EF7-5EC4-4682-A7BD-444DA4916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760" y="10141"/>
            <a:ext cx="5608469" cy="6858864"/>
          </a:xfrm>
          <a:prstGeom prst="rect">
            <a:avLst/>
          </a:prstGeom>
          <a:gradFill>
            <a:gsLst>
              <a:gs pos="21000">
                <a:schemeClr val="accent1">
                  <a:lumMod val="75000"/>
                  <a:alpha val="6000"/>
                </a:schemeClr>
              </a:gs>
              <a:gs pos="99000">
                <a:schemeClr val="accent1">
                  <a:lumMod val="50000"/>
                  <a:alpha val="33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28101A-047E-514F-7457-1D4057E622E8}"/>
              </a:ext>
            </a:extLst>
          </p:cNvPr>
          <p:cNvSpPr>
            <a:spLocks noGrp="1"/>
          </p:cNvSpPr>
          <p:nvPr>
            <p:ph type="ctrTitle"/>
          </p:nvPr>
        </p:nvSpPr>
        <p:spPr>
          <a:xfrm>
            <a:off x="952500" y="457199"/>
            <a:ext cx="4494652" cy="4143830"/>
          </a:xfrm>
        </p:spPr>
        <p:txBody>
          <a:bodyPr anchor="b">
            <a:normAutofit/>
          </a:bodyPr>
          <a:lstStyle/>
          <a:p>
            <a:pPr algn="l"/>
            <a:r>
              <a:rPr lang="en-US" sz="4400" dirty="0">
                <a:solidFill>
                  <a:srgbClr val="FFFFFF"/>
                </a:solidFill>
              </a:rPr>
              <a:t>UNIVERSITY BASIC SCHOOL,LEGON</a:t>
            </a:r>
            <a:br>
              <a:rPr lang="en-US" sz="4400" dirty="0">
                <a:solidFill>
                  <a:srgbClr val="FFFFFF"/>
                </a:solidFill>
              </a:rPr>
            </a:br>
            <a:br>
              <a:rPr lang="en-US" sz="4400" dirty="0">
                <a:solidFill>
                  <a:srgbClr val="FFFFFF"/>
                </a:solidFill>
              </a:rPr>
            </a:br>
            <a:r>
              <a:rPr lang="en-US" sz="4400" dirty="0">
                <a:solidFill>
                  <a:srgbClr val="FFFFFF"/>
                </a:solidFill>
              </a:rPr>
              <a:t>RESEARCH PAPER TO GLOBE 2024</a:t>
            </a:r>
          </a:p>
        </p:txBody>
      </p:sp>
      <p:pic>
        <p:nvPicPr>
          <p:cNvPr id="4" name="Content Placeholder 3">
            <a:extLst>
              <a:ext uri="{FF2B5EF4-FFF2-40B4-BE49-F238E27FC236}">
                <a16:creationId xmlns:a16="http://schemas.microsoft.com/office/drawing/2014/main" id="{0EAB7C20-544D-2051-59FB-87DF607622BB}"/>
              </a:ext>
            </a:extLst>
          </p:cNvPr>
          <p:cNvPicPr>
            <a:picLocks/>
          </p:cNvPicPr>
          <p:nvPr/>
        </p:nvPicPr>
        <p:blipFill rotWithShape="1">
          <a:blip r:embed="rId2">
            <a:extLst>
              <a:ext uri="{28A0092B-C50C-407E-A947-70E740481C1C}">
                <a14:useLocalDpi xmlns:a14="http://schemas.microsoft.com/office/drawing/2010/main" val="0"/>
              </a:ext>
            </a:extLst>
          </a:blip>
          <a:srcRect r="1486"/>
          <a:stretch/>
        </p:blipFill>
        <p:spPr>
          <a:xfrm>
            <a:off x="7101840" y="1057729"/>
            <a:ext cx="4033520" cy="4833620"/>
          </a:xfrm>
          <a:prstGeom prst="rect">
            <a:avLst/>
          </a:prstGeom>
        </p:spPr>
      </p:pic>
    </p:spTree>
    <p:extLst>
      <p:ext uri="{BB962C8B-B14F-4D97-AF65-F5344CB8AC3E}">
        <p14:creationId xmlns:p14="http://schemas.microsoft.com/office/powerpoint/2010/main" val="23744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0" name="Rectangle 4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0603B-E884-839D-F7E5-935C95B48912}"/>
              </a:ext>
            </a:extLst>
          </p:cNvPr>
          <p:cNvSpPr>
            <a:spLocks noGrp="1"/>
          </p:cNvSpPr>
          <p:nvPr>
            <p:ph type="title"/>
          </p:nvPr>
        </p:nvSpPr>
        <p:spPr>
          <a:xfrm>
            <a:off x="466722" y="586855"/>
            <a:ext cx="3201366" cy="3387497"/>
          </a:xfrm>
        </p:spPr>
        <p:txBody>
          <a:bodyPr anchor="b">
            <a:normAutofit/>
          </a:bodyPr>
          <a:lstStyle/>
          <a:p>
            <a:pPr algn="r"/>
            <a:br>
              <a:rPr lang="en-US" sz="4000" b="1" kern="100" dirty="0">
                <a:solidFill>
                  <a:srgbClr val="FFFFFF"/>
                </a:solidFill>
                <a:effectLst/>
                <a:latin typeface="Arial" panose="020B0604020202020204" pitchFamily="34" charset="0"/>
                <a:ea typeface="Arial" panose="020B0604020202020204" pitchFamily="34" charset="0"/>
              </a:rPr>
            </a:br>
            <a:r>
              <a:rPr lang="en-US" sz="4000" b="1" kern="100"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Research Questions </a:t>
            </a:r>
            <a:br>
              <a:rPr lang="en-US" sz="4000" b="1" kern="100" dirty="0">
                <a:solidFill>
                  <a:srgbClr val="FFFFFF"/>
                </a:solidFill>
                <a:effectLst/>
                <a:latin typeface="Arial" panose="020B0604020202020204" pitchFamily="34" charset="0"/>
                <a:ea typeface="Arial" panose="020B0604020202020204" pitchFamily="34" charset="0"/>
              </a:rPr>
            </a:b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5394A575-8C6E-D67E-2D52-276C6E6DE5CD}"/>
              </a:ext>
            </a:extLst>
          </p:cNvPr>
          <p:cNvGraphicFramePr>
            <a:graphicFrameLocks noGrp="1"/>
          </p:cNvGraphicFramePr>
          <p:nvPr>
            <p:ph idx="1"/>
            <p:extLst>
              <p:ext uri="{D42A27DB-BD31-4B8C-83A1-F6EECF244321}">
                <p14:modId xmlns:p14="http://schemas.microsoft.com/office/powerpoint/2010/main" val="300870493"/>
              </p:ext>
            </p:extLst>
          </p:nvPr>
        </p:nvGraphicFramePr>
        <p:xfrm>
          <a:off x="4683968" y="586856"/>
          <a:ext cx="7041310" cy="5636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827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48BEB8-5144-1C26-D72D-D2CD51263B1D}"/>
              </a:ext>
            </a:extLst>
          </p:cNvPr>
          <p:cNvSpPr>
            <a:spLocks noGrp="1"/>
          </p:cNvSpPr>
          <p:nvPr>
            <p:ph type="title"/>
          </p:nvPr>
        </p:nvSpPr>
        <p:spPr>
          <a:xfrm>
            <a:off x="838200" y="557189"/>
            <a:ext cx="3374136" cy="5567891"/>
          </a:xfrm>
        </p:spPr>
        <p:txBody>
          <a:bodyPr>
            <a:normAutofit/>
          </a:bodyPr>
          <a:lstStyle/>
          <a:p>
            <a:br>
              <a:rPr lang="en-US" sz="5200" b="1" kern="100" dirty="0">
                <a:effectLst/>
                <a:latin typeface="Times New Roman" panose="02020603050405020304" pitchFamily="18" charset="0"/>
                <a:ea typeface="Times New Roman" panose="02020603050405020304" pitchFamily="18" charset="0"/>
              </a:rPr>
            </a:br>
            <a:r>
              <a:rPr lang="en-US" sz="5200" b="1" kern="100" dirty="0">
                <a:effectLst/>
                <a:latin typeface="Times New Roman" panose="02020603050405020304" pitchFamily="18" charset="0"/>
                <a:ea typeface="Times New Roman" panose="02020603050405020304" pitchFamily="18" charset="0"/>
              </a:rPr>
              <a:t>Research Hypothesis </a:t>
            </a:r>
            <a:br>
              <a:rPr lang="en-US" sz="5200" kern="100" dirty="0">
                <a:effectLst/>
                <a:latin typeface="Times New Roman" panose="02020603050405020304" pitchFamily="18" charset="0"/>
                <a:ea typeface="Times New Roman" panose="02020603050405020304" pitchFamily="18" charset="0"/>
              </a:rPr>
            </a:br>
            <a:endParaRPr lang="en-US" sz="5200" dirty="0"/>
          </a:p>
        </p:txBody>
      </p:sp>
      <p:graphicFrame>
        <p:nvGraphicFramePr>
          <p:cNvPr id="5" name="Content Placeholder 2">
            <a:extLst>
              <a:ext uri="{FF2B5EF4-FFF2-40B4-BE49-F238E27FC236}">
                <a16:creationId xmlns:a16="http://schemas.microsoft.com/office/drawing/2014/main" id="{AA9718EC-5799-EAF1-45F0-569B0CC0ABD2}"/>
              </a:ext>
            </a:extLst>
          </p:cNvPr>
          <p:cNvGraphicFramePr>
            <a:graphicFrameLocks noGrp="1"/>
          </p:cNvGraphicFramePr>
          <p:nvPr>
            <p:ph idx="1"/>
            <p:extLst>
              <p:ext uri="{D42A27DB-BD31-4B8C-83A1-F6EECF244321}">
                <p14:modId xmlns:p14="http://schemas.microsoft.com/office/powerpoint/2010/main" val="3542993613"/>
              </p:ext>
            </p:extLst>
          </p:nvPr>
        </p:nvGraphicFramePr>
        <p:xfrm>
          <a:off x="4389822" y="775137"/>
          <a:ext cx="7103483"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588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1">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37FF-4C74-3AA9-00E3-44F72AAE9A12}"/>
              </a:ext>
            </a:extLst>
          </p:cNvPr>
          <p:cNvSpPr>
            <a:spLocks noGrp="1"/>
          </p:cNvSpPr>
          <p:nvPr>
            <p:ph type="title"/>
          </p:nvPr>
        </p:nvSpPr>
        <p:spPr/>
        <p:txBody>
          <a:bodyPr/>
          <a:lstStyle/>
          <a:p>
            <a:r>
              <a:rPr lang="en-US" b="1" kern="100" dirty="0">
                <a:solidFill>
                  <a:srgbClr val="000000"/>
                </a:solidFill>
                <a:ea typeface="Arial" panose="020B0604020202020204" pitchFamily="34" charset="0"/>
                <a:cs typeface="Times New Roman" panose="02020603050405020304" pitchFamily="18" charset="0"/>
              </a:rPr>
              <a:t>RESEARCH METHOD </a:t>
            </a:r>
            <a:r>
              <a:rPr lang="en-US" sz="4400" b="1" kern="100" dirty="0">
                <a:solidFill>
                  <a:srgbClr val="000000"/>
                </a:solidFill>
                <a:effectLst/>
                <a:ea typeface="Arial" panose="020B0604020202020204" pitchFamily="34" charset="0"/>
                <a:cs typeface="Times New Roman" panose="02020603050405020304" pitchFamily="18" charset="0"/>
              </a:rPr>
              <a:t> </a:t>
            </a:r>
            <a:endParaRPr lang="en-US"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65086B02-EDCF-8A5C-6C30-F7A4AEC9204B}"/>
              </a:ext>
            </a:extLst>
          </p:cNvPr>
          <p:cNvSpPr>
            <a:spLocks noGrp="1"/>
          </p:cNvSpPr>
          <p:nvPr>
            <p:ph idx="1"/>
          </p:nvPr>
        </p:nvSpPr>
        <p:spPr>
          <a:xfrm>
            <a:off x="838200" y="1364566"/>
            <a:ext cx="10515600" cy="4812397"/>
          </a:xfrm>
        </p:spPr>
        <p:txBody>
          <a:bodyPr/>
          <a:lstStyle/>
          <a:p>
            <a:pPr marL="0" marR="0" indent="0">
              <a:buNone/>
            </a:pPr>
            <a:endParaRPr lang="en-US" sz="2000" dirty="0">
              <a:effectLst/>
              <a:latin typeface="Times New Roman" panose="02020603050405020304" pitchFamily="18" charset="0"/>
              <a:ea typeface="Times New Roman" panose="02020603050405020304" pitchFamily="18" charset="0"/>
            </a:endParaRPr>
          </a:p>
          <a:p>
            <a:pPr marL="0" marR="0" indent="0">
              <a:buNone/>
            </a:pPr>
            <a:r>
              <a:rPr lang="en-US" sz="2000" dirty="0">
                <a:effectLst/>
                <a:latin typeface="Times New Roman" panose="02020603050405020304" pitchFamily="18" charset="0"/>
                <a:ea typeface="Times New Roman" panose="02020603050405020304" pitchFamily="18" charset="0"/>
              </a:rPr>
              <a:t>Pupils with the help of their Globe teachers mounted the rain gauge on the University Basic School premises to collect data on rainfall. They also cleaned the rain gauge after each rainfall collection to ensure the best possible reading. We also measured the rainwater collected shortly after it rains. An improvised rain gauge was used to collect data at Faith Community Baptist Senior High School.</a:t>
            </a:r>
          </a:p>
          <a:p>
            <a:pPr marL="0" marR="0" indent="0">
              <a:buNone/>
            </a:pPr>
            <a:r>
              <a:rPr lang="en-US" sz="2000" dirty="0">
                <a:effectLst/>
                <a:latin typeface="Times New Roman" panose="02020603050405020304" pitchFamily="18" charset="0"/>
                <a:ea typeface="Times New Roman" panose="02020603050405020304" pitchFamily="18" charset="0"/>
              </a:rPr>
              <a:t>After each rain event, the pH of rainwater was measured using the GLOBE Protocol. The rainwater pH was also submitted to the GLOBE website and recorded in our own spreadsheet.</a:t>
            </a:r>
          </a:p>
          <a:p>
            <a:pPr marL="0" marR="0" indent="0">
              <a:buNone/>
            </a:pPr>
            <a:r>
              <a:rPr lang="en-US" sz="2000" dirty="0">
                <a:effectLst/>
                <a:latin typeface="Times New Roman" panose="02020603050405020304" pitchFamily="18" charset="0"/>
                <a:ea typeface="Times New Roman" panose="02020603050405020304" pitchFamily="18" charset="0"/>
              </a:rPr>
              <a:t>Rainfall data was also obtained from the Ghana Metrological Agency to support rainfall data collected by pupils with the rain gauge.</a:t>
            </a:r>
          </a:p>
          <a:p>
            <a:pPr marL="0" marR="0" indent="0">
              <a:buNone/>
            </a:pPr>
            <a:r>
              <a:rPr lang="en-US" sz="2000" dirty="0">
                <a:effectLst/>
                <a:latin typeface="Times New Roman" panose="02020603050405020304" pitchFamily="18" charset="0"/>
                <a:ea typeface="Times New Roman" panose="02020603050405020304" pitchFamily="18" charset="0"/>
              </a:rPr>
              <a:t>Some soil samples from around the research sites were also gathered and analyzed.</a:t>
            </a:r>
          </a:p>
          <a:p>
            <a:pPr marL="0" marR="0" indent="0">
              <a:buNone/>
            </a:pPr>
            <a:r>
              <a:rPr lang="en-US" sz="2000" dirty="0">
                <a:effectLst/>
                <a:latin typeface="Times New Roman" panose="02020603050405020304" pitchFamily="18" charset="0"/>
                <a:ea typeface="Times New Roman" panose="02020603050405020304" pitchFamily="18" charset="0"/>
              </a:rPr>
              <a:t>The data on rainwater pH, and the amount of rainfall for each rain event and soil pH, were placed into graphs and spreadsheets to be compared and analyzed.</a:t>
            </a:r>
          </a:p>
          <a:p>
            <a:endParaRPr lang="en-US" dirty="0"/>
          </a:p>
        </p:txBody>
      </p:sp>
    </p:spTree>
    <p:extLst>
      <p:ext uri="{BB962C8B-B14F-4D97-AF65-F5344CB8AC3E}">
        <p14:creationId xmlns:p14="http://schemas.microsoft.com/office/powerpoint/2010/main" val="235024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924D7E0-B556-9C5D-236B-3A3C3788241F}"/>
              </a:ext>
            </a:extLst>
          </p:cNvPr>
          <p:cNvPicPr>
            <a:picLocks noGrp="1"/>
          </p:cNvPicPr>
          <p:nvPr>
            <p:ph idx="1"/>
          </p:nvPr>
        </p:nvPicPr>
        <p:blipFill rotWithShape="1">
          <a:blip r:embed="rId2"/>
          <a:srcRect t="16156" b="884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096F1-69E8-6AEF-239A-9953C17F8AF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0" marR="0" indent="0" algn="ctr">
              <a:spcAft>
                <a:spcPts val="1020"/>
              </a:spcAft>
            </a:pPr>
            <a:r>
              <a:rPr lang="en-US" sz="2300">
                <a:solidFill>
                  <a:schemeClr val="tx1">
                    <a:lumMod val="85000"/>
                    <a:lumOff val="15000"/>
                  </a:schemeClr>
                </a:solidFill>
                <a:effectLst/>
              </a:rPr>
              <a:t>Pupils determining the amount of rainfall using the </a:t>
            </a:r>
            <a:br>
              <a:rPr lang="en-US" sz="2300">
                <a:solidFill>
                  <a:schemeClr val="tx1">
                    <a:lumMod val="85000"/>
                    <a:lumOff val="15000"/>
                  </a:schemeClr>
                </a:solidFill>
                <a:effectLst/>
              </a:rPr>
            </a:br>
            <a:r>
              <a:rPr lang="en-US" sz="2300">
                <a:solidFill>
                  <a:schemeClr val="tx1">
                    <a:lumMod val="85000"/>
                    <a:lumOff val="15000"/>
                  </a:schemeClr>
                </a:solidFill>
                <a:effectLst/>
              </a:rPr>
              <a:t>Rain gauge </a:t>
            </a:r>
            <a:endParaRPr lang="en-US" sz="230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329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16F9A0CE-CF44-0BAD-B53F-AC0BEC833A09}"/>
              </a:ext>
            </a:extLst>
          </p:cNvPr>
          <p:cNvPicPr>
            <a:picLocks noGrp="1"/>
          </p:cNvPicPr>
          <p:nvPr>
            <p:ph idx="1"/>
          </p:nvPr>
        </p:nvPicPr>
        <p:blipFill rotWithShape="1">
          <a:blip r:embed="rId2"/>
          <a:srcRect t="13775" b="9694"/>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995332-1815-96B2-1440-820CA0BDE46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effectLst/>
              </a:rPr>
              <a:t>Pupils determining the pH of rainwater collected</a:t>
            </a:r>
            <a:endParaRPr lang="en-US" sz="3600">
              <a:solidFill>
                <a:schemeClr val="tx1">
                  <a:lumMod val="85000"/>
                  <a:lumOff val="15000"/>
                </a:schemeClr>
              </a:solidFill>
            </a:endParaRP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68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F8CAAA0-F5F6-98EE-4069-667089FF8DE4}"/>
              </a:ext>
            </a:extLst>
          </p:cNvPr>
          <p:cNvPicPr>
            <a:picLocks noGrp="1"/>
          </p:cNvPicPr>
          <p:nvPr>
            <p:ph idx="1"/>
          </p:nvPr>
        </p:nvPicPr>
        <p:blipFill rotWithShape="1">
          <a:blip r:embed="rId2"/>
          <a:srcRect t="1071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5A829-0623-492F-4B3E-255A71A9474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6350" marR="17780" indent="-6350" algn="ctr">
              <a:spcAft>
                <a:spcPts val="980"/>
              </a:spcAft>
            </a:pPr>
            <a:r>
              <a:rPr lang="en-US" sz="1400">
                <a:solidFill>
                  <a:schemeClr val="tx1">
                    <a:lumMod val="85000"/>
                    <a:lumOff val="15000"/>
                  </a:schemeClr>
                </a:solidFill>
                <a:effectLst/>
              </a:rPr>
              <a:t>pH meter reading pH of soil sample collected at </a:t>
            </a:r>
            <a:br>
              <a:rPr lang="en-US" sz="1400">
                <a:solidFill>
                  <a:schemeClr val="tx1">
                    <a:lumMod val="85000"/>
                    <a:lumOff val="15000"/>
                  </a:schemeClr>
                </a:solidFill>
                <a:effectLst/>
              </a:rPr>
            </a:br>
            <a:r>
              <a:rPr lang="en-US" sz="1400">
                <a:solidFill>
                  <a:schemeClr val="tx1">
                    <a:lumMod val="85000"/>
                    <a:lumOff val="15000"/>
                  </a:schemeClr>
                </a:solidFill>
                <a:effectLst/>
              </a:rPr>
              <a:t>University of Ghana Campus, Legon </a:t>
            </a:r>
            <a:br>
              <a:rPr lang="en-US" sz="1400">
                <a:solidFill>
                  <a:schemeClr val="tx1">
                    <a:lumMod val="85000"/>
                    <a:lumOff val="15000"/>
                  </a:schemeClr>
                </a:solidFill>
                <a:effectLst/>
              </a:rPr>
            </a:br>
            <a:endParaRPr lang="en-US" sz="140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739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1">
              <a:lumMod val="20000"/>
              <a:lumOff val="80000"/>
            </a:schemeClr>
          </a:bgClr>
        </a:patt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925AC7-CA10-645A-3060-1D4CD4929A4B}"/>
              </a:ext>
            </a:extLst>
          </p:cNvPr>
          <p:cNvSpPr>
            <a:spLocks noGrp="1"/>
          </p:cNvSpPr>
          <p:nvPr>
            <p:ph type="title"/>
          </p:nvPr>
        </p:nvSpPr>
        <p:spPr>
          <a:xfrm>
            <a:off x="838200" y="365125"/>
            <a:ext cx="10515600" cy="1325563"/>
          </a:xfrm>
        </p:spPr>
        <p:txBody>
          <a:bodyPr>
            <a:normAutofit fontScale="90000"/>
          </a:bodyPr>
          <a:lstStyle/>
          <a:p>
            <a:pPr marL="6350" marR="24130" indent="-6350" algn="ctr">
              <a:spcBef>
                <a:spcPts val="0"/>
              </a:spcBef>
              <a:spcAft>
                <a:spcPts val="1025"/>
              </a:spcAft>
            </a:pPr>
            <a:r>
              <a:rPr lang="en-US" sz="2800" b="1" kern="100" dirty="0">
                <a:effectLst/>
                <a:latin typeface="Times New Roman" panose="02020603050405020304" pitchFamily="18" charset="0"/>
                <a:ea typeface="Times New Roman" panose="02020603050405020304" pitchFamily="18" charset="0"/>
              </a:rPr>
              <a:t>COMPARATIVE ANALYSIS OF THE TOTAL AMOUNT RAINWATER COLLECTED FOR THE SELECTED MONTHS IN 2023.</a:t>
            </a:r>
            <a:br>
              <a:rPr lang="en-US" sz="2800" kern="100" dirty="0">
                <a:effectLst/>
                <a:latin typeface="Times New Roman" panose="02020603050405020304" pitchFamily="18" charset="0"/>
                <a:ea typeface="Times New Roman" panose="02020603050405020304" pitchFamily="18" charset="0"/>
              </a:rPr>
            </a:br>
            <a:br>
              <a:rPr lang="en-US" sz="2800" kern="100" dirty="0">
                <a:effectLst/>
                <a:latin typeface="Times New Roman" panose="02020603050405020304" pitchFamily="18" charset="0"/>
                <a:ea typeface="Times New Roman" panose="02020603050405020304" pitchFamily="18" charset="0"/>
              </a:rPr>
            </a:br>
            <a:r>
              <a:rPr lang="en-US" sz="2000" b="1" kern="100" dirty="0">
                <a:latin typeface="Times New Roman" panose="02020603050405020304" pitchFamily="18" charset="0"/>
                <a:ea typeface="Times New Roman" panose="02020603050405020304" pitchFamily="18" charset="0"/>
              </a:rPr>
              <a:t>GRAPH 1</a:t>
            </a:r>
            <a:endParaRPr lang="en-US" sz="2800" b="1" dirty="0"/>
          </a:p>
        </p:txBody>
      </p:sp>
      <p:graphicFrame>
        <p:nvGraphicFramePr>
          <p:cNvPr id="4" name="Content Placeholder 3">
            <a:extLst>
              <a:ext uri="{FF2B5EF4-FFF2-40B4-BE49-F238E27FC236}">
                <a16:creationId xmlns:a16="http://schemas.microsoft.com/office/drawing/2014/main" id="{F49DF7A2-14C9-3DAE-C039-F866EB698607}"/>
              </a:ext>
            </a:extLst>
          </p:cNvPr>
          <p:cNvGraphicFramePr>
            <a:graphicFrameLocks noGrp="1"/>
          </p:cNvGraphicFramePr>
          <p:nvPr>
            <p:ph idx="1"/>
            <p:extLst>
              <p:ext uri="{D42A27DB-BD31-4B8C-83A1-F6EECF244321}">
                <p14:modId xmlns:p14="http://schemas.microsoft.com/office/powerpoint/2010/main" val="1011442275"/>
              </p:ext>
            </p:extLst>
          </p:nvPr>
        </p:nvGraphicFramePr>
        <p:xfrm>
          <a:off x="838200" y="2002965"/>
          <a:ext cx="10515600" cy="4160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6288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435ED-E9C4-A4A2-4DBD-EFE30981F42F}"/>
              </a:ext>
            </a:extLst>
          </p:cNvPr>
          <p:cNvSpPr>
            <a:spLocks noGrp="1"/>
          </p:cNvSpPr>
          <p:nvPr>
            <p:ph type="title"/>
          </p:nvPr>
        </p:nvSpPr>
        <p:spPr>
          <a:xfrm>
            <a:off x="838200" y="365126"/>
            <a:ext cx="10515600" cy="1154186"/>
          </a:xfrm>
        </p:spPr>
        <p:txBody>
          <a:bodyPr>
            <a:normAutofit fontScale="90000"/>
          </a:bodyPr>
          <a:lstStyle/>
          <a:p>
            <a:br>
              <a:rPr lang="en-US" sz="4400" b="1" kern="100" dirty="0">
                <a:solidFill>
                  <a:srgbClr val="000000"/>
                </a:solidFill>
                <a:effectLst/>
                <a:latin typeface="Arial" panose="020B0604020202020204" pitchFamily="34" charset="0"/>
                <a:ea typeface="Arial" panose="020B0604020202020204" pitchFamily="34" charset="0"/>
              </a:rPr>
            </a:br>
            <a:r>
              <a:rPr lang="en-US" sz="4400" b="1" kern="100" dirty="0">
                <a:solidFill>
                  <a:srgbClr val="000000"/>
                </a:solidFill>
                <a:effectLst/>
                <a:latin typeface="Arial" panose="020B0604020202020204" pitchFamily="34" charset="0"/>
                <a:ea typeface="Arial" panose="020B0604020202020204" pitchFamily="34" charset="0"/>
              </a:rPr>
              <a:t>Data summary </a:t>
            </a:r>
            <a:br>
              <a:rPr lang="en-US" sz="4400" b="1" kern="100" dirty="0">
                <a:solidFill>
                  <a:srgbClr val="000000"/>
                </a:solidFill>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9573C4A-6600-E373-8829-354487FCFBCA}"/>
              </a:ext>
            </a:extLst>
          </p:cNvPr>
          <p:cNvSpPr>
            <a:spLocks noGrp="1"/>
          </p:cNvSpPr>
          <p:nvPr>
            <p:ph idx="1"/>
          </p:nvPr>
        </p:nvSpPr>
        <p:spPr/>
        <p:txBody>
          <a:bodyPr/>
          <a:lstStyle/>
          <a:p>
            <a:pPr marL="0" marR="0" indent="0">
              <a:buNone/>
            </a:pPr>
            <a:r>
              <a:rPr lang="en-US" sz="2000" b="1" dirty="0">
                <a:effectLst/>
                <a:latin typeface="Times New Roman" panose="02020603050405020304" pitchFamily="18" charset="0"/>
                <a:ea typeface="Times New Roman" panose="02020603050405020304" pitchFamily="18" charset="0"/>
              </a:rPr>
              <a:t>GRAPH 1</a:t>
            </a:r>
            <a:r>
              <a:rPr lang="en-US" sz="2400" dirty="0">
                <a:effectLst/>
                <a:latin typeface="Times New Roman" panose="02020603050405020304" pitchFamily="18" charset="0"/>
                <a:ea typeface="Times New Roman" panose="02020603050405020304" pitchFamily="18" charset="0"/>
              </a:rPr>
              <a:t> </a:t>
            </a:r>
          </a:p>
          <a:p>
            <a:pPr marL="0" marR="0" indent="0">
              <a:buNone/>
            </a:pPr>
            <a:r>
              <a:rPr lang="en-US" sz="2400" dirty="0">
                <a:effectLst/>
                <a:latin typeface="Times New Roman" panose="02020603050405020304" pitchFamily="18" charset="0"/>
                <a:ea typeface="Times New Roman" panose="02020603050405020304" pitchFamily="18" charset="0"/>
              </a:rPr>
              <a:t>Displays the rainfall pattern both at the University of Ghana campus, Legon and at the Faith Community Baptist Senior High School in Madina Zongo Junction. </a:t>
            </a:r>
          </a:p>
          <a:p>
            <a:pPr marL="0" marR="0" indent="0">
              <a:buNone/>
            </a:pPr>
            <a:r>
              <a:rPr lang="en-US" sz="2400" dirty="0">
                <a:effectLst/>
                <a:latin typeface="Times New Roman" panose="02020603050405020304" pitchFamily="18" charset="0"/>
                <a:ea typeface="Times New Roman" panose="02020603050405020304" pitchFamily="18" charset="0"/>
              </a:rPr>
              <a:t>The graph shows a higher amount of monthly rainfall at the University of Ghana campus, Legon than at </a:t>
            </a:r>
            <a:r>
              <a:rPr lang="en-US" sz="2400" dirty="0">
                <a:latin typeface="Times New Roman" panose="02020603050405020304" pitchFamily="18" charset="0"/>
                <a:ea typeface="Times New Roman" panose="02020603050405020304" pitchFamily="18" charset="0"/>
              </a:rPr>
              <a:t>the </a:t>
            </a:r>
            <a:r>
              <a:rPr lang="en-US" sz="2400" dirty="0">
                <a:effectLst/>
                <a:latin typeface="Times New Roman" panose="02020603050405020304" pitchFamily="18" charset="0"/>
                <a:ea typeface="Times New Roman" panose="02020603050405020304" pitchFamily="18" charset="0"/>
              </a:rPr>
              <a:t>Faith Community Baptist Senior High School, Madina Zongo Junction.</a:t>
            </a:r>
          </a:p>
          <a:p>
            <a:pPr marL="0" marR="0" indent="0">
              <a:buNone/>
            </a:pPr>
            <a:r>
              <a:rPr lang="en-US" sz="2400" dirty="0">
                <a:latin typeface="Times New Roman" panose="02020603050405020304" pitchFamily="18" charset="0"/>
                <a:ea typeface="Times New Roman" panose="02020603050405020304" pitchFamily="18" charset="0"/>
              </a:rPr>
              <a:t>This is an indication that the more trees found in an area the higher the amount of rainfall with lower acidity levels in the area.</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1354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42" name="Rectangle 3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8EFCF-0BAE-9525-B00E-1DD5810A94F5}"/>
              </a:ext>
            </a:extLst>
          </p:cNvPr>
          <p:cNvSpPr>
            <a:spLocks noGrp="1"/>
          </p:cNvSpPr>
          <p:nvPr>
            <p:ph type="title"/>
          </p:nvPr>
        </p:nvSpPr>
        <p:spPr>
          <a:xfrm>
            <a:off x="838200" y="556995"/>
            <a:ext cx="10515600" cy="990451"/>
          </a:xfrm>
        </p:spPr>
        <p:txBody>
          <a:bodyPr>
            <a:normAutofit fontScale="90000"/>
          </a:bodyPr>
          <a:lstStyle/>
          <a:p>
            <a:pPr algn="ctr"/>
            <a:r>
              <a:rPr lang="en-US" sz="2900" b="1" kern="100" dirty="0">
                <a:effectLst/>
                <a:latin typeface="Times New Roman" panose="02020603050405020304" pitchFamily="18" charset="0"/>
                <a:ea typeface="Times New Roman" panose="02020603050405020304" pitchFamily="18" charset="0"/>
              </a:rPr>
              <a:t>The pH levels of the schools in the selected months in 2023.</a:t>
            </a:r>
            <a:br>
              <a:rPr lang="en-US" sz="2900" kern="100" dirty="0">
                <a:effectLst/>
                <a:latin typeface="Times New Roman" panose="02020603050405020304" pitchFamily="18" charset="0"/>
                <a:ea typeface="Times New Roman" panose="02020603050405020304" pitchFamily="18" charset="0"/>
              </a:rPr>
            </a:br>
            <a:br>
              <a:rPr lang="en-US" sz="2900" kern="100" dirty="0">
                <a:effectLst/>
                <a:latin typeface="Times New Roman" panose="02020603050405020304" pitchFamily="18" charset="0"/>
                <a:ea typeface="Times New Roman" panose="02020603050405020304" pitchFamily="18" charset="0"/>
              </a:rPr>
            </a:br>
            <a:r>
              <a:rPr lang="en-US" sz="1800" b="1" kern="100" dirty="0">
                <a:effectLst/>
                <a:latin typeface="Times New Roman" panose="02020603050405020304" pitchFamily="18" charset="0"/>
                <a:ea typeface="Times New Roman" panose="02020603050405020304" pitchFamily="18" charset="0"/>
              </a:rPr>
              <a:t>GRAPH 2</a:t>
            </a:r>
            <a:endParaRPr lang="en-US" sz="2900" b="1" dirty="0"/>
          </a:p>
        </p:txBody>
      </p:sp>
      <p:graphicFrame>
        <p:nvGraphicFramePr>
          <p:cNvPr id="4" name="Content Placeholder 3">
            <a:extLst>
              <a:ext uri="{FF2B5EF4-FFF2-40B4-BE49-F238E27FC236}">
                <a16:creationId xmlns:a16="http://schemas.microsoft.com/office/drawing/2014/main" id="{2A63F268-02D0-FF6A-EEB2-02E39FB55A9F}"/>
              </a:ext>
            </a:extLst>
          </p:cNvPr>
          <p:cNvGraphicFramePr>
            <a:graphicFrameLocks noGrp="1"/>
          </p:cNvGraphicFramePr>
          <p:nvPr>
            <p:ph idx="1"/>
            <p:extLst>
              <p:ext uri="{D42A27DB-BD31-4B8C-83A1-F6EECF244321}">
                <p14:modId xmlns:p14="http://schemas.microsoft.com/office/powerpoint/2010/main" val="778453725"/>
              </p:ext>
            </p:extLst>
          </p:nvPr>
        </p:nvGraphicFramePr>
        <p:xfrm>
          <a:off x="838200" y="1547446"/>
          <a:ext cx="10515600" cy="46338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6926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tx2">
              <a:lumMod val="20000"/>
              <a:lumOff val="80000"/>
            </a:schemeClr>
          </a:fgClr>
          <a:bgClr>
            <a:schemeClr val="accent1">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F3965-43F7-889B-AE21-738D9DD9DD2F}"/>
              </a:ext>
            </a:extLst>
          </p:cNvPr>
          <p:cNvSpPr>
            <a:spLocks noGrp="1"/>
          </p:cNvSpPr>
          <p:nvPr>
            <p:ph type="title"/>
          </p:nvPr>
        </p:nvSpPr>
        <p:spPr/>
        <p:txBody>
          <a:bodyPr/>
          <a:lstStyle/>
          <a:p>
            <a:r>
              <a:rPr lang="en-US" sz="4400" b="1" kern="100" dirty="0">
                <a:solidFill>
                  <a:srgbClr val="000000"/>
                </a:solidFill>
                <a:effectLst/>
                <a:ea typeface="Arial" panose="020B0604020202020204" pitchFamily="34" charset="0"/>
              </a:rPr>
              <a:t>Data summary</a:t>
            </a:r>
            <a:endParaRPr lang="en-US" dirty="0"/>
          </a:p>
        </p:txBody>
      </p:sp>
      <p:sp useBgFill="1">
        <p:nvSpPr>
          <p:cNvPr id="3" name="Content Placeholder 2">
            <a:extLst>
              <a:ext uri="{FF2B5EF4-FFF2-40B4-BE49-F238E27FC236}">
                <a16:creationId xmlns:a16="http://schemas.microsoft.com/office/drawing/2014/main" id="{D0CC392A-1ECA-618D-20B0-4E03B844D59A}"/>
              </a:ext>
            </a:extLst>
          </p:cNvPr>
          <p:cNvSpPr>
            <a:spLocks noGrp="1"/>
          </p:cNvSpPr>
          <p:nvPr>
            <p:ph idx="1"/>
          </p:nvPr>
        </p:nvSpPr>
        <p:spPr/>
        <p:txBody>
          <a:bodyPr/>
          <a:lstStyle/>
          <a:p>
            <a:pPr marL="0" marR="0" indent="0">
              <a:buNone/>
            </a:pPr>
            <a:r>
              <a:rPr lang="en-US" b="1" dirty="0">
                <a:latin typeface="Times New Roman" panose="02020603050405020304" pitchFamily="18" charset="0"/>
                <a:ea typeface="Times New Roman" panose="02020603050405020304" pitchFamily="18" charset="0"/>
              </a:rPr>
              <a:t>GRAPH 2 </a:t>
            </a:r>
            <a:r>
              <a:rPr lang="en-US" sz="2800" dirty="0">
                <a:effectLst/>
                <a:latin typeface="Times New Roman" panose="02020603050405020304" pitchFamily="18" charset="0"/>
                <a:ea typeface="Times New Roman" panose="02020603050405020304" pitchFamily="18" charset="0"/>
              </a:rPr>
              <a:t> </a:t>
            </a:r>
          </a:p>
          <a:p>
            <a:pPr marL="0" marR="0" indent="0">
              <a:buNone/>
            </a:pPr>
            <a:r>
              <a:rPr lang="en-US" sz="2800" dirty="0">
                <a:effectLst/>
                <a:latin typeface="Times New Roman" panose="02020603050405020304" pitchFamily="18" charset="0"/>
                <a:ea typeface="Times New Roman" panose="02020603050405020304" pitchFamily="18" charset="0"/>
              </a:rPr>
              <a:t>Displays the average pH of rainwater collected from the University of Ghana campus, Legon and Faith Community Baptist Senior High School respectively. </a:t>
            </a:r>
          </a:p>
          <a:p>
            <a:pPr marL="0" marR="0" indent="0">
              <a:buNone/>
            </a:pPr>
            <a:r>
              <a:rPr lang="en-US" sz="2800" dirty="0">
                <a:effectLst/>
                <a:latin typeface="Times New Roman" panose="02020603050405020304" pitchFamily="18" charset="0"/>
                <a:ea typeface="Times New Roman" panose="02020603050405020304" pitchFamily="18" charset="0"/>
              </a:rPr>
              <a:t>The graph or data shows a mean average of 5.2 for the four (4) months </a:t>
            </a:r>
            <a:r>
              <a:rPr lang="en-US" dirty="0">
                <a:latin typeface="Times New Roman" panose="02020603050405020304" pitchFamily="18" charset="0"/>
                <a:ea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March – June) for the University of Ghana campus, Legon. </a:t>
            </a:r>
          </a:p>
          <a:p>
            <a:pPr marL="0" marR="0" indent="0">
              <a:buNone/>
            </a:pPr>
            <a:r>
              <a:rPr lang="en-US" sz="2800" dirty="0">
                <a:effectLst/>
                <a:latin typeface="Times New Roman" panose="02020603050405020304" pitchFamily="18" charset="0"/>
                <a:ea typeface="Times New Roman" panose="02020603050405020304" pitchFamily="18" charset="0"/>
              </a:rPr>
              <a:t>In contrast, a mean average of 4.2 for the same period, from March to June, for Faith Community Baptist Senior High School, Madina Zongo Junction. </a:t>
            </a:r>
          </a:p>
          <a:p>
            <a:endParaRPr lang="en-US" dirty="0"/>
          </a:p>
        </p:txBody>
      </p:sp>
    </p:spTree>
    <p:extLst>
      <p:ext uri="{BB962C8B-B14F-4D97-AF65-F5344CB8AC3E}">
        <p14:creationId xmlns:p14="http://schemas.microsoft.com/office/powerpoint/2010/main" val="264574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CBE0-AB8A-7863-477F-B469EDAB0CED}"/>
              </a:ext>
            </a:extLst>
          </p:cNvPr>
          <p:cNvSpPr>
            <a:spLocks noGrp="1"/>
          </p:cNvSpPr>
          <p:nvPr>
            <p:ph type="title"/>
          </p:nvPr>
        </p:nvSpPr>
        <p:spPr>
          <a:xfrm>
            <a:off x="762001" y="1141711"/>
            <a:ext cx="3234466" cy="3474364"/>
          </a:xfrm>
        </p:spPr>
        <p:txBody>
          <a:bodyPr vert="horz" lIns="91440" tIns="45720" rIns="91440" bIns="45720" rtlCol="0" anchor="t">
            <a:normAutofit/>
          </a:bodyPr>
          <a:lstStyle/>
          <a:p>
            <a:br>
              <a:rPr lang="en-US" sz="2000" b="1" kern="1200" dirty="0">
                <a:solidFill>
                  <a:schemeClr val="tx1"/>
                </a:solidFill>
                <a:effectLst/>
                <a:latin typeface="+mj-lt"/>
                <a:ea typeface="+mj-ea"/>
                <a:cs typeface="+mj-cs"/>
              </a:rPr>
            </a:br>
            <a:br>
              <a:rPr lang="en-US" sz="2000" b="1" kern="1200" dirty="0">
                <a:solidFill>
                  <a:schemeClr val="tx1"/>
                </a:solidFill>
                <a:effectLst/>
                <a:latin typeface="+mj-lt"/>
                <a:ea typeface="+mj-ea"/>
                <a:cs typeface="+mj-cs"/>
              </a:rPr>
            </a:br>
            <a:br>
              <a:rPr lang="en-US" sz="2000" b="1" kern="1200" dirty="0">
                <a:solidFill>
                  <a:schemeClr val="tx1"/>
                </a:solidFill>
                <a:effectLst/>
                <a:latin typeface="+mj-lt"/>
                <a:ea typeface="+mj-ea"/>
                <a:cs typeface="+mj-cs"/>
              </a:rPr>
            </a:br>
            <a:br>
              <a:rPr lang="en-US" sz="2000" b="1" kern="1200" dirty="0">
                <a:solidFill>
                  <a:schemeClr val="tx1"/>
                </a:solidFill>
                <a:effectLst/>
                <a:latin typeface="+mj-lt"/>
                <a:ea typeface="+mj-ea"/>
                <a:cs typeface="+mj-cs"/>
              </a:rPr>
            </a:br>
            <a:r>
              <a:rPr lang="en-US" sz="2000" b="1" kern="1200" dirty="0">
                <a:solidFill>
                  <a:schemeClr val="tx1"/>
                </a:solidFill>
                <a:effectLst/>
                <a:latin typeface="+mj-lt"/>
                <a:ea typeface="+mj-ea"/>
                <a:cs typeface="+mj-cs"/>
              </a:rPr>
              <a:t>THE RELATIONSHIP BETWEEN LAND COVER AND MICROCLIMATIC INDEX - A CASE STUDY OF UNIVERSITY OF GHANA MAIN CAMPUS. </a:t>
            </a:r>
            <a:br>
              <a:rPr lang="en-US" sz="2000" kern="1200" dirty="0">
                <a:solidFill>
                  <a:schemeClr val="tx1"/>
                </a:solidFill>
                <a:effectLst/>
                <a:latin typeface="+mj-lt"/>
                <a:ea typeface="+mj-ea"/>
                <a:cs typeface="+mj-cs"/>
              </a:rPr>
            </a:b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cxnSp>
        <p:nvCxnSpPr>
          <p:cNvPr id="28" name="Straight Connector 15">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2">
            <a:extLst>
              <a:ext uri="{FF2B5EF4-FFF2-40B4-BE49-F238E27FC236}">
                <a16:creationId xmlns:a16="http://schemas.microsoft.com/office/drawing/2014/main" id="{61481DE1-6E45-B955-5BF9-D3E2B2C872B9}"/>
              </a:ext>
            </a:extLst>
          </p:cNvPr>
          <p:cNvGraphicFramePr>
            <a:graphicFrameLocks noGrp="1"/>
          </p:cNvGraphicFramePr>
          <p:nvPr>
            <p:ph idx="1"/>
            <p:extLst>
              <p:ext uri="{D42A27DB-BD31-4B8C-83A1-F6EECF244321}">
                <p14:modId xmlns:p14="http://schemas.microsoft.com/office/powerpoint/2010/main" val="300334751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632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2382-5FF3-A44C-D97D-527B618A1AB3}"/>
              </a:ext>
            </a:extLst>
          </p:cNvPr>
          <p:cNvSpPr>
            <a:spLocks noGrp="1"/>
          </p:cNvSpPr>
          <p:nvPr>
            <p:ph type="title"/>
          </p:nvPr>
        </p:nvSpPr>
        <p:spPr/>
        <p:txBody>
          <a:bodyPr/>
          <a:lstStyle/>
          <a:p>
            <a:r>
              <a:rPr lang="en-US" sz="4400" b="1" kern="100" dirty="0">
                <a:solidFill>
                  <a:srgbClr val="000000"/>
                </a:solidFill>
                <a:effectLst/>
                <a:latin typeface="Arial" panose="020B0604020202020204" pitchFamily="34" charset="0"/>
                <a:ea typeface="Arial" panose="020B0604020202020204" pitchFamily="34" charset="0"/>
              </a:rPr>
              <a:t>Data analysis </a:t>
            </a:r>
            <a:br>
              <a:rPr lang="en-US" sz="4400" b="1" kern="100" dirty="0">
                <a:solidFill>
                  <a:srgbClr val="000000"/>
                </a:solidFill>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E3331DE5-727B-3F11-662E-ACA6714C2B42}"/>
              </a:ext>
            </a:extLst>
          </p:cNvPr>
          <p:cNvSpPr>
            <a:spLocks noGrp="1"/>
          </p:cNvSpPr>
          <p:nvPr>
            <p:ph idx="1"/>
          </p:nvPr>
        </p:nvSpPr>
        <p:spPr>
          <a:xfrm>
            <a:off x="838200" y="1378634"/>
            <a:ext cx="10515600" cy="4798329"/>
          </a:xfrm>
        </p:spPr>
        <p:txBody>
          <a:bodyPr/>
          <a:lstStyle/>
          <a:p>
            <a:pPr marL="0" marR="0" indent="0">
              <a:buNone/>
            </a:pPr>
            <a:endParaRPr lang="en-US" sz="2000" dirty="0">
              <a:effectLst/>
              <a:latin typeface="Times New Roman" panose="02020603050405020304" pitchFamily="18" charset="0"/>
              <a:ea typeface="Times New Roman" panose="02020603050405020304" pitchFamily="18" charset="0"/>
            </a:endParaRPr>
          </a:p>
          <a:p>
            <a:pPr marL="0" marR="0" indent="0">
              <a:buNone/>
            </a:pPr>
            <a:r>
              <a:rPr lang="en-US" sz="2000" dirty="0">
                <a:effectLst/>
                <a:latin typeface="Times New Roman" panose="02020603050405020304" pitchFamily="18" charset="0"/>
                <a:ea typeface="Times New Roman" panose="02020603050405020304" pitchFamily="18" charset="0"/>
              </a:rPr>
              <a:t>The data gathered from the rainfall pattern shows that the University of Ghana campus, Legon recorded higher rainfall amounts during the period of data collection.</a:t>
            </a:r>
          </a:p>
          <a:p>
            <a:pPr marL="0" marR="0" indent="0">
              <a:buNone/>
            </a:pPr>
            <a:r>
              <a:rPr lang="en-US" sz="2000" dirty="0">
                <a:effectLst/>
                <a:latin typeface="Times New Roman" panose="02020603050405020304" pitchFamily="18" charset="0"/>
                <a:ea typeface="Times New Roman" panose="02020603050405020304" pitchFamily="18" charset="0"/>
              </a:rPr>
              <a:t>This is compared to the data collected from Faith Community Baptist Senior High School. </a:t>
            </a:r>
          </a:p>
          <a:p>
            <a:pPr marL="0" marR="0" indent="0">
              <a:buNone/>
            </a:pPr>
            <a:r>
              <a:rPr lang="en-US" sz="2000" dirty="0">
                <a:effectLst/>
                <a:latin typeface="Times New Roman" panose="02020603050405020304" pitchFamily="18" charset="0"/>
                <a:ea typeface="Times New Roman" panose="02020603050405020304" pitchFamily="18" charset="0"/>
              </a:rPr>
              <a:t>This answers the second research question as vegetational cover affects the rate of water transpiration, humidity, and surface temperature. </a:t>
            </a:r>
          </a:p>
          <a:p>
            <a:pPr marL="0" marR="0" indent="0">
              <a:buNone/>
            </a:pPr>
            <a:r>
              <a:rPr lang="en-US" sz="2000" dirty="0">
                <a:effectLst/>
                <a:latin typeface="Times New Roman" panose="02020603050405020304" pitchFamily="18" charset="0"/>
                <a:ea typeface="Times New Roman" panose="02020603050405020304" pitchFamily="18" charset="0"/>
              </a:rPr>
              <a:t>This culminated in high rainfall.</a:t>
            </a:r>
          </a:p>
          <a:p>
            <a:pPr marL="0" marR="0" indent="0">
              <a:buNone/>
            </a:pPr>
            <a:r>
              <a:rPr lang="en-US" sz="2000" dirty="0">
                <a:effectLst/>
                <a:latin typeface="Times New Roman" panose="02020603050405020304" pitchFamily="18" charset="0"/>
                <a:ea typeface="Times New Roman" panose="02020603050405020304" pitchFamily="18" charset="0"/>
              </a:rPr>
              <a:t>The land cover of trees on the University of Ghana campus increased carbon absorption by trees for photosynthesis. </a:t>
            </a:r>
          </a:p>
          <a:p>
            <a:pPr marL="0" marR="0" indent="0">
              <a:buNone/>
            </a:pPr>
            <a:r>
              <a:rPr lang="en-US" sz="2000" dirty="0">
                <a:effectLst/>
                <a:latin typeface="Times New Roman" panose="02020603050405020304" pitchFamily="18" charset="0"/>
                <a:ea typeface="Times New Roman" panose="02020603050405020304" pitchFamily="18" charset="0"/>
              </a:rPr>
              <a:t>This brought about a balance between carbon emissions and carbon absorption affecting precipitated water </a:t>
            </a:r>
            <a:r>
              <a:rPr lang="en-US" sz="2000" dirty="0" err="1">
                <a:effectLst/>
                <a:latin typeface="Times New Roman" panose="02020603050405020304" pitchFamily="18" charset="0"/>
                <a:ea typeface="Times New Roman" panose="02020603050405020304" pitchFamily="18" charset="0"/>
              </a:rPr>
              <a:t>pH.</a:t>
            </a:r>
            <a:r>
              <a:rPr lang="en-US" sz="2000" dirty="0">
                <a:effectLst/>
                <a:latin typeface="Times New Roman" panose="02020603050405020304" pitchFamily="18" charset="0"/>
                <a:ea typeface="Times New Roman" panose="02020603050405020304" pitchFamily="18" charset="0"/>
              </a:rPr>
              <a:t> This was not the case at Faith Community Baptist Senior High School. </a:t>
            </a:r>
          </a:p>
          <a:p>
            <a:pPr marL="0" marR="0" indent="0">
              <a:buNone/>
            </a:pPr>
            <a:r>
              <a:rPr lang="en-US" sz="2000" dirty="0">
                <a:effectLst/>
                <a:latin typeface="Times New Roman" panose="02020603050405020304" pitchFamily="18" charset="0"/>
                <a:ea typeface="Times New Roman" panose="02020603050405020304" pitchFamily="18" charset="0"/>
              </a:rPr>
              <a:t>This also answers the second research question.</a:t>
            </a:r>
          </a:p>
          <a:p>
            <a:endParaRPr lang="en-US" sz="1800" dirty="0">
              <a:latin typeface="Times New Roman" panose="02020603050405020304" pitchFamily="18" charset="0"/>
            </a:endParaRPr>
          </a:p>
        </p:txBody>
      </p:sp>
    </p:spTree>
    <p:extLst>
      <p:ext uri="{BB962C8B-B14F-4D97-AF65-F5344CB8AC3E}">
        <p14:creationId xmlns:p14="http://schemas.microsoft.com/office/powerpoint/2010/main" val="310473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chemeClr val="bg1"/>
          </a:bgClr>
        </a:pattFill>
        <a:effectLst/>
      </p:bgPr>
    </p:bg>
    <p:spTree>
      <p:nvGrpSpPr>
        <p:cNvPr id="1" name=""/>
        <p:cNvGrpSpPr/>
        <p:nvPr/>
      </p:nvGrpSpPr>
      <p:grpSpPr>
        <a:xfrm>
          <a:off x="0" y="0"/>
          <a:ext cx="0" cy="0"/>
          <a:chOff x="0" y="0"/>
          <a:chExt cx="0" cy="0"/>
        </a:xfrm>
      </p:grpSpPr>
      <p:sp useBgFill="1">
        <p:nvSpPr>
          <p:cNvPr id="2081" name="Rectangle 208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BF36B9-F4EE-612E-449A-0C4DDFFAA502}"/>
              </a:ext>
            </a:extLst>
          </p:cNvPr>
          <p:cNvSpPr>
            <a:spLocks noGrp="1"/>
          </p:cNvSpPr>
          <p:nvPr>
            <p:ph type="title"/>
          </p:nvPr>
        </p:nvSpPr>
        <p:spPr>
          <a:xfrm>
            <a:off x="630936" y="639520"/>
            <a:ext cx="3429000" cy="1719072"/>
          </a:xfrm>
        </p:spPr>
        <p:txBody>
          <a:bodyPr anchor="b">
            <a:normAutofit/>
          </a:bodyPr>
          <a:lstStyle/>
          <a:p>
            <a:r>
              <a:rPr lang="en-US" sz="3400" dirty="0">
                <a:latin typeface="Times New Roman" panose="02020603050405020304" pitchFamily="18" charset="0"/>
                <a:cs typeface="Times New Roman" panose="02020603050405020304" pitchFamily="18" charset="0"/>
              </a:rPr>
              <a:t>A pH scale adopted from Dreamstime.com</a:t>
            </a:r>
          </a:p>
        </p:txBody>
      </p:sp>
      <p:sp>
        <p:nvSpPr>
          <p:cNvPr id="208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Content Placeholder 2053">
            <a:extLst>
              <a:ext uri="{FF2B5EF4-FFF2-40B4-BE49-F238E27FC236}">
                <a16:creationId xmlns:a16="http://schemas.microsoft.com/office/drawing/2014/main" id="{B79A5099-89F4-A777-B999-462A2609A64B}"/>
              </a:ext>
            </a:extLst>
          </p:cNvPr>
          <p:cNvSpPr>
            <a:spLocks noGrp="1"/>
          </p:cNvSpPr>
          <p:nvPr>
            <p:ph idx="1"/>
          </p:nvPr>
        </p:nvSpPr>
        <p:spPr>
          <a:xfrm>
            <a:off x="630936" y="2807208"/>
            <a:ext cx="3429000" cy="3410712"/>
          </a:xfrm>
        </p:spPr>
        <p:txBody>
          <a:bodyPr anchor="t">
            <a:normAutofit/>
          </a:bodyPr>
          <a:lstStyle/>
          <a:p>
            <a:pPr marL="0" indent="0">
              <a:buNone/>
            </a:pPr>
            <a:r>
              <a:rPr lang="en-US" sz="2200" dirty="0"/>
              <a:t>The pH scale operates on the following basic   principles: </a:t>
            </a:r>
          </a:p>
          <a:p>
            <a:pPr marL="457200" indent="-457200">
              <a:buAutoNum type="arabicPeriod"/>
            </a:pPr>
            <a:r>
              <a:rPr lang="en-US" sz="2200" dirty="0"/>
              <a:t>The lower the pH value the higher the level of acidity. </a:t>
            </a:r>
          </a:p>
          <a:p>
            <a:pPr marL="457200" indent="-457200">
              <a:buAutoNum type="arabicPeriod"/>
            </a:pPr>
            <a:r>
              <a:rPr lang="en-US" sz="2200" dirty="0"/>
              <a:t>The higher the pH value the lower the level of acidity.</a:t>
            </a:r>
          </a:p>
        </p:txBody>
      </p:sp>
      <p:pic>
        <p:nvPicPr>
          <p:cNvPr id="2050" name="Picture 2">
            <a:extLst>
              <a:ext uri="{FF2B5EF4-FFF2-40B4-BE49-F238E27FC236}">
                <a16:creationId xmlns:a16="http://schemas.microsoft.com/office/drawing/2014/main" id="{79591C85-A28E-FEB2-AD8F-F6E781E36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3" r="-1" b="-1"/>
          <a:stretch/>
        </p:blipFill>
        <p:spPr bwMode="auto">
          <a:xfrm>
            <a:off x="4654296" y="703202"/>
            <a:ext cx="6903720" cy="545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6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201132-5EBF-43B6-9E92-19BB33D7040B}"/>
              </a:ext>
            </a:extLst>
          </p:cNvPr>
          <p:cNvSpPr>
            <a:spLocks noGrp="1"/>
          </p:cNvSpPr>
          <p:nvPr>
            <p:ph type="title"/>
          </p:nvPr>
        </p:nvSpPr>
        <p:spPr>
          <a:xfrm>
            <a:off x="4572001" y="601744"/>
            <a:ext cx="6781800" cy="1338696"/>
          </a:xfrm>
        </p:spPr>
        <p:txBody>
          <a:bodyPr>
            <a:normAutofit/>
          </a:bodyPr>
          <a:lstStyle/>
          <a:p>
            <a:r>
              <a:rPr lang="en-US" b="1" kern="100" dirty="0">
                <a:effectLst/>
                <a:ea typeface="Arial" panose="020B0604020202020204" pitchFamily="34" charset="0"/>
              </a:rPr>
              <a:t>Conclusion</a:t>
            </a:r>
            <a:r>
              <a:rPr lang="en-US" b="1" kern="100" dirty="0">
                <a:effectLst/>
                <a:latin typeface="Arial" panose="020B0604020202020204" pitchFamily="34" charset="0"/>
                <a:ea typeface="Arial" panose="020B0604020202020204" pitchFamily="34" charset="0"/>
              </a:rPr>
              <a:t> </a:t>
            </a:r>
            <a:br>
              <a:rPr lang="en-US" b="1" kern="100" dirty="0">
                <a:effectLst/>
                <a:latin typeface="Arial" panose="020B0604020202020204" pitchFamily="34" charset="0"/>
                <a:ea typeface="Arial" panose="020B0604020202020204" pitchFamily="34" charset="0"/>
              </a:rPr>
            </a:br>
            <a:endParaRPr lang="en-US" dirty="0"/>
          </a:p>
        </p:txBody>
      </p:sp>
      <p:pic>
        <p:nvPicPr>
          <p:cNvPr id="5" name="Picture 4" descr="Raindrops on cypress leaves">
            <a:extLst>
              <a:ext uri="{FF2B5EF4-FFF2-40B4-BE49-F238E27FC236}">
                <a16:creationId xmlns:a16="http://schemas.microsoft.com/office/drawing/2014/main" id="{6496208D-8EC8-30E5-C681-89329650BF92}"/>
              </a:ext>
            </a:extLst>
          </p:cNvPr>
          <p:cNvPicPr>
            <a:picLocks noChangeAspect="1"/>
          </p:cNvPicPr>
          <p:nvPr/>
        </p:nvPicPr>
        <p:blipFill rotWithShape="1">
          <a:blip r:embed="rId2"/>
          <a:srcRect l="62773" r="4377"/>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7B8C5402-BB00-397C-8926-B3038D97F8C5}"/>
              </a:ext>
            </a:extLst>
          </p:cNvPr>
          <p:cNvSpPr>
            <a:spLocks noGrp="1"/>
          </p:cNvSpPr>
          <p:nvPr>
            <p:ph idx="1"/>
          </p:nvPr>
        </p:nvSpPr>
        <p:spPr>
          <a:xfrm>
            <a:off x="3754759" y="1295400"/>
            <a:ext cx="8056241" cy="4663440"/>
          </a:xfrm>
        </p:spPr>
        <p:txBody>
          <a:bodyPr anchor="t">
            <a:normAutofit fontScale="92500"/>
          </a:bodyPr>
          <a:lstStyle/>
          <a:p>
            <a:pPr marL="0" marR="0"/>
            <a:endParaRPr lang="en-US" sz="1700" dirty="0">
              <a:effectLst/>
              <a:latin typeface="Times New Roman" panose="02020603050405020304" pitchFamily="18" charset="0"/>
              <a:ea typeface="Times New Roman" panose="02020603050405020304" pitchFamily="18" charset="0"/>
            </a:endParaRPr>
          </a:p>
          <a:p>
            <a:pPr marL="0" marR="0"/>
            <a:r>
              <a:rPr lang="en-US" sz="2200" dirty="0">
                <a:effectLst/>
                <a:latin typeface="Times New Roman" panose="02020603050405020304" pitchFamily="18" charset="0"/>
                <a:ea typeface="Times New Roman" panose="02020603050405020304" pitchFamily="18" charset="0"/>
              </a:rPr>
              <a:t>After a careful analysis of the research and data collected from both research sites, it can be concluded that land cover influences the microclimatic conditions of the area such as surface temperature, humidity, rainfall, pH of rainwater.</a:t>
            </a:r>
          </a:p>
          <a:p>
            <a:pPr marL="0" marR="0"/>
            <a:r>
              <a:rPr lang="en-US" sz="2200" dirty="0">
                <a:latin typeface="Times New Roman" panose="02020603050405020304" pitchFamily="18" charset="0"/>
                <a:ea typeface="Times New Roman" panose="02020603050405020304" pitchFamily="18" charset="0"/>
              </a:rPr>
              <a:t>The more trees found in an area, the higher the amount of rainfall. </a:t>
            </a:r>
          </a:p>
          <a:p>
            <a:pPr marL="0" marR="0"/>
            <a:r>
              <a:rPr lang="en-US" sz="2200" dirty="0">
                <a:effectLst/>
                <a:latin typeface="Times New Roman" panose="02020603050405020304" pitchFamily="18" charset="0"/>
                <a:ea typeface="Times New Roman" panose="02020603050405020304" pitchFamily="18" charset="0"/>
              </a:rPr>
              <a:t>This explains why more rainwater was collected on University of Ghana Campus than Faith Community Baptist Senior High School Campus.</a:t>
            </a:r>
          </a:p>
          <a:p>
            <a:pPr marL="0" marR="0" indent="0">
              <a:buNone/>
            </a:pPr>
            <a:r>
              <a:rPr lang="en-US" sz="2200" dirty="0">
                <a:latin typeface="Times New Roman" panose="02020603050405020304" pitchFamily="18" charset="0"/>
                <a:ea typeface="Times New Roman" panose="02020603050405020304" pitchFamily="18" charset="0"/>
              </a:rPr>
              <a:t>The number of trees found in an area influences the level of acidity of rainwater in the area. The more trees found in an area, the lower the level of acidity of rainwater in the area. </a:t>
            </a:r>
          </a:p>
          <a:p>
            <a:pPr marL="0" marR="0"/>
            <a:r>
              <a:rPr lang="en-US" sz="2200" dirty="0">
                <a:effectLst/>
                <a:latin typeface="Times New Roman" panose="02020603050405020304" pitchFamily="18" charset="0"/>
                <a:ea typeface="Times New Roman" panose="02020603050405020304" pitchFamily="18" charset="0"/>
              </a:rPr>
              <a:t>This explains why the </a:t>
            </a:r>
            <a:r>
              <a:rPr lang="en-US" sz="2200" dirty="0">
                <a:latin typeface="Times New Roman" panose="02020603050405020304" pitchFamily="18" charset="0"/>
                <a:ea typeface="Times New Roman" panose="02020603050405020304" pitchFamily="18" charset="0"/>
              </a:rPr>
              <a:t>acidity level of rainwater of University of Ghana Campus was higher compared to Faith Community Baptist Senior High School’s rainwater. </a:t>
            </a:r>
            <a:endParaRPr lang="en-US" sz="2200" dirty="0">
              <a:effectLst/>
              <a:latin typeface="Times New Roman" panose="02020603050405020304" pitchFamily="18" charset="0"/>
              <a:ea typeface="Times New Roman" panose="02020603050405020304" pitchFamily="18" charset="0"/>
            </a:endParaRPr>
          </a:p>
          <a:p>
            <a:pPr marL="0" marR="0" indent="0">
              <a:spcBef>
                <a:spcPts val="0"/>
              </a:spcBef>
              <a:spcAft>
                <a:spcPts val="980"/>
              </a:spcAft>
              <a:buNone/>
            </a:pPr>
            <a:endParaRPr lang="en-US" sz="2200" kern="100" dirty="0">
              <a:effectLst/>
              <a:latin typeface="Times New Roman" panose="02020603050405020304" pitchFamily="18" charset="0"/>
              <a:ea typeface="Times New Roman" panose="02020603050405020304" pitchFamily="18" charset="0"/>
            </a:endParaRPr>
          </a:p>
          <a:p>
            <a:pPr marL="0" marR="0" indent="0">
              <a:spcBef>
                <a:spcPts val="0"/>
              </a:spcBef>
              <a:spcAft>
                <a:spcPts val="995"/>
              </a:spcAft>
            </a:pPr>
            <a:endParaRPr lang="en-US" sz="1700" kern="100" dirty="0">
              <a:effectLst/>
              <a:latin typeface="Times New Roman" panose="02020603050405020304" pitchFamily="18" charset="0"/>
              <a:ea typeface="Times New Roman" panose="02020603050405020304" pitchFamily="18" charset="0"/>
            </a:endParaRPr>
          </a:p>
          <a:p>
            <a:endParaRPr lang="en-US" sz="1700" dirty="0"/>
          </a:p>
        </p:txBody>
      </p:sp>
    </p:spTree>
    <p:extLst>
      <p:ext uri="{BB962C8B-B14F-4D97-AF65-F5344CB8AC3E}">
        <p14:creationId xmlns:p14="http://schemas.microsoft.com/office/powerpoint/2010/main" val="2423603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84816-AA3A-FF5A-CD63-D7A90CBD8952}"/>
              </a:ext>
            </a:extLst>
          </p:cNvPr>
          <p:cNvSpPr>
            <a:spLocks noGrp="1"/>
          </p:cNvSpPr>
          <p:nvPr>
            <p:ph type="title"/>
          </p:nvPr>
        </p:nvSpPr>
        <p:spPr>
          <a:xfrm>
            <a:off x="1383564" y="348865"/>
            <a:ext cx="9718111" cy="1576446"/>
          </a:xfrm>
        </p:spPr>
        <p:txBody>
          <a:bodyPr anchor="ctr">
            <a:normAutofit/>
          </a:bodyPr>
          <a:lstStyle/>
          <a:p>
            <a:r>
              <a:rPr lang="en-US" sz="4000" b="1" kern="100" dirty="0">
                <a:solidFill>
                  <a:srgbClr val="FFFFFF"/>
                </a:solidFill>
                <a:effectLst/>
                <a:ea typeface="Arial" panose="020B0604020202020204" pitchFamily="34" charset="0"/>
              </a:rPr>
              <a:t>Recommendation(s)</a:t>
            </a:r>
            <a:r>
              <a:rPr lang="en-US" sz="4000" b="1" kern="100" dirty="0">
                <a:solidFill>
                  <a:srgbClr val="FFFFFF"/>
                </a:solidFill>
                <a:effectLst/>
                <a:latin typeface="Arial" panose="020B0604020202020204" pitchFamily="34" charset="0"/>
                <a:ea typeface="Arial" panose="020B0604020202020204" pitchFamily="34" charset="0"/>
              </a:rPr>
              <a:t> </a:t>
            </a:r>
            <a:br>
              <a:rPr lang="en-US" sz="4000" b="1" kern="100" dirty="0">
                <a:solidFill>
                  <a:srgbClr val="FFFFFF"/>
                </a:solidFill>
                <a:effectLst/>
                <a:latin typeface="Arial" panose="020B0604020202020204" pitchFamily="34" charset="0"/>
                <a:ea typeface="Arial" panose="020B0604020202020204" pitchFamily="34" charset="0"/>
              </a:rPr>
            </a:b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82134AFC-4539-55C1-CDDA-90BBF940CB90}"/>
              </a:ext>
            </a:extLst>
          </p:cNvPr>
          <p:cNvGraphicFramePr>
            <a:graphicFrameLocks noGrp="1"/>
          </p:cNvGraphicFramePr>
          <p:nvPr>
            <p:ph idx="1"/>
            <p:extLst>
              <p:ext uri="{D42A27DB-BD31-4B8C-83A1-F6EECF244321}">
                <p14:modId xmlns:p14="http://schemas.microsoft.com/office/powerpoint/2010/main" val="3137618361"/>
              </p:ext>
            </p:extLst>
          </p:nvPr>
        </p:nvGraphicFramePr>
        <p:xfrm>
          <a:off x="644056" y="1722120"/>
          <a:ext cx="10927829" cy="4583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58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842D-37A5-C404-FCE3-EB68ADE792F5}"/>
              </a:ext>
            </a:extLst>
          </p:cNvPr>
          <p:cNvSpPr>
            <a:spLocks noGrp="1"/>
          </p:cNvSpPr>
          <p:nvPr>
            <p:ph type="title"/>
          </p:nvPr>
        </p:nvSpPr>
        <p:spPr/>
        <p:txBody>
          <a:bodyPr/>
          <a:lstStyle/>
          <a:p>
            <a:r>
              <a:rPr lang="en-US" sz="4400" b="1" kern="100" dirty="0">
                <a:solidFill>
                  <a:srgbClr val="000000"/>
                </a:solidFill>
                <a:effectLst/>
                <a:ea typeface="Arial" panose="020B0604020202020204" pitchFamily="34" charset="0"/>
              </a:rPr>
              <a:t>Reference(s)</a:t>
            </a:r>
            <a:br>
              <a:rPr lang="en-US" sz="4400" b="1" kern="100" dirty="0">
                <a:solidFill>
                  <a:srgbClr val="000000"/>
                </a:solidFill>
                <a:effectLst/>
                <a:latin typeface="Arial" panose="020B0604020202020204" pitchFamily="34" charset="0"/>
                <a:ea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1624326-A522-BD0D-46B9-3888DA6E7CD8}"/>
              </a:ext>
            </a:extLst>
          </p:cNvPr>
          <p:cNvSpPr>
            <a:spLocks noGrp="1"/>
          </p:cNvSpPr>
          <p:nvPr>
            <p:ph idx="1"/>
          </p:nvPr>
        </p:nvSpPr>
        <p:spPr/>
        <p:txBody>
          <a:bodyPr>
            <a:normAutofit/>
          </a:bodyPr>
          <a:lstStyle/>
          <a:p>
            <a:pPr marL="6350" marR="0" indent="-6350">
              <a:lnSpc>
                <a:spcPct val="111000"/>
              </a:lnSpc>
              <a:spcBef>
                <a:spcPts val="0"/>
              </a:spcBef>
              <a:spcAft>
                <a:spcPts val="725"/>
              </a:spcAft>
            </a:pPr>
            <a:r>
              <a:rPr lang="en-US" sz="2800" kern="100" dirty="0" err="1">
                <a:solidFill>
                  <a:srgbClr val="000000"/>
                </a:solidFill>
                <a:effectLst/>
                <a:latin typeface="Times New Roman" panose="02020603050405020304" pitchFamily="18" charset="0"/>
                <a:ea typeface="Times New Roman" panose="02020603050405020304" pitchFamily="18" charset="0"/>
              </a:rPr>
              <a:t>Oke</a:t>
            </a:r>
            <a:r>
              <a:rPr lang="en-US" sz="2800" kern="100" dirty="0">
                <a:solidFill>
                  <a:srgbClr val="000000"/>
                </a:solidFill>
                <a:effectLst/>
                <a:latin typeface="Times New Roman" panose="02020603050405020304" pitchFamily="18" charset="0"/>
                <a:ea typeface="Times New Roman" panose="02020603050405020304" pitchFamily="18" charset="0"/>
              </a:rPr>
              <a:t>, T. R. (1987) </a:t>
            </a:r>
            <a:r>
              <a:rPr lang="en-US" sz="2800" i="1" kern="100" dirty="0">
                <a:solidFill>
                  <a:srgbClr val="000000"/>
                </a:solidFill>
                <a:effectLst/>
                <a:latin typeface="Times New Roman" panose="02020603050405020304" pitchFamily="18" charset="0"/>
                <a:ea typeface="Times New Roman" panose="02020603050405020304" pitchFamily="18" charset="0"/>
              </a:rPr>
              <a:t>Boundary Layer Climate. </a:t>
            </a:r>
            <a:r>
              <a:rPr lang="en-US" sz="2800" kern="100" dirty="0" err="1">
                <a:solidFill>
                  <a:srgbClr val="000000"/>
                </a:solidFill>
                <a:effectLst/>
                <a:latin typeface="Times New Roman" panose="02020603050405020304" pitchFamily="18" charset="0"/>
                <a:ea typeface="Times New Roman" panose="02020603050405020304" pitchFamily="18" charset="0"/>
              </a:rPr>
              <a:t>Routeledge</a:t>
            </a:r>
            <a:endParaRPr lang="en-US" sz="2800" kern="100" dirty="0">
              <a:solidFill>
                <a:srgbClr val="000000"/>
              </a:solidFill>
              <a:effectLst/>
              <a:latin typeface="Times New Roman" panose="02020603050405020304" pitchFamily="18" charset="0"/>
              <a:ea typeface="Times New Roman" panose="02020603050405020304" pitchFamily="18" charset="0"/>
            </a:endParaRPr>
          </a:p>
          <a:p>
            <a:pPr marL="0" marR="0" indent="0">
              <a:lnSpc>
                <a:spcPct val="111000"/>
              </a:lnSpc>
              <a:spcBef>
                <a:spcPts val="0"/>
              </a:spcBef>
              <a:spcAft>
                <a:spcPts val="725"/>
              </a:spcAft>
              <a:buNone/>
            </a:pPr>
            <a:r>
              <a:rPr lang="en-US" sz="2800" u="sng" kern="100" dirty="0">
                <a:solidFill>
                  <a:srgbClr val="000000"/>
                </a:solidFill>
                <a:effectLst/>
                <a:latin typeface="Times New Roman" panose="02020603050405020304" pitchFamily="18" charset="0"/>
                <a:ea typeface="Times New Roman" panose="02020603050405020304" pitchFamily="18" charset="0"/>
                <a:hlinkClick r:id="rId2"/>
              </a:rPr>
              <a:t>https://www.epa.gov/report-environment/land-cover</a:t>
            </a:r>
            <a:r>
              <a:rPr lang="en-US" sz="2800" kern="100" dirty="0">
                <a:solidFill>
                  <a:srgbClr val="000000"/>
                </a:solidFill>
                <a:effectLst/>
                <a:latin typeface="Times New Roman" panose="02020603050405020304" pitchFamily="18" charset="0"/>
                <a:ea typeface="Times New Roman" panose="02020603050405020304" pitchFamily="18" charset="0"/>
              </a:rPr>
              <a:t> </a:t>
            </a:r>
          </a:p>
          <a:p>
            <a:pPr marL="6350" marR="0" indent="-6350">
              <a:lnSpc>
                <a:spcPct val="111000"/>
              </a:lnSpc>
              <a:spcBef>
                <a:spcPts val="0"/>
              </a:spcBef>
              <a:spcAft>
                <a:spcPts val="725"/>
              </a:spcAft>
            </a:pPr>
            <a:r>
              <a:rPr lang="en-US" sz="2800" kern="100" dirty="0">
                <a:solidFill>
                  <a:srgbClr val="006621"/>
                </a:solidFill>
                <a:effectLst/>
                <a:latin typeface="Arial" panose="020B0604020202020204" pitchFamily="34" charset="0"/>
                <a:ea typeface="Times New Roman" panose="02020603050405020304" pitchFamily="18" charset="0"/>
              </a:rPr>
              <a:t>E Mueller - AGU Fall Meeting Abstracts, 2018 - ui.adsabs.harvard.edu</a:t>
            </a:r>
            <a:endParaRPr lang="en-US" sz="2800" kern="100" dirty="0">
              <a:solidFill>
                <a:srgbClr val="000000"/>
              </a:solidFill>
              <a:effectLst/>
              <a:latin typeface="Times New Roman" panose="02020603050405020304" pitchFamily="18" charset="0"/>
              <a:ea typeface="Times New Roman" panose="02020603050405020304" pitchFamily="18" charset="0"/>
            </a:endParaRPr>
          </a:p>
          <a:p>
            <a:pPr marL="6350" marR="0" indent="-6350">
              <a:lnSpc>
                <a:spcPct val="111000"/>
              </a:lnSpc>
              <a:spcBef>
                <a:spcPts val="0"/>
              </a:spcBef>
              <a:spcAft>
                <a:spcPts val="725"/>
              </a:spcAft>
            </a:pPr>
            <a:r>
              <a:rPr lang="en-US" sz="2800" u="sng" kern="100" dirty="0">
                <a:solidFill>
                  <a:srgbClr val="000000"/>
                </a:solidFill>
                <a:effectLst/>
                <a:latin typeface="Times New Roman" panose="02020603050405020304" pitchFamily="18" charset="0"/>
                <a:ea typeface="Times New Roman" panose="02020603050405020304" pitchFamily="18" charset="0"/>
                <a:hlinkClick r:id="rId3"/>
              </a:rPr>
              <a:t>https://www.air-quality.org.uk/16.php</a:t>
            </a:r>
            <a:endParaRPr lang="en-US" sz="2800" kern="100" dirty="0">
              <a:solidFill>
                <a:srgbClr val="000000"/>
              </a:solidFill>
              <a:effectLst/>
              <a:latin typeface="Times New Roman" panose="02020603050405020304" pitchFamily="18" charset="0"/>
              <a:ea typeface="Times New Roman" panose="02020603050405020304" pitchFamily="18" charset="0"/>
            </a:endParaRPr>
          </a:p>
          <a:p>
            <a:pPr marL="6350" marR="0" indent="-6350">
              <a:lnSpc>
                <a:spcPct val="111000"/>
              </a:lnSpc>
              <a:spcBef>
                <a:spcPts val="0"/>
              </a:spcBef>
              <a:spcAft>
                <a:spcPts val="725"/>
              </a:spcAft>
            </a:pPr>
            <a:r>
              <a:rPr lang="en-US" sz="2800" kern="100" dirty="0">
                <a:solidFill>
                  <a:srgbClr val="000000"/>
                </a:solidFill>
                <a:effectLst/>
                <a:latin typeface="Times New Roman" panose="02020603050405020304" pitchFamily="18" charset="0"/>
                <a:ea typeface="Times New Roman" panose="02020603050405020304" pitchFamily="18" charset="0"/>
                <a:hlinkClick r:id="rId4"/>
              </a:rPr>
              <a:t>https://www3.epa.gov/acidrain/education/site_students/phscale.html</a:t>
            </a:r>
            <a:r>
              <a:rPr lang="en-US" sz="2800" kern="100" dirty="0">
                <a:solidFill>
                  <a:srgbClr val="000000"/>
                </a:solidFill>
                <a:effectLst/>
                <a:latin typeface="Times New Roman" panose="02020603050405020304" pitchFamily="18" charset="0"/>
                <a:ea typeface="Times New Roman" panose="02020603050405020304" pitchFamily="18" charset="0"/>
              </a:rPr>
              <a:t>.</a:t>
            </a:r>
          </a:p>
          <a:p>
            <a:pPr marL="6350" marR="0" indent="-6350">
              <a:lnSpc>
                <a:spcPct val="111000"/>
              </a:lnSpc>
              <a:spcBef>
                <a:spcPts val="0"/>
              </a:spcBef>
              <a:spcAft>
                <a:spcPts val="725"/>
              </a:spcAft>
            </a:pPr>
            <a:r>
              <a:rPr lang="en-US" sz="2800" dirty="0">
                <a:latin typeface="Times New Roman" panose="02020603050405020304" pitchFamily="18" charset="0"/>
                <a:cs typeface="Times New Roman" panose="02020603050405020304" pitchFamily="18" charset="0"/>
              </a:rPr>
              <a:t>Dreamstime.com</a:t>
            </a:r>
          </a:p>
          <a:p>
            <a:pPr marL="6350" marR="0" indent="-6350">
              <a:lnSpc>
                <a:spcPct val="111000"/>
              </a:lnSpc>
              <a:spcBef>
                <a:spcPts val="0"/>
              </a:spcBef>
              <a:spcAft>
                <a:spcPts val="725"/>
              </a:spcAft>
            </a:pPr>
            <a:endParaRPr lang="en-US" sz="2800" kern="1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1957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F31BC-FB94-B0C3-74B3-01EFAA3AFC3C}"/>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ABSTRACT</a:t>
            </a:r>
          </a:p>
        </p:txBody>
      </p:sp>
      <p:sp>
        <p:nvSpPr>
          <p:cNvPr id="3" name="Content Placeholder 2">
            <a:extLst>
              <a:ext uri="{FF2B5EF4-FFF2-40B4-BE49-F238E27FC236}">
                <a16:creationId xmlns:a16="http://schemas.microsoft.com/office/drawing/2014/main" id="{2BA5B823-DD93-D2F9-34D5-B239DFC636C1}"/>
              </a:ext>
            </a:extLst>
          </p:cNvPr>
          <p:cNvSpPr>
            <a:spLocks noGrp="1"/>
          </p:cNvSpPr>
          <p:nvPr>
            <p:ph idx="1"/>
          </p:nvPr>
        </p:nvSpPr>
        <p:spPr>
          <a:xfrm>
            <a:off x="4673600" y="649480"/>
            <a:ext cx="7213599" cy="5546047"/>
          </a:xfrm>
        </p:spPr>
        <p:txBody>
          <a:bodyPr anchor="ctr">
            <a:normAutofit/>
          </a:bodyPr>
          <a:lstStyle/>
          <a:p>
            <a:pPr marL="0" indent="0">
              <a:buNone/>
            </a:pPr>
            <a:r>
              <a:rPr lang="en-US" sz="1800" dirty="0">
                <a:effectLst/>
                <a:latin typeface="Times New Roman" panose="02020603050405020304" pitchFamily="18" charset="0"/>
                <a:ea typeface="Times New Roman" panose="02020603050405020304" pitchFamily="18" charset="0"/>
              </a:rPr>
              <a:t>University of Ghana has it as a culture of planting trees regularly. In recent times tree planting activities have picked up again on the University campus under the operation “Green Project”. </a:t>
            </a:r>
          </a:p>
          <a:p>
            <a:pPr marL="0" indent="0">
              <a:buNone/>
            </a:pPr>
            <a:r>
              <a:rPr lang="en-US" sz="1800" dirty="0">
                <a:effectLst/>
                <a:latin typeface="Times New Roman" panose="02020603050405020304" pitchFamily="18" charset="0"/>
                <a:ea typeface="Times New Roman" panose="02020603050405020304" pitchFamily="18" charset="0"/>
              </a:rPr>
              <a:t>The very recent tree planting exercise on the University of Ghana Campus </a:t>
            </a:r>
            <a:r>
              <a:rPr lang="en-US" sz="1800" dirty="0">
                <a:latin typeface="Times New Roman" panose="02020603050405020304" pitchFamily="18" charset="0"/>
                <a:ea typeface="Times New Roman" panose="02020603050405020304" pitchFamily="18" charset="0"/>
              </a:rPr>
              <a:t>was</a:t>
            </a:r>
            <a:r>
              <a:rPr lang="en-US" sz="1800" dirty="0">
                <a:effectLst/>
                <a:latin typeface="Times New Roman" panose="02020603050405020304" pitchFamily="18" charset="0"/>
                <a:ea typeface="Times New Roman" panose="02020603050405020304" pitchFamily="18" charset="0"/>
              </a:rPr>
              <a:t> embarked upon by the University Basic School pupils in October,2022 and the Green Ghana Project which was launched on the University of Ghana Campus under the auspices of His Excellency Nana Addo Danquah Akuffo Addo on Friday, 9th June,2023.</a:t>
            </a:r>
          </a:p>
          <a:p>
            <a:pPr marL="0" indent="0">
              <a:buNone/>
            </a:pPr>
            <a:r>
              <a:rPr lang="en-US" sz="1800" dirty="0">
                <a:latin typeface="Times New Roman" panose="02020603050405020304" pitchFamily="18" charset="0"/>
                <a:ea typeface="Times New Roman" panose="02020603050405020304" pitchFamily="18" charset="0"/>
              </a:rPr>
              <a:t>T</a:t>
            </a:r>
            <a:r>
              <a:rPr lang="en-US" sz="1800" dirty="0">
                <a:effectLst/>
                <a:latin typeface="Times New Roman" panose="02020603050405020304" pitchFamily="18" charset="0"/>
                <a:ea typeface="Times New Roman" panose="02020603050405020304" pitchFamily="18" charset="0"/>
              </a:rPr>
              <a:t>he Security </a:t>
            </a:r>
            <a:r>
              <a:rPr lang="en-US" sz="1800" dirty="0">
                <a:latin typeface="Times New Roman" panose="02020603050405020304" pitchFamily="18" charset="0"/>
                <a:ea typeface="Times New Roman" panose="02020603050405020304" pitchFamily="18" charset="0"/>
              </a:rPr>
              <a:t>D</a:t>
            </a:r>
            <a:r>
              <a:rPr lang="en-US" sz="1800" dirty="0">
                <a:effectLst/>
                <a:latin typeface="Times New Roman" panose="02020603050405020304" pitchFamily="18" charset="0"/>
                <a:ea typeface="Times New Roman" panose="02020603050405020304" pitchFamily="18" charset="0"/>
              </a:rPr>
              <a:t>epartment of the University of Ghana estimated that about 2,500 vehicles move in and out of the university's campus every day. </a:t>
            </a:r>
          </a:p>
          <a:p>
            <a:pPr marL="0" indent="0">
              <a:buNone/>
            </a:pPr>
            <a:r>
              <a:rPr lang="en-US" sz="1800" dirty="0">
                <a:effectLst/>
                <a:latin typeface="Times New Roman" panose="02020603050405020304" pitchFamily="18" charset="0"/>
                <a:ea typeface="Times New Roman" panose="02020603050405020304" pitchFamily="18" charset="0"/>
              </a:rPr>
              <a:t>This implies that about 17,500 vehicles ply the campus every week. This figure multiplied by a month and a year gives a staggering figure and it is anticipated that the figure will increase. </a:t>
            </a:r>
          </a:p>
          <a:p>
            <a:pPr marL="0" indent="0">
              <a:buNone/>
            </a:pPr>
            <a:r>
              <a:rPr lang="en-US" sz="1800" dirty="0">
                <a:latin typeface="Times New Roman" panose="02020603050405020304" pitchFamily="18" charset="0"/>
                <a:ea typeface="Times New Roman" panose="02020603050405020304" pitchFamily="18" charset="0"/>
              </a:rPr>
              <a:t>The high vehicular movements within the university campus and the surrounding highways produce high carbon emissions.</a:t>
            </a:r>
          </a:p>
          <a:p>
            <a:pPr marL="0" indent="0">
              <a:buNone/>
            </a:pPr>
            <a:r>
              <a:rPr lang="en-US" sz="1800" dirty="0">
                <a:latin typeface="Times New Roman" panose="02020603050405020304" pitchFamily="18" charset="0"/>
                <a:ea typeface="Times New Roman" panose="02020603050405020304" pitchFamily="18" charset="0"/>
              </a:rPr>
              <a:t>This could affect carbon concentration in the atmosphere leading to precipitated water having pH lower than 5.0. Such a situation poses a risk to the university community.  </a:t>
            </a:r>
            <a:endParaRPr lang="en-US" sz="1800" dirty="0">
              <a:effectLst/>
              <a:latin typeface="Times New Roman" panose="02020603050405020304" pitchFamily="18" charset="0"/>
              <a:ea typeface="Times New Roman" panose="02020603050405020304" pitchFamily="18" charset="0"/>
            </a:endParaRPr>
          </a:p>
          <a:p>
            <a:endParaRPr lang="en-US" sz="1800" dirty="0"/>
          </a:p>
        </p:txBody>
      </p:sp>
    </p:spTree>
    <p:extLst>
      <p:ext uri="{BB962C8B-B14F-4D97-AF65-F5344CB8AC3E}">
        <p14:creationId xmlns:p14="http://schemas.microsoft.com/office/powerpoint/2010/main" val="129203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B4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A34D87-C494-E981-34F5-E729C58A23EF}"/>
              </a:ext>
            </a:extLst>
          </p:cNvPr>
          <p:cNvSpPr>
            <a:spLocks noGrp="1"/>
          </p:cNvSpPr>
          <p:nvPr>
            <p:ph type="title"/>
          </p:nvPr>
        </p:nvSpPr>
        <p:spPr>
          <a:xfrm>
            <a:off x="8975188" y="1280160"/>
            <a:ext cx="2732180" cy="3545058"/>
          </a:xfrm>
        </p:spPr>
        <p:txBody>
          <a:bodyPr vert="horz" lIns="91440" tIns="45720" rIns="91440" bIns="45720" rtlCol="0" anchor="ctr">
            <a:normAutofit/>
          </a:bodyPr>
          <a:lstStyle/>
          <a:p>
            <a:r>
              <a:rPr lang="en-US" sz="2400" dirty="0">
                <a:solidFill>
                  <a:schemeClr val="bg1"/>
                </a:solidFill>
                <a:latin typeface="Times New Roman" panose="02020603050405020304" pitchFamily="18" charset="0"/>
                <a:cs typeface="Times New Roman" panose="02020603050405020304" pitchFamily="18" charset="0"/>
              </a:rPr>
              <a:t>The President of the Republic of Ghana,</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His Excellency Nana Addo </a:t>
            </a:r>
            <a:r>
              <a:rPr lang="en-US" sz="2400" dirty="0" err="1">
                <a:solidFill>
                  <a:schemeClr val="bg1"/>
                </a:solidFill>
                <a:latin typeface="Times New Roman" panose="02020603050405020304" pitchFamily="18" charset="0"/>
                <a:cs typeface="Times New Roman" panose="02020603050405020304" pitchFamily="18" charset="0"/>
              </a:rPr>
              <a:t>Dankwa</a:t>
            </a:r>
            <a:r>
              <a:rPr lang="en-US" sz="2400" dirty="0">
                <a:solidFill>
                  <a:schemeClr val="bg1"/>
                </a:solidFill>
                <a:latin typeface="Times New Roman" panose="02020603050405020304" pitchFamily="18" charset="0"/>
                <a:cs typeface="Times New Roman" panose="02020603050405020304" pitchFamily="18" charset="0"/>
              </a:rPr>
              <a:t> Akuffo Addo </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planting the first tree of the day</a:t>
            </a:r>
          </a:p>
        </p:txBody>
      </p:sp>
      <p:sp>
        <p:nvSpPr>
          <p:cNvPr id="18"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group of people standing around a tree&#10;&#10;Description automatically generated">
            <a:extLst>
              <a:ext uri="{FF2B5EF4-FFF2-40B4-BE49-F238E27FC236}">
                <a16:creationId xmlns:a16="http://schemas.microsoft.com/office/drawing/2014/main" id="{024B58F7-46E3-D348-B6B6-F421FF68F5B8}"/>
              </a:ext>
            </a:extLst>
          </p:cNvPr>
          <p:cNvPicPr>
            <a:picLocks noGrp="1"/>
          </p:cNvPicPr>
          <p:nvPr>
            <p:ph idx="1"/>
          </p:nvPr>
        </p:nvPicPr>
        <p:blipFill rotWithShape="1">
          <a:blip r:embed="rId2"/>
          <a:srcRect r="561" b="1"/>
          <a:stretch/>
        </p:blipFill>
        <p:spPr>
          <a:xfrm>
            <a:off x="976251" y="942538"/>
            <a:ext cx="7163222" cy="4808332"/>
          </a:xfrm>
          <a:prstGeom prst="rect">
            <a:avLst/>
          </a:prstGeom>
          <a:effectLst/>
        </p:spPr>
      </p:pic>
    </p:spTree>
    <p:extLst>
      <p:ext uri="{BB962C8B-B14F-4D97-AF65-F5344CB8AC3E}">
        <p14:creationId xmlns:p14="http://schemas.microsoft.com/office/powerpoint/2010/main" val="334858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188EA6-068B-B0F5-6546-92B1A375BE88}"/>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2800" kern="1200" dirty="0">
                <a:solidFill>
                  <a:srgbClr val="FFFFFF"/>
                </a:solidFill>
                <a:latin typeface="Times New Roman" panose="02020603050405020304" pitchFamily="18" charset="0"/>
                <a:cs typeface="Times New Roman" panose="02020603050405020304" pitchFamily="18" charset="0"/>
              </a:rPr>
              <a:t>The Vice Chancellor of the University of Ghana, </a:t>
            </a:r>
            <a:br>
              <a:rPr lang="en-US" sz="2800" kern="1200" dirty="0">
                <a:solidFill>
                  <a:srgbClr val="FFFFFF"/>
                </a:solidFill>
                <a:latin typeface="Times New Roman" panose="02020603050405020304" pitchFamily="18" charset="0"/>
                <a:cs typeface="Times New Roman" panose="02020603050405020304" pitchFamily="18" charset="0"/>
              </a:rPr>
            </a:br>
            <a:r>
              <a:rPr lang="en-US" sz="2800" kern="1200" dirty="0">
                <a:solidFill>
                  <a:srgbClr val="FFFFFF"/>
                </a:solidFill>
                <a:latin typeface="Times New Roman" panose="02020603050405020304" pitchFamily="18" charset="0"/>
                <a:cs typeface="Times New Roman" panose="02020603050405020304" pitchFamily="18" charset="0"/>
              </a:rPr>
              <a:t>Prof. Nana Aba Appiah </a:t>
            </a:r>
            <a:r>
              <a:rPr lang="en-US" sz="2800" kern="1200" dirty="0" err="1">
                <a:solidFill>
                  <a:srgbClr val="FFFFFF"/>
                </a:solidFill>
                <a:latin typeface="Times New Roman" panose="02020603050405020304" pitchFamily="18" charset="0"/>
                <a:cs typeface="Times New Roman" panose="02020603050405020304" pitchFamily="18" charset="0"/>
              </a:rPr>
              <a:t>Amfo</a:t>
            </a:r>
            <a:r>
              <a:rPr lang="en-US" sz="2800" kern="1200" dirty="0">
                <a:solidFill>
                  <a:srgbClr val="FFFFFF"/>
                </a:solidFill>
                <a:latin typeface="Times New Roman" panose="02020603050405020304" pitchFamily="18" charset="0"/>
                <a:cs typeface="Times New Roman" panose="02020603050405020304" pitchFamily="18" charset="0"/>
              </a:rPr>
              <a:t> </a:t>
            </a:r>
            <a:br>
              <a:rPr lang="en-US" sz="2800" kern="1200" dirty="0">
                <a:solidFill>
                  <a:srgbClr val="FFFFFF"/>
                </a:solidFill>
                <a:latin typeface="Times New Roman" panose="02020603050405020304" pitchFamily="18" charset="0"/>
                <a:cs typeface="Times New Roman" panose="02020603050405020304" pitchFamily="18" charset="0"/>
              </a:rPr>
            </a:br>
            <a:r>
              <a:rPr lang="en-US" sz="2800" kern="1200" dirty="0">
                <a:solidFill>
                  <a:srgbClr val="FFFFFF"/>
                </a:solidFill>
                <a:latin typeface="Times New Roman" panose="02020603050405020304" pitchFamily="18" charset="0"/>
                <a:cs typeface="Times New Roman" panose="02020603050405020304" pitchFamily="18" charset="0"/>
              </a:rPr>
              <a:t>also taking her turn to plant the second tree of the day</a:t>
            </a:r>
            <a:r>
              <a:rPr lang="en-US" sz="2800" kern="1200" dirty="0">
                <a:solidFill>
                  <a:srgbClr val="FFFFFF"/>
                </a:solidFill>
                <a:latin typeface="+mj-lt"/>
                <a:ea typeface="+mj-ea"/>
                <a:cs typeface="+mj-cs"/>
              </a:rPr>
              <a:t>. </a:t>
            </a:r>
            <a:br>
              <a:rPr lang="en-US" sz="2800" kern="1200" dirty="0">
                <a:solidFill>
                  <a:srgbClr val="FFFFFF"/>
                </a:solidFill>
                <a:latin typeface="+mj-lt"/>
                <a:ea typeface="+mj-ea"/>
                <a:cs typeface="+mj-cs"/>
              </a:rPr>
            </a:br>
            <a:endParaRPr lang="en-US" sz="2800" kern="1200" dirty="0">
              <a:solidFill>
                <a:srgbClr val="FFFFFF"/>
              </a:solidFill>
              <a:latin typeface="+mj-lt"/>
              <a:ea typeface="+mj-ea"/>
              <a:cs typeface="+mj-cs"/>
            </a:endParaRPr>
          </a:p>
        </p:txBody>
      </p:sp>
      <p:pic>
        <p:nvPicPr>
          <p:cNvPr id="4" name="Content Placeholder 3">
            <a:extLst>
              <a:ext uri="{FF2B5EF4-FFF2-40B4-BE49-F238E27FC236}">
                <a16:creationId xmlns:a16="http://schemas.microsoft.com/office/drawing/2014/main" id="{0899529A-0988-EC3E-6748-80D6A72951D7}"/>
              </a:ext>
            </a:extLst>
          </p:cNvPr>
          <p:cNvPicPr>
            <a:picLocks noGrp="1"/>
          </p:cNvPicPr>
          <p:nvPr>
            <p:ph idx="1"/>
          </p:nvPr>
        </p:nvPicPr>
        <p:blipFill rotWithShape="1">
          <a:blip r:embed="rId2"/>
          <a:srcRect r="-1" b="1878"/>
          <a:stretch/>
        </p:blipFill>
        <p:spPr>
          <a:xfrm>
            <a:off x="6096000" y="868544"/>
            <a:ext cx="5608320" cy="5076462"/>
          </a:xfrm>
          <a:prstGeom prst="rect">
            <a:avLst/>
          </a:prstGeom>
        </p:spPr>
      </p:pic>
    </p:spTree>
    <p:extLst>
      <p:ext uri="{BB962C8B-B14F-4D97-AF65-F5344CB8AC3E}">
        <p14:creationId xmlns:p14="http://schemas.microsoft.com/office/powerpoint/2010/main" val="404065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1">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8976-1E2E-38EC-19D8-DAFFDF378BEE}"/>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The University of Ghana Basic School Pupils in Tree Planting Exercise.</a:t>
            </a:r>
          </a:p>
        </p:txBody>
      </p:sp>
      <p:pic>
        <p:nvPicPr>
          <p:cNvPr id="5" name="Content Placeholder 4" descr="A group of children holding plants&#10;&#10;Description automatically generated">
            <a:extLst>
              <a:ext uri="{FF2B5EF4-FFF2-40B4-BE49-F238E27FC236}">
                <a16:creationId xmlns:a16="http://schemas.microsoft.com/office/drawing/2014/main" id="{6718C084-752B-A91B-743D-C8AB76EC2F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0837" y="1959638"/>
            <a:ext cx="9031458" cy="4501585"/>
          </a:xfrm>
        </p:spPr>
      </p:pic>
    </p:spTree>
    <p:extLst>
      <p:ext uri="{BB962C8B-B14F-4D97-AF65-F5344CB8AC3E}">
        <p14:creationId xmlns:p14="http://schemas.microsoft.com/office/powerpoint/2010/main" val="219603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tx2">
              <a:lumMod val="20000"/>
              <a:lumOff val="8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6BBDF-F5BD-6A83-CD7B-45CF205E0FC0}"/>
              </a:ext>
            </a:extLst>
          </p:cNvPr>
          <p:cNvSpPr>
            <a:spLocks noGrp="1"/>
          </p:cNvSpPr>
          <p:nvPr>
            <p:ph type="title"/>
          </p:nvPr>
        </p:nvSpPr>
        <p:spPr>
          <a:xfrm>
            <a:off x="838200" y="365125"/>
            <a:ext cx="10515600" cy="1013509"/>
          </a:xfrm>
        </p:spPr>
        <p:txBody>
          <a:bodyPr/>
          <a:lstStyle/>
          <a:p>
            <a:pPr algn="ctr"/>
            <a:r>
              <a:rPr lang="en-US" b="1" dirty="0"/>
              <a:t>INTRODUCTION &amp; REVIEW OF LITERATURE</a:t>
            </a:r>
          </a:p>
        </p:txBody>
      </p:sp>
      <p:sp>
        <p:nvSpPr>
          <p:cNvPr id="3" name="Content Placeholder 2">
            <a:extLst>
              <a:ext uri="{FF2B5EF4-FFF2-40B4-BE49-F238E27FC236}">
                <a16:creationId xmlns:a16="http://schemas.microsoft.com/office/drawing/2014/main" id="{127EF671-91A9-4D47-261C-6C3C3352CF94}"/>
              </a:ext>
            </a:extLst>
          </p:cNvPr>
          <p:cNvSpPr>
            <a:spLocks noGrp="1"/>
          </p:cNvSpPr>
          <p:nvPr>
            <p:ph idx="1"/>
          </p:nvPr>
        </p:nvSpPr>
        <p:spPr>
          <a:xfrm>
            <a:off x="838200" y="1491175"/>
            <a:ext cx="10725442" cy="4867422"/>
          </a:xfrm>
        </p:spPr>
        <p:txBody>
          <a:bodyPr>
            <a:normAutofit fontScale="92500" lnSpcReduction="10000"/>
          </a:bodyPr>
          <a:lstStyle/>
          <a:p>
            <a:pPr marL="0" marR="0" indent="0">
              <a:buNone/>
            </a:pPr>
            <a:r>
              <a:rPr lang="en-US" sz="2000" dirty="0">
                <a:effectLst/>
                <a:latin typeface="Times New Roman" panose="02020603050405020304" pitchFamily="18" charset="0"/>
                <a:ea typeface="Times New Roman" panose="02020603050405020304" pitchFamily="18" charset="0"/>
              </a:rPr>
              <a:t>Microclimate is a small section within a larger macroclimate that differs in temperature, precipitation, humidity, and other climatic factors. </a:t>
            </a:r>
          </a:p>
          <a:p>
            <a:pPr marL="0" marR="0" indent="0">
              <a:buNone/>
            </a:pPr>
            <a:r>
              <a:rPr lang="en-US" sz="2000" dirty="0">
                <a:effectLst/>
                <a:latin typeface="Times New Roman" panose="02020603050405020304" pitchFamily="18" charset="0"/>
                <a:ea typeface="Times New Roman" panose="02020603050405020304" pitchFamily="18" charset="0"/>
              </a:rPr>
              <a:t>It can also be referred to as the atmospheric conditions that are different in one area from those in surrounding areas. It can mean areas as small as a few square feet (meters) or larger areas of many square miles (kilometers). (</a:t>
            </a:r>
            <a:r>
              <a:rPr lang="en-US" sz="2000" dirty="0" err="1">
                <a:effectLst/>
                <a:latin typeface="Times New Roman" panose="02020603050405020304" pitchFamily="18" charset="0"/>
                <a:ea typeface="Times New Roman" panose="02020603050405020304" pitchFamily="18" charset="0"/>
              </a:rPr>
              <a:t>Oke</a:t>
            </a:r>
            <a:r>
              <a:rPr lang="en-US" sz="2000" dirty="0">
                <a:effectLst/>
                <a:latin typeface="Times New Roman" panose="02020603050405020304" pitchFamily="18" charset="0"/>
                <a:ea typeface="Times New Roman" panose="02020603050405020304" pitchFamily="18" charset="0"/>
              </a:rPr>
              <a:t>, 1987).</a:t>
            </a:r>
          </a:p>
          <a:p>
            <a:pPr marL="0" marR="0" indent="0">
              <a:buNone/>
            </a:pPr>
            <a:r>
              <a:rPr lang="en-US" sz="2000" dirty="0">
                <a:effectLst/>
                <a:latin typeface="Times New Roman" panose="02020603050405020304" pitchFamily="18" charset="0"/>
                <a:ea typeface="Times New Roman" panose="02020603050405020304" pitchFamily="18" charset="0"/>
              </a:rPr>
              <a:t>The US Environmental Protection Agency defines land cover as the surface components of land that are physically present and visible. </a:t>
            </a:r>
          </a:p>
          <a:p>
            <a:pPr marL="0" marR="0" indent="0">
              <a:buNone/>
            </a:pPr>
            <a:r>
              <a:rPr lang="en-US" sz="2000" dirty="0">
                <a:effectLst/>
                <a:latin typeface="Times New Roman" panose="02020603050405020304" pitchFamily="18" charset="0"/>
                <a:ea typeface="Times New Roman" panose="02020603050405020304" pitchFamily="18" charset="0"/>
              </a:rPr>
              <a:t>It further provides a means to examine landscape patterns and characteristics, which are significant in understanding: the extent, availability, and condition of land.</a:t>
            </a:r>
          </a:p>
          <a:p>
            <a:pPr marL="0" marR="0" indent="0">
              <a:buNone/>
            </a:pPr>
            <a:r>
              <a:rPr lang="en-US" sz="2000" dirty="0">
                <a:effectLst/>
                <a:latin typeface="Times New Roman" panose="02020603050405020304" pitchFamily="18" charset="0"/>
                <a:ea typeface="Times New Roman" panose="02020603050405020304" pitchFamily="18" charset="0"/>
              </a:rPr>
              <a:t>The study was conducted based on data collected by University Basic School pupils using the Globe Observer app. The data revealed that the pH of the rainwater collected had a lower acidic level with pH between 5.0 -5.5. </a:t>
            </a:r>
          </a:p>
          <a:p>
            <a:pPr marL="0" marR="0" indent="0">
              <a:buNone/>
            </a:pPr>
            <a:r>
              <a:rPr lang="en-US" sz="2000" dirty="0">
                <a:effectLst/>
                <a:latin typeface="Times New Roman" panose="02020603050405020304" pitchFamily="18" charset="0"/>
                <a:ea typeface="Times New Roman" panose="02020603050405020304" pitchFamily="18" charset="0"/>
              </a:rPr>
              <a:t>This pH test prompted pupils to do a comparative test with rainwater from different location closer to the university. Faith Community Baptist Senior High School located near the Madina Market area was chosen. </a:t>
            </a:r>
          </a:p>
          <a:p>
            <a:pPr marL="0" marR="0" indent="0">
              <a:buNone/>
            </a:pPr>
            <a:r>
              <a:rPr lang="en-US" sz="2000" dirty="0">
                <a:effectLst/>
                <a:latin typeface="Times New Roman" panose="02020603050405020304" pitchFamily="18" charset="0"/>
                <a:ea typeface="Times New Roman" panose="02020603050405020304" pitchFamily="18" charset="0"/>
              </a:rPr>
              <a:t>Samples of rainwater collected using a rain gauge were sent to the University of Ghana's chemistry department for further testing. This was to authenticate the Globe observer app data.</a:t>
            </a:r>
          </a:p>
          <a:p>
            <a:endParaRPr lang="en-US" dirty="0"/>
          </a:p>
        </p:txBody>
      </p:sp>
    </p:spTree>
    <p:extLst>
      <p:ext uri="{BB962C8B-B14F-4D97-AF65-F5344CB8AC3E}">
        <p14:creationId xmlns:p14="http://schemas.microsoft.com/office/powerpoint/2010/main" val="1420092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DE20EDC-3B04-924A-653B-80CF554A8E13}"/>
              </a:ext>
            </a:extLst>
          </p:cNvPr>
          <p:cNvPicPr>
            <a:picLocks noGrp="1"/>
          </p:cNvPicPr>
          <p:nvPr>
            <p:ph idx="1"/>
          </p:nvPr>
        </p:nvPicPr>
        <p:blipFill rotWithShape="1">
          <a:blip r:embed="rId2"/>
          <a:srcRect t="19408" b="559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7BF7A2-D4E8-110F-A427-EA2AE68BFB8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marL="3658235" marR="323850" indent="-3658235" algn="ctr">
              <a:spcAft>
                <a:spcPts val="895"/>
              </a:spcAft>
            </a:pPr>
            <a:r>
              <a:rPr lang="en-US" sz="2400" b="1" dirty="0">
                <a:solidFill>
                  <a:srgbClr val="00B050"/>
                </a:solidFill>
                <a:effectLst/>
                <a:latin typeface="Times New Roman" panose="02020603050405020304" pitchFamily="18" charset="0"/>
                <a:cs typeface="Times New Roman" panose="02020603050405020304" pitchFamily="18" charset="0"/>
              </a:rPr>
              <a:t>Aerial View of Faith Community Baptist Senior High School</a:t>
            </a:r>
            <a:endParaRPr lang="en-US" sz="2400" b="1" dirty="0">
              <a:solidFill>
                <a:srgbClr val="00B050"/>
              </a:solidFill>
              <a:latin typeface="Times New Roman" panose="02020603050405020304" pitchFamily="18" charset="0"/>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08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white building with a tower and trees&#10;&#10;Description automatically generated">
            <a:extLst>
              <a:ext uri="{FF2B5EF4-FFF2-40B4-BE49-F238E27FC236}">
                <a16:creationId xmlns:a16="http://schemas.microsoft.com/office/drawing/2014/main" id="{063060C8-50DF-7DB2-3672-FB7B409DD901}"/>
              </a:ext>
            </a:extLst>
          </p:cNvPr>
          <p:cNvPicPr>
            <a:picLocks noGrp="1"/>
          </p:cNvPicPr>
          <p:nvPr>
            <p:ph idx="1"/>
          </p:nvPr>
        </p:nvPicPr>
        <p:blipFill rotWithShape="1">
          <a:blip r:embed="rId2"/>
          <a:srcRect t="14773"/>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E2550-936F-3F20-4806-4D896863269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400" dirty="0">
                <a:solidFill>
                  <a:srgbClr val="00B050"/>
                </a:solidFill>
                <a:effectLst/>
                <a:latin typeface="Times New Roman" panose="02020603050405020304" pitchFamily="18" charset="0"/>
                <a:ea typeface="Times New Roman" panose="02020603050405020304" pitchFamily="18" charset="0"/>
              </a:rPr>
              <a:t>Aerial View of University of Ghana Campus </a:t>
            </a:r>
            <a:endParaRPr lang="en-US" dirty="0">
              <a:solidFill>
                <a:srgbClr val="00B050"/>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525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1712</Words>
  <Application>Microsoft Office PowerPoint</Application>
  <PresentationFormat>Widescreen</PresentationFormat>
  <Paragraphs>99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UNIVERSITY BASIC SCHOOL,LEGON  RESEARCH PAPER TO GLOBE 2024</vt:lpstr>
      <vt:lpstr>    THE RELATIONSHIP BETWEEN LAND COVER AND MICROCLIMATIC INDEX - A CASE STUDY OF UNIVERSITY OF GHANA MAIN CAMPUS.   </vt:lpstr>
      <vt:lpstr>ABSTRACT</vt:lpstr>
      <vt:lpstr>The President of the Republic of Ghana, His Excellency Nana Addo Dankwa Akuffo Addo  planting the first tree of the day</vt:lpstr>
      <vt:lpstr>The Vice Chancellor of the University of Ghana,  Prof. Nana Aba Appiah Amfo  also taking her turn to plant the second tree of the day.  </vt:lpstr>
      <vt:lpstr>The University of Ghana Basic School Pupils in Tree Planting Exercise.</vt:lpstr>
      <vt:lpstr>INTRODUCTION &amp; REVIEW OF LITERATURE</vt:lpstr>
      <vt:lpstr>Aerial View of Faith Community Baptist Senior High School</vt:lpstr>
      <vt:lpstr>Aerial View of University of Ghana Campus </vt:lpstr>
      <vt:lpstr> Research Questions  </vt:lpstr>
      <vt:lpstr> Research Hypothesis  </vt:lpstr>
      <vt:lpstr>RESEARCH METHOD  </vt:lpstr>
      <vt:lpstr>Pupils determining the amount of rainfall using the  Rain gauge </vt:lpstr>
      <vt:lpstr>Pupils determining the pH of rainwater collected</vt:lpstr>
      <vt:lpstr>pH meter reading pH of soil sample collected at  University of Ghana Campus, Legon  </vt:lpstr>
      <vt:lpstr>COMPARATIVE ANALYSIS OF THE TOTAL AMOUNT RAINWATER COLLECTED FOR THE SELECTED MONTHS IN 2023.  GRAPH 1</vt:lpstr>
      <vt:lpstr> Data summary  </vt:lpstr>
      <vt:lpstr>The pH levels of the schools in the selected months in 2023.  GRAPH 2</vt:lpstr>
      <vt:lpstr>Data summary</vt:lpstr>
      <vt:lpstr>Data analysis  </vt:lpstr>
      <vt:lpstr>A pH scale adopted from Dreamstime.com</vt:lpstr>
      <vt:lpstr>Conclusion  </vt:lpstr>
      <vt:lpstr>Recommendation(s)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BASIC SCHOOL,LEGON RESEARCH PAPER TO GLOBE 2023</dc:title>
  <dc:creator>Eric Sifa</dc:creator>
  <cp:lastModifiedBy>Enoch Lamptey</cp:lastModifiedBy>
  <cp:revision>16</cp:revision>
  <cp:lastPrinted>2023-07-13T05:43:19Z</cp:lastPrinted>
  <dcterms:created xsi:type="dcterms:W3CDTF">2023-07-09T05:54:57Z</dcterms:created>
  <dcterms:modified xsi:type="dcterms:W3CDTF">2024-01-19T04:44:32Z</dcterms:modified>
</cp:coreProperties>
</file>