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22"/>
  </p:notesMasterIdLst>
  <p:sldIdLst>
    <p:sldId id="262" r:id="rId2"/>
    <p:sldId id="345" r:id="rId3"/>
    <p:sldId id="344" r:id="rId4"/>
    <p:sldId id="326" r:id="rId5"/>
    <p:sldId id="327" r:id="rId6"/>
    <p:sldId id="311" r:id="rId7"/>
    <p:sldId id="270" r:id="rId8"/>
    <p:sldId id="339" r:id="rId9"/>
    <p:sldId id="337" r:id="rId10"/>
    <p:sldId id="342" r:id="rId11"/>
    <p:sldId id="343" r:id="rId12"/>
    <p:sldId id="331" r:id="rId13"/>
    <p:sldId id="320" r:id="rId14"/>
    <p:sldId id="328" r:id="rId15"/>
    <p:sldId id="318" r:id="rId16"/>
    <p:sldId id="319" r:id="rId17"/>
    <p:sldId id="322" r:id="rId18"/>
    <p:sldId id="323" r:id="rId19"/>
    <p:sldId id="315" r:id="rId20"/>
    <p:sldId id="330" r:id="rId21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3"/>
    </p:embeddedFont>
    <p:embeddedFont>
      <p:font typeface="Didact Gothic" panose="00000500000000000000" pitchFamily="2" charset="0"/>
      <p:regular r:id="rId24"/>
    </p:embeddedFont>
    <p:embeddedFont>
      <p:font typeface="Poppins ExtraBold" panose="00000900000000000000" pitchFamily="2" charset="-18"/>
      <p:bold r:id="rId25"/>
      <p:boldItalic r:id="rId26"/>
    </p:embeddedFont>
    <p:embeddedFont>
      <p:font typeface="Wingdings 2" panose="05020102010507070707" pitchFamily="18" charset="2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3D1"/>
    <a:srgbClr val="DACBAA"/>
    <a:srgbClr val="CC99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F1BA21-3307-4E39-BAAC-CFB8EFEDE040}">
  <a:tblStyle styleId="{D9F1BA21-3307-4E39-BAAC-CFB8EFEDE04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6DA210-FB5B-4158-B5E0-FEB733F419BA}" styleName="Svijetli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rednji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Srednji stil 4 - Isticanj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0T19:25:45.92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1051 2002 24575,'1'-3'0,"0"0"0,0 0 0,1 0 0,-1 1 0,1-1 0,0 0 0,-1 1 0,1-1 0,0 1 0,0-1 0,1 1 0,-1 0 0,5-3 0,2-4 0,3-4 0,2 0 0,-1 1 0,2 0 0,0 1 0,0 1 0,1 0 0,0 1 0,0 1 0,34-12 0,-19 8 0,0 0 0,47-29 0,-73 39 0,-1 0 0,0 0 0,0-1 0,0 0 0,0 0 0,0 0 0,-1 0 0,1 0 0,-1-1 0,0 0 0,0 1 0,0-1 0,0 0 0,-1-1 0,1 1 0,-1 0 0,0-1 0,2-7 0,-3 3 0,0 0 0,0 0 0,0 0 0,-1-1 0,-1 1 0,0 0 0,0 0 0,-4-14 0,-3-4 0,-2 0 0,0 0 0,-2 1 0,-1 0 0,-1 1 0,-27-36 0,17 24 0,17 22 0,0 0 0,1-1 0,1 0 0,0 0 0,2-1 0,0 1 0,0-1 0,1-21 0,1 29 0,0-4 0,1 0 0,1 0 0,0 0 0,1 0 0,0 0 0,1 1 0,0-1 0,1 1 0,0 0 0,1 0 0,8-14 0,-1 4 0,2 1 0,0 0 0,1 1 0,34-34 0,16-4 0,-50 47 0,-1-1 0,0 0 0,-1-1 0,-1-1 0,0 0 0,0 0 0,-2-1 0,16-27 0,-15 19 0,0-1 0,-2 0 0,0 0 0,-2-1 0,-1 0 0,-1 0 0,-1-1 0,1-36 0,-4-21 0,-4-84 0,3 161 0,-1-1 0,0 1 0,0 0 0,0 0 0,-1 0 0,0 0 0,-1 0 0,1 0 0,-1 0 0,0 1 0,0 0 0,-1-1 0,0 1 0,1 0 0,-2 1 0,1-1 0,-1 1 0,1-1 0,-1 1 0,0 1 0,-7-4 0,2 1 0,-1 1 0,0 0 0,0 1 0,0 0 0,-1 1 0,1 1 0,-1 0 0,0 0 0,0 1 0,-14 0 0,3 1 0,3 0 0,1 0 0,-31 5 0,43-3 0,1-1 0,0 1 0,0 0 0,0 0 0,0 1 0,0-1 0,0 1 0,1 1 0,-1-1 0,1 1 0,-9 9 0,-26 30 0,-34 49 0,46-55 0,-2 0 0,-62 58 0,12-19 0,51-46 0,-59 46 0,75-66 0,-29 21 0,-1-1 0,-1-2 0,-84 38 0,95-50 0,-57 35 0,66-36 0,-1 3 0,-1 1 0,2 2 0,1 1 0,-33 38 0,-11 11 0,48-53 0,1-2 0,2 1 0,0 0 0,1 1 0,-19 29 0,17-19 0,9-18 0,1 0 0,1 1 0,0 0 0,0 0 0,1 1 0,1 0 0,0-1 0,0 2 0,2-1 0,-1 0 0,0 19 0,2-9 0,2 0 0,0 0 0,7 31 0,-6-42 0,2-1 0,-1 1 0,1 0 0,1-1 0,-1 0 0,2 0 0,0 0 0,11 15 0,17 17 0,-10-9 0,3-1 0,0-2 0,2 0 0,55 44 0,-74-67 0,14 11 0,0-2 0,2 0 0,0-2 0,54 22 0,94 35 0,-78-30 0,-65-28-117,-1 0-195,0-1 0,1-1 0,32 6 0,-44-15-6514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3T22:53:21.902"/>
    </inkml:context>
    <inkml:brush xml:id="br0">
      <inkml:brushProperty name="width" value="0.035" units="cm"/>
      <inkml:brushProperty name="height" value="0.035" units="cm"/>
      <inkml:brushProperty name="color" value="#002060"/>
    </inkml:brush>
  </inkml:definitions>
  <inkml:trace contextRef="#ctx0" brushRef="#br0">1537 17 24575,'0'0'0,"0"0"0,-1-1 0,1 0 0,0 0 0,-1 1 0,1-1 0,-1 0 0,1 1 0,-1-1 0,1 0 0,0 1 0,-1 0 0,0-1 0,1 1 0,-1-1 0,0 1 0,0 0 0,1-1 0,-1 1 0,0-1 0,0 1 0,0 0 0,1 0 0,0 0 0,-1-1 0,0 1 0,-2 0 0,-25-2 0,25 2 0,-303-3 0,156 5 0,120-1 0,2-1 0,-2 3 0,1 1 0,-1 2 0,1 0 0,2 1 0,-1 1 0,0 2 0,-42 20 0,38-13 0,15-9 0,1 0 0,-23 17 0,-3 3 0,27-18 0,-1 1 0,-17 15 0,-53 59 0,14-28 0,54-45 0,0 2 0,2 0 0,-28 30 0,-98 129 0,76-71 0,59-90 0,3-5 0,0 1 0,1 1 0,0-1 0,0 0 0,2 0 0,-1 0 0,0 1 0,1 9 0,3 72 0,1-36 0,-3-19 0,-1-10 0,1 0 0,1 0 0,1 0 0,2-1 0,9 36 0,2-24 0,0-1 0,1 0 0,3-1 0,1-1 0,41 51 0,-54-77 0,0-1 0,0 1 0,0-1 0,1 0 0,0-1 0,0 1 0,12 4 0,66 27 0,-52-24 0,0-1 0,-1-2 0,1-1 0,1-1 0,41 2 0,-17-1 0,106 27 0,-90-26 0,82-1 0,80-9 0,-92-2 0,114-10 0,-179-1 0,96-27 0,-13-12 0,12-3 0,-146 47 0,-1 0 0,0-2 0,52-25 0,17-16 0,129-73 0,-177 100 0,-31 13 0,0 0 0,-1 0 0,-1-2 0,23-20 0,52-66 0,-78 80 0,1-1 0,17-36 0,-11 16 0,-12 22 0,-1 0 0,-1 0 0,-1 0 0,-1-2 0,0 2 0,-1-22 0,2-2 0,-3 1 0,-2-1 0,-7-46 0,6 80 0,0 0 0,0 1 0,-1 0 0,-1-1 0,0 1 0,1-1 0,-2 1 0,1 0 0,-1 0 0,-1 1 0,1-1 0,-1 1 0,0 0 0,0 0 0,-1 1 0,1-1 0,-2 1 0,1 0 0,-14-8 0,-22-10 0,0 1 0,-3 2 0,0 1 0,-85-23 0,76 27 0,25 6 0,0 2 0,-46-6 0,-322-33 0,371 42 0,-45-13 0,44 9 0,-37-6 0,-95-8 0,142 20-28,0-2-1,-32-10 0,22 6-1250,-2 0-5547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3T22:54:02.317"/>
    </inkml:context>
    <inkml:brush xml:id="br0">
      <inkml:brushProperty name="width" value="0.05" units="cm"/>
      <inkml:brushProperty name="height" value="0.05" units="cm"/>
      <inkml:brushProperty name="color" value="#002060"/>
    </inkml:brush>
  </inkml:definitions>
  <inkml:trace contextRef="#ctx0" brushRef="#br0">1244 98 24575,'0'-2'0,"-1"-1"0,1 0 0,-1 1 0,0-1 0,0 1 0,1-1 0,-2 0 0,1 1 0,-1-1 0,1 1 0,-1 0 0,1-1 0,-1 1 0,0 0 0,-1 0 0,1 0 0,0 1 0,0-1 0,-1 0 0,1 0 0,-5-1 0,-5-3 0,2 1 0,-2 0 0,-20-5 0,8 4 0,1 1 0,-2 1 0,-44-2 0,-78 7 0,54 1 0,34-2 0,-69 0 0,112 2 0,2 0 0,-1 1 0,1 1 0,-27 9 0,-53 28 0,69-30 0,7-3 0,1 1 0,-1-1 0,2 3 0,0-1 0,0 2 0,1-1 0,0 1 0,-19 23 0,1 2 0,-52 69 0,75-88 0,0 2 0,1-1 0,1 1 0,0 0 0,1 0 0,2 1 0,0-1 0,-1 30 0,5-35 0,1 0 0,0-1 0,1 1 0,1 0 0,0 0 0,2-1 0,0 1 0,0-1 0,2 0 0,-1 0 0,1 0 0,1-1 0,2 0 0,-1 0 0,1-1 0,16 18 0,-20-23 0,12 14 0,2-1 0,-1-1 0,1-1 0,43 31 0,-48-40 0,1 0 0,0 0 0,0-2 0,0 0 0,22 6 0,-1 0 0,38 17 0,23 8 0,-84-34 0,2-1 0,-2 1 0,2-2 0,-1 0 0,23 0 0,262-4 0,-286 1 0,0-1 0,0 1 0,0-2 0,25-7 0,24-6 0,-31 10 0,0-1 0,0-2 0,-2 0 0,1-2 0,0-1 0,-1-1 0,-1-2 0,-1 0 0,30-24 0,-48 32 0,-1 1 0,0-2 0,-1 0 0,0 0 0,0-1 0,-1 2 0,-1-2 0,1-1 0,4-12 0,-2 5 0,-3 1 0,1-1 0,-3 1 0,5-32 0,-3 6 0,6-110 0,-11 120 0,-3-66 0,1 86 0,-1 0 0,1-1 0,-2 1 0,0 0 0,-9-21 0,3 14 0,-2-1 0,-21-29 0,26 40 0,-1 0 0,-1 2 0,1-1 0,-1 1 0,0 0 0,-1 0 0,-11-6 0,-43-19-1365,46 23-5461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e60a064211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1e60a064211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55285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e60a064211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1e60a064211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3879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13426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8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1638300" y="1409250"/>
            <a:ext cx="5867400" cy="23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54" name="Google Shape;54;p8"/>
          <p:cNvCxnSpPr/>
          <p:nvPr/>
        </p:nvCxnSpPr>
        <p:spPr>
          <a:xfrm>
            <a:off x="-7150" y="271825"/>
            <a:ext cx="917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5;p8"/>
          <p:cNvCxnSpPr/>
          <p:nvPr/>
        </p:nvCxnSpPr>
        <p:spPr>
          <a:xfrm>
            <a:off x="0" y="4859525"/>
            <a:ext cx="9156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3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3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3"/>
          <p:cNvSpPr txBox="1">
            <a:spLocks noGrp="1"/>
          </p:cNvSpPr>
          <p:nvPr>
            <p:ph type="subTitle" idx="1"/>
          </p:nvPr>
        </p:nvSpPr>
        <p:spPr>
          <a:xfrm>
            <a:off x="1113663" y="1684975"/>
            <a:ext cx="3169200" cy="25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3"/>
          <p:cNvSpPr txBox="1">
            <a:spLocks noGrp="1"/>
          </p:cNvSpPr>
          <p:nvPr>
            <p:ph type="subTitle" idx="2"/>
          </p:nvPr>
        </p:nvSpPr>
        <p:spPr>
          <a:xfrm>
            <a:off x="4861135" y="1684975"/>
            <a:ext cx="3169200" cy="25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cxnSp>
        <p:nvCxnSpPr>
          <p:cNvPr id="219" name="Google Shape;219;p33"/>
          <p:cNvCxnSpPr/>
          <p:nvPr/>
        </p:nvCxnSpPr>
        <p:spPr>
          <a:xfrm>
            <a:off x="-7150" y="271825"/>
            <a:ext cx="917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0" name="Google Shape;220;p33"/>
          <p:cNvCxnSpPr/>
          <p:nvPr/>
        </p:nvCxnSpPr>
        <p:spPr>
          <a:xfrm>
            <a:off x="0" y="4859525"/>
            <a:ext cx="9156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40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8" name="Google Shape;298;p40"/>
          <p:cNvCxnSpPr/>
          <p:nvPr/>
        </p:nvCxnSpPr>
        <p:spPr>
          <a:xfrm>
            <a:off x="0" y="529375"/>
            <a:ext cx="9156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9" name="Google Shape;299;p40"/>
          <p:cNvCxnSpPr/>
          <p:nvPr/>
        </p:nvCxnSpPr>
        <p:spPr>
          <a:xfrm>
            <a:off x="-14300" y="4603500"/>
            <a:ext cx="9156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41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75"/>
            <a:ext cx="914400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41"/>
          <p:cNvCxnSpPr/>
          <p:nvPr/>
        </p:nvCxnSpPr>
        <p:spPr>
          <a:xfrm>
            <a:off x="-7150" y="271825"/>
            <a:ext cx="917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3" name="Google Shape;303;p41"/>
          <p:cNvCxnSpPr/>
          <p:nvPr/>
        </p:nvCxnSpPr>
        <p:spPr>
          <a:xfrm>
            <a:off x="0" y="4859525"/>
            <a:ext cx="9156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oppins ExtraBold"/>
              <a:buNone/>
              <a:defRPr sz="31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oppins ExtraBold"/>
              <a:buNone/>
              <a:defRPr sz="31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oppins ExtraBold"/>
              <a:buNone/>
              <a:defRPr sz="31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oppins ExtraBold"/>
              <a:buNone/>
              <a:defRPr sz="31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oppins ExtraBold"/>
              <a:buNone/>
              <a:defRPr sz="31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oppins ExtraBold"/>
              <a:buNone/>
              <a:defRPr sz="31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oppins ExtraBold"/>
              <a:buNone/>
              <a:defRPr sz="31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oppins ExtraBold"/>
              <a:buNone/>
              <a:defRPr sz="31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oppins ExtraBold"/>
              <a:buNone/>
              <a:defRPr sz="31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79" r:id="rId2"/>
    <p:sldLayoutId id="2147483686" r:id="rId3"/>
    <p:sldLayoutId id="2147483687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customXml" Target="../ink/ink3.xml"/><Relationship Id="rId4" Type="http://schemas.openxmlformats.org/officeDocument/2006/relationships/image" Target="../media/image2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1063;p86">
            <a:extLst>
              <a:ext uri="{FF2B5EF4-FFF2-40B4-BE49-F238E27FC236}">
                <a16:creationId xmlns:a16="http://schemas.microsoft.com/office/drawing/2014/main" id="{0AEE96AC-4889-7632-040A-2C9DD274821F}"/>
              </a:ext>
            </a:extLst>
          </p:cNvPr>
          <p:cNvGrpSpPr/>
          <p:nvPr/>
        </p:nvGrpSpPr>
        <p:grpSpPr>
          <a:xfrm>
            <a:off x="207165" y="281958"/>
            <a:ext cx="8791691" cy="861267"/>
            <a:chOff x="4430901" y="4343942"/>
            <a:chExt cx="786586" cy="222830"/>
          </a:xfrm>
        </p:grpSpPr>
        <p:sp>
          <p:nvSpPr>
            <p:cNvPr id="9" name="Google Shape;1064;p86">
              <a:extLst>
                <a:ext uri="{FF2B5EF4-FFF2-40B4-BE49-F238E27FC236}">
                  <a16:creationId xmlns:a16="http://schemas.microsoft.com/office/drawing/2014/main" id="{64458945-B428-63FC-0BF5-6FC2E19C7F9B}"/>
                </a:ext>
              </a:extLst>
            </p:cNvPr>
            <p:cNvSpPr/>
            <p:nvPr/>
          </p:nvSpPr>
          <p:spPr>
            <a:xfrm>
              <a:off x="4430901" y="4343942"/>
              <a:ext cx="88598" cy="117649"/>
            </a:xfrm>
            <a:custGeom>
              <a:avLst/>
              <a:gdLst/>
              <a:ahLst/>
              <a:cxnLst/>
              <a:rect l="l" t="t" r="r" b="b"/>
              <a:pathLst>
                <a:path w="2688" h="2688" extrusionOk="0">
                  <a:moveTo>
                    <a:pt x="2688" y="1"/>
                  </a:moveTo>
                  <a:cubicBezTo>
                    <a:pt x="1205" y="1"/>
                    <a:pt x="1" y="1203"/>
                    <a:pt x="1" y="2688"/>
                  </a:cubicBezTo>
                  <a:lnTo>
                    <a:pt x="379" y="2688"/>
                  </a:lnTo>
                  <a:cubicBezTo>
                    <a:pt x="379" y="1411"/>
                    <a:pt x="1413" y="379"/>
                    <a:pt x="2688" y="379"/>
                  </a:cubicBezTo>
                  <a:lnTo>
                    <a:pt x="2688" y="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1065;p86">
              <a:extLst>
                <a:ext uri="{FF2B5EF4-FFF2-40B4-BE49-F238E27FC236}">
                  <a16:creationId xmlns:a16="http://schemas.microsoft.com/office/drawing/2014/main" id="{B3ECACB7-91D9-DBC9-50AC-66C608458BF6}"/>
                </a:ext>
              </a:extLst>
            </p:cNvPr>
            <p:cNvSpPr/>
            <p:nvPr/>
          </p:nvSpPr>
          <p:spPr>
            <a:xfrm>
              <a:off x="4467359" y="4381593"/>
              <a:ext cx="131962" cy="152615"/>
            </a:xfrm>
            <a:custGeom>
              <a:avLst/>
              <a:gdLst/>
              <a:ahLst/>
              <a:cxnLst/>
              <a:rect l="l" t="t" r="r" b="b"/>
              <a:pathLst>
                <a:path w="3381" h="3380" extrusionOk="0">
                  <a:moveTo>
                    <a:pt x="1690" y="0"/>
                  </a:moveTo>
                  <a:cubicBezTo>
                    <a:pt x="756" y="0"/>
                    <a:pt x="0" y="756"/>
                    <a:pt x="0" y="1690"/>
                  </a:cubicBezTo>
                  <a:cubicBezTo>
                    <a:pt x="0" y="2623"/>
                    <a:pt x="756" y="3379"/>
                    <a:pt x="1690" y="3379"/>
                  </a:cubicBezTo>
                  <a:cubicBezTo>
                    <a:pt x="2623" y="3379"/>
                    <a:pt x="3381" y="2623"/>
                    <a:pt x="3381" y="1690"/>
                  </a:cubicBezTo>
                  <a:cubicBezTo>
                    <a:pt x="3381" y="756"/>
                    <a:pt x="2623" y="0"/>
                    <a:pt x="1690" y="0"/>
                  </a:cubicBezTo>
                  <a:close/>
                </a:path>
              </a:pathLst>
            </a:custGeom>
            <a:solidFill>
              <a:schemeClr val="accent4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1066;p86">
              <a:extLst>
                <a:ext uri="{FF2B5EF4-FFF2-40B4-BE49-F238E27FC236}">
                  <a16:creationId xmlns:a16="http://schemas.microsoft.com/office/drawing/2014/main" id="{90109098-2F41-BE3C-F7AF-94B64EB5976F}"/>
                </a:ext>
              </a:extLst>
            </p:cNvPr>
            <p:cNvSpPr/>
            <p:nvPr/>
          </p:nvSpPr>
          <p:spPr>
            <a:xfrm>
              <a:off x="4479892" y="4367617"/>
              <a:ext cx="737595" cy="199155"/>
            </a:xfrm>
            <a:custGeom>
              <a:avLst/>
              <a:gdLst/>
              <a:ahLst/>
              <a:cxnLst/>
              <a:rect l="l" t="t" r="r" b="b"/>
              <a:pathLst>
                <a:path w="16511" h="4997" extrusionOk="0">
                  <a:moveTo>
                    <a:pt x="4619" y="1"/>
                  </a:moveTo>
                  <a:cubicBezTo>
                    <a:pt x="3342" y="1"/>
                    <a:pt x="2309" y="1035"/>
                    <a:pt x="2309" y="2310"/>
                  </a:cubicBezTo>
                  <a:cubicBezTo>
                    <a:pt x="2309" y="3586"/>
                    <a:pt x="1275" y="4619"/>
                    <a:pt x="0" y="4619"/>
                  </a:cubicBezTo>
                  <a:lnTo>
                    <a:pt x="0" y="4997"/>
                  </a:lnTo>
                  <a:cubicBezTo>
                    <a:pt x="482" y="4997"/>
                    <a:pt x="958" y="4867"/>
                    <a:pt x="1373" y="4619"/>
                  </a:cubicBezTo>
                  <a:lnTo>
                    <a:pt x="14185" y="4619"/>
                  </a:lnTo>
                  <a:cubicBezTo>
                    <a:pt x="15472" y="4619"/>
                    <a:pt x="16510" y="3567"/>
                    <a:pt x="16494" y="2279"/>
                  </a:cubicBezTo>
                  <a:cubicBezTo>
                    <a:pt x="16478" y="1006"/>
                    <a:pt x="15399" y="1"/>
                    <a:pt x="14126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Slika 11">
            <a:extLst>
              <a:ext uri="{FF2B5EF4-FFF2-40B4-BE49-F238E27FC236}">
                <a16:creationId xmlns:a16="http://schemas.microsoft.com/office/drawing/2014/main" id="{E889922B-A7AA-3FD7-1B66-6266C06EB4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411" y="1217234"/>
            <a:ext cx="3035073" cy="2571473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34F30A4A-38AF-9057-3138-47ECC8545F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5604" y="1239941"/>
            <a:ext cx="5668567" cy="2566001"/>
          </a:xfrm>
          <a:prstGeom prst="rect">
            <a:avLst/>
          </a:prstGeom>
        </p:spPr>
      </p:pic>
      <p:sp>
        <p:nvSpPr>
          <p:cNvPr id="2" name="Podnaslov 1">
            <a:extLst>
              <a:ext uri="{FF2B5EF4-FFF2-40B4-BE49-F238E27FC236}">
                <a16:creationId xmlns:a16="http://schemas.microsoft.com/office/drawing/2014/main" id="{67EA205E-3A6B-7A89-1AB1-72A8502A0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-613">
            <a:off x="67" y="4082770"/>
            <a:ext cx="4346984" cy="751820"/>
          </a:xfrm>
        </p:spPr>
        <p:txBody>
          <a:bodyPr/>
          <a:lstStyle/>
          <a:p>
            <a:pPr defTabSz="914400" eaLnBrk="1" hangingPunct="1">
              <a:buFont typeface="Wingdings 2" panose="05020102010507070707" pitchFamily="18" charset="2"/>
              <a:buNone/>
            </a:pPr>
            <a:r>
              <a:rPr lang="en-AU" altLang="sr-Latn-RS" sz="13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Mentors to </a:t>
            </a:r>
            <a:r>
              <a:rPr lang="en-US" altLang="sr-Latn-RS" sz="13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students:</a:t>
            </a:r>
            <a:r>
              <a:rPr lang="hr-HR" altLang="sr-Latn-RS" sz="13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defTabSz="914400" eaLnBrk="1" hangingPunct="1">
              <a:buFont typeface="Wingdings 2" panose="05020102010507070707" pitchFamily="18" charset="2"/>
              <a:buNone/>
            </a:pPr>
            <a:r>
              <a:rPr lang="hr-HR" altLang="sr-Latn-RS" sz="13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Snježana Marković – Zoraja, Kristina Fratrović</a:t>
            </a:r>
          </a:p>
          <a:p>
            <a:pPr defTabSz="914400" eaLnBrk="1" hangingPunct="1">
              <a:buFont typeface="Wingdings 2" panose="05020102010507070707" pitchFamily="18" charset="2"/>
              <a:buNone/>
            </a:pPr>
            <a:r>
              <a:rPr lang="hr-HR" altLang="sr-Latn-RS" sz="13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Dubovac Primary school, Karlovac, Croatia</a:t>
            </a:r>
          </a:p>
          <a:p>
            <a:endParaRPr lang="hr-HR" dirty="0"/>
          </a:p>
        </p:txBody>
      </p:sp>
      <p:sp>
        <p:nvSpPr>
          <p:cNvPr id="5" name="Podnaslov 1">
            <a:extLst>
              <a:ext uri="{FF2B5EF4-FFF2-40B4-BE49-F238E27FC236}">
                <a16:creationId xmlns:a16="http://schemas.microsoft.com/office/drawing/2014/main" id="{8BD4C1C5-D15D-FDB5-04AF-A4E98FF94900}"/>
              </a:ext>
            </a:extLst>
          </p:cNvPr>
          <p:cNvSpPr txBox="1">
            <a:spLocks/>
          </p:cNvSpPr>
          <p:nvPr/>
        </p:nvSpPr>
        <p:spPr>
          <a:xfrm rot="-613">
            <a:off x="5929078" y="3776361"/>
            <a:ext cx="2815781" cy="1058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hr-HR" altLang="sr-Latn-RS" sz="13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Zoea Benković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altLang="sr-Latn-RS" sz="13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Esma Šabanović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altLang="sr-Latn-RS" sz="13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Lana Blažan</a:t>
            </a:r>
          </a:p>
          <a:p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CB5820B6-27C0-299B-5980-8A59A67C1B4D}"/>
              </a:ext>
            </a:extLst>
          </p:cNvPr>
          <p:cNvSpPr txBox="1"/>
          <p:nvPr/>
        </p:nvSpPr>
        <p:spPr>
          <a:xfrm>
            <a:off x="5085437" y="3799973"/>
            <a:ext cx="10486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hr-HR" altLang="sr-Latn-RS" sz="14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Students: 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31F31A13-CCA9-4245-3C51-4C94C63BC168}"/>
              </a:ext>
            </a:extLst>
          </p:cNvPr>
          <p:cNvSpPr txBox="1"/>
          <p:nvPr/>
        </p:nvSpPr>
        <p:spPr>
          <a:xfrm>
            <a:off x="614657" y="480186"/>
            <a:ext cx="83841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Analysis of </a:t>
            </a:r>
            <a:r>
              <a:rPr lang="en-US" sz="2400" noProof="1">
                <a:solidFill>
                  <a:srgbClr val="002060"/>
                </a:solidFill>
              </a:rPr>
              <a:t>biometr</a:t>
            </a:r>
            <a:r>
              <a:rPr lang="hr-HR" sz="2400" dirty="0">
                <a:solidFill>
                  <a:srgbClr val="002060"/>
                </a:solidFill>
              </a:rPr>
              <a:t>y</a:t>
            </a:r>
            <a:r>
              <a:rPr lang="en-US" sz="2400" dirty="0">
                <a:solidFill>
                  <a:srgbClr val="002060"/>
                </a:solidFill>
              </a:rPr>
              <a:t> measurements in Karlovac</a:t>
            </a:r>
            <a:r>
              <a:rPr lang="hr-HR" sz="2400" dirty="0">
                <a:solidFill>
                  <a:srgbClr val="002060"/>
                </a:solidFill>
              </a:rPr>
              <a:t> Promenade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8E79C31F-8A53-DF61-7338-27E692A0FC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44" y="2415409"/>
            <a:ext cx="5827489" cy="2663996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BE3B6507-1FEB-C85D-1BE2-08C0A92F4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257" y="64095"/>
            <a:ext cx="2946399" cy="266399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F5F27A86-73FC-49A8-AC2D-564F61EB9E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44" y="64095"/>
            <a:ext cx="5827488" cy="2319754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B5CA620A-9226-3570-98C0-75F96439A98C}"/>
              </a:ext>
            </a:extLst>
          </p:cNvPr>
          <p:cNvSpPr txBox="1"/>
          <p:nvPr/>
        </p:nvSpPr>
        <p:spPr>
          <a:xfrm>
            <a:off x="6037943" y="2793929"/>
            <a:ext cx="30117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2060"/>
                </a:solidFill>
              </a:rPr>
              <a:t>The satellite paths did not capture the canopy over the area of the Karlovac Promenade</a:t>
            </a:r>
          </a:p>
        </p:txBody>
      </p:sp>
    </p:spTree>
    <p:extLst>
      <p:ext uri="{BB962C8B-B14F-4D97-AF65-F5344CB8AC3E}">
        <p14:creationId xmlns:p14="http://schemas.microsoft.com/office/powerpoint/2010/main" val="2036207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C98BF316-3F21-850C-7E67-73884B6AAE11}"/>
              </a:ext>
            </a:extLst>
          </p:cNvPr>
          <p:cNvSpPr txBox="1"/>
          <p:nvPr/>
        </p:nvSpPr>
        <p:spPr>
          <a:xfrm>
            <a:off x="312056" y="4866501"/>
            <a:ext cx="85198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dirty="0">
                <a:solidFill>
                  <a:srgbClr val="002060"/>
                </a:solidFill>
              </a:rPr>
              <a:t>https://glad.earthengine.app/view/forest-height-2000-2020#lon=15.543723579422565;lat=45.49181229734093;zoom=15;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71252779-316C-A701-D948-5064873C0975}"/>
              </a:ext>
            </a:extLst>
          </p:cNvPr>
          <p:cNvSpPr txBox="1"/>
          <p:nvPr/>
        </p:nvSpPr>
        <p:spPr>
          <a:xfrm>
            <a:off x="58056" y="793616"/>
            <a:ext cx="8665030" cy="414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the dynamics of the </a:t>
            </a:r>
            <a:r>
              <a:rPr lang="hr-HR" sz="1800" dirty="0">
                <a:solidFill>
                  <a:srgbClr val="002060"/>
                </a:solidFill>
              </a:rPr>
              <a:t>global </a:t>
            </a:r>
            <a:r>
              <a:rPr lang="en-US" sz="1800" noProof="1">
                <a:solidFill>
                  <a:srgbClr val="002060"/>
                </a:solidFill>
              </a:rPr>
              <a:t>tree </a:t>
            </a:r>
            <a:r>
              <a:rPr lang="en-US" sz="1800" dirty="0">
                <a:solidFill>
                  <a:srgbClr val="002060"/>
                </a:solidFill>
              </a:rPr>
              <a:t>cover </a:t>
            </a:r>
            <a:r>
              <a:rPr lang="hr-HR" sz="1800" dirty="0">
                <a:solidFill>
                  <a:srgbClr val="002060"/>
                </a:solidFill>
              </a:rPr>
              <a:t> 2000.- 2020</a:t>
            </a:r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798C4126-F4F0-9C7A-04BB-9CEEDBFE7080}"/>
              </a:ext>
            </a:extLst>
          </p:cNvPr>
          <p:cNvGrpSpPr/>
          <p:nvPr/>
        </p:nvGrpSpPr>
        <p:grpSpPr>
          <a:xfrm>
            <a:off x="312056" y="1208601"/>
            <a:ext cx="8388372" cy="3563397"/>
            <a:chOff x="224790" y="1070718"/>
            <a:chExt cx="8388372" cy="3563397"/>
          </a:xfrm>
        </p:grpSpPr>
        <p:grpSp>
          <p:nvGrpSpPr>
            <p:cNvPr id="8" name="Grupa 7">
              <a:extLst>
                <a:ext uri="{FF2B5EF4-FFF2-40B4-BE49-F238E27FC236}">
                  <a16:creationId xmlns:a16="http://schemas.microsoft.com/office/drawing/2014/main" id="{B703B987-07D1-D04F-0E80-D6E4E2E9A79F}"/>
                </a:ext>
              </a:extLst>
            </p:cNvPr>
            <p:cNvGrpSpPr/>
            <p:nvPr/>
          </p:nvGrpSpPr>
          <p:grpSpPr>
            <a:xfrm>
              <a:off x="224790" y="1070718"/>
              <a:ext cx="7090922" cy="3563397"/>
              <a:chOff x="507999" y="409843"/>
              <a:chExt cx="8397482" cy="4517095"/>
            </a:xfrm>
          </p:grpSpPr>
          <p:pic>
            <p:nvPicPr>
              <p:cNvPr id="12" name="Slika 11">
                <a:extLst>
                  <a:ext uri="{FF2B5EF4-FFF2-40B4-BE49-F238E27FC236}">
                    <a16:creationId xmlns:a16="http://schemas.microsoft.com/office/drawing/2014/main" id="{3E992D66-9F3B-3F78-B97D-701676EA98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7999" y="409843"/>
                <a:ext cx="8397482" cy="4291282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5" name="Rukopis 4">
                    <a:extLst>
                      <a:ext uri="{FF2B5EF4-FFF2-40B4-BE49-F238E27FC236}">
                        <a16:creationId xmlns:a16="http://schemas.microsoft.com/office/drawing/2014/main" id="{625B5A06-2FE0-D30F-F044-35688BC759C1}"/>
                      </a:ext>
                    </a:extLst>
                  </p14:cNvPr>
                  <p14:cNvContentPartPr/>
                  <p14:nvPr/>
                </p14:nvContentPartPr>
                <p14:xfrm>
                  <a:off x="6921381" y="4177418"/>
                  <a:ext cx="1331640" cy="749520"/>
                </p14:xfrm>
              </p:contentPart>
            </mc:Choice>
            <mc:Fallback xmlns="">
              <p:pic>
                <p:nvPicPr>
                  <p:cNvPr id="5" name="Rukopis 4">
                    <a:extLst>
                      <a:ext uri="{FF2B5EF4-FFF2-40B4-BE49-F238E27FC236}">
                        <a16:creationId xmlns:a16="http://schemas.microsoft.com/office/drawing/2014/main" id="{625B5A06-2FE0-D30F-F044-35688BC759C1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6914135" y="4169663"/>
                    <a:ext cx="1346133" cy="7650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7" name="Rukopis 6">
                    <a:extLst>
                      <a:ext uri="{FF2B5EF4-FFF2-40B4-BE49-F238E27FC236}">
                        <a16:creationId xmlns:a16="http://schemas.microsoft.com/office/drawing/2014/main" id="{EF0F54ED-FE77-83F9-53EC-D242EBD7D7DD}"/>
                      </a:ext>
                    </a:extLst>
                  </p14:cNvPr>
                  <p14:cNvContentPartPr/>
                  <p14:nvPr/>
                </p14:nvContentPartPr>
                <p14:xfrm>
                  <a:off x="4139760" y="2647858"/>
                  <a:ext cx="661321" cy="496440"/>
                </p14:xfrm>
              </p:contentPart>
            </mc:Choice>
            <mc:Fallback xmlns="">
              <p:pic>
                <p:nvPicPr>
                  <p:cNvPr id="7" name="Rukopis 6">
                    <a:extLst>
                      <a:ext uri="{FF2B5EF4-FFF2-40B4-BE49-F238E27FC236}">
                        <a16:creationId xmlns:a16="http://schemas.microsoft.com/office/drawing/2014/main" id="{EF0F54ED-FE77-83F9-53EC-D242EBD7D7DD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4129100" y="2636451"/>
                    <a:ext cx="682214" cy="518798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2" name="TekstniOkvir 1">
              <a:extLst>
                <a:ext uri="{FF2B5EF4-FFF2-40B4-BE49-F238E27FC236}">
                  <a16:creationId xmlns:a16="http://schemas.microsoft.com/office/drawing/2014/main" id="{6080E871-A16B-86EE-67F1-27A00D3646E6}"/>
                </a:ext>
              </a:extLst>
            </p:cNvPr>
            <p:cNvSpPr txBox="1"/>
            <p:nvPr/>
          </p:nvSpPr>
          <p:spPr>
            <a:xfrm>
              <a:off x="7430940" y="2745779"/>
              <a:ext cx="11822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>
                  <a:solidFill>
                    <a:srgbClr val="002060"/>
                  </a:solidFill>
                </a:rPr>
                <a:t>No data</a:t>
              </a:r>
            </a:p>
          </p:txBody>
        </p:sp>
        <p:cxnSp>
          <p:nvCxnSpPr>
            <p:cNvPr id="11" name="Ravni poveznik sa strelicom 10">
              <a:extLst>
                <a:ext uri="{FF2B5EF4-FFF2-40B4-BE49-F238E27FC236}">
                  <a16:creationId xmlns:a16="http://schemas.microsoft.com/office/drawing/2014/main" id="{6E0EDB2B-9383-78D8-8A9E-095FD710ABF8}"/>
                </a:ext>
              </a:extLst>
            </p:cNvPr>
            <p:cNvCxnSpPr>
              <a:cxnSpLocks/>
              <a:endCxn id="2" idx="1"/>
            </p:cNvCxnSpPr>
            <p:nvPr/>
          </p:nvCxnSpPr>
          <p:spPr>
            <a:xfrm flipV="1">
              <a:off x="3849913" y="2899668"/>
              <a:ext cx="3581027" cy="132364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kstniOkvir 8">
            <a:extLst>
              <a:ext uri="{FF2B5EF4-FFF2-40B4-BE49-F238E27FC236}">
                <a16:creationId xmlns:a16="http://schemas.microsoft.com/office/drawing/2014/main" id="{B75058A5-6AA3-703B-ED77-143993E3EBC5}"/>
              </a:ext>
            </a:extLst>
          </p:cNvPr>
          <p:cNvSpPr txBox="1"/>
          <p:nvPr/>
        </p:nvSpPr>
        <p:spPr>
          <a:xfrm>
            <a:off x="206645" y="328664"/>
            <a:ext cx="77399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noProof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students explore the database on platform</a:t>
            </a:r>
            <a:r>
              <a:rPr lang="en-US" sz="2000" noProof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hr-HR" sz="2000" noProof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l-PL" sz="2000" dirty="0">
                <a:solidFill>
                  <a:srgbClr val="002060"/>
                </a:solidFill>
              </a:rPr>
              <a:t>Earth Engine apps</a:t>
            </a:r>
          </a:p>
        </p:txBody>
      </p:sp>
    </p:spTree>
    <p:extLst>
      <p:ext uri="{BB962C8B-B14F-4D97-AF65-F5344CB8AC3E}">
        <p14:creationId xmlns:p14="http://schemas.microsoft.com/office/powerpoint/2010/main" val="4260164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5B34EC3-19C7-9A69-33AA-1A5D5BF213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8516" y="1088482"/>
            <a:ext cx="2946403" cy="220450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5AF6E0D-81AF-5AAD-77FB-5B0D2FA67D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92" y="1075114"/>
            <a:ext cx="5712907" cy="2217876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7A5C8D26-A25A-F12A-D584-B5876424D1A4}"/>
              </a:ext>
            </a:extLst>
          </p:cNvPr>
          <p:cNvSpPr txBox="1"/>
          <p:nvPr/>
        </p:nvSpPr>
        <p:spPr>
          <a:xfrm>
            <a:off x="198846" y="321061"/>
            <a:ext cx="8564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002060"/>
                </a:solidFill>
              </a:rPr>
              <a:t>Did satellites capture </a:t>
            </a:r>
            <a:r>
              <a:rPr lang="en-US" sz="2000" noProof="1">
                <a:solidFill>
                  <a:srgbClr val="002060"/>
                </a:solidFill>
              </a:rPr>
              <a:t>and</a:t>
            </a:r>
            <a:r>
              <a:rPr lang="hr-HR" sz="2000" dirty="0">
                <a:solidFill>
                  <a:srgbClr val="002060"/>
                </a:solidFill>
              </a:rPr>
              <a:t> </a:t>
            </a:r>
            <a:r>
              <a:rPr lang="en-US" sz="2000" noProof="1">
                <a:solidFill>
                  <a:srgbClr val="002060"/>
                </a:solidFill>
              </a:rPr>
              <a:t>measure</a:t>
            </a:r>
            <a:r>
              <a:rPr lang="hr-HR" sz="2000" dirty="0">
                <a:solidFill>
                  <a:srgbClr val="002060"/>
                </a:solidFill>
              </a:rPr>
              <a:t> </a:t>
            </a:r>
            <a:r>
              <a:rPr lang="en-US" sz="2000" noProof="1">
                <a:solidFill>
                  <a:srgbClr val="002060"/>
                </a:solidFill>
              </a:rPr>
              <a:t>the height of trees </a:t>
            </a:r>
            <a:r>
              <a:rPr lang="hr-HR" sz="2000" dirty="0">
                <a:solidFill>
                  <a:srgbClr val="002060"/>
                </a:solidFill>
              </a:rPr>
              <a:t>n the Karlovac Promenade?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FF6F34-DC5B-634B-A6F2-BC20A316B390}"/>
              </a:ext>
            </a:extLst>
          </p:cNvPr>
          <p:cNvSpPr txBox="1"/>
          <p:nvPr/>
        </p:nvSpPr>
        <p:spPr>
          <a:xfrm>
            <a:off x="0" y="3946223"/>
            <a:ext cx="8962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002060"/>
                </a:solidFill>
              </a:rPr>
              <a:t>ICE Sat 2 : </a:t>
            </a:r>
            <a:r>
              <a:rPr lang="hr-HR" sz="2000" b="1" dirty="0">
                <a:solidFill>
                  <a:srgbClr val="002060"/>
                </a:solidFill>
              </a:rPr>
              <a:t>NO</a:t>
            </a:r>
            <a:r>
              <a:rPr lang="hr-HR" sz="2000" dirty="0">
                <a:solidFill>
                  <a:srgbClr val="002060"/>
                </a:solidFill>
              </a:rPr>
              <a:t>, as the recording lines were not on the location.</a:t>
            </a:r>
          </a:p>
          <a:p>
            <a:r>
              <a:rPr lang="hr-HR" sz="2000" dirty="0">
                <a:solidFill>
                  <a:srgbClr val="002060"/>
                </a:solidFill>
              </a:rPr>
              <a:t>GEDI: </a:t>
            </a:r>
            <a:r>
              <a:rPr lang="hr-HR" sz="2000" b="1" dirty="0">
                <a:solidFill>
                  <a:srgbClr val="002060"/>
                </a:solidFill>
              </a:rPr>
              <a:t>PARTIALLY</a:t>
            </a:r>
            <a:r>
              <a:rPr lang="hr-HR" sz="2000" dirty="0">
                <a:solidFill>
                  <a:srgbClr val="002060"/>
                </a:solidFill>
              </a:rPr>
              <a:t>, measuring the average canopy height per pixel.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BBA93BB1-CA2D-79A8-58A6-71D63B2ECDF5}"/>
              </a:ext>
            </a:extLst>
          </p:cNvPr>
          <p:cNvSpPr txBox="1"/>
          <p:nvPr/>
        </p:nvSpPr>
        <p:spPr>
          <a:xfrm>
            <a:off x="5855506" y="3292990"/>
            <a:ext cx="3172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>
                <a:solidFill>
                  <a:srgbClr val="002060"/>
                </a:solidFill>
              </a:rPr>
              <a:t>Talking with </a:t>
            </a:r>
            <a:r>
              <a:rPr lang="en-US" sz="1000" dirty="0">
                <a:solidFill>
                  <a:srgbClr val="002060"/>
                </a:solidFill>
              </a:rPr>
              <a:t>Brian</a:t>
            </a:r>
            <a:r>
              <a:rPr lang="hr-HR" sz="1000" dirty="0">
                <a:solidFill>
                  <a:srgbClr val="002060"/>
                </a:solidFill>
              </a:rPr>
              <a:t> Campbell (NASA scientist) on webinar how satellites record the Earth surface</a:t>
            </a:r>
          </a:p>
        </p:txBody>
      </p:sp>
    </p:spTree>
    <p:extLst>
      <p:ext uri="{BB962C8B-B14F-4D97-AF65-F5344CB8AC3E}">
        <p14:creationId xmlns:p14="http://schemas.microsoft.com/office/powerpoint/2010/main" val="1765369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88;p86" descr="Timeline background shape">
            <a:extLst>
              <a:ext uri="{FF2B5EF4-FFF2-40B4-BE49-F238E27FC236}">
                <a16:creationId xmlns:a16="http://schemas.microsoft.com/office/drawing/2014/main" id="{F44CEBF9-32D0-F447-F045-0111A5907F6A}"/>
              </a:ext>
            </a:extLst>
          </p:cNvPr>
          <p:cNvSpPr/>
          <p:nvPr/>
        </p:nvSpPr>
        <p:spPr>
          <a:xfrm>
            <a:off x="228762" y="47263"/>
            <a:ext cx="4793182" cy="476807"/>
          </a:xfrm>
          <a:prstGeom prst="homePlate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>
                <a:solidFill>
                  <a:srgbClr val="002060"/>
                </a:solidFill>
              </a:rPr>
              <a:t>Research </a:t>
            </a:r>
            <a:r>
              <a:rPr lang="en-US" sz="2200" b="1" dirty="0">
                <a:solidFill>
                  <a:srgbClr val="002060"/>
                </a:solidFill>
              </a:rPr>
              <a:t>methods</a:t>
            </a:r>
            <a:r>
              <a:rPr lang="hr-HR" sz="2200" b="1" dirty="0">
                <a:solidFill>
                  <a:srgbClr val="002060"/>
                </a:solidFill>
              </a:rPr>
              <a:t> on </a:t>
            </a:r>
            <a:r>
              <a:rPr lang="en-US" sz="2200" b="1" noProof="1">
                <a:solidFill>
                  <a:srgbClr val="002060"/>
                </a:solidFill>
              </a:rPr>
              <a:t>the field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3F5365D2-9B65-39B1-2A16-F0FBAD31DEB2}"/>
              </a:ext>
            </a:extLst>
          </p:cNvPr>
          <p:cNvSpPr txBox="1"/>
          <p:nvPr/>
        </p:nvSpPr>
        <p:spPr>
          <a:xfrm>
            <a:off x="100013" y="584752"/>
            <a:ext cx="8891587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hr-HR" sz="2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iometry measurements were conducted on all 120 trees on the Promenade</a:t>
            </a:r>
          </a:p>
          <a:p>
            <a:endParaRPr lang="hr-HR" sz="22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hr-HR" sz="22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hr-HR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GLOBE protocols</a:t>
            </a:r>
            <a:r>
              <a:rPr lang="hr-HR" sz="2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hr-HR" sz="22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tree circumference</a:t>
            </a:r>
            <a:endParaRPr lang="hr-HR" sz="22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tree age</a:t>
            </a:r>
            <a:r>
              <a:rPr lang="hr-HR" sz="2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endParaRPr lang="hr-HR" sz="22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hr-HR" sz="2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GLOBE </a:t>
            </a:r>
            <a:r>
              <a:rPr lang="hr-HR" sz="22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Observer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tree height</a:t>
            </a:r>
            <a:r>
              <a:rPr lang="hr-HR" sz="2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200" i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8E6D06E-4B05-15A5-0627-90D78FC790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5806" y="1473666"/>
            <a:ext cx="2119086" cy="3085082"/>
          </a:xfrm>
          <a:prstGeom prst="rect">
            <a:avLst/>
          </a:prstGeom>
          <a:ln w="28575">
            <a:solidFill>
              <a:schemeClr val="accent4">
                <a:lumMod val="10000"/>
              </a:schemeClr>
            </a:solidFill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F7D4A3C-9CFD-37EA-9863-22C0364B16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1988" y="1473666"/>
            <a:ext cx="1810045" cy="3085082"/>
          </a:xfrm>
          <a:prstGeom prst="rect">
            <a:avLst/>
          </a:prstGeom>
          <a:ln w="19050">
            <a:solidFill>
              <a:schemeClr val="accent4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95293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:a16="http://schemas.microsoft.com/office/drawing/2014/main" id="{B904FA8E-CB1F-3361-64C2-66F7448FBC34}"/>
              </a:ext>
            </a:extLst>
          </p:cNvPr>
          <p:cNvSpPr txBox="1"/>
          <p:nvPr/>
        </p:nvSpPr>
        <p:spPr>
          <a:xfrm>
            <a:off x="428173" y="466612"/>
            <a:ext cx="8657770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200" dirty="0">
                <a:solidFill>
                  <a:srgbClr val="002060"/>
                </a:solidFill>
              </a:rPr>
              <a:t>The measured values can be accessed in the GLOBE database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BF3C3D1-57C3-8E46-7AC7-765ADE29D0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484" y="1132114"/>
            <a:ext cx="7757078" cy="349068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149824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3F2D1EA9-EB34-76A9-BDD0-1F8CAF7CA2A7}"/>
              </a:ext>
            </a:extLst>
          </p:cNvPr>
          <p:cNvSpPr txBox="1"/>
          <p:nvPr/>
        </p:nvSpPr>
        <p:spPr>
          <a:xfrm>
            <a:off x="185736" y="161969"/>
            <a:ext cx="8312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002060"/>
                </a:solidFill>
              </a:rPr>
              <a:t>The following values were calculated in the classroom </a:t>
            </a:r>
          </a:p>
        </p:txBody>
      </p:sp>
      <p:pic>
        <p:nvPicPr>
          <p:cNvPr id="2" name="Google Shape;195;p7">
            <a:extLst>
              <a:ext uri="{FF2B5EF4-FFF2-40B4-BE49-F238E27FC236}">
                <a16:creationId xmlns:a16="http://schemas.microsoft.com/office/drawing/2014/main" id="{94F92970-1B0D-D456-4C0D-993EBD033914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6506" y="550069"/>
            <a:ext cx="2721769" cy="182165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94;p7">
                <a:extLst>
                  <a:ext uri="{FF2B5EF4-FFF2-40B4-BE49-F238E27FC236}">
                    <a16:creationId xmlns:a16="http://schemas.microsoft.com/office/drawing/2014/main" id="{77049AC1-DCC7-8559-1E84-A92C6AA415C9}"/>
                  </a:ext>
                </a:extLst>
              </p:cNvPr>
              <p:cNvSpPr txBox="1"/>
              <p:nvPr/>
            </p:nvSpPr>
            <p:spPr>
              <a:xfrm>
                <a:off x="178592" y="739952"/>
                <a:ext cx="8193112" cy="37531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285750" marR="0" lvl="0" indent="-2857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9818"/>
                  </a:buClr>
                  <a:buSzPts val="2000"/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rgbClr val="002060"/>
                    </a:solidFill>
                    <a:latin typeface="+mn-lt"/>
                  </a:rPr>
                  <a:t>diameter</a:t>
                </a:r>
                <a:r>
                  <a:rPr lang="hr-HR" sz="1600" b="1" i="0" u="none" dirty="0">
                    <a:solidFill>
                      <a:srgbClr val="002060"/>
                    </a:solidFill>
                    <a:latin typeface="+mn-lt"/>
                    <a:sym typeface="Arial"/>
                  </a:rPr>
                  <a:t>/cm </a:t>
                </a:r>
                <a:r>
                  <a:rPr lang="hr-HR" sz="1600" b="0" i="0" u="none" dirty="0">
                    <a:solidFill>
                      <a:srgbClr val="002060"/>
                    </a:solidFill>
                    <a:latin typeface="+mn-lt"/>
                    <a:sym typeface="Arial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1600" b="0" i="1" u="none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lang="hr-HR" sz="1600" b="0" i="1" u="none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𝑐𝑖𝑟𝑐𝑢𝑚𝑓𝑒𝑟𝑒𝑛𝑐𝑒</m:t>
                        </m:r>
                        <m:r>
                          <a:rPr lang="hr-HR" sz="1600" b="0" i="1" u="none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hr-HR" sz="1600" b="0" i="1" u="none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𝑜𝑓</m:t>
                        </m:r>
                        <m:r>
                          <a:rPr lang="hr-HR" sz="1600" b="0" i="1" u="none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hr-HR" sz="1600" b="0" i="1" u="none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𝑡𝑟𝑒𝑒</m:t>
                        </m:r>
                      </m:num>
                      <m:den>
                        <m:r>
                          <a:rPr lang="ar-AE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ar-AE" sz="1600" b="0" i="1" u="none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</m:oMath>
                </a14:m>
                <a:endParaRPr lang="ar-AE" sz="1600" dirty="0">
                  <a:solidFill>
                    <a:srgbClr val="002060"/>
                  </a:solidFill>
                  <a:latin typeface="+mn-lt"/>
                </a:endParaRPr>
              </a:p>
              <a:p>
                <a:pPr marL="285750" marR="0" lvl="0" indent="-2857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9818"/>
                  </a:buClr>
                  <a:buSzPts val="2000"/>
                  <a:buFont typeface="Arial" panose="020B0604020202020204" pitchFamily="34" charset="0"/>
                  <a:buChar char="•"/>
                </a:pPr>
                <a:endParaRPr lang="ar-AE" sz="1600" b="0" i="0" u="none" dirty="0">
                  <a:solidFill>
                    <a:srgbClr val="003300"/>
                  </a:solidFill>
                  <a:sym typeface="Arial"/>
                </a:endParaRPr>
              </a:p>
              <a:p>
                <a:pPr marL="285750" marR="0" lvl="0" indent="-2857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9818"/>
                  </a:buClr>
                  <a:buSzPts val="2000"/>
                  <a:buFont typeface="Arial" panose="020B0604020202020204" pitchFamily="34" charset="0"/>
                  <a:buChar char="•"/>
                </a:pPr>
                <a:r>
                  <a:rPr lang="en-US" sz="1600" b="1" i="0" u="none" dirty="0">
                    <a:solidFill>
                      <a:srgbClr val="002060"/>
                    </a:solidFill>
                    <a:latin typeface="+mn-lt"/>
                    <a:sym typeface="Arial"/>
                  </a:rPr>
                  <a:t>green</a:t>
                </a:r>
                <a:r>
                  <a:rPr lang="hr-HR" sz="1600" b="1" i="0" u="none" dirty="0">
                    <a:solidFill>
                      <a:srgbClr val="002060"/>
                    </a:solidFill>
                    <a:latin typeface="+mn-lt"/>
                    <a:sym typeface="Arial"/>
                  </a:rPr>
                  <a:t> weight - GW/</a:t>
                </a:r>
                <a:r>
                  <a:rPr lang="hr-HR" sz="1600" b="1" dirty="0">
                    <a:solidFill>
                      <a:srgbClr val="002060"/>
                    </a:solidFill>
                    <a:latin typeface="+mn-lt"/>
                  </a:rPr>
                  <a:t> </a:t>
                </a:r>
                <a:r>
                  <a:rPr lang="hr-HR" sz="1600" b="1" i="0" u="none" dirty="0">
                    <a:solidFill>
                      <a:srgbClr val="002060"/>
                    </a:solidFill>
                    <a:latin typeface="+mn-lt"/>
                    <a:sym typeface="Arial"/>
                  </a:rPr>
                  <a:t>kg</a:t>
                </a:r>
                <a:endParaRPr lang="hr-HR" sz="1600" dirty="0">
                  <a:solidFill>
                    <a:srgbClr val="002060"/>
                  </a:solidFill>
                  <a:latin typeface="+mn-lt"/>
                </a:endParaRPr>
              </a:p>
              <a:p>
                <a:pPr lvl="2">
                  <a:buClr>
                    <a:srgbClr val="219818"/>
                  </a:buClr>
                  <a:buSzPts val="2000"/>
                </a:pPr>
                <a:r>
                  <a:rPr lang="hr-HR" sz="1600" b="0" u="none" dirty="0">
                    <a:solidFill>
                      <a:srgbClr val="002060"/>
                    </a:solidFill>
                    <a:sym typeface="Arial"/>
                  </a:rPr>
                  <a:t>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sz="1600" b="0" i="0" u="none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Arial"/>
                      </a:rPr>
                      <m:t>GW</m:t>
                    </m:r>
                    <m:r>
                      <a:rPr lang="hr-HR" sz="1600" b="0" i="0" u="none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hr-HR" sz="1600" b="0" i="1" u="none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Arial"/>
                      </a:rPr>
                      <m:t>0</m:t>
                    </m:r>
                    <m:r>
                      <a:rPr lang="hr-HR" sz="1600" b="0" i="1" u="none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Arial"/>
                      </a:rPr>
                      <m:t>.</m:t>
                    </m:r>
                    <m:r>
                      <a:rPr lang="hr-HR" sz="1600" b="0" i="1" u="none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Arial"/>
                      </a:rPr>
                      <m:t>0346</m:t>
                    </m:r>
                    <m:r>
                      <a:rPr lang="hr-HR" sz="1600" b="0" i="1" u="none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∙</m:t>
                    </m:r>
                    <m:sSup>
                      <m:sSupPr>
                        <m:ctrlPr>
                          <a:rPr lang="ar-AE" sz="1600" b="0" i="1" u="none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lang="ar-AE" sz="1600" b="0" i="1" u="none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𝑑</m:t>
                        </m:r>
                      </m:e>
                      <m:sup>
                        <m:r>
                          <a:rPr lang="ar-AE" sz="1600" b="0" i="1" u="none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2</m:t>
                        </m:r>
                      </m:sup>
                    </m:sSup>
                    <m:r>
                      <a:rPr lang="ar-AE" sz="1600" b="0" i="1" u="none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∙</m:t>
                    </m:r>
                  </m:oMath>
                </a14:m>
                <a:r>
                  <a:rPr lang="ar-AE" sz="1600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ar-AE" sz="1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hr-HR" sz="1600" b="0" i="0" u="none" dirty="0">
                    <a:solidFill>
                      <a:srgbClr val="002060"/>
                    </a:solidFill>
                    <a:latin typeface="+mn-lt"/>
                    <a:sym typeface="Arial"/>
                  </a:rPr>
                  <a:t> (</a:t>
                </a:r>
                <a:r>
                  <a:rPr lang="en-US" sz="1600" dirty="0">
                    <a:solidFill>
                      <a:srgbClr val="002060"/>
                    </a:solidFill>
                    <a:latin typeface="+mn-lt"/>
                  </a:rPr>
                  <a:t>if the</a:t>
                </a:r>
                <a:r>
                  <a:rPr lang="en-US" sz="1600" b="0" i="0" u="none" dirty="0">
                    <a:solidFill>
                      <a:srgbClr val="002060"/>
                    </a:solidFill>
                    <a:latin typeface="+mn-lt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hr-HR" sz="1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hr-HR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hr-HR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28</m:t>
                    </m:r>
                    <m:r>
                      <a:rPr lang="hr-HR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r-HR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hr-HR" sz="1600" b="0" i="0" u="none" dirty="0">
                    <a:solidFill>
                      <a:srgbClr val="002060"/>
                    </a:solidFill>
                    <a:latin typeface="+mn-lt"/>
                    <a:sym typeface="Arial"/>
                  </a:rPr>
                  <a:t>)</a:t>
                </a:r>
              </a:p>
              <a:p>
                <a:pPr lvl="2">
                  <a:buClr>
                    <a:srgbClr val="219818"/>
                  </a:buClr>
                  <a:buSzPts val="2000"/>
                </a:pPr>
                <a:r>
                  <a:rPr lang="hr-HR" sz="1600" b="0" u="none" dirty="0">
                    <a:solidFill>
                      <a:srgbClr val="002060"/>
                    </a:solidFill>
                    <a:sym typeface="Arial"/>
                  </a:rPr>
                  <a:t>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sz="1600" b="0" i="0" u="none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Arial"/>
                      </a:rPr>
                      <m:t>GW</m:t>
                    </m:r>
                    <m:r>
                      <a:rPr lang="hr-HR" sz="1600" b="0" i="0" u="none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hr-HR" sz="1600" b="0" i="1" u="none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Arial"/>
                      </a:rPr>
                      <m:t>0</m:t>
                    </m:r>
                    <m:r>
                      <a:rPr lang="hr-HR" sz="1600" b="0" i="1" u="none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Arial"/>
                      </a:rPr>
                      <m:t>.</m:t>
                    </m:r>
                    <m:r>
                      <a:rPr lang="hr-HR" sz="1600" b="0" i="1" u="none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Arial"/>
                      </a:rPr>
                      <m:t>0577</m:t>
                    </m:r>
                    <m:r>
                      <a:rPr lang="hr-HR" sz="1600" b="0" i="1" u="none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∙</m:t>
                    </m:r>
                    <m:sSup>
                      <m:sSupPr>
                        <m:ctrlPr>
                          <a:rPr lang="ar-AE" sz="1600" b="0" i="1" u="none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lang="ar-AE" sz="1600" b="0" i="1" u="none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𝑑</m:t>
                        </m:r>
                      </m:e>
                      <m:sup>
                        <m:r>
                          <a:rPr lang="ar-AE" sz="1600" b="0" i="1" u="none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2</m:t>
                        </m:r>
                      </m:sup>
                    </m:sSup>
                    <m:r>
                      <a:rPr lang="ar-AE" sz="1600" b="0" i="1" u="none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∙</m:t>
                    </m:r>
                    <m:r>
                      <a:rPr lang="ar-AE" sz="1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hr-HR" sz="1600" b="0" i="0" u="none" dirty="0">
                    <a:solidFill>
                      <a:srgbClr val="002060"/>
                    </a:solidFill>
                    <a:latin typeface="+mn-lt"/>
                    <a:sym typeface="Arial"/>
                  </a:rPr>
                  <a:t> (</a:t>
                </a:r>
                <a:r>
                  <a:rPr lang="en-US" sz="1600" dirty="0">
                    <a:solidFill>
                      <a:srgbClr val="002060"/>
                    </a:solidFill>
                    <a:latin typeface="+mn-lt"/>
                  </a:rPr>
                  <a:t>if the</a:t>
                </a:r>
                <a:r>
                  <a:rPr lang="en-US" sz="1600" b="0" i="0" u="none" dirty="0">
                    <a:solidFill>
                      <a:srgbClr val="002060"/>
                    </a:solidFill>
                    <a:latin typeface="+mn-lt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hr-HR" sz="1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hr-HR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hr-HR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28</m:t>
                    </m:r>
                    <m:r>
                      <a:rPr lang="hr-HR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r-HR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hr-HR" sz="1600" b="0" i="0" u="none" dirty="0">
                    <a:solidFill>
                      <a:srgbClr val="002060"/>
                    </a:solidFill>
                    <a:latin typeface="+mn-lt"/>
                    <a:sym typeface="Arial"/>
                  </a:rPr>
                  <a:t>)</a:t>
                </a:r>
                <a:endParaRPr lang="hr-HR" sz="1600" b="0" i="0" u="none" dirty="0">
                  <a:solidFill>
                    <a:srgbClr val="002060"/>
                  </a:solidFill>
                  <a:latin typeface="+mn-lt"/>
                  <a:ea typeface="Times New Roman"/>
                  <a:cs typeface="Times New Roman"/>
                  <a:sym typeface="Times New Roman"/>
                </a:endParaRPr>
              </a:p>
              <a:p>
                <a: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9818"/>
                  </a:buClr>
                  <a:buSzPts val="2000"/>
                </a:pPr>
                <a:r>
                  <a:rPr lang="hr-HR" sz="1600" b="0" i="0" u="none" dirty="0">
                    <a:solidFill>
                      <a:srgbClr val="002060"/>
                    </a:solidFill>
                    <a:latin typeface="+mn-lt"/>
                    <a:sym typeface="Arial"/>
                  </a:rPr>
                  <a:t>	</a:t>
                </a:r>
                <a:endParaRPr lang="hr-HR" sz="1600" dirty="0">
                  <a:solidFill>
                    <a:srgbClr val="002060"/>
                  </a:solidFill>
                  <a:latin typeface="+mn-lt"/>
                </a:endParaRPr>
              </a:p>
              <a:p>
                <a:pPr marL="285750" marR="0" lvl="0" indent="-2857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9818"/>
                  </a:buClr>
                  <a:buSzPts val="2000"/>
                  <a:buFont typeface="Arial" panose="020B0604020202020204" pitchFamily="34" charset="0"/>
                  <a:buChar char="•"/>
                </a:pPr>
                <a:r>
                  <a:rPr lang="en-US" sz="1600" b="1" i="0" u="none" dirty="0">
                    <a:solidFill>
                      <a:srgbClr val="002060"/>
                    </a:solidFill>
                    <a:latin typeface="+mn-lt"/>
                    <a:sym typeface="Arial"/>
                  </a:rPr>
                  <a:t>dry</a:t>
                </a:r>
                <a:r>
                  <a:rPr lang="hr-HR" sz="1600" b="1" i="0" u="none" dirty="0">
                    <a:solidFill>
                      <a:srgbClr val="002060"/>
                    </a:solidFill>
                    <a:latin typeface="+mn-lt"/>
                    <a:sym typeface="Arial"/>
                  </a:rPr>
                  <a:t> weight - DW/kg </a:t>
                </a:r>
                <a:r>
                  <a:rPr lang="hr-HR" sz="1600" b="0" i="0" u="none" dirty="0">
                    <a:solidFill>
                      <a:srgbClr val="002060"/>
                    </a:solidFill>
                    <a:latin typeface="+mn-lt"/>
                    <a:sym typeface="Arial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1600" b="0" i="1" u="none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lang="ar-AE" sz="1600" b="0" i="1" u="none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𝐺𝑊</m:t>
                        </m:r>
                      </m:num>
                      <m:den>
                        <m:r>
                          <a:rPr lang="ar-AE" sz="1600" b="0" i="1" u="none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</m:den>
                    </m:f>
                  </m:oMath>
                </a14:m>
                <a:endParaRPr lang="ar-AE" sz="1600" dirty="0">
                  <a:solidFill>
                    <a:srgbClr val="002060"/>
                  </a:solidFill>
                  <a:latin typeface="+mn-lt"/>
                </a:endParaRPr>
              </a:p>
              <a:p>
                <a:pPr marL="285750" marR="0" lvl="0" indent="-2857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9818"/>
                  </a:buClr>
                  <a:buSzPts val="2000"/>
                  <a:buFont typeface="Arial" panose="020B0604020202020204" pitchFamily="34" charset="0"/>
                  <a:buChar char="•"/>
                </a:pPr>
                <a:endParaRPr lang="ar-AE" sz="1600" b="1" i="0" u="none" dirty="0">
                  <a:solidFill>
                    <a:srgbClr val="002060"/>
                  </a:solidFill>
                  <a:latin typeface="+mn-lt"/>
                  <a:sym typeface="Arial"/>
                </a:endParaRPr>
              </a:p>
              <a:p>
                <a:pPr marL="285750" marR="0" lvl="0" indent="-2857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9818"/>
                  </a:buClr>
                  <a:buSzPts val="2000"/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rgbClr val="002060"/>
                    </a:solidFill>
                    <a:latin typeface="+mn-lt"/>
                  </a:rPr>
                  <a:t>c</a:t>
                </a:r>
                <a:r>
                  <a:rPr lang="en-US" sz="1600" b="1" i="0" u="none" dirty="0">
                    <a:solidFill>
                      <a:srgbClr val="002060"/>
                    </a:solidFill>
                    <a:latin typeface="+mn-lt"/>
                    <a:sym typeface="Arial"/>
                  </a:rPr>
                  <a:t>arbon</a:t>
                </a:r>
                <a:r>
                  <a:rPr lang="hr-HR" sz="1600" b="1" i="0" u="none" dirty="0">
                    <a:solidFill>
                      <a:srgbClr val="002060"/>
                    </a:solidFill>
                    <a:latin typeface="+mn-lt"/>
                    <a:sym typeface="Arial"/>
                  </a:rPr>
                  <a:t> storage </a:t>
                </a:r>
                <a:r>
                  <a:rPr lang="hr-HR" sz="1600" b="1" dirty="0">
                    <a:solidFill>
                      <a:srgbClr val="002060"/>
                    </a:solidFill>
                    <a:latin typeface="+mn-lt"/>
                  </a:rPr>
                  <a:t>- CC</a:t>
                </a:r>
                <a:r>
                  <a:rPr lang="hr-HR" sz="1600" b="1" i="0" u="none" dirty="0">
                    <a:solidFill>
                      <a:srgbClr val="002060"/>
                    </a:solidFill>
                    <a:latin typeface="+mn-lt"/>
                    <a:sym typeface="Arial"/>
                  </a:rPr>
                  <a:t>/kg </a:t>
                </a:r>
                <a:r>
                  <a:rPr lang="hr-HR" sz="1600" b="0" i="0" u="none" dirty="0">
                    <a:solidFill>
                      <a:srgbClr val="002060"/>
                    </a:solidFill>
                    <a:latin typeface="+mn-lt"/>
                    <a:sym typeface="Arial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1600" b="0" i="1" u="none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lang="ar-AE" sz="1600" b="0" i="1" u="none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𝐷𝑊</m:t>
                        </m:r>
                      </m:num>
                      <m:den>
                        <m:r>
                          <a:rPr lang="ar-AE" sz="1600" b="0" i="1" u="none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</m:den>
                    </m:f>
                    <m:r>
                      <a:rPr lang="ar-AE" sz="1600" b="0" i="1" u="none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</m:oMath>
                </a14:m>
                <a:endParaRPr lang="hr-HR" sz="1600" dirty="0">
                  <a:solidFill>
                    <a:srgbClr val="002060"/>
                  </a:solidFill>
                  <a:latin typeface="+mn-lt"/>
                </a:endParaRPr>
              </a:p>
              <a:p>
                <a: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9818"/>
                  </a:buClr>
                  <a:buSzPts val="2000"/>
                </a:pPr>
                <a:endParaRPr lang="ar-AE" sz="1600" dirty="0">
                  <a:solidFill>
                    <a:srgbClr val="002060"/>
                  </a:solidFill>
                  <a:latin typeface="+mn-lt"/>
                </a:endParaRPr>
              </a:p>
              <a:p>
                <a:pPr marL="285750" marR="0" lvl="0" indent="-2857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9818"/>
                  </a:buClr>
                  <a:buSzPts val="2000"/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rgbClr val="002060"/>
                    </a:solidFill>
                    <a:latin typeface="+mn-lt"/>
                  </a:rPr>
                  <a:t>a</a:t>
                </a:r>
                <a:r>
                  <a:rPr lang="hr-HR" sz="1600" b="1" dirty="0">
                    <a:solidFill>
                      <a:srgbClr val="002060"/>
                    </a:solidFill>
                    <a:latin typeface="+mn-lt"/>
                  </a:rPr>
                  <a:t>b</a:t>
                </a:r>
                <a:r>
                  <a:rPr lang="en-US" sz="1600" b="1" dirty="0">
                    <a:solidFill>
                      <a:srgbClr val="002060"/>
                    </a:solidFill>
                    <a:latin typeface="+mn-lt"/>
                  </a:rPr>
                  <a:t>sorbed</a:t>
                </a:r>
                <a:r>
                  <a:rPr lang="hr-HR" sz="1600" b="1" dirty="0">
                    <a:solidFill>
                      <a:srgbClr val="002060"/>
                    </a:solidFill>
                    <a:latin typeface="+mn-lt"/>
                  </a:rPr>
                  <a:t> CO</a:t>
                </a:r>
                <a:r>
                  <a:rPr lang="hr-HR" sz="1600" b="1" baseline="-25000" dirty="0">
                    <a:solidFill>
                      <a:srgbClr val="002060"/>
                    </a:solidFill>
                    <a:latin typeface="+mn-lt"/>
                  </a:rPr>
                  <a:t>2 </a:t>
                </a:r>
                <a:r>
                  <a:rPr lang="hr-HR" sz="1600" b="1" i="0" u="none" dirty="0">
                    <a:solidFill>
                      <a:srgbClr val="002060"/>
                    </a:solidFill>
                    <a:latin typeface="+mn-lt"/>
                    <a:sym typeface="Arial"/>
                  </a:rPr>
                  <a:t>/kg </a:t>
                </a:r>
                <a:endParaRPr lang="hr-HR" sz="1600" dirty="0">
                  <a:solidFill>
                    <a:srgbClr val="002060"/>
                  </a:solidFill>
                  <a:latin typeface="+mn-lt"/>
                </a:endParaRPr>
              </a:p>
              <a:p>
                <a:pPr lvl="0">
                  <a:buClr>
                    <a:srgbClr val="219818"/>
                  </a:buClr>
                  <a:buSzPts val="2000"/>
                </a:pPr>
                <a:r>
                  <a:rPr lang="hr-HR" sz="1600" b="0" i="0" u="none" dirty="0">
                    <a:solidFill>
                      <a:srgbClr val="002060"/>
                    </a:solidFill>
                    <a:latin typeface="+mn-lt"/>
                    <a:sym typeface="Arial"/>
                  </a:rPr>
                  <a:t>              Carbon </a:t>
                </a:r>
                <a:r>
                  <a:rPr lang="en-US" sz="1600" b="0" i="0" u="none" dirty="0">
                    <a:solidFill>
                      <a:srgbClr val="002060"/>
                    </a:solidFill>
                    <a:latin typeface="+mn-lt"/>
                    <a:sym typeface="Arial"/>
                  </a:rPr>
                  <a:t>storage</a:t>
                </a:r>
                <a:r>
                  <a:rPr lang="hr-HR" sz="1600" b="0" i="0" u="none" dirty="0">
                    <a:solidFill>
                      <a:srgbClr val="002060"/>
                    </a:solidFill>
                    <a:latin typeface="+mn-lt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hr-HR" sz="1600" b="0" i="1" u="none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∙</m:t>
                    </m:r>
                    <m:r>
                      <a:rPr lang="hr-HR" sz="1600" b="0" i="1" u="none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3</m:t>
                    </m:r>
                    <m:r>
                      <a:rPr lang="hr-HR" sz="1600" b="0" i="1" u="none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.</m:t>
                    </m:r>
                    <m:r>
                      <a:rPr lang="hr-HR" sz="1600" b="0" i="1" u="none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67</m:t>
                    </m:r>
                  </m:oMath>
                </a14:m>
                <a:r>
                  <a:rPr lang="hr-HR" sz="1600" b="0" i="0" u="none" dirty="0">
                    <a:solidFill>
                      <a:srgbClr val="002060"/>
                    </a:solidFill>
                    <a:latin typeface="+mn-lt"/>
                    <a:sym typeface="Arial"/>
                  </a:rPr>
                  <a:t> </a:t>
                </a:r>
                <a:r>
                  <a:rPr lang="hr-HR" sz="1600" dirty="0">
                    <a:solidFill>
                      <a:srgbClr val="002060"/>
                    </a:solidFill>
                    <a:latin typeface="+mn-lt"/>
                  </a:rPr>
                  <a:t>jer je</a:t>
                </a:r>
                <a:r>
                  <a:rPr lang="hr-HR" sz="1600" b="0" i="0" u="none" dirty="0">
                    <a:solidFill>
                      <a:srgbClr val="002060"/>
                    </a:solidFill>
                    <a:latin typeface="+mn-lt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ar-AE" sz="16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𝑀𝑟</m:t>
                            </m:r>
                            <m:r>
                              <a:rPr lang="ar-AE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ar-AE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𝐶𝑂</m:t>
                            </m:r>
                          </m:e>
                          <m:sub>
                            <m:r>
                              <a:rPr lang="ar-AE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ar-AE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ar-AE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𝐴𝑟</m:t>
                        </m:r>
                        <m:r>
                          <a:rPr lang="ar-AE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ar-AE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ar-AE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ar-AE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ar-AE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67</m:t>
                    </m:r>
                  </m:oMath>
                </a14:m>
                <a:endParaRPr lang="ar-AE" sz="1600" b="0" i="0" u="none" dirty="0">
                  <a:solidFill>
                    <a:srgbClr val="002060"/>
                  </a:solidFill>
                  <a:latin typeface="+mn-lt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3300"/>
                  </a:buClr>
                  <a:buSzPts val="2000"/>
                  <a:buFont typeface="Arial"/>
                  <a:buNone/>
                </a:pPr>
                <a:endParaRPr sz="1600" dirty="0">
                  <a:solidFill>
                    <a:srgbClr val="00206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Google Shape;194;p7">
                <a:extLst>
                  <a:ext uri="{FF2B5EF4-FFF2-40B4-BE49-F238E27FC236}">
                    <a16:creationId xmlns:a16="http://schemas.microsoft.com/office/drawing/2014/main" id="{77049AC1-DCC7-8559-1E84-A92C6AA41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92" y="739952"/>
                <a:ext cx="8193112" cy="3753103"/>
              </a:xfrm>
              <a:prstGeom prst="rect">
                <a:avLst/>
              </a:prstGeom>
              <a:blipFill>
                <a:blip r:embed="rId3"/>
                <a:stretch>
                  <a:fillRect l="-670" t="-1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Slika 5" descr="Slika na kojoj se prikazuje u dvorani, odijevanje, osoba, zid&#10;&#10;Opis je automatski generiran">
            <a:extLst>
              <a:ext uri="{FF2B5EF4-FFF2-40B4-BE49-F238E27FC236}">
                <a16:creationId xmlns:a16="http://schemas.microsoft.com/office/drawing/2014/main" id="{E3D02ACB-6141-AD16-82B9-061C978F40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6506" y="2678907"/>
            <a:ext cx="2721769" cy="1899937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71297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8;p86" descr="Timeline background shape">
            <a:extLst>
              <a:ext uri="{FF2B5EF4-FFF2-40B4-BE49-F238E27FC236}">
                <a16:creationId xmlns:a16="http://schemas.microsoft.com/office/drawing/2014/main" id="{6998651E-DFE4-1B71-B424-C51F0220D913}"/>
              </a:ext>
            </a:extLst>
          </p:cNvPr>
          <p:cNvSpPr/>
          <p:nvPr/>
        </p:nvSpPr>
        <p:spPr>
          <a:xfrm>
            <a:off x="228761" y="47263"/>
            <a:ext cx="2228689" cy="476807"/>
          </a:xfrm>
          <a:prstGeom prst="homePlate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>
                <a:solidFill>
                  <a:srgbClr val="002060"/>
                </a:solidFill>
              </a:rPr>
              <a:t>Results</a:t>
            </a:r>
            <a:endParaRPr sz="22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B7363D58-6367-3FE5-2E8D-C896E9EDBB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211305"/>
              </p:ext>
            </p:extLst>
          </p:nvPr>
        </p:nvGraphicFramePr>
        <p:xfrm>
          <a:off x="100013" y="1651582"/>
          <a:ext cx="6593680" cy="2900684"/>
        </p:xfrm>
        <a:graphic>
          <a:graphicData uri="http://schemas.openxmlformats.org/drawingml/2006/table">
            <a:tbl>
              <a:tblPr firstRow="1" firstCol="1" bandRow="1">
                <a:tableStyleId>{D9F1BA21-3307-4E39-BAAC-CFB8EFEDE040}</a:tableStyleId>
              </a:tblPr>
              <a:tblGrid>
                <a:gridCol w="1122140">
                  <a:extLst>
                    <a:ext uri="{9D8B030D-6E8A-4147-A177-3AD203B41FA5}">
                      <a16:colId xmlns:a16="http://schemas.microsoft.com/office/drawing/2014/main" val="144705984"/>
                    </a:ext>
                  </a:extLst>
                </a:gridCol>
                <a:gridCol w="1423264">
                  <a:extLst>
                    <a:ext uri="{9D8B030D-6E8A-4147-A177-3AD203B41FA5}">
                      <a16:colId xmlns:a16="http://schemas.microsoft.com/office/drawing/2014/main" val="543852491"/>
                    </a:ext>
                  </a:extLst>
                </a:gridCol>
                <a:gridCol w="1042533">
                  <a:extLst>
                    <a:ext uri="{9D8B030D-6E8A-4147-A177-3AD203B41FA5}">
                      <a16:colId xmlns:a16="http://schemas.microsoft.com/office/drawing/2014/main" val="2424201477"/>
                    </a:ext>
                  </a:extLst>
                </a:gridCol>
                <a:gridCol w="1374247">
                  <a:extLst>
                    <a:ext uri="{9D8B030D-6E8A-4147-A177-3AD203B41FA5}">
                      <a16:colId xmlns:a16="http://schemas.microsoft.com/office/drawing/2014/main" val="454626141"/>
                    </a:ext>
                  </a:extLst>
                </a:gridCol>
                <a:gridCol w="1631496">
                  <a:extLst>
                    <a:ext uri="{9D8B030D-6E8A-4147-A177-3AD203B41FA5}">
                      <a16:colId xmlns:a16="http://schemas.microsoft.com/office/drawing/2014/main" val="85183772"/>
                    </a:ext>
                  </a:extLst>
                </a:gridCol>
              </a:tblGrid>
              <a:tr h="710345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002060"/>
                          </a:solidFill>
                          <a:effectLst/>
                        </a:rPr>
                        <a:t>interval</a:t>
                      </a:r>
                      <a:r>
                        <a:rPr lang="hr-HR" sz="1400" baseline="0" dirty="0">
                          <a:solidFill>
                            <a:srgbClr val="002060"/>
                          </a:solidFill>
                          <a:effectLst/>
                        </a:rPr>
                        <a:t> of tree diameter</a:t>
                      </a:r>
                    </a:p>
                    <a:p>
                      <a:pPr algn="ctr"/>
                      <a:r>
                        <a:rPr lang="hr-HR" sz="1400" dirty="0">
                          <a:solidFill>
                            <a:srgbClr val="002060"/>
                          </a:solidFill>
                          <a:effectLst/>
                        </a:rPr>
                        <a:t>/cm</a:t>
                      </a:r>
                      <a:endParaRPr lang="hr-HR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3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002060"/>
                          </a:solidFill>
                          <a:effectLst/>
                        </a:rPr>
                        <a:t> interval of tree age</a:t>
                      </a:r>
                    </a:p>
                    <a:p>
                      <a:pPr algn="ctr"/>
                      <a:r>
                        <a:rPr lang="hr-HR" sz="1400" dirty="0">
                          <a:solidFill>
                            <a:srgbClr val="002060"/>
                          </a:solidFill>
                          <a:effectLst/>
                        </a:rPr>
                        <a:t>/</a:t>
                      </a:r>
                      <a:r>
                        <a:rPr lang="hr-HR" sz="14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years</a:t>
                      </a:r>
                      <a:endParaRPr lang="hr-HR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number</a:t>
                      </a:r>
                      <a:r>
                        <a:rPr lang="hr-HR" sz="1400" baseline="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 of trees</a:t>
                      </a:r>
                      <a:endParaRPr lang="hr-HR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002060"/>
                          </a:solidFill>
                          <a:effectLst/>
                        </a:rPr>
                        <a:t>stored</a:t>
                      </a:r>
                      <a:r>
                        <a:rPr lang="hr-HR" sz="1400" baseline="0" dirty="0">
                          <a:solidFill>
                            <a:srgbClr val="002060"/>
                          </a:solidFill>
                          <a:effectLst/>
                        </a:rPr>
                        <a:t> carbon</a:t>
                      </a:r>
                      <a:r>
                        <a:rPr lang="hr-HR" sz="14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hr-HR" sz="14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/kg</a:t>
                      </a:r>
                    </a:p>
                  </a:txBody>
                  <a:tcPr marL="47350" marR="47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002060"/>
                          </a:solidFill>
                          <a:effectLst/>
                        </a:rPr>
                        <a:t>absorbed </a:t>
                      </a:r>
                    </a:p>
                    <a:p>
                      <a:pPr algn="ctr"/>
                      <a:r>
                        <a:rPr lang="hr-HR" sz="1400" dirty="0">
                          <a:solidFill>
                            <a:srgbClr val="002060"/>
                          </a:solidFill>
                          <a:effectLst/>
                        </a:rPr>
                        <a:t>CO</a:t>
                      </a:r>
                      <a:r>
                        <a:rPr lang="hr-HR" sz="1400" baseline="-25000" dirty="0">
                          <a:solidFill>
                            <a:srgbClr val="002060"/>
                          </a:solidFill>
                          <a:effectLst/>
                        </a:rPr>
                        <a:t>2 </a:t>
                      </a:r>
                      <a:r>
                        <a:rPr lang="hr-HR" sz="14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/kg</a:t>
                      </a:r>
                      <a:r>
                        <a:rPr lang="hr-HR" sz="1400" baseline="-250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hr-HR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09647"/>
                  </a:ext>
                </a:extLst>
              </a:tr>
              <a:tr h="554434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002060"/>
                          </a:solidFill>
                          <a:effectLst/>
                        </a:rPr>
                        <a:t>1 - 50</a:t>
                      </a:r>
                      <a:endParaRPr lang="hr-HR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3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002060"/>
                          </a:solidFill>
                          <a:effectLst/>
                        </a:rPr>
                        <a:t> 1 - 62.5</a:t>
                      </a:r>
                      <a:endParaRPr lang="hr-HR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002060"/>
                          </a:solidFill>
                          <a:effectLst/>
                        </a:rPr>
                        <a:t>  120</a:t>
                      </a:r>
                      <a:endParaRPr lang="hr-HR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002060"/>
                          </a:solidFill>
                          <a:effectLst/>
                        </a:rPr>
                        <a:t>  12 896</a:t>
                      </a:r>
                      <a:endParaRPr lang="hr-HR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002060"/>
                          </a:solidFill>
                          <a:effectLst/>
                        </a:rPr>
                        <a:t>   47 328</a:t>
                      </a:r>
                      <a:endParaRPr lang="hr-HR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327029"/>
                  </a:ext>
                </a:extLst>
              </a:tr>
              <a:tr h="554434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002060"/>
                          </a:solidFill>
                          <a:effectLst/>
                        </a:rPr>
                        <a:t>51 - 100</a:t>
                      </a:r>
                      <a:endParaRPr lang="hr-HR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3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002060"/>
                          </a:solidFill>
                          <a:effectLst/>
                        </a:rPr>
                        <a:t> 63 - 125</a:t>
                      </a:r>
                      <a:endParaRPr lang="hr-HR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002060"/>
                          </a:solidFill>
                          <a:effectLst/>
                        </a:rPr>
                        <a:t>    66</a:t>
                      </a:r>
                      <a:endParaRPr lang="hr-HR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002060"/>
                          </a:solidFill>
                          <a:effectLst/>
                        </a:rPr>
                        <a:t>  54 571</a:t>
                      </a:r>
                      <a:endParaRPr lang="hr-HR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002060"/>
                          </a:solidFill>
                          <a:effectLst/>
                        </a:rPr>
                        <a:t> 200 575</a:t>
                      </a:r>
                      <a:endParaRPr lang="hr-HR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7705"/>
                  </a:ext>
                </a:extLst>
              </a:tr>
              <a:tr h="492824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002060"/>
                          </a:solidFill>
                          <a:effectLst/>
                        </a:rPr>
                        <a:t>101 - 150</a:t>
                      </a:r>
                      <a:endParaRPr lang="hr-HR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3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002060"/>
                          </a:solidFill>
                          <a:effectLst/>
                        </a:rPr>
                        <a:t>  &gt; 125</a:t>
                      </a:r>
                      <a:endParaRPr lang="hr-HR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002060"/>
                          </a:solidFill>
                          <a:effectLst/>
                        </a:rPr>
                        <a:t>     4</a:t>
                      </a:r>
                      <a:endParaRPr lang="hr-HR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002060"/>
                          </a:solidFill>
                          <a:effectLst/>
                        </a:rPr>
                        <a:t>    8 966</a:t>
                      </a:r>
                      <a:endParaRPr lang="hr-HR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002060"/>
                          </a:solidFill>
                          <a:effectLst/>
                        </a:rPr>
                        <a:t>   32 906</a:t>
                      </a:r>
                      <a:endParaRPr lang="hr-HR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71636"/>
                  </a:ext>
                </a:extLst>
              </a:tr>
              <a:tr h="445552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hr-HR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002060"/>
                          </a:solidFill>
                          <a:effectLst/>
                        </a:rPr>
                        <a:t>                            190</a:t>
                      </a:r>
                      <a:endParaRPr lang="hr-HR" sz="1400" dirty="0">
                        <a:solidFill>
                          <a:srgbClr val="002060"/>
                        </a:solidFill>
                      </a:endParaRPr>
                    </a:p>
                  </a:txBody>
                  <a:tcPr marL="47350" marR="473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002060"/>
                          </a:solidFill>
                          <a:effectLst/>
                        </a:rPr>
                        <a:t>  76 433</a:t>
                      </a:r>
                      <a:endParaRPr lang="hr-HR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rgbClr val="002060"/>
                          </a:solidFill>
                          <a:effectLst/>
                        </a:rPr>
                        <a:t> 280 809</a:t>
                      </a:r>
                      <a:endParaRPr lang="hr-HR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50" marR="47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111653"/>
                  </a:ext>
                </a:extLst>
              </a:tr>
            </a:tbl>
          </a:graphicData>
        </a:graphic>
      </p:graphicFrame>
      <p:sp>
        <p:nvSpPr>
          <p:cNvPr id="3" name="TekstniOkvir 2">
            <a:extLst>
              <a:ext uri="{FF2B5EF4-FFF2-40B4-BE49-F238E27FC236}">
                <a16:creationId xmlns:a16="http://schemas.microsoft.com/office/drawing/2014/main" id="{42E965B9-0722-0851-64E7-10CCF5ED952A}"/>
              </a:ext>
            </a:extLst>
          </p:cNvPr>
          <p:cNvSpPr txBox="1"/>
          <p:nvPr/>
        </p:nvSpPr>
        <p:spPr>
          <a:xfrm>
            <a:off x="214312" y="524070"/>
            <a:ext cx="8929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2060"/>
                </a:solidFill>
              </a:rPr>
              <a:t>The stored carbon and absorbed CO</a:t>
            </a:r>
            <a:r>
              <a:rPr lang="hr-HR" sz="2200" baseline="-25000" dirty="0">
                <a:solidFill>
                  <a:srgbClr val="002060"/>
                </a:solidFill>
              </a:rPr>
              <a:t>2</a:t>
            </a:r>
            <a:r>
              <a:rPr lang="hr-HR" sz="2200" dirty="0">
                <a:solidFill>
                  <a:srgbClr val="002060"/>
                </a:solidFill>
              </a:rPr>
              <a:t> in the Promenade are presented in intervals based on tree diameter</a:t>
            </a:r>
          </a:p>
        </p:txBody>
      </p:sp>
      <p:pic>
        <p:nvPicPr>
          <p:cNvPr id="6" name="Slika 5" descr="Slika na kojoj se prikazuje drvo, biljka, snimka zaslona, šuma&#10;&#10;Opis je automatski generiran">
            <a:extLst>
              <a:ext uri="{FF2B5EF4-FFF2-40B4-BE49-F238E27FC236}">
                <a16:creationId xmlns:a16="http://schemas.microsoft.com/office/drawing/2014/main" id="{8E0B1C23-2D7A-8B84-4541-56900D1FC6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1472" y="1651582"/>
            <a:ext cx="2312515" cy="2900684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28789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niOkvir 7">
            <a:extLst>
              <a:ext uri="{FF2B5EF4-FFF2-40B4-BE49-F238E27FC236}">
                <a16:creationId xmlns:a16="http://schemas.microsoft.com/office/drawing/2014/main" id="{7DBF4210-C50B-1E8E-AE33-DDB9B0B2EB53}"/>
              </a:ext>
            </a:extLst>
          </p:cNvPr>
          <p:cNvSpPr txBox="1"/>
          <p:nvPr/>
        </p:nvSpPr>
        <p:spPr>
          <a:xfrm>
            <a:off x="160020" y="103864"/>
            <a:ext cx="89306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190 </a:t>
            </a:r>
            <a:r>
              <a:rPr lang="hr-HR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trees on the</a:t>
            </a:r>
            <a:r>
              <a:rPr lang="hr-H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Karlovac Promenade)</a:t>
            </a:r>
            <a:endParaRPr lang="hr-HR" sz="2000" dirty="0">
              <a:solidFill>
                <a:srgbClr val="002060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3A9CD2F-12B1-0288-F282-0E72C04BF0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6556" y="885030"/>
            <a:ext cx="2265534" cy="3498041"/>
          </a:xfrm>
          <a:prstGeom prst="rect">
            <a:avLst/>
          </a:prstGeom>
          <a:ln w="19050">
            <a:solidFill>
              <a:schemeClr val="accent4">
                <a:lumMod val="25000"/>
              </a:schemeClr>
            </a:solidFill>
          </a:ln>
        </p:spPr>
      </p:pic>
      <p:grpSp>
        <p:nvGrpSpPr>
          <p:cNvPr id="10" name="Grupa 9">
            <a:extLst>
              <a:ext uri="{FF2B5EF4-FFF2-40B4-BE49-F238E27FC236}">
                <a16:creationId xmlns:a16="http://schemas.microsoft.com/office/drawing/2014/main" id="{FD215BA6-1B06-2DE4-32E6-22D4A428CBB5}"/>
              </a:ext>
            </a:extLst>
          </p:cNvPr>
          <p:cNvGrpSpPr/>
          <p:nvPr/>
        </p:nvGrpSpPr>
        <p:grpSpPr>
          <a:xfrm>
            <a:off x="261938" y="885029"/>
            <a:ext cx="6322218" cy="3498041"/>
            <a:chOff x="261938" y="885029"/>
            <a:chExt cx="6322218" cy="3498041"/>
          </a:xfrm>
        </p:grpSpPr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4CDB68F0-4ACA-B0BC-31DE-425E6F565F2E}"/>
                </a:ext>
              </a:extLst>
            </p:cNvPr>
            <p:cNvGrpSpPr/>
            <p:nvPr/>
          </p:nvGrpSpPr>
          <p:grpSpPr>
            <a:xfrm>
              <a:off x="261938" y="885029"/>
              <a:ext cx="6322218" cy="3498041"/>
              <a:chOff x="261938" y="885029"/>
              <a:chExt cx="6322218" cy="3498041"/>
            </a:xfrm>
          </p:grpSpPr>
          <p:pic>
            <p:nvPicPr>
              <p:cNvPr id="3" name="Slika 2">
                <a:extLst>
                  <a:ext uri="{FF2B5EF4-FFF2-40B4-BE49-F238E27FC236}">
                    <a16:creationId xmlns:a16="http://schemas.microsoft.com/office/drawing/2014/main" id="{72C05A67-B00C-5406-83C6-F2DFE198A5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61938" y="885029"/>
                <a:ext cx="6322218" cy="3498041"/>
              </a:xfrm>
              <a:prstGeom prst="rect">
                <a:avLst/>
              </a:prstGeom>
              <a:ln w="19050">
                <a:solidFill>
                  <a:schemeClr val="accent2">
                    <a:lumMod val="50000"/>
                  </a:schemeClr>
                </a:solidFill>
              </a:ln>
            </p:spPr>
          </p:pic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9BF2BCEF-CDBA-9AE3-9B26-0C7A292A2CD5}"/>
                  </a:ext>
                </a:extLst>
              </p:cNvPr>
              <p:cNvSpPr txBox="1"/>
              <p:nvPr/>
            </p:nvSpPr>
            <p:spPr>
              <a:xfrm>
                <a:off x="3084286" y="3737631"/>
                <a:ext cx="950686" cy="30777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2060"/>
                    </a:solidFill>
                  </a:rPr>
                  <a:t>diameter</a:t>
                </a:r>
              </a:p>
            </p:txBody>
          </p:sp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B8D35004-693E-1A24-42FD-9EAC29410731}"/>
                  </a:ext>
                </a:extLst>
              </p:cNvPr>
              <p:cNvSpPr txBox="1"/>
              <p:nvPr/>
            </p:nvSpPr>
            <p:spPr>
              <a:xfrm>
                <a:off x="1367666" y="942379"/>
                <a:ext cx="4572000" cy="30777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hr-HR" dirty="0">
                    <a:solidFill>
                      <a:srgbClr val="002060"/>
                    </a:solidFill>
                  </a:rPr>
                  <a:t>D</a:t>
                </a:r>
                <a:r>
                  <a:rPr lang="en-US" dirty="0">
                    <a:solidFill>
                      <a:srgbClr val="002060"/>
                    </a:solidFill>
                  </a:rPr>
                  <a:t>ependence of absorbed </a:t>
                </a:r>
                <a:r>
                  <a:rPr lang="hr-HR" dirty="0">
                    <a:solidFill>
                      <a:srgbClr val="002060"/>
                    </a:solidFill>
                  </a:rPr>
                  <a:t>CO</a:t>
                </a:r>
                <a:r>
                  <a:rPr lang="en-US" baseline="-25000" dirty="0">
                    <a:solidFill>
                      <a:srgbClr val="002060"/>
                    </a:solidFill>
                  </a:rPr>
                  <a:t>2</a:t>
                </a:r>
                <a:r>
                  <a:rPr lang="en-US" dirty="0">
                    <a:solidFill>
                      <a:srgbClr val="002060"/>
                    </a:solidFill>
                  </a:rPr>
                  <a:t> on chest diameter</a:t>
                </a:r>
                <a:endParaRPr lang="hr-HR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TekstniOkvir 5">
                <a:extLst>
                  <a:ext uri="{FF2B5EF4-FFF2-40B4-BE49-F238E27FC236}">
                    <a16:creationId xmlns:a16="http://schemas.microsoft.com/office/drawing/2014/main" id="{3FE6C164-9202-409D-A891-2392E915359D}"/>
                  </a:ext>
                </a:extLst>
              </p:cNvPr>
              <p:cNvSpPr txBox="1"/>
              <p:nvPr/>
            </p:nvSpPr>
            <p:spPr>
              <a:xfrm rot="16200000">
                <a:off x="-450175" y="2417861"/>
                <a:ext cx="1894640" cy="30777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hr-HR" dirty="0">
                    <a:solidFill>
                      <a:srgbClr val="002060"/>
                    </a:solidFill>
                  </a:rPr>
                  <a:t>   </a:t>
                </a:r>
                <a:r>
                  <a:rPr lang="hr-HR" sz="1200" dirty="0">
                    <a:solidFill>
                      <a:srgbClr val="002060"/>
                    </a:solidFill>
                  </a:rPr>
                  <a:t>a</a:t>
                </a:r>
                <a:r>
                  <a:rPr lang="en-US" sz="1200" dirty="0">
                    <a:solidFill>
                      <a:srgbClr val="002060"/>
                    </a:solidFill>
                  </a:rPr>
                  <a:t>bsorbed</a:t>
                </a:r>
                <a:r>
                  <a:rPr lang="hr-HR" sz="1200" dirty="0">
                    <a:solidFill>
                      <a:srgbClr val="002060"/>
                    </a:solidFill>
                  </a:rPr>
                  <a:t> CO</a:t>
                </a:r>
                <a:r>
                  <a:rPr lang="hr-HR" sz="1200" baseline="-25000" dirty="0">
                    <a:solidFill>
                      <a:srgbClr val="002060"/>
                    </a:solidFill>
                  </a:rPr>
                  <a:t>2</a:t>
                </a:r>
                <a:r>
                  <a:rPr lang="hr-HR" sz="1200" dirty="0">
                    <a:solidFill>
                      <a:srgbClr val="002060"/>
                    </a:solidFill>
                  </a:rPr>
                  <a:t>/ kg</a:t>
                </a:r>
              </a:p>
            </p:txBody>
          </p:sp>
        </p:grpSp>
        <p:sp>
          <p:nvSpPr>
            <p:cNvPr id="9" name="TekstniOkvir 8">
              <a:extLst>
                <a:ext uri="{FF2B5EF4-FFF2-40B4-BE49-F238E27FC236}">
                  <a16:creationId xmlns:a16="http://schemas.microsoft.com/office/drawing/2014/main" id="{47EBFEDB-A068-9782-0C96-26611C6E1AE1}"/>
                </a:ext>
              </a:extLst>
            </p:cNvPr>
            <p:cNvSpPr txBox="1"/>
            <p:nvPr/>
          </p:nvSpPr>
          <p:spPr>
            <a:xfrm>
              <a:off x="5767729" y="3950694"/>
              <a:ext cx="595085" cy="30777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hr-HR" dirty="0">
                  <a:solidFill>
                    <a:srgbClr val="002060"/>
                  </a:solidFill>
                </a:rPr>
                <a:t>tree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245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88;p86" descr="Timeline background shape">
            <a:extLst>
              <a:ext uri="{FF2B5EF4-FFF2-40B4-BE49-F238E27FC236}">
                <a16:creationId xmlns:a16="http://schemas.microsoft.com/office/drawing/2014/main" id="{C84CFE78-DACB-BC70-6BBE-755F6122C201}"/>
              </a:ext>
            </a:extLst>
          </p:cNvPr>
          <p:cNvSpPr/>
          <p:nvPr/>
        </p:nvSpPr>
        <p:spPr>
          <a:xfrm>
            <a:off x="228760" y="47263"/>
            <a:ext cx="4084159" cy="476807"/>
          </a:xfrm>
          <a:prstGeom prst="homePlate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>
                <a:solidFill>
                  <a:srgbClr val="002060"/>
                </a:solidFill>
              </a:rPr>
              <a:t>Discussion and conclusion</a:t>
            </a:r>
            <a:endParaRPr sz="2200" b="1" dirty="0">
              <a:solidFill>
                <a:srgbClr val="002060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40EFC962-F171-5DCC-B815-1E758E278E77}"/>
              </a:ext>
            </a:extLst>
          </p:cNvPr>
          <p:cNvSpPr txBox="1"/>
          <p:nvPr/>
        </p:nvSpPr>
        <p:spPr>
          <a:xfrm>
            <a:off x="82211" y="586953"/>
            <a:ext cx="888761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Trees in the Promenade absorbed more then </a:t>
            </a:r>
            <a:r>
              <a:rPr lang="hr-HR" sz="20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280 t of CO</a:t>
            </a:r>
            <a:r>
              <a:rPr lang="hr-HR" sz="2000" baseline="-25000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2 </a:t>
            </a:r>
            <a:r>
              <a:rPr lang="hr-HR" sz="2000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and contain over 76 t of stored carbon</a:t>
            </a:r>
            <a:r>
              <a:rPr lang="hr-HR" sz="20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2% of the trees are over 125 years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Field measurements are </a:t>
            </a:r>
            <a:r>
              <a:rPr lang="en-US" sz="2000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crucial</a:t>
            </a:r>
            <a:r>
              <a:rPr lang="hr-HR" sz="2000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because</a:t>
            </a:r>
            <a:r>
              <a:rPr lang="hr-HR" sz="2000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satellites</a:t>
            </a:r>
            <a:r>
              <a:rPr lang="hr-HR" sz="2000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hr-HR" sz="2000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    </a:t>
            </a:r>
            <a:r>
              <a:rPr lang="en-US" sz="2000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cannot</a:t>
            </a:r>
            <a:r>
              <a:rPr lang="hr-HR" sz="2000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capture all surfaces on </a:t>
            </a:r>
            <a:r>
              <a:rPr lang="hr-HR" sz="2000" dirty="0" err="1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Earth</a:t>
            </a:r>
            <a:r>
              <a:rPr lang="hr-HR" sz="2000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</a:p>
          <a:p>
            <a:pPr>
              <a:lnSpc>
                <a:spcPct val="130000"/>
              </a:lnSpc>
            </a:pPr>
            <a:r>
              <a:rPr lang="hr-HR" sz="2000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    </a:t>
            </a:r>
            <a:r>
              <a:rPr lang="en-US" sz="2000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especially in urban areas</a:t>
            </a:r>
            <a:endParaRPr lang="hr-HR" sz="2000" dirty="0">
              <a:solidFill>
                <a:srgbClr val="002060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dirty="0">
              <a:solidFill>
                <a:srgbClr val="002060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3DBAC899-1F3E-3988-102C-0DCEC835FF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1379" y="1356331"/>
            <a:ext cx="2348450" cy="284555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</p:pic>
      <p:graphicFrame>
        <p:nvGraphicFramePr>
          <p:cNvPr id="20" name="Tablica 19">
            <a:extLst>
              <a:ext uri="{FF2B5EF4-FFF2-40B4-BE49-F238E27FC236}">
                <a16:creationId xmlns:a16="http://schemas.microsoft.com/office/drawing/2014/main" id="{7EE6D328-48D7-E6DB-B43A-33C710B83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700646"/>
              </p:ext>
            </p:extLst>
          </p:nvPr>
        </p:nvGraphicFramePr>
        <p:xfrm>
          <a:off x="448469" y="3103152"/>
          <a:ext cx="5567165" cy="1737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11461">
                  <a:extLst>
                    <a:ext uri="{9D8B030D-6E8A-4147-A177-3AD203B41FA5}">
                      <a16:colId xmlns:a16="http://schemas.microsoft.com/office/drawing/2014/main" val="3249937896"/>
                    </a:ext>
                  </a:extLst>
                </a:gridCol>
                <a:gridCol w="2955704">
                  <a:extLst>
                    <a:ext uri="{9D8B030D-6E8A-4147-A177-3AD203B41FA5}">
                      <a16:colId xmlns:a16="http://schemas.microsoft.com/office/drawing/2014/main" val="3509950865"/>
                    </a:ext>
                  </a:extLst>
                </a:gridCol>
              </a:tblGrid>
              <a:tr h="606950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>
                          <a:solidFill>
                            <a:srgbClr val="002060"/>
                          </a:solidFill>
                        </a:rPr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>
                          <a:solidFill>
                            <a:srgbClr val="002060"/>
                          </a:solidFill>
                        </a:rPr>
                        <a:t>Promenade</a:t>
                      </a:r>
                    </a:p>
                    <a:p>
                      <a:pPr algn="ctr"/>
                      <a:r>
                        <a:rPr lang="hr-HR" sz="1800" dirty="0">
                          <a:solidFill>
                            <a:srgbClr val="002060"/>
                          </a:solidFill>
                        </a:rPr>
                        <a:t> (190 trees)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2927530"/>
                  </a:ext>
                </a:extLst>
              </a:tr>
              <a:tr h="351645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>
                          <a:solidFill>
                            <a:srgbClr val="002060"/>
                          </a:solidFill>
                        </a:rPr>
                        <a:t>to 62.5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>
                          <a:solidFill>
                            <a:srgbClr val="002060"/>
                          </a:solidFill>
                        </a:rPr>
                        <a:t>64%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7959924"/>
                  </a:ext>
                </a:extLst>
              </a:tr>
              <a:tr h="351645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>
                          <a:solidFill>
                            <a:srgbClr val="002060"/>
                          </a:solidFill>
                        </a:rPr>
                        <a:t>63  - 125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>
                          <a:solidFill>
                            <a:srgbClr val="002060"/>
                          </a:solidFill>
                        </a:rPr>
                        <a:t>34%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0676585"/>
                  </a:ext>
                </a:extLst>
              </a:tr>
              <a:tr h="351645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>
                          <a:solidFill>
                            <a:srgbClr val="002060"/>
                          </a:solidFill>
                        </a:rPr>
                        <a:t>more</a:t>
                      </a:r>
                      <a:r>
                        <a:rPr lang="hr-HR" sz="1800" baseline="0" dirty="0">
                          <a:solidFill>
                            <a:srgbClr val="002060"/>
                          </a:solidFill>
                        </a:rPr>
                        <a:t> then</a:t>
                      </a:r>
                      <a:r>
                        <a:rPr lang="hr-HR" sz="1800" dirty="0">
                          <a:solidFill>
                            <a:srgbClr val="002060"/>
                          </a:solidFill>
                        </a:rPr>
                        <a:t> 125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>
                          <a:solidFill>
                            <a:srgbClr val="002060"/>
                          </a:solidFill>
                        </a:rPr>
                        <a:t>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9710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289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ika na kojoj se prikazuje vanjski, trava, nebo, drvo&#10;&#10;Opis je automatski generiran">
            <a:extLst>
              <a:ext uri="{FF2B5EF4-FFF2-40B4-BE49-F238E27FC236}">
                <a16:creationId xmlns:a16="http://schemas.microsoft.com/office/drawing/2014/main" id="{48AB7E85-439B-22C8-949D-1A666E6573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52" y="2438812"/>
            <a:ext cx="2923051" cy="2271713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</p:pic>
      <p:pic>
        <p:nvPicPr>
          <p:cNvPr id="3" name="Slika 2" descr="Slika na kojoj se prikazuje Božić, drvo, vanjski, božićne lampice&#10;&#10;Opis je automatski generiran">
            <a:extLst>
              <a:ext uri="{FF2B5EF4-FFF2-40B4-BE49-F238E27FC236}">
                <a16:creationId xmlns:a16="http://schemas.microsoft.com/office/drawing/2014/main" id="{38DC88FE-2884-FC0D-800A-8EC3433E06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1558" y="2438812"/>
            <a:ext cx="2844469" cy="2255391"/>
          </a:xfrm>
          <a:prstGeom prst="rect">
            <a:avLst/>
          </a:prstGeom>
          <a:ln>
            <a:solidFill>
              <a:schemeClr val="accent3">
                <a:lumMod val="10000"/>
              </a:schemeClr>
            </a:solidFill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C0AE6AD-E4B5-DE1E-773B-FF735A3CF5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4983" y="2438812"/>
            <a:ext cx="3039465" cy="2271713"/>
          </a:xfrm>
          <a:prstGeom prst="rect">
            <a:avLst/>
          </a:prstGeom>
          <a:ln>
            <a:solidFill>
              <a:schemeClr val="accent3">
                <a:lumMod val="25000"/>
              </a:schemeClr>
            </a:solidFill>
          </a:ln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4EF73429-FB8A-6DC2-2044-0DB115777FD9}"/>
              </a:ext>
            </a:extLst>
          </p:cNvPr>
          <p:cNvSpPr txBox="1"/>
          <p:nvPr/>
        </p:nvSpPr>
        <p:spPr>
          <a:xfrm>
            <a:off x="101898" y="846633"/>
            <a:ext cx="8823787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Karlovac promenade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is</a:t>
            </a:r>
            <a:r>
              <a:rPr lang="hr-HR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 place for urban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gatherings</a:t>
            </a:r>
            <a:r>
              <a:rPr lang="hr-HR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and events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maintaining and caring for avenues is of great importance for the city</a:t>
            </a:r>
            <a:endParaRPr lang="hr-HR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72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odijevanje, vanjski, osoba, trava&#10;&#10;Opis je automatski generiran">
            <a:extLst>
              <a:ext uri="{FF2B5EF4-FFF2-40B4-BE49-F238E27FC236}">
                <a16:creationId xmlns:a16="http://schemas.microsoft.com/office/drawing/2014/main" id="{AEEAC77D-A91D-12B7-3896-505E15E1AC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1261" y="624580"/>
            <a:ext cx="2847219" cy="213541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2F781A66-BF2F-8922-A0D2-93F92329F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659" y="2993571"/>
            <a:ext cx="2997511" cy="1992993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4EE4C4B9-A363-571B-96B4-7C26270AFB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520" y="2534390"/>
            <a:ext cx="5757735" cy="256670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0A0539E2-8E92-8BA4-D6E9-BFC936C55E5A}"/>
              </a:ext>
            </a:extLst>
          </p:cNvPr>
          <p:cNvSpPr txBox="1"/>
          <p:nvPr/>
        </p:nvSpPr>
        <p:spPr>
          <a:xfrm>
            <a:off x="188686" y="950465"/>
            <a:ext cx="5508171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800" dirty="0">
                <a:solidFill>
                  <a:srgbClr val="002060"/>
                </a:solidFill>
              </a:rPr>
              <a:t>First </a:t>
            </a:r>
            <a:r>
              <a:rPr lang="en-AU" sz="1800" noProof="1">
                <a:solidFill>
                  <a:srgbClr val="002060"/>
                </a:solidFill>
              </a:rPr>
              <a:t>GLOBE generation 20</a:t>
            </a:r>
            <a:r>
              <a:rPr lang="hr-HR" sz="1800" noProof="1">
                <a:solidFill>
                  <a:srgbClr val="002060"/>
                </a:solidFill>
              </a:rPr>
              <a:t>0</a:t>
            </a:r>
            <a:r>
              <a:rPr lang="en-AU" sz="1800" noProof="1">
                <a:solidFill>
                  <a:srgbClr val="002060"/>
                </a:solidFill>
              </a:rPr>
              <a:t>4.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AU" sz="1800" noProof="1">
                <a:solidFill>
                  <a:srgbClr val="002060"/>
                </a:solidFill>
              </a:rPr>
              <a:t>atmospheric measurements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AU" sz="1800" noProof="1">
                <a:solidFill>
                  <a:srgbClr val="002060"/>
                </a:solidFill>
              </a:rPr>
              <a:t>hydrological measurements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22D82FF9-4266-8ED6-98AE-56E4CC2FDFAB}"/>
              </a:ext>
            </a:extLst>
          </p:cNvPr>
          <p:cNvSpPr txBox="1"/>
          <p:nvPr/>
        </p:nvSpPr>
        <p:spPr>
          <a:xfrm>
            <a:off x="188686" y="42409"/>
            <a:ext cx="45901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We joined GLOBE in 2004</a:t>
            </a:r>
            <a:endParaRPr lang="hr-HR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28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0779DAE3-CC7C-F641-8EE6-C31FA86C1B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0086" y="109187"/>
            <a:ext cx="1228007" cy="1238971"/>
          </a:xfrm>
          <a:prstGeom prst="rect">
            <a:avLst/>
          </a:prstGeom>
          <a:ln w="19050">
            <a:solidFill>
              <a:schemeClr val="accent4">
                <a:lumMod val="25000"/>
              </a:schemeClr>
            </a:solidFill>
          </a:ln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F1C29B5-117B-5952-A050-50163EA22B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"/>
          <a:stretch/>
        </p:blipFill>
        <p:spPr>
          <a:xfrm>
            <a:off x="2735943" y="2120098"/>
            <a:ext cx="3724597" cy="240745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FAB7D75-94FC-42F2-8D35-9CBDC7074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77" y="2120098"/>
            <a:ext cx="2288479" cy="241561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614208ED-410E-D856-0AC0-A1BE18484607}"/>
              </a:ext>
            </a:extLst>
          </p:cNvPr>
          <p:cNvSpPr txBox="1"/>
          <p:nvPr/>
        </p:nvSpPr>
        <p:spPr>
          <a:xfrm>
            <a:off x="47295" y="607785"/>
            <a:ext cx="8935593" cy="102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rgbClr val="002060"/>
                </a:solidFill>
              </a:rPr>
              <a:t>GLOBE atmospheric measurements and tree monitoring</a:t>
            </a:r>
            <a:endParaRPr lang="hr-HR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rgbClr val="002060"/>
                </a:solidFill>
              </a:rPr>
              <a:t>monitors the amount of the main air pollutants in the city of Karlova</a:t>
            </a:r>
            <a:r>
              <a:rPr lang="hr-HR" dirty="0">
                <a:solidFill>
                  <a:srgbClr val="002060"/>
                </a:solidFill>
              </a:rPr>
              <a:t>c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rgbClr val="002060"/>
                </a:solidFill>
              </a:rPr>
              <a:t>compares biometric measurements in the field and compares them with satellite measurement data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1B66E487-AF4B-70FE-2F7E-814B50A68674}"/>
              </a:ext>
            </a:extLst>
          </p:cNvPr>
          <p:cNvSpPr txBox="1"/>
          <p:nvPr/>
        </p:nvSpPr>
        <p:spPr>
          <a:xfrm>
            <a:off x="1235528" y="40410"/>
            <a:ext cx="45901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002060"/>
                </a:solidFill>
              </a:rPr>
              <a:t>G</a:t>
            </a:r>
            <a:r>
              <a:rPr lang="en-US" sz="2000" b="1" dirty="0">
                <a:solidFill>
                  <a:srgbClr val="002060"/>
                </a:solidFill>
              </a:rPr>
              <a:t>eneration of students 2024/2025</a:t>
            </a:r>
            <a:endParaRPr lang="hr-HR" sz="2000" b="1" dirty="0">
              <a:solidFill>
                <a:srgbClr val="002060"/>
              </a:solidFill>
            </a:endParaRPr>
          </a:p>
        </p:txBody>
      </p:sp>
      <p:pic>
        <p:nvPicPr>
          <p:cNvPr id="3" name="Slika 2" descr="Slika na kojoj se prikazuje tekst, Mobitel, knjiga, u dvorani&#10;&#10;Opis je automatski generiran">
            <a:extLst>
              <a:ext uri="{FF2B5EF4-FFF2-40B4-BE49-F238E27FC236}">
                <a16:creationId xmlns:a16="http://schemas.microsoft.com/office/drawing/2014/main" id="{ECC190E8-DC74-6717-9F28-2392A90ABD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9227" y="2128266"/>
            <a:ext cx="2221718" cy="240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66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BF7234F4-ACFB-946F-78BD-4E0E2F740D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142" y="926110"/>
            <a:ext cx="5443974" cy="306977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DC28A854-D14A-6103-1FB2-F27BDC8F71C6}"/>
              </a:ext>
            </a:extLst>
          </p:cNvPr>
          <p:cNvSpPr txBox="1"/>
          <p:nvPr/>
        </p:nvSpPr>
        <p:spPr>
          <a:xfrm>
            <a:off x="228243" y="48788"/>
            <a:ext cx="8821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noProof="1">
                <a:solidFill>
                  <a:srgbClr val="002060"/>
                </a:solidFill>
              </a:rPr>
              <a:t>Last generation</a:t>
            </a:r>
            <a:r>
              <a:rPr lang="hr-HR" sz="1800" dirty="0">
                <a:solidFill>
                  <a:srgbClr val="002060"/>
                </a:solidFill>
              </a:rPr>
              <a:t>, 2024 – </a:t>
            </a:r>
            <a:r>
              <a:rPr lang="en-US" sz="1800" dirty="0">
                <a:solidFill>
                  <a:srgbClr val="002060"/>
                </a:solidFill>
              </a:rPr>
              <a:t>research projects in the alleys of the city of Karlovac</a:t>
            </a:r>
            <a:r>
              <a:rPr lang="hr-HR" sz="18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6FDAB5C6-197B-BDAF-166E-483C5A50BD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3053" y="1603948"/>
            <a:ext cx="3134435" cy="193560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2D6FEF54-5633-462F-A763-979CD0022F08}"/>
              </a:ext>
            </a:extLst>
          </p:cNvPr>
          <p:cNvSpPr txBox="1"/>
          <p:nvPr/>
        </p:nvSpPr>
        <p:spPr>
          <a:xfrm>
            <a:off x="6088742" y="3730135"/>
            <a:ext cx="28491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2060"/>
                </a:solidFill>
              </a:rPr>
              <a:t>T</a:t>
            </a:r>
            <a:r>
              <a:rPr lang="en-US" dirty="0">
                <a:solidFill>
                  <a:srgbClr val="002060"/>
                </a:solidFill>
              </a:rPr>
              <a:t>he beginning of measuring air quality with devices and </a:t>
            </a:r>
            <a:r>
              <a:rPr lang="hr-HR" dirty="0">
                <a:solidFill>
                  <a:srgbClr val="002060"/>
                </a:solidFill>
              </a:rPr>
              <a:t>A</a:t>
            </a:r>
            <a:r>
              <a:rPr lang="en-US" dirty="0">
                <a:solidFill>
                  <a:srgbClr val="002060"/>
                </a:solidFill>
              </a:rPr>
              <a:t>rduino systems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E4EB4B58-8547-8D85-ACF6-19438348C1BB}"/>
              </a:ext>
            </a:extLst>
          </p:cNvPr>
          <p:cNvSpPr txBox="1"/>
          <p:nvPr/>
        </p:nvSpPr>
        <p:spPr>
          <a:xfrm>
            <a:off x="1654629" y="4063501"/>
            <a:ext cx="3018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2060"/>
                </a:solidFill>
              </a:rPr>
              <a:t>IVSS 2024.</a:t>
            </a:r>
          </a:p>
        </p:txBody>
      </p:sp>
    </p:spTree>
    <p:extLst>
      <p:ext uri="{BB962C8B-B14F-4D97-AF65-F5344CB8AC3E}">
        <p14:creationId xmlns:p14="http://schemas.microsoft.com/office/powerpoint/2010/main" val="682605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88;p86" descr="Timeline background shape">
            <a:extLst>
              <a:ext uri="{FF2B5EF4-FFF2-40B4-BE49-F238E27FC236}">
                <a16:creationId xmlns:a16="http://schemas.microsoft.com/office/drawing/2014/main" id="{8407DD14-DCFD-32CF-DCC8-770AABA68EDF}"/>
              </a:ext>
            </a:extLst>
          </p:cNvPr>
          <p:cNvSpPr/>
          <p:nvPr/>
        </p:nvSpPr>
        <p:spPr>
          <a:xfrm>
            <a:off x="115231" y="35717"/>
            <a:ext cx="6742769" cy="476807"/>
          </a:xfrm>
          <a:prstGeom prst="homePlate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002060"/>
                </a:solidFill>
              </a:rPr>
              <a:t>Introduction</a:t>
            </a:r>
            <a:r>
              <a:rPr lang="hr-HR" sz="2200" b="1" dirty="0">
                <a:solidFill>
                  <a:srgbClr val="002060"/>
                </a:solidFill>
              </a:rPr>
              <a:t> </a:t>
            </a:r>
            <a:r>
              <a:rPr lang="en-US" sz="2200" b="1" noProof="1">
                <a:solidFill>
                  <a:srgbClr val="002060"/>
                </a:solidFill>
              </a:rPr>
              <a:t>in research project </a:t>
            </a:r>
            <a:r>
              <a:rPr lang="hr-HR" sz="2200" b="1" dirty="0">
                <a:solidFill>
                  <a:srgbClr val="002060"/>
                </a:solidFill>
              </a:rPr>
              <a:t>2024</a:t>
            </a:r>
            <a:endParaRPr lang="en-US" sz="2200" b="1" dirty="0">
              <a:solidFill>
                <a:srgbClr val="002060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1CB8EFE4-E34C-8480-6962-0CD5B7492E47}"/>
              </a:ext>
            </a:extLst>
          </p:cNvPr>
          <p:cNvSpPr txBox="1"/>
          <p:nvPr/>
        </p:nvSpPr>
        <p:spPr>
          <a:xfrm>
            <a:off x="158688" y="605788"/>
            <a:ext cx="89263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Karlovac Promenade – </a:t>
            </a:r>
            <a:r>
              <a:rPr lang="en-US" sz="2000" noProof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alley located </a:t>
            </a:r>
            <a:r>
              <a:rPr lang="hr-HR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on the west side of Karlovac Star</a:t>
            </a:r>
            <a:endParaRPr lang="hr-HR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49C296D9-BDDA-3947-60B8-0ED1252A72BA}"/>
              </a:ext>
            </a:extLst>
          </p:cNvPr>
          <p:cNvSpPr txBox="1"/>
          <p:nvPr/>
        </p:nvSpPr>
        <p:spPr>
          <a:xfrm>
            <a:off x="4621840" y="1597137"/>
            <a:ext cx="4456793" cy="2535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treeline consisting of wild chestnut trees</a:t>
            </a:r>
            <a:r>
              <a:rPr lang="hr-HR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hr-HR" sz="18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Aesculus hippocastanum </a:t>
            </a:r>
            <a:r>
              <a:rPr lang="hr-HR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</a:t>
            </a:r>
            <a:r>
              <a:rPr lang="hr-HR" sz="18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.) </a:t>
            </a:r>
          </a:p>
          <a:p>
            <a:pPr>
              <a:lnSpc>
                <a:spcPct val="150000"/>
              </a:lnSpc>
            </a:pPr>
            <a:r>
              <a:rPr lang="hr-HR" sz="18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lang="hr-HR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 a few linden trees</a:t>
            </a:r>
            <a:r>
              <a:rPr lang="hr-HR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hr-HR" sz="18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(Tilia </a:t>
            </a:r>
            <a:r>
              <a:rPr lang="hr-HR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sp</a:t>
            </a:r>
            <a:r>
              <a:rPr lang="hr-HR" sz="18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.)</a:t>
            </a:r>
            <a:endParaRPr lang="hr-HR" sz="18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place of city manifestations</a:t>
            </a:r>
            <a:endParaRPr lang="hr-HR" sz="18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place of citizen gathering who enjoy the city greenery</a:t>
            </a:r>
            <a:endParaRPr lang="hr-HR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1C1C4EA3-ACF0-629E-9DC0-457F62C90693}"/>
              </a:ext>
            </a:extLst>
          </p:cNvPr>
          <p:cNvGrpSpPr/>
          <p:nvPr/>
        </p:nvGrpSpPr>
        <p:grpSpPr>
          <a:xfrm>
            <a:off x="115232" y="1199216"/>
            <a:ext cx="4456768" cy="3331089"/>
            <a:chOff x="115232" y="1199216"/>
            <a:chExt cx="4456768" cy="3331089"/>
          </a:xfrm>
        </p:grpSpPr>
        <p:pic>
          <p:nvPicPr>
            <p:cNvPr id="4" name="Slika 3" descr="Slika na kojoj se prikazuje tekst, snimka zaslona, softver, Multimedijski softver&#10;&#10;Opis je automatski generiran">
              <a:extLst>
                <a:ext uri="{FF2B5EF4-FFF2-40B4-BE49-F238E27FC236}">
                  <a16:creationId xmlns:a16="http://schemas.microsoft.com/office/drawing/2014/main" id="{B3D394D3-552D-5447-709A-7D45D83E9A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5232" y="1199216"/>
              <a:ext cx="4456768" cy="3331089"/>
            </a:xfrm>
            <a:prstGeom prst="rect">
              <a:avLst/>
            </a:prstGeom>
            <a:ln w="12700">
              <a:solidFill>
                <a:srgbClr val="008000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Rukopis 5">
                  <a:extLst>
                    <a:ext uri="{FF2B5EF4-FFF2-40B4-BE49-F238E27FC236}">
                      <a16:creationId xmlns:a16="http://schemas.microsoft.com/office/drawing/2014/main" id="{DB43FBC5-B6E6-A717-5381-C04F6BE40635}"/>
                    </a:ext>
                  </a:extLst>
                </p14:cNvPr>
                <p14:cNvContentPartPr/>
                <p14:nvPr/>
              </p14:nvContentPartPr>
              <p14:xfrm>
                <a:off x="2023377" y="1949737"/>
                <a:ext cx="612000" cy="743040"/>
              </p14:xfrm>
            </p:contentPart>
          </mc:Choice>
          <mc:Fallback xmlns="">
            <p:pic>
              <p:nvPicPr>
                <p:cNvPr id="6" name="Rukopis 5">
                  <a:extLst>
                    <a:ext uri="{FF2B5EF4-FFF2-40B4-BE49-F238E27FC236}">
                      <a16:creationId xmlns:a16="http://schemas.microsoft.com/office/drawing/2014/main" id="{DB43FBC5-B6E6-A717-5381-C04F6BE4063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17257" y="1943617"/>
                  <a:ext cx="624240" cy="755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15937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AFEB2130-E0F0-1D2B-5502-F4ECC1556624}"/>
              </a:ext>
            </a:extLst>
          </p:cNvPr>
          <p:cNvSpPr txBox="1"/>
          <p:nvPr/>
        </p:nvSpPr>
        <p:spPr>
          <a:xfrm>
            <a:off x="85451" y="487823"/>
            <a:ext cx="88884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on the manifestation „Karlovac carousel”, our GLOBE students with teachers have a biometry workshops on the Promenade ewery year </a:t>
            </a:r>
            <a:endParaRPr lang="hr-HR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1654AE5-EF77-2667-5348-F9D1BFDE59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595" y="1482234"/>
            <a:ext cx="3719091" cy="2349741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72029E3B-F72B-54CE-2EB3-4DD3917251E2}"/>
              </a:ext>
            </a:extLst>
          </p:cNvPr>
          <p:cNvSpPr txBox="1"/>
          <p:nvPr/>
        </p:nvSpPr>
        <p:spPr>
          <a:xfrm>
            <a:off x="42724" y="3998905"/>
            <a:ext cx="90585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because of student interest, the workshop became a research project of biometry for all 190 trees on the Promenade</a:t>
            </a:r>
            <a:endParaRPr lang="hr-HR" sz="18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we worked on the project from March to May </a:t>
            </a:r>
            <a:r>
              <a:rPr lang="hr-HR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2024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and it was presented at the </a:t>
            </a:r>
            <a:r>
              <a:rPr lang="hr-HR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ational competition</a:t>
            </a:r>
            <a:endParaRPr lang="hr-HR" sz="21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D0C303F-F396-3CD5-003D-074F875BBB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629" y="1482234"/>
            <a:ext cx="3348972" cy="234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90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niOkvir 10">
            <a:extLst>
              <a:ext uri="{FF2B5EF4-FFF2-40B4-BE49-F238E27FC236}">
                <a16:creationId xmlns:a16="http://schemas.microsoft.com/office/drawing/2014/main" id="{B0EFAC99-DD11-5709-C613-65F27B4323AE}"/>
              </a:ext>
            </a:extLst>
          </p:cNvPr>
          <p:cNvSpPr txBox="1"/>
          <p:nvPr/>
        </p:nvSpPr>
        <p:spPr>
          <a:xfrm>
            <a:off x="1" y="509306"/>
            <a:ext cx="9143999" cy="1724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noProof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</a:t>
            </a:r>
            <a:r>
              <a:rPr lang="en-US" sz="1800" noProof="1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an we read the height of the trees in the satellite measurement databases</a:t>
            </a:r>
            <a:r>
              <a:rPr lang="hr-HR" sz="1800" noProof="1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?</a:t>
            </a:r>
            <a:endParaRPr lang="en-US" sz="1800" noProof="1">
              <a:solidFill>
                <a:srgbClr val="002060"/>
              </a:solidFill>
              <a:latin typeface="+mn-lt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How old are the trees in the Karlovac Promenade and when were they planted?</a:t>
            </a:r>
            <a:endParaRPr lang="hr-HR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How much carbon did the trees in the Karlovac Promenade store?</a:t>
            </a:r>
            <a:endParaRPr lang="hr-HR" sz="18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How much CO</a:t>
            </a:r>
            <a:r>
              <a:rPr lang="hr-HR" sz="1800" baseline="-25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lang="hr-HR" sz="19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did the trees in Karlovac Promenade </a:t>
            </a:r>
            <a:r>
              <a:rPr lang="en-US" sz="1900" noProof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absorb</a:t>
            </a:r>
            <a:r>
              <a:rPr lang="hr-HR" sz="1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hr-HR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Google Shape;1088;p86" descr="Timeline background shape">
            <a:extLst>
              <a:ext uri="{FF2B5EF4-FFF2-40B4-BE49-F238E27FC236}">
                <a16:creationId xmlns:a16="http://schemas.microsoft.com/office/drawing/2014/main" id="{6294C44B-9F3B-F2F2-B106-A997DF139E79}"/>
              </a:ext>
            </a:extLst>
          </p:cNvPr>
          <p:cNvSpPr/>
          <p:nvPr/>
        </p:nvSpPr>
        <p:spPr>
          <a:xfrm>
            <a:off x="228761" y="32499"/>
            <a:ext cx="3124039" cy="476807"/>
          </a:xfrm>
          <a:prstGeom prst="homePlate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>
                <a:solidFill>
                  <a:srgbClr val="002060"/>
                </a:solidFill>
              </a:rPr>
              <a:t>Research questions</a:t>
            </a:r>
            <a:endParaRPr sz="2200" b="1" dirty="0">
              <a:solidFill>
                <a:srgbClr val="002060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72A7B82-B30C-A587-56AA-65B641D7E6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1339439" y="2317323"/>
            <a:ext cx="3708834" cy="2737481"/>
          </a:xfrm>
          <a:prstGeom prst="rect">
            <a:avLst/>
          </a:prstGeom>
          <a:ln>
            <a:solidFill>
              <a:schemeClr val="accent4">
                <a:lumMod val="25000"/>
              </a:schemeClr>
            </a:solidFill>
          </a:ln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04D561F5-04BE-5AEF-D2F3-920E2BBC84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6057" y="2332974"/>
            <a:ext cx="2158504" cy="277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02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niOkvir 9">
            <a:extLst>
              <a:ext uri="{FF2B5EF4-FFF2-40B4-BE49-F238E27FC236}">
                <a16:creationId xmlns:a16="http://schemas.microsoft.com/office/drawing/2014/main" id="{8003DCAC-2220-AFD5-F7B8-B8393FB1D960}"/>
              </a:ext>
            </a:extLst>
          </p:cNvPr>
          <p:cNvSpPr txBox="1"/>
          <p:nvPr/>
        </p:nvSpPr>
        <p:spPr>
          <a:xfrm>
            <a:off x="132684" y="693831"/>
            <a:ext cx="88786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noProof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students explore the database on platform</a:t>
            </a:r>
            <a:r>
              <a:rPr lang="en-US" sz="1800" noProof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Earth</a:t>
            </a:r>
            <a:r>
              <a:rPr lang="hr-HR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Engine apps</a:t>
            </a:r>
          </a:p>
          <a:p>
            <a:r>
              <a:rPr lang="hr-HR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(GEDI satellite - </a:t>
            </a:r>
            <a:r>
              <a:rPr lang="hr-HR" sz="18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Global Ecosystem Dynamics Investigation, </a:t>
            </a:r>
            <a:r>
              <a:rPr lang="hr-HR" sz="1800" dirty="0">
                <a:solidFill>
                  <a:srgbClr val="002060"/>
                </a:solidFill>
                <a:latin typeface="Arial" panose="020B0604020202020204" pitchFamily="34" charset="0"/>
              </a:rPr>
              <a:t>measures canopy height</a:t>
            </a:r>
            <a:r>
              <a:rPr lang="hr-HR" sz="180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)</a:t>
            </a:r>
            <a:endParaRPr lang="hr-HR" sz="1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D8F8623-AB57-03C1-766A-B6F396A674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6" y="1991244"/>
            <a:ext cx="4528454" cy="262403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CA2474A-0854-90AA-E697-56AFF72957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991244"/>
            <a:ext cx="4533742" cy="2624031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BE69217E-20A3-BCF6-2165-D9B82857CCCB}"/>
              </a:ext>
            </a:extLst>
          </p:cNvPr>
          <p:cNvSpPr txBox="1"/>
          <p:nvPr/>
        </p:nvSpPr>
        <p:spPr>
          <a:xfrm>
            <a:off x="1360714" y="4835723"/>
            <a:ext cx="63028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2060"/>
                </a:solidFill>
              </a:rPr>
              <a:t>https://glad.earthengine.app/view/global-forest-canopy-height-2019</a:t>
            </a:r>
          </a:p>
        </p:txBody>
      </p:sp>
      <p:sp>
        <p:nvSpPr>
          <p:cNvPr id="3" name="Google Shape;1088;p86" descr="Timeline background shape">
            <a:extLst>
              <a:ext uri="{FF2B5EF4-FFF2-40B4-BE49-F238E27FC236}">
                <a16:creationId xmlns:a16="http://schemas.microsoft.com/office/drawing/2014/main" id="{922CF64F-F8EC-C33C-7BF4-C8BF8C8E985F}"/>
              </a:ext>
            </a:extLst>
          </p:cNvPr>
          <p:cNvSpPr/>
          <p:nvPr/>
        </p:nvSpPr>
        <p:spPr>
          <a:xfrm>
            <a:off x="228761" y="47263"/>
            <a:ext cx="6084953" cy="476807"/>
          </a:xfrm>
          <a:prstGeom prst="homePlate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>
                <a:solidFill>
                  <a:srgbClr val="002060"/>
                </a:solidFill>
              </a:rPr>
              <a:t>Research </a:t>
            </a:r>
            <a:r>
              <a:rPr lang="en-US" sz="2200" b="1" dirty="0">
                <a:solidFill>
                  <a:srgbClr val="002060"/>
                </a:solidFill>
              </a:rPr>
              <a:t>methods</a:t>
            </a:r>
            <a:r>
              <a:rPr lang="hr-HR" sz="2200" b="1" dirty="0">
                <a:solidFill>
                  <a:srgbClr val="002060"/>
                </a:solidFill>
              </a:rPr>
              <a:t> – </a:t>
            </a:r>
            <a:r>
              <a:rPr lang="en-US" sz="2200" b="1" noProof="1">
                <a:solidFill>
                  <a:srgbClr val="002060"/>
                </a:solidFill>
              </a:rPr>
              <a:t>working on databases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>
            <a:extLst>
              <a:ext uri="{FF2B5EF4-FFF2-40B4-BE49-F238E27FC236}">
                <a16:creationId xmlns:a16="http://schemas.microsoft.com/office/drawing/2014/main" id="{127A36BF-AD98-328A-3344-96329D44B50C}"/>
              </a:ext>
            </a:extLst>
          </p:cNvPr>
          <p:cNvGrpSpPr/>
          <p:nvPr/>
        </p:nvGrpSpPr>
        <p:grpSpPr>
          <a:xfrm>
            <a:off x="258281" y="2089889"/>
            <a:ext cx="8709733" cy="2862322"/>
            <a:chOff x="228601" y="612650"/>
            <a:chExt cx="8429170" cy="3710622"/>
          </a:xfrm>
        </p:grpSpPr>
        <p:sp>
          <p:nvSpPr>
            <p:cNvPr id="6" name="TekstniOkvir 5">
              <a:extLst>
                <a:ext uri="{FF2B5EF4-FFF2-40B4-BE49-F238E27FC236}">
                  <a16:creationId xmlns:a16="http://schemas.microsoft.com/office/drawing/2014/main" id="{1C014B53-7145-A2E4-7CBC-56EADFD4A249}"/>
                </a:ext>
              </a:extLst>
            </p:cNvPr>
            <p:cNvSpPr txBox="1"/>
            <p:nvPr/>
          </p:nvSpPr>
          <p:spPr>
            <a:xfrm>
              <a:off x="6197600" y="612650"/>
              <a:ext cx="2460171" cy="3710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hr-HR" sz="2000" dirty="0">
                  <a:solidFill>
                    <a:srgbClr val="002060"/>
                  </a:solidFill>
                </a:rPr>
                <a:t>By selecting and marking a pixel, only the average height of the entire pixel is obtained, not that of specific tree</a:t>
              </a:r>
            </a:p>
          </p:txBody>
        </p:sp>
        <p:pic>
          <p:nvPicPr>
            <p:cNvPr id="16" name="Slika 15">
              <a:extLst>
                <a:ext uri="{FF2B5EF4-FFF2-40B4-BE49-F238E27FC236}">
                  <a16:creationId xmlns:a16="http://schemas.microsoft.com/office/drawing/2014/main" id="{D2F80737-BE31-02D5-4952-ED73C08BB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8601" y="1334216"/>
              <a:ext cx="4610214" cy="2832807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cxnSp>
          <p:nvCxnSpPr>
            <p:cNvPr id="5" name="Ravni poveznik sa strelicom 4">
              <a:extLst>
                <a:ext uri="{FF2B5EF4-FFF2-40B4-BE49-F238E27FC236}">
                  <a16:creationId xmlns:a16="http://schemas.microsoft.com/office/drawing/2014/main" id="{31FB1936-D04B-A79C-AB9F-EBC319B1E3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9337" y="1132114"/>
              <a:ext cx="4071007" cy="204911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vni poveznik sa strelicom 9">
              <a:extLst>
                <a:ext uri="{FF2B5EF4-FFF2-40B4-BE49-F238E27FC236}">
                  <a16:creationId xmlns:a16="http://schemas.microsoft.com/office/drawing/2014/main" id="{14C98A2B-889E-2355-1AB1-3BE405DC10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77056" y="3483429"/>
              <a:ext cx="2020544" cy="89051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kstniOkvir 2">
            <a:extLst>
              <a:ext uri="{FF2B5EF4-FFF2-40B4-BE49-F238E27FC236}">
                <a16:creationId xmlns:a16="http://schemas.microsoft.com/office/drawing/2014/main" id="{532B251E-AD17-A432-A4EA-A28B484D2D3F}"/>
              </a:ext>
            </a:extLst>
          </p:cNvPr>
          <p:cNvSpPr txBox="1"/>
          <p:nvPr/>
        </p:nvSpPr>
        <p:spPr>
          <a:xfrm>
            <a:off x="5261430" y="731533"/>
            <a:ext cx="3863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dirty="0">
                <a:solidFill>
                  <a:srgbClr val="002060"/>
                </a:solidFill>
              </a:rPr>
              <a:t>By zooming in on the map, pixels in varying shades of green appear, representing canopy height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0514188-7F8D-1282-B32D-0E71BD9F4D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280" y="301146"/>
            <a:ext cx="4763664" cy="218518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078233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4C889ED3-EFB9-E675-A502-E0772848CF61}"/>
              </a:ext>
            </a:extLst>
          </p:cNvPr>
          <p:cNvSpPr txBox="1"/>
          <p:nvPr/>
        </p:nvSpPr>
        <p:spPr>
          <a:xfrm>
            <a:off x="165927" y="355983"/>
            <a:ext cx="88786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noProof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students explore the database on platform</a:t>
            </a:r>
            <a:r>
              <a:rPr lang="en-US" sz="2400" noProof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r>
              <a:rPr lang="hr-HR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OPENALTIMETRY</a:t>
            </a:r>
          </a:p>
          <a:p>
            <a:r>
              <a:rPr lang="hr-HR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hr-H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ICE Sat 2 ) 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C5A015AE-0C62-C057-9341-89432B0016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098" y="2190841"/>
            <a:ext cx="3838824" cy="2395672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2A78FA7-A969-2897-47F9-6592F183A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764" y="2190840"/>
            <a:ext cx="4560509" cy="239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41773"/>
      </p:ext>
    </p:extLst>
  </p:cSld>
  <p:clrMapOvr>
    <a:masterClrMapping/>
  </p:clrMapOvr>
</p:sld>
</file>

<file path=ppt/theme/theme1.xml><?xml version="1.0" encoding="utf-8"?>
<a:theme xmlns:a="http://schemas.openxmlformats.org/drawingml/2006/main" name="Air Quality Index Analysis (AQI) by Slidesgo">
  <a:themeElements>
    <a:clrScheme name="Simple Light">
      <a:dk1>
        <a:srgbClr val="002930"/>
      </a:dk1>
      <a:lt1>
        <a:srgbClr val="FFFFFF"/>
      </a:lt1>
      <a:dk2>
        <a:srgbClr val="E3EAF0"/>
      </a:dk2>
      <a:lt2>
        <a:srgbClr val="C4D6DD"/>
      </a:lt2>
      <a:accent1>
        <a:srgbClr val="93B69C"/>
      </a:accent1>
      <a:accent2>
        <a:srgbClr val="ABC9AF"/>
      </a:accent2>
      <a:accent3>
        <a:srgbClr val="D6E7D1"/>
      </a:accent3>
      <a:accent4>
        <a:srgbClr val="ECF5EB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840</Words>
  <Application>Microsoft Office PowerPoint</Application>
  <PresentationFormat>Prikaz na zaslonu (16:9)</PresentationFormat>
  <Paragraphs>128</Paragraphs>
  <Slides>20</Slides>
  <Notes>5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7" baseType="lpstr">
      <vt:lpstr>Wingdings 2</vt:lpstr>
      <vt:lpstr>Didact Gothic</vt:lpstr>
      <vt:lpstr>Times New Roman</vt:lpstr>
      <vt:lpstr>Cambria Math</vt:lpstr>
      <vt:lpstr>Arial</vt:lpstr>
      <vt:lpstr>Poppins ExtraBold</vt:lpstr>
      <vt:lpstr>Air Quality Index Analysis (AQI) by Slidesgo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QUALITY INDEX ANALYSIS (AQI)</dc:title>
  <dc:creator>Korisnik</dc:creator>
  <cp:lastModifiedBy>Snježana Marković-Zoraja</cp:lastModifiedBy>
  <cp:revision>185</cp:revision>
  <dcterms:modified xsi:type="dcterms:W3CDTF">2025-01-13T22:38:39Z</dcterms:modified>
</cp:coreProperties>
</file>