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0401538" cy="35999738"/>
  <p:notesSz cx="6715125" cy="9239250"/>
  <p:defaultTextStyle>
    <a:defPPr>
      <a:defRPr lang="en-US"/>
    </a:defPPr>
    <a:lvl1pPr algn="ctr" rtl="0" fontAlgn="base">
      <a:spcBef>
        <a:spcPct val="0"/>
      </a:spcBef>
      <a:spcAft>
        <a:spcPct val="0"/>
      </a:spcAft>
      <a:defRPr sz="9600" kern="1200">
        <a:solidFill>
          <a:schemeClr val="tx1"/>
        </a:solidFill>
        <a:latin typeface="Arial" charset="0"/>
        <a:ea typeface="+mn-ea"/>
        <a:cs typeface="+mn-cs"/>
      </a:defRPr>
    </a:lvl1pPr>
    <a:lvl2pPr marL="457200" algn="ctr" rtl="0" fontAlgn="base">
      <a:spcBef>
        <a:spcPct val="0"/>
      </a:spcBef>
      <a:spcAft>
        <a:spcPct val="0"/>
      </a:spcAft>
      <a:defRPr sz="9600" kern="1200">
        <a:solidFill>
          <a:schemeClr val="tx1"/>
        </a:solidFill>
        <a:latin typeface="Arial" charset="0"/>
        <a:ea typeface="+mn-ea"/>
        <a:cs typeface="+mn-cs"/>
      </a:defRPr>
    </a:lvl2pPr>
    <a:lvl3pPr marL="914400" algn="ctr" rtl="0" fontAlgn="base">
      <a:spcBef>
        <a:spcPct val="0"/>
      </a:spcBef>
      <a:spcAft>
        <a:spcPct val="0"/>
      </a:spcAft>
      <a:defRPr sz="9600" kern="1200">
        <a:solidFill>
          <a:schemeClr val="tx1"/>
        </a:solidFill>
        <a:latin typeface="Arial" charset="0"/>
        <a:ea typeface="+mn-ea"/>
        <a:cs typeface="+mn-cs"/>
      </a:defRPr>
    </a:lvl3pPr>
    <a:lvl4pPr marL="1371600" algn="ctr" rtl="0" fontAlgn="base">
      <a:spcBef>
        <a:spcPct val="0"/>
      </a:spcBef>
      <a:spcAft>
        <a:spcPct val="0"/>
      </a:spcAft>
      <a:defRPr sz="9600" kern="1200">
        <a:solidFill>
          <a:schemeClr val="tx1"/>
        </a:solidFill>
        <a:latin typeface="Arial" charset="0"/>
        <a:ea typeface="+mn-ea"/>
        <a:cs typeface="+mn-cs"/>
      </a:defRPr>
    </a:lvl4pPr>
    <a:lvl5pPr marL="1828800" algn="ctr" rtl="0" fontAlgn="base">
      <a:spcBef>
        <a:spcPct val="0"/>
      </a:spcBef>
      <a:spcAft>
        <a:spcPct val="0"/>
      </a:spcAft>
      <a:defRPr sz="9600" kern="1200">
        <a:solidFill>
          <a:schemeClr val="tx1"/>
        </a:solidFill>
        <a:latin typeface="Arial" charset="0"/>
        <a:ea typeface="+mn-ea"/>
        <a:cs typeface="+mn-cs"/>
      </a:defRPr>
    </a:lvl5pPr>
    <a:lvl6pPr marL="2286000" algn="l" defTabSz="914400" rtl="0" eaLnBrk="1" latinLnBrk="0" hangingPunct="1">
      <a:defRPr sz="9600" kern="1200">
        <a:solidFill>
          <a:schemeClr val="tx1"/>
        </a:solidFill>
        <a:latin typeface="Arial" charset="0"/>
        <a:ea typeface="+mn-ea"/>
        <a:cs typeface="+mn-cs"/>
      </a:defRPr>
    </a:lvl6pPr>
    <a:lvl7pPr marL="2743200" algn="l" defTabSz="914400" rtl="0" eaLnBrk="1" latinLnBrk="0" hangingPunct="1">
      <a:defRPr sz="9600" kern="1200">
        <a:solidFill>
          <a:schemeClr val="tx1"/>
        </a:solidFill>
        <a:latin typeface="Arial" charset="0"/>
        <a:ea typeface="+mn-ea"/>
        <a:cs typeface="+mn-cs"/>
      </a:defRPr>
    </a:lvl7pPr>
    <a:lvl8pPr marL="3200400" algn="l" defTabSz="914400" rtl="0" eaLnBrk="1" latinLnBrk="0" hangingPunct="1">
      <a:defRPr sz="9600" kern="1200">
        <a:solidFill>
          <a:schemeClr val="tx1"/>
        </a:solidFill>
        <a:latin typeface="Arial" charset="0"/>
        <a:ea typeface="+mn-ea"/>
        <a:cs typeface="+mn-cs"/>
      </a:defRPr>
    </a:lvl8pPr>
    <a:lvl9pPr marL="3657600" algn="l" defTabSz="914400" rtl="0" eaLnBrk="1" latinLnBrk="0" hangingPunct="1">
      <a:defRPr sz="9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195" userDrawn="1">
          <p15:clr>
            <a:srgbClr val="A4A3A4"/>
          </p15:clr>
        </p15:guide>
        <p15:guide id="2" orient="horz" pos="22425">
          <p15:clr>
            <a:srgbClr val="A4A3A4"/>
          </p15:clr>
        </p15:guide>
        <p15:guide id="3" orient="horz" pos="2349">
          <p15:clr>
            <a:srgbClr val="A4A3A4"/>
          </p15:clr>
        </p15:guide>
        <p15:guide id="4" pos="158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93A8BE"/>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736" autoAdjust="0"/>
    <p:restoredTop sz="97636" autoAdjust="0"/>
  </p:normalViewPr>
  <p:slideViewPr>
    <p:cSldViewPr snapToGrid="0" showGuides="1">
      <p:cViewPr>
        <p:scale>
          <a:sx n="26" d="100"/>
          <a:sy n="26" d="100"/>
        </p:scale>
        <p:origin x="-3474" y="-2556"/>
      </p:cViewPr>
      <p:guideLst>
        <p:guide orient="horz" pos="5195"/>
        <p:guide orient="horz" pos="22425"/>
        <p:guide orient="horz" pos="2349"/>
        <p:guide pos="158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96"/>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godhi\OneDrive\Documentos\Dr%20Oladele%20Project%20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godhi\OneDrive\Documentos\Dr%20Oladele%20Project%2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godhi\OneDrive\Documentos\Dr%20Oladele%20Project%20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12966487273239"/>
          <c:y val="2.0777504114445896E-2"/>
          <c:w val="0.84372570056918395"/>
          <c:h val="0.66009368620589093"/>
        </c:manualLayout>
      </c:layout>
      <c:lineChart>
        <c:grouping val="standard"/>
        <c:varyColors val="0"/>
        <c:ser>
          <c:idx val="0"/>
          <c:order val="0"/>
          <c:tx>
            <c:strRef>
              <c:f>'Sheet1 (2)'!$I$2</c:f>
              <c:strCache>
                <c:ptCount val="1"/>
                <c:pt idx="0">
                  <c:v>Site A</c:v>
                </c:pt>
              </c:strCache>
            </c:strRef>
          </c:tx>
          <c:spPr>
            <a:ln w="28575" cap="rnd">
              <a:solidFill>
                <a:schemeClr val="accent1"/>
              </a:solidFill>
              <a:round/>
            </a:ln>
            <a:effectLst/>
          </c:spPr>
          <c:marker>
            <c:symbol val="none"/>
          </c:marker>
          <c:cat>
            <c:strRef>
              <c:f>'Sheet1 (2)'!$H$3:$H$44</c:f>
              <c:strCache>
                <c:ptCount val="42"/>
                <c:pt idx="0">
                  <c:v>01/07/2024</c:v>
                </c:pt>
                <c:pt idx="1">
                  <c:v>01/08/2024</c:v>
                </c:pt>
                <c:pt idx="2">
                  <c:v>01/09/2024</c:v>
                </c:pt>
                <c:pt idx="3">
                  <c:v>01/10/2024</c:v>
                </c:pt>
                <c:pt idx="4">
                  <c:v>01/11/2024</c:v>
                </c:pt>
                <c:pt idx="5">
                  <c:v>01/12/2024</c:v>
                </c:pt>
                <c:pt idx="6">
                  <c:v>13/1/2024</c:v>
                </c:pt>
                <c:pt idx="7">
                  <c:v>14/1/2024</c:v>
                </c:pt>
                <c:pt idx="8">
                  <c:v>15/1/2024</c:v>
                </c:pt>
                <c:pt idx="9">
                  <c:v>16/1/2024</c:v>
                </c:pt>
                <c:pt idx="10">
                  <c:v>17/1/2024</c:v>
                </c:pt>
                <c:pt idx="11">
                  <c:v>18/1/2024</c:v>
                </c:pt>
                <c:pt idx="12">
                  <c:v>19/1/2024</c:v>
                </c:pt>
                <c:pt idx="13">
                  <c:v>20/1/2024</c:v>
                </c:pt>
                <c:pt idx="14">
                  <c:v>21/1/2024</c:v>
                </c:pt>
                <c:pt idx="15">
                  <c:v>22/1/2024</c:v>
                </c:pt>
                <c:pt idx="16">
                  <c:v>23/1/2024</c:v>
                </c:pt>
                <c:pt idx="17">
                  <c:v>24/1/2024</c:v>
                </c:pt>
                <c:pt idx="18">
                  <c:v>25/1/2024</c:v>
                </c:pt>
                <c:pt idx="19">
                  <c:v>26/1/2024</c:v>
                </c:pt>
                <c:pt idx="20">
                  <c:v>27/1/2024</c:v>
                </c:pt>
                <c:pt idx="21">
                  <c:v>28/1/2024</c:v>
                </c:pt>
                <c:pt idx="22">
                  <c:v>29/1/2024</c:v>
                </c:pt>
                <c:pt idx="23">
                  <c:v>30/1/2024</c:v>
                </c:pt>
                <c:pt idx="24">
                  <c:v>31/1/2024</c:v>
                </c:pt>
                <c:pt idx="25">
                  <c:v>02/01/2024</c:v>
                </c:pt>
                <c:pt idx="26">
                  <c:v>02/02/2024</c:v>
                </c:pt>
                <c:pt idx="27">
                  <c:v>02/03/2024</c:v>
                </c:pt>
                <c:pt idx="28">
                  <c:v>02/04/2024</c:v>
                </c:pt>
                <c:pt idx="29">
                  <c:v>02/05/2024</c:v>
                </c:pt>
                <c:pt idx="30">
                  <c:v>02/06/2024</c:v>
                </c:pt>
                <c:pt idx="31">
                  <c:v>02/07/2024</c:v>
                </c:pt>
                <c:pt idx="32">
                  <c:v>02/08/2024</c:v>
                </c:pt>
                <c:pt idx="33">
                  <c:v>02/09/2024</c:v>
                </c:pt>
                <c:pt idx="34">
                  <c:v>02/10/2024</c:v>
                </c:pt>
                <c:pt idx="35">
                  <c:v>02/11/2024</c:v>
                </c:pt>
                <c:pt idx="36">
                  <c:v>02/12/2024</c:v>
                </c:pt>
                <c:pt idx="37">
                  <c:v>13/2/2024</c:v>
                </c:pt>
                <c:pt idx="38">
                  <c:v>14/2/2024</c:v>
                </c:pt>
                <c:pt idx="39">
                  <c:v>15/2/2024</c:v>
                </c:pt>
                <c:pt idx="40">
                  <c:v>16/2/2024</c:v>
                </c:pt>
                <c:pt idx="41">
                  <c:v>17/2/2024</c:v>
                </c:pt>
              </c:strCache>
            </c:strRef>
          </c:cat>
          <c:val>
            <c:numRef>
              <c:f>'Sheet1 (2)'!$I$3:$I$44</c:f>
              <c:numCache>
                <c:formatCode>General</c:formatCode>
                <c:ptCount val="42"/>
                <c:pt idx="0">
                  <c:v>503</c:v>
                </c:pt>
                <c:pt idx="1">
                  <c:v>501</c:v>
                </c:pt>
                <c:pt idx="2">
                  <c:v>499</c:v>
                </c:pt>
                <c:pt idx="3">
                  <c:v>488</c:v>
                </c:pt>
                <c:pt idx="4">
                  <c:v>490</c:v>
                </c:pt>
                <c:pt idx="5">
                  <c:v>492</c:v>
                </c:pt>
                <c:pt idx="6">
                  <c:v>489</c:v>
                </c:pt>
                <c:pt idx="7">
                  <c:v>489</c:v>
                </c:pt>
                <c:pt idx="8">
                  <c:v>490</c:v>
                </c:pt>
                <c:pt idx="9">
                  <c:v>546</c:v>
                </c:pt>
                <c:pt idx="10">
                  <c:v>547</c:v>
                </c:pt>
                <c:pt idx="11">
                  <c:v>550</c:v>
                </c:pt>
                <c:pt idx="12">
                  <c:v>453</c:v>
                </c:pt>
                <c:pt idx="13">
                  <c:v>455</c:v>
                </c:pt>
                <c:pt idx="14">
                  <c:v>458</c:v>
                </c:pt>
                <c:pt idx="15">
                  <c:v>558</c:v>
                </c:pt>
                <c:pt idx="16">
                  <c:v>557</c:v>
                </c:pt>
                <c:pt idx="17">
                  <c:v>556</c:v>
                </c:pt>
                <c:pt idx="18">
                  <c:v>512</c:v>
                </c:pt>
                <c:pt idx="19">
                  <c:v>512</c:v>
                </c:pt>
                <c:pt idx="20">
                  <c:v>511</c:v>
                </c:pt>
                <c:pt idx="21">
                  <c:v>487</c:v>
                </c:pt>
                <c:pt idx="22">
                  <c:v>487</c:v>
                </c:pt>
                <c:pt idx="23">
                  <c:v>496</c:v>
                </c:pt>
                <c:pt idx="24">
                  <c:v>522</c:v>
                </c:pt>
                <c:pt idx="25">
                  <c:v>519</c:v>
                </c:pt>
                <c:pt idx="26">
                  <c:v>517</c:v>
                </c:pt>
                <c:pt idx="27">
                  <c:v>490</c:v>
                </c:pt>
                <c:pt idx="28">
                  <c:v>496</c:v>
                </c:pt>
                <c:pt idx="29">
                  <c:v>499</c:v>
                </c:pt>
                <c:pt idx="30">
                  <c:v>497</c:v>
                </c:pt>
                <c:pt idx="31">
                  <c:v>496</c:v>
                </c:pt>
                <c:pt idx="32">
                  <c:v>496</c:v>
                </c:pt>
                <c:pt idx="33">
                  <c:v>480</c:v>
                </c:pt>
                <c:pt idx="34">
                  <c:v>489</c:v>
                </c:pt>
                <c:pt idx="35">
                  <c:v>486</c:v>
                </c:pt>
                <c:pt idx="36">
                  <c:v>416</c:v>
                </c:pt>
                <c:pt idx="37">
                  <c:v>460</c:v>
                </c:pt>
                <c:pt idx="38">
                  <c:v>460</c:v>
                </c:pt>
                <c:pt idx="39">
                  <c:v>475</c:v>
                </c:pt>
                <c:pt idx="40">
                  <c:v>476</c:v>
                </c:pt>
                <c:pt idx="41">
                  <c:v>475</c:v>
                </c:pt>
              </c:numCache>
            </c:numRef>
          </c:val>
          <c:smooth val="0"/>
          <c:extLst>
            <c:ext xmlns:c16="http://schemas.microsoft.com/office/drawing/2014/chart" uri="{C3380CC4-5D6E-409C-BE32-E72D297353CC}">
              <c16:uniqueId val="{00000000-DFB3-43DA-BE8C-AF7FE4194079}"/>
            </c:ext>
          </c:extLst>
        </c:ser>
        <c:ser>
          <c:idx val="1"/>
          <c:order val="1"/>
          <c:tx>
            <c:strRef>
              <c:f>'Sheet1 (2)'!$J$2</c:f>
              <c:strCache>
                <c:ptCount val="1"/>
                <c:pt idx="0">
                  <c:v>Site B</c:v>
                </c:pt>
              </c:strCache>
            </c:strRef>
          </c:tx>
          <c:spPr>
            <a:ln w="28575" cap="rnd">
              <a:solidFill>
                <a:schemeClr val="accent2"/>
              </a:solidFill>
              <a:round/>
            </a:ln>
            <a:effectLst/>
          </c:spPr>
          <c:marker>
            <c:symbol val="none"/>
          </c:marker>
          <c:cat>
            <c:strRef>
              <c:f>'Sheet1 (2)'!$H$3:$H$44</c:f>
              <c:strCache>
                <c:ptCount val="42"/>
                <c:pt idx="0">
                  <c:v>01/07/2024</c:v>
                </c:pt>
                <c:pt idx="1">
                  <c:v>01/08/2024</c:v>
                </c:pt>
                <c:pt idx="2">
                  <c:v>01/09/2024</c:v>
                </c:pt>
                <c:pt idx="3">
                  <c:v>01/10/2024</c:v>
                </c:pt>
                <c:pt idx="4">
                  <c:v>01/11/2024</c:v>
                </c:pt>
                <c:pt idx="5">
                  <c:v>01/12/2024</c:v>
                </c:pt>
                <c:pt idx="6">
                  <c:v>13/1/2024</c:v>
                </c:pt>
                <c:pt idx="7">
                  <c:v>14/1/2024</c:v>
                </c:pt>
                <c:pt idx="8">
                  <c:v>15/1/2024</c:v>
                </c:pt>
                <c:pt idx="9">
                  <c:v>16/1/2024</c:v>
                </c:pt>
                <c:pt idx="10">
                  <c:v>17/1/2024</c:v>
                </c:pt>
                <c:pt idx="11">
                  <c:v>18/1/2024</c:v>
                </c:pt>
                <c:pt idx="12">
                  <c:v>19/1/2024</c:v>
                </c:pt>
                <c:pt idx="13">
                  <c:v>20/1/2024</c:v>
                </c:pt>
                <c:pt idx="14">
                  <c:v>21/1/2024</c:v>
                </c:pt>
                <c:pt idx="15">
                  <c:v>22/1/2024</c:v>
                </c:pt>
                <c:pt idx="16">
                  <c:v>23/1/2024</c:v>
                </c:pt>
                <c:pt idx="17">
                  <c:v>24/1/2024</c:v>
                </c:pt>
                <c:pt idx="18">
                  <c:v>25/1/2024</c:v>
                </c:pt>
                <c:pt idx="19">
                  <c:v>26/1/2024</c:v>
                </c:pt>
                <c:pt idx="20">
                  <c:v>27/1/2024</c:v>
                </c:pt>
                <c:pt idx="21">
                  <c:v>28/1/2024</c:v>
                </c:pt>
                <c:pt idx="22">
                  <c:v>29/1/2024</c:v>
                </c:pt>
                <c:pt idx="23">
                  <c:v>30/1/2024</c:v>
                </c:pt>
                <c:pt idx="24">
                  <c:v>31/1/2024</c:v>
                </c:pt>
                <c:pt idx="25">
                  <c:v>02/01/2024</c:v>
                </c:pt>
                <c:pt idx="26">
                  <c:v>02/02/2024</c:v>
                </c:pt>
                <c:pt idx="27">
                  <c:v>02/03/2024</c:v>
                </c:pt>
                <c:pt idx="28">
                  <c:v>02/04/2024</c:v>
                </c:pt>
                <c:pt idx="29">
                  <c:v>02/05/2024</c:v>
                </c:pt>
                <c:pt idx="30">
                  <c:v>02/06/2024</c:v>
                </c:pt>
                <c:pt idx="31">
                  <c:v>02/07/2024</c:v>
                </c:pt>
                <c:pt idx="32">
                  <c:v>02/08/2024</c:v>
                </c:pt>
                <c:pt idx="33">
                  <c:v>02/09/2024</c:v>
                </c:pt>
                <c:pt idx="34">
                  <c:v>02/10/2024</c:v>
                </c:pt>
                <c:pt idx="35">
                  <c:v>02/11/2024</c:v>
                </c:pt>
                <c:pt idx="36">
                  <c:v>02/12/2024</c:v>
                </c:pt>
                <c:pt idx="37">
                  <c:v>13/2/2024</c:v>
                </c:pt>
                <c:pt idx="38">
                  <c:v>14/2/2024</c:v>
                </c:pt>
                <c:pt idx="39">
                  <c:v>15/2/2024</c:v>
                </c:pt>
                <c:pt idx="40">
                  <c:v>16/2/2024</c:v>
                </c:pt>
                <c:pt idx="41">
                  <c:v>17/2/2024</c:v>
                </c:pt>
              </c:strCache>
            </c:strRef>
          </c:cat>
          <c:val>
            <c:numRef>
              <c:f>'Sheet1 (2)'!$J$3:$J$44</c:f>
              <c:numCache>
                <c:formatCode>General</c:formatCode>
                <c:ptCount val="42"/>
                <c:pt idx="0">
                  <c:v>532</c:v>
                </c:pt>
                <c:pt idx="1">
                  <c:v>532</c:v>
                </c:pt>
                <c:pt idx="2">
                  <c:v>529</c:v>
                </c:pt>
                <c:pt idx="3">
                  <c:v>518</c:v>
                </c:pt>
                <c:pt idx="4">
                  <c:v>519</c:v>
                </c:pt>
                <c:pt idx="5">
                  <c:v>521</c:v>
                </c:pt>
                <c:pt idx="6">
                  <c:v>509</c:v>
                </c:pt>
                <c:pt idx="7">
                  <c:v>509</c:v>
                </c:pt>
                <c:pt idx="8">
                  <c:v>508</c:v>
                </c:pt>
                <c:pt idx="9">
                  <c:v>553</c:v>
                </c:pt>
                <c:pt idx="10">
                  <c:v>554</c:v>
                </c:pt>
                <c:pt idx="11">
                  <c:v>556</c:v>
                </c:pt>
                <c:pt idx="12">
                  <c:v>594</c:v>
                </c:pt>
                <c:pt idx="13">
                  <c:v>594</c:v>
                </c:pt>
                <c:pt idx="14">
                  <c:v>593</c:v>
                </c:pt>
                <c:pt idx="15">
                  <c:v>516</c:v>
                </c:pt>
                <c:pt idx="16">
                  <c:v>514</c:v>
                </c:pt>
                <c:pt idx="17">
                  <c:v>512</c:v>
                </c:pt>
                <c:pt idx="18">
                  <c:v>521</c:v>
                </c:pt>
                <c:pt idx="19">
                  <c:v>520</c:v>
                </c:pt>
                <c:pt idx="20">
                  <c:v>520</c:v>
                </c:pt>
                <c:pt idx="21">
                  <c:v>483</c:v>
                </c:pt>
                <c:pt idx="22">
                  <c:v>484</c:v>
                </c:pt>
                <c:pt idx="23">
                  <c:v>484</c:v>
                </c:pt>
                <c:pt idx="24">
                  <c:v>519</c:v>
                </c:pt>
                <c:pt idx="25">
                  <c:v>519</c:v>
                </c:pt>
                <c:pt idx="26">
                  <c:v>521</c:v>
                </c:pt>
                <c:pt idx="27">
                  <c:v>495</c:v>
                </c:pt>
                <c:pt idx="28">
                  <c:v>494</c:v>
                </c:pt>
                <c:pt idx="29">
                  <c:v>494</c:v>
                </c:pt>
                <c:pt idx="30">
                  <c:v>539</c:v>
                </c:pt>
                <c:pt idx="31">
                  <c:v>539</c:v>
                </c:pt>
                <c:pt idx="32">
                  <c:v>539</c:v>
                </c:pt>
                <c:pt idx="33">
                  <c:v>553</c:v>
                </c:pt>
                <c:pt idx="34">
                  <c:v>554</c:v>
                </c:pt>
                <c:pt idx="35">
                  <c:v>554</c:v>
                </c:pt>
                <c:pt idx="36">
                  <c:v>516</c:v>
                </c:pt>
                <c:pt idx="37">
                  <c:v>511</c:v>
                </c:pt>
                <c:pt idx="38">
                  <c:v>511</c:v>
                </c:pt>
                <c:pt idx="39">
                  <c:v>544</c:v>
                </c:pt>
                <c:pt idx="40">
                  <c:v>549</c:v>
                </c:pt>
                <c:pt idx="41">
                  <c:v>551</c:v>
                </c:pt>
              </c:numCache>
            </c:numRef>
          </c:val>
          <c:smooth val="0"/>
          <c:extLst>
            <c:ext xmlns:c16="http://schemas.microsoft.com/office/drawing/2014/chart" uri="{C3380CC4-5D6E-409C-BE32-E72D297353CC}">
              <c16:uniqueId val="{00000001-DFB3-43DA-BE8C-AF7FE4194079}"/>
            </c:ext>
          </c:extLst>
        </c:ser>
        <c:ser>
          <c:idx val="2"/>
          <c:order val="2"/>
          <c:tx>
            <c:strRef>
              <c:f>'Sheet1 (2)'!$K$2</c:f>
              <c:strCache>
                <c:ptCount val="1"/>
                <c:pt idx="0">
                  <c:v>Site C</c:v>
                </c:pt>
              </c:strCache>
            </c:strRef>
          </c:tx>
          <c:spPr>
            <a:ln w="28575" cap="rnd">
              <a:solidFill>
                <a:schemeClr val="accent3"/>
              </a:solidFill>
              <a:round/>
            </a:ln>
            <a:effectLst/>
          </c:spPr>
          <c:marker>
            <c:symbol val="none"/>
          </c:marker>
          <c:cat>
            <c:strRef>
              <c:f>'Sheet1 (2)'!$H$3:$H$44</c:f>
              <c:strCache>
                <c:ptCount val="42"/>
                <c:pt idx="0">
                  <c:v>01/07/2024</c:v>
                </c:pt>
                <c:pt idx="1">
                  <c:v>01/08/2024</c:v>
                </c:pt>
                <c:pt idx="2">
                  <c:v>01/09/2024</c:v>
                </c:pt>
                <c:pt idx="3">
                  <c:v>01/10/2024</c:v>
                </c:pt>
                <c:pt idx="4">
                  <c:v>01/11/2024</c:v>
                </c:pt>
                <c:pt idx="5">
                  <c:v>01/12/2024</c:v>
                </c:pt>
                <c:pt idx="6">
                  <c:v>13/1/2024</c:v>
                </c:pt>
                <c:pt idx="7">
                  <c:v>14/1/2024</c:v>
                </c:pt>
                <c:pt idx="8">
                  <c:v>15/1/2024</c:v>
                </c:pt>
                <c:pt idx="9">
                  <c:v>16/1/2024</c:v>
                </c:pt>
                <c:pt idx="10">
                  <c:v>17/1/2024</c:v>
                </c:pt>
                <c:pt idx="11">
                  <c:v>18/1/2024</c:v>
                </c:pt>
                <c:pt idx="12">
                  <c:v>19/1/2024</c:v>
                </c:pt>
                <c:pt idx="13">
                  <c:v>20/1/2024</c:v>
                </c:pt>
                <c:pt idx="14">
                  <c:v>21/1/2024</c:v>
                </c:pt>
                <c:pt idx="15">
                  <c:v>22/1/2024</c:v>
                </c:pt>
                <c:pt idx="16">
                  <c:v>23/1/2024</c:v>
                </c:pt>
                <c:pt idx="17">
                  <c:v>24/1/2024</c:v>
                </c:pt>
                <c:pt idx="18">
                  <c:v>25/1/2024</c:v>
                </c:pt>
                <c:pt idx="19">
                  <c:v>26/1/2024</c:v>
                </c:pt>
                <c:pt idx="20">
                  <c:v>27/1/2024</c:v>
                </c:pt>
                <c:pt idx="21">
                  <c:v>28/1/2024</c:v>
                </c:pt>
                <c:pt idx="22">
                  <c:v>29/1/2024</c:v>
                </c:pt>
                <c:pt idx="23">
                  <c:v>30/1/2024</c:v>
                </c:pt>
                <c:pt idx="24">
                  <c:v>31/1/2024</c:v>
                </c:pt>
                <c:pt idx="25">
                  <c:v>02/01/2024</c:v>
                </c:pt>
                <c:pt idx="26">
                  <c:v>02/02/2024</c:v>
                </c:pt>
                <c:pt idx="27">
                  <c:v>02/03/2024</c:v>
                </c:pt>
                <c:pt idx="28">
                  <c:v>02/04/2024</c:v>
                </c:pt>
                <c:pt idx="29">
                  <c:v>02/05/2024</c:v>
                </c:pt>
                <c:pt idx="30">
                  <c:v>02/06/2024</c:v>
                </c:pt>
                <c:pt idx="31">
                  <c:v>02/07/2024</c:v>
                </c:pt>
                <c:pt idx="32">
                  <c:v>02/08/2024</c:v>
                </c:pt>
                <c:pt idx="33">
                  <c:v>02/09/2024</c:v>
                </c:pt>
                <c:pt idx="34">
                  <c:v>02/10/2024</c:v>
                </c:pt>
                <c:pt idx="35">
                  <c:v>02/11/2024</c:v>
                </c:pt>
                <c:pt idx="36">
                  <c:v>02/12/2024</c:v>
                </c:pt>
                <c:pt idx="37">
                  <c:v>13/2/2024</c:v>
                </c:pt>
                <c:pt idx="38">
                  <c:v>14/2/2024</c:v>
                </c:pt>
                <c:pt idx="39">
                  <c:v>15/2/2024</c:v>
                </c:pt>
                <c:pt idx="40">
                  <c:v>16/2/2024</c:v>
                </c:pt>
                <c:pt idx="41">
                  <c:v>17/2/2024</c:v>
                </c:pt>
              </c:strCache>
            </c:strRef>
          </c:cat>
          <c:val>
            <c:numRef>
              <c:f>'Sheet1 (2)'!$K$3:$K$44</c:f>
              <c:numCache>
                <c:formatCode>General</c:formatCode>
                <c:ptCount val="42"/>
                <c:pt idx="0">
                  <c:v>464</c:v>
                </c:pt>
                <c:pt idx="1">
                  <c:v>466</c:v>
                </c:pt>
                <c:pt idx="2">
                  <c:v>471</c:v>
                </c:pt>
                <c:pt idx="3">
                  <c:v>515</c:v>
                </c:pt>
                <c:pt idx="4">
                  <c:v>515</c:v>
                </c:pt>
                <c:pt idx="5">
                  <c:v>513</c:v>
                </c:pt>
                <c:pt idx="6">
                  <c:v>506</c:v>
                </c:pt>
                <c:pt idx="7">
                  <c:v>505</c:v>
                </c:pt>
                <c:pt idx="8">
                  <c:v>506</c:v>
                </c:pt>
                <c:pt idx="9">
                  <c:v>515</c:v>
                </c:pt>
                <c:pt idx="10">
                  <c:v>513</c:v>
                </c:pt>
                <c:pt idx="11">
                  <c:v>512</c:v>
                </c:pt>
                <c:pt idx="12">
                  <c:v>565</c:v>
                </c:pt>
                <c:pt idx="13">
                  <c:v>561</c:v>
                </c:pt>
                <c:pt idx="14">
                  <c:v>558</c:v>
                </c:pt>
                <c:pt idx="15">
                  <c:v>521</c:v>
                </c:pt>
                <c:pt idx="16">
                  <c:v>516</c:v>
                </c:pt>
                <c:pt idx="17">
                  <c:v>515</c:v>
                </c:pt>
                <c:pt idx="18">
                  <c:v>529</c:v>
                </c:pt>
                <c:pt idx="19">
                  <c:v>527</c:v>
                </c:pt>
                <c:pt idx="20">
                  <c:v>527</c:v>
                </c:pt>
                <c:pt idx="21">
                  <c:v>530</c:v>
                </c:pt>
                <c:pt idx="22">
                  <c:v>530</c:v>
                </c:pt>
                <c:pt idx="23">
                  <c:v>528</c:v>
                </c:pt>
                <c:pt idx="24">
                  <c:v>532</c:v>
                </c:pt>
                <c:pt idx="25">
                  <c:v>534</c:v>
                </c:pt>
                <c:pt idx="26">
                  <c:v>533</c:v>
                </c:pt>
                <c:pt idx="27">
                  <c:v>528</c:v>
                </c:pt>
                <c:pt idx="28">
                  <c:v>527</c:v>
                </c:pt>
                <c:pt idx="29">
                  <c:v>530</c:v>
                </c:pt>
                <c:pt idx="30">
                  <c:v>534</c:v>
                </c:pt>
                <c:pt idx="31">
                  <c:v>534</c:v>
                </c:pt>
                <c:pt idx="32">
                  <c:v>532</c:v>
                </c:pt>
                <c:pt idx="33">
                  <c:v>537</c:v>
                </c:pt>
                <c:pt idx="34">
                  <c:v>539</c:v>
                </c:pt>
                <c:pt idx="35">
                  <c:v>538</c:v>
                </c:pt>
                <c:pt idx="36">
                  <c:v>509</c:v>
                </c:pt>
                <c:pt idx="37">
                  <c:v>509</c:v>
                </c:pt>
                <c:pt idx="38">
                  <c:v>509</c:v>
                </c:pt>
                <c:pt idx="39">
                  <c:v>543</c:v>
                </c:pt>
                <c:pt idx="40">
                  <c:v>544</c:v>
                </c:pt>
                <c:pt idx="41">
                  <c:v>541</c:v>
                </c:pt>
              </c:numCache>
            </c:numRef>
          </c:val>
          <c:smooth val="0"/>
          <c:extLst>
            <c:ext xmlns:c16="http://schemas.microsoft.com/office/drawing/2014/chart" uri="{C3380CC4-5D6E-409C-BE32-E72D297353CC}">
              <c16:uniqueId val="{00000002-DFB3-43DA-BE8C-AF7FE4194079}"/>
            </c:ext>
          </c:extLst>
        </c:ser>
        <c:ser>
          <c:idx val="3"/>
          <c:order val="3"/>
          <c:tx>
            <c:strRef>
              <c:f>'Sheet1 (2)'!$L$2</c:f>
              <c:strCache>
                <c:ptCount val="1"/>
                <c:pt idx="0">
                  <c:v>Site D</c:v>
                </c:pt>
              </c:strCache>
            </c:strRef>
          </c:tx>
          <c:spPr>
            <a:ln w="28575" cap="rnd">
              <a:solidFill>
                <a:schemeClr val="accent4"/>
              </a:solidFill>
              <a:round/>
            </a:ln>
            <a:effectLst/>
          </c:spPr>
          <c:marker>
            <c:symbol val="none"/>
          </c:marker>
          <c:cat>
            <c:strRef>
              <c:f>'Sheet1 (2)'!$H$3:$H$44</c:f>
              <c:strCache>
                <c:ptCount val="42"/>
                <c:pt idx="0">
                  <c:v>01/07/2024</c:v>
                </c:pt>
                <c:pt idx="1">
                  <c:v>01/08/2024</c:v>
                </c:pt>
                <c:pt idx="2">
                  <c:v>01/09/2024</c:v>
                </c:pt>
                <c:pt idx="3">
                  <c:v>01/10/2024</c:v>
                </c:pt>
                <c:pt idx="4">
                  <c:v>01/11/2024</c:v>
                </c:pt>
                <c:pt idx="5">
                  <c:v>01/12/2024</c:v>
                </c:pt>
                <c:pt idx="6">
                  <c:v>13/1/2024</c:v>
                </c:pt>
                <c:pt idx="7">
                  <c:v>14/1/2024</c:v>
                </c:pt>
                <c:pt idx="8">
                  <c:v>15/1/2024</c:v>
                </c:pt>
                <c:pt idx="9">
                  <c:v>16/1/2024</c:v>
                </c:pt>
                <c:pt idx="10">
                  <c:v>17/1/2024</c:v>
                </c:pt>
                <c:pt idx="11">
                  <c:v>18/1/2024</c:v>
                </c:pt>
                <c:pt idx="12">
                  <c:v>19/1/2024</c:v>
                </c:pt>
                <c:pt idx="13">
                  <c:v>20/1/2024</c:v>
                </c:pt>
                <c:pt idx="14">
                  <c:v>21/1/2024</c:v>
                </c:pt>
                <c:pt idx="15">
                  <c:v>22/1/2024</c:v>
                </c:pt>
                <c:pt idx="16">
                  <c:v>23/1/2024</c:v>
                </c:pt>
                <c:pt idx="17">
                  <c:v>24/1/2024</c:v>
                </c:pt>
                <c:pt idx="18">
                  <c:v>25/1/2024</c:v>
                </c:pt>
                <c:pt idx="19">
                  <c:v>26/1/2024</c:v>
                </c:pt>
                <c:pt idx="20">
                  <c:v>27/1/2024</c:v>
                </c:pt>
                <c:pt idx="21">
                  <c:v>28/1/2024</c:v>
                </c:pt>
                <c:pt idx="22">
                  <c:v>29/1/2024</c:v>
                </c:pt>
                <c:pt idx="23">
                  <c:v>30/1/2024</c:v>
                </c:pt>
                <c:pt idx="24">
                  <c:v>31/1/2024</c:v>
                </c:pt>
                <c:pt idx="25">
                  <c:v>02/01/2024</c:v>
                </c:pt>
                <c:pt idx="26">
                  <c:v>02/02/2024</c:v>
                </c:pt>
                <c:pt idx="27">
                  <c:v>02/03/2024</c:v>
                </c:pt>
                <c:pt idx="28">
                  <c:v>02/04/2024</c:v>
                </c:pt>
                <c:pt idx="29">
                  <c:v>02/05/2024</c:v>
                </c:pt>
                <c:pt idx="30">
                  <c:v>02/06/2024</c:v>
                </c:pt>
                <c:pt idx="31">
                  <c:v>02/07/2024</c:v>
                </c:pt>
                <c:pt idx="32">
                  <c:v>02/08/2024</c:v>
                </c:pt>
                <c:pt idx="33">
                  <c:v>02/09/2024</c:v>
                </c:pt>
                <c:pt idx="34">
                  <c:v>02/10/2024</c:v>
                </c:pt>
                <c:pt idx="35">
                  <c:v>02/11/2024</c:v>
                </c:pt>
                <c:pt idx="36">
                  <c:v>02/12/2024</c:v>
                </c:pt>
                <c:pt idx="37">
                  <c:v>13/2/2024</c:v>
                </c:pt>
                <c:pt idx="38">
                  <c:v>14/2/2024</c:v>
                </c:pt>
                <c:pt idx="39">
                  <c:v>15/2/2024</c:v>
                </c:pt>
                <c:pt idx="40">
                  <c:v>16/2/2024</c:v>
                </c:pt>
                <c:pt idx="41">
                  <c:v>17/2/2024</c:v>
                </c:pt>
              </c:strCache>
            </c:strRef>
          </c:cat>
          <c:val>
            <c:numRef>
              <c:f>'Sheet1 (2)'!$L$3:$L$44</c:f>
              <c:numCache>
                <c:formatCode>General</c:formatCode>
                <c:ptCount val="42"/>
                <c:pt idx="0">
                  <c:v>545</c:v>
                </c:pt>
                <c:pt idx="1">
                  <c:v>542</c:v>
                </c:pt>
                <c:pt idx="2">
                  <c:v>536</c:v>
                </c:pt>
                <c:pt idx="3">
                  <c:v>607</c:v>
                </c:pt>
                <c:pt idx="4">
                  <c:v>610</c:v>
                </c:pt>
                <c:pt idx="5">
                  <c:v>610</c:v>
                </c:pt>
                <c:pt idx="6">
                  <c:v>527</c:v>
                </c:pt>
                <c:pt idx="7">
                  <c:v>527</c:v>
                </c:pt>
                <c:pt idx="8">
                  <c:v>526</c:v>
                </c:pt>
                <c:pt idx="9">
                  <c:v>549</c:v>
                </c:pt>
                <c:pt idx="10">
                  <c:v>547</c:v>
                </c:pt>
                <c:pt idx="11">
                  <c:v>544</c:v>
                </c:pt>
                <c:pt idx="12">
                  <c:v>565</c:v>
                </c:pt>
                <c:pt idx="13">
                  <c:v>561</c:v>
                </c:pt>
                <c:pt idx="14">
                  <c:v>558</c:v>
                </c:pt>
                <c:pt idx="15">
                  <c:v>673</c:v>
                </c:pt>
                <c:pt idx="16">
                  <c:v>674</c:v>
                </c:pt>
                <c:pt idx="17">
                  <c:v>674</c:v>
                </c:pt>
                <c:pt idx="18">
                  <c:v>579</c:v>
                </c:pt>
                <c:pt idx="19">
                  <c:v>528</c:v>
                </c:pt>
                <c:pt idx="20">
                  <c:v>528</c:v>
                </c:pt>
                <c:pt idx="21">
                  <c:v>526</c:v>
                </c:pt>
                <c:pt idx="22">
                  <c:v>524</c:v>
                </c:pt>
                <c:pt idx="23">
                  <c:v>524</c:v>
                </c:pt>
                <c:pt idx="24">
                  <c:v>544</c:v>
                </c:pt>
                <c:pt idx="25">
                  <c:v>538</c:v>
                </c:pt>
                <c:pt idx="26">
                  <c:v>536</c:v>
                </c:pt>
                <c:pt idx="27">
                  <c:v>520</c:v>
                </c:pt>
                <c:pt idx="28">
                  <c:v>521</c:v>
                </c:pt>
                <c:pt idx="29">
                  <c:v>520</c:v>
                </c:pt>
                <c:pt idx="30">
                  <c:v>657</c:v>
                </c:pt>
                <c:pt idx="31">
                  <c:v>655</c:v>
                </c:pt>
                <c:pt idx="32">
                  <c:v>655</c:v>
                </c:pt>
                <c:pt idx="33">
                  <c:v>539</c:v>
                </c:pt>
                <c:pt idx="34">
                  <c:v>491</c:v>
                </c:pt>
                <c:pt idx="35">
                  <c:v>491</c:v>
                </c:pt>
                <c:pt idx="36">
                  <c:v>619</c:v>
                </c:pt>
                <c:pt idx="37">
                  <c:v>619</c:v>
                </c:pt>
                <c:pt idx="38">
                  <c:v>559</c:v>
                </c:pt>
                <c:pt idx="39">
                  <c:v>544</c:v>
                </c:pt>
                <c:pt idx="40">
                  <c:v>550</c:v>
                </c:pt>
                <c:pt idx="41">
                  <c:v>549</c:v>
                </c:pt>
              </c:numCache>
            </c:numRef>
          </c:val>
          <c:smooth val="0"/>
          <c:extLst>
            <c:ext xmlns:c16="http://schemas.microsoft.com/office/drawing/2014/chart" uri="{C3380CC4-5D6E-409C-BE32-E72D297353CC}">
              <c16:uniqueId val="{00000003-DFB3-43DA-BE8C-AF7FE4194079}"/>
            </c:ext>
          </c:extLst>
        </c:ser>
        <c:dLbls>
          <c:showLegendKey val="0"/>
          <c:showVal val="0"/>
          <c:showCatName val="0"/>
          <c:showSerName val="0"/>
          <c:showPercent val="0"/>
          <c:showBubbleSize val="0"/>
        </c:dLbls>
        <c:smooth val="0"/>
        <c:axId val="948035344"/>
        <c:axId val="895026896"/>
      </c:lineChart>
      <c:catAx>
        <c:axId val="9480353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r>
                  <a:rPr lang="en-GB">
                    <a:solidFill>
                      <a:schemeClr val="tx1">
                        <a:lumMod val="95000"/>
                        <a:lumOff val="5000"/>
                      </a:schemeClr>
                    </a:solidFill>
                    <a:latin typeface="Arial" panose="020B0604020202020204" pitchFamily="34" charset="0"/>
                    <a:cs typeface="Arial" panose="020B0604020202020204" pitchFamily="34" charset="0"/>
                  </a:rPr>
                  <a:t>Time (days)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95026896"/>
        <c:crosses val="autoZero"/>
        <c:auto val="1"/>
        <c:lblAlgn val="ctr"/>
        <c:lblOffset val="100"/>
        <c:tickMarkSkip val="2"/>
        <c:noMultiLvlLbl val="0"/>
      </c:catAx>
      <c:valAx>
        <c:axId val="895026896"/>
        <c:scaling>
          <c:orientation val="minMax"/>
          <c:max val="700"/>
          <c:min val="300"/>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solidFill>
                      <a:schemeClr val="tx1">
                        <a:lumMod val="95000"/>
                        <a:lumOff val="5000"/>
                      </a:schemeClr>
                    </a:solidFill>
                    <a:latin typeface="Arial" panose="020B0604020202020204" pitchFamily="34" charset="0"/>
                    <a:cs typeface="Arial" panose="020B0604020202020204" pitchFamily="34" charset="0"/>
                  </a:rPr>
                  <a:t>CO</a:t>
                </a:r>
                <a:r>
                  <a:rPr lang="en-GB" baseline="-25000">
                    <a:solidFill>
                      <a:schemeClr val="tx1">
                        <a:lumMod val="95000"/>
                        <a:lumOff val="5000"/>
                      </a:schemeClr>
                    </a:solidFill>
                    <a:latin typeface="Arial" panose="020B0604020202020204" pitchFamily="34" charset="0"/>
                    <a:cs typeface="Arial" panose="020B0604020202020204" pitchFamily="34" charset="0"/>
                  </a:rPr>
                  <a:t>2 </a:t>
                </a:r>
                <a:r>
                  <a:rPr lang="en-GB">
                    <a:solidFill>
                      <a:schemeClr val="tx1">
                        <a:lumMod val="95000"/>
                        <a:lumOff val="5000"/>
                      </a:schemeClr>
                    </a:solidFill>
                    <a:latin typeface="Arial" panose="020B0604020202020204" pitchFamily="34" charset="0"/>
                    <a:cs typeface="Arial" panose="020B0604020202020204" pitchFamily="34" charset="0"/>
                  </a:rPr>
                  <a:t>(ppm)</a:t>
                </a:r>
              </a:p>
            </c:rich>
          </c:tx>
          <c:layout>
            <c:manualLayout>
              <c:xMode val="edge"/>
              <c:yMode val="edge"/>
              <c:x val="9.2378752886836026E-3"/>
              <c:y val="0.29657443861184019"/>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a:solidFill>
              <a:schemeClr val="bg2">
                <a:lumMod val="10000"/>
              </a:schemeClr>
            </a:solidFill>
          </a:ln>
          <a:effectLst/>
        </c:spPr>
        <c:txPr>
          <a:bodyPr rot="-60000000" spcFirstLastPara="1" vertOverflow="ellipsis" vert="horz" wrap="square" anchor="ctr" anchorCtr="1"/>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crossAx val="948035344"/>
        <c:crosses val="autoZero"/>
        <c:crossBetween val="between"/>
        <c:majorUnit val="100"/>
      </c:valAx>
      <c:spPr>
        <a:solidFill>
          <a:schemeClr val="lt1"/>
        </a:solidFill>
        <a:ln w="12700" cap="flat" cmpd="sng" algn="ctr">
          <a:solidFill>
            <a:schemeClr val="bg2">
              <a:lumMod val="10000"/>
            </a:schemeClr>
          </a:solidFill>
          <a:prstDash val="solid"/>
          <a:miter lim="800000"/>
        </a:ln>
        <a:effectLst/>
      </c:spPr>
    </c:plotArea>
    <c:legend>
      <c:legendPos val="b"/>
      <c:layout>
        <c:manualLayout>
          <c:xMode val="edge"/>
          <c:yMode val="edge"/>
          <c:x val="0.16795912058336818"/>
          <c:y val="0.62986329833770771"/>
          <c:w val="0.7133501845756578"/>
          <c:h val="7.384040536599591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496886329416801E-2"/>
          <c:y val="2.1571321614418288E-2"/>
          <c:w val="0.88105900262467196"/>
          <c:h val="0.71203005612707937"/>
        </c:manualLayout>
      </c:layout>
      <c:lineChart>
        <c:grouping val="standard"/>
        <c:varyColors val="0"/>
        <c:ser>
          <c:idx val="0"/>
          <c:order val="0"/>
          <c:tx>
            <c:strRef>
              <c:f>'Sheet1 (2)'!$V$2</c:f>
              <c:strCache>
                <c:ptCount val="1"/>
                <c:pt idx="0">
                  <c:v>Site A</c:v>
                </c:pt>
              </c:strCache>
            </c:strRef>
          </c:tx>
          <c:spPr>
            <a:ln w="28575" cap="rnd">
              <a:solidFill>
                <a:schemeClr val="accent1"/>
              </a:solidFill>
              <a:round/>
            </a:ln>
            <a:effectLst/>
          </c:spPr>
          <c:marker>
            <c:symbol val="none"/>
          </c:marker>
          <c:cat>
            <c:strRef>
              <c:f>'Sheet1 (2)'!$U$3:$U$44</c:f>
              <c:strCache>
                <c:ptCount val="42"/>
                <c:pt idx="0">
                  <c:v>01/07/2024</c:v>
                </c:pt>
                <c:pt idx="1">
                  <c:v>01/08/2024</c:v>
                </c:pt>
                <c:pt idx="2">
                  <c:v>01/09/2024</c:v>
                </c:pt>
                <c:pt idx="3">
                  <c:v>01/10/2024</c:v>
                </c:pt>
                <c:pt idx="4">
                  <c:v>01/11/2024</c:v>
                </c:pt>
                <c:pt idx="5">
                  <c:v>01/12/2024</c:v>
                </c:pt>
                <c:pt idx="6">
                  <c:v>13/1/2024</c:v>
                </c:pt>
                <c:pt idx="7">
                  <c:v>14/1/2024</c:v>
                </c:pt>
                <c:pt idx="8">
                  <c:v>15/1/2024</c:v>
                </c:pt>
                <c:pt idx="9">
                  <c:v>16/1/2024</c:v>
                </c:pt>
                <c:pt idx="10">
                  <c:v>17/1/2024</c:v>
                </c:pt>
                <c:pt idx="11">
                  <c:v>18/1/2024</c:v>
                </c:pt>
                <c:pt idx="12">
                  <c:v>19/1/2024</c:v>
                </c:pt>
                <c:pt idx="13">
                  <c:v>20/1/2024</c:v>
                </c:pt>
                <c:pt idx="14">
                  <c:v>21/1/2024</c:v>
                </c:pt>
                <c:pt idx="15">
                  <c:v>22/1/2024</c:v>
                </c:pt>
                <c:pt idx="16">
                  <c:v>23/1/2024</c:v>
                </c:pt>
                <c:pt idx="17">
                  <c:v>24/1/2024</c:v>
                </c:pt>
                <c:pt idx="18">
                  <c:v>25/1/2024</c:v>
                </c:pt>
                <c:pt idx="19">
                  <c:v>26/1/2024</c:v>
                </c:pt>
                <c:pt idx="20">
                  <c:v>27/1/2024</c:v>
                </c:pt>
                <c:pt idx="21">
                  <c:v>28/1/2024</c:v>
                </c:pt>
                <c:pt idx="22">
                  <c:v>29/1/2024</c:v>
                </c:pt>
                <c:pt idx="23">
                  <c:v>30/1/2024</c:v>
                </c:pt>
                <c:pt idx="24">
                  <c:v>31/1/2024</c:v>
                </c:pt>
                <c:pt idx="25">
                  <c:v>02/01/2024</c:v>
                </c:pt>
                <c:pt idx="26">
                  <c:v>02/02/2024</c:v>
                </c:pt>
                <c:pt idx="27">
                  <c:v>02/03/2024</c:v>
                </c:pt>
                <c:pt idx="28">
                  <c:v>02/04/2024</c:v>
                </c:pt>
                <c:pt idx="29">
                  <c:v>02/05/2024</c:v>
                </c:pt>
                <c:pt idx="30">
                  <c:v>02/06/2024</c:v>
                </c:pt>
                <c:pt idx="31">
                  <c:v>02/07/2024</c:v>
                </c:pt>
                <c:pt idx="32">
                  <c:v>02/08/2024</c:v>
                </c:pt>
                <c:pt idx="33">
                  <c:v>02/09/2024</c:v>
                </c:pt>
                <c:pt idx="34">
                  <c:v>02/10/2024</c:v>
                </c:pt>
                <c:pt idx="35">
                  <c:v>02/11/2024</c:v>
                </c:pt>
                <c:pt idx="36">
                  <c:v>02/12/2024</c:v>
                </c:pt>
                <c:pt idx="37">
                  <c:v>13/2/2024</c:v>
                </c:pt>
                <c:pt idx="38">
                  <c:v>14/2/2024</c:v>
                </c:pt>
                <c:pt idx="39">
                  <c:v>15/2/2024</c:v>
                </c:pt>
                <c:pt idx="40">
                  <c:v>16/2/2024</c:v>
                </c:pt>
                <c:pt idx="41">
                  <c:v>17/2/2024</c:v>
                </c:pt>
              </c:strCache>
            </c:strRef>
          </c:cat>
          <c:val>
            <c:numRef>
              <c:f>'Sheet1 (2)'!$V$3:$V$44</c:f>
              <c:numCache>
                <c:formatCode>0.0</c:formatCode>
                <c:ptCount val="42"/>
                <c:pt idx="0">
                  <c:v>36.799999999999997</c:v>
                </c:pt>
                <c:pt idx="1">
                  <c:v>36.5</c:v>
                </c:pt>
                <c:pt idx="2">
                  <c:v>36.299999999999997</c:v>
                </c:pt>
                <c:pt idx="3">
                  <c:v>38.6</c:v>
                </c:pt>
                <c:pt idx="4">
                  <c:v>38.5</c:v>
                </c:pt>
                <c:pt idx="5">
                  <c:v>38.799999999999997</c:v>
                </c:pt>
                <c:pt idx="6">
                  <c:v>33.4</c:v>
                </c:pt>
                <c:pt idx="7">
                  <c:v>33.4</c:v>
                </c:pt>
                <c:pt idx="8">
                  <c:v>33.6</c:v>
                </c:pt>
                <c:pt idx="9">
                  <c:v>39.4</c:v>
                </c:pt>
                <c:pt idx="10">
                  <c:v>39.5</c:v>
                </c:pt>
                <c:pt idx="11">
                  <c:v>39.700000000000003</c:v>
                </c:pt>
                <c:pt idx="12">
                  <c:v>32.5</c:v>
                </c:pt>
                <c:pt idx="13">
                  <c:v>32.4</c:v>
                </c:pt>
                <c:pt idx="14">
                  <c:v>32.5</c:v>
                </c:pt>
                <c:pt idx="15">
                  <c:v>36.1</c:v>
                </c:pt>
                <c:pt idx="16">
                  <c:v>35.799999999999997</c:v>
                </c:pt>
                <c:pt idx="17">
                  <c:v>35.9</c:v>
                </c:pt>
                <c:pt idx="18">
                  <c:v>33.9</c:v>
                </c:pt>
                <c:pt idx="19">
                  <c:v>33.799999999999997</c:v>
                </c:pt>
                <c:pt idx="20">
                  <c:v>33.700000000000003</c:v>
                </c:pt>
                <c:pt idx="21">
                  <c:v>37.299999999999997</c:v>
                </c:pt>
                <c:pt idx="22">
                  <c:v>37.299999999999997</c:v>
                </c:pt>
                <c:pt idx="23">
                  <c:v>37.4</c:v>
                </c:pt>
                <c:pt idx="24">
                  <c:v>34.1</c:v>
                </c:pt>
                <c:pt idx="25">
                  <c:v>34.1</c:v>
                </c:pt>
                <c:pt idx="26">
                  <c:v>34.200000000000003</c:v>
                </c:pt>
                <c:pt idx="27">
                  <c:v>38</c:v>
                </c:pt>
                <c:pt idx="28">
                  <c:v>37.799999999999997</c:v>
                </c:pt>
                <c:pt idx="29">
                  <c:v>37.700000000000003</c:v>
                </c:pt>
                <c:pt idx="30">
                  <c:v>36</c:v>
                </c:pt>
                <c:pt idx="31">
                  <c:v>36.1</c:v>
                </c:pt>
                <c:pt idx="32">
                  <c:v>36</c:v>
                </c:pt>
                <c:pt idx="33">
                  <c:v>38.799999999999997</c:v>
                </c:pt>
                <c:pt idx="34">
                  <c:v>38.9</c:v>
                </c:pt>
                <c:pt idx="35">
                  <c:v>38.9</c:v>
                </c:pt>
                <c:pt idx="36">
                  <c:v>33.5</c:v>
                </c:pt>
                <c:pt idx="37">
                  <c:v>34.1</c:v>
                </c:pt>
                <c:pt idx="38">
                  <c:v>33.799999999999997</c:v>
                </c:pt>
                <c:pt idx="39">
                  <c:v>39</c:v>
                </c:pt>
                <c:pt idx="40">
                  <c:v>39.200000000000003</c:v>
                </c:pt>
                <c:pt idx="41">
                  <c:v>39.299999999999997</c:v>
                </c:pt>
              </c:numCache>
            </c:numRef>
          </c:val>
          <c:smooth val="0"/>
          <c:extLst>
            <c:ext xmlns:c16="http://schemas.microsoft.com/office/drawing/2014/chart" uri="{C3380CC4-5D6E-409C-BE32-E72D297353CC}">
              <c16:uniqueId val="{00000000-67FD-4A4A-83FF-C77ABF29660D}"/>
            </c:ext>
          </c:extLst>
        </c:ser>
        <c:ser>
          <c:idx val="1"/>
          <c:order val="1"/>
          <c:tx>
            <c:strRef>
              <c:f>'Sheet1 (2)'!$W$2</c:f>
              <c:strCache>
                <c:ptCount val="1"/>
                <c:pt idx="0">
                  <c:v>Site B</c:v>
                </c:pt>
              </c:strCache>
            </c:strRef>
          </c:tx>
          <c:spPr>
            <a:ln w="28575" cap="rnd">
              <a:solidFill>
                <a:schemeClr val="accent2"/>
              </a:solidFill>
              <a:round/>
            </a:ln>
            <a:effectLst/>
          </c:spPr>
          <c:marker>
            <c:symbol val="none"/>
          </c:marker>
          <c:cat>
            <c:strRef>
              <c:f>'Sheet1 (2)'!$U$3:$U$44</c:f>
              <c:strCache>
                <c:ptCount val="42"/>
                <c:pt idx="0">
                  <c:v>01/07/2024</c:v>
                </c:pt>
                <c:pt idx="1">
                  <c:v>01/08/2024</c:v>
                </c:pt>
                <c:pt idx="2">
                  <c:v>01/09/2024</c:v>
                </c:pt>
                <c:pt idx="3">
                  <c:v>01/10/2024</c:v>
                </c:pt>
                <c:pt idx="4">
                  <c:v>01/11/2024</c:v>
                </c:pt>
                <c:pt idx="5">
                  <c:v>01/12/2024</c:v>
                </c:pt>
                <c:pt idx="6">
                  <c:v>13/1/2024</c:v>
                </c:pt>
                <c:pt idx="7">
                  <c:v>14/1/2024</c:v>
                </c:pt>
                <c:pt idx="8">
                  <c:v>15/1/2024</c:v>
                </c:pt>
                <c:pt idx="9">
                  <c:v>16/1/2024</c:v>
                </c:pt>
                <c:pt idx="10">
                  <c:v>17/1/2024</c:v>
                </c:pt>
                <c:pt idx="11">
                  <c:v>18/1/2024</c:v>
                </c:pt>
                <c:pt idx="12">
                  <c:v>19/1/2024</c:v>
                </c:pt>
                <c:pt idx="13">
                  <c:v>20/1/2024</c:v>
                </c:pt>
                <c:pt idx="14">
                  <c:v>21/1/2024</c:v>
                </c:pt>
                <c:pt idx="15">
                  <c:v>22/1/2024</c:v>
                </c:pt>
                <c:pt idx="16">
                  <c:v>23/1/2024</c:v>
                </c:pt>
                <c:pt idx="17">
                  <c:v>24/1/2024</c:v>
                </c:pt>
                <c:pt idx="18">
                  <c:v>25/1/2024</c:v>
                </c:pt>
                <c:pt idx="19">
                  <c:v>26/1/2024</c:v>
                </c:pt>
                <c:pt idx="20">
                  <c:v>27/1/2024</c:v>
                </c:pt>
                <c:pt idx="21">
                  <c:v>28/1/2024</c:v>
                </c:pt>
                <c:pt idx="22">
                  <c:v>29/1/2024</c:v>
                </c:pt>
                <c:pt idx="23">
                  <c:v>30/1/2024</c:v>
                </c:pt>
                <c:pt idx="24">
                  <c:v>31/1/2024</c:v>
                </c:pt>
                <c:pt idx="25">
                  <c:v>02/01/2024</c:v>
                </c:pt>
                <c:pt idx="26">
                  <c:v>02/02/2024</c:v>
                </c:pt>
                <c:pt idx="27">
                  <c:v>02/03/2024</c:v>
                </c:pt>
                <c:pt idx="28">
                  <c:v>02/04/2024</c:v>
                </c:pt>
                <c:pt idx="29">
                  <c:v>02/05/2024</c:v>
                </c:pt>
                <c:pt idx="30">
                  <c:v>02/06/2024</c:v>
                </c:pt>
                <c:pt idx="31">
                  <c:v>02/07/2024</c:v>
                </c:pt>
                <c:pt idx="32">
                  <c:v>02/08/2024</c:v>
                </c:pt>
                <c:pt idx="33">
                  <c:v>02/09/2024</c:v>
                </c:pt>
                <c:pt idx="34">
                  <c:v>02/10/2024</c:v>
                </c:pt>
                <c:pt idx="35">
                  <c:v>02/11/2024</c:v>
                </c:pt>
                <c:pt idx="36">
                  <c:v>02/12/2024</c:v>
                </c:pt>
                <c:pt idx="37">
                  <c:v>13/2/2024</c:v>
                </c:pt>
                <c:pt idx="38">
                  <c:v>14/2/2024</c:v>
                </c:pt>
                <c:pt idx="39">
                  <c:v>15/2/2024</c:v>
                </c:pt>
                <c:pt idx="40">
                  <c:v>16/2/2024</c:v>
                </c:pt>
                <c:pt idx="41">
                  <c:v>17/2/2024</c:v>
                </c:pt>
              </c:strCache>
            </c:strRef>
          </c:cat>
          <c:val>
            <c:numRef>
              <c:f>'Sheet1 (2)'!$W$3:$W$44</c:f>
              <c:numCache>
                <c:formatCode>0.0</c:formatCode>
                <c:ptCount val="42"/>
                <c:pt idx="0">
                  <c:v>33.1</c:v>
                </c:pt>
                <c:pt idx="1">
                  <c:v>33.200000000000003</c:v>
                </c:pt>
                <c:pt idx="2">
                  <c:v>33.5</c:v>
                </c:pt>
                <c:pt idx="3">
                  <c:v>37.200000000000003</c:v>
                </c:pt>
                <c:pt idx="4">
                  <c:v>37.299999999999997</c:v>
                </c:pt>
                <c:pt idx="5">
                  <c:v>37.200000000000003</c:v>
                </c:pt>
                <c:pt idx="6">
                  <c:v>34.9</c:v>
                </c:pt>
                <c:pt idx="7">
                  <c:v>35.1</c:v>
                </c:pt>
                <c:pt idx="8">
                  <c:v>35.1</c:v>
                </c:pt>
                <c:pt idx="9">
                  <c:v>35.200000000000003</c:v>
                </c:pt>
                <c:pt idx="10">
                  <c:v>35.200000000000003</c:v>
                </c:pt>
                <c:pt idx="11">
                  <c:v>35.1</c:v>
                </c:pt>
                <c:pt idx="12">
                  <c:v>32.799999999999997</c:v>
                </c:pt>
                <c:pt idx="13">
                  <c:v>32.9</c:v>
                </c:pt>
                <c:pt idx="14">
                  <c:v>33</c:v>
                </c:pt>
                <c:pt idx="15">
                  <c:v>35.1</c:v>
                </c:pt>
                <c:pt idx="16">
                  <c:v>35.200000000000003</c:v>
                </c:pt>
                <c:pt idx="17">
                  <c:v>35.1</c:v>
                </c:pt>
                <c:pt idx="18">
                  <c:v>33.1</c:v>
                </c:pt>
                <c:pt idx="19">
                  <c:v>33.200000000000003</c:v>
                </c:pt>
                <c:pt idx="20">
                  <c:v>33.200000000000003</c:v>
                </c:pt>
                <c:pt idx="21">
                  <c:v>37.4</c:v>
                </c:pt>
                <c:pt idx="22">
                  <c:v>37.4</c:v>
                </c:pt>
                <c:pt idx="23">
                  <c:v>37.1</c:v>
                </c:pt>
                <c:pt idx="24">
                  <c:v>33.6</c:v>
                </c:pt>
                <c:pt idx="25">
                  <c:v>33.5</c:v>
                </c:pt>
                <c:pt idx="26">
                  <c:v>33.6</c:v>
                </c:pt>
                <c:pt idx="27">
                  <c:v>37.799999999999997</c:v>
                </c:pt>
                <c:pt idx="28">
                  <c:v>37.700000000000003</c:v>
                </c:pt>
                <c:pt idx="29">
                  <c:v>37.4</c:v>
                </c:pt>
                <c:pt idx="30">
                  <c:v>34.6</c:v>
                </c:pt>
                <c:pt idx="31">
                  <c:v>34.6</c:v>
                </c:pt>
                <c:pt idx="32">
                  <c:v>34.700000000000003</c:v>
                </c:pt>
                <c:pt idx="33">
                  <c:v>36.4</c:v>
                </c:pt>
                <c:pt idx="34">
                  <c:v>38.1</c:v>
                </c:pt>
                <c:pt idx="35">
                  <c:v>38.1</c:v>
                </c:pt>
                <c:pt idx="36">
                  <c:v>33.299999999999997</c:v>
                </c:pt>
                <c:pt idx="37">
                  <c:v>33.4</c:v>
                </c:pt>
                <c:pt idx="38">
                  <c:v>33.4</c:v>
                </c:pt>
                <c:pt idx="39">
                  <c:v>36.5</c:v>
                </c:pt>
                <c:pt idx="40">
                  <c:v>37.1</c:v>
                </c:pt>
                <c:pt idx="41">
                  <c:v>37.200000000000003</c:v>
                </c:pt>
              </c:numCache>
            </c:numRef>
          </c:val>
          <c:smooth val="0"/>
          <c:extLst>
            <c:ext xmlns:c16="http://schemas.microsoft.com/office/drawing/2014/chart" uri="{C3380CC4-5D6E-409C-BE32-E72D297353CC}">
              <c16:uniqueId val="{00000001-67FD-4A4A-83FF-C77ABF29660D}"/>
            </c:ext>
          </c:extLst>
        </c:ser>
        <c:ser>
          <c:idx val="2"/>
          <c:order val="2"/>
          <c:tx>
            <c:strRef>
              <c:f>'Sheet1 (2)'!$X$2</c:f>
              <c:strCache>
                <c:ptCount val="1"/>
                <c:pt idx="0">
                  <c:v>Site C</c:v>
                </c:pt>
              </c:strCache>
            </c:strRef>
          </c:tx>
          <c:spPr>
            <a:ln w="28575" cap="rnd">
              <a:solidFill>
                <a:schemeClr val="accent3"/>
              </a:solidFill>
              <a:round/>
            </a:ln>
            <a:effectLst/>
          </c:spPr>
          <c:marker>
            <c:symbol val="none"/>
          </c:marker>
          <c:cat>
            <c:strRef>
              <c:f>'Sheet1 (2)'!$U$3:$U$44</c:f>
              <c:strCache>
                <c:ptCount val="42"/>
                <c:pt idx="0">
                  <c:v>01/07/2024</c:v>
                </c:pt>
                <c:pt idx="1">
                  <c:v>01/08/2024</c:v>
                </c:pt>
                <c:pt idx="2">
                  <c:v>01/09/2024</c:v>
                </c:pt>
                <c:pt idx="3">
                  <c:v>01/10/2024</c:v>
                </c:pt>
                <c:pt idx="4">
                  <c:v>01/11/2024</c:v>
                </c:pt>
                <c:pt idx="5">
                  <c:v>01/12/2024</c:v>
                </c:pt>
                <c:pt idx="6">
                  <c:v>13/1/2024</c:v>
                </c:pt>
                <c:pt idx="7">
                  <c:v>14/1/2024</c:v>
                </c:pt>
                <c:pt idx="8">
                  <c:v>15/1/2024</c:v>
                </c:pt>
                <c:pt idx="9">
                  <c:v>16/1/2024</c:v>
                </c:pt>
                <c:pt idx="10">
                  <c:v>17/1/2024</c:v>
                </c:pt>
                <c:pt idx="11">
                  <c:v>18/1/2024</c:v>
                </c:pt>
                <c:pt idx="12">
                  <c:v>19/1/2024</c:v>
                </c:pt>
                <c:pt idx="13">
                  <c:v>20/1/2024</c:v>
                </c:pt>
                <c:pt idx="14">
                  <c:v>21/1/2024</c:v>
                </c:pt>
                <c:pt idx="15">
                  <c:v>22/1/2024</c:v>
                </c:pt>
                <c:pt idx="16">
                  <c:v>23/1/2024</c:v>
                </c:pt>
                <c:pt idx="17">
                  <c:v>24/1/2024</c:v>
                </c:pt>
                <c:pt idx="18">
                  <c:v>25/1/2024</c:v>
                </c:pt>
                <c:pt idx="19">
                  <c:v>26/1/2024</c:v>
                </c:pt>
                <c:pt idx="20">
                  <c:v>27/1/2024</c:v>
                </c:pt>
                <c:pt idx="21">
                  <c:v>28/1/2024</c:v>
                </c:pt>
                <c:pt idx="22">
                  <c:v>29/1/2024</c:v>
                </c:pt>
                <c:pt idx="23">
                  <c:v>30/1/2024</c:v>
                </c:pt>
                <c:pt idx="24">
                  <c:v>31/1/2024</c:v>
                </c:pt>
                <c:pt idx="25">
                  <c:v>02/01/2024</c:v>
                </c:pt>
                <c:pt idx="26">
                  <c:v>02/02/2024</c:v>
                </c:pt>
                <c:pt idx="27">
                  <c:v>02/03/2024</c:v>
                </c:pt>
                <c:pt idx="28">
                  <c:v>02/04/2024</c:v>
                </c:pt>
                <c:pt idx="29">
                  <c:v>02/05/2024</c:v>
                </c:pt>
                <c:pt idx="30">
                  <c:v>02/06/2024</c:v>
                </c:pt>
                <c:pt idx="31">
                  <c:v>02/07/2024</c:v>
                </c:pt>
                <c:pt idx="32">
                  <c:v>02/08/2024</c:v>
                </c:pt>
                <c:pt idx="33">
                  <c:v>02/09/2024</c:v>
                </c:pt>
                <c:pt idx="34">
                  <c:v>02/10/2024</c:v>
                </c:pt>
                <c:pt idx="35">
                  <c:v>02/11/2024</c:v>
                </c:pt>
                <c:pt idx="36">
                  <c:v>02/12/2024</c:v>
                </c:pt>
                <c:pt idx="37">
                  <c:v>13/2/2024</c:v>
                </c:pt>
                <c:pt idx="38">
                  <c:v>14/2/2024</c:v>
                </c:pt>
                <c:pt idx="39">
                  <c:v>15/2/2024</c:v>
                </c:pt>
                <c:pt idx="40">
                  <c:v>16/2/2024</c:v>
                </c:pt>
                <c:pt idx="41">
                  <c:v>17/2/2024</c:v>
                </c:pt>
              </c:strCache>
            </c:strRef>
          </c:cat>
          <c:val>
            <c:numRef>
              <c:f>'Sheet1 (2)'!$X$3:$X$44</c:f>
              <c:numCache>
                <c:formatCode>0.0</c:formatCode>
                <c:ptCount val="42"/>
                <c:pt idx="0">
                  <c:v>33.5</c:v>
                </c:pt>
                <c:pt idx="1">
                  <c:v>33.6</c:v>
                </c:pt>
                <c:pt idx="2">
                  <c:v>33.700000000000003</c:v>
                </c:pt>
                <c:pt idx="3">
                  <c:v>39.9</c:v>
                </c:pt>
                <c:pt idx="4">
                  <c:v>40</c:v>
                </c:pt>
                <c:pt idx="5">
                  <c:v>39.9</c:v>
                </c:pt>
                <c:pt idx="6">
                  <c:v>33.799999999999997</c:v>
                </c:pt>
                <c:pt idx="7">
                  <c:v>33.700000000000003</c:v>
                </c:pt>
                <c:pt idx="8">
                  <c:v>33.6</c:v>
                </c:pt>
                <c:pt idx="9">
                  <c:v>35.799999999999997</c:v>
                </c:pt>
                <c:pt idx="10">
                  <c:v>35.700000000000003</c:v>
                </c:pt>
                <c:pt idx="11">
                  <c:v>35.799999999999997</c:v>
                </c:pt>
                <c:pt idx="12">
                  <c:v>31.4</c:v>
                </c:pt>
                <c:pt idx="13">
                  <c:v>32.4</c:v>
                </c:pt>
                <c:pt idx="14">
                  <c:v>32.299999999999997</c:v>
                </c:pt>
                <c:pt idx="15">
                  <c:v>35.799999999999997</c:v>
                </c:pt>
                <c:pt idx="16">
                  <c:v>35.799999999999997</c:v>
                </c:pt>
                <c:pt idx="17">
                  <c:v>35.799999999999997</c:v>
                </c:pt>
                <c:pt idx="18">
                  <c:v>35</c:v>
                </c:pt>
                <c:pt idx="19">
                  <c:v>35.1</c:v>
                </c:pt>
                <c:pt idx="20">
                  <c:v>35.1</c:v>
                </c:pt>
                <c:pt idx="21">
                  <c:v>39.799999999999997</c:v>
                </c:pt>
                <c:pt idx="22">
                  <c:v>40</c:v>
                </c:pt>
                <c:pt idx="23">
                  <c:v>40.200000000000003</c:v>
                </c:pt>
                <c:pt idx="24">
                  <c:v>36</c:v>
                </c:pt>
                <c:pt idx="25">
                  <c:v>35.700000000000003</c:v>
                </c:pt>
                <c:pt idx="26">
                  <c:v>35.799999999999997</c:v>
                </c:pt>
                <c:pt idx="27">
                  <c:v>40</c:v>
                </c:pt>
                <c:pt idx="28">
                  <c:v>39.700000000000003</c:v>
                </c:pt>
                <c:pt idx="29">
                  <c:v>39.799999999999997</c:v>
                </c:pt>
                <c:pt idx="30">
                  <c:v>33.9</c:v>
                </c:pt>
                <c:pt idx="31">
                  <c:v>33.799999999999997</c:v>
                </c:pt>
                <c:pt idx="32">
                  <c:v>33.799999999999997</c:v>
                </c:pt>
                <c:pt idx="33">
                  <c:v>39.799999999999997</c:v>
                </c:pt>
                <c:pt idx="34">
                  <c:v>39.9</c:v>
                </c:pt>
                <c:pt idx="35">
                  <c:v>39.9</c:v>
                </c:pt>
                <c:pt idx="36">
                  <c:v>34.200000000000003</c:v>
                </c:pt>
                <c:pt idx="37">
                  <c:v>34.1</c:v>
                </c:pt>
                <c:pt idx="38">
                  <c:v>34.1</c:v>
                </c:pt>
                <c:pt idx="39">
                  <c:v>39.5</c:v>
                </c:pt>
                <c:pt idx="40">
                  <c:v>39.6</c:v>
                </c:pt>
                <c:pt idx="41">
                  <c:v>39.700000000000003</c:v>
                </c:pt>
              </c:numCache>
            </c:numRef>
          </c:val>
          <c:smooth val="0"/>
          <c:extLst>
            <c:ext xmlns:c16="http://schemas.microsoft.com/office/drawing/2014/chart" uri="{C3380CC4-5D6E-409C-BE32-E72D297353CC}">
              <c16:uniqueId val="{00000002-67FD-4A4A-83FF-C77ABF29660D}"/>
            </c:ext>
          </c:extLst>
        </c:ser>
        <c:ser>
          <c:idx val="3"/>
          <c:order val="3"/>
          <c:tx>
            <c:strRef>
              <c:f>'Sheet1 (2)'!$Y$2</c:f>
              <c:strCache>
                <c:ptCount val="1"/>
                <c:pt idx="0">
                  <c:v>Site D</c:v>
                </c:pt>
              </c:strCache>
            </c:strRef>
          </c:tx>
          <c:spPr>
            <a:ln w="28575" cap="rnd">
              <a:solidFill>
                <a:schemeClr val="accent4"/>
              </a:solidFill>
              <a:round/>
            </a:ln>
            <a:effectLst/>
          </c:spPr>
          <c:marker>
            <c:symbol val="none"/>
          </c:marker>
          <c:cat>
            <c:strRef>
              <c:f>'Sheet1 (2)'!$U$3:$U$44</c:f>
              <c:strCache>
                <c:ptCount val="42"/>
                <c:pt idx="0">
                  <c:v>01/07/2024</c:v>
                </c:pt>
                <c:pt idx="1">
                  <c:v>01/08/2024</c:v>
                </c:pt>
                <c:pt idx="2">
                  <c:v>01/09/2024</c:v>
                </c:pt>
                <c:pt idx="3">
                  <c:v>01/10/2024</c:v>
                </c:pt>
                <c:pt idx="4">
                  <c:v>01/11/2024</c:v>
                </c:pt>
                <c:pt idx="5">
                  <c:v>01/12/2024</c:v>
                </c:pt>
                <c:pt idx="6">
                  <c:v>13/1/2024</c:v>
                </c:pt>
                <c:pt idx="7">
                  <c:v>14/1/2024</c:v>
                </c:pt>
                <c:pt idx="8">
                  <c:v>15/1/2024</c:v>
                </c:pt>
                <c:pt idx="9">
                  <c:v>16/1/2024</c:v>
                </c:pt>
                <c:pt idx="10">
                  <c:v>17/1/2024</c:v>
                </c:pt>
                <c:pt idx="11">
                  <c:v>18/1/2024</c:v>
                </c:pt>
                <c:pt idx="12">
                  <c:v>19/1/2024</c:v>
                </c:pt>
                <c:pt idx="13">
                  <c:v>20/1/2024</c:v>
                </c:pt>
                <c:pt idx="14">
                  <c:v>21/1/2024</c:v>
                </c:pt>
                <c:pt idx="15">
                  <c:v>22/1/2024</c:v>
                </c:pt>
                <c:pt idx="16">
                  <c:v>23/1/2024</c:v>
                </c:pt>
                <c:pt idx="17">
                  <c:v>24/1/2024</c:v>
                </c:pt>
                <c:pt idx="18">
                  <c:v>25/1/2024</c:v>
                </c:pt>
                <c:pt idx="19">
                  <c:v>26/1/2024</c:v>
                </c:pt>
                <c:pt idx="20">
                  <c:v>27/1/2024</c:v>
                </c:pt>
                <c:pt idx="21">
                  <c:v>28/1/2024</c:v>
                </c:pt>
                <c:pt idx="22">
                  <c:v>29/1/2024</c:v>
                </c:pt>
                <c:pt idx="23">
                  <c:v>30/1/2024</c:v>
                </c:pt>
                <c:pt idx="24">
                  <c:v>31/1/2024</c:v>
                </c:pt>
                <c:pt idx="25">
                  <c:v>02/01/2024</c:v>
                </c:pt>
                <c:pt idx="26">
                  <c:v>02/02/2024</c:v>
                </c:pt>
                <c:pt idx="27">
                  <c:v>02/03/2024</c:v>
                </c:pt>
                <c:pt idx="28">
                  <c:v>02/04/2024</c:v>
                </c:pt>
                <c:pt idx="29">
                  <c:v>02/05/2024</c:v>
                </c:pt>
                <c:pt idx="30">
                  <c:v>02/06/2024</c:v>
                </c:pt>
                <c:pt idx="31">
                  <c:v>02/07/2024</c:v>
                </c:pt>
                <c:pt idx="32">
                  <c:v>02/08/2024</c:v>
                </c:pt>
                <c:pt idx="33">
                  <c:v>02/09/2024</c:v>
                </c:pt>
                <c:pt idx="34">
                  <c:v>02/10/2024</c:v>
                </c:pt>
                <c:pt idx="35">
                  <c:v>02/11/2024</c:v>
                </c:pt>
                <c:pt idx="36">
                  <c:v>02/12/2024</c:v>
                </c:pt>
                <c:pt idx="37">
                  <c:v>13/2/2024</c:v>
                </c:pt>
                <c:pt idx="38">
                  <c:v>14/2/2024</c:v>
                </c:pt>
                <c:pt idx="39">
                  <c:v>15/2/2024</c:v>
                </c:pt>
                <c:pt idx="40">
                  <c:v>16/2/2024</c:v>
                </c:pt>
                <c:pt idx="41">
                  <c:v>17/2/2024</c:v>
                </c:pt>
              </c:strCache>
            </c:strRef>
          </c:cat>
          <c:val>
            <c:numRef>
              <c:f>'Sheet1 (2)'!$Y$3:$Y$44</c:f>
              <c:numCache>
                <c:formatCode>General</c:formatCode>
                <c:ptCount val="42"/>
                <c:pt idx="0">
                  <c:v>34.700000000000003</c:v>
                </c:pt>
                <c:pt idx="1">
                  <c:v>34.6</c:v>
                </c:pt>
                <c:pt idx="2">
                  <c:v>34.4</c:v>
                </c:pt>
                <c:pt idx="3">
                  <c:v>37.299999999999997</c:v>
                </c:pt>
                <c:pt idx="4">
                  <c:v>37.299999999999997</c:v>
                </c:pt>
                <c:pt idx="5">
                  <c:v>37.4</c:v>
                </c:pt>
                <c:pt idx="6">
                  <c:v>37.1</c:v>
                </c:pt>
                <c:pt idx="7">
                  <c:v>37.200000000000003</c:v>
                </c:pt>
                <c:pt idx="8">
                  <c:v>37.1</c:v>
                </c:pt>
                <c:pt idx="9">
                  <c:v>36.9</c:v>
                </c:pt>
                <c:pt idx="10">
                  <c:v>37</c:v>
                </c:pt>
                <c:pt idx="11">
                  <c:v>37</c:v>
                </c:pt>
                <c:pt idx="12">
                  <c:v>32.700000000000003</c:v>
                </c:pt>
                <c:pt idx="13">
                  <c:v>32.4</c:v>
                </c:pt>
                <c:pt idx="14">
                  <c:v>32.299999999999997</c:v>
                </c:pt>
                <c:pt idx="15">
                  <c:v>37.4</c:v>
                </c:pt>
                <c:pt idx="16">
                  <c:v>37.299999999999997</c:v>
                </c:pt>
                <c:pt idx="17">
                  <c:v>37.200000000000003</c:v>
                </c:pt>
                <c:pt idx="18">
                  <c:v>36</c:v>
                </c:pt>
                <c:pt idx="19">
                  <c:v>35.6</c:v>
                </c:pt>
                <c:pt idx="20">
                  <c:v>35.6</c:v>
                </c:pt>
                <c:pt idx="21">
                  <c:v>38.5</c:v>
                </c:pt>
                <c:pt idx="22">
                  <c:v>37</c:v>
                </c:pt>
                <c:pt idx="23">
                  <c:v>37.1</c:v>
                </c:pt>
                <c:pt idx="24">
                  <c:v>37</c:v>
                </c:pt>
                <c:pt idx="25">
                  <c:v>36</c:v>
                </c:pt>
                <c:pt idx="26">
                  <c:v>35.5</c:v>
                </c:pt>
                <c:pt idx="27">
                  <c:v>37.4</c:v>
                </c:pt>
                <c:pt idx="28">
                  <c:v>37.200000000000003</c:v>
                </c:pt>
                <c:pt idx="29">
                  <c:v>37.6</c:v>
                </c:pt>
                <c:pt idx="30">
                  <c:v>35.200000000000003</c:v>
                </c:pt>
                <c:pt idx="31">
                  <c:v>35.299999999999997</c:v>
                </c:pt>
                <c:pt idx="32">
                  <c:v>35.299999999999997</c:v>
                </c:pt>
                <c:pt idx="33">
                  <c:v>39.4</c:v>
                </c:pt>
                <c:pt idx="34">
                  <c:v>39.4</c:v>
                </c:pt>
                <c:pt idx="35">
                  <c:v>39.5</c:v>
                </c:pt>
                <c:pt idx="36">
                  <c:v>37.1</c:v>
                </c:pt>
                <c:pt idx="37">
                  <c:v>37</c:v>
                </c:pt>
                <c:pt idx="38">
                  <c:v>37.1</c:v>
                </c:pt>
                <c:pt idx="39">
                  <c:v>39.700000000000003</c:v>
                </c:pt>
                <c:pt idx="40">
                  <c:v>39.700000000000003</c:v>
                </c:pt>
                <c:pt idx="41">
                  <c:v>39.6</c:v>
                </c:pt>
              </c:numCache>
            </c:numRef>
          </c:val>
          <c:smooth val="0"/>
          <c:extLst>
            <c:ext xmlns:c16="http://schemas.microsoft.com/office/drawing/2014/chart" uri="{C3380CC4-5D6E-409C-BE32-E72D297353CC}">
              <c16:uniqueId val="{00000003-67FD-4A4A-83FF-C77ABF29660D}"/>
            </c:ext>
          </c:extLst>
        </c:ser>
        <c:dLbls>
          <c:showLegendKey val="0"/>
          <c:showVal val="0"/>
          <c:showCatName val="0"/>
          <c:showSerName val="0"/>
          <c:showPercent val="0"/>
          <c:showBubbleSize val="0"/>
        </c:dLbls>
        <c:smooth val="0"/>
        <c:axId val="948035344"/>
        <c:axId val="895026896"/>
      </c:lineChart>
      <c:catAx>
        <c:axId val="9480353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r>
                  <a:rPr lang="en-GB">
                    <a:solidFill>
                      <a:schemeClr val="tx1">
                        <a:lumMod val="95000"/>
                        <a:lumOff val="5000"/>
                      </a:schemeClr>
                    </a:solidFill>
                    <a:latin typeface="Arial" panose="020B0604020202020204" pitchFamily="34" charset="0"/>
                    <a:cs typeface="Arial" panose="020B0604020202020204" pitchFamily="34" charset="0"/>
                  </a:rPr>
                  <a:t>Time (days)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95026896"/>
        <c:crosses val="autoZero"/>
        <c:auto val="1"/>
        <c:lblAlgn val="ctr"/>
        <c:lblOffset val="100"/>
        <c:tickMarkSkip val="2"/>
        <c:noMultiLvlLbl val="0"/>
      </c:catAx>
      <c:valAx>
        <c:axId val="895026896"/>
        <c:scaling>
          <c:orientation val="minMax"/>
          <c:max val="50"/>
          <c:min val="20"/>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solidFill>
                      <a:schemeClr val="tx1">
                        <a:lumMod val="95000"/>
                        <a:lumOff val="5000"/>
                      </a:schemeClr>
                    </a:solidFill>
                    <a:latin typeface="Arial" panose="020B0604020202020204" pitchFamily="34" charset="0"/>
                    <a:cs typeface="Arial" panose="020B0604020202020204" pitchFamily="34" charset="0"/>
                  </a:rPr>
                  <a:t>Air Temperature</a:t>
                </a:r>
                <a:r>
                  <a:rPr lang="en-GB" baseline="0">
                    <a:solidFill>
                      <a:schemeClr val="tx1">
                        <a:lumMod val="95000"/>
                        <a:lumOff val="5000"/>
                      </a:schemeClr>
                    </a:solidFill>
                    <a:latin typeface="Arial" panose="020B0604020202020204" pitchFamily="34" charset="0"/>
                    <a:cs typeface="Arial" panose="020B0604020202020204" pitchFamily="34" charset="0"/>
                  </a:rPr>
                  <a:t> (</a:t>
                </a:r>
                <a:r>
                  <a:rPr lang="en-GB" baseline="30000">
                    <a:solidFill>
                      <a:schemeClr val="tx1">
                        <a:lumMod val="95000"/>
                        <a:lumOff val="5000"/>
                      </a:schemeClr>
                    </a:solidFill>
                    <a:latin typeface="Arial" panose="020B0604020202020204" pitchFamily="34" charset="0"/>
                    <a:cs typeface="Arial" panose="020B0604020202020204" pitchFamily="34" charset="0"/>
                  </a:rPr>
                  <a:t>o</a:t>
                </a:r>
                <a:r>
                  <a:rPr lang="en-GB" baseline="0">
                    <a:solidFill>
                      <a:schemeClr val="tx1">
                        <a:lumMod val="95000"/>
                        <a:lumOff val="5000"/>
                      </a:schemeClr>
                    </a:solidFill>
                    <a:latin typeface="Arial" panose="020B0604020202020204" pitchFamily="34" charset="0"/>
                    <a:cs typeface="Arial" panose="020B0604020202020204" pitchFamily="34" charset="0"/>
                  </a:rPr>
                  <a:t>C)</a:t>
                </a:r>
                <a:endParaRPr lang="en-GB">
                  <a:solidFill>
                    <a:schemeClr val="tx1">
                      <a:lumMod val="95000"/>
                      <a:lumOff val="5000"/>
                    </a:schemeClr>
                  </a:solidFill>
                  <a:latin typeface="Arial" panose="020B0604020202020204" pitchFamily="34" charset="0"/>
                  <a:cs typeface="Arial" panose="020B0604020202020204" pitchFamily="34" charset="0"/>
                </a:endParaRPr>
              </a:p>
            </c:rich>
          </c:tx>
          <c:layout>
            <c:manualLayout>
              <c:xMode val="edge"/>
              <c:yMode val="edge"/>
              <c:x val="1.8475750577367205E-2"/>
              <c:y val="0.15768554972295129"/>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a:solidFill>
              <a:schemeClr val="bg2">
                <a:lumMod val="10000"/>
              </a:schemeClr>
            </a:solidFill>
          </a:ln>
          <a:effectLst/>
        </c:spPr>
        <c:txPr>
          <a:bodyPr rot="-60000000" spcFirstLastPara="1" vertOverflow="ellipsis" vert="horz" wrap="square" anchor="ctr" anchorCtr="1"/>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crossAx val="948035344"/>
        <c:crosses val="autoZero"/>
        <c:crossBetween val="between"/>
        <c:majorUnit val="10"/>
      </c:valAx>
      <c:spPr>
        <a:solidFill>
          <a:schemeClr val="lt1"/>
        </a:solidFill>
        <a:ln w="12700" cap="flat" cmpd="sng" algn="ctr">
          <a:solidFill>
            <a:schemeClr val="bg2">
              <a:lumMod val="10000"/>
            </a:schemeClr>
          </a:solidFill>
          <a:prstDash val="solid"/>
          <a:miter lim="800000"/>
        </a:ln>
        <a:effectLst/>
      </c:spPr>
    </c:plotArea>
    <c:legend>
      <c:legendPos val="b"/>
      <c:layout>
        <c:manualLayout>
          <c:xMode val="edge"/>
          <c:yMode val="edge"/>
          <c:x val="0.16178459494989472"/>
          <c:y val="0.63236746082850392"/>
          <c:w val="0.7133501845756578"/>
          <c:h val="7.384040536599591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40209003897606"/>
          <c:y val="5.0925925925925923E-2"/>
          <c:w val="0.85435600549931257"/>
          <c:h val="0.66009368620589093"/>
        </c:manualLayout>
      </c:layout>
      <c:lineChart>
        <c:grouping val="standard"/>
        <c:varyColors val="0"/>
        <c:ser>
          <c:idx val="0"/>
          <c:order val="0"/>
          <c:tx>
            <c:strRef>
              <c:f>'Sheet1 (2)'!$B$2</c:f>
              <c:strCache>
                <c:ptCount val="1"/>
                <c:pt idx="0">
                  <c:v>Site A</c:v>
                </c:pt>
              </c:strCache>
            </c:strRef>
          </c:tx>
          <c:spPr>
            <a:ln w="28575" cap="rnd">
              <a:solidFill>
                <a:schemeClr val="accent1"/>
              </a:solidFill>
              <a:round/>
            </a:ln>
            <a:effectLst/>
          </c:spPr>
          <c:marker>
            <c:symbol val="none"/>
          </c:marker>
          <c:cat>
            <c:strRef>
              <c:f>'Sheet1 (2)'!$A$3:$A$44</c:f>
              <c:strCache>
                <c:ptCount val="42"/>
                <c:pt idx="0">
                  <c:v>01/07/2024</c:v>
                </c:pt>
                <c:pt idx="1">
                  <c:v>01/08/2024</c:v>
                </c:pt>
                <c:pt idx="2">
                  <c:v>01/09/2024</c:v>
                </c:pt>
                <c:pt idx="3">
                  <c:v>01/10/2024</c:v>
                </c:pt>
                <c:pt idx="4">
                  <c:v>01/11/2024</c:v>
                </c:pt>
                <c:pt idx="5">
                  <c:v>01/12/2024</c:v>
                </c:pt>
                <c:pt idx="6">
                  <c:v>13/1/2024</c:v>
                </c:pt>
                <c:pt idx="7">
                  <c:v>14/1/2024</c:v>
                </c:pt>
                <c:pt idx="8">
                  <c:v>15/1/2024</c:v>
                </c:pt>
                <c:pt idx="9">
                  <c:v>16/1/2024</c:v>
                </c:pt>
                <c:pt idx="10">
                  <c:v>17/1/2024</c:v>
                </c:pt>
                <c:pt idx="11">
                  <c:v>18/1/2024</c:v>
                </c:pt>
                <c:pt idx="12">
                  <c:v>19/1/2024</c:v>
                </c:pt>
                <c:pt idx="13">
                  <c:v>20/1/2024</c:v>
                </c:pt>
                <c:pt idx="14">
                  <c:v>21/1/2024</c:v>
                </c:pt>
                <c:pt idx="15">
                  <c:v>22/1/2024</c:v>
                </c:pt>
                <c:pt idx="16">
                  <c:v>23/1/2024</c:v>
                </c:pt>
                <c:pt idx="17">
                  <c:v>24/1/2024</c:v>
                </c:pt>
                <c:pt idx="18">
                  <c:v>25/1/2024</c:v>
                </c:pt>
                <c:pt idx="19">
                  <c:v>26/1/2024</c:v>
                </c:pt>
                <c:pt idx="20">
                  <c:v>27/1/2024</c:v>
                </c:pt>
                <c:pt idx="21">
                  <c:v>28/1/2024</c:v>
                </c:pt>
                <c:pt idx="22">
                  <c:v>29/1/2024</c:v>
                </c:pt>
                <c:pt idx="23">
                  <c:v>30/1/2024</c:v>
                </c:pt>
                <c:pt idx="24">
                  <c:v>31/1/2024</c:v>
                </c:pt>
                <c:pt idx="25">
                  <c:v>02/01/2024</c:v>
                </c:pt>
                <c:pt idx="26">
                  <c:v>02/02/2024</c:v>
                </c:pt>
                <c:pt idx="27">
                  <c:v>02/03/2024</c:v>
                </c:pt>
                <c:pt idx="28">
                  <c:v>02/04/2024</c:v>
                </c:pt>
                <c:pt idx="29">
                  <c:v>02/05/2024</c:v>
                </c:pt>
                <c:pt idx="30">
                  <c:v>02/06/2024</c:v>
                </c:pt>
                <c:pt idx="31">
                  <c:v>02/07/2024</c:v>
                </c:pt>
                <c:pt idx="32">
                  <c:v>02/08/2024</c:v>
                </c:pt>
                <c:pt idx="33">
                  <c:v>02/09/2024</c:v>
                </c:pt>
                <c:pt idx="34">
                  <c:v>02/10/2024</c:v>
                </c:pt>
                <c:pt idx="35">
                  <c:v>02/11/2024</c:v>
                </c:pt>
                <c:pt idx="36">
                  <c:v>02/12/2024</c:v>
                </c:pt>
                <c:pt idx="37">
                  <c:v>13/2/2024</c:v>
                </c:pt>
                <c:pt idx="38">
                  <c:v>14/2/2024</c:v>
                </c:pt>
                <c:pt idx="39">
                  <c:v>15/2/2024</c:v>
                </c:pt>
                <c:pt idx="40">
                  <c:v>16/2/2024</c:v>
                </c:pt>
                <c:pt idx="41">
                  <c:v>17/2/2024</c:v>
                </c:pt>
              </c:strCache>
            </c:strRef>
          </c:cat>
          <c:val>
            <c:numRef>
              <c:f>'Sheet1 (2)'!$B$3:$B$44</c:f>
              <c:numCache>
                <c:formatCode>General</c:formatCode>
                <c:ptCount val="42"/>
                <c:pt idx="0">
                  <c:v>2</c:v>
                </c:pt>
                <c:pt idx="1">
                  <c:v>3</c:v>
                </c:pt>
                <c:pt idx="2">
                  <c:v>2</c:v>
                </c:pt>
                <c:pt idx="3">
                  <c:v>7</c:v>
                </c:pt>
                <c:pt idx="4">
                  <c:v>6</c:v>
                </c:pt>
                <c:pt idx="5">
                  <c:v>7</c:v>
                </c:pt>
                <c:pt idx="6">
                  <c:v>14</c:v>
                </c:pt>
                <c:pt idx="7">
                  <c:v>15</c:v>
                </c:pt>
                <c:pt idx="8">
                  <c:v>14</c:v>
                </c:pt>
                <c:pt idx="9">
                  <c:v>11</c:v>
                </c:pt>
                <c:pt idx="10">
                  <c:v>12</c:v>
                </c:pt>
                <c:pt idx="11">
                  <c:v>11</c:v>
                </c:pt>
                <c:pt idx="12">
                  <c:v>5</c:v>
                </c:pt>
                <c:pt idx="13">
                  <c:v>5</c:v>
                </c:pt>
                <c:pt idx="14">
                  <c:v>5</c:v>
                </c:pt>
                <c:pt idx="15">
                  <c:v>16</c:v>
                </c:pt>
                <c:pt idx="16">
                  <c:v>15</c:v>
                </c:pt>
                <c:pt idx="17">
                  <c:v>15</c:v>
                </c:pt>
                <c:pt idx="18">
                  <c:v>5</c:v>
                </c:pt>
                <c:pt idx="19">
                  <c:v>5</c:v>
                </c:pt>
                <c:pt idx="20">
                  <c:v>5</c:v>
                </c:pt>
                <c:pt idx="21">
                  <c:v>5</c:v>
                </c:pt>
                <c:pt idx="22">
                  <c:v>5</c:v>
                </c:pt>
                <c:pt idx="23">
                  <c:v>4</c:v>
                </c:pt>
                <c:pt idx="24">
                  <c:v>6</c:v>
                </c:pt>
                <c:pt idx="25">
                  <c:v>5</c:v>
                </c:pt>
                <c:pt idx="26">
                  <c:v>6</c:v>
                </c:pt>
                <c:pt idx="27">
                  <c:v>5</c:v>
                </c:pt>
                <c:pt idx="28">
                  <c:v>6</c:v>
                </c:pt>
                <c:pt idx="29">
                  <c:v>5</c:v>
                </c:pt>
                <c:pt idx="30">
                  <c:v>5</c:v>
                </c:pt>
                <c:pt idx="31">
                  <c:v>4</c:v>
                </c:pt>
                <c:pt idx="32">
                  <c:v>4</c:v>
                </c:pt>
                <c:pt idx="33">
                  <c:v>6</c:v>
                </c:pt>
                <c:pt idx="34">
                  <c:v>5</c:v>
                </c:pt>
                <c:pt idx="35">
                  <c:v>5</c:v>
                </c:pt>
                <c:pt idx="36">
                  <c:v>3</c:v>
                </c:pt>
                <c:pt idx="37">
                  <c:v>3</c:v>
                </c:pt>
                <c:pt idx="38">
                  <c:v>3</c:v>
                </c:pt>
                <c:pt idx="39">
                  <c:v>5</c:v>
                </c:pt>
                <c:pt idx="40">
                  <c:v>4</c:v>
                </c:pt>
                <c:pt idx="41">
                  <c:v>4</c:v>
                </c:pt>
              </c:numCache>
            </c:numRef>
          </c:val>
          <c:smooth val="0"/>
          <c:extLst>
            <c:ext xmlns:c16="http://schemas.microsoft.com/office/drawing/2014/chart" uri="{C3380CC4-5D6E-409C-BE32-E72D297353CC}">
              <c16:uniqueId val="{00000000-A197-4866-B032-0208D2973878}"/>
            </c:ext>
          </c:extLst>
        </c:ser>
        <c:ser>
          <c:idx val="1"/>
          <c:order val="1"/>
          <c:tx>
            <c:strRef>
              <c:f>'Sheet1 (2)'!$C$2</c:f>
              <c:strCache>
                <c:ptCount val="1"/>
                <c:pt idx="0">
                  <c:v>Site B</c:v>
                </c:pt>
              </c:strCache>
            </c:strRef>
          </c:tx>
          <c:spPr>
            <a:ln w="28575" cap="rnd">
              <a:solidFill>
                <a:schemeClr val="accent2"/>
              </a:solidFill>
              <a:round/>
            </a:ln>
            <a:effectLst/>
          </c:spPr>
          <c:marker>
            <c:symbol val="none"/>
          </c:marker>
          <c:cat>
            <c:strRef>
              <c:f>'Sheet1 (2)'!$A$3:$A$44</c:f>
              <c:strCache>
                <c:ptCount val="42"/>
                <c:pt idx="0">
                  <c:v>01/07/2024</c:v>
                </c:pt>
                <c:pt idx="1">
                  <c:v>01/08/2024</c:v>
                </c:pt>
                <c:pt idx="2">
                  <c:v>01/09/2024</c:v>
                </c:pt>
                <c:pt idx="3">
                  <c:v>01/10/2024</c:v>
                </c:pt>
                <c:pt idx="4">
                  <c:v>01/11/2024</c:v>
                </c:pt>
                <c:pt idx="5">
                  <c:v>01/12/2024</c:v>
                </c:pt>
                <c:pt idx="6">
                  <c:v>13/1/2024</c:v>
                </c:pt>
                <c:pt idx="7">
                  <c:v>14/1/2024</c:v>
                </c:pt>
                <c:pt idx="8">
                  <c:v>15/1/2024</c:v>
                </c:pt>
                <c:pt idx="9">
                  <c:v>16/1/2024</c:v>
                </c:pt>
                <c:pt idx="10">
                  <c:v>17/1/2024</c:v>
                </c:pt>
                <c:pt idx="11">
                  <c:v>18/1/2024</c:v>
                </c:pt>
                <c:pt idx="12">
                  <c:v>19/1/2024</c:v>
                </c:pt>
                <c:pt idx="13">
                  <c:v>20/1/2024</c:v>
                </c:pt>
                <c:pt idx="14">
                  <c:v>21/1/2024</c:v>
                </c:pt>
                <c:pt idx="15">
                  <c:v>22/1/2024</c:v>
                </c:pt>
                <c:pt idx="16">
                  <c:v>23/1/2024</c:v>
                </c:pt>
                <c:pt idx="17">
                  <c:v>24/1/2024</c:v>
                </c:pt>
                <c:pt idx="18">
                  <c:v>25/1/2024</c:v>
                </c:pt>
                <c:pt idx="19">
                  <c:v>26/1/2024</c:v>
                </c:pt>
                <c:pt idx="20">
                  <c:v>27/1/2024</c:v>
                </c:pt>
                <c:pt idx="21">
                  <c:v>28/1/2024</c:v>
                </c:pt>
                <c:pt idx="22">
                  <c:v>29/1/2024</c:v>
                </c:pt>
                <c:pt idx="23">
                  <c:v>30/1/2024</c:v>
                </c:pt>
                <c:pt idx="24">
                  <c:v>31/1/2024</c:v>
                </c:pt>
                <c:pt idx="25">
                  <c:v>02/01/2024</c:v>
                </c:pt>
                <c:pt idx="26">
                  <c:v>02/02/2024</c:v>
                </c:pt>
                <c:pt idx="27">
                  <c:v>02/03/2024</c:v>
                </c:pt>
                <c:pt idx="28">
                  <c:v>02/04/2024</c:v>
                </c:pt>
                <c:pt idx="29">
                  <c:v>02/05/2024</c:v>
                </c:pt>
                <c:pt idx="30">
                  <c:v>02/06/2024</c:v>
                </c:pt>
                <c:pt idx="31">
                  <c:v>02/07/2024</c:v>
                </c:pt>
                <c:pt idx="32">
                  <c:v>02/08/2024</c:v>
                </c:pt>
                <c:pt idx="33">
                  <c:v>02/09/2024</c:v>
                </c:pt>
                <c:pt idx="34">
                  <c:v>02/10/2024</c:v>
                </c:pt>
                <c:pt idx="35">
                  <c:v>02/11/2024</c:v>
                </c:pt>
                <c:pt idx="36">
                  <c:v>02/12/2024</c:v>
                </c:pt>
                <c:pt idx="37">
                  <c:v>13/2/2024</c:v>
                </c:pt>
                <c:pt idx="38">
                  <c:v>14/2/2024</c:v>
                </c:pt>
                <c:pt idx="39">
                  <c:v>15/2/2024</c:v>
                </c:pt>
                <c:pt idx="40">
                  <c:v>16/2/2024</c:v>
                </c:pt>
                <c:pt idx="41">
                  <c:v>17/2/2024</c:v>
                </c:pt>
              </c:strCache>
            </c:strRef>
          </c:cat>
          <c:val>
            <c:numRef>
              <c:f>'Sheet1 (2)'!$C$3:$C$44</c:f>
              <c:numCache>
                <c:formatCode>General</c:formatCode>
                <c:ptCount val="42"/>
                <c:pt idx="0">
                  <c:v>3</c:v>
                </c:pt>
                <c:pt idx="1">
                  <c:v>2</c:v>
                </c:pt>
                <c:pt idx="2">
                  <c:v>3</c:v>
                </c:pt>
                <c:pt idx="3">
                  <c:v>6</c:v>
                </c:pt>
                <c:pt idx="4">
                  <c:v>6</c:v>
                </c:pt>
                <c:pt idx="5">
                  <c:v>6</c:v>
                </c:pt>
                <c:pt idx="6">
                  <c:v>10</c:v>
                </c:pt>
                <c:pt idx="7">
                  <c:v>10</c:v>
                </c:pt>
                <c:pt idx="8">
                  <c:v>10</c:v>
                </c:pt>
                <c:pt idx="9">
                  <c:v>8</c:v>
                </c:pt>
                <c:pt idx="10">
                  <c:v>9</c:v>
                </c:pt>
                <c:pt idx="11">
                  <c:v>8</c:v>
                </c:pt>
                <c:pt idx="12">
                  <c:v>5</c:v>
                </c:pt>
                <c:pt idx="13">
                  <c:v>5</c:v>
                </c:pt>
                <c:pt idx="14">
                  <c:v>5</c:v>
                </c:pt>
                <c:pt idx="15">
                  <c:v>7</c:v>
                </c:pt>
                <c:pt idx="16">
                  <c:v>7</c:v>
                </c:pt>
                <c:pt idx="17">
                  <c:v>7</c:v>
                </c:pt>
                <c:pt idx="18">
                  <c:v>6</c:v>
                </c:pt>
                <c:pt idx="19">
                  <c:v>6</c:v>
                </c:pt>
                <c:pt idx="20">
                  <c:v>6</c:v>
                </c:pt>
                <c:pt idx="21">
                  <c:v>8</c:v>
                </c:pt>
                <c:pt idx="22">
                  <c:v>8</c:v>
                </c:pt>
                <c:pt idx="23">
                  <c:v>7</c:v>
                </c:pt>
                <c:pt idx="24">
                  <c:v>5</c:v>
                </c:pt>
                <c:pt idx="25">
                  <c:v>6</c:v>
                </c:pt>
                <c:pt idx="26">
                  <c:v>5</c:v>
                </c:pt>
                <c:pt idx="27">
                  <c:v>7</c:v>
                </c:pt>
                <c:pt idx="28">
                  <c:v>7</c:v>
                </c:pt>
                <c:pt idx="29">
                  <c:v>6</c:v>
                </c:pt>
                <c:pt idx="30">
                  <c:v>4</c:v>
                </c:pt>
                <c:pt idx="31">
                  <c:v>5</c:v>
                </c:pt>
                <c:pt idx="32">
                  <c:v>4</c:v>
                </c:pt>
                <c:pt idx="33">
                  <c:v>4</c:v>
                </c:pt>
                <c:pt idx="34">
                  <c:v>4</c:v>
                </c:pt>
                <c:pt idx="35">
                  <c:v>4</c:v>
                </c:pt>
                <c:pt idx="36">
                  <c:v>5</c:v>
                </c:pt>
                <c:pt idx="37">
                  <c:v>4</c:v>
                </c:pt>
                <c:pt idx="38">
                  <c:v>4</c:v>
                </c:pt>
                <c:pt idx="39">
                  <c:v>5</c:v>
                </c:pt>
                <c:pt idx="40">
                  <c:v>5</c:v>
                </c:pt>
                <c:pt idx="41">
                  <c:v>4</c:v>
                </c:pt>
              </c:numCache>
            </c:numRef>
          </c:val>
          <c:smooth val="0"/>
          <c:extLst>
            <c:ext xmlns:c16="http://schemas.microsoft.com/office/drawing/2014/chart" uri="{C3380CC4-5D6E-409C-BE32-E72D297353CC}">
              <c16:uniqueId val="{00000001-A197-4866-B032-0208D2973878}"/>
            </c:ext>
          </c:extLst>
        </c:ser>
        <c:ser>
          <c:idx val="2"/>
          <c:order val="2"/>
          <c:tx>
            <c:strRef>
              <c:f>'Sheet1 (2)'!$D$2</c:f>
              <c:strCache>
                <c:ptCount val="1"/>
                <c:pt idx="0">
                  <c:v>Site C</c:v>
                </c:pt>
              </c:strCache>
            </c:strRef>
          </c:tx>
          <c:spPr>
            <a:ln w="28575" cap="rnd">
              <a:solidFill>
                <a:schemeClr val="accent3"/>
              </a:solidFill>
              <a:round/>
            </a:ln>
            <a:effectLst/>
          </c:spPr>
          <c:marker>
            <c:symbol val="none"/>
          </c:marker>
          <c:cat>
            <c:strRef>
              <c:f>'Sheet1 (2)'!$A$3:$A$44</c:f>
              <c:strCache>
                <c:ptCount val="42"/>
                <c:pt idx="0">
                  <c:v>01/07/2024</c:v>
                </c:pt>
                <c:pt idx="1">
                  <c:v>01/08/2024</c:v>
                </c:pt>
                <c:pt idx="2">
                  <c:v>01/09/2024</c:v>
                </c:pt>
                <c:pt idx="3">
                  <c:v>01/10/2024</c:v>
                </c:pt>
                <c:pt idx="4">
                  <c:v>01/11/2024</c:v>
                </c:pt>
                <c:pt idx="5">
                  <c:v>01/12/2024</c:v>
                </c:pt>
                <c:pt idx="6">
                  <c:v>13/1/2024</c:v>
                </c:pt>
                <c:pt idx="7">
                  <c:v>14/1/2024</c:v>
                </c:pt>
                <c:pt idx="8">
                  <c:v>15/1/2024</c:v>
                </c:pt>
                <c:pt idx="9">
                  <c:v>16/1/2024</c:v>
                </c:pt>
                <c:pt idx="10">
                  <c:v>17/1/2024</c:v>
                </c:pt>
                <c:pt idx="11">
                  <c:v>18/1/2024</c:v>
                </c:pt>
                <c:pt idx="12">
                  <c:v>19/1/2024</c:v>
                </c:pt>
                <c:pt idx="13">
                  <c:v>20/1/2024</c:v>
                </c:pt>
                <c:pt idx="14">
                  <c:v>21/1/2024</c:v>
                </c:pt>
                <c:pt idx="15">
                  <c:v>22/1/2024</c:v>
                </c:pt>
                <c:pt idx="16">
                  <c:v>23/1/2024</c:v>
                </c:pt>
                <c:pt idx="17">
                  <c:v>24/1/2024</c:v>
                </c:pt>
                <c:pt idx="18">
                  <c:v>25/1/2024</c:v>
                </c:pt>
                <c:pt idx="19">
                  <c:v>26/1/2024</c:v>
                </c:pt>
                <c:pt idx="20">
                  <c:v>27/1/2024</c:v>
                </c:pt>
                <c:pt idx="21">
                  <c:v>28/1/2024</c:v>
                </c:pt>
                <c:pt idx="22">
                  <c:v>29/1/2024</c:v>
                </c:pt>
                <c:pt idx="23">
                  <c:v>30/1/2024</c:v>
                </c:pt>
                <c:pt idx="24">
                  <c:v>31/1/2024</c:v>
                </c:pt>
                <c:pt idx="25">
                  <c:v>02/01/2024</c:v>
                </c:pt>
                <c:pt idx="26">
                  <c:v>02/02/2024</c:v>
                </c:pt>
                <c:pt idx="27">
                  <c:v>02/03/2024</c:v>
                </c:pt>
                <c:pt idx="28">
                  <c:v>02/04/2024</c:v>
                </c:pt>
                <c:pt idx="29">
                  <c:v>02/05/2024</c:v>
                </c:pt>
                <c:pt idx="30">
                  <c:v>02/06/2024</c:v>
                </c:pt>
                <c:pt idx="31">
                  <c:v>02/07/2024</c:v>
                </c:pt>
                <c:pt idx="32">
                  <c:v>02/08/2024</c:v>
                </c:pt>
                <c:pt idx="33">
                  <c:v>02/09/2024</c:v>
                </c:pt>
                <c:pt idx="34">
                  <c:v>02/10/2024</c:v>
                </c:pt>
                <c:pt idx="35">
                  <c:v>02/11/2024</c:v>
                </c:pt>
                <c:pt idx="36">
                  <c:v>02/12/2024</c:v>
                </c:pt>
                <c:pt idx="37">
                  <c:v>13/2/2024</c:v>
                </c:pt>
                <c:pt idx="38">
                  <c:v>14/2/2024</c:v>
                </c:pt>
                <c:pt idx="39">
                  <c:v>15/2/2024</c:v>
                </c:pt>
                <c:pt idx="40">
                  <c:v>16/2/2024</c:v>
                </c:pt>
                <c:pt idx="41">
                  <c:v>17/2/2024</c:v>
                </c:pt>
              </c:strCache>
            </c:strRef>
          </c:cat>
          <c:val>
            <c:numRef>
              <c:f>'Sheet1 (2)'!$D$3:$D$44</c:f>
              <c:numCache>
                <c:formatCode>General</c:formatCode>
                <c:ptCount val="42"/>
                <c:pt idx="0">
                  <c:v>1</c:v>
                </c:pt>
                <c:pt idx="1">
                  <c:v>1</c:v>
                </c:pt>
                <c:pt idx="2">
                  <c:v>2</c:v>
                </c:pt>
                <c:pt idx="3">
                  <c:v>4</c:v>
                </c:pt>
                <c:pt idx="4">
                  <c:v>3</c:v>
                </c:pt>
                <c:pt idx="5">
                  <c:v>4</c:v>
                </c:pt>
                <c:pt idx="6">
                  <c:v>11</c:v>
                </c:pt>
                <c:pt idx="7">
                  <c:v>12</c:v>
                </c:pt>
                <c:pt idx="8">
                  <c:v>10</c:v>
                </c:pt>
                <c:pt idx="9">
                  <c:v>7</c:v>
                </c:pt>
                <c:pt idx="10">
                  <c:v>7</c:v>
                </c:pt>
                <c:pt idx="11">
                  <c:v>6</c:v>
                </c:pt>
                <c:pt idx="12">
                  <c:v>6</c:v>
                </c:pt>
                <c:pt idx="13">
                  <c:v>7</c:v>
                </c:pt>
                <c:pt idx="14">
                  <c:v>7</c:v>
                </c:pt>
                <c:pt idx="15">
                  <c:v>5</c:v>
                </c:pt>
                <c:pt idx="16">
                  <c:v>4</c:v>
                </c:pt>
                <c:pt idx="17">
                  <c:v>5</c:v>
                </c:pt>
                <c:pt idx="18">
                  <c:v>10</c:v>
                </c:pt>
                <c:pt idx="19">
                  <c:v>10</c:v>
                </c:pt>
                <c:pt idx="20">
                  <c:v>10</c:v>
                </c:pt>
                <c:pt idx="21">
                  <c:v>7</c:v>
                </c:pt>
                <c:pt idx="22">
                  <c:v>7</c:v>
                </c:pt>
                <c:pt idx="23">
                  <c:v>7</c:v>
                </c:pt>
                <c:pt idx="24">
                  <c:v>11</c:v>
                </c:pt>
                <c:pt idx="25">
                  <c:v>11</c:v>
                </c:pt>
                <c:pt idx="26">
                  <c:v>10</c:v>
                </c:pt>
                <c:pt idx="27">
                  <c:v>8</c:v>
                </c:pt>
                <c:pt idx="28">
                  <c:v>7</c:v>
                </c:pt>
                <c:pt idx="29">
                  <c:v>8</c:v>
                </c:pt>
                <c:pt idx="30">
                  <c:v>7</c:v>
                </c:pt>
                <c:pt idx="31">
                  <c:v>6</c:v>
                </c:pt>
                <c:pt idx="32">
                  <c:v>6</c:v>
                </c:pt>
                <c:pt idx="33">
                  <c:v>1</c:v>
                </c:pt>
                <c:pt idx="34">
                  <c:v>1</c:v>
                </c:pt>
                <c:pt idx="35">
                  <c:v>1</c:v>
                </c:pt>
                <c:pt idx="36">
                  <c:v>6</c:v>
                </c:pt>
                <c:pt idx="37">
                  <c:v>7</c:v>
                </c:pt>
                <c:pt idx="38">
                  <c:v>7</c:v>
                </c:pt>
                <c:pt idx="39">
                  <c:v>3</c:v>
                </c:pt>
                <c:pt idx="40">
                  <c:v>2</c:v>
                </c:pt>
                <c:pt idx="41">
                  <c:v>2</c:v>
                </c:pt>
              </c:numCache>
            </c:numRef>
          </c:val>
          <c:smooth val="0"/>
          <c:extLst>
            <c:ext xmlns:c16="http://schemas.microsoft.com/office/drawing/2014/chart" uri="{C3380CC4-5D6E-409C-BE32-E72D297353CC}">
              <c16:uniqueId val="{00000002-A197-4866-B032-0208D2973878}"/>
            </c:ext>
          </c:extLst>
        </c:ser>
        <c:ser>
          <c:idx val="3"/>
          <c:order val="3"/>
          <c:tx>
            <c:strRef>
              <c:f>'Sheet1 (2)'!$E$2</c:f>
              <c:strCache>
                <c:ptCount val="1"/>
                <c:pt idx="0">
                  <c:v>Site D</c:v>
                </c:pt>
              </c:strCache>
            </c:strRef>
          </c:tx>
          <c:spPr>
            <a:ln w="28575" cap="rnd">
              <a:solidFill>
                <a:schemeClr val="accent4"/>
              </a:solidFill>
              <a:round/>
            </a:ln>
            <a:effectLst/>
          </c:spPr>
          <c:marker>
            <c:symbol val="none"/>
          </c:marker>
          <c:cat>
            <c:strRef>
              <c:f>'Sheet1 (2)'!$A$3:$A$44</c:f>
              <c:strCache>
                <c:ptCount val="42"/>
                <c:pt idx="0">
                  <c:v>01/07/2024</c:v>
                </c:pt>
                <c:pt idx="1">
                  <c:v>01/08/2024</c:v>
                </c:pt>
                <c:pt idx="2">
                  <c:v>01/09/2024</c:v>
                </c:pt>
                <c:pt idx="3">
                  <c:v>01/10/2024</c:v>
                </c:pt>
                <c:pt idx="4">
                  <c:v>01/11/2024</c:v>
                </c:pt>
                <c:pt idx="5">
                  <c:v>01/12/2024</c:v>
                </c:pt>
                <c:pt idx="6">
                  <c:v>13/1/2024</c:v>
                </c:pt>
                <c:pt idx="7">
                  <c:v>14/1/2024</c:v>
                </c:pt>
                <c:pt idx="8">
                  <c:v>15/1/2024</c:v>
                </c:pt>
                <c:pt idx="9">
                  <c:v>16/1/2024</c:v>
                </c:pt>
                <c:pt idx="10">
                  <c:v>17/1/2024</c:v>
                </c:pt>
                <c:pt idx="11">
                  <c:v>18/1/2024</c:v>
                </c:pt>
                <c:pt idx="12">
                  <c:v>19/1/2024</c:v>
                </c:pt>
                <c:pt idx="13">
                  <c:v>20/1/2024</c:v>
                </c:pt>
                <c:pt idx="14">
                  <c:v>21/1/2024</c:v>
                </c:pt>
                <c:pt idx="15">
                  <c:v>22/1/2024</c:v>
                </c:pt>
                <c:pt idx="16">
                  <c:v>23/1/2024</c:v>
                </c:pt>
                <c:pt idx="17">
                  <c:v>24/1/2024</c:v>
                </c:pt>
                <c:pt idx="18">
                  <c:v>25/1/2024</c:v>
                </c:pt>
                <c:pt idx="19">
                  <c:v>26/1/2024</c:v>
                </c:pt>
                <c:pt idx="20">
                  <c:v>27/1/2024</c:v>
                </c:pt>
                <c:pt idx="21">
                  <c:v>28/1/2024</c:v>
                </c:pt>
                <c:pt idx="22">
                  <c:v>29/1/2024</c:v>
                </c:pt>
                <c:pt idx="23">
                  <c:v>30/1/2024</c:v>
                </c:pt>
                <c:pt idx="24">
                  <c:v>31/1/2024</c:v>
                </c:pt>
                <c:pt idx="25">
                  <c:v>02/01/2024</c:v>
                </c:pt>
                <c:pt idx="26">
                  <c:v>02/02/2024</c:v>
                </c:pt>
                <c:pt idx="27">
                  <c:v>02/03/2024</c:v>
                </c:pt>
                <c:pt idx="28">
                  <c:v>02/04/2024</c:v>
                </c:pt>
                <c:pt idx="29">
                  <c:v>02/05/2024</c:v>
                </c:pt>
                <c:pt idx="30">
                  <c:v>02/06/2024</c:v>
                </c:pt>
                <c:pt idx="31">
                  <c:v>02/07/2024</c:v>
                </c:pt>
                <c:pt idx="32">
                  <c:v>02/08/2024</c:v>
                </c:pt>
                <c:pt idx="33">
                  <c:v>02/09/2024</c:v>
                </c:pt>
                <c:pt idx="34">
                  <c:v>02/10/2024</c:v>
                </c:pt>
                <c:pt idx="35">
                  <c:v>02/11/2024</c:v>
                </c:pt>
                <c:pt idx="36">
                  <c:v>02/12/2024</c:v>
                </c:pt>
                <c:pt idx="37">
                  <c:v>13/2/2024</c:v>
                </c:pt>
                <c:pt idx="38">
                  <c:v>14/2/2024</c:v>
                </c:pt>
                <c:pt idx="39">
                  <c:v>15/2/2024</c:v>
                </c:pt>
                <c:pt idx="40">
                  <c:v>16/2/2024</c:v>
                </c:pt>
                <c:pt idx="41">
                  <c:v>17/2/2024</c:v>
                </c:pt>
              </c:strCache>
            </c:strRef>
          </c:cat>
          <c:val>
            <c:numRef>
              <c:f>'Sheet1 (2)'!$E$3:$E$44</c:f>
              <c:numCache>
                <c:formatCode>General</c:formatCode>
                <c:ptCount val="42"/>
                <c:pt idx="0">
                  <c:v>3</c:v>
                </c:pt>
                <c:pt idx="1">
                  <c:v>3</c:v>
                </c:pt>
                <c:pt idx="2">
                  <c:v>4</c:v>
                </c:pt>
                <c:pt idx="3">
                  <c:v>4</c:v>
                </c:pt>
                <c:pt idx="4">
                  <c:v>5</c:v>
                </c:pt>
                <c:pt idx="5">
                  <c:v>5</c:v>
                </c:pt>
                <c:pt idx="6">
                  <c:v>9</c:v>
                </c:pt>
                <c:pt idx="7">
                  <c:v>8</c:v>
                </c:pt>
                <c:pt idx="8">
                  <c:v>9</c:v>
                </c:pt>
                <c:pt idx="9">
                  <c:v>7</c:v>
                </c:pt>
                <c:pt idx="10">
                  <c:v>7</c:v>
                </c:pt>
                <c:pt idx="11">
                  <c:v>8</c:v>
                </c:pt>
                <c:pt idx="12">
                  <c:v>9</c:v>
                </c:pt>
                <c:pt idx="13">
                  <c:v>9</c:v>
                </c:pt>
                <c:pt idx="14">
                  <c:v>10</c:v>
                </c:pt>
                <c:pt idx="15">
                  <c:v>5</c:v>
                </c:pt>
                <c:pt idx="16">
                  <c:v>6</c:v>
                </c:pt>
                <c:pt idx="17">
                  <c:v>5</c:v>
                </c:pt>
                <c:pt idx="18">
                  <c:v>15</c:v>
                </c:pt>
                <c:pt idx="19">
                  <c:v>14</c:v>
                </c:pt>
                <c:pt idx="20">
                  <c:v>14</c:v>
                </c:pt>
                <c:pt idx="21">
                  <c:v>11</c:v>
                </c:pt>
                <c:pt idx="22">
                  <c:v>11</c:v>
                </c:pt>
                <c:pt idx="23">
                  <c:v>11</c:v>
                </c:pt>
                <c:pt idx="24">
                  <c:v>14</c:v>
                </c:pt>
                <c:pt idx="25">
                  <c:v>13</c:v>
                </c:pt>
                <c:pt idx="26">
                  <c:v>14</c:v>
                </c:pt>
                <c:pt idx="27">
                  <c:v>10</c:v>
                </c:pt>
                <c:pt idx="28">
                  <c:v>10</c:v>
                </c:pt>
                <c:pt idx="29">
                  <c:v>11</c:v>
                </c:pt>
                <c:pt idx="30">
                  <c:v>11</c:v>
                </c:pt>
                <c:pt idx="31">
                  <c:v>11</c:v>
                </c:pt>
                <c:pt idx="32">
                  <c:v>11</c:v>
                </c:pt>
                <c:pt idx="33">
                  <c:v>2</c:v>
                </c:pt>
                <c:pt idx="34">
                  <c:v>2</c:v>
                </c:pt>
                <c:pt idx="35">
                  <c:v>2</c:v>
                </c:pt>
                <c:pt idx="36">
                  <c:v>10</c:v>
                </c:pt>
                <c:pt idx="37">
                  <c:v>10</c:v>
                </c:pt>
                <c:pt idx="38">
                  <c:v>10</c:v>
                </c:pt>
                <c:pt idx="39">
                  <c:v>4</c:v>
                </c:pt>
                <c:pt idx="40">
                  <c:v>3</c:v>
                </c:pt>
                <c:pt idx="41">
                  <c:v>4</c:v>
                </c:pt>
              </c:numCache>
            </c:numRef>
          </c:val>
          <c:smooth val="0"/>
          <c:extLst>
            <c:ext xmlns:c16="http://schemas.microsoft.com/office/drawing/2014/chart" uri="{C3380CC4-5D6E-409C-BE32-E72D297353CC}">
              <c16:uniqueId val="{00000003-A197-4866-B032-0208D2973878}"/>
            </c:ext>
          </c:extLst>
        </c:ser>
        <c:dLbls>
          <c:showLegendKey val="0"/>
          <c:showVal val="0"/>
          <c:showCatName val="0"/>
          <c:showSerName val="0"/>
          <c:showPercent val="0"/>
          <c:showBubbleSize val="0"/>
        </c:dLbls>
        <c:smooth val="0"/>
        <c:axId val="948035344"/>
        <c:axId val="895026896"/>
      </c:lineChart>
      <c:catAx>
        <c:axId val="9480353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r>
                  <a:rPr lang="en-GB">
                    <a:solidFill>
                      <a:schemeClr val="tx1">
                        <a:lumMod val="95000"/>
                        <a:lumOff val="5000"/>
                      </a:schemeClr>
                    </a:solidFill>
                    <a:latin typeface="Arial" panose="020B0604020202020204" pitchFamily="34" charset="0"/>
                    <a:cs typeface="Arial" panose="020B0604020202020204" pitchFamily="34" charset="0"/>
                  </a:rPr>
                  <a:t>Time (days)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95026896"/>
        <c:crosses val="autoZero"/>
        <c:auto val="1"/>
        <c:lblAlgn val="ctr"/>
        <c:lblOffset val="100"/>
        <c:tickMarkSkip val="2"/>
        <c:noMultiLvlLbl val="0"/>
      </c:catAx>
      <c:valAx>
        <c:axId val="895026896"/>
        <c:scaling>
          <c:orientation val="minMax"/>
          <c:max val="20"/>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solidFill>
                      <a:schemeClr val="tx1">
                        <a:lumMod val="95000"/>
                        <a:lumOff val="5000"/>
                      </a:schemeClr>
                    </a:solidFill>
                    <a:latin typeface="Arial" panose="020B0604020202020204" pitchFamily="34" charset="0"/>
                    <a:cs typeface="Arial" panose="020B0604020202020204" pitchFamily="34" charset="0"/>
                  </a:rPr>
                  <a:t>CO</a:t>
                </a:r>
              </a:p>
            </c:rich>
          </c:tx>
          <c:layout>
            <c:manualLayout>
              <c:xMode val="edge"/>
              <c:yMode val="edge"/>
              <c:x val="9.2378752886836026E-3"/>
              <c:y val="0.29657443861184019"/>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a:solidFill>
              <a:schemeClr val="bg2">
                <a:lumMod val="10000"/>
              </a:schemeClr>
            </a:solidFill>
          </a:ln>
          <a:effectLst/>
        </c:spPr>
        <c:txPr>
          <a:bodyPr rot="-60000000" spcFirstLastPara="1" vertOverflow="ellipsis" vert="horz" wrap="square" anchor="ctr" anchorCtr="1"/>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crossAx val="948035344"/>
        <c:crosses val="autoZero"/>
        <c:crossBetween val="between"/>
        <c:majorUnit val="5"/>
      </c:valAx>
      <c:spPr>
        <a:solidFill>
          <a:schemeClr val="lt1"/>
        </a:solidFill>
        <a:ln w="12700" cap="flat" cmpd="sng" algn="ctr">
          <a:solidFill>
            <a:schemeClr val="bg2">
              <a:lumMod val="10000"/>
            </a:schemeClr>
          </a:solidFill>
          <a:prstDash val="solid"/>
          <a:miter lim="800000"/>
        </a:ln>
        <a:effectLst/>
      </c:spPr>
    </c:plotArea>
    <c:legend>
      <c:legendPos val="b"/>
      <c:layout>
        <c:manualLayout>
          <c:xMode val="edge"/>
          <c:yMode val="edge"/>
          <c:x val="0.18027628763494633"/>
          <c:y val="6.9678113152522564E-2"/>
          <c:w val="0.7133501845756578"/>
          <c:h val="7.384040536599591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486132983377077"/>
          <c:y val="0.14084864391951007"/>
          <c:w val="0.84513867016622923"/>
          <c:h val="0.78054024496937879"/>
        </c:manualLayout>
      </c:layout>
      <c:barChart>
        <c:barDir val="col"/>
        <c:grouping val="clustered"/>
        <c:varyColors val="0"/>
        <c:ser>
          <c:idx val="0"/>
          <c:order val="0"/>
          <c:spPr>
            <a:solidFill>
              <a:schemeClr val="accent1"/>
            </a:solidFill>
            <a:ln>
              <a:solidFill>
                <a:schemeClr val="bg2">
                  <a:lumMod val="10000"/>
                </a:schemeClr>
              </a:solidFill>
            </a:ln>
            <a:effectLst/>
          </c:spPr>
          <c:invertIfNegative val="0"/>
          <c:errBars>
            <c:errBarType val="both"/>
            <c:errValType val="cust"/>
            <c:noEndCap val="0"/>
            <c:plus>
              <c:numRef>
                <c:f>'Sheet1 (2)'!$J$49:$J$52</c:f>
                <c:numCache>
                  <c:formatCode>General</c:formatCode>
                  <c:ptCount val="4"/>
                  <c:pt idx="0">
                    <c:v>30.33</c:v>
                  </c:pt>
                  <c:pt idx="1">
                    <c:v>27.49</c:v>
                  </c:pt>
                  <c:pt idx="2">
                    <c:v>21.38</c:v>
                  </c:pt>
                  <c:pt idx="3">
                    <c:v>51.17</c:v>
                  </c:pt>
                </c:numCache>
              </c:numRef>
            </c:plus>
            <c:minus>
              <c:numRef>
                <c:f>'Sheet1 (2)'!$J$49:$J$52</c:f>
                <c:numCache>
                  <c:formatCode>General</c:formatCode>
                  <c:ptCount val="4"/>
                  <c:pt idx="0">
                    <c:v>30.33</c:v>
                  </c:pt>
                  <c:pt idx="1">
                    <c:v>27.49</c:v>
                  </c:pt>
                  <c:pt idx="2">
                    <c:v>21.38</c:v>
                  </c:pt>
                  <c:pt idx="3">
                    <c:v>51.17</c:v>
                  </c:pt>
                </c:numCache>
              </c:numRef>
            </c:minus>
            <c:spPr>
              <a:noFill/>
              <a:ln w="6350" cap="flat" cmpd="sng" algn="ctr">
                <a:solidFill>
                  <a:schemeClr val="dk1"/>
                </a:solidFill>
                <a:prstDash val="solid"/>
                <a:miter lim="800000"/>
              </a:ln>
              <a:effectLst/>
            </c:spPr>
          </c:errBars>
          <c:cat>
            <c:strRef>
              <c:f>'Sheet1 (2)'!$H$49:$H$52</c:f>
              <c:strCache>
                <c:ptCount val="4"/>
                <c:pt idx="0">
                  <c:v>Site A</c:v>
                </c:pt>
                <c:pt idx="1">
                  <c:v>Site B</c:v>
                </c:pt>
                <c:pt idx="2">
                  <c:v>Site C</c:v>
                </c:pt>
                <c:pt idx="3">
                  <c:v>Site D</c:v>
                </c:pt>
              </c:strCache>
            </c:strRef>
          </c:cat>
          <c:val>
            <c:numRef>
              <c:f>'Sheet1 (2)'!$I$49:$I$52</c:f>
              <c:numCache>
                <c:formatCode>General</c:formatCode>
                <c:ptCount val="4"/>
                <c:pt idx="0">
                  <c:v>497.02</c:v>
                </c:pt>
                <c:pt idx="1">
                  <c:v>528.02</c:v>
                </c:pt>
                <c:pt idx="2">
                  <c:v>522.88</c:v>
                </c:pt>
                <c:pt idx="3">
                  <c:v>564.07000000000005</c:v>
                </c:pt>
              </c:numCache>
            </c:numRef>
          </c:val>
          <c:extLst>
            <c:ext xmlns:c16="http://schemas.microsoft.com/office/drawing/2014/chart" uri="{C3380CC4-5D6E-409C-BE32-E72D297353CC}">
              <c16:uniqueId val="{00000000-D0E6-47FE-9EBE-79ACBB88CCE2}"/>
            </c:ext>
          </c:extLst>
        </c:ser>
        <c:dLbls>
          <c:showLegendKey val="0"/>
          <c:showVal val="0"/>
          <c:showCatName val="0"/>
          <c:showSerName val="0"/>
          <c:showPercent val="0"/>
          <c:showBubbleSize val="0"/>
        </c:dLbls>
        <c:gapWidth val="219"/>
        <c:overlap val="-27"/>
        <c:axId val="565793423"/>
        <c:axId val="551060879"/>
      </c:barChart>
      <c:catAx>
        <c:axId val="56579342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bg2">
                        <a:lumMod val="10000"/>
                      </a:schemeClr>
                    </a:solidFill>
                    <a:latin typeface="Arial" panose="020B0604020202020204" pitchFamily="34" charset="0"/>
                    <a:ea typeface="+mn-ea"/>
                    <a:cs typeface="Arial" panose="020B0604020202020204" pitchFamily="34" charset="0"/>
                  </a:defRPr>
                </a:pPr>
                <a:r>
                  <a:rPr lang="en-GB">
                    <a:solidFill>
                      <a:schemeClr val="bg2">
                        <a:lumMod val="10000"/>
                      </a:schemeClr>
                    </a:solidFill>
                    <a:latin typeface="Arial" panose="020B0604020202020204" pitchFamily="34" charset="0"/>
                    <a:cs typeface="Arial" panose="020B0604020202020204" pitchFamily="34" charset="0"/>
                  </a:rPr>
                  <a:t>Locations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bg2">
                      <a:lumMod val="10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sz="900" b="0" i="0" u="none" strike="noStrike" kern="1200" baseline="0">
                <a:solidFill>
                  <a:schemeClr val="bg2">
                    <a:lumMod val="10000"/>
                  </a:schemeClr>
                </a:solidFill>
                <a:latin typeface="Arial" panose="020B0604020202020204" pitchFamily="34" charset="0"/>
                <a:ea typeface="+mn-ea"/>
                <a:cs typeface="Arial" panose="020B0604020202020204" pitchFamily="34" charset="0"/>
              </a:defRPr>
            </a:pPr>
            <a:endParaRPr lang="en-US"/>
          </a:p>
        </c:txPr>
        <c:crossAx val="551060879"/>
        <c:crosses val="autoZero"/>
        <c:auto val="1"/>
        <c:lblAlgn val="ctr"/>
        <c:lblOffset val="100"/>
        <c:noMultiLvlLbl val="0"/>
      </c:catAx>
      <c:valAx>
        <c:axId val="551060879"/>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bg2">
                        <a:lumMod val="10000"/>
                      </a:schemeClr>
                    </a:solidFill>
                    <a:latin typeface="Arial" panose="020B0604020202020204" pitchFamily="34" charset="0"/>
                    <a:ea typeface="+mn-ea"/>
                    <a:cs typeface="Arial" panose="020B0604020202020204" pitchFamily="34" charset="0"/>
                  </a:defRPr>
                </a:pPr>
                <a:r>
                  <a:rPr lang="en-GB">
                    <a:solidFill>
                      <a:schemeClr val="bg2">
                        <a:lumMod val="10000"/>
                      </a:schemeClr>
                    </a:solidFill>
                    <a:latin typeface="Arial" panose="020B0604020202020204" pitchFamily="34" charset="0"/>
                    <a:cs typeface="Arial" panose="020B0604020202020204" pitchFamily="34" charset="0"/>
                  </a:rPr>
                  <a:t>Average daily emission of CO</a:t>
                </a:r>
                <a:r>
                  <a:rPr lang="en-GB" baseline="-25000">
                    <a:solidFill>
                      <a:schemeClr val="bg2">
                        <a:lumMod val="10000"/>
                      </a:schemeClr>
                    </a:solidFill>
                    <a:latin typeface="Arial" panose="020B0604020202020204" pitchFamily="34" charset="0"/>
                    <a:cs typeface="Arial" panose="020B0604020202020204" pitchFamily="34" charset="0"/>
                  </a:rPr>
                  <a:t>2</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bg2">
                      <a:lumMod val="10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a:solidFill>
              <a:schemeClr val="dk1"/>
            </a:solidFill>
          </a:ln>
          <a:effectLst/>
        </c:spPr>
        <c:txPr>
          <a:bodyPr rot="-60000000" spcFirstLastPara="1" vertOverflow="ellipsis" vert="horz" wrap="square" anchor="ctr" anchorCtr="1"/>
          <a:lstStyle/>
          <a:p>
            <a:pPr>
              <a:defRPr sz="900" b="0" i="0" u="none" strike="noStrike" kern="1200" baseline="0">
                <a:solidFill>
                  <a:schemeClr val="bg2">
                    <a:lumMod val="10000"/>
                  </a:schemeClr>
                </a:solidFill>
                <a:latin typeface="Arial" panose="020B0604020202020204" pitchFamily="34" charset="0"/>
                <a:ea typeface="+mn-ea"/>
                <a:cs typeface="Arial" panose="020B0604020202020204" pitchFamily="34" charset="0"/>
              </a:defRPr>
            </a:pPr>
            <a:endParaRPr lang="en-US"/>
          </a:p>
        </c:txPr>
        <c:crossAx val="565793423"/>
        <c:crosses val="autoZero"/>
        <c:crossBetween val="between"/>
        <c:majorUnit val="175"/>
      </c:valAx>
      <c:spPr>
        <a:noFill/>
        <a:ln w="12700">
          <a:solidFill>
            <a:schemeClr val="bg2">
              <a:lumMod val="10000"/>
            </a:schemeClr>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en-US" dirty="0"/>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dirty="0"/>
          </a:p>
        </p:txBody>
      </p:sp>
      <p:sp>
        <p:nvSpPr>
          <p:cNvPr id="3076" name="Rectangle 4"/>
          <p:cNvSpPr>
            <a:spLocks noGrp="1" noRot="1" noChangeAspect="1" noChangeArrowheads="1" noTextEdit="1"/>
          </p:cNvSpPr>
          <p:nvPr>
            <p:ph type="sldImg" idx="2"/>
          </p:nvPr>
        </p:nvSpPr>
        <p:spPr bwMode="auto">
          <a:xfrm>
            <a:off x="931863" y="692150"/>
            <a:ext cx="4852987" cy="3465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en-US" dirty="0"/>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8F64AA5-5A0D-456F-8AB4-ECE9208990E0}" type="slidenum">
              <a:rPr lang="en-US" altLang="en-US"/>
              <a:pPr>
                <a:defRPr/>
              </a:pPr>
              <a:t>‹#›</a:t>
            </a:fld>
            <a:endParaRPr lang="en-US" altLang="en-US" dirty="0"/>
          </a:p>
        </p:txBody>
      </p:sp>
    </p:spTree>
    <p:extLst>
      <p:ext uri="{BB962C8B-B14F-4D97-AF65-F5344CB8AC3E}">
        <p14:creationId xmlns:p14="http://schemas.microsoft.com/office/powerpoint/2010/main" val="2988076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fld id="{2D2DCC4E-AF26-4184-ACB8-3F61D0E86D2A}" type="slidenum">
              <a:rPr lang="en-US" altLang="en-US" sz="1200"/>
              <a:pPr eaLnBrk="1" hangingPunct="1"/>
              <a:t>1</a:t>
            </a:fld>
            <a:endParaRPr lang="en-US" altLang="en-US" sz="1200" dirty="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511922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79838" y="11183938"/>
            <a:ext cx="42841862" cy="7715250"/>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7559675" y="20399375"/>
            <a:ext cx="35282188" cy="92011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397862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2519363" y="8399463"/>
            <a:ext cx="45362812" cy="23758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00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542663" y="1441450"/>
            <a:ext cx="11339512" cy="307165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2519363" y="1441450"/>
            <a:ext cx="33870900" cy="307165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497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2519363" y="8399463"/>
            <a:ext cx="45362812" cy="23758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7246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81450" y="23133050"/>
            <a:ext cx="42841863" cy="7150100"/>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981450" y="15257463"/>
            <a:ext cx="42841863" cy="78755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455995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2519363" y="8399463"/>
            <a:ext cx="22604412" cy="237585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276175" y="8399463"/>
            <a:ext cx="22606000" cy="237585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8666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19363" y="8058150"/>
            <a:ext cx="22269450" cy="33591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19363" y="11417300"/>
            <a:ext cx="22269450" cy="20740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5603200" y="8058150"/>
            <a:ext cx="22278975" cy="33591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5603200" y="11417300"/>
            <a:ext cx="22278975" cy="20740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88378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422684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2782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3" y="1433513"/>
            <a:ext cx="16583025" cy="6099175"/>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9705638" y="1433513"/>
            <a:ext cx="28176537" cy="307244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19363" y="7532688"/>
            <a:ext cx="16583025" cy="246253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94088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879013" y="25199975"/>
            <a:ext cx="30240287" cy="2974975"/>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9879013" y="3216275"/>
            <a:ext cx="30240287" cy="21599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9879013" y="28174950"/>
            <a:ext cx="30240287" cy="42243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6934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38713" rtl="0" eaLnBrk="0" fontAlgn="base" hangingPunct="0">
        <a:spcBef>
          <a:spcPct val="0"/>
        </a:spcBef>
        <a:spcAft>
          <a:spcPct val="0"/>
        </a:spcAft>
        <a:defRPr sz="23700">
          <a:solidFill>
            <a:schemeClr val="tx2"/>
          </a:solidFill>
          <a:latin typeface="+mj-lt"/>
          <a:ea typeface="+mj-ea"/>
          <a:cs typeface="+mj-cs"/>
        </a:defRPr>
      </a:lvl1pPr>
      <a:lvl2pPr algn="ctr" defTabSz="4938713" rtl="0" eaLnBrk="0" fontAlgn="base" hangingPunct="0">
        <a:spcBef>
          <a:spcPct val="0"/>
        </a:spcBef>
        <a:spcAft>
          <a:spcPct val="0"/>
        </a:spcAft>
        <a:defRPr sz="23700">
          <a:solidFill>
            <a:schemeClr val="tx2"/>
          </a:solidFill>
          <a:latin typeface="Arial" charset="0"/>
        </a:defRPr>
      </a:lvl2pPr>
      <a:lvl3pPr algn="ctr" defTabSz="4938713" rtl="0" eaLnBrk="0" fontAlgn="base" hangingPunct="0">
        <a:spcBef>
          <a:spcPct val="0"/>
        </a:spcBef>
        <a:spcAft>
          <a:spcPct val="0"/>
        </a:spcAft>
        <a:defRPr sz="23700">
          <a:solidFill>
            <a:schemeClr val="tx2"/>
          </a:solidFill>
          <a:latin typeface="Arial" charset="0"/>
        </a:defRPr>
      </a:lvl3pPr>
      <a:lvl4pPr algn="ctr" defTabSz="4938713" rtl="0" eaLnBrk="0" fontAlgn="base" hangingPunct="0">
        <a:spcBef>
          <a:spcPct val="0"/>
        </a:spcBef>
        <a:spcAft>
          <a:spcPct val="0"/>
        </a:spcAft>
        <a:defRPr sz="23700">
          <a:solidFill>
            <a:schemeClr val="tx2"/>
          </a:solidFill>
          <a:latin typeface="Arial" charset="0"/>
        </a:defRPr>
      </a:lvl4pPr>
      <a:lvl5pPr algn="ctr" defTabSz="4938713" rtl="0" eaLnBrk="0" fontAlgn="base" hangingPunct="0">
        <a:spcBef>
          <a:spcPct val="0"/>
        </a:spcBef>
        <a:spcAft>
          <a:spcPct val="0"/>
        </a:spcAft>
        <a:defRPr sz="23700">
          <a:solidFill>
            <a:schemeClr val="tx2"/>
          </a:solidFill>
          <a:latin typeface="Arial" charset="0"/>
        </a:defRPr>
      </a:lvl5pPr>
      <a:lvl6pPr marL="457200" algn="ctr" defTabSz="4938713" rtl="0" fontAlgn="base">
        <a:spcBef>
          <a:spcPct val="0"/>
        </a:spcBef>
        <a:spcAft>
          <a:spcPct val="0"/>
        </a:spcAft>
        <a:defRPr sz="23700">
          <a:solidFill>
            <a:schemeClr val="tx2"/>
          </a:solidFill>
          <a:latin typeface="Arial" charset="0"/>
        </a:defRPr>
      </a:lvl6pPr>
      <a:lvl7pPr marL="914400" algn="ctr" defTabSz="4938713" rtl="0" fontAlgn="base">
        <a:spcBef>
          <a:spcPct val="0"/>
        </a:spcBef>
        <a:spcAft>
          <a:spcPct val="0"/>
        </a:spcAft>
        <a:defRPr sz="23700">
          <a:solidFill>
            <a:schemeClr val="tx2"/>
          </a:solidFill>
          <a:latin typeface="Arial" charset="0"/>
        </a:defRPr>
      </a:lvl7pPr>
      <a:lvl8pPr marL="1371600" algn="ctr" defTabSz="4938713" rtl="0" fontAlgn="base">
        <a:spcBef>
          <a:spcPct val="0"/>
        </a:spcBef>
        <a:spcAft>
          <a:spcPct val="0"/>
        </a:spcAft>
        <a:defRPr sz="23700">
          <a:solidFill>
            <a:schemeClr val="tx2"/>
          </a:solidFill>
          <a:latin typeface="Arial" charset="0"/>
        </a:defRPr>
      </a:lvl8pPr>
      <a:lvl9pPr marL="1828800" algn="ctr" defTabSz="4938713" rtl="0" fontAlgn="base">
        <a:spcBef>
          <a:spcPct val="0"/>
        </a:spcBef>
        <a:spcAft>
          <a:spcPct val="0"/>
        </a:spcAft>
        <a:defRPr sz="23700">
          <a:solidFill>
            <a:schemeClr val="tx2"/>
          </a:solidFill>
          <a:latin typeface="Arial" charset="0"/>
        </a:defRPr>
      </a:lvl9pPr>
    </p:titleStyle>
    <p:bodyStyle>
      <a:lvl1pPr marL="1852613" indent="-1852613" algn="l" defTabSz="4938713" rtl="0" eaLnBrk="0" fontAlgn="base" hangingPunct="0">
        <a:spcBef>
          <a:spcPct val="20000"/>
        </a:spcBef>
        <a:spcAft>
          <a:spcPct val="0"/>
        </a:spcAft>
        <a:buChar char="•"/>
        <a:defRPr sz="17200">
          <a:solidFill>
            <a:schemeClr val="tx1"/>
          </a:solidFill>
          <a:latin typeface="+mn-lt"/>
          <a:ea typeface="+mn-ea"/>
          <a:cs typeface="+mn-cs"/>
        </a:defRPr>
      </a:lvl1pPr>
      <a:lvl2pPr marL="4011613" indent="-1544638" algn="l" defTabSz="4938713" rtl="0" eaLnBrk="0" fontAlgn="base" hangingPunct="0">
        <a:spcBef>
          <a:spcPct val="20000"/>
        </a:spcBef>
        <a:spcAft>
          <a:spcPct val="0"/>
        </a:spcAft>
        <a:buChar char="–"/>
        <a:defRPr sz="15000">
          <a:solidFill>
            <a:schemeClr val="tx1"/>
          </a:solidFill>
          <a:latin typeface="+mn-lt"/>
        </a:defRPr>
      </a:lvl2pPr>
      <a:lvl3pPr marL="6170613" indent="-1231900" algn="l" defTabSz="4938713" rtl="0" eaLnBrk="0" fontAlgn="base" hangingPunct="0">
        <a:spcBef>
          <a:spcPct val="20000"/>
        </a:spcBef>
        <a:spcAft>
          <a:spcPct val="0"/>
        </a:spcAft>
        <a:buChar char="•"/>
        <a:defRPr sz="13000">
          <a:solidFill>
            <a:schemeClr val="tx1"/>
          </a:solidFill>
          <a:latin typeface="+mn-lt"/>
        </a:defRPr>
      </a:lvl3pPr>
      <a:lvl4pPr marL="8637588" indent="-1231900" algn="l" defTabSz="4938713" rtl="0" eaLnBrk="0" fontAlgn="base" hangingPunct="0">
        <a:spcBef>
          <a:spcPct val="20000"/>
        </a:spcBef>
        <a:spcAft>
          <a:spcPct val="0"/>
        </a:spcAft>
        <a:buChar char="–"/>
        <a:defRPr sz="10700">
          <a:solidFill>
            <a:schemeClr val="tx1"/>
          </a:solidFill>
          <a:latin typeface="+mn-lt"/>
        </a:defRPr>
      </a:lvl4pPr>
      <a:lvl5pPr marL="11109325" indent="-1235075" algn="l" defTabSz="4938713" rtl="0" eaLnBrk="0" fontAlgn="base" hangingPunct="0">
        <a:spcBef>
          <a:spcPct val="20000"/>
        </a:spcBef>
        <a:spcAft>
          <a:spcPct val="0"/>
        </a:spcAft>
        <a:buChar char="»"/>
        <a:defRPr sz="10700">
          <a:solidFill>
            <a:schemeClr val="tx1"/>
          </a:solidFill>
          <a:latin typeface="+mn-lt"/>
        </a:defRPr>
      </a:lvl5pPr>
      <a:lvl6pPr marL="11566525" indent="-1235075" algn="l" defTabSz="4938713" rtl="0" fontAlgn="base">
        <a:spcBef>
          <a:spcPct val="20000"/>
        </a:spcBef>
        <a:spcAft>
          <a:spcPct val="0"/>
        </a:spcAft>
        <a:buChar char="»"/>
        <a:defRPr sz="10700">
          <a:solidFill>
            <a:schemeClr val="tx1"/>
          </a:solidFill>
          <a:latin typeface="+mn-lt"/>
        </a:defRPr>
      </a:lvl6pPr>
      <a:lvl7pPr marL="12023725" indent="-1235075" algn="l" defTabSz="4938713" rtl="0" fontAlgn="base">
        <a:spcBef>
          <a:spcPct val="20000"/>
        </a:spcBef>
        <a:spcAft>
          <a:spcPct val="0"/>
        </a:spcAft>
        <a:buChar char="»"/>
        <a:defRPr sz="10700">
          <a:solidFill>
            <a:schemeClr val="tx1"/>
          </a:solidFill>
          <a:latin typeface="+mn-lt"/>
        </a:defRPr>
      </a:lvl7pPr>
      <a:lvl8pPr marL="12480925" indent="-1235075" algn="l" defTabSz="4938713" rtl="0" fontAlgn="base">
        <a:spcBef>
          <a:spcPct val="20000"/>
        </a:spcBef>
        <a:spcAft>
          <a:spcPct val="0"/>
        </a:spcAft>
        <a:buChar char="»"/>
        <a:defRPr sz="10700">
          <a:solidFill>
            <a:schemeClr val="tx1"/>
          </a:solidFill>
          <a:latin typeface="+mn-lt"/>
        </a:defRPr>
      </a:lvl8pPr>
      <a:lvl9pPr marL="12938125" indent="-1235075" algn="l" defTabSz="4938713" rtl="0" fontAlgn="base">
        <a:spcBef>
          <a:spcPct val="20000"/>
        </a:spcBef>
        <a:spcAft>
          <a:spcPct val="0"/>
        </a:spcAft>
        <a:buChar char="»"/>
        <a:defRPr sz="10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en.wikipedia.org/wiki/Nigeria" TargetMode="External"/><Relationship Id="rId7" Type="http://schemas.openxmlformats.org/officeDocument/2006/relationships/image" Target="../media/image3.png"/><Relationship Id="rId12"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11" Type="http://schemas.openxmlformats.org/officeDocument/2006/relationships/chart" Target="../charts/chart3.xml"/><Relationship Id="rId5" Type="http://schemas.openxmlformats.org/officeDocument/2006/relationships/image" Target="../media/image1.png"/><Relationship Id="rId10" Type="http://schemas.openxmlformats.org/officeDocument/2006/relationships/chart" Target="../charts/chart2.xml"/><Relationship Id="rId4" Type="http://schemas.openxmlformats.org/officeDocument/2006/relationships/hyperlink" Target="https://en.wikipedia.org/wiki/Ondo_State" TargetMode="External"/><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30"/>
          <p:cNvSpPr>
            <a:spLocks noChangeArrowheads="1"/>
          </p:cNvSpPr>
          <p:nvPr/>
        </p:nvSpPr>
        <p:spPr bwMode="auto">
          <a:xfrm>
            <a:off x="37679436" y="27950160"/>
            <a:ext cx="11934702" cy="7475966"/>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dirty="0"/>
          </a:p>
        </p:txBody>
      </p:sp>
      <p:sp>
        <p:nvSpPr>
          <p:cNvPr id="2051" name="AutoShape 29"/>
          <p:cNvSpPr>
            <a:spLocks noChangeArrowheads="1"/>
          </p:cNvSpPr>
          <p:nvPr/>
        </p:nvSpPr>
        <p:spPr bwMode="auto">
          <a:xfrm>
            <a:off x="12860338" y="7178675"/>
            <a:ext cx="11899900" cy="28247451"/>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dirty="0"/>
          </a:p>
        </p:txBody>
      </p:sp>
      <p:sp>
        <p:nvSpPr>
          <p:cNvPr id="2052" name="AutoShape 31"/>
          <p:cNvSpPr>
            <a:spLocks noChangeArrowheads="1"/>
          </p:cNvSpPr>
          <p:nvPr/>
        </p:nvSpPr>
        <p:spPr bwMode="auto">
          <a:xfrm>
            <a:off x="24717160" y="6759544"/>
            <a:ext cx="11899900" cy="2695575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dirty="0"/>
          </a:p>
        </p:txBody>
      </p:sp>
      <p:sp>
        <p:nvSpPr>
          <p:cNvPr id="2055" name="Text Box 10"/>
          <p:cNvSpPr txBox="1">
            <a:spLocks noChangeArrowheads="1"/>
          </p:cNvSpPr>
          <p:nvPr/>
        </p:nvSpPr>
        <p:spPr bwMode="auto">
          <a:xfrm>
            <a:off x="13300075" y="7165975"/>
            <a:ext cx="11288713" cy="1858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5400" b="1" dirty="0">
                <a:latin typeface="Helvetica" pitchFamily="2" charset="0"/>
                <a:cs typeface="Cambria"/>
              </a:rPr>
              <a:t>Research Methods</a:t>
            </a:r>
            <a:br>
              <a:rPr lang="en-US" altLang="en-US" sz="6000" b="1" dirty="0">
                <a:latin typeface="Helvetica" pitchFamily="2" charset="0"/>
                <a:cs typeface="Cambria"/>
              </a:rPr>
            </a:br>
            <a:endParaRPr lang="en-US" altLang="en-US" sz="6000" b="1" dirty="0">
              <a:latin typeface="Helvetica" pitchFamily="2" charset="0"/>
              <a:cs typeface="Cambria"/>
            </a:endParaRPr>
          </a:p>
        </p:txBody>
      </p:sp>
      <p:sp>
        <p:nvSpPr>
          <p:cNvPr id="2057" name="AutoShape 13"/>
          <p:cNvSpPr>
            <a:spLocks noChangeArrowheads="1"/>
          </p:cNvSpPr>
          <p:nvPr/>
        </p:nvSpPr>
        <p:spPr bwMode="auto">
          <a:xfrm>
            <a:off x="787400" y="1199407"/>
            <a:ext cx="48826738" cy="5103432"/>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849" tIns="51425" rIns="102849" bIns="51425" anchor="ct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endParaRPr lang="en-US" altLang="en-US" dirty="0">
              <a:solidFill>
                <a:schemeClr val="bg1"/>
              </a:solidFill>
            </a:endParaRPr>
          </a:p>
        </p:txBody>
      </p:sp>
      <p:sp>
        <p:nvSpPr>
          <p:cNvPr id="2058" name="Text Box 14"/>
          <p:cNvSpPr txBox="1">
            <a:spLocks noChangeArrowheads="1"/>
          </p:cNvSpPr>
          <p:nvPr/>
        </p:nvSpPr>
        <p:spPr bwMode="auto">
          <a:xfrm>
            <a:off x="1400175" y="1317624"/>
            <a:ext cx="48160305" cy="2596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sz="5400" b="1" dirty="0">
                <a:latin typeface="Arial Black" panose="020B0A04020102020204" pitchFamily="34" charset="0"/>
              </a:rPr>
              <a:t>SPATIAL VARIABILITY OF CO</a:t>
            </a:r>
            <a:r>
              <a:rPr lang="en-US" sz="5400" b="1" baseline="-25000" dirty="0">
                <a:latin typeface="Arial Black" panose="020B0A04020102020204" pitchFamily="34" charset="0"/>
              </a:rPr>
              <a:t>2</a:t>
            </a:r>
            <a:r>
              <a:rPr lang="en-US" sz="5400" b="1" dirty="0">
                <a:latin typeface="Arial Black" panose="020B0A04020102020204" pitchFamily="34" charset="0"/>
              </a:rPr>
              <a:t>, CARBON MONOXIDE, AIR TEMPERATURE AND RELATIVE HUMIDITY IN AKURE CITY, NIGERIA </a:t>
            </a:r>
          </a:p>
          <a:p>
            <a:pPr lvl="0"/>
            <a:r>
              <a:rPr lang="en-US" altLang="en-US" sz="5400" b="1" dirty="0">
                <a:latin typeface="Helvetica" pitchFamily="2" charset="0"/>
              </a:rPr>
              <a:t>Teacher: Mr. Olawunmi Fasakin.  Students: </a:t>
            </a:r>
            <a:r>
              <a:rPr lang="en-US" sz="5400" b="1" dirty="0" err="1"/>
              <a:t>Ayomiposi</a:t>
            </a:r>
            <a:r>
              <a:rPr lang="en-US" sz="5400" b="1" dirty="0"/>
              <a:t> </a:t>
            </a:r>
            <a:r>
              <a:rPr lang="en-US" sz="5400" b="1" dirty="0" err="1"/>
              <a:t>Ojumu</a:t>
            </a:r>
            <a:r>
              <a:rPr lang="en-US" sz="5400" b="1" dirty="0"/>
              <a:t>, </a:t>
            </a:r>
            <a:r>
              <a:rPr lang="en-US" sz="5400" b="1" dirty="0" err="1"/>
              <a:t>Adedemeji</a:t>
            </a:r>
            <a:r>
              <a:rPr lang="en-US" sz="5400" b="1" dirty="0"/>
              <a:t> </a:t>
            </a:r>
            <a:r>
              <a:rPr lang="en-US" sz="5400" b="1" dirty="0" err="1"/>
              <a:t>Odunjo</a:t>
            </a:r>
            <a:r>
              <a:rPr lang="en-US" sz="5400" b="1" dirty="0"/>
              <a:t> and Titilayo Olatunji</a:t>
            </a:r>
            <a:endParaRPr lang="en-US" sz="5400" dirty="0"/>
          </a:p>
          <a:p>
            <a:pPr eaLnBrk="1" hangingPunct="1"/>
            <a:r>
              <a:rPr lang="en-US" altLang="en-US" sz="5400" b="1" i="1" dirty="0">
                <a:latin typeface="Helvetica" pitchFamily="2" charset="0"/>
              </a:rPr>
              <a:t>ST. PETER’S UNITY SECONDARY SCHOOL, AKURE, ONDO STATE, NIGERIA</a:t>
            </a:r>
            <a:endParaRPr lang="en-US" altLang="en-US" dirty="0">
              <a:latin typeface="Helvetica" pitchFamily="2" charset="0"/>
            </a:endParaRPr>
          </a:p>
        </p:txBody>
      </p:sp>
      <p:sp>
        <p:nvSpPr>
          <p:cNvPr id="2062" name="Text Box 27"/>
          <p:cNvSpPr txBox="1">
            <a:spLocks noChangeArrowheads="1"/>
          </p:cNvSpPr>
          <p:nvPr/>
        </p:nvSpPr>
        <p:spPr bwMode="auto">
          <a:xfrm>
            <a:off x="37679437" y="28002320"/>
            <a:ext cx="11921930" cy="222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marL="0" lvl="1" indent="0" eaLnBrk="1" hangingPunct="1">
              <a:spcBef>
                <a:spcPct val="50000"/>
              </a:spcBef>
            </a:pPr>
            <a:r>
              <a:rPr lang="en-US" altLang="en-US" sz="4800" b="1" dirty="0">
                <a:latin typeface="Helvetica"/>
                <a:cs typeface="Cambria"/>
              </a:rPr>
              <a:t>Bibliography/</a:t>
            </a:r>
            <a:r>
              <a:rPr lang="en-US" sz="4800" b="1" dirty="0">
                <a:latin typeface="Helvetica"/>
                <a:cs typeface="Cambria"/>
              </a:rPr>
              <a:t>References</a:t>
            </a:r>
            <a:endParaRPr lang="en-US" sz="4800" dirty="0">
              <a:latin typeface="Helvetica"/>
            </a:endParaRPr>
          </a:p>
          <a:p>
            <a:pPr eaLnBrk="1" hangingPunct="1">
              <a:spcBef>
                <a:spcPct val="50000"/>
              </a:spcBef>
            </a:pPr>
            <a:endParaRPr lang="en-US" altLang="en-US" sz="6000" b="1" dirty="0">
              <a:latin typeface="Helvetica" pitchFamily="2" charset="0"/>
              <a:cs typeface="Cambria"/>
            </a:endParaRPr>
          </a:p>
        </p:txBody>
      </p:sp>
      <p:sp>
        <p:nvSpPr>
          <p:cNvPr id="2063" name="Text Box 36"/>
          <p:cNvSpPr txBox="1">
            <a:spLocks noChangeArrowheads="1"/>
          </p:cNvSpPr>
          <p:nvPr/>
        </p:nvSpPr>
        <p:spPr bwMode="auto">
          <a:xfrm>
            <a:off x="12926103" y="7955280"/>
            <a:ext cx="11824566" cy="1078009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802" tIns="34401" rIns="68802" bIns="34401">
            <a:spAutoFit/>
          </a:bodyPr>
          <a:lstStyle>
            <a:lvl1pPr defTabSz="688975" eaLnBrk="0" hangingPunct="0">
              <a:defRPr sz="9600">
                <a:solidFill>
                  <a:schemeClr val="tx1"/>
                </a:solidFill>
                <a:latin typeface="Arial" charset="0"/>
              </a:defRPr>
            </a:lvl1pPr>
            <a:lvl2pPr marL="742950" indent="-285750" defTabSz="688975" eaLnBrk="0" hangingPunct="0">
              <a:defRPr sz="9600">
                <a:solidFill>
                  <a:schemeClr val="tx1"/>
                </a:solidFill>
                <a:latin typeface="Arial" charset="0"/>
              </a:defRPr>
            </a:lvl2pPr>
            <a:lvl3pPr marL="1143000" indent="-228600" defTabSz="688975" eaLnBrk="0" hangingPunct="0">
              <a:defRPr sz="9600">
                <a:solidFill>
                  <a:schemeClr val="tx1"/>
                </a:solidFill>
                <a:latin typeface="Arial" charset="0"/>
              </a:defRPr>
            </a:lvl3pPr>
            <a:lvl4pPr marL="1600200" indent="-228600" defTabSz="688975" eaLnBrk="0" hangingPunct="0">
              <a:defRPr sz="9600">
                <a:solidFill>
                  <a:schemeClr val="tx1"/>
                </a:solidFill>
                <a:latin typeface="Arial" charset="0"/>
              </a:defRPr>
            </a:lvl4pPr>
            <a:lvl5pPr marL="2057400" indent="-228600" defTabSz="688975" eaLnBrk="0" hangingPunct="0">
              <a:defRPr sz="9600">
                <a:solidFill>
                  <a:schemeClr val="tx1"/>
                </a:solidFill>
                <a:latin typeface="Arial" charset="0"/>
              </a:defRPr>
            </a:lvl5pPr>
            <a:lvl6pPr marL="2514600" indent="-228600" algn="ctr" defTabSz="688975" eaLnBrk="0" fontAlgn="base" hangingPunct="0">
              <a:spcBef>
                <a:spcPct val="0"/>
              </a:spcBef>
              <a:spcAft>
                <a:spcPct val="0"/>
              </a:spcAft>
              <a:defRPr sz="9600">
                <a:solidFill>
                  <a:schemeClr val="tx1"/>
                </a:solidFill>
                <a:latin typeface="Arial" charset="0"/>
              </a:defRPr>
            </a:lvl6pPr>
            <a:lvl7pPr marL="2971800" indent="-228600" algn="ctr" defTabSz="688975" eaLnBrk="0" fontAlgn="base" hangingPunct="0">
              <a:spcBef>
                <a:spcPct val="0"/>
              </a:spcBef>
              <a:spcAft>
                <a:spcPct val="0"/>
              </a:spcAft>
              <a:defRPr sz="9600">
                <a:solidFill>
                  <a:schemeClr val="tx1"/>
                </a:solidFill>
                <a:latin typeface="Arial" charset="0"/>
              </a:defRPr>
            </a:lvl7pPr>
            <a:lvl8pPr marL="3429000" indent="-228600" algn="ctr" defTabSz="688975" eaLnBrk="0" fontAlgn="base" hangingPunct="0">
              <a:spcBef>
                <a:spcPct val="0"/>
              </a:spcBef>
              <a:spcAft>
                <a:spcPct val="0"/>
              </a:spcAft>
              <a:defRPr sz="9600">
                <a:solidFill>
                  <a:schemeClr val="tx1"/>
                </a:solidFill>
                <a:latin typeface="Arial" charset="0"/>
              </a:defRPr>
            </a:lvl8pPr>
            <a:lvl9pPr marL="3886200" indent="-228600" algn="ctr" defTabSz="688975" eaLnBrk="0" fontAlgn="base" hangingPunct="0">
              <a:spcBef>
                <a:spcPct val="0"/>
              </a:spcBef>
              <a:spcAft>
                <a:spcPct val="0"/>
              </a:spcAft>
              <a:defRPr sz="9600">
                <a:solidFill>
                  <a:schemeClr val="tx1"/>
                </a:solidFill>
                <a:latin typeface="Arial" charset="0"/>
              </a:defRPr>
            </a:lvl9pPr>
          </a:lstStyle>
          <a:p>
            <a:pPr lvl="1"/>
            <a:r>
              <a:rPr lang="en-US" altLang="en-US" sz="3600" b="1" dirty="0">
                <a:latin typeface="Garamond" panose="02020404030301010803" pitchFamily="18" charset="0"/>
                <a:cs typeface="Cambria"/>
              </a:rPr>
              <a:t>Planning Investigations</a:t>
            </a:r>
          </a:p>
          <a:p>
            <a:r>
              <a:rPr lang="en-US" sz="2800" dirty="0"/>
              <a:t>The HANNA (AQ-9901SD) instrument was used for measuring the emissions of CO and CO</a:t>
            </a:r>
            <a:r>
              <a:rPr lang="en-US" sz="2800" baseline="-25000" dirty="0"/>
              <a:t>2</a:t>
            </a:r>
            <a:r>
              <a:rPr lang="en-US" sz="2800" dirty="0"/>
              <a:t>, while relative humidity and air temperature values were also obtained at the area of investigation using the same device. Figures 2 and 3 display the HANNA instrument while one of the probes is shown in Figure 3. </a:t>
            </a:r>
          </a:p>
          <a:p>
            <a:r>
              <a:rPr lang="en-US" sz="2800" dirty="0"/>
              <a:t>ArcGIS was used for generating the map of the study area (Figure 4). Four atmospheric sites at FUTA in Akure metropolis which is within Akure South local government, Ondo State, Nigeria (Figure 4).</a:t>
            </a:r>
          </a:p>
          <a:p>
            <a:r>
              <a:rPr lang="en-US" sz="3600" b="1" dirty="0">
                <a:latin typeface="Garamond" pitchFamily="18" charset="0"/>
              </a:rPr>
              <a:t>Safety Precautions</a:t>
            </a:r>
            <a:endParaRPr lang="en-US" sz="3600" dirty="0">
              <a:latin typeface="Garamond" pitchFamily="18" charset="0"/>
            </a:endParaRPr>
          </a:p>
          <a:p>
            <a:pPr lvl="0" algn="l"/>
            <a:r>
              <a:rPr lang="en-US" sz="2800" dirty="0"/>
              <a:t>All larval habitats sampled as specimens for the research work were immediately discarded and destroyed. We sampled the larvae at or near solar moon.</a:t>
            </a:r>
          </a:p>
          <a:p>
            <a:r>
              <a:rPr lang="en-US" sz="3600" b="1" dirty="0">
                <a:latin typeface="Garamond" pitchFamily="18" charset="0"/>
              </a:rPr>
              <a:t>Geographical Location of Akure City</a:t>
            </a:r>
            <a:endParaRPr lang="en-US" sz="3600" dirty="0">
              <a:latin typeface="Garamond" pitchFamily="18" charset="0"/>
            </a:endParaRPr>
          </a:p>
          <a:p>
            <a:pPr algn="l"/>
            <a:r>
              <a:rPr lang="en-US" sz="2800" dirty="0"/>
              <a:t>Akure metropolitan city is in south-western </a:t>
            </a:r>
            <a:r>
              <a:rPr lang="en-US" sz="2800" dirty="0">
                <a:hlinkClick r:id="rId3" tooltip="Nigeria"/>
              </a:rPr>
              <a:t>Nigeria</a:t>
            </a:r>
            <a:r>
              <a:rPr lang="en-US" sz="2800" dirty="0"/>
              <a:t>, and is the capital of </a:t>
            </a:r>
            <a:r>
              <a:rPr lang="en-US" sz="2800" u="sng" dirty="0">
                <a:hlinkClick r:id="rId4" tooltip="Ondo State"/>
              </a:rPr>
              <a:t>Ondo State</a:t>
            </a:r>
            <a:r>
              <a:rPr lang="en-US" sz="2800" dirty="0"/>
              <a:t>. It lies about 7°25’ north of the equator and 5°19’ east of the Meridian (Figure 1).  Figure 2 is the Print screen of GLOBE.</a:t>
            </a:r>
          </a:p>
          <a:p>
            <a:pPr algn="l"/>
            <a:endParaRPr lang="en-US" sz="2800" dirty="0"/>
          </a:p>
          <a:p>
            <a:pPr algn="l"/>
            <a:r>
              <a:rPr lang="en-US" sz="2800" dirty="0"/>
              <a:t> GLOBE Protocols in this research work: </a:t>
            </a:r>
            <a:r>
              <a:rPr lang="en-US" sz="2800" b="1" dirty="0"/>
              <a:t>Atmosphere protocols </a:t>
            </a:r>
            <a:r>
              <a:rPr lang="en-US" sz="2800" dirty="0"/>
              <a:t>– air temperature and relative humidity; </a:t>
            </a:r>
            <a:r>
              <a:rPr lang="en-US" sz="2800" b="1" dirty="0"/>
              <a:t>Carbon protocols</a:t>
            </a:r>
            <a:r>
              <a:rPr lang="en-US" sz="2800" dirty="0"/>
              <a:t> – carbon dioxide (CO</a:t>
            </a:r>
            <a:r>
              <a:rPr lang="en-US" sz="2800" baseline="-25000" dirty="0"/>
              <a:t>2</a:t>
            </a:r>
            <a:r>
              <a:rPr lang="en-US" sz="2800" dirty="0"/>
              <a:t>) emissions; </a:t>
            </a:r>
            <a:r>
              <a:rPr lang="en-US" sz="2800" b="1" dirty="0"/>
              <a:t>Air quality protocol</a:t>
            </a:r>
            <a:r>
              <a:rPr lang="en-US" sz="2800" dirty="0"/>
              <a:t> – carbon monoxide (CO).</a:t>
            </a:r>
          </a:p>
          <a:p>
            <a:pPr algn="l"/>
            <a:endParaRPr lang="en-US" sz="2800" dirty="0"/>
          </a:p>
          <a:p>
            <a:endParaRPr lang="en-US" sz="2800" dirty="0"/>
          </a:p>
          <a:p>
            <a:pPr algn="l"/>
            <a:endParaRPr lang="en-US" sz="2800" dirty="0"/>
          </a:p>
        </p:txBody>
      </p:sp>
      <p:sp>
        <p:nvSpPr>
          <p:cNvPr id="2065" name="Text Box 39"/>
          <p:cNvSpPr txBox="1">
            <a:spLocks noChangeArrowheads="1"/>
          </p:cNvSpPr>
          <p:nvPr/>
        </p:nvSpPr>
        <p:spPr bwMode="auto">
          <a:xfrm>
            <a:off x="25398198" y="8267606"/>
            <a:ext cx="11756133" cy="2839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802" tIns="34401" rIns="68802" bIns="34401">
            <a:spAutoFit/>
          </a:bodyPr>
          <a:lstStyle>
            <a:lvl1pPr defTabSz="688975" eaLnBrk="0" hangingPunct="0">
              <a:defRPr sz="9600">
                <a:solidFill>
                  <a:schemeClr val="tx1"/>
                </a:solidFill>
                <a:latin typeface="Arial" charset="0"/>
              </a:defRPr>
            </a:lvl1pPr>
            <a:lvl2pPr marL="742950" indent="-285750" defTabSz="688975" eaLnBrk="0" hangingPunct="0">
              <a:defRPr sz="9600">
                <a:solidFill>
                  <a:schemeClr val="tx1"/>
                </a:solidFill>
                <a:latin typeface="Arial" charset="0"/>
              </a:defRPr>
            </a:lvl2pPr>
            <a:lvl3pPr marL="1143000" indent="-228600" defTabSz="688975" eaLnBrk="0" hangingPunct="0">
              <a:defRPr sz="9600">
                <a:solidFill>
                  <a:schemeClr val="tx1"/>
                </a:solidFill>
                <a:latin typeface="Arial" charset="0"/>
              </a:defRPr>
            </a:lvl3pPr>
            <a:lvl4pPr marL="1600200" indent="-228600" defTabSz="688975" eaLnBrk="0" hangingPunct="0">
              <a:defRPr sz="9600">
                <a:solidFill>
                  <a:schemeClr val="tx1"/>
                </a:solidFill>
                <a:latin typeface="Arial" charset="0"/>
              </a:defRPr>
            </a:lvl4pPr>
            <a:lvl5pPr marL="2057400" indent="-228600" defTabSz="688975" eaLnBrk="0" hangingPunct="0">
              <a:defRPr sz="9600">
                <a:solidFill>
                  <a:schemeClr val="tx1"/>
                </a:solidFill>
                <a:latin typeface="Arial" charset="0"/>
              </a:defRPr>
            </a:lvl5pPr>
            <a:lvl6pPr marL="2514600" indent="-228600" algn="ctr" defTabSz="688975" eaLnBrk="0" fontAlgn="base" hangingPunct="0">
              <a:spcBef>
                <a:spcPct val="0"/>
              </a:spcBef>
              <a:spcAft>
                <a:spcPct val="0"/>
              </a:spcAft>
              <a:defRPr sz="9600">
                <a:solidFill>
                  <a:schemeClr val="tx1"/>
                </a:solidFill>
                <a:latin typeface="Arial" charset="0"/>
              </a:defRPr>
            </a:lvl6pPr>
            <a:lvl7pPr marL="2971800" indent="-228600" algn="ctr" defTabSz="688975" eaLnBrk="0" fontAlgn="base" hangingPunct="0">
              <a:spcBef>
                <a:spcPct val="0"/>
              </a:spcBef>
              <a:spcAft>
                <a:spcPct val="0"/>
              </a:spcAft>
              <a:defRPr sz="9600">
                <a:solidFill>
                  <a:schemeClr val="tx1"/>
                </a:solidFill>
                <a:latin typeface="Arial" charset="0"/>
              </a:defRPr>
            </a:lvl7pPr>
            <a:lvl8pPr marL="3429000" indent="-228600" algn="ctr" defTabSz="688975" eaLnBrk="0" fontAlgn="base" hangingPunct="0">
              <a:spcBef>
                <a:spcPct val="0"/>
              </a:spcBef>
              <a:spcAft>
                <a:spcPct val="0"/>
              </a:spcAft>
              <a:defRPr sz="9600">
                <a:solidFill>
                  <a:schemeClr val="tx1"/>
                </a:solidFill>
                <a:latin typeface="Arial" charset="0"/>
              </a:defRPr>
            </a:lvl8pPr>
            <a:lvl9pPr marL="3886200" indent="-228600" algn="ctr" defTabSz="688975" eaLnBrk="0" fontAlgn="base" hangingPunct="0">
              <a:spcBef>
                <a:spcPct val="0"/>
              </a:spcBef>
              <a:spcAft>
                <a:spcPct val="0"/>
              </a:spcAft>
              <a:defRPr sz="9600">
                <a:solidFill>
                  <a:schemeClr val="tx1"/>
                </a:solidFill>
                <a:latin typeface="Arial" charset="0"/>
              </a:defRPr>
            </a:lvl9pPr>
          </a:lstStyle>
          <a:p>
            <a:pPr marL="457200" lvl="1" indent="0"/>
            <a:r>
              <a:rPr lang="en-US" altLang="en-US" sz="3600" b="1" dirty="0">
                <a:latin typeface="Garamond" panose="02020404030301010803" pitchFamily="18" charset="0"/>
                <a:cs typeface="Cambria"/>
              </a:rPr>
              <a:t>Analyzing Data</a:t>
            </a:r>
          </a:p>
          <a:p>
            <a:pPr marL="457200" lvl="1" indent="0"/>
            <a:endParaRPr lang="en-US" altLang="en-US" sz="3600" b="1" dirty="0">
              <a:latin typeface="Garamond" panose="02020404030301010803" pitchFamily="18" charset="0"/>
              <a:cs typeface="Cambria"/>
            </a:endParaRPr>
          </a:p>
          <a:p>
            <a:pPr marL="457200" lvl="1" indent="0"/>
            <a:endParaRPr lang="en-US" altLang="en-US" sz="3600" b="1" dirty="0">
              <a:latin typeface="Garamond" panose="02020404030301010803" pitchFamily="18" charset="0"/>
              <a:cs typeface="Cambria"/>
            </a:endParaRPr>
          </a:p>
          <a:p>
            <a:pPr marL="457200" lvl="1" indent="0"/>
            <a:endParaRPr lang="en-US" altLang="en-US" sz="3600" b="1" dirty="0">
              <a:latin typeface="Garamond" panose="02020404030301010803" pitchFamily="18" charset="0"/>
              <a:cs typeface="Cambria"/>
            </a:endParaRPr>
          </a:p>
          <a:p>
            <a:pPr marL="457200" lvl="1" indent="0"/>
            <a:endParaRPr lang="en-US" altLang="en-US" sz="3600" b="1" dirty="0">
              <a:latin typeface="Garamond" panose="02020404030301010803" pitchFamily="18" charset="0"/>
              <a:cs typeface="Cambria"/>
            </a:endParaRPr>
          </a:p>
        </p:txBody>
      </p:sp>
      <p:sp>
        <p:nvSpPr>
          <p:cNvPr id="2068" name="Text Box 43"/>
          <p:cNvSpPr txBox="1">
            <a:spLocks noChangeArrowheads="1"/>
          </p:cNvSpPr>
          <p:nvPr/>
        </p:nvSpPr>
        <p:spPr bwMode="auto">
          <a:xfrm>
            <a:off x="25638125" y="7178675"/>
            <a:ext cx="11288713" cy="934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5400" b="1" dirty="0">
                <a:latin typeface="Helvetica" pitchFamily="2" charset="0"/>
                <a:cs typeface="Cambria"/>
              </a:rPr>
              <a:t>Results</a:t>
            </a:r>
            <a:endParaRPr lang="en-US" altLang="en-US" sz="5400" b="1" dirty="0">
              <a:latin typeface="Garamond" panose="02020404030301010803" pitchFamily="18" charset="0"/>
              <a:cs typeface="Cambria"/>
            </a:endParaRPr>
          </a:p>
        </p:txBody>
      </p:sp>
      <p:sp>
        <p:nvSpPr>
          <p:cNvPr id="29" name="AutoShape 4"/>
          <p:cNvSpPr>
            <a:spLocks noChangeArrowheads="1"/>
          </p:cNvSpPr>
          <p:nvPr/>
        </p:nvSpPr>
        <p:spPr bwMode="auto">
          <a:xfrm>
            <a:off x="683142" y="8319320"/>
            <a:ext cx="12102464" cy="6251772"/>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dirty="0"/>
          </a:p>
        </p:txBody>
      </p:sp>
      <p:sp>
        <p:nvSpPr>
          <p:cNvPr id="2" name="TextBox 1"/>
          <p:cNvSpPr txBox="1"/>
          <p:nvPr/>
        </p:nvSpPr>
        <p:spPr>
          <a:xfrm>
            <a:off x="1185421" y="7193212"/>
            <a:ext cx="11176821" cy="923330"/>
          </a:xfrm>
          <a:prstGeom prst="rect">
            <a:avLst/>
          </a:prstGeom>
          <a:noFill/>
        </p:spPr>
        <p:txBody>
          <a:bodyPr wrap="square" rtlCol="0">
            <a:spAutoFit/>
          </a:bodyPr>
          <a:lstStyle/>
          <a:p>
            <a:r>
              <a:rPr lang="en-US" sz="5400" b="1" dirty="0">
                <a:latin typeface="Helvetica" pitchFamily="2" charset="0"/>
                <a:cs typeface="Cambria"/>
              </a:rPr>
              <a:t>Abstract</a:t>
            </a:r>
          </a:p>
        </p:txBody>
      </p:sp>
      <p:sp>
        <p:nvSpPr>
          <p:cNvPr id="30" name="AutoShape 4"/>
          <p:cNvSpPr>
            <a:spLocks noChangeArrowheads="1"/>
          </p:cNvSpPr>
          <p:nvPr/>
        </p:nvSpPr>
        <p:spPr bwMode="auto">
          <a:xfrm>
            <a:off x="616423" y="15849600"/>
            <a:ext cx="12023551" cy="493776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dirty="0"/>
          </a:p>
        </p:txBody>
      </p:sp>
      <p:sp>
        <p:nvSpPr>
          <p:cNvPr id="31" name="TextBox 30"/>
          <p:cNvSpPr txBox="1"/>
          <p:nvPr/>
        </p:nvSpPr>
        <p:spPr>
          <a:xfrm>
            <a:off x="1253148" y="15880080"/>
            <a:ext cx="11176821" cy="923330"/>
          </a:xfrm>
          <a:prstGeom prst="rect">
            <a:avLst/>
          </a:prstGeom>
          <a:noFill/>
        </p:spPr>
        <p:txBody>
          <a:bodyPr wrap="square" rtlCol="0">
            <a:spAutoFit/>
          </a:bodyPr>
          <a:lstStyle/>
          <a:p>
            <a:r>
              <a:rPr lang="en-US" sz="5400" b="1" dirty="0">
                <a:latin typeface="Helvetica" pitchFamily="2" charset="0"/>
                <a:cs typeface="Cambria"/>
              </a:rPr>
              <a:t>Research Questions</a:t>
            </a:r>
            <a:endParaRPr lang="en-US" sz="5400" b="1" dirty="0">
              <a:latin typeface="Garamond" panose="02020404030301010803" pitchFamily="18" charset="0"/>
              <a:cs typeface="Cambria"/>
            </a:endParaRPr>
          </a:p>
        </p:txBody>
      </p:sp>
      <p:sp>
        <p:nvSpPr>
          <p:cNvPr id="32" name="AutoShape 4"/>
          <p:cNvSpPr>
            <a:spLocks noChangeArrowheads="1"/>
          </p:cNvSpPr>
          <p:nvPr/>
        </p:nvSpPr>
        <p:spPr bwMode="auto">
          <a:xfrm>
            <a:off x="496850" y="20909280"/>
            <a:ext cx="12102464" cy="14690408"/>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33" name="Text Box 42"/>
          <p:cNvSpPr txBox="1">
            <a:spLocks noChangeArrowheads="1"/>
          </p:cNvSpPr>
          <p:nvPr/>
        </p:nvSpPr>
        <p:spPr bwMode="auto">
          <a:xfrm>
            <a:off x="947045" y="21000719"/>
            <a:ext cx="11288713" cy="934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5400" b="1" dirty="0">
                <a:latin typeface="Helvetica" pitchFamily="2" charset="0"/>
                <a:cs typeface="Cambria"/>
              </a:rPr>
              <a:t>Introduction</a:t>
            </a:r>
            <a:endParaRPr lang="en-US" altLang="en-US" sz="5400" b="1" dirty="0">
              <a:latin typeface="Garamond" panose="02020404030301010803" pitchFamily="18" charset="0"/>
              <a:cs typeface="Cambria"/>
            </a:endParaRPr>
          </a:p>
        </p:txBody>
      </p:sp>
      <p:sp>
        <p:nvSpPr>
          <p:cNvPr id="34" name="AutoShape 4"/>
          <p:cNvSpPr>
            <a:spLocks noChangeArrowheads="1"/>
          </p:cNvSpPr>
          <p:nvPr/>
        </p:nvSpPr>
        <p:spPr bwMode="auto">
          <a:xfrm>
            <a:off x="37498903" y="6911195"/>
            <a:ext cx="12102464" cy="1216928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35" name="TextBox 34"/>
          <p:cNvSpPr txBox="1"/>
          <p:nvPr/>
        </p:nvSpPr>
        <p:spPr>
          <a:xfrm>
            <a:off x="37876590" y="7007189"/>
            <a:ext cx="11176821" cy="923330"/>
          </a:xfrm>
          <a:prstGeom prst="rect">
            <a:avLst/>
          </a:prstGeom>
          <a:noFill/>
        </p:spPr>
        <p:txBody>
          <a:bodyPr wrap="square" rtlCol="0">
            <a:spAutoFit/>
          </a:bodyPr>
          <a:lstStyle/>
          <a:p>
            <a:r>
              <a:rPr lang="en-US" sz="5400" b="1" dirty="0">
                <a:latin typeface="Helvetica" pitchFamily="2" charset="0"/>
                <a:cs typeface="Cambria"/>
              </a:rPr>
              <a:t>Discussion</a:t>
            </a:r>
          </a:p>
        </p:txBody>
      </p:sp>
      <p:sp>
        <p:nvSpPr>
          <p:cNvPr id="36" name="AutoShape 4"/>
          <p:cNvSpPr>
            <a:spLocks noChangeArrowheads="1"/>
          </p:cNvSpPr>
          <p:nvPr/>
        </p:nvSpPr>
        <p:spPr bwMode="auto">
          <a:xfrm>
            <a:off x="37679436" y="19598641"/>
            <a:ext cx="12338244" cy="7924799"/>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2056" name="Text Box 11"/>
          <p:cNvSpPr txBox="1">
            <a:spLocks noChangeArrowheads="1"/>
          </p:cNvSpPr>
          <p:nvPr/>
        </p:nvSpPr>
        <p:spPr bwMode="auto">
          <a:xfrm>
            <a:off x="37889361" y="19411736"/>
            <a:ext cx="11724777" cy="934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5400" b="1" dirty="0">
                <a:latin typeface="Helvetica" pitchFamily="2" charset="0"/>
                <a:cs typeface="Cambria"/>
              </a:rPr>
              <a:t>Conclusions</a:t>
            </a:r>
          </a:p>
        </p:txBody>
      </p:sp>
      <p:sp>
        <p:nvSpPr>
          <p:cNvPr id="40" name="TextBox 39"/>
          <p:cNvSpPr txBox="1"/>
          <p:nvPr/>
        </p:nvSpPr>
        <p:spPr>
          <a:xfrm>
            <a:off x="37693051" y="20237419"/>
            <a:ext cx="12131040" cy="6186309"/>
          </a:xfrm>
          <a:prstGeom prst="rect">
            <a:avLst/>
          </a:prstGeom>
          <a:noFill/>
        </p:spPr>
        <p:txBody>
          <a:bodyPr wrap="square" rtlCol="0">
            <a:spAutoFit/>
          </a:bodyPr>
          <a:lstStyle/>
          <a:p>
            <a:pPr algn="just"/>
            <a:r>
              <a:rPr lang="en-GB" sz="2400" dirty="0"/>
              <a:t>The combined analysis of these graphs can provide insights into the environmental conditions at each site and how they might be interrelated. For instance, higher CO and CO2 levels could be indicative of increased fossil fuel combustion, which is a significant contributor to climate change. The relative humidity and air temperature data can help in understanding the local climate dynamics and how they might be influenced by or contribute to broader climatic trends.</a:t>
            </a:r>
            <a:endParaRPr lang="en-US" sz="2400" dirty="0"/>
          </a:p>
          <a:p>
            <a:pPr algn="just"/>
            <a:r>
              <a:rPr lang="en-GB" sz="2400" dirty="0"/>
              <a:t>The interplay between CO levels, temperature, and humidity can have complex effects on local and global climates. Persistent high levels of CO can lead to deteriorating air quality and health issues, as well as contribute to the warming of the atmosphere.</a:t>
            </a:r>
            <a:endParaRPr lang="en-US" sz="2400" dirty="0"/>
          </a:p>
          <a:p>
            <a:pPr algn="l"/>
            <a:r>
              <a:rPr lang="en-US" sz="2800" b="1" dirty="0"/>
              <a:t> </a:t>
            </a:r>
            <a:r>
              <a:rPr lang="en-US" sz="3200" b="1" dirty="0"/>
              <a:t>Recommendation</a:t>
            </a:r>
            <a:endParaRPr lang="en-US" sz="3200" dirty="0"/>
          </a:p>
          <a:p>
            <a:pPr algn="just"/>
            <a:r>
              <a:rPr lang="en-US" sz="2400" dirty="0"/>
              <a:t>How to prevent global warming include the following:</a:t>
            </a:r>
          </a:p>
          <a:p>
            <a:pPr lvl="0" algn="just"/>
            <a:r>
              <a:rPr lang="en-US" sz="2400" dirty="0"/>
              <a:t>Adoption of renewable energies such as solar, wind, biomass and geothermal, that is, moving away from fossil fuels.</a:t>
            </a:r>
          </a:p>
          <a:p>
            <a:pPr algn="just"/>
            <a:r>
              <a:rPr lang="en-US" sz="2400" dirty="0"/>
              <a:t>Reducing our consumption of energy and water by using more efficient devices such as Light Emitting Devices (LED) light bulbs, innovative shower systems</a:t>
            </a:r>
            <a:r>
              <a:rPr lang="en-US" sz="2400" b="1" dirty="0"/>
              <a:t>.</a:t>
            </a:r>
            <a:endParaRPr lang="en-US" sz="2400" dirty="0"/>
          </a:p>
          <a:p>
            <a:pPr algn="l"/>
            <a:endParaRPr lang="en-US" sz="2800" dirty="0"/>
          </a:p>
        </p:txBody>
      </p:sp>
      <p:sp>
        <p:nvSpPr>
          <p:cNvPr id="41" name="TextBox 40"/>
          <p:cNvSpPr txBox="1"/>
          <p:nvPr/>
        </p:nvSpPr>
        <p:spPr>
          <a:xfrm>
            <a:off x="37498903" y="7414211"/>
            <a:ext cx="11665337" cy="9879628"/>
          </a:xfrm>
          <a:prstGeom prst="rect">
            <a:avLst/>
          </a:prstGeom>
          <a:noFill/>
        </p:spPr>
        <p:txBody>
          <a:bodyPr wrap="square" rtlCol="0">
            <a:spAutoFit/>
          </a:bodyPr>
          <a:lstStyle/>
          <a:p>
            <a:pPr algn="l"/>
            <a:endParaRPr lang="en-US" sz="2400" dirty="0"/>
          </a:p>
          <a:p>
            <a:pPr algn="just">
              <a:lnSpc>
                <a:spcPct val="150000"/>
              </a:lnSpc>
            </a:pPr>
            <a:r>
              <a:rPr lang="en-GB" sz="2400" dirty="0"/>
              <a:t>The fluctuations in CO levels could indicate varying levels of human activity or natural events that influence CO emissions. </a:t>
            </a:r>
            <a:endParaRPr lang="en-US" sz="2400" dirty="0"/>
          </a:p>
          <a:p>
            <a:pPr algn="just">
              <a:lnSpc>
                <a:spcPct val="150000"/>
              </a:lnSpc>
            </a:pPr>
            <a:endParaRPr lang="en-US" sz="2400" dirty="0"/>
          </a:p>
          <a:p>
            <a:pPr algn="just">
              <a:lnSpc>
                <a:spcPct val="150000"/>
              </a:lnSpc>
            </a:pPr>
            <a:r>
              <a:rPr lang="en-GB" sz="2400" dirty="0"/>
              <a:t>CO</a:t>
            </a:r>
            <a:r>
              <a:rPr lang="en-GB" sz="2400" baseline="-25000" dirty="0"/>
              <a:t>2</a:t>
            </a:r>
            <a:r>
              <a:rPr lang="en-GB" sz="2400" dirty="0"/>
              <a:t> levels also vary, with some sites showing more pronounced fluctuations than others. This could be related to localized sources of CO</a:t>
            </a:r>
            <a:r>
              <a:rPr lang="en-GB" sz="2400" baseline="-25000" dirty="0"/>
              <a:t>2</a:t>
            </a:r>
            <a:r>
              <a:rPr lang="en-GB" sz="2400" dirty="0"/>
              <a:t>, such as traffic or industrial activities.</a:t>
            </a:r>
            <a:endParaRPr lang="en-US" sz="2400" dirty="0"/>
          </a:p>
          <a:p>
            <a:pPr algn="just">
              <a:lnSpc>
                <a:spcPct val="150000"/>
              </a:lnSpc>
            </a:pPr>
            <a:endParaRPr lang="en-US" sz="2400" dirty="0"/>
          </a:p>
          <a:p>
            <a:pPr algn="just">
              <a:lnSpc>
                <a:spcPct val="150000"/>
              </a:lnSpc>
            </a:pPr>
            <a:r>
              <a:rPr lang="en-GB" sz="2400" dirty="0"/>
              <a:t>The interplay between CO levels, temperature, and humidity can have complex effects on local and global climates. Persistent high levels of CO can lead to deteriorating air quality and health issues, as well as contribute to the warming of the a weak negative correlation between CO emissions and time at this atmosphere..</a:t>
            </a:r>
          </a:p>
          <a:p>
            <a:pPr algn="just">
              <a:lnSpc>
                <a:spcPct val="150000"/>
              </a:lnSpc>
            </a:pPr>
            <a:endParaRPr lang="en-GB" sz="2400" dirty="0"/>
          </a:p>
          <a:p>
            <a:pPr algn="just"/>
            <a:r>
              <a:rPr lang="en-GB" sz="2400" dirty="0"/>
              <a:t> Overall, the data suggests a weak negative correlation between CO emissions and time at this location, but this finding is not statistically significant. There is a moderate positive correlation between relative humidity and air temperature, which is statistically significant.</a:t>
            </a:r>
            <a:endParaRPr lang="en-US" sz="2400" dirty="0"/>
          </a:p>
          <a:p>
            <a:pPr algn="just">
              <a:lnSpc>
                <a:spcPct val="150000"/>
              </a:lnSpc>
            </a:pPr>
            <a:endParaRPr lang="en-US" sz="2400" dirty="0"/>
          </a:p>
          <a:p>
            <a:pPr lvl="1" algn="l"/>
            <a:endParaRPr lang="en-US" sz="2400" dirty="0">
              <a:latin typeface="Garamond" panose="02020404030301010803" pitchFamily="18" charset="0"/>
            </a:endParaRPr>
          </a:p>
        </p:txBody>
      </p:sp>
      <p:sp>
        <p:nvSpPr>
          <p:cNvPr id="43" name="TextBox 42"/>
          <p:cNvSpPr txBox="1"/>
          <p:nvPr/>
        </p:nvSpPr>
        <p:spPr>
          <a:xfrm>
            <a:off x="947045" y="16733520"/>
            <a:ext cx="11482924" cy="3877985"/>
          </a:xfrm>
          <a:prstGeom prst="rect">
            <a:avLst/>
          </a:prstGeom>
          <a:noFill/>
        </p:spPr>
        <p:txBody>
          <a:bodyPr wrap="square" rtlCol="0">
            <a:spAutoFit/>
          </a:bodyPr>
          <a:lstStyle/>
          <a:p>
            <a:pPr marL="514350" lvl="0" indent="-514350" algn="just">
              <a:lnSpc>
                <a:spcPct val="150000"/>
              </a:lnSpc>
              <a:buFont typeface="+mj-lt"/>
              <a:buAutoNum type="arabicParenR"/>
            </a:pPr>
            <a:r>
              <a:rPr lang="en-US" sz="2800" dirty="0"/>
              <a:t>Do human activities influence the climate change?</a:t>
            </a:r>
          </a:p>
          <a:p>
            <a:pPr lvl="0" algn="just">
              <a:lnSpc>
                <a:spcPct val="150000"/>
              </a:lnSpc>
            </a:pPr>
            <a:r>
              <a:rPr lang="en-US" sz="2800" dirty="0"/>
              <a:t>2) Does carbon dioxide, air temperature, relative humidity and carbon monoxide play significant roles in climate change?</a:t>
            </a:r>
          </a:p>
          <a:p>
            <a:pPr lvl="0" algn="just">
              <a:lnSpc>
                <a:spcPct val="150000"/>
              </a:lnSpc>
            </a:pPr>
            <a:r>
              <a:rPr lang="en-US" sz="2800" dirty="0"/>
              <a:t>3) What is the relationship between the physicochemical factors and climate change?</a:t>
            </a:r>
          </a:p>
          <a:p>
            <a:pPr lvl="0" algn="l"/>
            <a:endParaRPr lang="en-US" sz="3600" dirty="0">
              <a:latin typeface="Garamond" panose="02020404030301010803" pitchFamily="18" charset="0"/>
            </a:endParaRPr>
          </a:p>
        </p:txBody>
      </p:sp>
      <p:sp>
        <p:nvSpPr>
          <p:cNvPr id="45" name="TextBox 44"/>
          <p:cNvSpPr txBox="1"/>
          <p:nvPr/>
        </p:nvSpPr>
        <p:spPr>
          <a:xfrm>
            <a:off x="530791" y="21701760"/>
            <a:ext cx="11844090" cy="5447645"/>
          </a:xfrm>
          <a:prstGeom prst="rect">
            <a:avLst/>
          </a:prstGeom>
          <a:noFill/>
        </p:spPr>
        <p:txBody>
          <a:bodyPr wrap="square" rtlCol="0">
            <a:spAutoFit/>
          </a:bodyPr>
          <a:lstStyle/>
          <a:p>
            <a:pPr marL="1028700" lvl="1" indent="-571500" algn="l">
              <a:buFont typeface="Arial" panose="020B0604020202020204" pitchFamily="34" charset="0"/>
              <a:buChar char="•"/>
            </a:pPr>
            <a:endParaRPr lang="en-US" sz="3000" dirty="0">
              <a:latin typeface="Garamond" panose="02020404030301010803" pitchFamily="18" charset="0"/>
            </a:endParaRPr>
          </a:p>
          <a:p>
            <a:pPr marL="1028700" lvl="1" indent="-571500" algn="l">
              <a:buFont typeface="Arial" panose="020B0604020202020204" pitchFamily="34" charset="0"/>
              <a:buChar char="•"/>
            </a:pPr>
            <a:endParaRPr lang="en-US" sz="3000" dirty="0">
              <a:latin typeface="Garamond" panose="02020404030301010803" pitchFamily="18" charset="0"/>
            </a:endParaRPr>
          </a:p>
          <a:p>
            <a:pPr marL="1028700" lvl="1" indent="-571500" algn="l">
              <a:buFont typeface="Arial" panose="020B0604020202020204" pitchFamily="34" charset="0"/>
              <a:buChar char="•"/>
            </a:pPr>
            <a:endParaRPr lang="en-US" sz="3200" dirty="0">
              <a:latin typeface="Garamond" panose="02020404030301010803" pitchFamily="18" charset="0"/>
            </a:endParaRPr>
          </a:p>
          <a:p>
            <a:pPr marL="1028700" lvl="1" indent="-571500" algn="l">
              <a:buFont typeface="Arial" panose="020B0604020202020204" pitchFamily="34" charset="0"/>
              <a:buChar char="•"/>
            </a:pPr>
            <a:endParaRPr lang="en-US" sz="3200" dirty="0">
              <a:latin typeface="Garamond" panose="02020404030301010803" pitchFamily="18" charset="0"/>
            </a:endParaRPr>
          </a:p>
          <a:p>
            <a:pPr marL="1028700" lvl="1" indent="-571500" algn="l">
              <a:buFont typeface="Arial" panose="020B0604020202020204" pitchFamily="34" charset="0"/>
              <a:buChar char="•"/>
            </a:pPr>
            <a:endParaRPr lang="en-US" sz="3200" dirty="0">
              <a:latin typeface="Garamond" panose="02020404030301010803" pitchFamily="18" charset="0"/>
            </a:endParaRPr>
          </a:p>
          <a:p>
            <a:pPr marL="1028700" lvl="1" indent="-571500" algn="l">
              <a:buFont typeface="Arial" panose="020B0604020202020204" pitchFamily="34" charset="0"/>
              <a:buChar char="•"/>
            </a:pPr>
            <a:endParaRPr lang="en-US" sz="3200" dirty="0">
              <a:latin typeface="Garamond" panose="02020404030301010803" pitchFamily="18" charset="0"/>
            </a:endParaRPr>
          </a:p>
          <a:p>
            <a:pPr marL="1028700" lvl="1" indent="-571500" algn="l">
              <a:buFont typeface="Arial" panose="020B0604020202020204" pitchFamily="34" charset="0"/>
              <a:buChar char="•"/>
            </a:pPr>
            <a:endParaRPr lang="en-US" sz="3200" dirty="0">
              <a:latin typeface="Garamond" panose="02020404030301010803" pitchFamily="18" charset="0"/>
            </a:endParaRPr>
          </a:p>
          <a:p>
            <a:pPr marL="1028700" lvl="1" indent="-571500" algn="l">
              <a:buFont typeface="Arial" panose="020B0604020202020204" pitchFamily="34" charset="0"/>
              <a:buChar char="•"/>
            </a:pPr>
            <a:endParaRPr lang="en-US" sz="3200" dirty="0">
              <a:latin typeface="Garamond" panose="02020404030301010803" pitchFamily="18" charset="0"/>
            </a:endParaRPr>
          </a:p>
          <a:p>
            <a:pPr marL="1028700" lvl="1" indent="-571500" algn="l">
              <a:buFont typeface="Arial" panose="020B0604020202020204" pitchFamily="34" charset="0"/>
              <a:buChar char="•"/>
            </a:pPr>
            <a:endParaRPr lang="en-US" sz="3200" dirty="0">
              <a:latin typeface="Garamond" panose="02020404030301010803" pitchFamily="18" charset="0"/>
            </a:endParaRPr>
          </a:p>
          <a:p>
            <a:pPr marL="1028700" lvl="1" indent="-571500" algn="l">
              <a:buFont typeface="Arial" panose="020B0604020202020204" pitchFamily="34" charset="0"/>
              <a:buChar char="•"/>
            </a:pPr>
            <a:endParaRPr lang="en-US" sz="3200" dirty="0">
              <a:latin typeface="Garamond" panose="02020404030301010803" pitchFamily="18" charset="0"/>
            </a:endParaRPr>
          </a:p>
          <a:p>
            <a:pPr marL="1028700" lvl="1" indent="-571500" algn="l"/>
            <a:r>
              <a:rPr lang="en-US" sz="3200" dirty="0">
                <a:latin typeface="Garamond" panose="02020404030301010803" pitchFamily="18" charset="0"/>
              </a:rPr>
              <a:t> </a:t>
            </a:r>
          </a:p>
        </p:txBody>
      </p:sp>
      <p:pic>
        <p:nvPicPr>
          <p:cNvPr id="5" name="Picture 4"/>
          <p:cNvPicPr>
            <a:picLocks noChangeAspect="1"/>
          </p:cNvPicPr>
          <p:nvPr/>
        </p:nvPicPr>
        <p:blipFill>
          <a:blip r:embed="rId5"/>
          <a:stretch>
            <a:fillRect/>
          </a:stretch>
        </p:blipFill>
        <p:spPr>
          <a:xfrm>
            <a:off x="40386000" y="4272726"/>
            <a:ext cx="9174480" cy="1960399"/>
          </a:xfrm>
          <a:prstGeom prst="rect">
            <a:avLst/>
          </a:prstGeom>
          <a:ln>
            <a:solidFill>
              <a:srgbClr val="0046D2"/>
            </a:solidFill>
          </a:ln>
        </p:spPr>
      </p:pic>
      <p:pic>
        <p:nvPicPr>
          <p:cNvPr id="39" name="Picture 38" descr="C:\Users\USER\Desktop\St Peters Logo.JPG"/>
          <p:cNvPicPr/>
          <p:nvPr/>
        </p:nvPicPr>
        <p:blipFill>
          <a:blip r:embed="rId6"/>
          <a:srcRect/>
          <a:stretch>
            <a:fillRect/>
          </a:stretch>
        </p:blipFill>
        <p:spPr bwMode="auto">
          <a:xfrm>
            <a:off x="1036320" y="3914470"/>
            <a:ext cx="2573154" cy="231865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8" name="TextBox 57"/>
          <p:cNvSpPr txBox="1"/>
          <p:nvPr/>
        </p:nvSpPr>
        <p:spPr>
          <a:xfrm>
            <a:off x="2103120" y="8382000"/>
            <a:ext cx="9448800" cy="584775"/>
          </a:xfrm>
          <a:prstGeom prst="rect">
            <a:avLst/>
          </a:prstGeom>
          <a:noFill/>
        </p:spPr>
        <p:txBody>
          <a:bodyPr wrap="square" rtlCol="0">
            <a:spAutoFit/>
          </a:bodyPr>
          <a:lstStyle/>
          <a:p>
            <a:endParaRPr lang="en-US" sz="3200" dirty="0"/>
          </a:p>
        </p:txBody>
      </p:sp>
      <p:sp>
        <p:nvSpPr>
          <p:cNvPr id="59" name="TextBox 58"/>
          <p:cNvSpPr txBox="1"/>
          <p:nvPr/>
        </p:nvSpPr>
        <p:spPr>
          <a:xfrm>
            <a:off x="37876590" y="28898510"/>
            <a:ext cx="11444502" cy="5755422"/>
          </a:xfrm>
          <a:prstGeom prst="rect">
            <a:avLst/>
          </a:prstGeom>
          <a:noFill/>
        </p:spPr>
        <p:txBody>
          <a:bodyPr wrap="square" rtlCol="0">
            <a:spAutoFit/>
          </a:bodyPr>
          <a:lstStyle/>
          <a:p>
            <a:pPr algn="just"/>
            <a:r>
              <a:rPr lang="en-US" sz="2800" b="1" dirty="0"/>
              <a:t> </a:t>
            </a:r>
            <a:endParaRPr lang="en-US" sz="2400" dirty="0"/>
          </a:p>
          <a:p>
            <a:pPr lvl="0" algn="just"/>
            <a:r>
              <a:rPr lang="en-US" sz="2400" dirty="0"/>
              <a:t>Afolabi, O.J., &amp; </a:t>
            </a:r>
            <a:r>
              <a:rPr lang="en-US" sz="2400" dirty="0" err="1"/>
              <a:t>Aladesanmi</a:t>
            </a:r>
            <a:r>
              <a:rPr lang="en-US" sz="2400" dirty="0"/>
              <a:t>, C.O. (2018). Seasonal variation in distribution and </a:t>
            </a:r>
          </a:p>
          <a:p>
            <a:pPr algn="just"/>
            <a:r>
              <a:rPr lang="en-US" sz="2400" dirty="0"/>
              <a:t>abundance of mosquitoes (</a:t>
            </a:r>
            <a:r>
              <a:rPr lang="en-US" sz="2400" dirty="0" err="1"/>
              <a:t>Diptera</a:t>
            </a:r>
            <a:r>
              <a:rPr lang="en-US" sz="2400" dirty="0"/>
              <a:t>: </a:t>
            </a:r>
            <a:r>
              <a:rPr lang="en-US" sz="2400" dirty="0" err="1"/>
              <a:t>Culidae</a:t>
            </a:r>
            <a:r>
              <a:rPr lang="en-US" sz="2400" dirty="0"/>
              <a:t>) in Akure North local government area, Ondo State, Nigeria, </a:t>
            </a:r>
            <a:r>
              <a:rPr lang="en-US" sz="2400" i="1" dirty="0"/>
              <a:t>Uttar Pradesh Journal of Zoology</a:t>
            </a:r>
            <a:r>
              <a:rPr lang="en-US" sz="2400" dirty="0"/>
              <a:t>, </a:t>
            </a:r>
            <a:r>
              <a:rPr lang="en-US" sz="2400" i="1" dirty="0"/>
              <a:t>38</a:t>
            </a:r>
            <a:r>
              <a:rPr lang="en-US" sz="2400" dirty="0"/>
              <a:t>, 149–159.</a:t>
            </a:r>
          </a:p>
          <a:p>
            <a:pPr algn="just"/>
            <a:endParaRPr lang="en-US" sz="2400" dirty="0"/>
          </a:p>
          <a:p>
            <a:pPr lvl="0" algn="just"/>
            <a:r>
              <a:rPr lang="en-US" sz="2400" dirty="0" err="1"/>
              <a:t>Amuka</a:t>
            </a:r>
            <a:r>
              <a:rPr lang="en-US" sz="2400" dirty="0"/>
              <a:t>, J.I., </a:t>
            </a:r>
            <a:r>
              <a:rPr lang="en-US" sz="2400" dirty="0" err="1"/>
              <a:t>Asogwa</a:t>
            </a:r>
            <a:r>
              <a:rPr lang="en-US" sz="2400" dirty="0"/>
              <a:t>, F.O., </a:t>
            </a:r>
            <a:r>
              <a:rPr lang="en-US" sz="2400" dirty="0" err="1"/>
              <a:t>Ugwuanyi</a:t>
            </a:r>
            <a:r>
              <a:rPr lang="en-US" sz="2400" dirty="0"/>
              <a:t>, R.O., </a:t>
            </a:r>
            <a:r>
              <a:rPr lang="en-US" sz="2400" dirty="0" err="1"/>
              <a:t>Omeje</a:t>
            </a:r>
            <a:r>
              <a:rPr lang="en-US" sz="2400" dirty="0"/>
              <a:t>, A.N., and </a:t>
            </a:r>
            <a:r>
              <a:rPr lang="en-US" sz="2400" dirty="0" err="1"/>
              <a:t>Onyechi</a:t>
            </a:r>
            <a:r>
              <a:rPr lang="en-US" sz="2400" dirty="0"/>
              <a:t>, T. (2018). </a:t>
            </a:r>
          </a:p>
          <a:p>
            <a:pPr algn="just"/>
            <a:r>
              <a:rPr lang="en-US" sz="2400" dirty="0"/>
              <a:t>         Climate change and life expectancy in a developing country: Evidence from </a:t>
            </a:r>
          </a:p>
          <a:p>
            <a:pPr algn="just"/>
            <a:r>
              <a:rPr lang="en-US" sz="2400" dirty="0"/>
              <a:t>         greenhouse gas (CO2) emission in Nigeria. </a:t>
            </a:r>
            <a:r>
              <a:rPr lang="en-US" sz="2400" i="1" dirty="0" err="1"/>
              <a:t>Ecojournals</a:t>
            </a:r>
            <a:r>
              <a:rPr lang="en-US" sz="2400" dirty="0"/>
              <a:t>, </a:t>
            </a:r>
            <a:r>
              <a:rPr lang="en-US" sz="2400" i="1" dirty="0"/>
              <a:t>8</a:t>
            </a:r>
            <a:r>
              <a:rPr lang="en-US" sz="2400" dirty="0"/>
              <a:t>(4)</a:t>
            </a:r>
          </a:p>
          <a:p>
            <a:pPr algn="just"/>
            <a:endParaRPr lang="en-US" sz="2400" dirty="0"/>
          </a:p>
          <a:p>
            <a:pPr lvl="0" algn="just"/>
            <a:r>
              <a:rPr lang="en-US" sz="2400" dirty="0"/>
              <a:t>Lindsey, R. (2023). Climate change: Atmospheric carbon dioxide</a:t>
            </a:r>
          </a:p>
          <a:p>
            <a:r>
              <a:rPr lang="en-US" dirty="0"/>
              <a:t> </a:t>
            </a:r>
          </a:p>
          <a:p>
            <a:pPr lvl="0" algn="l"/>
            <a:endParaRPr lang="en-US" sz="2800" dirty="0"/>
          </a:p>
        </p:txBody>
      </p:sp>
      <p:sp>
        <p:nvSpPr>
          <p:cNvPr id="62" name="TextBox 61"/>
          <p:cNvSpPr txBox="1"/>
          <p:nvPr/>
        </p:nvSpPr>
        <p:spPr>
          <a:xfrm>
            <a:off x="1036320" y="21945600"/>
            <a:ext cx="11199438" cy="5693866"/>
          </a:xfrm>
          <a:prstGeom prst="rect">
            <a:avLst/>
          </a:prstGeom>
          <a:noFill/>
        </p:spPr>
        <p:txBody>
          <a:bodyPr wrap="square" rtlCol="0">
            <a:spAutoFit/>
          </a:bodyPr>
          <a:lstStyle/>
          <a:p>
            <a:pPr marL="457200" indent="-457200" algn="just">
              <a:buFont typeface="Wingdings" panose="05000000000000000000" pitchFamily="2" charset="2"/>
              <a:buChar char="§"/>
            </a:pPr>
            <a:r>
              <a:rPr lang="en-US" sz="2800" dirty="0"/>
              <a:t>Both natural and human actions have contributed to high greenhouse gas emission and increased concentration of carbon dioxide in the atmosphere in the last four decades. This has led to global warming and subsequently to climate change (</a:t>
            </a:r>
            <a:r>
              <a:rPr lang="en-US" sz="2800" dirty="0" err="1"/>
              <a:t>Amuka</a:t>
            </a:r>
            <a:r>
              <a:rPr lang="en-US" sz="2800" dirty="0"/>
              <a:t> et al., 2018).</a:t>
            </a:r>
          </a:p>
          <a:p>
            <a:pPr marL="457200" indent="-457200" algn="just">
              <a:buFont typeface="Wingdings" panose="05000000000000000000" pitchFamily="2" charset="2"/>
              <a:buChar char="§"/>
            </a:pPr>
            <a:endParaRPr lang="en-US" sz="2800" dirty="0"/>
          </a:p>
          <a:p>
            <a:pPr marL="457200" indent="-457200" algn="just">
              <a:buFont typeface="Wingdings" panose="05000000000000000000" pitchFamily="2" charset="2"/>
              <a:buChar char="§"/>
            </a:pPr>
            <a:r>
              <a:rPr lang="en-US" sz="2800" dirty="0"/>
              <a:t>Effects of rapid climate change include global temperature rise and warming ocean. The large increase in industrial activity during the present century is discharging so much carbon dioxide into the atmosphere that the average temperature is rising at the rate of 1.5 degrees per century. Human activities have raised the atmosphere's carbon dioxide content by 50% in less than 200 years (Lindsey, 2023).</a:t>
            </a:r>
          </a:p>
        </p:txBody>
      </p:sp>
      <p:sp>
        <p:nvSpPr>
          <p:cNvPr id="11" name="Rectangle 4"/>
          <p:cNvSpPr>
            <a:spLocks noChangeArrowheads="1"/>
          </p:cNvSpPr>
          <p:nvPr/>
        </p:nvSpPr>
        <p:spPr bwMode="auto">
          <a:xfrm>
            <a:off x="22080538" y="19364325"/>
            <a:ext cx="504015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 name="TextBox 3">
            <a:extLst>
              <a:ext uri="{FF2B5EF4-FFF2-40B4-BE49-F238E27FC236}">
                <a16:creationId xmlns:a16="http://schemas.microsoft.com/office/drawing/2014/main" id="{5190C72D-F8BD-430D-9442-A5A4B88522A1}"/>
              </a:ext>
            </a:extLst>
          </p:cNvPr>
          <p:cNvSpPr txBox="1"/>
          <p:nvPr/>
        </p:nvSpPr>
        <p:spPr>
          <a:xfrm>
            <a:off x="800171" y="8674387"/>
            <a:ext cx="11850162" cy="6863417"/>
          </a:xfrm>
          <a:prstGeom prst="rect">
            <a:avLst/>
          </a:prstGeom>
          <a:noFill/>
        </p:spPr>
        <p:txBody>
          <a:bodyPr wrap="square" rtlCol="0">
            <a:spAutoFit/>
          </a:bodyPr>
          <a:lstStyle/>
          <a:p>
            <a:r>
              <a:rPr lang="en-US" sz="2000" dirty="0"/>
              <a:t>The spatial variability of atmospheric carbon dioxide (CO</a:t>
            </a:r>
            <a:r>
              <a:rPr lang="en-US" sz="2000" baseline="-25000" dirty="0"/>
              <a:t>2</a:t>
            </a:r>
            <a:r>
              <a:rPr lang="en-US" sz="2000" dirty="0"/>
              <a:t>), carbon monoxide (CO), air temperature and relative humidity in Akure metropolitan city, Ondo State, Nigeria was carried out with the aim to determine how the earth systems are impacted by climatic changes. The objectives are to evaluate the relationships between the climate parameters. Four observational sites (A, B, C and D) were chosen within the area of investigation, which is the Federal University of Technology Akure (FUTA), Nigeria. The HANNA instrument was used to measure CO</a:t>
            </a:r>
            <a:r>
              <a:rPr lang="en-US" sz="2000" baseline="-25000" dirty="0"/>
              <a:t>2</a:t>
            </a:r>
            <a:r>
              <a:rPr lang="en-US" sz="2000" dirty="0"/>
              <a:t> and CO emissions with the corresponding air temperature and relative humidity from the four locations. </a:t>
            </a:r>
            <a:r>
              <a:rPr lang="en-GB" sz="2000" dirty="0"/>
              <a:t>The interplay between CO levels, temperature, and humidity can have complex effects on local and regional climates. Persistent high levels of CO can lead to deteriorating air quality and health issues, as well as contribute to the warming of the atmosphere. There is a weak negative correlation between CO emissions and time (days) (correlation coefficient of -0.139). This suggests CO emissions may be slightly lower over time. There is a very weak positive correlation between CO</a:t>
            </a:r>
            <a:r>
              <a:rPr lang="en-GB" sz="2000" baseline="-25000" dirty="0"/>
              <a:t>2</a:t>
            </a:r>
            <a:r>
              <a:rPr lang="en-GB" sz="2000" dirty="0"/>
              <a:t> emissions and time (days) (correlation coefficient of 0.005), which is close to zero and suggests no relationship. There is a moderate positive correlation between air temperature and relative humidity (correlation coefficient of 0.779). This means that as relative humidity increases, air temperature also tends to increase. There is a weak positive correlation between CO emissions and CO2 emissions (correlation coefficient of 0.204) and a weak negative correlation between CO emissions and air temperature (correlation coefficient of -0.111). </a:t>
            </a:r>
            <a:r>
              <a:rPr lang="en-US" sz="2000" dirty="0"/>
              <a:t>It is therefore recommended to incorporate sustainable transportation system, adopt sustainable agriculture and forest management, and building sustainable infrastructure to reduce the CO</a:t>
            </a:r>
            <a:r>
              <a:rPr lang="en-US" sz="2000" baseline="-25000" dirty="0"/>
              <a:t>2</a:t>
            </a:r>
            <a:r>
              <a:rPr lang="en-US" sz="2000" dirty="0"/>
              <a:t> emissions from buildings and building new low energy physical structures. Also, adopting renewable energies such as solar, wind, biomass and geothermal, that is, moving away from fossil fuels.</a:t>
            </a:r>
          </a:p>
          <a:p>
            <a:r>
              <a:rPr lang="en-US" sz="2000" b="1" dirty="0"/>
              <a:t>Keywords</a:t>
            </a:r>
            <a:r>
              <a:rPr lang="en-US" sz="2000" dirty="0"/>
              <a:t>: Carbon dioxide, Carbon monoxide, Air temperature, Humidity, Climate change.</a:t>
            </a:r>
          </a:p>
        </p:txBody>
      </p:sp>
      <p:pic>
        <p:nvPicPr>
          <p:cNvPr id="64" name="Picture 63">
            <a:extLst>
              <a:ext uri="{FF2B5EF4-FFF2-40B4-BE49-F238E27FC236}">
                <a16:creationId xmlns:a16="http://schemas.microsoft.com/office/drawing/2014/main" id="{90610683-C36B-4724-AA0E-1A2E052A56AC}"/>
              </a:ext>
            </a:extLst>
          </p:cNvPr>
          <p:cNvPicPr/>
          <p:nvPr/>
        </p:nvPicPr>
        <p:blipFill>
          <a:blip r:embed="rId7"/>
          <a:stretch>
            <a:fillRect/>
          </a:stretch>
        </p:blipFill>
        <p:spPr>
          <a:xfrm>
            <a:off x="12989772" y="17604315"/>
            <a:ext cx="4184265" cy="71759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5" name="Text Box 6">
            <a:extLst>
              <a:ext uri="{FF2B5EF4-FFF2-40B4-BE49-F238E27FC236}">
                <a16:creationId xmlns:a16="http://schemas.microsoft.com/office/drawing/2014/main" id="{AA1EA191-3834-4999-BEFF-FE43379DB2DD}"/>
              </a:ext>
            </a:extLst>
          </p:cNvPr>
          <p:cNvSpPr txBox="1"/>
          <p:nvPr/>
        </p:nvSpPr>
        <p:spPr>
          <a:xfrm>
            <a:off x="12912138" y="25097805"/>
            <a:ext cx="3582188" cy="1116561"/>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Figure 3. A sample of a probe attached with the device.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6" name="Picture 65">
            <a:extLst>
              <a:ext uri="{FF2B5EF4-FFF2-40B4-BE49-F238E27FC236}">
                <a16:creationId xmlns:a16="http://schemas.microsoft.com/office/drawing/2014/main" id="{8FF98C50-DC2D-40E9-853E-607C50A5FDFD}"/>
              </a:ext>
            </a:extLst>
          </p:cNvPr>
          <p:cNvPicPr/>
          <p:nvPr/>
        </p:nvPicPr>
        <p:blipFill>
          <a:blip r:embed="rId8"/>
          <a:stretch>
            <a:fillRect/>
          </a:stretch>
        </p:blipFill>
        <p:spPr>
          <a:xfrm>
            <a:off x="17505815" y="17604316"/>
            <a:ext cx="6886274" cy="7313084"/>
          </a:xfrm>
          <a:prstGeom prst="rect">
            <a:avLst/>
          </a:prstGeom>
        </p:spPr>
      </p:pic>
      <p:sp>
        <p:nvSpPr>
          <p:cNvPr id="67" name="Text Box 7">
            <a:extLst>
              <a:ext uri="{FF2B5EF4-FFF2-40B4-BE49-F238E27FC236}">
                <a16:creationId xmlns:a16="http://schemas.microsoft.com/office/drawing/2014/main" id="{E00F9CB8-0FCB-44E2-A17C-F81EFA7D7448}"/>
              </a:ext>
            </a:extLst>
          </p:cNvPr>
          <p:cNvSpPr txBox="1"/>
          <p:nvPr/>
        </p:nvSpPr>
        <p:spPr>
          <a:xfrm>
            <a:off x="17933988" y="25113370"/>
            <a:ext cx="6145212" cy="679866"/>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200">
                <a:effectLst/>
                <a:latin typeface="Arial" panose="020B0604020202020204" pitchFamily="34" charset="0"/>
                <a:ea typeface="Calibri" panose="020F0502020204030204" pitchFamily="34" charset="0"/>
                <a:cs typeface="Times New Roman" panose="02020603050405020304" pitchFamily="18" charset="0"/>
              </a:rPr>
              <a:t>Figure 4. (a) Map of Nigeria, (b) 18 local government areas of Ondo State and (c) four observation sites at FUTA campus.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9" name="Chart 68">
            <a:extLst>
              <a:ext uri="{FF2B5EF4-FFF2-40B4-BE49-F238E27FC236}">
                <a16:creationId xmlns:a16="http://schemas.microsoft.com/office/drawing/2014/main" id="{63B8666A-786A-4D77-A8A6-6F73E57F3A42}"/>
              </a:ext>
            </a:extLst>
          </p:cNvPr>
          <p:cNvGraphicFramePr/>
          <p:nvPr>
            <p:extLst>
              <p:ext uri="{D42A27DB-BD31-4B8C-83A1-F6EECF244321}">
                <p14:modId xmlns:p14="http://schemas.microsoft.com/office/powerpoint/2010/main" val="2446003933"/>
              </p:ext>
            </p:extLst>
          </p:nvPr>
        </p:nvGraphicFramePr>
        <p:xfrm>
          <a:off x="25200769" y="9518803"/>
          <a:ext cx="10537031" cy="3071495"/>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71" name="Chart 70">
            <a:extLst>
              <a:ext uri="{FF2B5EF4-FFF2-40B4-BE49-F238E27FC236}">
                <a16:creationId xmlns:a16="http://schemas.microsoft.com/office/drawing/2014/main" id="{985FD437-0812-9442-7BC0-E579E26166A5}"/>
              </a:ext>
            </a:extLst>
          </p:cNvPr>
          <p:cNvGraphicFramePr/>
          <p:nvPr>
            <p:extLst>
              <p:ext uri="{D42A27DB-BD31-4B8C-83A1-F6EECF244321}">
                <p14:modId xmlns:p14="http://schemas.microsoft.com/office/powerpoint/2010/main" val="2654850790"/>
              </p:ext>
            </p:extLst>
          </p:nvPr>
        </p:nvGraphicFramePr>
        <p:xfrm>
          <a:off x="26212800" y="13141654"/>
          <a:ext cx="9525000" cy="3071495"/>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72" name="Chart 71">
            <a:extLst>
              <a:ext uri="{FF2B5EF4-FFF2-40B4-BE49-F238E27FC236}">
                <a16:creationId xmlns:a16="http://schemas.microsoft.com/office/drawing/2014/main" id="{FC2FE447-121D-4B3D-BE92-88D35511A632}"/>
              </a:ext>
            </a:extLst>
          </p:cNvPr>
          <p:cNvGraphicFramePr/>
          <p:nvPr>
            <p:extLst>
              <p:ext uri="{D42A27DB-BD31-4B8C-83A1-F6EECF244321}">
                <p14:modId xmlns:p14="http://schemas.microsoft.com/office/powerpoint/2010/main" val="2951602324"/>
              </p:ext>
            </p:extLst>
          </p:nvPr>
        </p:nvGraphicFramePr>
        <p:xfrm>
          <a:off x="26212800" y="16489839"/>
          <a:ext cx="9067800" cy="3020060"/>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73" name="Chart 72">
            <a:extLst>
              <a:ext uri="{FF2B5EF4-FFF2-40B4-BE49-F238E27FC236}">
                <a16:creationId xmlns:a16="http://schemas.microsoft.com/office/drawing/2014/main" id="{47CBC8F3-0735-4840-B6C1-CCA808B0C1A1}"/>
              </a:ext>
            </a:extLst>
          </p:cNvPr>
          <p:cNvGraphicFramePr/>
          <p:nvPr>
            <p:extLst>
              <p:ext uri="{D42A27DB-BD31-4B8C-83A1-F6EECF244321}">
                <p14:modId xmlns:p14="http://schemas.microsoft.com/office/powerpoint/2010/main" val="80973829"/>
              </p:ext>
            </p:extLst>
          </p:nvPr>
        </p:nvGraphicFramePr>
        <p:xfrm>
          <a:off x="26212800" y="19641185"/>
          <a:ext cx="9067799" cy="2743200"/>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6" name="Table 5">
            <a:extLst>
              <a:ext uri="{FF2B5EF4-FFF2-40B4-BE49-F238E27FC236}">
                <a16:creationId xmlns:a16="http://schemas.microsoft.com/office/drawing/2014/main" id="{057B07CD-C5A4-44D6-83DC-F69ABBB5E550}"/>
              </a:ext>
            </a:extLst>
          </p:cNvPr>
          <p:cNvGraphicFramePr>
            <a:graphicFrameLocks noGrp="1"/>
          </p:cNvGraphicFramePr>
          <p:nvPr>
            <p:extLst>
              <p:ext uri="{D42A27DB-BD31-4B8C-83A1-F6EECF244321}">
                <p14:modId xmlns:p14="http://schemas.microsoft.com/office/powerpoint/2010/main" val="3984283693"/>
              </p:ext>
            </p:extLst>
          </p:nvPr>
        </p:nvGraphicFramePr>
        <p:xfrm>
          <a:off x="26199900" y="22878595"/>
          <a:ext cx="9080696" cy="2624573"/>
        </p:xfrm>
        <a:graphic>
          <a:graphicData uri="http://schemas.openxmlformats.org/drawingml/2006/table">
            <a:tbl>
              <a:tblPr firstRow="1" firstCol="1" bandRow="1">
                <a:tableStyleId>{5C22544A-7EE6-4342-B048-85BDC9FD1C3A}</a:tableStyleId>
              </a:tblPr>
              <a:tblGrid>
                <a:gridCol w="2026186">
                  <a:extLst>
                    <a:ext uri="{9D8B030D-6E8A-4147-A177-3AD203B41FA5}">
                      <a16:colId xmlns:a16="http://schemas.microsoft.com/office/drawing/2014/main" val="3883375482"/>
                    </a:ext>
                  </a:extLst>
                </a:gridCol>
                <a:gridCol w="965411">
                  <a:extLst>
                    <a:ext uri="{9D8B030D-6E8A-4147-A177-3AD203B41FA5}">
                      <a16:colId xmlns:a16="http://schemas.microsoft.com/office/drawing/2014/main" val="3697105512"/>
                    </a:ext>
                  </a:extLst>
                </a:gridCol>
                <a:gridCol w="2429541">
                  <a:extLst>
                    <a:ext uri="{9D8B030D-6E8A-4147-A177-3AD203B41FA5}">
                      <a16:colId xmlns:a16="http://schemas.microsoft.com/office/drawing/2014/main" val="3970027990"/>
                    </a:ext>
                  </a:extLst>
                </a:gridCol>
                <a:gridCol w="1697476">
                  <a:extLst>
                    <a:ext uri="{9D8B030D-6E8A-4147-A177-3AD203B41FA5}">
                      <a16:colId xmlns:a16="http://schemas.microsoft.com/office/drawing/2014/main" val="4189251180"/>
                    </a:ext>
                  </a:extLst>
                </a:gridCol>
                <a:gridCol w="1697476">
                  <a:extLst>
                    <a:ext uri="{9D8B030D-6E8A-4147-A177-3AD203B41FA5}">
                      <a16:colId xmlns:a16="http://schemas.microsoft.com/office/drawing/2014/main" val="1835842902"/>
                    </a:ext>
                  </a:extLst>
                </a:gridCol>
                <a:gridCol w="264606">
                  <a:extLst>
                    <a:ext uri="{9D8B030D-6E8A-4147-A177-3AD203B41FA5}">
                      <a16:colId xmlns:a16="http://schemas.microsoft.com/office/drawing/2014/main" val="3031237212"/>
                    </a:ext>
                  </a:extLst>
                </a:gridCol>
              </a:tblGrid>
              <a:tr h="122747">
                <a:tc gridSpan="6">
                  <a:txBody>
                    <a:bodyPr/>
                    <a:lstStyle/>
                    <a:p>
                      <a:endParaRPr lang="en-US" sz="1100">
                        <a:effectLst/>
                        <a:latin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31795292"/>
                  </a:ext>
                </a:extLst>
              </a:tr>
              <a:tr h="397824">
                <a:tc>
                  <a:txBody>
                    <a:bodyPr/>
                    <a:lstStyle/>
                    <a:p>
                      <a:pPr marL="0" marR="0" algn="ctr">
                        <a:lnSpc>
                          <a:spcPct val="107000"/>
                        </a:lnSpc>
                        <a:spcBef>
                          <a:spcPts val="0"/>
                        </a:spcBef>
                        <a:spcAft>
                          <a:spcPts val="0"/>
                        </a:spcAft>
                      </a:pPr>
                      <a:r>
                        <a:rPr lang="en-GB" sz="1200">
                          <a:effectLst/>
                        </a:rPr>
                        <a:t>Time (days)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Site 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Site 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Site 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Site 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522903293"/>
                  </a:ext>
                </a:extLst>
              </a:tr>
              <a:tr h="533337">
                <a:tc>
                  <a:txBody>
                    <a:bodyPr/>
                    <a:lstStyle/>
                    <a:p>
                      <a:pPr marL="0" marR="0" algn="ctr">
                        <a:lnSpc>
                          <a:spcPct val="107000"/>
                        </a:lnSpc>
                        <a:spcBef>
                          <a:spcPts val="0"/>
                        </a:spcBef>
                        <a:spcAft>
                          <a:spcPts val="0"/>
                        </a:spcAft>
                      </a:pPr>
                      <a:r>
                        <a:rPr lang="en-GB" sz="12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-0.390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-0.325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-0.075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0.132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79780166"/>
                  </a:ext>
                </a:extLst>
              </a:tr>
              <a:tr h="126798">
                <a:tc>
                  <a:txBody>
                    <a:bodyPr/>
                    <a:lstStyle/>
                    <a:p>
                      <a:pPr marL="0" marR="0" algn="ctr">
                        <a:lnSpc>
                          <a:spcPct val="107000"/>
                        </a:lnSpc>
                        <a:spcBef>
                          <a:spcPts val="0"/>
                        </a:spcBef>
                        <a:spcAft>
                          <a:spcPts val="0"/>
                        </a:spcAft>
                      </a:pPr>
                      <a:r>
                        <a:rPr lang="en-GB" sz="1200">
                          <a:effectLst/>
                        </a:rPr>
                        <a:t>-0.390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0.749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0.268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-0.121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196742402"/>
                  </a:ext>
                </a:extLst>
              </a:tr>
              <a:tr h="397824">
                <a:tc>
                  <a:txBody>
                    <a:bodyPr/>
                    <a:lstStyle/>
                    <a:p>
                      <a:pPr marL="0" marR="0" algn="ctr">
                        <a:lnSpc>
                          <a:spcPct val="107000"/>
                        </a:lnSpc>
                        <a:spcBef>
                          <a:spcPts val="0"/>
                        </a:spcBef>
                        <a:spcAft>
                          <a:spcPts val="0"/>
                        </a:spcAft>
                      </a:pPr>
                      <a:r>
                        <a:rPr lang="en-GB" sz="1200">
                          <a:effectLst/>
                        </a:rPr>
                        <a:t>-0.325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0.749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0.574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0.245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67914022"/>
                  </a:ext>
                </a:extLst>
              </a:tr>
              <a:tr h="397824">
                <a:tc>
                  <a:txBody>
                    <a:bodyPr/>
                    <a:lstStyle/>
                    <a:p>
                      <a:pPr marL="0" marR="0" algn="ctr">
                        <a:lnSpc>
                          <a:spcPct val="107000"/>
                        </a:lnSpc>
                        <a:spcBef>
                          <a:spcPts val="0"/>
                        </a:spcBef>
                        <a:spcAft>
                          <a:spcPts val="0"/>
                        </a:spcAft>
                      </a:pPr>
                      <a:r>
                        <a:rPr lang="en-GB" sz="1200">
                          <a:effectLst/>
                        </a:rPr>
                        <a:t>-0.075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0.268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0.574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0.863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03632696"/>
                  </a:ext>
                </a:extLst>
              </a:tr>
              <a:tr h="533337">
                <a:tc>
                  <a:txBody>
                    <a:bodyPr/>
                    <a:lstStyle/>
                    <a:p>
                      <a:pPr marL="0" marR="0" algn="ctr">
                        <a:lnSpc>
                          <a:spcPct val="107000"/>
                        </a:lnSpc>
                        <a:spcBef>
                          <a:spcPts val="0"/>
                        </a:spcBef>
                        <a:spcAft>
                          <a:spcPts val="0"/>
                        </a:spcAft>
                      </a:pPr>
                      <a:r>
                        <a:rPr lang="en-GB" sz="1200">
                          <a:effectLst/>
                        </a:rPr>
                        <a:t>0.132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-0.121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0.245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0.863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2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219566381"/>
                  </a:ext>
                </a:extLst>
              </a:tr>
            </a:tbl>
          </a:graphicData>
        </a:graphic>
      </p:graphicFrame>
      <p:graphicFrame>
        <p:nvGraphicFramePr>
          <p:cNvPr id="7" name="Table 6">
            <a:extLst>
              <a:ext uri="{FF2B5EF4-FFF2-40B4-BE49-F238E27FC236}">
                <a16:creationId xmlns:a16="http://schemas.microsoft.com/office/drawing/2014/main" id="{E94B4DAF-10AB-4E81-94D2-57ADBD8F34E4}"/>
              </a:ext>
            </a:extLst>
          </p:cNvPr>
          <p:cNvGraphicFramePr>
            <a:graphicFrameLocks noGrp="1"/>
          </p:cNvGraphicFramePr>
          <p:nvPr>
            <p:extLst>
              <p:ext uri="{D42A27DB-BD31-4B8C-83A1-F6EECF244321}">
                <p14:modId xmlns:p14="http://schemas.microsoft.com/office/powerpoint/2010/main" val="4046140814"/>
              </p:ext>
            </p:extLst>
          </p:nvPr>
        </p:nvGraphicFramePr>
        <p:xfrm>
          <a:off x="26199900" y="26298838"/>
          <a:ext cx="9080696" cy="3342964"/>
        </p:xfrm>
        <a:graphic>
          <a:graphicData uri="http://schemas.openxmlformats.org/drawingml/2006/table">
            <a:tbl>
              <a:tblPr firstRow="1" firstCol="1" bandRow="1">
                <a:tableStyleId>{5C22544A-7EE6-4342-B048-85BDC9FD1C3A}</a:tableStyleId>
              </a:tblPr>
              <a:tblGrid>
                <a:gridCol w="1112830">
                  <a:extLst>
                    <a:ext uri="{9D8B030D-6E8A-4147-A177-3AD203B41FA5}">
                      <a16:colId xmlns:a16="http://schemas.microsoft.com/office/drawing/2014/main" val="697139626"/>
                    </a:ext>
                  </a:extLst>
                </a:gridCol>
                <a:gridCol w="1048963">
                  <a:extLst>
                    <a:ext uri="{9D8B030D-6E8A-4147-A177-3AD203B41FA5}">
                      <a16:colId xmlns:a16="http://schemas.microsoft.com/office/drawing/2014/main" val="358481606"/>
                    </a:ext>
                  </a:extLst>
                </a:gridCol>
                <a:gridCol w="1347009">
                  <a:extLst>
                    <a:ext uri="{9D8B030D-6E8A-4147-A177-3AD203B41FA5}">
                      <a16:colId xmlns:a16="http://schemas.microsoft.com/office/drawing/2014/main" val="1510032044"/>
                    </a:ext>
                  </a:extLst>
                </a:gridCol>
                <a:gridCol w="1048963">
                  <a:extLst>
                    <a:ext uri="{9D8B030D-6E8A-4147-A177-3AD203B41FA5}">
                      <a16:colId xmlns:a16="http://schemas.microsoft.com/office/drawing/2014/main" val="4194788234"/>
                    </a:ext>
                  </a:extLst>
                </a:gridCol>
                <a:gridCol w="1272498">
                  <a:extLst>
                    <a:ext uri="{9D8B030D-6E8A-4147-A177-3AD203B41FA5}">
                      <a16:colId xmlns:a16="http://schemas.microsoft.com/office/drawing/2014/main" val="3652689911"/>
                    </a:ext>
                  </a:extLst>
                </a:gridCol>
                <a:gridCol w="1556027">
                  <a:extLst>
                    <a:ext uri="{9D8B030D-6E8A-4147-A177-3AD203B41FA5}">
                      <a16:colId xmlns:a16="http://schemas.microsoft.com/office/drawing/2014/main" val="575242524"/>
                    </a:ext>
                  </a:extLst>
                </a:gridCol>
                <a:gridCol w="1694406">
                  <a:extLst>
                    <a:ext uri="{9D8B030D-6E8A-4147-A177-3AD203B41FA5}">
                      <a16:colId xmlns:a16="http://schemas.microsoft.com/office/drawing/2014/main" val="2214470833"/>
                    </a:ext>
                  </a:extLst>
                </a:gridCol>
              </a:tblGrid>
              <a:tr h="1745351">
                <a:tc>
                  <a:txBody>
                    <a:bodyPr/>
                    <a:lstStyle/>
                    <a:p>
                      <a:pPr marL="0" marR="0" algn="ctr">
                        <a:lnSpc>
                          <a:spcPct val="107000"/>
                        </a:lnSpc>
                        <a:spcBef>
                          <a:spcPts val="0"/>
                        </a:spcBef>
                        <a:spcAft>
                          <a:spcPts val="0"/>
                        </a:spcAft>
                      </a:pPr>
                      <a:r>
                        <a:rPr lang="en-GB" sz="1200">
                          <a:effectLst/>
                        </a:rPr>
                        <a:t>Source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Value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1100">
                        <a:effectLst/>
                      </a:endParaRPr>
                    </a:p>
                    <a:p>
                      <a:pPr marL="0" marR="0">
                        <a:lnSpc>
                          <a:spcPct val="107000"/>
                        </a:lnSpc>
                        <a:spcBef>
                          <a:spcPts val="0"/>
                        </a:spcBef>
                        <a:spcAft>
                          <a:spcPts val="800"/>
                        </a:spcAft>
                      </a:pPr>
                      <a:r>
                        <a:rPr lang="en-US" sz="1200">
                          <a:effectLst/>
                        </a:rPr>
                        <a:t>Table 3. </a:t>
                      </a:r>
                      <a:r>
                        <a:rPr lang="en-GB" sz="1200">
                          <a:effectLst/>
                        </a:rPr>
                        <a:t>Model parameters (CO</a:t>
                      </a:r>
                      <a:r>
                        <a:rPr lang="en-GB" sz="1200" baseline="-25000">
                          <a:effectLst/>
                        </a:rPr>
                        <a:t>2</a:t>
                      </a:r>
                      <a:r>
                        <a:rPr lang="en-GB" sz="1200">
                          <a:effectLst/>
                        </a:rPr>
                        <a:t> emissions)</a:t>
                      </a:r>
                      <a:endParaRPr lang="en-US" sz="1100">
                        <a:effectLst/>
                      </a:endParaRPr>
                    </a:p>
                    <a:p>
                      <a:r>
                        <a:rPr lang="en-GB" sz="1200">
                          <a:effectLst/>
                        </a:rPr>
                        <a:t>Standard error</a:t>
                      </a:r>
                      <a:r>
                        <a:rPr lang="en-US" sz="1100">
                          <a:effectLst/>
                        </a:rPr>
                        <a:t> </a:t>
                      </a:r>
                      <a:endParaRPr lang="en-US" sz="1100">
                        <a:effectLst/>
                        <a:latin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Pr &gt; |t|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Lower bound (95%)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Upper bound (95%)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6975946"/>
                  </a:ext>
                </a:extLst>
              </a:tr>
              <a:tr h="316359">
                <a:tc>
                  <a:txBody>
                    <a:bodyPr/>
                    <a:lstStyle/>
                    <a:p>
                      <a:pPr marL="0" marR="0">
                        <a:lnSpc>
                          <a:spcPct val="107000"/>
                        </a:lnSpc>
                        <a:spcBef>
                          <a:spcPts val="0"/>
                        </a:spcBef>
                        <a:spcAft>
                          <a:spcPts val="0"/>
                        </a:spcAft>
                      </a:pPr>
                      <a:r>
                        <a:rPr lang="en-GB" sz="1200">
                          <a:effectLst/>
                        </a:rPr>
                        <a:t>Intercept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564.071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5.318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106.071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&lt; 0.0001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553.571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574.572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4742602"/>
                  </a:ext>
                </a:extLst>
              </a:tr>
              <a:tr h="316359">
                <a:tc>
                  <a:txBody>
                    <a:bodyPr/>
                    <a:lstStyle/>
                    <a:p>
                      <a:pPr marL="0" marR="0">
                        <a:lnSpc>
                          <a:spcPct val="107000"/>
                        </a:lnSpc>
                        <a:spcBef>
                          <a:spcPts val="0"/>
                        </a:spcBef>
                        <a:spcAft>
                          <a:spcPts val="0"/>
                        </a:spcAft>
                      </a:pPr>
                      <a:r>
                        <a:rPr lang="en-GB" sz="1200">
                          <a:effectLst/>
                        </a:rPr>
                        <a:t>DATE-Site 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-67.048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7.521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-8.915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&lt; 0.0001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-81.897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-52.198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16878171"/>
                  </a:ext>
                </a:extLst>
              </a:tr>
              <a:tr h="316359">
                <a:tc>
                  <a:txBody>
                    <a:bodyPr/>
                    <a:lstStyle/>
                    <a:p>
                      <a:pPr marL="0" marR="0">
                        <a:lnSpc>
                          <a:spcPct val="107000"/>
                        </a:lnSpc>
                        <a:spcBef>
                          <a:spcPts val="0"/>
                        </a:spcBef>
                        <a:spcAft>
                          <a:spcPts val="0"/>
                        </a:spcAft>
                      </a:pPr>
                      <a:r>
                        <a:rPr lang="en-GB" sz="1200">
                          <a:effectLst/>
                        </a:rPr>
                        <a:t>DATE-Site 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-36.048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7.521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-4.793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&lt; 0.0001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-50.897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-21.198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27631536"/>
                  </a:ext>
                </a:extLst>
              </a:tr>
              <a:tr h="316359">
                <a:tc>
                  <a:txBody>
                    <a:bodyPr/>
                    <a:lstStyle/>
                    <a:p>
                      <a:pPr marL="0" marR="0">
                        <a:lnSpc>
                          <a:spcPct val="107000"/>
                        </a:lnSpc>
                        <a:spcBef>
                          <a:spcPts val="0"/>
                        </a:spcBef>
                        <a:spcAft>
                          <a:spcPts val="0"/>
                        </a:spcAft>
                      </a:pPr>
                      <a:r>
                        <a:rPr lang="en-GB" sz="1200">
                          <a:effectLst/>
                        </a:rPr>
                        <a:t>DATE-Site 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-41.190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7.521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-5.477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&lt; 0.0001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-56.040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-26.341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4218083"/>
                  </a:ext>
                </a:extLst>
              </a:tr>
              <a:tr h="332177">
                <a:tc>
                  <a:txBody>
                    <a:bodyPr/>
                    <a:lstStyle/>
                    <a:p>
                      <a:pPr marL="0" marR="0">
                        <a:lnSpc>
                          <a:spcPct val="107000"/>
                        </a:lnSpc>
                        <a:spcBef>
                          <a:spcPts val="0"/>
                        </a:spcBef>
                        <a:spcAft>
                          <a:spcPts val="0"/>
                        </a:spcAft>
                      </a:pPr>
                      <a:r>
                        <a:rPr lang="en-GB" sz="1200">
                          <a:effectLst/>
                        </a:rPr>
                        <a:t>DATE-Site 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GB" sz="1200">
                          <a:effectLst/>
                        </a:rPr>
                        <a:t>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0107896"/>
                  </a:ext>
                </a:extLst>
              </a:tr>
            </a:tbl>
          </a:graphicData>
        </a:graphic>
      </p:graphicFrame>
      <p:sp>
        <p:nvSpPr>
          <p:cNvPr id="74" name="Text Box 16">
            <a:extLst>
              <a:ext uri="{FF2B5EF4-FFF2-40B4-BE49-F238E27FC236}">
                <a16:creationId xmlns:a16="http://schemas.microsoft.com/office/drawing/2014/main" id="{DA01D592-62CA-4DA0-AF07-5C83714AD9C8}"/>
              </a:ext>
            </a:extLst>
          </p:cNvPr>
          <p:cNvSpPr txBox="1"/>
          <p:nvPr/>
        </p:nvSpPr>
        <p:spPr>
          <a:xfrm>
            <a:off x="27334330" y="26298838"/>
            <a:ext cx="4969031" cy="45872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Table 3.</a:t>
            </a:r>
            <a:r>
              <a:rPr lang="en-US"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Model parameters (CO</a:t>
            </a:r>
            <a:r>
              <a:rPr lang="en-GB" sz="1200" baseline="-25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r>
              <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emissions)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938713" rtl="0" eaLnBrk="1" fontAlgn="base" latinLnBrk="0" hangingPunct="1">
          <a:lnSpc>
            <a:spcPct val="100000"/>
          </a:lnSpc>
          <a:spcBef>
            <a:spcPct val="0"/>
          </a:spcBef>
          <a:spcAft>
            <a:spcPct val="0"/>
          </a:spcAft>
          <a:buClrTx/>
          <a:buSzTx/>
          <a:buFontTx/>
          <a:buNone/>
          <a:tabLst/>
          <a:defRPr kumimoji="0" lang="en-US" altLang="en-US" sz="9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938713" rtl="0" eaLnBrk="1" fontAlgn="base" latinLnBrk="0" hangingPunct="1">
          <a:lnSpc>
            <a:spcPct val="100000"/>
          </a:lnSpc>
          <a:spcBef>
            <a:spcPct val="0"/>
          </a:spcBef>
          <a:spcAft>
            <a:spcPct val="0"/>
          </a:spcAft>
          <a:buClrTx/>
          <a:buSzTx/>
          <a:buFontTx/>
          <a:buNone/>
          <a:tabLst/>
          <a:defRPr kumimoji="0" lang="en-US" altLang="en-US" sz="9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8561</TotalTime>
  <Words>1483</Words>
  <Application>Microsoft Office PowerPoint</Application>
  <PresentationFormat>Custom</PresentationFormat>
  <Paragraphs>159</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Calibri</vt:lpstr>
      <vt:lpstr>Garamond</vt:lpstr>
      <vt:lpstr>Helvetica</vt:lpstr>
      <vt:lpstr>Wingdings</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140x100 cm horizontal poster</dc:title>
  <dc:creator>Ethan Shulda;www.postersession.com</dc:creator>
  <cp:keywords>www.postersession.com</cp:keywords>
  <dc:description>©MegaPrint Inc. 2009-2015</dc:description>
  <cp:lastModifiedBy>user</cp:lastModifiedBy>
  <cp:revision>187</cp:revision>
  <dcterms:created xsi:type="dcterms:W3CDTF">2008-12-04T00:20:37Z</dcterms:created>
  <dcterms:modified xsi:type="dcterms:W3CDTF">2024-03-08T06:12:45Z</dcterms:modified>
</cp:coreProperties>
</file>