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6858000" cy="9144000"/>
  <p:embeddedFontLst>
    <p:embeddedFont>
      <p:font typeface="Domine" panose="02040503040403060204" pitchFamily="18" charset="0"/>
      <p:regular r:id="rId4"/>
      <p:bold r:id="rId5"/>
    </p:embeddedFont>
    <p:embeddedFont>
      <p:font typeface="Montserrat" pitchFamily="2" charset="77"/>
      <p:regular r:id="rId6"/>
      <p:bold r:id="rId7"/>
      <p:italic r:id="rId8"/>
      <p:boldItalic r:id="rId9"/>
    </p:embeddedFont>
    <p:embeddedFont>
      <p:font typeface="Montserrat ExtraBold" panose="020F0502020204030204" pitchFamily="34" charset="0"/>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guide id="3" orient="horz" pos="10368">
          <p15:clr>
            <a:srgbClr val="A4A3A4"/>
          </p15:clr>
        </p15:guide>
        <p15:guide id="4" pos="1382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g6O6sB0xiAWpBC+EaWmzm4hJkw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8"/>
  </p:normalViewPr>
  <p:slideViewPr>
    <p:cSldViewPr snapToGrid="0">
      <p:cViewPr varScale="1">
        <p:scale>
          <a:sx n="23" d="100"/>
          <a:sy n="23" d="100"/>
        </p:scale>
        <p:origin x="2216" y="288"/>
      </p:cViewPr>
      <p:guideLst>
        <p:guide orient="horz" pos="6912"/>
        <p:guide pos="10368"/>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57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8698"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
        <p:cNvGrpSpPr/>
        <p:nvPr/>
      </p:nvGrpSpPr>
      <p:grpSpPr>
        <a:xfrm>
          <a:off x="0" y="0"/>
          <a:ext cx="0" cy="0"/>
          <a:chOff x="0" y="0"/>
          <a:chExt cx="0" cy="0"/>
        </a:xfrm>
      </p:grpSpPr>
      <p:sp>
        <p:nvSpPr>
          <p:cNvPr id="17" name="Google Shape;1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000"/>
          </a:p>
        </p:txBody>
      </p:sp>
      <p:sp>
        <p:nvSpPr>
          <p:cNvPr id="18" name="Google Shape;1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4">
            <a:alphaModFix/>
          </a:blip>
          <a:srcRect/>
          <a:stretch/>
        </p:blipFill>
        <p:spPr>
          <a:xfrm rot="-5400000">
            <a:off x="-11074400" y="16459200"/>
            <a:ext cx="14274800" cy="3937000"/>
          </a:xfrm>
          <a:prstGeom prst="rect">
            <a:avLst/>
          </a:prstGeom>
          <a:noFill/>
          <a:ln>
            <a:noFill/>
          </a:ln>
        </p:spPr>
      </p:pic>
      <p:pic>
        <p:nvPicPr>
          <p:cNvPr id="11" name="Google Shape;11;p2"/>
          <p:cNvPicPr preferRelativeResize="0"/>
          <p:nvPr/>
        </p:nvPicPr>
        <p:blipFill rotWithShape="1">
          <a:blip r:embed="rId4">
            <a:alphaModFix/>
          </a:blip>
          <a:srcRect/>
          <a:stretch/>
        </p:blipFill>
        <p:spPr>
          <a:xfrm rot="5400000">
            <a:off x="40690800" y="16459200"/>
            <a:ext cx="14274800" cy="3937000"/>
          </a:xfrm>
          <a:prstGeom prst="rect">
            <a:avLst/>
          </a:prstGeom>
          <a:noFill/>
          <a:ln>
            <a:noFill/>
          </a:ln>
        </p:spPr>
      </p:pic>
      <p:pic>
        <p:nvPicPr>
          <p:cNvPr id="12" name="Google Shape;12;p2"/>
          <p:cNvPicPr preferRelativeResize="0"/>
          <p:nvPr/>
        </p:nvPicPr>
        <p:blipFill rotWithShape="1">
          <a:blip r:embed="rId5">
            <a:alphaModFix/>
          </a:blip>
          <a:srcRect/>
          <a:stretch/>
        </p:blipFill>
        <p:spPr>
          <a:xfrm>
            <a:off x="6953250" y="33426400"/>
            <a:ext cx="29984700" cy="1460500"/>
          </a:xfrm>
          <a:prstGeom prst="rect">
            <a:avLst/>
          </a:prstGeom>
          <a:noFill/>
          <a:ln>
            <a:noFill/>
          </a:ln>
        </p:spPr>
      </p:pic>
      <p:sp>
        <p:nvSpPr>
          <p:cNvPr id="13" name="Google Shape;13;p2"/>
          <p:cNvSpPr/>
          <p:nvPr/>
        </p:nvSpPr>
        <p:spPr>
          <a:xfrm>
            <a:off x="6953250" y="33997900"/>
            <a:ext cx="21945600" cy="127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600"/>
              <a:buFont typeface="Arial"/>
              <a:buNone/>
            </a:pPr>
            <a:r>
              <a:rPr lang="en-US" sz="4600" b="0" i="0" u="none" strike="noStrike" cap="none">
                <a:solidFill>
                  <a:srgbClr val="808080"/>
                </a:solidFill>
                <a:latin typeface="Arial"/>
                <a:ea typeface="Arial"/>
                <a:cs typeface="Arial"/>
                <a:sym typeface="Arial"/>
              </a:rPr>
              <a:t>Template ID: assessingslate  Size: 48x36</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2.png"/><Relationship Id="rId3" Type="http://schemas.openxmlformats.org/officeDocument/2006/relationships/image" Target="../media/image3.png"/><Relationship Id="rId21" Type="http://schemas.openxmlformats.org/officeDocument/2006/relationships/image" Target="../media/image19.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en.wikipedia.org/wiki/California" TargetMode="External"/><Relationship Id="rId24" Type="http://schemas.openxmlformats.org/officeDocument/2006/relationships/hyperlink" Target="https://www.nature.org/en-us/about-us/where-we-work/united-states/california/stories-in-california/californias-wildfire-future/" TargetMode="External"/><Relationship Id="rId5" Type="http://schemas.openxmlformats.org/officeDocument/2006/relationships/image" Target="../media/image5.png"/><Relationship Id="rId15" Type="http://schemas.openxmlformats.org/officeDocument/2006/relationships/image" Target="../media/image13.png"/><Relationship Id="rId23" Type="http://schemas.openxmlformats.org/officeDocument/2006/relationships/hyperlink" Target="https://igestrategies.maps.arcgis.com/home/item.html?id=6fd0d8d6f47d414da7bcb1dcd0539999" TargetMode="External"/><Relationship Id="rId28" Type="http://schemas.openxmlformats.org/officeDocument/2006/relationships/image" Target="../media/image24.png"/><Relationship Id="rId10" Type="http://schemas.openxmlformats.org/officeDocument/2006/relationships/hyperlink" Target="https://en.wikipedia.org/wiki/Whiskeytown%E2%80%93Shasta%E2%80%93Trinity_National_Recreation_Area" TargetMode="External"/><Relationship Id="rId19"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3.png"/><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0" name="Google Shape;20;p1"/>
          <p:cNvSpPr/>
          <p:nvPr/>
        </p:nvSpPr>
        <p:spPr>
          <a:xfrm>
            <a:off x="0" y="27645700"/>
            <a:ext cx="43891200" cy="5805900"/>
          </a:xfrm>
          <a:prstGeom prst="roundRect">
            <a:avLst>
              <a:gd name="adj" fmla="val 16667"/>
            </a:avLst>
          </a:prstGeom>
          <a:solidFill>
            <a:srgbClr val="A0BE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 name="Google Shape;21;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473625" y="8715700"/>
            <a:ext cx="1463040" cy="2459735"/>
          </a:xfrm>
          <a:prstGeom prst="rect">
            <a:avLst/>
          </a:prstGeom>
          <a:noFill/>
          <a:ln>
            <a:noFill/>
          </a:ln>
        </p:spPr>
      </p:pic>
      <p:sp>
        <p:nvSpPr>
          <p:cNvPr id="22" name="Google Shape;22;p1"/>
          <p:cNvSpPr/>
          <p:nvPr/>
        </p:nvSpPr>
        <p:spPr>
          <a:xfrm>
            <a:off x="0" y="2"/>
            <a:ext cx="43891200" cy="6252092"/>
          </a:xfrm>
          <a:prstGeom prst="rect">
            <a:avLst/>
          </a:prstGeom>
          <a:solidFill>
            <a:srgbClr val="A0BEC8"/>
          </a:solidFill>
          <a:ln>
            <a:noFill/>
          </a:ln>
        </p:spPr>
        <p:txBody>
          <a:bodyPr spcFirstLastPara="1" wrap="square" lIns="128000" tIns="64000" rIns="128000" bIns="64000" anchor="ctr" anchorCtr="0">
            <a:noAutofit/>
          </a:bodyPr>
          <a:lstStyle/>
          <a:p>
            <a:pPr marL="0" marR="0" lvl="0" indent="0" algn="ctr" rtl="0">
              <a:lnSpc>
                <a:spcPct val="100000"/>
              </a:lnSpc>
              <a:spcBef>
                <a:spcPts val="0"/>
              </a:spcBef>
              <a:spcAft>
                <a:spcPts val="0"/>
              </a:spcAft>
              <a:buClr>
                <a:srgbClr val="000000"/>
              </a:buClr>
              <a:buSzPts val="8698"/>
              <a:buFont typeface="Arial"/>
              <a:buNone/>
            </a:pPr>
            <a:endParaRPr sz="8698" b="0" i="0" u="none" strike="noStrike" cap="none">
              <a:solidFill>
                <a:schemeClr val="dk1"/>
              </a:solidFill>
              <a:latin typeface="Arial"/>
              <a:ea typeface="Arial"/>
              <a:cs typeface="Arial"/>
              <a:sym typeface="Arial"/>
            </a:endParaRPr>
          </a:p>
        </p:txBody>
      </p:sp>
      <p:sp>
        <p:nvSpPr>
          <p:cNvPr id="23" name="Google Shape;23;p1"/>
          <p:cNvSpPr txBox="1"/>
          <p:nvPr/>
        </p:nvSpPr>
        <p:spPr>
          <a:xfrm>
            <a:off x="196750" y="416300"/>
            <a:ext cx="43439400" cy="2746800"/>
          </a:xfrm>
          <a:prstGeom prst="rect">
            <a:avLst/>
          </a:prstGeom>
          <a:noFill/>
          <a:ln>
            <a:noFill/>
          </a:ln>
        </p:spPr>
        <p:txBody>
          <a:bodyPr spcFirstLastPara="1" wrap="square" lIns="128000" tIns="64000" rIns="128000" bIns="64000" anchor="t" anchorCtr="0">
            <a:noAutofit/>
          </a:bodyPr>
          <a:lstStyle/>
          <a:p>
            <a:pPr marL="0" marR="0" lvl="0" indent="0" algn="ctr" rtl="0">
              <a:lnSpc>
                <a:spcPct val="100000"/>
              </a:lnSpc>
              <a:spcBef>
                <a:spcPts val="0"/>
              </a:spcBef>
              <a:spcAft>
                <a:spcPts val="0"/>
              </a:spcAft>
              <a:buClr>
                <a:schemeClr val="lt1"/>
              </a:buClr>
              <a:buSzPts val="8500"/>
              <a:buFont typeface="Montserrat ExtraBold"/>
              <a:buNone/>
            </a:pPr>
            <a:r>
              <a:rPr lang="en-US" sz="9600" b="1" i="0" u="none" strike="noStrike" cap="none">
                <a:solidFill>
                  <a:schemeClr val="lt1"/>
                </a:solidFill>
                <a:latin typeface="Montserrat ExtraBold"/>
                <a:ea typeface="Montserrat ExtraBold"/>
                <a:cs typeface="Montserrat ExtraBold"/>
                <a:sym typeface="Montserrat ExtraBold"/>
              </a:rPr>
              <a:t>Analyzing the Correlation between Terrain and the Characteristics of Wildfires.</a:t>
            </a:r>
            <a:endParaRPr sz="2500" b="0" i="0" u="none" strike="noStrike" cap="none">
              <a:solidFill>
                <a:srgbClr val="000000"/>
              </a:solidFill>
              <a:latin typeface="Arial"/>
              <a:ea typeface="Arial"/>
              <a:cs typeface="Arial"/>
              <a:sym typeface="Arial"/>
            </a:endParaRPr>
          </a:p>
        </p:txBody>
      </p:sp>
      <p:sp>
        <p:nvSpPr>
          <p:cNvPr id="24" name="Google Shape;24;p1"/>
          <p:cNvSpPr/>
          <p:nvPr/>
        </p:nvSpPr>
        <p:spPr>
          <a:xfrm>
            <a:off x="196750" y="28261600"/>
            <a:ext cx="10058400" cy="646500"/>
          </a:xfrm>
          <a:prstGeom prst="roundRect">
            <a:avLst>
              <a:gd name="adj" fmla="val 3948"/>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strike="noStrike" cap="none">
                <a:solidFill>
                  <a:schemeClr val="lt1"/>
                </a:solidFill>
                <a:latin typeface="Montserrat ExtraBold"/>
                <a:ea typeface="Montserrat ExtraBold"/>
                <a:cs typeface="Montserrat ExtraBold"/>
                <a:sym typeface="Montserrat ExtraBold"/>
              </a:rPr>
              <a:t>Acknowledgements</a:t>
            </a:r>
            <a:endParaRPr sz="9600" b="0" i="0" u="none" strike="noStrike" cap="none">
              <a:solidFill>
                <a:schemeClr val="lt1"/>
              </a:solidFill>
              <a:latin typeface="Arial"/>
              <a:ea typeface="Arial"/>
              <a:cs typeface="Arial"/>
              <a:sym typeface="Arial"/>
            </a:endParaRPr>
          </a:p>
        </p:txBody>
      </p:sp>
      <p:sp>
        <p:nvSpPr>
          <p:cNvPr id="25" name="Google Shape;25;p1"/>
          <p:cNvSpPr txBox="1"/>
          <p:nvPr/>
        </p:nvSpPr>
        <p:spPr>
          <a:xfrm>
            <a:off x="653957" y="28908089"/>
            <a:ext cx="9144000" cy="383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120"/>
              </a:spcBef>
              <a:spcAft>
                <a:spcPts val="0"/>
              </a:spcAft>
              <a:buClr>
                <a:srgbClr val="000000"/>
              </a:buClr>
              <a:buSzPts val="5600"/>
              <a:buFont typeface="Arial"/>
              <a:buNone/>
            </a:pPr>
            <a:r>
              <a:rPr lang="en-US" sz="2700" b="0" i="0" u="none" strike="noStrike" cap="none">
                <a:solidFill>
                  <a:schemeClr val="lt1"/>
                </a:solidFill>
                <a:latin typeface="Domine"/>
                <a:ea typeface="Domine"/>
                <a:cs typeface="Domine"/>
                <a:sym typeface="Domine"/>
              </a:rPr>
              <a:t>Thank you to our SME mentors, the CSR SEES Staff, and our partners.</a:t>
            </a:r>
            <a:endParaRPr sz="2700" b="0" i="0" u="none" strike="noStrike" cap="none">
              <a:solidFill>
                <a:schemeClr val="lt1"/>
              </a:solidFill>
              <a:latin typeface="Domine"/>
              <a:ea typeface="Domine"/>
              <a:cs typeface="Domine"/>
              <a:sym typeface="Domine"/>
            </a:endParaRPr>
          </a:p>
          <a:p>
            <a:pPr marL="0" marR="0" lvl="0" indent="0" algn="ctr" rtl="0">
              <a:lnSpc>
                <a:spcPct val="100000"/>
              </a:lnSpc>
              <a:spcBef>
                <a:spcPts val="1120"/>
              </a:spcBef>
              <a:spcAft>
                <a:spcPts val="0"/>
              </a:spcAft>
              <a:buClr>
                <a:srgbClr val="000000"/>
              </a:buClr>
              <a:buSzPts val="5600"/>
              <a:buFont typeface="Arial"/>
              <a:buNone/>
            </a:pPr>
            <a:r>
              <a:rPr lang="en-US" sz="2300" b="1" i="0" u="none" strike="noStrike" cap="none">
                <a:solidFill>
                  <a:schemeClr val="lt1"/>
                </a:solidFill>
                <a:latin typeface="Domine"/>
                <a:ea typeface="Domine"/>
                <a:cs typeface="Domine"/>
                <a:sym typeface="Domine"/>
              </a:rPr>
              <a:t>SME Mentors:</a:t>
            </a:r>
            <a:r>
              <a:rPr lang="en-US" sz="2300" b="0" i="0" u="none" strike="noStrike" cap="none">
                <a:solidFill>
                  <a:schemeClr val="lt1"/>
                </a:solidFill>
                <a:latin typeface="Domine"/>
                <a:ea typeface="Domine"/>
                <a:cs typeface="Domine"/>
                <a:sym typeface="Domine"/>
              </a:rPr>
              <a:t> Russanne Low PhD, Cassie Soeffing PhD, Peder Nelson, Andrew Clark, Erika Podest PhD</a:t>
            </a:r>
            <a:endParaRPr sz="2300" b="0" i="0" u="none" strike="noStrike" cap="none">
              <a:solidFill>
                <a:schemeClr val="lt1"/>
              </a:solidFill>
              <a:latin typeface="Domine"/>
              <a:ea typeface="Domine"/>
              <a:cs typeface="Domine"/>
              <a:sym typeface="Domine"/>
            </a:endParaRPr>
          </a:p>
          <a:p>
            <a:pPr marL="0" marR="0" lvl="0" indent="0" algn="ctr" rtl="0">
              <a:lnSpc>
                <a:spcPct val="100000"/>
              </a:lnSpc>
              <a:spcBef>
                <a:spcPts val="1120"/>
              </a:spcBef>
              <a:spcAft>
                <a:spcPts val="0"/>
              </a:spcAft>
              <a:buClr>
                <a:srgbClr val="000000"/>
              </a:buClr>
              <a:buSzPts val="5600"/>
              <a:buFont typeface="Arial"/>
              <a:buNone/>
            </a:pPr>
            <a:r>
              <a:rPr lang="en-US" sz="2300" b="1" i="0" u="none" strike="noStrike" cap="none">
                <a:solidFill>
                  <a:schemeClr val="lt1"/>
                </a:solidFill>
                <a:latin typeface="Domine"/>
                <a:ea typeface="Domine"/>
                <a:cs typeface="Domine"/>
                <a:sym typeface="Domine"/>
              </a:rPr>
              <a:t>CSR SEES Staff: </a:t>
            </a:r>
            <a:r>
              <a:rPr lang="en-US" sz="2300" b="0" i="0" u="none" strike="noStrike" cap="none">
                <a:solidFill>
                  <a:schemeClr val="lt1"/>
                </a:solidFill>
                <a:latin typeface="Domine"/>
                <a:ea typeface="Domine"/>
                <a:cs typeface="Domine"/>
                <a:sym typeface="Domine"/>
              </a:rPr>
              <a:t>Celina Miller, Margaret  Baguio</a:t>
            </a:r>
            <a:endParaRPr sz="2300" b="0" i="0" u="none" strike="noStrike" cap="none">
              <a:solidFill>
                <a:schemeClr val="lt1"/>
              </a:solidFill>
              <a:latin typeface="Domine"/>
              <a:ea typeface="Domine"/>
              <a:cs typeface="Domine"/>
              <a:sym typeface="Domine"/>
            </a:endParaRPr>
          </a:p>
          <a:p>
            <a:pPr marL="0" marR="0" lvl="0" indent="0" algn="ctr" rtl="0">
              <a:lnSpc>
                <a:spcPct val="100000"/>
              </a:lnSpc>
              <a:spcBef>
                <a:spcPts val="1120"/>
              </a:spcBef>
              <a:spcAft>
                <a:spcPts val="0"/>
              </a:spcAft>
              <a:buClr>
                <a:schemeClr val="lt1"/>
              </a:buClr>
              <a:buSzPts val="5600"/>
              <a:buFont typeface="Arial"/>
              <a:buNone/>
            </a:pPr>
            <a:r>
              <a:rPr lang="en-US" sz="2300" b="1" i="0" u="none" strike="noStrike" cap="none">
                <a:solidFill>
                  <a:schemeClr val="lt1"/>
                </a:solidFill>
                <a:latin typeface="Domine"/>
                <a:ea typeface="Domine"/>
                <a:cs typeface="Domine"/>
                <a:sym typeface="Domine"/>
              </a:rPr>
              <a:t>Partners:</a:t>
            </a:r>
            <a:r>
              <a:rPr lang="en-US" sz="2300" b="0" i="0" u="none" strike="noStrike" cap="none">
                <a:solidFill>
                  <a:schemeClr val="lt1"/>
                </a:solidFill>
                <a:latin typeface="Domine"/>
                <a:ea typeface="Domine"/>
                <a:cs typeface="Domine"/>
                <a:sym typeface="Domine"/>
              </a:rPr>
              <a:t> Texas Space Grant Consortium, Center of Space Research (University of Texas Austin), National Aeronautics and Space Administration, NASA Earth Science Education Collaborative</a:t>
            </a:r>
            <a:endParaRPr sz="2300" b="0" i="0" u="none" strike="noStrike" cap="none">
              <a:solidFill>
                <a:schemeClr val="lt1"/>
              </a:solidFill>
              <a:latin typeface="Domine"/>
              <a:ea typeface="Domine"/>
              <a:cs typeface="Domine"/>
              <a:sym typeface="Domine"/>
            </a:endParaRPr>
          </a:p>
        </p:txBody>
      </p:sp>
      <p:sp>
        <p:nvSpPr>
          <p:cNvPr id="26" name="Google Shape;26;p1"/>
          <p:cNvSpPr txBox="1"/>
          <p:nvPr/>
        </p:nvSpPr>
        <p:spPr>
          <a:xfrm>
            <a:off x="33577882" y="29109829"/>
            <a:ext cx="9144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
          <p:cNvSpPr/>
          <p:nvPr/>
        </p:nvSpPr>
        <p:spPr>
          <a:xfrm>
            <a:off x="196750" y="6317048"/>
            <a:ext cx="10058400" cy="894300"/>
          </a:xfrm>
          <a:prstGeom prst="roundRect">
            <a:avLst>
              <a:gd name="adj" fmla="val 1711"/>
            </a:avLst>
          </a:prstGeom>
          <a:solidFill>
            <a:srgbClr val="A0BEC8">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strike="noStrike" cap="none">
                <a:solidFill>
                  <a:srgbClr val="3F3F3F"/>
                </a:solidFill>
                <a:latin typeface="Montserrat ExtraBold"/>
                <a:ea typeface="Montserrat ExtraBold"/>
                <a:cs typeface="Montserrat ExtraBold"/>
                <a:sym typeface="Montserrat ExtraBold"/>
              </a:rPr>
              <a:t>Abstract</a:t>
            </a:r>
            <a:endParaRPr sz="9600" b="0" i="0" u="none" strike="noStrike" cap="none">
              <a:solidFill>
                <a:schemeClr val="dk1"/>
              </a:solidFill>
              <a:latin typeface="Arial"/>
              <a:ea typeface="Arial"/>
              <a:cs typeface="Arial"/>
              <a:sym typeface="Arial"/>
            </a:endParaRPr>
          </a:p>
        </p:txBody>
      </p:sp>
      <p:sp>
        <p:nvSpPr>
          <p:cNvPr id="28" name="Google Shape;28;p1"/>
          <p:cNvSpPr txBox="1"/>
          <p:nvPr/>
        </p:nvSpPr>
        <p:spPr>
          <a:xfrm>
            <a:off x="196750" y="7276300"/>
            <a:ext cx="10058400" cy="5510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rgbClr val="595959"/>
                </a:solidFill>
                <a:latin typeface="Domine"/>
                <a:ea typeface="Domine"/>
                <a:cs typeface="Domine"/>
                <a:sym typeface="Domine"/>
              </a:rPr>
              <a:t>Wildfires, also known as bush or forest fires, pose significant threats to land cover, wildlife, humans, and property due to their rapid spread and difficulty in containment. This study explores the correlation between terrain and wildfire characteristics in respective areas. It analyzes terrain based on average elevation, and average slope, while also considering variables like wind speed and temperature. It then studies the terrain’s effects on wildfires by first characterising wildfires in terms of surface reflectance, spread, and landcover changes, and then using that data to find underlying correlations. The research can be used identify patterns that can aid in developing improved wildfire prevention methods. Data sets from LCMS, ArcGIS, Google Earth Engine, Earth Explorer by USGS, NOAA Climate.gov, NCEI NOAA, GLOBE Observer  and Cal Fire were used for the study. The most significant correlation found in this study was between surface reflectance and terrain. Future studies should include additional variables like humidity and human activities to better assess the effects of terrain on wildfires.</a:t>
            </a:r>
            <a:endParaRPr sz="2200" b="0" i="0" u="none" strike="noStrike" cap="none">
              <a:solidFill>
                <a:srgbClr val="000000"/>
              </a:solidFill>
              <a:latin typeface="Arial"/>
              <a:ea typeface="Arial"/>
              <a:cs typeface="Arial"/>
              <a:sym typeface="Arial"/>
            </a:endParaRPr>
          </a:p>
        </p:txBody>
      </p:sp>
      <p:sp>
        <p:nvSpPr>
          <p:cNvPr id="29" name="Google Shape;29;p1"/>
          <p:cNvSpPr/>
          <p:nvPr/>
        </p:nvSpPr>
        <p:spPr>
          <a:xfrm>
            <a:off x="196750" y="12860100"/>
            <a:ext cx="10058400" cy="14701500"/>
          </a:xfrm>
          <a:prstGeom prst="roundRect">
            <a:avLst>
              <a:gd name="adj" fmla="val 2004"/>
            </a:avLst>
          </a:prstGeom>
          <a:solidFill>
            <a:srgbClr val="E3E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dk1"/>
              </a:solidFill>
              <a:latin typeface="Arial"/>
              <a:ea typeface="Arial"/>
              <a:cs typeface="Arial"/>
              <a:sym typeface="Arial"/>
            </a:endParaRPr>
          </a:p>
        </p:txBody>
      </p:sp>
      <p:sp>
        <p:nvSpPr>
          <p:cNvPr id="30" name="Google Shape;30;p1"/>
          <p:cNvSpPr txBox="1"/>
          <p:nvPr/>
        </p:nvSpPr>
        <p:spPr>
          <a:xfrm>
            <a:off x="653944" y="13509203"/>
            <a:ext cx="9144000" cy="7526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300"/>
              <a:buFont typeface="Arial"/>
              <a:buNone/>
            </a:pPr>
            <a:r>
              <a:rPr lang="en-US" sz="2300" b="0" i="0" u="none" strike="noStrike" cap="none" dirty="0">
                <a:solidFill>
                  <a:srgbClr val="595959"/>
                </a:solidFill>
                <a:latin typeface="Domine"/>
                <a:ea typeface="Domine"/>
                <a:cs typeface="Domine"/>
                <a:sym typeface="Domine"/>
              </a:rPr>
              <a:t>In 2022, the US experienced a particularly devastating wildfire season, with 66,255 wildfires reported. These fires scorched a staggering 7,534,403 acres of land, leading to widespread destruction of natural habitats and critical ecosystems. The destruction of critical ecosystems disrupted natural processes, impacting the balance of plant and animal species and hindering ecological recovery. The flames not only endangered wildlife but also forced thousands of residents to evacuate their homes, highlighting the direct threat wildfires pose to human lives and property. The sheer scale of the wildfires made containment efforts incredibly difficult for firefighting teams, who bravely worked day and night to mitigate the impact and protect communities at risk. Not all wildfires are created equal, however. Based on location, wind speed, and terrain, the effects caused by wildfires can vary considerably. California is one of the most wildfire prone states in the US causing, but the spread of wildfires in this state can vary from one to over 100,000 acres due to a variety of factors including terrain. Our study aims to determine the specific effects terrain causes as it can affect the speed and direction of a wildfire heavily. We primarily focus of California due to the state's unique</a:t>
            </a:r>
            <a:endParaRPr sz="1300" b="0" i="0" u="none" strike="noStrike" cap="none" dirty="0">
              <a:solidFill>
                <a:srgbClr val="000000"/>
              </a:solidFill>
              <a:latin typeface="Arial"/>
              <a:ea typeface="Arial"/>
              <a:cs typeface="Arial"/>
              <a:sym typeface="Arial"/>
            </a:endParaRPr>
          </a:p>
        </p:txBody>
      </p:sp>
      <p:sp>
        <p:nvSpPr>
          <p:cNvPr id="31" name="Google Shape;31;p1"/>
          <p:cNvSpPr txBox="1"/>
          <p:nvPr/>
        </p:nvSpPr>
        <p:spPr>
          <a:xfrm>
            <a:off x="653944" y="12963379"/>
            <a:ext cx="9144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3F3F3F"/>
                </a:solidFill>
                <a:latin typeface="Montserrat ExtraBold"/>
                <a:ea typeface="Montserrat ExtraBold"/>
                <a:cs typeface="Montserrat ExtraBold"/>
                <a:sym typeface="Montserrat ExtraBold"/>
              </a:rPr>
              <a:t>Introduction</a:t>
            </a:r>
            <a:endParaRPr sz="1400" b="0" i="0" u="none" strike="noStrike" cap="none">
              <a:solidFill>
                <a:srgbClr val="000000"/>
              </a:solidFill>
              <a:latin typeface="Arial"/>
              <a:ea typeface="Arial"/>
              <a:cs typeface="Arial"/>
              <a:sym typeface="Arial"/>
            </a:endParaRPr>
          </a:p>
        </p:txBody>
      </p:sp>
      <p:sp>
        <p:nvSpPr>
          <p:cNvPr id="32" name="Google Shape;32;p1"/>
          <p:cNvSpPr txBox="1"/>
          <p:nvPr/>
        </p:nvSpPr>
        <p:spPr>
          <a:xfrm>
            <a:off x="33217850" y="7379200"/>
            <a:ext cx="10058400" cy="4894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595959"/>
                </a:solidFill>
                <a:latin typeface="Domine"/>
                <a:ea typeface="Domine"/>
                <a:cs typeface="Domine"/>
                <a:sym typeface="Domine"/>
              </a:rPr>
              <a:t>Data sets from LCMS, ArcGIS, Google Earth Engine, Earth Explorer by USGS, NOAA Climate.gov, NCEI NOAA, and Cal Fire were used for the study. The USGS Earth Explorer visually identified wildfire-induced terrain changes. The Google Earth Engine measured slope and elevation. For the surface reflectance assessment, the LCMS dataset was used. Overlapping GLOBE Observer Land Cover Observations from the past three years with ArcGIS software helped identify relevant GLOBE Landcover observations for characterizing wildfire effects. Temperature measurements from NOAA Climate.gov and average wind speeds from NCEI NOAA were incorporated. Comprehensive wildfire details, including coordinates, area, and impact, were sourced from the CalFire database.</a:t>
            </a:r>
            <a:endParaRPr sz="2400" b="0" i="0" u="none" strike="noStrike" cap="none">
              <a:solidFill>
                <a:srgbClr val="595959"/>
              </a:solidFill>
              <a:latin typeface="Domine"/>
              <a:ea typeface="Domine"/>
              <a:cs typeface="Domine"/>
              <a:sym typeface="Domine"/>
            </a:endParaRPr>
          </a:p>
        </p:txBody>
      </p:sp>
      <p:pic>
        <p:nvPicPr>
          <p:cNvPr id="33" name="Google Shape;33;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425" y="2214650"/>
            <a:ext cx="5552512" cy="1907700"/>
          </a:xfrm>
          <a:prstGeom prst="rect">
            <a:avLst/>
          </a:prstGeom>
          <a:noFill/>
          <a:ln>
            <a:noFill/>
          </a:ln>
        </p:spPr>
      </p:pic>
      <p:pic>
        <p:nvPicPr>
          <p:cNvPr id="34" name="Google Shape;34;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005927" y="2333913"/>
            <a:ext cx="4715948" cy="3341374"/>
          </a:xfrm>
          <a:prstGeom prst="rect">
            <a:avLst/>
          </a:prstGeom>
          <a:noFill/>
          <a:ln>
            <a:noFill/>
          </a:ln>
        </p:spPr>
      </p:pic>
      <p:pic>
        <p:nvPicPr>
          <p:cNvPr id="35" name="Google Shape;35;p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51163" y="2296550"/>
            <a:ext cx="3416100" cy="3416100"/>
          </a:xfrm>
          <a:prstGeom prst="rect">
            <a:avLst/>
          </a:prstGeom>
          <a:noFill/>
          <a:ln>
            <a:noFill/>
          </a:ln>
        </p:spPr>
      </p:pic>
      <p:pic>
        <p:nvPicPr>
          <p:cNvPr id="36" name="Google Shape;36;p1"/>
          <p:cNvPicPr preferRelativeResize="0"/>
          <p:nvPr/>
        </p:nvPicPr>
        <p:blipFill rotWithShape="1">
          <a:blip r:embed="rId7">
            <a:alphaModFix/>
          </a:blip>
          <a:srcRect/>
          <a:stretch/>
        </p:blipFill>
        <p:spPr>
          <a:xfrm>
            <a:off x="1162299" y="4114800"/>
            <a:ext cx="4114800" cy="2057400"/>
          </a:xfrm>
          <a:prstGeom prst="rect">
            <a:avLst/>
          </a:prstGeom>
          <a:noFill/>
          <a:ln>
            <a:noFill/>
          </a:ln>
        </p:spPr>
      </p:pic>
      <p:pic>
        <p:nvPicPr>
          <p:cNvPr id="37" name="Google Shape;37;p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2369750" y="2178949"/>
            <a:ext cx="4844785" cy="3651300"/>
          </a:xfrm>
          <a:prstGeom prst="rect">
            <a:avLst/>
          </a:prstGeom>
          <a:noFill/>
          <a:ln w="9525" cap="flat" cmpd="sng">
            <a:solidFill>
              <a:srgbClr val="808080"/>
            </a:solidFill>
            <a:prstDash val="solid"/>
            <a:round/>
            <a:headEnd type="none" w="sm" len="sm"/>
            <a:tailEnd type="none" w="sm" len="sm"/>
          </a:ln>
        </p:spPr>
      </p:pic>
      <p:sp>
        <p:nvSpPr>
          <p:cNvPr id="38" name="Google Shape;38;p1"/>
          <p:cNvSpPr/>
          <p:nvPr/>
        </p:nvSpPr>
        <p:spPr>
          <a:xfrm>
            <a:off x="33577875" y="17022898"/>
            <a:ext cx="10058400" cy="894300"/>
          </a:xfrm>
          <a:prstGeom prst="roundRect">
            <a:avLst>
              <a:gd name="adj" fmla="val 1711"/>
            </a:avLst>
          </a:prstGeom>
          <a:solidFill>
            <a:srgbClr val="A0BEC8">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3F3F3F"/>
                </a:solidFill>
                <a:latin typeface="Montserrat ExtraBold"/>
                <a:ea typeface="Montserrat ExtraBold"/>
                <a:cs typeface="Montserrat ExtraBold"/>
                <a:sym typeface="Montserrat ExtraBold"/>
              </a:rPr>
              <a:t>Conclusion</a:t>
            </a:r>
            <a:endParaRPr sz="9600" b="0" i="0" u="none" strike="noStrike" cap="none">
              <a:solidFill>
                <a:schemeClr val="dk1"/>
              </a:solidFill>
              <a:latin typeface="Arial"/>
              <a:ea typeface="Arial"/>
              <a:cs typeface="Arial"/>
              <a:sym typeface="Arial"/>
            </a:endParaRPr>
          </a:p>
        </p:txBody>
      </p:sp>
      <p:sp>
        <p:nvSpPr>
          <p:cNvPr id="39" name="Google Shape;39;p1"/>
          <p:cNvSpPr/>
          <p:nvPr/>
        </p:nvSpPr>
        <p:spPr>
          <a:xfrm>
            <a:off x="33217850" y="6368499"/>
            <a:ext cx="10058400" cy="894300"/>
          </a:xfrm>
          <a:prstGeom prst="roundRect">
            <a:avLst>
              <a:gd name="adj" fmla="val 1937"/>
            </a:avLst>
          </a:prstGeom>
          <a:solidFill>
            <a:srgbClr val="E3E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en-US" sz="3400" b="1" i="0" u="none" strike="noStrike" cap="none">
                <a:solidFill>
                  <a:srgbClr val="3F3F3F"/>
                </a:solidFill>
                <a:latin typeface="Montserrat ExtraBold"/>
                <a:ea typeface="Montserrat ExtraBold"/>
                <a:cs typeface="Montserrat ExtraBold"/>
                <a:sym typeface="Montserrat ExtraBold"/>
              </a:rPr>
              <a:t>Data Collection Resources &amp; Methodology</a:t>
            </a:r>
            <a:endParaRPr sz="9400" b="0" i="0" u="none" strike="noStrike" cap="none">
              <a:solidFill>
                <a:schemeClr val="dk1"/>
              </a:solidFill>
              <a:latin typeface="Arial"/>
              <a:ea typeface="Arial"/>
              <a:cs typeface="Arial"/>
              <a:sym typeface="Arial"/>
            </a:endParaRPr>
          </a:p>
        </p:txBody>
      </p:sp>
      <p:sp>
        <p:nvSpPr>
          <p:cNvPr id="40" name="Google Shape;40;p1"/>
          <p:cNvSpPr txBox="1"/>
          <p:nvPr/>
        </p:nvSpPr>
        <p:spPr>
          <a:xfrm>
            <a:off x="653944" y="25508042"/>
            <a:ext cx="9144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rgbClr val="3F3F3F"/>
                </a:solidFill>
                <a:latin typeface="Montserrat ExtraBold"/>
                <a:ea typeface="Montserrat ExtraBold"/>
                <a:cs typeface="Montserrat ExtraBold"/>
                <a:sym typeface="Montserrat ExtraBold"/>
              </a:rPr>
              <a:t>Research Question</a:t>
            </a:r>
            <a:endParaRPr sz="1400" b="0" i="0" u="none" strike="noStrike" cap="none" dirty="0">
              <a:solidFill>
                <a:srgbClr val="000000"/>
              </a:solidFill>
              <a:latin typeface="Arial"/>
              <a:ea typeface="Arial"/>
              <a:cs typeface="Arial"/>
              <a:sym typeface="Arial"/>
            </a:endParaRPr>
          </a:p>
        </p:txBody>
      </p:sp>
      <p:pic>
        <p:nvPicPr>
          <p:cNvPr id="41" name="Google Shape;41;p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218688" y="21030025"/>
            <a:ext cx="3753351" cy="3786963"/>
          </a:xfrm>
          <a:prstGeom prst="rect">
            <a:avLst/>
          </a:prstGeom>
          <a:noFill/>
          <a:ln>
            <a:noFill/>
          </a:ln>
        </p:spPr>
      </p:pic>
      <p:sp>
        <p:nvSpPr>
          <p:cNvPr id="42" name="Google Shape;42;p1"/>
          <p:cNvSpPr txBox="1"/>
          <p:nvPr/>
        </p:nvSpPr>
        <p:spPr>
          <a:xfrm>
            <a:off x="653944" y="21185701"/>
            <a:ext cx="5377800" cy="4412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2400"/>
              <a:buFont typeface="Arial"/>
              <a:buNone/>
            </a:pPr>
            <a:r>
              <a:rPr lang="en-US" sz="2400" b="0" i="0" u="none" strike="noStrike" cap="none" dirty="0">
                <a:solidFill>
                  <a:srgbClr val="595959"/>
                </a:solidFill>
                <a:latin typeface="Domine"/>
                <a:ea typeface="Domine"/>
                <a:cs typeface="Domine"/>
                <a:sym typeface="Domine"/>
              </a:rPr>
              <a:t>topography, with its varying elevations, canyons, and slopes, which plays a significant role in influencing fire behavior. Steep terrain can act as channels for fire propagation, accelerating its spread and making firefighting efforts even more difficult. In contrast, flat terrains may offer ease controlling fires, allowing firefighting teams to establish strategic containment lines.</a:t>
            </a:r>
            <a:endParaRPr sz="14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 name="Google Shape;43;p1"/>
          <p:cNvSpPr txBox="1"/>
          <p:nvPr/>
        </p:nvSpPr>
        <p:spPr>
          <a:xfrm>
            <a:off x="653944" y="26157691"/>
            <a:ext cx="9144000" cy="1154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300"/>
              <a:buFont typeface="Arial"/>
              <a:buNone/>
            </a:pPr>
            <a:r>
              <a:rPr lang="en-US" sz="2300" b="0" i="0" u="none" strike="noStrike" cap="none">
                <a:solidFill>
                  <a:srgbClr val="595959"/>
                </a:solidFill>
                <a:latin typeface="Domine"/>
                <a:ea typeface="Domine"/>
                <a:cs typeface="Domine"/>
                <a:sym typeface="Domine"/>
              </a:rPr>
              <a:t>How does terrain affect California wildfires in terms of wildfire’s intensity in terms of surface reflectance, land cover change, and their spread?</a:t>
            </a:r>
            <a:endParaRPr sz="1300" b="0" i="0" u="none" strike="noStrike" cap="none">
              <a:solidFill>
                <a:srgbClr val="000000"/>
              </a:solidFill>
              <a:latin typeface="Arial"/>
              <a:ea typeface="Arial"/>
              <a:cs typeface="Arial"/>
              <a:sym typeface="Arial"/>
            </a:endParaRPr>
          </a:p>
        </p:txBody>
      </p:sp>
      <p:sp>
        <p:nvSpPr>
          <p:cNvPr id="44" name="Google Shape;44;p1"/>
          <p:cNvSpPr/>
          <p:nvPr/>
        </p:nvSpPr>
        <p:spPr>
          <a:xfrm>
            <a:off x="10473150" y="6317050"/>
            <a:ext cx="22526700" cy="894300"/>
          </a:xfrm>
          <a:prstGeom prst="roundRect">
            <a:avLst>
              <a:gd name="adj" fmla="val 1937"/>
            </a:avLst>
          </a:prstGeom>
          <a:solidFill>
            <a:srgbClr val="E3E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3F3F3F"/>
                </a:solidFill>
                <a:latin typeface="Montserrat ExtraBold"/>
                <a:ea typeface="Montserrat ExtraBold"/>
                <a:cs typeface="Montserrat ExtraBold"/>
                <a:sym typeface="Montserrat ExtraBold"/>
              </a:rPr>
              <a:t>Data </a:t>
            </a:r>
            <a:endParaRPr sz="9600" b="0" i="0" u="none" strike="noStrike" cap="none">
              <a:solidFill>
                <a:schemeClr val="dk1"/>
              </a:solidFill>
              <a:latin typeface="Arial"/>
              <a:ea typeface="Arial"/>
              <a:cs typeface="Arial"/>
              <a:sym typeface="Arial"/>
            </a:endParaRPr>
          </a:p>
        </p:txBody>
      </p:sp>
      <p:sp>
        <p:nvSpPr>
          <p:cNvPr id="45" name="Google Shape;45;p1"/>
          <p:cNvSpPr txBox="1"/>
          <p:nvPr/>
        </p:nvSpPr>
        <p:spPr>
          <a:xfrm>
            <a:off x="10473150" y="7973350"/>
            <a:ext cx="1252500" cy="89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595959"/>
                </a:solidFill>
                <a:latin typeface="Domine"/>
                <a:ea typeface="Domine"/>
                <a:cs typeface="Domine"/>
                <a:sym typeface="Domine"/>
              </a:rPr>
              <a:t>Dixie			            </a:t>
            </a:r>
            <a:endParaRPr sz="3000" b="1" i="0" u="none" strike="noStrike" cap="none">
              <a:solidFill>
                <a:srgbClr val="595959"/>
              </a:solidFill>
              <a:latin typeface="Domine"/>
              <a:ea typeface="Domine"/>
              <a:cs typeface="Domine"/>
              <a:sym typeface="Domine"/>
            </a:endParaRPr>
          </a:p>
        </p:txBody>
      </p:sp>
      <p:sp>
        <p:nvSpPr>
          <p:cNvPr id="46" name="Google Shape;46;p1"/>
          <p:cNvSpPr txBox="1"/>
          <p:nvPr/>
        </p:nvSpPr>
        <p:spPr>
          <a:xfrm>
            <a:off x="11937150" y="8699300"/>
            <a:ext cx="2746800" cy="245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Starting Coordinates:</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[39.871306,-121.389439]</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Timespan:</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104 days</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chemeClr val="dk1"/>
              </a:buClr>
              <a:buSzPts val="1100"/>
              <a:buFont typeface="Arial"/>
              <a:buNone/>
            </a:pPr>
            <a:r>
              <a:rPr lang="en-US" sz="1800" b="0" i="0" u="none" strike="noStrike" cap="none">
                <a:solidFill>
                  <a:srgbClr val="595959"/>
                </a:solidFill>
                <a:latin typeface="Domine"/>
                <a:ea typeface="Domine"/>
                <a:cs typeface="Domine"/>
                <a:sym typeface="Domine"/>
              </a:rPr>
              <a:t>Location:</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chemeClr val="dk1"/>
              </a:buClr>
              <a:buSzPts val="1100"/>
              <a:buFont typeface="Arial"/>
              <a:buNone/>
            </a:pPr>
            <a:r>
              <a:rPr lang="en-US" sz="1800" b="0" i="0" u="none" strike="noStrike" cap="none">
                <a:solidFill>
                  <a:srgbClr val="595959"/>
                </a:solidFill>
                <a:latin typeface="Domine"/>
                <a:ea typeface="Domine"/>
                <a:cs typeface="Domine"/>
                <a:sym typeface="Domine"/>
              </a:rPr>
              <a:t>Northern California, US.</a:t>
            </a:r>
            <a:endParaRPr sz="1800" b="0" i="0" u="none" strike="noStrike" cap="none">
              <a:solidFill>
                <a:srgbClr val="595959"/>
              </a:solidFill>
              <a:latin typeface="Domine"/>
              <a:ea typeface="Domine"/>
              <a:cs typeface="Domine"/>
              <a:sym typeface="Domine"/>
            </a:endParaRPr>
          </a:p>
        </p:txBody>
      </p:sp>
      <p:sp>
        <p:nvSpPr>
          <p:cNvPr id="47" name="Google Shape;47;p1"/>
          <p:cNvSpPr/>
          <p:nvPr/>
        </p:nvSpPr>
        <p:spPr>
          <a:xfrm>
            <a:off x="10396950" y="27695900"/>
            <a:ext cx="22823700" cy="5805900"/>
          </a:xfrm>
          <a:prstGeom prst="roundRect">
            <a:avLst>
              <a:gd name="adj" fmla="val 1937"/>
            </a:avLst>
          </a:prstGeom>
          <a:solidFill>
            <a:srgbClr val="E3E3E3"/>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3F3F3F"/>
                </a:solidFill>
                <a:latin typeface="Montserrat ExtraBold"/>
                <a:ea typeface="Montserrat ExtraBold"/>
                <a:cs typeface="Montserrat ExtraBold"/>
                <a:sym typeface="Montserrat ExtraBold"/>
              </a:rPr>
              <a:t>Analysis of Results</a:t>
            </a:r>
            <a:endParaRPr sz="9600" b="0" i="0" u="none" strike="noStrike" cap="none">
              <a:solidFill>
                <a:schemeClr val="dk1"/>
              </a:solidFill>
              <a:latin typeface="Arial"/>
              <a:ea typeface="Arial"/>
              <a:cs typeface="Arial"/>
              <a:sym typeface="Arial"/>
            </a:endParaRPr>
          </a:p>
        </p:txBody>
      </p:sp>
      <p:sp>
        <p:nvSpPr>
          <p:cNvPr id="48" name="Google Shape;48;p1"/>
          <p:cNvSpPr txBox="1"/>
          <p:nvPr/>
        </p:nvSpPr>
        <p:spPr>
          <a:xfrm>
            <a:off x="10396950" y="11157350"/>
            <a:ext cx="3416100" cy="12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595959"/>
                </a:solidFill>
                <a:latin typeface="Domine"/>
                <a:ea typeface="Domine"/>
                <a:cs typeface="Domine"/>
                <a:sym typeface="Domine"/>
              </a:rPr>
              <a:t>August Complex	 </a:t>
            </a:r>
            <a:endParaRPr sz="1400" b="0" i="0" u="none" strike="noStrike" cap="none">
              <a:solidFill>
                <a:srgbClr val="000000"/>
              </a:solidFill>
              <a:latin typeface="Arial"/>
              <a:ea typeface="Arial"/>
              <a:cs typeface="Arial"/>
              <a:sym typeface="Arial"/>
            </a:endParaRPr>
          </a:p>
        </p:txBody>
      </p:sp>
      <p:sp>
        <p:nvSpPr>
          <p:cNvPr id="49" name="Google Shape;49;p1"/>
          <p:cNvSpPr txBox="1"/>
          <p:nvPr/>
        </p:nvSpPr>
        <p:spPr>
          <a:xfrm>
            <a:off x="10396950" y="17511650"/>
            <a:ext cx="5084700" cy="89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000" b="1" i="0" u="none" strike="noStrike" cap="none">
                <a:solidFill>
                  <a:srgbClr val="595959"/>
                </a:solidFill>
                <a:latin typeface="Domine"/>
                <a:ea typeface="Domine"/>
                <a:cs typeface="Domine"/>
                <a:sym typeface="Domine"/>
              </a:rPr>
              <a:t>SCU Lightning Complex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
          <p:cNvSpPr txBox="1"/>
          <p:nvPr/>
        </p:nvSpPr>
        <p:spPr>
          <a:xfrm>
            <a:off x="10473150" y="14342850"/>
            <a:ext cx="1464000" cy="64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000" b="1" i="0" u="none" strike="noStrike" cap="none">
                <a:solidFill>
                  <a:srgbClr val="595959"/>
                </a:solidFill>
                <a:latin typeface="Domine"/>
                <a:ea typeface="Domine"/>
                <a:cs typeface="Domine"/>
                <a:sym typeface="Domine"/>
              </a:rPr>
              <a:t>Creek</a:t>
            </a:r>
            <a:endParaRPr sz="3000" b="1" i="0" u="none" strike="noStrike" cap="none">
              <a:solidFill>
                <a:srgbClr val="595959"/>
              </a:solidFill>
              <a:latin typeface="Domine"/>
              <a:ea typeface="Domine"/>
              <a:cs typeface="Domine"/>
              <a:sym typeface="Domine"/>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
          <p:cNvSpPr txBox="1"/>
          <p:nvPr/>
        </p:nvSpPr>
        <p:spPr>
          <a:xfrm>
            <a:off x="10396950" y="20712725"/>
            <a:ext cx="3416100" cy="89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000" b="1" i="0" u="none" strike="noStrike" cap="none">
                <a:solidFill>
                  <a:srgbClr val="595959"/>
                </a:solidFill>
                <a:latin typeface="Domine"/>
                <a:ea typeface="Domine"/>
                <a:cs typeface="Domine"/>
                <a:sym typeface="Domine"/>
              </a:rPr>
              <a:t>North Complex</a:t>
            </a:r>
            <a:endParaRPr sz="1400" b="0" i="0" u="none" strike="noStrike" cap="none">
              <a:solidFill>
                <a:srgbClr val="000000"/>
              </a:solidFill>
              <a:latin typeface="Arial"/>
              <a:ea typeface="Arial"/>
              <a:cs typeface="Arial"/>
              <a:sym typeface="Arial"/>
            </a:endParaRPr>
          </a:p>
        </p:txBody>
      </p:sp>
      <p:sp>
        <p:nvSpPr>
          <p:cNvPr id="52" name="Google Shape;52;p1"/>
          <p:cNvSpPr txBox="1"/>
          <p:nvPr/>
        </p:nvSpPr>
        <p:spPr>
          <a:xfrm>
            <a:off x="10396950" y="23973663"/>
            <a:ext cx="1907700" cy="89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000" b="1" i="0" u="none" strike="noStrike" cap="none">
                <a:solidFill>
                  <a:srgbClr val="595959"/>
                </a:solidFill>
                <a:latin typeface="Domine"/>
                <a:ea typeface="Domine"/>
                <a:cs typeface="Domine"/>
                <a:sym typeface="Domine"/>
              </a:rPr>
              <a:t>Carr</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
          <p:cNvSpPr txBox="1"/>
          <p:nvPr/>
        </p:nvSpPr>
        <p:spPr>
          <a:xfrm>
            <a:off x="11937150" y="11884050"/>
            <a:ext cx="2746800" cy="245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Starting Coordinates:</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[39.765, -122.673]</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Timespan:</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86 days</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Location:</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Northern California, US.</a:t>
            </a:r>
            <a:endParaRPr sz="1800" b="0" i="0" u="none" strike="noStrike" cap="none">
              <a:solidFill>
                <a:srgbClr val="595959"/>
              </a:solidFill>
              <a:latin typeface="Domine"/>
              <a:ea typeface="Domine"/>
              <a:cs typeface="Domine"/>
              <a:sym typeface="Domine"/>
            </a:endParaRPr>
          </a:p>
        </p:txBody>
      </p:sp>
      <p:sp>
        <p:nvSpPr>
          <p:cNvPr id="54" name="Google Shape;54;p1"/>
          <p:cNvSpPr txBox="1"/>
          <p:nvPr/>
        </p:nvSpPr>
        <p:spPr>
          <a:xfrm>
            <a:off x="11937150" y="15021100"/>
            <a:ext cx="2746800" cy="245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Starting Coordinates:</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[37.439437,-121.30435]</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Timespan:</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111 days</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Location:</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Northern California, US.</a:t>
            </a:r>
            <a:endParaRPr sz="1800" b="0" i="0" u="none" strike="noStrike" cap="none">
              <a:solidFill>
                <a:srgbClr val="595959"/>
              </a:solidFill>
              <a:latin typeface="Domine"/>
              <a:ea typeface="Domine"/>
              <a:cs typeface="Domine"/>
              <a:sym typeface="Domine"/>
            </a:endParaRPr>
          </a:p>
        </p:txBody>
      </p:sp>
      <p:sp>
        <p:nvSpPr>
          <p:cNvPr id="55" name="Google Shape;55;p1"/>
          <p:cNvSpPr txBox="1"/>
          <p:nvPr/>
        </p:nvSpPr>
        <p:spPr>
          <a:xfrm>
            <a:off x="11937150" y="18253550"/>
            <a:ext cx="2993400" cy="245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Starting Coordinates:</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[37.19147,-119.261175]</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Timespan:</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46 days</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Location:</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San Francisco Bay Area (East Bay), Central Valley.</a:t>
            </a:r>
            <a:endParaRPr sz="1800" b="0" i="0" u="none" strike="noStrike" cap="none">
              <a:solidFill>
                <a:srgbClr val="595959"/>
              </a:solidFill>
              <a:latin typeface="Domine"/>
              <a:ea typeface="Domine"/>
              <a:cs typeface="Domine"/>
              <a:sym typeface="Domine"/>
            </a:endParaRPr>
          </a:p>
        </p:txBody>
      </p:sp>
      <p:sp>
        <p:nvSpPr>
          <p:cNvPr id="56" name="Google Shape;56;p1"/>
          <p:cNvSpPr txBox="1"/>
          <p:nvPr/>
        </p:nvSpPr>
        <p:spPr>
          <a:xfrm>
            <a:off x="11937150" y="21438300"/>
            <a:ext cx="2746800" cy="245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Starting Coordinates:</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[ 39.85], -120.96]</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Timespan:</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108 days</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Location:</a:t>
            </a:r>
            <a:endParaRPr sz="1800" b="0"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1800"/>
              <a:buFont typeface="Arial"/>
              <a:buNone/>
            </a:pPr>
            <a:r>
              <a:rPr lang="en-US" sz="1800" b="0" i="0" u="none" strike="noStrike" cap="none">
                <a:solidFill>
                  <a:srgbClr val="595959"/>
                </a:solidFill>
                <a:latin typeface="Domine"/>
                <a:ea typeface="Domine"/>
                <a:cs typeface="Domine"/>
                <a:sym typeface="Domine"/>
              </a:rPr>
              <a:t>Between Quincy and Oroville, California.</a:t>
            </a:r>
            <a:endParaRPr sz="1800" b="0" i="0" u="none" strike="noStrike" cap="none">
              <a:solidFill>
                <a:srgbClr val="595959"/>
              </a:solidFill>
              <a:latin typeface="Domine"/>
              <a:ea typeface="Domine"/>
              <a:cs typeface="Domine"/>
              <a:sym typeface="Domine"/>
            </a:endParaRPr>
          </a:p>
        </p:txBody>
      </p:sp>
      <p:sp>
        <p:nvSpPr>
          <p:cNvPr id="57" name="Google Shape;57;p1"/>
          <p:cNvSpPr txBox="1"/>
          <p:nvPr/>
        </p:nvSpPr>
        <p:spPr>
          <a:xfrm>
            <a:off x="11937150" y="24278850"/>
            <a:ext cx="2993400" cy="245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595959"/>
                </a:solidFill>
                <a:latin typeface="Domine"/>
                <a:ea typeface="Domine"/>
                <a:cs typeface="Domine"/>
                <a:sym typeface="Domine"/>
              </a:rPr>
              <a:t>Starting Coordinates:</a:t>
            </a:r>
            <a:endParaRPr sz="1800" b="0" i="0" u="none" strike="noStrike" cap="none" dirty="0">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dirty="0">
                <a:solidFill>
                  <a:srgbClr val="595959"/>
                </a:solidFill>
                <a:latin typeface="Domine"/>
                <a:ea typeface="Domine"/>
                <a:cs typeface="Domine"/>
                <a:sym typeface="Domine"/>
              </a:rPr>
              <a:t>[40.6543, -122.6236]</a:t>
            </a:r>
            <a:endParaRPr sz="1800" b="0" i="0" u="none" strike="noStrike" cap="none" dirty="0">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dirty="0">
                <a:solidFill>
                  <a:srgbClr val="595959"/>
                </a:solidFill>
                <a:latin typeface="Domine"/>
                <a:ea typeface="Domine"/>
                <a:cs typeface="Domine"/>
                <a:sym typeface="Domine"/>
              </a:rPr>
              <a:t>Timespan:</a:t>
            </a:r>
            <a:endParaRPr sz="1800" b="0" i="0" u="none" strike="noStrike" cap="none" dirty="0">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dirty="0">
                <a:solidFill>
                  <a:srgbClr val="595959"/>
                </a:solidFill>
                <a:latin typeface="Domine"/>
                <a:ea typeface="Domine"/>
                <a:cs typeface="Domine"/>
                <a:sym typeface="Domine"/>
              </a:rPr>
              <a:t>38 days</a:t>
            </a:r>
            <a:endParaRPr sz="1800" b="0" i="0" u="none" strike="noStrike" cap="none" dirty="0">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1800"/>
              <a:buFont typeface="Arial"/>
              <a:buNone/>
            </a:pPr>
            <a:r>
              <a:rPr lang="en-US" sz="1800" b="0" i="0" u="none" strike="noStrike" cap="none" dirty="0">
                <a:solidFill>
                  <a:srgbClr val="595959"/>
                </a:solidFill>
                <a:latin typeface="Domine"/>
                <a:ea typeface="Domine"/>
                <a:cs typeface="Domine"/>
                <a:sym typeface="Domine"/>
              </a:rPr>
              <a:t>Location:</a:t>
            </a:r>
            <a:endParaRPr sz="1800" b="0" i="0" u="none" strike="noStrike" cap="none" dirty="0">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1800"/>
              <a:buFont typeface="Arial"/>
              <a:buNone/>
            </a:pPr>
            <a:r>
              <a:rPr lang="en-US" sz="1800" b="0" i="0" u="none" strike="noStrike" cap="none" dirty="0">
                <a:solidFill>
                  <a:srgbClr val="595959"/>
                </a:solidFill>
                <a:uFill>
                  <a:noFill/>
                </a:uFill>
                <a:latin typeface="Domine"/>
                <a:ea typeface="Domine"/>
                <a:cs typeface="Domine"/>
                <a:sym typeface="Domine"/>
                <a:hlinkClick r:id="rId10">
                  <a:extLst>
                    <a:ext uri="{A12FA001-AC4F-418D-AE19-62706E023703}">
                      <ahyp:hlinkClr xmlns:ahyp="http://schemas.microsoft.com/office/drawing/2018/hyperlinkcolor" val="tx"/>
                    </a:ext>
                  </a:extLst>
                </a:hlinkClick>
              </a:rPr>
              <a:t>Whiskeytown–Shasta–Trinity National Recreation Area</a:t>
            </a:r>
            <a:r>
              <a:rPr lang="en-US" sz="1800" b="0" i="0" u="none" strike="noStrike" cap="none" dirty="0">
                <a:solidFill>
                  <a:srgbClr val="595959"/>
                </a:solidFill>
                <a:latin typeface="Domine"/>
                <a:ea typeface="Domine"/>
                <a:cs typeface="Domine"/>
                <a:sym typeface="Domine"/>
              </a:rPr>
              <a:t>, </a:t>
            </a:r>
            <a:r>
              <a:rPr lang="en-US" sz="1800" b="0" i="0" u="none" strike="noStrike" cap="none" dirty="0">
                <a:solidFill>
                  <a:srgbClr val="595959"/>
                </a:solidFill>
                <a:uFill>
                  <a:noFill/>
                </a:uFill>
                <a:latin typeface="Domine"/>
                <a:ea typeface="Domine"/>
                <a:cs typeface="Domine"/>
                <a:sym typeface="Domine"/>
                <a:hlinkClick r:id="rId11">
                  <a:extLst>
                    <a:ext uri="{A12FA001-AC4F-418D-AE19-62706E023703}">
                      <ahyp:hlinkClr xmlns:ahyp="http://schemas.microsoft.com/office/drawing/2018/hyperlinkcolor" val="tx"/>
                    </a:ext>
                  </a:extLst>
                </a:hlinkClick>
              </a:rPr>
              <a:t>California</a:t>
            </a:r>
            <a:r>
              <a:rPr lang="en-US" sz="1800" b="0" i="0" u="none" strike="noStrike" cap="none" dirty="0">
                <a:solidFill>
                  <a:srgbClr val="595959"/>
                </a:solidFill>
                <a:latin typeface="Domine"/>
                <a:ea typeface="Domine"/>
                <a:cs typeface="Domine"/>
                <a:sym typeface="Domine"/>
              </a:rPr>
              <a:t>.</a:t>
            </a:r>
            <a:endParaRPr sz="1800" b="0" i="0" u="none" strike="noStrike" cap="none" dirty="0">
              <a:solidFill>
                <a:srgbClr val="595959"/>
              </a:solidFill>
              <a:latin typeface="Domine"/>
              <a:ea typeface="Domine"/>
              <a:cs typeface="Domine"/>
              <a:sym typeface="Domine"/>
            </a:endParaRPr>
          </a:p>
        </p:txBody>
      </p:sp>
      <p:sp>
        <p:nvSpPr>
          <p:cNvPr id="58" name="Google Shape;58;p1"/>
          <p:cNvSpPr txBox="1"/>
          <p:nvPr/>
        </p:nvSpPr>
        <p:spPr>
          <a:xfrm>
            <a:off x="10534150" y="7360575"/>
            <a:ext cx="4114800" cy="64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
          <p:cNvSpPr/>
          <p:nvPr/>
        </p:nvSpPr>
        <p:spPr>
          <a:xfrm>
            <a:off x="10534150" y="7269100"/>
            <a:ext cx="4480800" cy="646500"/>
          </a:xfrm>
          <a:prstGeom prst="rect">
            <a:avLst/>
          </a:prstGeom>
          <a:solidFill>
            <a:srgbClr val="BACFD6">
              <a:alpha val="8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595959"/>
                </a:solidFill>
                <a:latin typeface="Montserrat"/>
                <a:ea typeface="Montserrat"/>
                <a:cs typeface="Montserrat"/>
                <a:sym typeface="Montserrat"/>
              </a:rPr>
              <a:t>Wildfire Information</a:t>
            </a:r>
            <a:endParaRPr sz="2400" b="1" i="0" u="none" strike="noStrike" cap="none">
              <a:solidFill>
                <a:srgbClr val="595959"/>
              </a:solidFill>
              <a:latin typeface="Montserrat"/>
              <a:ea typeface="Montserrat"/>
              <a:cs typeface="Montserrat"/>
              <a:sym typeface="Montserrat"/>
            </a:endParaRPr>
          </a:p>
        </p:txBody>
      </p:sp>
      <p:sp>
        <p:nvSpPr>
          <p:cNvPr id="60" name="Google Shape;60;p1"/>
          <p:cNvSpPr/>
          <p:nvPr/>
        </p:nvSpPr>
        <p:spPr>
          <a:xfrm>
            <a:off x="15293950" y="7276300"/>
            <a:ext cx="4480800" cy="646500"/>
          </a:xfrm>
          <a:prstGeom prst="rect">
            <a:avLst/>
          </a:prstGeom>
          <a:solidFill>
            <a:srgbClr val="BACFD6">
              <a:alpha val="8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595959"/>
                </a:solidFill>
                <a:latin typeface="Montserrat"/>
                <a:ea typeface="Montserrat"/>
                <a:cs typeface="Montserrat"/>
                <a:sym typeface="Montserrat"/>
              </a:rPr>
              <a:t>Terrain Information</a:t>
            </a:r>
            <a:endParaRPr sz="2400" b="1" i="0" u="none" strike="noStrike" cap="none">
              <a:solidFill>
                <a:srgbClr val="595959"/>
              </a:solidFill>
              <a:latin typeface="Montserrat"/>
              <a:ea typeface="Montserrat"/>
              <a:cs typeface="Montserrat"/>
              <a:sym typeface="Montserrat"/>
            </a:endParaRPr>
          </a:p>
        </p:txBody>
      </p:sp>
      <p:sp>
        <p:nvSpPr>
          <p:cNvPr id="61" name="Google Shape;61;p1"/>
          <p:cNvSpPr/>
          <p:nvPr/>
        </p:nvSpPr>
        <p:spPr>
          <a:xfrm>
            <a:off x="20053750" y="7276300"/>
            <a:ext cx="4480800" cy="646500"/>
          </a:xfrm>
          <a:prstGeom prst="rect">
            <a:avLst/>
          </a:prstGeom>
          <a:solidFill>
            <a:srgbClr val="BACFD6">
              <a:alpha val="8000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595959"/>
                </a:solidFill>
                <a:latin typeface="Montserrat"/>
                <a:ea typeface="Montserrat"/>
                <a:cs typeface="Montserrat"/>
                <a:sym typeface="Montserrat"/>
              </a:rPr>
              <a:t>Wildfire Characteristics</a:t>
            </a:r>
            <a:endParaRPr sz="2400" b="1" i="0" u="none" strike="noStrike" cap="none">
              <a:solidFill>
                <a:srgbClr val="595959"/>
              </a:solidFill>
              <a:latin typeface="Montserrat"/>
              <a:ea typeface="Montserrat"/>
              <a:cs typeface="Montserrat"/>
              <a:sym typeface="Montserrat"/>
            </a:endParaRPr>
          </a:p>
        </p:txBody>
      </p:sp>
      <p:sp>
        <p:nvSpPr>
          <p:cNvPr id="62" name="Google Shape;62;p1"/>
          <p:cNvSpPr txBox="1"/>
          <p:nvPr/>
        </p:nvSpPr>
        <p:spPr>
          <a:xfrm>
            <a:off x="15287250" y="8465113"/>
            <a:ext cx="4480800" cy="20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Slope: 7.440683825°</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Average elevation: 612.682941 m</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Avg Wind Speed: 4 m/s</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chemeClr val="dk1"/>
              </a:buClr>
              <a:buSzPts val="1100"/>
              <a:buFont typeface="Arial"/>
              <a:buNone/>
            </a:pPr>
            <a:r>
              <a:rPr lang="en-US" sz="2100" b="1" i="0" u="none" strike="noStrike" cap="none">
                <a:solidFill>
                  <a:srgbClr val="595959"/>
                </a:solidFill>
                <a:latin typeface="Domine"/>
                <a:ea typeface="Domine"/>
                <a:cs typeface="Domine"/>
                <a:sym typeface="Domine"/>
              </a:rPr>
              <a:t>Avg Temperature: 67.5°F</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2100"/>
              <a:buFont typeface="Arial"/>
              <a:buNone/>
            </a:pPr>
            <a:endParaRPr sz="2100" b="1" i="0" u="none" strike="noStrike" cap="none">
              <a:solidFill>
                <a:srgbClr val="595959"/>
              </a:solidFill>
              <a:latin typeface="Domine"/>
              <a:ea typeface="Domine"/>
              <a:cs typeface="Domine"/>
              <a:sym typeface="Domine"/>
            </a:endParaRPr>
          </a:p>
        </p:txBody>
      </p:sp>
      <p:sp>
        <p:nvSpPr>
          <p:cNvPr id="63" name="Google Shape;63;p1"/>
          <p:cNvSpPr txBox="1"/>
          <p:nvPr/>
        </p:nvSpPr>
        <p:spPr>
          <a:xfrm>
            <a:off x="19977550" y="8521150"/>
            <a:ext cx="4480800" cy="245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Area (km^2): 963,309 acres</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Change in Surface Reflectance: -35.81%</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GLOBE  Landcover Observations: Large areas of burned trees. We were able to see in detail the limits of the fire.</a:t>
            </a:r>
            <a:endParaRPr sz="2100" b="1" i="0" u="none" strike="noStrike" cap="none">
              <a:solidFill>
                <a:srgbClr val="595959"/>
              </a:solidFill>
              <a:latin typeface="Domine"/>
              <a:ea typeface="Domine"/>
              <a:cs typeface="Domine"/>
              <a:sym typeface="Domine"/>
            </a:endParaRPr>
          </a:p>
        </p:txBody>
      </p:sp>
      <p:sp>
        <p:nvSpPr>
          <p:cNvPr id="64" name="Google Shape;64;p1"/>
          <p:cNvSpPr txBox="1"/>
          <p:nvPr/>
        </p:nvSpPr>
        <p:spPr>
          <a:xfrm>
            <a:off x="19977550" y="11539300"/>
            <a:ext cx="4480800" cy="245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Area (km^2): 1,032,648 acres</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Change in Surface Reflectance: -6.19%</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GLOBE  Landcover Observations: Visible difference between dried trees and burned trees.</a:t>
            </a:r>
            <a:endParaRPr sz="2100" b="1" i="0" u="none" strike="noStrike" cap="none">
              <a:solidFill>
                <a:srgbClr val="595959"/>
              </a:solidFill>
              <a:latin typeface="Domine"/>
              <a:ea typeface="Domine"/>
              <a:cs typeface="Domine"/>
              <a:sym typeface="Domine"/>
            </a:endParaRPr>
          </a:p>
        </p:txBody>
      </p:sp>
      <p:sp>
        <p:nvSpPr>
          <p:cNvPr id="65" name="Google Shape;65;p1"/>
          <p:cNvSpPr txBox="1"/>
          <p:nvPr/>
        </p:nvSpPr>
        <p:spPr>
          <a:xfrm>
            <a:off x="19977550" y="14611600"/>
            <a:ext cx="4480800" cy="17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Area (km^2): 379,895 acres</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Change in Surface Reflectance:</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-0.77%</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GLOBE  Landcover Observations: We were able to see the fire zone in the background of the picture and identify the terrain of the fire area.</a:t>
            </a:r>
            <a:endParaRPr sz="2100" b="1" i="0" u="none" strike="noStrike" cap="none">
              <a:solidFill>
                <a:srgbClr val="595959"/>
              </a:solidFill>
              <a:latin typeface="Domine"/>
              <a:ea typeface="Domine"/>
              <a:cs typeface="Domine"/>
              <a:sym typeface="Domine"/>
            </a:endParaRPr>
          </a:p>
        </p:txBody>
      </p:sp>
      <p:sp>
        <p:nvSpPr>
          <p:cNvPr id="66" name="Google Shape;66;p1"/>
          <p:cNvSpPr txBox="1"/>
          <p:nvPr/>
        </p:nvSpPr>
        <p:spPr>
          <a:xfrm>
            <a:off x="20053750" y="18253550"/>
            <a:ext cx="4480800" cy="245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Area (km^2): 396,624 acres</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Change in Surface Reflectance:</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-7.69%</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GLOBE  Landcover Observations: We were able to identify the type of terrain of the surroundings of the fire.</a:t>
            </a:r>
            <a:endParaRPr sz="2100" b="1" i="0" u="none" strike="noStrike" cap="none">
              <a:solidFill>
                <a:srgbClr val="595959"/>
              </a:solidFill>
              <a:latin typeface="Domine"/>
              <a:ea typeface="Domine"/>
              <a:cs typeface="Domine"/>
              <a:sym typeface="Domine"/>
            </a:endParaRPr>
          </a:p>
        </p:txBody>
      </p:sp>
      <p:sp>
        <p:nvSpPr>
          <p:cNvPr id="67" name="Google Shape;67;p1"/>
          <p:cNvSpPr txBox="1"/>
          <p:nvPr/>
        </p:nvSpPr>
        <p:spPr>
          <a:xfrm>
            <a:off x="20105900" y="21405830"/>
            <a:ext cx="4480800" cy="245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Area (km^2): 318,935 acres</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Change in Surface Reflectance: -3.69%</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GLOBE  Landcover Observations: Less damage of fire near water bodies. After 5 months of the fire there is no visible damage.</a:t>
            </a:r>
            <a:endParaRPr sz="2100" b="1" i="0" u="none" strike="noStrike" cap="none">
              <a:solidFill>
                <a:srgbClr val="595959"/>
              </a:solidFill>
              <a:latin typeface="Domine"/>
              <a:ea typeface="Domine"/>
              <a:cs typeface="Domine"/>
              <a:sym typeface="Domine"/>
            </a:endParaRPr>
          </a:p>
        </p:txBody>
      </p:sp>
      <p:sp>
        <p:nvSpPr>
          <p:cNvPr id="68" name="Google Shape;68;p1"/>
          <p:cNvSpPr txBox="1"/>
          <p:nvPr/>
        </p:nvSpPr>
        <p:spPr>
          <a:xfrm>
            <a:off x="20105900" y="24975550"/>
            <a:ext cx="4480800" cy="1746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Area (km^2): 229, 651 acres</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Change in Surface Reflectance: -2.13%</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GLOBE  Landcover Observations: No nearby data recorded.</a:t>
            </a:r>
            <a:endParaRPr sz="2100" b="1" i="0" u="none" strike="noStrike" cap="none">
              <a:solidFill>
                <a:srgbClr val="595959"/>
              </a:solidFill>
              <a:latin typeface="Domine"/>
              <a:ea typeface="Domine"/>
              <a:cs typeface="Domine"/>
              <a:sym typeface="Domine"/>
            </a:endParaRPr>
          </a:p>
        </p:txBody>
      </p:sp>
      <p:sp>
        <p:nvSpPr>
          <p:cNvPr id="69" name="Google Shape;69;p1"/>
          <p:cNvSpPr txBox="1"/>
          <p:nvPr/>
        </p:nvSpPr>
        <p:spPr>
          <a:xfrm>
            <a:off x="15090350" y="11993325"/>
            <a:ext cx="4716000" cy="20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Slope: 10.00538496°</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chemeClr val="dk1"/>
              </a:buClr>
              <a:buSzPts val="1100"/>
              <a:buFont typeface="Arial"/>
              <a:buNone/>
            </a:pPr>
            <a:r>
              <a:rPr lang="en-US" sz="2100" b="1" i="0" u="none" strike="noStrike" cap="none">
                <a:solidFill>
                  <a:srgbClr val="595959"/>
                </a:solidFill>
                <a:latin typeface="Domine"/>
                <a:ea typeface="Domine"/>
                <a:cs typeface="Domine"/>
                <a:sym typeface="Domine"/>
              </a:rPr>
              <a:t>Average elevation: 496.8550615 m</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Avg Wind Speed: 3.5 m/s</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Avg Temperature: 70°F</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2100"/>
              <a:buFont typeface="Arial"/>
              <a:buNone/>
            </a:pPr>
            <a:endParaRPr sz="2100" b="1" i="0" u="none" strike="noStrike" cap="none">
              <a:solidFill>
                <a:srgbClr val="595959"/>
              </a:solidFill>
              <a:latin typeface="Domine"/>
              <a:ea typeface="Domine"/>
              <a:cs typeface="Domine"/>
              <a:sym typeface="Domine"/>
            </a:endParaRPr>
          </a:p>
        </p:txBody>
      </p:sp>
      <p:sp>
        <p:nvSpPr>
          <p:cNvPr id="70" name="Google Shape;70;p1"/>
          <p:cNvSpPr txBox="1"/>
          <p:nvPr/>
        </p:nvSpPr>
        <p:spPr>
          <a:xfrm>
            <a:off x="15100150" y="15186313"/>
            <a:ext cx="4716000" cy="20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Slope: 18.84077453°</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chemeClr val="dk1"/>
              </a:buClr>
              <a:buSzPts val="1100"/>
              <a:buFont typeface="Arial"/>
              <a:buNone/>
            </a:pPr>
            <a:r>
              <a:rPr lang="en-US" sz="2100" b="1" i="0" u="none" strike="noStrike" cap="none">
                <a:solidFill>
                  <a:srgbClr val="595959"/>
                </a:solidFill>
                <a:latin typeface="Domine"/>
                <a:ea typeface="Domine"/>
                <a:cs typeface="Domine"/>
                <a:sym typeface="Domine"/>
              </a:rPr>
              <a:t>Average elevation: 2264.116594 m</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Avg Wind Speed: 3.5 m/s</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Avg Temperature: 70°F</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2100"/>
              <a:buFont typeface="Arial"/>
              <a:buNone/>
            </a:pPr>
            <a:endParaRPr sz="2100" b="1" i="0" u="none" strike="noStrike" cap="none">
              <a:solidFill>
                <a:srgbClr val="595959"/>
              </a:solidFill>
              <a:latin typeface="Domine"/>
              <a:ea typeface="Domine"/>
              <a:cs typeface="Domine"/>
              <a:sym typeface="Domine"/>
            </a:endParaRPr>
          </a:p>
        </p:txBody>
      </p:sp>
      <p:sp>
        <p:nvSpPr>
          <p:cNvPr id="71" name="Google Shape;71;p1"/>
          <p:cNvSpPr txBox="1"/>
          <p:nvPr/>
        </p:nvSpPr>
        <p:spPr>
          <a:xfrm>
            <a:off x="15128450" y="18226900"/>
            <a:ext cx="4716000" cy="20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Slope: </a:t>
            </a:r>
            <a:r>
              <a:rPr lang="en-US" sz="2100" b="1" i="0" u="none" strike="noStrike" cap="none">
                <a:solidFill>
                  <a:srgbClr val="595959"/>
                </a:solidFill>
                <a:highlight>
                  <a:srgbClr val="FFFFFF"/>
                </a:highlight>
                <a:latin typeface="Domine"/>
                <a:ea typeface="Domine"/>
                <a:cs typeface="Domine"/>
                <a:sym typeface="Domine"/>
              </a:rPr>
              <a:t>11.54160893</a:t>
            </a:r>
            <a:r>
              <a:rPr lang="en-US" sz="2100" b="1" i="0" u="none" strike="noStrike" cap="none">
                <a:solidFill>
                  <a:srgbClr val="595959"/>
                </a:solidFill>
                <a:latin typeface="Domine"/>
                <a:ea typeface="Domine"/>
                <a:cs typeface="Domine"/>
                <a:sym typeface="Domine"/>
              </a:rPr>
              <a:t>°</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chemeClr val="dk1"/>
              </a:buClr>
              <a:buSzPts val="1100"/>
              <a:buFont typeface="Arial"/>
              <a:buNone/>
            </a:pPr>
            <a:r>
              <a:rPr lang="en-US" sz="2100" b="1" i="0" u="none" strike="noStrike" cap="none">
                <a:solidFill>
                  <a:srgbClr val="595959"/>
                </a:solidFill>
                <a:latin typeface="Domine"/>
                <a:ea typeface="Domine"/>
                <a:cs typeface="Domine"/>
                <a:sym typeface="Domine"/>
              </a:rPr>
              <a:t>Average elevation: 374.5688823 m</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Avg Wind Speed: 2.67 m/s</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Avg Temperature: 78.34°F</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2100"/>
              <a:buFont typeface="Arial"/>
              <a:buNone/>
            </a:pPr>
            <a:endParaRPr sz="2100" b="1" i="0" u="none" strike="noStrike" cap="none">
              <a:solidFill>
                <a:srgbClr val="595959"/>
              </a:solidFill>
              <a:latin typeface="Domine"/>
              <a:ea typeface="Domine"/>
              <a:cs typeface="Domine"/>
              <a:sym typeface="Domine"/>
            </a:endParaRPr>
          </a:p>
        </p:txBody>
      </p:sp>
      <p:sp>
        <p:nvSpPr>
          <p:cNvPr id="72" name="Google Shape;72;p1"/>
          <p:cNvSpPr txBox="1"/>
          <p:nvPr/>
        </p:nvSpPr>
        <p:spPr>
          <a:xfrm>
            <a:off x="15230725" y="21511225"/>
            <a:ext cx="4716000" cy="20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Slope: 5.298318417°</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chemeClr val="dk1"/>
              </a:buClr>
              <a:buSzPts val="1100"/>
              <a:buFont typeface="Arial"/>
              <a:buNone/>
            </a:pPr>
            <a:r>
              <a:rPr lang="en-US" sz="2100" b="1" i="0" u="none" strike="noStrike" cap="none">
                <a:solidFill>
                  <a:srgbClr val="595959"/>
                </a:solidFill>
                <a:latin typeface="Domine"/>
                <a:ea typeface="Domine"/>
                <a:cs typeface="Domine"/>
                <a:sym typeface="Domine"/>
              </a:rPr>
              <a:t>Average elevation: 1028.324672 m</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Avg Wind Speed: 3.4 m/s</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Avg Temperature: 55°F</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2100"/>
              <a:buFont typeface="Arial"/>
              <a:buNone/>
            </a:pPr>
            <a:endParaRPr sz="2100" b="1" i="0" u="none" strike="noStrike" cap="none">
              <a:solidFill>
                <a:srgbClr val="595959"/>
              </a:solidFill>
              <a:latin typeface="Domine"/>
              <a:ea typeface="Domine"/>
              <a:cs typeface="Domine"/>
              <a:sym typeface="Domine"/>
            </a:endParaRPr>
          </a:p>
        </p:txBody>
      </p:sp>
      <p:sp>
        <p:nvSpPr>
          <p:cNvPr id="73" name="Google Shape;73;p1"/>
          <p:cNvSpPr txBox="1"/>
          <p:nvPr/>
        </p:nvSpPr>
        <p:spPr>
          <a:xfrm>
            <a:off x="15245850" y="24795550"/>
            <a:ext cx="4716000" cy="20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Slope: 15.56883025°</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chemeClr val="dk1"/>
              </a:buClr>
              <a:buSzPts val="1100"/>
              <a:buFont typeface="Arial"/>
              <a:buNone/>
            </a:pPr>
            <a:r>
              <a:rPr lang="en-US" sz="2100" b="1" i="0" u="none" strike="noStrike" cap="none">
                <a:solidFill>
                  <a:srgbClr val="595959"/>
                </a:solidFill>
                <a:latin typeface="Domine"/>
                <a:ea typeface="Domine"/>
                <a:cs typeface="Domine"/>
                <a:sym typeface="Domine"/>
              </a:rPr>
              <a:t>Average elevation: 929.5891018 m</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Avg Wind Speed: 4.5 m/s</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0"/>
              </a:spcAft>
              <a:buClr>
                <a:srgbClr val="000000"/>
              </a:buClr>
              <a:buSzPts val="2100"/>
              <a:buFont typeface="Arial"/>
              <a:buNone/>
            </a:pPr>
            <a:r>
              <a:rPr lang="en-US" sz="2100" b="1" i="0" u="none" strike="noStrike" cap="none">
                <a:solidFill>
                  <a:srgbClr val="595959"/>
                </a:solidFill>
                <a:latin typeface="Domine"/>
                <a:ea typeface="Domine"/>
                <a:cs typeface="Domine"/>
                <a:sym typeface="Domine"/>
              </a:rPr>
              <a:t>Avg Temperature: 85°F</a:t>
            </a:r>
            <a:endParaRPr sz="2100" b="1" i="0" u="none" strike="noStrike" cap="none">
              <a:solidFill>
                <a:srgbClr val="595959"/>
              </a:solidFill>
              <a:latin typeface="Domine"/>
              <a:ea typeface="Domine"/>
              <a:cs typeface="Domine"/>
              <a:sym typeface="Domine"/>
            </a:endParaRPr>
          </a:p>
          <a:p>
            <a:pPr marL="0" marR="0" lvl="0" indent="0" algn="l" rtl="0">
              <a:lnSpc>
                <a:spcPct val="100000"/>
              </a:lnSpc>
              <a:spcBef>
                <a:spcPts val="500"/>
              </a:spcBef>
              <a:spcAft>
                <a:spcPts val="500"/>
              </a:spcAft>
              <a:buClr>
                <a:srgbClr val="000000"/>
              </a:buClr>
              <a:buSzPts val="2100"/>
              <a:buFont typeface="Arial"/>
              <a:buNone/>
            </a:pPr>
            <a:endParaRPr sz="2100" b="1" i="0" u="none" strike="noStrike" cap="none">
              <a:solidFill>
                <a:srgbClr val="595959"/>
              </a:solidFill>
              <a:latin typeface="Domine"/>
              <a:ea typeface="Domine"/>
              <a:cs typeface="Domine"/>
              <a:sym typeface="Domine"/>
            </a:endParaRPr>
          </a:p>
        </p:txBody>
      </p:sp>
      <p:pic>
        <p:nvPicPr>
          <p:cNvPr id="74" name="Google Shape;74;p1"/>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37512375" y="14815250"/>
            <a:ext cx="1907699" cy="1907701"/>
          </a:xfrm>
          <a:prstGeom prst="rect">
            <a:avLst/>
          </a:prstGeom>
          <a:noFill/>
          <a:ln>
            <a:noFill/>
          </a:ln>
        </p:spPr>
      </p:pic>
      <p:pic>
        <p:nvPicPr>
          <p:cNvPr id="75" name="Google Shape;75;p1"/>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35815150" y="12814404"/>
            <a:ext cx="1907702" cy="1700910"/>
          </a:xfrm>
          <a:prstGeom prst="rect">
            <a:avLst/>
          </a:prstGeom>
          <a:noFill/>
          <a:ln>
            <a:noFill/>
          </a:ln>
        </p:spPr>
      </p:pic>
      <p:pic>
        <p:nvPicPr>
          <p:cNvPr id="76" name="Google Shape;76;p1"/>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38485238" y="12759698"/>
            <a:ext cx="1907700" cy="1810318"/>
          </a:xfrm>
          <a:prstGeom prst="rect">
            <a:avLst/>
          </a:prstGeom>
          <a:noFill/>
          <a:ln>
            <a:noFill/>
          </a:ln>
        </p:spPr>
      </p:pic>
      <p:pic>
        <p:nvPicPr>
          <p:cNvPr id="77" name="Google Shape;77;p1"/>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33220762" y="12656300"/>
            <a:ext cx="1682227" cy="1907700"/>
          </a:xfrm>
          <a:prstGeom prst="rect">
            <a:avLst/>
          </a:prstGeom>
          <a:noFill/>
          <a:ln>
            <a:noFill/>
          </a:ln>
        </p:spPr>
      </p:pic>
      <p:pic>
        <p:nvPicPr>
          <p:cNvPr id="78" name="Google Shape;78;p1"/>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41155325" y="12581450"/>
            <a:ext cx="2120937" cy="2057399"/>
          </a:xfrm>
          <a:prstGeom prst="rect">
            <a:avLst/>
          </a:prstGeom>
          <a:noFill/>
          <a:ln>
            <a:noFill/>
          </a:ln>
        </p:spPr>
      </p:pic>
      <p:pic>
        <p:nvPicPr>
          <p:cNvPr id="79" name="Google Shape;79;p1"/>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35131947" y="14815252"/>
            <a:ext cx="1464000" cy="1893448"/>
          </a:xfrm>
          <a:prstGeom prst="rect">
            <a:avLst/>
          </a:prstGeom>
          <a:noFill/>
          <a:ln>
            <a:noFill/>
          </a:ln>
        </p:spPr>
      </p:pic>
      <p:cxnSp>
        <p:nvCxnSpPr>
          <p:cNvPr id="80" name="Google Shape;80;p1"/>
          <p:cNvCxnSpPr/>
          <p:nvPr/>
        </p:nvCxnSpPr>
        <p:spPr>
          <a:xfrm>
            <a:off x="15150500" y="9486613"/>
            <a:ext cx="4360500" cy="14400"/>
          </a:xfrm>
          <a:prstGeom prst="straightConnector1">
            <a:avLst/>
          </a:prstGeom>
          <a:noFill/>
          <a:ln w="9525" cap="flat" cmpd="sng">
            <a:solidFill>
              <a:schemeClr val="dk2"/>
            </a:solidFill>
            <a:prstDash val="solid"/>
            <a:round/>
            <a:headEnd type="none" w="sm" len="sm"/>
            <a:tailEnd type="none" w="sm" len="sm"/>
          </a:ln>
        </p:spPr>
      </p:cxnSp>
      <p:cxnSp>
        <p:nvCxnSpPr>
          <p:cNvPr id="81" name="Google Shape;81;p1"/>
          <p:cNvCxnSpPr/>
          <p:nvPr/>
        </p:nvCxnSpPr>
        <p:spPr>
          <a:xfrm>
            <a:off x="15014950" y="13015950"/>
            <a:ext cx="4360500" cy="14400"/>
          </a:xfrm>
          <a:prstGeom prst="straightConnector1">
            <a:avLst/>
          </a:prstGeom>
          <a:noFill/>
          <a:ln w="9525" cap="flat" cmpd="sng">
            <a:solidFill>
              <a:schemeClr val="dk2"/>
            </a:solidFill>
            <a:prstDash val="solid"/>
            <a:round/>
            <a:headEnd type="none" w="sm" len="sm"/>
            <a:tailEnd type="none" w="sm" len="sm"/>
          </a:ln>
        </p:spPr>
      </p:cxnSp>
      <p:cxnSp>
        <p:nvCxnSpPr>
          <p:cNvPr id="82" name="Google Shape;82;p1"/>
          <p:cNvCxnSpPr/>
          <p:nvPr/>
        </p:nvCxnSpPr>
        <p:spPr>
          <a:xfrm>
            <a:off x="15150500" y="16207800"/>
            <a:ext cx="4360500" cy="14400"/>
          </a:xfrm>
          <a:prstGeom prst="straightConnector1">
            <a:avLst/>
          </a:prstGeom>
          <a:noFill/>
          <a:ln w="9525" cap="flat" cmpd="sng">
            <a:solidFill>
              <a:schemeClr val="dk2"/>
            </a:solidFill>
            <a:prstDash val="solid"/>
            <a:round/>
            <a:headEnd type="none" w="sm" len="sm"/>
            <a:tailEnd type="none" w="sm" len="sm"/>
          </a:ln>
        </p:spPr>
      </p:cxnSp>
      <p:cxnSp>
        <p:nvCxnSpPr>
          <p:cNvPr id="83" name="Google Shape;83;p1"/>
          <p:cNvCxnSpPr/>
          <p:nvPr/>
        </p:nvCxnSpPr>
        <p:spPr>
          <a:xfrm>
            <a:off x="15049300" y="19175138"/>
            <a:ext cx="4360500" cy="14400"/>
          </a:xfrm>
          <a:prstGeom prst="straightConnector1">
            <a:avLst/>
          </a:prstGeom>
          <a:noFill/>
          <a:ln w="9525" cap="flat" cmpd="sng">
            <a:solidFill>
              <a:schemeClr val="dk2"/>
            </a:solidFill>
            <a:prstDash val="solid"/>
            <a:round/>
            <a:headEnd type="none" w="sm" len="sm"/>
            <a:tailEnd type="none" w="sm" len="sm"/>
          </a:ln>
        </p:spPr>
      </p:cxnSp>
      <p:cxnSp>
        <p:nvCxnSpPr>
          <p:cNvPr id="84" name="Google Shape;84;p1"/>
          <p:cNvCxnSpPr/>
          <p:nvPr/>
        </p:nvCxnSpPr>
        <p:spPr>
          <a:xfrm>
            <a:off x="15121725" y="22532713"/>
            <a:ext cx="4360500" cy="14400"/>
          </a:xfrm>
          <a:prstGeom prst="straightConnector1">
            <a:avLst/>
          </a:prstGeom>
          <a:noFill/>
          <a:ln w="9525" cap="flat" cmpd="sng">
            <a:solidFill>
              <a:schemeClr val="dk2"/>
            </a:solidFill>
            <a:prstDash val="solid"/>
            <a:round/>
            <a:headEnd type="none" w="sm" len="sm"/>
            <a:tailEnd type="none" w="sm" len="sm"/>
          </a:ln>
        </p:spPr>
      </p:cxnSp>
      <p:cxnSp>
        <p:nvCxnSpPr>
          <p:cNvPr id="85" name="Google Shape;85;p1"/>
          <p:cNvCxnSpPr/>
          <p:nvPr/>
        </p:nvCxnSpPr>
        <p:spPr>
          <a:xfrm>
            <a:off x="15121725" y="25765600"/>
            <a:ext cx="4360500" cy="14400"/>
          </a:xfrm>
          <a:prstGeom prst="straightConnector1">
            <a:avLst/>
          </a:prstGeom>
          <a:noFill/>
          <a:ln w="9525" cap="flat" cmpd="sng">
            <a:solidFill>
              <a:schemeClr val="dk2"/>
            </a:solidFill>
            <a:prstDash val="solid"/>
            <a:round/>
            <a:headEnd type="none" w="sm" len="sm"/>
            <a:tailEnd type="none" w="sm" len="sm"/>
          </a:ln>
        </p:spPr>
      </p:cxnSp>
      <p:sp>
        <p:nvSpPr>
          <p:cNvPr id="86" name="Google Shape;86;p1"/>
          <p:cNvSpPr/>
          <p:nvPr/>
        </p:nvSpPr>
        <p:spPr>
          <a:xfrm>
            <a:off x="33437024" y="27729998"/>
            <a:ext cx="10058400" cy="894300"/>
          </a:xfrm>
          <a:prstGeom prst="roundRect">
            <a:avLst>
              <a:gd name="adj" fmla="val 1711"/>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Montserrat ExtraBold"/>
                <a:ea typeface="Montserrat ExtraBold"/>
                <a:cs typeface="Montserrat ExtraBold"/>
                <a:sym typeface="Montserrat ExtraBold"/>
              </a:rPr>
              <a:t>References</a:t>
            </a:r>
            <a:endParaRPr sz="9600" b="0" i="0" u="none" strike="noStrike" cap="none" dirty="0">
              <a:solidFill>
                <a:schemeClr val="lt1"/>
              </a:solidFill>
              <a:latin typeface="Arial"/>
              <a:ea typeface="Arial"/>
              <a:cs typeface="Arial"/>
              <a:sym typeface="Arial"/>
            </a:endParaRPr>
          </a:p>
        </p:txBody>
      </p:sp>
      <p:sp>
        <p:nvSpPr>
          <p:cNvPr id="87" name="Google Shape;87;p1"/>
          <p:cNvSpPr/>
          <p:nvPr/>
        </p:nvSpPr>
        <p:spPr>
          <a:xfrm>
            <a:off x="33715400" y="24199198"/>
            <a:ext cx="10058400" cy="894300"/>
          </a:xfrm>
          <a:prstGeom prst="roundRect">
            <a:avLst>
              <a:gd name="adj" fmla="val 1711"/>
            </a:avLst>
          </a:prstGeom>
          <a:solidFill>
            <a:srgbClr val="E3E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3F3F3F"/>
                </a:solidFill>
                <a:highlight>
                  <a:srgbClr val="E3E3E3"/>
                </a:highlight>
                <a:latin typeface="Montserrat ExtraBold"/>
                <a:ea typeface="Montserrat ExtraBold"/>
                <a:cs typeface="Montserrat ExtraBold"/>
                <a:sym typeface="Montserrat ExtraBold"/>
              </a:rPr>
              <a:t>Further Research</a:t>
            </a:r>
            <a:endParaRPr sz="9600" b="0" i="0" u="none" strike="noStrike" cap="none">
              <a:solidFill>
                <a:schemeClr val="dk1"/>
              </a:solidFill>
              <a:highlight>
                <a:srgbClr val="E3E3E3"/>
              </a:highlight>
              <a:latin typeface="Arial"/>
              <a:ea typeface="Arial"/>
              <a:cs typeface="Arial"/>
              <a:sym typeface="Arial"/>
            </a:endParaRPr>
          </a:p>
        </p:txBody>
      </p:sp>
      <p:pic>
        <p:nvPicPr>
          <p:cNvPr id="88" name="Google Shape;88;p1"/>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10473625" y="21405338"/>
            <a:ext cx="1463040" cy="2459735"/>
          </a:xfrm>
          <a:prstGeom prst="rect">
            <a:avLst/>
          </a:prstGeom>
          <a:noFill/>
          <a:ln>
            <a:noFill/>
          </a:ln>
        </p:spPr>
      </p:pic>
      <p:pic>
        <p:nvPicPr>
          <p:cNvPr id="89" name="Google Shape;89;p1"/>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10473625" y="11892238"/>
            <a:ext cx="1463040" cy="2459735"/>
          </a:xfrm>
          <a:prstGeom prst="rect">
            <a:avLst/>
          </a:prstGeom>
          <a:noFill/>
          <a:ln>
            <a:noFill/>
          </a:ln>
        </p:spPr>
      </p:pic>
      <p:pic>
        <p:nvPicPr>
          <p:cNvPr id="90" name="Google Shape;90;p1"/>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10473625" y="18236600"/>
            <a:ext cx="1463040" cy="2459735"/>
          </a:xfrm>
          <a:prstGeom prst="rect">
            <a:avLst/>
          </a:prstGeom>
          <a:noFill/>
          <a:ln>
            <a:noFill/>
          </a:ln>
        </p:spPr>
      </p:pic>
      <p:pic>
        <p:nvPicPr>
          <p:cNvPr id="91" name="Google Shape;91;p1"/>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10473625" y="15064425"/>
            <a:ext cx="1463040" cy="2459735"/>
          </a:xfrm>
          <a:prstGeom prst="rect">
            <a:avLst/>
          </a:prstGeom>
          <a:noFill/>
          <a:ln>
            <a:noFill/>
          </a:ln>
        </p:spPr>
      </p:pic>
      <p:pic>
        <p:nvPicPr>
          <p:cNvPr id="92" name="Google Shape;92;p1"/>
          <p:cNvPicPr preferRelativeResize="0"/>
          <p:nvPr/>
        </p:nvPicPr>
        <p:blipFill rotWithShape="1">
          <a:blip r:embed="rId22" cstate="email">
            <a:alphaModFix/>
            <a:extLst>
              <a:ext uri="{28A0092B-C50C-407E-A947-70E740481C1C}">
                <a14:useLocalDpi xmlns:a14="http://schemas.microsoft.com/office/drawing/2010/main"/>
              </a:ext>
            </a:extLst>
          </a:blip>
          <a:srcRect/>
          <a:stretch/>
        </p:blipFill>
        <p:spPr>
          <a:xfrm>
            <a:off x="10473625" y="24623038"/>
            <a:ext cx="1463040" cy="2459735"/>
          </a:xfrm>
          <a:prstGeom prst="rect">
            <a:avLst/>
          </a:prstGeom>
          <a:noFill/>
          <a:ln>
            <a:noFill/>
          </a:ln>
        </p:spPr>
      </p:pic>
      <p:sp>
        <p:nvSpPr>
          <p:cNvPr id="93" name="Google Shape;93;p1"/>
          <p:cNvSpPr txBox="1"/>
          <p:nvPr/>
        </p:nvSpPr>
        <p:spPr>
          <a:xfrm>
            <a:off x="10534150" y="4761750"/>
            <a:ext cx="21269100" cy="1200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595959"/>
                </a:solidFill>
                <a:latin typeface="Arial"/>
                <a:ea typeface="Arial"/>
                <a:cs typeface="Arial"/>
                <a:sym typeface="Arial"/>
              </a:rPr>
              <a:t>The material contained in this poster is based upon work supported by the National Aeronautics and Space Administration (NASA) cooperative agreements NNX16AE28A to the Institute for Global Environmental Strategies (IGES) for the NASA Earth Science Education Collaborative (NESEC) and NNX16AB89A to the University of Texas Austin for the STEM Enhancement in Earth Science (SEES). Any opinions, findings, conclusions, or recommendations expressed in this material are those of the authors and do not necessarily reflect the views of NASA.</a:t>
            </a:r>
            <a:endParaRPr sz="2000" b="0" i="0" u="none" strike="noStrike" cap="none">
              <a:solidFill>
                <a:srgbClr val="595959"/>
              </a:solidFill>
              <a:latin typeface="Arial"/>
              <a:ea typeface="Arial"/>
              <a:cs typeface="Arial"/>
              <a:sym typeface="Arial"/>
            </a:endParaRPr>
          </a:p>
        </p:txBody>
      </p:sp>
      <p:sp>
        <p:nvSpPr>
          <p:cNvPr id="94" name="Google Shape;94;p1"/>
          <p:cNvSpPr txBox="1"/>
          <p:nvPr/>
        </p:nvSpPr>
        <p:spPr>
          <a:xfrm>
            <a:off x="33675050" y="25252763"/>
            <a:ext cx="10058400" cy="2308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rgbClr val="595959"/>
                </a:solidFill>
                <a:latin typeface="Domine"/>
                <a:ea typeface="Domine"/>
                <a:cs typeface="Domine"/>
                <a:sym typeface="Domine"/>
              </a:rPr>
              <a:t>Aspect is another main variable we hope to include in this study as it is a major indicator of terrain. Further research on this study should also focus on studying additional confounding variables to lower the chances of error in research and better analyze data values. In addition, using a higher sample population would ensure more precise results.</a:t>
            </a:r>
            <a:endParaRPr sz="2400" b="0" i="0" u="none" strike="noStrike" cap="none">
              <a:solidFill>
                <a:srgbClr val="595959"/>
              </a:solidFill>
              <a:latin typeface="Domine"/>
              <a:ea typeface="Domine"/>
              <a:cs typeface="Domine"/>
              <a:sym typeface="Domine"/>
            </a:endParaRPr>
          </a:p>
        </p:txBody>
      </p:sp>
      <p:cxnSp>
        <p:nvCxnSpPr>
          <p:cNvPr id="95" name="Google Shape;95;p1"/>
          <p:cNvCxnSpPr/>
          <p:nvPr/>
        </p:nvCxnSpPr>
        <p:spPr>
          <a:xfrm>
            <a:off x="14199075" y="11211250"/>
            <a:ext cx="10001700" cy="48600"/>
          </a:xfrm>
          <a:prstGeom prst="straightConnector1">
            <a:avLst/>
          </a:prstGeom>
          <a:noFill/>
          <a:ln w="9525" cap="flat" cmpd="sng">
            <a:solidFill>
              <a:schemeClr val="dk2"/>
            </a:solidFill>
            <a:prstDash val="dash"/>
            <a:round/>
            <a:headEnd type="none" w="sm" len="sm"/>
            <a:tailEnd type="none" w="sm" len="sm"/>
          </a:ln>
        </p:spPr>
      </p:cxnSp>
      <p:cxnSp>
        <p:nvCxnSpPr>
          <p:cNvPr id="96" name="Google Shape;96;p1"/>
          <p:cNvCxnSpPr/>
          <p:nvPr/>
        </p:nvCxnSpPr>
        <p:spPr>
          <a:xfrm>
            <a:off x="15293950" y="17880325"/>
            <a:ext cx="9297300" cy="41400"/>
          </a:xfrm>
          <a:prstGeom prst="straightConnector1">
            <a:avLst/>
          </a:prstGeom>
          <a:noFill/>
          <a:ln w="9525" cap="flat" cmpd="sng">
            <a:solidFill>
              <a:schemeClr val="dk2"/>
            </a:solidFill>
            <a:prstDash val="dash"/>
            <a:round/>
            <a:headEnd type="none" w="sm" len="sm"/>
            <a:tailEnd type="none" w="sm" len="sm"/>
          </a:ln>
        </p:spPr>
      </p:cxnSp>
      <p:cxnSp>
        <p:nvCxnSpPr>
          <p:cNvPr id="97" name="Google Shape;97;p1"/>
          <p:cNvCxnSpPr/>
          <p:nvPr/>
        </p:nvCxnSpPr>
        <p:spPr>
          <a:xfrm>
            <a:off x="14476325" y="14452925"/>
            <a:ext cx="10001700" cy="48600"/>
          </a:xfrm>
          <a:prstGeom prst="straightConnector1">
            <a:avLst/>
          </a:prstGeom>
          <a:noFill/>
          <a:ln w="9525" cap="flat" cmpd="sng">
            <a:solidFill>
              <a:schemeClr val="dk2"/>
            </a:solidFill>
            <a:prstDash val="dash"/>
            <a:round/>
            <a:headEnd type="none" w="sm" len="sm"/>
            <a:tailEnd type="none" w="sm" len="sm"/>
          </a:ln>
        </p:spPr>
      </p:cxnSp>
      <p:cxnSp>
        <p:nvCxnSpPr>
          <p:cNvPr id="98" name="Google Shape;98;p1"/>
          <p:cNvCxnSpPr/>
          <p:nvPr/>
        </p:nvCxnSpPr>
        <p:spPr>
          <a:xfrm>
            <a:off x="14693650" y="21087488"/>
            <a:ext cx="10001700" cy="48600"/>
          </a:xfrm>
          <a:prstGeom prst="straightConnector1">
            <a:avLst/>
          </a:prstGeom>
          <a:noFill/>
          <a:ln w="9525" cap="flat" cmpd="sng">
            <a:solidFill>
              <a:schemeClr val="dk2"/>
            </a:solidFill>
            <a:prstDash val="dash"/>
            <a:round/>
            <a:headEnd type="none" w="sm" len="sm"/>
            <a:tailEnd type="none" w="sm" len="sm"/>
          </a:ln>
        </p:spPr>
      </p:cxnSp>
      <p:cxnSp>
        <p:nvCxnSpPr>
          <p:cNvPr id="99" name="Google Shape;99;p1"/>
          <p:cNvCxnSpPr/>
          <p:nvPr/>
        </p:nvCxnSpPr>
        <p:spPr>
          <a:xfrm>
            <a:off x="14199075" y="24322025"/>
            <a:ext cx="10001700" cy="48600"/>
          </a:xfrm>
          <a:prstGeom prst="straightConnector1">
            <a:avLst/>
          </a:prstGeom>
          <a:noFill/>
          <a:ln w="9525" cap="flat" cmpd="sng">
            <a:solidFill>
              <a:schemeClr val="dk2"/>
            </a:solidFill>
            <a:prstDash val="dash"/>
            <a:round/>
            <a:headEnd type="none" w="sm" len="sm"/>
            <a:tailEnd type="none" w="sm" len="sm"/>
          </a:ln>
        </p:spPr>
      </p:cxnSp>
      <p:sp>
        <p:nvSpPr>
          <p:cNvPr id="100" name="Google Shape;100;p1"/>
          <p:cNvSpPr txBox="1"/>
          <p:nvPr/>
        </p:nvSpPr>
        <p:spPr>
          <a:xfrm>
            <a:off x="33819643" y="28421879"/>
            <a:ext cx="9929400" cy="261607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1000" b="0" i="0" u="none" strike="noStrike" cap="none" dirty="0">
              <a:solidFill>
                <a:schemeClr val="dk1"/>
              </a:solidFill>
              <a:latin typeface="Domine"/>
              <a:ea typeface="Domine"/>
              <a:cs typeface="Domine"/>
              <a:sym typeface="Domine"/>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lt1"/>
                </a:solidFill>
                <a:latin typeface="Domine"/>
                <a:ea typeface="Domine"/>
                <a:cs typeface="Domine"/>
                <a:sym typeface="Domine"/>
              </a:rPr>
              <a:t>Bishop, L. (2023). Wildfire Statistics: Damage, Fatalities and Insurance Rates. </a:t>
            </a:r>
            <a:r>
              <a:rPr lang="en-US" sz="1000" b="0" i="0" u="none" strike="noStrike" cap="none" dirty="0" err="1">
                <a:solidFill>
                  <a:schemeClr val="lt1"/>
                </a:solidFill>
                <a:latin typeface="Domine"/>
                <a:ea typeface="Domine"/>
                <a:cs typeface="Domine"/>
                <a:sym typeface="Domine"/>
              </a:rPr>
              <a:t>Valuepenguin</a:t>
            </a:r>
            <a:r>
              <a:rPr lang="en-US" sz="1000" b="0" i="0" u="none" strike="noStrike" cap="none" dirty="0">
                <a:solidFill>
                  <a:schemeClr val="lt1"/>
                </a:solidFill>
                <a:latin typeface="Domine"/>
                <a:ea typeface="Domine"/>
                <a:cs typeface="Domine"/>
                <a:sym typeface="Domine"/>
              </a:rPr>
              <a:t>. Wildfire Statistics: Damage, Fatalities and Insurance Rates</a:t>
            </a:r>
            <a:endParaRPr sz="1000" b="0" i="0" u="none" strike="noStrike" cap="none" dirty="0">
              <a:solidFill>
                <a:schemeClr val="lt1"/>
              </a:solidFill>
              <a:latin typeface="Domine"/>
              <a:ea typeface="Domine"/>
              <a:cs typeface="Domine"/>
              <a:sym typeface="Domine"/>
            </a:endParaRPr>
          </a:p>
          <a:p>
            <a:pPr marL="0" marR="0" lvl="0" indent="0" algn="l" rtl="0">
              <a:lnSpc>
                <a:spcPct val="115000"/>
              </a:lnSpc>
              <a:spcBef>
                <a:spcPts val="1200"/>
              </a:spcBef>
              <a:spcAft>
                <a:spcPts val="0"/>
              </a:spcAft>
              <a:buClr>
                <a:srgbClr val="000000"/>
              </a:buClr>
              <a:buSzPts val="1500"/>
              <a:buFont typeface="Arial"/>
              <a:buNone/>
            </a:pPr>
            <a:r>
              <a:rPr lang="en-US" sz="1000" b="0" i="0" u="none" strike="noStrike" cap="none" dirty="0">
                <a:solidFill>
                  <a:schemeClr val="lt1"/>
                </a:solidFill>
                <a:latin typeface="Domine"/>
                <a:ea typeface="Domine"/>
                <a:cs typeface="Domine"/>
                <a:sym typeface="Domine"/>
              </a:rPr>
              <a:t>Bishop, L. (2023, July 7). </a:t>
            </a:r>
            <a:r>
              <a:rPr lang="en-US" sz="1000" b="0" i="1" u="none" strike="noStrike" cap="none" dirty="0">
                <a:solidFill>
                  <a:schemeClr val="lt1"/>
                </a:solidFill>
                <a:latin typeface="Domine"/>
                <a:ea typeface="Domine"/>
                <a:cs typeface="Domine"/>
                <a:sym typeface="Domine"/>
              </a:rPr>
              <a:t>Wildfire Damage &amp; Home Insurance claims by state </a:t>
            </a:r>
            <a:r>
              <a:rPr lang="en-US" sz="1000" b="0" i="0" u="none" strike="noStrike" cap="none" dirty="0">
                <a:solidFill>
                  <a:schemeClr val="lt1"/>
                </a:solidFill>
                <a:latin typeface="Domine"/>
                <a:ea typeface="Domine"/>
                <a:cs typeface="Domine"/>
                <a:sym typeface="Domine"/>
              </a:rPr>
              <a:t>. </a:t>
            </a:r>
            <a:r>
              <a:rPr lang="en-US" sz="1000" b="0" i="0" u="none" strike="noStrike" cap="none" dirty="0" err="1">
                <a:solidFill>
                  <a:schemeClr val="lt1"/>
                </a:solidFill>
                <a:latin typeface="Domine"/>
                <a:ea typeface="Domine"/>
                <a:cs typeface="Domine"/>
                <a:sym typeface="Domine"/>
              </a:rPr>
              <a:t>ValuePenguin</a:t>
            </a:r>
            <a:r>
              <a:rPr lang="en-US" sz="1000" b="0" i="0" u="none" strike="noStrike" cap="none" dirty="0">
                <a:solidFill>
                  <a:schemeClr val="lt1"/>
                </a:solidFill>
                <a:latin typeface="Domine"/>
                <a:ea typeface="Domine"/>
                <a:cs typeface="Domine"/>
                <a:sym typeface="Domine"/>
              </a:rPr>
              <a:t>. https://</a:t>
            </a:r>
            <a:r>
              <a:rPr lang="en-US" sz="1000" b="0" i="0" u="none" strike="noStrike" cap="none" dirty="0" err="1">
                <a:solidFill>
                  <a:schemeClr val="lt1"/>
                </a:solidFill>
                <a:latin typeface="Domine"/>
                <a:ea typeface="Domine"/>
                <a:cs typeface="Domine"/>
                <a:sym typeface="Domine"/>
              </a:rPr>
              <a:t>www.valuepenguin.com</a:t>
            </a:r>
            <a:r>
              <a:rPr lang="en-US" sz="1000" b="0" i="0" u="none" strike="noStrike" cap="none" dirty="0">
                <a:solidFill>
                  <a:schemeClr val="lt1"/>
                </a:solidFill>
                <a:latin typeface="Domine"/>
                <a:ea typeface="Domine"/>
                <a:cs typeface="Domine"/>
                <a:sym typeface="Domine"/>
              </a:rPr>
              <a:t>/homeowners-insurance/wildfire-statistics </a:t>
            </a:r>
            <a:endParaRPr sz="1000" b="0" i="0" u="none" strike="noStrike" cap="none" dirty="0">
              <a:solidFill>
                <a:schemeClr val="lt1"/>
              </a:solidFill>
              <a:latin typeface="Domine"/>
              <a:ea typeface="Domine"/>
              <a:cs typeface="Domine"/>
              <a:sym typeface="Domine"/>
            </a:endParaRPr>
          </a:p>
          <a:p>
            <a:pPr marL="0" marR="0" lvl="0" indent="0" algn="l" rtl="0">
              <a:lnSpc>
                <a:spcPct val="100000"/>
              </a:lnSpc>
              <a:spcBef>
                <a:spcPts val="1200"/>
              </a:spcBef>
              <a:spcAft>
                <a:spcPts val="0"/>
              </a:spcAft>
              <a:buClr>
                <a:srgbClr val="000000"/>
              </a:buClr>
              <a:buSzPts val="1500"/>
              <a:buFont typeface="Arial"/>
              <a:buNone/>
            </a:pPr>
            <a:r>
              <a:rPr lang="en-US" sz="1000" b="0" i="0" u="none" strike="noStrike" cap="none" dirty="0">
                <a:solidFill>
                  <a:schemeClr val="lt1"/>
                </a:solidFill>
                <a:uFill>
                  <a:noFill/>
                </a:uFill>
                <a:latin typeface="Domine"/>
                <a:ea typeface="Domine"/>
                <a:cs typeface="Domine"/>
                <a:sym typeface="Domine"/>
                <a:hlinkClick r:id="rId23">
                  <a:extLst>
                    <a:ext uri="{A12FA001-AC4F-418D-AE19-62706E023703}">
                      <ahyp:hlinkClr xmlns:ahyp="http://schemas.microsoft.com/office/drawing/2018/hyperlinkcolor" val="tx"/>
                    </a:ext>
                  </a:extLst>
                </a:hlinkClick>
              </a:rPr>
              <a:t>https://igestrategies.maps.arcgis.com/home/item.html?id=6fd0d8d6f47d414da7bcb1dcd0539999</a:t>
            </a:r>
            <a:endParaRPr sz="1000" b="0" i="0" u="none" strike="noStrike" cap="none" dirty="0">
              <a:solidFill>
                <a:schemeClr val="lt1"/>
              </a:solidFill>
              <a:latin typeface="Domine"/>
              <a:ea typeface="Domine"/>
              <a:cs typeface="Domine"/>
              <a:sym typeface="Domine"/>
            </a:endParaRPr>
          </a:p>
          <a:p>
            <a:pPr marL="0" marR="0" lvl="0" indent="0" algn="l" rtl="0">
              <a:lnSpc>
                <a:spcPct val="100000"/>
              </a:lnSpc>
              <a:spcBef>
                <a:spcPts val="0"/>
              </a:spcBef>
              <a:spcAft>
                <a:spcPts val="0"/>
              </a:spcAft>
              <a:buClr>
                <a:srgbClr val="000000"/>
              </a:buClr>
              <a:buSzPts val="1500"/>
              <a:buFont typeface="Arial"/>
              <a:buNone/>
            </a:pPr>
            <a:endParaRPr sz="1000" b="0" i="0" u="none" strike="noStrike" cap="none" dirty="0">
              <a:solidFill>
                <a:schemeClr val="lt1"/>
              </a:solidFill>
              <a:latin typeface="Domine"/>
              <a:ea typeface="Domine"/>
              <a:cs typeface="Domine"/>
              <a:sym typeface="Domine"/>
            </a:endParaRPr>
          </a:p>
          <a:p>
            <a:pPr marL="0" marR="0" lvl="0" indent="0" algn="l" rtl="0">
              <a:lnSpc>
                <a:spcPct val="100000"/>
              </a:lnSpc>
              <a:spcBef>
                <a:spcPts val="0"/>
              </a:spcBef>
              <a:spcAft>
                <a:spcPts val="0"/>
              </a:spcAft>
              <a:buClr>
                <a:srgbClr val="000000"/>
              </a:buClr>
              <a:buSzPts val="1500"/>
              <a:buFont typeface="Arial"/>
              <a:buNone/>
            </a:pPr>
            <a:r>
              <a:rPr lang="en-US" sz="1000" b="0" i="0" u="none" strike="noStrike" cap="none" dirty="0">
                <a:solidFill>
                  <a:schemeClr val="lt1"/>
                </a:solidFill>
                <a:latin typeface="Domine"/>
                <a:ea typeface="Domine"/>
                <a:cs typeface="Domine"/>
                <a:sym typeface="Domine"/>
              </a:rPr>
              <a:t>California: Let’s stop making wildfire history. The Nature Conservancy. (2018, September 15). </a:t>
            </a:r>
            <a:r>
              <a:rPr lang="en-US" sz="1000" b="0" i="0" u="sng" strike="noStrike" cap="none" dirty="0">
                <a:solidFill>
                  <a:schemeClr val="lt1"/>
                </a:solidFill>
                <a:latin typeface="Domine"/>
                <a:ea typeface="Domine"/>
                <a:cs typeface="Domine"/>
                <a:sym typeface="Domine"/>
                <a:hlinkClick r:id="rId24">
                  <a:extLst>
                    <a:ext uri="{A12FA001-AC4F-418D-AE19-62706E023703}">
                      <ahyp:hlinkClr xmlns:ahyp="http://schemas.microsoft.com/office/drawing/2018/hyperlinkcolor" val="tx"/>
                    </a:ext>
                  </a:extLst>
                </a:hlinkClick>
              </a:rPr>
              <a:t>https://www.nature.org/en-us/about-us/where-we-work/united-states/california/stories-in-california/californias-wildfire-future/</a:t>
            </a:r>
            <a:endParaRPr sz="1000" b="0" i="0" u="none" strike="noStrike" cap="none" dirty="0">
              <a:solidFill>
                <a:schemeClr val="lt1"/>
              </a:solidFill>
              <a:latin typeface="Domine"/>
              <a:ea typeface="Domine"/>
              <a:cs typeface="Domine"/>
              <a:sym typeface="Domine"/>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dirty="0">
              <a:solidFill>
                <a:schemeClr val="lt1"/>
              </a:solidFill>
              <a:latin typeface="Domine"/>
              <a:ea typeface="Domine"/>
              <a:cs typeface="Domine"/>
              <a:sym typeface="Domine"/>
            </a:endParaRPr>
          </a:p>
          <a:p>
            <a:pPr marL="0" marR="0" lvl="0" indent="0" algn="l" rtl="0">
              <a:lnSpc>
                <a:spcPct val="100000"/>
              </a:lnSpc>
              <a:spcBef>
                <a:spcPts val="0"/>
              </a:spcBef>
              <a:spcAft>
                <a:spcPts val="0"/>
              </a:spcAft>
              <a:buClr>
                <a:schemeClr val="dk1"/>
              </a:buClr>
              <a:buSzPts val="1100"/>
              <a:buFont typeface="Arial"/>
              <a:buNone/>
            </a:pPr>
            <a:r>
              <a:rPr lang="en-US" sz="1000" b="0" i="0" u="none" strike="noStrike" cap="none" dirty="0">
                <a:solidFill>
                  <a:schemeClr val="lt1"/>
                </a:solidFill>
                <a:latin typeface="Domine"/>
                <a:ea typeface="Domine"/>
                <a:cs typeface="Domine"/>
                <a:sym typeface="Domine"/>
              </a:rPr>
              <a:t>Holtzclaw, J. (2020). </a:t>
            </a:r>
            <a:r>
              <a:rPr lang="en-US" sz="1000" b="0" i="1" u="none" strike="noStrike" cap="none" dirty="0">
                <a:solidFill>
                  <a:schemeClr val="lt1"/>
                </a:solidFill>
                <a:latin typeface="Domine"/>
                <a:ea typeface="Domine"/>
                <a:cs typeface="Domine"/>
                <a:sym typeface="Domine"/>
              </a:rPr>
              <a:t>California Fire Perimeters 1878-2021 </a:t>
            </a:r>
            <a:r>
              <a:rPr lang="en-US" sz="1000" b="0" i="0" u="none" strike="noStrike" cap="none" dirty="0">
                <a:solidFill>
                  <a:schemeClr val="lt1"/>
                </a:solidFill>
                <a:latin typeface="Domine"/>
                <a:ea typeface="Domine"/>
                <a:cs typeface="Domine"/>
                <a:sym typeface="Domine"/>
              </a:rPr>
              <a:t>[Map]. ArcGIS. </a:t>
            </a:r>
            <a:endParaRPr sz="1000" b="0" i="0" u="none" strike="noStrike" cap="none" dirty="0">
              <a:solidFill>
                <a:schemeClr val="lt1"/>
              </a:solidFill>
              <a:latin typeface="Domine"/>
              <a:ea typeface="Domine"/>
              <a:cs typeface="Domine"/>
              <a:sym typeface="Domine"/>
            </a:endParaRPr>
          </a:p>
          <a:p>
            <a:pPr marL="0" marR="0" lvl="0" indent="0" algn="l" rtl="0">
              <a:lnSpc>
                <a:spcPct val="100000"/>
              </a:lnSpc>
              <a:spcBef>
                <a:spcPts val="0"/>
              </a:spcBef>
              <a:spcAft>
                <a:spcPts val="0"/>
              </a:spcAft>
              <a:buClr>
                <a:schemeClr val="dk1"/>
              </a:buClr>
              <a:buSzPts val="1100"/>
              <a:buFont typeface="Arial"/>
              <a:buNone/>
            </a:pPr>
            <a:r>
              <a:rPr lang="en-US" sz="1000" dirty="0">
                <a:solidFill>
                  <a:schemeClr val="lt1"/>
                </a:solidFill>
                <a:latin typeface="Domine"/>
                <a:ea typeface="Domine"/>
                <a:cs typeface="Domine"/>
                <a:sym typeface="Domine"/>
              </a:rPr>
              <a:t>Pelletier, J. D., &amp; Orem, C. A. (2014). How do sediment yields from post-wildfire debris-laden flows depend on terrain slope, soil burn severity class, and drainage basin area? Insights from airborne-LiDAR change detection. Earth Surface Processes and Landforms, 39(13), 1822–1832. </a:t>
            </a:r>
            <a:r>
              <a:rPr lang="en-US" sz="1500" dirty="0">
                <a:solidFill>
                  <a:schemeClr val="lt1"/>
                </a:solidFill>
                <a:latin typeface="Domine"/>
                <a:ea typeface="Domine"/>
                <a:cs typeface="Domine"/>
                <a:sym typeface="Domine"/>
              </a:rPr>
              <a:t>https://</a:t>
            </a:r>
            <a:r>
              <a:rPr lang="en-US" sz="1500" dirty="0" err="1">
                <a:solidFill>
                  <a:schemeClr val="lt1"/>
                </a:solidFill>
                <a:latin typeface="Domine"/>
                <a:ea typeface="Domine"/>
                <a:cs typeface="Domine"/>
                <a:sym typeface="Domine"/>
              </a:rPr>
              <a:t>doi.org</a:t>
            </a:r>
            <a:r>
              <a:rPr lang="en-US" sz="1500" dirty="0">
                <a:solidFill>
                  <a:schemeClr val="lt1"/>
                </a:solidFill>
                <a:latin typeface="Domine"/>
                <a:ea typeface="Domine"/>
                <a:cs typeface="Domine"/>
                <a:sym typeface="Domine"/>
              </a:rPr>
              <a:t>/10.1002/esp.3570</a:t>
            </a:r>
            <a:endParaRPr sz="1500" dirty="0">
              <a:solidFill>
                <a:schemeClr val="lt1"/>
              </a:solidFill>
              <a:latin typeface="Domine"/>
              <a:ea typeface="Domine"/>
              <a:cs typeface="Domine"/>
              <a:sym typeface="Domine"/>
            </a:endParaRPr>
          </a:p>
        </p:txBody>
      </p:sp>
      <p:sp>
        <p:nvSpPr>
          <p:cNvPr id="101" name="Google Shape;101;p1"/>
          <p:cNvSpPr txBox="1"/>
          <p:nvPr/>
        </p:nvSpPr>
        <p:spPr>
          <a:xfrm>
            <a:off x="10534350" y="28408350"/>
            <a:ext cx="22526700" cy="458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500"/>
              <a:buFont typeface="Arial"/>
              <a:buNone/>
            </a:pPr>
            <a:r>
              <a:rPr lang="en-US" sz="2600">
                <a:solidFill>
                  <a:srgbClr val="3F3F3F"/>
                </a:solidFill>
                <a:latin typeface="Domine"/>
                <a:ea typeface="Domine"/>
                <a:cs typeface="Domine"/>
                <a:sym typeface="Domine"/>
              </a:rPr>
              <a:t>Wind speeds accelerate wildfire extinction by extinguishing flames and reducing temperatures, thus lowering wildfire occurrence rates. Greater wind availability shortens wildfire duration, evident in correlated graph 1.</a:t>
            </a:r>
            <a:endParaRPr sz="2600">
              <a:solidFill>
                <a:srgbClr val="3F3F3F"/>
              </a:solidFill>
              <a:latin typeface="Domine"/>
              <a:ea typeface="Domine"/>
              <a:cs typeface="Domine"/>
              <a:sym typeface="Domine"/>
            </a:endParaRPr>
          </a:p>
          <a:p>
            <a:pPr marL="0" marR="0" lvl="0" indent="0" algn="l" rtl="0">
              <a:lnSpc>
                <a:spcPct val="100000"/>
              </a:lnSpc>
              <a:spcBef>
                <a:spcPts val="0"/>
              </a:spcBef>
              <a:spcAft>
                <a:spcPts val="0"/>
              </a:spcAft>
              <a:buClr>
                <a:srgbClr val="000000"/>
              </a:buClr>
              <a:buSzPts val="2500"/>
              <a:buFont typeface="Arial"/>
              <a:buNone/>
            </a:pPr>
            <a:endParaRPr sz="2600">
              <a:solidFill>
                <a:srgbClr val="3F3F3F"/>
              </a:solidFill>
              <a:latin typeface="Domine"/>
              <a:ea typeface="Domine"/>
              <a:cs typeface="Domine"/>
              <a:sym typeface="Domine"/>
            </a:endParaRPr>
          </a:p>
          <a:p>
            <a:pPr marL="0" marR="0" lvl="0" indent="0" algn="l" rtl="0">
              <a:lnSpc>
                <a:spcPct val="100000"/>
              </a:lnSpc>
              <a:spcBef>
                <a:spcPts val="0"/>
              </a:spcBef>
              <a:spcAft>
                <a:spcPts val="0"/>
              </a:spcAft>
              <a:buClr>
                <a:srgbClr val="000000"/>
              </a:buClr>
              <a:buSzPts val="2500"/>
              <a:buFont typeface="Arial"/>
              <a:buNone/>
            </a:pPr>
            <a:r>
              <a:rPr lang="en-US" sz="2600">
                <a:solidFill>
                  <a:srgbClr val="3F3F3F"/>
                </a:solidFill>
                <a:latin typeface="Domine"/>
                <a:ea typeface="Domine"/>
                <a:cs typeface="Domine"/>
                <a:sym typeface="Domine"/>
              </a:rPr>
              <a:t>Collected data establishes direct slope-angle correlation with wildfire spread, amplified by wind speed and climate factors. Mountainous woodlands, with dense tree spacing and steeper slopes, are prone to extensive wildfires. Heat-driven upward flames scorch nearby vegetation, sharply dropping the Raw NBR index. Wind intensification during burns aids spread. Surface reflectance and slope angle show equivalent ratios, with increased slope angles decreasing reflectance. Recent years saw most large-scale fires in high-elevation California areas, possibly due to dense forests and dry air facilitating rapid vegetation ignition.</a:t>
            </a:r>
            <a:endParaRPr sz="2600">
              <a:solidFill>
                <a:srgbClr val="3F3F3F"/>
              </a:solidFill>
              <a:latin typeface="Domine"/>
              <a:ea typeface="Domine"/>
              <a:cs typeface="Domine"/>
              <a:sym typeface="Domine"/>
            </a:endParaRPr>
          </a:p>
          <a:p>
            <a:pPr marL="0" marR="0" lvl="0" indent="0" algn="l" rtl="0">
              <a:lnSpc>
                <a:spcPct val="100000"/>
              </a:lnSpc>
              <a:spcBef>
                <a:spcPts val="0"/>
              </a:spcBef>
              <a:spcAft>
                <a:spcPts val="0"/>
              </a:spcAft>
              <a:buClr>
                <a:srgbClr val="000000"/>
              </a:buClr>
              <a:buSzPts val="2500"/>
              <a:buFont typeface="Arial"/>
              <a:buNone/>
            </a:pPr>
            <a:endParaRPr sz="2600">
              <a:solidFill>
                <a:srgbClr val="3F3F3F"/>
              </a:solidFill>
              <a:latin typeface="Domine"/>
              <a:ea typeface="Domine"/>
              <a:cs typeface="Domine"/>
              <a:sym typeface="Domine"/>
            </a:endParaRPr>
          </a:p>
          <a:p>
            <a:pPr marL="0" marR="0" lvl="0" indent="0" algn="l" rtl="0">
              <a:lnSpc>
                <a:spcPct val="100000"/>
              </a:lnSpc>
              <a:spcBef>
                <a:spcPts val="0"/>
              </a:spcBef>
              <a:spcAft>
                <a:spcPts val="0"/>
              </a:spcAft>
              <a:buClr>
                <a:srgbClr val="000000"/>
              </a:buClr>
              <a:buSzPts val="2500"/>
              <a:buFont typeface="Arial"/>
              <a:buNone/>
            </a:pPr>
            <a:r>
              <a:rPr lang="en-US" sz="2600">
                <a:solidFill>
                  <a:srgbClr val="3F3F3F"/>
                </a:solidFill>
                <a:latin typeface="Domine"/>
                <a:ea typeface="Domine"/>
                <a:cs typeface="Domine"/>
                <a:sym typeface="Domine"/>
              </a:rPr>
              <a:t>GLOBE Observer's table 4 data confirms significant post-fire land cover changes, validating altered reflectance and terrain effects. Observations highlight road barriers and water bodies' efficient wildfire spread prevention and vegetation change reduction.</a:t>
            </a:r>
            <a:endParaRPr sz="2600">
              <a:solidFill>
                <a:srgbClr val="3F3F3F"/>
              </a:solidFill>
              <a:latin typeface="Domine"/>
              <a:ea typeface="Domine"/>
              <a:cs typeface="Domine"/>
              <a:sym typeface="Domine"/>
            </a:endParaRPr>
          </a:p>
        </p:txBody>
      </p:sp>
      <p:pic>
        <p:nvPicPr>
          <p:cNvPr id="102" name="Google Shape;102;p1"/>
          <p:cNvPicPr preferRelativeResize="0"/>
          <p:nvPr/>
        </p:nvPicPr>
        <p:blipFill rotWithShape="1">
          <a:blip r:embed="rId25" cstate="email">
            <a:alphaModFix/>
            <a:extLst>
              <a:ext uri="{28A0092B-C50C-407E-A947-70E740481C1C}">
                <a14:useLocalDpi xmlns:a14="http://schemas.microsoft.com/office/drawing/2010/main"/>
              </a:ext>
            </a:extLst>
          </a:blip>
          <a:srcRect/>
          <a:stretch/>
        </p:blipFill>
        <p:spPr>
          <a:xfrm>
            <a:off x="40336500" y="14876168"/>
            <a:ext cx="1682250" cy="1682291"/>
          </a:xfrm>
          <a:prstGeom prst="rect">
            <a:avLst/>
          </a:prstGeom>
          <a:noFill/>
          <a:ln>
            <a:noFill/>
          </a:ln>
        </p:spPr>
      </p:pic>
      <p:sp>
        <p:nvSpPr>
          <p:cNvPr id="103" name="Google Shape;103;p1"/>
          <p:cNvSpPr txBox="1"/>
          <p:nvPr/>
        </p:nvSpPr>
        <p:spPr>
          <a:xfrm>
            <a:off x="33639200" y="17899500"/>
            <a:ext cx="9929400" cy="710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rgbClr val="595959"/>
                </a:solidFill>
                <a:latin typeface="Domine"/>
                <a:ea typeface="Domine"/>
                <a:cs typeface="Domine"/>
                <a:sym typeface="Domine"/>
              </a:rPr>
              <a:t>There are four main conclusions that can be made from this study. First off, the greater the wind speed the fewer days a wildfire will occur. Second, the greater the average angle of slope of an area the less the area it spreads is. Third, as the angle of slope increases the change in surface reflectance decreases (meaning there is less of a discoloration of the land in that area). The last conclusion that can be made is from the GLOBE Observer data points; it is that roads act as barriers for fires and that water can reduce the effects of a wildfire. </a:t>
            </a:r>
            <a:endParaRPr sz="2200">
              <a:solidFill>
                <a:srgbClr val="595959"/>
              </a:solidFill>
              <a:latin typeface="Domine"/>
              <a:ea typeface="Domine"/>
              <a:cs typeface="Domine"/>
              <a:sym typeface="Domine"/>
            </a:endParaRPr>
          </a:p>
          <a:p>
            <a:pPr marL="0" marR="0" lvl="0" indent="0" algn="l" rtl="0">
              <a:lnSpc>
                <a:spcPct val="100000"/>
              </a:lnSpc>
              <a:spcBef>
                <a:spcPts val="0"/>
              </a:spcBef>
              <a:spcAft>
                <a:spcPts val="0"/>
              </a:spcAft>
              <a:buClr>
                <a:srgbClr val="000000"/>
              </a:buClr>
              <a:buSzPts val="2200"/>
              <a:buFont typeface="Arial"/>
              <a:buNone/>
            </a:pPr>
            <a:r>
              <a:rPr lang="en-US" sz="2200">
                <a:solidFill>
                  <a:srgbClr val="595959"/>
                </a:solidFill>
                <a:latin typeface="Domine"/>
                <a:ea typeface="Domine"/>
                <a:cs typeface="Domine"/>
                <a:sym typeface="Domine"/>
              </a:rPr>
              <a:t>The conclusions above can be generalized to all of California as all of our wildfires were extracted from across the state of California. These conclusions are relevant because they show that if the terrain is more monotonous then there will be less discoloration of land in that area and a smaller amount of distance it spreads. This is relevant because this conclusion could be used as a basis for understanding a fire better and modeling its pathway.</a:t>
            </a:r>
            <a:endParaRPr sz="2200">
              <a:solidFill>
                <a:srgbClr val="595959"/>
              </a:solidFill>
              <a:latin typeface="Domine"/>
              <a:ea typeface="Domine"/>
              <a:cs typeface="Domine"/>
              <a:sym typeface="Domine"/>
            </a:endParaRPr>
          </a:p>
          <a:p>
            <a:pPr marL="0" marR="0" lvl="0" indent="0" algn="l" rtl="0">
              <a:lnSpc>
                <a:spcPct val="100000"/>
              </a:lnSpc>
              <a:spcBef>
                <a:spcPts val="0"/>
              </a:spcBef>
              <a:spcAft>
                <a:spcPts val="0"/>
              </a:spcAft>
              <a:buClr>
                <a:srgbClr val="000000"/>
              </a:buClr>
              <a:buSzPts val="2200"/>
              <a:buFont typeface="Arial"/>
              <a:buNone/>
            </a:pPr>
            <a:r>
              <a:rPr lang="en-US" sz="2200">
                <a:solidFill>
                  <a:srgbClr val="595959"/>
                </a:solidFill>
                <a:latin typeface="Domine"/>
                <a:ea typeface="Domine"/>
                <a:cs typeface="Domine"/>
                <a:sym typeface="Domine"/>
              </a:rPr>
              <a:t>A key improvement that could be made in our methodology could be to use additional methods of statistical analysis to check for errors in our data and to reaffirm results. </a:t>
            </a:r>
            <a:endParaRPr sz="2200">
              <a:solidFill>
                <a:srgbClr val="595959"/>
              </a:solidFill>
              <a:latin typeface="Domine"/>
              <a:ea typeface="Domine"/>
              <a:cs typeface="Domine"/>
              <a:sym typeface="Domine"/>
            </a:endParaRPr>
          </a:p>
          <a:p>
            <a:pPr marL="0" marR="0" lvl="0" indent="0" algn="l" rtl="0">
              <a:lnSpc>
                <a:spcPct val="100000"/>
              </a:lnSpc>
              <a:spcBef>
                <a:spcPts val="0"/>
              </a:spcBef>
              <a:spcAft>
                <a:spcPts val="0"/>
              </a:spcAft>
              <a:buClr>
                <a:srgbClr val="000000"/>
              </a:buClr>
              <a:buSzPts val="2200"/>
              <a:buFont typeface="Arial"/>
              <a:buNone/>
            </a:pPr>
            <a:endParaRPr sz="1300"/>
          </a:p>
        </p:txBody>
      </p:sp>
      <p:sp>
        <p:nvSpPr>
          <p:cNvPr id="104" name="Google Shape;104;p1"/>
          <p:cNvSpPr txBox="1"/>
          <p:nvPr/>
        </p:nvSpPr>
        <p:spPr>
          <a:xfrm>
            <a:off x="10384050" y="27069063"/>
            <a:ext cx="5853000" cy="12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808080"/>
                </a:solidFill>
                <a:latin typeface="Arial"/>
                <a:ea typeface="Arial"/>
                <a:cs typeface="Arial"/>
                <a:sym typeface="Arial"/>
              </a:rPr>
              <a:t>The California Fire Perimeters Dataset published byjuliah_esri was used to create the above maps.</a:t>
            </a:r>
            <a:endParaRPr sz="1300" b="0" i="0" u="none" strike="noStrike" cap="none">
              <a:solidFill>
                <a:srgbClr val="808080"/>
              </a:solidFill>
              <a:latin typeface="Arial"/>
              <a:ea typeface="Arial"/>
              <a:cs typeface="Arial"/>
              <a:sym typeface="Arial"/>
            </a:endParaRPr>
          </a:p>
        </p:txBody>
      </p:sp>
      <p:sp>
        <p:nvSpPr>
          <p:cNvPr id="105" name="Google Shape;105;p1"/>
          <p:cNvSpPr txBox="1"/>
          <p:nvPr/>
        </p:nvSpPr>
        <p:spPr>
          <a:xfrm>
            <a:off x="6236425" y="24902975"/>
            <a:ext cx="4114800" cy="64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The Globe Observer and Open Street Maps Data sets were used in the above maps.</a:t>
            </a:r>
            <a:endParaRPr sz="1400" b="0" i="0" u="none" strike="noStrike" cap="none">
              <a:solidFill>
                <a:srgbClr val="000000"/>
              </a:solidFill>
              <a:latin typeface="Arial"/>
              <a:ea typeface="Arial"/>
              <a:cs typeface="Arial"/>
              <a:sym typeface="Arial"/>
            </a:endParaRPr>
          </a:p>
        </p:txBody>
      </p:sp>
      <p:sp>
        <p:nvSpPr>
          <p:cNvPr id="106" name="Google Shape;106;p1"/>
          <p:cNvSpPr txBox="1"/>
          <p:nvPr/>
        </p:nvSpPr>
        <p:spPr>
          <a:xfrm>
            <a:off x="11254338" y="3387775"/>
            <a:ext cx="21269100" cy="1212000"/>
          </a:xfrm>
          <a:prstGeom prst="rect">
            <a:avLst/>
          </a:prstGeom>
          <a:noFill/>
          <a:ln>
            <a:noFill/>
          </a:ln>
        </p:spPr>
        <p:txBody>
          <a:bodyPr spcFirstLastPara="1" wrap="square" lIns="128000" tIns="64000" rIns="128000" bIns="64000" anchor="t" anchorCtr="0">
            <a:spAutoFit/>
          </a:bodyPr>
          <a:lstStyle/>
          <a:p>
            <a:pPr marL="0" marR="0" lvl="0" indent="0" algn="ctr" rtl="0">
              <a:lnSpc>
                <a:spcPct val="100000"/>
              </a:lnSpc>
              <a:spcBef>
                <a:spcPts val="1120"/>
              </a:spcBef>
              <a:spcAft>
                <a:spcPts val="0"/>
              </a:spcAft>
              <a:buClr>
                <a:srgbClr val="FFFFFF"/>
              </a:buClr>
              <a:buSzPts val="5600"/>
              <a:buFont typeface="Arial"/>
              <a:buNone/>
            </a:pPr>
            <a:r>
              <a:rPr lang="en-US" sz="3800" b="0" i="0" u="none" strike="noStrike" cap="none">
                <a:solidFill>
                  <a:srgbClr val="E3E3E3"/>
                </a:solidFill>
                <a:latin typeface="Domine"/>
                <a:ea typeface="Domine"/>
                <a:cs typeface="Domine"/>
                <a:sym typeface="Domine"/>
              </a:rPr>
              <a:t>Trisha Gorusu, Kate Bittle, Renee Easterbrook, and Dafne Rodriguez</a:t>
            </a:r>
            <a:endParaRPr sz="3800" b="0" i="0" u="none" strike="noStrike" cap="none">
              <a:solidFill>
                <a:srgbClr val="E3E3E3"/>
              </a:solidFill>
              <a:latin typeface="Domine"/>
              <a:ea typeface="Domine"/>
              <a:cs typeface="Domine"/>
              <a:sym typeface="Domine"/>
            </a:endParaRPr>
          </a:p>
          <a:p>
            <a:pPr marL="0" lvl="0" indent="0" algn="ctr" rtl="0">
              <a:spcBef>
                <a:spcPts val="1120"/>
              </a:spcBef>
              <a:spcAft>
                <a:spcPts val="0"/>
              </a:spcAft>
              <a:buClr>
                <a:srgbClr val="000000"/>
              </a:buClr>
              <a:buSzPts val="5600"/>
              <a:buFont typeface="Arial"/>
              <a:buNone/>
            </a:pPr>
            <a:r>
              <a:rPr lang="en-US" sz="2300" b="1">
                <a:solidFill>
                  <a:srgbClr val="FFFFFF"/>
                </a:solidFill>
                <a:latin typeface="Domine"/>
                <a:ea typeface="Domine"/>
                <a:cs typeface="Domine"/>
                <a:sym typeface="Domine"/>
              </a:rPr>
              <a:t> Mentors:</a:t>
            </a:r>
            <a:r>
              <a:rPr lang="en-US" sz="2300">
                <a:solidFill>
                  <a:srgbClr val="FFFFFF"/>
                </a:solidFill>
                <a:latin typeface="Domine"/>
                <a:ea typeface="Domine"/>
                <a:cs typeface="Domine"/>
                <a:sym typeface="Domine"/>
              </a:rPr>
              <a:t> Russanne Low PhD, Cassie Soeffing PhD, Peder Nelson, Andrew Clark, Erika Podest PhD</a:t>
            </a:r>
            <a:endParaRPr sz="3800">
              <a:solidFill>
                <a:srgbClr val="E3E3E3"/>
              </a:solidFill>
              <a:latin typeface="Domine"/>
              <a:ea typeface="Domine"/>
              <a:cs typeface="Domine"/>
              <a:sym typeface="Domine"/>
            </a:endParaRPr>
          </a:p>
        </p:txBody>
      </p:sp>
      <p:pic>
        <p:nvPicPr>
          <p:cNvPr id="107" name="Google Shape;107;p1"/>
          <p:cNvPicPr preferRelativeResize="0"/>
          <p:nvPr/>
        </p:nvPicPr>
        <p:blipFill rotWithShape="1">
          <a:blip r:embed="rId26" cstate="email">
            <a:alphaModFix/>
            <a:extLst>
              <a:ext uri="{28A0092B-C50C-407E-A947-70E740481C1C}">
                <a14:useLocalDpi xmlns:a14="http://schemas.microsoft.com/office/drawing/2010/main"/>
              </a:ext>
            </a:extLst>
          </a:blip>
          <a:srcRect t="2989" b="41241"/>
          <a:stretch/>
        </p:blipFill>
        <p:spPr>
          <a:xfrm>
            <a:off x="24765775" y="12112125"/>
            <a:ext cx="8167227" cy="3416100"/>
          </a:xfrm>
          <a:prstGeom prst="rect">
            <a:avLst/>
          </a:prstGeom>
          <a:noFill/>
          <a:ln>
            <a:noFill/>
          </a:ln>
        </p:spPr>
      </p:pic>
      <p:pic>
        <p:nvPicPr>
          <p:cNvPr id="108" name="Google Shape;108;p1"/>
          <p:cNvPicPr preferRelativeResize="0"/>
          <p:nvPr/>
        </p:nvPicPr>
        <p:blipFill rotWithShape="1">
          <a:blip r:embed="rId27" cstate="email">
            <a:alphaModFix/>
            <a:extLst>
              <a:ext uri="{28A0092B-C50C-407E-A947-70E740481C1C}">
                <a14:useLocalDpi xmlns:a14="http://schemas.microsoft.com/office/drawing/2010/main"/>
              </a:ext>
            </a:extLst>
          </a:blip>
          <a:srcRect t="4945" b="35896"/>
          <a:stretch/>
        </p:blipFill>
        <p:spPr>
          <a:xfrm>
            <a:off x="24813550" y="7445429"/>
            <a:ext cx="8167226" cy="3629878"/>
          </a:xfrm>
          <a:prstGeom prst="rect">
            <a:avLst/>
          </a:prstGeom>
          <a:noFill/>
          <a:ln>
            <a:noFill/>
          </a:ln>
        </p:spPr>
      </p:pic>
      <p:pic>
        <p:nvPicPr>
          <p:cNvPr id="109" name="Google Shape;109;p1"/>
          <p:cNvPicPr preferRelativeResize="0"/>
          <p:nvPr/>
        </p:nvPicPr>
        <p:blipFill>
          <a:blip r:embed="rId28" cstate="email">
            <a:alphaModFix/>
            <a:extLst>
              <a:ext uri="{28A0092B-C50C-407E-A947-70E740481C1C}">
                <a14:useLocalDpi xmlns:a14="http://schemas.microsoft.com/office/drawing/2010/main"/>
              </a:ext>
            </a:extLst>
          </a:blip>
          <a:stretch>
            <a:fillRect/>
          </a:stretch>
        </p:blipFill>
        <p:spPr>
          <a:xfrm>
            <a:off x="24985028" y="15927903"/>
            <a:ext cx="7358469" cy="5510400"/>
          </a:xfrm>
          <a:prstGeom prst="rect">
            <a:avLst/>
          </a:prstGeom>
          <a:noFill/>
          <a:ln>
            <a:noFill/>
          </a:ln>
        </p:spPr>
      </p:pic>
      <p:pic>
        <p:nvPicPr>
          <p:cNvPr id="110" name="Google Shape;110;p1"/>
          <p:cNvPicPr preferRelativeResize="0"/>
          <p:nvPr/>
        </p:nvPicPr>
        <p:blipFill rotWithShape="1">
          <a:blip r:embed="rId29" cstate="email">
            <a:alphaModFix/>
            <a:extLst>
              <a:ext uri="{28A0092B-C50C-407E-A947-70E740481C1C}">
                <a14:useLocalDpi xmlns:a14="http://schemas.microsoft.com/office/drawing/2010/main"/>
              </a:ext>
            </a:extLst>
          </a:blip>
          <a:srcRect/>
          <a:stretch/>
        </p:blipFill>
        <p:spPr>
          <a:xfrm>
            <a:off x="26454350" y="21388250"/>
            <a:ext cx="5353050" cy="6143625"/>
          </a:xfrm>
          <a:prstGeom prst="rect">
            <a:avLst/>
          </a:prstGeom>
          <a:noFill/>
          <a:ln>
            <a:noFill/>
          </a:ln>
        </p:spPr>
      </p:pic>
      <p:sp>
        <p:nvSpPr>
          <p:cNvPr id="111" name="Google Shape;111;p1"/>
          <p:cNvSpPr txBox="1"/>
          <p:nvPr/>
        </p:nvSpPr>
        <p:spPr>
          <a:xfrm>
            <a:off x="29446025" y="18512425"/>
            <a:ext cx="2351400" cy="245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t>r^2 = .2303</a:t>
            </a:r>
            <a:endParaRPr sz="2100"/>
          </a:p>
          <a:p>
            <a:pPr marL="0" lvl="0" indent="0" algn="l" rtl="0">
              <a:spcBef>
                <a:spcPts val="0"/>
              </a:spcBef>
              <a:spcAft>
                <a:spcPts val="0"/>
              </a:spcAft>
              <a:buNone/>
            </a:pPr>
            <a:r>
              <a:rPr lang="en-US" sz="2100"/>
              <a:t>r = .4799</a:t>
            </a:r>
            <a:endParaRPr sz="2100"/>
          </a:p>
        </p:txBody>
      </p:sp>
      <p:sp>
        <p:nvSpPr>
          <p:cNvPr id="112" name="Google Shape;112;p1"/>
          <p:cNvSpPr txBox="1"/>
          <p:nvPr/>
        </p:nvSpPr>
        <p:spPr>
          <a:xfrm>
            <a:off x="25118350" y="15338563"/>
            <a:ext cx="7682100" cy="894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t>r= -0.32 r^2 =.1069</a:t>
            </a:r>
            <a:endParaRPr sz="2000"/>
          </a:p>
        </p:txBody>
      </p:sp>
      <p:sp>
        <p:nvSpPr>
          <p:cNvPr id="113" name="Google Shape;113;p1"/>
          <p:cNvSpPr txBox="1"/>
          <p:nvPr/>
        </p:nvSpPr>
        <p:spPr>
          <a:xfrm>
            <a:off x="25030113" y="10668963"/>
            <a:ext cx="7358400" cy="121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t>r = -0.78 r^2 = .6909</a:t>
            </a:r>
            <a:endParaRPr sz="2400"/>
          </a:p>
        </p:txBody>
      </p:sp>
      <p:pic>
        <p:nvPicPr>
          <p:cNvPr id="1026" name="Picture 2">
            <a:extLst>
              <a:ext uri="{FF2B5EF4-FFF2-40B4-BE49-F238E27FC236}">
                <a16:creationId xmlns:a16="http://schemas.microsoft.com/office/drawing/2014/main" id="{C7CCB4DC-8757-D995-B043-57CDFC96A8AC}"/>
              </a:ext>
            </a:extLst>
          </p:cNvPr>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41379996" y="31122049"/>
            <a:ext cx="1813597" cy="18135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BA8B8A-99D1-35D3-555F-2EC931431F38}"/>
              </a:ext>
            </a:extLst>
          </p:cNvPr>
          <p:cNvSpPr txBox="1"/>
          <p:nvPr/>
        </p:nvSpPr>
        <p:spPr>
          <a:xfrm>
            <a:off x="34606521" y="31508735"/>
            <a:ext cx="6613875" cy="1077218"/>
          </a:xfrm>
          <a:prstGeom prst="rect">
            <a:avLst/>
          </a:prstGeom>
          <a:noFill/>
        </p:spPr>
        <p:txBody>
          <a:bodyPr wrap="square">
            <a:spAutoFit/>
          </a:bodyPr>
          <a:lstStyle/>
          <a:p>
            <a:r>
              <a:rPr lang="en-US" sz="3200" b="0" i="0" u="none" strike="noStrike" dirty="0">
                <a:solidFill>
                  <a:srgbClr val="434343"/>
                </a:solidFill>
                <a:effectLst/>
                <a:latin typeface="Times New Roman" panose="02020603050405020304" pitchFamily="18" charset="0"/>
              </a:rPr>
              <a:t>Scan QR Code for the data used in this study:</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2077</Words>
  <Application>Microsoft Macintosh PowerPoint</Application>
  <PresentationFormat>Custom</PresentationFormat>
  <Paragraphs>143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Times New Roman</vt:lpstr>
      <vt:lpstr>Calibri</vt:lpstr>
      <vt:lpstr>Montserrat ExtraBold</vt:lpstr>
      <vt:lpstr>Arial</vt:lpstr>
      <vt:lpstr>Montserrat</vt:lpstr>
      <vt:lpstr>Domine</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Graphicsland/MakeSigns.com</dc:creator>
  <cp:keywords/>
  <dc:description/>
  <cp:lastModifiedBy>Cassie Soeffing</cp:lastModifiedBy>
  <cp:revision>2</cp:revision>
  <dcterms:modified xsi:type="dcterms:W3CDTF">2024-01-17T21:30:35Z</dcterms:modified>
  <cp:category/>
</cp:coreProperties>
</file>