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61" r:id="rId4"/>
    <p:sldId id="262" r:id="rId5"/>
    <p:sldId id="268" r:id="rId6"/>
    <p:sldId id="269" r:id="rId7"/>
    <p:sldId id="283" r:id="rId8"/>
    <p:sldId id="279" r:id="rId9"/>
    <p:sldId id="282" r:id="rId10"/>
    <p:sldId id="263" r:id="rId11"/>
    <p:sldId id="284" r:id="rId12"/>
    <p:sldId id="277" r:id="rId13"/>
    <p:sldId id="278" r:id="rId14"/>
  </p:sldIdLst>
  <p:sldSz cx="9144000" cy="5143500" type="screen16x9"/>
  <p:notesSz cx="6858000" cy="9144000"/>
  <p:embeddedFontLst>
    <p:embeddedFont>
      <p:font typeface="Open Sans" panose="020B0606030504020204" pitchFamily="34" charset="0"/>
      <p:regular r:id="rId16"/>
      <p:bold r:id="rId17"/>
      <p:italic r:id="rId18"/>
      <p:boldItalic r:id="rId19"/>
    </p:embeddedFont>
    <p:embeddedFont>
      <p:font typeface="PT Sans Narrow" panose="020B0506020203020204" pitchFamily="34" charset="0"/>
      <p:regular r:id="rId2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86"/>
    <p:restoredTop sz="84236"/>
  </p:normalViewPr>
  <p:slideViewPr>
    <p:cSldViewPr snapToGrid="0">
      <p:cViewPr varScale="1">
        <p:scale>
          <a:sx n="109" d="100"/>
          <a:sy n="109" d="100"/>
        </p:scale>
        <p:origin x="480"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2c4504056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f2c4504056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f2c4504056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f2c4504056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We will have an additional joint webinar witht the Year of Climate and Carbon Campaign (YCC) later in October.</a:t>
            </a:r>
            <a:endParaRPr/>
          </a:p>
          <a:p>
            <a:pPr marL="0" lvl="0" indent="0" algn="l" rtl="0">
              <a:spcBef>
                <a:spcPts val="0"/>
              </a:spcBef>
              <a:spcAft>
                <a:spcPts val="0"/>
              </a:spcAft>
              <a:buNone/>
            </a:pPr>
            <a:endParaRPr/>
          </a:p>
          <a:p>
            <a:pPr marL="0" lvl="0" indent="0" algn="l" rtl="0">
              <a:spcBef>
                <a:spcPts val="0"/>
              </a:spcBef>
              <a:spcAft>
                <a:spcPts val="0"/>
              </a:spcAft>
              <a:buNone/>
            </a:pPr>
            <a:r>
              <a:rPr lang="en"/>
              <a:t>Then starting in January and ending March 1st 2024, we will be accepting projects</a:t>
            </a:r>
            <a:endParaRPr/>
          </a:p>
          <a:p>
            <a:pPr marL="0" lvl="0" indent="0" algn="l" rtl="0">
              <a:spcBef>
                <a:spcPts val="0"/>
              </a:spcBef>
              <a:spcAft>
                <a:spcPts val="0"/>
              </a:spcAft>
              <a:buNone/>
            </a:pPr>
            <a:endParaRPr/>
          </a:p>
          <a:p>
            <a:pPr marL="0" lvl="0" indent="0" algn="l" rtl="0">
              <a:spcBef>
                <a:spcPts val="0"/>
              </a:spcBef>
              <a:spcAft>
                <a:spcPts val="0"/>
              </a:spcAft>
              <a:buNone/>
            </a:pPr>
            <a:r>
              <a:rPr lang="en"/>
              <a:t>March 22nd 2023 will be the judging webinar, which informs judges on expectations and how to judge IVSS projects.</a:t>
            </a:r>
            <a:endParaRPr/>
          </a:p>
          <a:p>
            <a:pPr marL="0" lvl="0" indent="0" algn="l" rtl="0">
              <a:spcBef>
                <a:spcPts val="0"/>
              </a:spcBef>
              <a:spcAft>
                <a:spcPts val="0"/>
              </a:spcAft>
              <a:buNone/>
            </a:pPr>
            <a:endParaRPr/>
          </a:p>
          <a:p>
            <a:pPr marL="0" lvl="0" indent="0" algn="l" rtl="0">
              <a:spcBef>
                <a:spcPts val="0"/>
              </a:spcBef>
              <a:spcAft>
                <a:spcPts val="0"/>
              </a:spcAft>
              <a:buNone/>
            </a:pPr>
            <a:r>
              <a:rPr lang="en"/>
              <a:t>March 22nd will be the start of the judging period which will end April 5th 2024.</a:t>
            </a:r>
            <a:endParaRPr/>
          </a:p>
          <a:p>
            <a:pPr marL="0" lvl="0" indent="0" algn="l" rtl="0">
              <a:spcBef>
                <a:spcPts val="0"/>
              </a:spcBef>
              <a:spcAft>
                <a:spcPts val="0"/>
              </a:spcAft>
              <a:buNone/>
            </a:pPr>
            <a:endParaRPr/>
          </a:p>
          <a:p>
            <a:pPr marL="0" lvl="0" indent="0" algn="l" rtl="0">
              <a:spcBef>
                <a:spcPts val="0"/>
              </a:spcBef>
              <a:spcAft>
                <a:spcPts val="0"/>
              </a:spcAft>
              <a:buNone/>
            </a:pPr>
            <a:r>
              <a:rPr lang="en"/>
              <a:t>Finally April 5th 2024 we will have our Earth day celebration and the </a:t>
            </a:r>
            <a:r>
              <a:rPr lang="en">
                <a:highlight>
                  <a:schemeClr val="accent4"/>
                </a:highlight>
              </a:rPr>
              <a:t>drawing for the stipends</a:t>
            </a:r>
            <a:r>
              <a:rPr lang="en"/>
              <a:t>. </a:t>
            </a:r>
            <a:endParaRPr/>
          </a:p>
        </p:txBody>
      </p:sp>
    </p:spTree>
    <p:extLst>
      <p:ext uri="{BB962C8B-B14F-4D97-AF65-F5344CB8AC3E}">
        <p14:creationId xmlns:p14="http://schemas.microsoft.com/office/powerpoint/2010/main" val="3893422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8b3666fda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8b3666fda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f5d1b8aab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f5d1b8aab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f2c4504056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f2c4504056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f2c4504056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f2c4504056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We will have an additional joint webinar witht the Year of Climate and Carbon Campaign (YCC) later in October.</a:t>
            </a:r>
            <a:endParaRPr/>
          </a:p>
          <a:p>
            <a:pPr marL="0" lvl="0" indent="0" algn="l" rtl="0">
              <a:spcBef>
                <a:spcPts val="0"/>
              </a:spcBef>
              <a:spcAft>
                <a:spcPts val="0"/>
              </a:spcAft>
              <a:buNone/>
            </a:pPr>
            <a:endParaRPr/>
          </a:p>
          <a:p>
            <a:pPr marL="0" lvl="0" indent="0" algn="l" rtl="0">
              <a:spcBef>
                <a:spcPts val="0"/>
              </a:spcBef>
              <a:spcAft>
                <a:spcPts val="0"/>
              </a:spcAft>
              <a:buNone/>
            </a:pPr>
            <a:r>
              <a:rPr lang="en"/>
              <a:t>Then starting in January and ending March 1st 2024, we will be accepting projects</a:t>
            </a:r>
            <a:endParaRPr/>
          </a:p>
          <a:p>
            <a:pPr marL="0" lvl="0" indent="0" algn="l" rtl="0">
              <a:spcBef>
                <a:spcPts val="0"/>
              </a:spcBef>
              <a:spcAft>
                <a:spcPts val="0"/>
              </a:spcAft>
              <a:buNone/>
            </a:pPr>
            <a:endParaRPr/>
          </a:p>
          <a:p>
            <a:pPr marL="0" lvl="0" indent="0" algn="l" rtl="0">
              <a:spcBef>
                <a:spcPts val="0"/>
              </a:spcBef>
              <a:spcAft>
                <a:spcPts val="0"/>
              </a:spcAft>
              <a:buNone/>
            </a:pPr>
            <a:r>
              <a:rPr lang="en"/>
              <a:t>March 22nd 2023 will be the judging webinar, which informs judges on expectations and how to judge IVSS projects.</a:t>
            </a:r>
            <a:endParaRPr/>
          </a:p>
          <a:p>
            <a:pPr marL="0" lvl="0" indent="0" algn="l" rtl="0">
              <a:spcBef>
                <a:spcPts val="0"/>
              </a:spcBef>
              <a:spcAft>
                <a:spcPts val="0"/>
              </a:spcAft>
              <a:buNone/>
            </a:pPr>
            <a:endParaRPr/>
          </a:p>
          <a:p>
            <a:pPr marL="0" lvl="0" indent="0" algn="l" rtl="0">
              <a:spcBef>
                <a:spcPts val="0"/>
              </a:spcBef>
              <a:spcAft>
                <a:spcPts val="0"/>
              </a:spcAft>
              <a:buNone/>
            </a:pPr>
            <a:r>
              <a:rPr lang="en"/>
              <a:t>March 22nd will be the start of the judging period which will end April 5th 2024.</a:t>
            </a:r>
            <a:endParaRPr/>
          </a:p>
          <a:p>
            <a:pPr marL="0" lvl="0" indent="0" algn="l" rtl="0">
              <a:spcBef>
                <a:spcPts val="0"/>
              </a:spcBef>
              <a:spcAft>
                <a:spcPts val="0"/>
              </a:spcAft>
              <a:buNone/>
            </a:pPr>
            <a:endParaRPr/>
          </a:p>
          <a:p>
            <a:pPr marL="0" lvl="0" indent="0" algn="l" rtl="0">
              <a:spcBef>
                <a:spcPts val="0"/>
              </a:spcBef>
              <a:spcAft>
                <a:spcPts val="0"/>
              </a:spcAft>
              <a:buNone/>
            </a:pPr>
            <a:r>
              <a:rPr lang="en"/>
              <a:t>Finally April 5th 2024 we will have our Earth day celebration and the </a:t>
            </a:r>
            <a:r>
              <a:rPr lang="en">
                <a:highlight>
                  <a:schemeClr val="accent4"/>
                </a:highlight>
              </a:rPr>
              <a:t>drawing for the stipends</a:t>
            </a: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2c4504056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2c4504056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f2c4504056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f2c4504056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All projects receive merit badges and they are based on the scoring by the judges. Projects earn between 0 and 4 stars and scoring is based off of a standard rubric, which is available on the website for review. For example a 0 star badge is missing key requirements and does not pass triage. 3 star projects are really good and meet all the requirements and then 4 star badges are awarded to projects which go above and beyond and are exceptional. There is no limit to how many projects can earn 4 stars! </a:t>
            </a:r>
            <a:endParaRPr/>
          </a:p>
          <a:p>
            <a:pPr marL="0" lvl="0" indent="0" algn="l" rtl="0">
              <a:spcBef>
                <a:spcPts val="0"/>
              </a:spcBef>
              <a:spcAft>
                <a:spcPts val="0"/>
              </a:spcAft>
              <a:buNone/>
            </a:pPr>
            <a:endParaRPr/>
          </a:p>
          <a:p>
            <a:pPr marL="0" lvl="0" indent="0" algn="l" rtl="0">
              <a:spcBef>
                <a:spcPts val="0"/>
              </a:spcBef>
              <a:spcAft>
                <a:spcPts val="0"/>
              </a:spcAft>
              <a:buNone/>
            </a:pPr>
            <a:r>
              <a:rPr lang="en"/>
              <a:t>Additional science badges are the other type of badge. Students need to apply for these badges when uploading their projects by describing how the badge was earned in their report. Students can earn up 3 additional badges and 2 are required to be included in the stipend drawing.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 3 star report is a really good project</a:t>
            </a:r>
            <a:endParaRPr/>
          </a:p>
          <a:p>
            <a:pPr marL="0" lvl="0" indent="0" algn="l" rtl="0">
              <a:spcBef>
                <a:spcPts val="0"/>
              </a:spcBef>
              <a:spcAft>
                <a:spcPts val="0"/>
              </a:spcAft>
              <a:buNone/>
            </a:pPr>
            <a:r>
              <a:rPr lang="en"/>
              <a:t>A 4 star report is above and beyond or exceptional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f5d1b8aabc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f5d1b8aab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0 star reports are missing lots of information and are insufficient. They do not include the five required elements</a:t>
            </a:r>
            <a:endParaRPr/>
          </a:p>
          <a:p>
            <a:pPr marL="0" lvl="0" indent="0" algn="l" rtl="0">
              <a:spcBef>
                <a:spcPts val="0"/>
              </a:spcBef>
              <a:spcAft>
                <a:spcPts val="0"/>
              </a:spcAft>
              <a:buNone/>
            </a:pPr>
            <a:endParaRPr/>
          </a:p>
          <a:p>
            <a:pPr marL="0" lvl="0" indent="0" algn="l" rtl="0">
              <a:spcBef>
                <a:spcPts val="0"/>
              </a:spcBef>
              <a:spcAft>
                <a:spcPts val="0"/>
              </a:spcAft>
              <a:buNone/>
            </a:pPr>
            <a:r>
              <a:rPr lang="en"/>
              <a:t>2 star reports are somewhat incomplete and need improvement. Some are missing one or more requirements.</a:t>
            </a:r>
            <a:endParaRPr/>
          </a:p>
          <a:p>
            <a:pPr marL="0" lvl="0" indent="0" algn="l" rtl="0">
              <a:spcBef>
                <a:spcPts val="0"/>
              </a:spcBef>
              <a:spcAft>
                <a:spcPts val="0"/>
              </a:spcAft>
              <a:buNone/>
            </a:pPr>
            <a:endParaRPr/>
          </a:p>
          <a:p>
            <a:pPr marL="0" lvl="0" indent="0" algn="l" rtl="0">
              <a:spcBef>
                <a:spcPts val="0"/>
              </a:spcBef>
              <a:spcAft>
                <a:spcPts val="0"/>
              </a:spcAft>
              <a:buNone/>
            </a:pPr>
            <a:r>
              <a:rPr lang="en"/>
              <a:t>3 star projects are good projects, which are written clearly and have all teh requirements. The could use just a bit more information or explanation</a:t>
            </a:r>
            <a:endParaRPr/>
          </a:p>
          <a:p>
            <a:pPr marL="0" lvl="0" indent="0" algn="l" rtl="0">
              <a:spcBef>
                <a:spcPts val="0"/>
              </a:spcBef>
              <a:spcAft>
                <a:spcPts val="0"/>
              </a:spcAft>
              <a:buNone/>
            </a:pPr>
            <a:endParaRPr/>
          </a:p>
          <a:p>
            <a:pPr marL="0" lvl="0" indent="0" algn="l" rtl="0">
              <a:spcBef>
                <a:spcPts val="0"/>
              </a:spcBef>
              <a:spcAft>
                <a:spcPts val="0"/>
              </a:spcAft>
              <a:buNone/>
            </a:pPr>
            <a:r>
              <a:rPr lang="en"/>
              <a:t>And 4 star projects are exceptional going above and beyond. They are also clear and concise</a:t>
            </a:r>
            <a:endParaRPr/>
          </a:p>
          <a:p>
            <a:pPr marL="0" lvl="0" indent="0" algn="l" rtl="0">
              <a:spcBef>
                <a:spcPts val="0"/>
              </a:spcBef>
              <a:spcAft>
                <a:spcPts val="0"/>
              </a:spcAft>
              <a:buNone/>
            </a:pPr>
            <a:endParaRPr/>
          </a:p>
          <a:p>
            <a:pPr marL="0" lvl="0" indent="0" algn="l" rtl="0">
              <a:spcBef>
                <a:spcPts val="0"/>
              </a:spcBef>
              <a:spcAft>
                <a:spcPts val="0"/>
              </a:spcAft>
              <a:buNone/>
            </a:pPr>
            <a:r>
              <a:rPr lang="en"/>
              <a:t>As a reminder the 5 required elements are the presentation, the report, the abstract/summary, the explanation of additional badges and lastly the photo release form.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f5d1b8aabc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f5d1b8aab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Students can earn up to three badges in addition to the “I am a Student Researcher” badge. Badges showcase the scientific processes involved in student research projects and students explain how scientific investigations were carried out. Students should include a brief summary of how their work meets the criteria for each badge in their research report.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More information on IVSS badges can be found on the Badges site: https://</a:t>
            </a:r>
            <a:r>
              <a:rPr lang="en-US" dirty="0" err="1"/>
              <a:t>www.globe.gov</a:t>
            </a:r>
            <a:r>
              <a:rPr lang="en-US" dirty="0"/>
              <a:t>/news-events/</a:t>
            </a:r>
            <a:r>
              <a:rPr lang="en-US" dirty="0" err="1"/>
              <a:t>meetings_symposia</a:t>
            </a:r>
            <a:r>
              <a:rPr lang="en-US" dirty="0"/>
              <a:t>/virtual-conferences/</a:t>
            </a:r>
            <a:r>
              <a:rPr lang="en-US" dirty="0" err="1"/>
              <a:t>ivss</a:t>
            </a:r>
            <a:r>
              <a:rPr lang="en-US" dirty="0"/>
              <a:t>-badges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64489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f2c4504056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f2c4504056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“I Am A Problem Solver” Badge is our Theme Badge this year. We encourage students to investigate solutions to challenges facing their local community and how they can be part of possible solutions to the problems they are investigating.</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7571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f2c450405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f2c450405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US" dirty="0"/>
              <a:t>An example of a project from the 2023 IVSS is showcased above. Student researches from Kenya, Africa investigated the impact of mulching on soils. Research questions included how mulching affects soil pH, whether mulching is a suitable substitute for chemical fertilizers and herbicides, and whether mulching is an effective agricultural practice.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more about this student research project by visiting the 2023 IVSS Stipend recipient page: https://</a:t>
            </a:r>
            <a:r>
              <a:rPr lang="en-US" dirty="0" err="1"/>
              <a:t>www.globe.gov</a:t>
            </a:r>
            <a:r>
              <a:rPr lang="en-US" dirty="0"/>
              <a:t>/news-events/</a:t>
            </a:r>
            <a:r>
              <a:rPr lang="en-US" dirty="0" err="1"/>
              <a:t>meetings_symposia</a:t>
            </a:r>
            <a:r>
              <a:rPr lang="en-US" dirty="0"/>
              <a:t>/virtual-conferences/</a:t>
            </a:r>
            <a:r>
              <a:rPr lang="en-US" dirty="0" err="1"/>
              <a:t>ivss</a:t>
            </a:r>
            <a:r>
              <a:rPr lang="en-US" dirty="0"/>
              <a:t>-stipend-recipients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33199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2"/>
          <p:cNvPicPr preferRelativeResize="0"/>
          <p:nvPr/>
        </p:nvPicPr>
        <p:blipFill>
          <a:blip r:embed="rId2">
            <a:alphaModFix/>
          </a:blip>
          <a:stretch>
            <a:fillRect/>
          </a:stretch>
        </p:blipFill>
        <p:spPr>
          <a:xfrm>
            <a:off x="2160138" y="90825"/>
            <a:ext cx="4824725" cy="739900"/>
          </a:xfrm>
          <a:prstGeom prst="rect">
            <a:avLst/>
          </a:prstGeom>
          <a:noFill/>
          <a:ln>
            <a:noFill/>
          </a:ln>
        </p:spPr>
      </p:pic>
      <p:pic>
        <p:nvPicPr>
          <p:cNvPr id="22" name="Google Shape;22;p2"/>
          <p:cNvPicPr preferRelativeResize="0"/>
          <p:nvPr/>
        </p:nvPicPr>
        <p:blipFill>
          <a:blip r:embed="rId3">
            <a:alphaModFix amt="20000"/>
          </a:blip>
          <a:stretch>
            <a:fillRect/>
          </a:stretch>
        </p:blipFill>
        <p:spPr>
          <a:xfrm>
            <a:off x="-10" y="0"/>
            <a:ext cx="2699570" cy="5143499"/>
          </a:xfrm>
          <a:prstGeom prst="rect">
            <a:avLst/>
          </a:prstGeom>
          <a:noFill/>
          <a:ln>
            <a:noFill/>
          </a:ln>
        </p:spPr>
      </p:pic>
      <p:pic>
        <p:nvPicPr>
          <p:cNvPr id="23" name="Google Shape;23;p2"/>
          <p:cNvPicPr preferRelativeResize="0"/>
          <p:nvPr/>
        </p:nvPicPr>
        <p:blipFill>
          <a:blip r:embed="rId4">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2"/>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p:nvPr/>
        </p:nvSpPr>
        <p:spPr>
          <a:xfrm>
            <a:off x="-50" y="1812125"/>
            <a:ext cx="9144000" cy="3331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txBox="1">
            <a:spLocks noGrp="1"/>
          </p:cNvSpPr>
          <p:nvPr>
            <p:ph type="title"/>
          </p:nvPr>
        </p:nvSpPr>
        <p:spPr>
          <a:xfrm>
            <a:off x="286350" y="435675"/>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7" name="Google Shape;2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8" name="Google Shape;28;p3"/>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dk1"/>
              </a:buClr>
              <a:buSzPts val="1800"/>
              <a:buChar char="➢"/>
              <a:defRPr b="1"/>
            </a:lvl1pPr>
            <a:lvl2pPr marL="914400" lvl="1" indent="-317500">
              <a:spcBef>
                <a:spcPts val="0"/>
              </a:spcBef>
              <a:spcAft>
                <a:spcPts val="0"/>
              </a:spcAft>
              <a:buClr>
                <a:schemeClr val="dk1"/>
              </a:buClr>
              <a:buSzPts val="1400"/>
              <a:buChar char="○"/>
              <a:defRPr/>
            </a:lvl2pPr>
            <a:lvl3pPr marL="1371600" lvl="2" indent="-317500">
              <a:spcBef>
                <a:spcPts val="0"/>
              </a:spcBef>
              <a:spcAft>
                <a:spcPts val="0"/>
              </a:spcAft>
              <a:buClr>
                <a:schemeClr val="dk1"/>
              </a:buClr>
              <a:buSzPts val="1400"/>
              <a:buChar char="●"/>
              <a:defRPr/>
            </a:lvl3pPr>
            <a:lvl4pPr marL="1828800" lvl="3" indent="-317500">
              <a:spcBef>
                <a:spcPts val="0"/>
              </a:spcBef>
              <a:spcAft>
                <a:spcPts val="0"/>
              </a:spcAft>
              <a:buClr>
                <a:schemeClr val="dk1"/>
              </a:buClr>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3" name="Google Shape;3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4" name="Google Shape;34;p4"/>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8" name="Google Shape;38;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 name="Google Shape;3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0" name="Google Shape;40;p5"/>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 name="Google Shape;41;p5"/>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4" name="Google Shape;44;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 name="Google Shape;45;p6"/>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Google Shape;46;p6"/>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9" name="Google Shape;49;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50" name="Google Shape;5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 name="Google Shape;51;p7"/>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Google Shape;52;p7"/>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55" name="Google Shape;5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8"/>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
        <p:cNvGrpSpPr/>
        <p:nvPr/>
      </p:nvGrpSpPr>
      <p:grpSpPr>
        <a:xfrm>
          <a:off x="0" y="0"/>
          <a:ext cx="0" cy="0"/>
          <a:chOff x="0" y="0"/>
          <a:chExt cx="0" cy="0"/>
        </a:xfrm>
      </p:grpSpPr>
      <p:sp>
        <p:nvSpPr>
          <p:cNvPr id="58" name="Google Shape;58;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 name="Google Shape;5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0" name="Google Shape;60;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1" name="Google Shape;61;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2" name="Google Shape;6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3" name="Google Shape;6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9"/>
          <p:cNvPicPr preferRelativeResize="0"/>
          <p:nvPr/>
        </p:nvPicPr>
        <p:blipFill>
          <a:blip r:embed="rId2">
            <a:alphaModFix/>
          </a:blip>
          <a:stretch>
            <a:fillRect/>
          </a:stretch>
        </p:blipFill>
        <p:spPr>
          <a:xfrm>
            <a:off x="3459823" y="4773500"/>
            <a:ext cx="2225377" cy="2833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1"/>
        <p:cNvGrpSpPr/>
        <p:nvPr/>
      </p:nvGrpSpPr>
      <p:grpSpPr>
        <a:xfrm>
          <a:off x="0" y="0"/>
          <a:ext cx="0" cy="0"/>
          <a:chOff x="0" y="0"/>
          <a:chExt cx="0" cy="0"/>
        </a:xfrm>
      </p:grpSpPr>
      <p:sp>
        <p:nvSpPr>
          <p:cNvPr id="72" name="Google Shape;72;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73" name="Google Shape;73;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74" name="Google Shape;7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1"/>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b="1">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lobe.gov/news-events/meetings_symposia/virtual-conferenc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storymaps.arcgis.com/stories/edd676b67f5f4c749ab3e6922bd9237a"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globeivss@ucar.edu"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globe.gov/news-events/meetings_symposia/virtual-conferences" TargetMode="External"/><Relationship Id="rId5" Type="http://schemas.openxmlformats.org/officeDocument/2006/relationships/image" Target="../media/image16.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003650" y="2155748"/>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00" dirty="0"/>
              <a:t>2024 GLOBE International Virtual Science Symposium (IVSS)</a:t>
            </a:r>
            <a:br>
              <a:rPr lang="en" sz="4000" dirty="0"/>
            </a:br>
            <a:r>
              <a:rPr lang="en" sz="4000" dirty="0"/>
              <a:t>Webinar #3, December 6 2023</a:t>
            </a:r>
            <a:endParaRPr sz="4000" dirty="0"/>
          </a:p>
        </p:txBody>
      </p:sp>
      <p:sp>
        <p:nvSpPr>
          <p:cNvPr id="84" name="Google Shape;84;p13"/>
          <p:cNvSpPr txBox="1">
            <a:spLocks noGrp="1"/>
          </p:cNvSpPr>
          <p:nvPr>
            <p:ph type="subTitle" idx="1"/>
          </p:nvPr>
        </p:nvSpPr>
        <p:spPr>
          <a:xfrm>
            <a:off x="228450" y="3298650"/>
            <a:ext cx="8687100" cy="742800"/>
          </a:xfrm>
          <a:prstGeom prst="rect">
            <a:avLst/>
          </a:prstGeom>
        </p:spPr>
        <p:txBody>
          <a:bodyPr spcFirstLastPara="1" wrap="square" lIns="91425" tIns="91425" rIns="91425" bIns="91425" anchor="ctr" anchorCtr="0">
            <a:normAutofit/>
          </a:bodyPr>
          <a:lstStyle/>
          <a:p>
            <a:pPr marL="0" lvl="0" indent="0" algn="ctr" rtl="0">
              <a:lnSpc>
                <a:spcPct val="80000"/>
              </a:lnSpc>
              <a:spcBef>
                <a:spcPts val="0"/>
              </a:spcBef>
              <a:spcAft>
                <a:spcPts val="0"/>
              </a:spcAft>
              <a:buNone/>
            </a:pPr>
            <a:r>
              <a:rPr lang="en" sz="1900" u="sng">
                <a:solidFill>
                  <a:schemeClr val="hlink"/>
                </a:solidFill>
                <a:hlinkClick r:id="rId3"/>
              </a:rPr>
              <a:t>www.globe.gov/news-events/meetings_symposia/virtual-conferences</a:t>
            </a:r>
            <a:r>
              <a:rPr lang="en" sz="2100"/>
              <a:t> </a:t>
            </a:r>
            <a:endParaRPr sz="2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0"/>
          <p:cNvPicPr preferRelativeResize="0"/>
          <p:nvPr/>
        </p:nvPicPr>
        <p:blipFill rotWithShape="1">
          <a:blip r:embed="rId3">
            <a:alphaModFix/>
          </a:blip>
          <a:srcRect l="12861"/>
          <a:stretch/>
        </p:blipFill>
        <p:spPr>
          <a:xfrm>
            <a:off x="3616025" y="0"/>
            <a:ext cx="5527977" cy="4757848"/>
          </a:xfrm>
          <a:prstGeom prst="rect">
            <a:avLst/>
          </a:prstGeom>
          <a:noFill/>
          <a:ln>
            <a:noFill/>
          </a:ln>
        </p:spPr>
      </p:pic>
      <p:sp>
        <p:nvSpPr>
          <p:cNvPr id="138" name="Google Shape;138;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800"/>
              <a:t>Presentation Details</a:t>
            </a:r>
            <a:endParaRPr sz="2800"/>
          </a:p>
        </p:txBody>
      </p:sp>
      <p:sp>
        <p:nvSpPr>
          <p:cNvPr id="139" name="Google Shape;139;p20"/>
          <p:cNvSpPr txBox="1">
            <a:spLocks noGrp="1"/>
          </p:cNvSpPr>
          <p:nvPr>
            <p:ph type="body" idx="1"/>
          </p:nvPr>
        </p:nvSpPr>
        <p:spPr>
          <a:xfrm>
            <a:off x="311700" y="1389600"/>
            <a:ext cx="27432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dirty="0"/>
              <a:t>It’s important to communicate your science!</a:t>
            </a:r>
            <a:endParaRPr sz="1900" dirty="0"/>
          </a:p>
          <a:p>
            <a:pPr marL="457200" lvl="0" indent="-349250" algn="l" rtl="0">
              <a:spcBef>
                <a:spcPts val="1200"/>
              </a:spcBef>
              <a:spcAft>
                <a:spcPts val="0"/>
              </a:spcAft>
              <a:buSzPts val="1900"/>
              <a:buChar char="➢"/>
            </a:pPr>
            <a:r>
              <a:rPr lang="en" sz="1900" dirty="0"/>
              <a:t>Poster</a:t>
            </a:r>
            <a:endParaRPr sz="1900" dirty="0"/>
          </a:p>
          <a:p>
            <a:pPr marL="457200" lvl="0" indent="-349250" algn="l" rtl="0">
              <a:spcBef>
                <a:spcPts val="0"/>
              </a:spcBef>
              <a:spcAft>
                <a:spcPts val="0"/>
              </a:spcAft>
              <a:buSzPts val="1900"/>
              <a:buChar char="➢"/>
            </a:pPr>
            <a:r>
              <a:rPr lang="en" sz="1900" dirty="0"/>
              <a:t>Narrated Presentation</a:t>
            </a:r>
            <a:endParaRPr sz="1900" dirty="0"/>
          </a:p>
          <a:p>
            <a:pPr marL="457200" lvl="0" indent="-349250" algn="l" rtl="0">
              <a:spcBef>
                <a:spcPts val="0"/>
              </a:spcBef>
              <a:spcAft>
                <a:spcPts val="0"/>
              </a:spcAft>
              <a:buSzPts val="1900"/>
              <a:buChar char="➢"/>
            </a:pPr>
            <a:r>
              <a:rPr lang="en" sz="1900" dirty="0"/>
              <a:t>Video Link</a:t>
            </a:r>
            <a:endParaRPr sz="1900" dirty="0"/>
          </a:p>
          <a:p>
            <a:pPr marL="457200" lvl="0" indent="-349250" algn="l" rtl="0">
              <a:spcBef>
                <a:spcPts val="0"/>
              </a:spcBef>
              <a:spcAft>
                <a:spcPts val="0"/>
              </a:spcAft>
              <a:buSzPts val="1900"/>
              <a:buChar char="➢"/>
            </a:pPr>
            <a:r>
              <a:rPr lang="en" sz="1900" dirty="0">
                <a:hlinkClick r:id="rId4"/>
              </a:rPr>
              <a:t>ArcGIS StoryMap</a:t>
            </a:r>
            <a:endParaRPr sz="1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286350" y="435675"/>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dirty="0"/>
              <a:t>2024 IVSS Timeline</a:t>
            </a:r>
            <a:endParaRPr sz="4200" dirty="0"/>
          </a:p>
        </p:txBody>
      </p:sp>
      <p:sp>
        <p:nvSpPr>
          <p:cNvPr id="119" name="Google Shape;119;p18"/>
          <p:cNvSpPr txBox="1">
            <a:spLocks noGrp="1"/>
          </p:cNvSpPr>
          <p:nvPr>
            <p:ph type="body" idx="4294967295"/>
          </p:nvPr>
        </p:nvSpPr>
        <p:spPr>
          <a:xfrm>
            <a:off x="1033300" y="2085325"/>
            <a:ext cx="8110800" cy="2591400"/>
          </a:xfrm>
          <a:prstGeom prst="rect">
            <a:avLst/>
          </a:prstGeom>
        </p:spPr>
        <p:txBody>
          <a:bodyPr spcFirstLastPara="1" wrap="square" lIns="91425" tIns="91425" rIns="91425" bIns="91425" anchor="t" anchorCtr="0">
            <a:normAutofit lnSpcReduction="10000"/>
          </a:bodyPr>
          <a:lstStyle/>
          <a:p>
            <a:pPr marL="0" lvl="0" indent="0" algn="l" rtl="0">
              <a:spcBef>
                <a:spcPts val="1200"/>
              </a:spcBef>
              <a:spcAft>
                <a:spcPts val="0"/>
              </a:spcAft>
              <a:buNone/>
            </a:pPr>
            <a:r>
              <a:rPr lang="en" dirty="0"/>
              <a:t>15 December 2023 - 06 March 2024: </a:t>
            </a:r>
            <a:r>
              <a:rPr lang="en" dirty="0">
                <a:solidFill>
                  <a:schemeClr val="lt1"/>
                </a:solidFill>
              </a:rPr>
              <a:t>Reports Accepted</a:t>
            </a:r>
            <a:endParaRPr dirty="0">
              <a:solidFill>
                <a:schemeClr val="lt1"/>
              </a:solidFill>
            </a:endParaRPr>
          </a:p>
          <a:p>
            <a:pPr marL="0" lvl="0" indent="0" algn="l" rtl="0">
              <a:spcBef>
                <a:spcPts val="1200"/>
              </a:spcBef>
              <a:spcAft>
                <a:spcPts val="0"/>
              </a:spcAft>
              <a:buNone/>
            </a:pPr>
            <a:r>
              <a:rPr lang="en" dirty="0"/>
              <a:t>December 2023 - February 2024:</a:t>
            </a:r>
            <a:r>
              <a:rPr lang="en" dirty="0">
                <a:solidFill>
                  <a:schemeClr val="lt1"/>
                </a:solidFill>
              </a:rPr>
              <a:t> Judge Recruitment</a:t>
            </a:r>
            <a:endParaRPr dirty="0">
              <a:solidFill>
                <a:schemeClr val="lt1"/>
              </a:solidFill>
            </a:endParaRPr>
          </a:p>
          <a:p>
            <a:pPr marL="0" lvl="0" indent="0" algn="l" rtl="0">
              <a:spcBef>
                <a:spcPts val="1200"/>
              </a:spcBef>
              <a:spcAft>
                <a:spcPts val="0"/>
              </a:spcAft>
              <a:buNone/>
            </a:pPr>
            <a:r>
              <a:rPr lang="en" dirty="0"/>
              <a:t>20 March 2024: </a:t>
            </a:r>
            <a:r>
              <a:rPr lang="en" dirty="0">
                <a:solidFill>
                  <a:schemeClr val="lt1"/>
                </a:solidFill>
              </a:rPr>
              <a:t>Judging Webinar</a:t>
            </a:r>
            <a:endParaRPr dirty="0">
              <a:solidFill>
                <a:schemeClr val="lt1"/>
              </a:solidFill>
            </a:endParaRPr>
          </a:p>
          <a:p>
            <a:pPr marL="0" lvl="0" indent="0" algn="l" rtl="0">
              <a:spcBef>
                <a:spcPts val="1200"/>
              </a:spcBef>
              <a:spcAft>
                <a:spcPts val="0"/>
              </a:spcAft>
              <a:buNone/>
            </a:pPr>
            <a:r>
              <a:rPr lang="en" dirty="0"/>
              <a:t>20 March - 03 April 2024: </a:t>
            </a:r>
            <a:r>
              <a:rPr lang="en" dirty="0">
                <a:solidFill>
                  <a:schemeClr val="lt1"/>
                </a:solidFill>
              </a:rPr>
              <a:t>Judging Period</a:t>
            </a:r>
            <a:endParaRPr dirty="0">
              <a:solidFill>
                <a:schemeClr val="lt1"/>
              </a:solidFill>
            </a:endParaRPr>
          </a:p>
          <a:p>
            <a:pPr marL="0" lvl="0" indent="0" algn="l" rtl="0">
              <a:spcBef>
                <a:spcPts val="1200"/>
              </a:spcBef>
              <a:spcAft>
                <a:spcPts val="1200"/>
              </a:spcAft>
              <a:buNone/>
            </a:pPr>
            <a:r>
              <a:rPr lang="en" dirty="0"/>
              <a:t>22 April 2024: </a:t>
            </a:r>
            <a:r>
              <a:rPr lang="en" dirty="0">
                <a:solidFill>
                  <a:schemeClr val="lt1"/>
                </a:solidFill>
              </a:rPr>
              <a:t>Feedback to Students</a:t>
            </a:r>
            <a:endParaRPr dirty="0">
              <a:solidFill>
                <a:schemeClr val="lt1"/>
              </a:solidFill>
            </a:endParaRPr>
          </a:p>
        </p:txBody>
      </p:sp>
      <p:cxnSp>
        <p:nvCxnSpPr>
          <p:cNvPr id="120" name="Google Shape;120;p18"/>
          <p:cNvCxnSpPr/>
          <p:nvPr/>
        </p:nvCxnSpPr>
        <p:spPr>
          <a:xfrm rot="-5400000" flipH="1">
            <a:off x="338475" y="2090575"/>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cxnSp>
        <p:nvCxnSpPr>
          <p:cNvPr id="121" name="Google Shape;121;p18"/>
          <p:cNvCxnSpPr/>
          <p:nvPr/>
        </p:nvCxnSpPr>
        <p:spPr>
          <a:xfrm rot="5400000">
            <a:off x="338475" y="2563975"/>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cxnSp>
        <p:nvCxnSpPr>
          <p:cNvPr id="122" name="Google Shape;122;p18"/>
          <p:cNvCxnSpPr/>
          <p:nvPr/>
        </p:nvCxnSpPr>
        <p:spPr>
          <a:xfrm rot="-5400000" flipH="1">
            <a:off x="338475" y="3037375"/>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cxnSp>
        <p:nvCxnSpPr>
          <p:cNvPr id="123" name="Google Shape;123;p18"/>
          <p:cNvCxnSpPr/>
          <p:nvPr/>
        </p:nvCxnSpPr>
        <p:spPr>
          <a:xfrm rot="5400000">
            <a:off x="338475" y="3510775"/>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cxnSp>
        <p:nvCxnSpPr>
          <p:cNvPr id="124" name="Google Shape;124;p18"/>
          <p:cNvCxnSpPr/>
          <p:nvPr/>
        </p:nvCxnSpPr>
        <p:spPr>
          <a:xfrm rot="-5400000" flipH="1">
            <a:off x="338475" y="3934450"/>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cxnSp>
        <p:nvCxnSpPr>
          <p:cNvPr id="125" name="Google Shape;125;p18"/>
          <p:cNvCxnSpPr/>
          <p:nvPr/>
        </p:nvCxnSpPr>
        <p:spPr>
          <a:xfrm rot="5400000">
            <a:off x="338475" y="4363225"/>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spTree>
    <p:extLst>
      <p:ext uri="{BB962C8B-B14F-4D97-AF65-F5344CB8AC3E}">
        <p14:creationId xmlns:p14="http://schemas.microsoft.com/office/powerpoint/2010/main" val="2026900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4"/>
          <p:cNvSpPr txBox="1">
            <a:spLocks noGrp="1"/>
          </p:cNvSpPr>
          <p:nvPr>
            <p:ph type="body" idx="1"/>
          </p:nvPr>
        </p:nvSpPr>
        <p:spPr>
          <a:xfrm>
            <a:off x="1654350" y="765175"/>
            <a:ext cx="5835300" cy="13209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1018"/>
              <a:buNone/>
            </a:pPr>
            <a:r>
              <a:rPr lang="en" sz="4180" b="1"/>
              <a:t>Get in touch with us:</a:t>
            </a:r>
            <a:endParaRPr sz="4180" b="1"/>
          </a:p>
          <a:p>
            <a:pPr marL="0" lvl="0" indent="0" algn="ctr" rtl="0">
              <a:lnSpc>
                <a:spcPct val="95000"/>
              </a:lnSpc>
              <a:spcBef>
                <a:spcPts val="0"/>
              </a:spcBef>
              <a:spcAft>
                <a:spcPts val="1200"/>
              </a:spcAft>
              <a:buSzPts val="1018"/>
              <a:buNone/>
            </a:pPr>
            <a:r>
              <a:rPr lang="en" sz="4180" u="sng">
                <a:solidFill>
                  <a:schemeClr val="hlink"/>
                </a:solidFill>
                <a:hlinkClick r:id="rId3"/>
              </a:rPr>
              <a:t>globeivss@ucar.edu</a:t>
            </a:r>
            <a:endParaRPr sz="4180"/>
          </a:p>
        </p:txBody>
      </p:sp>
      <p:pic>
        <p:nvPicPr>
          <p:cNvPr id="240" name="Google Shape;240;p34"/>
          <p:cNvPicPr preferRelativeResize="0"/>
          <p:nvPr/>
        </p:nvPicPr>
        <p:blipFill>
          <a:blip r:embed="rId4">
            <a:alphaModFix/>
          </a:blip>
          <a:stretch>
            <a:fillRect/>
          </a:stretch>
        </p:blipFill>
        <p:spPr>
          <a:xfrm>
            <a:off x="2980077" y="233449"/>
            <a:ext cx="3183824" cy="488275"/>
          </a:xfrm>
          <a:prstGeom prst="rect">
            <a:avLst/>
          </a:prstGeom>
          <a:noFill/>
          <a:ln>
            <a:noFill/>
          </a:ln>
        </p:spPr>
      </p:pic>
      <p:pic>
        <p:nvPicPr>
          <p:cNvPr id="241" name="Google Shape;241;p34"/>
          <p:cNvPicPr preferRelativeResize="0"/>
          <p:nvPr/>
        </p:nvPicPr>
        <p:blipFill>
          <a:blip r:embed="rId5">
            <a:alphaModFix/>
          </a:blip>
          <a:stretch>
            <a:fillRect/>
          </a:stretch>
        </p:blipFill>
        <p:spPr>
          <a:xfrm>
            <a:off x="1056558" y="2185795"/>
            <a:ext cx="2584600" cy="2584600"/>
          </a:xfrm>
          <a:prstGeom prst="rect">
            <a:avLst/>
          </a:prstGeom>
          <a:noFill/>
          <a:ln>
            <a:noFill/>
          </a:ln>
        </p:spPr>
      </p:pic>
      <p:sp>
        <p:nvSpPr>
          <p:cNvPr id="3" name="TextBox 2">
            <a:extLst>
              <a:ext uri="{FF2B5EF4-FFF2-40B4-BE49-F238E27FC236}">
                <a16:creationId xmlns:a16="http://schemas.microsoft.com/office/drawing/2014/main" id="{E78FA88C-4858-244A-9F1C-560FB1DEBAED}"/>
              </a:ext>
            </a:extLst>
          </p:cNvPr>
          <p:cNvSpPr txBox="1"/>
          <p:nvPr/>
        </p:nvSpPr>
        <p:spPr>
          <a:xfrm>
            <a:off x="4185139" y="2627004"/>
            <a:ext cx="4572000" cy="1569660"/>
          </a:xfrm>
          <a:prstGeom prst="rect">
            <a:avLst/>
          </a:prstGeom>
          <a:noFill/>
        </p:spPr>
        <p:txBody>
          <a:bodyPr wrap="square">
            <a:spAutoFit/>
          </a:bodyPr>
          <a:lstStyle/>
          <a:p>
            <a:r>
              <a:rPr lang="en" sz="3200" u="sng" dirty="0">
                <a:solidFill>
                  <a:schemeClr val="dk1"/>
                </a:solidFill>
                <a:latin typeface="PT Sans Narrow"/>
                <a:ea typeface="PT Sans Narrow"/>
                <a:cs typeface="PT Sans Narrow"/>
                <a:sym typeface="PT Sans Narrow"/>
                <a:hlinkClick r:id="rId6">
                  <a:extLst>
                    <a:ext uri="{A12FA001-AC4F-418D-AE19-62706E023703}">
                      <ahyp:hlinkClr xmlns:ahyp="http://schemas.microsoft.com/office/drawing/2018/hyperlinkcolor" val="tx"/>
                    </a:ext>
                  </a:extLst>
                </a:hlinkClick>
              </a:rPr>
              <a:t>https://www.globe.gov/news-events/meetings_symposia/virtual-conferences</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772200" y="4381750"/>
            <a:ext cx="7599600" cy="507300"/>
          </a:xfrm>
          <a:prstGeom prst="rect">
            <a:avLst/>
          </a:prstGeom>
          <a:effectLst>
            <a:outerShdw blurRad="28575" dist="19050" dir="5400000" algn="bl" rotWithShape="0">
              <a:srgbClr val="000000">
                <a:alpha val="4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000"/>
              <a:t>Thank you! Questions?</a:t>
            </a:r>
            <a:endParaRPr sz="4000"/>
          </a:p>
        </p:txBody>
      </p:sp>
      <p:pic>
        <p:nvPicPr>
          <p:cNvPr id="3" name="Picture 2">
            <a:extLst>
              <a:ext uri="{FF2B5EF4-FFF2-40B4-BE49-F238E27FC236}">
                <a16:creationId xmlns:a16="http://schemas.microsoft.com/office/drawing/2014/main" id="{814F5083-8A16-2E35-9ABE-A6584047A5CF}"/>
              </a:ext>
            </a:extLst>
          </p:cNvPr>
          <p:cNvPicPr>
            <a:picLocks noChangeAspect="1"/>
          </p:cNvPicPr>
          <p:nvPr/>
        </p:nvPicPr>
        <p:blipFill>
          <a:blip r:embed="rId3"/>
          <a:stretch>
            <a:fillRect/>
          </a:stretch>
        </p:blipFill>
        <p:spPr>
          <a:xfrm>
            <a:off x="6330991" y="537817"/>
            <a:ext cx="2634028" cy="3512037"/>
          </a:xfrm>
          <a:prstGeom prst="rect">
            <a:avLst/>
          </a:prstGeom>
        </p:spPr>
      </p:pic>
      <p:pic>
        <p:nvPicPr>
          <p:cNvPr id="7" name="Picture 6">
            <a:extLst>
              <a:ext uri="{FF2B5EF4-FFF2-40B4-BE49-F238E27FC236}">
                <a16:creationId xmlns:a16="http://schemas.microsoft.com/office/drawing/2014/main" id="{279F20AF-C9A1-8D50-0F9A-B26804C7C322}"/>
              </a:ext>
            </a:extLst>
          </p:cNvPr>
          <p:cNvPicPr>
            <a:picLocks noChangeAspect="1"/>
          </p:cNvPicPr>
          <p:nvPr/>
        </p:nvPicPr>
        <p:blipFill>
          <a:blip r:embed="rId4"/>
          <a:stretch>
            <a:fillRect/>
          </a:stretch>
        </p:blipFill>
        <p:spPr>
          <a:xfrm>
            <a:off x="3049860" y="1117338"/>
            <a:ext cx="3044280" cy="2710152"/>
          </a:xfrm>
          <a:prstGeom prst="rect">
            <a:avLst/>
          </a:prstGeom>
        </p:spPr>
      </p:pic>
      <p:pic>
        <p:nvPicPr>
          <p:cNvPr id="9" name="Picture 8">
            <a:extLst>
              <a:ext uri="{FF2B5EF4-FFF2-40B4-BE49-F238E27FC236}">
                <a16:creationId xmlns:a16="http://schemas.microsoft.com/office/drawing/2014/main" id="{181F8170-0FFC-1646-B340-3F7D5657B0AE}"/>
              </a:ext>
            </a:extLst>
          </p:cNvPr>
          <p:cNvPicPr>
            <a:picLocks noChangeAspect="1"/>
          </p:cNvPicPr>
          <p:nvPr/>
        </p:nvPicPr>
        <p:blipFill rotWithShape="1">
          <a:blip r:embed="rId5"/>
          <a:srcRect r="51674"/>
          <a:stretch/>
        </p:blipFill>
        <p:spPr>
          <a:xfrm>
            <a:off x="132059" y="537817"/>
            <a:ext cx="2680950" cy="34883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4"/>
          <p:cNvPicPr preferRelativeResize="0"/>
          <p:nvPr/>
        </p:nvPicPr>
        <p:blipFill>
          <a:blip r:embed="rId3">
            <a:alphaModFix/>
          </a:blip>
          <a:stretch>
            <a:fillRect/>
          </a:stretch>
        </p:blipFill>
        <p:spPr>
          <a:xfrm>
            <a:off x="2980077" y="233449"/>
            <a:ext cx="3183824" cy="488275"/>
          </a:xfrm>
          <a:prstGeom prst="rect">
            <a:avLst/>
          </a:prstGeom>
          <a:noFill/>
          <a:ln>
            <a:noFill/>
          </a:ln>
        </p:spPr>
      </p:pic>
      <p:pic>
        <p:nvPicPr>
          <p:cNvPr id="90" name="Google Shape;90;p14"/>
          <p:cNvPicPr preferRelativeResize="0"/>
          <p:nvPr/>
        </p:nvPicPr>
        <p:blipFill>
          <a:blip r:embed="rId4">
            <a:alphaModFix/>
          </a:blip>
          <a:stretch>
            <a:fillRect/>
          </a:stretch>
        </p:blipFill>
        <p:spPr>
          <a:xfrm>
            <a:off x="152400" y="874124"/>
            <a:ext cx="8839199" cy="368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286350" y="435675"/>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4200" dirty="0"/>
              <a:t>2024 IVSS Timeline</a:t>
            </a:r>
            <a:endParaRPr sz="4200" dirty="0"/>
          </a:p>
        </p:txBody>
      </p:sp>
      <p:sp>
        <p:nvSpPr>
          <p:cNvPr id="119" name="Google Shape;119;p18"/>
          <p:cNvSpPr txBox="1">
            <a:spLocks noGrp="1"/>
          </p:cNvSpPr>
          <p:nvPr>
            <p:ph type="body" idx="4294967295"/>
          </p:nvPr>
        </p:nvSpPr>
        <p:spPr>
          <a:xfrm>
            <a:off x="1033300" y="2085325"/>
            <a:ext cx="8110800" cy="2591400"/>
          </a:xfrm>
          <a:prstGeom prst="rect">
            <a:avLst/>
          </a:prstGeom>
        </p:spPr>
        <p:txBody>
          <a:bodyPr spcFirstLastPara="1" wrap="square" lIns="91425" tIns="91425" rIns="91425" bIns="91425" anchor="t" anchorCtr="0">
            <a:normAutofit lnSpcReduction="10000"/>
          </a:bodyPr>
          <a:lstStyle/>
          <a:p>
            <a:pPr marL="0" lvl="0" indent="0" algn="l" rtl="0">
              <a:spcBef>
                <a:spcPts val="1200"/>
              </a:spcBef>
              <a:spcAft>
                <a:spcPts val="0"/>
              </a:spcAft>
              <a:buNone/>
            </a:pPr>
            <a:r>
              <a:rPr lang="en" dirty="0"/>
              <a:t>15 December 2023 - 06 March 2024: </a:t>
            </a:r>
            <a:r>
              <a:rPr lang="en" dirty="0">
                <a:solidFill>
                  <a:schemeClr val="lt1"/>
                </a:solidFill>
              </a:rPr>
              <a:t>Reports Accepted</a:t>
            </a:r>
            <a:endParaRPr dirty="0">
              <a:solidFill>
                <a:schemeClr val="lt1"/>
              </a:solidFill>
            </a:endParaRPr>
          </a:p>
          <a:p>
            <a:pPr marL="0" lvl="0" indent="0" algn="l" rtl="0">
              <a:spcBef>
                <a:spcPts val="1200"/>
              </a:spcBef>
              <a:spcAft>
                <a:spcPts val="0"/>
              </a:spcAft>
              <a:buNone/>
            </a:pPr>
            <a:r>
              <a:rPr lang="en" dirty="0"/>
              <a:t>December 2023 - February 2024:</a:t>
            </a:r>
            <a:r>
              <a:rPr lang="en" dirty="0">
                <a:solidFill>
                  <a:schemeClr val="lt1"/>
                </a:solidFill>
              </a:rPr>
              <a:t> Judge Recruitment</a:t>
            </a:r>
            <a:endParaRPr dirty="0">
              <a:solidFill>
                <a:schemeClr val="lt1"/>
              </a:solidFill>
            </a:endParaRPr>
          </a:p>
          <a:p>
            <a:pPr marL="0" lvl="0" indent="0" algn="l" rtl="0">
              <a:spcBef>
                <a:spcPts val="1200"/>
              </a:spcBef>
              <a:spcAft>
                <a:spcPts val="0"/>
              </a:spcAft>
              <a:buNone/>
            </a:pPr>
            <a:r>
              <a:rPr lang="en" dirty="0"/>
              <a:t>20 March 2024: </a:t>
            </a:r>
            <a:r>
              <a:rPr lang="en" dirty="0">
                <a:solidFill>
                  <a:schemeClr val="lt1"/>
                </a:solidFill>
              </a:rPr>
              <a:t>Judging Webinar</a:t>
            </a:r>
            <a:endParaRPr dirty="0">
              <a:solidFill>
                <a:schemeClr val="lt1"/>
              </a:solidFill>
            </a:endParaRPr>
          </a:p>
          <a:p>
            <a:pPr marL="0" lvl="0" indent="0" algn="l" rtl="0">
              <a:spcBef>
                <a:spcPts val="1200"/>
              </a:spcBef>
              <a:spcAft>
                <a:spcPts val="0"/>
              </a:spcAft>
              <a:buNone/>
            </a:pPr>
            <a:r>
              <a:rPr lang="en" dirty="0"/>
              <a:t>20 March - 03 April 2024: </a:t>
            </a:r>
            <a:r>
              <a:rPr lang="en" dirty="0">
                <a:solidFill>
                  <a:schemeClr val="lt1"/>
                </a:solidFill>
              </a:rPr>
              <a:t>Judging Period</a:t>
            </a:r>
            <a:endParaRPr dirty="0">
              <a:solidFill>
                <a:schemeClr val="lt1"/>
              </a:solidFill>
            </a:endParaRPr>
          </a:p>
          <a:p>
            <a:pPr marL="0" lvl="0" indent="0" algn="l" rtl="0">
              <a:spcBef>
                <a:spcPts val="1200"/>
              </a:spcBef>
              <a:spcAft>
                <a:spcPts val="1200"/>
              </a:spcAft>
              <a:buNone/>
            </a:pPr>
            <a:r>
              <a:rPr lang="en" dirty="0"/>
              <a:t>22 April 2024: </a:t>
            </a:r>
            <a:r>
              <a:rPr lang="en" dirty="0">
                <a:solidFill>
                  <a:schemeClr val="lt1"/>
                </a:solidFill>
              </a:rPr>
              <a:t>Feedback to Students</a:t>
            </a:r>
            <a:endParaRPr dirty="0">
              <a:solidFill>
                <a:schemeClr val="lt1"/>
              </a:solidFill>
            </a:endParaRPr>
          </a:p>
        </p:txBody>
      </p:sp>
      <p:cxnSp>
        <p:nvCxnSpPr>
          <p:cNvPr id="120" name="Google Shape;120;p18"/>
          <p:cNvCxnSpPr/>
          <p:nvPr/>
        </p:nvCxnSpPr>
        <p:spPr>
          <a:xfrm rot="-5400000" flipH="1">
            <a:off x="338475" y="2090575"/>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cxnSp>
        <p:nvCxnSpPr>
          <p:cNvPr id="121" name="Google Shape;121;p18"/>
          <p:cNvCxnSpPr/>
          <p:nvPr/>
        </p:nvCxnSpPr>
        <p:spPr>
          <a:xfrm rot="5400000">
            <a:off x="338475" y="2563975"/>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cxnSp>
        <p:nvCxnSpPr>
          <p:cNvPr id="122" name="Google Shape;122;p18"/>
          <p:cNvCxnSpPr/>
          <p:nvPr/>
        </p:nvCxnSpPr>
        <p:spPr>
          <a:xfrm rot="-5400000" flipH="1">
            <a:off x="338475" y="3037375"/>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cxnSp>
        <p:nvCxnSpPr>
          <p:cNvPr id="123" name="Google Shape;123;p18"/>
          <p:cNvCxnSpPr/>
          <p:nvPr/>
        </p:nvCxnSpPr>
        <p:spPr>
          <a:xfrm rot="5400000">
            <a:off x="338475" y="3510775"/>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cxnSp>
        <p:nvCxnSpPr>
          <p:cNvPr id="124" name="Google Shape;124;p18"/>
          <p:cNvCxnSpPr/>
          <p:nvPr/>
        </p:nvCxnSpPr>
        <p:spPr>
          <a:xfrm rot="-5400000" flipH="1">
            <a:off x="338475" y="3934450"/>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cxnSp>
        <p:nvCxnSpPr>
          <p:cNvPr id="125" name="Google Shape;125;p18"/>
          <p:cNvCxnSpPr/>
          <p:nvPr/>
        </p:nvCxnSpPr>
        <p:spPr>
          <a:xfrm rot="5400000">
            <a:off x="338475" y="4363225"/>
            <a:ext cx="473400" cy="462900"/>
          </a:xfrm>
          <a:prstGeom prst="bentConnector3">
            <a:avLst>
              <a:gd name="adj1" fmla="val 50000"/>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Project Requirements</a:t>
            </a:r>
            <a:endParaRPr/>
          </a:p>
        </p:txBody>
      </p:sp>
      <p:sp>
        <p:nvSpPr>
          <p:cNvPr id="131" name="Google Shape;131;p1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This is what you will need in order to be considered in the IVSS judging process.</a:t>
            </a:r>
            <a:endParaRPr/>
          </a:p>
        </p:txBody>
      </p:sp>
      <p:sp>
        <p:nvSpPr>
          <p:cNvPr id="132" name="Google Shape;132;p1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lnSpcReduction="10000"/>
          </a:bodyPr>
          <a:lstStyle/>
          <a:p>
            <a:pPr marL="457200" lvl="0" indent="-342900" algn="l" rtl="0">
              <a:spcBef>
                <a:spcPts val="0"/>
              </a:spcBef>
              <a:spcAft>
                <a:spcPts val="0"/>
              </a:spcAft>
              <a:buSzPts val="1800"/>
              <a:buChar char="➢"/>
            </a:pPr>
            <a:endParaRPr lang="en" dirty="0"/>
          </a:p>
          <a:p>
            <a:pPr marL="457200" lvl="0" indent="-342900" algn="l" rtl="0">
              <a:spcBef>
                <a:spcPts val="0"/>
              </a:spcBef>
              <a:spcAft>
                <a:spcPts val="0"/>
              </a:spcAft>
              <a:buSzPts val="1800"/>
              <a:buChar char="➢"/>
            </a:pPr>
            <a:r>
              <a:rPr lang="en" sz="2800" dirty="0"/>
              <a:t>Most important: you have to use GLOBE data!</a:t>
            </a:r>
          </a:p>
          <a:p>
            <a:pPr marL="457200" lvl="0" indent="-342900" algn="l" rtl="0">
              <a:spcBef>
                <a:spcPts val="0"/>
              </a:spcBef>
              <a:spcAft>
                <a:spcPts val="0"/>
              </a:spcAft>
              <a:buSzPts val="1800"/>
              <a:buChar char="➢"/>
            </a:pPr>
            <a:endParaRPr lang="en" dirty="0"/>
          </a:p>
          <a:p>
            <a:pPr marL="457200" lvl="0" indent="-342900" algn="l" rtl="0">
              <a:spcBef>
                <a:spcPts val="0"/>
              </a:spcBef>
              <a:spcAft>
                <a:spcPts val="0"/>
              </a:spcAft>
              <a:buSzPts val="1800"/>
              <a:buChar char="➢"/>
            </a:pPr>
            <a:r>
              <a:rPr lang="en" dirty="0"/>
              <a:t>Abstract/Summary</a:t>
            </a:r>
            <a:endParaRPr dirty="0"/>
          </a:p>
          <a:p>
            <a:pPr marL="457200" lvl="0" indent="-342900" algn="l" rtl="0">
              <a:spcBef>
                <a:spcPts val="0"/>
              </a:spcBef>
              <a:spcAft>
                <a:spcPts val="0"/>
              </a:spcAft>
              <a:buSzPts val="1800"/>
              <a:buChar char="➢"/>
            </a:pPr>
            <a:r>
              <a:rPr lang="en" dirty="0"/>
              <a:t>Research Report</a:t>
            </a:r>
            <a:endParaRPr dirty="0"/>
          </a:p>
          <a:p>
            <a:pPr marL="457200" lvl="0" indent="-342900" algn="l" rtl="0">
              <a:spcBef>
                <a:spcPts val="0"/>
              </a:spcBef>
              <a:spcAft>
                <a:spcPts val="0"/>
              </a:spcAft>
              <a:buSzPts val="1800"/>
              <a:buChar char="➢"/>
            </a:pPr>
            <a:r>
              <a:rPr lang="en" dirty="0"/>
              <a:t>Explanation for Each Badge </a:t>
            </a:r>
            <a:endParaRPr dirty="0"/>
          </a:p>
          <a:p>
            <a:pPr marL="457200" lvl="0" indent="-342900" algn="l" rtl="0">
              <a:spcBef>
                <a:spcPts val="0"/>
              </a:spcBef>
              <a:spcAft>
                <a:spcPts val="0"/>
              </a:spcAft>
              <a:buSzPts val="1800"/>
              <a:buChar char="➢"/>
            </a:pPr>
            <a:r>
              <a:rPr lang="en" dirty="0"/>
              <a:t>Presentation</a:t>
            </a:r>
            <a:endParaRPr dirty="0"/>
          </a:p>
          <a:p>
            <a:pPr marL="457200" lvl="0" indent="-342900" algn="l" rtl="0">
              <a:spcBef>
                <a:spcPts val="0"/>
              </a:spcBef>
              <a:spcAft>
                <a:spcPts val="0"/>
              </a:spcAft>
              <a:buSzPts val="1800"/>
              <a:buChar char="➢"/>
            </a:pPr>
            <a:r>
              <a:rPr lang="en" dirty="0"/>
              <a:t>Photo Releases</a:t>
            </a:r>
            <a:endParaRPr dirty="0"/>
          </a:p>
          <a:p>
            <a:pPr marL="0" lvl="0" indent="0" algn="l" rtl="0">
              <a:spcBef>
                <a:spcPts val="0"/>
              </a:spcBef>
              <a:spcAft>
                <a:spcPts val="0"/>
              </a:spcAft>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150600" y="1890550"/>
            <a:ext cx="2696700" cy="825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IVSS Badges</a:t>
            </a:r>
            <a:endParaRPr/>
          </a:p>
        </p:txBody>
      </p:sp>
      <p:sp>
        <p:nvSpPr>
          <p:cNvPr id="169" name="Google Shape;169;p25"/>
          <p:cNvSpPr/>
          <p:nvPr/>
        </p:nvSpPr>
        <p:spPr>
          <a:xfrm>
            <a:off x="2847300" y="0"/>
            <a:ext cx="18651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5"/>
          <p:cNvSpPr txBox="1">
            <a:spLocks noGrp="1"/>
          </p:cNvSpPr>
          <p:nvPr>
            <p:ph type="body" idx="2"/>
          </p:nvPr>
        </p:nvSpPr>
        <p:spPr>
          <a:xfrm>
            <a:off x="3099875" y="594075"/>
            <a:ext cx="5817000" cy="3695100"/>
          </a:xfrm>
          <a:prstGeom prst="rect">
            <a:avLst/>
          </a:prstGeom>
        </p:spPr>
        <p:txBody>
          <a:bodyPr spcFirstLastPara="1" wrap="square" lIns="91425" tIns="91425" rIns="91425" bIns="91425" anchor="ctr" anchorCtr="0">
            <a:normAutofit fontScale="92500" lnSpcReduction="10000"/>
          </a:bodyPr>
          <a:lstStyle/>
          <a:p>
            <a:pPr marL="0" lvl="0" indent="0" algn="l" rtl="0">
              <a:spcBef>
                <a:spcPts val="0"/>
              </a:spcBef>
              <a:spcAft>
                <a:spcPts val="0"/>
              </a:spcAft>
              <a:buNone/>
            </a:pPr>
            <a:r>
              <a:rPr lang="en" u="sng"/>
              <a:t>Merit Based Student Research Badge</a:t>
            </a:r>
            <a:endParaRPr u="sng"/>
          </a:p>
          <a:p>
            <a:pPr marL="457200" lvl="0" indent="-323850" algn="l" rtl="0">
              <a:spcBef>
                <a:spcPts val="1200"/>
              </a:spcBef>
              <a:spcAft>
                <a:spcPts val="0"/>
              </a:spcAft>
              <a:buSzPts val="1500"/>
              <a:buChar char="➢"/>
            </a:pPr>
            <a:r>
              <a:rPr lang="en" sz="1500" b="0"/>
              <a:t>All projects will receive this badge</a:t>
            </a:r>
            <a:endParaRPr sz="1500" b="0"/>
          </a:p>
          <a:p>
            <a:pPr marL="457200" lvl="0" indent="-323850" algn="l" rtl="0">
              <a:spcBef>
                <a:spcPts val="0"/>
              </a:spcBef>
              <a:spcAft>
                <a:spcPts val="0"/>
              </a:spcAft>
              <a:buSzPts val="1500"/>
              <a:buChar char="➢"/>
            </a:pPr>
            <a:r>
              <a:rPr lang="en" sz="1500" b="0"/>
              <a:t>Students earn 1-4 stars on their projects and receive the respective badge</a:t>
            </a:r>
            <a:endParaRPr sz="1500" b="0"/>
          </a:p>
          <a:p>
            <a:pPr marL="457200" lvl="0" indent="-323850" algn="l" rtl="0">
              <a:spcBef>
                <a:spcPts val="0"/>
              </a:spcBef>
              <a:spcAft>
                <a:spcPts val="0"/>
              </a:spcAft>
              <a:buSzPts val="1500"/>
              <a:buChar char="➢"/>
            </a:pPr>
            <a:r>
              <a:rPr lang="en" sz="1500" b="0"/>
              <a:t>No limit to projects that earn top rankings</a:t>
            </a:r>
            <a:endParaRPr sz="1500" b="0"/>
          </a:p>
          <a:p>
            <a:pPr marL="0" lvl="0" indent="0" algn="l" rtl="0">
              <a:spcBef>
                <a:spcPts val="1200"/>
              </a:spcBef>
              <a:spcAft>
                <a:spcPts val="0"/>
              </a:spcAft>
              <a:buNone/>
            </a:pPr>
            <a:r>
              <a:rPr lang="en" u="sng"/>
              <a:t>Additional Science Badges</a:t>
            </a:r>
            <a:endParaRPr u="sng"/>
          </a:p>
          <a:p>
            <a:pPr marL="457200" lvl="0" indent="-327959" algn="l" rtl="0">
              <a:spcBef>
                <a:spcPts val="1200"/>
              </a:spcBef>
              <a:spcAft>
                <a:spcPts val="0"/>
              </a:spcAft>
              <a:buSzPts val="1565"/>
              <a:buChar char="➢"/>
            </a:pPr>
            <a:r>
              <a:rPr lang="en" sz="1564" b="0"/>
              <a:t>Students </a:t>
            </a:r>
            <a:r>
              <a:rPr lang="en" sz="1564" b="0" u="sng"/>
              <a:t>need</a:t>
            </a:r>
            <a:r>
              <a:rPr lang="en" sz="1564" b="0"/>
              <a:t> to choose to apply for these badges when uploading a project</a:t>
            </a:r>
            <a:endParaRPr sz="1564" b="0"/>
          </a:p>
          <a:p>
            <a:pPr marL="457200" lvl="0" indent="-327959" algn="l" rtl="0">
              <a:spcBef>
                <a:spcPts val="0"/>
              </a:spcBef>
              <a:spcAft>
                <a:spcPts val="0"/>
              </a:spcAft>
              <a:buSzPts val="1565"/>
              <a:buChar char="➢"/>
            </a:pPr>
            <a:r>
              <a:rPr lang="en" sz="1564" b="0"/>
              <a:t>Students should describe how each badge was earned in their report</a:t>
            </a:r>
            <a:endParaRPr sz="1564" b="0"/>
          </a:p>
          <a:p>
            <a:pPr marL="457200" lvl="0" indent="-327959" algn="l" rtl="0">
              <a:spcBef>
                <a:spcPts val="0"/>
              </a:spcBef>
              <a:spcAft>
                <a:spcPts val="0"/>
              </a:spcAft>
              <a:buSzPts val="1565"/>
              <a:buChar char="➢"/>
            </a:pPr>
            <a:r>
              <a:rPr lang="en" sz="1564" b="0"/>
              <a:t>Students can earn up to 3 out of 7 additional badges</a:t>
            </a:r>
            <a:endParaRPr sz="1564" b="0"/>
          </a:p>
          <a:p>
            <a:pPr marL="457200" lvl="0" indent="-327959" algn="l" rtl="0">
              <a:spcBef>
                <a:spcPts val="0"/>
              </a:spcBef>
              <a:spcAft>
                <a:spcPts val="0"/>
              </a:spcAft>
              <a:buSzPts val="1565"/>
              <a:buChar char="➢"/>
            </a:pPr>
            <a:r>
              <a:rPr lang="en" sz="1564" b="0" u="sng"/>
              <a:t>Minimum of two additional awarded badges are required to be part of the drawing</a:t>
            </a:r>
            <a:endParaRPr sz="1564" b="0" u="sng"/>
          </a:p>
        </p:txBody>
      </p:sp>
      <p:cxnSp>
        <p:nvCxnSpPr>
          <p:cNvPr id="171" name="Google Shape;171;p25"/>
          <p:cNvCxnSpPr/>
          <p:nvPr/>
        </p:nvCxnSpPr>
        <p:spPr>
          <a:xfrm rot="10800000" flipH="1">
            <a:off x="3230000" y="4477600"/>
            <a:ext cx="4860300" cy="15300"/>
          </a:xfrm>
          <a:prstGeom prst="straightConnector1">
            <a:avLst/>
          </a:prstGeom>
          <a:noFill/>
          <a:ln w="38100" cap="flat" cmpd="sng">
            <a:solidFill>
              <a:schemeClr val="lt1"/>
            </a:solidFill>
            <a:prstDash val="solid"/>
            <a:round/>
            <a:headEnd type="none" w="med" len="med"/>
            <a:tailEnd type="none" w="med" len="med"/>
          </a:ln>
        </p:spPr>
      </p:cxnSp>
      <p:pic>
        <p:nvPicPr>
          <p:cNvPr id="172" name="Google Shape;172;p25"/>
          <p:cNvPicPr preferRelativeResize="0"/>
          <p:nvPr/>
        </p:nvPicPr>
        <p:blipFill>
          <a:blip r:embed="rId3">
            <a:alphaModFix/>
          </a:blip>
          <a:stretch>
            <a:fillRect/>
          </a:stretch>
        </p:blipFill>
        <p:spPr>
          <a:xfrm>
            <a:off x="3457700" y="4775975"/>
            <a:ext cx="2228598" cy="283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Merit Based Student Research Badge</a:t>
            </a:r>
            <a:endParaRPr/>
          </a:p>
        </p:txBody>
      </p:sp>
      <p:sp>
        <p:nvSpPr>
          <p:cNvPr id="178" name="Google Shape;178;p26"/>
          <p:cNvSpPr txBox="1">
            <a:spLocks noGrp="1"/>
          </p:cNvSpPr>
          <p:nvPr>
            <p:ph type="body" idx="1"/>
          </p:nvPr>
        </p:nvSpPr>
        <p:spPr>
          <a:xfrm>
            <a:off x="110532" y="1266175"/>
            <a:ext cx="3999900" cy="155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1 Star Project - Insufficient</a:t>
            </a:r>
            <a:endParaRPr/>
          </a:p>
          <a:p>
            <a:pPr marL="0" lvl="0" indent="0" algn="l" rtl="0">
              <a:spcBef>
                <a:spcPts val="1200"/>
              </a:spcBef>
              <a:spcAft>
                <a:spcPts val="1200"/>
              </a:spcAft>
              <a:buNone/>
            </a:pPr>
            <a:r>
              <a:rPr lang="en" b="0"/>
              <a:t>The report is missing significant information or does not contain all five required elements.</a:t>
            </a:r>
            <a:endParaRPr b="0"/>
          </a:p>
        </p:txBody>
      </p:sp>
      <p:sp>
        <p:nvSpPr>
          <p:cNvPr id="179" name="Google Shape;179;p26"/>
          <p:cNvSpPr txBox="1">
            <a:spLocks noGrp="1"/>
          </p:cNvSpPr>
          <p:nvPr>
            <p:ph type="body" idx="1"/>
          </p:nvPr>
        </p:nvSpPr>
        <p:spPr>
          <a:xfrm>
            <a:off x="110532" y="2930325"/>
            <a:ext cx="3999900" cy="155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3 Star Project - Good</a:t>
            </a:r>
            <a:endParaRPr/>
          </a:p>
          <a:p>
            <a:pPr marL="0" lvl="0" indent="0" algn="l" rtl="0">
              <a:spcBef>
                <a:spcPts val="1200"/>
              </a:spcBef>
              <a:spcAft>
                <a:spcPts val="1200"/>
              </a:spcAft>
              <a:buNone/>
            </a:pPr>
            <a:r>
              <a:rPr lang="en" b="0"/>
              <a:t>Report contains all required elements and is written clearly, but could need a bit more information or explanation. </a:t>
            </a:r>
            <a:endParaRPr b="0"/>
          </a:p>
        </p:txBody>
      </p:sp>
      <p:sp>
        <p:nvSpPr>
          <p:cNvPr id="180" name="Google Shape;180;p26"/>
          <p:cNvSpPr txBox="1">
            <a:spLocks noGrp="1"/>
          </p:cNvSpPr>
          <p:nvPr>
            <p:ph type="body" idx="1"/>
          </p:nvPr>
        </p:nvSpPr>
        <p:spPr>
          <a:xfrm>
            <a:off x="4370832" y="2930325"/>
            <a:ext cx="3999900" cy="155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4 Star Project - Exceptional</a:t>
            </a:r>
            <a:endParaRPr dirty="0"/>
          </a:p>
          <a:p>
            <a:pPr marL="0" lvl="0" indent="0" algn="l" rtl="0">
              <a:spcBef>
                <a:spcPts val="1200"/>
              </a:spcBef>
              <a:spcAft>
                <a:spcPts val="1200"/>
              </a:spcAft>
              <a:buNone/>
            </a:pPr>
            <a:r>
              <a:rPr lang="en" b="0" dirty="0"/>
              <a:t>The report goes above and beyond the expectations of this project and is clear and concise.</a:t>
            </a:r>
            <a:endParaRPr b="0" dirty="0"/>
          </a:p>
        </p:txBody>
      </p:sp>
      <p:sp>
        <p:nvSpPr>
          <p:cNvPr id="181" name="Google Shape;181;p26"/>
          <p:cNvSpPr txBox="1">
            <a:spLocks noGrp="1"/>
          </p:cNvSpPr>
          <p:nvPr>
            <p:ph type="body" idx="1"/>
          </p:nvPr>
        </p:nvSpPr>
        <p:spPr>
          <a:xfrm>
            <a:off x="4350582" y="1266175"/>
            <a:ext cx="3999900" cy="155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2 Star Project - Needs Improvement</a:t>
            </a:r>
            <a:endParaRPr dirty="0"/>
          </a:p>
          <a:p>
            <a:pPr marL="0" lvl="0" indent="0" algn="l" rtl="0">
              <a:spcBef>
                <a:spcPts val="1200"/>
              </a:spcBef>
              <a:spcAft>
                <a:spcPts val="1200"/>
              </a:spcAft>
              <a:buNone/>
            </a:pPr>
            <a:r>
              <a:rPr lang="en" b="0" dirty="0"/>
              <a:t>Report may be incomplete and need additional clarification or be missing one or more of the required elements.</a:t>
            </a:r>
            <a:endParaRPr b="0" dirty="0"/>
          </a:p>
        </p:txBody>
      </p:sp>
      <p:cxnSp>
        <p:nvCxnSpPr>
          <p:cNvPr id="182" name="Google Shape;182;p26"/>
          <p:cNvCxnSpPr/>
          <p:nvPr/>
        </p:nvCxnSpPr>
        <p:spPr>
          <a:xfrm>
            <a:off x="4215207" y="1278225"/>
            <a:ext cx="7800" cy="3344700"/>
          </a:xfrm>
          <a:prstGeom prst="straightConnector1">
            <a:avLst/>
          </a:prstGeom>
          <a:noFill/>
          <a:ln w="28575" cap="flat" cmpd="sng">
            <a:solidFill>
              <a:schemeClr val="dk2"/>
            </a:solidFill>
            <a:prstDash val="solid"/>
            <a:round/>
            <a:headEnd type="none" w="med" len="med"/>
            <a:tailEnd type="none" w="med" len="med"/>
          </a:ln>
        </p:spPr>
      </p:cxnSp>
      <p:cxnSp>
        <p:nvCxnSpPr>
          <p:cNvPr id="183" name="Google Shape;183;p26"/>
          <p:cNvCxnSpPr/>
          <p:nvPr/>
        </p:nvCxnSpPr>
        <p:spPr>
          <a:xfrm>
            <a:off x="131757" y="2778425"/>
            <a:ext cx="8197500" cy="0"/>
          </a:xfrm>
          <a:prstGeom prst="straightConnector1">
            <a:avLst/>
          </a:prstGeom>
          <a:noFill/>
          <a:ln w="28575" cap="flat" cmpd="sng">
            <a:solidFill>
              <a:schemeClr val="dk2"/>
            </a:solidFill>
            <a:prstDash val="solid"/>
            <a:round/>
            <a:headEnd type="none" w="med" len="med"/>
            <a:tailEnd type="none" w="med" len="med"/>
          </a:ln>
        </p:spPr>
      </p:cxnSp>
      <p:pic>
        <p:nvPicPr>
          <p:cNvPr id="3" name="Picture 2">
            <a:extLst>
              <a:ext uri="{FF2B5EF4-FFF2-40B4-BE49-F238E27FC236}">
                <a16:creationId xmlns:a16="http://schemas.microsoft.com/office/drawing/2014/main" id="{5783674F-0D16-50CD-53A7-04A99E1935CB}"/>
              </a:ext>
            </a:extLst>
          </p:cNvPr>
          <p:cNvPicPr>
            <a:picLocks noChangeAspect="1"/>
          </p:cNvPicPr>
          <p:nvPr/>
        </p:nvPicPr>
        <p:blipFill>
          <a:blip r:embed="rId3"/>
          <a:stretch>
            <a:fillRect/>
          </a:stretch>
        </p:blipFill>
        <p:spPr>
          <a:xfrm>
            <a:off x="7650712" y="102831"/>
            <a:ext cx="1421737" cy="142615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311700" y="105644"/>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dirty="0"/>
              <a:t>2024 IVSS Theme: </a:t>
            </a:r>
            <a:r>
              <a:rPr lang="en-US" sz="3600" dirty="0"/>
              <a:t>Climate Investigations</a:t>
            </a:r>
            <a:br>
              <a:rPr lang="en-US" sz="3600" dirty="0"/>
            </a:br>
            <a:r>
              <a:rPr lang="en-US" sz="3600" dirty="0"/>
              <a:t>Understanding Earth as a System</a:t>
            </a:r>
            <a:endParaRPr dirty="0"/>
          </a:p>
        </p:txBody>
      </p:sp>
      <p:grpSp>
        <p:nvGrpSpPr>
          <p:cNvPr id="17" name="Group 16">
            <a:extLst>
              <a:ext uri="{FF2B5EF4-FFF2-40B4-BE49-F238E27FC236}">
                <a16:creationId xmlns:a16="http://schemas.microsoft.com/office/drawing/2014/main" id="{EC6F31B5-5518-9E35-B99F-D50FD3F5CFFC}"/>
              </a:ext>
            </a:extLst>
          </p:cNvPr>
          <p:cNvGrpSpPr/>
          <p:nvPr/>
        </p:nvGrpSpPr>
        <p:grpSpPr>
          <a:xfrm>
            <a:off x="1346265" y="1208744"/>
            <a:ext cx="6451469" cy="3575729"/>
            <a:chOff x="1377588" y="1208744"/>
            <a:chExt cx="6451469" cy="3575729"/>
          </a:xfrm>
        </p:grpSpPr>
        <p:pic>
          <p:nvPicPr>
            <p:cNvPr id="11" name="Picture 10">
              <a:extLst>
                <a:ext uri="{FF2B5EF4-FFF2-40B4-BE49-F238E27FC236}">
                  <a16:creationId xmlns:a16="http://schemas.microsoft.com/office/drawing/2014/main" id="{AE11E3D2-15D2-FB1E-AEDC-624051AFE060}"/>
                </a:ext>
              </a:extLst>
            </p:cNvPr>
            <p:cNvPicPr>
              <a:picLocks noChangeAspect="1"/>
            </p:cNvPicPr>
            <p:nvPr/>
          </p:nvPicPr>
          <p:blipFill>
            <a:blip r:embed="rId3"/>
            <a:stretch>
              <a:fillRect/>
            </a:stretch>
          </p:blipFill>
          <p:spPr>
            <a:xfrm>
              <a:off x="1377588" y="1208744"/>
              <a:ext cx="1923463" cy="1787399"/>
            </a:xfrm>
            <a:prstGeom prst="rect">
              <a:avLst/>
            </a:prstGeom>
          </p:spPr>
        </p:pic>
        <p:pic>
          <p:nvPicPr>
            <p:cNvPr id="12" name="Picture 11">
              <a:extLst>
                <a:ext uri="{FF2B5EF4-FFF2-40B4-BE49-F238E27FC236}">
                  <a16:creationId xmlns:a16="http://schemas.microsoft.com/office/drawing/2014/main" id="{BD0402C1-8381-FD2B-2820-6EB9D21DE3D7}"/>
                </a:ext>
              </a:extLst>
            </p:cNvPr>
            <p:cNvPicPr>
              <a:picLocks noChangeAspect="1"/>
            </p:cNvPicPr>
            <p:nvPr/>
          </p:nvPicPr>
          <p:blipFill>
            <a:blip r:embed="rId4"/>
            <a:stretch>
              <a:fillRect/>
            </a:stretch>
          </p:blipFill>
          <p:spPr>
            <a:xfrm>
              <a:off x="5886610" y="2999849"/>
              <a:ext cx="1942447" cy="1784623"/>
            </a:xfrm>
            <a:prstGeom prst="rect">
              <a:avLst/>
            </a:prstGeom>
          </p:spPr>
        </p:pic>
        <p:pic>
          <p:nvPicPr>
            <p:cNvPr id="13" name="Picture 12">
              <a:extLst>
                <a:ext uri="{FF2B5EF4-FFF2-40B4-BE49-F238E27FC236}">
                  <a16:creationId xmlns:a16="http://schemas.microsoft.com/office/drawing/2014/main" id="{ECEB7F0D-F289-B61E-B13B-E1CC9AD3AEEC}"/>
                </a:ext>
              </a:extLst>
            </p:cNvPr>
            <p:cNvPicPr>
              <a:picLocks noChangeAspect="1"/>
            </p:cNvPicPr>
            <p:nvPr/>
          </p:nvPicPr>
          <p:blipFill>
            <a:blip r:embed="rId5"/>
            <a:stretch>
              <a:fillRect/>
            </a:stretch>
          </p:blipFill>
          <p:spPr>
            <a:xfrm>
              <a:off x="1433698" y="2996143"/>
              <a:ext cx="1867353" cy="1784623"/>
            </a:xfrm>
            <a:prstGeom prst="rect">
              <a:avLst/>
            </a:prstGeom>
          </p:spPr>
        </p:pic>
        <p:pic>
          <p:nvPicPr>
            <p:cNvPr id="14" name="Picture 13">
              <a:extLst>
                <a:ext uri="{FF2B5EF4-FFF2-40B4-BE49-F238E27FC236}">
                  <a16:creationId xmlns:a16="http://schemas.microsoft.com/office/drawing/2014/main" id="{1954FD8B-79F4-1396-C40B-D8C97C532348}"/>
                </a:ext>
              </a:extLst>
            </p:cNvPr>
            <p:cNvPicPr>
              <a:picLocks noChangeAspect="1"/>
            </p:cNvPicPr>
            <p:nvPr/>
          </p:nvPicPr>
          <p:blipFill rotWithShape="1">
            <a:blip r:embed="rId6"/>
            <a:srcRect b="3768"/>
            <a:stretch/>
          </p:blipFill>
          <p:spPr>
            <a:xfrm>
              <a:off x="3604830" y="1208744"/>
              <a:ext cx="1978001" cy="1787399"/>
            </a:xfrm>
            <a:prstGeom prst="rect">
              <a:avLst/>
            </a:prstGeom>
          </p:spPr>
        </p:pic>
        <p:pic>
          <p:nvPicPr>
            <p:cNvPr id="15" name="Picture 14">
              <a:extLst>
                <a:ext uri="{FF2B5EF4-FFF2-40B4-BE49-F238E27FC236}">
                  <a16:creationId xmlns:a16="http://schemas.microsoft.com/office/drawing/2014/main" id="{BF244424-F29A-E876-7D7E-8CD03404A4DA}"/>
                </a:ext>
              </a:extLst>
            </p:cNvPr>
            <p:cNvPicPr>
              <a:picLocks noChangeAspect="1"/>
            </p:cNvPicPr>
            <p:nvPr/>
          </p:nvPicPr>
          <p:blipFill>
            <a:blip r:embed="rId7"/>
            <a:stretch>
              <a:fillRect/>
            </a:stretch>
          </p:blipFill>
          <p:spPr>
            <a:xfrm>
              <a:off x="5976119" y="1208745"/>
              <a:ext cx="1852938" cy="1787399"/>
            </a:xfrm>
            <a:prstGeom prst="rect">
              <a:avLst/>
            </a:prstGeom>
          </p:spPr>
        </p:pic>
        <p:pic>
          <p:nvPicPr>
            <p:cNvPr id="16" name="Picture 15">
              <a:extLst>
                <a:ext uri="{FF2B5EF4-FFF2-40B4-BE49-F238E27FC236}">
                  <a16:creationId xmlns:a16="http://schemas.microsoft.com/office/drawing/2014/main" id="{139FE4DD-E24F-691D-E2EC-B038AF1E7A85}"/>
                </a:ext>
              </a:extLst>
            </p:cNvPr>
            <p:cNvPicPr>
              <a:picLocks noChangeAspect="1"/>
            </p:cNvPicPr>
            <p:nvPr/>
          </p:nvPicPr>
          <p:blipFill>
            <a:blip r:embed="rId8"/>
            <a:stretch>
              <a:fillRect/>
            </a:stretch>
          </p:blipFill>
          <p:spPr>
            <a:xfrm>
              <a:off x="3604830" y="2999850"/>
              <a:ext cx="1934340" cy="1784623"/>
            </a:xfrm>
            <a:prstGeom prst="rect">
              <a:avLst/>
            </a:prstGeom>
          </p:spPr>
        </p:pic>
      </p:grpSp>
    </p:spTree>
    <p:extLst>
      <p:ext uri="{BB962C8B-B14F-4D97-AF65-F5344CB8AC3E}">
        <p14:creationId xmlns:p14="http://schemas.microsoft.com/office/powerpoint/2010/main" val="1774224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286350" y="320875"/>
            <a:ext cx="8571300" cy="12252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dirty="0"/>
              <a:t>2024 IVSS Theme: </a:t>
            </a:r>
            <a:r>
              <a:rPr lang="en" sz="3266" dirty="0"/>
              <a:t>Climate Investigations</a:t>
            </a:r>
            <a:endParaRPr sz="3266" dirty="0"/>
          </a:p>
          <a:p>
            <a:pPr marL="0" lvl="0" indent="0" algn="ctr" rtl="0">
              <a:spcBef>
                <a:spcPts val="0"/>
              </a:spcBef>
              <a:spcAft>
                <a:spcPts val="0"/>
              </a:spcAft>
              <a:buNone/>
            </a:pPr>
            <a:r>
              <a:rPr lang="en" sz="3266" dirty="0"/>
              <a:t>Understanding Earth as a System</a:t>
            </a:r>
            <a:endParaRPr sz="3266" dirty="0"/>
          </a:p>
        </p:txBody>
      </p:sp>
      <p:pic>
        <p:nvPicPr>
          <p:cNvPr id="189" name="Google Shape;189;p27"/>
          <p:cNvPicPr preferRelativeResize="0"/>
          <p:nvPr/>
        </p:nvPicPr>
        <p:blipFill>
          <a:blip r:embed="rId3">
            <a:alphaModFix/>
          </a:blip>
          <a:stretch>
            <a:fillRect/>
          </a:stretch>
        </p:blipFill>
        <p:spPr>
          <a:xfrm>
            <a:off x="607263" y="2001025"/>
            <a:ext cx="7929476" cy="2690700"/>
          </a:xfrm>
          <a:prstGeom prst="rect">
            <a:avLst/>
          </a:prstGeom>
          <a:noFill/>
          <a:ln>
            <a:noFill/>
          </a:ln>
        </p:spPr>
      </p:pic>
    </p:spTree>
    <p:extLst>
      <p:ext uri="{BB962C8B-B14F-4D97-AF65-F5344CB8AC3E}">
        <p14:creationId xmlns:p14="http://schemas.microsoft.com/office/powerpoint/2010/main" val="3336977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311700" y="136673"/>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Questions to consider for t</a:t>
            </a:r>
            <a:r>
              <a:rPr lang="en-US" dirty="0"/>
              <a:t>he</a:t>
            </a:r>
            <a:r>
              <a:rPr lang="en" dirty="0"/>
              <a:t> </a:t>
            </a:r>
            <a:br>
              <a:rPr lang="en" dirty="0"/>
            </a:br>
            <a:r>
              <a:rPr lang="en" dirty="0"/>
              <a:t>“I am a Problem Solver” badge</a:t>
            </a:r>
            <a:endParaRPr dirty="0"/>
          </a:p>
        </p:txBody>
      </p:sp>
      <p:sp>
        <p:nvSpPr>
          <p:cNvPr id="145" name="Google Shape;145;p21"/>
          <p:cNvSpPr txBox="1">
            <a:spLocks noGrp="1"/>
          </p:cNvSpPr>
          <p:nvPr>
            <p:ph type="body" idx="1"/>
          </p:nvPr>
        </p:nvSpPr>
        <p:spPr>
          <a:xfrm>
            <a:off x="33407" y="1266325"/>
            <a:ext cx="5234335" cy="3400200"/>
          </a:xfrm>
          <a:prstGeom prst="rect">
            <a:avLst/>
          </a:prstGeom>
        </p:spPr>
        <p:txBody>
          <a:bodyPr spcFirstLastPara="1" wrap="square" lIns="91425" tIns="91425" rIns="91425" bIns="91425" anchor="t" anchorCtr="0">
            <a:normAutofit fontScale="85000" lnSpcReduction="10000"/>
          </a:bodyPr>
          <a:lstStyle/>
          <a:p>
            <a:pPr marL="457200" lvl="0" indent="-342900" algn="l" rtl="0">
              <a:lnSpc>
                <a:spcPct val="150000"/>
              </a:lnSpc>
              <a:spcBef>
                <a:spcPts val="0"/>
              </a:spcBef>
              <a:spcAft>
                <a:spcPts val="0"/>
              </a:spcAft>
              <a:buSzPts val="1800"/>
              <a:buChar char="➢"/>
            </a:pPr>
            <a:r>
              <a:rPr lang="en-US" i="1" dirty="0"/>
              <a:t>What is an environmental problem facing your local community?</a:t>
            </a:r>
          </a:p>
          <a:p>
            <a:pPr marL="457200" lvl="0" indent="-342900" algn="l" rtl="0">
              <a:lnSpc>
                <a:spcPct val="150000"/>
              </a:lnSpc>
              <a:spcBef>
                <a:spcPts val="0"/>
              </a:spcBef>
              <a:spcAft>
                <a:spcPts val="0"/>
              </a:spcAft>
              <a:buSzPts val="1800"/>
              <a:buChar char="➢"/>
            </a:pPr>
            <a:r>
              <a:rPr lang="en-US" i="1" dirty="0"/>
              <a:t>How does your investigation aim to better understand this problem?</a:t>
            </a:r>
          </a:p>
          <a:p>
            <a:pPr marL="457200" lvl="0" indent="-342900" algn="l" rtl="0">
              <a:lnSpc>
                <a:spcPct val="150000"/>
              </a:lnSpc>
              <a:spcBef>
                <a:spcPts val="0"/>
              </a:spcBef>
              <a:spcAft>
                <a:spcPts val="0"/>
              </a:spcAft>
              <a:buSzPts val="1800"/>
              <a:buChar char="➢"/>
            </a:pPr>
            <a:r>
              <a:rPr lang="en-US" i="1" dirty="0"/>
              <a:t>What are some possible solutions to the problem? </a:t>
            </a:r>
          </a:p>
          <a:p>
            <a:pPr>
              <a:lnSpc>
                <a:spcPct val="150000"/>
              </a:lnSpc>
            </a:pPr>
            <a:r>
              <a:rPr lang="en-US" i="1" dirty="0"/>
              <a:t>What action steps can you take to help solve the problem?</a:t>
            </a:r>
          </a:p>
          <a:p>
            <a:pPr marL="457200" lvl="0" indent="-342900" algn="l" rtl="0">
              <a:lnSpc>
                <a:spcPct val="150000"/>
              </a:lnSpc>
              <a:spcBef>
                <a:spcPts val="0"/>
              </a:spcBef>
              <a:spcAft>
                <a:spcPts val="0"/>
              </a:spcAft>
              <a:buSzPts val="1800"/>
              <a:buChar char="➢"/>
            </a:pPr>
            <a:r>
              <a:rPr lang="en-US" i="1" dirty="0"/>
              <a:t>How might you engage with others in your community to help solve the problem?</a:t>
            </a:r>
          </a:p>
        </p:txBody>
      </p:sp>
      <p:pic>
        <p:nvPicPr>
          <p:cNvPr id="5" name="Picture 4">
            <a:extLst>
              <a:ext uri="{FF2B5EF4-FFF2-40B4-BE49-F238E27FC236}">
                <a16:creationId xmlns:a16="http://schemas.microsoft.com/office/drawing/2014/main" id="{E09A4110-471B-E1F3-057F-D8B469975466}"/>
              </a:ext>
            </a:extLst>
          </p:cNvPr>
          <p:cNvPicPr>
            <a:picLocks noChangeAspect="1"/>
          </p:cNvPicPr>
          <p:nvPr/>
        </p:nvPicPr>
        <p:blipFill>
          <a:blip r:embed="rId3"/>
          <a:stretch>
            <a:fillRect/>
          </a:stretch>
        </p:blipFill>
        <p:spPr>
          <a:xfrm>
            <a:off x="5421519" y="605524"/>
            <a:ext cx="3568700" cy="2019300"/>
          </a:xfrm>
          <a:prstGeom prst="rect">
            <a:avLst/>
          </a:prstGeom>
        </p:spPr>
      </p:pic>
      <p:pic>
        <p:nvPicPr>
          <p:cNvPr id="7" name="Picture 6">
            <a:extLst>
              <a:ext uri="{FF2B5EF4-FFF2-40B4-BE49-F238E27FC236}">
                <a16:creationId xmlns:a16="http://schemas.microsoft.com/office/drawing/2014/main" id="{ADD122AB-3E77-18C4-6835-EF905BF2C3FC}"/>
              </a:ext>
            </a:extLst>
          </p:cNvPr>
          <p:cNvPicPr>
            <a:picLocks noChangeAspect="1"/>
          </p:cNvPicPr>
          <p:nvPr/>
        </p:nvPicPr>
        <p:blipFill>
          <a:blip r:embed="rId4"/>
          <a:stretch>
            <a:fillRect/>
          </a:stretch>
        </p:blipFill>
        <p:spPr>
          <a:xfrm>
            <a:off x="5249046" y="2663140"/>
            <a:ext cx="3741173" cy="1686497"/>
          </a:xfrm>
          <a:prstGeom prst="rect">
            <a:avLst/>
          </a:prstGeom>
        </p:spPr>
      </p:pic>
      <p:sp>
        <p:nvSpPr>
          <p:cNvPr id="10" name="TextBox 9">
            <a:extLst>
              <a:ext uri="{FF2B5EF4-FFF2-40B4-BE49-F238E27FC236}">
                <a16:creationId xmlns:a16="http://schemas.microsoft.com/office/drawing/2014/main" id="{FBE4B433-5345-E243-74CC-3FD352267249}"/>
              </a:ext>
            </a:extLst>
          </p:cNvPr>
          <p:cNvSpPr txBox="1"/>
          <p:nvPr/>
        </p:nvSpPr>
        <p:spPr>
          <a:xfrm>
            <a:off x="5240564" y="4306022"/>
            <a:ext cx="3930609" cy="400110"/>
          </a:xfrm>
          <a:prstGeom prst="rect">
            <a:avLst/>
          </a:prstGeom>
          <a:noFill/>
        </p:spPr>
        <p:txBody>
          <a:bodyPr wrap="square">
            <a:spAutoFit/>
          </a:bodyPr>
          <a:lstStyle/>
          <a:p>
            <a:r>
              <a:rPr lang="en" sz="1000" dirty="0"/>
              <a:t>Above images: Students from Shree Swaminarayan Academy in Kenya investigating the impact of mulching on soils. </a:t>
            </a:r>
            <a:endParaRPr lang="en-US" sz="1000" dirty="0"/>
          </a:p>
        </p:txBody>
      </p:sp>
    </p:spTree>
    <p:extLst>
      <p:ext uri="{BB962C8B-B14F-4D97-AF65-F5344CB8AC3E}">
        <p14:creationId xmlns:p14="http://schemas.microsoft.com/office/powerpoint/2010/main" val="3783216403"/>
      </p:ext>
    </p:extLst>
  </p:cSld>
  <p:clrMapOvr>
    <a:masterClrMapping/>
  </p:clrMapOvr>
</p:sld>
</file>

<file path=ppt/theme/theme1.xml><?xml version="1.0" encoding="utf-8"?>
<a:theme xmlns:a="http://schemas.openxmlformats.org/drawingml/2006/main" name="Tropic">
  <a:themeElements>
    <a:clrScheme name="Tropic">
      <a:dk1>
        <a:srgbClr val="262662"/>
      </a:dk1>
      <a:lt1>
        <a:srgbClr val="FFFFFF"/>
      </a:lt1>
      <a:dk2>
        <a:srgbClr val="702737"/>
      </a:dk2>
      <a:lt2>
        <a:srgbClr val="702737"/>
      </a:lt2>
      <a:accent1>
        <a:srgbClr val="FF8000"/>
      </a:accent1>
      <a:accent2>
        <a:srgbClr val="ECD5BB"/>
      </a:accent2>
      <a:accent3>
        <a:srgbClr val="A9C0E2"/>
      </a:accent3>
      <a:accent4>
        <a:srgbClr val="FF8000"/>
      </a:accent4>
      <a:accent5>
        <a:srgbClr val="262662"/>
      </a:accent5>
      <a:accent6>
        <a:srgbClr val="A9C0E2"/>
      </a:accent6>
      <a:hlink>
        <a:srgbClr val="262662"/>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TotalTime>
  <Words>1193</Words>
  <Application>Microsoft Office PowerPoint</Application>
  <PresentationFormat>On-screen Show (16:9)</PresentationFormat>
  <Paragraphs>113</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PT Sans Narrow</vt:lpstr>
      <vt:lpstr>Arial</vt:lpstr>
      <vt:lpstr>Open Sans</vt:lpstr>
      <vt:lpstr>Tropic</vt:lpstr>
      <vt:lpstr>2024 GLOBE International Virtual Science Symposium (IVSS) Webinar #3, December 6 2023</vt:lpstr>
      <vt:lpstr>PowerPoint Presentation</vt:lpstr>
      <vt:lpstr>2024 IVSS Timeline</vt:lpstr>
      <vt:lpstr>Project Requirements</vt:lpstr>
      <vt:lpstr>IVSS Badges</vt:lpstr>
      <vt:lpstr>Merit Based Student Research Badge</vt:lpstr>
      <vt:lpstr>2024 IVSS Theme: Climate Investigations Understanding Earth as a System</vt:lpstr>
      <vt:lpstr>2024 IVSS Theme: Climate Investigations Understanding Earth as a System</vt:lpstr>
      <vt:lpstr>Questions to consider for the  “I am a Problem Solver” badge</vt:lpstr>
      <vt:lpstr>Presentation Details</vt:lpstr>
      <vt:lpstr>2024 IVSS Timeline</vt:lpstr>
      <vt:lpstr>PowerPoint Presentation</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GLOBE International Virtual Science Symposium (IVSS) Webinar #3, December 6 2023</dc:title>
  <dc:creator>Simon Castro-Wooldridge</dc:creator>
  <cp:lastModifiedBy>Simon Castro-Wooldridge</cp:lastModifiedBy>
  <cp:revision>13</cp:revision>
  <dcterms:modified xsi:type="dcterms:W3CDTF">2023-12-06T15:37:13Z</dcterms:modified>
</cp:coreProperties>
</file>