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15"/>
  </p:notesMasterIdLst>
  <p:sldIdLst>
    <p:sldId id="261" r:id="rId2"/>
    <p:sldId id="256" r:id="rId3"/>
    <p:sldId id="263" r:id="rId4"/>
    <p:sldId id="267" r:id="rId5"/>
    <p:sldId id="265" r:id="rId6"/>
    <p:sldId id="266" r:id="rId7"/>
    <p:sldId id="271" r:id="rId8"/>
    <p:sldId id="272" r:id="rId9"/>
    <p:sldId id="273" r:id="rId10"/>
    <p:sldId id="274" r:id="rId11"/>
    <p:sldId id="27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252" y="-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97E6-8779-4461-9F13-996B367D6BAE}"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FC75-2284-4D21-852D-406C3B633825}" type="slidenum">
              <a:rPr lang="en-US" smtClean="0"/>
              <a:t>‹#›</a:t>
            </a:fld>
            <a:endParaRPr lang="en-US"/>
          </a:p>
        </p:txBody>
      </p:sp>
    </p:spTree>
    <p:extLst>
      <p:ext uri="{BB962C8B-B14F-4D97-AF65-F5344CB8AC3E}">
        <p14:creationId xmlns:p14="http://schemas.microsoft.com/office/powerpoint/2010/main" val="2305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3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346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23098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541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298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83107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5157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1518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220735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9830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15187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88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224305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43364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6857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947643593"/>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46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31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16729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83727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993496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occae.gov.ae/" TargetMode="External"/><Relationship Id="rId2" Type="http://schemas.openxmlformats.org/officeDocument/2006/relationships/hyperlink" Target="https://ar.techexpertolu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pic>
        <p:nvPicPr>
          <p:cNvPr id="109" name="Picture 108">
            <a:extLst>
              <a:ext uri="{FF2B5EF4-FFF2-40B4-BE49-F238E27FC236}">
                <a16:creationId xmlns:a16="http://schemas.microsoft.com/office/drawing/2014/main" id="{40F44F37-FC43-4CEC-A14D-EB46B48EDE3C}"/>
              </a:ext>
            </a:extLst>
          </p:cNvPr>
          <p:cNvPicPr>
            <a:picLocks noChangeAspect="1"/>
          </p:cNvPicPr>
          <p:nvPr/>
        </p:nvPicPr>
        <p:blipFill>
          <a:blip r:embed="rId4">
            <a:extLst>
              <a:ext uri="{BEBA8EAE-BF5A-486C-A8C5-ECC9F3942E4B}">
                <a14:imgProps xmlns:a14="http://schemas.microsoft.com/office/drawing/2010/main">
                  <a14:imgLayer r:embed="rId5">
                    <a14:imgEffect>
                      <a14:artisticGlowEdges trans="83000" smoothness="5"/>
                    </a14:imgEffect>
                  </a14:imgLayer>
                </a14:imgProps>
              </a:ext>
              <a:ext uri="{28A0092B-C50C-407E-A947-70E740481C1C}">
                <a14:useLocalDpi xmlns:a14="http://schemas.microsoft.com/office/drawing/2010/main" val="0"/>
              </a:ext>
            </a:extLst>
          </a:blip>
          <a:stretch>
            <a:fillRect/>
          </a:stretch>
        </p:blipFill>
        <p:spPr>
          <a:xfrm>
            <a:off x="162561" y="209722"/>
            <a:ext cx="4993231" cy="1710518"/>
          </a:xfrm>
          <a:prstGeom prst="rect">
            <a:avLst/>
          </a:prstGeom>
        </p:spPr>
      </p:pic>
      <p:sp>
        <p:nvSpPr>
          <p:cNvPr id="3" name="Title 2">
            <a:extLst>
              <a:ext uri="{FF2B5EF4-FFF2-40B4-BE49-F238E27FC236}">
                <a16:creationId xmlns:a16="http://schemas.microsoft.com/office/drawing/2014/main" id="{1DEC18AB-C2C9-8AC8-906E-AE3B4CF5CAE8}"/>
              </a:ext>
            </a:extLst>
          </p:cNvPr>
          <p:cNvSpPr>
            <a:spLocks noGrp="1"/>
          </p:cNvSpPr>
          <p:nvPr>
            <p:ph type="title"/>
          </p:nvPr>
        </p:nvSpPr>
        <p:spPr>
          <a:xfrm>
            <a:off x="606288" y="1331034"/>
            <a:ext cx="10783956" cy="4940557"/>
          </a:xfrm>
        </p:spPr>
        <p:txBody>
          <a:bodyPr/>
          <a:lstStyle/>
          <a:p>
            <a:pPr rtl="1">
              <a:lnSpc>
                <a:spcPct val="115000"/>
              </a:lnSpc>
              <a:spcAft>
                <a:spcPts val="1000"/>
              </a:spcAft>
            </a:pPr>
            <a:r>
              <a:rPr lang="ar-OM" sz="4000" b="1"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Calibri" panose="020F0502020204030204" pitchFamily="34" charset="0"/>
                <a:cs typeface="Al-Hadith2"/>
              </a:rPr>
              <a:t>تأثير اختلاف المصادر المائية على نمو نبات الطماطم في قرية ظاهرالفوارس بولايةعبري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ar-OM" sz="2400" dirty="0">
                <a:effectLst/>
                <a:latin typeface="Calibri" panose="020F0502020204030204" pitchFamily="34" charset="0"/>
                <a:ea typeface="Calibri" panose="020F0502020204030204" pitchFamily="34" charset="0"/>
                <a:cs typeface="Arial" panose="020B0604020202020204" pitchFamily="34" charset="0"/>
              </a:rPr>
              <a:t> </a:t>
            </a:r>
            <a:br>
              <a:rPr lang="ar-OM" sz="2400" dirty="0">
                <a:effectLst/>
                <a:latin typeface="Calibri" panose="020F0502020204030204" pitchFamily="34" charset="0"/>
                <a:ea typeface="Calibri" panose="020F0502020204030204" pitchFamily="34" charset="0"/>
                <a:cs typeface="Arial" panose="020B0604020202020204" pitchFamily="34" charset="0"/>
              </a:rPr>
            </a:br>
            <a:br>
              <a:rPr lang="ar-OM" sz="2400" dirty="0">
                <a:effectLst/>
                <a:latin typeface="Calibri" panose="020F0502020204030204" pitchFamily="34" charset="0"/>
                <a:ea typeface="Calibri" panose="020F0502020204030204" pitchFamily="34" charset="0"/>
                <a:cs typeface="Arial" panose="020B0604020202020204" pitchFamily="34" charset="0"/>
              </a:rPr>
            </a:br>
            <a:br>
              <a:rPr lang="ar-OM" sz="2400" dirty="0">
                <a:effectLst/>
                <a:latin typeface="Calibri" panose="020F0502020204030204" pitchFamily="34" charset="0"/>
                <a:ea typeface="Calibri" panose="020F0502020204030204" pitchFamily="34" charset="0"/>
                <a:cs typeface="Arial" panose="020B0604020202020204" pitchFamily="34" charset="0"/>
              </a:rPr>
            </a:br>
            <a:r>
              <a:rPr lang="ar-OM" sz="2400" dirty="0">
                <a:effectLst/>
                <a:latin typeface="Calibri" panose="020F0502020204030204" pitchFamily="34" charset="0"/>
                <a:ea typeface="Calibri" panose="020F0502020204030204" pitchFamily="34" charset="0"/>
                <a:cs typeface="Arial" panose="020B0604020202020204" pitchFamily="34" charset="0"/>
              </a:rPr>
              <a:t>اعداد الطالبة : </a:t>
            </a:r>
            <a:br>
              <a:rPr lang="ar-OM" sz="2400" dirty="0">
                <a:effectLst/>
                <a:latin typeface="Calibri" panose="020F0502020204030204" pitchFamily="34" charset="0"/>
                <a:ea typeface="Calibri" panose="020F0502020204030204" pitchFamily="34" charset="0"/>
                <a:cs typeface="Arial" panose="020B0604020202020204" pitchFamily="34" charset="0"/>
              </a:rPr>
            </a:br>
            <a:r>
              <a:rPr lang="ar-OM" sz="2400" dirty="0">
                <a:effectLst/>
                <a:latin typeface="Calibri" panose="020F0502020204030204" pitchFamily="34" charset="0"/>
                <a:ea typeface="Calibri" panose="020F0502020204030204" pitchFamily="34" charset="0"/>
                <a:cs typeface="Arial" panose="020B0604020202020204" pitchFamily="34" charset="0"/>
              </a:rPr>
              <a:t>                                   شيخة بنت راشد بن نصيب الفارسية </a:t>
            </a:r>
            <a:endParaRPr lang="ar-OM"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D18188-8B21-37A1-A1FF-6B31BA23E8A1}"/>
              </a:ext>
            </a:extLst>
          </p:cNvPr>
          <p:cNvGrpSpPr/>
          <p:nvPr/>
        </p:nvGrpSpPr>
        <p:grpSpPr>
          <a:xfrm>
            <a:off x="5334417" y="172843"/>
            <a:ext cx="6663054" cy="2630805"/>
            <a:chOff x="0" y="0"/>
            <a:chExt cx="6836395" cy="2740385"/>
          </a:xfrm>
        </p:grpSpPr>
        <p:pic>
          <p:nvPicPr>
            <p:cNvPr id="6" name="Picture 5">
              <a:extLst>
                <a:ext uri="{FF2B5EF4-FFF2-40B4-BE49-F238E27FC236}">
                  <a16:creationId xmlns:a16="http://schemas.microsoft.com/office/drawing/2014/main" id="{D17A571D-003A-0E3E-39BC-ABBCA6298E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18618" y="698183"/>
              <a:ext cx="2718435" cy="1322070"/>
            </a:xfrm>
            <a:prstGeom prst="rect">
              <a:avLst/>
            </a:prstGeom>
            <a:noFill/>
            <a:ln>
              <a:noFill/>
            </a:ln>
          </p:spPr>
        </p:pic>
        <p:pic>
          <p:nvPicPr>
            <p:cNvPr id="7" name="Picture 6">
              <a:extLst>
                <a:ext uri="{FF2B5EF4-FFF2-40B4-BE49-F238E27FC236}">
                  <a16:creationId xmlns:a16="http://schemas.microsoft.com/office/drawing/2014/main" id="{45BB67EB-C643-752D-590A-20FE4C414A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0718" y="769427"/>
              <a:ext cx="2571115" cy="1249680"/>
            </a:xfrm>
            <a:prstGeom prst="rect">
              <a:avLst/>
            </a:prstGeom>
            <a:noFill/>
            <a:ln>
              <a:noFill/>
            </a:ln>
          </p:spPr>
        </p:pic>
        <p:pic>
          <p:nvPicPr>
            <p:cNvPr id="8" name="Picture 7">
              <a:extLst>
                <a:ext uri="{FF2B5EF4-FFF2-40B4-BE49-F238E27FC236}">
                  <a16:creationId xmlns:a16="http://schemas.microsoft.com/office/drawing/2014/main" id="{DBEC0685-8015-53B5-4CFF-171415322F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024283" y="687374"/>
              <a:ext cx="2670810" cy="1297940"/>
            </a:xfrm>
            <a:prstGeom prst="rect">
              <a:avLst/>
            </a:prstGeom>
            <a:noFill/>
            <a:ln>
              <a:noFill/>
            </a:ln>
          </p:spPr>
        </p:pic>
        <p:pic>
          <p:nvPicPr>
            <p:cNvPr id="9" name="Picture 8">
              <a:extLst>
                <a:ext uri="{FF2B5EF4-FFF2-40B4-BE49-F238E27FC236}">
                  <a16:creationId xmlns:a16="http://schemas.microsoft.com/office/drawing/2014/main" id="{98803915-176A-D02B-82D4-65DC57D31B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00707" y="723473"/>
              <a:ext cx="2599690" cy="1263650"/>
            </a:xfrm>
            <a:prstGeom prst="rect">
              <a:avLst/>
            </a:prstGeom>
            <a:noFill/>
            <a:ln>
              <a:noFill/>
            </a:ln>
          </p:spPr>
        </p:pic>
        <p:pic>
          <p:nvPicPr>
            <p:cNvPr id="10" name="Picture 9">
              <a:extLst>
                <a:ext uri="{FF2B5EF4-FFF2-40B4-BE49-F238E27FC236}">
                  <a16:creationId xmlns:a16="http://schemas.microsoft.com/office/drawing/2014/main" id="{D0A59B62-0038-6F8A-1FF5-2385D0A8FF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818365" y="722355"/>
              <a:ext cx="2715895" cy="1320165"/>
            </a:xfrm>
            <a:prstGeom prst="rect">
              <a:avLst/>
            </a:prstGeom>
            <a:noFill/>
            <a:ln>
              <a:noFill/>
            </a:ln>
          </p:spPr>
        </p:pic>
        <p:sp>
          <p:nvSpPr>
            <p:cNvPr id="11" name="Text Box 2">
              <a:extLst>
                <a:ext uri="{FF2B5EF4-FFF2-40B4-BE49-F238E27FC236}">
                  <a16:creationId xmlns:a16="http://schemas.microsoft.com/office/drawing/2014/main" id="{749CC9FB-EFEA-409D-44D7-2D3D3ED7F494}"/>
                </a:ext>
              </a:extLst>
            </p:cNvPr>
            <p:cNvSpPr txBox="1">
              <a:spLocks noChangeArrowheads="1"/>
            </p:cNvSpPr>
            <p:nvPr/>
          </p:nvSpPr>
          <p:spPr bwMode="auto">
            <a:xfrm>
              <a:off x="6051300" y="229857"/>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210FCD6B-E41D-6E5C-1F17-E672B829EC49}"/>
                </a:ext>
              </a:extLst>
            </p:cNvPr>
            <p:cNvSpPr txBox="1">
              <a:spLocks noChangeArrowheads="1"/>
            </p:cNvSpPr>
            <p:nvPr/>
          </p:nvSpPr>
          <p:spPr bwMode="auto">
            <a:xfrm>
              <a:off x="429728" y="229857"/>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59B62644-61FB-B6E0-BA57-85B316F5FF5C}"/>
                </a:ext>
              </a:extLst>
            </p:cNvPr>
            <p:cNvSpPr txBox="1">
              <a:spLocks noChangeArrowheads="1"/>
            </p:cNvSpPr>
            <p:nvPr/>
          </p:nvSpPr>
          <p:spPr bwMode="auto">
            <a:xfrm>
              <a:off x="1868914" y="206003"/>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2">
              <a:extLst>
                <a:ext uri="{FF2B5EF4-FFF2-40B4-BE49-F238E27FC236}">
                  <a16:creationId xmlns:a16="http://schemas.microsoft.com/office/drawing/2014/main" id="{CA796C2E-DF6E-9BEC-1305-9C34BC6B94BE}"/>
                </a:ext>
              </a:extLst>
            </p:cNvPr>
            <p:cNvSpPr txBox="1">
              <a:spLocks noChangeArrowheads="1"/>
            </p:cNvSpPr>
            <p:nvPr/>
          </p:nvSpPr>
          <p:spPr bwMode="auto">
            <a:xfrm>
              <a:off x="3236539" y="190100"/>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2">
              <a:extLst>
                <a:ext uri="{FF2B5EF4-FFF2-40B4-BE49-F238E27FC236}">
                  <a16:creationId xmlns:a16="http://schemas.microsoft.com/office/drawing/2014/main" id="{DA57F6DD-DF03-0587-6AA4-8CA76A7824F0}"/>
                </a:ext>
              </a:extLst>
            </p:cNvPr>
            <p:cNvSpPr txBox="1">
              <a:spLocks noChangeArrowheads="1"/>
            </p:cNvSpPr>
            <p:nvPr/>
          </p:nvSpPr>
          <p:spPr bwMode="auto">
            <a:xfrm>
              <a:off x="4675725" y="182149"/>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E2EB190C-BDDA-5888-91E9-D408BD4213FA}"/>
              </a:ext>
            </a:extLst>
          </p:cNvPr>
          <p:cNvGrpSpPr/>
          <p:nvPr/>
        </p:nvGrpSpPr>
        <p:grpSpPr>
          <a:xfrm>
            <a:off x="381354" y="3312545"/>
            <a:ext cx="6717667" cy="2562225"/>
            <a:chOff x="0" y="0"/>
            <a:chExt cx="6717954" cy="2562405"/>
          </a:xfrm>
        </p:grpSpPr>
        <p:pic>
          <p:nvPicPr>
            <p:cNvPr id="17" name="Picture 16">
              <a:extLst>
                <a:ext uri="{FF2B5EF4-FFF2-40B4-BE49-F238E27FC236}">
                  <a16:creationId xmlns:a16="http://schemas.microsoft.com/office/drawing/2014/main" id="{48064F30-3E45-DE45-171C-E344F931534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818987" y="663437"/>
              <a:ext cx="2555240" cy="1242695"/>
            </a:xfrm>
            <a:prstGeom prst="rect">
              <a:avLst/>
            </a:prstGeom>
            <a:noFill/>
            <a:ln>
              <a:noFill/>
            </a:ln>
          </p:spPr>
        </p:pic>
        <p:pic>
          <p:nvPicPr>
            <p:cNvPr id="18" name="Picture 17">
              <a:extLst>
                <a:ext uri="{FF2B5EF4-FFF2-40B4-BE49-F238E27FC236}">
                  <a16:creationId xmlns:a16="http://schemas.microsoft.com/office/drawing/2014/main" id="{17DAD087-6302-66E3-323E-F93E21F4BA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473630" y="685703"/>
              <a:ext cx="2501265" cy="1216025"/>
            </a:xfrm>
            <a:prstGeom prst="rect">
              <a:avLst/>
            </a:prstGeom>
            <a:noFill/>
            <a:ln>
              <a:noFill/>
            </a:ln>
          </p:spPr>
        </p:pic>
        <p:pic>
          <p:nvPicPr>
            <p:cNvPr id="19" name="Picture 18">
              <a:extLst>
                <a:ext uri="{FF2B5EF4-FFF2-40B4-BE49-F238E27FC236}">
                  <a16:creationId xmlns:a16="http://schemas.microsoft.com/office/drawing/2014/main" id="{BDBE520C-C7C4-CA12-F73C-DE4EB2CFCF9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771622" y="647382"/>
              <a:ext cx="2520950" cy="1226185"/>
            </a:xfrm>
            <a:prstGeom prst="rect">
              <a:avLst/>
            </a:prstGeom>
            <a:noFill/>
            <a:ln>
              <a:noFill/>
            </a:ln>
          </p:spPr>
        </p:pic>
        <p:pic>
          <p:nvPicPr>
            <p:cNvPr id="20" name="Picture 19">
              <a:extLst>
                <a:ext uri="{FF2B5EF4-FFF2-40B4-BE49-F238E27FC236}">
                  <a16:creationId xmlns:a16="http://schemas.microsoft.com/office/drawing/2014/main" id="{CF0E6071-2E28-F9EF-27FD-70C4991F9E9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53097" y="661849"/>
              <a:ext cx="2542540" cy="1236345"/>
            </a:xfrm>
            <a:prstGeom prst="rect">
              <a:avLst/>
            </a:prstGeom>
            <a:noFill/>
            <a:ln>
              <a:noFill/>
            </a:ln>
          </p:spPr>
        </p:pic>
        <p:pic>
          <p:nvPicPr>
            <p:cNvPr id="21" name="Picture 20">
              <a:extLst>
                <a:ext uri="{FF2B5EF4-FFF2-40B4-BE49-F238E27FC236}">
                  <a16:creationId xmlns:a16="http://schemas.microsoft.com/office/drawing/2014/main" id="{9F39C448-DB65-F84C-B60B-FD10DD413DD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110934" y="658825"/>
              <a:ext cx="2473960" cy="1202055"/>
            </a:xfrm>
            <a:prstGeom prst="rect">
              <a:avLst/>
            </a:prstGeom>
            <a:noFill/>
            <a:ln>
              <a:noFill/>
            </a:ln>
          </p:spPr>
        </p:pic>
        <p:sp>
          <p:nvSpPr>
            <p:cNvPr id="22" name="Text Box 2">
              <a:extLst>
                <a:ext uri="{FF2B5EF4-FFF2-40B4-BE49-F238E27FC236}">
                  <a16:creationId xmlns:a16="http://schemas.microsoft.com/office/drawing/2014/main" id="{3B6469C6-7C95-5124-F8DA-B751D0F8C107}"/>
                </a:ext>
              </a:extLst>
            </p:cNvPr>
            <p:cNvSpPr txBox="1">
              <a:spLocks noChangeArrowheads="1"/>
            </p:cNvSpPr>
            <p:nvPr/>
          </p:nvSpPr>
          <p:spPr bwMode="auto">
            <a:xfrm>
              <a:off x="576815" y="126571"/>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en-US" sz="1600" b="1">
                  <a:effectLst/>
                  <a:latin typeface="Calibri" panose="020F0502020204030204" pitchFamily="34" charset="0"/>
                  <a:ea typeface="Calibri" panose="020F0502020204030204" pitchFamily="34"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 Box 2">
              <a:extLst>
                <a:ext uri="{FF2B5EF4-FFF2-40B4-BE49-F238E27FC236}">
                  <a16:creationId xmlns:a16="http://schemas.microsoft.com/office/drawing/2014/main" id="{76234F44-0C32-DD2C-797A-5E7EC9E1C2E6}"/>
                </a:ext>
              </a:extLst>
            </p:cNvPr>
            <p:cNvSpPr txBox="1">
              <a:spLocks noChangeArrowheads="1"/>
            </p:cNvSpPr>
            <p:nvPr/>
          </p:nvSpPr>
          <p:spPr bwMode="auto">
            <a:xfrm>
              <a:off x="1888780" y="126571"/>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en-US" sz="1600" b="1">
                  <a:effectLst/>
                  <a:latin typeface="Calibri" panose="020F0502020204030204" pitchFamily="34" charset="0"/>
                  <a:ea typeface="Calibri" panose="020F0502020204030204" pitchFamily="34"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 Box 2">
              <a:extLst>
                <a:ext uri="{FF2B5EF4-FFF2-40B4-BE49-F238E27FC236}">
                  <a16:creationId xmlns:a16="http://schemas.microsoft.com/office/drawing/2014/main" id="{A52EE4E0-B1A3-5D8E-5C15-CBD4913E08D4}"/>
                </a:ext>
              </a:extLst>
            </p:cNvPr>
            <p:cNvSpPr txBox="1">
              <a:spLocks noChangeArrowheads="1"/>
            </p:cNvSpPr>
            <p:nvPr/>
          </p:nvSpPr>
          <p:spPr bwMode="auto">
            <a:xfrm>
              <a:off x="3264356" y="142474"/>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en-US" sz="1600" b="1">
                  <a:effectLst/>
                  <a:latin typeface="Calibri" panose="020F0502020204030204" pitchFamily="34" charset="0"/>
                  <a:ea typeface="Calibri" panose="020F0502020204030204" pitchFamily="34"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 Box 2">
              <a:extLst>
                <a:ext uri="{FF2B5EF4-FFF2-40B4-BE49-F238E27FC236}">
                  <a16:creationId xmlns:a16="http://schemas.microsoft.com/office/drawing/2014/main" id="{40CFA620-6FE0-731B-4805-2ED82E891EB2}"/>
                </a:ext>
              </a:extLst>
            </p:cNvPr>
            <p:cNvSpPr txBox="1">
              <a:spLocks noChangeArrowheads="1"/>
            </p:cNvSpPr>
            <p:nvPr/>
          </p:nvSpPr>
          <p:spPr bwMode="auto">
            <a:xfrm>
              <a:off x="4584272" y="150425"/>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1600" b="1">
                  <a:effectLst/>
                  <a:latin typeface="Calibri" panose="020F0502020204030204" pitchFamily="34" charset="0"/>
                  <a:ea typeface="Calibri" panose="020F0502020204030204" pitchFamily="34"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 Box 2">
              <a:extLst>
                <a:ext uri="{FF2B5EF4-FFF2-40B4-BE49-F238E27FC236}">
                  <a16:creationId xmlns:a16="http://schemas.microsoft.com/office/drawing/2014/main" id="{49217B3D-6F74-3699-5C59-78CD2AD6F7DC}"/>
                </a:ext>
              </a:extLst>
            </p:cNvPr>
            <p:cNvSpPr txBox="1">
              <a:spLocks noChangeArrowheads="1"/>
            </p:cNvSpPr>
            <p:nvPr/>
          </p:nvSpPr>
          <p:spPr bwMode="auto">
            <a:xfrm>
              <a:off x="5975751" y="221987"/>
              <a:ext cx="273685" cy="2940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en-US" sz="1600" b="1">
                  <a:effectLst/>
                  <a:latin typeface="Calibri" panose="020F0502020204030204" pitchFamily="34" charset="0"/>
                  <a:ea typeface="Calibri" panose="020F0502020204030204" pitchFamily="34" charset="0"/>
                  <a:cs typeface="Arial" panose="020B0604020202020204" pitchFamily="34" charset="0"/>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5AC4EA76-2175-48F2-77AC-660332BE447E}"/>
              </a:ext>
            </a:extLst>
          </p:cNvPr>
          <p:cNvSpPr/>
          <p:nvPr/>
        </p:nvSpPr>
        <p:spPr>
          <a:xfrm>
            <a:off x="8845618" y="2937918"/>
            <a:ext cx="2060296" cy="67155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OM" sz="1800" b="1" dirty="0">
                <a:effectLst/>
                <a:ea typeface="Calibri" panose="020F0502020204030204" pitchFamily="34" charset="0"/>
                <a:cs typeface="Arial" panose="020B0604020202020204" pitchFamily="34" charset="0"/>
              </a:rPr>
              <a:t>ماء البئر</a:t>
            </a:r>
            <a:endParaRPr lang="en-US" sz="1100" dirty="0">
              <a:effectLst/>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0A4B86B-DE82-A938-4D93-9E13DC072ADE}"/>
              </a:ext>
            </a:extLst>
          </p:cNvPr>
          <p:cNvSpPr/>
          <p:nvPr/>
        </p:nvSpPr>
        <p:spPr>
          <a:xfrm>
            <a:off x="2270054" y="5938938"/>
            <a:ext cx="2031524" cy="644741"/>
          </a:xfrm>
          <a:prstGeom prst="rect">
            <a:avLst/>
          </a:prstGeom>
          <a:solidFill>
            <a:sysClr val="window" lastClr="FFFFFF"/>
          </a:solidFill>
          <a:ln w="25400" cap="flat" cmpd="sng" algn="ctr">
            <a:solidFill>
              <a:srgbClr val="C00000"/>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OM" sz="1800" b="1">
                <a:effectLst/>
                <a:latin typeface="Calibri" panose="020F0502020204030204" pitchFamily="34" charset="0"/>
                <a:ea typeface="Calibri" panose="020F0502020204030204" pitchFamily="34" charset="0"/>
                <a:cs typeface="Arial" panose="020B0604020202020204" pitchFamily="34" charset="0"/>
              </a:rPr>
              <a:t>ماء الفلج</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050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5FAEC-C372-40C5-8C38-A7432AB28C22}"/>
              </a:ext>
            </a:extLst>
          </p:cNvPr>
          <p:cNvSpPr txBox="1"/>
          <p:nvPr/>
        </p:nvSpPr>
        <p:spPr>
          <a:xfrm>
            <a:off x="1318662" y="291153"/>
            <a:ext cx="10417882" cy="489749"/>
          </a:xfrm>
          <a:prstGeom prst="rect">
            <a:avLst/>
          </a:prstGeom>
          <a:noFill/>
        </p:spPr>
        <p:txBody>
          <a:bodyPr wrap="square">
            <a:spAutoFit/>
          </a:bodyPr>
          <a:lstStyle/>
          <a:p>
            <a:pPr algn="r" rtl="1">
              <a:lnSpc>
                <a:spcPct val="115000"/>
              </a:lnSpc>
              <a:spcAft>
                <a:spcPts val="1000"/>
              </a:spcAft>
            </a:pPr>
            <a:r>
              <a:rPr lang="ar-OM"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تم ادخال البيانات وارسالها إلى موقع البرنامج ( </a:t>
            </a:r>
            <a:r>
              <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www.globe.gov  </a:t>
            </a:r>
            <a:r>
              <a:rPr lang="ar-OM"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 عبر التطبيق (</a:t>
            </a:r>
            <a:r>
              <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(DATA ENTRY</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F6E3ECE8-5338-49A5-AD08-3CAFCB99ECFC}"/>
              </a:ext>
            </a:extLst>
          </p:cNvPr>
          <p:cNvPicPr>
            <a:picLocks noChangeAspect="1"/>
          </p:cNvPicPr>
          <p:nvPr/>
        </p:nvPicPr>
        <p:blipFill>
          <a:blip r:embed="rId2"/>
          <a:stretch>
            <a:fillRect/>
          </a:stretch>
        </p:blipFill>
        <p:spPr>
          <a:xfrm>
            <a:off x="2781701" y="1098191"/>
            <a:ext cx="6978068" cy="5468656"/>
          </a:xfrm>
          <a:prstGeom prst="rect">
            <a:avLst/>
          </a:prstGeom>
        </p:spPr>
      </p:pic>
    </p:spTree>
    <p:extLst>
      <p:ext uri="{BB962C8B-B14F-4D97-AF65-F5344CB8AC3E}">
        <p14:creationId xmlns:p14="http://schemas.microsoft.com/office/powerpoint/2010/main" val="412233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EFF91-CD9C-4D2E-BA22-145CBE7683C7}"/>
              </a:ext>
            </a:extLst>
          </p:cNvPr>
          <p:cNvSpPr txBox="1"/>
          <p:nvPr/>
        </p:nvSpPr>
        <p:spPr>
          <a:xfrm>
            <a:off x="6566542" y="48236"/>
            <a:ext cx="6098344"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AF01751C-4CA6-4E3C-982B-B5409B8196D6}"/>
              </a:ext>
            </a:extLst>
          </p:cNvPr>
          <p:cNvSpPr txBox="1"/>
          <p:nvPr/>
        </p:nvSpPr>
        <p:spPr>
          <a:xfrm>
            <a:off x="5658294" y="417568"/>
            <a:ext cx="6333214" cy="555986"/>
          </a:xfrm>
          <a:prstGeom prst="rect">
            <a:avLst/>
          </a:prstGeom>
          <a:noFill/>
        </p:spPr>
        <p:txBody>
          <a:bodyPr wrap="square">
            <a:spAutoFit/>
          </a:bodyPr>
          <a:lstStyle/>
          <a:p>
            <a:pPr algn="r" rtl="1">
              <a:lnSpc>
                <a:spcPct val="115000"/>
              </a:lnSpc>
              <a:spcAft>
                <a:spcPts val="1000"/>
              </a:spcAft>
            </a:pPr>
            <a:r>
              <a:rPr lang="en-US" sz="2000" dirty="0">
                <a:effectLst/>
                <a:latin typeface="Calibri" panose="020F0502020204030204" pitchFamily="34" charset="0"/>
                <a:ea typeface="Calibri" panose="020F0502020204030204" pitchFamily="34" charset="0"/>
                <a:cs typeface="Arial" panose="020B0604020202020204" pitchFamily="34" charset="0"/>
              </a:rPr>
              <a:t>HG</a:t>
            </a:r>
            <a:r>
              <a:rPr lang="ar-OM"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الخلاصة :</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1E195E3-98C1-EC93-FC21-3807F7F14CB4}"/>
              </a:ext>
            </a:extLst>
          </p:cNvPr>
          <p:cNvSpPr txBox="1"/>
          <p:nvPr/>
        </p:nvSpPr>
        <p:spPr>
          <a:xfrm>
            <a:off x="1212784" y="1342886"/>
            <a:ext cx="9509760" cy="4152868"/>
          </a:xfrm>
          <a:prstGeom prst="rect">
            <a:avLst/>
          </a:prstGeom>
          <a:noFill/>
        </p:spPr>
        <p:txBody>
          <a:bodyPr wrap="square">
            <a:spAutoFit/>
          </a:bodyPr>
          <a:lstStyle/>
          <a:p>
            <a:pPr algn="just" rtl="1">
              <a:lnSpc>
                <a:spcPct val="115000"/>
              </a:lnSpc>
              <a:spcAft>
                <a:spcPts val="1000"/>
              </a:spcAft>
            </a:pPr>
            <a:r>
              <a:rPr lang="ar-OM" sz="2800" dirty="0">
                <a:solidFill>
                  <a:schemeClr val="bg1"/>
                </a:solidFill>
                <a:latin typeface="Calibri" panose="020F0502020204030204" pitchFamily="34" charset="0"/>
                <a:ea typeface="Calibri" panose="020F0502020204030204" pitchFamily="34" charset="0"/>
                <a:cs typeface="Arial" panose="020B0604020202020204" pitchFamily="34" charset="0"/>
              </a:rPr>
              <a:t>في هذا البحث استخدمت</a:t>
            </a:r>
            <a:r>
              <a:rPr lang="ar-OM"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برتوكولات </a:t>
            </a: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 </a:t>
            </a:r>
            <a:r>
              <a:rPr lang="ar-OM"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(بروتوكول التربة وبرتوكول الغطاء الأرضي وبروتوكول الماء) للمقارنة بين خصائص مصدرين من مصادرالماء وأثرها على خصائص التربة ونمو النبات حيث لاحظت تأثر نمو النبات باختلاف خصائص التربة الناتج عن اختلاف خصائص الماء الذي تروى به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OM"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إن هذه الإستنتاجات تقودنا إلى ضرورة معرفة المزارعين بخصائص التربة المناسبة لكل محصول قبل الزراعة وخصائص المصدر المائي الذي تروى به بحيث يتم تعديل خصائص التربة قبل الزراعة لضمان الحصول على محصول جيد قابل للتسويق.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84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64387F-C393-4A59-82C1-A495DE0092AE}"/>
              </a:ext>
            </a:extLst>
          </p:cNvPr>
          <p:cNvSpPr txBox="1"/>
          <p:nvPr/>
        </p:nvSpPr>
        <p:spPr>
          <a:xfrm>
            <a:off x="5082454" y="287261"/>
            <a:ext cx="6094674" cy="622222"/>
          </a:xfrm>
          <a:prstGeom prst="rect">
            <a:avLst/>
          </a:prstGeom>
          <a:noFill/>
        </p:spPr>
        <p:txBody>
          <a:bodyPr wrap="square">
            <a:spAutoFit/>
          </a:bodyPr>
          <a:lstStyle/>
          <a:p>
            <a:pPr algn="r" rtl="1">
              <a:lnSpc>
                <a:spcPct val="115000"/>
              </a:lnSpc>
              <a:spcAft>
                <a:spcPts val="1000"/>
              </a:spcAft>
            </a:pPr>
            <a:r>
              <a:rPr lang="ar-OM"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المراجع :</a:t>
            </a:r>
            <a:endParaRPr lang="en-US"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678E172-6742-1B25-244E-A3E9123EE6DE}"/>
              </a:ext>
            </a:extLst>
          </p:cNvPr>
          <p:cNvSpPr txBox="1"/>
          <p:nvPr/>
        </p:nvSpPr>
        <p:spPr>
          <a:xfrm>
            <a:off x="3022333" y="923132"/>
            <a:ext cx="8058751" cy="777457"/>
          </a:xfrm>
          <a:prstGeom prst="rect">
            <a:avLst/>
          </a:prstGeom>
          <a:noFill/>
        </p:spPr>
        <p:txBody>
          <a:bodyPr wrap="square">
            <a:spAutoFit/>
          </a:bodyPr>
          <a:lstStyle/>
          <a:p>
            <a:pPr marL="342900" lvl="0" indent="-342900" algn="r" rtl="1">
              <a:lnSpc>
                <a:spcPct val="115000"/>
              </a:lnSpc>
              <a:spcAft>
                <a:spcPts val="1000"/>
              </a:spcAft>
              <a:buFont typeface="+mj-lt"/>
              <a:buAutoNum type="arabicPeriod"/>
            </a:pPr>
            <a:r>
              <a:rPr lang="ar-OM"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المكتب الفني لبرنامج </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 </a:t>
            </a:r>
            <a:r>
              <a:rPr lang="ar-OM"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2014</a:t>
            </a:r>
            <a:r>
              <a:rPr lang="ar-OM"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مذكرة بروتوكول التربة للبرنامج التدريبي لمعلمي برنامج </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a:t>
            </a:r>
            <a:r>
              <a:rPr lang="ar-OM"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2B4824F-3988-B851-3B12-4D0D05D6C085}"/>
              </a:ext>
            </a:extLst>
          </p:cNvPr>
          <p:cNvSpPr txBox="1"/>
          <p:nvPr/>
        </p:nvSpPr>
        <p:spPr>
          <a:xfrm>
            <a:off x="3491041" y="1896031"/>
            <a:ext cx="7686087" cy="708912"/>
          </a:xfrm>
          <a:prstGeom prst="rect">
            <a:avLst/>
          </a:prstGeom>
          <a:noFill/>
        </p:spPr>
        <p:txBody>
          <a:bodyPr wrap="square">
            <a:spAutoFit/>
          </a:bodyPr>
          <a:lstStyle/>
          <a:p>
            <a:pPr lvl="0" algn="r" rtl="1">
              <a:lnSpc>
                <a:spcPct val="115000"/>
              </a:lnSpc>
              <a:spcAft>
                <a:spcPts val="1000"/>
              </a:spcAft>
            </a:pP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2- المكتب الفني لبرنامج </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 </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2014</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 مذكرة بروتوكول الغطاء الأرضي للبرنامج التدريبي لمعلمي برنامج </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7FCFAC8-BB02-B6C8-4C9E-065E031E793B}"/>
              </a:ext>
            </a:extLst>
          </p:cNvPr>
          <p:cNvSpPr txBox="1"/>
          <p:nvPr/>
        </p:nvSpPr>
        <p:spPr>
          <a:xfrm>
            <a:off x="5038408" y="2750069"/>
            <a:ext cx="6097604" cy="390363"/>
          </a:xfrm>
          <a:prstGeom prst="rect">
            <a:avLst/>
          </a:prstGeom>
          <a:noFill/>
        </p:spPr>
        <p:txBody>
          <a:bodyPr wrap="square">
            <a:spAutoFit/>
          </a:bodyPr>
          <a:lstStyle/>
          <a:p>
            <a:pPr lvl="0" algn="r" rtl="1">
              <a:lnSpc>
                <a:spcPct val="115000"/>
              </a:lnSpc>
              <a:spcAft>
                <a:spcPts val="1000"/>
              </a:spcAft>
            </a:pP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3- وزارة التربية والتعليم ( </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2013</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 ) كتاب العلوم للصف الثامن الأساسي.</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889679C-E13B-7935-79B3-C60D9F79BBCB}"/>
              </a:ext>
            </a:extLst>
          </p:cNvPr>
          <p:cNvSpPr txBox="1"/>
          <p:nvPr/>
        </p:nvSpPr>
        <p:spPr>
          <a:xfrm>
            <a:off x="4983480" y="3301347"/>
            <a:ext cx="6097604" cy="1089465"/>
          </a:xfrm>
          <a:prstGeom prst="rect">
            <a:avLst/>
          </a:prstGeom>
          <a:noFill/>
        </p:spPr>
        <p:txBody>
          <a:bodyPr wrap="square">
            <a:spAutoFit/>
          </a:bodyPr>
          <a:lstStyle/>
          <a:p>
            <a:pPr lvl="0" algn="r" rtl="1">
              <a:lnSpc>
                <a:spcPct val="115000"/>
              </a:lnSpc>
              <a:spcAft>
                <a:spcPts val="1000"/>
              </a:spcAft>
            </a:pP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4- ايمان . ( 11/09/2011 ) . </a:t>
            </a:r>
            <a:r>
              <a:rPr lang="ar-OM"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التربة المناسبة لزراعة ونمو الطماطم</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 . استرجعت بتاريخ 10/10/2022 من</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4BACC6"/>
                </a:solidFill>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https:/wwwdae.yoo7.com</a:t>
            </a:r>
            <a:r>
              <a:rPr lang="en-US" sz="1400" dirty="0">
                <a:solidFill>
                  <a:srgbClr val="4BACC6"/>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8F7730F-50DB-117C-43F8-E0DF0368FB89}"/>
              </a:ext>
            </a:extLst>
          </p:cNvPr>
          <p:cNvSpPr txBox="1"/>
          <p:nvPr/>
        </p:nvSpPr>
        <p:spPr>
          <a:xfrm>
            <a:off x="5082454" y="4467776"/>
            <a:ext cx="6097604" cy="961225"/>
          </a:xfrm>
          <a:prstGeom prst="rect">
            <a:avLst/>
          </a:prstGeom>
          <a:noFill/>
        </p:spPr>
        <p:txBody>
          <a:bodyPr wrap="square">
            <a:spAutoFit/>
          </a:bodyPr>
          <a:lstStyle/>
          <a:p>
            <a:pPr lvl="0" algn="r" rtl="1">
              <a:lnSpc>
                <a:spcPct val="115000"/>
              </a:lnSpc>
            </a:pP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5- د. عبدالحبيب عبدالستارمحمود . (30 اغسطس2020م ).</a:t>
            </a:r>
            <a:r>
              <a:rPr lang="ar-OM"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ملوحة مياه الري </a:t>
            </a:r>
            <a:r>
              <a:rPr lang="ar-OM" dirty="0">
                <a:solidFill>
                  <a:schemeClr val="bg1"/>
                </a:solidFill>
                <a:effectLst/>
                <a:latin typeface="Calibri" panose="020F0502020204030204" pitchFamily="34" charset="0"/>
                <a:ea typeface="Calibri" panose="020F0502020204030204" pitchFamily="34" charset="0"/>
                <a:cs typeface="Arial" panose="020B0604020202020204" pitchFamily="34" charset="0"/>
              </a:rPr>
              <a:t>.استرجعت بتاريخ 18 نوفمبر 2022 من </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33375" algn="ctr" rtl="1">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https:// </a:t>
            </a:r>
            <a:r>
              <a:rPr lang="en-US"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www.moccae.gov.ae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3">
            <a:extLst>
              <a:ext uri="{FF2B5EF4-FFF2-40B4-BE49-F238E27FC236}">
                <a16:creationId xmlns:a16="http://schemas.microsoft.com/office/drawing/2014/main" id="{12789C54-FD01-7774-BE23-C3720C929D45}"/>
              </a:ext>
            </a:extLst>
          </p:cNvPr>
          <p:cNvSpPr>
            <a:spLocks noChangeArrowheads="1"/>
          </p:cNvSpPr>
          <p:nvPr/>
        </p:nvSpPr>
        <p:spPr bwMode="auto">
          <a:xfrm>
            <a:off x="3429000" y="5734813"/>
            <a:ext cx="78774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tabLst/>
            </a:pPr>
            <a:r>
              <a:rPr kumimoji="0" lang="ar-OM" altLang="ar-OM" sz="20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6- ط</a:t>
            </a:r>
            <a:r>
              <a:rPr kumimoji="0" lang="ar-OM" altLang="ar-OM" sz="2000" b="1" i="0" u="none" strike="noStrike" cap="none" normalizeH="0" baseline="0" dirty="0" bmk="">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رق معالجة ملوحة مياه الري. </a:t>
            </a:r>
            <a:r>
              <a:rPr kumimoji="0" lang="ar-OM" altLang="ar-OM" sz="2000" b="0" i="0" u="none" strike="noStrike" cap="none" normalizeH="0" baseline="0" dirty="0" bmk="_Hlk96783854">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19سبتمبر2021م</a:t>
            </a:r>
            <a:r>
              <a:rPr kumimoji="0" lang="ar-OM" altLang="ar-OM" sz="2000" b="1" i="0" u="none" strike="noStrike" cap="none" normalizeH="0" baseline="0" dirty="0" bmk="_Hlk96783854">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ar-OM" sz="1400" b="0" i="0" u="none" strike="noStrike" cap="none" normalizeH="0" baseline="0" dirty="0" bmk="_Hlk96783931">
                <a:ln>
                  <a:noFill/>
                </a:ln>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https:// www.almaal.org </a:t>
            </a:r>
            <a:endParaRPr kumimoji="0" lang="en-US" altLang="ar-OM" sz="1800" b="0"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25" name="Rectangle 4">
            <a:extLst>
              <a:ext uri="{FF2B5EF4-FFF2-40B4-BE49-F238E27FC236}">
                <a16:creationId xmlns:a16="http://schemas.microsoft.com/office/drawing/2014/main" id="{EA9E555A-0959-5489-1D7E-23377FBB6F6A}"/>
              </a:ext>
            </a:extLst>
          </p:cNvPr>
          <p:cNvSpPr>
            <a:spLocks noChangeArrowheads="1"/>
          </p:cNvSpPr>
          <p:nvPr/>
        </p:nvSpPr>
        <p:spPr bwMode="auto">
          <a:xfrm>
            <a:off x="-2367740" y="-153888"/>
            <a:ext cx="145597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OM"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https:// www.almaal.org</a:t>
            </a:r>
            <a:r>
              <a:rPr kumimoji="0" lang="en-US" altLang="ar-OM" sz="800" b="0" i="0" u="none" strike="noStrike" cap="none" normalizeH="0" baseline="0">
                <a:ln>
                  <a:noFill/>
                </a:ln>
                <a:solidFill>
                  <a:schemeClr val="tx1"/>
                </a:solidFill>
                <a:effectLst/>
              </a:rPr>
              <a:t> </a:t>
            </a:r>
            <a:endParaRPr kumimoji="0" lang="en-US" altLang="ar-OM"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474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331908-6ECB-4B88-9AB2-00D000129491}"/>
              </a:ext>
            </a:extLst>
          </p:cNvPr>
          <p:cNvSpPr txBox="1"/>
          <p:nvPr/>
        </p:nvSpPr>
        <p:spPr>
          <a:xfrm>
            <a:off x="95415" y="84946"/>
            <a:ext cx="11712271" cy="692497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الملخص: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ar-OM"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تأثير اختلاف المصادر المائية على نمو نبات الطماطم في قرية ظاهر الفوارس بولاية عبري</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ar-OM" sz="1600" dirty="0">
                <a:solidFill>
                  <a:schemeClr val="bg1"/>
                </a:solidFill>
                <a:latin typeface="Arial" panose="020B0604020202020204" pitchFamily="34" charset="0"/>
                <a:cs typeface="Arial" panose="020B0604020202020204" pitchFamily="34" charset="0"/>
              </a:rPr>
              <a:t>                                 </a:t>
            </a: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ar-OM"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إعداد الطالبة: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شيخة بنت راشد بن نصيب الفارسية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ar-OM"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ar-OM"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إشراف الأستاذة :</a:t>
            </a:r>
            <a:r>
              <a:rPr kumimoji="0" lang="ar-OM"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endParaRPr kumimoji="0" lang="ar-OM"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ar-OM"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هداية بنت سليمان الفارسي</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ar-OM"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مدرسة .. أسماء بنت عميس للتعليم الأساسي (1-8)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يهدف بحثي هذا إلى دراسة المصادر المائية في قرية ظاهر الفوارس وأثرها على خصائص التربة ونمو النبات وقد طرحت السؤالين التاليين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ما تأثير خصائص الماء ( الحموضة والملوحة والموصلية ) على خصائص التربة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ما تأثير خصائص الماء على نمو نبات الطماطم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وللإجابة على هذين السؤالين قررت دراسة خصائص مصدرين من مصادر الماء في القرية وهما : ماء الفلج وماء البئر ودراسة تأثيرهما على خصائص التربة الي تروى بهما وعلى نمو نبات الطماطم الذي تكثر زراعته في هذا الوقت من العام وطبقت بروتوكول الماء لدراسة خواص كل مصدر من حيث الحموضة والملوحة والموصلية وبروتوكول التربة لدراسة خصائص التربة قبل الري وبعد الري بالمصدرين من حيث الملوحة والحموضة والموصلية وبروتوكول الغطاء الأرضي لملاحظة نمو نبات الطماطم.</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أشارت النتائج التي حصلت عليها إلى أن خصائص التربة تتأثر بخصائص المصدر المائي الذي تروى به حيث تزيد ملوحة التربة أو تقل حسب ملوحة المصدر المائي وهذا بدوره يؤثر على نمو النبات الذي يزرع في تلك التربة وهذا ما لاحظناه في نمو نبات الطماطم حيث نما النبات الذي زرع في تربة قليلة الملوحة أفضل من النبات الذي زرع في تربة عالية الملوحة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وبناء على النتائج توصي الباحثة بضرورة معرفة المزارعين لخصائص المصدر المائي وخصائص التربة قبل زراعة أي محصول وذلك من أجل تعديل خصائصها بما يتناسب مع الظروف المناسبة لنمو المحصول للحصول على انتاج وفير وجيد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المصطلحات الرئيسية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ملوحة الماء : كمية الملح الذي يوجد في الماء ذائبا به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OM"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الموصلية :  مدى قابلية نقل الماء للتار الكهربائي .</a:t>
            </a:r>
          </a:p>
        </p:txBody>
      </p:sp>
    </p:spTree>
    <p:extLst>
      <p:ext uri="{BB962C8B-B14F-4D97-AF65-F5344CB8AC3E}">
        <p14:creationId xmlns:p14="http://schemas.microsoft.com/office/powerpoint/2010/main" val="109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3DD85FA-9E6F-4D2F-BEEB-10578BA1D7E0}"/>
              </a:ext>
            </a:extLst>
          </p:cNvPr>
          <p:cNvSpPr txBox="1"/>
          <p:nvPr/>
        </p:nvSpPr>
        <p:spPr>
          <a:xfrm>
            <a:off x="640080" y="2138680"/>
            <a:ext cx="10048240" cy="2281394"/>
          </a:xfrm>
          <a:prstGeom prst="rect">
            <a:avLst/>
          </a:prstGeom>
          <a:noFill/>
        </p:spPr>
        <p:txBody>
          <a:bodyPr wrap="square">
            <a:spAutoFit/>
          </a:bodyPr>
          <a:lstStyle/>
          <a:p>
            <a:pPr algn="r" rtl="1">
              <a:lnSpc>
                <a:spcPct val="115000"/>
              </a:lnSpc>
              <a:spcAft>
                <a:spcPts val="1000"/>
              </a:spcAft>
            </a:pPr>
            <a:r>
              <a:rPr lang="ar-OM"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أسئلة البحث : </a:t>
            </a:r>
          </a:p>
          <a:p>
            <a:pPr algn="r" rtl="1">
              <a:lnSpc>
                <a:spcPct val="115000"/>
              </a:lnSpc>
              <a:spcAft>
                <a:spcPts val="1000"/>
              </a:spcAft>
            </a:pPr>
            <a:r>
              <a:rPr lang="ar-OM"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1-	ما تأثير خصائص الماء ( الحموضة والملوحة والموصلية ) على خصائص التربة ؟</a:t>
            </a:r>
          </a:p>
          <a:p>
            <a:pPr algn="r" rtl="1">
              <a:lnSpc>
                <a:spcPct val="115000"/>
              </a:lnSpc>
              <a:spcAft>
                <a:spcPts val="1000"/>
              </a:spcAft>
            </a:pPr>
            <a:endParaRPr lang="ar-OM"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OM"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2-	ما تأثير خصائص الماء( الحموضة والملوحة والموصلية ) على نمو النبات ؟</a:t>
            </a:r>
          </a:p>
        </p:txBody>
      </p:sp>
    </p:spTree>
    <p:extLst>
      <p:ext uri="{BB962C8B-B14F-4D97-AF65-F5344CB8AC3E}">
        <p14:creationId xmlns:p14="http://schemas.microsoft.com/office/powerpoint/2010/main" val="371221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F8345D-4779-96E8-C530-AF07853ABB13}"/>
              </a:ext>
            </a:extLst>
          </p:cNvPr>
          <p:cNvSpPr txBox="1"/>
          <p:nvPr/>
        </p:nvSpPr>
        <p:spPr>
          <a:xfrm>
            <a:off x="5118233" y="213892"/>
            <a:ext cx="6097604" cy="688458"/>
          </a:xfrm>
          <a:prstGeom prst="rect">
            <a:avLst/>
          </a:prstGeom>
          <a:noFill/>
        </p:spPr>
        <p:txBody>
          <a:bodyPr wrap="square">
            <a:spAutoFit/>
          </a:bodyPr>
          <a:lstStyle/>
          <a:p>
            <a:pPr algn="r" rtl="1">
              <a:lnSpc>
                <a:spcPct val="115000"/>
              </a:lnSpc>
              <a:spcAft>
                <a:spcPts val="1000"/>
              </a:spcAft>
            </a:pPr>
            <a:r>
              <a:rPr lang="ar-OM" sz="3600" b="1" dirty="0">
                <a:solidFill>
                  <a:srgbClr val="FF0000"/>
                </a:solidFill>
                <a:latin typeface="Calibri" panose="020F0502020204030204" pitchFamily="34" charset="0"/>
                <a:ea typeface="Calibri" panose="020F0502020204030204" pitchFamily="34" charset="0"/>
                <a:cs typeface="Arial" panose="020B0604020202020204" pitchFamily="34" charset="0"/>
              </a:rPr>
              <a:t>خطة البحث</a:t>
            </a:r>
            <a:r>
              <a:rPr lang="ar-OM"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C0BB71-7FBF-AA3B-B651-0D670F7F8750}"/>
              </a:ext>
            </a:extLst>
          </p:cNvPr>
          <p:cNvSpPr txBox="1"/>
          <p:nvPr/>
        </p:nvSpPr>
        <p:spPr>
          <a:xfrm>
            <a:off x="317635" y="1132571"/>
            <a:ext cx="11136428" cy="6886950"/>
          </a:xfrm>
          <a:prstGeom prst="rect">
            <a:avLst/>
          </a:prstGeom>
          <a:noFill/>
        </p:spPr>
        <p:txBody>
          <a:bodyPr wrap="square">
            <a:spAutoFit/>
          </a:bodyPr>
          <a:lstStyle/>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جمع معلومات عن موضوع البحث من الكتب المتوفرة بمركز مصادر التعلم ومن شبكة المعلومات.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وضع خطة البحث.</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وضع جدول زمني لتنفيذ خطة البحث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اعتماد البحث التجريبي لدراسة تأثير خصائص الماء على خصائص التربة ونمو نبات الطماطم ( عدد الأوراق وطول النبات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تحديد البروتوكولات اللازمة لتنفيذ البحث.</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تحديد الأجهزة والأدوات اللازمة لتنفيذ العمل ( جهاز قياس الحموضة (</a:t>
            </a:r>
            <a:r>
              <a:rPr lang="en-US" sz="2800" dirty="0">
                <a:solidFill>
                  <a:srgbClr val="FFFFFF"/>
                </a:solidFill>
                <a:effectLst/>
                <a:latin typeface="Arial" panose="020B0604020202020204" pitchFamily="34" charset="0"/>
                <a:ea typeface="Calibri" panose="020F0502020204030204" pitchFamily="34" charset="0"/>
                <a:cs typeface="Arial" panose="020B0604020202020204" pitchFamily="34" charset="0"/>
              </a:rPr>
              <a:t>pH meter</a:t>
            </a: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 وجهاز قياس الملوحة والموصلية  والمسطرة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mj-lt"/>
              <a:buAutoNum type="arabicPeriod"/>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جمع البيانات وتنظيمها في جداول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8 . ادخال البيانات في الموقع الإلكتروني للبرنامج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9 . تحليل البيانات وتمثيلها بيانيا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pPr>
            <a:r>
              <a:rPr lang="ar-OM" sz="28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10 . التوصل للنتائج والتوصيات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07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8E6519-EE93-4765-BB86-A196DBE84ABA}"/>
              </a:ext>
            </a:extLst>
          </p:cNvPr>
          <p:cNvPicPr>
            <a:picLocks noChangeAspect="1"/>
          </p:cNvPicPr>
          <p:nvPr/>
        </p:nvPicPr>
        <p:blipFill>
          <a:blip r:embed="rId2"/>
          <a:stretch>
            <a:fillRect/>
          </a:stretch>
        </p:blipFill>
        <p:spPr>
          <a:xfrm rot="3275895">
            <a:off x="7324285" y="605833"/>
            <a:ext cx="1016012" cy="711208"/>
          </a:xfrm>
          <a:prstGeom prst="rect">
            <a:avLst/>
          </a:prstGeom>
        </p:spPr>
      </p:pic>
      <p:sp>
        <p:nvSpPr>
          <p:cNvPr id="13" name="TextBox 12">
            <a:extLst>
              <a:ext uri="{FF2B5EF4-FFF2-40B4-BE49-F238E27FC236}">
                <a16:creationId xmlns:a16="http://schemas.microsoft.com/office/drawing/2014/main" id="{728AA573-AF94-4994-93CD-685A7DC76429}"/>
              </a:ext>
            </a:extLst>
          </p:cNvPr>
          <p:cNvSpPr txBox="1"/>
          <p:nvPr/>
        </p:nvSpPr>
        <p:spPr>
          <a:xfrm>
            <a:off x="1284043" y="438226"/>
            <a:ext cx="5528698" cy="1376146"/>
          </a:xfrm>
          <a:prstGeom prst="rect">
            <a:avLst/>
          </a:prstGeom>
          <a:noFill/>
        </p:spPr>
        <p:txBody>
          <a:bodyPr wrap="square">
            <a:spAutoFit/>
          </a:bodyPr>
          <a:lstStyle/>
          <a:p>
            <a:pPr lvl="1" algn="r">
              <a:lnSpc>
                <a:spcPct val="115000"/>
              </a:lnSpc>
              <a:spcAft>
                <a:spcPts val="1000"/>
              </a:spcAft>
            </a:pPr>
            <a:r>
              <a:rPr lang="ar-OM" sz="18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1- تم جمع عينات من مصدري الماء وعينة من التربة قبل زراعة الشتلات وقبل ريها بمصدري الماء وذلك لقياس الحموضة </a:t>
            </a: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.globe</a:t>
            </a:r>
            <a:r>
              <a:rPr lang="ar-OM" sz="18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والملوحة والموصلية باستخدام أجهزة برنامج </a:t>
            </a:r>
            <a:r>
              <a:rPr lang="ar-OM" b="1" dirty="0">
                <a:solidFill>
                  <a:srgbClr val="FFFF00"/>
                </a:solidFill>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lvl="1" algn="r">
              <a:lnSpc>
                <a:spcPct val="115000"/>
              </a:lnSpc>
              <a:spcAft>
                <a:spcPts val="1000"/>
              </a:spcAft>
            </a:pP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40F963-C1F5-4820-A846-604AFB7A87DF}"/>
              </a:ext>
            </a:extLst>
          </p:cNvPr>
          <p:cNvSpPr txBox="1"/>
          <p:nvPr/>
        </p:nvSpPr>
        <p:spPr>
          <a:xfrm>
            <a:off x="7584384" y="1331718"/>
            <a:ext cx="4213700" cy="1339469"/>
          </a:xfrm>
          <a:prstGeom prst="rect">
            <a:avLst/>
          </a:prstGeom>
          <a:noFill/>
        </p:spPr>
        <p:txBody>
          <a:bodyPr wrap="square">
            <a:spAutoFit/>
          </a:bodyPr>
          <a:lstStyle/>
          <a:p>
            <a:pPr marL="899795" algn="r" rtl="1">
              <a:lnSpc>
                <a:spcPct val="115000"/>
              </a:lnSpc>
              <a:spcAft>
                <a:spcPts val="1000"/>
              </a:spcAft>
            </a:pPr>
            <a:r>
              <a:rPr lang="ar-OM"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2-احضرنا إصيصين ووضعنا في كل منهما نفس نوع وكمية التربة وقمنا باختيار شتلتي طماطم لهما نفس الطول وعدد الأوراق وزرعناهما في الإصيصين </a:t>
            </a:r>
            <a:r>
              <a:rPr lang="ar-OM"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A755822-4E8B-4D47-8800-7CC0E359E459}"/>
              </a:ext>
            </a:extLst>
          </p:cNvPr>
          <p:cNvSpPr txBox="1"/>
          <p:nvPr/>
        </p:nvSpPr>
        <p:spPr>
          <a:xfrm>
            <a:off x="-16534" y="4298721"/>
            <a:ext cx="4427083" cy="1027461"/>
          </a:xfrm>
          <a:prstGeom prst="rect">
            <a:avLst/>
          </a:prstGeom>
          <a:noFill/>
        </p:spPr>
        <p:txBody>
          <a:bodyPr wrap="square">
            <a:spAutoFit/>
          </a:bodyPr>
          <a:lstStyle/>
          <a:p>
            <a:pPr marL="809625" algn="r" rtl="1">
              <a:lnSpc>
                <a:spcPct val="115000"/>
              </a:lnSpc>
              <a:spcAft>
                <a:spcPts val="1000"/>
              </a:spcAft>
            </a:pPr>
            <a:r>
              <a:rPr lang="ar-OM" b="1" dirty="0">
                <a:solidFill>
                  <a:srgbClr val="FFFF00"/>
                </a:solidFill>
                <a:latin typeface="Arial" panose="020B0604020202020204" pitchFamily="34" charset="0"/>
                <a:ea typeface="Calibri" panose="020F0502020204030204" pitchFamily="34" charset="0"/>
                <a:cs typeface="Arial" panose="020B0604020202020204" pitchFamily="34" charset="0"/>
              </a:rPr>
              <a:t>5-قياس حموضة وملوحة وموصلية التربة في الأصيصين بعد شهر من ريهما بمصدري الماء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6F27220-C6F6-41E5-8AD8-97682AC94E8B}"/>
              </a:ext>
            </a:extLst>
          </p:cNvPr>
          <p:cNvPicPr>
            <a:picLocks noChangeAspect="1"/>
          </p:cNvPicPr>
          <p:nvPr/>
        </p:nvPicPr>
        <p:blipFill>
          <a:blip r:embed="rId3"/>
          <a:stretch>
            <a:fillRect/>
          </a:stretch>
        </p:blipFill>
        <p:spPr>
          <a:xfrm rot="4204046">
            <a:off x="8887376" y="2616280"/>
            <a:ext cx="1176630" cy="1243692"/>
          </a:xfrm>
          <a:prstGeom prst="rect">
            <a:avLst/>
          </a:prstGeom>
        </p:spPr>
      </p:pic>
      <p:pic>
        <p:nvPicPr>
          <p:cNvPr id="27" name="Picture 26">
            <a:extLst>
              <a:ext uri="{FF2B5EF4-FFF2-40B4-BE49-F238E27FC236}">
                <a16:creationId xmlns:a16="http://schemas.microsoft.com/office/drawing/2014/main" id="{3543EF5D-0736-4DFE-BCA7-E9ACEEF48CCE}"/>
              </a:ext>
            </a:extLst>
          </p:cNvPr>
          <p:cNvPicPr>
            <a:picLocks noChangeAspect="1"/>
          </p:cNvPicPr>
          <p:nvPr/>
        </p:nvPicPr>
        <p:blipFill>
          <a:blip r:embed="rId3"/>
          <a:stretch>
            <a:fillRect/>
          </a:stretch>
        </p:blipFill>
        <p:spPr>
          <a:xfrm rot="7189015">
            <a:off x="7828123" y="5137094"/>
            <a:ext cx="1176630" cy="1243692"/>
          </a:xfrm>
          <a:prstGeom prst="rect">
            <a:avLst/>
          </a:prstGeom>
        </p:spPr>
      </p:pic>
      <p:pic>
        <p:nvPicPr>
          <p:cNvPr id="29" name="Picture 28">
            <a:extLst>
              <a:ext uri="{FF2B5EF4-FFF2-40B4-BE49-F238E27FC236}">
                <a16:creationId xmlns:a16="http://schemas.microsoft.com/office/drawing/2014/main" id="{E0B49D17-7014-4F88-8F26-30C02BA17DCA}"/>
              </a:ext>
            </a:extLst>
          </p:cNvPr>
          <p:cNvPicPr>
            <a:picLocks noChangeAspect="1"/>
          </p:cNvPicPr>
          <p:nvPr/>
        </p:nvPicPr>
        <p:blipFill>
          <a:blip r:embed="rId3"/>
          <a:stretch>
            <a:fillRect/>
          </a:stretch>
        </p:blipFill>
        <p:spPr>
          <a:xfrm rot="11506904">
            <a:off x="2395897" y="4991717"/>
            <a:ext cx="1187464" cy="1255143"/>
          </a:xfrm>
          <a:prstGeom prst="rect">
            <a:avLst/>
          </a:prstGeom>
        </p:spPr>
      </p:pic>
      <p:pic>
        <p:nvPicPr>
          <p:cNvPr id="30" name="Picture 29">
            <a:extLst>
              <a:ext uri="{FF2B5EF4-FFF2-40B4-BE49-F238E27FC236}">
                <a16:creationId xmlns:a16="http://schemas.microsoft.com/office/drawing/2014/main" id="{A81B9B95-0C89-4F11-A63C-DF3F2A115D99}"/>
              </a:ext>
            </a:extLst>
          </p:cNvPr>
          <p:cNvPicPr>
            <a:picLocks noChangeAspect="1"/>
          </p:cNvPicPr>
          <p:nvPr/>
        </p:nvPicPr>
        <p:blipFill>
          <a:blip r:embed="rId3"/>
          <a:stretch>
            <a:fillRect/>
          </a:stretch>
        </p:blipFill>
        <p:spPr>
          <a:xfrm rot="16396334">
            <a:off x="1445332" y="1694560"/>
            <a:ext cx="1176630" cy="1243692"/>
          </a:xfrm>
          <a:prstGeom prst="rect">
            <a:avLst/>
          </a:prstGeom>
        </p:spPr>
      </p:pic>
      <p:sp>
        <p:nvSpPr>
          <p:cNvPr id="2" name="TextBox 1">
            <a:extLst>
              <a:ext uri="{FF2B5EF4-FFF2-40B4-BE49-F238E27FC236}">
                <a16:creationId xmlns:a16="http://schemas.microsoft.com/office/drawing/2014/main" id="{250C540F-79F2-4942-BA8C-968B45758466}"/>
              </a:ext>
            </a:extLst>
          </p:cNvPr>
          <p:cNvSpPr txBox="1"/>
          <p:nvPr/>
        </p:nvSpPr>
        <p:spPr>
          <a:xfrm>
            <a:off x="2877738" y="4445418"/>
            <a:ext cx="4213700" cy="754694"/>
          </a:xfrm>
          <a:prstGeom prst="rect">
            <a:avLst/>
          </a:prstGeom>
          <a:noFill/>
        </p:spPr>
        <p:txBody>
          <a:bodyPr wrap="square" rtlCol="1">
            <a:spAutoFit/>
          </a:bodyPr>
          <a:lstStyle/>
          <a:p>
            <a:pPr algn="r" rtl="0">
              <a:lnSpc>
                <a:spcPct val="115000"/>
              </a:lnSpc>
              <a:spcAft>
                <a:spcPts val="1000"/>
              </a:spcAft>
            </a:pPr>
            <a:r>
              <a:rPr lang="ar-OM" sz="4000" b="1" dirty="0">
                <a:solidFill>
                  <a:srgbClr val="00B050"/>
                </a:solidFill>
                <a:latin typeface="Arial" panose="020B0604020202020204" pitchFamily="34" charset="0"/>
                <a:ea typeface="Calibri" panose="020F0502020204030204" pitchFamily="34" charset="0"/>
                <a:cs typeface="Arial" panose="020B0604020202020204" pitchFamily="34" charset="0"/>
              </a:rPr>
              <a:t>طرق جمع البيانات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80422A-54EB-ABE7-B7B8-FFA418B865E6}"/>
              </a:ext>
            </a:extLst>
          </p:cNvPr>
          <p:cNvSpPr txBox="1"/>
          <p:nvPr/>
        </p:nvSpPr>
        <p:spPr>
          <a:xfrm>
            <a:off x="8233548" y="4117073"/>
            <a:ext cx="3891729" cy="1027461"/>
          </a:xfrm>
          <a:prstGeom prst="rect">
            <a:avLst/>
          </a:prstGeom>
          <a:noFill/>
        </p:spPr>
        <p:txBody>
          <a:bodyPr wrap="square">
            <a:spAutoFit/>
          </a:bodyPr>
          <a:lstStyle/>
          <a:p>
            <a:pPr lvl="0" algn="r" rtl="1">
              <a:lnSpc>
                <a:spcPct val="115000"/>
              </a:lnSpc>
              <a:spcAft>
                <a:spcPts val="1000"/>
              </a:spcAft>
            </a:pPr>
            <a:r>
              <a:rPr lang="ar-OM" b="1" dirty="0">
                <a:solidFill>
                  <a:srgbClr val="FFFF00"/>
                </a:solidFill>
                <a:latin typeface="Calibri" panose="020F0502020204030204" pitchFamily="34" charset="0"/>
                <a:ea typeface="Calibri" panose="020F0502020204030204" pitchFamily="34" charset="0"/>
                <a:cs typeface="Arial" panose="020B0604020202020204" pitchFamily="34" charset="0"/>
              </a:rPr>
              <a:t>3- </a:t>
            </a:r>
            <a:r>
              <a:rPr lang="ar-OM"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تم ري النبات رقم ( 1 ) بماء البئر والنبات رقم ( 2 ) بماء الفلج بحيث يتم ريهما بنفس كمية الماء ويعرضان لنفس كمية الضوء .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7AE7788-E6DE-D6F4-B704-D64F9171B8EE}"/>
              </a:ext>
            </a:extLst>
          </p:cNvPr>
          <p:cNvSpPr txBox="1"/>
          <p:nvPr/>
        </p:nvSpPr>
        <p:spPr>
          <a:xfrm>
            <a:off x="1863454" y="5768658"/>
            <a:ext cx="6102416" cy="830612"/>
          </a:xfrm>
          <a:prstGeom prst="rect">
            <a:avLst/>
          </a:prstGeom>
          <a:noFill/>
        </p:spPr>
        <p:txBody>
          <a:bodyPr wrap="square">
            <a:spAutoFit/>
          </a:bodyPr>
          <a:lstStyle/>
          <a:p>
            <a:pPr marL="342900" lvl="0" indent="-342900" algn="r" rtl="1">
              <a:lnSpc>
                <a:spcPct val="115000"/>
              </a:lnSpc>
              <a:spcAft>
                <a:spcPts val="1000"/>
              </a:spcAft>
              <a:buFont typeface="+mj-lt"/>
              <a:buAutoNum type="arabicPeriod"/>
            </a:pPr>
            <a:r>
              <a:rPr lang="ar-OM" sz="1400" dirty="0">
                <a:effectLst/>
                <a:latin typeface="Calibri" panose="020F0502020204030204" pitchFamily="34" charset="0"/>
                <a:ea typeface="Calibri" panose="020F0502020204030204" pitchFamily="34" charset="0"/>
                <a:cs typeface="Arial" panose="020B0604020202020204" pitchFamily="34" charset="0"/>
              </a:rPr>
              <a:t> </a:t>
            </a:r>
            <a:r>
              <a:rPr lang="ar-OM" dirty="0">
                <a:solidFill>
                  <a:srgbClr val="FFFF00"/>
                </a:solidFill>
                <a:effectLst/>
                <a:latin typeface="Calibri" panose="020F0502020204030204" pitchFamily="34" charset="0"/>
                <a:ea typeface="Calibri" panose="020F0502020204030204" pitchFamily="34" charset="0"/>
                <a:cs typeface="Arial" panose="020B0604020202020204" pitchFamily="34" charset="0"/>
              </a:rPr>
              <a:t>4-</a:t>
            </a:r>
            <a:r>
              <a:rPr lang="ar-OM" sz="14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a:t>
            </a:r>
            <a:r>
              <a:rPr lang="ar-OM"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قياس طول كل منهما وحساب عدد أوراقه </a:t>
            </a:r>
          </a:p>
          <a:p>
            <a:pPr lvl="0" algn="r" rtl="1">
              <a:lnSpc>
                <a:spcPct val="115000"/>
              </a:lnSpc>
              <a:spcAft>
                <a:spcPts val="1000"/>
              </a:spcAft>
            </a:pPr>
            <a:r>
              <a:rPr lang="ar-OM"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           كل أسبوع ولمدة 4 أسابيع </a:t>
            </a:r>
            <a:r>
              <a:rPr lang="ar-OM" sz="14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8F2A2B-3BBC-C2D7-538C-A464F5475EAE}"/>
              </a:ext>
            </a:extLst>
          </p:cNvPr>
          <p:cNvPicPr>
            <a:picLocks noChangeAspect="1"/>
          </p:cNvPicPr>
          <p:nvPr/>
        </p:nvPicPr>
        <p:blipFill>
          <a:blip r:embed="rId4"/>
          <a:stretch>
            <a:fillRect/>
          </a:stretch>
        </p:blipFill>
        <p:spPr>
          <a:xfrm>
            <a:off x="5558626" y="2229048"/>
            <a:ext cx="2578832" cy="2139881"/>
          </a:xfrm>
          <a:prstGeom prst="rect">
            <a:avLst/>
          </a:prstGeom>
        </p:spPr>
      </p:pic>
      <p:pic>
        <p:nvPicPr>
          <p:cNvPr id="8" name="Picture 7">
            <a:extLst>
              <a:ext uri="{FF2B5EF4-FFF2-40B4-BE49-F238E27FC236}">
                <a16:creationId xmlns:a16="http://schemas.microsoft.com/office/drawing/2014/main" id="{58AABEC9-8FFE-EAE2-0D80-D46E27510BBE}"/>
              </a:ext>
            </a:extLst>
          </p:cNvPr>
          <p:cNvPicPr>
            <a:picLocks noChangeAspect="1"/>
          </p:cNvPicPr>
          <p:nvPr/>
        </p:nvPicPr>
        <p:blipFill>
          <a:blip r:embed="rId5"/>
          <a:stretch>
            <a:fillRect/>
          </a:stretch>
        </p:blipFill>
        <p:spPr>
          <a:xfrm>
            <a:off x="2507374" y="2216854"/>
            <a:ext cx="2865368" cy="2152075"/>
          </a:xfrm>
          <a:prstGeom prst="rect">
            <a:avLst/>
          </a:prstGeom>
        </p:spPr>
      </p:pic>
    </p:spTree>
    <p:extLst>
      <p:ext uri="{BB962C8B-B14F-4D97-AF65-F5344CB8AC3E}">
        <p14:creationId xmlns:p14="http://schemas.microsoft.com/office/powerpoint/2010/main" val="4151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37120CB-3D3F-4875-91EA-849D23BC01C0}"/>
              </a:ext>
            </a:extLst>
          </p:cNvPr>
          <p:cNvSpPr txBox="1"/>
          <p:nvPr/>
        </p:nvSpPr>
        <p:spPr>
          <a:xfrm>
            <a:off x="5644903" y="127748"/>
            <a:ext cx="6094674" cy="622222"/>
          </a:xfrm>
          <a:prstGeom prst="rect">
            <a:avLst/>
          </a:prstGeom>
          <a:noFill/>
        </p:spPr>
        <p:txBody>
          <a:bodyPr wrap="square">
            <a:spAutoFit/>
          </a:bodyPr>
          <a:lstStyle/>
          <a:p>
            <a:pPr algn="r" rtl="1">
              <a:lnSpc>
                <a:spcPct val="115000"/>
              </a:lnSpc>
              <a:spcAft>
                <a:spcPts val="1000"/>
              </a:spcAft>
            </a:pPr>
            <a:r>
              <a:rPr lang="ar-OM" sz="3200" b="1" dirty="0">
                <a:solidFill>
                  <a:srgbClr val="FF0000"/>
                </a:solidFill>
                <a:latin typeface="Arial" panose="020B0604020202020204" pitchFamily="34" charset="0"/>
                <a:ea typeface="Calibri" panose="020F0502020204030204" pitchFamily="34" charset="0"/>
                <a:cs typeface="Arial" panose="020B0604020202020204" pitchFamily="34" charset="0"/>
              </a:rPr>
              <a:t>النتائج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34A47B-EC7C-43DB-069A-C769062E1A97}"/>
              </a:ext>
            </a:extLst>
          </p:cNvPr>
          <p:cNvSpPr txBox="1"/>
          <p:nvPr/>
        </p:nvSpPr>
        <p:spPr>
          <a:xfrm>
            <a:off x="5734250" y="839535"/>
            <a:ext cx="6097604" cy="423514"/>
          </a:xfrm>
          <a:prstGeom prst="rect">
            <a:avLst/>
          </a:prstGeom>
          <a:noFill/>
        </p:spPr>
        <p:txBody>
          <a:bodyPr wrap="square">
            <a:spAutoFit/>
          </a:bodyPr>
          <a:lstStyle/>
          <a:p>
            <a:pPr algn="r" rtl="1">
              <a:lnSpc>
                <a:spcPct val="115000"/>
              </a:lnSpc>
              <a:spcAft>
                <a:spcPts val="1000"/>
              </a:spcAft>
            </a:pPr>
            <a:r>
              <a:rPr lang="ar-OM"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أولا :</a:t>
            </a:r>
            <a:r>
              <a:rPr lang="ar-OM"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بيانات خصائص الماء في من المصدرين:</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73F43337-D334-F6C5-7AFF-CC418A3D0ECE}"/>
              </a:ext>
            </a:extLst>
          </p:cNvPr>
          <p:cNvGraphicFramePr>
            <a:graphicFrameLocks noGrp="1"/>
          </p:cNvGraphicFramePr>
          <p:nvPr>
            <p:extLst>
              <p:ext uri="{D42A27DB-BD31-4B8C-83A1-F6EECF244321}">
                <p14:modId xmlns:p14="http://schemas.microsoft.com/office/powerpoint/2010/main" val="3667203333"/>
              </p:ext>
            </p:extLst>
          </p:nvPr>
        </p:nvGraphicFramePr>
        <p:xfrm>
          <a:off x="5265020" y="1396790"/>
          <a:ext cx="5062159" cy="1706263"/>
        </p:xfrm>
        <a:graphic>
          <a:graphicData uri="http://schemas.openxmlformats.org/drawingml/2006/table">
            <a:tbl>
              <a:tblPr rtl="1" firstRow="1" firstCol="1" bandRow="1">
                <a:tableStyleId>{5C22544A-7EE6-4342-B048-85BDC9FD1C3A}</a:tableStyleId>
              </a:tblPr>
              <a:tblGrid>
                <a:gridCol w="1687153">
                  <a:extLst>
                    <a:ext uri="{9D8B030D-6E8A-4147-A177-3AD203B41FA5}">
                      <a16:colId xmlns:a16="http://schemas.microsoft.com/office/drawing/2014/main" val="2615219196"/>
                    </a:ext>
                  </a:extLst>
                </a:gridCol>
                <a:gridCol w="1687153">
                  <a:extLst>
                    <a:ext uri="{9D8B030D-6E8A-4147-A177-3AD203B41FA5}">
                      <a16:colId xmlns:a16="http://schemas.microsoft.com/office/drawing/2014/main" val="2273121677"/>
                    </a:ext>
                  </a:extLst>
                </a:gridCol>
                <a:gridCol w="1687853">
                  <a:extLst>
                    <a:ext uri="{9D8B030D-6E8A-4147-A177-3AD203B41FA5}">
                      <a16:colId xmlns:a16="http://schemas.microsoft.com/office/drawing/2014/main" val="1614446793"/>
                    </a:ext>
                  </a:extLst>
                </a:gridCol>
              </a:tblGrid>
              <a:tr h="795790">
                <a:tc>
                  <a:txBody>
                    <a:bodyPr/>
                    <a:lstStyle/>
                    <a:p>
                      <a:pPr algn="ctr" rtl="1">
                        <a:lnSpc>
                          <a:spcPct val="115000"/>
                        </a:lnSpc>
                        <a:spcAft>
                          <a:spcPts val="1000"/>
                        </a:spcAft>
                      </a:pPr>
                      <a:r>
                        <a:rPr lang="ar-OM" sz="1400">
                          <a:effectLst/>
                        </a:rPr>
                        <a:t>         المصدر</a:t>
                      </a:r>
                      <a:endParaRPr lang="en-US" sz="1100">
                        <a:effectLst/>
                      </a:endParaRPr>
                    </a:p>
                    <a:p>
                      <a:pPr algn="r" rtl="1">
                        <a:lnSpc>
                          <a:spcPct val="115000"/>
                        </a:lnSpc>
                        <a:spcAft>
                          <a:spcPts val="1000"/>
                        </a:spcAft>
                      </a:pPr>
                      <a:r>
                        <a:rPr lang="ar-OM" sz="1400">
                          <a:effectLst/>
                        </a:rPr>
                        <a:t>الخصائص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ماء البئر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ماء الفلج</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4232905"/>
                  </a:ext>
                </a:extLst>
              </a:tr>
              <a:tr h="303491">
                <a:tc>
                  <a:txBody>
                    <a:bodyPr/>
                    <a:lstStyle/>
                    <a:p>
                      <a:pPr algn="r" rtl="1">
                        <a:lnSpc>
                          <a:spcPct val="115000"/>
                        </a:lnSpc>
                        <a:spcAft>
                          <a:spcPts val="1000"/>
                        </a:spcAft>
                      </a:pPr>
                      <a:r>
                        <a:rPr lang="ar-OM" sz="1400">
                          <a:effectLst/>
                        </a:rPr>
                        <a:t>الحموضة ( </a:t>
                      </a:r>
                      <a:r>
                        <a:rPr lang="en-US" sz="1400">
                          <a:effectLst/>
                        </a:rPr>
                        <a:t>pH</a:t>
                      </a:r>
                      <a:r>
                        <a:rPr lang="ar-OM" sz="14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en-US" sz="1400">
                          <a:effectLst/>
                        </a:rPr>
                        <a:t>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1641594"/>
                  </a:ext>
                </a:extLst>
              </a:tr>
              <a:tr h="303491">
                <a:tc>
                  <a:txBody>
                    <a:bodyPr/>
                    <a:lstStyle/>
                    <a:p>
                      <a:pPr algn="r" rtl="1">
                        <a:lnSpc>
                          <a:spcPct val="115000"/>
                        </a:lnSpc>
                        <a:spcAft>
                          <a:spcPts val="1000"/>
                        </a:spcAft>
                      </a:pPr>
                      <a:r>
                        <a:rPr lang="ar-OM" sz="1400">
                          <a:effectLst/>
                        </a:rPr>
                        <a:t>الملوحة ( </a:t>
                      </a:r>
                      <a:r>
                        <a:rPr lang="en-US" sz="1400">
                          <a:effectLst/>
                        </a:rPr>
                        <a:t>ppm</a:t>
                      </a:r>
                      <a:r>
                        <a:rPr lang="ar-OM"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1800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1400">
                          <a:effectLst/>
                        </a:rPr>
                        <a:t>352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209495"/>
                  </a:ext>
                </a:extLst>
              </a:tr>
              <a:tr h="303491">
                <a:tc>
                  <a:txBody>
                    <a:bodyPr/>
                    <a:lstStyle/>
                    <a:p>
                      <a:pPr algn="r" rtl="1">
                        <a:lnSpc>
                          <a:spcPct val="115000"/>
                        </a:lnSpc>
                        <a:spcAft>
                          <a:spcPts val="1000"/>
                        </a:spcAft>
                      </a:pPr>
                      <a:r>
                        <a:rPr lang="ar-OM" sz="1400">
                          <a:effectLst/>
                        </a:rPr>
                        <a:t>الموصلية ( </a:t>
                      </a:r>
                      <a:r>
                        <a:rPr lang="en-US" sz="1400">
                          <a:effectLst/>
                        </a:rPr>
                        <a:t>µS/cm</a:t>
                      </a:r>
                      <a:r>
                        <a:rPr lang="ar-OM"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2580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1400" dirty="0">
                          <a:effectLst/>
                        </a:rPr>
                        <a:t>498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8533500"/>
                  </a:ext>
                </a:extLst>
              </a:tr>
            </a:tbl>
          </a:graphicData>
        </a:graphic>
      </p:graphicFrame>
      <p:cxnSp>
        <p:nvCxnSpPr>
          <p:cNvPr id="6" name="رابط مستقيم 13">
            <a:extLst>
              <a:ext uri="{FF2B5EF4-FFF2-40B4-BE49-F238E27FC236}">
                <a16:creationId xmlns:a16="http://schemas.microsoft.com/office/drawing/2014/main" id="{CC5E42E5-CC79-C945-6744-0C6F73561608}"/>
              </a:ext>
            </a:extLst>
          </p:cNvPr>
          <p:cNvCxnSpPr/>
          <p:nvPr/>
        </p:nvCxnSpPr>
        <p:spPr>
          <a:xfrm flipH="1">
            <a:off x="8831754" y="1504498"/>
            <a:ext cx="1495425" cy="400050"/>
          </a:xfrm>
          <a:prstGeom prst="line">
            <a:avLst/>
          </a:prstGeom>
          <a:noFill/>
          <a:ln w="9525" cap="flat" cmpd="sng" algn="ctr">
            <a:solidFill>
              <a:sysClr val="windowText" lastClr="000000">
                <a:shade val="95000"/>
                <a:satMod val="105000"/>
              </a:sysClr>
            </a:solidFill>
            <a:prstDash val="solid"/>
          </a:ln>
          <a:effectLst/>
        </p:spPr>
      </p:cxnSp>
      <p:sp>
        <p:nvSpPr>
          <p:cNvPr id="11" name="TextBox 10">
            <a:extLst>
              <a:ext uri="{FF2B5EF4-FFF2-40B4-BE49-F238E27FC236}">
                <a16:creationId xmlns:a16="http://schemas.microsoft.com/office/drawing/2014/main" id="{7BBD6855-791A-75F9-AF5A-F0919052A18E}"/>
              </a:ext>
            </a:extLst>
          </p:cNvPr>
          <p:cNvSpPr txBox="1"/>
          <p:nvPr/>
        </p:nvSpPr>
        <p:spPr>
          <a:xfrm>
            <a:off x="5697960" y="3139004"/>
            <a:ext cx="6097604" cy="870303"/>
          </a:xfrm>
          <a:prstGeom prst="rect">
            <a:avLst/>
          </a:prstGeom>
          <a:noFill/>
        </p:spPr>
        <p:txBody>
          <a:bodyPr wrap="square">
            <a:spAutoFit/>
          </a:bodyPr>
          <a:lstStyle/>
          <a:p>
            <a:pPr algn="r" rtl="1">
              <a:lnSpc>
                <a:spcPct val="115000"/>
              </a:lnSpc>
              <a:spcAft>
                <a:spcPts val="1000"/>
              </a:spcAft>
            </a:pPr>
            <a:endParaRPr lang="ar-OM"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OM"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ثانيا </a:t>
            </a:r>
            <a:r>
              <a:rPr lang="ar-OM"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:بيانات برنامج </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GLOBE </a:t>
            </a:r>
            <a:r>
              <a:rPr lang="ar-OM"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خصائص التربة باستخدام أجهزة : </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2311D75D-502F-900D-B77A-93D60D7C536D}"/>
              </a:ext>
            </a:extLst>
          </p:cNvPr>
          <p:cNvGraphicFramePr>
            <a:graphicFrameLocks noGrp="1"/>
          </p:cNvGraphicFramePr>
          <p:nvPr>
            <p:extLst>
              <p:ext uri="{D42A27DB-BD31-4B8C-83A1-F6EECF244321}">
                <p14:modId xmlns:p14="http://schemas.microsoft.com/office/powerpoint/2010/main" val="1654814086"/>
              </p:ext>
            </p:extLst>
          </p:nvPr>
        </p:nvGraphicFramePr>
        <p:xfrm>
          <a:off x="4273616" y="4195855"/>
          <a:ext cx="5941660" cy="1665465"/>
        </p:xfrm>
        <a:graphic>
          <a:graphicData uri="http://schemas.openxmlformats.org/drawingml/2006/table">
            <a:tbl>
              <a:tblPr rtl="1" firstRow="1" firstCol="1" bandRow="1">
                <a:tableStyleId>{5C22544A-7EE6-4342-B048-85BDC9FD1C3A}</a:tableStyleId>
              </a:tblPr>
              <a:tblGrid>
                <a:gridCol w="1560927">
                  <a:extLst>
                    <a:ext uri="{9D8B030D-6E8A-4147-A177-3AD203B41FA5}">
                      <a16:colId xmlns:a16="http://schemas.microsoft.com/office/drawing/2014/main" val="1737407551"/>
                    </a:ext>
                  </a:extLst>
                </a:gridCol>
                <a:gridCol w="1500251">
                  <a:extLst>
                    <a:ext uri="{9D8B030D-6E8A-4147-A177-3AD203B41FA5}">
                      <a16:colId xmlns:a16="http://schemas.microsoft.com/office/drawing/2014/main" val="346467503"/>
                    </a:ext>
                  </a:extLst>
                </a:gridCol>
                <a:gridCol w="1440241">
                  <a:extLst>
                    <a:ext uri="{9D8B030D-6E8A-4147-A177-3AD203B41FA5}">
                      <a16:colId xmlns:a16="http://schemas.microsoft.com/office/drawing/2014/main" val="3717622192"/>
                    </a:ext>
                  </a:extLst>
                </a:gridCol>
                <a:gridCol w="1440241">
                  <a:extLst>
                    <a:ext uri="{9D8B030D-6E8A-4147-A177-3AD203B41FA5}">
                      <a16:colId xmlns:a16="http://schemas.microsoft.com/office/drawing/2014/main" val="2433672138"/>
                    </a:ext>
                  </a:extLst>
                </a:gridCol>
              </a:tblGrid>
              <a:tr h="425370">
                <a:tc>
                  <a:txBody>
                    <a:bodyPr/>
                    <a:lstStyle/>
                    <a:p>
                      <a:pPr algn="ctr" rtl="1">
                        <a:lnSpc>
                          <a:spcPct val="115000"/>
                        </a:lnSpc>
                        <a:spcAft>
                          <a:spcPts val="1000"/>
                        </a:spcAft>
                      </a:pPr>
                      <a:r>
                        <a:rPr lang="ar-OM" sz="1400">
                          <a:effectLst/>
                        </a:rPr>
                        <a:t>الخصائص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400">
                          <a:effectLst/>
                        </a:rPr>
                        <a:t>قبل الري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400">
                          <a:effectLst/>
                        </a:rPr>
                        <a:t>بعد الري بماء البئر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OM" sz="1400">
                          <a:effectLst/>
                        </a:rPr>
                        <a:t>بعد الري بماء الفلج</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2428142"/>
                  </a:ext>
                </a:extLst>
              </a:tr>
              <a:tr h="413365">
                <a:tc>
                  <a:txBody>
                    <a:bodyPr/>
                    <a:lstStyle/>
                    <a:p>
                      <a:pPr algn="r" rtl="1">
                        <a:lnSpc>
                          <a:spcPct val="115000"/>
                        </a:lnSpc>
                        <a:spcAft>
                          <a:spcPts val="1000"/>
                        </a:spcAft>
                      </a:pPr>
                      <a:r>
                        <a:rPr lang="ar-OM" sz="1400">
                          <a:effectLst/>
                        </a:rPr>
                        <a:t>الحموضة ( </a:t>
                      </a:r>
                      <a:r>
                        <a:rPr lang="en-US" sz="1400">
                          <a:effectLst/>
                        </a:rPr>
                        <a:t>pH</a:t>
                      </a:r>
                      <a:r>
                        <a:rPr lang="ar-OM" sz="14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8.09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8.02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en-US" sz="1400">
                          <a:effectLst/>
                        </a:rPr>
                        <a:t>8.23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1290708"/>
                  </a:ext>
                </a:extLst>
              </a:tr>
              <a:tr h="413365">
                <a:tc>
                  <a:txBody>
                    <a:bodyPr/>
                    <a:lstStyle/>
                    <a:p>
                      <a:pPr algn="r" rtl="1">
                        <a:lnSpc>
                          <a:spcPct val="115000"/>
                        </a:lnSpc>
                        <a:spcAft>
                          <a:spcPts val="1000"/>
                        </a:spcAft>
                      </a:pPr>
                      <a:r>
                        <a:rPr lang="ar-OM" sz="1400">
                          <a:effectLst/>
                        </a:rPr>
                        <a:t>الملوحة ( </a:t>
                      </a:r>
                      <a:r>
                        <a:rPr lang="en-US" sz="1400">
                          <a:effectLst/>
                        </a:rPr>
                        <a:t>ppm</a:t>
                      </a:r>
                      <a:r>
                        <a:rPr lang="ar-OM"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1096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1620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en-US" sz="1400">
                          <a:effectLst/>
                        </a:rPr>
                        <a:t>872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5117646"/>
                  </a:ext>
                </a:extLst>
              </a:tr>
              <a:tr h="413365">
                <a:tc>
                  <a:txBody>
                    <a:bodyPr/>
                    <a:lstStyle/>
                    <a:p>
                      <a:pPr algn="r" rtl="1">
                        <a:lnSpc>
                          <a:spcPct val="115000"/>
                        </a:lnSpc>
                        <a:spcAft>
                          <a:spcPts val="1000"/>
                        </a:spcAft>
                      </a:pPr>
                      <a:r>
                        <a:rPr lang="ar-OM" sz="1400">
                          <a:effectLst/>
                        </a:rPr>
                        <a:t>الموصلية (</a:t>
                      </a:r>
                      <a:r>
                        <a:rPr lang="en-US" sz="1400">
                          <a:effectLst/>
                        </a:rPr>
                        <a:t>µS/cm</a:t>
                      </a:r>
                      <a:r>
                        <a:rPr lang="ar-OM"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dirty="0">
                          <a:effectLst/>
                        </a:rPr>
                        <a:t>1565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OM" sz="1400">
                          <a:effectLst/>
                        </a:rPr>
                        <a:t>2430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en-US" sz="1400" dirty="0">
                          <a:effectLst/>
                        </a:rPr>
                        <a:t>1372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3794477"/>
                  </a:ext>
                </a:extLst>
              </a:tr>
            </a:tbl>
          </a:graphicData>
        </a:graphic>
      </p:graphicFrame>
      <p:sp>
        <p:nvSpPr>
          <p:cNvPr id="14" name="TextBox 13">
            <a:extLst>
              <a:ext uri="{FF2B5EF4-FFF2-40B4-BE49-F238E27FC236}">
                <a16:creationId xmlns:a16="http://schemas.microsoft.com/office/drawing/2014/main" id="{9D6710FE-BF28-6EDB-043D-5B59CBA7BE0D}"/>
              </a:ext>
            </a:extLst>
          </p:cNvPr>
          <p:cNvSpPr txBox="1"/>
          <p:nvPr/>
        </p:nvSpPr>
        <p:spPr>
          <a:xfrm>
            <a:off x="7278377" y="3153637"/>
            <a:ext cx="6097604" cy="400110"/>
          </a:xfrm>
          <a:prstGeom prst="rect">
            <a:avLst/>
          </a:prstGeom>
          <a:noFill/>
        </p:spPr>
        <p:txBody>
          <a:bodyPr wrap="square">
            <a:spAutoFit/>
          </a:bodyPr>
          <a:lstStyle/>
          <a:p>
            <a:r>
              <a:rPr lang="ar-OM"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ar-OM"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جدول ( 1 )</a:t>
            </a:r>
            <a:endParaRPr lang="ar-OM" sz="2000" b="1" dirty="0">
              <a:solidFill>
                <a:srgbClr val="FFFF00"/>
              </a:solidFill>
            </a:endParaRPr>
          </a:p>
        </p:txBody>
      </p:sp>
      <p:sp>
        <p:nvSpPr>
          <p:cNvPr id="16" name="TextBox 15">
            <a:extLst>
              <a:ext uri="{FF2B5EF4-FFF2-40B4-BE49-F238E27FC236}">
                <a16:creationId xmlns:a16="http://schemas.microsoft.com/office/drawing/2014/main" id="{516C82E4-4564-49A0-AC20-8B49CA8456D9}"/>
              </a:ext>
            </a:extLst>
          </p:cNvPr>
          <p:cNvSpPr txBox="1"/>
          <p:nvPr/>
        </p:nvSpPr>
        <p:spPr>
          <a:xfrm>
            <a:off x="7244446" y="6018465"/>
            <a:ext cx="6814686" cy="400110"/>
          </a:xfrm>
          <a:prstGeom prst="rect">
            <a:avLst/>
          </a:prstGeom>
          <a:noFill/>
        </p:spPr>
        <p:txBody>
          <a:bodyPr wrap="square">
            <a:spAutoFit/>
          </a:bodyPr>
          <a:lstStyle/>
          <a:p>
            <a:r>
              <a:rPr lang="ar-OM" sz="2000" b="1" dirty="0">
                <a:solidFill>
                  <a:srgbClr val="FFFF00"/>
                </a:solidFill>
                <a:effectLst/>
                <a:ea typeface="Calibri" panose="020F0502020204030204" pitchFamily="34" charset="0"/>
                <a:cs typeface="Arial" panose="020B0604020202020204" pitchFamily="34" charset="0"/>
              </a:rPr>
              <a:t>جدول ( 2 )</a:t>
            </a:r>
            <a:endParaRPr lang="ar-OM" sz="2000" b="1" dirty="0">
              <a:solidFill>
                <a:srgbClr val="FFFF00"/>
              </a:solidFill>
            </a:endParaRPr>
          </a:p>
        </p:txBody>
      </p:sp>
    </p:spTree>
    <p:extLst>
      <p:ext uri="{BB962C8B-B14F-4D97-AF65-F5344CB8AC3E}">
        <p14:creationId xmlns:p14="http://schemas.microsoft.com/office/powerpoint/2010/main" val="22141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4F75BD-DEBE-4405-BA2C-653ED8DD6C1B}"/>
              </a:ext>
            </a:extLst>
          </p:cNvPr>
          <p:cNvSpPr txBox="1"/>
          <p:nvPr/>
        </p:nvSpPr>
        <p:spPr>
          <a:xfrm>
            <a:off x="7639948" y="259882"/>
            <a:ext cx="4349363" cy="523220"/>
          </a:xfrm>
          <a:prstGeom prst="rect">
            <a:avLst/>
          </a:prstGeom>
          <a:noFill/>
        </p:spPr>
        <p:txBody>
          <a:bodyPr wrap="square" rtlCol="1">
            <a:spAutoFit/>
          </a:bodyPr>
          <a:lstStyle/>
          <a:p>
            <a:pPr algn="r"/>
            <a:endParaRPr lang="ar-OM" sz="2800" b="1" dirty="0">
              <a:solidFill>
                <a:srgbClr val="FF0000"/>
              </a:solidFill>
            </a:endParaRPr>
          </a:p>
        </p:txBody>
      </p:sp>
      <p:pic>
        <p:nvPicPr>
          <p:cNvPr id="2" name="Picture 1">
            <a:extLst>
              <a:ext uri="{FF2B5EF4-FFF2-40B4-BE49-F238E27FC236}">
                <a16:creationId xmlns:a16="http://schemas.microsoft.com/office/drawing/2014/main" id="{5855B0D5-30EC-B36C-B38C-55F20265DF35}"/>
              </a:ext>
            </a:extLst>
          </p:cNvPr>
          <p:cNvPicPr>
            <a:picLocks noChangeAspect="1"/>
          </p:cNvPicPr>
          <p:nvPr/>
        </p:nvPicPr>
        <p:blipFill>
          <a:blip r:embed="rId2"/>
          <a:stretch>
            <a:fillRect/>
          </a:stretch>
        </p:blipFill>
        <p:spPr>
          <a:xfrm>
            <a:off x="7404365" y="521492"/>
            <a:ext cx="4371211" cy="2487384"/>
          </a:xfrm>
          <a:prstGeom prst="rect">
            <a:avLst/>
          </a:prstGeom>
        </p:spPr>
      </p:pic>
      <p:pic>
        <p:nvPicPr>
          <p:cNvPr id="3" name="Picture 2">
            <a:extLst>
              <a:ext uri="{FF2B5EF4-FFF2-40B4-BE49-F238E27FC236}">
                <a16:creationId xmlns:a16="http://schemas.microsoft.com/office/drawing/2014/main" id="{5528A1F7-F3A7-F0AA-4AB1-50DEB894BFCE}"/>
              </a:ext>
            </a:extLst>
          </p:cNvPr>
          <p:cNvPicPr>
            <a:picLocks noChangeAspect="1"/>
          </p:cNvPicPr>
          <p:nvPr/>
        </p:nvPicPr>
        <p:blipFill>
          <a:blip r:embed="rId3"/>
          <a:stretch>
            <a:fillRect/>
          </a:stretch>
        </p:blipFill>
        <p:spPr>
          <a:xfrm>
            <a:off x="612725" y="2207741"/>
            <a:ext cx="5614903" cy="3097036"/>
          </a:xfrm>
          <a:prstGeom prst="rect">
            <a:avLst/>
          </a:prstGeom>
        </p:spPr>
      </p:pic>
      <p:sp>
        <p:nvSpPr>
          <p:cNvPr id="6" name="Text Box 2">
            <a:extLst>
              <a:ext uri="{FF2B5EF4-FFF2-40B4-BE49-F238E27FC236}">
                <a16:creationId xmlns:a16="http://schemas.microsoft.com/office/drawing/2014/main" id="{0856C7AE-DB28-6C07-61B7-5D1BF83079A6}"/>
              </a:ext>
            </a:extLst>
          </p:cNvPr>
          <p:cNvSpPr txBox="1">
            <a:spLocks noChangeArrowheads="1"/>
          </p:cNvSpPr>
          <p:nvPr/>
        </p:nvSpPr>
        <p:spPr bwMode="auto">
          <a:xfrm>
            <a:off x="9018872" y="3276198"/>
            <a:ext cx="1244535" cy="4006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lnSpc>
                <a:spcPct val="115000"/>
              </a:lnSpc>
              <a:spcAft>
                <a:spcPts val="1000"/>
              </a:spcAft>
            </a:pPr>
            <a:r>
              <a:rPr lang="ar-OM" sz="2000" b="1" dirty="0">
                <a:effectLst/>
                <a:latin typeface="Calibri" panose="020F0502020204030204" pitchFamily="34" charset="0"/>
                <a:ea typeface="Calibri" panose="020F0502020204030204" pitchFamily="34" charset="0"/>
                <a:cs typeface="Arial" panose="020B0604020202020204" pitchFamily="34" charset="0"/>
              </a:rPr>
              <a:t>شكل ( 1 )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32C4601-6A87-BB12-B2F2-40D19C837FDA}"/>
              </a:ext>
            </a:extLst>
          </p:cNvPr>
          <p:cNvPicPr>
            <a:picLocks noChangeAspect="1"/>
          </p:cNvPicPr>
          <p:nvPr/>
        </p:nvPicPr>
        <p:blipFill>
          <a:blip r:embed="rId4"/>
          <a:stretch>
            <a:fillRect/>
          </a:stretch>
        </p:blipFill>
        <p:spPr>
          <a:xfrm>
            <a:off x="2550694" y="5692433"/>
            <a:ext cx="1289301" cy="522690"/>
          </a:xfrm>
          <a:prstGeom prst="rect">
            <a:avLst/>
          </a:prstGeom>
        </p:spPr>
      </p:pic>
    </p:spTree>
    <p:extLst>
      <p:ext uri="{BB962C8B-B14F-4D97-AF65-F5344CB8AC3E}">
        <p14:creationId xmlns:p14="http://schemas.microsoft.com/office/powerpoint/2010/main" val="154575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AEE105A-BED7-48E6-BA58-C70F219DDAD3}"/>
              </a:ext>
            </a:extLst>
          </p:cNvPr>
          <p:cNvSpPr txBox="1"/>
          <p:nvPr/>
        </p:nvSpPr>
        <p:spPr>
          <a:xfrm>
            <a:off x="1824599" y="227362"/>
            <a:ext cx="9809921" cy="400110"/>
          </a:xfrm>
          <a:prstGeom prst="rect">
            <a:avLst/>
          </a:prstGeom>
          <a:noFill/>
        </p:spPr>
        <p:txBody>
          <a:bodyPr wrap="square">
            <a:spAutoFit/>
          </a:bodyPr>
          <a:lstStyle/>
          <a:p>
            <a:pPr algn="r"/>
            <a:r>
              <a:rPr lang="ar-OM" sz="2000" b="1" dirty="0">
                <a:solidFill>
                  <a:schemeClr val="bg1"/>
                </a:solidFill>
              </a:rPr>
              <a:t>ثالثا : ملاحظة نمو نبات الطماطم بعد مرور 4 أسابيع على زراعته من حيث المظهر العام: </a:t>
            </a:r>
          </a:p>
        </p:txBody>
      </p:sp>
      <p:grpSp>
        <p:nvGrpSpPr>
          <p:cNvPr id="3083" name="Group 49"/>
          <p:cNvGrpSpPr>
            <a:grpSpLocks/>
          </p:cNvGrpSpPr>
          <p:nvPr/>
        </p:nvGrpSpPr>
        <p:grpSpPr bwMode="auto">
          <a:xfrm>
            <a:off x="169863" y="66675"/>
            <a:ext cx="2581275" cy="2363788"/>
            <a:chOff x="0" y="0"/>
            <a:chExt cx="25806" cy="23641"/>
          </a:xfrm>
        </p:grpSpPr>
      </p:grpSp>
      <p:grpSp>
        <p:nvGrpSpPr>
          <p:cNvPr id="3080" name="Group 15"/>
          <p:cNvGrpSpPr>
            <a:grpSpLocks/>
          </p:cNvGrpSpPr>
          <p:nvPr/>
        </p:nvGrpSpPr>
        <p:grpSpPr bwMode="auto">
          <a:xfrm>
            <a:off x="6350" y="65088"/>
            <a:ext cx="2508250" cy="2362200"/>
            <a:chOff x="0" y="0"/>
            <a:chExt cx="25085" cy="23628"/>
          </a:xfrm>
        </p:grpSpPr>
      </p:grpSp>
      <p:pic>
        <p:nvPicPr>
          <p:cNvPr id="23" name="Picture 22">
            <a:extLst>
              <a:ext uri="{FF2B5EF4-FFF2-40B4-BE49-F238E27FC236}">
                <a16:creationId xmlns:a16="http://schemas.microsoft.com/office/drawing/2014/main" id="{9F59F623-43A6-3C04-9F75-F6796FD7C96F}"/>
              </a:ext>
            </a:extLst>
          </p:cNvPr>
          <p:cNvPicPr>
            <a:picLocks noChangeAspect="1"/>
          </p:cNvPicPr>
          <p:nvPr/>
        </p:nvPicPr>
        <p:blipFill>
          <a:blip r:embed="rId3"/>
          <a:stretch>
            <a:fillRect/>
          </a:stretch>
        </p:blipFill>
        <p:spPr>
          <a:xfrm>
            <a:off x="719471" y="820454"/>
            <a:ext cx="10915049" cy="6037546"/>
          </a:xfrm>
          <a:prstGeom prst="rect">
            <a:avLst/>
          </a:prstGeom>
        </p:spPr>
      </p:pic>
      <p:pic>
        <p:nvPicPr>
          <p:cNvPr id="24" name="Picture 23">
            <a:extLst>
              <a:ext uri="{FF2B5EF4-FFF2-40B4-BE49-F238E27FC236}">
                <a16:creationId xmlns:a16="http://schemas.microsoft.com/office/drawing/2014/main" id="{F57F495F-AD9E-1612-1FF6-DAC5296ED4BC}"/>
              </a:ext>
            </a:extLst>
          </p:cNvPr>
          <p:cNvPicPr>
            <a:picLocks noChangeAspect="1"/>
          </p:cNvPicPr>
          <p:nvPr/>
        </p:nvPicPr>
        <p:blipFill>
          <a:blip r:embed="rId4"/>
          <a:stretch>
            <a:fillRect/>
          </a:stretch>
        </p:blipFill>
        <p:spPr>
          <a:xfrm>
            <a:off x="4954585" y="6047722"/>
            <a:ext cx="1706098" cy="582916"/>
          </a:xfrm>
          <a:prstGeom prst="rect">
            <a:avLst/>
          </a:prstGeom>
        </p:spPr>
      </p:pic>
    </p:spTree>
    <p:extLst>
      <p:ext uri="{BB962C8B-B14F-4D97-AF65-F5344CB8AC3E}">
        <p14:creationId xmlns:p14="http://schemas.microsoft.com/office/powerpoint/2010/main" val="13163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12C01E-3ABA-46F3-AE2D-11D8D611F862}"/>
              </a:ext>
            </a:extLst>
          </p:cNvPr>
          <p:cNvSpPr txBox="1"/>
          <p:nvPr/>
        </p:nvSpPr>
        <p:spPr>
          <a:xfrm>
            <a:off x="240101" y="235580"/>
            <a:ext cx="11249107" cy="400110"/>
          </a:xfrm>
          <a:prstGeom prst="rect">
            <a:avLst/>
          </a:prstGeom>
          <a:noFill/>
        </p:spPr>
        <p:txBody>
          <a:bodyPr wrap="square">
            <a:spAutoFit/>
          </a:bodyPr>
          <a:lstStyle/>
          <a:p>
            <a:pPr algn="r"/>
            <a:r>
              <a:rPr lang="ar-OM" sz="2000" b="1" dirty="0">
                <a:solidFill>
                  <a:schemeClr val="bg1"/>
                </a:solidFill>
              </a:rPr>
              <a:t>رابعا : متابعة نمو نبات الطماطم خلال 4 أسابيع من زراعته من حيث عدد الأوراق وطول الساق .</a:t>
            </a:r>
          </a:p>
        </p:txBody>
      </p:sp>
      <p:pic>
        <p:nvPicPr>
          <p:cNvPr id="6" name="Picture 5">
            <a:extLst>
              <a:ext uri="{FF2B5EF4-FFF2-40B4-BE49-F238E27FC236}">
                <a16:creationId xmlns:a16="http://schemas.microsoft.com/office/drawing/2014/main" id="{1473320C-7601-7DB5-958E-39F6E8FD7534}"/>
              </a:ext>
            </a:extLst>
          </p:cNvPr>
          <p:cNvPicPr>
            <a:picLocks noChangeAspect="1"/>
          </p:cNvPicPr>
          <p:nvPr/>
        </p:nvPicPr>
        <p:blipFill>
          <a:blip r:embed="rId3"/>
          <a:stretch>
            <a:fillRect/>
          </a:stretch>
        </p:blipFill>
        <p:spPr>
          <a:xfrm>
            <a:off x="1005087" y="882383"/>
            <a:ext cx="10181826" cy="4527072"/>
          </a:xfrm>
          <a:prstGeom prst="rect">
            <a:avLst/>
          </a:prstGeom>
        </p:spPr>
      </p:pic>
      <p:pic>
        <p:nvPicPr>
          <p:cNvPr id="7" name="Picture 6">
            <a:extLst>
              <a:ext uri="{FF2B5EF4-FFF2-40B4-BE49-F238E27FC236}">
                <a16:creationId xmlns:a16="http://schemas.microsoft.com/office/drawing/2014/main" id="{5A174ABD-E8B4-2816-4098-25D066963B57}"/>
              </a:ext>
            </a:extLst>
          </p:cNvPr>
          <p:cNvPicPr>
            <a:picLocks noChangeAspect="1"/>
          </p:cNvPicPr>
          <p:nvPr/>
        </p:nvPicPr>
        <p:blipFill>
          <a:blip r:embed="rId4"/>
          <a:stretch>
            <a:fillRect/>
          </a:stretch>
        </p:blipFill>
        <p:spPr>
          <a:xfrm>
            <a:off x="5390148" y="5588437"/>
            <a:ext cx="1703587" cy="774359"/>
          </a:xfrm>
          <a:prstGeom prst="rect">
            <a:avLst/>
          </a:prstGeom>
        </p:spPr>
      </p:pic>
    </p:spTree>
    <p:extLst>
      <p:ext uri="{BB962C8B-B14F-4D97-AF65-F5344CB8AC3E}">
        <p14:creationId xmlns:p14="http://schemas.microsoft.com/office/powerpoint/2010/main" val="538732635"/>
      </p:ext>
    </p:extLst>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952</Words>
  <Application>Microsoft Office PowerPoint</Application>
  <PresentationFormat>Widescreen</PresentationFormat>
  <Paragraphs>108</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Barlow Semi Condensed</vt:lpstr>
      <vt:lpstr>Barlow Semi Condensed Light</vt:lpstr>
      <vt:lpstr>BenchNine</vt:lpstr>
      <vt:lpstr>Calibri</vt:lpstr>
      <vt:lpstr>Joti One</vt:lpstr>
      <vt:lpstr>Sue Ellen Francisco</vt:lpstr>
      <vt:lpstr>Chalkboard by Slidesgo</vt:lpstr>
      <vt:lpstr>تأثير اختلاف المصادر المائية على نمو نبات الطماطم في قرية ظاهرالفوارس بولايةعبري      اعداد الطالبة :                                     شيخة بنت راشد بن نصيب الفارسية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1.THIS IS A GREAT HEADLINE</dc:title>
  <dc:creator>jana1234512@gmail.com</dc:creator>
  <cp:lastModifiedBy>هداية الفارسي</cp:lastModifiedBy>
  <cp:revision>56</cp:revision>
  <dcterms:created xsi:type="dcterms:W3CDTF">2021-01-25T16:21:50Z</dcterms:created>
  <dcterms:modified xsi:type="dcterms:W3CDTF">2023-03-04T13:31:47Z</dcterms:modified>
</cp:coreProperties>
</file>