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5" r:id="rId11"/>
    <p:sldId id="291" r:id="rId12"/>
    <p:sldId id="269" r:id="rId13"/>
    <p:sldId id="270" r:id="rId14"/>
    <p:sldId id="271" r:id="rId15"/>
    <p:sldId id="272" r:id="rId16"/>
    <p:sldId id="267" r:id="rId17"/>
    <p:sldId id="268" r:id="rId18"/>
    <p:sldId id="273" r:id="rId19"/>
    <p:sldId id="274" r:id="rId20"/>
  </p:sldIdLst>
  <p:sldSz cx="11430000" cy="6426200"/>
  <p:notesSz cx="11430000" cy="6426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0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1992122"/>
            <a:ext cx="9715500" cy="1349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598672"/>
            <a:ext cx="8001000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642620"/>
            <a:ext cx="9001125" cy="139234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193476"/>
            <a:ext cx="4166235" cy="77203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11" b="0" baseline="0">
                <a:solidFill>
                  <a:schemeClr val="tx2"/>
                </a:solidFill>
              </a:defRPr>
            </a:lvl1pPr>
            <a:lvl2pPr marL="428396" indent="0">
              <a:buNone/>
              <a:defRPr sz="1874" b="1"/>
            </a:lvl2pPr>
            <a:lvl3pPr marL="856793" indent="0">
              <a:buNone/>
              <a:defRPr sz="1687" b="1"/>
            </a:lvl3pPr>
            <a:lvl4pPr marL="1285189" indent="0">
              <a:buNone/>
              <a:defRPr sz="1499" b="1"/>
            </a:lvl4pPr>
            <a:lvl5pPr marL="1713586" indent="0">
              <a:buNone/>
              <a:defRPr sz="1499" b="1"/>
            </a:lvl5pPr>
            <a:lvl6pPr marL="2141982" indent="0">
              <a:buNone/>
              <a:defRPr sz="1499" b="1"/>
            </a:lvl6pPr>
            <a:lvl7pPr marL="2570378" indent="0">
              <a:buNone/>
              <a:defRPr sz="1499" b="1"/>
            </a:lvl7pPr>
            <a:lvl8pPr marL="2998775" indent="0">
              <a:buNone/>
              <a:defRPr sz="1499" b="1"/>
            </a:lvl8pPr>
            <a:lvl9pPr marL="3427171" indent="0">
              <a:buNone/>
              <a:defRPr sz="14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75" y="3097102"/>
            <a:ext cx="4166235" cy="24008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201" y="2193476"/>
            <a:ext cx="4166235" cy="772036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811" b="0" baseline="0">
                <a:solidFill>
                  <a:schemeClr val="tx2"/>
                </a:solidFill>
              </a:defRPr>
            </a:lvl1pPr>
            <a:lvl2pPr marL="428396" indent="0">
              <a:buNone/>
              <a:defRPr sz="1874" b="1"/>
            </a:lvl2pPr>
            <a:lvl3pPr marL="856793" indent="0">
              <a:buNone/>
              <a:defRPr sz="1687" b="1"/>
            </a:lvl3pPr>
            <a:lvl4pPr marL="1285189" indent="0">
              <a:buNone/>
              <a:defRPr sz="1499" b="1"/>
            </a:lvl4pPr>
            <a:lvl5pPr marL="1713586" indent="0">
              <a:buNone/>
              <a:defRPr sz="1499" b="1"/>
            </a:lvl5pPr>
            <a:lvl6pPr marL="2141982" indent="0">
              <a:buNone/>
              <a:defRPr sz="1499" b="1"/>
            </a:lvl6pPr>
            <a:lvl7pPr marL="2570378" indent="0">
              <a:buNone/>
              <a:defRPr sz="1499" b="1"/>
            </a:lvl7pPr>
            <a:lvl8pPr marL="2998775" indent="0">
              <a:buNone/>
              <a:defRPr sz="1499" b="1"/>
            </a:lvl8pPr>
            <a:lvl9pPr marL="3427171" indent="0">
              <a:buNone/>
              <a:defRPr sz="149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201" y="3097102"/>
            <a:ext cx="4166235" cy="240087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75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46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52"/>
            <a:ext cx="4972050" cy="6425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642620"/>
            <a:ext cx="3614738" cy="2022017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98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019" y="642621"/>
            <a:ext cx="4886325" cy="4849401"/>
          </a:xfrm>
        </p:spPr>
        <p:txBody>
          <a:bodyPr/>
          <a:lstStyle>
            <a:lvl1pPr>
              <a:defRPr sz="1874"/>
            </a:lvl1pPr>
            <a:lvl2pPr>
              <a:defRPr sz="1874"/>
            </a:lvl2pPr>
            <a:lvl3pPr>
              <a:defRPr sz="1687"/>
            </a:lvl3pPr>
            <a:lvl4pPr>
              <a:defRPr sz="1687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56" y="2676500"/>
            <a:ext cx="3614738" cy="2821471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06"/>
              </a:spcAft>
              <a:buNone/>
              <a:defRPr sz="1499"/>
            </a:lvl1pPr>
            <a:lvl2pPr marL="428396" indent="0">
              <a:buNone/>
              <a:defRPr sz="1312"/>
            </a:lvl2pPr>
            <a:lvl3pPr marL="856793" indent="0">
              <a:buNone/>
              <a:defRPr sz="1124"/>
            </a:lvl3pPr>
            <a:lvl4pPr marL="1285189" indent="0">
              <a:buNone/>
              <a:defRPr sz="937"/>
            </a:lvl4pPr>
            <a:lvl5pPr marL="1713586" indent="0">
              <a:buNone/>
              <a:defRPr sz="937"/>
            </a:lvl5pPr>
            <a:lvl6pPr marL="2141982" indent="0">
              <a:buNone/>
              <a:defRPr sz="937"/>
            </a:lvl6pPr>
            <a:lvl7pPr marL="2570378" indent="0">
              <a:buNone/>
              <a:defRPr sz="937"/>
            </a:lvl7pPr>
            <a:lvl8pPr marL="2998775" indent="0">
              <a:buNone/>
              <a:defRPr sz="937"/>
            </a:lvl8pPr>
            <a:lvl9pPr marL="3427171" indent="0">
              <a:buNone/>
              <a:defRPr sz="93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656" y="6047062"/>
            <a:ext cx="1129286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68074" y="6047062"/>
            <a:ext cx="2225320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444" y="6047062"/>
            <a:ext cx="1496524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4972050" y="352"/>
            <a:ext cx="214313" cy="642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3552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52"/>
            <a:ext cx="4972050" cy="64258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656" y="642620"/>
            <a:ext cx="3614738" cy="2022017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98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6362" y="1"/>
            <a:ext cx="6243638" cy="6426199"/>
          </a:xfrm>
        </p:spPr>
        <p:txBody>
          <a:bodyPr anchor="t">
            <a:normAutofit/>
          </a:bodyPr>
          <a:lstStyle>
            <a:lvl1pPr marL="0" indent="0">
              <a:buNone/>
              <a:defRPr sz="1874"/>
            </a:lvl1pPr>
            <a:lvl2pPr marL="428396" indent="0">
              <a:buNone/>
              <a:defRPr sz="1874"/>
            </a:lvl2pPr>
            <a:lvl3pPr marL="856793" indent="0">
              <a:buNone/>
              <a:defRPr sz="1874"/>
            </a:lvl3pPr>
            <a:lvl4pPr marL="1285189" indent="0">
              <a:buNone/>
              <a:defRPr sz="1874"/>
            </a:lvl4pPr>
            <a:lvl5pPr marL="1713586" indent="0">
              <a:buNone/>
              <a:defRPr sz="1874"/>
            </a:lvl5pPr>
            <a:lvl6pPr marL="2141982" indent="0">
              <a:buNone/>
              <a:defRPr sz="1874"/>
            </a:lvl6pPr>
            <a:lvl7pPr marL="2570378" indent="0">
              <a:buNone/>
              <a:defRPr sz="1874"/>
            </a:lvl7pPr>
            <a:lvl8pPr marL="2998775" indent="0">
              <a:buNone/>
              <a:defRPr sz="1874"/>
            </a:lvl8pPr>
            <a:lvl9pPr marL="3427171" indent="0">
              <a:buNone/>
              <a:defRPr sz="187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656" y="2676148"/>
            <a:ext cx="3614738" cy="2821823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406"/>
              </a:spcAft>
              <a:buNone/>
              <a:defRPr sz="1499"/>
            </a:lvl1pPr>
            <a:lvl2pPr marL="428396" indent="0">
              <a:buNone/>
              <a:defRPr sz="1312"/>
            </a:lvl2pPr>
            <a:lvl3pPr marL="856793" indent="0">
              <a:buNone/>
              <a:defRPr sz="1124"/>
            </a:lvl3pPr>
            <a:lvl4pPr marL="1285189" indent="0">
              <a:buNone/>
              <a:defRPr sz="937"/>
            </a:lvl4pPr>
            <a:lvl5pPr marL="1713586" indent="0">
              <a:buNone/>
              <a:defRPr sz="937"/>
            </a:lvl5pPr>
            <a:lvl6pPr marL="2141982" indent="0">
              <a:buNone/>
              <a:defRPr sz="937"/>
            </a:lvl6pPr>
            <a:lvl7pPr marL="2570378" indent="0">
              <a:buNone/>
              <a:defRPr sz="937"/>
            </a:lvl7pPr>
            <a:lvl8pPr marL="2998775" indent="0">
              <a:buNone/>
              <a:defRPr sz="937"/>
            </a:lvl8pPr>
            <a:lvl9pPr marL="3427171" indent="0">
              <a:buNone/>
              <a:defRPr sz="93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8656" y="6047062"/>
            <a:ext cx="1129286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68074" y="6047062"/>
            <a:ext cx="2225320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444" y="6047062"/>
            <a:ext cx="1496524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4972050" y="352"/>
            <a:ext cx="214313" cy="642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737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5" y="2150992"/>
            <a:ext cx="9001125" cy="33469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77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6776" y="584857"/>
            <a:ext cx="1467906" cy="4913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5876" y="584857"/>
            <a:ext cx="7668413" cy="4913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92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525" y="2457450"/>
            <a:ext cx="10315573" cy="38766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457200"/>
            <a:ext cx="6095999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478026"/>
            <a:ext cx="4972050" cy="4241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478026"/>
            <a:ext cx="4972050" cy="4241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33" y="1675848"/>
            <a:ext cx="7838652" cy="1966115"/>
          </a:xfrm>
        </p:spPr>
        <p:txBody>
          <a:bodyPr anchor="b">
            <a:noAutofit/>
          </a:bodyPr>
          <a:lstStyle>
            <a:lvl1pPr algn="ctr">
              <a:defRPr sz="6746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413" y="3707181"/>
            <a:ext cx="6404693" cy="1017844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155"/>
            </a:lvl1pPr>
            <a:lvl2pPr marL="428396" indent="0" algn="ctr">
              <a:buNone/>
              <a:defRPr sz="1874"/>
            </a:lvl2pPr>
            <a:lvl3pPr marL="856793" indent="0" algn="ctr">
              <a:buNone/>
              <a:defRPr sz="1687"/>
            </a:lvl3pPr>
            <a:lvl4pPr marL="1285189" indent="0" algn="ctr">
              <a:buNone/>
              <a:defRPr sz="1499"/>
            </a:lvl4pPr>
            <a:lvl5pPr marL="1713586" indent="0" algn="ctr">
              <a:buNone/>
              <a:defRPr sz="1499"/>
            </a:lvl5pPr>
            <a:lvl6pPr marL="2141982" indent="0" algn="ctr">
              <a:buNone/>
              <a:defRPr sz="1499"/>
            </a:lvl6pPr>
            <a:lvl7pPr marL="2570378" indent="0" algn="ctr">
              <a:buNone/>
              <a:defRPr sz="1499"/>
            </a:lvl7pPr>
            <a:lvl8pPr marL="2998775" indent="0" algn="ctr">
              <a:buNone/>
              <a:defRPr sz="1499"/>
            </a:lvl8pPr>
            <a:lvl9pPr marL="3427171" indent="0" algn="ctr">
              <a:buNone/>
              <a:defRPr sz="149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804" y="6047062"/>
            <a:ext cx="1507448" cy="3791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551" y="6047062"/>
            <a:ext cx="6584416" cy="3791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265" y="6047062"/>
            <a:ext cx="1496524" cy="3791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05805" y="697595"/>
            <a:ext cx="10006985" cy="5012840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0513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73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12" y="1219423"/>
            <a:ext cx="9012160" cy="2673120"/>
          </a:xfrm>
        </p:spPr>
        <p:txBody>
          <a:bodyPr anchor="b">
            <a:normAutofit/>
          </a:bodyPr>
          <a:lstStyle>
            <a:lvl1pPr algn="r">
              <a:defRPr sz="6746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12" y="3950855"/>
            <a:ext cx="9012160" cy="1071337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49">
                <a:solidFill>
                  <a:schemeClr val="tx2"/>
                </a:solidFill>
              </a:defRPr>
            </a:lvl1pPr>
            <a:lvl2pPr marL="428396" indent="0">
              <a:buNone/>
              <a:defRPr sz="1874">
                <a:solidFill>
                  <a:schemeClr val="tx1">
                    <a:tint val="75000"/>
                  </a:schemeClr>
                </a:solidFill>
              </a:defRPr>
            </a:lvl2pPr>
            <a:lvl3pPr marL="856793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3pPr>
            <a:lvl4pPr marL="128518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4pPr>
            <a:lvl5pPr marL="17135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5pPr>
            <a:lvl6pPr marL="2141982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6pPr>
            <a:lvl7pPr marL="2570378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7pPr>
            <a:lvl8pPr marL="2998775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8pPr>
            <a:lvl9pPr marL="3427171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27" y="6047062"/>
            <a:ext cx="1521008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2793" y="6047062"/>
            <a:ext cx="6584416" cy="37913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6265" y="6047062"/>
            <a:ext cx="1496524" cy="3791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7642465" y="1579518"/>
            <a:ext cx="3070325" cy="4130917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25586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75" y="2142066"/>
            <a:ext cx="4169799" cy="335590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566" y="2142066"/>
            <a:ext cx="4169799" cy="33559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8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473" y="12446"/>
            <a:ext cx="3045896" cy="846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478026"/>
            <a:ext cx="10287000" cy="42412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5976366"/>
            <a:ext cx="36576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5976366"/>
            <a:ext cx="2628900" cy="321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875" y="642620"/>
            <a:ext cx="9001125" cy="139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142067"/>
            <a:ext cx="9001125" cy="3355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3734" y="6047062"/>
            <a:ext cx="1129286" cy="37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4" baseline="0">
                <a:solidFill>
                  <a:schemeClr val="tx2"/>
                </a:solidFill>
              </a:defRPr>
            </a:lvl1pPr>
          </a:lstStyle>
          <a:p>
            <a:fld id="{7C1AC4A8-ABDB-4E25-AEC3-FFDF401E07CC}" type="datetimeFigureOut">
              <a:rPr lang="pt-BR" smtClean="0"/>
              <a:t>01/03/2023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2716" y="6047062"/>
            <a:ext cx="5888278" cy="37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4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0690" y="6047062"/>
            <a:ext cx="1496524" cy="37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4" baseline="0">
                <a:solidFill>
                  <a:schemeClr val="tx2"/>
                </a:solidFill>
              </a:defRPr>
            </a:lvl1pPr>
          </a:lstStyle>
          <a:p>
            <a:fld id="{355B2266-816D-48CC-A7B1-9DD21F3786D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48214" y="352"/>
            <a:ext cx="214313" cy="642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27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856793" rtl="0" eaLnBrk="1" latinLnBrk="0" hangingPunct="1">
        <a:lnSpc>
          <a:spcPct val="89000"/>
        </a:lnSpc>
        <a:spcBef>
          <a:spcPct val="0"/>
        </a:spcBef>
        <a:buNone/>
        <a:defRPr sz="4123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853" indent="-359853" algn="l" defTabSz="856793" rtl="0" eaLnBrk="1" latinLnBrk="0" hangingPunct="1">
        <a:lnSpc>
          <a:spcPct val="94000"/>
        </a:lnSpc>
        <a:spcBef>
          <a:spcPts val="937"/>
        </a:spcBef>
        <a:spcAft>
          <a:spcPts val="187"/>
        </a:spcAft>
        <a:buFont typeface="Franklin Gothic Book" panose="020B0503020102020204" pitchFamily="34" charset="0"/>
        <a:buChar char="■"/>
        <a:defRPr sz="1874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56793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–"/>
        <a:defRPr sz="1874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285189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■"/>
        <a:defRPr sz="1687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13586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–"/>
        <a:defRPr sz="1687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41982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■"/>
        <a:defRPr sz="1499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70378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–"/>
        <a:defRPr sz="1499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998775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■"/>
        <a:defRPr sz="1312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427171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–"/>
        <a:defRPr sz="1312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55568" indent="-359853" algn="l" defTabSz="856793" rtl="0" eaLnBrk="1" latinLnBrk="0" hangingPunct="1">
        <a:lnSpc>
          <a:spcPct val="94000"/>
        </a:lnSpc>
        <a:spcBef>
          <a:spcPts val="468"/>
        </a:spcBef>
        <a:spcAft>
          <a:spcPts val="187"/>
        </a:spcAft>
        <a:buFont typeface="Franklin Gothic Book" panose="020B0503020102020204" pitchFamily="34" charset="0"/>
        <a:buChar char="■"/>
        <a:defRPr sz="1312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396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6793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189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3586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1982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0378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998775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7171" algn="l" defTabSz="856793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4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5" y="0"/>
            <a:ext cx="11424285" cy="6407150"/>
            <a:chOff x="0" y="0"/>
            <a:chExt cx="11424285" cy="640715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75731" cy="726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42091"/>
              <a:ext cx="7286387" cy="5664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0261" y="1471947"/>
              <a:ext cx="744505" cy="4763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0511" y="2082703"/>
              <a:ext cx="707890" cy="11237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7282" y="3304217"/>
              <a:ext cx="793325" cy="5374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913" y="0"/>
              <a:ext cx="5296971" cy="54540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721" y="5673952"/>
              <a:ext cx="3930011" cy="7329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1547" y="5673952"/>
              <a:ext cx="2282336" cy="732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74351" y="3316430"/>
              <a:ext cx="0" cy="519430"/>
            </a:xfrm>
            <a:custGeom>
              <a:avLst/>
              <a:gdLst/>
              <a:ahLst/>
              <a:cxnLst/>
              <a:rect l="l" t="t" r="r" b="b"/>
              <a:pathLst>
                <a:path h="519429">
                  <a:moveTo>
                    <a:pt x="0" y="519142"/>
                  </a:moveTo>
                  <a:lnTo>
                    <a:pt x="0" y="0"/>
                  </a:lnTo>
                </a:path>
              </a:pathLst>
            </a:custGeom>
            <a:ln w="610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6580" y="3304214"/>
              <a:ext cx="0" cy="537845"/>
            </a:xfrm>
            <a:custGeom>
              <a:avLst/>
              <a:gdLst/>
              <a:ahLst/>
              <a:cxnLst/>
              <a:rect l="l" t="t" r="r" b="b"/>
              <a:pathLst>
                <a:path h="537845">
                  <a:moveTo>
                    <a:pt x="0" y="537465"/>
                  </a:moveTo>
                  <a:lnTo>
                    <a:pt x="0" y="0"/>
                  </a:lnTo>
                </a:path>
              </a:pathLst>
            </a:custGeom>
            <a:ln w="57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31634" y="639158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>
                  <a:moveTo>
                    <a:pt x="0" y="0"/>
                  </a:moveTo>
                  <a:lnTo>
                    <a:pt x="524815" y="0"/>
                  </a:lnTo>
                </a:path>
              </a:pathLst>
            </a:custGeom>
            <a:ln w="152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4899" y="1942228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0560" y="0"/>
                  </a:lnTo>
                </a:path>
              </a:pathLst>
            </a:custGeom>
            <a:ln w="12724">
              <a:solidFill>
                <a:srgbClr val="4141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22198" y="1306049"/>
            <a:ext cx="412750" cy="774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900" b="1" spc="-495" dirty="0">
                <a:solidFill>
                  <a:srgbClr val="414141"/>
                </a:solidFill>
                <a:latin typeface="Arial"/>
                <a:cs typeface="Arial"/>
              </a:rPr>
              <a:t>A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9623" y="3123304"/>
            <a:ext cx="2213610" cy="1024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655">
              <a:lnSpc>
                <a:spcPts val="6115"/>
              </a:lnSpc>
              <a:spcBef>
                <a:spcPts val="110"/>
              </a:spcBef>
              <a:tabLst>
                <a:tab pos="1770380" algn="l"/>
              </a:tabLst>
            </a:pPr>
            <a:r>
              <a:rPr sz="2950" spc="-10" dirty="0">
                <a:solidFill>
                  <a:srgbClr val="EFF73D"/>
                </a:solidFill>
                <a:latin typeface="Arial"/>
                <a:cs typeface="Arial"/>
              </a:rPr>
              <a:t>TRAPS</a:t>
            </a:r>
            <a:r>
              <a:rPr sz="2950" dirty="0">
                <a:solidFill>
                  <a:srgbClr val="EFF73D"/>
                </a:solidFill>
                <a:latin typeface="Arial"/>
                <a:cs typeface="Arial"/>
              </a:rPr>
              <a:t>	</a:t>
            </a:r>
            <a:r>
              <a:rPr sz="5450" spc="-305" dirty="0">
                <a:solidFill>
                  <a:srgbClr val="FB1F28"/>
                </a:solidFill>
                <a:latin typeface="Arial"/>
                <a:cs typeface="Arial"/>
              </a:rPr>
              <a:t>A</a:t>
            </a:r>
            <a:endParaRPr sz="5450" dirty="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800" spc="-25" dirty="0">
                <a:solidFill>
                  <a:srgbClr val="895EF9"/>
                </a:solidFill>
                <a:latin typeface="Arial"/>
                <a:cs typeface="Arial"/>
              </a:rPr>
              <a:t>CUL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1936" y="1169391"/>
            <a:ext cx="1183005" cy="934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50" b="1" spc="-570" dirty="0">
                <a:solidFill>
                  <a:srgbClr val="414141"/>
                </a:solidFill>
                <a:latin typeface="Courier New"/>
                <a:cs typeface="Courier New"/>
              </a:rPr>
              <a:t>GYP</a:t>
            </a:r>
            <a:endParaRPr sz="59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9015" y="2965951"/>
            <a:ext cx="1299210" cy="151447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5450" b="1" spc="-215" dirty="0">
                <a:solidFill>
                  <a:srgbClr val="FB1F28"/>
                </a:solidFill>
                <a:latin typeface="Arial"/>
                <a:cs typeface="Arial"/>
              </a:rPr>
              <a:t>ICIA</a:t>
            </a:r>
            <a:endParaRPr sz="5450">
              <a:latin typeface="Arial"/>
              <a:cs typeface="Arial"/>
            </a:endParaRPr>
          </a:p>
          <a:p>
            <a:pPr marL="800100">
              <a:lnSpc>
                <a:spcPct val="100000"/>
              </a:lnSpc>
              <a:spcBef>
                <a:spcPts val="630"/>
              </a:spcBef>
            </a:pPr>
            <a:r>
              <a:rPr sz="2750" spc="-705" dirty="0">
                <a:solidFill>
                  <a:srgbClr val="28A1E1"/>
                </a:solidFill>
                <a:latin typeface="Arial"/>
                <a:cs typeface="Arial"/>
              </a:rPr>
              <a:t>1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5AA56C27-61FC-5FCA-048E-957CDE4D5A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23" y="461819"/>
            <a:ext cx="9748747" cy="5322969"/>
          </a:xfrm>
          <a:prstGeom prst="rect">
            <a:avLst/>
          </a:prstGeom>
        </p:spPr>
      </p:pic>
      <p:pic>
        <p:nvPicPr>
          <p:cNvPr id="21" name="Imagem 20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0B65DD82-9FC0-4F74-84BF-2667D3CB9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63" y="4323442"/>
            <a:ext cx="2619375" cy="1619250"/>
          </a:xfrm>
          <a:prstGeom prst="rect">
            <a:avLst/>
          </a:prstGeom>
        </p:spPr>
      </p:pic>
      <p:pic>
        <p:nvPicPr>
          <p:cNvPr id="22" name="Imagem 21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139F9156-05DD-3BD0-92DA-36FB47A2C4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6423" y="50348"/>
            <a:ext cx="2657362" cy="16427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C14DE747-C781-2271-DD75-30B7E760C4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057"/>
            <a:ext cx="11429999" cy="6419849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064AB6C9-B581-D4D2-4159-D2C0F6607083}"/>
              </a:ext>
            </a:extLst>
          </p:cNvPr>
          <p:cNvSpPr/>
          <p:nvPr/>
        </p:nvSpPr>
        <p:spPr>
          <a:xfrm>
            <a:off x="776316" y="2136422"/>
            <a:ext cx="10433154" cy="4228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28396" rtl="0"/>
            <a:endParaRPr lang="pt-BR" sz="1687" kern="120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FFFBF-F047-5F27-0211-5212B8D5A45B}"/>
              </a:ext>
            </a:extLst>
          </p:cNvPr>
          <p:cNvSpPr txBox="1"/>
          <p:nvPr/>
        </p:nvSpPr>
        <p:spPr>
          <a:xfrm>
            <a:off x="813186" y="173729"/>
            <a:ext cx="6197213" cy="113069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l" defTabSz="428396" rtl="0"/>
            <a:r>
              <a:rPr lang="en-US" sz="2249" b="1" u="sng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Study site 3 </a:t>
            </a:r>
          </a:p>
          <a:p>
            <a:pPr algn="l" defTabSz="428396" rtl="0"/>
            <a:r>
              <a:rPr lang="en-US" sz="2249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CEF 08 Sobradinho, Cidade de Sobradinho/ DF</a:t>
            </a:r>
          </a:p>
          <a:p>
            <a:pPr algn="l" defTabSz="428396" rtl="0"/>
            <a:endParaRPr lang="pt-BR" sz="2249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FF851B-C5D6-F25A-EF15-0192AA11BD8F}"/>
              </a:ext>
            </a:extLst>
          </p:cNvPr>
          <p:cNvSpPr txBox="1"/>
          <p:nvPr/>
        </p:nvSpPr>
        <p:spPr>
          <a:xfrm>
            <a:off x="1046620" y="1463784"/>
            <a:ext cx="2778048" cy="3899657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428396" rtl="0"/>
            <a:r>
              <a:rPr lang="en-US" sz="2249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249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collections – </a:t>
            </a:r>
            <a:r>
              <a:rPr lang="en-US" sz="2249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larvae</a:t>
            </a:r>
          </a:p>
          <a:p>
            <a:pPr algn="just" defTabSz="428396" rtl="0"/>
            <a:endParaRPr lang="en-US" sz="2249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748" indent="-267748" algn="just" defTabSz="428396" rtl="0">
              <a:buFont typeface="Wingdings" panose="05000000000000000000" pitchFamily="2" charset="2"/>
              <a:buChar char="ü"/>
            </a:pPr>
            <a:r>
              <a:rPr lang="en-US" sz="2249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free artificial containers with  14 larvae</a:t>
            </a:r>
          </a:p>
          <a:p>
            <a:pPr marL="267748" indent="-267748" algn="just" defTabSz="428396" rtl="0">
              <a:buFont typeface="Wingdings" panose="05000000000000000000" pitchFamily="2" charset="2"/>
              <a:buChar char="ü"/>
            </a:pPr>
            <a:r>
              <a:rPr lang="en-US" sz="2249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artificial capture containers with 1 larvae</a:t>
            </a:r>
          </a:p>
          <a:p>
            <a:pPr marL="267748" indent="-267748" algn="just" defTabSz="428396" rtl="0">
              <a:buFont typeface="Wingdings" panose="05000000000000000000" pitchFamily="2" charset="2"/>
              <a:buChar char="ü"/>
            </a:pPr>
            <a:r>
              <a:rPr lang="en-US" sz="2249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natural container - 2 larvae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EA944AC-78D2-745D-20C7-B07010E6A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959" y="-194414"/>
            <a:ext cx="3780662" cy="221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199107D-5019-4070-ED19-C6422B736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4153" y="2320796"/>
            <a:ext cx="3413561" cy="19298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F2C8BB6-9216-396C-83BA-C7885CD26C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341" y="2338956"/>
            <a:ext cx="3287280" cy="192981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2458297-AB1A-5CB0-6163-32870FCA7B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3341" y="4349524"/>
            <a:ext cx="3333515" cy="19580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34A86EC-D584-EB0F-3D1D-EDEE5036F6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8651" y="4349523"/>
            <a:ext cx="3450346" cy="201526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A307335-E83D-FBDC-3448-B7FEB74E8B59}"/>
              </a:ext>
            </a:extLst>
          </p:cNvPr>
          <p:cNvSpPr txBox="1"/>
          <p:nvPr/>
        </p:nvSpPr>
        <p:spPr>
          <a:xfrm>
            <a:off x="7010399" y="1914813"/>
            <a:ext cx="265518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28396" rtl="0"/>
            <a:r>
              <a:rPr lang="en-US" sz="75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Figure 23:. CEF 08 Sobradinho GLOBE map.</a:t>
            </a:r>
            <a:endParaRPr lang="pt-BR" sz="75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24A4A0-A989-B951-26BA-F55BEBF6AA08}"/>
              </a:ext>
            </a:extLst>
          </p:cNvPr>
          <p:cNvSpPr txBox="1"/>
          <p:nvPr/>
        </p:nvSpPr>
        <p:spPr>
          <a:xfrm>
            <a:off x="1156258" y="5712558"/>
            <a:ext cx="27780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28396" rtl="0"/>
            <a:r>
              <a:rPr lang="en-US" sz="750" kern="1200" dirty="0">
                <a:solidFill>
                  <a:prstClr val="black"/>
                </a:solidFill>
                <a:latin typeface="Franklin Gothic Book" panose="020B0503020102020204"/>
                <a:ea typeface="+mn-ea"/>
                <a:cs typeface="+mn-cs"/>
              </a:rPr>
              <a:t>Figure 19. CEF 08 Sobradinho’ mosquito data from three kinds of containers using  MHM (2018-2022).</a:t>
            </a:r>
            <a:endParaRPr lang="pt-BR" sz="750" kern="1200" dirty="0">
              <a:solidFill>
                <a:prstClr val="black"/>
              </a:solidFill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2C28C818-1E87-5CA1-8DA8-FC8945BFAB5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7650" y="0"/>
            <a:ext cx="228599" cy="64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904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DATA</a:t>
            </a:r>
            <a:r>
              <a:rPr spc="-114" dirty="0"/>
              <a:t> </a:t>
            </a:r>
            <a:r>
              <a:rPr spc="-95" dirty="0"/>
              <a:t>ANALYSIS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742950"/>
            <a:ext cx="4324349" cy="48196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2175" y="5568950"/>
            <a:ext cx="4104004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5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Table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2.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Data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collected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GLOBE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Platform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70" dirty="0">
                <a:latin typeface="Calibri"/>
                <a:cs typeface="Calibri"/>
              </a:rPr>
              <a:t>MHM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mosquito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habitat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sz="900" dirty="0">
                <a:latin typeface="Calibri"/>
                <a:cs typeface="Calibri"/>
              </a:rPr>
              <a:t>-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2022.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SOURCE: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globe.gov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3699" y="5568950"/>
            <a:ext cx="5384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libri"/>
                <a:cs typeface="Calibri"/>
              </a:rPr>
              <a:t>Table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3.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Data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collected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GLOBE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Platform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using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70" dirty="0">
                <a:latin typeface="Calibri"/>
                <a:cs typeface="Calibri"/>
              </a:rPr>
              <a:t>MHM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mosquito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habitat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from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2018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2022.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SOURCE: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globe.gov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575" y="733425"/>
            <a:ext cx="5924549" cy="47910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5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5025" y="5826125"/>
            <a:ext cx="3636645" cy="2959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5. Data collected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from GLOBE Platform using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MHM – mosquito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habitat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from 2018 - 2022. SOURCE: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globe.gov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0891" y="5826125"/>
            <a:ext cx="5490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6. Data collected from GLOBE</a:t>
            </a:r>
            <a:r>
              <a:rPr sz="9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Platform using MHM – mosquito habitat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from 2018 - 2022. SOURCE: </a:t>
            </a:r>
            <a:r>
              <a:rPr sz="900" spc="-10" dirty="0">
                <a:solidFill>
                  <a:srgbClr val="FFFFFF"/>
                </a:solidFill>
                <a:latin typeface="Times New Roman"/>
                <a:cs typeface="Times New Roman"/>
              </a:rPr>
              <a:t>globe.gov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114425"/>
            <a:ext cx="6819899" cy="42100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66750"/>
            <a:ext cx="3448049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25" y="285750"/>
            <a:ext cx="9629774" cy="5791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72605" y="6048438"/>
            <a:ext cx="5383530" cy="3549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0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 Data collected from GLOBE Platform using </a:t>
            </a:r>
            <a:r>
              <a:rPr sz="1100" spc="-95" dirty="0">
                <a:solidFill>
                  <a:srgbClr val="FFFFFF"/>
                </a:solidFill>
                <a:latin typeface="Calibri"/>
                <a:cs typeface="Calibri"/>
              </a:rPr>
              <a:t>MHM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– mosquito habitat from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 -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2022.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SOURCE: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globe.gov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42925"/>
            <a:ext cx="10248899" cy="4991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025" y="0"/>
            <a:ext cx="228599" cy="6419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250" y="5743575"/>
            <a:ext cx="3038474" cy="352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0" y="5534025"/>
            <a:ext cx="3419474" cy="4095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700" y="12446"/>
            <a:ext cx="120840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u="none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900" u="none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u="none" spc="6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2700" y="664260"/>
            <a:ext cx="6242685" cy="545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900" b="1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b="1" spc="6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900" b="1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b="1" dirty="0">
                <a:solidFill>
                  <a:srgbClr val="FFFFFF"/>
                </a:solidFill>
                <a:latin typeface="Calibri"/>
                <a:cs typeface="Calibri"/>
              </a:rPr>
              <a:t>showed</a:t>
            </a:r>
            <a:r>
              <a:rPr sz="1900" b="1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9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19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mosquito</a:t>
            </a:r>
            <a:r>
              <a:rPr sz="19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larvae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containers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collected</a:t>
            </a: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competition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containers</a:t>
            </a:r>
            <a:r>
              <a:rPr sz="19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sz="19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190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correlation</a:t>
            </a:r>
            <a:r>
              <a:rPr sz="190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mosquito</a:t>
            </a:r>
            <a:r>
              <a:rPr sz="190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larvae</a:t>
            </a:r>
            <a:r>
              <a:rPr sz="190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around</a:t>
            </a:r>
            <a:r>
              <a:rPr sz="190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houses,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schools,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villages,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churches,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artificial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breeding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sites,</a:t>
            </a:r>
            <a:r>
              <a:rPr sz="19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followed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artificial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breeding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1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capture</a:t>
            </a:r>
            <a:r>
              <a:rPr sz="190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natural</a:t>
            </a:r>
            <a:r>
              <a:rPr sz="19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breeding</a:t>
            </a:r>
            <a:r>
              <a:rPr sz="19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sites,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proportionally.</a:t>
            </a:r>
            <a:r>
              <a:rPr sz="19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3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precipitation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influences</a:t>
            </a:r>
            <a:r>
              <a:rPr sz="19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sz="19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19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stored</a:t>
            </a:r>
            <a:r>
              <a:rPr sz="19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9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container</a:t>
            </a:r>
            <a:r>
              <a:rPr sz="19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determined</a:t>
            </a:r>
            <a:r>
              <a:rPr sz="19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possibility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breeding</a:t>
            </a:r>
            <a:r>
              <a:rPr sz="19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site.</a:t>
            </a:r>
            <a:r>
              <a:rPr sz="19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6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Aedes </a:t>
            </a:r>
            <a:r>
              <a:rPr sz="1900" b="1" spc="55" dirty="0">
                <a:solidFill>
                  <a:srgbClr val="FFFFFF"/>
                </a:solidFill>
                <a:latin typeface="Calibri"/>
                <a:cs typeface="Calibri"/>
              </a:rPr>
              <a:t>aegypti</a:t>
            </a:r>
            <a:r>
              <a:rPr sz="19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50" dirty="0">
                <a:solidFill>
                  <a:srgbClr val="FFFFFF"/>
                </a:solidFill>
                <a:latin typeface="Calibri"/>
                <a:cs typeface="Calibri"/>
              </a:rPr>
              <a:t>mosquito,</a:t>
            </a:r>
            <a:r>
              <a:rPr sz="1900"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highest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incidence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19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larvae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collected</a:t>
            </a:r>
            <a:r>
              <a:rPr sz="19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investigated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sites,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especially</a:t>
            </a:r>
            <a:r>
              <a:rPr sz="19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artificial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breeding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sites,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3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opportunistic,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adaptive</a:t>
            </a:r>
            <a:r>
              <a:rPr sz="1900" spc="34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anthropophilic</a:t>
            </a:r>
            <a:r>
              <a:rPr sz="1900" spc="4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sz="1900" spc="4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spc="4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900" spc="4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expressive</a:t>
            </a:r>
            <a:r>
              <a:rPr sz="1900" spc="4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ecological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1900" spc="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adapt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containers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water reservoirs.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836" y="828675"/>
            <a:ext cx="3771463" cy="38480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900" y="5038725"/>
            <a:ext cx="3333749" cy="8191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650" y="0"/>
            <a:ext cx="228599" cy="64198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70985" y="4686363"/>
            <a:ext cx="14014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Figure 9. brrding sites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containers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825" y="4635499"/>
            <a:ext cx="6725284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5"/>
              </a:spcBef>
            </a:pPr>
            <a:r>
              <a:rPr sz="1850" dirty="0">
                <a:latin typeface="Calibri"/>
                <a:cs typeface="Calibri"/>
              </a:rPr>
              <a:t>Aedes</a:t>
            </a:r>
            <a:r>
              <a:rPr sz="1850" spc="46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aegypti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urban</a:t>
            </a:r>
            <a:r>
              <a:rPr sz="1850" spc="48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environment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due</a:t>
            </a:r>
            <a:r>
              <a:rPr sz="1850" spc="4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480" dirty="0">
                <a:latin typeface="Calibri"/>
                <a:cs typeface="Calibri"/>
              </a:rPr>
              <a:t> 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decharacterization</a:t>
            </a:r>
            <a:r>
              <a:rPr sz="1850" spc="3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natural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habitat</a:t>
            </a:r>
            <a:r>
              <a:rPr sz="1850" spc="3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mosquito,</a:t>
            </a:r>
            <a:r>
              <a:rPr sz="1850" spc="3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caused </a:t>
            </a:r>
            <a:r>
              <a:rPr sz="1850" dirty="0">
                <a:latin typeface="Calibri"/>
                <a:cs typeface="Calibri"/>
              </a:rPr>
              <a:t>by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human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pressures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when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deforestation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caused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a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genetic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variety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35" dirty="0">
                <a:latin typeface="Calibri"/>
                <a:cs typeface="Calibri"/>
              </a:rPr>
              <a:t>of </a:t>
            </a:r>
            <a:r>
              <a:rPr sz="1850" dirty="0">
                <a:latin typeface="Calibri"/>
                <a:cs typeface="Calibri"/>
              </a:rPr>
              <a:t>this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mosquito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to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be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selected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by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9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altered</a:t>
            </a:r>
            <a:r>
              <a:rPr sz="1850" spc="9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environment.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825" y="4444"/>
            <a:ext cx="6728459" cy="46564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40"/>
              </a:spcBef>
            </a:pPr>
            <a:r>
              <a:rPr sz="1500" b="1" spc="-20" dirty="0">
                <a:latin typeface="Century Gothic"/>
                <a:cs typeface="Century Gothic"/>
              </a:rPr>
              <a:t>8.</a:t>
            </a:r>
            <a:r>
              <a:rPr sz="1500" b="1" spc="-105" dirty="0">
                <a:latin typeface="Century Gothic"/>
                <a:cs typeface="Century Gothic"/>
              </a:rPr>
              <a:t> </a:t>
            </a:r>
            <a:r>
              <a:rPr sz="1500" b="1" spc="-10" dirty="0">
                <a:latin typeface="Century Gothic"/>
                <a:cs typeface="Century Gothic"/>
              </a:rPr>
              <a:t>DISCUSSION</a:t>
            </a:r>
            <a:endParaRPr sz="1500">
              <a:latin typeface="Century Gothic"/>
              <a:cs typeface="Century Gothic"/>
            </a:endParaRPr>
          </a:p>
          <a:p>
            <a:pPr marL="12700" marR="5080" algn="just">
              <a:lnSpc>
                <a:spcPct val="125000"/>
              </a:lnSpc>
              <a:spcBef>
                <a:spcPts val="520"/>
              </a:spcBef>
            </a:pPr>
            <a:r>
              <a:rPr sz="1850" dirty="0">
                <a:latin typeface="Calibri"/>
                <a:cs typeface="Calibri"/>
              </a:rPr>
              <a:t>The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spc="45" dirty="0">
                <a:latin typeface="Calibri"/>
                <a:cs typeface="Calibri"/>
              </a:rPr>
              <a:t>analysis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data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collection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three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schools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2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cities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of </a:t>
            </a:r>
            <a:r>
              <a:rPr sz="1850" dirty="0">
                <a:latin typeface="Calibri"/>
                <a:cs typeface="Calibri"/>
              </a:rPr>
              <a:t>Sobradinho,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Federal</a:t>
            </a:r>
            <a:r>
              <a:rPr sz="1850" spc="31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District,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Midwest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Region;</a:t>
            </a:r>
            <a:r>
              <a:rPr sz="1850" spc="310" dirty="0">
                <a:latin typeface="Calibri"/>
                <a:cs typeface="Calibri"/>
              </a:rPr>
              <a:t>  </a:t>
            </a:r>
            <a:r>
              <a:rPr sz="1850" spc="-10" dirty="0">
                <a:latin typeface="Calibri"/>
                <a:cs typeface="Calibri"/>
              </a:rPr>
              <a:t>Olinda, </a:t>
            </a:r>
            <a:r>
              <a:rPr sz="1850" dirty="0">
                <a:latin typeface="Calibri"/>
                <a:cs typeface="Calibri"/>
              </a:rPr>
              <a:t>Northeast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Region;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Rio</a:t>
            </a:r>
            <a:r>
              <a:rPr sz="1850" spc="29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de</a:t>
            </a:r>
            <a:r>
              <a:rPr sz="1850" spc="300" dirty="0">
                <a:latin typeface="Calibri"/>
                <a:cs typeface="Calibri"/>
              </a:rPr>
              <a:t>  </a:t>
            </a:r>
            <a:r>
              <a:rPr sz="1850" spc="55" dirty="0">
                <a:latin typeface="Calibri"/>
                <a:cs typeface="Calibri"/>
              </a:rPr>
              <a:t>Janeiro,</a:t>
            </a:r>
            <a:r>
              <a:rPr sz="1850" spc="30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Southeast</a:t>
            </a:r>
            <a:r>
              <a:rPr sz="1850" spc="29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Region,</a:t>
            </a:r>
            <a:r>
              <a:rPr sz="1850" spc="30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it</a:t>
            </a:r>
            <a:r>
              <a:rPr sz="1850" spc="295" dirty="0">
                <a:latin typeface="Calibri"/>
                <a:cs typeface="Calibri"/>
              </a:rPr>
              <a:t>  </a:t>
            </a:r>
            <a:r>
              <a:rPr sz="1850" spc="-25" dirty="0">
                <a:latin typeface="Calibri"/>
                <a:cs typeface="Calibri"/>
              </a:rPr>
              <a:t>was </a:t>
            </a:r>
            <a:r>
              <a:rPr sz="1850" dirty="0">
                <a:latin typeface="Calibri"/>
                <a:cs typeface="Calibri"/>
              </a:rPr>
              <a:t>observed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that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number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spc="55" dirty="0">
                <a:latin typeface="Calibri"/>
                <a:cs typeface="Calibri"/>
              </a:rPr>
              <a:t>and</a:t>
            </a:r>
            <a:r>
              <a:rPr sz="1850" spc="4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types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containers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varied</a:t>
            </a:r>
            <a:r>
              <a:rPr sz="1850" spc="46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459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the </a:t>
            </a:r>
            <a:r>
              <a:rPr sz="1850" dirty="0">
                <a:latin typeface="Calibri"/>
                <a:cs typeface="Calibri"/>
              </a:rPr>
              <a:t>three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sites.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addition,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we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observed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that</a:t>
            </a:r>
            <a:r>
              <a:rPr sz="1850" spc="2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number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2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mosquito </a:t>
            </a:r>
            <a:r>
              <a:rPr sz="1850" dirty="0">
                <a:latin typeface="Calibri"/>
                <a:cs typeface="Calibri"/>
              </a:rPr>
              <a:t>larvae</a:t>
            </a:r>
            <a:r>
              <a:rPr sz="1850" spc="28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increased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with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increase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number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290" dirty="0">
                <a:latin typeface="Calibri"/>
                <a:cs typeface="Calibri"/>
              </a:rPr>
              <a:t>  </a:t>
            </a:r>
            <a:r>
              <a:rPr sz="1850" spc="-10" dirty="0">
                <a:latin typeface="Calibri"/>
                <a:cs typeface="Calibri"/>
              </a:rPr>
              <a:t>water </a:t>
            </a:r>
            <a:r>
              <a:rPr sz="1850" dirty="0">
                <a:latin typeface="Calibri"/>
                <a:cs typeface="Calibri"/>
              </a:rPr>
              <a:t>containers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offered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all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collected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sites,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suggesting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that</a:t>
            </a:r>
            <a:r>
              <a:rPr sz="1850" spc="14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where</a:t>
            </a:r>
            <a:r>
              <a:rPr sz="1850" spc="14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there </a:t>
            </a:r>
            <a:r>
              <a:rPr sz="1850" dirty="0">
                <a:latin typeface="Calibri"/>
                <a:cs typeface="Calibri"/>
              </a:rPr>
              <a:t>is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free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supply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of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water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reservoirs,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mosquitoes</a:t>
            </a:r>
            <a:r>
              <a:rPr sz="1850" spc="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reproduce</a:t>
            </a:r>
            <a:r>
              <a:rPr sz="1850" spc="8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more.</a:t>
            </a:r>
            <a:endParaRPr sz="1850">
              <a:latin typeface="Calibri"/>
              <a:cs typeface="Calibri"/>
            </a:endParaRPr>
          </a:p>
          <a:p>
            <a:pPr marL="12700" marR="6350" algn="just">
              <a:lnSpc>
                <a:spcPct val="125000"/>
              </a:lnSpc>
            </a:pPr>
            <a:r>
              <a:rPr sz="1850" spc="55" dirty="0">
                <a:latin typeface="Calibri"/>
                <a:cs typeface="Calibri"/>
              </a:rPr>
              <a:t>This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study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showed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that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Aedes</a:t>
            </a:r>
            <a:r>
              <a:rPr sz="1850" spc="47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aegypti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has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spc="50" dirty="0">
                <a:latin typeface="Calibri"/>
                <a:cs typeface="Calibri"/>
              </a:rPr>
              <a:t>a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higher</a:t>
            </a:r>
            <a:r>
              <a:rPr sz="1850" spc="47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incidence</a:t>
            </a:r>
            <a:r>
              <a:rPr sz="1850" spc="475" dirty="0">
                <a:latin typeface="Calibri"/>
                <a:cs typeface="Calibri"/>
              </a:rPr>
              <a:t> </a:t>
            </a:r>
            <a:r>
              <a:rPr sz="1850" spc="-25" dirty="0">
                <a:latin typeface="Calibri"/>
                <a:cs typeface="Calibri"/>
              </a:rPr>
              <a:t>in </a:t>
            </a:r>
            <a:r>
              <a:rPr sz="1850" dirty="0">
                <a:latin typeface="Calibri"/>
                <a:cs typeface="Calibri"/>
              </a:rPr>
              <a:t>urban</a:t>
            </a:r>
            <a:r>
              <a:rPr sz="1850" spc="34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areas,</a:t>
            </a:r>
            <a:r>
              <a:rPr sz="1850" spc="34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</a:t>
            </a:r>
            <a:r>
              <a:rPr sz="1850" spc="34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artificial</a:t>
            </a:r>
            <a:r>
              <a:rPr sz="1850" spc="34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capture</a:t>
            </a:r>
            <a:r>
              <a:rPr sz="1850" spc="34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reservoirs</a:t>
            </a:r>
            <a:r>
              <a:rPr sz="1850" spc="340" dirty="0">
                <a:latin typeface="Calibri"/>
                <a:cs typeface="Calibri"/>
              </a:rPr>
              <a:t>  </a:t>
            </a:r>
            <a:r>
              <a:rPr sz="1850" spc="55" dirty="0">
                <a:latin typeface="Calibri"/>
                <a:cs typeface="Calibri"/>
              </a:rPr>
              <a:t>and</a:t>
            </a:r>
            <a:r>
              <a:rPr sz="1850" spc="34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free</a:t>
            </a:r>
            <a:r>
              <a:rPr sz="1850" spc="340" dirty="0">
                <a:latin typeface="Calibri"/>
                <a:cs typeface="Calibri"/>
              </a:rPr>
              <a:t>  </a:t>
            </a:r>
            <a:r>
              <a:rPr sz="1850" spc="-10" dirty="0">
                <a:latin typeface="Calibri"/>
                <a:cs typeface="Calibri"/>
              </a:rPr>
              <a:t>(94%) </a:t>
            </a:r>
            <a:r>
              <a:rPr sz="1850" dirty="0">
                <a:latin typeface="Calibri"/>
                <a:cs typeface="Calibri"/>
              </a:rPr>
              <a:t>confirming</a:t>
            </a:r>
            <a:r>
              <a:rPr sz="1850" spc="3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its</a:t>
            </a:r>
            <a:r>
              <a:rPr sz="1850" spc="3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anthropophilic</a:t>
            </a:r>
            <a:r>
              <a:rPr sz="1850" spc="33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character.</a:t>
            </a:r>
            <a:r>
              <a:rPr sz="1850" spc="330" dirty="0">
                <a:latin typeface="Calibri"/>
                <a:cs typeface="Calibri"/>
              </a:rPr>
              <a:t> </a:t>
            </a:r>
            <a:r>
              <a:rPr sz="1850" spc="55" dirty="0">
                <a:latin typeface="Calibri"/>
                <a:cs typeface="Calibri"/>
              </a:rPr>
              <a:t>This</a:t>
            </a:r>
            <a:r>
              <a:rPr sz="1850" spc="335" dirty="0">
                <a:latin typeface="Calibri"/>
                <a:cs typeface="Calibri"/>
              </a:rPr>
              <a:t> </a:t>
            </a:r>
            <a:r>
              <a:rPr sz="1850" spc="45" dirty="0">
                <a:latin typeface="Calibri"/>
                <a:cs typeface="Calibri"/>
              </a:rPr>
              <a:t>analysis</a:t>
            </a:r>
            <a:r>
              <a:rPr sz="1850" spc="33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corroborates </a:t>
            </a:r>
            <a:r>
              <a:rPr sz="1850" dirty="0">
                <a:latin typeface="Calibri"/>
                <a:cs typeface="Calibri"/>
              </a:rPr>
              <a:t>with</a:t>
            </a:r>
            <a:r>
              <a:rPr sz="1850" spc="7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Natal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(2002),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stating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that</a:t>
            </a:r>
            <a:r>
              <a:rPr sz="1850" spc="70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the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invasion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spc="55" dirty="0">
                <a:latin typeface="Calibri"/>
                <a:cs typeface="Calibri"/>
              </a:rPr>
              <a:t>and</a:t>
            </a:r>
            <a:r>
              <a:rPr sz="1850" spc="75" dirty="0">
                <a:latin typeface="Calibri"/>
                <a:cs typeface="Calibri"/>
              </a:rPr>
              <a:t>  </a:t>
            </a:r>
            <a:r>
              <a:rPr sz="1850" dirty="0">
                <a:latin typeface="Calibri"/>
                <a:cs typeface="Calibri"/>
              </a:rPr>
              <a:t>permanence</a:t>
            </a:r>
            <a:r>
              <a:rPr sz="1850" spc="70" dirty="0">
                <a:latin typeface="Calibri"/>
                <a:cs typeface="Calibri"/>
              </a:rPr>
              <a:t>  </a:t>
            </a:r>
            <a:r>
              <a:rPr sz="1850" spc="-25" dirty="0">
                <a:latin typeface="Calibri"/>
                <a:cs typeface="Calibri"/>
              </a:rPr>
              <a:t>of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825" y="590550"/>
            <a:ext cx="3848099" cy="5248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650" y="0"/>
            <a:ext cx="228599" cy="64198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252321" y="5934138"/>
            <a:ext cx="1290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10: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Global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urbanization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325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0432" y="187325"/>
            <a:ext cx="1590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7.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CONCLUSION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6311" y="981087"/>
            <a:ext cx="5760085" cy="19050"/>
          </a:xfrm>
          <a:custGeom>
            <a:avLst/>
            <a:gdLst/>
            <a:ahLst/>
            <a:cxnLst/>
            <a:rect l="l" t="t" r="r" b="b"/>
            <a:pathLst>
              <a:path w="5760084" h="19050">
                <a:moveTo>
                  <a:pt x="5759856" y="0"/>
                </a:moveTo>
                <a:lnTo>
                  <a:pt x="4184472" y="0"/>
                </a:lnTo>
                <a:lnTo>
                  <a:pt x="0" y="0"/>
                </a:lnTo>
                <a:lnTo>
                  <a:pt x="0" y="19050"/>
                </a:lnTo>
                <a:lnTo>
                  <a:pt x="4184472" y="19050"/>
                </a:lnTo>
                <a:lnTo>
                  <a:pt x="5759856" y="19050"/>
                </a:lnTo>
                <a:lnTo>
                  <a:pt x="57598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767" y="708913"/>
            <a:ext cx="643128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74675" algn="l"/>
                <a:tab pos="1927860" algn="l"/>
                <a:tab pos="2275840" algn="l"/>
                <a:tab pos="2805430" algn="l"/>
                <a:tab pos="3855085" algn="l"/>
                <a:tab pos="4251960" algn="l"/>
                <a:tab pos="5433695" algn="l"/>
                <a:tab pos="5829935" algn="l"/>
              </a:tabLst>
            </a:pPr>
            <a:r>
              <a:rPr sz="1900" spc="30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u="none" spc="-10" dirty="0">
                <a:latin typeface="Calibri"/>
                <a:cs typeface="Calibri"/>
              </a:rPr>
              <a:t>prevention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35" dirty="0">
                <a:latin typeface="Calibri"/>
                <a:cs typeface="Calibri"/>
              </a:rPr>
              <a:t>is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-25" dirty="0">
                <a:latin typeface="Calibri"/>
                <a:cs typeface="Calibri"/>
              </a:rPr>
              <a:t>the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35" dirty="0">
                <a:latin typeface="Calibri"/>
                <a:cs typeface="Calibri"/>
              </a:rPr>
              <a:t>solution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-25" dirty="0">
                <a:latin typeface="Calibri"/>
                <a:cs typeface="Calibri"/>
              </a:rPr>
              <a:t>to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-10" dirty="0">
                <a:latin typeface="Calibri"/>
                <a:cs typeface="Calibri"/>
              </a:rPr>
              <a:t>mosquito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-25" dirty="0">
                <a:latin typeface="Calibri"/>
                <a:cs typeface="Calibri"/>
              </a:rPr>
              <a:t>to</a:t>
            </a:r>
            <a:r>
              <a:rPr sz="1900" u="none" dirty="0">
                <a:latin typeface="Calibri"/>
                <a:cs typeface="Calibri"/>
              </a:rPr>
              <a:t>	</a:t>
            </a:r>
            <a:r>
              <a:rPr sz="1900" u="none" spc="-10" dirty="0">
                <a:latin typeface="Calibri"/>
                <a:cs typeface="Calibri"/>
              </a:rPr>
              <a:t>avoid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53325" y="400050"/>
            <a:ext cx="3476625" cy="5476875"/>
            <a:chOff x="7553325" y="400050"/>
            <a:chExt cx="3476625" cy="54768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3325" y="400050"/>
              <a:ext cx="3333749" cy="1990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3350" y="2581275"/>
              <a:ext cx="3276599" cy="32956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125" y="2390775"/>
              <a:ext cx="1533524" cy="304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67767" y="902157"/>
            <a:ext cx="6436360" cy="46621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9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outbreaks!!</a:t>
            </a: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ts val="2250"/>
              </a:lnSpc>
              <a:spcBef>
                <a:spcPts val="819"/>
              </a:spcBef>
            </a:pPr>
            <a:r>
              <a:rPr sz="1900" dirty="0">
                <a:latin typeface="Calibri"/>
                <a:cs typeface="Calibri"/>
              </a:rPr>
              <a:t>In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our</a:t>
            </a:r>
            <a:r>
              <a:rPr sz="1900" spc="4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project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analysis</a:t>
            </a:r>
            <a:r>
              <a:rPr sz="1900" spc="4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4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data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collection</a:t>
            </a:r>
            <a:r>
              <a:rPr sz="1900" spc="4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from</a:t>
            </a:r>
            <a:r>
              <a:rPr sz="1900" spc="4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4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three </a:t>
            </a:r>
            <a:r>
              <a:rPr sz="1900" dirty="0">
                <a:latin typeface="Calibri"/>
                <a:cs typeface="Calibri"/>
              </a:rPr>
              <a:t>schools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cities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Sobradinho,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Olinda,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Rio</a:t>
            </a:r>
            <a:r>
              <a:rPr sz="1900" spc="1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</a:t>
            </a:r>
            <a:r>
              <a:rPr sz="1900" spc="1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Janeiro, </a:t>
            </a:r>
            <a:r>
              <a:rPr sz="1900" dirty="0">
                <a:latin typeface="Calibri"/>
                <a:cs typeface="Calibri"/>
              </a:rPr>
              <a:t>it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was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observed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number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types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containers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varied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three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sites.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Furthermore,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observed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number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 </a:t>
            </a:r>
            <a:r>
              <a:rPr sz="1900" dirty="0">
                <a:latin typeface="Calibri"/>
                <a:cs typeface="Calibri"/>
              </a:rPr>
              <a:t>mosquito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larvae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increased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increase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2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number</a:t>
            </a:r>
            <a:r>
              <a:rPr sz="1900" spc="28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 </a:t>
            </a:r>
            <a:r>
              <a:rPr sz="1900" dirty="0">
                <a:latin typeface="Calibri"/>
                <a:cs typeface="Calibri"/>
              </a:rPr>
              <a:t>containers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sites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collected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2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204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Aedes</a:t>
            </a:r>
            <a:r>
              <a:rPr sz="1950" i="1" spc="220" dirty="0">
                <a:latin typeface="Calibri"/>
                <a:cs typeface="Calibri"/>
              </a:rPr>
              <a:t> </a:t>
            </a:r>
            <a:r>
              <a:rPr sz="1950" i="1" spc="-10" dirty="0">
                <a:latin typeface="Calibri"/>
                <a:cs typeface="Calibri"/>
              </a:rPr>
              <a:t>aegypti </a:t>
            </a:r>
            <a:r>
              <a:rPr sz="1900" dirty="0">
                <a:latin typeface="Calibri"/>
                <a:cs typeface="Calibri"/>
              </a:rPr>
              <a:t>mosquito</a:t>
            </a:r>
            <a:r>
              <a:rPr sz="1900" spc="48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appears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greater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numbers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three</a:t>
            </a:r>
            <a:r>
              <a:rPr sz="1900" spc="4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breeding </a:t>
            </a:r>
            <a:r>
              <a:rPr sz="1900" dirty="0">
                <a:latin typeface="Calibri"/>
                <a:cs typeface="Calibri"/>
              </a:rPr>
              <a:t>sites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analyzed.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Calibri"/>
              <a:cs typeface="Calibri"/>
            </a:endParaRPr>
          </a:p>
          <a:p>
            <a:pPr marL="170180" marR="161925" algn="just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Knowledge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mosquito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behavior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contributes</a:t>
            </a:r>
            <a:r>
              <a:rPr sz="1800" spc="280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75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development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educational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campaigns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elimination</a:t>
            </a:r>
            <a:r>
              <a:rPr sz="1800" spc="5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breeding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sites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found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water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buildings,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discarded</a:t>
            </a:r>
            <a:r>
              <a:rPr sz="1800" spc="3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waste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natural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environments,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could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become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potential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foci, </a:t>
            </a:r>
            <a:r>
              <a:rPr sz="1800" dirty="0">
                <a:latin typeface="Calibri"/>
                <a:cs typeface="Calibri"/>
              </a:rPr>
              <a:t>preventing,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controlling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vectors.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53350" y="5962650"/>
            <a:ext cx="2000249" cy="2095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5525" y="339725"/>
            <a:ext cx="251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8.</a:t>
            </a:r>
            <a:r>
              <a:rPr sz="1800" b="1" spc="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ACKNOWLEDGEMENTS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1123950"/>
            <a:ext cx="6648449" cy="4181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5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49374" y="5633719"/>
            <a:ext cx="605917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3420" marR="5080" indent="-681355">
              <a:lnSpc>
                <a:spcPct val="1181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Minas</a:t>
            </a:r>
            <a:r>
              <a:rPr sz="1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Gerais</a:t>
            </a:r>
            <a:r>
              <a:rPr sz="1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Science</a:t>
            </a:r>
            <a:r>
              <a:rPr sz="1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Club:</a:t>
            </a:r>
            <a:r>
              <a:rPr sz="18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Juliana</a:t>
            </a:r>
            <a:r>
              <a:rPr sz="18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Karina</a:t>
            </a:r>
            <a:r>
              <a:rPr sz="18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Villela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Andrea</a:t>
            </a:r>
            <a:r>
              <a:rPr sz="18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Silva,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Camille</a:t>
            </a:r>
            <a:r>
              <a:rPr sz="18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Santos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Luís</a:t>
            </a:r>
            <a:r>
              <a:rPr sz="18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Eduardo</a:t>
            </a:r>
            <a:r>
              <a:rPr sz="18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Cordeiro</a:t>
            </a:r>
            <a:r>
              <a:rPr sz="18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u="heavy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Freitas.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4230" y="5567044"/>
            <a:ext cx="246507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5080" indent="-247650">
              <a:lnSpc>
                <a:spcPct val="1319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Teacher:</a:t>
            </a:r>
            <a:r>
              <a:rPr sz="1800" b="1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Mrs.</a:t>
            </a:r>
            <a:r>
              <a:rPr sz="1800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Inês</a:t>
            </a:r>
            <a:r>
              <a:rPr sz="1800" u="heavy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Mauad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Rio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aneiro,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Brazil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366" y="5435713"/>
            <a:ext cx="226885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-10" dirty="0">
                <a:latin typeface="Calibri"/>
                <a:cs typeface="Calibri"/>
              </a:rPr>
              <a:t> 1.: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mosquito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Aedes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Aegypti</a:t>
            </a:r>
            <a:r>
              <a:rPr sz="800" i="1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new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pet?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8050" y="1457325"/>
            <a:ext cx="5934074" cy="39433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3473" y="168275"/>
            <a:ext cx="82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latin typeface="Calibri"/>
                <a:cs typeface="Calibri"/>
              </a:rPr>
              <a:t>1.</a:t>
            </a:r>
            <a:r>
              <a:rPr u="none" spc="40" dirty="0">
                <a:latin typeface="Calibri"/>
                <a:cs typeface="Calibri"/>
              </a:rPr>
              <a:t> </a:t>
            </a:r>
            <a:r>
              <a:rPr u="none" spc="95" dirty="0">
                <a:latin typeface="Calibri"/>
                <a:cs typeface="Calibri"/>
              </a:rPr>
              <a:t>TITLE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19401" y="971664"/>
            <a:ext cx="7848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175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Is</a:t>
            </a:r>
            <a:r>
              <a:rPr sz="2400" b="1" i="1" spc="11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135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the</a:t>
            </a:r>
            <a:r>
              <a:rPr sz="2400" b="1" i="1" spc="11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85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mosquito</a:t>
            </a:r>
            <a:r>
              <a:rPr sz="2400" b="1" i="1" spc="114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-17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Aedes</a:t>
            </a:r>
            <a:r>
              <a:rPr sz="2400" b="1" i="1" spc="11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12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aegypti</a:t>
            </a:r>
            <a:r>
              <a:rPr sz="2400" b="1" i="1" spc="11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lang="pt-BR" sz="2400" b="1" i="1" spc="9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human’</a:t>
            </a:r>
            <a:r>
              <a:rPr sz="2400" b="1" i="1" spc="114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95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"new</a:t>
            </a:r>
            <a:r>
              <a:rPr sz="2400" b="1" i="1" spc="11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 </a:t>
            </a:r>
            <a:r>
              <a:rPr sz="2400" b="1" i="1" spc="150" dirty="0">
                <a:solidFill>
                  <a:srgbClr val="B61313"/>
                </a:solidFill>
                <a:latin typeface="Dreaming Outloud Script Pro" panose="020B0604020202020204" pitchFamily="66" charset="0"/>
                <a:cs typeface="Dreaming Outloud Script Pro" panose="020B0604020202020204" pitchFamily="66" charset="0"/>
              </a:rPr>
              <a:t>pet"?</a:t>
            </a:r>
            <a:endParaRPr sz="2400" b="1" dirty="0">
              <a:latin typeface="Dreaming Outloud Script Pro" panose="020B0604020202020204" pitchFamily="66" charset="0"/>
              <a:cs typeface="Dreaming Outloud Script Pro" panose="020B06040202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30000" cy="6419850"/>
            <a:chOff x="0" y="0"/>
            <a:chExt cx="11430000" cy="641985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29999" cy="6419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375" y="0"/>
              <a:ext cx="228599" cy="64198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3763" y="1235075"/>
            <a:ext cx="93522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u="none" spc="90" dirty="0">
                <a:latin typeface="Calibri"/>
                <a:cs typeface="Calibri"/>
              </a:rPr>
              <a:t>The</a:t>
            </a:r>
            <a:r>
              <a:rPr sz="2700" u="none" spc="65" dirty="0">
                <a:latin typeface="Calibri"/>
                <a:cs typeface="Calibri"/>
              </a:rPr>
              <a:t> </a:t>
            </a:r>
            <a:r>
              <a:rPr sz="2700" u="none" spc="70" dirty="0">
                <a:latin typeface="Calibri"/>
                <a:cs typeface="Calibri"/>
              </a:rPr>
              <a:t>goal </a:t>
            </a:r>
            <a:r>
              <a:rPr sz="2700" u="none" dirty="0">
                <a:latin typeface="Calibri"/>
                <a:cs typeface="Calibri"/>
              </a:rPr>
              <a:t>of</a:t>
            </a:r>
            <a:r>
              <a:rPr sz="2700" u="none" spc="65" dirty="0">
                <a:latin typeface="Calibri"/>
                <a:cs typeface="Calibri"/>
              </a:rPr>
              <a:t> </a:t>
            </a:r>
            <a:r>
              <a:rPr sz="2700" u="none" spc="90" dirty="0">
                <a:latin typeface="Calibri"/>
                <a:cs typeface="Calibri"/>
              </a:rPr>
              <a:t>this</a:t>
            </a:r>
            <a:r>
              <a:rPr sz="2700" u="none" spc="70" dirty="0">
                <a:latin typeface="Calibri"/>
                <a:cs typeface="Calibri"/>
              </a:rPr>
              <a:t> </a:t>
            </a:r>
            <a:r>
              <a:rPr sz="2700" u="none" spc="85" dirty="0">
                <a:latin typeface="Calibri"/>
                <a:cs typeface="Calibri"/>
              </a:rPr>
              <a:t>study</a:t>
            </a:r>
            <a:r>
              <a:rPr sz="2700" u="none" spc="65" dirty="0">
                <a:latin typeface="Calibri"/>
                <a:cs typeface="Calibri"/>
              </a:rPr>
              <a:t> </a:t>
            </a:r>
            <a:r>
              <a:rPr sz="2700" u="none" spc="95" dirty="0">
                <a:latin typeface="Calibri"/>
                <a:cs typeface="Calibri"/>
              </a:rPr>
              <a:t>is</a:t>
            </a:r>
            <a:r>
              <a:rPr sz="2700" u="none" spc="70" dirty="0">
                <a:latin typeface="Calibri"/>
                <a:cs typeface="Calibri"/>
              </a:rPr>
              <a:t> </a:t>
            </a:r>
            <a:r>
              <a:rPr sz="2700" u="none" dirty="0">
                <a:latin typeface="Calibri"/>
                <a:cs typeface="Calibri"/>
              </a:rPr>
              <a:t>to</a:t>
            </a:r>
            <a:r>
              <a:rPr sz="2700" u="none" spc="70" dirty="0">
                <a:latin typeface="Calibri"/>
                <a:cs typeface="Calibri"/>
              </a:rPr>
              <a:t> </a:t>
            </a:r>
            <a:r>
              <a:rPr sz="2700" u="none" spc="50" dirty="0">
                <a:latin typeface="Calibri"/>
                <a:cs typeface="Calibri"/>
              </a:rPr>
              <a:t>evaluate</a:t>
            </a:r>
            <a:r>
              <a:rPr sz="2700" u="none" spc="65" dirty="0">
                <a:latin typeface="Calibri"/>
                <a:cs typeface="Calibri"/>
              </a:rPr>
              <a:t> </a:t>
            </a:r>
            <a:r>
              <a:rPr sz="2700" u="none" dirty="0">
                <a:latin typeface="Calibri"/>
                <a:cs typeface="Calibri"/>
              </a:rPr>
              <a:t>whether,</a:t>
            </a:r>
            <a:r>
              <a:rPr sz="2700" u="none" spc="70" dirty="0">
                <a:latin typeface="Calibri"/>
                <a:cs typeface="Calibri"/>
              </a:rPr>
              <a:t> </a:t>
            </a:r>
            <a:r>
              <a:rPr sz="2700" u="none" spc="80" dirty="0">
                <a:latin typeface="Calibri"/>
                <a:cs typeface="Calibri"/>
              </a:rPr>
              <a:t>in</a:t>
            </a:r>
            <a:r>
              <a:rPr sz="2700" u="none" spc="65" dirty="0">
                <a:latin typeface="Calibri"/>
                <a:cs typeface="Calibri"/>
              </a:rPr>
              <a:t> </a:t>
            </a:r>
            <a:r>
              <a:rPr sz="2700" u="none" spc="80" dirty="0">
                <a:latin typeface="Calibri"/>
                <a:cs typeface="Calibri"/>
              </a:rPr>
              <a:t>a</a:t>
            </a:r>
            <a:r>
              <a:rPr sz="2700" u="none" spc="70" dirty="0">
                <a:latin typeface="Calibri"/>
                <a:cs typeface="Calibri"/>
              </a:rPr>
              <a:t> </a:t>
            </a:r>
            <a:r>
              <a:rPr sz="2700" u="none" spc="55" dirty="0">
                <a:latin typeface="Calibri"/>
                <a:cs typeface="Calibri"/>
              </a:rPr>
              <a:t>competition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3763" y="1646554"/>
            <a:ext cx="9356725" cy="391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95"/>
              </a:spcBef>
            </a:pPr>
            <a:r>
              <a:rPr sz="2700" b="1" dirty="0">
                <a:latin typeface="Calibri"/>
                <a:cs typeface="Calibri"/>
              </a:rPr>
              <a:t>of</a:t>
            </a:r>
            <a:r>
              <a:rPr sz="2700" b="1" spc="495" dirty="0">
                <a:latin typeface="Calibri"/>
                <a:cs typeface="Calibri"/>
              </a:rPr>
              <a:t>  </a:t>
            </a:r>
            <a:r>
              <a:rPr sz="2700" b="1" spc="75" dirty="0">
                <a:latin typeface="Calibri"/>
                <a:cs typeface="Calibri"/>
              </a:rPr>
              <a:t>breeding</a:t>
            </a:r>
            <a:r>
              <a:rPr sz="2700" b="1" spc="495" dirty="0">
                <a:latin typeface="Calibri"/>
                <a:cs typeface="Calibri"/>
              </a:rPr>
              <a:t>  </a:t>
            </a:r>
            <a:r>
              <a:rPr sz="2700" b="1" spc="80" dirty="0">
                <a:latin typeface="Calibri"/>
                <a:cs typeface="Calibri"/>
              </a:rPr>
              <a:t>sites,</a:t>
            </a:r>
            <a:r>
              <a:rPr sz="2700" b="1" spc="495" dirty="0">
                <a:latin typeface="Calibri"/>
                <a:cs typeface="Calibri"/>
              </a:rPr>
              <a:t>  </a:t>
            </a:r>
            <a:r>
              <a:rPr sz="2700" b="1" spc="65" dirty="0">
                <a:latin typeface="Calibri"/>
                <a:cs typeface="Calibri"/>
              </a:rPr>
              <a:t>the</a:t>
            </a:r>
            <a:r>
              <a:rPr sz="2700" b="1" spc="500" dirty="0">
                <a:latin typeface="Calibri"/>
                <a:cs typeface="Calibri"/>
              </a:rPr>
              <a:t>  </a:t>
            </a:r>
            <a:r>
              <a:rPr sz="2700" b="1" spc="70" dirty="0">
                <a:latin typeface="Calibri"/>
                <a:cs typeface="Calibri"/>
              </a:rPr>
              <a:t>mosquito,</a:t>
            </a:r>
            <a:r>
              <a:rPr sz="2700" b="1" spc="495" dirty="0">
                <a:latin typeface="Calibri"/>
                <a:cs typeface="Calibri"/>
              </a:rPr>
              <a:t>  </a:t>
            </a:r>
            <a:r>
              <a:rPr sz="2700" b="1" spc="80" dirty="0">
                <a:latin typeface="Calibri"/>
                <a:cs typeface="Calibri"/>
              </a:rPr>
              <a:t>predominantly</a:t>
            </a:r>
            <a:r>
              <a:rPr sz="2700" b="1" spc="495" dirty="0">
                <a:latin typeface="Calibri"/>
                <a:cs typeface="Calibri"/>
              </a:rPr>
              <a:t>  </a:t>
            </a:r>
            <a:r>
              <a:rPr sz="2700" b="1" spc="-10" dirty="0">
                <a:latin typeface="Calibri"/>
                <a:cs typeface="Calibri"/>
              </a:rPr>
              <a:t>Aedes </a:t>
            </a:r>
            <a:r>
              <a:rPr sz="2700" b="1" spc="80" dirty="0">
                <a:latin typeface="Calibri"/>
                <a:cs typeface="Calibri"/>
              </a:rPr>
              <a:t>aegypti,</a:t>
            </a:r>
            <a:r>
              <a:rPr sz="2700" b="1" spc="245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prefers</a:t>
            </a:r>
            <a:r>
              <a:rPr sz="2700" b="1" spc="2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to</a:t>
            </a:r>
            <a:r>
              <a:rPr sz="2700" b="1" spc="25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spawn</a:t>
            </a:r>
            <a:r>
              <a:rPr sz="2700" b="1" spc="24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in</a:t>
            </a:r>
            <a:r>
              <a:rPr sz="2700" b="1" spc="250" dirty="0">
                <a:latin typeface="Calibri"/>
                <a:cs typeface="Calibri"/>
              </a:rPr>
              <a:t> </a:t>
            </a:r>
            <a:r>
              <a:rPr sz="2700" b="1" spc="75" dirty="0">
                <a:latin typeface="Calibri"/>
                <a:cs typeface="Calibri"/>
              </a:rPr>
              <a:t>domestic</a:t>
            </a:r>
            <a:r>
              <a:rPr sz="2700" b="1" spc="250" dirty="0">
                <a:latin typeface="Calibri"/>
                <a:cs typeface="Calibri"/>
              </a:rPr>
              <a:t> </a:t>
            </a:r>
            <a:r>
              <a:rPr sz="2700" b="1" spc="50" dirty="0">
                <a:latin typeface="Calibri"/>
                <a:cs typeface="Calibri"/>
              </a:rPr>
              <a:t>water</a:t>
            </a:r>
            <a:r>
              <a:rPr sz="2700" b="1" spc="25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deposits,</a:t>
            </a:r>
            <a:r>
              <a:rPr sz="2700" b="1" spc="24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which </a:t>
            </a:r>
            <a:r>
              <a:rPr sz="2700" b="1" spc="60" dirty="0">
                <a:latin typeface="Calibri"/>
                <a:cs typeface="Calibri"/>
              </a:rPr>
              <a:t>are</a:t>
            </a:r>
            <a:r>
              <a:rPr sz="2700" b="1" spc="305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found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in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spc="85" dirty="0">
                <a:latin typeface="Calibri"/>
                <a:cs typeface="Calibri"/>
              </a:rPr>
              <a:t>human</a:t>
            </a:r>
            <a:r>
              <a:rPr sz="2700" b="1" spc="305" dirty="0">
                <a:latin typeface="Calibri"/>
                <a:cs typeface="Calibri"/>
              </a:rPr>
              <a:t> </a:t>
            </a:r>
            <a:r>
              <a:rPr sz="2700" b="1" spc="65" dirty="0">
                <a:latin typeface="Calibri"/>
                <a:cs typeface="Calibri"/>
              </a:rPr>
              <a:t>residences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and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spc="90" dirty="0">
                <a:latin typeface="Calibri"/>
                <a:cs typeface="Calibri"/>
              </a:rPr>
              <a:t>surroundings,</a:t>
            </a:r>
            <a:r>
              <a:rPr sz="2700" b="1" spc="305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due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to</a:t>
            </a:r>
            <a:r>
              <a:rPr sz="2700" b="1" spc="310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its </a:t>
            </a:r>
            <a:r>
              <a:rPr sz="2700" b="1" spc="80" dirty="0">
                <a:latin typeface="Calibri"/>
                <a:cs typeface="Calibri"/>
              </a:rPr>
              <a:t>opportunistic,</a:t>
            </a:r>
            <a:r>
              <a:rPr sz="2700" b="1" spc="175" dirty="0">
                <a:latin typeface="Calibri"/>
                <a:cs typeface="Calibri"/>
              </a:rPr>
              <a:t> </a:t>
            </a:r>
            <a:r>
              <a:rPr sz="2700" b="1" spc="70" dirty="0">
                <a:latin typeface="Calibri"/>
                <a:cs typeface="Calibri"/>
              </a:rPr>
              <a:t>adaptive</a:t>
            </a:r>
            <a:r>
              <a:rPr sz="2700" b="1" spc="17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and</a:t>
            </a:r>
            <a:r>
              <a:rPr sz="2700" b="1" spc="17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anthropophilic</a:t>
            </a:r>
            <a:r>
              <a:rPr sz="2700" b="1" spc="180" dirty="0">
                <a:latin typeface="Calibri"/>
                <a:cs typeface="Calibri"/>
              </a:rPr>
              <a:t> </a:t>
            </a:r>
            <a:r>
              <a:rPr sz="2700" b="1" spc="75" dirty="0">
                <a:latin typeface="Calibri"/>
                <a:cs typeface="Calibri"/>
              </a:rPr>
              <a:t>behavior</a:t>
            </a:r>
            <a:r>
              <a:rPr sz="2700" b="1" spc="17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and</a:t>
            </a:r>
            <a:r>
              <a:rPr sz="2700" b="1" spc="175" dirty="0">
                <a:latin typeface="Calibri"/>
                <a:cs typeface="Calibri"/>
              </a:rPr>
              <a:t> </a:t>
            </a:r>
            <a:r>
              <a:rPr sz="2700" b="1" spc="40" dirty="0">
                <a:latin typeface="Calibri"/>
                <a:cs typeface="Calibri"/>
              </a:rPr>
              <a:t>the </a:t>
            </a:r>
            <a:r>
              <a:rPr sz="2700" b="1" spc="75" dirty="0">
                <a:latin typeface="Calibri"/>
                <a:cs typeface="Calibri"/>
              </a:rPr>
              <a:t>expressive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75" dirty="0">
                <a:latin typeface="Calibri"/>
                <a:cs typeface="Calibri"/>
              </a:rPr>
              <a:t>ecological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90" dirty="0">
                <a:latin typeface="Calibri"/>
                <a:cs typeface="Calibri"/>
              </a:rPr>
              <a:t>capacity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to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70" dirty="0">
                <a:latin typeface="Calibri"/>
                <a:cs typeface="Calibri"/>
              </a:rPr>
              <a:t>adapt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to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various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90" dirty="0">
                <a:latin typeface="Calibri"/>
                <a:cs typeface="Calibri"/>
              </a:rPr>
              <a:t>types</a:t>
            </a:r>
            <a:r>
              <a:rPr sz="2700" b="1" spc="54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of </a:t>
            </a:r>
            <a:r>
              <a:rPr sz="2700" b="1" spc="65" dirty="0">
                <a:latin typeface="Calibri"/>
                <a:cs typeface="Calibri"/>
              </a:rPr>
              <a:t>containers</a:t>
            </a:r>
            <a:r>
              <a:rPr sz="2700" b="1" spc="135" dirty="0">
                <a:latin typeface="Calibri"/>
                <a:cs typeface="Calibri"/>
              </a:rPr>
              <a:t> </a:t>
            </a:r>
            <a:r>
              <a:rPr sz="2700" b="1" spc="70" dirty="0">
                <a:latin typeface="Calibri"/>
                <a:cs typeface="Calibri"/>
              </a:rPr>
              <a:t>or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50" dirty="0">
                <a:latin typeface="Calibri"/>
                <a:cs typeface="Calibri"/>
              </a:rPr>
              <a:t>water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reservoirs.The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85" dirty="0">
                <a:latin typeface="Calibri"/>
                <a:cs typeface="Calibri"/>
              </a:rPr>
              <a:t>study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analyzed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65" dirty="0">
                <a:latin typeface="Calibri"/>
                <a:cs typeface="Calibri"/>
              </a:rPr>
              <a:t>the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spc="75" dirty="0">
                <a:latin typeface="Calibri"/>
                <a:cs typeface="Calibri"/>
              </a:rPr>
              <a:t>GLOBE </a:t>
            </a:r>
            <a:r>
              <a:rPr sz="2700" b="1" spc="55" dirty="0">
                <a:latin typeface="Calibri"/>
                <a:cs typeface="Calibri"/>
              </a:rPr>
              <a:t>data</a:t>
            </a:r>
            <a:r>
              <a:rPr sz="2700" b="1" spc="120" dirty="0">
                <a:latin typeface="Calibri"/>
                <a:cs typeface="Calibri"/>
              </a:rPr>
              <a:t>  </a:t>
            </a:r>
            <a:r>
              <a:rPr sz="2700" b="1" spc="60" dirty="0">
                <a:latin typeface="Calibri"/>
                <a:cs typeface="Calibri"/>
              </a:rPr>
              <a:t>collected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80" dirty="0">
                <a:latin typeface="Calibri"/>
                <a:cs typeface="Calibri"/>
              </a:rPr>
              <a:t>in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60" dirty="0">
                <a:latin typeface="Calibri"/>
                <a:cs typeface="Calibri"/>
              </a:rPr>
              <a:t>three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90" dirty="0">
                <a:latin typeface="Calibri"/>
                <a:cs typeface="Calibri"/>
              </a:rPr>
              <a:t>schools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80" dirty="0">
                <a:latin typeface="Calibri"/>
                <a:cs typeface="Calibri"/>
              </a:rPr>
              <a:t>in</a:t>
            </a:r>
            <a:r>
              <a:rPr sz="2700" b="1" spc="120" dirty="0">
                <a:latin typeface="Calibri"/>
                <a:cs typeface="Calibri"/>
              </a:rPr>
              <a:t>  </a:t>
            </a:r>
            <a:r>
              <a:rPr sz="2700" b="1" spc="85" dirty="0">
                <a:latin typeface="Calibri"/>
                <a:cs typeface="Calibri"/>
              </a:rPr>
              <a:t>Brazil: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80" dirty="0">
                <a:latin typeface="Calibri"/>
                <a:cs typeface="Calibri"/>
              </a:rPr>
              <a:t>Rio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55" dirty="0">
                <a:latin typeface="Calibri"/>
                <a:cs typeface="Calibri"/>
              </a:rPr>
              <a:t>de</a:t>
            </a:r>
            <a:r>
              <a:rPr sz="2700" b="1" spc="125" dirty="0">
                <a:latin typeface="Calibri"/>
                <a:cs typeface="Calibri"/>
              </a:rPr>
              <a:t>  </a:t>
            </a:r>
            <a:r>
              <a:rPr sz="2700" b="1" spc="105" dirty="0">
                <a:latin typeface="Calibri"/>
                <a:cs typeface="Calibri"/>
              </a:rPr>
              <a:t>Janeiro, </a:t>
            </a:r>
            <a:r>
              <a:rPr sz="2700" b="1" spc="80" dirty="0">
                <a:latin typeface="Calibri"/>
                <a:cs typeface="Calibri"/>
              </a:rPr>
              <a:t>Olinda,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spc="80" dirty="0">
                <a:latin typeface="Calibri"/>
                <a:cs typeface="Calibri"/>
              </a:rPr>
              <a:t>and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spc="65" dirty="0">
                <a:latin typeface="Calibri"/>
                <a:cs typeface="Calibri"/>
              </a:rPr>
              <a:t>the</a:t>
            </a:r>
            <a:r>
              <a:rPr sz="2700" b="1" spc="-55" dirty="0">
                <a:latin typeface="Calibri"/>
                <a:cs typeface="Calibri"/>
              </a:rPr>
              <a:t> </a:t>
            </a:r>
            <a:r>
              <a:rPr sz="2700" b="1" spc="65" dirty="0">
                <a:latin typeface="Calibri"/>
                <a:cs typeface="Calibri"/>
              </a:rPr>
              <a:t>Federal</a:t>
            </a:r>
            <a:r>
              <a:rPr sz="2700" b="1" spc="-60" dirty="0">
                <a:latin typeface="Calibri"/>
                <a:cs typeface="Calibri"/>
              </a:rPr>
              <a:t> </a:t>
            </a:r>
            <a:r>
              <a:rPr sz="2700" b="1" spc="60" dirty="0">
                <a:latin typeface="Calibri"/>
                <a:cs typeface="Calibri"/>
              </a:rPr>
              <a:t>District.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9036" y="330200"/>
            <a:ext cx="125222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latin typeface="Calibri"/>
                <a:cs typeface="Calibri"/>
              </a:rPr>
              <a:t>2.</a:t>
            </a:r>
            <a:r>
              <a:rPr sz="1650" b="1" spc="4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ABSTRACT: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4125" y="552450"/>
            <a:ext cx="4829174" cy="34956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2175" y="92075"/>
            <a:ext cx="10061575" cy="583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3.</a:t>
            </a:r>
            <a:r>
              <a:rPr sz="1800" b="1" spc="40" dirty="0">
                <a:latin typeface="Calibri"/>
                <a:cs typeface="Calibri"/>
              </a:rPr>
              <a:t> Introdução</a:t>
            </a:r>
            <a:endParaRPr sz="1800" dirty="0">
              <a:latin typeface="Calibri"/>
              <a:cs typeface="Calibri"/>
            </a:endParaRPr>
          </a:p>
          <a:p>
            <a:pPr marL="12700" marR="5191125" algn="just">
              <a:lnSpc>
                <a:spcPts val="2480"/>
              </a:lnSpc>
              <a:spcBef>
                <a:spcPts val="1780"/>
              </a:spcBef>
            </a:pPr>
            <a:r>
              <a:rPr sz="2100" dirty="0">
                <a:latin typeface="Calibri"/>
                <a:cs typeface="Calibri"/>
              </a:rPr>
              <a:t>Arboviruses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diseases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caused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viruses </a:t>
            </a:r>
            <a:r>
              <a:rPr sz="2100" dirty="0">
                <a:latin typeface="Calibri"/>
                <a:cs typeface="Calibri"/>
              </a:rPr>
              <a:t>transmitted</a:t>
            </a:r>
            <a:r>
              <a:rPr sz="2100" spc="114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mainly</a:t>
            </a:r>
            <a:r>
              <a:rPr sz="2100" spc="12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114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mosquitoes,</a:t>
            </a:r>
            <a:r>
              <a:rPr sz="2100" spc="120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being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female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species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Aedes</a:t>
            </a:r>
            <a:r>
              <a:rPr sz="2150" i="1" spc="5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aegypti</a:t>
            </a:r>
            <a:r>
              <a:rPr sz="2150" i="1" spc="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the </a:t>
            </a:r>
            <a:r>
              <a:rPr sz="2100" dirty="0">
                <a:latin typeface="Calibri"/>
                <a:cs typeface="Calibri"/>
              </a:rPr>
              <a:t>great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villain.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Arboviruses</a:t>
            </a:r>
            <a:r>
              <a:rPr sz="2100" spc="34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include</a:t>
            </a:r>
            <a:r>
              <a:rPr sz="2100" spc="340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urban </a:t>
            </a:r>
            <a:r>
              <a:rPr sz="2100" dirty="0">
                <a:latin typeface="Calibri"/>
                <a:cs typeface="Calibri"/>
              </a:rPr>
              <a:t>yellow</a:t>
            </a:r>
            <a:r>
              <a:rPr sz="2100" spc="229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fever,</a:t>
            </a:r>
            <a:r>
              <a:rPr sz="2100" spc="23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dengue,</a:t>
            </a:r>
            <a:r>
              <a:rPr sz="2100" spc="229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Chikungunya,</a:t>
            </a:r>
            <a:r>
              <a:rPr sz="2100" spc="235" dirty="0">
                <a:latin typeface="Calibri"/>
                <a:cs typeface="Calibri"/>
              </a:rPr>
              <a:t>  </a:t>
            </a:r>
            <a:r>
              <a:rPr sz="2100" spc="-25" dirty="0">
                <a:latin typeface="Calibri"/>
                <a:cs typeface="Calibri"/>
              </a:rPr>
              <a:t>and </a:t>
            </a:r>
            <a:r>
              <a:rPr sz="2100" spc="70" dirty="0">
                <a:latin typeface="Calibri"/>
                <a:cs typeface="Calibri"/>
              </a:rPr>
              <a:t>Zika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virus.</a:t>
            </a:r>
            <a:endParaRPr sz="2100" dirty="0">
              <a:latin typeface="Calibri"/>
              <a:cs typeface="Calibri"/>
            </a:endParaRPr>
          </a:p>
          <a:p>
            <a:pPr marL="12700" marR="5191760" algn="just">
              <a:lnSpc>
                <a:spcPts val="2470"/>
              </a:lnSpc>
              <a:spcBef>
                <a:spcPts val="725"/>
              </a:spcBef>
            </a:pPr>
            <a:r>
              <a:rPr sz="2150" i="1" dirty="0">
                <a:latin typeface="Calibri"/>
                <a:cs typeface="Calibri"/>
              </a:rPr>
              <a:t>Aedes</a:t>
            </a:r>
            <a:r>
              <a:rPr sz="2150" i="1" spc="204" dirty="0">
                <a:latin typeface="Calibri"/>
                <a:cs typeface="Calibri"/>
              </a:rPr>
              <a:t>  </a:t>
            </a:r>
            <a:r>
              <a:rPr sz="2150" i="1" dirty="0">
                <a:latin typeface="Calibri"/>
                <a:cs typeface="Calibri"/>
              </a:rPr>
              <a:t>aegypti</a:t>
            </a:r>
            <a:r>
              <a:rPr sz="2150" i="1" spc="20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was</a:t>
            </a:r>
            <a:r>
              <a:rPr sz="2100" spc="2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introduced</a:t>
            </a:r>
            <a:r>
              <a:rPr sz="2100" spc="2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240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Brazil </a:t>
            </a:r>
            <a:r>
              <a:rPr sz="2100" dirty="0">
                <a:latin typeface="Calibri"/>
                <a:cs typeface="Calibri"/>
              </a:rPr>
              <a:t>during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colonial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period,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probably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during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54" dirty="0">
                <a:latin typeface="Calibri"/>
                <a:cs typeface="Calibri"/>
              </a:rPr>
              <a:t>  </a:t>
            </a:r>
            <a:r>
              <a:rPr sz="2100" b="1" spc="65" dirty="0">
                <a:latin typeface="Calibri"/>
                <a:cs typeface="Calibri"/>
              </a:rPr>
              <a:t>slave</a:t>
            </a:r>
            <a:r>
              <a:rPr sz="2100" b="1" spc="280" dirty="0">
                <a:latin typeface="Calibri"/>
                <a:cs typeface="Calibri"/>
              </a:rPr>
              <a:t>  </a:t>
            </a:r>
            <a:r>
              <a:rPr sz="2100" b="1" spc="55" dirty="0">
                <a:latin typeface="Calibri"/>
                <a:cs typeface="Calibri"/>
              </a:rPr>
              <a:t>trade,</a:t>
            </a:r>
            <a:r>
              <a:rPr sz="2100" b="1" spc="285" dirty="0">
                <a:latin typeface="Calibri"/>
                <a:cs typeface="Calibri"/>
              </a:rPr>
              <a:t>  </a:t>
            </a:r>
            <a:r>
              <a:rPr sz="2100" b="1" spc="70" dirty="0">
                <a:latin typeface="Calibri"/>
                <a:cs typeface="Calibri"/>
              </a:rPr>
              <a:t>by</a:t>
            </a:r>
            <a:r>
              <a:rPr sz="2100" b="1" spc="285" dirty="0">
                <a:latin typeface="Calibri"/>
                <a:cs typeface="Calibri"/>
              </a:rPr>
              <a:t>  </a:t>
            </a:r>
            <a:r>
              <a:rPr sz="2100" b="1" spc="50" dirty="0">
                <a:latin typeface="Calibri"/>
                <a:cs typeface="Calibri"/>
              </a:rPr>
              <a:t>sea</a:t>
            </a:r>
            <a:r>
              <a:rPr sz="2100" b="1" spc="29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(PAHO</a:t>
            </a:r>
            <a:r>
              <a:rPr sz="2100" spc="295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1992, </a:t>
            </a:r>
            <a:r>
              <a:rPr sz="2100" dirty="0">
                <a:latin typeface="Calibri"/>
                <a:cs typeface="Calibri"/>
              </a:rPr>
              <a:t>Consoli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65" dirty="0">
                <a:latin typeface="Calibri"/>
                <a:cs typeface="Calibri"/>
              </a:rPr>
              <a:t>&amp;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de-Oliveira,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1994).</a:t>
            </a:r>
            <a:endParaRPr sz="2100" dirty="0">
              <a:latin typeface="Calibri"/>
              <a:cs typeface="Calibri"/>
            </a:endParaRPr>
          </a:p>
          <a:p>
            <a:pPr marL="5438775">
              <a:lnSpc>
                <a:spcPts val="905"/>
              </a:lnSpc>
              <a:spcBef>
                <a:spcPts val="1950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2.: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Aedes</a:t>
            </a:r>
            <a:r>
              <a:rPr sz="800" i="1" spc="10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aegypti</a:t>
            </a:r>
            <a:r>
              <a:rPr sz="800" i="1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was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introduced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Brazil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colonial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period,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probably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during</a:t>
            </a:r>
            <a:r>
              <a:rPr sz="800" spc="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slave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trade.</a:t>
            </a:r>
            <a:endParaRPr sz="800" dirty="0">
              <a:latin typeface="Calibri"/>
              <a:cs typeface="Calibri"/>
            </a:endParaRPr>
          </a:p>
          <a:p>
            <a:pPr marL="12700" marR="5080">
              <a:lnSpc>
                <a:spcPts val="2250"/>
              </a:lnSpc>
              <a:spcBef>
                <a:spcPts val="45"/>
              </a:spcBef>
              <a:tabLst>
                <a:tab pos="1249045" algn="l"/>
                <a:tab pos="1272540" algn="l"/>
                <a:tab pos="1572895" algn="l"/>
                <a:tab pos="2543175" algn="l"/>
                <a:tab pos="2792095" algn="l"/>
                <a:tab pos="3171825" algn="l"/>
                <a:tab pos="3812540" algn="l"/>
                <a:tab pos="4183379" algn="l"/>
                <a:tab pos="4212590" algn="l"/>
                <a:tab pos="5168900" algn="l"/>
                <a:tab pos="5694045" algn="l"/>
                <a:tab pos="5956300" algn="l"/>
                <a:tab pos="6861175" algn="l"/>
                <a:tab pos="7214234" algn="l"/>
                <a:tab pos="7679055" algn="l"/>
                <a:tab pos="8194040" algn="l"/>
                <a:tab pos="8237855" algn="l"/>
                <a:tab pos="8819515" algn="l"/>
                <a:tab pos="9655810" algn="l"/>
                <a:tab pos="9852660" algn="l"/>
              </a:tabLst>
            </a:pPr>
            <a:r>
              <a:rPr sz="1900" dirty="0">
                <a:latin typeface="Calibri"/>
                <a:cs typeface="Calibri"/>
              </a:rPr>
              <a:t>In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recent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years,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incidence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diseases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caused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by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b="1" spc="65" dirty="0">
                <a:latin typeface="Calibri"/>
                <a:cs typeface="Calibri"/>
              </a:rPr>
              <a:t>arboviruses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75" dirty="0">
                <a:latin typeface="Calibri"/>
                <a:cs typeface="Calibri"/>
              </a:rPr>
              <a:t>has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60" dirty="0">
                <a:latin typeface="Calibri"/>
                <a:cs typeface="Calibri"/>
              </a:rPr>
              <a:t>shown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75" dirty="0">
                <a:latin typeface="Calibri"/>
                <a:cs typeface="Calibri"/>
              </a:rPr>
              <a:t>a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55" dirty="0">
                <a:latin typeface="Calibri"/>
                <a:cs typeface="Calibri"/>
              </a:rPr>
              <a:t>relevant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b="1" spc="60" dirty="0">
                <a:latin typeface="Calibri"/>
                <a:cs typeface="Calibri"/>
              </a:rPr>
              <a:t>global increase</a:t>
            </a:r>
            <a:r>
              <a:rPr sz="1900" b="1" spc="3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due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intensive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growth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global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transportation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systems,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adaptation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vectors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to </a:t>
            </a:r>
            <a:r>
              <a:rPr sz="1900" spc="-10" dirty="0">
                <a:latin typeface="Calibri"/>
                <a:cs typeface="Calibri"/>
              </a:rPr>
              <a:t>increasing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urbanization,</a:t>
            </a:r>
            <a:r>
              <a:rPr sz="1900" dirty="0">
                <a:latin typeface="Calibri"/>
                <a:cs typeface="Calibri"/>
              </a:rPr>
              <a:t>		</a:t>
            </a:r>
            <a:r>
              <a:rPr sz="1900" spc="-10" dirty="0">
                <a:latin typeface="Calibri"/>
                <a:cs typeface="Calibri"/>
              </a:rPr>
              <a:t>inability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to</a:t>
            </a:r>
            <a:r>
              <a:rPr sz="1900" dirty="0">
                <a:latin typeface="Calibri"/>
                <a:cs typeface="Calibri"/>
              </a:rPr>
              <a:t>		</a:t>
            </a:r>
            <a:r>
              <a:rPr sz="1900" spc="-10" dirty="0">
                <a:latin typeface="Calibri"/>
                <a:cs typeface="Calibri"/>
              </a:rPr>
              <a:t>contain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mosquito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population,</a:t>
            </a:r>
            <a:r>
              <a:rPr sz="1900" dirty="0">
                <a:latin typeface="Calibri"/>
                <a:cs typeface="Calibri"/>
              </a:rPr>
              <a:t>		</a:t>
            </a:r>
            <a:r>
              <a:rPr sz="1900" spc="25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changes</a:t>
            </a:r>
            <a:r>
              <a:rPr sz="1900" dirty="0">
                <a:latin typeface="Calibri"/>
                <a:cs typeface="Calibri"/>
              </a:rPr>
              <a:t>		</a:t>
            </a:r>
            <a:r>
              <a:rPr sz="1900" spc="-25" dirty="0">
                <a:latin typeface="Calibri"/>
                <a:cs typeface="Calibri"/>
              </a:rPr>
              <a:t>in </a:t>
            </a:r>
            <a:r>
              <a:rPr sz="1900" dirty="0">
                <a:latin typeface="Calibri"/>
                <a:cs typeface="Calibri"/>
              </a:rPr>
              <a:t>environmental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factors.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addition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elements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that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favor</a:t>
            </a:r>
            <a:r>
              <a:rPr sz="1900" spc="10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spread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diseases,</a:t>
            </a:r>
            <a:r>
              <a:rPr sz="1900" spc="100" dirty="0">
                <a:latin typeface="Calibri"/>
                <a:cs typeface="Calibri"/>
              </a:rPr>
              <a:t>  </a:t>
            </a:r>
            <a:r>
              <a:rPr sz="1900" spc="-10" dirty="0">
                <a:latin typeface="Calibri"/>
                <a:cs typeface="Calibri"/>
              </a:rPr>
              <a:t>Brazil represents</a:t>
            </a:r>
            <a:r>
              <a:rPr sz="1900" dirty="0">
                <a:latin typeface="Calibri"/>
                <a:cs typeface="Calibri"/>
              </a:rPr>
              <a:t>		a	</a:t>
            </a:r>
            <a:r>
              <a:rPr sz="1900" spc="-10" dirty="0">
                <a:latin typeface="Calibri"/>
                <a:cs typeface="Calibri"/>
              </a:rPr>
              <a:t>country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0" dirty="0">
                <a:latin typeface="Calibri"/>
                <a:cs typeface="Calibri"/>
              </a:rPr>
              <a:t>with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b="1" spc="50" dirty="0">
                <a:latin typeface="Calibri"/>
                <a:cs typeface="Calibri"/>
              </a:rPr>
              <a:t>optimal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b="1" spc="50" dirty="0">
                <a:latin typeface="Calibri"/>
                <a:cs typeface="Calibri"/>
              </a:rPr>
              <a:t>environmental</a:t>
            </a:r>
            <a:r>
              <a:rPr sz="1900" b="1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conditions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for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2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permanence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25" dirty="0">
                <a:latin typeface="Calibri"/>
                <a:cs typeface="Calibri"/>
              </a:rPr>
              <a:t>and </a:t>
            </a:r>
            <a:r>
              <a:rPr sz="1900" dirty="0">
                <a:latin typeface="Calibri"/>
                <a:cs typeface="Calibri"/>
              </a:rPr>
              <a:t>dissemination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vector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mosquitoes,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such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50" dirty="0">
                <a:latin typeface="Calibri"/>
                <a:cs typeface="Calibri"/>
              </a:rPr>
              <a:t>as</a:t>
            </a:r>
            <a:r>
              <a:rPr sz="1900" spc="85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Aedes</a:t>
            </a:r>
            <a:r>
              <a:rPr sz="1950" i="1" spc="75" dirty="0">
                <a:latin typeface="Calibri"/>
                <a:cs typeface="Calibri"/>
              </a:rPr>
              <a:t> </a:t>
            </a:r>
            <a:r>
              <a:rPr sz="1950" i="1" dirty="0">
                <a:latin typeface="Calibri"/>
                <a:cs typeface="Calibri"/>
              </a:rPr>
              <a:t>aegypti</a:t>
            </a:r>
            <a:r>
              <a:rPr sz="1950" i="1" spc="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(Gregianini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et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al.,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2017).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1450" y="1685925"/>
            <a:ext cx="3276599" cy="4410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666750"/>
            <a:ext cx="3276599" cy="44100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9774" y="273050"/>
            <a:ext cx="425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75" dirty="0">
                <a:latin typeface="Calibri"/>
                <a:cs typeface="Calibri"/>
              </a:rPr>
              <a:t>RESEARCH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45" dirty="0">
                <a:latin typeface="Calibri"/>
                <a:cs typeface="Calibri"/>
              </a:rPr>
              <a:t>QUESTION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65" dirty="0">
                <a:latin typeface="Calibri"/>
                <a:cs typeface="Calibri"/>
              </a:rPr>
              <a:t>HYPOTHESIS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8114" y="1492250"/>
            <a:ext cx="1263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none" spc="45" dirty="0">
                <a:latin typeface="Calibri"/>
                <a:cs typeface="Calibri"/>
              </a:rPr>
              <a:t>QUESTION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8114" y="1901825"/>
            <a:ext cx="4545330" cy="12903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2480"/>
              </a:lnSpc>
              <a:spcBef>
                <a:spcPts val="215"/>
              </a:spcBef>
            </a:pPr>
            <a:r>
              <a:rPr sz="2100" dirty="0">
                <a:latin typeface="Calibri"/>
                <a:cs typeface="Calibri"/>
              </a:rPr>
              <a:t>In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a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breeding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competition,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behavior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mosquito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determines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type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container</a:t>
            </a:r>
            <a:r>
              <a:rPr sz="2100" spc="39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chosen</a:t>
            </a:r>
            <a:r>
              <a:rPr sz="2100" spc="39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390" dirty="0">
                <a:latin typeface="Calibri"/>
                <a:cs typeface="Calibri"/>
              </a:rPr>
              <a:t>   </a:t>
            </a:r>
            <a:r>
              <a:rPr sz="2100" spc="-10" dirty="0">
                <a:latin typeface="Calibri"/>
                <a:cs typeface="Calibri"/>
              </a:rPr>
              <a:t>ovoposition, </a:t>
            </a:r>
            <a:r>
              <a:rPr sz="2100" dirty="0">
                <a:latin typeface="Calibri"/>
                <a:cs typeface="Calibri"/>
              </a:rPr>
              <a:t>especially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Aedes</a:t>
            </a:r>
            <a:r>
              <a:rPr sz="2150" i="1" spc="5" dirty="0">
                <a:latin typeface="Calibri"/>
                <a:cs typeface="Calibri"/>
              </a:rPr>
              <a:t> </a:t>
            </a:r>
            <a:r>
              <a:rPr sz="2150" i="1" spc="-10" dirty="0">
                <a:latin typeface="Calibri"/>
                <a:cs typeface="Calibri"/>
              </a:rPr>
              <a:t>aegypti</a:t>
            </a:r>
            <a:r>
              <a:rPr sz="2150" i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species?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671" y="3879214"/>
            <a:ext cx="9184640" cy="17875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05"/>
              </a:spcBef>
            </a:pPr>
            <a:r>
              <a:rPr sz="2100" b="1" spc="75" dirty="0">
                <a:latin typeface="Calibri"/>
                <a:cs typeface="Calibri"/>
              </a:rPr>
              <a:t>HYPOTHESIS</a:t>
            </a:r>
            <a:endParaRPr sz="2100">
              <a:latin typeface="Calibri"/>
              <a:cs typeface="Calibri"/>
            </a:endParaRPr>
          </a:p>
          <a:p>
            <a:pPr marL="12700" marR="5080" indent="584835" algn="r">
              <a:lnSpc>
                <a:spcPts val="2480"/>
              </a:lnSpc>
              <a:spcBef>
                <a:spcPts val="819"/>
              </a:spcBef>
            </a:pPr>
            <a:r>
              <a:rPr sz="2100" dirty="0">
                <a:latin typeface="Calibri"/>
                <a:cs typeface="Calibri"/>
              </a:rPr>
              <a:t>Because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it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has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opportunistic,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domestic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urban</a:t>
            </a:r>
            <a:r>
              <a:rPr sz="2100" spc="1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behavior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(IOC/Fiocruz),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competition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containers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breeding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sites,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50" i="1" dirty="0">
                <a:latin typeface="Calibri"/>
                <a:cs typeface="Calibri"/>
              </a:rPr>
              <a:t>Aedes</a:t>
            </a:r>
            <a:r>
              <a:rPr sz="2150" i="1" spc="5" dirty="0">
                <a:latin typeface="Calibri"/>
                <a:cs typeface="Calibri"/>
              </a:rPr>
              <a:t> </a:t>
            </a:r>
            <a:r>
              <a:rPr sz="2150" i="1" spc="-10" dirty="0">
                <a:latin typeface="Calibri"/>
                <a:cs typeface="Calibri"/>
              </a:rPr>
              <a:t>aegypti</a:t>
            </a:r>
            <a:r>
              <a:rPr sz="2100" spc="-10" dirty="0">
                <a:latin typeface="Calibri"/>
                <a:cs typeface="Calibri"/>
              </a:rPr>
              <a:t>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prefers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spawn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in </a:t>
            </a:r>
            <a:r>
              <a:rPr sz="2100" dirty="0">
                <a:latin typeface="Calibri"/>
                <a:cs typeface="Calibri"/>
              </a:rPr>
              <a:t>water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deposits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are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its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surroundings,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such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as: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pots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plants,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clogged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gutters, </a:t>
            </a:r>
            <a:r>
              <a:rPr sz="2100" dirty="0">
                <a:latin typeface="Calibri"/>
                <a:cs typeface="Calibri"/>
              </a:rPr>
              <a:t>bottles,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open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waste,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air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conditioning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trays,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capture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traps,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among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others.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800100"/>
            <a:ext cx="4371974" cy="26765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09010" y="3635488"/>
            <a:ext cx="270002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-10" dirty="0">
                <a:latin typeface="Calibri"/>
                <a:cs typeface="Calibri"/>
              </a:rPr>
              <a:t> 3.: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Aedes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i="1" dirty="0">
                <a:latin typeface="Calibri"/>
                <a:cs typeface="Calibri"/>
              </a:rPr>
              <a:t>aegypti</a:t>
            </a:r>
            <a:r>
              <a:rPr sz="800" i="1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female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needs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blood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their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eggs.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500" y="928369"/>
            <a:ext cx="579945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6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mosquito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larvae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carried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GLOBE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collected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schools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three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Brazilian</a:t>
            </a:r>
            <a:r>
              <a:rPr sz="1800" spc="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cities: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Rio</a:t>
            </a:r>
            <a:r>
              <a:rPr sz="1800" spc="60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Janeiro,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Olinda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Sobradinho,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located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respective </a:t>
            </a:r>
            <a:r>
              <a:rPr sz="1800" dirty="0">
                <a:latin typeface="Calibri"/>
                <a:cs typeface="Calibri"/>
              </a:rPr>
              <a:t>geographic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coordinates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22°57'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S,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43°11'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W;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8°073'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S;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34°88' </a:t>
            </a:r>
            <a:r>
              <a:rPr sz="1800" dirty="0">
                <a:latin typeface="Calibri"/>
                <a:cs typeface="Calibri"/>
              </a:rPr>
              <a:t>W;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15°63'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S,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47°82'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period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February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2018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November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2022.</a:t>
            </a:r>
            <a:endParaRPr sz="1800">
              <a:latin typeface="Calibri"/>
              <a:cs typeface="Calibri"/>
            </a:endParaRPr>
          </a:p>
          <a:p>
            <a:pPr marL="12700" marR="6985" algn="just">
              <a:lnSpc>
                <a:spcPct val="107600"/>
              </a:lnSpc>
              <a:spcBef>
                <a:spcPts val="75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2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schools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were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chosen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presented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three </a:t>
            </a:r>
            <a:r>
              <a:rPr sz="1800" dirty="0">
                <a:latin typeface="Calibri"/>
                <a:cs typeface="Calibri"/>
              </a:rPr>
              <a:t>types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breeding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intended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(Figure </a:t>
            </a:r>
            <a:r>
              <a:rPr sz="1800" dirty="0">
                <a:latin typeface="Calibri"/>
                <a:cs typeface="Calibri"/>
              </a:rPr>
              <a:t>1a,b,c).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116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collections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stored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GLOBE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platform.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361" y="4359275"/>
            <a:ext cx="268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ENTOMOLOGICAL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STUDIES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7361" y="4721225"/>
            <a:ext cx="10143490" cy="13665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just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analysis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performed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mosquito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larvae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artificial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breeding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sites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(Vessels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3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jars</a:t>
            </a:r>
            <a:r>
              <a:rPr sz="1800" spc="3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water,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dish,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bottles,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drip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pan,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defrosting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containers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refrigerators,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discarded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garbage),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artificial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capture </a:t>
            </a:r>
            <a:r>
              <a:rPr sz="1800" dirty="0">
                <a:latin typeface="Calibri"/>
                <a:cs typeface="Calibri"/>
              </a:rPr>
              <a:t>sites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(traps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mosquitoes)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natural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breeding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sites,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monitor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opportunistic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behavior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oviposition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female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mosquito,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particular,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Aedes</a:t>
            </a:r>
            <a:r>
              <a:rPr sz="1850" i="1" spc="300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aegypti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main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transmitter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Arboviroses: </a:t>
            </a:r>
            <a:r>
              <a:rPr sz="1800" dirty="0">
                <a:latin typeface="Calibri"/>
                <a:cs typeface="Calibri"/>
              </a:rPr>
              <a:t>Dengue,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Chikungunya,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Urban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Yellow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Fever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Zika.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5" y="180975"/>
            <a:ext cx="4333874" cy="42100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93694" y="4362513"/>
            <a:ext cx="40170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4:.GLOBE map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 the study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with 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mosquito data collected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 the </a:t>
            </a:r>
            <a:r>
              <a:rPr sz="800" spc="-10" dirty="0">
                <a:latin typeface="Calibri"/>
                <a:cs typeface="Calibri"/>
              </a:rPr>
              <a:t>three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cities </a:t>
            </a:r>
            <a:r>
              <a:rPr sz="800" spc="-10" dirty="0">
                <a:latin typeface="Calibri"/>
                <a:cs typeface="Calibri"/>
              </a:rPr>
              <a:t>analyzed.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u="none" spc="-20" dirty="0"/>
              <a:t>4.</a:t>
            </a:r>
            <a:r>
              <a:rPr u="none" spc="-135" dirty="0"/>
              <a:t> </a:t>
            </a:r>
            <a:r>
              <a:rPr u="none" spc="-55" dirty="0"/>
              <a:t>MATERIALS</a:t>
            </a:r>
            <a:r>
              <a:rPr u="none" spc="-135" dirty="0"/>
              <a:t> </a:t>
            </a:r>
            <a:r>
              <a:rPr u="none" spc="-200" dirty="0"/>
              <a:t>AND</a:t>
            </a:r>
            <a:r>
              <a:rPr u="none" spc="-130" dirty="0"/>
              <a:t> </a:t>
            </a:r>
            <a:r>
              <a:rPr u="none" spc="-30" dirty="0"/>
              <a:t>METHODS</a:t>
            </a:r>
          </a:p>
          <a:p>
            <a:pPr marL="34290">
              <a:lnSpc>
                <a:spcPct val="100000"/>
              </a:lnSpc>
              <a:spcBef>
                <a:spcPts val="1965"/>
              </a:spcBef>
            </a:pPr>
            <a:r>
              <a:rPr spc="-190" dirty="0"/>
              <a:t>DATA</a:t>
            </a:r>
            <a:r>
              <a:rPr spc="-114" dirty="0"/>
              <a:t> </a:t>
            </a:r>
            <a:r>
              <a:rPr spc="-10" dirty="0"/>
              <a:t>COLLECTION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0"/>
            <a:ext cx="228599" cy="64198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415"/>
              </a:spcBef>
            </a:pPr>
            <a:r>
              <a:rPr u="none" spc="-20" dirty="0"/>
              <a:t>4.</a:t>
            </a:r>
            <a:r>
              <a:rPr u="none" spc="-135" dirty="0"/>
              <a:t> </a:t>
            </a:r>
            <a:r>
              <a:rPr u="none" spc="-55" dirty="0"/>
              <a:t>MATERIALS</a:t>
            </a:r>
            <a:r>
              <a:rPr u="none" spc="-135" dirty="0"/>
              <a:t> </a:t>
            </a:r>
            <a:r>
              <a:rPr u="none" spc="-200" dirty="0"/>
              <a:t>AND</a:t>
            </a:r>
            <a:r>
              <a:rPr u="none" spc="-130" dirty="0"/>
              <a:t> </a:t>
            </a:r>
            <a:r>
              <a:rPr u="none" spc="-30" dirty="0"/>
              <a:t>METHODS</a:t>
            </a:r>
          </a:p>
          <a:p>
            <a:pPr marL="281305">
              <a:lnSpc>
                <a:spcPct val="100000"/>
              </a:lnSpc>
              <a:spcBef>
                <a:spcPts val="315"/>
              </a:spcBef>
            </a:pPr>
            <a:r>
              <a:rPr u="sng" spc="-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STUDY</a:t>
            </a:r>
            <a:r>
              <a:rPr u="sng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SITES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9327" y="6051581"/>
            <a:ext cx="4966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Table 1. GLOBE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map of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study with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mosquito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data collected in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three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cities </a:t>
            </a:r>
            <a:r>
              <a:rPr sz="1000" spc="-10" dirty="0">
                <a:latin typeface="Calibri"/>
                <a:cs typeface="Calibri"/>
              </a:rPr>
              <a:t>analyzed.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" y="438150"/>
            <a:ext cx="10258424" cy="5638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0F381422-EC8B-5B7E-A9E3-F4D0056221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11429999" cy="6419849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064AB6C9-B581-D4D2-4159-D2C0F6607083}"/>
              </a:ext>
            </a:extLst>
          </p:cNvPr>
          <p:cNvSpPr/>
          <p:nvPr/>
        </p:nvSpPr>
        <p:spPr>
          <a:xfrm>
            <a:off x="825259" y="2466623"/>
            <a:ext cx="10433154" cy="3701764"/>
          </a:xfrm>
          <a:prstGeom prst="rect">
            <a:avLst/>
          </a:prstGeom>
          <a:solidFill>
            <a:srgbClr val="FF5050">
              <a:tint val="66000"/>
              <a:satMod val="160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FFFBF-F047-5F27-0211-5212B8D5A45B}"/>
              </a:ext>
            </a:extLst>
          </p:cNvPr>
          <p:cNvSpPr txBox="1"/>
          <p:nvPr/>
        </p:nvSpPr>
        <p:spPr>
          <a:xfrm>
            <a:off x="936595" y="460373"/>
            <a:ext cx="5712178" cy="784574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en-US" sz="2249" b="1" u="sng" dirty="0"/>
              <a:t>Study site 1 </a:t>
            </a:r>
          </a:p>
          <a:p>
            <a:r>
              <a:rPr lang="en-US" sz="2249" dirty="0"/>
              <a:t>Minas Gerais Science Club, Rio de Janeiro. </a:t>
            </a:r>
            <a:endParaRPr lang="pt-BR" sz="2249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FF851B-C5D6-F25A-EF15-0192AA11BD8F}"/>
              </a:ext>
            </a:extLst>
          </p:cNvPr>
          <p:cNvSpPr txBox="1"/>
          <p:nvPr/>
        </p:nvSpPr>
        <p:spPr>
          <a:xfrm>
            <a:off x="1059156" y="1774369"/>
            <a:ext cx="2888565" cy="3899657"/>
          </a:xfrm>
          <a:prstGeom prst="rect">
            <a:avLst/>
          </a:prstGeom>
          <a:solidFill>
            <a:srgbClr val="FFC5C6"/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49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97 </a:t>
            </a:r>
            <a:r>
              <a:rPr lang="en-US" sz="224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data collections – </a:t>
            </a:r>
            <a:r>
              <a:rPr lang="en-US" sz="224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77 larvae</a:t>
            </a:r>
          </a:p>
          <a:p>
            <a:pPr algn="just"/>
            <a:endParaRPr lang="en-US" sz="224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marL="267748" indent="-267748" algn="just">
              <a:buFont typeface="Wingdings" panose="05000000000000000000" pitchFamily="2" charset="2"/>
              <a:buChar char="ü"/>
            </a:pPr>
            <a:r>
              <a:rPr lang="en-US" sz="224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10 free artificial containers with  7 larvae</a:t>
            </a:r>
          </a:p>
          <a:p>
            <a:pPr marL="267748" indent="-267748" algn="just">
              <a:buFont typeface="Wingdings" panose="05000000000000000000" pitchFamily="2" charset="2"/>
              <a:buChar char="ü"/>
            </a:pPr>
            <a:r>
              <a:rPr lang="en-US" sz="224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85 artificial capture containers with 69 larvae</a:t>
            </a:r>
          </a:p>
          <a:p>
            <a:pPr marL="267748" indent="-267748" algn="just">
              <a:buFont typeface="Wingdings" panose="05000000000000000000" pitchFamily="2" charset="2"/>
              <a:buChar char="ü"/>
            </a:pPr>
            <a:r>
              <a:rPr lang="en-US" sz="224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 natural container - 1 larvae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FF1D39D-7984-9969-FAA6-2D286B92F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52"/>
          <a:stretch/>
        </p:blipFill>
        <p:spPr>
          <a:xfrm>
            <a:off x="7070182" y="-135951"/>
            <a:ext cx="3693802" cy="2602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083E6AB5-5ACF-EE4B-0928-DAEB79339D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785" y="2856884"/>
            <a:ext cx="7015903" cy="29838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F7D3F61-ADA9-998B-DC11-947AD1DF1FBF}"/>
              </a:ext>
            </a:extLst>
          </p:cNvPr>
          <p:cNvSpPr txBox="1"/>
          <p:nvPr/>
        </p:nvSpPr>
        <p:spPr>
          <a:xfrm>
            <a:off x="6041836" y="2264744"/>
            <a:ext cx="2655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" dirty="0"/>
              <a:t>Figure 13:. Aurea de Moura Cavalcanti School GLOBE map .</a:t>
            </a:r>
            <a:endParaRPr lang="pt-BR" sz="75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0E191A-7AC8-E205-1612-192345F06510}"/>
              </a:ext>
            </a:extLst>
          </p:cNvPr>
          <p:cNvSpPr txBox="1"/>
          <p:nvPr/>
        </p:nvSpPr>
        <p:spPr>
          <a:xfrm>
            <a:off x="4708421" y="5864888"/>
            <a:ext cx="4481889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10:. Minas Gerais Science Club' mosquito data from capture containers using  MHM (2018-2022).</a:t>
            </a:r>
            <a:endParaRPr lang="pt-BR" sz="6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A5E934-E860-C5FC-D8EF-0D449A6E11B3}"/>
              </a:ext>
            </a:extLst>
          </p:cNvPr>
          <p:cNvSpPr txBox="1"/>
          <p:nvPr/>
        </p:nvSpPr>
        <p:spPr>
          <a:xfrm>
            <a:off x="4708420" y="5978583"/>
            <a:ext cx="4481889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11:. Minas Gerais Science Club' mosquito data from natural containers using  MHM (2018-2022).</a:t>
            </a:r>
            <a:endParaRPr lang="pt-BR" sz="6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D8F5472-C108-F795-6131-A4EDE80E7CFB}"/>
              </a:ext>
            </a:extLst>
          </p:cNvPr>
          <p:cNvSpPr txBox="1"/>
          <p:nvPr/>
        </p:nvSpPr>
        <p:spPr>
          <a:xfrm>
            <a:off x="4708419" y="5726809"/>
            <a:ext cx="4395486" cy="19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9:. Minas Gerais Science Club' mosquito data free artificial containers using  MHM (2018-2022).</a:t>
            </a:r>
            <a:endParaRPr lang="pt-BR" sz="6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3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853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Stud</a:t>
            </a:r>
            <a:r>
              <a:rPr sz="2400" u="none" dirty="0">
                <a:latin typeface="Calibri"/>
                <a:cs typeface="Calibri"/>
              </a:rPr>
              <a:t>y</a:t>
            </a:r>
            <a:r>
              <a:rPr sz="2400" b="0" spc="27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Calibri"/>
                <a:cs typeface="Calibri"/>
              </a:rPr>
              <a:t>site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3600" y="939800"/>
            <a:ext cx="5771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Calibri"/>
                <a:cs typeface="Calibri"/>
              </a:rPr>
              <a:t>Escola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Aurea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Moura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Cavalcanti,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Olinda/PE.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219450"/>
            <a:ext cx="3143249" cy="205739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229100" y="2562225"/>
            <a:ext cx="2876550" cy="3619500"/>
            <a:chOff x="4229100" y="2562225"/>
            <a:chExt cx="2876550" cy="3619500"/>
          </a:xfrm>
        </p:grpSpPr>
        <p:pic>
          <p:nvPicPr>
            <p:cNvPr id="24" name="object 2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4350" y="2562225"/>
              <a:ext cx="2781299" cy="18764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9100" y="4438650"/>
              <a:ext cx="2876549" cy="174307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07006" y="2250555"/>
            <a:ext cx="24644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18:.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Aurea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Moura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Cavalcanti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School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GLOBE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map.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8829" y="5667438"/>
            <a:ext cx="3017520" cy="26162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latin typeface="Calibri"/>
                <a:cs typeface="Calibri"/>
              </a:rPr>
              <a:t>Figure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7:.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Aurea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de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Moura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Cavalcanti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School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'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mosquito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data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from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three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kinds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containers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using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-75" dirty="0">
                <a:latin typeface="Calibri"/>
                <a:cs typeface="Calibri"/>
              </a:rPr>
              <a:t>MHM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(2018-</a:t>
            </a:r>
            <a:r>
              <a:rPr sz="800" spc="-10" dirty="0">
                <a:latin typeface="Calibri"/>
                <a:cs typeface="Calibri"/>
              </a:rPr>
              <a:t>2022).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987F9AD-34C9-C3F4-DAF4-1E46D1AB6E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3908" y="215446"/>
            <a:ext cx="3727361" cy="201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5364B6-0CDA-ED93-945C-DC4EDF3C5D04}"/>
              </a:ext>
            </a:extLst>
          </p:cNvPr>
          <p:cNvSpPr txBox="1"/>
          <p:nvPr/>
        </p:nvSpPr>
        <p:spPr>
          <a:xfrm>
            <a:off x="1031634" y="1917700"/>
            <a:ext cx="2938320" cy="4154984"/>
          </a:xfrm>
          <a:prstGeom prst="rect">
            <a:avLst/>
          </a:prstGeom>
          <a:solidFill>
            <a:srgbClr val="FFFFCC"/>
          </a:solidFill>
          <a:ln w="6350" cap="flat" cmpd="sng" algn="in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 collections –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larvae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free artificial containers with 2 larvae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artificial capture containers with 2 larvae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natural container - 0 larvae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tar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ortar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ta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1548</Words>
  <Application>Microsoft Office PowerPoint</Application>
  <PresentationFormat>Personalizar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Dreaming Outloud Script Pro</vt:lpstr>
      <vt:lpstr>Franklin Gothic Book</vt:lpstr>
      <vt:lpstr>Tahoma</vt:lpstr>
      <vt:lpstr>Times New Roman</vt:lpstr>
      <vt:lpstr>Wingdings</vt:lpstr>
      <vt:lpstr>Office Theme</vt:lpstr>
      <vt:lpstr>Cortar</vt:lpstr>
      <vt:lpstr>Apresentação do PowerPoint</vt:lpstr>
      <vt:lpstr>1. TITLE</vt:lpstr>
      <vt:lpstr>The goal of this study is to evaluate whether, in a competition</vt:lpstr>
      <vt:lpstr>Apresentação do PowerPoint</vt:lpstr>
      <vt:lpstr>QUESTION</vt:lpstr>
      <vt:lpstr>4. MATERIALS AND METHODS DATA COLLECTION</vt:lpstr>
      <vt:lpstr>4. MATERIALS AND METHODS STUDY SITES</vt:lpstr>
      <vt:lpstr>Apresentação do PowerPoint</vt:lpstr>
      <vt:lpstr>Study site 2</vt:lpstr>
      <vt:lpstr>Apresentação do PowerPoint</vt:lpstr>
      <vt:lpstr>DATA ANALYSIS</vt:lpstr>
      <vt:lpstr>Apresentação do PowerPoint</vt:lpstr>
      <vt:lpstr>Apresentação do PowerPoint</vt:lpstr>
      <vt:lpstr>Apresentação do PowerPoint</vt:lpstr>
      <vt:lpstr>5. RESULTS</vt:lpstr>
      <vt:lpstr>Apresentação do PowerPoint</vt:lpstr>
      <vt:lpstr>The prevention is the solution to mosquito to avoid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INES MAUAD</cp:lastModifiedBy>
  <cp:revision>2</cp:revision>
  <dcterms:created xsi:type="dcterms:W3CDTF">2023-03-01T18:21:39Z</dcterms:created>
  <dcterms:modified xsi:type="dcterms:W3CDTF">2023-03-01T18:32:32Z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2023-03-01T00:00:00Z</vt:filetime>
  </property>
  <property fmtid="{D5CDD505-2E9C-101B-9397-08002B2CF9AE}" pid="5" name="Producer">
    <vt:lpwstr>pdf-lib (https://github.com/Hopding/pdf-lib)</vt:lpwstr>
  </property>
</Properties>
</file>