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3A8BE"/>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34" autoAdjust="0"/>
    <p:restoredTop sz="93722" autoAdjust="0"/>
  </p:normalViewPr>
  <p:slideViewPr>
    <p:cSldViewPr snapToGrid="0" showGuides="1">
      <p:cViewPr varScale="1">
        <p:scale>
          <a:sx n="20" d="100"/>
          <a:sy n="20" d="100"/>
        </p:scale>
        <p:origin x="2248" y="336"/>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chinchinfrantz/Desktop/Stevie%20Science%20Project%20Graph%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LEAVE</a:t>
            </a:r>
            <a:r>
              <a:rPr lang="en-US" sz="1400" b="1" baseline="0"/>
              <a:t> PACK RESULTS (TOTAL)</a:t>
            </a:r>
            <a:endParaRPr lang="en-US" sz="14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Sheet1!$A$2:$A$5</c:f>
              <c:strCache>
                <c:ptCount val="4"/>
                <c:pt idx="0">
                  <c:v>Black Walnut</c:v>
                </c:pt>
                <c:pt idx="1">
                  <c:v>American Elm</c:v>
                </c:pt>
                <c:pt idx="2">
                  <c:v>Persimmon</c:v>
                </c:pt>
                <c:pt idx="3">
                  <c:v>Paw-Paw</c:v>
                </c:pt>
              </c:strCache>
            </c:strRef>
          </c:cat>
          <c:val>
            <c:numRef>
              <c:f>Sheet1!$B$2:$B$5</c:f>
              <c:numCache>
                <c:formatCode>General</c:formatCode>
                <c:ptCount val="4"/>
                <c:pt idx="0">
                  <c:v>28</c:v>
                </c:pt>
                <c:pt idx="1">
                  <c:v>133</c:v>
                </c:pt>
                <c:pt idx="2">
                  <c:v>41</c:v>
                </c:pt>
                <c:pt idx="3">
                  <c:v>58</c:v>
                </c:pt>
              </c:numCache>
            </c:numRef>
          </c:val>
          <c:extLst>
            <c:ext xmlns:c16="http://schemas.microsoft.com/office/drawing/2014/chart" uri="{C3380CC4-5D6E-409C-BE32-E72D297353CC}">
              <c16:uniqueId val="{00000000-F398-2545-A637-74ED6A8532D3}"/>
            </c:ext>
          </c:extLst>
        </c:ser>
        <c:dLbls>
          <c:showLegendKey val="0"/>
          <c:showVal val="0"/>
          <c:showCatName val="0"/>
          <c:showSerName val="0"/>
          <c:showPercent val="0"/>
          <c:showBubbleSize val="0"/>
        </c:dLbls>
        <c:gapWidth val="219"/>
        <c:overlap val="-27"/>
        <c:axId val="601072607"/>
        <c:axId val="600935663"/>
      </c:barChart>
      <c:catAx>
        <c:axId val="601072607"/>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effectLst>
                      <a:outerShdw blurRad="50800" dist="50800" dir="5400000" sx="1000" sy="1000" algn="ctr" rotWithShape="0">
                        <a:srgbClr val="000000">
                          <a:alpha val="43137"/>
                        </a:srgbClr>
                      </a:outerShdw>
                    </a:effectLst>
                    <a:latin typeface="+mn-lt"/>
                    <a:ea typeface="+mn-ea"/>
                    <a:cs typeface="+mn-cs"/>
                  </a:defRPr>
                </a:pPr>
                <a:r>
                  <a:rPr lang="en-US" sz="1400" b="1">
                    <a:effectLst>
                      <a:outerShdw blurRad="50800" dist="50800" dir="5400000" sx="1000" sy="1000" algn="ctr" rotWithShape="0">
                        <a:srgbClr val="000000">
                          <a:alpha val="43137"/>
                        </a:srgbClr>
                      </a:outerShdw>
                    </a:effectLst>
                  </a:rPr>
                  <a:t>TREE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effectLst>
                    <a:outerShdw blurRad="50800" dist="50800" dir="5400000" sx="1000" sy="1000" algn="ctr" rotWithShape="0">
                      <a:srgbClr val="000000">
                        <a:alpha val="43137"/>
                      </a:srgbClr>
                    </a:outerShdw>
                  </a:effectLst>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00935663"/>
        <c:crosses val="autoZero"/>
        <c:auto val="1"/>
        <c:lblAlgn val="ctr"/>
        <c:lblOffset val="100"/>
        <c:noMultiLvlLbl val="0"/>
      </c:catAx>
      <c:valAx>
        <c:axId val="6009356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TOTAL</a:t>
                </a:r>
                <a:r>
                  <a:rPr lang="en-US" sz="1400" b="1" baseline="0"/>
                  <a:t> NUMBER OF MACROINVERTEBRATES</a:t>
                </a:r>
                <a:endParaRPr lang="en-US" sz="1400" b="1"/>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1072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a:p>
        </p:txBody>
      </p:sp>
    </p:spTree>
    <p:extLst>
      <p:ext uri="{BB962C8B-B14F-4D97-AF65-F5344CB8AC3E}">
        <p14:creationId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633757" y="27536895"/>
            <a:ext cx="11934702" cy="8015046"/>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1" name="AutoShape 29"/>
          <p:cNvSpPr>
            <a:spLocks noChangeArrowheads="1"/>
          </p:cNvSpPr>
          <p:nvPr/>
        </p:nvSpPr>
        <p:spPr bwMode="auto">
          <a:xfrm>
            <a:off x="12860338" y="7178675"/>
            <a:ext cx="11899900" cy="2824745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5376188" y="7072313"/>
            <a:ext cx="11899900" cy="2841783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5" name="Text Box 10"/>
          <p:cNvSpPr txBox="1">
            <a:spLocks noChangeArrowheads="1"/>
          </p:cNvSpPr>
          <p:nvPr/>
        </p:nvSpPr>
        <p:spPr bwMode="auto">
          <a:xfrm>
            <a:off x="13300075" y="7165975"/>
            <a:ext cx="11288713" cy="2566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Research Methods</a:t>
            </a:r>
            <a:br>
              <a:rPr lang="en-US" altLang="en-US" sz="8000" b="1" dirty="0">
                <a:latin typeface="Helvetica" pitchFamily="2" charset="0"/>
                <a:cs typeface="Cambria"/>
              </a:rPr>
            </a:br>
            <a:endParaRPr lang="en-US" altLang="en-US" sz="8000" b="1" dirty="0">
              <a:latin typeface="Helvetica" pitchFamily="2" charset="0"/>
              <a:cs typeface="Cambria"/>
            </a:endParaRPr>
          </a:p>
        </p:txBody>
      </p:sp>
      <p:sp>
        <p:nvSpPr>
          <p:cNvPr id="2057" name="AutoShape 13"/>
          <p:cNvSpPr>
            <a:spLocks noChangeArrowheads="1"/>
          </p:cNvSpPr>
          <p:nvPr/>
        </p:nvSpPr>
        <p:spPr bwMode="auto">
          <a:xfrm>
            <a:off x="787400" y="1199407"/>
            <a:ext cx="48826738" cy="5103432"/>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a:solidFill>
                <a:schemeClr val="bg1"/>
              </a:solidFill>
            </a:endParaRPr>
          </a:p>
        </p:txBody>
      </p:sp>
      <p:sp>
        <p:nvSpPr>
          <p:cNvPr id="2058" name="Text Box 14"/>
          <p:cNvSpPr txBox="1">
            <a:spLocks noChangeArrowheads="1"/>
          </p:cNvSpPr>
          <p:nvPr/>
        </p:nvSpPr>
        <p:spPr bwMode="auto">
          <a:xfrm>
            <a:off x="1400175" y="1317625"/>
            <a:ext cx="46988413" cy="4228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11800" b="1" dirty="0">
                <a:latin typeface="Helvetica" pitchFamily="2" charset="0"/>
              </a:rPr>
              <a:t>MACROINVERTEBRATES: A LEAF PACK EXPERIMENT</a:t>
            </a:r>
          </a:p>
          <a:p>
            <a:pPr eaLnBrk="1" hangingPunct="1"/>
            <a:r>
              <a:rPr lang="en-US" altLang="en-US" b="1" dirty="0">
                <a:latin typeface="Helvetica" pitchFamily="2" charset="0"/>
              </a:rPr>
              <a:t>Stevie Frantz</a:t>
            </a:r>
          </a:p>
          <a:p>
            <a:pPr eaLnBrk="1" hangingPunct="1"/>
            <a:r>
              <a:rPr lang="en-US" altLang="en-US" sz="5400" b="1" i="1" dirty="0">
                <a:latin typeface="Helvetica" pitchFamily="2" charset="0"/>
              </a:rPr>
              <a:t>Wooster City Schools</a:t>
            </a:r>
            <a:endParaRPr lang="en-US" altLang="en-US" dirty="0">
              <a:latin typeface="Helvetica" pitchFamily="2" charset="0"/>
            </a:endParaRPr>
          </a:p>
        </p:txBody>
      </p:sp>
      <p:sp>
        <p:nvSpPr>
          <p:cNvPr id="2060" name="Text Box 25"/>
          <p:cNvSpPr txBox="1">
            <a:spLocks noChangeArrowheads="1"/>
          </p:cNvSpPr>
          <p:nvPr/>
        </p:nvSpPr>
        <p:spPr bwMode="auto">
          <a:xfrm>
            <a:off x="26069135" y="20259572"/>
            <a:ext cx="9537700"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a:latin typeface="Garamond" panose="02020404030301010803" pitchFamily="18" charset="0"/>
                <a:cs typeface="Cambria"/>
              </a:rPr>
              <a:t>Graph</a:t>
            </a:r>
          </a:p>
        </p:txBody>
      </p:sp>
      <p:sp>
        <p:nvSpPr>
          <p:cNvPr id="2062" name="Text Box 27"/>
          <p:cNvSpPr txBox="1">
            <a:spLocks noChangeArrowheads="1"/>
          </p:cNvSpPr>
          <p:nvPr/>
        </p:nvSpPr>
        <p:spPr bwMode="auto">
          <a:xfrm>
            <a:off x="37519483" y="27461919"/>
            <a:ext cx="11921930" cy="133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Bibliography</a:t>
            </a:r>
          </a:p>
        </p:txBody>
      </p:sp>
      <p:sp>
        <p:nvSpPr>
          <p:cNvPr id="2063" name="Text Box 36"/>
          <p:cNvSpPr txBox="1">
            <a:spLocks noChangeArrowheads="1"/>
          </p:cNvSpPr>
          <p:nvPr/>
        </p:nvSpPr>
        <p:spPr bwMode="auto">
          <a:xfrm>
            <a:off x="12895623" y="8598074"/>
            <a:ext cx="11824566" cy="1590457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marL="0" marR="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My research methods are as follow (as developed by the Stroud Water Research Center):</a:t>
            </a:r>
          </a:p>
          <a:p>
            <a:pPr marL="0" marR="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 </a:t>
            </a:r>
          </a:p>
          <a:p>
            <a:pPr marL="0" marR="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1. Collect 4 different kinds of leaves species.</a:t>
            </a:r>
          </a:p>
          <a:p>
            <a:pPr marL="0" marR="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2. Measure out 20 grams of each leaf species.</a:t>
            </a:r>
          </a:p>
          <a:p>
            <a:pPr marL="0" marR="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3. Put 20 grams of each leaf species into mesh bags.</a:t>
            </a:r>
          </a:p>
          <a:p>
            <a:pPr marL="0" marR="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4. Have an identification tag in each bag with the type of leaf and leaf pack group.</a:t>
            </a:r>
          </a:p>
          <a:p>
            <a:pPr marL="342900" marR="0" lvl="0" indent="-342900" algn="l">
              <a:spcBef>
                <a:spcPts val="0"/>
              </a:spcBef>
              <a:spcAft>
                <a:spcPts val="0"/>
              </a:spcAft>
              <a:buFont typeface="+mj-lt"/>
              <a:buAutoNum type="arabicPeriod" startAt="5"/>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The leaf packs will be tied on to bricks and carried to the shore of the creek.</a:t>
            </a:r>
          </a:p>
          <a:p>
            <a:pPr marL="342900" marR="0" lvl="0" indent="-342900" algn="l">
              <a:spcBef>
                <a:spcPts val="0"/>
              </a:spcBef>
              <a:spcAft>
                <a:spcPts val="0"/>
              </a:spcAft>
              <a:buFont typeface="+mj-lt"/>
              <a:buAutoNum type="arabicPeriod" startAt="5"/>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Record where I put the leaf packs.</a:t>
            </a:r>
          </a:p>
          <a:p>
            <a:pPr marL="342900" marR="0" lvl="0" indent="-342900" algn="l">
              <a:spcBef>
                <a:spcPts val="0"/>
              </a:spcBef>
              <a:spcAft>
                <a:spcPts val="0"/>
              </a:spcAft>
              <a:buFont typeface="+mj-lt"/>
              <a:buAutoNum type="arabicPeriod" startAt="5"/>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Retrieve the leaf packs in 2 weeks.</a:t>
            </a:r>
          </a:p>
          <a:p>
            <a:pPr marL="342900" marR="0" lvl="0" indent="-342900" algn="l">
              <a:spcBef>
                <a:spcPts val="0"/>
              </a:spcBef>
              <a:spcAft>
                <a:spcPts val="0"/>
              </a:spcAft>
              <a:buFont typeface="+mj-lt"/>
              <a:buAutoNum type="arabicPeriod" startAt="5"/>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Identify and count the bugs in the leaf packs.</a:t>
            </a:r>
          </a:p>
          <a:p>
            <a:pPr marL="457200" lvl="1" indent="0" algn="l">
              <a:spcAft>
                <a:spcPts val="1200"/>
              </a:spcAft>
            </a:pPr>
            <a:endParaRPr lang="en-US" sz="3200" dirty="0">
              <a:latin typeface="Garamond" panose="02020404030301010803" pitchFamily="18" charset="0"/>
            </a:endParaRPr>
          </a:p>
          <a:p>
            <a:pPr marL="914400" lvl="1" indent="-457200" algn="l">
              <a:spcAft>
                <a:spcPts val="1200"/>
              </a:spcAft>
              <a:buFont typeface="Arial" panose="020B0604020202020204" pitchFamily="34" charset="0"/>
              <a:buChar char="•"/>
            </a:pPr>
            <a:endParaRPr lang="en-US" sz="3200" dirty="0">
              <a:latin typeface="Garamond" panose="02020404030301010803" pitchFamily="18" charset="0"/>
            </a:endParaRPr>
          </a:p>
          <a:p>
            <a:pPr marL="914400" lvl="1" indent="-457200" algn="l">
              <a:spcAft>
                <a:spcPts val="1200"/>
              </a:spcAft>
              <a:buFont typeface="Arial" panose="020B0604020202020204" pitchFamily="34" charset="0"/>
              <a:buChar char="•"/>
            </a:pPr>
            <a:endParaRPr lang="en-US" sz="3200" dirty="0">
              <a:latin typeface="Garamond" panose="02020404030301010803" pitchFamily="18" charset="0"/>
            </a:endParaRPr>
          </a:p>
          <a:p>
            <a:pPr marL="914400" lvl="1" indent="-457200" algn="l">
              <a:spcAft>
                <a:spcPts val="1200"/>
              </a:spcAft>
              <a:buFont typeface="Arial" panose="020B0604020202020204" pitchFamily="34" charset="0"/>
              <a:buChar char="•"/>
            </a:pPr>
            <a:endParaRPr lang="en-US" sz="3200" dirty="0">
              <a:latin typeface="Garamond" panose="02020404030301010803" pitchFamily="18" charset="0"/>
            </a:endParaRPr>
          </a:p>
          <a:p>
            <a:pPr marL="457200" lvl="1" indent="0"/>
            <a:endParaRPr lang="en-US" altLang="en-US" sz="4800" b="1" dirty="0">
              <a:latin typeface="Garamond" panose="02020404030301010803" pitchFamily="18" charset="0"/>
              <a:cs typeface="Cambria"/>
            </a:endParaRPr>
          </a:p>
          <a:p>
            <a:pPr marL="457200" lvl="1" indent="0"/>
            <a:endParaRPr lang="en-US" altLang="en-US" sz="4800" b="1" dirty="0">
              <a:latin typeface="Garamond" panose="02020404030301010803" pitchFamily="18" charset="0"/>
              <a:cs typeface="Cambria"/>
            </a:endParaRPr>
          </a:p>
          <a:p>
            <a:pPr marL="457200" lvl="1" indent="0"/>
            <a:endParaRPr lang="en-US" altLang="en-US" sz="4800" b="1" dirty="0">
              <a:latin typeface="Garamond" panose="02020404030301010803" pitchFamily="18" charset="0"/>
              <a:cs typeface="Cambria"/>
            </a:endParaRPr>
          </a:p>
          <a:p>
            <a:pPr marL="457200" lvl="1" indent="0"/>
            <a:r>
              <a:rPr lang="en-US" altLang="en-US" sz="4800" b="1" dirty="0">
                <a:latin typeface="Garamond" panose="02020404030301010803" pitchFamily="18" charset="0"/>
                <a:cs typeface="Cambria"/>
              </a:rPr>
              <a:t>Carrying Out Investigations</a:t>
            </a:r>
            <a:endParaRPr lang="en-US" sz="4800" dirty="0">
              <a:latin typeface="Garamond" panose="02020404030301010803" pitchFamily="18" charset="0"/>
            </a:endParaRPr>
          </a:p>
          <a:p>
            <a:pPr marL="457200" lvl="1" indent="0" algn="l"/>
            <a:endParaRPr lang="en-US" sz="2600" dirty="0">
              <a:effectLst/>
              <a:latin typeface="Garamond" panose="02020404030301010803" pitchFamily="18" charset="0"/>
              <a:ea typeface="PMingLiU" panose="02020500000000000000" pitchFamily="18" charset="-120"/>
              <a:cs typeface="Times New Roman" panose="02020603050405020304" pitchFamily="18" charset="0"/>
            </a:endParaRPr>
          </a:p>
          <a:p>
            <a:pPr marL="457200" lvl="1" indent="0" algn="l"/>
            <a:r>
              <a:rPr lang="en-US" sz="2600" dirty="0">
                <a:effectLst/>
                <a:latin typeface="Garamond" panose="02020404030301010803" pitchFamily="18" charset="0"/>
                <a:ea typeface="PMingLiU" panose="02020500000000000000" pitchFamily="18" charset="-120"/>
                <a:cs typeface="Times New Roman" panose="02020603050405020304" pitchFamily="18" charset="0"/>
              </a:rPr>
              <a:t>Description of the Study Site: I found out there were 68 trees along the bank of the Clear Fork River, where I put the leaf packs. (1 box elder, 48 American elms, 9 walnuts, 8 cherry trees, 1 sugar maple, 1 weeping willow.)   There were a lot of black walnuts lying around and I rolled my ankle and there were a lot of little divots in the ground. I asked a camper about the little divots in the ground and it turns out that what caused those tracks was a bear. As I looked closer, some of the trees had scratches on the bark. The whole creek was owned by the GPAA (gold prospecting site) and close to the creek was a stair case leading down to the river so the gold prospectors could easily get down to the river. The climate in the study site area is cool in the fall. When I was doing the project, it was during the fall so the overall temperature was in the mid 50s-60s degrees Fahrenheit and was not too windy. Overall, it was pleasant to be out in the creek doing my project, soaking up the sun in the fall. </a:t>
            </a:r>
          </a:p>
          <a:p>
            <a:pPr marL="457200" lvl="1" indent="0" algn="l"/>
            <a:endParaRPr lang="en-US" sz="3200" dirty="0">
              <a:latin typeface="Garamond" panose="02020404030301010803" pitchFamily="18" charset="0"/>
            </a:endParaRPr>
          </a:p>
          <a:p>
            <a:pPr marL="914400" lvl="1" indent="-457200" algn="l">
              <a:buFont typeface="Arial" panose="020B0604020202020204" pitchFamily="34" charset="0"/>
              <a:buChar char="•"/>
            </a:pPr>
            <a:endParaRPr lang="en-US" sz="3200" dirty="0">
              <a:latin typeface="Garamond" panose="02020404030301010803" pitchFamily="18" charset="0"/>
            </a:endParaRPr>
          </a:p>
          <a:p>
            <a:pPr algn="l"/>
            <a:endParaRPr lang="en-US" altLang="en-US" sz="700" dirty="0">
              <a:latin typeface="Times New Roman" pitchFamily="18" charset="0"/>
            </a:endParaRPr>
          </a:p>
        </p:txBody>
      </p:sp>
      <p:sp>
        <p:nvSpPr>
          <p:cNvPr id="2064" name="Text Box 38"/>
          <p:cNvSpPr txBox="1">
            <a:spLocks noChangeArrowheads="1"/>
          </p:cNvSpPr>
          <p:nvPr/>
        </p:nvSpPr>
        <p:spPr bwMode="auto">
          <a:xfrm>
            <a:off x="37892038" y="28815268"/>
            <a:ext cx="11770323" cy="67174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marL="385763" indent="-385763" defTabSz="688975" eaLnBrk="0" hangingPunct="0">
              <a:defRPr sz="9600">
                <a:solidFill>
                  <a:schemeClr val="tx1"/>
                </a:solidFill>
                <a:latin typeface="Arial" charset="0"/>
              </a:defRPr>
            </a:lvl1pPr>
            <a:lvl2pPr marL="728663" indent="-384175" defTabSz="688975" eaLnBrk="0" hangingPunct="0">
              <a:defRPr sz="9600">
                <a:solidFill>
                  <a:schemeClr val="tx1"/>
                </a:solidFill>
                <a:latin typeface="Arial" charset="0"/>
              </a:defRPr>
            </a:lvl2pPr>
            <a:lvl3pPr marL="1073150" indent="-384175" defTabSz="688975" eaLnBrk="0" hangingPunct="0">
              <a:defRPr sz="9600">
                <a:solidFill>
                  <a:schemeClr val="tx1"/>
                </a:solidFill>
                <a:latin typeface="Arial" charset="0"/>
              </a:defRPr>
            </a:lvl3pPr>
            <a:lvl4pPr marL="1414463" indent="-385763" defTabSz="688975" eaLnBrk="0" hangingPunct="0">
              <a:defRPr sz="9600">
                <a:solidFill>
                  <a:schemeClr val="tx1"/>
                </a:solidFill>
                <a:latin typeface="Arial" charset="0"/>
              </a:defRPr>
            </a:lvl4pPr>
            <a:lvl5pPr marL="1762125" indent="-388938" defTabSz="688975" eaLnBrk="0" hangingPunct="0">
              <a:defRPr sz="9600">
                <a:solidFill>
                  <a:schemeClr val="tx1"/>
                </a:solidFill>
                <a:latin typeface="Arial" charset="0"/>
              </a:defRPr>
            </a:lvl5pPr>
            <a:lvl6pPr marL="2219325" indent="-388938" algn="ctr" defTabSz="688975" eaLnBrk="0" fontAlgn="base" hangingPunct="0">
              <a:spcBef>
                <a:spcPct val="0"/>
              </a:spcBef>
              <a:spcAft>
                <a:spcPct val="0"/>
              </a:spcAft>
              <a:defRPr sz="9600">
                <a:solidFill>
                  <a:schemeClr val="tx1"/>
                </a:solidFill>
                <a:latin typeface="Arial" charset="0"/>
              </a:defRPr>
            </a:lvl6pPr>
            <a:lvl7pPr marL="2676525" indent="-388938" algn="ctr" defTabSz="688975" eaLnBrk="0" fontAlgn="base" hangingPunct="0">
              <a:spcBef>
                <a:spcPct val="0"/>
              </a:spcBef>
              <a:spcAft>
                <a:spcPct val="0"/>
              </a:spcAft>
              <a:defRPr sz="9600">
                <a:solidFill>
                  <a:schemeClr val="tx1"/>
                </a:solidFill>
                <a:latin typeface="Arial" charset="0"/>
              </a:defRPr>
            </a:lvl7pPr>
            <a:lvl8pPr marL="3133725" indent="-388938" algn="ctr" defTabSz="688975" eaLnBrk="0" fontAlgn="base" hangingPunct="0">
              <a:spcBef>
                <a:spcPct val="0"/>
              </a:spcBef>
              <a:spcAft>
                <a:spcPct val="0"/>
              </a:spcAft>
              <a:defRPr sz="9600">
                <a:solidFill>
                  <a:schemeClr val="tx1"/>
                </a:solidFill>
                <a:latin typeface="Arial" charset="0"/>
              </a:defRPr>
            </a:lvl8pPr>
            <a:lvl9pPr marL="3590925" indent="-388938" algn="ctr" defTabSz="688975" eaLnBrk="0" fontAlgn="base" hangingPunct="0">
              <a:spcBef>
                <a:spcPct val="0"/>
              </a:spcBef>
              <a:spcAft>
                <a:spcPct val="0"/>
              </a:spcAft>
              <a:defRPr sz="9600">
                <a:solidFill>
                  <a:schemeClr val="tx1"/>
                </a:solidFill>
                <a:latin typeface="Arial" charset="0"/>
              </a:defRPr>
            </a:lvl9pPr>
          </a:lstStyle>
          <a:p>
            <a:pPr marL="0" marR="0" algn="l">
              <a:spcBef>
                <a:spcPts val="0"/>
              </a:spcBef>
              <a:spcAft>
                <a:spcPts val="0"/>
              </a:spcAft>
            </a:pPr>
            <a:r>
              <a:rPr lang="en-US" sz="2400" dirty="0">
                <a:latin typeface="Garamond" panose="02020404030301010803" pitchFamily="18" charset="0"/>
                <a:ea typeface="PMingLiU" panose="02020500000000000000" pitchFamily="18" charset="-120"/>
                <a:cs typeface="Times New Roman" panose="02020603050405020304" pitchFamily="18" charset="0"/>
              </a:rPr>
              <a:t>Fauld, A. Macroinvertebrate Identification Flashcards. Stroud Water Research Center of the	Academy of Natural Sciences of Philadelphia. LaMotte Company. </a:t>
            </a:r>
          </a:p>
          <a:p>
            <a:pPr marL="0" marR="0" algn="l">
              <a:spcBef>
                <a:spcPts val="0"/>
              </a:spcBef>
              <a:spcAft>
                <a:spcPts val="0"/>
              </a:spcAft>
            </a:pPr>
            <a:r>
              <a:rPr lang="en-US" sz="2400" dirty="0" err="1">
                <a:latin typeface="Garamond" panose="02020404030301010803" pitchFamily="18" charset="0"/>
                <a:ea typeface="PMingLiU" panose="02020500000000000000" pitchFamily="18" charset="-120"/>
                <a:cs typeface="Times New Roman" panose="02020603050405020304" pitchFamily="18" charset="0"/>
              </a:rPr>
              <a:t>Fillour</a:t>
            </a:r>
            <a:r>
              <a:rPr lang="en-US" sz="2400" dirty="0">
                <a:latin typeface="Garamond" panose="02020404030301010803" pitchFamily="18" charset="0"/>
                <a:ea typeface="PMingLiU" panose="02020500000000000000" pitchFamily="18" charset="-120"/>
                <a:cs typeface="Times New Roman" panose="02020603050405020304" pitchFamily="18" charset="0"/>
              </a:rPr>
              <a:t>, J. Post Doctor Scholar. Ohio Agricultural Research and Development Center. Personal	Conversation November 2022.</a:t>
            </a:r>
          </a:p>
          <a:p>
            <a:pPr marL="0" marR="0" algn="l">
              <a:spcBef>
                <a:spcPts val="0"/>
              </a:spcBef>
              <a:spcAft>
                <a:spcPts val="0"/>
              </a:spcAft>
            </a:pPr>
            <a:r>
              <a:rPr lang="en-US" sz="2400" dirty="0">
                <a:latin typeface="Garamond" panose="02020404030301010803" pitchFamily="18" charset="0"/>
                <a:ea typeface="PMingLiU" panose="02020500000000000000" pitchFamily="18" charset="-120"/>
                <a:cs typeface="Times New Roman" panose="02020603050405020304" pitchFamily="18" charset="0"/>
              </a:rPr>
              <a:t>GLOBE Program. Data retrieved </a:t>
            </a:r>
            <a:r>
              <a:rPr lang="en-US" sz="2400" dirty="0">
                <a:solidFill>
                  <a:srgbClr val="171717"/>
                </a:solidFill>
                <a:latin typeface="Garamond" panose="02020404030301010803" pitchFamily="18" charset="0"/>
                <a:ea typeface="PMingLiU" panose="02020500000000000000" pitchFamily="18" charset="-120"/>
                <a:cs typeface="Times New Roman" panose="02020603050405020304" pitchFamily="18" charset="0"/>
              </a:rPr>
              <a:t>from </a:t>
            </a:r>
            <a:r>
              <a:rPr lang="en-US" sz="2400" dirty="0" err="1">
                <a:solidFill>
                  <a:srgbClr val="171717"/>
                </a:solidFill>
                <a:latin typeface="Garamond" panose="02020404030301010803" pitchFamily="18" charset="0"/>
                <a:ea typeface="PMingLiU" panose="02020500000000000000" pitchFamily="18" charset="-120"/>
                <a:cs typeface="Times New Roman" panose="02020603050405020304" pitchFamily="18" charset="0"/>
              </a:rPr>
              <a:t>www.globe.gov</a:t>
            </a:r>
            <a:r>
              <a:rPr lang="en-US" sz="2400" dirty="0">
                <a:solidFill>
                  <a:srgbClr val="171717"/>
                </a:solidFill>
                <a:latin typeface="Garamond" panose="02020404030301010803" pitchFamily="18" charset="0"/>
                <a:ea typeface="PMingLiU" panose="02020500000000000000" pitchFamily="18" charset="-120"/>
                <a:cs typeface="Times New Roman" panose="02020603050405020304" pitchFamily="18" charset="0"/>
              </a:rPr>
              <a:t>. </a:t>
            </a:r>
            <a:r>
              <a:rPr lang="en-US" sz="2400" dirty="0">
                <a:latin typeface="Garamond" panose="02020404030301010803" pitchFamily="18" charset="0"/>
                <a:ea typeface="PMingLiU" panose="02020500000000000000" pitchFamily="18" charset="-120"/>
                <a:cs typeface="Times New Roman" panose="02020603050405020304" pitchFamily="18" charset="0"/>
              </a:rPr>
              <a:t>November 2022 to January 2023.</a:t>
            </a:r>
          </a:p>
          <a:p>
            <a:pPr marL="0" marR="0" algn="l">
              <a:spcBef>
                <a:spcPts val="0"/>
              </a:spcBef>
              <a:spcAft>
                <a:spcPts val="0"/>
              </a:spcAft>
            </a:pPr>
            <a:r>
              <a:rPr lang="en-US" sz="2400" dirty="0">
                <a:latin typeface="Garamond" panose="02020404030301010803" pitchFamily="18" charset="0"/>
                <a:ea typeface="PMingLiU" panose="02020500000000000000" pitchFamily="18" charset="-120"/>
                <a:cs typeface="Times New Roman" panose="02020603050405020304" pitchFamily="18" charset="0"/>
              </a:rPr>
              <a:t>GOOGLE Earth. Data retrieved from </a:t>
            </a:r>
            <a:r>
              <a:rPr lang="en-US" sz="2400" dirty="0">
                <a:solidFill>
                  <a:srgbClr val="242424"/>
                </a:solidFill>
                <a:latin typeface="Garamond" panose="02020404030301010803" pitchFamily="18" charset="0"/>
                <a:ea typeface="PMingLiU" panose="02020500000000000000" pitchFamily="18" charset="-120"/>
                <a:cs typeface="Times New Roman" panose="02020603050405020304" pitchFamily="18" charset="0"/>
              </a:rPr>
              <a:t>https://</a:t>
            </a:r>
            <a:r>
              <a:rPr lang="en-US" sz="2400" dirty="0" err="1">
                <a:solidFill>
                  <a:srgbClr val="242424"/>
                </a:solidFill>
                <a:latin typeface="Garamond" panose="02020404030301010803" pitchFamily="18" charset="0"/>
                <a:ea typeface="PMingLiU" panose="02020500000000000000" pitchFamily="18" charset="-120"/>
                <a:cs typeface="Times New Roman" panose="02020603050405020304" pitchFamily="18" charset="0"/>
              </a:rPr>
              <a:t>earth.app.goo.gl</a:t>
            </a:r>
            <a:r>
              <a:rPr lang="en-US" sz="2400" dirty="0">
                <a:solidFill>
                  <a:srgbClr val="242424"/>
                </a:solidFill>
                <a:latin typeface="Garamond" panose="02020404030301010803" pitchFamily="18" charset="0"/>
                <a:ea typeface="PMingLiU" panose="02020500000000000000" pitchFamily="18" charset="-120"/>
                <a:cs typeface="Times New Roman" panose="02020603050405020304" pitchFamily="18" charset="0"/>
              </a:rPr>
              <a:t>/? </a:t>
            </a:r>
            <a:r>
              <a:rPr lang="en-US" sz="2400" dirty="0" err="1">
                <a:solidFill>
                  <a:srgbClr val="242424"/>
                </a:solidFill>
                <a:latin typeface="Garamond" panose="02020404030301010803" pitchFamily="18" charset="0"/>
                <a:ea typeface="PMingLiU" panose="02020500000000000000" pitchFamily="18" charset="-120"/>
                <a:cs typeface="Times New Roman" panose="02020603050405020304" pitchFamily="18" charset="0"/>
              </a:rPr>
              <a:t>apn</a:t>
            </a:r>
            <a:r>
              <a:rPr lang="en-US" sz="2400" dirty="0">
                <a:solidFill>
                  <a:srgbClr val="242424"/>
                </a:solidFill>
                <a:latin typeface="Garamond" panose="02020404030301010803" pitchFamily="18" charset="0"/>
                <a:ea typeface="PMingLiU" panose="02020500000000000000" pitchFamily="18" charset="-120"/>
                <a:cs typeface="Times New Roman" panose="02020603050405020304" pitchFamily="18" charset="0"/>
              </a:rPr>
              <a:t>=</a:t>
            </a:r>
            <a:r>
              <a:rPr lang="en-US" sz="2400" dirty="0" err="1">
                <a:solidFill>
                  <a:srgbClr val="242424"/>
                </a:solidFill>
                <a:latin typeface="Garamond" panose="02020404030301010803" pitchFamily="18" charset="0"/>
                <a:ea typeface="PMingLiU" panose="02020500000000000000" pitchFamily="18" charset="-120"/>
                <a:cs typeface="Times New Roman" panose="02020603050405020304" pitchFamily="18" charset="0"/>
              </a:rPr>
              <a:t>com.google.earth</a:t>
            </a:r>
            <a:endParaRPr lang="en-US" sz="2400" dirty="0">
              <a:latin typeface="Garamond" panose="02020404030301010803" pitchFamily="18" charset="0"/>
              <a:ea typeface="PMingLiU" panose="02020500000000000000" pitchFamily="18" charset="-120"/>
              <a:cs typeface="Times New Roman" panose="02020603050405020304" pitchFamily="18" charset="0"/>
            </a:endParaRPr>
          </a:p>
          <a:p>
            <a:pPr marL="0" marR="0" algn="l">
              <a:spcBef>
                <a:spcPts val="0"/>
              </a:spcBef>
              <a:spcAft>
                <a:spcPts val="0"/>
              </a:spcAft>
            </a:pPr>
            <a:r>
              <a:rPr lang="en-US" sz="2400" dirty="0">
                <a:solidFill>
                  <a:srgbClr val="242424"/>
                </a:solidFill>
                <a:latin typeface="Garamond" panose="02020404030301010803" pitchFamily="18" charset="0"/>
                <a:ea typeface="PMingLiU" panose="02020500000000000000" pitchFamily="18" charset="-120"/>
                <a:cs typeface="Times New Roman" panose="02020603050405020304" pitchFamily="18" charset="0"/>
              </a:rPr>
              <a:t>	&amp;</a:t>
            </a:r>
            <a:r>
              <a:rPr lang="en-US" sz="2400" dirty="0" err="1">
                <a:solidFill>
                  <a:srgbClr val="242424"/>
                </a:solidFill>
                <a:latin typeface="Garamond" panose="02020404030301010803" pitchFamily="18" charset="0"/>
                <a:ea typeface="PMingLiU" panose="02020500000000000000" pitchFamily="18" charset="-120"/>
                <a:cs typeface="Times New Roman" panose="02020603050405020304" pitchFamily="18" charset="0"/>
              </a:rPr>
              <a:t>isi</a:t>
            </a:r>
            <a:r>
              <a:rPr lang="en-US" sz="2400" dirty="0">
                <a:solidFill>
                  <a:srgbClr val="242424"/>
                </a:solidFill>
                <a:latin typeface="Garamond" panose="02020404030301010803" pitchFamily="18" charset="0"/>
                <a:ea typeface="PMingLiU" panose="02020500000000000000" pitchFamily="18" charset="-120"/>
                <a:cs typeface="Times New Roman" panose="02020603050405020304" pitchFamily="18" charset="0"/>
              </a:rPr>
              <a:t>=293622097&amp;ius=</a:t>
            </a:r>
            <a:r>
              <a:rPr lang="en-US" sz="2400" dirty="0" err="1">
                <a:solidFill>
                  <a:srgbClr val="242424"/>
                </a:solidFill>
                <a:latin typeface="Garamond" panose="02020404030301010803" pitchFamily="18" charset="0"/>
                <a:ea typeface="PMingLiU" panose="02020500000000000000" pitchFamily="18" charset="-120"/>
                <a:cs typeface="Times New Roman" panose="02020603050405020304" pitchFamily="18" charset="0"/>
              </a:rPr>
              <a:t>googleearth&amp;link</a:t>
            </a:r>
            <a:r>
              <a:rPr lang="en-US" sz="2400" dirty="0">
                <a:solidFill>
                  <a:srgbClr val="242424"/>
                </a:solidFill>
                <a:latin typeface="Garamond" panose="02020404030301010803" pitchFamily="18" charset="0"/>
                <a:ea typeface="PMingLiU" panose="02020500000000000000" pitchFamily="18" charset="-120"/>
                <a:cs typeface="Times New Roman" panose="02020603050405020304" pitchFamily="18" charset="0"/>
              </a:rPr>
              <a:t>=https%3a%2f%2fearth.google.com%2fweb</a:t>
            </a:r>
            <a:endParaRPr lang="en-US" sz="2400" dirty="0">
              <a:latin typeface="Garamond" panose="02020404030301010803" pitchFamily="18" charset="0"/>
              <a:ea typeface="PMingLiU" panose="02020500000000000000" pitchFamily="18" charset="-120"/>
              <a:cs typeface="Times New Roman" panose="02020603050405020304" pitchFamily="18" charset="0"/>
            </a:endParaRPr>
          </a:p>
          <a:p>
            <a:pPr marL="0" marR="0" algn="l">
              <a:spcBef>
                <a:spcPts val="0"/>
              </a:spcBef>
              <a:spcAft>
                <a:spcPts val="0"/>
              </a:spcAft>
            </a:pPr>
            <a:r>
              <a:rPr lang="en-US" sz="2400" dirty="0">
                <a:solidFill>
                  <a:srgbClr val="242424"/>
                </a:solidFill>
                <a:latin typeface="Garamond" panose="02020404030301010803" pitchFamily="18" charset="0"/>
                <a:ea typeface="PMingLiU" panose="02020500000000000000" pitchFamily="18" charset="-120"/>
                <a:cs typeface="Times New Roman" panose="02020603050405020304" pitchFamily="18" charset="0"/>
              </a:rPr>
              <a:t>	% 2f%4040.5979016,-82.45954451,331.11511498a,265.5446897d,35y,0h,0t,0r.</a:t>
            </a:r>
            <a:endParaRPr lang="en-US" sz="2400" dirty="0">
              <a:latin typeface="Garamond" panose="02020404030301010803" pitchFamily="18" charset="0"/>
              <a:ea typeface="PMingLiU" panose="02020500000000000000" pitchFamily="18" charset="-120"/>
              <a:cs typeface="Times New Roman" panose="02020603050405020304" pitchFamily="18" charset="0"/>
            </a:endParaRPr>
          </a:p>
          <a:p>
            <a:pPr marL="0" marR="0" algn="l">
              <a:spcBef>
                <a:spcPts val="0"/>
              </a:spcBef>
              <a:spcAft>
                <a:spcPts val="0"/>
              </a:spcAft>
            </a:pPr>
            <a:r>
              <a:rPr lang="en-US" sz="2400" dirty="0">
                <a:solidFill>
                  <a:srgbClr val="242424"/>
                </a:solidFill>
                <a:latin typeface="Garamond" panose="02020404030301010803" pitchFamily="18" charset="0"/>
                <a:ea typeface="PMingLiU" panose="02020500000000000000" pitchFamily="18" charset="-120"/>
                <a:cs typeface="Times New Roman" panose="02020603050405020304" pitchFamily="18" charset="0"/>
              </a:rPr>
              <a:t>	November 2022. </a:t>
            </a:r>
            <a:endParaRPr lang="en-US" sz="2400" dirty="0">
              <a:latin typeface="Garamond" panose="02020404030301010803" pitchFamily="18" charset="0"/>
              <a:ea typeface="PMingLiU" panose="02020500000000000000" pitchFamily="18" charset="-120"/>
              <a:cs typeface="Times New Roman" panose="02020603050405020304" pitchFamily="18" charset="0"/>
            </a:endParaRPr>
          </a:p>
          <a:p>
            <a:pPr marL="0" marR="0" algn="l">
              <a:spcBef>
                <a:spcPts val="0"/>
              </a:spcBef>
              <a:spcAft>
                <a:spcPts val="0"/>
              </a:spcAft>
            </a:pPr>
            <a:r>
              <a:rPr lang="en-US" sz="2400" dirty="0">
                <a:latin typeface="Garamond" panose="02020404030301010803" pitchFamily="18" charset="0"/>
                <a:ea typeface="PMingLiU" panose="02020500000000000000" pitchFamily="18" charset="-120"/>
                <a:cs typeface="Times New Roman" panose="02020603050405020304" pitchFamily="18" charset="0"/>
              </a:rPr>
              <a:t>Kautz, A. (2016). International Congress of Entomology (ICE) Reflections. Retrieved from </a:t>
            </a:r>
          </a:p>
          <a:p>
            <a:pPr marL="0" marR="0" algn="l">
              <a:spcBef>
                <a:spcPts val="0"/>
              </a:spcBef>
              <a:spcAft>
                <a:spcPts val="0"/>
              </a:spcAft>
            </a:pPr>
            <a:r>
              <a:rPr lang="en-US" sz="2400" dirty="0">
                <a:latin typeface="Garamond" panose="02020404030301010803" pitchFamily="18" charset="0"/>
                <a:ea typeface="PMingLiU" panose="02020500000000000000" pitchFamily="18" charset="-120"/>
                <a:cs typeface="Times New Roman" panose="02020603050405020304" pitchFamily="18" charset="0"/>
              </a:rPr>
              <a:t>         https://</a:t>
            </a:r>
            <a:r>
              <a:rPr lang="en-US" sz="2400" dirty="0" err="1">
                <a:latin typeface="Garamond" panose="02020404030301010803" pitchFamily="18" charset="0"/>
                <a:ea typeface="PMingLiU" panose="02020500000000000000" pitchFamily="18" charset="-120"/>
                <a:cs typeface="Times New Roman" panose="02020603050405020304" pitchFamily="18" charset="0"/>
              </a:rPr>
              <a:t>seetolearn.weebly.com</a:t>
            </a:r>
            <a:r>
              <a:rPr lang="en-US" sz="2400" dirty="0">
                <a:latin typeface="Garamond" panose="02020404030301010803" pitchFamily="18" charset="0"/>
                <a:ea typeface="PMingLiU" panose="02020500000000000000" pitchFamily="18" charset="-120"/>
                <a:cs typeface="Times New Roman" panose="02020603050405020304" pitchFamily="18" charset="0"/>
              </a:rPr>
              <a:t>/project-blog/archives/10-2016. November 2022</a:t>
            </a:r>
            <a:r>
              <a:rPr lang="en-US" sz="2400">
                <a:latin typeface="Garamond" panose="02020404030301010803" pitchFamily="18" charset="0"/>
                <a:ea typeface="PMingLiU" panose="02020500000000000000" pitchFamily="18" charset="-120"/>
                <a:cs typeface="Times New Roman" panose="02020603050405020304" pitchFamily="18" charset="0"/>
              </a:rPr>
              <a:t>. </a:t>
            </a:r>
            <a:endParaRPr lang="en-US" sz="2400" dirty="0">
              <a:latin typeface="Garamond" panose="02020404030301010803" pitchFamily="18" charset="0"/>
              <a:ea typeface="PMingLiU" panose="02020500000000000000" pitchFamily="18" charset="-120"/>
              <a:cs typeface="Times New Roman" panose="02020603050405020304" pitchFamily="18" charset="0"/>
            </a:endParaRPr>
          </a:p>
          <a:p>
            <a:pPr marL="0" marR="0" algn="l">
              <a:spcBef>
                <a:spcPts val="0"/>
              </a:spcBef>
              <a:spcAft>
                <a:spcPts val="0"/>
              </a:spcAft>
            </a:pPr>
            <a:r>
              <a:rPr lang="en-US" sz="2400" dirty="0">
                <a:latin typeface="Garamond" panose="02020404030301010803" pitchFamily="18" charset="0"/>
                <a:ea typeface="PMingLiU" panose="02020500000000000000" pitchFamily="18" charset="-120"/>
                <a:cs typeface="Times New Roman" panose="02020603050405020304" pitchFamily="18" charset="0"/>
              </a:rPr>
              <a:t>Lee, T. PhD. Director of the Insect Zoo, Ohio Agricultural Research and Development Center.	Personal Conversations November to December 2022.</a:t>
            </a:r>
          </a:p>
          <a:p>
            <a:pPr marL="0" marR="0" algn="l">
              <a:spcBef>
                <a:spcPts val="0"/>
              </a:spcBef>
              <a:spcAft>
                <a:spcPts val="0"/>
              </a:spcAft>
            </a:pPr>
            <a:r>
              <a:rPr lang="en-US" sz="2400" dirty="0" err="1">
                <a:latin typeface="Garamond" panose="02020404030301010803" pitchFamily="18" charset="0"/>
                <a:ea typeface="PMingLiU" panose="02020500000000000000" pitchFamily="18" charset="-120"/>
                <a:cs typeface="Times New Roman" panose="02020603050405020304" pitchFamily="18" charset="0"/>
              </a:rPr>
              <a:t>Voshell</a:t>
            </a:r>
            <a:r>
              <a:rPr lang="en-US" sz="2400" dirty="0">
                <a:latin typeface="Garamond" panose="02020404030301010803" pitchFamily="18" charset="0"/>
                <a:ea typeface="PMingLiU" panose="02020500000000000000" pitchFamily="18" charset="-120"/>
                <a:cs typeface="Times New Roman" panose="02020603050405020304" pitchFamily="18" charset="0"/>
              </a:rPr>
              <a:t>, R. (2002). </a:t>
            </a:r>
            <a:r>
              <a:rPr lang="en-US" sz="2400" i="1" dirty="0">
                <a:latin typeface="Garamond" panose="02020404030301010803" pitchFamily="18" charset="0"/>
                <a:ea typeface="PMingLiU" panose="02020500000000000000" pitchFamily="18" charset="-120"/>
                <a:cs typeface="Times New Roman" panose="02020603050405020304" pitchFamily="18" charset="0"/>
              </a:rPr>
              <a:t>A Guide to Common Freshwater Invertebrates of North America.</a:t>
            </a:r>
            <a:r>
              <a:rPr lang="en-US" sz="2400" dirty="0">
                <a:latin typeface="Garamond" panose="02020404030301010803" pitchFamily="18" charset="0"/>
                <a:ea typeface="PMingLiU" panose="02020500000000000000" pitchFamily="18" charset="-120"/>
                <a:cs typeface="Times New Roman" panose="02020603050405020304" pitchFamily="18" charset="0"/>
              </a:rPr>
              <a:t> The </a:t>
            </a:r>
          </a:p>
          <a:p>
            <a:pPr marL="0" marR="0" indent="457200" algn="l">
              <a:spcBef>
                <a:spcPts val="0"/>
              </a:spcBef>
              <a:spcAft>
                <a:spcPts val="0"/>
              </a:spcAft>
            </a:pPr>
            <a:r>
              <a:rPr lang="en-US" sz="2400" dirty="0">
                <a:latin typeface="Garamond" panose="02020404030301010803" pitchFamily="18" charset="0"/>
                <a:ea typeface="PMingLiU" panose="02020500000000000000" pitchFamily="18" charset="-120"/>
                <a:cs typeface="Times New Roman" panose="02020603050405020304" pitchFamily="18" charset="0"/>
              </a:rPr>
              <a:t>McDonald and Woodward Publishing Company. Granville, OH.</a:t>
            </a:r>
          </a:p>
          <a:p>
            <a:pPr marL="0" marR="0" algn="l">
              <a:spcBef>
                <a:spcPts val="0"/>
              </a:spcBef>
              <a:spcAft>
                <a:spcPts val="0"/>
              </a:spcAft>
            </a:pPr>
            <a:r>
              <a:rPr lang="en-US" sz="2400" dirty="0">
                <a:latin typeface="Garamond" panose="02020404030301010803" pitchFamily="18" charset="0"/>
                <a:ea typeface="PMingLiU" panose="02020500000000000000" pitchFamily="18" charset="-120"/>
                <a:cs typeface="Times New Roman" panose="02020603050405020304" pitchFamily="18" charset="0"/>
              </a:rPr>
              <a:t>Watt, M. T. (1998). </a:t>
            </a:r>
            <a:r>
              <a:rPr lang="en-US" sz="2400" i="1" dirty="0">
                <a:latin typeface="Garamond" panose="02020404030301010803" pitchFamily="18" charset="0"/>
                <a:ea typeface="PMingLiU" panose="02020500000000000000" pitchFamily="18" charset="-120"/>
                <a:cs typeface="Times New Roman" panose="02020603050405020304" pitchFamily="18" charset="0"/>
              </a:rPr>
              <a:t>Tree Finder: A Manual for the Identification of Trees by Their Leaves. </a:t>
            </a:r>
          </a:p>
          <a:p>
            <a:pPr marL="0" marR="0" algn="l">
              <a:spcBef>
                <a:spcPts val="0"/>
              </a:spcBef>
              <a:spcAft>
                <a:spcPts val="0"/>
              </a:spcAft>
            </a:pPr>
            <a:r>
              <a:rPr lang="en-US" sz="2400" dirty="0">
                <a:latin typeface="Garamond" panose="02020404030301010803" pitchFamily="18" charset="0"/>
                <a:ea typeface="PMingLiU" panose="02020500000000000000" pitchFamily="18" charset="-120"/>
                <a:cs typeface="Times New Roman" panose="02020603050405020304" pitchFamily="18" charset="0"/>
              </a:rPr>
              <a:t>Nature Study Guild Publishers. Rochester, NY.</a:t>
            </a:r>
          </a:p>
          <a:p>
            <a:pPr marL="0" marR="0" algn="l">
              <a:spcBef>
                <a:spcPts val="0"/>
              </a:spcBef>
              <a:spcAft>
                <a:spcPts val="0"/>
              </a:spcAft>
            </a:pPr>
            <a:endParaRPr lang="en-US" sz="2400" dirty="0">
              <a:latin typeface="Garamond" panose="02020404030301010803" pitchFamily="18" charset="0"/>
            </a:endParaRPr>
          </a:p>
        </p:txBody>
      </p:sp>
      <p:sp>
        <p:nvSpPr>
          <p:cNvPr id="2065" name="Text Box 39"/>
          <p:cNvSpPr txBox="1">
            <a:spLocks noChangeArrowheads="1"/>
          </p:cNvSpPr>
          <p:nvPr/>
        </p:nvSpPr>
        <p:spPr bwMode="auto">
          <a:xfrm>
            <a:off x="25659445" y="8267606"/>
            <a:ext cx="11756133" cy="1314997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marL="457200" lvl="1" indent="0"/>
            <a:endParaRPr lang="en-US" altLang="en-US" sz="4800" b="1" dirty="0">
              <a:latin typeface="Garamond" panose="02020404030301010803" pitchFamily="18" charset="0"/>
              <a:cs typeface="Cambria"/>
            </a:endParaRPr>
          </a:p>
          <a:p>
            <a:pPr marL="457200" lvl="1" indent="0"/>
            <a:r>
              <a:rPr lang="en-US" altLang="en-US" sz="4800" b="1" dirty="0">
                <a:latin typeface="Garamond" panose="02020404030301010803" pitchFamily="18" charset="0"/>
                <a:cs typeface="Cambria"/>
              </a:rPr>
              <a:t>Analyzing Data</a:t>
            </a:r>
            <a:endParaRPr lang="en-US" sz="4800" dirty="0">
              <a:latin typeface="Garamond" panose="02020404030301010803" pitchFamily="18" charset="0"/>
            </a:endParaRPr>
          </a:p>
          <a:p>
            <a:pPr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My question is what leaves do macroinvertebrates prefer?</a:t>
            </a:r>
          </a:p>
          <a:p>
            <a:pPr marL="0" marR="0" algn="l">
              <a:spcBef>
                <a:spcPts val="0"/>
              </a:spcBef>
              <a:spcAft>
                <a:spcPts val="0"/>
              </a:spcAft>
            </a:pPr>
            <a:endParaRPr lang="en-US" sz="2600" dirty="0">
              <a:effectLst/>
              <a:latin typeface="Garamond" panose="02020404030301010803" pitchFamily="18" charset="0"/>
              <a:ea typeface="PMingLiU" panose="02020500000000000000" pitchFamily="18" charset="-120"/>
              <a:cs typeface="Times New Roman" panose="02020603050405020304" pitchFamily="18" charset="0"/>
            </a:endParaRPr>
          </a:p>
          <a:p>
            <a:pPr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The hypothesis was the leaf packs containing native trees bordering the Clear Fork River would have more macroinvertebrates than leaf packs containing non-native leaves.</a:t>
            </a:r>
          </a:p>
          <a:p>
            <a:pPr marL="0" marR="0" algn="l">
              <a:spcBef>
                <a:spcPts val="0"/>
              </a:spcBef>
              <a:spcAft>
                <a:spcPts val="0"/>
              </a:spcAft>
            </a:pPr>
            <a:endParaRPr lang="en-US" sz="2600" dirty="0">
              <a:effectLst/>
              <a:latin typeface="Garamond" panose="02020404030301010803" pitchFamily="18" charset="0"/>
              <a:ea typeface="PMingLiU" panose="02020500000000000000" pitchFamily="18" charset="-120"/>
              <a:cs typeface="Times New Roman" panose="02020603050405020304" pitchFamily="18" charset="0"/>
            </a:endParaRPr>
          </a:p>
          <a:p>
            <a:pPr marL="0" marR="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The following results are for the three study sites for each of four tree species in this study: Black Walnut, </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Juglans nigra</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American Elm, </a:t>
            </a:r>
            <a:r>
              <a:rPr lang="en-US" sz="2600" i="1" dirty="0" err="1">
                <a:effectLst/>
                <a:latin typeface="Garamond" panose="02020404030301010803" pitchFamily="18" charset="0"/>
                <a:ea typeface="PMingLiU" panose="02020500000000000000" pitchFamily="18" charset="-120"/>
                <a:cs typeface="Times New Roman" panose="02020603050405020304" pitchFamily="18" charset="0"/>
              </a:rPr>
              <a:t>Ulmus</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 americana</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Persimmon, </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Diospyros virginiana</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and Paw-Paw, </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Asimina triloba.</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The following macroinvertebrates were found: Aquatic Sow Bug, </a:t>
            </a:r>
            <a:r>
              <a:rPr lang="en-US" sz="2600" i="1" dirty="0" err="1">
                <a:effectLst/>
                <a:latin typeface="Garamond" panose="02020404030301010803" pitchFamily="18" charset="0"/>
                <a:ea typeface="PMingLiU" panose="02020500000000000000" pitchFamily="18" charset="-120"/>
                <a:cs typeface="Times New Roman" panose="02020603050405020304" pitchFamily="18" charset="0"/>
              </a:rPr>
              <a:t>Asellidae</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 sp.</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Scud, </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Malacostraca sp.</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Flatworm, </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Turbellaria sp.</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Snail, </a:t>
            </a:r>
            <a:r>
              <a:rPr lang="en-US" sz="2600" i="1" dirty="0" err="1">
                <a:effectLst/>
                <a:latin typeface="Garamond" panose="02020404030301010803" pitchFamily="18" charset="0"/>
                <a:ea typeface="PMingLiU" panose="02020500000000000000" pitchFamily="18" charset="-120"/>
                <a:cs typeface="Times New Roman" panose="02020603050405020304" pitchFamily="18" charset="0"/>
              </a:rPr>
              <a:t>Gastropoda</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 sp.</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Mayfly, </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Ephemeroptera sp.</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Caddisfly, </a:t>
            </a:r>
            <a:r>
              <a:rPr lang="en-US" sz="2600" i="1" dirty="0" err="1">
                <a:effectLst/>
                <a:latin typeface="Garamond" panose="02020404030301010803" pitchFamily="18" charset="0"/>
                <a:ea typeface="PMingLiU" panose="02020500000000000000" pitchFamily="18" charset="-120"/>
                <a:cs typeface="Times New Roman" panose="02020603050405020304" pitchFamily="18" charset="0"/>
              </a:rPr>
              <a:t>Trichoptera</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 sp.</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Midge, </a:t>
            </a:r>
            <a:r>
              <a:rPr lang="en-US" sz="2600" i="1" dirty="0" err="1">
                <a:effectLst/>
                <a:latin typeface="Garamond" panose="02020404030301010803" pitchFamily="18" charset="0"/>
                <a:ea typeface="PMingLiU" panose="02020500000000000000" pitchFamily="18" charset="-120"/>
                <a:cs typeface="Times New Roman" panose="02020603050405020304" pitchFamily="18" charset="0"/>
              </a:rPr>
              <a:t>Dixidae</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 sp.</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Black Fly, </a:t>
            </a:r>
            <a:r>
              <a:rPr lang="en-US" sz="2600" i="1" dirty="0" err="1">
                <a:effectLst/>
                <a:latin typeface="Garamond" panose="02020404030301010803" pitchFamily="18" charset="0"/>
                <a:ea typeface="PMingLiU" panose="02020500000000000000" pitchFamily="18" charset="-120"/>
                <a:cs typeface="Times New Roman" panose="02020603050405020304" pitchFamily="18" charset="0"/>
              </a:rPr>
              <a:t>Simuliidae</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 sp.</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Water Beetle, </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Coleoptera</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Mosquito, </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Culicidae; </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and Damselflies, </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Zygoptera</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a:t>
            </a:r>
          </a:p>
          <a:p>
            <a:pPr marL="0" marR="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Common names will be used throughout these results.</a:t>
            </a:r>
          </a:p>
          <a:p>
            <a:pPr marL="0" marR="0" algn="l">
              <a:spcBef>
                <a:spcPts val="0"/>
              </a:spcBef>
              <a:spcAft>
                <a:spcPts val="0"/>
              </a:spcAft>
            </a:pPr>
            <a:endParaRPr lang="en-US" sz="2600" dirty="0">
              <a:latin typeface="Garamond" panose="02020404030301010803" pitchFamily="18" charset="0"/>
              <a:ea typeface="PMingLiU" panose="02020500000000000000" pitchFamily="18" charset="-120"/>
              <a:cs typeface="Times New Roman" panose="02020603050405020304" pitchFamily="18" charset="0"/>
            </a:endParaRPr>
          </a:p>
          <a:p>
            <a:pPr marL="0" marR="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My experimental procedures are as follow (per Stroud Water Research Center protocol):</a:t>
            </a:r>
          </a:p>
          <a:p>
            <a:pPr marL="0" marR="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 </a:t>
            </a:r>
          </a:p>
          <a:p>
            <a:pPr marL="342900" marR="0" lvl="0" indent="-342900" algn="l">
              <a:spcBef>
                <a:spcPts val="0"/>
              </a:spcBef>
              <a:spcAft>
                <a:spcPts val="0"/>
              </a:spcAft>
              <a:buFont typeface="Symbol" pitchFamily="2" charset="2"/>
              <a:buChar char=""/>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Collect the leaves</a:t>
            </a:r>
          </a:p>
          <a:p>
            <a:pPr marL="342900" marR="0" lvl="0" indent="-342900" algn="l">
              <a:spcBef>
                <a:spcPts val="0"/>
              </a:spcBef>
              <a:spcAft>
                <a:spcPts val="0"/>
              </a:spcAft>
              <a:buFont typeface="Symbol" pitchFamily="2" charset="2"/>
              <a:buChar char=""/>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Let them dry</a:t>
            </a:r>
          </a:p>
          <a:p>
            <a:pPr marL="342900" marR="0" lvl="0" indent="-342900" algn="l">
              <a:spcBef>
                <a:spcPts val="0"/>
              </a:spcBef>
              <a:spcAft>
                <a:spcPts val="0"/>
              </a:spcAft>
              <a:buFont typeface="Symbol" pitchFamily="2" charset="2"/>
              <a:buChar char=""/>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Weigh the leaves out</a:t>
            </a:r>
          </a:p>
          <a:p>
            <a:pPr marL="342900" marR="0" lvl="0" indent="-342900" algn="l">
              <a:spcBef>
                <a:spcPts val="0"/>
              </a:spcBef>
              <a:spcAft>
                <a:spcPts val="0"/>
              </a:spcAft>
              <a:buFont typeface="Symbol" pitchFamily="2" charset="2"/>
              <a:buChar char=""/>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Put the leaves in mesh bags (leaf pack)</a:t>
            </a:r>
          </a:p>
          <a:p>
            <a:pPr marL="342900" marR="0" lvl="0" indent="-342900" algn="l">
              <a:spcBef>
                <a:spcPts val="0"/>
              </a:spcBef>
              <a:spcAft>
                <a:spcPts val="0"/>
              </a:spcAft>
              <a:buFont typeface="Symbol" pitchFamily="2" charset="2"/>
              <a:buChar char=""/>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Place the leaf packs in the creek</a:t>
            </a:r>
          </a:p>
          <a:p>
            <a:pPr marL="342900" marR="0" lvl="0" indent="-342900" algn="l">
              <a:spcBef>
                <a:spcPts val="0"/>
              </a:spcBef>
              <a:spcAft>
                <a:spcPts val="0"/>
              </a:spcAft>
              <a:buFont typeface="Symbol" pitchFamily="2" charset="2"/>
              <a:buChar char=""/>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Wait two weeks</a:t>
            </a:r>
          </a:p>
          <a:p>
            <a:pPr marL="342900" marR="0" lvl="0" indent="-342900" algn="l">
              <a:spcBef>
                <a:spcPts val="0"/>
              </a:spcBef>
              <a:spcAft>
                <a:spcPts val="0"/>
              </a:spcAft>
              <a:buFont typeface="Symbol" pitchFamily="2" charset="2"/>
              <a:buChar char=""/>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Take the leaf packs out</a:t>
            </a:r>
          </a:p>
          <a:p>
            <a:pPr marL="342900" marR="0" lvl="0" indent="-342900" algn="l">
              <a:spcBef>
                <a:spcPts val="0"/>
              </a:spcBef>
              <a:spcAft>
                <a:spcPts val="0"/>
              </a:spcAft>
              <a:buFont typeface="Symbol" pitchFamily="2" charset="2"/>
              <a:buChar char=""/>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Sort macroinvertebrates by species from leaves</a:t>
            </a:r>
          </a:p>
          <a:p>
            <a:pPr marL="342900" marR="0" lvl="0" indent="-342900" algn="l">
              <a:spcBef>
                <a:spcPts val="0"/>
              </a:spcBef>
              <a:spcAft>
                <a:spcPts val="0"/>
              </a:spcAft>
              <a:buFont typeface="Symbol" pitchFamily="2" charset="2"/>
              <a:buChar char=""/>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Count macroinvertebrates</a:t>
            </a:r>
          </a:p>
          <a:p>
            <a:pPr marL="342900" marR="0" lvl="0" indent="-342900" algn="l">
              <a:spcBef>
                <a:spcPts val="0"/>
              </a:spcBef>
              <a:spcAft>
                <a:spcPts val="0"/>
              </a:spcAft>
              <a:buFont typeface="Symbol" pitchFamily="2" charset="2"/>
              <a:buChar char=""/>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Release macroinvertebrates when finished</a:t>
            </a:r>
          </a:p>
          <a:p>
            <a:pPr marL="0" marR="0" algn="l">
              <a:spcBef>
                <a:spcPts val="0"/>
              </a:spcBef>
              <a:spcAft>
                <a:spcPts val="0"/>
              </a:spcAft>
            </a:pPr>
            <a:endParaRPr lang="en-US" sz="2600" dirty="0">
              <a:effectLst/>
              <a:latin typeface="Garamond" panose="02020404030301010803" pitchFamily="18" charset="0"/>
              <a:ea typeface="PMingLiU" panose="02020500000000000000" pitchFamily="18" charset="-120"/>
              <a:cs typeface="Times New Roman" panose="02020603050405020304" pitchFamily="18" charset="0"/>
            </a:endParaRPr>
          </a:p>
          <a:p>
            <a:pPr marL="0" marR="0" algn="l">
              <a:spcBef>
                <a:spcPts val="0"/>
              </a:spcBef>
              <a:spcAft>
                <a:spcPts val="0"/>
              </a:spcAft>
            </a:pPr>
            <a:endParaRPr lang="en-US" sz="2600" dirty="0">
              <a:effectLst/>
              <a:latin typeface="Garamond" panose="02020404030301010803" pitchFamily="18" charset="0"/>
              <a:ea typeface="PMingLiU" panose="02020500000000000000" pitchFamily="18" charset="-120"/>
              <a:cs typeface="Times New Roman" panose="02020603050405020304" pitchFamily="18" charset="0"/>
            </a:endParaRPr>
          </a:p>
          <a:p>
            <a:pPr marL="0" marR="0" algn="l">
              <a:spcBef>
                <a:spcPts val="0"/>
              </a:spcBef>
              <a:spcAft>
                <a:spcPts val="0"/>
              </a:spcAft>
            </a:pPr>
            <a:endParaRPr lang="en-US" sz="2600" dirty="0">
              <a:effectLst/>
              <a:latin typeface="Garamond" panose="02020404030301010803" pitchFamily="18" charset="0"/>
              <a:ea typeface="PMingLiU" panose="02020500000000000000" pitchFamily="18" charset="-120"/>
              <a:cs typeface="Times New Roman" panose="02020603050405020304" pitchFamily="18" charset="0"/>
            </a:endParaRPr>
          </a:p>
          <a:p>
            <a:pPr marL="0" marR="0" algn="l">
              <a:spcBef>
                <a:spcPts val="0"/>
              </a:spcBef>
              <a:spcAft>
                <a:spcPts val="0"/>
              </a:spcAft>
            </a:pPr>
            <a:endParaRPr lang="en-US" sz="2600" dirty="0">
              <a:latin typeface="Garamond" panose="02020404030301010803" pitchFamily="18" charset="0"/>
              <a:ea typeface="PMingLiU" panose="02020500000000000000" pitchFamily="18" charset="-120"/>
              <a:cs typeface="Times New Roman" panose="02020603050405020304" pitchFamily="18" charset="0"/>
            </a:endParaRPr>
          </a:p>
        </p:txBody>
      </p:sp>
      <p:sp>
        <p:nvSpPr>
          <p:cNvPr id="2068" name="Text Box 43"/>
          <p:cNvSpPr txBox="1">
            <a:spLocks noChangeArrowheads="1"/>
          </p:cNvSpPr>
          <p:nvPr/>
        </p:nvSpPr>
        <p:spPr bwMode="auto">
          <a:xfrm>
            <a:off x="25638125" y="7178675"/>
            <a:ext cx="11288713" cy="133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Results</a:t>
            </a:r>
            <a:endParaRPr lang="en-US" altLang="en-US" sz="8000" b="1" dirty="0">
              <a:latin typeface="Garamond" panose="02020404030301010803" pitchFamily="18" charset="0"/>
              <a:cs typeface="Cambria"/>
            </a:endParaRPr>
          </a:p>
        </p:txBody>
      </p:sp>
      <p:sp>
        <p:nvSpPr>
          <p:cNvPr id="29" name="AutoShape 4"/>
          <p:cNvSpPr>
            <a:spLocks noChangeArrowheads="1"/>
          </p:cNvSpPr>
          <p:nvPr/>
        </p:nvSpPr>
        <p:spPr bwMode="auto">
          <a:xfrm>
            <a:off x="683142" y="7284652"/>
            <a:ext cx="12102464" cy="595957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 name="TextBox 1"/>
          <p:cNvSpPr txBox="1"/>
          <p:nvPr/>
        </p:nvSpPr>
        <p:spPr>
          <a:xfrm>
            <a:off x="1185421" y="7284652"/>
            <a:ext cx="11176821" cy="1323439"/>
          </a:xfrm>
          <a:prstGeom prst="rect">
            <a:avLst/>
          </a:prstGeom>
          <a:noFill/>
        </p:spPr>
        <p:txBody>
          <a:bodyPr wrap="square" rtlCol="0">
            <a:spAutoFit/>
          </a:bodyPr>
          <a:lstStyle/>
          <a:p>
            <a:r>
              <a:rPr lang="en-US" sz="8000" b="1" dirty="0">
                <a:latin typeface="Helvetica" pitchFamily="2" charset="0"/>
                <a:cs typeface="Cambria"/>
              </a:rPr>
              <a:t>Abstract</a:t>
            </a:r>
          </a:p>
        </p:txBody>
      </p:sp>
      <p:sp>
        <p:nvSpPr>
          <p:cNvPr id="30" name="AutoShape 4"/>
          <p:cNvSpPr>
            <a:spLocks noChangeArrowheads="1"/>
          </p:cNvSpPr>
          <p:nvPr/>
        </p:nvSpPr>
        <p:spPr bwMode="auto">
          <a:xfrm>
            <a:off x="677383" y="13653393"/>
            <a:ext cx="12023551" cy="664420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1253148" y="13763420"/>
            <a:ext cx="11176821" cy="1323439"/>
          </a:xfrm>
          <a:prstGeom prst="rect">
            <a:avLst/>
          </a:prstGeom>
          <a:noFill/>
        </p:spPr>
        <p:txBody>
          <a:bodyPr wrap="square" rtlCol="0">
            <a:spAutoFit/>
          </a:bodyPr>
          <a:lstStyle/>
          <a:p>
            <a:r>
              <a:rPr lang="en-US" sz="8000" b="1" dirty="0">
                <a:latin typeface="Helvetica" pitchFamily="2" charset="0"/>
                <a:cs typeface="Cambria"/>
              </a:rPr>
              <a:t>Research Question</a:t>
            </a:r>
            <a:endParaRPr lang="en-US" sz="8000" b="1" dirty="0">
              <a:latin typeface="Garamond" panose="02020404030301010803" pitchFamily="18" charset="0"/>
              <a:cs typeface="Cambria"/>
            </a:endParaRPr>
          </a:p>
        </p:txBody>
      </p:sp>
      <p:sp>
        <p:nvSpPr>
          <p:cNvPr id="32" name="AutoShape 4"/>
          <p:cNvSpPr>
            <a:spLocks noChangeArrowheads="1"/>
          </p:cNvSpPr>
          <p:nvPr/>
        </p:nvSpPr>
        <p:spPr bwMode="auto">
          <a:xfrm>
            <a:off x="496850" y="20724408"/>
            <a:ext cx="12102464" cy="1487528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3" name="Text Box 42"/>
          <p:cNvSpPr txBox="1">
            <a:spLocks noChangeArrowheads="1"/>
          </p:cNvSpPr>
          <p:nvPr/>
        </p:nvSpPr>
        <p:spPr bwMode="auto">
          <a:xfrm>
            <a:off x="947045" y="20820427"/>
            <a:ext cx="11288713" cy="133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Introduction</a:t>
            </a:r>
            <a:endParaRPr lang="en-US" altLang="en-US" sz="8000" b="1" dirty="0">
              <a:latin typeface="Garamond" panose="02020404030301010803" pitchFamily="18" charset="0"/>
              <a:cs typeface="Cambria"/>
            </a:endParaRPr>
          </a:p>
        </p:txBody>
      </p:sp>
      <p:sp>
        <p:nvSpPr>
          <p:cNvPr id="34" name="AutoShape 4"/>
          <p:cNvSpPr>
            <a:spLocks noChangeArrowheads="1"/>
          </p:cNvSpPr>
          <p:nvPr/>
        </p:nvSpPr>
        <p:spPr bwMode="auto">
          <a:xfrm>
            <a:off x="37740778" y="6911195"/>
            <a:ext cx="12102464" cy="9642124"/>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5" name="TextBox 34"/>
          <p:cNvSpPr txBox="1"/>
          <p:nvPr/>
        </p:nvSpPr>
        <p:spPr>
          <a:xfrm>
            <a:off x="37892038" y="6944167"/>
            <a:ext cx="11176821" cy="1323439"/>
          </a:xfrm>
          <a:prstGeom prst="rect">
            <a:avLst/>
          </a:prstGeom>
          <a:noFill/>
        </p:spPr>
        <p:txBody>
          <a:bodyPr wrap="square" rtlCol="0">
            <a:spAutoFit/>
          </a:bodyPr>
          <a:lstStyle/>
          <a:p>
            <a:r>
              <a:rPr lang="en-US" sz="8000" b="1" dirty="0">
                <a:latin typeface="Helvetica" pitchFamily="2" charset="0"/>
                <a:cs typeface="Cambria"/>
              </a:rPr>
              <a:t>Discussion</a:t>
            </a:r>
          </a:p>
        </p:txBody>
      </p:sp>
      <p:sp>
        <p:nvSpPr>
          <p:cNvPr id="36" name="AutoShape 4"/>
          <p:cNvSpPr>
            <a:spLocks noChangeArrowheads="1"/>
          </p:cNvSpPr>
          <p:nvPr/>
        </p:nvSpPr>
        <p:spPr bwMode="auto">
          <a:xfrm>
            <a:off x="37595555" y="16705733"/>
            <a:ext cx="12102464" cy="10552934"/>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6" name="Text Box 11"/>
          <p:cNvSpPr txBox="1">
            <a:spLocks noChangeArrowheads="1"/>
          </p:cNvSpPr>
          <p:nvPr/>
        </p:nvSpPr>
        <p:spPr bwMode="auto">
          <a:xfrm>
            <a:off x="37473798" y="16732312"/>
            <a:ext cx="11724777" cy="133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Conclusions</a:t>
            </a:r>
          </a:p>
        </p:txBody>
      </p:sp>
      <p:sp>
        <p:nvSpPr>
          <p:cNvPr id="40" name="TextBox 39"/>
          <p:cNvSpPr txBox="1"/>
          <p:nvPr/>
        </p:nvSpPr>
        <p:spPr>
          <a:xfrm>
            <a:off x="37718794" y="17897487"/>
            <a:ext cx="11799248" cy="9294852"/>
          </a:xfrm>
          <a:prstGeom prst="rect">
            <a:avLst/>
          </a:prstGeom>
          <a:noFill/>
        </p:spPr>
        <p:txBody>
          <a:bodyPr wrap="square" rtlCol="0">
            <a:spAutoFit/>
          </a:bodyPr>
          <a:lstStyle/>
          <a:p>
            <a:pPr marL="0" marR="0" indent="45720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In conclusion, I learned macroinvertebrates prefer non-native tree species more than native tree species. My data did not agree with my hypothesis. I was confused, so I began asking around to why this might be. My first conversation was with Dr. Lee, Director of the Bug Museum at the Ohio State University, Wooster Campus. He told me there is a constant battle between and I found out Black Walnut trees have toxins which macroinvertebrates switch from offense and defense from over the years. Mr. Jones, a family friend and tree expert, told me Black Walnut trees have a toxin and plants will not grow around them. Because of what I’ve been told, perhaps the non-native tree had never developed any defense against the macroinvertebrates in the Clear Fork River. Finally, I’d like to say thanks to my mom for helping me make the graphs and my dad for introducing me to GLOBE science fair and my older sister who did science fair before me and guided me.</a:t>
            </a:r>
          </a:p>
          <a:p>
            <a:pPr marL="0" marR="0">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NEXT STEPS: </a:t>
            </a:r>
          </a:p>
          <a:p>
            <a:pPr marL="0" marR="0" indent="45720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I had so much fun doing this experiment I keep thinking I might want to do it again. I keep thinking about doing something with the fish living in these areas. I am thinking if there are not enough macroinvertebrates, there might not be enough food to keep the fish fed. My study can help fishermen determine where to fish. The Clear Fork River is a spring fed river and is one of a very few trout rivers in Ohio. People spend a lot of money buying special flyfishing rods, waders, and clothing to go trout fishing. They also spend a lot of time tying flies to lure the trout to bite. After all the money and preparation, it would be a shame to fish in a spot under beautiful black walnut trees only to go home empty handed. Knowing how to identify trees and how they impact fishing seems important to me. </a:t>
            </a:r>
          </a:p>
        </p:txBody>
      </p:sp>
      <p:sp>
        <p:nvSpPr>
          <p:cNvPr id="41" name="TextBox 40"/>
          <p:cNvSpPr txBox="1"/>
          <p:nvPr/>
        </p:nvSpPr>
        <p:spPr>
          <a:xfrm>
            <a:off x="37839062" y="7950549"/>
            <a:ext cx="11905896" cy="8802410"/>
          </a:xfrm>
          <a:prstGeom prst="rect">
            <a:avLst/>
          </a:prstGeom>
          <a:noFill/>
        </p:spPr>
        <p:txBody>
          <a:bodyPr wrap="square" rtlCol="0">
            <a:spAutoFit/>
          </a:bodyPr>
          <a:lstStyle/>
          <a:p>
            <a:endParaRPr lang="en-US" sz="1000" dirty="0">
              <a:latin typeface="Garamond" panose="02020404030301010803" pitchFamily="18" charset="0"/>
            </a:endParaRPr>
          </a:p>
          <a:p>
            <a:pPr algn="l"/>
            <a:r>
              <a:rPr lang="en-US" sz="2600" dirty="0">
                <a:latin typeface="Garamond" panose="02020404030301010803" pitchFamily="18" charset="0"/>
                <a:ea typeface="PMingLiU" panose="02020500000000000000" pitchFamily="18" charset="-120"/>
                <a:cs typeface="Times New Roman" panose="02020603050405020304" pitchFamily="18" charset="0"/>
              </a:rPr>
              <a:t>	</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In the end I discovered macroinvertebrates preferred native tree species more than non-native tree species, however this is not entirely true when I looked at each individual tree species. American elm had more macroinvertebrates than the other three tree species combined. Macroinvertebrates are changing and adapting all the time (and so are the tree). For example, when I did the experiment, the macroinvertebrates must have been adapting to the black walnut trees because I got the least amount of macroinvertebrates and found two dead macroinvertebrate bodies.</a:t>
            </a:r>
          </a:p>
          <a:p>
            <a:pPr algn="l"/>
            <a:r>
              <a:rPr lang="en-US" sz="2600" dirty="0">
                <a:latin typeface="Garamond" panose="02020404030301010803" pitchFamily="18" charset="0"/>
                <a:ea typeface="PMingLiU" panose="02020500000000000000" pitchFamily="18" charset="-120"/>
                <a:cs typeface="Times New Roman" panose="02020603050405020304" pitchFamily="18" charset="0"/>
              </a:rPr>
              <a:t>	</a:t>
            </a:r>
          </a:p>
          <a:p>
            <a:pPr algn="l"/>
            <a:r>
              <a:rPr lang="en-US" sz="2600" dirty="0">
                <a:effectLst/>
                <a:latin typeface="Garamond" panose="02020404030301010803" pitchFamily="18" charset="0"/>
                <a:ea typeface="PMingLiU" panose="02020500000000000000" pitchFamily="18" charset="-120"/>
                <a:cs typeface="Times New Roman" panose="02020603050405020304" pitchFamily="18" charset="0"/>
              </a:rPr>
              <a:t>	My research is important when identifying places to go fishing. Fish eat macroinvertebrates. Fishing underneath black walnut trees might not be the most productive area as this might not provide enough macroinvertebrates for fish to eat. The opposite is also true. Fishing under American elm trees might prove to be a good place to fish. I can’t wait to test this theory this summer.</a:t>
            </a:r>
          </a:p>
          <a:p>
            <a:pPr algn="l"/>
            <a:endParaRPr lang="en-US" sz="2600" dirty="0">
              <a:latin typeface="Garamond" panose="02020404030301010803" pitchFamily="18" charset="0"/>
              <a:ea typeface="PMingLiU" panose="02020500000000000000" pitchFamily="18" charset="-120"/>
              <a:cs typeface="Times New Roman" panose="02020603050405020304" pitchFamily="18" charset="0"/>
            </a:endParaRPr>
          </a:p>
          <a:p>
            <a:pPr algn="l"/>
            <a:r>
              <a:rPr lang="en-US" sz="2600" dirty="0">
                <a:effectLst/>
                <a:latin typeface="Garamond" panose="02020404030301010803" pitchFamily="18" charset="0"/>
                <a:ea typeface="PMingLiU" panose="02020500000000000000" pitchFamily="18" charset="-120"/>
                <a:cs typeface="Times New Roman" panose="02020603050405020304" pitchFamily="18" charset="0"/>
              </a:rPr>
              <a:t>	Macroinvertebrates are also an indicator or water quality. Even though this was not a direct part of my research, the recent accident in East Palestine, Ohio has shed the national spotlight on water quality and how fragile this resource is. I have seen many reports of hundreds of dead fish in the creeks around East Palestine. I think it would be interesting (although very unsafe) to do a macroinvertebrate study. I believe this area will have ample opportunities for all kinds of water quality research for many years to come. </a:t>
            </a:r>
          </a:p>
          <a:p>
            <a:pPr algn="l"/>
            <a:endParaRPr lang="en-US" sz="2600" dirty="0">
              <a:effectLst/>
              <a:latin typeface="Garamond" panose="02020404030301010803" pitchFamily="18" charset="0"/>
              <a:ea typeface="PMingLiU" panose="02020500000000000000" pitchFamily="18" charset="-120"/>
              <a:cs typeface="Times New Roman" panose="02020603050405020304" pitchFamily="18" charset="0"/>
            </a:endParaRPr>
          </a:p>
          <a:p>
            <a:pPr algn="l"/>
            <a:endParaRPr lang="en-US" sz="1000" dirty="0">
              <a:latin typeface="Garamond" panose="02020404030301010803" pitchFamily="18" charset="0"/>
            </a:endParaRPr>
          </a:p>
        </p:txBody>
      </p:sp>
      <p:sp>
        <p:nvSpPr>
          <p:cNvPr id="42" name="TextBox 41"/>
          <p:cNvSpPr txBox="1"/>
          <p:nvPr/>
        </p:nvSpPr>
        <p:spPr>
          <a:xfrm>
            <a:off x="1238754" y="8566847"/>
            <a:ext cx="10869469" cy="4255011"/>
          </a:xfrm>
          <a:prstGeom prst="rect">
            <a:avLst/>
          </a:prstGeom>
          <a:noFill/>
        </p:spPr>
        <p:txBody>
          <a:bodyPr wrap="square" rtlCol="0">
            <a:spAutoFit/>
          </a:bodyPr>
          <a:lstStyle/>
          <a:p>
            <a:pPr marL="0" marR="0" indent="45720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The purpose of this project was when I was raking leaves around my house, I kept seeing all sorts of bugs hiding amongst them. Then I started to wonder, “What kinds of bugs live in leaves?”. When I was done raking leaves, I got on the GLOBE Program website to see if there were any studies to be done with insects. I discovered there were! I decided to base my project around the GLOBE Program macroinvertebrate protocol. This combines not one, but two things I enjoy: insects and fishing. </a:t>
            </a:r>
          </a:p>
          <a:p>
            <a:pPr marL="0" marR="0" indent="45720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My question is what leaves do macroinvertebrates prefer?</a:t>
            </a:r>
          </a:p>
          <a:p>
            <a:pPr marL="0" marR="0" indent="457200"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In conclusion, I learned macroinvertebrates prefer native tree species more than non- native tree species. My data did not </a:t>
            </a:r>
            <a:r>
              <a:rPr lang="en-US" sz="2600">
                <a:latin typeface="Garamond" panose="02020404030301010803" pitchFamily="18" charset="0"/>
                <a:ea typeface="PMingLiU" panose="02020500000000000000" pitchFamily="18" charset="-120"/>
                <a:cs typeface="Times New Roman" panose="02020603050405020304" pitchFamily="18" charset="0"/>
              </a:rPr>
              <a:t>entirely support</a:t>
            </a:r>
            <a:r>
              <a:rPr lang="en-US" sz="2600">
                <a:effectLst/>
                <a:latin typeface="Garamond" panose="02020404030301010803" pitchFamily="18" charset="0"/>
                <a:ea typeface="PMingLiU" panose="02020500000000000000" pitchFamily="18" charset="-120"/>
                <a:cs typeface="Times New Roman" panose="02020603050405020304" pitchFamily="18" charset="0"/>
              </a:rPr>
              <a:t> </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my hypothesis.</a:t>
            </a:r>
          </a:p>
          <a:p>
            <a:pPr marL="914400" lvl="1" indent="-457200" algn="l">
              <a:buFont typeface="Arial" panose="020B0604020202020204" pitchFamily="34" charset="0"/>
              <a:buChar char="•"/>
            </a:pPr>
            <a:endParaRPr lang="en-US" sz="1050" dirty="0">
              <a:latin typeface="Garamond" panose="02020404030301010803" pitchFamily="18" charset="0"/>
              <a:cs typeface="Arial" panose="020B0604020202020204" pitchFamily="34" charset="0"/>
            </a:endParaRPr>
          </a:p>
        </p:txBody>
      </p:sp>
      <p:sp>
        <p:nvSpPr>
          <p:cNvPr id="43" name="TextBox 42"/>
          <p:cNvSpPr txBox="1"/>
          <p:nvPr/>
        </p:nvSpPr>
        <p:spPr>
          <a:xfrm>
            <a:off x="787400" y="15086859"/>
            <a:ext cx="11901487" cy="5355312"/>
          </a:xfrm>
          <a:prstGeom prst="rect">
            <a:avLst/>
          </a:prstGeom>
          <a:noFill/>
        </p:spPr>
        <p:txBody>
          <a:bodyPr wrap="square" rtlCol="0">
            <a:spAutoFit/>
          </a:bodyPr>
          <a:lstStyle/>
          <a:p>
            <a:pPr marL="0" marR="0" indent="267335" algn="l">
              <a:spcBef>
                <a:spcPts val="0"/>
              </a:spcBef>
              <a:spcAft>
                <a:spcPts val="0"/>
              </a:spcAft>
            </a:pPr>
            <a:r>
              <a:rPr lang="en-US" sz="2800" dirty="0">
                <a:effectLst/>
                <a:latin typeface="Garamond" panose="02020404030301010803" pitchFamily="18" charset="0"/>
                <a:ea typeface="PMingLiU" panose="02020500000000000000" pitchFamily="18" charset="-120"/>
                <a:cs typeface="Times New Roman" panose="02020603050405020304" pitchFamily="18" charset="0"/>
              </a:rPr>
              <a:t>  </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My question is what leaves do macroinvertebrates prefer?</a:t>
            </a:r>
          </a:p>
          <a:p>
            <a:pPr marL="267335" marR="0" indent="189865"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My research is important when identifying places to go fishing. Fish eat macroinvertebrates. Fishing underneath black walnut trees might not be the most productive area as this might not provide enough macroinvertebrates for fish to eat. The opposite is also true. Fishing under American elm trees might prove to be a good place to fish. I can’t wait to test this theory this summer.</a:t>
            </a:r>
          </a:p>
          <a:p>
            <a:pPr marL="267335" marR="0" indent="189865" algn="l">
              <a:spcBef>
                <a:spcPts val="0"/>
              </a:spcBef>
              <a:spcAft>
                <a:spcPts val="0"/>
              </a:spcAft>
            </a:pPr>
            <a:r>
              <a:rPr lang="en-US" sz="2600" dirty="0">
                <a:effectLst/>
                <a:latin typeface="Garamond" panose="02020404030301010803" pitchFamily="18" charset="0"/>
                <a:ea typeface="PMingLiU" panose="02020500000000000000" pitchFamily="18" charset="-120"/>
                <a:cs typeface="Times New Roman" panose="02020603050405020304" pitchFamily="18" charset="0"/>
              </a:rPr>
              <a:t>Macroinvertebrates are also an indicator or water quality. Even though this was not a direct part of my research, the recent accident in East Palestine, Ohio has shed the national spotlight on water quality and how fragile this resource is. I have seen many reports of hundreds of dead fish in the creeks around East Palestine. I think it would be interesting (although very unsafe) to do a macroinvertebrate study. I believe this area will have ample opportunities for all kinds of water quality research for many years to come. </a:t>
            </a:r>
          </a:p>
          <a:p>
            <a:pPr algn="l"/>
            <a:endParaRPr lang="en-US" sz="2800" dirty="0">
              <a:latin typeface="Garamond" panose="02020404030301010803" pitchFamily="18" charset="0"/>
            </a:endParaRPr>
          </a:p>
        </p:txBody>
      </p:sp>
      <p:sp>
        <p:nvSpPr>
          <p:cNvPr id="45" name="TextBox 44"/>
          <p:cNvSpPr txBox="1"/>
          <p:nvPr/>
        </p:nvSpPr>
        <p:spPr>
          <a:xfrm>
            <a:off x="530791" y="22059260"/>
            <a:ext cx="11915650" cy="6124754"/>
          </a:xfrm>
          <a:prstGeom prst="rect">
            <a:avLst/>
          </a:prstGeom>
          <a:noFill/>
        </p:spPr>
        <p:txBody>
          <a:bodyPr wrap="square" rtlCol="0">
            <a:spAutoFit/>
          </a:bodyPr>
          <a:lstStyle/>
          <a:p>
            <a:pPr marL="571500" marR="0" algn="l">
              <a:spcBef>
                <a:spcPts val="0"/>
              </a:spcBef>
              <a:spcAft>
                <a:spcPts val="0"/>
              </a:spcAft>
            </a:pPr>
            <a:r>
              <a:rPr lang="en-US" sz="2800" dirty="0">
                <a:effectLst/>
                <a:latin typeface="Garamond" panose="02020404030301010803" pitchFamily="18" charset="0"/>
                <a:ea typeface="PMingLiU" panose="02020500000000000000" pitchFamily="18" charset="-120"/>
                <a:cs typeface="Times New Roman" panose="02020603050405020304" pitchFamily="18" charset="0"/>
              </a:rPr>
              <a:t>The goal of this project was to find out what kinds of leaves macroinvertebrates prefer the most. The hypothesis was the leaf packs containing native trees bordering the Clear Fork River would have more macroinvertebrates than leaf packs containing non-native leaves. Three leaf packs were used for each of four species of trees: </a:t>
            </a:r>
            <a:r>
              <a:rPr lang="en-US" sz="2800" i="1" dirty="0">
                <a:effectLst/>
                <a:latin typeface="Garamond" panose="02020404030301010803" pitchFamily="18" charset="0"/>
                <a:ea typeface="PMingLiU" panose="02020500000000000000" pitchFamily="18" charset="-120"/>
                <a:cs typeface="Calibri" panose="020F0502020204030204" pitchFamily="34" charset="0"/>
              </a:rPr>
              <a:t>Asimina triloba, Diospyros virginiana, </a:t>
            </a:r>
            <a:r>
              <a:rPr lang="en-US" sz="2800" i="1" dirty="0" err="1">
                <a:effectLst/>
                <a:latin typeface="Garamond" panose="02020404030301010803" pitchFamily="18" charset="0"/>
                <a:ea typeface="PMingLiU" panose="02020500000000000000" pitchFamily="18" charset="-120"/>
                <a:cs typeface="Calibri" panose="020F0502020204030204" pitchFamily="34" charset="0"/>
              </a:rPr>
              <a:t>Ulmus</a:t>
            </a:r>
            <a:r>
              <a:rPr lang="en-US" sz="2800" i="1" dirty="0">
                <a:effectLst/>
                <a:latin typeface="Garamond" panose="02020404030301010803" pitchFamily="18" charset="0"/>
                <a:ea typeface="PMingLiU" panose="02020500000000000000" pitchFamily="18" charset="-120"/>
                <a:cs typeface="Calibri" panose="020F0502020204030204" pitchFamily="34" charset="0"/>
              </a:rPr>
              <a:t> americana, Juglans nigra</a:t>
            </a:r>
            <a:r>
              <a:rPr lang="en-US" sz="2800" dirty="0">
                <a:effectLst/>
                <a:latin typeface="Garamond" panose="02020404030301010803" pitchFamily="18" charset="0"/>
                <a:ea typeface="PMingLiU" panose="02020500000000000000" pitchFamily="18" charset="-120"/>
                <a:cs typeface="Times New Roman" panose="02020603050405020304" pitchFamily="18" charset="0"/>
              </a:rPr>
              <a:t>, at three different locations along the bank of the Clear Fork River following Stroud Run leaf pack protocol. The results did not support my hypothesis. Black walnut, by far, had the least number of macroinvertebrates. There was a difference of opinion when talking to several scientists, leading me to want to continue further study into the black walnut tree specifically. I believe this study can help in a number of ways, most importantly to me is where not to fish. If there is a lack of macroinvertebrates around black walnut trees, it leads me to believe there would also be a lack of fish. Only time will tell if this is true as I continue my research. What a great excuse to go fishing!</a:t>
            </a:r>
          </a:p>
        </p:txBody>
      </p:sp>
      <p:pic>
        <p:nvPicPr>
          <p:cNvPr id="5" name="Picture 4"/>
          <p:cNvPicPr>
            <a:picLocks noChangeAspect="1"/>
          </p:cNvPicPr>
          <p:nvPr/>
        </p:nvPicPr>
        <p:blipFill>
          <a:blip r:embed="rId3"/>
          <a:stretch>
            <a:fillRect/>
          </a:stretch>
        </p:blipFill>
        <p:spPr>
          <a:xfrm>
            <a:off x="39932591" y="3327000"/>
            <a:ext cx="8991169" cy="2387620"/>
          </a:xfrm>
          <a:prstGeom prst="rect">
            <a:avLst/>
          </a:prstGeom>
          <a:ln>
            <a:solidFill>
              <a:srgbClr val="0046D2"/>
            </a:solidFill>
          </a:ln>
        </p:spPr>
      </p:pic>
      <p:sp>
        <p:nvSpPr>
          <p:cNvPr id="7" name="TextBox 6">
            <a:extLst>
              <a:ext uri="{FF2B5EF4-FFF2-40B4-BE49-F238E27FC236}">
                <a16:creationId xmlns:a16="http://schemas.microsoft.com/office/drawing/2014/main" id="{4E81E3F8-D280-0A41-8586-FD0807A42D23}"/>
              </a:ext>
            </a:extLst>
          </p:cNvPr>
          <p:cNvSpPr txBox="1"/>
          <p:nvPr/>
        </p:nvSpPr>
        <p:spPr>
          <a:xfrm>
            <a:off x="13251861" y="13408675"/>
            <a:ext cx="10778792" cy="35702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1"/>
            <a:r>
              <a:rPr lang="en-US" altLang="en-US" sz="4800" b="1" dirty="0">
                <a:latin typeface="Garamond" panose="02020404030301010803" pitchFamily="18" charset="0"/>
                <a:cs typeface="Cambria"/>
              </a:rPr>
              <a:t>GLOBE Data Used</a:t>
            </a:r>
            <a:endParaRPr lang="en-US" altLang="en-US" sz="4800" dirty="0">
              <a:latin typeface="Garamond" panose="02020404030301010803" pitchFamily="18" charset="0"/>
            </a:endParaRPr>
          </a:p>
          <a:p>
            <a:pPr lvl="1" algn="l"/>
            <a:r>
              <a:rPr lang="en-US" sz="2600" dirty="0">
                <a:effectLst/>
                <a:latin typeface="Garamond" panose="02020404030301010803" pitchFamily="18" charset="0"/>
                <a:ea typeface="PMingLiU" panose="02020500000000000000" pitchFamily="18" charset="-120"/>
                <a:cs typeface="Times New Roman" panose="02020603050405020304" pitchFamily="18" charset="0"/>
              </a:rPr>
              <a:t>I decided to base my project around the GLOBE Program macroinvertebrate protocol. Besides, Three leaf packs were used for each of four species of trees: </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Asimina triloba, Diospyros virginiana, </a:t>
            </a:r>
            <a:r>
              <a:rPr lang="en-US" sz="2600" i="1" dirty="0" err="1">
                <a:effectLst/>
                <a:latin typeface="Garamond" panose="02020404030301010803" pitchFamily="18" charset="0"/>
                <a:ea typeface="PMingLiU" panose="02020500000000000000" pitchFamily="18" charset="-120"/>
                <a:cs typeface="Times New Roman" panose="02020603050405020304" pitchFamily="18" charset="0"/>
              </a:rPr>
              <a:t>Ulmus</a:t>
            </a:r>
            <a:r>
              <a:rPr lang="en-US" sz="2600" i="1" dirty="0">
                <a:effectLst/>
                <a:latin typeface="Garamond" panose="02020404030301010803" pitchFamily="18" charset="0"/>
                <a:ea typeface="PMingLiU" panose="02020500000000000000" pitchFamily="18" charset="-120"/>
                <a:cs typeface="Times New Roman" panose="02020603050405020304" pitchFamily="18" charset="0"/>
              </a:rPr>
              <a:t> americana, Juglans nigra</a:t>
            </a:r>
            <a:r>
              <a:rPr lang="en-US" sz="2600" dirty="0">
                <a:effectLst/>
                <a:latin typeface="Garamond" panose="02020404030301010803" pitchFamily="18" charset="0"/>
                <a:ea typeface="PMingLiU" panose="02020500000000000000" pitchFamily="18" charset="-120"/>
                <a:cs typeface="Times New Roman" panose="02020603050405020304" pitchFamily="18" charset="0"/>
              </a:rPr>
              <a:t>, at three different locations along the bank of the Clear Fork River following Stroud Run leaf pack protocol. </a:t>
            </a:r>
          </a:p>
          <a:p>
            <a:pPr lvl="1"/>
            <a:endParaRPr lang="en-US" altLang="en-US" sz="4800" b="1" dirty="0">
              <a:latin typeface="Garamond" panose="02020404030301010803" pitchFamily="18" charset="0"/>
              <a:cs typeface="Cambria"/>
            </a:endParaRPr>
          </a:p>
        </p:txBody>
      </p:sp>
      <p:pic>
        <p:nvPicPr>
          <p:cNvPr id="8" name="Picture 7">
            <a:extLst>
              <a:ext uri="{FF2B5EF4-FFF2-40B4-BE49-F238E27FC236}">
                <a16:creationId xmlns:a16="http://schemas.microsoft.com/office/drawing/2014/main" id="{5CB161FF-5EF9-97FD-2CC3-530FD24B1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175" y="3147288"/>
            <a:ext cx="7772400" cy="2886579"/>
          </a:xfrm>
          <a:prstGeom prst="rect">
            <a:avLst/>
          </a:prstGeom>
        </p:spPr>
      </p:pic>
      <p:pic>
        <p:nvPicPr>
          <p:cNvPr id="11" name="Picture 10">
            <a:extLst>
              <a:ext uri="{FF2B5EF4-FFF2-40B4-BE49-F238E27FC236}">
                <a16:creationId xmlns:a16="http://schemas.microsoft.com/office/drawing/2014/main" id="{AED4B510-1136-F51F-0569-C8E8A8358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675" y="28924065"/>
            <a:ext cx="4060794" cy="5079481"/>
          </a:xfrm>
          <a:prstGeom prst="rect">
            <a:avLst/>
          </a:prstGeom>
        </p:spPr>
      </p:pic>
      <p:pic>
        <p:nvPicPr>
          <p:cNvPr id="13" name="Picture 12">
            <a:extLst>
              <a:ext uri="{FF2B5EF4-FFF2-40B4-BE49-F238E27FC236}">
                <a16:creationId xmlns:a16="http://schemas.microsoft.com/office/drawing/2014/main" id="{30EF1803-961B-2201-1C64-480EF8E4A9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6971" y="28815268"/>
            <a:ext cx="4060794" cy="5414392"/>
          </a:xfrm>
          <a:prstGeom prst="rect">
            <a:avLst/>
          </a:prstGeom>
        </p:spPr>
      </p:pic>
      <p:pic>
        <p:nvPicPr>
          <p:cNvPr id="15" name="Picture 14">
            <a:extLst>
              <a:ext uri="{FF2B5EF4-FFF2-40B4-BE49-F238E27FC236}">
                <a16:creationId xmlns:a16="http://schemas.microsoft.com/office/drawing/2014/main" id="{2B0ADB26-C01A-CEEB-9CCB-A6B0D0522D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91933" y="24280538"/>
            <a:ext cx="11031945" cy="4513068"/>
          </a:xfrm>
          <a:prstGeom prst="rect">
            <a:avLst/>
          </a:prstGeom>
        </p:spPr>
      </p:pic>
      <p:graphicFrame>
        <p:nvGraphicFramePr>
          <p:cNvPr id="16" name="Chart 15">
            <a:extLst>
              <a:ext uri="{FF2B5EF4-FFF2-40B4-BE49-F238E27FC236}">
                <a16:creationId xmlns:a16="http://schemas.microsoft.com/office/drawing/2014/main" id="{E45EE386-8226-30E7-978B-DA14EA0B7069}"/>
              </a:ext>
            </a:extLst>
          </p:cNvPr>
          <p:cNvGraphicFramePr/>
          <p:nvPr>
            <p:extLst>
              <p:ext uri="{D42A27DB-BD31-4B8C-83A1-F6EECF244321}">
                <p14:modId xmlns:p14="http://schemas.microsoft.com/office/powerpoint/2010/main" val="1395380697"/>
              </p:ext>
            </p:extLst>
          </p:nvPr>
        </p:nvGraphicFramePr>
        <p:xfrm>
          <a:off x="26405722" y="21627522"/>
          <a:ext cx="8864526" cy="7357380"/>
        </p:xfrm>
        <a:graphic>
          <a:graphicData uri="http://schemas.openxmlformats.org/drawingml/2006/chart">
            <c:chart xmlns:c="http://schemas.openxmlformats.org/drawingml/2006/chart" xmlns:r="http://schemas.openxmlformats.org/officeDocument/2006/relationships" r:id="rId8"/>
          </a:graphicData>
        </a:graphic>
      </p:graphicFrame>
      <p:pic>
        <p:nvPicPr>
          <p:cNvPr id="18" name="Picture 17">
            <a:extLst>
              <a:ext uri="{FF2B5EF4-FFF2-40B4-BE49-F238E27FC236}">
                <a16:creationId xmlns:a16="http://schemas.microsoft.com/office/drawing/2014/main" id="{E928FFAB-EBC8-CA56-6740-6F8D08CAC3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69135" y="29559940"/>
            <a:ext cx="4316393" cy="4241972"/>
          </a:xfrm>
          <a:prstGeom prst="rect">
            <a:avLst/>
          </a:prstGeom>
        </p:spPr>
      </p:pic>
      <p:pic>
        <p:nvPicPr>
          <p:cNvPr id="20" name="Picture 19">
            <a:extLst>
              <a:ext uri="{FF2B5EF4-FFF2-40B4-BE49-F238E27FC236}">
                <a16:creationId xmlns:a16="http://schemas.microsoft.com/office/drawing/2014/main" id="{2E55B686-7511-3E7B-610F-A73A4B552A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7936" y="29386614"/>
            <a:ext cx="3998899" cy="5333888"/>
          </a:xfrm>
          <a:prstGeom prst="rect">
            <a:avLst/>
          </a:prstGeom>
        </p:spPr>
      </p:pic>
      <p:pic>
        <p:nvPicPr>
          <p:cNvPr id="22" name="Picture 21">
            <a:extLst>
              <a:ext uri="{FF2B5EF4-FFF2-40B4-BE49-F238E27FC236}">
                <a16:creationId xmlns:a16="http://schemas.microsoft.com/office/drawing/2014/main" id="{B4FF3538-8F22-8DA9-131F-5AAD9BA6CD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21722" y="29436569"/>
            <a:ext cx="4276164" cy="5078676"/>
          </a:xfrm>
          <a:prstGeom prst="rect">
            <a:avLst/>
          </a:prstGeom>
        </p:spPr>
      </p:pic>
      <p:pic>
        <p:nvPicPr>
          <p:cNvPr id="24" name="Picture 23">
            <a:extLst>
              <a:ext uri="{FF2B5EF4-FFF2-40B4-BE49-F238E27FC236}">
                <a16:creationId xmlns:a16="http://schemas.microsoft.com/office/drawing/2014/main" id="{620A3E4B-1C06-E268-CA49-1E0F81EF94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905388" y="29559940"/>
            <a:ext cx="4302639" cy="4982003"/>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7150</TotalTime>
  <Words>2046</Words>
  <Application>Microsoft Macintosh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Garamond</vt:lpstr>
      <vt:lpstr>Helvetica</vt:lpstr>
      <vt:lpstr>Symbol</vt:lpstr>
      <vt:lpstr>Times New Roman</vt:lpstr>
      <vt:lpstr>Default Design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Steven Frantz</cp:lastModifiedBy>
  <cp:revision>113</cp:revision>
  <dcterms:created xsi:type="dcterms:W3CDTF">2008-12-04T00:20:37Z</dcterms:created>
  <dcterms:modified xsi:type="dcterms:W3CDTF">2023-06-25T19:23:56Z</dcterms:modified>
</cp:coreProperties>
</file>