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71" r:id="rId4"/>
    <p:sldId id="272" r:id="rId5"/>
    <p:sldId id="270" r:id="rId6"/>
    <p:sldId id="268" r:id="rId7"/>
    <p:sldId id="269" r:id="rId8"/>
    <p:sldId id="266" r:id="rId9"/>
    <p:sldId id="258" r:id="rId10"/>
    <p:sldId id="263" r:id="rId11"/>
    <p:sldId id="259" r:id="rId12"/>
    <p:sldId id="265" r:id="rId13"/>
    <p:sldId id="261" r:id="rId14"/>
    <p:sldId id="274"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855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503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446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259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20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9667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322444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5288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672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224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22983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319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76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0242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88005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07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3142539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3053" y="1109125"/>
            <a:ext cx="623021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 </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ALTERATIO</a:t>
            </a: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 OF WATER </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QUALITY CAUSED BY POLLUTING PRODUCTS</a:t>
            </a:r>
          </a:p>
        </p:txBody>
      </p:sp>
      <p:pic>
        <p:nvPicPr>
          <p:cNvPr id="5" name="Image 4"/>
          <p:cNvPicPr>
            <a:picLocks noChangeAspect="1"/>
          </p:cNvPicPr>
          <p:nvPr/>
        </p:nvPicPr>
        <p:blipFill>
          <a:blip r:embed="rId2"/>
          <a:stretch>
            <a:fillRect/>
          </a:stretch>
        </p:blipFill>
        <p:spPr>
          <a:xfrm>
            <a:off x="827304" y="355978"/>
            <a:ext cx="1359525" cy="1399478"/>
          </a:xfrm>
          <a:prstGeom prst="rect">
            <a:avLst/>
          </a:prstGeom>
        </p:spPr>
      </p:pic>
      <p:pic>
        <p:nvPicPr>
          <p:cNvPr id="8" name="Image 7"/>
          <p:cNvPicPr>
            <a:picLocks noChangeAspect="1"/>
          </p:cNvPicPr>
          <p:nvPr/>
        </p:nvPicPr>
        <p:blipFill>
          <a:blip r:embed="rId3"/>
          <a:stretch>
            <a:fillRect/>
          </a:stretch>
        </p:blipFill>
        <p:spPr>
          <a:xfrm>
            <a:off x="2703056" y="1955872"/>
            <a:ext cx="5950212" cy="3106455"/>
          </a:xfrm>
          <a:prstGeom prst="rect">
            <a:avLst/>
          </a:prstGeom>
        </p:spPr>
      </p:pic>
      <p:sp>
        <p:nvSpPr>
          <p:cNvPr id="13" name="Losange 12"/>
          <p:cNvSpPr/>
          <p:nvPr/>
        </p:nvSpPr>
        <p:spPr>
          <a:xfrm flipH="1">
            <a:off x="639191" y="3634359"/>
            <a:ext cx="1815910" cy="2478342"/>
          </a:xfrm>
          <a:prstGeom prst="diamond">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Water quality bundle</a:t>
            </a:r>
            <a:endParaRPr lang="en-US" dirty="0"/>
          </a:p>
        </p:txBody>
      </p:sp>
    </p:spTree>
    <p:extLst>
      <p:ext uri="{BB962C8B-B14F-4D97-AF65-F5344CB8AC3E}">
        <p14:creationId xmlns:p14="http://schemas.microsoft.com/office/powerpoint/2010/main" val="412033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665961" y="6082324"/>
            <a:ext cx="6463430" cy="7265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Fig. 1 -2 Table and graph showing the pH variation of the </a:t>
            </a:r>
            <a:r>
              <a:rPr lang="en-US" dirty="0" err="1"/>
              <a:t>Ikopa</a:t>
            </a:r>
            <a:r>
              <a:rPr lang="en-US" dirty="0"/>
              <a:t> River and its tributaries</a:t>
            </a:r>
          </a:p>
        </p:txBody>
      </p:sp>
      <p:pic>
        <p:nvPicPr>
          <p:cNvPr id="3" name="Espace réservé du contenu 2"/>
          <p:cNvPicPr>
            <a:picLocks noGrp="1" noChangeAspect="1"/>
          </p:cNvPicPr>
          <p:nvPr>
            <p:ph idx="1"/>
          </p:nvPr>
        </p:nvPicPr>
        <p:blipFill>
          <a:blip r:embed="rId2"/>
          <a:stretch>
            <a:fillRect/>
          </a:stretch>
        </p:blipFill>
        <p:spPr>
          <a:xfrm>
            <a:off x="1288473" y="155510"/>
            <a:ext cx="7897091" cy="5347812"/>
          </a:xfrm>
          <a:prstGeom prst="rect">
            <a:avLst/>
          </a:prstGeom>
        </p:spPr>
      </p:pic>
    </p:spTree>
    <p:extLst>
      <p:ext uri="{BB962C8B-B14F-4D97-AF65-F5344CB8AC3E}">
        <p14:creationId xmlns:p14="http://schemas.microsoft.com/office/powerpoint/2010/main" val="132002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5050010" y="3897093"/>
            <a:ext cx="3292953" cy="2213040"/>
          </a:xfrm>
          <a:prstGeom prst="rect">
            <a:avLst/>
          </a:prstGeom>
        </p:spPr>
      </p:pic>
      <p:pic>
        <p:nvPicPr>
          <p:cNvPr id="12" name="Image 11"/>
          <p:cNvPicPr>
            <a:picLocks noChangeAspect="1"/>
          </p:cNvPicPr>
          <p:nvPr/>
        </p:nvPicPr>
        <p:blipFill>
          <a:blip r:embed="rId3"/>
          <a:stretch>
            <a:fillRect/>
          </a:stretch>
        </p:blipFill>
        <p:spPr>
          <a:xfrm>
            <a:off x="5774040" y="124691"/>
            <a:ext cx="2939981" cy="2365647"/>
          </a:xfrm>
          <a:prstGeom prst="rect">
            <a:avLst/>
          </a:prstGeom>
        </p:spPr>
      </p:pic>
      <p:sp>
        <p:nvSpPr>
          <p:cNvPr id="2" name="Rectangle à coins arrondis 1"/>
          <p:cNvSpPr/>
          <p:nvPr/>
        </p:nvSpPr>
        <p:spPr>
          <a:xfrm flipH="1">
            <a:off x="8231226" y="5055063"/>
            <a:ext cx="1728591" cy="1285781"/>
          </a:xfrm>
          <a:prstGeom prst="roundRect">
            <a:avLst>
              <a:gd name="adj" fmla="val 12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Fig.5 </a:t>
            </a:r>
            <a:r>
              <a:rPr lang="en-US" dirty="0"/>
              <a:t>pH analysis using red cabbage so</a:t>
            </a:r>
            <a:r>
              <a:rPr lang="en-US" b="1" dirty="0"/>
              <a:t>l</a:t>
            </a:r>
            <a:r>
              <a:rPr lang="en-US" dirty="0"/>
              <a:t>ution</a:t>
            </a:r>
          </a:p>
          <a:p>
            <a:pPr algn="ctr"/>
            <a:endParaRPr lang="en-US" dirty="0"/>
          </a:p>
        </p:txBody>
      </p:sp>
      <p:sp>
        <p:nvSpPr>
          <p:cNvPr id="3" name="Rectangle à coins arrondis 2"/>
          <p:cNvSpPr/>
          <p:nvPr/>
        </p:nvSpPr>
        <p:spPr>
          <a:xfrm>
            <a:off x="4045449" y="1531446"/>
            <a:ext cx="1728591" cy="11774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Fig. </a:t>
            </a:r>
            <a:r>
              <a:rPr lang="en-US" dirty="0" smtClean="0"/>
              <a:t>4 </a:t>
            </a:r>
            <a:r>
              <a:rPr lang="en-US" dirty="0"/>
              <a:t>pH analysis using pH paper</a:t>
            </a:r>
          </a:p>
          <a:p>
            <a:pPr algn="ctr"/>
            <a:endParaRPr lang="en-US" dirty="0"/>
          </a:p>
        </p:txBody>
      </p:sp>
      <p:pic>
        <p:nvPicPr>
          <p:cNvPr id="5" name="Image 4"/>
          <p:cNvPicPr>
            <a:picLocks noChangeAspect="1"/>
          </p:cNvPicPr>
          <p:nvPr/>
        </p:nvPicPr>
        <p:blipFill>
          <a:blip r:embed="rId4"/>
          <a:stretch>
            <a:fillRect/>
          </a:stretch>
        </p:blipFill>
        <p:spPr>
          <a:xfrm>
            <a:off x="930603" y="291902"/>
            <a:ext cx="2517866" cy="3481118"/>
          </a:xfrm>
          <a:prstGeom prst="rect">
            <a:avLst/>
          </a:prstGeom>
        </p:spPr>
      </p:pic>
      <p:sp>
        <p:nvSpPr>
          <p:cNvPr id="6" name="Rectangle à coins arrondis 5"/>
          <p:cNvSpPr/>
          <p:nvPr/>
        </p:nvSpPr>
        <p:spPr>
          <a:xfrm>
            <a:off x="1258510" y="3981148"/>
            <a:ext cx="1862051" cy="10224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Fig. </a:t>
            </a:r>
            <a:r>
              <a:rPr lang="en-US" dirty="0" smtClean="0"/>
              <a:t>3 Water </a:t>
            </a:r>
            <a:r>
              <a:rPr lang="en-US" dirty="0"/>
              <a:t>sampling (</a:t>
            </a:r>
            <a:r>
              <a:rPr lang="en-US" dirty="0" err="1"/>
              <a:t>Ikopa</a:t>
            </a:r>
            <a:r>
              <a:rPr lang="en-US" dirty="0"/>
              <a:t> –</a:t>
            </a:r>
            <a:r>
              <a:rPr lang="en-US" dirty="0" err="1"/>
              <a:t>Tanjombato</a:t>
            </a:r>
            <a:endParaRPr lang="en-US" dirty="0"/>
          </a:p>
        </p:txBody>
      </p:sp>
      <p:sp>
        <p:nvSpPr>
          <p:cNvPr id="4" name="Losange 3"/>
          <p:cNvSpPr/>
          <p:nvPr/>
        </p:nvSpPr>
        <p:spPr>
          <a:xfrm>
            <a:off x="930603" y="2966141"/>
            <a:ext cx="640502" cy="624137"/>
          </a:xfrm>
          <a:prstGeom prst="diamon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smtClean="0"/>
              <a:t>3</a:t>
            </a:r>
            <a:endParaRPr lang="en-US" dirty="0"/>
          </a:p>
        </p:txBody>
      </p:sp>
      <p:sp>
        <p:nvSpPr>
          <p:cNvPr id="7" name="Losange 6"/>
          <p:cNvSpPr/>
          <p:nvPr/>
        </p:nvSpPr>
        <p:spPr>
          <a:xfrm>
            <a:off x="7971905" y="1713610"/>
            <a:ext cx="742116" cy="776728"/>
          </a:xfrm>
          <a:prstGeom prst="diamon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t>4</a:t>
            </a:r>
            <a:endParaRPr lang="en-US" dirty="0"/>
          </a:p>
        </p:txBody>
      </p:sp>
      <p:sp>
        <p:nvSpPr>
          <p:cNvPr id="8" name="Losange 7"/>
          <p:cNvSpPr/>
          <p:nvPr/>
        </p:nvSpPr>
        <p:spPr>
          <a:xfrm>
            <a:off x="4260239" y="5286896"/>
            <a:ext cx="719085" cy="815572"/>
          </a:xfrm>
          <a:prstGeom prst="diamon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smtClean="0"/>
              <a:t>5</a:t>
            </a:r>
            <a:endParaRPr lang="en-US" dirty="0"/>
          </a:p>
        </p:txBody>
      </p:sp>
    </p:spTree>
    <p:extLst>
      <p:ext uri="{BB962C8B-B14F-4D97-AF65-F5344CB8AC3E}">
        <p14:creationId xmlns:p14="http://schemas.microsoft.com/office/powerpoint/2010/main" val="432831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964505"/>
            <a:ext cx="8596668" cy="5076858"/>
          </a:xfrm>
        </p:spPr>
        <p:txBody>
          <a:bodyPr/>
          <a:lstStyle/>
          <a:p>
            <a:r>
              <a:rPr lang="en-US" dirty="0"/>
              <a:t>After the analysis of the results of the waters sampled in the different areas, the interpretations of this analysis we can see that;</a:t>
            </a:r>
          </a:p>
          <a:p>
            <a:r>
              <a:rPr lang="en-US" dirty="0"/>
              <a:t>  * </a:t>
            </a:r>
            <a:r>
              <a:rPr lang="en-US" sz="2000" dirty="0"/>
              <a:t>the</a:t>
            </a:r>
            <a:r>
              <a:rPr lang="en-US" dirty="0"/>
              <a:t> nature of the pH is not what is assumed in the hypothesis (neutral or basic) to be suitable for consumption</a:t>
            </a:r>
            <a:r>
              <a:rPr lang="en-US" dirty="0" smtClean="0"/>
              <a:t>.</a:t>
            </a:r>
          </a:p>
          <a:p>
            <a:r>
              <a:rPr lang="en-US" dirty="0"/>
              <a:t>However, the results may already be significant because we tried to cover the areas of the capital during the sampling.</a:t>
            </a:r>
          </a:p>
          <a:p>
            <a:r>
              <a:rPr lang="en-US" dirty="0"/>
              <a:t>  *the choice of the 2 qualities of water (unfiltered and filtered) is also a strategy that allows us to make a comparison with that distributed by the national water and electricity </a:t>
            </a:r>
            <a:r>
              <a:rPr lang="en-US" dirty="0" smtClean="0"/>
              <a:t>company</a:t>
            </a:r>
          </a:p>
          <a:p>
            <a:r>
              <a:rPr lang="en-US" dirty="0" smtClean="0"/>
              <a:t>*</a:t>
            </a:r>
            <a:r>
              <a:rPr lang="en-US" dirty="0"/>
              <a:t>the use of the red cabbage solution prepared in class is a real discovery and evidence on the nature of the water </a:t>
            </a:r>
            <a:r>
              <a:rPr lang="en-US" dirty="0" smtClean="0"/>
              <a:t>analyzed</a:t>
            </a:r>
            <a:endParaRPr lang="en-US" dirty="0"/>
          </a:p>
          <a:p>
            <a:endParaRPr lang="en-US" dirty="0"/>
          </a:p>
          <a:p>
            <a:endParaRPr lang="en-US" dirty="0" smtClean="0"/>
          </a:p>
          <a:p>
            <a:endParaRPr lang="en-US" dirty="0"/>
          </a:p>
        </p:txBody>
      </p:sp>
      <p:sp>
        <p:nvSpPr>
          <p:cNvPr id="4" name="Parchemin vertical 3"/>
          <p:cNvSpPr/>
          <p:nvPr/>
        </p:nvSpPr>
        <p:spPr>
          <a:xfrm>
            <a:off x="-149722" y="83329"/>
            <a:ext cx="1020745" cy="3419605"/>
          </a:xfrm>
          <a:prstGeom prst="verticalScroll">
            <a:avLst/>
          </a:prstGeom>
          <a:gradFill flip="none" rotWithShape="1">
            <a:gsLst>
              <a:gs pos="0">
                <a:schemeClr val="accent4">
                  <a:tint val="65000"/>
                  <a:lumMod val="110000"/>
                </a:schemeClr>
              </a:gs>
              <a:gs pos="88000">
                <a:schemeClr val="accent4">
                  <a:tint val="90000"/>
                </a:scheme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ln w="0"/>
                <a:solidFill>
                  <a:schemeClr val="tx2">
                    <a:lumMod val="10000"/>
                  </a:schemeClr>
                </a:solidFill>
                <a:effectLst>
                  <a:outerShdw blurRad="38100" dist="25400" dir="5400000" algn="ctr" rotWithShape="0">
                    <a:srgbClr val="6E747A">
                      <a:alpha val="43000"/>
                    </a:srgbClr>
                  </a:outerShdw>
                </a:effectLst>
              </a:rPr>
              <a:t>D</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I</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S</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C</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U</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S</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I</a:t>
            </a:r>
          </a:p>
          <a:p>
            <a:pPr algn="ctr"/>
            <a:r>
              <a:rPr lang="fr-FR" dirty="0" smtClean="0">
                <a:ln w="0"/>
                <a:solidFill>
                  <a:schemeClr val="tx2">
                    <a:lumMod val="10000"/>
                  </a:schemeClr>
                </a:solidFill>
                <a:effectLst>
                  <a:outerShdw blurRad="38100" dist="25400" dir="5400000" algn="ctr" rotWithShape="0">
                    <a:srgbClr val="6E747A">
                      <a:alpha val="43000"/>
                    </a:srgbClr>
                  </a:outerShdw>
                </a:effectLst>
              </a:rPr>
              <a:t>O</a:t>
            </a:r>
          </a:p>
          <a:p>
            <a:pPr algn="ctr"/>
            <a:r>
              <a:rPr lang="fr-FR" dirty="0">
                <a:ln w="0"/>
                <a:solidFill>
                  <a:schemeClr val="tx2">
                    <a:lumMod val="10000"/>
                  </a:schemeClr>
                </a:solidFill>
                <a:effectLst>
                  <a:outerShdw blurRad="38100" dist="25400" dir="5400000" algn="ctr" rotWithShape="0">
                    <a:srgbClr val="6E747A">
                      <a:alpha val="43000"/>
                    </a:srgbClr>
                  </a:outerShdw>
                </a:effectLst>
              </a:rPr>
              <a:t>N</a:t>
            </a:r>
            <a:r>
              <a:rPr lang="fr-FR" dirty="0" smtClean="0">
                <a:ln w="0"/>
                <a:solidFill>
                  <a:schemeClr val="tx2">
                    <a:lumMod val="10000"/>
                  </a:schemeClr>
                </a:solidFill>
                <a:effectLst>
                  <a:outerShdw blurRad="38100" dist="25400" dir="5400000" algn="ctr" rotWithShape="0">
                    <a:srgbClr val="6E747A">
                      <a:alpha val="43000"/>
                    </a:srgbClr>
                  </a:outerShdw>
                </a:effectLst>
              </a:rPr>
              <a:t> </a:t>
            </a:r>
            <a:endParaRPr lang="en-US" dirty="0">
              <a:ln w="0"/>
              <a:solidFill>
                <a:schemeClr val="tx2">
                  <a:lumMod val="1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092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77334" y="1916483"/>
            <a:ext cx="8596668" cy="4124880"/>
          </a:xfrm>
        </p:spPr>
        <p:txBody>
          <a:bodyPr>
            <a:normAutofit/>
          </a:bodyPr>
          <a:lstStyle/>
          <a:p>
            <a:r>
              <a:rPr lang="en-US" dirty="0"/>
              <a:t>We can conclude that all water sources in the capital of Madagascar are acidic in nature</a:t>
            </a:r>
            <a:r>
              <a:rPr lang="en-US" dirty="0" smtClean="0"/>
              <a:t>,</a:t>
            </a:r>
          </a:p>
          <a:p>
            <a:r>
              <a:rPr lang="en-US" dirty="0" smtClean="0"/>
              <a:t> </a:t>
            </a:r>
            <a:r>
              <a:rPr lang="en-US" dirty="0"/>
              <a:t>however JIRAMA will ensure its potability through efficient </a:t>
            </a:r>
            <a:r>
              <a:rPr lang="en-US" dirty="0" smtClean="0"/>
              <a:t>physical-chemical </a:t>
            </a:r>
            <a:r>
              <a:rPr lang="en-US" dirty="0"/>
              <a:t>treatment</a:t>
            </a:r>
            <a:r>
              <a:rPr lang="en-US" dirty="0" smtClean="0"/>
              <a:t>,</a:t>
            </a:r>
          </a:p>
          <a:p>
            <a:r>
              <a:rPr lang="en-US" dirty="0" smtClean="0"/>
              <a:t> </a:t>
            </a:r>
            <a:r>
              <a:rPr lang="en-US" dirty="0"/>
              <a:t>but those that are used directly by local residents or the rest of the population will not having no access to drinking water are very acidic caused by a wide variety of polluting substances and all the more dangerous (excrement, toxic industrial waste, household waste,) </a:t>
            </a:r>
            <a:endParaRPr lang="en-US" dirty="0" smtClean="0"/>
          </a:p>
          <a:p>
            <a:r>
              <a:rPr lang="en-US" dirty="0" smtClean="0"/>
              <a:t>which </a:t>
            </a:r>
            <a:r>
              <a:rPr lang="en-US" dirty="0"/>
              <a:t>requires immediate, continuous and lasting handling to save human </a:t>
            </a:r>
            <a:r>
              <a:rPr lang="en-US" dirty="0" smtClean="0"/>
              <a:t>lives</a:t>
            </a:r>
            <a:endParaRPr lang="en-US" dirty="0"/>
          </a:p>
        </p:txBody>
      </p:sp>
      <p:sp>
        <p:nvSpPr>
          <p:cNvPr id="8" name="Parchemin horizontal 7"/>
          <p:cNvSpPr/>
          <p:nvPr/>
        </p:nvSpPr>
        <p:spPr>
          <a:xfrm rot="20906576">
            <a:off x="1416809" y="433292"/>
            <a:ext cx="3479304" cy="1146283"/>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CONCLUSIONS</a:t>
            </a:r>
            <a:endParaRPr lang="en-US" dirty="0"/>
          </a:p>
        </p:txBody>
      </p:sp>
      <p:sp>
        <p:nvSpPr>
          <p:cNvPr id="9" name="Organigramme : Bande perforée 8"/>
          <p:cNvSpPr/>
          <p:nvPr/>
        </p:nvSpPr>
        <p:spPr>
          <a:xfrm rot="175488">
            <a:off x="4709856" y="249810"/>
            <a:ext cx="2857232" cy="1313661"/>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CONCLUSIONS</a:t>
            </a:r>
            <a:endParaRPr lang="en-US" dirty="0"/>
          </a:p>
        </p:txBody>
      </p:sp>
    </p:spTree>
    <p:extLst>
      <p:ext uri="{BB962C8B-B14F-4D97-AF65-F5344CB8AC3E}">
        <p14:creationId xmlns:p14="http://schemas.microsoft.com/office/powerpoint/2010/main" val="41635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0" dur="20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413359"/>
            <a:ext cx="8596668" cy="5628003"/>
          </a:xfrm>
        </p:spPr>
        <p:txBody>
          <a:bodyPr/>
          <a:lstStyle/>
          <a:p>
            <a:r>
              <a:rPr lang="en-US" dirty="0"/>
              <a:t> We could also have carried out an analysis of polluting substances using nitrate and phosphate kits from around the world when we note the main causes of water pollution or carry out bacteriological analyses</a:t>
            </a:r>
            <a:r>
              <a:rPr lang="en-US" dirty="0" smtClean="0"/>
              <a:t>,</a:t>
            </a:r>
          </a:p>
          <a:p>
            <a:r>
              <a:rPr lang="en-US" dirty="0" smtClean="0"/>
              <a:t> </a:t>
            </a:r>
            <a:r>
              <a:rPr lang="en-US" dirty="0"/>
              <a:t>but this is not the objective of the </a:t>
            </a:r>
            <a:r>
              <a:rPr lang="en-US" dirty="0" smtClean="0"/>
              <a:t>research </a:t>
            </a:r>
            <a:r>
              <a:rPr lang="en-US" dirty="0"/>
              <a:t>and it is very expensive</a:t>
            </a:r>
            <a:r>
              <a:rPr lang="en-US" dirty="0" smtClean="0"/>
              <a:t>.</a:t>
            </a:r>
          </a:p>
          <a:p>
            <a:r>
              <a:rPr lang="en-US" dirty="0" smtClean="0"/>
              <a:t> </a:t>
            </a:r>
            <a:r>
              <a:rPr lang="en-US" dirty="0"/>
              <a:t>We will be able to do this soon in another scientific research project and in collaboration with NGOs or departments of the Ministries concerned (health, water environment, University, </a:t>
            </a:r>
            <a:r>
              <a:rPr lang="en-US" dirty="0" smtClean="0"/>
              <a:t>etc.).</a:t>
            </a:r>
          </a:p>
          <a:p>
            <a:r>
              <a:rPr lang="en-US" dirty="0"/>
              <a:t> Water sampling for physical or chemical testing can be done by several methods, depending on the precision required and the characteristics of the contaminant. Many contamination events are highly time-limited. For this reason, “grab” samples are often insufficient to fully quantify contaminant levels.</a:t>
            </a:r>
          </a:p>
          <a:p>
            <a:endParaRPr lang="en-US" dirty="0" smtClean="0"/>
          </a:p>
          <a:p>
            <a:endParaRPr lang="en-US" dirty="0" smtClean="0"/>
          </a:p>
        </p:txBody>
      </p:sp>
    </p:spTree>
    <p:extLst>
      <p:ext uri="{BB962C8B-B14F-4D97-AF65-F5344CB8AC3E}">
        <p14:creationId xmlns:p14="http://schemas.microsoft.com/office/powerpoint/2010/main" val="398979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1744566" y="826718"/>
            <a:ext cx="7718117" cy="4874142"/>
          </a:xfrm>
          <a:prstGeom prst="rect">
            <a:avLst/>
          </a:prstGeom>
          <a:ln w="228600" cap="sq" cmpd="thickThin">
            <a:solidFill>
              <a:srgbClr val="000000"/>
            </a:solidFill>
            <a:prstDash val="solid"/>
            <a:miter lim="800000"/>
          </a:ln>
          <a:effectLst>
            <a:innerShdw blurRad="76200">
              <a:srgbClr val="000000"/>
            </a:innerShdw>
          </a:effectLst>
        </p:spPr>
      </p:pic>
      <p:sp>
        <p:nvSpPr>
          <p:cNvPr id="9" name="Bulle ronde 8"/>
          <p:cNvSpPr/>
          <p:nvPr/>
        </p:nvSpPr>
        <p:spPr>
          <a:xfrm rot="19108870">
            <a:off x="3154672" y="1952567"/>
            <a:ext cx="2503378" cy="1406459"/>
          </a:xfrm>
          <a:prstGeom prst="wedgeEllipseCallout">
            <a:avLst>
              <a:gd name="adj1" fmla="val -4891"/>
              <a:gd name="adj2" fmla="val 9759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spc="50" dirty="0" smtClean="0">
                <a:ln w="0"/>
                <a:solidFill>
                  <a:schemeClr val="bg2"/>
                </a:solidFill>
                <a:effectLst>
                  <a:innerShdw blurRad="63500" dist="50800" dir="13500000">
                    <a:srgbClr val="000000">
                      <a:alpha val="50000"/>
                    </a:srgbClr>
                  </a:innerShdw>
                </a:effectLst>
              </a:rPr>
              <a:t>THANK YOU</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9300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                 RESEARCH </a:t>
            </a:r>
            <a:r>
              <a:rPr lang="en-US" dirty="0"/>
              <a:t>TEAM </a:t>
            </a:r>
          </a:p>
        </p:txBody>
      </p:sp>
      <p:sp>
        <p:nvSpPr>
          <p:cNvPr id="6" name="Espace réservé du contenu 5"/>
          <p:cNvSpPr>
            <a:spLocks noGrp="1"/>
          </p:cNvSpPr>
          <p:nvPr>
            <p:ph idx="1"/>
          </p:nvPr>
        </p:nvSpPr>
        <p:spPr/>
        <p:txBody>
          <a:bodyPr/>
          <a:lstStyle/>
          <a:p>
            <a:pPr marL="0" indent="0">
              <a:buNone/>
            </a:pPr>
            <a:r>
              <a:rPr lang="en-US" dirty="0" smtClean="0"/>
              <a:t> </a:t>
            </a:r>
            <a:r>
              <a:rPr lang="en-US" dirty="0"/>
              <a:t>	</a:t>
            </a:r>
          </a:p>
          <a:p>
            <a:r>
              <a:rPr lang="en-US" dirty="0"/>
              <a:t>GLOBE STUDENTS:  -  RASAMIMANANA </a:t>
            </a:r>
            <a:r>
              <a:rPr lang="en-US" dirty="0" err="1"/>
              <a:t>Lovasoa</a:t>
            </a:r>
            <a:r>
              <a:rPr lang="en-US" dirty="0"/>
              <a:t> Christian</a:t>
            </a:r>
          </a:p>
          <a:p>
            <a:r>
              <a:rPr lang="en-US" dirty="0"/>
              <a:t>                            </a:t>
            </a:r>
            <a:r>
              <a:rPr lang="en-US" dirty="0" smtClean="0"/>
              <a:t> -  </a:t>
            </a:r>
            <a:r>
              <a:rPr lang="en-US" dirty="0"/>
              <a:t>ANDRIANTSARABORY </a:t>
            </a:r>
            <a:r>
              <a:rPr lang="en-US" dirty="0" err="1"/>
              <a:t>Voavinantenaina</a:t>
            </a:r>
            <a:r>
              <a:rPr lang="en-US" dirty="0"/>
              <a:t> </a:t>
            </a:r>
            <a:r>
              <a:rPr lang="en-US" dirty="0" err="1"/>
              <a:t>Xaris</a:t>
            </a:r>
            <a:r>
              <a:rPr lang="en-US" dirty="0"/>
              <a:t> </a:t>
            </a:r>
            <a:r>
              <a:rPr lang="en-US" dirty="0" err="1"/>
              <a:t>Siloh</a:t>
            </a:r>
            <a:endParaRPr lang="en-US" dirty="0"/>
          </a:p>
          <a:p>
            <a:r>
              <a:rPr lang="en-US" dirty="0"/>
              <a:t>                             </a:t>
            </a:r>
            <a:r>
              <a:rPr lang="en-US" dirty="0" smtClean="0"/>
              <a:t>- </a:t>
            </a:r>
            <a:r>
              <a:rPr lang="en-US" dirty="0"/>
              <a:t>ANDRIAMAMINIAINA </a:t>
            </a:r>
            <a:r>
              <a:rPr lang="en-US" dirty="0" err="1"/>
              <a:t>Lovasoa</a:t>
            </a:r>
            <a:r>
              <a:rPr lang="en-US" dirty="0"/>
              <a:t> </a:t>
            </a:r>
          </a:p>
          <a:p>
            <a:r>
              <a:rPr lang="en-US" dirty="0"/>
              <a:t>GLOBE TEACHERS: - RABENANDRASANA Doris                               </a:t>
            </a:r>
          </a:p>
          <a:p>
            <a:r>
              <a:rPr lang="en-US" dirty="0"/>
              <a:t>ORGANIZATION    : LYCEE ANDOHALO  High School -District Antananarivo </a:t>
            </a:r>
            <a:r>
              <a:rPr lang="en-US" dirty="0" err="1"/>
              <a:t>ville</a:t>
            </a:r>
            <a:r>
              <a:rPr lang="en-US" dirty="0"/>
              <a:t>  -Commune 1er Arrondissement– Antananarivo Madagascar </a:t>
            </a:r>
          </a:p>
        </p:txBody>
      </p:sp>
    </p:spTree>
    <p:extLst>
      <p:ext uri="{BB962C8B-B14F-4D97-AF65-F5344CB8AC3E}">
        <p14:creationId xmlns:p14="http://schemas.microsoft.com/office/powerpoint/2010/main" val="24309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87683"/>
            <a:ext cx="8596668" cy="5953680"/>
          </a:xfrm>
        </p:spPr>
        <p:txBody>
          <a:bodyPr>
            <a:normAutofit lnSpcReduction="10000"/>
          </a:bodyPr>
          <a:lstStyle/>
          <a:p>
            <a:r>
              <a:rPr lang="en-US" dirty="0"/>
              <a:t>For Madagascar, the water treated by JIRAMA (Water and Electricity Company) is one of the main sources of drinking water for the population. For the water to be clean for consumption, according to the coordinator of the JIRAMA water project, the pH at the factory outlet must be around 8 and arrive at consumer level around 7.5 8 depending on the path traveled by the treated water. This drinking water is physically and chemically treated according to international standards. Unfortunately, only 54.4% of the capital's population benefits from it. It is for this reason that we are undertaking this research with the aim of answering </a:t>
            </a:r>
            <a:r>
              <a:rPr lang="en-US" dirty="0" smtClean="0"/>
              <a:t>questions</a:t>
            </a:r>
            <a:endParaRPr lang="en-US" dirty="0"/>
          </a:p>
          <a:p>
            <a:r>
              <a:rPr lang="en-US" dirty="0"/>
              <a:t>Thus, we assume that the water taken at the source or throughout the IKOPA river, the main watercourse with its many tributaries used by JIRAMA and the rest of the population of the capital can only be of good quality ( neutral or basic pH) and suitable for consumption. </a:t>
            </a:r>
            <a:r>
              <a:rPr lang="en-US" dirty="0" smtClean="0"/>
              <a:t>Otherwise </a:t>
            </a:r>
            <a:r>
              <a:rPr lang="en-US" dirty="0"/>
              <a:t>the water company will not use it</a:t>
            </a:r>
            <a:r>
              <a:rPr lang="en-US" dirty="0" smtClean="0"/>
              <a:t>.</a:t>
            </a:r>
          </a:p>
          <a:p>
            <a:r>
              <a:rPr lang="en-US" dirty="0" smtClean="0"/>
              <a:t> </a:t>
            </a:r>
            <a:r>
              <a:rPr lang="en-US" dirty="0"/>
              <a:t>So to verify this hypothesis, as a Globe student we will carry out sampling and pH tests in different areas of the IKOPA river which run through almost the entire capital (see the map of Antananarivo the capital</a:t>
            </a:r>
            <a:r>
              <a:rPr lang="en-US" dirty="0" smtClean="0"/>
              <a:t>).</a:t>
            </a:r>
          </a:p>
          <a:p>
            <a:r>
              <a:rPr lang="en-US" dirty="0" smtClean="0"/>
              <a:t> </a:t>
            </a:r>
            <a:r>
              <a:rPr lang="en-US" dirty="0"/>
              <a:t>After the tests, - almost all the water samples have an acid pH, even those intended for JIRAMA filtration. But the water company rectifies them by efficient </a:t>
            </a:r>
            <a:r>
              <a:rPr lang="en-US" dirty="0" smtClean="0"/>
              <a:t>physical-chemical </a:t>
            </a:r>
            <a:r>
              <a:rPr lang="en-US" dirty="0"/>
              <a:t>tests</a:t>
            </a:r>
          </a:p>
          <a:p>
            <a:endParaRPr lang="en-US" dirty="0"/>
          </a:p>
          <a:p>
            <a:endParaRPr lang="en-US" dirty="0"/>
          </a:p>
          <a:p>
            <a:endParaRPr lang="en-US" dirty="0"/>
          </a:p>
        </p:txBody>
      </p:sp>
      <p:sp>
        <p:nvSpPr>
          <p:cNvPr id="5" name="Ellipse 4"/>
          <p:cNvSpPr/>
          <p:nvPr/>
        </p:nvSpPr>
        <p:spPr>
          <a:xfrm>
            <a:off x="9857983" y="1640909"/>
            <a:ext cx="2229633" cy="20667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ABSTRACT</a:t>
            </a:r>
            <a:endParaRPr lang="en-US" dirty="0"/>
          </a:p>
        </p:txBody>
      </p:sp>
    </p:spTree>
    <p:extLst>
      <p:ext uri="{BB962C8B-B14F-4D97-AF65-F5344CB8AC3E}">
        <p14:creationId xmlns:p14="http://schemas.microsoft.com/office/powerpoint/2010/main" val="13116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1027135"/>
            <a:ext cx="8596668" cy="5014228"/>
          </a:xfrm>
        </p:spPr>
        <p:txBody>
          <a:bodyPr/>
          <a:lstStyle/>
          <a:p>
            <a:r>
              <a:rPr lang="en-US" dirty="0"/>
              <a:t>- the water intended for JIRAMA filtration still has a less acidic pH (5.5 to 6) than that of unfiltered water (3 to 5.5) which is heavily polluted by excrement, household waste and others </a:t>
            </a:r>
            <a:r>
              <a:rPr lang="en-US" dirty="0" smtClean="0"/>
              <a:t>(picture A </a:t>
            </a:r>
            <a:r>
              <a:rPr lang="en-US" dirty="0"/>
              <a:t>)</a:t>
            </a:r>
          </a:p>
          <a:p>
            <a:r>
              <a:rPr lang="en-US" dirty="0"/>
              <a:t>            Let's conclude that the acid water from the treated JIRAMA does not pose any problem, but that used by the rest of the population is dangerous or even fatal. Raising student and community awareness (especially local residents) is imperative. And we have already carried out 2 recently </a:t>
            </a:r>
            <a:r>
              <a:rPr lang="en-US" dirty="0" smtClean="0"/>
              <a:t> </a:t>
            </a:r>
            <a:r>
              <a:rPr lang="en-US" dirty="0"/>
              <a:t>to inform and help the population in terms of hygiene and health</a:t>
            </a:r>
          </a:p>
          <a:p>
            <a:endParaRPr lang="en-US" dirty="0"/>
          </a:p>
          <a:p>
            <a:endParaRPr lang="en-US" dirty="0"/>
          </a:p>
        </p:txBody>
      </p:sp>
    </p:spTree>
    <p:extLst>
      <p:ext uri="{BB962C8B-B14F-4D97-AF65-F5344CB8AC3E}">
        <p14:creationId xmlns:p14="http://schemas.microsoft.com/office/powerpoint/2010/main" val="14279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2931090"/>
            <a:ext cx="8596668" cy="3110272"/>
          </a:xfrm>
        </p:spPr>
        <p:txBody>
          <a:bodyPr/>
          <a:lstStyle/>
          <a:p>
            <a:r>
              <a:rPr lang="en-US" dirty="0"/>
              <a:t>Is the water consumed by the rest of the population of the capital, especially for disadvantaged people, drinkable</a:t>
            </a:r>
            <a:r>
              <a:rPr lang="en-US" dirty="0" smtClean="0"/>
              <a:t>?</a:t>
            </a:r>
          </a:p>
          <a:p>
            <a:r>
              <a:rPr lang="en-US" dirty="0" smtClean="0"/>
              <a:t> If </a:t>
            </a:r>
            <a:r>
              <a:rPr lang="en-US" dirty="0"/>
              <a:t>not, what are the causes and consequences?</a:t>
            </a:r>
          </a:p>
        </p:txBody>
      </p:sp>
      <p:sp>
        <p:nvSpPr>
          <p:cNvPr id="5" name="Organigramme : Bande perforée 4"/>
          <p:cNvSpPr/>
          <p:nvPr/>
        </p:nvSpPr>
        <p:spPr>
          <a:xfrm>
            <a:off x="2304790" y="826718"/>
            <a:ext cx="4597052" cy="1117822"/>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RESEARCH QUESTIONS</a:t>
            </a:r>
            <a:endParaRPr lang="en-US" dirty="0"/>
          </a:p>
        </p:txBody>
      </p:sp>
    </p:spTree>
    <p:extLst>
      <p:ext uri="{BB962C8B-B14F-4D97-AF65-F5344CB8AC3E}">
        <p14:creationId xmlns:p14="http://schemas.microsoft.com/office/powerpoint/2010/main" val="10643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889349"/>
            <a:ext cx="8596668" cy="5152014"/>
          </a:xfrm>
        </p:spPr>
        <p:txBody>
          <a:bodyPr/>
          <a:lstStyle/>
          <a:p>
            <a:r>
              <a:rPr lang="en-US" dirty="0"/>
              <a:t>MATERIALS</a:t>
            </a:r>
          </a:p>
          <a:p>
            <a:r>
              <a:rPr lang="en-US" dirty="0"/>
              <a:t>As we are Globe students we use materials from the hydrology protocol (www.globe.gov) such as</a:t>
            </a:r>
          </a:p>
          <a:p>
            <a:r>
              <a:rPr lang="en-US" dirty="0"/>
              <a:t>*pH paper that allows us to assess the pH value of each water sample in a given area</a:t>
            </a:r>
          </a:p>
          <a:p>
            <a:r>
              <a:rPr lang="en-US" dirty="0" smtClean="0"/>
              <a:t>*water sampling tube</a:t>
            </a:r>
          </a:p>
          <a:p>
            <a:r>
              <a:rPr lang="en-US" dirty="0" smtClean="0"/>
              <a:t>*</a:t>
            </a:r>
            <a:r>
              <a:rPr lang="en-US" dirty="0"/>
              <a:t>Data collection sheet that allows us to record pH values ​​in all sampling areas.</a:t>
            </a:r>
          </a:p>
          <a:p>
            <a:r>
              <a:rPr lang="en-US" dirty="0"/>
              <a:t>But we also use other materials such as</a:t>
            </a:r>
          </a:p>
          <a:p>
            <a:r>
              <a:rPr lang="en-US" dirty="0"/>
              <a:t>*Red cabbage solution which is a colored indicator studied in class that we will want to test in comparison with </a:t>
            </a:r>
            <a:r>
              <a:rPr lang="en-US" dirty="0" err="1"/>
              <a:t>ph</a:t>
            </a:r>
            <a:r>
              <a:rPr lang="en-US" dirty="0"/>
              <a:t> paper by developing our scientific curiosity</a:t>
            </a:r>
          </a:p>
          <a:p>
            <a:r>
              <a:rPr lang="en-US" dirty="0"/>
              <a:t>*Recycled plastic bag as latex gloves</a:t>
            </a:r>
          </a:p>
          <a:p>
            <a:r>
              <a:rPr lang="en-US" dirty="0"/>
              <a:t>*Geographic map of Antananarivo Madagascar for the delimitation of water withdrawal areas</a:t>
            </a:r>
          </a:p>
          <a:p>
            <a:endParaRPr lang="en-US" dirty="0"/>
          </a:p>
          <a:p>
            <a:endParaRPr lang="en-US" dirty="0"/>
          </a:p>
        </p:txBody>
      </p:sp>
      <p:sp>
        <p:nvSpPr>
          <p:cNvPr id="4" name="Ellipse 3"/>
          <p:cNvSpPr/>
          <p:nvPr/>
        </p:nvSpPr>
        <p:spPr>
          <a:xfrm>
            <a:off x="9376757" y="2011678"/>
            <a:ext cx="1961803" cy="185373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MATERIALS</a:t>
            </a:r>
          </a:p>
        </p:txBody>
      </p:sp>
    </p:spTree>
    <p:extLst>
      <p:ext uri="{BB962C8B-B14F-4D97-AF65-F5344CB8AC3E}">
        <p14:creationId xmlns:p14="http://schemas.microsoft.com/office/powerpoint/2010/main" val="31926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866" y="263047"/>
            <a:ext cx="8596668" cy="5765789"/>
          </a:xfrm>
        </p:spPr>
        <p:txBody>
          <a:bodyPr>
            <a:normAutofit fontScale="92500" lnSpcReduction="10000"/>
          </a:bodyPr>
          <a:lstStyle/>
          <a:p>
            <a:r>
              <a:rPr lang="en-US" dirty="0" smtClean="0"/>
              <a:t>1</a:t>
            </a:r>
            <a:r>
              <a:rPr lang="en-US" dirty="0"/>
              <a:t>. Surveys of the national water and electricity distribution company and the Ministry of Water (Water Component service)</a:t>
            </a:r>
          </a:p>
          <a:p>
            <a:r>
              <a:rPr lang="en-US" dirty="0"/>
              <a:t>2. pH sampling</a:t>
            </a:r>
          </a:p>
          <a:p>
            <a:r>
              <a:rPr lang="en-US" dirty="0"/>
              <a:t>a) Delineation of representative water withdrawal zones in the capital of Madagascar using the geographical map</a:t>
            </a:r>
          </a:p>
          <a:p>
            <a:r>
              <a:rPr lang="en-US" dirty="0"/>
              <a:t>b) Establishment of the sampling schedule according to our availability</a:t>
            </a:r>
          </a:p>
          <a:p>
            <a:r>
              <a:rPr lang="en-US" dirty="0"/>
              <a:t>c) Descent to the field to take water samples using labeled tubes showing the name of the sampling area, the date and time of sampling</a:t>
            </a:r>
          </a:p>
          <a:p>
            <a:r>
              <a:rPr lang="en-US" dirty="0"/>
              <a:t>d) Analysis of the </a:t>
            </a:r>
            <a:r>
              <a:rPr lang="en-US" dirty="0" err="1"/>
              <a:t>ph</a:t>
            </a:r>
            <a:r>
              <a:rPr lang="en-US" dirty="0"/>
              <a:t> of the samples at the laboratory of our school by adding the pH value on the labels</a:t>
            </a:r>
          </a:p>
          <a:p>
            <a:r>
              <a:rPr lang="en-US" dirty="0"/>
              <a:t>3. Processing of the results of the pH analysis of the water sampled</a:t>
            </a:r>
          </a:p>
          <a:p>
            <a:r>
              <a:rPr lang="en-US" dirty="0"/>
              <a:t>a) Establishment of the table and graphs representative of the pH values ​​of all the sampling areas</a:t>
            </a:r>
          </a:p>
          <a:p>
            <a:r>
              <a:rPr lang="en-US" dirty="0"/>
              <a:t>b) Analysis of pH values ​​obtained in the field and interpretation in relation to the hypothesis put forward</a:t>
            </a:r>
          </a:p>
          <a:p>
            <a:r>
              <a:rPr lang="en-US" dirty="0"/>
              <a:t>4. Issuance of a conclusion taking into account field observations and interpretations of the pH values ​​obtained</a:t>
            </a:r>
          </a:p>
          <a:p>
            <a:r>
              <a:rPr lang="en-US" dirty="0"/>
              <a:t>5. Establishment of a community and student awareness timetable</a:t>
            </a:r>
          </a:p>
          <a:p>
            <a:endParaRPr lang="en-US" dirty="0"/>
          </a:p>
          <a:p>
            <a:endParaRPr lang="en-US" dirty="0"/>
          </a:p>
        </p:txBody>
      </p:sp>
      <p:sp>
        <p:nvSpPr>
          <p:cNvPr id="4" name="Rectangle à coins arrondis 3"/>
          <p:cNvSpPr/>
          <p:nvPr/>
        </p:nvSpPr>
        <p:spPr>
          <a:xfrm>
            <a:off x="8509955" y="199506"/>
            <a:ext cx="3549041" cy="26429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METHODS USED DURING THE RESEARCH</a:t>
            </a:r>
          </a:p>
        </p:txBody>
      </p:sp>
    </p:spTree>
    <p:extLst>
      <p:ext uri="{BB962C8B-B14F-4D97-AF65-F5344CB8AC3E}">
        <p14:creationId xmlns:p14="http://schemas.microsoft.com/office/powerpoint/2010/main" val="33620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7"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8"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9" dur="1000"/>
                                        <p:tgtEl>
                                          <p:spTgt spid="3">
                                            <p:txEl>
                                              <p:pRg st="9" end="9"/>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 calcmode="lin" valueType="num">
                                      <p:cBhvr>
                                        <p:cTn id="9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716065" y="0"/>
            <a:ext cx="5611661" cy="6498120"/>
          </a:xfrm>
          <a:prstGeom prst="rect">
            <a:avLst/>
          </a:prstGeom>
        </p:spPr>
      </p:pic>
      <p:sp>
        <p:nvSpPr>
          <p:cNvPr id="5" name="Rectangle à coins arrondis 4"/>
          <p:cNvSpPr/>
          <p:nvPr/>
        </p:nvSpPr>
        <p:spPr>
          <a:xfrm>
            <a:off x="7565721" y="2768252"/>
            <a:ext cx="3068876" cy="13903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MAPS OF WATER SAMPLING AREAS</a:t>
            </a:r>
          </a:p>
          <a:p>
            <a:pPr algn="ctr"/>
            <a:endParaRPr lang="en-US"/>
          </a:p>
        </p:txBody>
      </p:sp>
    </p:spTree>
    <p:extLst>
      <p:ext uri="{BB962C8B-B14F-4D97-AF65-F5344CB8AC3E}">
        <p14:creationId xmlns:p14="http://schemas.microsoft.com/office/powerpoint/2010/main" val="56043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0388" y="1753644"/>
            <a:ext cx="7089733" cy="4384109"/>
          </a:xfrm>
        </p:spPr>
        <p:txBody>
          <a:bodyPr/>
          <a:lstStyle/>
          <a:p>
            <a:r>
              <a:rPr lang="en-US" dirty="0"/>
              <a:t>All as in the </a:t>
            </a:r>
            <a:r>
              <a:rPr lang="en-US" dirty="0" err="1"/>
              <a:t>Ikopa</a:t>
            </a:r>
            <a:r>
              <a:rPr lang="en-US" dirty="0"/>
              <a:t> River, the tributaries without exception display a pH value lower than 7, which indicates the nature of ACID </a:t>
            </a:r>
            <a:r>
              <a:rPr lang="en-US" dirty="0" err="1" smtClean="0"/>
              <a:t>pH.</a:t>
            </a:r>
            <a:endParaRPr lang="en-US" dirty="0"/>
          </a:p>
          <a:p>
            <a:r>
              <a:rPr lang="en-US" dirty="0"/>
              <a:t>Note *Filtered water represents water treated by JIRAMA.</a:t>
            </a:r>
          </a:p>
          <a:p>
            <a:r>
              <a:rPr lang="en-US" dirty="0"/>
              <a:t>                   *Unfiltered water represents water used directly by local residents</a:t>
            </a:r>
          </a:p>
          <a:p>
            <a:r>
              <a:rPr lang="en-US" dirty="0"/>
              <a:t>                  *Red cabbage is a biological indicator prepared and studied in class that we students want to test during this research project</a:t>
            </a:r>
          </a:p>
          <a:p>
            <a:endParaRPr lang="en-US" dirty="0"/>
          </a:p>
          <a:p>
            <a:endParaRPr lang="en-US" dirty="0"/>
          </a:p>
        </p:txBody>
      </p:sp>
      <p:sp>
        <p:nvSpPr>
          <p:cNvPr id="5" name="Rectangle à coins arrondis 4"/>
          <p:cNvSpPr/>
          <p:nvPr/>
        </p:nvSpPr>
        <p:spPr>
          <a:xfrm>
            <a:off x="939451" y="563671"/>
            <a:ext cx="8480121"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RESULTS OF THE pH SAMPLING OF THE IKOPA RIVER AND ITS DIFFERENT TRIBUTARIES</a:t>
            </a:r>
          </a:p>
        </p:txBody>
      </p:sp>
    </p:spTree>
    <p:extLst>
      <p:ext uri="{BB962C8B-B14F-4D97-AF65-F5344CB8AC3E}">
        <p14:creationId xmlns:p14="http://schemas.microsoft.com/office/powerpoint/2010/main" val="41603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1027</TotalTime>
  <Words>1228</Words>
  <Application>Microsoft Office PowerPoint</Application>
  <PresentationFormat>Grand écran</PresentationFormat>
  <Paragraphs>81</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Trebuchet MS</vt:lpstr>
      <vt:lpstr>Wingdings 3</vt:lpstr>
      <vt:lpstr>Facette</vt:lpstr>
      <vt:lpstr>Présentation PowerPoint</vt:lpstr>
      <vt:lpstr>                 RESEARCH TEAM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Zone 51</dc:creator>
  <cp:lastModifiedBy>Zone 51</cp:lastModifiedBy>
  <cp:revision>39</cp:revision>
  <dcterms:created xsi:type="dcterms:W3CDTF">2023-03-11T16:05:51Z</dcterms:created>
  <dcterms:modified xsi:type="dcterms:W3CDTF">2023-03-13T18:47:21Z</dcterms:modified>
</cp:coreProperties>
</file>