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notesMasterIdLst>
    <p:notesMasterId r:id="rId29"/>
  </p:notesMasterIdLst>
  <p:handoutMasterIdLst>
    <p:handoutMasterId r:id="rId30"/>
  </p:handoutMasterIdLst>
  <p:sldIdLst>
    <p:sldId id="3965" r:id="rId2"/>
    <p:sldId id="3991" r:id="rId3"/>
    <p:sldId id="3993" r:id="rId4"/>
    <p:sldId id="3988" r:id="rId5"/>
    <p:sldId id="3986" r:id="rId6"/>
    <p:sldId id="3987" r:id="rId7"/>
    <p:sldId id="3994" r:id="rId8"/>
    <p:sldId id="982" r:id="rId9"/>
    <p:sldId id="983" r:id="rId10"/>
    <p:sldId id="984" r:id="rId11"/>
    <p:sldId id="986" r:id="rId12"/>
    <p:sldId id="3995" r:id="rId13"/>
    <p:sldId id="3992" r:id="rId14"/>
    <p:sldId id="690" r:id="rId15"/>
    <p:sldId id="791" r:id="rId16"/>
    <p:sldId id="790" r:id="rId17"/>
    <p:sldId id="3998" r:id="rId18"/>
    <p:sldId id="3997" r:id="rId19"/>
    <p:sldId id="3996" r:id="rId20"/>
    <p:sldId id="3999" r:id="rId21"/>
    <p:sldId id="453" r:id="rId22"/>
    <p:sldId id="454" r:id="rId23"/>
    <p:sldId id="1031" r:id="rId24"/>
    <p:sldId id="728" r:id="rId25"/>
    <p:sldId id="3983" r:id="rId26"/>
    <p:sldId id="1046" r:id="rId27"/>
    <p:sldId id="1047"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F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54" autoAdjust="0"/>
    <p:restoredTop sz="94029"/>
  </p:normalViewPr>
  <p:slideViewPr>
    <p:cSldViewPr snapToGrid="0">
      <p:cViewPr varScale="1">
        <p:scale>
          <a:sx n="85" d="100"/>
          <a:sy n="85" d="100"/>
        </p:scale>
        <p:origin x="1216" y="184"/>
      </p:cViewPr>
      <p:guideLst>
        <p:guide orient="horz" pos="2160"/>
        <p:guide pos="3840"/>
      </p:guideLst>
    </p:cSldViewPr>
  </p:slideViewPr>
  <p:notesTextViewPr>
    <p:cViewPr>
      <p:scale>
        <a:sx n="3" d="2"/>
        <a:sy n="3" d="2"/>
      </p:scale>
      <p:origin x="0" y="0"/>
    </p:cViewPr>
  </p:notesTextViewPr>
  <p:sorterViewPr>
    <p:cViewPr>
      <p:scale>
        <a:sx n="44" d="100"/>
        <a:sy n="44" d="100"/>
      </p:scale>
      <p:origin x="0" y="2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1440" tIns="45720" rIns="91440" bIns="45720" rtlCol="0"/>
          <a:lstStyle>
            <a:lvl1pPr algn="r">
              <a:defRPr sz="1200"/>
            </a:lvl1pPr>
          </a:lstStyle>
          <a:p>
            <a:fld id="{55DE9BC9-B37C-4763-A0C4-8CDC397B8D81}" type="datetimeFigureOut">
              <a:rPr lang="en-US" smtClean="0"/>
              <a:t>7/15/24</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2F601BF7-F7FE-48BF-98A0-F9C621A0ABD5}" type="slidenum">
              <a:rPr lang="en-US" smtClean="0"/>
              <a:t>‹#›</a:t>
            </a:fld>
            <a:endParaRPr lang="en-US"/>
          </a:p>
        </p:txBody>
      </p:sp>
    </p:spTree>
    <p:extLst>
      <p:ext uri="{BB962C8B-B14F-4D97-AF65-F5344CB8AC3E}">
        <p14:creationId xmlns:p14="http://schemas.microsoft.com/office/powerpoint/2010/main" val="2451210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3"/>
            <a:ext cx="3037840" cy="466725"/>
          </a:xfrm>
          <a:prstGeom prst="rect">
            <a:avLst/>
          </a:prstGeom>
        </p:spPr>
        <p:txBody>
          <a:bodyPr vert="horz" lIns="91440" tIns="45720" rIns="91440" bIns="45720" rtlCol="0"/>
          <a:lstStyle>
            <a:lvl1pPr algn="r">
              <a:defRPr sz="1200"/>
            </a:lvl1pPr>
          </a:lstStyle>
          <a:p>
            <a:fld id="{E40A1BB8-337C-41F8-B3D4-763C1743E068}" type="datetimeFigureOut">
              <a:rPr lang="en-US" smtClean="0"/>
              <a:t>7/15/24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577"/>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7"/>
            <a:ext cx="303784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677"/>
            <a:ext cx="3037840" cy="466725"/>
          </a:xfrm>
          <a:prstGeom prst="rect">
            <a:avLst/>
          </a:prstGeom>
        </p:spPr>
        <p:txBody>
          <a:bodyPr vert="horz" lIns="91440" tIns="45720" rIns="91440" bIns="45720" rtlCol="0" anchor="b"/>
          <a:lstStyle>
            <a:lvl1pPr algn="r">
              <a:defRPr sz="1200"/>
            </a:lvl1pPr>
          </a:lstStyle>
          <a:p>
            <a:fld id="{12E9ACD7-EF64-4912-8CE6-6D91CB3ADEEE}" type="slidenum">
              <a:rPr lang="en-US" smtClean="0"/>
              <a:t>‹#›</a:t>
            </a:fld>
            <a:endParaRPr lang="en-US"/>
          </a:p>
        </p:txBody>
      </p:sp>
    </p:spTree>
    <p:extLst>
      <p:ext uri="{BB962C8B-B14F-4D97-AF65-F5344CB8AC3E}">
        <p14:creationId xmlns:p14="http://schemas.microsoft.com/office/powerpoint/2010/main" val="3419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a/google.com/Doc?docid=0AU81ep_FymLLZDl2Z3N0OV8yODBjbXR4ZnFmcA&amp;hl=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E9ACD7-EF64-4912-8CE6-6D91CB3ADEEE}" type="slidenum">
              <a:rPr lang="en-US" smtClean="0"/>
              <a:t>1</a:t>
            </a:fld>
            <a:endParaRPr lang="en-US" dirty="0"/>
          </a:p>
        </p:txBody>
      </p:sp>
    </p:spTree>
    <p:extLst>
      <p:ext uri="{BB962C8B-B14F-4D97-AF65-F5344CB8AC3E}">
        <p14:creationId xmlns:p14="http://schemas.microsoft.com/office/powerpoint/2010/main" val="252563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E9ACD7-EF64-4912-8CE6-6D91CB3ADEEE}" type="slidenum">
              <a:rPr lang="en-US" smtClean="0"/>
              <a:t>14</a:t>
            </a:fld>
            <a:endParaRPr lang="en-US" dirty="0"/>
          </a:p>
        </p:txBody>
      </p:sp>
    </p:spTree>
    <p:extLst>
      <p:ext uri="{BB962C8B-B14F-4D97-AF65-F5344CB8AC3E}">
        <p14:creationId xmlns:p14="http://schemas.microsoft.com/office/powerpoint/2010/main" val="113764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 sz="1100" b="0" i="0" u="none" strike="noStrike" cap="none" baseline="0">
                <a:latin typeface="Arial"/>
                <a:ea typeface="Arial"/>
                <a:cs typeface="Arial"/>
                <a:sym typeface="Arial"/>
              </a:rPr>
              <a:t>MapMaker time lapse in Pakistan</a:t>
            </a:r>
          </a:p>
        </p:txBody>
      </p:sp>
      <p:sp>
        <p:nvSpPr>
          <p:cNvPr id="144" name="Shape 144"/>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buSzPct val="25000"/>
              <a:buNone/>
            </a:pPr>
            <a:r>
              <a:rPr lang="en"/>
              <a:t> </a:t>
            </a:r>
          </a:p>
        </p:txBody>
      </p:sp>
    </p:spTree>
    <p:extLst>
      <p:ext uri="{BB962C8B-B14F-4D97-AF65-F5344CB8AC3E}">
        <p14:creationId xmlns:p14="http://schemas.microsoft.com/office/powerpoint/2010/main" val="263220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buSzPct val="25000"/>
              <a:buNone/>
            </a:pPr>
            <a:r>
              <a:rPr lang="en"/>
              <a:t> </a:t>
            </a:r>
          </a:p>
        </p:txBody>
      </p:sp>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a:noFill/>
          <a:ln>
            <a:noFill/>
          </a:ln>
        </p:spPr>
        <p:txBody>
          <a:bodyPr lIns="0" tIns="0" rIns="0" bIns="0" anchor="t" anchorCtr="0">
            <a:noAutofit/>
          </a:bodyPr>
          <a:lstStyle/>
          <a:p>
            <a:pPr marL="0" marR="0" lvl="0" indent="0" algn="l" rtl="0">
              <a:lnSpc>
                <a:spcPct val="95000"/>
              </a:lnSpc>
              <a:spcBef>
                <a:spcPts val="0"/>
              </a:spcBef>
              <a:buSzPct val="25000"/>
              <a:buNone/>
            </a:pPr>
            <a:r>
              <a:rPr lang="en" sz="1600" b="0" i="0" u="sng" strike="noStrike" cap="none" baseline="0">
                <a:solidFill>
                  <a:schemeClr val="hlink"/>
                </a:solidFill>
                <a:latin typeface="Arial"/>
                <a:ea typeface="Arial"/>
                <a:cs typeface="Arial"/>
                <a:sym typeface="Arial"/>
                <a:hlinkClick r:id="rId3"/>
              </a:rPr>
              <a:t>https://docs.google.com/a/google.com/Doc?docid=0AU81ep_FymLLZDl2Z3N0OV8yODBjbXR4ZnFmcA&amp;hl=en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E9ACD7-EF64-4912-8CE6-6D91CB3ADEEE}" type="slidenum">
              <a:rPr lang="en-US" smtClean="0"/>
              <a:t>26</a:t>
            </a:fld>
            <a:endParaRPr lang="en-US" dirty="0"/>
          </a:p>
        </p:txBody>
      </p:sp>
    </p:spTree>
    <p:extLst>
      <p:ext uri="{BB962C8B-B14F-4D97-AF65-F5344CB8AC3E}">
        <p14:creationId xmlns:p14="http://schemas.microsoft.com/office/powerpoint/2010/main" val="164858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49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480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49692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ight Triangle 7"/>
          <p:cNvSpPr/>
          <p:nvPr userDrawn="1"/>
        </p:nvSpPr>
        <p:spPr>
          <a:xfrm flipH="1">
            <a:off x="-6" y="2540654"/>
            <a:ext cx="12191999" cy="1839660"/>
          </a:xfrm>
          <a:prstGeom prst="r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userDrawn="1"/>
        </p:nvSpPr>
        <p:spPr>
          <a:xfrm>
            <a:off x="0" y="4380315"/>
            <a:ext cx="12192000" cy="248768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2"/>
          <p:cNvSpPr>
            <a:spLocks noGrp="1"/>
          </p:cNvSpPr>
          <p:nvPr>
            <p:ph idx="1" hasCustomPrompt="1"/>
          </p:nvPr>
        </p:nvSpPr>
        <p:spPr>
          <a:xfrm>
            <a:off x="299594" y="4887060"/>
            <a:ext cx="5679180" cy="449383"/>
          </a:xfrm>
        </p:spPr>
        <p:txBody>
          <a:bodyPr>
            <a:noAutofit/>
          </a:bodyPr>
          <a:lstStyle>
            <a:lvl1pPr marL="0" indent="0" algn="ctr">
              <a:buNone/>
              <a:defRPr sz="3000" baseline="0">
                <a:solidFill>
                  <a:schemeClr val="bg1"/>
                </a:solidFill>
                <a:latin typeface="Permanent Marker"/>
                <a:cs typeface="Permanent Marker"/>
              </a:defRPr>
            </a:lvl1pPr>
            <a:lvl2pPr marL="457200" indent="0">
              <a:buNone/>
              <a:defRPr sz="2000">
                <a:solidFill>
                  <a:schemeClr val="bg1"/>
                </a:solidFill>
              </a:defRPr>
            </a:lvl2pPr>
            <a:lvl3pPr marL="914400" indent="0">
              <a:buNone/>
              <a:defRPr>
                <a:solidFill>
                  <a:schemeClr val="bg1"/>
                </a:solidFill>
              </a:defRPr>
            </a:lvl3pPr>
            <a:lvl4pPr marL="1371600" indent="0">
              <a:buNone/>
              <a:defRPr/>
            </a:lvl4pPr>
          </a:lstStyle>
          <a:p>
            <a:pPr lvl="0"/>
            <a:r>
              <a:rPr lang="en-US" dirty="0"/>
              <a:t> organizer name</a:t>
            </a:r>
          </a:p>
        </p:txBody>
      </p:sp>
      <p:sp>
        <p:nvSpPr>
          <p:cNvPr id="11" name="Title 1"/>
          <p:cNvSpPr>
            <a:spLocks noGrp="1"/>
          </p:cNvSpPr>
          <p:nvPr>
            <p:ph type="title" hasCustomPrompt="1"/>
          </p:nvPr>
        </p:nvSpPr>
        <p:spPr>
          <a:xfrm>
            <a:off x="299594" y="3571875"/>
            <a:ext cx="5679180" cy="952500"/>
          </a:xfrm>
        </p:spPr>
        <p:txBody>
          <a:bodyPr anchor="t">
            <a:normAutofit/>
          </a:bodyPr>
          <a:lstStyle>
            <a:lvl1pPr algn="ctr">
              <a:lnSpc>
                <a:spcPct val="80000"/>
              </a:lnSpc>
              <a:defRPr sz="4500">
                <a:solidFill>
                  <a:schemeClr val="bg1"/>
                </a:solidFill>
                <a:latin typeface="Permanent Marker"/>
                <a:cs typeface="Permanent Marker"/>
              </a:defRPr>
            </a:lvl1pPr>
          </a:lstStyle>
          <a:p>
            <a:r>
              <a:rPr lang="en-US" dirty="0" err="1"/>
              <a:t>Meetup</a:t>
            </a:r>
            <a:r>
              <a:rPr lang="en-US" dirty="0"/>
              <a:t> name</a:t>
            </a:r>
          </a:p>
        </p:txBody>
      </p:sp>
      <p:sp>
        <p:nvSpPr>
          <p:cNvPr id="3" name="Text Placeholder 2"/>
          <p:cNvSpPr>
            <a:spLocks noGrp="1"/>
          </p:cNvSpPr>
          <p:nvPr>
            <p:ph type="body" sz="quarter" idx="10" hasCustomPrompt="1"/>
          </p:nvPr>
        </p:nvSpPr>
        <p:spPr>
          <a:xfrm>
            <a:off x="6290734" y="3571875"/>
            <a:ext cx="5679017" cy="3079750"/>
          </a:xfrm>
        </p:spPr>
        <p:txBody>
          <a:bodyPr>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500">
                <a:solidFill>
                  <a:srgbClr val="FFFFFF"/>
                </a:solidFill>
              </a:defRPr>
            </a:lvl1pPr>
          </a:lstStyle>
          <a:p>
            <a:pPr lvl="0"/>
            <a:r>
              <a:rPr lang="en-US" dirty="0"/>
              <a:t>Insert bullet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Insert bullet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Insert bullet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Insert bullet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Insert bullet</a:t>
            </a:r>
          </a:p>
          <a:p>
            <a:pPr lvl="0"/>
            <a:endParaRPr lang="en-US" dirty="0"/>
          </a:p>
        </p:txBody>
      </p:sp>
    </p:spTree>
    <p:extLst>
      <p:ext uri="{BB962C8B-B14F-4D97-AF65-F5344CB8AC3E}">
        <p14:creationId xmlns:p14="http://schemas.microsoft.com/office/powerpoint/2010/main" val="2229345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Bullets">
    <p:spTree>
      <p:nvGrpSpPr>
        <p:cNvPr id="1" name=""/>
        <p:cNvGrpSpPr/>
        <p:nvPr/>
      </p:nvGrpSpPr>
      <p:grpSpPr>
        <a:xfrm>
          <a:off x="0" y="0"/>
          <a:ext cx="0" cy="0"/>
          <a:chOff x="0" y="0"/>
          <a:chExt cx="0" cy="0"/>
        </a:xfrm>
      </p:grpSpPr>
      <p:cxnSp>
        <p:nvCxnSpPr>
          <p:cNvPr id="6" name="Straight Connector 5"/>
          <p:cNvCxnSpPr/>
          <p:nvPr userDrawn="1"/>
        </p:nvCxnSpPr>
        <p:spPr>
          <a:xfrm>
            <a:off x="609600" y="1752600"/>
            <a:ext cx="11176000" cy="0"/>
          </a:xfrm>
          <a:prstGeom prst="line">
            <a:avLst/>
          </a:prstGeom>
          <a:ln w="9525" cap="rnd">
            <a:solidFill>
              <a:srgbClr val="F3BA47"/>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08000" y="5715000"/>
            <a:ext cx="11176000" cy="0"/>
          </a:xfrm>
          <a:prstGeom prst="line">
            <a:avLst/>
          </a:prstGeom>
          <a:ln w="9525" cap="rnd">
            <a:solidFill>
              <a:srgbClr val="F3BA47"/>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0" y="304800"/>
            <a:ext cx="8940800" cy="1066800"/>
          </a:xfrm>
        </p:spPr>
        <p:txBody>
          <a:bodyPr anchor="t">
            <a:noAutofit/>
          </a:bodyPr>
          <a:lstStyle>
            <a:lvl1pPr algn="l">
              <a:defRPr sz="3600" b="0" i="0" cap="none" baseline="0">
                <a:solidFill>
                  <a:schemeClr val="bg1"/>
                </a:solidFill>
                <a:latin typeface="Georgia" pitchFamily="18" charset="0"/>
              </a:defRPr>
            </a:lvl1pPr>
          </a:lstStyle>
          <a:p>
            <a:r>
              <a:rPr lang="en-US" dirty="0"/>
              <a:t>Click to edit Master title style</a:t>
            </a:r>
          </a:p>
        </p:txBody>
      </p:sp>
      <p:sp>
        <p:nvSpPr>
          <p:cNvPr id="5" name="Content Placeholder 2"/>
          <p:cNvSpPr>
            <a:spLocks noGrp="1"/>
          </p:cNvSpPr>
          <p:nvPr>
            <p:ph idx="1"/>
          </p:nvPr>
        </p:nvSpPr>
        <p:spPr>
          <a:xfrm>
            <a:off x="914400" y="1905001"/>
            <a:ext cx="3454400" cy="3505200"/>
          </a:xfrm>
        </p:spPr>
        <p:txBody>
          <a:bodyPr/>
          <a:lstStyle>
            <a:lvl1pPr>
              <a:defRPr sz="2400">
                <a:solidFill>
                  <a:srgbClr val="F3BA47"/>
                </a:solidFill>
                <a:latin typeface="Georgia" pitchFamily="18" charset="0"/>
              </a:defRPr>
            </a:lvl1pPr>
            <a:lvl2pPr>
              <a:defRPr sz="1100">
                <a:solidFill>
                  <a:schemeClr val="bg1"/>
                </a:solidFill>
                <a:latin typeface="Georgia" pitchFamily="18" charset="0"/>
              </a:defRPr>
            </a:lvl2pPr>
            <a:lvl3pPr>
              <a:defRPr sz="1100">
                <a:solidFill>
                  <a:schemeClr val="bg1"/>
                </a:solidFill>
                <a:latin typeface="Georgia" pitchFamily="18" charset="0"/>
              </a:defRPr>
            </a:lvl3pPr>
            <a:lvl4pPr>
              <a:defRPr sz="1100">
                <a:solidFill>
                  <a:schemeClr val="bg1"/>
                </a:solidFill>
                <a:latin typeface="Georgia" pitchFamily="18" charset="0"/>
              </a:defRPr>
            </a:lvl4pPr>
            <a:lvl5pPr>
              <a:defRPr sz="1100">
                <a:solidFill>
                  <a:schemeClr val="bg1"/>
                </a:solidFill>
                <a:latin typeface="Georgia" pitchFamily="18" charset="0"/>
              </a:defRPr>
            </a:lvl5pPr>
          </a:lstStyle>
          <a:p>
            <a:pPr lvl="0"/>
            <a:r>
              <a:rPr lang="en-US" dirty="0"/>
              <a:t>Click to edit</a:t>
            </a:r>
          </a:p>
        </p:txBody>
      </p:sp>
      <p:sp>
        <p:nvSpPr>
          <p:cNvPr id="27" name="Picture Placeholder 26"/>
          <p:cNvSpPr>
            <a:spLocks noGrp="1"/>
          </p:cNvSpPr>
          <p:nvPr>
            <p:ph type="pic" sz="quarter" idx="10"/>
          </p:nvPr>
        </p:nvSpPr>
        <p:spPr>
          <a:xfrm>
            <a:off x="5080000" y="1905000"/>
            <a:ext cx="6299200" cy="3505200"/>
          </a:xfrm>
        </p:spPr>
        <p:txBody>
          <a:bodyPr/>
          <a:lstStyle/>
          <a:p>
            <a:pPr lvl="0"/>
            <a:endParaRPr lang="en-US" noProof="0"/>
          </a:p>
        </p:txBody>
      </p:sp>
    </p:spTree>
    <p:extLst>
      <p:ext uri="{BB962C8B-B14F-4D97-AF65-F5344CB8AC3E}">
        <p14:creationId xmlns:p14="http://schemas.microsoft.com/office/powerpoint/2010/main" val="58972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Quote">
    <p:spTree>
      <p:nvGrpSpPr>
        <p:cNvPr id="1" name=""/>
        <p:cNvGrpSpPr/>
        <p:nvPr/>
      </p:nvGrpSpPr>
      <p:grpSpPr>
        <a:xfrm>
          <a:off x="0" y="0"/>
          <a:ext cx="0" cy="0"/>
          <a:chOff x="0" y="0"/>
          <a:chExt cx="0" cy="0"/>
        </a:xfrm>
      </p:grpSpPr>
      <p:sp>
        <p:nvSpPr>
          <p:cNvPr id="8" name="Line 39"/>
          <p:cNvSpPr>
            <a:spLocks noChangeShapeType="1"/>
          </p:cNvSpPr>
          <p:nvPr userDrawn="1"/>
        </p:nvSpPr>
        <p:spPr bwMode="auto">
          <a:xfrm>
            <a:off x="757767" y="1600200"/>
            <a:ext cx="10729384" cy="1588"/>
          </a:xfrm>
          <a:prstGeom prst="line">
            <a:avLst/>
          </a:prstGeom>
          <a:noFill/>
          <a:ln w="9525">
            <a:solidFill>
              <a:srgbClr val="EAB258"/>
            </a:solidFill>
            <a:round/>
            <a:headEnd/>
            <a:tailEnd/>
          </a:ln>
        </p:spPr>
        <p:txBody>
          <a:bodyPr/>
          <a:lstStyle/>
          <a:p>
            <a:pPr>
              <a:defRPr/>
            </a:pPr>
            <a:endParaRPr lang="en-US">
              <a:solidFill>
                <a:prstClr val="black"/>
              </a:solidFill>
            </a:endParaRPr>
          </a:p>
        </p:txBody>
      </p:sp>
      <p:sp>
        <p:nvSpPr>
          <p:cNvPr id="9" name="Line 6"/>
          <p:cNvSpPr>
            <a:spLocks noChangeShapeType="1"/>
          </p:cNvSpPr>
          <p:nvPr userDrawn="1"/>
        </p:nvSpPr>
        <p:spPr bwMode="auto">
          <a:xfrm>
            <a:off x="579968" y="4800600"/>
            <a:ext cx="11104033" cy="25400"/>
          </a:xfrm>
          <a:prstGeom prst="line">
            <a:avLst/>
          </a:prstGeom>
          <a:noFill/>
          <a:ln w="19050" cap="rnd">
            <a:solidFill>
              <a:srgbClr val="EAB258"/>
            </a:solidFill>
            <a:prstDash val="sysDot"/>
            <a:round/>
            <a:headEnd/>
            <a:tailEnd/>
          </a:ln>
        </p:spPr>
        <p:txBody>
          <a:bodyPr/>
          <a:lstStyle/>
          <a:p>
            <a:pPr>
              <a:defRPr/>
            </a:pPr>
            <a:endParaRPr lang="en-US">
              <a:solidFill>
                <a:prstClr val="black"/>
              </a:solidFill>
            </a:endParaRPr>
          </a:p>
        </p:txBody>
      </p:sp>
      <p:sp>
        <p:nvSpPr>
          <p:cNvPr id="12" name="Text Placeholder 11"/>
          <p:cNvSpPr>
            <a:spLocks noGrp="1"/>
          </p:cNvSpPr>
          <p:nvPr>
            <p:ph type="body" sz="quarter" idx="10"/>
          </p:nvPr>
        </p:nvSpPr>
        <p:spPr>
          <a:xfrm>
            <a:off x="6400800" y="1828800"/>
            <a:ext cx="5080000" cy="2743200"/>
          </a:xfrm>
        </p:spPr>
        <p:txBody>
          <a:bodyPr/>
          <a:lstStyle>
            <a:lvl1pPr>
              <a:buFont typeface="Arial" pitchFamily="34" charset="0"/>
              <a:buChar char="•"/>
              <a:defRPr sz="2000">
                <a:solidFill>
                  <a:schemeClr val="bg1"/>
                </a:solidFill>
                <a:latin typeface="Georgia" pitchFamily="18"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1"/>
          </p:nvPr>
        </p:nvSpPr>
        <p:spPr>
          <a:xfrm>
            <a:off x="1524000" y="1066800"/>
            <a:ext cx="9144000" cy="457200"/>
          </a:xfrm>
        </p:spPr>
        <p:txBody>
          <a:bodyPr/>
          <a:lstStyle>
            <a:lvl1pPr algn="ctr">
              <a:buNone/>
              <a:defRPr sz="2400">
                <a:solidFill>
                  <a:srgbClr val="F3BA47"/>
                </a:solidFill>
                <a:latin typeface="Georgia" pitchFamily="18" charset="0"/>
              </a:defRPr>
            </a:lvl1pPr>
            <a:lvl2pPr>
              <a:buNone/>
              <a:defRPr sz="2000">
                <a:solidFill>
                  <a:srgbClr val="F3BA47"/>
                </a:solidFill>
                <a:latin typeface="Georgia" pitchFamily="18" charset="0"/>
              </a:defRPr>
            </a:lvl2pPr>
            <a:lvl3pPr>
              <a:buNone/>
              <a:defRPr sz="2000">
                <a:solidFill>
                  <a:srgbClr val="F3BA47"/>
                </a:solidFill>
                <a:latin typeface="Georgia" pitchFamily="18" charset="0"/>
              </a:defRPr>
            </a:lvl3pPr>
            <a:lvl4pPr>
              <a:buNone/>
              <a:defRPr sz="2000">
                <a:solidFill>
                  <a:srgbClr val="F3BA47"/>
                </a:solidFill>
                <a:latin typeface="Georgia" pitchFamily="18" charset="0"/>
              </a:defRPr>
            </a:lvl4pPr>
            <a:lvl5pPr>
              <a:buNone/>
              <a:defRPr sz="2000">
                <a:solidFill>
                  <a:srgbClr val="F3BA47"/>
                </a:solidFill>
                <a:latin typeface="Georgia" pitchFamily="18" charset="0"/>
              </a:defRPr>
            </a:lvl5pPr>
          </a:lstStyle>
          <a:p>
            <a:pPr lvl="0"/>
            <a:r>
              <a:rPr lang="en-US" dirty="0"/>
              <a:t>Click to edit Master text styles</a:t>
            </a:r>
          </a:p>
        </p:txBody>
      </p:sp>
      <p:sp>
        <p:nvSpPr>
          <p:cNvPr id="21" name="Title 1"/>
          <p:cNvSpPr>
            <a:spLocks noGrp="1"/>
          </p:cNvSpPr>
          <p:nvPr>
            <p:ph type="title"/>
          </p:nvPr>
        </p:nvSpPr>
        <p:spPr>
          <a:xfrm>
            <a:off x="711200" y="381000"/>
            <a:ext cx="10871200" cy="609600"/>
          </a:xfrm>
        </p:spPr>
        <p:txBody>
          <a:bodyPr/>
          <a:lstStyle>
            <a:lvl1pPr>
              <a:defRPr sz="3600">
                <a:solidFill>
                  <a:schemeClr val="bg1"/>
                </a:solidFill>
                <a:latin typeface="Georgia" pitchFamily="18" charset="0"/>
              </a:defRPr>
            </a:lvl1pPr>
          </a:lstStyle>
          <a:p>
            <a:r>
              <a:rPr lang="en-US"/>
              <a:t>Click to edit Master title style</a:t>
            </a:r>
            <a:endParaRPr lang="en-US" dirty="0"/>
          </a:p>
        </p:txBody>
      </p:sp>
      <p:sp>
        <p:nvSpPr>
          <p:cNvPr id="23" name="Text Placeholder 22"/>
          <p:cNvSpPr>
            <a:spLocks noGrp="1"/>
          </p:cNvSpPr>
          <p:nvPr>
            <p:ph type="body" sz="quarter" idx="12"/>
          </p:nvPr>
        </p:nvSpPr>
        <p:spPr>
          <a:xfrm>
            <a:off x="508000" y="4953000"/>
            <a:ext cx="11277600" cy="990600"/>
          </a:xfrm>
        </p:spPr>
        <p:txBody>
          <a:bodyPr/>
          <a:lstStyle>
            <a:lvl1pPr algn="l">
              <a:buNone/>
              <a:defRPr sz="1600" baseline="0">
                <a:solidFill>
                  <a:schemeClr val="bg1"/>
                </a:solidFill>
                <a:latin typeface="Georgia" pitchFamily="18" charset="0"/>
              </a:defRPr>
            </a:lvl1pPr>
          </a:lstStyle>
          <a:p>
            <a:pPr lvl="0"/>
            <a:r>
              <a:rPr lang="en-US"/>
              <a:t>Click to edit Master text styles</a:t>
            </a:r>
          </a:p>
        </p:txBody>
      </p:sp>
      <p:sp>
        <p:nvSpPr>
          <p:cNvPr id="25" name="Text Placeholder 24"/>
          <p:cNvSpPr>
            <a:spLocks noGrp="1"/>
          </p:cNvSpPr>
          <p:nvPr>
            <p:ph type="body" sz="quarter" idx="13"/>
          </p:nvPr>
        </p:nvSpPr>
        <p:spPr>
          <a:xfrm>
            <a:off x="406400" y="6553200"/>
            <a:ext cx="4876800" cy="228600"/>
          </a:xfrm>
        </p:spPr>
        <p:txBody>
          <a:bodyPr/>
          <a:lstStyle>
            <a:lvl1pPr>
              <a:buNone/>
              <a:defRPr sz="900" baseline="0">
                <a:solidFill>
                  <a:schemeClr val="bg1"/>
                </a:solidFill>
                <a:latin typeface="Georgia" pitchFamily="18" charset="0"/>
              </a:defRPr>
            </a:lvl1pPr>
          </a:lstStyle>
          <a:p>
            <a:pPr lvl="0"/>
            <a:r>
              <a:rPr lang="en-US"/>
              <a:t>Click to edit Master text styles</a:t>
            </a:r>
          </a:p>
        </p:txBody>
      </p:sp>
      <p:sp>
        <p:nvSpPr>
          <p:cNvPr id="27" name="Picture Placeholder 26"/>
          <p:cNvSpPr>
            <a:spLocks noGrp="1"/>
          </p:cNvSpPr>
          <p:nvPr>
            <p:ph type="pic" sz="quarter" idx="14"/>
          </p:nvPr>
        </p:nvSpPr>
        <p:spPr>
          <a:xfrm>
            <a:off x="914400" y="1828800"/>
            <a:ext cx="5283200" cy="2667000"/>
          </a:xfrm>
          <a:noFill/>
        </p:spPr>
        <p:txBody>
          <a:bodyPr/>
          <a:lstStyle/>
          <a:p>
            <a:pPr lvl="0"/>
            <a:endParaRPr lang="en-US" noProof="0"/>
          </a:p>
        </p:txBody>
      </p:sp>
    </p:spTree>
    <p:extLst>
      <p:ext uri="{BB962C8B-B14F-4D97-AF65-F5344CB8AC3E}">
        <p14:creationId xmlns:p14="http://schemas.microsoft.com/office/powerpoint/2010/main" val="3667710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AutoShape 4"/>
          <p:cNvSpPr>
            <a:spLocks noChangeArrowheads="1"/>
          </p:cNvSpPr>
          <p:nvPr userDrawn="1"/>
        </p:nvSpPr>
        <p:spPr bwMode="auto">
          <a:xfrm>
            <a:off x="1" y="1828801"/>
            <a:ext cx="3467100" cy="1096963"/>
          </a:xfrm>
          <a:prstGeom prst="homePlate">
            <a:avLst>
              <a:gd name="adj" fmla="val 17219"/>
            </a:avLst>
          </a:prstGeom>
          <a:solidFill>
            <a:srgbClr val="FFFFFF">
              <a:alpha val="20000"/>
            </a:srgbClr>
          </a:solidFill>
          <a:ln w="9525" algn="ctr">
            <a:noFill/>
            <a:miter lim="800000"/>
            <a:headEnd/>
            <a:tailEnd/>
          </a:ln>
        </p:spPr>
        <p:txBody>
          <a:bodyPr wrap="none" anchor="ctr"/>
          <a:lstStyle/>
          <a:p>
            <a:pPr>
              <a:defRPr/>
            </a:pPr>
            <a:endParaRPr lang="en-US" dirty="0">
              <a:solidFill>
                <a:prstClr val="black"/>
              </a:solidFill>
            </a:endParaRPr>
          </a:p>
        </p:txBody>
      </p:sp>
      <p:sp>
        <p:nvSpPr>
          <p:cNvPr id="9" name="AutoShape 5"/>
          <p:cNvSpPr>
            <a:spLocks noChangeArrowheads="1"/>
          </p:cNvSpPr>
          <p:nvPr userDrawn="1"/>
        </p:nvSpPr>
        <p:spPr bwMode="auto">
          <a:xfrm>
            <a:off x="1" y="3854450"/>
            <a:ext cx="3467100" cy="1098550"/>
          </a:xfrm>
          <a:prstGeom prst="homePlate">
            <a:avLst>
              <a:gd name="adj" fmla="val 17194"/>
            </a:avLst>
          </a:prstGeom>
          <a:solidFill>
            <a:srgbClr val="FFFFFF">
              <a:alpha val="20000"/>
            </a:srgbClr>
          </a:solidFill>
          <a:ln w="9525" algn="ctr">
            <a:noFill/>
            <a:miter lim="800000"/>
            <a:headEnd/>
            <a:tailEnd/>
          </a:ln>
        </p:spPr>
        <p:txBody>
          <a:bodyPr wrap="none" anchor="ctr"/>
          <a:lstStyle/>
          <a:p>
            <a:pPr>
              <a:defRPr/>
            </a:pPr>
            <a:endParaRPr lang="en-US" dirty="0">
              <a:solidFill>
                <a:prstClr val="black"/>
              </a:solidFill>
            </a:endParaRPr>
          </a:p>
        </p:txBody>
      </p:sp>
      <p:sp>
        <p:nvSpPr>
          <p:cNvPr id="10" name="Line 18"/>
          <p:cNvSpPr>
            <a:spLocks noChangeShapeType="1"/>
          </p:cNvSpPr>
          <p:nvPr userDrawn="1"/>
        </p:nvSpPr>
        <p:spPr bwMode="auto">
          <a:xfrm>
            <a:off x="3962401" y="1828800"/>
            <a:ext cx="7429500" cy="0"/>
          </a:xfrm>
          <a:prstGeom prst="line">
            <a:avLst/>
          </a:prstGeom>
          <a:noFill/>
          <a:ln w="9525">
            <a:solidFill>
              <a:srgbClr val="EAB258"/>
            </a:solidFill>
            <a:round/>
            <a:headEnd/>
            <a:tailEnd/>
          </a:ln>
        </p:spPr>
        <p:txBody>
          <a:bodyPr/>
          <a:lstStyle/>
          <a:p>
            <a:pPr>
              <a:defRPr/>
            </a:pPr>
            <a:endParaRPr lang="en-US">
              <a:solidFill>
                <a:prstClr val="black"/>
              </a:solidFill>
            </a:endParaRPr>
          </a:p>
        </p:txBody>
      </p:sp>
      <p:sp>
        <p:nvSpPr>
          <p:cNvPr id="11" name="Line 19"/>
          <p:cNvSpPr>
            <a:spLocks noChangeShapeType="1"/>
          </p:cNvSpPr>
          <p:nvPr userDrawn="1"/>
        </p:nvSpPr>
        <p:spPr bwMode="auto">
          <a:xfrm>
            <a:off x="4040718" y="3886200"/>
            <a:ext cx="7429500" cy="0"/>
          </a:xfrm>
          <a:prstGeom prst="line">
            <a:avLst/>
          </a:prstGeom>
          <a:noFill/>
          <a:ln w="9525">
            <a:solidFill>
              <a:srgbClr val="EAB258"/>
            </a:solidFill>
            <a:round/>
            <a:headEnd/>
            <a:tailEnd/>
          </a:ln>
        </p:spPr>
        <p:txBody>
          <a:bodyPr/>
          <a:lstStyle/>
          <a:p>
            <a:pPr>
              <a:defRPr/>
            </a:pPr>
            <a:endParaRPr lang="en-US">
              <a:solidFill>
                <a:prstClr val="black"/>
              </a:solidFill>
            </a:endParaRPr>
          </a:p>
        </p:txBody>
      </p:sp>
      <p:sp>
        <p:nvSpPr>
          <p:cNvPr id="15" name="Title 1"/>
          <p:cNvSpPr>
            <a:spLocks noGrp="1"/>
          </p:cNvSpPr>
          <p:nvPr>
            <p:ph type="title"/>
          </p:nvPr>
        </p:nvSpPr>
        <p:spPr>
          <a:xfrm>
            <a:off x="1320800" y="274638"/>
            <a:ext cx="9956800" cy="487362"/>
          </a:xfrm>
        </p:spPr>
        <p:txBody>
          <a:bodyPr/>
          <a:lstStyle>
            <a:lvl1pPr>
              <a:defRPr>
                <a:solidFill>
                  <a:schemeClr val="bg1"/>
                </a:solidFill>
                <a:latin typeface="Georgia" pitchFamily="18" charset="0"/>
              </a:defRPr>
            </a:lvl1pPr>
          </a:lstStyle>
          <a:p>
            <a:r>
              <a:rPr lang="en-US" dirty="0"/>
              <a:t>Click to edit Master title style</a:t>
            </a:r>
          </a:p>
        </p:txBody>
      </p:sp>
      <p:sp>
        <p:nvSpPr>
          <p:cNvPr id="16" name="Content Placeholder 17"/>
          <p:cNvSpPr>
            <a:spLocks noGrp="1"/>
          </p:cNvSpPr>
          <p:nvPr>
            <p:ph sz="quarter" idx="11"/>
          </p:nvPr>
        </p:nvSpPr>
        <p:spPr>
          <a:xfrm>
            <a:off x="1524000" y="990600"/>
            <a:ext cx="9144000" cy="457200"/>
          </a:xfrm>
        </p:spPr>
        <p:txBody>
          <a:bodyPr/>
          <a:lstStyle>
            <a:lvl1pPr algn="ctr">
              <a:buNone/>
              <a:defRPr sz="2400">
                <a:solidFill>
                  <a:srgbClr val="F3BA47"/>
                </a:solidFill>
                <a:latin typeface="Georgia" pitchFamily="18" charset="0"/>
              </a:defRPr>
            </a:lvl1pPr>
            <a:lvl2pPr>
              <a:buNone/>
              <a:defRPr sz="2000">
                <a:solidFill>
                  <a:srgbClr val="F3BA47"/>
                </a:solidFill>
                <a:latin typeface="Georgia" pitchFamily="18" charset="0"/>
              </a:defRPr>
            </a:lvl2pPr>
            <a:lvl3pPr>
              <a:buNone/>
              <a:defRPr sz="2000">
                <a:solidFill>
                  <a:srgbClr val="F3BA47"/>
                </a:solidFill>
                <a:latin typeface="Georgia" pitchFamily="18" charset="0"/>
              </a:defRPr>
            </a:lvl3pPr>
            <a:lvl4pPr>
              <a:buNone/>
              <a:defRPr sz="2000">
                <a:solidFill>
                  <a:srgbClr val="F3BA47"/>
                </a:solidFill>
                <a:latin typeface="Georgia" pitchFamily="18" charset="0"/>
              </a:defRPr>
            </a:lvl4pPr>
            <a:lvl5pPr>
              <a:buNone/>
              <a:defRPr sz="2000">
                <a:solidFill>
                  <a:srgbClr val="F3BA47"/>
                </a:solidFill>
                <a:latin typeface="Georgia" pitchFamily="18" charset="0"/>
              </a:defRPr>
            </a:lvl5pPr>
          </a:lstStyle>
          <a:p>
            <a:pPr lvl="0"/>
            <a:r>
              <a:rPr lang="en-US" dirty="0"/>
              <a:t>Click to edit Master text styles</a:t>
            </a:r>
          </a:p>
        </p:txBody>
      </p:sp>
      <p:sp>
        <p:nvSpPr>
          <p:cNvPr id="17" name="Content Placeholder 17"/>
          <p:cNvSpPr>
            <a:spLocks noGrp="1"/>
          </p:cNvSpPr>
          <p:nvPr>
            <p:ph sz="quarter" idx="12"/>
          </p:nvPr>
        </p:nvSpPr>
        <p:spPr>
          <a:xfrm>
            <a:off x="3962400" y="1981200"/>
            <a:ext cx="2438400" cy="381000"/>
          </a:xfrm>
        </p:spPr>
        <p:txBody>
          <a:bodyPr/>
          <a:lstStyle>
            <a:lvl1pPr algn="ctr">
              <a:buNone/>
              <a:defRPr sz="2000">
                <a:solidFill>
                  <a:srgbClr val="F3BA47"/>
                </a:solidFill>
                <a:latin typeface="Georgia" pitchFamily="18" charset="0"/>
              </a:defRPr>
            </a:lvl1pPr>
            <a:lvl2pPr>
              <a:buNone/>
              <a:defRPr sz="2000">
                <a:solidFill>
                  <a:srgbClr val="F3BA47"/>
                </a:solidFill>
                <a:latin typeface="Georgia" pitchFamily="18" charset="0"/>
              </a:defRPr>
            </a:lvl2pPr>
            <a:lvl3pPr>
              <a:buNone/>
              <a:defRPr sz="2000">
                <a:solidFill>
                  <a:srgbClr val="F3BA47"/>
                </a:solidFill>
                <a:latin typeface="Georgia" pitchFamily="18" charset="0"/>
              </a:defRPr>
            </a:lvl3pPr>
            <a:lvl4pPr>
              <a:buNone/>
              <a:defRPr sz="2000">
                <a:solidFill>
                  <a:srgbClr val="F3BA47"/>
                </a:solidFill>
                <a:latin typeface="Georgia" pitchFamily="18" charset="0"/>
              </a:defRPr>
            </a:lvl4pPr>
            <a:lvl5pPr>
              <a:buNone/>
              <a:defRPr sz="2000">
                <a:solidFill>
                  <a:srgbClr val="F3BA47"/>
                </a:solidFill>
                <a:latin typeface="Georgia" pitchFamily="18" charset="0"/>
              </a:defRPr>
            </a:lvl5pPr>
          </a:lstStyle>
          <a:p>
            <a:pPr lvl="0"/>
            <a:r>
              <a:rPr lang="en-US" dirty="0"/>
              <a:t>Click to edit Master text styles</a:t>
            </a:r>
          </a:p>
        </p:txBody>
      </p:sp>
      <p:sp>
        <p:nvSpPr>
          <p:cNvPr id="18" name="Content Placeholder 17"/>
          <p:cNvSpPr>
            <a:spLocks noGrp="1"/>
          </p:cNvSpPr>
          <p:nvPr>
            <p:ph sz="quarter" idx="13"/>
          </p:nvPr>
        </p:nvSpPr>
        <p:spPr>
          <a:xfrm>
            <a:off x="4064000" y="4038600"/>
            <a:ext cx="2438400" cy="381000"/>
          </a:xfrm>
        </p:spPr>
        <p:txBody>
          <a:bodyPr/>
          <a:lstStyle>
            <a:lvl1pPr algn="ctr">
              <a:buNone/>
              <a:defRPr sz="2000">
                <a:solidFill>
                  <a:srgbClr val="F3BA47"/>
                </a:solidFill>
                <a:latin typeface="Georgia" pitchFamily="18" charset="0"/>
              </a:defRPr>
            </a:lvl1pPr>
            <a:lvl2pPr>
              <a:buNone/>
              <a:defRPr sz="2000">
                <a:solidFill>
                  <a:srgbClr val="F3BA47"/>
                </a:solidFill>
                <a:latin typeface="Georgia" pitchFamily="18" charset="0"/>
              </a:defRPr>
            </a:lvl2pPr>
            <a:lvl3pPr>
              <a:buNone/>
              <a:defRPr sz="2000">
                <a:solidFill>
                  <a:srgbClr val="F3BA47"/>
                </a:solidFill>
                <a:latin typeface="Georgia" pitchFamily="18" charset="0"/>
              </a:defRPr>
            </a:lvl3pPr>
            <a:lvl4pPr>
              <a:buNone/>
              <a:defRPr sz="2000">
                <a:solidFill>
                  <a:srgbClr val="F3BA47"/>
                </a:solidFill>
                <a:latin typeface="Georgia" pitchFamily="18" charset="0"/>
              </a:defRPr>
            </a:lvl4pPr>
            <a:lvl5pPr>
              <a:buNone/>
              <a:defRPr sz="2000">
                <a:solidFill>
                  <a:srgbClr val="F3BA47"/>
                </a:solidFill>
                <a:latin typeface="Georgia" pitchFamily="18" charset="0"/>
              </a:defRPr>
            </a:lvl5pPr>
          </a:lstStyle>
          <a:p>
            <a:pPr lvl="0"/>
            <a:r>
              <a:rPr lang="en-US"/>
              <a:t>Click to edit Master text styles</a:t>
            </a:r>
          </a:p>
        </p:txBody>
      </p:sp>
      <p:sp>
        <p:nvSpPr>
          <p:cNvPr id="19" name="Text Placeholder 11"/>
          <p:cNvSpPr>
            <a:spLocks noGrp="1"/>
          </p:cNvSpPr>
          <p:nvPr>
            <p:ph type="body" sz="quarter" idx="10"/>
          </p:nvPr>
        </p:nvSpPr>
        <p:spPr>
          <a:xfrm>
            <a:off x="6807200" y="1981200"/>
            <a:ext cx="3962400" cy="1600200"/>
          </a:xfrm>
        </p:spPr>
        <p:txBody>
          <a:bodyPr/>
          <a:lstStyle>
            <a:lvl1pPr>
              <a:buFont typeface="Arial" pitchFamily="34" charset="0"/>
              <a:buChar char="•"/>
              <a:defRPr sz="1600">
                <a:solidFill>
                  <a:schemeClr val="bg1"/>
                </a:solidFill>
                <a:latin typeface="Georgia" pitchFamily="18" charset="0"/>
              </a:defRPr>
            </a:lvl1pPr>
            <a:lvl2pPr>
              <a:buNone/>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20" name="Text Placeholder 11"/>
          <p:cNvSpPr>
            <a:spLocks noGrp="1"/>
          </p:cNvSpPr>
          <p:nvPr>
            <p:ph type="body" sz="quarter" idx="14"/>
          </p:nvPr>
        </p:nvSpPr>
        <p:spPr>
          <a:xfrm>
            <a:off x="6807200" y="4038600"/>
            <a:ext cx="3962400" cy="1676400"/>
          </a:xfrm>
        </p:spPr>
        <p:txBody>
          <a:bodyPr/>
          <a:lstStyle>
            <a:lvl1pPr>
              <a:buFont typeface="Arial" pitchFamily="34" charset="0"/>
              <a:buChar char="•"/>
              <a:defRPr sz="1600">
                <a:solidFill>
                  <a:schemeClr val="bg1"/>
                </a:solidFill>
                <a:latin typeface="Georgia" pitchFamily="18"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258342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icture and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384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6" name="Rounded Rectangle 5"/>
          <p:cNvSpPr/>
          <p:nvPr userDrawn="1"/>
        </p:nvSpPr>
        <p:spPr>
          <a:xfrm>
            <a:off x="609600" y="457200"/>
            <a:ext cx="10972800" cy="5334000"/>
          </a:xfrm>
          <a:prstGeom prst="roundRect">
            <a:avLst>
              <a:gd name="adj" fmla="val 1542"/>
            </a:avLst>
          </a:prstGeom>
          <a:solidFill>
            <a:schemeClr val="bg1"/>
          </a:solidFill>
          <a:ln>
            <a:solidFill>
              <a:srgbClr val="0E3290"/>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652940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2731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hart">
    <p:spTree>
      <p:nvGrpSpPr>
        <p:cNvPr id="1" name=""/>
        <p:cNvGrpSpPr/>
        <p:nvPr/>
      </p:nvGrpSpPr>
      <p:grpSpPr>
        <a:xfrm>
          <a:off x="0" y="0"/>
          <a:ext cx="0" cy="0"/>
          <a:chOff x="0" y="0"/>
          <a:chExt cx="0" cy="0"/>
        </a:xfrm>
      </p:grpSpPr>
      <p:sp>
        <p:nvSpPr>
          <p:cNvPr id="5" name="TextBox 4"/>
          <p:cNvSpPr txBox="1"/>
          <p:nvPr userDrawn="1"/>
        </p:nvSpPr>
        <p:spPr>
          <a:xfrm>
            <a:off x="1254657" y="6448291"/>
            <a:ext cx="10406063" cy="2260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r" defTabSz="410751" latinLnBrk="1" hangingPunct="0"/>
            <a:r>
              <a:rPr lang="en-US" sz="1000" b="1" dirty="0">
                <a:solidFill>
                  <a:srgbClr val="A0992C"/>
                </a:solidFill>
                <a:latin typeface="Avenir Next Regular"/>
                <a:cs typeface="Avenir Next Regular"/>
                <a:sym typeface="Helvetica Light"/>
              </a:rPr>
              <a:t>U.S. DIGITAL SERVICE</a:t>
            </a:r>
          </a:p>
        </p:txBody>
      </p:sp>
      <p:sp>
        <p:nvSpPr>
          <p:cNvPr id="3" name="Chart Placeholder 2"/>
          <p:cNvSpPr>
            <a:spLocks noGrp="1"/>
          </p:cNvSpPr>
          <p:nvPr>
            <p:ph type="chart" sz="quarter" idx="11"/>
          </p:nvPr>
        </p:nvSpPr>
        <p:spPr>
          <a:xfrm>
            <a:off x="1571820" y="1428229"/>
            <a:ext cx="8962429" cy="4453682"/>
          </a:xfrm>
        </p:spPr>
        <p:txBody>
          <a:bodyPr vert="horz" anchor="t"/>
          <a:lstStyle/>
          <a:p>
            <a:endParaRPr lang="en-US" dirty="0"/>
          </a:p>
        </p:txBody>
      </p:sp>
    </p:spTree>
    <p:extLst>
      <p:ext uri="{BB962C8B-B14F-4D97-AF65-F5344CB8AC3E}">
        <p14:creationId xmlns:p14="http://schemas.microsoft.com/office/powerpoint/2010/main" val="34838688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E2EA6-A009-42B1-9E0F-4E6763ED6507}" type="datetimeFigureOut">
              <a:rPr lang="en-US" smtClean="0">
                <a:solidFill>
                  <a:prstClr val="black">
                    <a:tint val="75000"/>
                  </a:prstClr>
                </a:solidFill>
              </a:rPr>
              <a:pPr/>
              <a:t>7/15/24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026728-B60A-4C18-971A-242C906DE8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23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36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3250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0E2EA6-A009-42B1-9E0F-4E6763ED6507}" type="datetimeFigureOut">
              <a:rPr lang="en-US" smtClean="0">
                <a:solidFill>
                  <a:prstClr val="black">
                    <a:tint val="75000"/>
                  </a:prstClr>
                </a:solidFill>
              </a:rPr>
              <a:pPr/>
              <a:t>7/15/24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026728-B60A-4C18-971A-242C906DE8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63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323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422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171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0E2EA6-A009-42B1-9E0F-4E6763ED6507}" type="datetimeFigureOut">
              <a:rPr lang="en-US" smtClean="0">
                <a:solidFill>
                  <a:prstClr val="black">
                    <a:tint val="75000"/>
                  </a:prstClr>
                </a:solidFill>
              </a:rPr>
              <a:pPr/>
              <a:t>7/15/24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026728-B60A-4C18-971A-242C906DE8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463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753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A9C9D79-9D8F-466E-B898-FE2088B75826}" type="datetimeFigureOut">
              <a:rPr lang="en-US" smtClean="0">
                <a:solidFill>
                  <a:prstClr val="black">
                    <a:tint val="75000"/>
                  </a:prstClr>
                </a:solidFill>
              </a:rPr>
              <a:pPr>
                <a:defRPr/>
              </a:pPr>
              <a:t>7/15/24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541768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academany.org/fab-all-in/" TargetMode="External"/><Relationship Id="rId5" Type="http://schemas.openxmlformats.org/officeDocument/2006/relationships/hyperlink" Target="https://www.fablabs.io/labs/map"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tiff"/><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tiff"/><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0921" y="-257025"/>
            <a:ext cx="12886266" cy="712893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A9BF918-7DF0-7973-3C43-9C73EF8B5073}"/>
              </a:ext>
            </a:extLst>
          </p:cNvPr>
          <p:cNvPicPr>
            <a:picLocks noChangeAspect="1"/>
          </p:cNvPicPr>
          <p:nvPr/>
        </p:nvPicPr>
        <p:blipFill>
          <a:blip r:embed="rId3"/>
          <a:stretch>
            <a:fillRect/>
          </a:stretch>
        </p:blipFill>
        <p:spPr>
          <a:xfrm>
            <a:off x="432615" y="2034498"/>
            <a:ext cx="11319166" cy="4855758"/>
          </a:xfrm>
          <a:prstGeom prst="rect">
            <a:avLst/>
          </a:prstGeom>
        </p:spPr>
      </p:pic>
      <p:pic>
        <p:nvPicPr>
          <p:cNvPr id="9" name="Picture 8">
            <a:extLst>
              <a:ext uri="{FF2B5EF4-FFF2-40B4-BE49-F238E27FC236}">
                <a16:creationId xmlns:a16="http://schemas.microsoft.com/office/drawing/2014/main" id="{F1A81800-E428-F17E-C560-AE01ADF56B3B}"/>
              </a:ext>
            </a:extLst>
          </p:cNvPr>
          <p:cNvPicPr>
            <a:picLocks noChangeAspect="1"/>
          </p:cNvPicPr>
          <p:nvPr/>
        </p:nvPicPr>
        <p:blipFill>
          <a:blip r:embed="rId4"/>
          <a:stretch>
            <a:fillRect/>
          </a:stretch>
        </p:blipFill>
        <p:spPr>
          <a:xfrm>
            <a:off x="415030" y="-257025"/>
            <a:ext cx="11361939" cy="4894119"/>
          </a:xfrm>
          <a:prstGeom prst="rect">
            <a:avLst/>
          </a:prstGeom>
        </p:spPr>
      </p:pic>
      <p:sp>
        <p:nvSpPr>
          <p:cNvPr id="10" name="TextBox 9">
            <a:extLst>
              <a:ext uri="{FF2B5EF4-FFF2-40B4-BE49-F238E27FC236}">
                <a16:creationId xmlns:a16="http://schemas.microsoft.com/office/drawing/2014/main" id="{3ABDD708-319F-74A8-F023-F536444599E9}"/>
              </a:ext>
            </a:extLst>
          </p:cNvPr>
          <p:cNvSpPr txBox="1"/>
          <p:nvPr/>
        </p:nvSpPr>
        <p:spPr>
          <a:xfrm>
            <a:off x="5384173" y="5413488"/>
            <a:ext cx="5101520" cy="1692771"/>
          </a:xfrm>
          <a:prstGeom prst="rect">
            <a:avLst/>
          </a:prstGeom>
          <a:noFill/>
        </p:spPr>
        <p:txBody>
          <a:bodyPr wrap="square">
            <a:spAutoFit/>
          </a:bodyPr>
          <a:lstStyle/>
          <a:p>
            <a:r>
              <a:rPr lang="en-US" sz="2400" dirty="0"/>
              <a:t>FabLab Network (welcome!)</a:t>
            </a:r>
          </a:p>
          <a:p>
            <a:r>
              <a:rPr lang="en-US" sz="2400" dirty="0">
                <a:hlinkClick r:id="rId5"/>
              </a:rPr>
              <a:t>https://www.fablabs.io/labs/map</a:t>
            </a:r>
            <a:r>
              <a:rPr lang="en-US" sz="2400" dirty="0"/>
              <a:t> &lt;-- </a:t>
            </a:r>
          </a:p>
          <a:p>
            <a:endParaRPr lang="en-US" sz="800" dirty="0"/>
          </a:p>
          <a:p>
            <a:r>
              <a:rPr lang="en-US" sz="2400" dirty="0">
                <a:hlinkClick r:id="rId6"/>
              </a:rPr>
              <a:t>https://academany.org/fab-all-in/</a:t>
            </a:r>
            <a:endParaRPr lang="en-US" sz="2400" dirty="0"/>
          </a:p>
          <a:p>
            <a:endParaRPr lang="en-US" sz="2400" dirty="0"/>
          </a:p>
        </p:txBody>
      </p:sp>
      <p:pic>
        <p:nvPicPr>
          <p:cNvPr id="11" name="Picture 10">
            <a:extLst>
              <a:ext uri="{FF2B5EF4-FFF2-40B4-BE49-F238E27FC236}">
                <a16:creationId xmlns:a16="http://schemas.microsoft.com/office/drawing/2014/main" id="{60A777C0-517C-E845-7A9A-F5D1AD46B871}"/>
              </a:ext>
            </a:extLst>
          </p:cNvPr>
          <p:cNvPicPr>
            <a:picLocks noChangeAspect="1"/>
          </p:cNvPicPr>
          <p:nvPr/>
        </p:nvPicPr>
        <p:blipFill>
          <a:blip r:embed="rId7"/>
          <a:stretch>
            <a:fillRect/>
          </a:stretch>
        </p:blipFill>
        <p:spPr>
          <a:xfrm>
            <a:off x="425012" y="3986127"/>
            <a:ext cx="1270000" cy="952500"/>
          </a:xfrm>
          <a:prstGeom prst="rect">
            <a:avLst/>
          </a:prstGeom>
        </p:spPr>
      </p:pic>
      <p:pic>
        <p:nvPicPr>
          <p:cNvPr id="12" name="Picture 11">
            <a:extLst>
              <a:ext uri="{FF2B5EF4-FFF2-40B4-BE49-F238E27FC236}">
                <a16:creationId xmlns:a16="http://schemas.microsoft.com/office/drawing/2014/main" id="{C241BABE-7A26-E85E-AD78-93C1A4C0EDEA}"/>
              </a:ext>
            </a:extLst>
          </p:cNvPr>
          <p:cNvPicPr>
            <a:picLocks noChangeAspect="1"/>
          </p:cNvPicPr>
          <p:nvPr/>
        </p:nvPicPr>
        <p:blipFill>
          <a:blip r:embed="rId7"/>
          <a:stretch>
            <a:fillRect/>
          </a:stretch>
        </p:blipFill>
        <p:spPr>
          <a:xfrm>
            <a:off x="10937631" y="5624508"/>
            <a:ext cx="752113" cy="1022480"/>
          </a:xfrm>
          <a:prstGeom prst="rect">
            <a:avLst/>
          </a:prstGeom>
        </p:spPr>
      </p:pic>
      <p:sp>
        <p:nvSpPr>
          <p:cNvPr id="2" name="TextBox 1">
            <a:extLst>
              <a:ext uri="{FF2B5EF4-FFF2-40B4-BE49-F238E27FC236}">
                <a16:creationId xmlns:a16="http://schemas.microsoft.com/office/drawing/2014/main" id="{CFBA3B18-6863-92C3-B848-76C3DC6EDBB1}"/>
              </a:ext>
            </a:extLst>
          </p:cNvPr>
          <p:cNvSpPr txBox="1"/>
          <p:nvPr/>
        </p:nvSpPr>
        <p:spPr>
          <a:xfrm>
            <a:off x="579712" y="3976639"/>
            <a:ext cx="2742498" cy="2308324"/>
          </a:xfrm>
          <a:prstGeom prst="rect">
            <a:avLst/>
          </a:prstGeom>
          <a:noFill/>
        </p:spPr>
        <p:txBody>
          <a:bodyPr wrap="square" rtlCol="0">
            <a:spAutoFit/>
          </a:bodyPr>
          <a:lstStyle/>
          <a:p>
            <a:r>
              <a:rPr lang="en-US" dirty="0"/>
              <a:t>*GLOBE Opportunity: </a:t>
            </a:r>
            <a:r>
              <a:rPr lang="en-US" b="1" dirty="0"/>
              <a:t>locate a “Fab Lab” somewhere near you</a:t>
            </a:r>
            <a:r>
              <a:rPr lang="en-US" dirty="0"/>
              <a:t>  --- learn more, share your work, and then team up on making sensors with students! </a:t>
            </a:r>
          </a:p>
          <a:p>
            <a:r>
              <a:rPr lang="en-US" dirty="0"/>
              <a:t>co-</a:t>
            </a:r>
            <a:r>
              <a:rPr lang="en-US" dirty="0" err="1"/>
              <a:t>create‘GeoFab</a:t>
            </a:r>
            <a:r>
              <a:rPr lang="en-US" dirty="0"/>
              <a:t>’</a:t>
            </a:r>
          </a:p>
        </p:txBody>
      </p:sp>
    </p:spTree>
    <p:extLst>
      <p:ext uri="{BB962C8B-B14F-4D97-AF65-F5344CB8AC3E}">
        <p14:creationId xmlns:p14="http://schemas.microsoft.com/office/powerpoint/2010/main" val="53897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7228" y="-217249"/>
            <a:ext cx="13086834" cy="7108673"/>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373746" y="340445"/>
            <a:ext cx="11462655" cy="5486399"/>
          </a:xfrm>
          <a:prstGeom prst="rect">
            <a:avLst/>
          </a:prstGeom>
        </p:spPr>
      </p:pic>
      <p:sp>
        <p:nvSpPr>
          <p:cNvPr id="4" name="TextBox 3"/>
          <p:cNvSpPr txBox="1"/>
          <p:nvPr/>
        </p:nvSpPr>
        <p:spPr>
          <a:xfrm>
            <a:off x="9581445" y="5884332"/>
            <a:ext cx="2229555" cy="230832"/>
          </a:xfrm>
          <a:prstGeom prst="rect">
            <a:avLst/>
          </a:prstGeom>
          <a:noFill/>
        </p:spPr>
        <p:txBody>
          <a:bodyPr wrap="square" rtlCol="0">
            <a:spAutoFit/>
          </a:bodyPr>
          <a:lstStyle/>
          <a:p>
            <a:pPr algn="ctr"/>
            <a:r>
              <a:rPr lang="en-US" sz="900" dirty="0">
                <a:solidFill>
                  <a:schemeClr val="bg1"/>
                </a:solidFill>
              </a:rPr>
              <a:t>source: </a:t>
            </a:r>
            <a:r>
              <a:rPr lang="en-US" sz="900" dirty="0" err="1">
                <a:solidFill>
                  <a:schemeClr val="bg1"/>
                </a:solidFill>
              </a:rPr>
              <a:t>wikipedia</a:t>
            </a:r>
            <a:endParaRPr lang="en-US" sz="900" dirty="0">
              <a:solidFill>
                <a:schemeClr val="bg1"/>
              </a:solidFill>
            </a:endParaRPr>
          </a:p>
        </p:txBody>
      </p:sp>
    </p:spTree>
    <p:extLst>
      <p:ext uri="{BB962C8B-B14F-4D97-AF65-F5344CB8AC3E}">
        <p14:creationId xmlns:p14="http://schemas.microsoft.com/office/powerpoint/2010/main" val="1288185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7228" y="-217249"/>
            <a:ext cx="13086834" cy="7108673"/>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182" y="0"/>
            <a:ext cx="10303467" cy="6144790"/>
          </a:xfrm>
          <a:prstGeom prst="rect">
            <a:avLst/>
          </a:prstGeom>
        </p:spPr>
      </p:pic>
      <p:sp>
        <p:nvSpPr>
          <p:cNvPr id="5" name="TextBox 4"/>
          <p:cNvSpPr txBox="1"/>
          <p:nvPr/>
        </p:nvSpPr>
        <p:spPr>
          <a:xfrm>
            <a:off x="6491112" y="6138333"/>
            <a:ext cx="3846904" cy="523220"/>
          </a:xfrm>
          <a:prstGeom prst="rect">
            <a:avLst/>
          </a:prstGeom>
          <a:noFill/>
        </p:spPr>
        <p:txBody>
          <a:bodyPr wrap="square" rtlCol="0">
            <a:spAutoFit/>
          </a:bodyPr>
          <a:lstStyle/>
          <a:p>
            <a:pPr algn="ctr"/>
            <a:r>
              <a:rPr lang="en-US" sz="2800" dirty="0">
                <a:solidFill>
                  <a:schemeClr val="bg1"/>
                </a:solidFill>
              </a:rPr>
              <a:t>Frank Moore “Niagara”  </a:t>
            </a:r>
          </a:p>
        </p:txBody>
      </p:sp>
    </p:spTree>
    <p:extLst>
      <p:ext uri="{BB962C8B-B14F-4D97-AF65-F5344CB8AC3E}">
        <p14:creationId xmlns:p14="http://schemas.microsoft.com/office/powerpoint/2010/main" val="112269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0018F73-5A17-721A-AAA9-E2D26896211F}"/>
              </a:ext>
            </a:extLst>
          </p:cNvPr>
          <p:cNvPicPr>
            <a:picLocks noChangeAspect="1"/>
          </p:cNvPicPr>
          <p:nvPr/>
        </p:nvPicPr>
        <p:blipFill>
          <a:blip r:embed="rId2"/>
          <a:stretch>
            <a:fillRect/>
          </a:stretch>
        </p:blipFill>
        <p:spPr>
          <a:xfrm>
            <a:off x="850618" y="-63500"/>
            <a:ext cx="6953085" cy="6858000"/>
          </a:xfrm>
          <a:prstGeom prst="rect">
            <a:avLst/>
          </a:prstGeom>
        </p:spPr>
      </p:pic>
      <p:pic>
        <p:nvPicPr>
          <p:cNvPr id="11266" name="Picture 2" descr="Bike Route Guide Sign - Striping Services and Supply">
            <a:extLst>
              <a:ext uri="{FF2B5EF4-FFF2-40B4-BE49-F238E27FC236}">
                <a16:creationId xmlns:a16="http://schemas.microsoft.com/office/drawing/2014/main" id="{DF8F89F9-839F-FBB2-023F-11C3FC259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3749" y="3149183"/>
            <a:ext cx="3209313" cy="240949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nvironmentalism | Museum of the City ...">
            <a:extLst>
              <a:ext uri="{FF2B5EF4-FFF2-40B4-BE49-F238E27FC236}">
                <a16:creationId xmlns:a16="http://schemas.microsoft.com/office/drawing/2014/main" id="{3CBEBE35-43A1-4039-7CB3-A8A72A373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964" y="73894"/>
            <a:ext cx="3209313" cy="2698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A86DDD-2DAC-2097-60B0-A9CDAF3D3800}"/>
              </a:ext>
            </a:extLst>
          </p:cNvPr>
          <p:cNvSpPr txBox="1"/>
          <p:nvPr/>
        </p:nvSpPr>
        <p:spPr>
          <a:xfrm>
            <a:off x="8463749" y="5624949"/>
            <a:ext cx="3209313" cy="1169551"/>
          </a:xfrm>
          <a:prstGeom prst="rect">
            <a:avLst/>
          </a:prstGeom>
          <a:noFill/>
        </p:spPr>
        <p:txBody>
          <a:bodyPr wrap="square" rtlCol="0">
            <a:spAutoFit/>
          </a:bodyPr>
          <a:lstStyle/>
          <a:p>
            <a:r>
              <a:rPr lang="en-US" sz="1000" b="0" i="0" dirty="0">
                <a:solidFill>
                  <a:srgbClr val="000000"/>
                </a:solidFill>
                <a:effectLst/>
                <a:highlight>
                  <a:srgbClr val="FFFFFF"/>
                </a:highlight>
                <a:latin typeface="Times New Roman" panose="02020603050405020304" pitchFamily="18" charset="0"/>
              </a:rPr>
              <a:t>For the first Earth Day in 1970, Joan Smith organized a community-wide bicycle parade down Buffalo’s Main Street for hundreds of riders — complete with a commuter race between a bike, a car, a bus, and a walker racing from the city line to downtown, and she always shared when recounting these events, that the bicycle won the race. Founded Niagara Frontier Bicycle Club that day.</a:t>
            </a:r>
            <a:endParaRPr lang="en-US" sz="1000" dirty="0"/>
          </a:p>
        </p:txBody>
      </p:sp>
    </p:spTree>
    <p:extLst>
      <p:ext uri="{BB962C8B-B14F-4D97-AF65-F5344CB8AC3E}">
        <p14:creationId xmlns:p14="http://schemas.microsoft.com/office/powerpoint/2010/main" val="1193323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170" y="-212300"/>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194" name="Picture 2" descr="The Niagara Movement: The Early Battle for Civil Rights — Northampton  Center for the Arts">
            <a:extLst>
              <a:ext uri="{FF2B5EF4-FFF2-40B4-BE49-F238E27FC236}">
                <a16:creationId xmlns:a16="http://schemas.microsoft.com/office/drawing/2014/main" id="{C42546F1-C13E-59E7-9003-72064E95B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0" y="3701758"/>
            <a:ext cx="5051685" cy="284157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uly 11, 1905: The Niagara Movement - Zinn Education Project">
            <a:extLst>
              <a:ext uri="{FF2B5EF4-FFF2-40B4-BE49-F238E27FC236}">
                <a16:creationId xmlns:a16="http://schemas.microsoft.com/office/drawing/2014/main" id="{A84D3527-F55C-4EF0-32C2-D988A53AC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0" y="-100734"/>
            <a:ext cx="2731385" cy="36351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iagara Movement (1905-1909) •">
            <a:extLst>
              <a:ext uri="{FF2B5EF4-FFF2-40B4-BE49-F238E27FC236}">
                <a16:creationId xmlns:a16="http://schemas.microsoft.com/office/drawing/2014/main" id="{545F7D8E-370B-1B23-5693-5937D66E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725" y="-100734"/>
            <a:ext cx="3056472" cy="194700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he Niagara Movement">
            <a:extLst>
              <a:ext uri="{FF2B5EF4-FFF2-40B4-BE49-F238E27FC236}">
                <a16:creationId xmlns:a16="http://schemas.microsoft.com/office/drawing/2014/main" id="{B1EDB45D-B73E-73F9-25F6-314857F8C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725" y="1846271"/>
            <a:ext cx="2413941" cy="182449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Seneca Falls Historic Dinner - The Monadnock Center : The Monadnock Center">
            <a:extLst>
              <a:ext uri="{FF2B5EF4-FFF2-40B4-BE49-F238E27FC236}">
                <a16:creationId xmlns:a16="http://schemas.microsoft.com/office/drawing/2014/main" id="{04FD6BD6-76FA-5381-37C6-A50D63853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0057" y="-100734"/>
            <a:ext cx="5613816" cy="274141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autauqua Assembly, Clarinda, Ia ...">
            <a:extLst>
              <a:ext uri="{FF2B5EF4-FFF2-40B4-BE49-F238E27FC236}">
                <a16:creationId xmlns:a16="http://schemas.microsoft.com/office/drawing/2014/main" id="{42477AF9-02DB-FA29-CF78-541972F0A0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559" y="5314832"/>
            <a:ext cx="4924574" cy="1159348"/>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Things to Do - Chautauqua Institution">
            <a:extLst>
              <a:ext uri="{FF2B5EF4-FFF2-40B4-BE49-F238E27FC236}">
                <a16:creationId xmlns:a16="http://schemas.microsoft.com/office/drawing/2014/main" id="{313F1D88-0148-E59A-6064-E190E5786F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5715" y="2902354"/>
            <a:ext cx="6436880" cy="2129122"/>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Chautauqua Institution – Arcadia Publishing">
            <a:extLst>
              <a:ext uri="{FF2B5EF4-FFF2-40B4-BE49-F238E27FC236}">
                <a16:creationId xmlns:a16="http://schemas.microsoft.com/office/drawing/2014/main" id="{416A47B9-2DE5-C050-FB8A-1463C58A57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65244" y="3478197"/>
            <a:ext cx="1272901" cy="1824491"/>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1848 Seneca Falls Woman's Rights ...">
            <a:extLst>
              <a:ext uri="{FF2B5EF4-FFF2-40B4-BE49-F238E27FC236}">
                <a16:creationId xmlns:a16="http://schemas.microsoft.com/office/drawing/2014/main" id="{81C783C1-8466-9C42-79CF-367430D712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67267" y="1338063"/>
            <a:ext cx="1888080" cy="1112157"/>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a:extLst>
              <a:ext uri="{FF2B5EF4-FFF2-40B4-BE49-F238E27FC236}">
                <a16:creationId xmlns:a16="http://schemas.microsoft.com/office/drawing/2014/main" id="{B23CC421-57D4-0EFF-30D2-0E0B799834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74345" y="5519937"/>
            <a:ext cx="892459" cy="1331752"/>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The Underground Railroad">
            <a:extLst>
              <a:ext uri="{FF2B5EF4-FFF2-40B4-BE49-F238E27FC236}">
                <a16:creationId xmlns:a16="http://schemas.microsoft.com/office/drawing/2014/main" id="{348DEAE4-8088-BC52-AB65-948E814A95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7593" y="5588018"/>
            <a:ext cx="1256752" cy="11955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2">
            <a:extLst>
              <a:ext uri="{FF2B5EF4-FFF2-40B4-BE49-F238E27FC236}">
                <a16:creationId xmlns:a16="http://schemas.microsoft.com/office/drawing/2014/main" id="{CEA4D121-E53C-B313-6F12-273BB1BC1E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1150" y="5881760"/>
            <a:ext cx="1719093" cy="112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4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pPr algn="r"/>
            <a:fld id="{D9ED38F1-5BC5-4356-B029-C50D7CEB024D}" type="slidenum">
              <a:rPr lang="en-US" sz="1400" smtClean="0">
                <a:solidFill>
                  <a:prstClr val="black">
                    <a:tint val="75000"/>
                  </a:prstClr>
                </a:solidFill>
                <a:latin typeface="Franklin Gothic Book" panose="020B0503020102020204" pitchFamily="34" charset="0"/>
              </a:rPr>
              <a:pPr algn="r"/>
              <a:t>14</a:t>
            </a:fld>
            <a:endParaRPr lang="en-US" sz="1400" dirty="0">
              <a:solidFill>
                <a:prstClr val="black">
                  <a:tint val="75000"/>
                </a:prstClr>
              </a:solidFill>
              <a:latin typeface="Franklin Gothic Book" panose="020B0503020102020204" pitchFamily="34" charset="0"/>
            </a:endParaRPr>
          </a:p>
        </p:txBody>
      </p:sp>
      <p:pic>
        <p:nvPicPr>
          <p:cNvPr id="3" name="Picture 2"/>
          <p:cNvPicPr>
            <a:picLocks noChangeAspect="1"/>
          </p:cNvPicPr>
          <p:nvPr/>
        </p:nvPicPr>
        <p:blipFill>
          <a:blip r:embed="rId3"/>
          <a:stretch>
            <a:fillRect/>
          </a:stretch>
        </p:blipFill>
        <p:spPr>
          <a:xfrm>
            <a:off x="1663700" y="266700"/>
            <a:ext cx="8864600" cy="6311900"/>
          </a:xfrm>
          <a:prstGeom prst="rect">
            <a:avLst/>
          </a:prstGeom>
        </p:spPr>
      </p:pic>
      <p:sp>
        <p:nvSpPr>
          <p:cNvPr id="6" name="TextBox 5"/>
          <p:cNvSpPr txBox="1"/>
          <p:nvPr/>
        </p:nvSpPr>
        <p:spPr>
          <a:xfrm>
            <a:off x="10610824" y="4010770"/>
            <a:ext cx="1721124" cy="954107"/>
          </a:xfrm>
          <a:prstGeom prst="rect">
            <a:avLst/>
          </a:prstGeom>
          <a:noFill/>
        </p:spPr>
        <p:txBody>
          <a:bodyPr wrap="square" rtlCol="0">
            <a:spAutoFit/>
          </a:bodyPr>
          <a:lstStyle/>
          <a:p>
            <a:r>
              <a:rPr lang="en-US" sz="2800" dirty="0">
                <a:solidFill>
                  <a:srgbClr val="FFFFFF"/>
                </a:solidFill>
              </a:rPr>
              <a:t>Images Matter</a:t>
            </a:r>
          </a:p>
        </p:txBody>
      </p:sp>
    </p:spTree>
    <p:extLst>
      <p:ext uri="{BB962C8B-B14F-4D97-AF65-F5344CB8AC3E}">
        <p14:creationId xmlns:p14="http://schemas.microsoft.com/office/powerpoint/2010/main" val="2973532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7228" y="-217249"/>
            <a:ext cx="13086834" cy="7108673"/>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Screen Shot 2017-05-08 at 6.59.0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7899" y="401077"/>
            <a:ext cx="4708095" cy="4929905"/>
          </a:xfrm>
          <a:prstGeom prst="rect">
            <a:avLst/>
          </a:prstGeom>
        </p:spPr>
      </p:pic>
      <p:pic>
        <p:nvPicPr>
          <p:cNvPr id="11" name="Picture 10" descr="Screen Shot 2017-05-08 at 6.59.5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2899" y="2442390"/>
            <a:ext cx="8619669" cy="4069422"/>
          </a:xfrm>
          <a:prstGeom prst="rect">
            <a:avLst/>
          </a:prstGeom>
        </p:spPr>
      </p:pic>
      <p:pic>
        <p:nvPicPr>
          <p:cNvPr id="4" name="Picture 3" descr="MITWomensLAbESR13a-2-300x21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67012" y="-501346"/>
            <a:ext cx="4411427" cy="3132113"/>
          </a:xfrm>
          <a:prstGeom prst="rect">
            <a:avLst/>
          </a:prstGeom>
        </p:spPr>
      </p:pic>
      <p:pic>
        <p:nvPicPr>
          <p:cNvPr id="2" name="Picture 1"/>
          <p:cNvPicPr>
            <a:picLocks noChangeAspect="1"/>
          </p:cNvPicPr>
          <p:nvPr/>
        </p:nvPicPr>
        <p:blipFill>
          <a:blip r:embed="rId5"/>
          <a:stretch>
            <a:fillRect/>
          </a:stretch>
        </p:blipFill>
        <p:spPr>
          <a:xfrm>
            <a:off x="634978" y="4006192"/>
            <a:ext cx="1694636" cy="2691481"/>
          </a:xfrm>
          <a:prstGeom prst="rect">
            <a:avLst/>
          </a:prstGeom>
        </p:spPr>
      </p:pic>
    </p:spTree>
    <p:extLst>
      <p:ext uri="{BB962C8B-B14F-4D97-AF65-F5344CB8AC3E}">
        <p14:creationId xmlns:p14="http://schemas.microsoft.com/office/powerpoint/2010/main" val="1842166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438589" y="156257"/>
            <a:ext cx="5219700" cy="1498600"/>
          </a:xfrm>
          <a:prstGeom prst="rect">
            <a:avLst/>
          </a:prstGeom>
        </p:spPr>
      </p:pic>
      <p:pic>
        <p:nvPicPr>
          <p:cNvPr id="3" name="Picture 2"/>
          <p:cNvPicPr>
            <a:picLocks noChangeAspect="1"/>
          </p:cNvPicPr>
          <p:nvPr/>
        </p:nvPicPr>
        <p:blipFill>
          <a:blip r:embed="rId3"/>
          <a:stretch>
            <a:fillRect/>
          </a:stretch>
        </p:blipFill>
        <p:spPr>
          <a:xfrm>
            <a:off x="269823" y="0"/>
            <a:ext cx="9039069" cy="4998998"/>
          </a:xfrm>
          <a:prstGeom prst="rect">
            <a:avLst/>
          </a:prstGeom>
        </p:spPr>
      </p:pic>
      <p:sp>
        <p:nvSpPr>
          <p:cNvPr id="4" name="TextBox 3">
            <a:extLst>
              <a:ext uri="{FF2B5EF4-FFF2-40B4-BE49-F238E27FC236}">
                <a16:creationId xmlns:a16="http://schemas.microsoft.com/office/drawing/2014/main" id="{EDF5A358-065F-5BDF-E43A-070F35402F06}"/>
              </a:ext>
            </a:extLst>
          </p:cNvPr>
          <p:cNvSpPr txBox="1"/>
          <p:nvPr/>
        </p:nvSpPr>
        <p:spPr>
          <a:xfrm>
            <a:off x="1094282" y="5267109"/>
            <a:ext cx="10568066" cy="1200329"/>
          </a:xfrm>
          <a:prstGeom prst="rect">
            <a:avLst/>
          </a:prstGeom>
          <a:noFill/>
        </p:spPr>
        <p:txBody>
          <a:bodyPr wrap="square" rtlCol="0">
            <a:spAutoFit/>
          </a:bodyPr>
          <a:lstStyle/>
          <a:p>
            <a:r>
              <a:rPr lang="en-US" b="0" i="0" dirty="0">
                <a:solidFill>
                  <a:srgbClr val="0D0C0D"/>
                </a:solidFill>
                <a:effectLst/>
                <a:highlight>
                  <a:srgbClr val="FFFFFF"/>
                </a:highlight>
                <a:latin typeface="baskerville-urw"/>
              </a:rPr>
              <a:t>Ellen Swallow </a:t>
            </a:r>
            <a:r>
              <a:rPr lang="en-US" dirty="0">
                <a:solidFill>
                  <a:srgbClr val="0D0C0D"/>
                </a:solidFill>
                <a:highlight>
                  <a:srgbClr val="FFFFFF"/>
                </a:highlight>
                <a:latin typeface="baskerville-urw"/>
              </a:rPr>
              <a:t>Richards: </a:t>
            </a:r>
            <a:r>
              <a:rPr lang="en-US" b="0" i="0" dirty="0">
                <a:solidFill>
                  <a:srgbClr val="0D0C0D"/>
                </a:solidFill>
                <a:effectLst/>
                <a:highlight>
                  <a:srgbClr val="FFFFFF"/>
                </a:highlight>
                <a:latin typeface="baskerville-urw"/>
              </a:rPr>
              <a:t>The conference, held annually, grew in size and influence under the leadership of Mrs. Richards until, meeting at </a:t>
            </a:r>
            <a:r>
              <a:rPr lang="en-US" b="1" i="0" dirty="0">
                <a:solidFill>
                  <a:srgbClr val="0D0C0D"/>
                </a:solidFill>
                <a:effectLst/>
                <a:highlight>
                  <a:srgbClr val="FFFFFF"/>
                </a:highlight>
                <a:latin typeface="baskerville-urw"/>
              </a:rPr>
              <a:t>Chautauqua</a:t>
            </a:r>
            <a:r>
              <a:rPr lang="en-US" b="0" i="0" dirty="0">
                <a:solidFill>
                  <a:srgbClr val="0D0C0D"/>
                </a:solidFill>
                <a:effectLst/>
                <a:highlight>
                  <a:srgbClr val="FFFFFF"/>
                </a:highlight>
                <a:latin typeface="baskerville-urw"/>
              </a:rPr>
              <a:t> in 1908, the participants agreed to gather again in Washington later that year to form the American Home Economics Association. Mrs. Richards was elected president and served until 1910, when she insisted on retiring. </a:t>
            </a:r>
            <a:r>
              <a:rPr lang="en-US" b="0" i="0" dirty="0">
                <a:solidFill>
                  <a:srgbClr val="0D0C0D"/>
                </a:solidFill>
                <a:effectLst/>
                <a:highlight>
                  <a:srgbClr val="FFFFFF"/>
                </a:highlight>
                <a:latin typeface="baskerville-urw"/>
                <a:sym typeface="Wingdings" pitchFamily="2" charset="2"/>
              </a:rPr>
              <a:t> GLOBE  Related (water, earth, air, food quality)</a:t>
            </a:r>
            <a:endParaRPr lang="en-US" dirty="0"/>
          </a:p>
        </p:txBody>
      </p:sp>
    </p:spTree>
    <p:extLst>
      <p:ext uri="{BB962C8B-B14F-4D97-AF65-F5344CB8AC3E}">
        <p14:creationId xmlns:p14="http://schemas.microsoft.com/office/powerpoint/2010/main" val="362478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338" name="Picture 2" descr="Photo">
            <a:extLst>
              <a:ext uri="{FF2B5EF4-FFF2-40B4-BE49-F238E27FC236}">
                <a16:creationId xmlns:a16="http://schemas.microsoft.com/office/drawing/2014/main" id="{2A1385A9-B14E-D409-CB2A-41C1EC2CC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72" y="-57651"/>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eorgina đuka tesla">
            <a:extLst>
              <a:ext uri="{FF2B5EF4-FFF2-40B4-BE49-F238E27FC236}">
                <a16:creationId xmlns:a16="http://schemas.microsoft.com/office/drawing/2014/main" id="{A9819784-A59D-FF64-A3B2-B12F10CF9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67195"/>
            <a:ext cx="2553913" cy="16332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BC0173F-3035-F431-01DA-5F1BBBA2BE8C}"/>
              </a:ext>
            </a:extLst>
          </p:cNvPr>
          <p:cNvPicPr>
            <a:picLocks noChangeAspect="1"/>
          </p:cNvPicPr>
          <p:nvPr/>
        </p:nvPicPr>
        <p:blipFill>
          <a:blip r:embed="rId4"/>
          <a:stretch>
            <a:fillRect/>
          </a:stretch>
        </p:blipFill>
        <p:spPr>
          <a:xfrm>
            <a:off x="6096000" y="-57651"/>
            <a:ext cx="4923203" cy="3514386"/>
          </a:xfrm>
          <a:prstGeom prst="rect">
            <a:avLst/>
          </a:prstGeom>
        </p:spPr>
      </p:pic>
      <p:sp>
        <p:nvSpPr>
          <p:cNvPr id="3" name="TextBox 2">
            <a:extLst>
              <a:ext uri="{FF2B5EF4-FFF2-40B4-BE49-F238E27FC236}">
                <a16:creationId xmlns:a16="http://schemas.microsoft.com/office/drawing/2014/main" id="{6427CB83-4933-21AD-2AF2-E0CFC873B03E}"/>
              </a:ext>
            </a:extLst>
          </p:cNvPr>
          <p:cNvSpPr txBox="1"/>
          <p:nvPr/>
        </p:nvSpPr>
        <p:spPr>
          <a:xfrm>
            <a:off x="6096000" y="5510949"/>
            <a:ext cx="6096000" cy="1169551"/>
          </a:xfrm>
          <a:prstGeom prst="rect">
            <a:avLst/>
          </a:prstGeom>
          <a:noFill/>
        </p:spPr>
        <p:txBody>
          <a:bodyPr wrap="square" rtlCol="0">
            <a:spAutoFit/>
          </a:bodyPr>
          <a:lstStyle/>
          <a:p>
            <a:r>
              <a:rPr lang="en-US" sz="1400" b="0" i="0" dirty="0" err="1">
                <a:solidFill>
                  <a:srgbClr val="555753"/>
                </a:solidFill>
                <a:effectLst/>
                <a:highlight>
                  <a:srgbClr val="FFFFFF"/>
                </a:highlight>
                <a:latin typeface="Lora" panose="020F0502020204030204" pitchFamily="34" charset="0"/>
              </a:rPr>
              <a:t>Duka</a:t>
            </a:r>
            <a:r>
              <a:rPr lang="en-US" sz="1400" b="0" i="0" dirty="0">
                <a:solidFill>
                  <a:srgbClr val="555753"/>
                </a:solidFill>
                <a:effectLst/>
                <a:highlight>
                  <a:srgbClr val="FFFFFF"/>
                </a:highlight>
                <a:latin typeface="Lora" panose="020F0502020204030204" pitchFamily="34" charset="0"/>
              </a:rPr>
              <a:t> Tesla: (…) My mother was an inventor of the first order and would, I believe, have achieved great things had she not been so remote from modern life and its multifold opportunities. She invented and constructed all kinds of tools and devices and wove the finest designs from thread which was spun by her. (…) </a:t>
            </a:r>
            <a:r>
              <a:rPr lang="en-US" sz="1400" dirty="0">
                <a:solidFill>
                  <a:srgbClr val="555753"/>
                </a:solidFill>
                <a:highlight>
                  <a:srgbClr val="FFFFFF"/>
                </a:highlight>
                <a:latin typeface="Lora" panose="020F0502020204030204" pitchFamily="34" charset="0"/>
              </a:rPr>
              <a:t>-- Nikola Tesla</a:t>
            </a:r>
            <a:endParaRPr lang="en-US" sz="1400" dirty="0"/>
          </a:p>
        </p:txBody>
      </p:sp>
      <p:sp>
        <p:nvSpPr>
          <p:cNvPr id="6" name="TextBox 5">
            <a:extLst>
              <a:ext uri="{FF2B5EF4-FFF2-40B4-BE49-F238E27FC236}">
                <a16:creationId xmlns:a16="http://schemas.microsoft.com/office/drawing/2014/main" id="{11A4F884-01D4-D589-56D3-CD51160CBB83}"/>
              </a:ext>
            </a:extLst>
          </p:cNvPr>
          <p:cNvSpPr txBox="1"/>
          <p:nvPr/>
        </p:nvSpPr>
        <p:spPr>
          <a:xfrm>
            <a:off x="6022299" y="0"/>
            <a:ext cx="4815590" cy="646331"/>
          </a:xfrm>
          <a:prstGeom prst="rect">
            <a:avLst/>
          </a:prstGeom>
          <a:noFill/>
        </p:spPr>
        <p:txBody>
          <a:bodyPr wrap="square">
            <a:spAutoFit/>
          </a:bodyPr>
          <a:lstStyle/>
          <a:p>
            <a:r>
              <a:rPr lang="en-US" b="0" i="0" dirty="0">
                <a:solidFill>
                  <a:srgbClr val="040C28"/>
                </a:solidFill>
                <a:effectLst/>
                <a:latin typeface="Google Sans"/>
              </a:rPr>
              <a:t>Tesla pioneered the generation, transmission, and use of alternating current (AC) electricity</a:t>
            </a:r>
            <a:r>
              <a:rPr lang="en-US" b="0" i="0" dirty="0">
                <a:solidFill>
                  <a:srgbClr val="202124"/>
                </a:solidFill>
                <a:effectLst/>
                <a:highlight>
                  <a:srgbClr val="FFFFFF"/>
                </a:highlight>
                <a:latin typeface="Google Sans"/>
              </a:rPr>
              <a:t>,</a:t>
            </a:r>
            <a:endParaRPr lang="en-US" dirty="0"/>
          </a:p>
        </p:txBody>
      </p:sp>
      <p:pic>
        <p:nvPicPr>
          <p:cNvPr id="14342" name="Picture 6">
            <a:extLst>
              <a:ext uri="{FF2B5EF4-FFF2-40B4-BE49-F238E27FC236}">
                <a16:creationId xmlns:a16="http://schemas.microsoft.com/office/drawing/2014/main" id="{E656BFCA-6566-AF30-C8C2-A6D2400204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4451" y="3667195"/>
            <a:ext cx="2256977" cy="169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31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4B1DF04-4156-6C8F-0854-FA640BC172AA}"/>
              </a:ext>
            </a:extLst>
          </p:cNvPr>
          <p:cNvPicPr>
            <a:picLocks noChangeAspect="1"/>
          </p:cNvPicPr>
          <p:nvPr/>
        </p:nvPicPr>
        <p:blipFill>
          <a:blip r:embed="rId2"/>
          <a:stretch>
            <a:fillRect/>
          </a:stretch>
        </p:blipFill>
        <p:spPr>
          <a:xfrm>
            <a:off x="0" y="-728642"/>
            <a:ext cx="11967148" cy="7955937"/>
          </a:xfrm>
          <a:prstGeom prst="rect">
            <a:avLst/>
          </a:prstGeom>
        </p:spPr>
      </p:pic>
    </p:spTree>
    <p:extLst>
      <p:ext uri="{BB962C8B-B14F-4D97-AF65-F5344CB8AC3E}">
        <p14:creationId xmlns:p14="http://schemas.microsoft.com/office/powerpoint/2010/main" val="1502300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007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4B1DF04-4156-6C8F-0854-FA640BC172AA}"/>
              </a:ext>
            </a:extLst>
          </p:cNvPr>
          <p:cNvPicPr>
            <a:picLocks noChangeAspect="1"/>
          </p:cNvPicPr>
          <p:nvPr/>
        </p:nvPicPr>
        <p:blipFill>
          <a:blip r:embed="rId2"/>
          <a:stretch>
            <a:fillRect/>
          </a:stretch>
        </p:blipFill>
        <p:spPr>
          <a:xfrm>
            <a:off x="0" y="-728642"/>
            <a:ext cx="11967148" cy="7955937"/>
          </a:xfrm>
          <a:prstGeom prst="rect">
            <a:avLst/>
          </a:prstGeom>
        </p:spPr>
      </p:pic>
    </p:spTree>
    <p:extLst>
      <p:ext uri="{BB962C8B-B14F-4D97-AF65-F5344CB8AC3E}">
        <p14:creationId xmlns:p14="http://schemas.microsoft.com/office/powerpoint/2010/main" val="402070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290" name="Picture 2">
            <a:extLst>
              <a:ext uri="{FF2B5EF4-FFF2-40B4-BE49-F238E27FC236}">
                <a16:creationId xmlns:a16="http://schemas.microsoft.com/office/drawing/2014/main" id="{255CC923-18C6-E630-727E-418B3DBF8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854" y="2008775"/>
            <a:ext cx="5369888" cy="402881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B81A087E-FF89-4489-A891-6D193E787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57" y="2518442"/>
            <a:ext cx="5024830" cy="37699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E3473A-79CF-C46C-532C-0313ECBE4A53}"/>
              </a:ext>
            </a:extLst>
          </p:cNvPr>
          <p:cNvPicPr>
            <a:picLocks noChangeAspect="1"/>
          </p:cNvPicPr>
          <p:nvPr/>
        </p:nvPicPr>
        <p:blipFill>
          <a:blip r:embed="rId4"/>
          <a:stretch>
            <a:fillRect/>
          </a:stretch>
        </p:blipFill>
        <p:spPr>
          <a:xfrm>
            <a:off x="463015" y="25693"/>
            <a:ext cx="4825272" cy="3876769"/>
          </a:xfrm>
          <a:prstGeom prst="rect">
            <a:avLst/>
          </a:prstGeom>
        </p:spPr>
      </p:pic>
      <p:sp>
        <p:nvSpPr>
          <p:cNvPr id="3" name="TextBox 2">
            <a:extLst>
              <a:ext uri="{FF2B5EF4-FFF2-40B4-BE49-F238E27FC236}">
                <a16:creationId xmlns:a16="http://schemas.microsoft.com/office/drawing/2014/main" id="{B6A2B354-30CD-D91E-4250-40994F8878F2}"/>
              </a:ext>
            </a:extLst>
          </p:cNvPr>
          <p:cNvSpPr txBox="1"/>
          <p:nvPr/>
        </p:nvSpPr>
        <p:spPr>
          <a:xfrm>
            <a:off x="5692852" y="239842"/>
            <a:ext cx="6499147" cy="1200329"/>
          </a:xfrm>
          <a:prstGeom prst="rect">
            <a:avLst/>
          </a:prstGeom>
          <a:noFill/>
        </p:spPr>
        <p:txBody>
          <a:bodyPr wrap="square" rtlCol="0">
            <a:spAutoFit/>
          </a:bodyPr>
          <a:lstStyle/>
          <a:p>
            <a:r>
              <a:rPr lang="en-US" sz="2400" dirty="0">
                <a:solidFill>
                  <a:schemeClr val="bg1"/>
                </a:solidFill>
              </a:rPr>
              <a:t>Buffalo NY – Canal Sides (start of Erie Canal) </a:t>
            </a:r>
          </a:p>
          <a:p>
            <a:r>
              <a:rPr lang="en-US" sz="2400" dirty="0">
                <a:solidFill>
                  <a:schemeClr val="bg1"/>
                </a:solidFill>
              </a:rPr>
              <a:t>…has a Solar Power Carousel with solar roof from nearby Tesla plant at the old Republic steel mill site</a:t>
            </a:r>
          </a:p>
        </p:txBody>
      </p:sp>
    </p:spTree>
    <p:extLst>
      <p:ext uri="{BB962C8B-B14F-4D97-AF65-F5344CB8AC3E}">
        <p14:creationId xmlns:p14="http://schemas.microsoft.com/office/powerpoint/2010/main" val="990520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p:nvPr/>
        </p:nvSpPr>
        <p:spPr>
          <a:xfrm>
            <a:off x="31751" y="1"/>
            <a:ext cx="12128499" cy="6857999"/>
          </a:xfrm>
          <a:prstGeom prst="rect">
            <a:avLst/>
          </a:prstGeom>
          <a:blipFill>
            <a:blip r:embed="rId3"/>
            <a:stretch>
              <a:fillRect/>
            </a:stretch>
          </a:blipFill>
        </p:spPr>
        <p:txBody>
          <a:bodyPr/>
          <a:lstStyle/>
          <a:p>
            <a:endParaRPr lang="en-US"/>
          </a:p>
        </p:txBody>
      </p:sp>
      <p:sp>
        <p:nvSpPr>
          <p:cNvPr id="139" name="Shape 139"/>
          <p:cNvSpPr/>
          <p:nvPr/>
        </p:nvSpPr>
        <p:spPr>
          <a:xfrm>
            <a:off x="0" y="0"/>
            <a:ext cx="12192000" cy="6858000"/>
          </a:xfrm>
          <a:prstGeom prst="rect">
            <a:avLst/>
          </a:prstGeom>
          <a:blipFill>
            <a:blip r:embed="rId4"/>
            <a:stretch>
              <a:fillRect/>
            </a:stretch>
          </a:blipFill>
        </p:spPr>
        <p:txBody>
          <a:bodyPr/>
          <a:lstStyle/>
          <a:p>
            <a:endParaRPr lang="en-US"/>
          </a:p>
        </p:txBody>
      </p:sp>
      <p:sp>
        <p:nvSpPr>
          <p:cNvPr id="140" name="Shape 140"/>
          <p:cNvSpPr/>
          <p:nvPr/>
        </p:nvSpPr>
        <p:spPr>
          <a:xfrm>
            <a:off x="2" y="0"/>
            <a:ext cx="12166599" cy="6858000"/>
          </a:xfrm>
          <a:prstGeom prst="rect">
            <a:avLst/>
          </a:prstGeom>
          <a:blipFill>
            <a:blip r:embed="rId5"/>
            <a:stretch>
              <a:fillRect/>
            </a:stretch>
          </a:blipFill>
        </p:spPr>
        <p:txBody>
          <a:bodyPr/>
          <a:lstStyle/>
          <a:p>
            <a:endParaRPr lang="en-US"/>
          </a:p>
        </p:txBody>
      </p:sp>
    </p:spTree>
    <p:extLst>
      <p:ext uri="{BB962C8B-B14F-4D97-AF65-F5344CB8AC3E}">
        <p14:creationId xmlns:p14="http://schemas.microsoft.com/office/powerpoint/2010/main" val="8646367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ctrTitle"/>
          </p:nvPr>
        </p:nvSpPr>
        <p:spPr>
          <a:xfrm>
            <a:off x="518583" y="407987"/>
            <a:ext cx="9766400" cy="399900"/>
          </a:xfrm>
          <a:prstGeom prst="rect">
            <a:avLst/>
          </a:prstGeom>
          <a:noFill/>
          <a:ln>
            <a:noFill/>
          </a:ln>
        </p:spPr>
        <p:txBody>
          <a:bodyPr vert="horz" lIns="0" tIns="0" rIns="0" bIns="0" rtlCol="0" anchor="t" anchorCtr="0">
            <a:noAutofit/>
          </a:bodyPr>
          <a:lstStyle/>
          <a:p>
            <a:pPr indent="406390" algn="l">
              <a:lnSpc>
                <a:spcPct val="95000"/>
              </a:lnSpc>
              <a:spcBef>
                <a:spcPts val="0"/>
              </a:spcBef>
              <a:buClr>
                <a:schemeClr val="lt1"/>
              </a:buClr>
              <a:buSzPct val="25000"/>
            </a:pPr>
            <a:r>
              <a:rPr lang="en" sz="3867" b="1">
                <a:solidFill>
                  <a:srgbClr val="0066CC"/>
                </a:solidFill>
                <a:latin typeface="Arial"/>
                <a:ea typeface="Arial"/>
                <a:cs typeface="Arial"/>
                <a:sym typeface="Arial"/>
              </a:rPr>
              <a:t>Community Mapping Activity</a:t>
            </a:r>
          </a:p>
        </p:txBody>
      </p:sp>
      <p:sp>
        <p:nvSpPr>
          <p:cNvPr id="147" name="Shape 147"/>
          <p:cNvSpPr/>
          <p:nvPr/>
        </p:nvSpPr>
        <p:spPr>
          <a:xfrm>
            <a:off x="594783" y="1122361"/>
            <a:ext cx="11002432" cy="4613275"/>
          </a:xfrm>
          <a:prstGeom prst="rect">
            <a:avLst/>
          </a:prstGeom>
          <a:blipFill>
            <a:blip r:embed="rId3"/>
            <a:stretch>
              <a:fillRect/>
            </a:stretch>
          </a:blipFill>
        </p:spPr>
        <p:txBody>
          <a:bodyPr/>
          <a:lstStyle/>
          <a:p>
            <a:endParaRPr lang="en-US"/>
          </a:p>
        </p:txBody>
      </p:sp>
      <p:sp>
        <p:nvSpPr>
          <p:cNvPr id="148" name="Shape 148"/>
          <p:cNvSpPr txBox="1"/>
          <p:nvPr/>
        </p:nvSpPr>
        <p:spPr>
          <a:xfrm>
            <a:off x="1016002" y="5811838"/>
            <a:ext cx="10581199" cy="879599"/>
          </a:xfrm>
          <a:prstGeom prst="rect">
            <a:avLst/>
          </a:prstGeom>
          <a:noFill/>
          <a:ln>
            <a:noFill/>
          </a:ln>
        </p:spPr>
        <p:txBody>
          <a:bodyPr lIns="0" tIns="0" rIns="0" bIns="0" anchor="t" anchorCtr="0">
            <a:noAutofit/>
          </a:bodyPr>
          <a:lstStyle/>
          <a:p>
            <a:pPr>
              <a:lnSpc>
                <a:spcPct val="95000"/>
              </a:lnSpc>
              <a:buClr>
                <a:schemeClr val="dk1"/>
              </a:buClr>
              <a:buSzPct val="25000"/>
            </a:pPr>
            <a:r>
              <a:rPr lang="en" dirty="0">
                <a:solidFill>
                  <a:srgbClr val="000000"/>
                </a:solidFill>
                <a:latin typeface="Arial"/>
                <a:ea typeface="Arial"/>
                <a:cs typeface="Arial"/>
                <a:sym typeface="Arial"/>
              </a:rPr>
              <a:t>None of these maps would exist without the extraordinary goodwill of people everywhere who share their knowledge with all of us to better their own lives, that of their their family and their communities.</a:t>
            </a:r>
          </a:p>
        </p:txBody>
      </p:sp>
    </p:spTree>
    <p:extLst>
      <p:ext uri="{BB962C8B-B14F-4D97-AF65-F5344CB8AC3E}">
        <p14:creationId xmlns:p14="http://schemas.microsoft.com/office/powerpoint/2010/main" val="2020214331"/>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4926" y="-250673"/>
            <a:ext cx="13086834" cy="710867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ABE40AF-79EA-B548-8ADC-2F7116D615A1}"/>
              </a:ext>
            </a:extLst>
          </p:cNvPr>
          <p:cNvPicPr>
            <a:picLocks noChangeAspect="1"/>
          </p:cNvPicPr>
          <p:nvPr/>
        </p:nvPicPr>
        <p:blipFill>
          <a:blip r:embed="rId2"/>
          <a:stretch>
            <a:fillRect/>
          </a:stretch>
        </p:blipFill>
        <p:spPr>
          <a:xfrm>
            <a:off x="-175884" y="162801"/>
            <a:ext cx="12502220" cy="6344014"/>
          </a:xfrm>
          <a:prstGeom prst="rect">
            <a:avLst/>
          </a:prstGeom>
        </p:spPr>
      </p:pic>
      <p:pic>
        <p:nvPicPr>
          <p:cNvPr id="5" name="Picture 4">
            <a:extLst>
              <a:ext uri="{FF2B5EF4-FFF2-40B4-BE49-F238E27FC236}">
                <a16:creationId xmlns:a16="http://schemas.microsoft.com/office/drawing/2014/main" id="{D5D59E49-F178-BD4A-9ED7-33712ED5B756}"/>
              </a:ext>
            </a:extLst>
          </p:cNvPr>
          <p:cNvPicPr>
            <a:picLocks noChangeAspect="1"/>
          </p:cNvPicPr>
          <p:nvPr/>
        </p:nvPicPr>
        <p:blipFill>
          <a:blip r:embed="rId3"/>
          <a:stretch>
            <a:fillRect/>
          </a:stretch>
        </p:blipFill>
        <p:spPr>
          <a:xfrm>
            <a:off x="5067300" y="485613"/>
            <a:ext cx="2057400" cy="215900"/>
          </a:xfrm>
          <a:prstGeom prst="rect">
            <a:avLst/>
          </a:prstGeom>
        </p:spPr>
      </p:pic>
      <p:pic>
        <p:nvPicPr>
          <p:cNvPr id="6" name="Picture 5">
            <a:extLst>
              <a:ext uri="{FF2B5EF4-FFF2-40B4-BE49-F238E27FC236}">
                <a16:creationId xmlns:a16="http://schemas.microsoft.com/office/drawing/2014/main" id="{F6BACD3E-1F45-C845-AA8D-5AABBDD979B6}"/>
              </a:ext>
            </a:extLst>
          </p:cNvPr>
          <p:cNvPicPr>
            <a:picLocks noChangeAspect="1"/>
          </p:cNvPicPr>
          <p:nvPr/>
        </p:nvPicPr>
        <p:blipFill>
          <a:blip r:embed="rId3"/>
          <a:stretch>
            <a:fillRect/>
          </a:stretch>
        </p:blipFill>
        <p:spPr>
          <a:xfrm>
            <a:off x="10264547" y="201352"/>
            <a:ext cx="2057400" cy="335892"/>
          </a:xfrm>
          <a:prstGeom prst="rect">
            <a:avLst/>
          </a:prstGeom>
        </p:spPr>
      </p:pic>
    </p:spTree>
    <p:extLst>
      <p:ext uri="{BB962C8B-B14F-4D97-AF65-F5344CB8AC3E}">
        <p14:creationId xmlns:p14="http://schemas.microsoft.com/office/powerpoint/2010/main" val="1234054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7228" y="-217249"/>
            <a:ext cx="13086834" cy="7108673"/>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1"/>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809" y="0"/>
            <a:ext cx="5908791" cy="3173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8224" y="3309862"/>
            <a:ext cx="6884500" cy="3160954"/>
          </a:xfrm>
          <a:prstGeom prst="rect">
            <a:avLst/>
          </a:prstGeom>
        </p:spPr>
      </p:pic>
      <p:pic>
        <p:nvPicPr>
          <p:cNvPr id="7" name="Picture 6" descr="Screen Shot 2014-05-12 at 6.17.07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4024" y="5740699"/>
            <a:ext cx="1152289" cy="1117301"/>
          </a:xfrm>
          <a:prstGeom prst="rect">
            <a:avLst/>
          </a:prstGeom>
        </p:spPr>
      </p:pic>
      <p:pic>
        <p:nvPicPr>
          <p:cNvPr id="8" name="Picture 7" descr="GWC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26" y="3399664"/>
            <a:ext cx="2201351" cy="1651014"/>
          </a:xfrm>
          <a:prstGeom prst="rect">
            <a:avLst/>
          </a:prstGeom>
          <a:ln w="127000" cmpd="sng">
            <a:solidFill>
              <a:schemeClr val="bg1"/>
            </a:solidFill>
          </a:ln>
        </p:spPr>
      </p:pic>
      <p:pic>
        <p:nvPicPr>
          <p:cNvPr id="10" name="Picture 9" descr="HarrisonCodeMedium.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7185" y="0"/>
            <a:ext cx="3403218" cy="2552413"/>
          </a:xfrm>
          <a:prstGeom prst="rect">
            <a:avLst/>
          </a:prstGeom>
        </p:spPr>
      </p:pic>
      <p:pic>
        <p:nvPicPr>
          <p:cNvPr id="11" name="Picture 10" descr="1024px-Nikola_Tesla,_with_his_equipment_Wellcome_M001478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64439" y="-168511"/>
            <a:ext cx="3258677" cy="2459919"/>
          </a:xfrm>
          <a:prstGeom prst="rect">
            <a:avLst/>
          </a:prstGeom>
        </p:spPr>
      </p:pic>
      <p:pic>
        <p:nvPicPr>
          <p:cNvPr id="12" name="Picture 11"/>
          <p:cNvPicPr>
            <a:picLocks noChangeAspect="1"/>
          </p:cNvPicPr>
          <p:nvPr/>
        </p:nvPicPr>
        <p:blipFill>
          <a:blip r:embed="rId8"/>
          <a:stretch>
            <a:fillRect/>
          </a:stretch>
        </p:blipFill>
        <p:spPr>
          <a:xfrm>
            <a:off x="4338436" y="3240268"/>
            <a:ext cx="1565976" cy="2239346"/>
          </a:xfrm>
          <a:prstGeom prst="rect">
            <a:avLst/>
          </a:prstGeom>
        </p:spPr>
      </p:pic>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396" y="5421216"/>
            <a:ext cx="3284981" cy="1213267"/>
          </a:xfrm>
          <a:prstGeom prst="rect">
            <a:avLst/>
          </a:prstGeom>
        </p:spPr>
      </p:pic>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7098" y="5280848"/>
            <a:ext cx="1698719" cy="1229382"/>
          </a:xfrm>
          <a:prstGeom prst="rect">
            <a:avLst/>
          </a:prstGeom>
        </p:spPr>
      </p:pic>
      <p:pic>
        <p:nvPicPr>
          <p:cNvPr id="13" name="Picture 1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785656" y="1470614"/>
            <a:ext cx="2204299" cy="1554176"/>
          </a:xfrm>
          <a:prstGeom prst="rect">
            <a:avLst/>
          </a:prstGeom>
        </p:spPr>
      </p:pic>
      <p:pic>
        <p:nvPicPr>
          <p:cNvPr id="14" name="Picture 13">
            <a:extLst>
              <a:ext uri="{FF2B5EF4-FFF2-40B4-BE49-F238E27FC236}">
                <a16:creationId xmlns:a16="http://schemas.microsoft.com/office/drawing/2014/main" id="{67405A6A-5E3B-E34C-8901-2BC89BDD5E1C}"/>
              </a:ext>
            </a:extLst>
          </p:cNvPr>
          <p:cNvPicPr>
            <a:picLocks noChangeAspect="1"/>
          </p:cNvPicPr>
          <p:nvPr/>
        </p:nvPicPr>
        <p:blipFill rotWithShape="1">
          <a:blip r:embed="rId12"/>
          <a:srcRect l="-312" t="13479" r="44313" b="4907"/>
          <a:stretch/>
        </p:blipFill>
        <p:spPr>
          <a:xfrm>
            <a:off x="2605359" y="3447979"/>
            <a:ext cx="1565977" cy="1816759"/>
          </a:xfrm>
          <a:prstGeom prst="rect">
            <a:avLst/>
          </a:prstGeom>
        </p:spPr>
      </p:pic>
      <p:pic>
        <p:nvPicPr>
          <p:cNvPr id="4" name="Picture 3">
            <a:extLst>
              <a:ext uri="{FF2B5EF4-FFF2-40B4-BE49-F238E27FC236}">
                <a16:creationId xmlns:a16="http://schemas.microsoft.com/office/drawing/2014/main" id="{9F88260B-AA17-6A43-8046-5DBD3D60EE39}"/>
              </a:ext>
            </a:extLst>
          </p:cNvPr>
          <p:cNvPicPr>
            <a:picLocks noChangeAspect="1"/>
          </p:cNvPicPr>
          <p:nvPr/>
        </p:nvPicPr>
        <p:blipFill>
          <a:blip r:embed="rId13"/>
          <a:stretch>
            <a:fillRect/>
          </a:stretch>
        </p:blipFill>
        <p:spPr>
          <a:xfrm>
            <a:off x="110503" y="5264738"/>
            <a:ext cx="1767680" cy="1329186"/>
          </a:xfrm>
          <a:prstGeom prst="rect">
            <a:avLst/>
          </a:prstGeom>
        </p:spPr>
      </p:pic>
    </p:spTree>
    <p:extLst>
      <p:ext uri="{BB962C8B-B14F-4D97-AF65-F5344CB8AC3E}">
        <p14:creationId xmlns:p14="http://schemas.microsoft.com/office/powerpoint/2010/main" val="2301301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840" y="344980"/>
            <a:ext cx="9849755" cy="6891119"/>
          </a:xfrm>
          <a:prstGeom prst="rect">
            <a:avLst/>
          </a:prstGeom>
        </p:spPr>
      </p:pic>
      <p:sp>
        <p:nvSpPr>
          <p:cNvPr id="5" name="TextBox 4"/>
          <p:cNvSpPr txBox="1"/>
          <p:nvPr/>
        </p:nvSpPr>
        <p:spPr>
          <a:xfrm>
            <a:off x="8030168" y="459556"/>
            <a:ext cx="3835605" cy="369332"/>
          </a:xfrm>
          <a:prstGeom prst="rect">
            <a:avLst/>
          </a:prstGeom>
          <a:noFill/>
        </p:spPr>
        <p:txBody>
          <a:bodyPr wrap="none" rtlCol="0">
            <a:spAutoFit/>
          </a:bodyPr>
          <a:lstStyle/>
          <a:p>
            <a:r>
              <a:rPr lang="en-US" b="1" dirty="0"/>
              <a:t>SOURCE: http://polygraph.cool/films/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6767" y="1093219"/>
            <a:ext cx="2681166" cy="2271765"/>
          </a:xfrm>
          <a:prstGeom prst="rect">
            <a:avLst/>
          </a:prstGeom>
        </p:spPr>
      </p:pic>
      <p:pic>
        <p:nvPicPr>
          <p:cNvPr id="7" name="Picture 6"/>
          <p:cNvPicPr>
            <a:picLocks noChangeAspect="1"/>
          </p:cNvPicPr>
          <p:nvPr/>
        </p:nvPicPr>
        <p:blipFill>
          <a:blip r:embed="rId4"/>
          <a:stretch>
            <a:fillRect/>
          </a:stretch>
        </p:blipFill>
        <p:spPr>
          <a:xfrm>
            <a:off x="6413321" y="3864759"/>
            <a:ext cx="5844824" cy="2538468"/>
          </a:xfrm>
          <a:prstGeom prst="rect">
            <a:avLst/>
          </a:prstGeom>
        </p:spPr>
      </p:pic>
      <p:sp>
        <p:nvSpPr>
          <p:cNvPr id="9" name="Title 1"/>
          <p:cNvSpPr>
            <a:spLocks noGrp="1"/>
          </p:cNvSpPr>
          <p:nvPr/>
        </p:nvSpPr>
        <p:spPr>
          <a:xfrm>
            <a:off x="1524000" y="-1426"/>
            <a:ext cx="9144000" cy="29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prstClr val="white"/>
                </a:solidFill>
              </a:rPr>
              <a:t>Data: Unconscious and Institutional Bias in Media example</a:t>
            </a:r>
            <a:endParaRPr lang="en-US" sz="2400" b="1" dirty="0">
              <a:solidFill>
                <a:srgbClr val="FFFF00"/>
              </a:solidFill>
            </a:endParaRPr>
          </a:p>
        </p:txBody>
      </p:sp>
      <p:sp>
        <p:nvSpPr>
          <p:cNvPr id="3" name="Rectangle 2"/>
          <p:cNvSpPr/>
          <p:nvPr/>
        </p:nvSpPr>
        <p:spPr>
          <a:xfrm>
            <a:off x="992161" y="423354"/>
            <a:ext cx="899559" cy="4233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6680548" y="3936125"/>
            <a:ext cx="615409" cy="350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53704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pPr algn="r"/>
            <a:fld id="{D9ED38F1-5BC5-4356-B029-C50D7CEB024D}" type="slidenum">
              <a:rPr lang="en-US" sz="1400" smtClean="0">
                <a:solidFill>
                  <a:prstClr val="black">
                    <a:tint val="75000"/>
                  </a:prstClr>
                </a:solidFill>
                <a:latin typeface="Franklin Gothic Book" panose="020B0503020102020204" pitchFamily="34" charset="0"/>
              </a:rPr>
              <a:pPr algn="r"/>
              <a:t>26</a:t>
            </a:fld>
            <a:endParaRPr lang="en-US" sz="1400" dirty="0">
              <a:solidFill>
                <a:prstClr val="black">
                  <a:tint val="75000"/>
                </a:prstClr>
              </a:solidFill>
              <a:latin typeface="Franklin Gothic Book" panose="020B0503020102020204" pitchFamily="34" charset="0"/>
            </a:endParaRPr>
          </a:p>
        </p:txBody>
      </p:sp>
      <p:pic>
        <p:nvPicPr>
          <p:cNvPr id="2" name="Picture 1"/>
          <p:cNvPicPr>
            <a:picLocks noChangeAspect="1"/>
          </p:cNvPicPr>
          <p:nvPr/>
        </p:nvPicPr>
        <p:blipFill>
          <a:blip r:embed="rId3"/>
          <a:stretch>
            <a:fillRect/>
          </a:stretch>
        </p:blipFill>
        <p:spPr>
          <a:xfrm>
            <a:off x="9093717" y="2844800"/>
            <a:ext cx="2794000" cy="40132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28" y="0"/>
            <a:ext cx="4323404" cy="6858000"/>
          </a:xfrm>
          <a:prstGeom prst="rect">
            <a:avLst/>
          </a:prstGeom>
        </p:spPr>
      </p:pic>
      <p:pic>
        <p:nvPicPr>
          <p:cNvPr id="6" name="Picture 5"/>
          <p:cNvPicPr>
            <a:picLocks noChangeAspect="1"/>
          </p:cNvPicPr>
          <p:nvPr/>
        </p:nvPicPr>
        <p:blipFill>
          <a:blip r:embed="rId5"/>
          <a:stretch>
            <a:fillRect/>
          </a:stretch>
        </p:blipFill>
        <p:spPr>
          <a:xfrm>
            <a:off x="4578528" y="199092"/>
            <a:ext cx="7262564" cy="2805991"/>
          </a:xfrm>
          <a:prstGeom prst="rect">
            <a:avLst/>
          </a:prstGeom>
        </p:spPr>
      </p:pic>
      <p:pic>
        <p:nvPicPr>
          <p:cNvPr id="9" name="Picture 8"/>
          <p:cNvPicPr>
            <a:picLocks noChangeAspect="1"/>
          </p:cNvPicPr>
          <p:nvPr/>
        </p:nvPicPr>
        <p:blipFill>
          <a:blip r:embed="rId6"/>
          <a:stretch>
            <a:fillRect/>
          </a:stretch>
        </p:blipFill>
        <p:spPr>
          <a:xfrm>
            <a:off x="4069956" y="3207868"/>
            <a:ext cx="5362368" cy="3125802"/>
          </a:xfrm>
          <a:prstGeom prst="rect">
            <a:avLst/>
          </a:prstGeom>
        </p:spPr>
      </p:pic>
      <p:sp>
        <p:nvSpPr>
          <p:cNvPr id="7" name="Oval 6"/>
          <p:cNvSpPr/>
          <p:nvPr/>
        </p:nvSpPr>
        <p:spPr>
          <a:xfrm>
            <a:off x="4896016" y="5648502"/>
            <a:ext cx="1269957" cy="651750"/>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79019" y="6455244"/>
            <a:ext cx="4737858" cy="369332"/>
          </a:xfrm>
          <a:prstGeom prst="rect">
            <a:avLst/>
          </a:prstGeom>
          <a:noFill/>
        </p:spPr>
        <p:txBody>
          <a:bodyPr wrap="none">
            <a:spAutoFit/>
          </a:bodyPr>
          <a:lstStyle/>
          <a:p>
            <a:r>
              <a:rPr lang="en-US" dirty="0">
                <a:solidFill>
                  <a:srgbClr val="FFFFFF"/>
                </a:solidFill>
              </a:rPr>
              <a:t>https://</a:t>
            </a:r>
            <a:r>
              <a:rPr lang="en-US" dirty="0" err="1">
                <a:solidFill>
                  <a:srgbClr val="FFFFFF"/>
                </a:solidFill>
              </a:rPr>
              <a:t>www.fourmilab.ch</a:t>
            </a:r>
            <a:r>
              <a:rPr lang="en-US" dirty="0">
                <a:solidFill>
                  <a:srgbClr val="FFFFFF"/>
                </a:solidFill>
              </a:rPr>
              <a:t>/</a:t>
            </a:r>
            <a:r>
              <a:rPr lang="en-US" dirty="0" err="1">
                <a:solidFill>
                  <a:srgbClr val="FFFFFF"/>
                </a:solidFill>
              </a:rPr>
              <a:t>babbage</a:t>
            </a:r>
            <a:r>
              <a:rPr lang="en-US" dirty="0">
                <a:solidFill>
                  <a:srgbClr val="FFFFFF"/>
                </a:solidFill>
              </a:rPr>
              <a:t>/</a:t>
            </a:r>
            <a:r>
              <a:rPr lang="en-US" dirty="0" err="1">
                <a:solidFill>
                  <a:srgbClr val="FFFFFF"/>
                </a:solidFill>
              </a:rPr>
              <a:t>sketch.html</a:t>
            </a:r>
            <a:endParaRPr lang="en-US" dirty="0">
              <a:solidFill>
                <a:srgbClr val="FFFFFF"/>
              </a:solidFill>
            </a:endParaRPr>
          </a:p>
        </p:txBody>
      </p:sp>
    </p:spTree>
    <p:extLst>
      <p:ext uri="{BB962C8B-B14F-4D97-AF65-F5344CB8AC3E}">
        <p14:creationId xmlns:p14="http://schemas.microsoft.com/office/powerpoint/2010/main" val="706424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1624313" y="1133588"/>
            <a:ext cx="9169420" cy="4331088"/>
          </a:xfrm>
          <a:prstGeom prst="rect">
            <a:avLst/>
          </a:prstGeom>
        </p:spPr>
      </p:pic>
    </p:spTree>
    <p:extLst>
      <p:ext uri="{BB962C8B-B14F-4D97-AF65-F5344CB8AC3E}">
        <p14:creationId xmlns:p14="http://schemas.microsoft.com/office/powerpoint/2010/main" val="184552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153406" y="4531044"/>
            <a:ext cx="7495642" cy="1564837"/>
          </a:xfrm>
          <a:prstGeom prst="rect">
            <a:avLst/>
          </a:prstGeom>
          <a:noFill/>
        </p:spPr>
        <p:txBody>
          <a:bodyPr wrap="square" rtlCol="0">
            <a:spAutoFit/>
          </a:bodyPr>
          <a:lstStyle/>
          <a:p>
            <a:r>
              <a:rPr lang="en-US" sz="3200" dirty="0">
                <a:solidFill>
                  <a:srgbClr val="FFFFFF"/>
                </a:solidFill>
              </a:rPr>
              <a:t>The farther backward you can look…</a:t>
            </a:r>
          </a:p>
          <a:p>
            <a:r>
              <a:rPr lang="en-US" sz="3200" dirty="0">
                <a:solidFill>
                  <a:srgbClr val="FFFFFF"/>
                </a:solidFill>
              </a:rPr>
              <a:t>…. the farther forward you will see.</a:t>
            </a:r>
          </a:p>
          <a:p>
            <a:pPr algn="r"/>
            <a:r>
              <a:rPr lang="en-US" sz="3200" dirty="0">
                <a:solidFill>
                  <a:srgbClr val="FFFFFF"/>
                </a:solidFill>
              </a:rPr>
              <a:t>-- Winston Churchill</a:t>
            </a:r>
          </a:p>
        </p:txBody>
      </p:sp>
      <p:pic>
        <p:nvPicPr>
          <p:cNvPr id="9220" name="Picture 4" descr="About — SANKOFA">
            <a:extLst>
              <a:ext uri="{FF2B5EF4-FFF2-40B4-BE49-F238E27FC236}">
                <a16:creationId xmlns:a16="http://schemas.microsoft.com/office/drawing/2014/main" id="{706B20E3-5FB5-D1B5-722B-9C75CD5D4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733" y="359158"/>
            <a:ext cx="3394464" cy="3544618"/>
          </a:xfrm>
          <a:prstGeom prst="rect">
            <a:avLst/>
          </a:prstGeom>
          <a:solidFill>
            <a:schemeClr val="bg1"/>
          </a:solidFill>
        </p:spPr>
      </p:pic>
      <p:sp>
        <p:nvSpPr>
          <p:cNvPr id="2" name="TextBox 1">
            <a:extLst>
              <a:ext uri="{FF2B5EF4-FFF2-40B4-BE49-F238E27FC236}">
                <a16:creationId xmlns:a16="http://schemas.microsoft.com/office/drawing/2014/main" id="{975ACC12-D4DC-AE61-2748-257F46914E82}"/>
              </a:ext>
            </a:extLst>
          </p:cNvPr>
          <p:cNvSpPr txBox="1"/>
          <p:nvPr/>
        </p:nvSpPr>
        <p:spPr>
          <a:xfrm>
            <a:off x="877733" y="3429000"/>
            <a:ext cx="959371" cy="369332"/>
          </a:xfrm>
          <a:prstGeom prst="rect">
            <a:avLst/>
          </a:prstGeom>
          <a:noFill/>
        </p:spPr>
        <p:txBody>
          <a:bodyPr wrap="square" rtlCol="0">
            <a:spAutoFit/>
          </a:bodyPr>
          <a:lstStyle/>
          <a:p>
            <a:r>
              <a:rPr lang="en-US" b="0" i="0" dirty="0">
                <a:solidFill>
                  <a:srgbClr val="202124"/>
                </a:solidFill>
                <a:effectLst/>
                <a:highlight>
                  <a:srgbClr val="FFFFFF"/>
                </a:highlight>
                <a:latin typeface="Google Sans"/>
              </a:rPr>
              <a:t>Sankofa</a:t>
            </a:r>
            <a:endParaRPr lang="en-US" dirty="0"/>
          </a:p>
        </p:txBody>
      </p:sp>
      <p:pic>
        <p:nvPicPr>
          <p:cNvPr id="9222" name="Picture 6" descr="Western NY Region News | Upstate New York Chapter AATSP">
            <a:extLst>
              <a:ext uri="{FF2B5EF4-FFF2-40B4-BE49-F238E27FC236}">
                <a16:creationId xmlns:a16="http://schemas.microsoft.com/office/drawing/2014/main" id="{E67732FC-8AC6-C4E0-CEB2-9DD8CEC70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621" y="215955"/>
            <a:ext cx="5651292" cy="4502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23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2898D72-4F53-6F80-E217-07D9B0A621AD}"/>
              </a:ext>
            </a:extLst>
          </p:cNvPr>
          <p:cNvPicPr>
            <a:picLocks noChangeAspect="1"/>
          </p:cNvPicPr>
          <p:nvPr/>
        </p:nvPicPr>
        <p:blipFill>
          <a:blip r:embed="rId2"/>
          <a:stretch>
            <a:fillRect/>
          </a:stretch>
        </p:blipFill>
        <p:spPr>
          <a:xfrm>
            <a:off x="2854375" y="0"/>
            <a:ext cx="8493177" cy="6697167"/>
          </a:xfrm>
          <a:prstGeom prst="rect">
            <a:avLst/>
          </a:prstGeom>
        </p:spPr>
      </p:pic>
      <p:pic>
        <p:nvPicPr>
          <p:cNvPr id="5122" name="Picture 2" descr="Iroquois/ Six Nations/ Haudenosaunee Flag">
            <a:extLst>
              <a:ext uri="{FF2B5EF4-FFF2-40B4-BE49-F238E27FC236}">
                <a16:creationId xmlns:a16="http://schemas.microsoft.com/office/drawing/2014/main" id="{F0EB28FD-6B62-EB1B-C797-09C1F589B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8" y="217976"/>
            <a:ext cx="2863688" cy="161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41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Hiawatha Belt">
            <a:extLst>
              <a:ext uri="{FF2B5EF4-FFF2-40B4-BE49-F238E27FC236}">
                <a16:creationId xmlns:a16="http://schemas.microsoft.com/office/drawing/2014/main" id="{47B85922-A1E2-FB05-DFD9-5C909B500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242" y="-109655"/>
            <a:ext cx="9309516" cy="5213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09AA92-D46C-E308-4BD8-DAF420D5BC79}"/>
              </a:ext>
            </a:extLst>
          </p:cNvPr>
          <p:cNvSpPr txBox="1"/>
          <p:nvPr/>
        </p:nvSpPr>
        <p:spPr>
          <a:xfrm>
            <a:off x="624589" y="4365010"/>
            <a:ext cx="11397521" cy="2492990"/>
          </a:xfrm>
          <a:prstGeom prst="rect">
            <a:avLst/>
          </a:prstGeom>
          <a:noFill/>
        </p:spPr>
        <p:txBody>
          <a:bodyPr wrap="square" rtlCol="0">
            <a:spAutoFit/>
          </a:bodyPr>
          <a:lstStyle/>
          <a:p>
            <a:r>
              <a:rPr lang="en-US" sz="2400" b="1" i="0" dirty="0">
                <a:solidFill>
                  <a:srgbClr val="222222"/>
                </a:solidFill>
                <a:effectLst/>
                <a:highlight>
                  <a:srgbClr val="F8F9FA"/>
                </a:highlight>
                <a:latin typeface="PBS Sans"/>
              </a:rPr>
              <a:t>Haudenosaunee - Seneca, Cayuga, Onondaga, Oneida, Mohawk, Tuscarora</a:t>
            </a:r>
          </a:p>
          <a:p>
            <a:endParaRPr lang="en-US" sz="1200" b="1" i="0" dirty="0">
              <a:solidFill>
                <a:srgbClr val="222222"/>
              </a:solidFill>
              <a:effectLst/>
              <a:highlight>
                <a:srgbClr val="F8F9FA"/>
              </a:highlight>
              <a:latin typeface="PBS Sans"/>
            </a:endParaRPr>
          </a:p>
          <a:p>
            <a:r>
              <a:rPr lang="en-US" sz="2400" b="1" i="0" dirty="0">
                <a:solidFill>
                  <a:srgbClr val="222222"/>
                </a:solidFill>
                <a:effectLst/>
                <a:highlight>
                  <a:srgbClr val="F8F9FA"/>
                </a:highlight>
                <a:latin typeface="PBS Sans"/>
              </a:rPr>
              <a:t>Iroquois Confederacy, founded by the Great Peacemaker (Hiawatha) in 1142, is the oldest living participatory democracy on earth</a:t>
            </a:r>
            <a:r>
              <a:rPr lang="en-US" b="0" i="0" dirty="0">
                <a:solidFill>
                  <a:srgbClr val="222222"/>
                </a:solidFill>
                <a:effectLst/>
                <a:highlight>
                  <a:srgbClr val="F8F9FA"/>
                </a:highlight>
                <a:latin typeface="PBS Sans"/>
              </a:rPr>
              <a:t>. </a:t>
            </a:r>
          </a:p>
          <a:p>
            <a:endParaRPr lang="en-US" dirty="0">
              <a:solidFill>
                <a:srgbClr val="222222"/>
              </a:solidFill>
              <a:highlight>
                <a:srgbClr val="F8F9FA"/>
              </a:highlight>
              <a:latin typeface="PBS Sans"/>
            </a:endParaRPr>
          </a:p>
          <a:p>
            <a:r>
              <a:rPr lang="en-US" b="0" i="0" dirty="0">
                <a:solidFill>
                  <a:srgbClr val="222222"/>
                </a:solidFill>
                <a:effectLst/>
                <a:highlight>
                  <a:srgbClr val="F8F9FA"/>
                </a:highlight>
                <a:latin typeface="PBS Sans"/>
              </a:rPr>
              <a:t>In 1988, the U.S. Senate paid tribute with a resolution that said, "The confederation of the original 13 colonies into one republic was inﬂuenced by the political system developed by the Iroquois Confederacy, as were many of the democratic principles which were incorporated into the constitution itself."</a:t>
            </a:r>
            <a:endParaRPr lang="en-US" dirty="0"/>
          </a:p>
        </p:txBody>
      </p:sp>
    </p:spTree>
    <p:extLst>
      <p:ext uri="{BB962C8B-B14F-4D97-AF65-F5344CB8AC3E}">
        <p14:creationId xmlns:p14="http://schemas.microsoft.com/office/powerpoint/2010/main" val="166741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046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74" name="Picture 2" descr="Evolution of the lacrosse stick, an illustration Vincent Ricasio">
            <a:extLst>
              <a:ext uri="{FF2B5EF4-FFF2-40B4-BE49-F238E27FC236}">
                <a16:creationId xmlns:a16="http://schemas.microsoft.com/office/drawing/2014/main" id="{5A054B15-73CF-C269-E4CC-E5A83783C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57" y="480258"/>
            <a:ext cx="8004748" cy="45026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lympic rings isolated on white ...">
            <a:extLst>
              <a:ext uri="{FF2B5EF4-FFF2-40B4-BE49-F238E27FC236}">
                <a16:creationId xmlns:a16="http://schemas.microsoft.com/office/drawing/2014/main" id="{FFCF9488-8D8E-BD6C-9577-118B45B88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5772" y="3222885"/>
            <a:ext cx="3186826" cy="3437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7C616E-CDEF-A132-A63C-6456602D1B94}"/>
              </a:ext>
            </a:extLst>
          </p:cNvPr>
          <p:cNvSpPr txBox="1"/>
          <p:nvPr/>
        </p:nvSpPr>
        <p:spPr>
          <a:xfrm>
            <a:off x="9165940" y="5621310"/>
            <a:ext cx="2567564" cy="461665"/>
          </a:xfrm>
          <a:prstGeom prst="rect">
            <a:avLst/>
          </a:prstGeom>
          <a:noFill/>
        </p:spPr>
        <p:txBody>
          <a:bodyPr wrap="square" rtlCol="0">
            <a:spAutoFit/>
          </a:bodyPr>
          <a:lstStyle/>
          <a:p>
            <a:r>
              <a:rPr lang="en-US" sz="2400" dirty="0"/>
              <a:t>Los Angeles 2028</a:t>
            </a:r>
          </a:p>
        </p:txBody>
      </p:sp>
      <p:sp>
        <p:nvSpPr>
          <p:cNvPr id="3" name="Rectangle 2">
            <a:extLst>
              <a:ext uri="{FF2B5EF4-FFF2-40B4-BE49-F238E27FC236}">
                <a16:creationId xmlns:a16="http://schemas.microsoft.com/office/drawing/2014/main" id="{04227879-F8E6-5AD2-EB84-D925B65A4FA7}"/>
              </a:ext>
            </a:extLst>
          </p:cNvPr>
          <p:cNvSpPr/>
          <p:nvPr/>
        </p:nvSpPr>
        <p:spPr>
          <a:xfrm>
            <a:off x="8589364" y="6265889"/>
            <a:ext cx="3602636" cy="3946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91644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111" y="-268111"/>
            <a:ext cx="12474222" cy="726722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218" name="Picture 2" descr="Erie canal">
            <a:extLst>
              <a:ext uri="{FF2B5EF4-FFF2-40B4-BE49-F238E27FC236}">
                <a16:creationId xmlns:a16="http://schemas.microsoft.com/office/drawing/2014/main" id="{5F8303D4-0198-C4AB-5BF1-71648AF2F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50" y="-29918"/>
            <a:ext cx="7857032" cy="674227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aperback The Erie Canal Book">
            <a:extLst>
              <a:ext uri="{FF2B5EF4-FFF2-40B4-BE49-F238E27FC236}">
                <a16:creationId xmlns:a16="http://schemas.microsoft.com/office/drawing/2014/main" id="{9E09CBA2-A813-20CA-0707-2B8D744E1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048" y="4855101"/>
            <a:ext cx="1988324" cy="15338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Amazing Impossible Erie Canal (Aladdin Picture Books)">
            <a:extLst>
              <a:ext uri="{FF2B5EF4-FFF2-40B4-BE49-F238E27FC236}">
                <a16:creationId xmlns:a16="http://schemas.microsoft.com/office/drawing/2014/main" id="{93FB01F0-C19C-EB43-88D4-9D1740813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7043" y="0"/>
            <a:ext cx="3442966" cy="458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95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7228" y="-217249"/>
            <a:ext cx="13086834" cy="7108673"/>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939800" y="0"/>
            <a:ext cx="10312176" cy="6858000"/>
          </a:xfrm>
          <a:prstGeom prst="rect">
            <a:avLst/>
          </a:prstGeom>
        </p:spPr>
      </p:pic>
      <p:sp>
        <p:nvSpPr>
          <p:cNvPr id="4" name="TextBox 3"/>
          <p:cNvSpPr txBox="1"/>
          <p:nvPr/>
        </p:nvSpPr>
        <p:spPr>
          <a:xfrm>
            <a:off x="7620001" y="6627168"/>
            <a:ext cx="2229555" cy="230832"/>
          </a:xfrm>
          <a:prstGeom prst="rect">
            <a:avLst/>
          </a:prstGeom>
          <a:noFill/>
        </p:spPr>
        <p:txBody>
          <a:bodyPr wrap="square" rtlCol="0">
            <a:spAutoFit/>
          </a:bodyPr>
          <a:lstStyle/>
          <a:p>
            <a:pPr algn="ctr"/>
            <a:r>
              <a:rPr lang="en-US" sz="900" dirty="0">
                <a:solidFill>
                  <a:schemeClr val="bg1"/>
                </a:solidFill>
              </a:rPr>
              <a:t>source: </a:t>
            </a:r>
            <a:r>
              <a:rPr lang="en-US" sz="900" dirty="0" err="1">
                <a:solidFill>
                  <a:schemeClr val="bg1"/>
                </a:solidFill>
              </a:rPr>
              <a:t>wikipedia</a:t>
            </a:r>
            <a:endParaRPr lang="en-US" sz="900" dirty="0">
              <a:solidFill>
                <a:schemeClr val="bg1"/>
              </a:solidFill>
            </a:endParaRPr>
          </a:p>
        </p:txBody>
      </p:sp>
    </p:spTree>
    <p:extLst>
      <p:ext uri="{BB962C8B-B14F-4D97-AF65-F5344CB8AC3E}">
        <p14:creationId xmlns:p14="http://schemas.microsoft.com/office/powerpoint/2010/main" val="3900183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7228" y="-217249"/>
            <a:ext cx="13086834" cy="7108673"/>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1299007" y="-115814"/>
            <a:ext cx="10287000" cy="6858000"/>
          </a:xfrm>
          <a:prstGeom prst="rect">
            <a:avLst/>
          </a:prstGeom>
        </p:spPr>
      </p:pic>
      <p:sp>
        <p:nvSpPr>
          <p:cNvPr id="4" name="TextBox 3"/>
          <p:cNvSpPr txBox="1"/>
          <p:nvPr/>
        </p:nvSpPr>
        <p:spPr>
          <a:xfrm>
            <a:off x="9355668" y="6655390"/>
            <a:ext cx="2229555" cy="230832"/>
          </a:xfrm>
          <a:prstGeom prst="rect">
            <a:avLst/>
          </a:prstGeom>
          <a:noFill/>
        </p:spPr>
        <p:txBody>
          <a:bodyPr wrap="square" rtlCol="0">
            <a:spAutoFit/>
          </a:bodyPr>
          <a:lstStyle/>
          <a:p>
            <a:pPr algn="ctr"/>
            <a:r>
              <a:rPr lang="en-US" sz="900" dirty="0">
                <a:solidFill>
                  <a:schemeClr val="bg1"/>
                </a:solidFill>
              </a:rPr>
              <a:t>source: </a:t>
            </a:r>
            <a:r>
              <a:rPr lang="en-US" sz="900" dirty="0" err="1">
                <a:solidFill>
                  <a:schemeClr val="bg1"/>
                </a:solidFill>
              </a:rPr>
              <a:t>wikipedia</a:t>
            </a:r>
            <a:endParaRPr lang="en-US" sz="900" dirty="0">
              <a:solidFill>
                <a:schemeClr val="bg1"/>
              </a:solidFill>
            </a:endParaRPr>
          </a:p>
        </p:txBody>
      </p:sp>
    </p:spTree>
    <p:extLst>
      <p:ext uri="{BB962C8B-B14F-4D97-AF65-F5344CB8AC3E}">
        <p14:creationId xmlns:p14="http://schemas.microsoft.com/office/powerpoint/2010/main" val="38056012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241367</TotalTime>
  <Words>562</Words>
  <Application>Microsoft Macintosh PowerPoint</Application>
  <PresentationFormat>Widescreen</PresentationFormat>
  <Paragraphs>41</Paragraphs>
  <Slides>27</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vt:lpstr>
      <vt:lpstr>Avenir Next Regular</vt:lpstr>
      <vt:lpstr>baskerville-urw</vt:lpstr>
      <vt:lpstr>Calibri</vt:lpstr>
      <vt:lpstr>Calibri Light</vt:lpstr>
      <vt:lpstr>Franklin Gothic Book</vt:lpstr>
      <vt:lpstr>Georgia</vt:lpstr>
      <vt:lpstr>Google Sans</vt:lpstr>
      <vt:lpstr>Lora</vt:lpstr>
      <vt:lpstr>PBS Sans</vt:lpstr>
      <vt:lpstr>Permanent Marker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Mapping Activity</vt:lpstr>
      <vt:lpstr>PowerPoint Presentation</vt:lpstr>
      <vt:lpstr>PowerPoint Presentation</vt:lpstr>
      <vt:lpstr>PowerPoint Presentation</vt:lpstr>
      <vt:lpstr>PowerPoint Presentation</vt:lpstr>
      <vt:lpstr>PowerPoint Presentation</vt:lpstr>
    </vt:vector>
  </TitlesOfParts>
  <Company>EOP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Placeholder</dc:title>
  <dc:creator>Harned, Charles (Intern)</dc:creator>
  <cp:lastModifiedBy>Megan Smith</cp:lastModifiedBy>
  <cp:revision>919</cp:revision>
  <cp:lastPrinted>2016-09-08T15:08:19Z</cp:lastPrinted>
  <dcterms:created xsi:type="dcterms:W3CDTF">2015-04-14T16:32:19Z</dcterms:created>
  <dcterms:modified xsi:type="dcterms:W3CDTF">2024-07-16T22:13:26Z</dcterms:modified>
</cp:coreProperties>
</file>