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4" r:id="rId4"/>
    <p:sldId id="258" r:id="rId5"/>
    <p:sldId id="263" r:id="rId6"/>
    <p:sldId id="256" r:id="rId7"/>
    <p:sldId id="261" r:id="rId8"/>
    <p:sldId id="262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61"/>
    <p:restoredTop sz="94661"/>
  </p:normalViewPr>
  <p:slideViewPr>
    <p:cSldViewPr snapToGrid="0">
      <p:cViewPr varScale="1">
        <p:scale>
          <a:sx n="102" d="100"/>
          <a:sy n="102" d="100"/>
        </p:scale>
        <p:origin x="19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EA04-1815-A5C3-B1CF-82C2D3BA3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03854-EA00-8D0F-25D3-2B97EA87E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F70DF-811D-B9A2-FE03-18F4A6323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A831-ABE4-2F4E-B491-DCEE8886AA7E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57F65-AC72-A108-E3B3-B5DFEB53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C3015-F965-B637-ED75-BDA396C9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7CA-61FA-AD4C-ACB1-359205F5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5C7A-CD27-FB9E-485E-C27C5A31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B5AD8-F778-7ABB-3240-7F21F5480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D5783-863D-EBAF-59C6-26D3EBA9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A831-ABE4-2F4E-B491-DCEE8886AA7E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4A57E-C250-EAA8-02D1-19664E5A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30B24-40C0-CA3F-9CCC-7E4453C4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7CA-61FA-AD4C-ACB1-359205F5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2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ECD505-3EC0-8FD9-0F50-F85A11352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A6BD2-A553-18B3-C430-01756531C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B6E76-EEF7-9AF8-07A8-5C0BDEF6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A831-ABE4-2F4E-B491-DCEE8886AA7E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7A81E-6884-D3F8-6553-35D11DACA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FEAFF-E3A9-11CF-519C-2DE2A97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7CA-61FA-AD4C-ACB1-359205F5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8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8694C-E733-09C4-F104-4F3DD68D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53DF1-6125-5720-68CD-868E7ECC0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EC18-884D-8C63-A476-A4B8EDF5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A831-ABE4-2F4E-B491-DCEE8886AA7E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E0489-CDF5-D84C-372B-87D446CD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9F20D-E032-4D76-4024-323F0C42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7CA-61FA-AD4C-ACB1-359205F5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8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EEB5-D7BC-915B-A22F-D1B82310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A8AD7-F78B-AEFF-01E8-7116E9AC1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293E9-8E49-CE22-425A-DD430A89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A831-ABE4-2F4E-B491-DCEE8886AA7E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3D7BD-5A8E-AAF5-1C28-0EA57B09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D1EF5-B0A1-D4AC-F216-B97628C1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7CA-61FA-AD4C-ACB1-359205F5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4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7511-7780-63A4-E206-13ACBAA6A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DE9B7-B9B7-C151-342E-9C3DA747A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80747-7806-B23F-AA28-2FCFDDB92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2DCA7-DCC9-D849-D40C-0165A98AB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A831-ABE4-2F4E-B491-DCEE8886AA7E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E0648-B677-3E2A-244C-435797F7B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127C8-8304-AF49-6C34-0F9B099F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7CA-61FA-AD4C-ACB1-359205F5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9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813F0-8EB4-908E-F695-3D52CCBC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7FD62-FA7E-4A0A-2FEC-A056A1D29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CDAC4-B27E-BC84-040B-B20ACADC0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A3B67-5551-64E6-31E7-6BC160653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4448B-A9C4-7A58-5880-065919E5A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91C5C8-79A6-1E60-E549-2EE0115A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A831-ABE4-2F4E-B491-DCEE8886AA7E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B163B4-EA47-9A87-815E-DFEE992A7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A3D6FE-23F5-A147-63EB-952D9A11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7CA-61FA-AD4C-ACB1-359205F5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9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1B00-D215-8A56-5F08-C8431ED0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805BD-E9DE-B482-8C76-9169B121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A831-ABE4-2F4E-B491-DCEE8886AA7E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F1C30-9F97-4D48-A8F2-C6839AB8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6F23A-1ED2-AE4E-3394-A0808A1A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7CA-61FA-AD4C-ACB1-359205F5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4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161438-3245-C652-32D1-CEDB21E6F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A831-ABE4-2F4E-B491-DCEE8886AA7E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46972-CA06-F90B-518F-94E28E14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FE575-7849-F691-A803-07D0DD08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7CA-61FA-AD4C-ACB1-359205F5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4FC06-D0A6-011A-4E18-A717E6BA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500BC-DB5F-89D0-67C3-CBF2F9C5B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B435A-DACA-31D1-142B-B82CEE490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E4569-D403-1D48-3D51-E67D56AB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A831-ABE4-2F4E-B491-DCEE8886AA7E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83920-8C4E-D12A-4013-F1D446216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31223-0D15-7214-8BE3-EFA76416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7CA-61FA-AD4C-ACB1-359205F5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DCB79-8B58-765D-03D0-30E70D452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472BA-4C3E-67BE-085A-E607AE5C3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8C472-CEA2-8C7B-CAC3-DF05A44F9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04474-37E0-9620-85FA-F1771758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A831-ABE4-2F4E-B491-DCEE8886AA7E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3BFEF-4216-B19D-2CBC-042DCF25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77099-8E8A-0C65-9D1C-3D771F30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7CA-61FA-AD4C-ACB1-359205F5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5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A66D92-9FB8-55D4-6BDF-0411604A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7A4A2-0503-3317-A173-D2FBF60D0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B2F1C-7B6A-4779-CCDA-6C8E4E126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92A831-ABE4-2F4E-B491-DCEE8886AA7E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9C805-C4C1-BC03-8E47-C1FC7FD01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B2181-45F8-446A-6D39-260BA81F4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3EA7CA-61FA-AD4C-ACB1-359205F5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6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usty_low@strategies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pply.iie.org/register/?id=be0fc460-37a6-48f9-a783-f548f7363e74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apply.iie.org/register/?id=c153d336-7666-4a47-9ac8-d9f7248a7e0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ulbrightscholars.org/non-us-scholars/fulbright-visiting-scholar-program" TargetMode="External"/><Relationship Id="rId11" Type="http://schemas.openxmlformats.org/officeDocument/2006/relationships/hyperlink" Target="https://fulbrightscholars.org/scholar-residence-webinar-archive" TargetMode="External"/><Relationship Id="rId5" Type="http://schemas.openxmlformats.org/officeDocument/2006/relationships/hyperlink" Target="https://fulbrightscholars.org/sir" TargetMode="External"/><Relationship Id="rId10" Type="http://schemas.openxmlformats.org/officeDocument/2006/relationships/hyperlink" Target="https://apply.iie.org/register/?id=116cfdd1-5440-4cd6-a37d-94bdbd10e601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apply.iie.org/register/?id=a7bce0fc-8074-4ab2-a6cd-9e9480f871d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ulbrightscholars.org/us-scholar-awards/global" TargetMode="External"/><Relationship Id="rId5" Type="http://schemas.openxmlformats.org/officeDocument/2006/relationships/hyperlink" Target="https://fulbrightscholars.org/us-scholar-awards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ulbrightteacherexchanges.org/programs/dast" TargetMode="External"/><Relationship Id="rId5" Type="http://schemas.openxmlformats.org/officeDocument/2006/relationships/hyperlink" Target="https://www.fulbrightteacherexchanges.org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6739FB-AE53-2E3F-7AA2-498115D41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088"/>
            <a:ext cx="9144000" cy="735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45ED72-F6C3-D138-CC72-FC9EFA51D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2083"/>
            <a:ext cx="12192000" cy="7359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DBC4B3-4638-2EA3-B6CA-04461B730F20}"/>
              </a:ext>
            </a:extLst>
          </p:cNvPr>
          <p:cNvSpPr/>
          <p:nvPr/>
        </p:nvSpPr>
        <p:spPr>
          <a:xfrm>
            <a:off x="5898995" y="-35089"/>
            <a:ext cx="6293005" cy="735917"/>
          </a:xfrm>
          <a:prstGeom prst="rect">
            <a:avLst/>
          </a:prstGeom>
          <a:solidFill>
            <a:srgbClr val="182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BF8007EA-3309-8C04-DA56-833C1FE41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054" y="1962615"/>
            <a:ext cx="5030946" cy="41837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815B49-B90E-EFD2-2F5B-53389EB028DC}"/>
              </a:ext>
            </a:extLst>
          </p:cNvPr>
          <p:cNvSpPr txBox="1"/>
          <p:nvPr/>
        </p:nvSpPr>
        <p:spPr>
          <a:xfrm>
            <a:off x="363152" y="700828"/>
            <a:ext cx="676599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GLOBE International STEM Network</a:t>
            </a:r>
          </a:p>
          <a:p>
            <a:pPr algn="ctr"/>
            <a:r>
              <a:rPr lang="en-US" sz="2800" b="1" dirty="0"/>
              <a:t>Monthly Networking Session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Leveraging GLOBE into Fulbright Award Opportunities</a:t>
            </a:r>
          </a:p>
          <a:p>
            <a:endParaRPr lang="en-US" sz="2800" b="1" dirty="0"/>
          </a:p>
          <a:p>
            <a:pPr algn="ctr"/>
            <a:r>
              <a:rPr lang="en-US" b="1" dirty="0" err="1"/>
              <a:t>Russanne</a:t>
            </a:r>
            <a:r>
              <a:rPr lang="en-US" b="1" dirty="0"/>
              <a:t> Low PhD</a:t>
            </a:r>
          </a:p>
          <a:p>
            <a:pPr algn="ctr"/>
            <a:r>
              <a:rPr lang="en-US" b="1" dirty="0"/>
              <a:t>Deputy Director </a:t>
            </a:r>
          </a:p>
          <a:p>
            <a:pPr algn="ctr"/>
            <a:r>
              <a:rPr lang="en-US" b="1" dirty="0"/>
              <a:t>GLOBE Implementation Office, STEPE</a:t>
            </a:r>
          </a:p>
          <a:p>
            <a:pPr algn="ctr"/>
            <a:r>
              <a:rPr lang="en-US" b="1" dirty="0"/>
              <a:t>December 19, 2024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Grace Crain-Wright</a:t>
            </a:r>
          </a:p>
          <a:p>
            <a:pPr algn="ctr"/>
            <a:r>
              <a:rPr lang="en-US" b="1" dirty="0"/>
              <a:t>GLOBE Implementation Office, STEPE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Larisa </a:t>
            </a:r>
            <a:r>
              <a:rPr lang="en-US" b="1" dirty="0" err="1"/>
              <a:t>Schelkin</a:t>
            </a:r>
            <a:endParaRPr lang="en-US" b="1" dirty="0"/>
          </a:p>
          <a:p>
            <a:pPr algn="ctr"/>
            <a:r>
              <a:rPr lang="en-US" b="1" dirty="0"/>
              <a:t>GIO-STEPE and Global STEM Education Center</a:t>
            </a:r>
          </a:p>
          <a:p>
            <a:pPr algn="ctr"/>
            <a:endParaRPr lang="en-US" b="1" dirty="0"/>
          </a:p>
          <a:p>
            <a:endParaRPr lang="en-US" sz="2800" b="1" dirty="0"/>
          </a:p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3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B9021-6467-744A-9305-1C9572128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679CEA-2BBD-FDB8-BB87-379FA0094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088"/>
            <a:ext cx="9144000" cy="735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72365-9761-2873-4D09-C17C7211D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2083"/>
            <a:ext cx="12192000" cy="735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D7E715-C19E-017B-DE7C-C1EA7A5E3D4A}"/>
              </a:ext>
            </a:extLst>
          </p:cNvPr>
          <p:cNvSpPr txBox="1"/>
          <p:nvPr/>
        </p:nvSpPr>
        <p:spPr>
          <a:xfrm>
            <a:off x="550211" y="1917206"/>
            <a:ext cx="73912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Welcome to GISN in 2025</a:t>
            </a:r>
          </a:p>
          <a:p>
            <a:endParaRPr lang="en-US" b="1" dirty="0">
              <a:latin typeface="Helvetica" pitchFamily="2" charset="0"/>
            </a:endParaRPr>
          </a:p>
          <a:p>
            <a:r>
              <a:rPr lang="en-US" b="1" dirty="0">
                <a:latin typeface="Helvetica" pitchFamily="2" charset="0"/>
              </a:rPr>
              <a:t>Onboard and welcome new GISN members</a:t>
            </a:r>
          </a:p>
          <a:p>
            <a:r>
              <a:rPr lang="en-US" b="1" dirty="0">
                <a:latin typeface="Helvetica" pitchFamily="2" charset="0"/>
              </a:rPr>
              <a:t>We will talk about opportunities coming up for GISN members</a:t>
            </a:r>
          </a:p>
          <a:p>
            <a:endParaRPr lang="en-US" b="1" dirty="0">
              <a:latin typeface="Helvetica" pitchFamily="2" charset="0"/>
            </a:endParaRPr>
          </a:p>
          <a:p>
            <a:r>
              <a:rPr lang="en-US" b="1" dirty="0">
                <a:latin typeface="Helvetica" pitchFamily="2" charset="0"/>
              </a:rPr>
              <a:t>Please bring a single slide for the networking event for speed networking event!</a:t>
            </a:r>
          </a:p>
          <a:p>
            <a:endParaRPr lang="en-US" b="1" dirty="0">
              <a:latin typeface="Helvetica" pitchFamily="2" charset="0"/>
            </a:endParaRPr>
          </a:p>
          <a:p>
            <a:r>
              <a:rPr lang="en-US" b="1" dirty="0">
                <a:latin typeface="Helvetica" pitchFamily="2" charset="0"/>
              </a:rPr>
              <a:t>Prospective GISN members are invited to attend- share this opportunity with your STEM colleagues: we are actively recruiting  to balance </a:t>
            </a:r>
            <a:r>
              <a:rPr lang="en-US" b="1">
                <a:latin typeface="Helvetica" pitchFamily="2" charset="0"/>
              </a:rPr>
              <a:t>the representation of regions in the GISN</a:t>
            </a:r>
            <a:endParaRPr lang="en-US" b="1" dirty="0">
              <a:latin typeface="Helvetica" pitchFamily="2" charset="0"/>
            </a:endParaRPr>
          </a:p>
          <a:p>
            <a:endParaRPr lang="en-US" dirty="0"/>
          </a:p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1F8474-69E9-F498-D7FD-0072F0AE341E}"/>
              </a:ext>
            </a:extLst>
          </p:cNvPr>
          <p:cNvSpPr/>
          <p:nvPr/>
        </p:nvSpPr>
        <p:spPr>
          <a:xfrm>
            <a:off x="5898995" y="-35089"/>
            <a:ext cx="6293005" cy="735917"/>
          </a:xfrm>
          <a:prstGeom prst="rect">
            <a:avLst/>
          </a:prstGeom>
          <a:solidFill>
            <a:srgbClr val="182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4FACF1-D003-A0A6-5E4B-8B9F6F0F9416}"/>
              </a:ext>
            </a:extLst>
          </p:cNvPr>
          <p:cNvSpPr txBox="1"/>
          <p:nvPr/>
        </p:nvSpPr>
        <p:spPr>
          <a:xfrm>
            <a:off x="405245" y="939686"/>
            <a:ext cx="1043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Next Month’s GISN Meeting</a:t>
            </a:r>
          </a:p>
          <a:p>
            <a:endParaRPr lang="en-US" b="1" dirty="0"/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0823D4C3-F4E3-A7FF-4305-E8B7B50CA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263" y="2333685"/>
            <a:ext cx="4584737" cy="38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4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D15D6-AC86-E0C7-39FD-8B83D2663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99B2D-6192-DD69-3823-AABF6D7A9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088"/>
            <a:ext cx="9144000" cy="735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7DA956-8D86-A39E-0DC9-BA852062A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2083"/>
            <a:ext cx="12192000" cy="7359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6D9720-FCEF-558C-CFF1-A77A82DF6227}"/>
              </a:ext>
            </a:extLst>
          </p:cNvPr>
          <p:cNvSpPr/>
          <p:nvPr/>
        </p:nvSpPr>
        <p:spPr>
          <a:xfrm>
            <a:off x="5898995" y="-35089"/>
            <a:ext cx="6293005" cy="735917"/>
          </a:xfrm>
          <a:prstGeom prst="rect">
            <a:avLst/>
          </a:prstGeom>
          <a:solidFill>
            <a:srgbClr val="182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e chart with text&#10;&#10;Description automatically generated">
            <a:extLst>
              <a:ext uri="{FF2B5EF4-FFF2-40B4-BE49-F238E27FC236}">
                <a16:creationId xmlns:a16="http://schemas.microsoft.com/office/drawing/2014/main" id="{B0DDFB28-1D6E-046B-E089-550283BBF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376" y="1301750"/>
            <a:ext cx="9682285" cy="469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5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BBC33-FD11-AE21-0460-3E51EFD59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5" y="748515"/>
            <a:ext cx="8450116" cy="59570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Works at: </a:t>
            </a:r>
            <a:r>
              <a:rPr lang="en-US" dirty="0"/>
              <a:t>The GLOBE Implementation Office, STEPE </a:t>
            </a:r>
          </a:p>
          <a:p>
            <a:pPr marL="0" indent="0">
              <a:buNone/>
            </a:pPr>
            <a:r>
              <a:rPr lang="en-US" b="1" dirty="0"/>
              <a:t>Training: </a:t>
            </a:r>
            <a:r>
              <a:rPr lang="en-US" dirty="0"/>
              <a:t>climate and environmental change on long timescales </a:t>
            </a:r>
          </a:p>
          <a:p>
            <a:pPr marL="0" indent="0">
              <a:buNone/>
            </a:pPr>
            <a:r>
              <a:rPr lang="en-US" b="1" dirty="0"/>
              <a:t>Current interest</a:t>
            </a:r>
            <a:r>
              <a:rPr lang="en-US" dirty="0"/>
              <a:t>:  community science, Citizen science tools mosquito surveillance and monitoring land cover change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GLOBE Projects I want to work on as part of GISN:</a:t>
            </a:r>
          </a:p>
          <a:p>
            <a:r>
              <a:rPr lang="en-US" dirty="0"/>
              <a:t>Scientific review and update of GLOBE Teacher’s Guide (Biosphere)</a:t>
            </a:r>
          </a:p>
          <a:p>
            <a:r>
              <a:rPr lang="en-US" dirty="0"/>
              <a:t>Science mentor visiting GLOBE classes via zoom</a:t>
            </a:r>
          </a:p>
          <a:p>
            <a:r>
              <a:rPr lang="en-US" dirty="0"/>
              <a:t>Develop research project with other GISN members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I’d like to meet others who:</a:t>
            </a:r>
          </a:p>
          <a:p>
            <a:pPr marL="0" indent="0">
              <a:buNone/>
            </a:pPr>
            <a:r>
              <a:rPr lang="en-US" dirty="0"/>
              <a:t>Have experience in mosquitoes, air quality monitoring, deep experience in citizen science and GLOBE data collection</a:t>
            </a:r>
          </a:p>
          <a:p>
            <a:pPr marL="0" indent="0">
              <a:buNone/>
            </a:pPr>
            <a:r>
              <a:rPr lang="en-US" dirty="0"/>
              <a:t>Who have worked with UN initiatives in their country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I’d like to build skills in: </a:t>
            </a:r>
          </a:p>
          <a:p>
            <a:pPr marL="0" indent="0">
              <a:buNone/>
            </a:pPr>
            <a:r>
              <a:rPr lang="en-US" dirty="0"/>
              <a:t>Global Science Diplomacy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8D129BC-5B50-1DD3-FABB-BFCD9A1D9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450" y="266816"/>
            <a:ext cx="2377266" cy="2635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817E44-0E78-8557-CA9B-A8AD6527DF9E}"/>
              </a:ext>
            </a:extLst>
          </p:cNvPr>
          <p:cNvSpPr txBox="1"/>
          <p:nvPr/>
        </p:nvSpPr>
        <p:spPr>
          <a:xfrm>
            <a:off x="444500" y="266816"/>
            <a:ext cx="756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Make your GISN intro networking slide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64986-6893-F6DD-EE74-835920A3A973}"/>
              </a:ext>
            </a:extLst>
          </p:cNvPr>
          <p:cNvSpPr txBox="1"/>
          <p:nvPr/>
        </p:nvSpPr>
        <p:spPr>
          <a:xfrm>
            <a:off x="8968450" y="3155851"/>
            <a:ext cx="27108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/>
              <a:t>Contact me at: </a:t>
            </a:r>
            <a:r>
              <a:rPr lang="en-US" dirty="0">
                <a:hlinkClick r:id="rId3"/>
              </a:rPr>
              <a:t>rusty_low@strategies.org</a:t>
            </a:r>
            <a:r>
              <a:rPr lang="en-US" dirty="0"/>
              <a:t>   </a:t>
            </a:r>
            <a:r>
              <a:rPr lang="en-US" dirty="0" err="1"/>
              <a:t>Whats</a:t>
            </a:r>
            <a:r>
              <a:rPr lang="en-US" dirty="0"/>
              <a:t> app +1 720-839-2351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Website:  </a:t>
            </a:r>
            <a:r>
              <a:rPr lang="en-US" dirty="0"/>
              <a:t>https://</a:t>
            </a:r>
            <a:r>
              <a:rPr lang="en-US" dirty="0" err="1"/>
              <a:t>www.globe.gov</a:t>
            </a:r>
            <a:r>
              <a:rPr lang="en-US" dirty="0"/>
              <a:t>/web/mission-mosquito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5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8AD00-90CB-4BD3-2AC0-6C755FA04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646EDD-278B-7FCB-7F3C-75F54D4D3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088"/>
            <a:ext cx="9144000" cy="735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361BC-3C69-07C2-80B8-4E47992E8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2083"/>
            <a:ext cx="12192000" cy="735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55D423-93E7-B298-ED36-0FDEA574F269}"/>
              </a:ext>
            </a:extLst>
          </p:cNvPr>
          <p:cNvSpPr txBox="1"/>
          <p:nvPr/>
        </p:nvSpPr>
        <p:spPr>
          <a:xfrm>
            <a:off x="235867" y="700828"/>
            <a:ext cx="676599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GLOBE is one of the largest and most impactful worldwide science research and education program that engages students and the public in Earth system observations and research.</a:t>
            </a:r>
          </a:p>
          <a:p>
            <a:endParaRPr lang="en-US" b="1" dirty="0">
              <a:latin typeface="Helvetica" pitchFamily="2" charset="0"/>
            </a:endParaRPr>
          </a:p>
          <a:p>
            <a:r>
              <a:rPr lang="en-US" sz="1600" b="1" dirty="0"/>
              <a:t>Key Features of the GLOBE Program: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Global Reach</a:t>
            </a:r>
            <a:r>
              <a:rPr lang="en-US" sz="1600" dirty="0"/>
              <a:t>: Active in </a:t>
            </a:r>
            <a:r>
              <a:rPr lang="en-US" sz="1600" b="1" dirty="0"/>
              <a:t>127 countries</a:t>
            </a:r>
            <a:r>
              <a:rPr lang="en-US" sz="1600" dirty="0"/>
              <a:t>, involving students, teachers, scientists, citizens, and communities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Longevity</a:t>
            </a:r>
            <a:r>
              <a:rPr lang="en-US" sz="1600" dirty="0"/>
              <a:t>: celebrating its 30</a:t>
            </a:r>
            <a:r>
              <a:rPr lang="en-US" sz="1600" baseline="30000" dirty="0"/>
              <a:t>th</a:t>
            </a:r>
            <a:r>
              <a:rPr lang="en-US" sz="1600" dirty="0"/>
              <a:t> Anniversary in 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Diverse Focus Areas</a:t>
            </a:r>
            <a:r>
              <a:rPr lang="en-US" sz="1600" dirty="0"/>
              <a:t>: support many of the UN SDGs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Participants</a:t>
            </a:r>
            <a:r>
              <a:rPr lang="en-US" sz="1600" dirty="0"/>
              <a:t>: Millions of participants have contributed data and learned through the program over the years.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US Department of State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Fulbright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Global reach: 135 </a:t>
            </a:r>
            <a:r>
              <a:rPr lang="en-US" sz="1600" dirty="0"/>
              <a:t>countries involving teachers, university educators researchers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Longevity:  79 years in 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Diverse Focus Areas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Participants</a:t>
            </a:r>
            <a:r>
              <a:rPr lang="en-US" sz="1600" dirty="0"/>
              <a:t>: over 400,000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US Department of State</a:t>
            </a:r>
          </a:p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55D1E0-EB36-CD9A-81E7-AD98E7725347}"/>
              </a:ext>
            </a:extLst>
          </p:cNvPr>
          <p:cNvSpPr/>
          <p:nvPr/>
        </p:nvSpPr>
        <p:spPr>
          <a:xfrm>
            <a:off x="5898995" y="-35089"/>
            <a:ext cx="6293005" cy="735917"/>
          </a:xfrm>
          <a:prstGeom prst="rect">
            <a:avLst/>
          </a:prstGeom>
          <a:solidFill>
            <a:srgbClr val="182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3E7FD1-4517-A69A-CD9E-EA78416E5C8A}"/>
              </a:ext>
            </a:extLst>
          </p:cNvPr>
          <p:cNvSpPr txBox="1"/>
          <p:nvPr/>
        </p:nvSpPr>
        <p:spPr>
          <a:xfrm>
            <a:off x="405245" y="939686"/>
            <a:ext cx="1043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pic>
        <p:nvPicPr>
          <p:cNvPr id="11" name="Picture 10" descr="A chart of different goals&#10;&#10;Description automatically generated with medium confidence">
            <a:extLst>
              <a:ext uri="{FF2B5EF4-FFF2-40B4-BE49-F238E27FC236}">
                <a16:creationId xmlns:a16="http://schemas.microsoft.com/office/drawing/2014/main" id="{7767579F-0990-D69D-19A0-B6BEEEFBB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176" y="1392020"/>
            <a:ext cx="4982496" cy="40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8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F625317-A54C-1BEC-9835-83CEB8563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630" y="0"/>
            <a:ext cx="1242725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4D27B3-A1E7-44AD-37EF-EBBFAD25E599}"/>
              </a:ext>
            </a:extLst>
          </p:cNvPr>
          <p:cNvSpPr/>
          <p:nvPr/>
        </p:nvSpPr>
        <p:spPr>
          <a:xfrm>
            <a:off x="7038109" y="2133600"/>
            <a:ext cx="5153891" cy="231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9441B-6479-7056-A10B-A9A8F66DF095}"/>
              </a:ext>
            </a:extLst>
          </p:cNvPr>
          <p:cNvSpPr txBox="1"/>
          <p:nvPr/>
        </p:nvSpPr>
        <p:spPr>
          <a:xfrm>
            <a:off x="7550728" y="2036618"/>
            <a:ext cx="44334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GLOBE Program  </a:t>
            </a:r>
          </a:p>
          <a:p>
            <a:pPr algn="ctr"/>
            <a:r>
              <a:rPr lang="en-US" sz="3200" b="1" dirty="0"/>
              <a:t>and the </a:t>
            </a:r>
          </a:p>
          <a:p>
            <a:pPr algn="ctr"/>
            <a:r>
              <a:rPr lang="en-US" sz="3200" b="1" dirty="0"/>
              <a:t>The Fulbright Association: Synergies</a:t>
            </a:r>
          </a:p>
        </p:txBody>
      </p:sp>
    </p:spTree>
    <p:extLst>
      <p:ext uri="{BB962C8B-B14F-4D97-AF65-F5344CB8AC3E}">
        <p14:creationId xmlns:p14="http://schemas.microsoft.com/office/powerpoint/2010/main" val="52327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8F3C8-5C0B-AE31-F47D-AF28BD3A2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E7B8EAB1-9405-FBF7-8712-1AF8B12AD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001" y="4549697"/>
            <a:ext cx="1919999" cy="1596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09221C-6333-CDC4-4E4B-B5D0B082A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088"/>
            <a:ext cx="9144000" cy="735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405767-6E01-AA5E-8D3E-CABFA5CE8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22083"/>
            <a:ext cx="12192000" cy="735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768D28-563A-AC6C-8899-425F9F359C53}"/>
              </a:ext>
            </a:extLst>
          </p:cNvPr>
          <p:cNvSpPr txBox="1"/>
          <p:nvPr/>
        </p:nvSpPr>
        <p:spPr>
          <a:xfrm>
            <a:off x="136608" y="2333685"/>
            <a:ext cx="7677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F4A87B-7B2E-2432-5FC5-6D6A56EB2A61}"/>
              </a:ext>
            </a:extLst>
          </p:cNvPr>
          <p:cNvSpPr/>
          <p:nvPr/>
        </p:nvSpPr>
        <p:spPr>
          <a:xfrm>
            <a:off x="5898995" y="-35089"/>
            <a:ext cx="6293005" cy="735917"/>
          </a:xfrm>
          <a:prstGeom prst="rect">
            <a:avLst/>
          </a:prstGeom>
          <a:solidFill>
            <a:srgbClr val="182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8EE7B5-6004-C5CB-9FD8-3276936DD5BC}"/>
              </a:ext>
            </a:extLst>
          </p:cNvPr>
          <p:cNvSpPr txBox="1"/>
          <p:nvPr/>
        </p:nvSpPr>
        <p:spPr>
          <a:xfrm>
            <a:off x="405244" y="939686"/>
            <a:ext cx="1140389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International STEM Professionals: Fulbright Scholar-in-Residence Program</a:t>
            </a:r>
          </a:p>
          <a:p>
            <a:r>
              <a:rPr lang="en-US" sz="2000" dirty="0"/>
              <a:t>institutions host a scholar from outside of the United States for a semester or full academic year to teach courses and build international connections to with the host institution.</a:t>
            </a:r>
            <a:r>
              <a:rPr lang="en-US" sz="2000" dirty="0">
                <a:hlinkClick r:id="rId5"/>
              </a:rPr>
              <a:t> https://fulbrightscholars.org/sir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Fulbright Visiting Scholars Program </a:t>
            </a:r>
            <a:r>
              <a:rPr lang="en-US" sz="2000" dirty="0"/>
              <a:t>university teaching/research focus</a:t>
            </a:r>
            <a:endParaRPr lang="en-US" sz="2000" b="1" dirty="0"/>
          </a:p>
          <a:p>
            <a:r>
              <a:rPr lang="en-US" sz="2000" dirty="0">
                <a:hlinkClick r:id="rId6"/>
              </a:rPr>
              <a:t>https://fulbrightscholars.org/non-us-scholars/fulbright-visiting-scholar-program</a:t>
            </a:r>
            <a:endParaRPr lang="en-US" sz="2000" dirty="0"/>
          </a:p>
          <a:p>
            <a:endParaRPr lang="en-US" sz="2000" dirty="0"/>
          </a:p>
          <a:p>
            <a:r>
              <a:rPr lang="en-US" sz="2000" i="1" dirty="0"/>
              <a:t>All webinars will take place at 7pm UTC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January 21, 2025: </a:t>
            </a:r>
            <a:r>
              <a:rPr lang="en-US" sz="2000" dirty="0">
                <a:hlinkClick r:id="rId7"/>
              </a:rPr>
              <a:t>Fulbright S-I-R Program Overview and Application Walkthrough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February 26, 2025: </a:t>
            </a:r>
            <a:r>
              <a:rPr lang="en-US" sz="2000" dirty="0">
                <a:hlinkClick r:id="rId8"/>
              </a:rPr>
              <a:t>S-I-R Host Impact Panel - How can an S-I-R Exchange Contribute to your Institution's Internationalization Efforts and Benefit your Campus Community?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March 20, 2025: </a:t>
            </a:r>
            <a:r>
              <a:rPr lang="en-US" sz="2000" dirty="0">
                <a:hlinkClick r:id="rId9"/>
              </a:rPr>
              <a:t>S-I-R Host Impact Panel - S-I-R Opportunities for Community Colleges and Minority Serving Institutions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May 2, 2025: </a:t>
            </a:r>
            <a:r>
              <a:rPr lang="en-US" sz="2000" dirty="0">
                <a:hlinkClick r:id="rId10"/>
              </a:rPr>
              <a:t>Scholar-in-Residence 2026-2027 Application Q&amp;A – Last Call</a:t>
            </a:r>
            <a:endParaRPr lang="en-US" sz="2000" dirty="0"/>
          </a:p>
          <a:p>
            <a:r>
              <a:rPr lang="en-US" sz="2000" dirty="0"/>
              <a:t>View our </a:t>
            </a:r>
            <a:r>
              <a:rPr lang="en-US" sz="2000" dirty="0">
                <a:hlinkClick r:id="rId11"/>
              </a:rPr>
              <a:t>S-I-R webinar archive</a:t>
            </a:r>
            <a:r>
              <a:rPr lang="en-US" sz="2000" dirty="0"/>
              <a:t> from past years' competitions.</a:t>
            </a:r>
          </a:p>
          <a:p>
            <a:endParaRPr lang="en-US" sz="2400" b="1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207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8930E-B0C6-1035-8F01-DE8EB1443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70917242-7A04-287A-7300-D9542CAD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356" y="4014439"/>
            <a:ext cx="2563644" cy="2131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8A268B-FA8D-FD01-475A-FAB0F503F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088"/>
            <a:ext cx="9144000" cy="735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71501C-E02D-82D0-51EA-CBCA1DCD4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22083"/>
            <a:ext cx="12192000" cy="735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C7BCDA-243D-FB8E-1EF2-895EB10804DB}"/>
              </a:ext>
            </a:extLst>
          </p:cNvPr>
          <p:cNvSpPr txBox="1"/>
          <p:nvPr/>
        </p:nvSpPr>
        <p:spPr>
          <a:xfrm>
            <a:off x="136608" y="2333685"/>
            <a:ext cx="7677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319975-C35F-CFE2-29BB-F1752AA7FEF6}"/>
              </a:ext>
            </a:extLst>
          </p:cNvPr>
          <p:cNvSpPr/>
          <p:nvPr/>
        </p:nvSpPr>
        <p:spPr>
          <a:xfrm>
            <a:off x="5898995" y="-35089"/>
            <a:ext cx="6293005" cy="735917"/>
          </a:xfrm>
          <a:prstGeom prst="rect">
            <a:avLst/>
          </a:prstGeom>
          <a:solidFill>
            <a:srgbClr val="182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DD305E-57EF-7B1E-2BD6-FEA274A3DC0F}"/>
              </a:ext>
            </a:extLst>
          </p:cNvPr>
          <p:cNvSpPr txBox="1"/>
          <p:nvPr/>
        </p:nvSpPr>
        <p:spPr>
          <a:xfrm>
            <a:off x="405245" y="939686"/>
            <a:ext cx="10439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Fulbright U.S. Scholars Program:</a:t>
            </a:r>
          </a:p>
          <a:p>
            <a:r>
              <a:rPr lang="en-US" sz="2400" dirty="0"/>
              <a:t>he Fulbright U.S. Scholar Program offers over 400 awards in more than 135 countries for U.S. citizens to teach, conduct research and carry out professional projects around the world. </a:t>
            </a:r>
          </a:p>
          <a:p>
            <a:r>
              <a:rPr lang="en-US" sz="2400" dirty="0">
                <a:hlinkClick r:id="rId5"/>
              </a:rPr>
              <a:t>https://fulbrightscholars.org/us-scholar-awards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Fulbright Global Scholar Award</a:t>
            </a:r>
          </a:p>
          <a:p>
            <a:r>
              <a:rPr lang="en-US" sz="2400" dirty="0"/>
              <a:t>multi-country, trans-regional projects. As a truly worldwide award, U.S. scholars will be able to propose research or combined teaching/research activity in two to three countries</a:t>
            </a:r>
          </a:p>
          <a:p>
            <a:r>
              <a:rPr lang="en-US" sz="2400" dirty="0">
                <a:hlinkClick r:id="rId6"/>
              </a:rPr>
              <a:t>https://fulbrightscholars.org/us-scholar-awards/global</a:t>
            </a:r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2710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ABB39-A0D3-FF75-A2BD-F17C04837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2A35F5B3-12AD-C1B7-0B13-942D54063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263" y="2333685"/>
            <a:ext cx="4584737" cy="3812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9640E-313D-DE8A-C501-AE5083BC4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088"/>
            <a:ext cx="9144000" cy="735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FB6E7E-E560-8F2C-0561-C6154E7D6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22083"/>
            <a:ext cx="12192000" cy="735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5E69D9-C0A3-D9F0-D08D-0074B9CD2349}"/>
              </a:ext>
            </a:extLst>
          </p:cNvPr>
          <p:cNvSpPr txBox="1"/>
          <p:nvPr/>
        </p:nvSpPr>
        <p:spPr>
          <a:xfrm>
            <a:off x="136608" y="2333685"/>
            <a:ext cx="7677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E13BA2-BD1E-1C00-5CC9-3ABCA462A69C}"/>
              </a:ext>
            </a:extLst>
          </p:cNvPr>
          <p:cNvSpPr/>
          <p:nvPr/>
        </p:nvSpPr>
        <p:spPr>
          <a:xfrm>
            <a:off x="5898995" y="-35089"/>
            <a:ext cx="6293005" cy="735917"/>
          </a:xfrm>
          <a:prstGeom prst="rect">
            <a:avLst/>
          </a:prstGeom>
          <a:solidFill>
            <a:srgbClr val="182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1A0B0-0BB0-5D68-7378-3FE30B59D85E}"/>
              </a:ext>
            </a:extLst>
          </p:cNvPr>
          <p:cNvSpPr txBox="1"/>
          <p:nvPr/>
        </p:nvSpPr>
        <p:spPr>
          <a:xfrm>
            <a:off x="405245" y="939686"/>
            <a:ext cx="10439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Global Teachers: The Fulbright Teaching Excellence and Achievement (TEA) </a:t>
            </a:r>
            <a:r>
              <a:rPr lang="en-US" sz="2400" dirty="0"/>
              <a:t>Program brings international secondary-level teachers to the United States for a six-week professional development opportunity. </a:t>
            </a:r>
            <a:r>
              <a:rPr lang="en-US" sz="2400" dirty="0">
                <a:hlinkClick r:id="rId5"/>
              </a:rPr>
              <a:t>https://www.fulbrightteacherexchanges.org/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U.S. Teachers: </a:t>
            </a:r>
            <a:r>
              <a:rPr lang="en-US" sz="2400" b="1" dirty="0"/>
              <a:t>Fulbright Distinguished Awards in Teaching</a:t>
            </a:r>
          </a:p>
          <a:p>
            <a:r>
              <a:rPr lang="en-US" sz="2400" dirty="0">
                <a:hlinkClick r:id="rId6"/>
              </a:rPr>
              <a:t>https://www.fulbrightteacherexchanges.org/programs/dast</a:t>
            </a:r>
            <a:endParaRPr lang="en-US" sz="2400" dirty="0"/>
          </a:p>
          <a:p>
            <a:endParaRPr lang="en-US" sz="2400" b="1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5892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701</Words>
  <Application>Microsoft Macintosh PowerPoint</Application>
  <PresentationFormat>Widescreen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Rusty Low</dc:creator>
  <cp:lastModifiedBy>Rusty Low</cp:lastModifiedBy>
  <cp:revision>4</cp:revision>
  <dcterms:created xsi:type="dcterms:W3CDTF">2024-12-17T23:53:03Z</dcterms:created>
  <dcterms:modified xsi:type="dcterms:W3CDTF">2024-12-20T15:45:53Z</dcterms:modified>
</cp:coreProperties>
</file>