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7" r:id="rId2"/>
    <p:sldId id="258" r:id="rId3"/>
    <p:sldId id="259" r:id="rId4"/>
    <p:sldId id="261" r:id="rId5"/>
    <p:sldId id="262" r:id="rId6"/>
    <p:sldId id="263" r:id="rId7"/>
    <p:sldId id="276" r:id="rId8"/>
    <p:sldId id="283" r:id="rId9"/>
    <p:sldId id="284" r:id="rId10"/>
    <p:sldId id="277" r:id="rId11"/>
    <p:sldId id="278" r:id="rId12"/>
    <p:sldId id="264" r:id="rId13"/>
    <p:sldId id="281" r:id="rId14"/>
    <p:sldId id="265" r:id="rId15"/>
    <p:sldId id="266" r:id="rId16"/>
    <p:sldId id="267" r:id="rId17"/>
    <p:sldId id="268" r:id="rId18"/>
    <p:sldId id="269" r:id="rId19"/>
    <p:sldId id="271" r:id="rId20"/>
    <p:sldId id="272" r:id="rId21"/>
    <p:sldId id="280" r:id="rId22"/>
    <p:sldId id="282" r:id="rId23"/>
    <p:sldId id="279" r:id="rId24"/>
    <p:sldId id="273"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45" autoAdjust="0"/>
    <p:restoredTop sz="99874" autoAdjust="0"/>
  </p:normalViewPr>
  <p:slideViewPr>
    <p:cSldViewPr snapToGrid="0" snapToObjects="1" showGuides="1">
      <p:cViewPr varScale="1">
        <p:scale>
          <a:sx n="131" d="100"/>
          <a:sy n="131" d="100"/>
        </p:scale>
        <p:origin x="496"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420DE4-E7BA-6E45-A495-6A44ED2418E0}" type="datetimeFigureOut">
              <a:rPr lang="en-US" smtClean="0"/>
              <a:t>4/17/19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E5EB6E-4B1D-254F-B0C2-2B1DDE508A93}" type="slidenum">
              <a:rPr lang="en-US" smtClean="0"/>
              <a:t>‹#›</a:t>
            </a:fld>
            <a:endParaRPr lang="en-US"/>
          </a:p>
        </p:txBody>
      </p:sp>
    </p:spTree>
    <p:extLst>
      <p:ext uri="{BB962C8B-B14F-4D97-AF65-F5344CB8AC3E}">
        <p14:creationId xmlns:p14="http://schemas.microsoft.com/office/powerpoint/2010/main" val="35519166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Scoring template – will not be discussed further,</a:t>
            </a:r>
            <a:r>
              <a:rPr lang="en-US" baseline="0" dirty="0"/>
              <a:t> but it is just a tool for your own use to make keeping track of the scores easier. You can take notes on the form and then copy and paste the comments into the Google form once students have responded to the comments and you can submit your final scores.</a:t>
            </a:r>
            <a:endParaRPr lang="en-US" dirty="0"/>
          </a:p>
        </p:txBody>
      </p:sp>
      <p:sp>
        <p:nvSpPr>
          <p:cNvPr id="4" name="Slide Number Placeholder 3"/>
          <p:cNvSpPr>
            <a:spLocks noGrp="1"/>
          </p:cNvSpPr>
          <p:nvPr>
            <p:ph type="sldNum" sz="quarter" idx="10"/>
          </p:nvPr>
        </p:nvSpPr>
        <p:spPr/>
        <p:txBody>
          <a:bodyPr/>
          <a:lstStyle/>
          <a:p>
            <a:fld id="{C0E5EB6E-4B1D-254F-B0C2-2B1DDE508A93}" type="slidenum">
              <a:rPr lang="en-US" smtClean="0"/>
              <a:t>5</a:t>
            </a:fld>
            <a:endParaRPr lang="en-US"/>
          </a:p>
        </p:txBody>
      </p:sp>
    </p:spTree>
    <p:extLst>
      <p:ext uri="{BB962C8B-B14F-4D97-AF65-F5344CB8AC3E}">
        <p14:creationId xmlns:p14="http://schemas.microsoft.com/office/powerpoint/2010/main" val="3003398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all</a:t>
            </a:r>
            <a:r>
              <a:rPr lang="en-US" baseline="0" dirty="0"/>
              <a:t> the components of the slides, comments area (must be logged in) and “subscribe to comments”  </a:t>
            </a:r>
            <a:endParaRPr lang="en-US" dirty="0"/>
          </a:p>
        </p:txBody>
      </p:sp>
      <p:sp>
        <p:nvSpPr>
          <p:cNvPr id="4" name="Slide Number Placeholder 3"/>
          <p:cNvSpPr>
            <a:spLocks noGrp="1"/>
          </p:cNvSpPr>
          <p:nvPr>
            <p:ph type="sldNum" sz="quarter" idx="10"/>
          </p:nvPr>
        </p:nvSpPr>
        <p:spPr/>
        <p:txBody>
          <a:bodyPr/>
          <a:lstStyle/>
          <a:p>
            <a:fld id="{C0E5EB6E-4B1D-254F-B0C2-2B1DDE508A93}" type="slidenum">
              <a:rPr lang="en-US" smtClean="0"/>
              <a:t>12</a:t>
            </a:fld>
            <a:endParaRPr lang="en-US"/>
          </a:p>
        </p:txBody>
      </p:sp>
    </p:spTree>
    <p:extLst>
      <p:ext uri="{BB962C8B-B14F-4D97-AF65-F5344CB8AC3E}">
        <p14:creationId xmlns:p14="http://schemas.microsoft.com/office/powerpoint/2010/main" val="3697380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E5EB6E-4B1D-254F-B0C2-2B1DDE508A93}" type="slidenum">
              <a:rPr lang="en-US" smtClean="0"/>
              <a:t>13</a:t>
            </a:fld>
            <a:endParaRPr lang="en-US"/>
          </a:p>
        </p:txBody>
      </p:sp>
    </p:spTree>
    <p:extLst>
      <p:ext uri="{BB962C8B-B14F-4D97-AF65-F5344CB8AC3E}">
        <p14:creationId xmlns:p14="http://schemas.microsoft.com/office/powerpoint/2010/main" val="3697380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A0CD87C-F818-5041-A0F4-93C7B42EC97F}" type="datetimeFigureOut">
              <a:rPr lang="en-US" smtClean="0"/>
              <a:t>4/17/19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9D095-A048-5449-B0A1-D2779121EB63}" type="slidenum">
              <a:rPr lang="en-US" smtClean="0"/>
              <a:t>‹#›</a:t>
            </a:fld>
            <a:endParaRPr lang="en-US"/>
          </a:p>
        </p:txBody>
      </p:sp>
    </p:spTree>
    <p:extLst>
      <p:ext uri="{BB962C8B-B14F-4D97-AF65-F5344CB8AC3E}">
        <p14:creationId xmlns:p14="http://schemas.microsoft.com/office/powerpoint/2010/main" val="696253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0CD87C-F818-5041-A0F4-93C7B42EC97F}" type="datetimeFigureOut">
              <a:rPr lang="en-US" smtClean="0"/>
              <a:t>4/17/19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9D095-A048-5449-B0A1-D2779121EB63}" type="slidenum">
              <a:rPr lang="en-US" smtClean="0"/>
              <a:t>‹#›</a:t>
            </a:fld>
            <a:endParaRPr lang="en-US"/>
          </a:p>
        </p:txBody>
      </p:sp>
    </p:spTree>
    <p:extLst>
      <p:ext uri="{BB962C8B-B14F-4D97-AF65-F5344CB8AC3E}">
        <p14:creationId xmlns:p14="http://schemas.microsoft.com/office/powerpoint/2010/main" val="1238732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0CD87C-F818-5041-A0F4-93C7B42EC97F}" type="datetimeFigureOut">
              <a:rPr lang="en-US" smtClean="0"/>
              <a:t>4/17/19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9D095-A048-5449-B0A1-D2779121EB63}" type="slidenum">
              <a:rPr lang="en-US" smtClean="0"/>
              <a:t>‹#›</a:t>
            </a:fld>
            <a:endParaRPr lang="en-US"/>
          </a:p>
        </p:txBody>
      </p:sp>
    </p:spTree>
    <p:extLst>
      <p:ext uri="{BB962C8B-B14F-4D97-AF65-F5344CB8AC3E}">
        <p14:creationId xmlns:p14="http://schemas.microsoft.com/office/powerpoint/2010/main" val="2491848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0CD87C-F818-5041-A0F4-93C7B42EC97F}" type="datetimeFigureOut">
              <a:rPr lang="en-US" smtClean="0"/>
              <a:t>4/17/19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9D095-A048-5449-B0A1-D2779121EB63}" type="slidenum">
              <a:rPr lang="en-US" smtClean="0"/>
              <a:t>‹#›</a:t>
            </a:fld>
            <a:endParaRPr lang="en-US"/>
          </a:p>
        </p:txBody>
      </p:sp>
    </p:spTree>
    <p:extLst>
      <p:ext uri="{BB962C8B-B14F-4D97-AF65-F5344CB8AC3E}">
        <p14:creationId xmlns:p14="http://schemas.microsoft.com/office/powerpoint/2010/main" val="51390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0CD87C-F818-5041-A0F4-93C7B42EC97F}" type="datetimeFigureOut">
              <a:rPr lang="en-US" smtClean="0"/>
              <a:t>4/17/19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A9D095-A048-5449-B0A1-D2779121EB63}" type="slidenum">
              <a:rPr lang="en-US" smtClean="0"/>
              <a:t>‹#›</a:t>
            </a:fld>
            <a:endParaRPr lang="en-US"/>
          </a:p>
        </p:txBody>
      </p:sp>
    </p:spTree>
    <p:extLst>
      <p:ext uri="{BB962C8B-B14F-4D97-AF65-F5344CB8AC3E}">
        <p14:creationId xmlns:p14="http://schemas.microsoft.com/office/powerpoint/2010/main" val="78857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0CD87C-F818-5041-A0F4-93C7B42EC97F}" type="datetimeFigureOut">
              <a:rPr lang="en-US" smtClean="0"/>
              <a:t>4/17/19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9D095-A048-5449-B0A1-D2779121EB63}" type="slidenum">
              <a:rPr lang="en-US" smtClean="0"/>
              <a:t>‹#›</a:t>
            </a:fld>
            <a:endParaRPr lang="en-US"/>
          </a:p>
        </p:txBody>
      </p:sp>
    </p:spTree>
    <p:extLst>
      <p:ext uri="{BB962C8B-B14F-4D97-AF65-F5344CB8AC3E}">
        <p14:creationId xmlns:p14="http://schemas.microsoft.com/office/powerpoint/2010/main" val="4234271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0CD87C-F818-5041-A0F4-93C7B42EC97F}" type="datetimeFigureOut">
              <a:rPr lang="en-US" smtClean="0"/>
              <a:t>4/17/19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A9D095-A048-5449-B0A1-D2779121EB63}" type="slidenum">
              <a:rPr lang="en-US" smtClean="0"/>
              <a:t>‹#›</a:t>
            </a:fld>
            <a:endParaRPr lang="en-US"/>
          </a:p>
        </p:txBody>
      </p:sp>
    </p:spTree>
    <p:extLst>
      <p:ext uri="{BB962C8B-B14F-4D97-AF65-F5344CB8AC3E}">
        <p14:creationId xmlns:p14="http://schemas.microsoft.com/office/powerpoint/2010/main" val="3246193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0CD87C-F818-5041-A0F4-93C7B42EC97F}" type="datetimeFigureOut">
              <a:rPr lang="en-US" smtClean="0"/>
              <a:t>4/17/19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A9D095-A048-5449-B0A1-D2779121EB63}" type="slidenum">
              <a:rPr lang="en-US" smtClean="0"/>
              <a:t>‹#›</a:t>
            </a:fld>
            <a:endParaRPr lang="en-US"/>
          </a:p>
        </p:txBody>
      </p:sp>
    </p:spTree>
    <p:extLst>
      <p:ext uri="{BB962C8B-B14F-4D97-AF65-F5344CB8AC3E}">
        <p14:creationId xmlns:p14="http://schemas.microsoft.com/office/powerpoint/2010/main" val="1217878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0CD87C-F818-5041-A0F4-93C7B42EC97F}" type="datetimeFigureOut">
              <a:rPr lang="en-US" smtClean="0"/>
              <a:t>4/17/19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A9D095-A048-5449-B0A1-D2779121EB63}" type="slidenum">
              <a:rPr lang="en-US" smtClean="0"/>
              <a:t>‹#›</a:t>
            </a:fld>
            <a:endParaRPr lang="en-US"/>
          </a:p>
        </p:txBody>
      </p:sp>
    </p:spTree>
    <p:extLst>
      <p:ext uri="{BB962C8B-B14F-4D97-AF65-F5344CB8AC3E}">
        <p14:creationId xmlns:p14="http://schemas.microsoft.com/office/powerpoint/2010/main" val="3572989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0CD87C-F818-5041-A0F4-93C7B42EC97F}" type="datetimeFigureOut">
              <a:rPr lang="en-US" smtClean="0"/>
              <a:t>4/17/19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9D095-A048-5449-B0A1-D2779121EB63}" type="slidenum">
              <a:rPr lang="en-US" smtClean="0"/>
              <a:t>‹#›</a:t>
            </a:fld>
            <a:endParaRPr lang="en-US"/>
          </a:p>
        </p:txBody>
      </p:sp>
    </p:spTree>
    <p:extLst>
      <p:ext uri="{BB962C8B-B14F-4D97-AF65-F5344CB8AC3E}">
        <p14:creationId xmlns:p14="http://schemas.microsoft.com/office/powerpoint/2010/main" val="1697850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0CD87C-F818-5041-A0F4-93C7B42EC97F}" type="datetimeFigureOut">
              <a:rPr lang="en-US" smtClean="0"/>
              <a:t>4/17/19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A9D095-A048-5449-B0A1-D2779121EB63}" type="slidenum">
              <a:rPr lang="en-US" smtClean="0"/>
              <a:t>‹#›</a:t>
            </a:fld>
            <a:endParaRPr lang="en-US"/>
          </a:p>
        </p:txBody>
      </p:sp>
    </p:spTree>
    <p:extLst>
      <p:ext uri="{BB962C8B-B14F-4D97-AF65-F5344CB8AC3E}">
        <p14:creationId xmlns:p14="http://schemas.microsoft.com/office/powerpoint/2010/main" val="690074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0CD87C-F818-5041-A0F4-93C7B42EC97F}" type="datetimeFigureOut">
              <a:rPr lang="en-US" smtClean="0"/>
              <a:t>4/17/19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9D095-A048-5449-B0A1-D2779121EB63}" type="slidenum">
              <a:rPr lang="en-US" smtClean="0"/>
              <a:t>‹#›</a:t>
            </a:fld>
            <a:endParaRPr lang="en-US"/>
          </a:p>
        </p:txBody>
      </p:sp>
    </p:spTree>
    <p:extLst>
      <p:ext uri="{BB962C8B-B14F-4D97-AF65-F5344CB8AC3E}">
        <p14:creationId xmlns:p14="http://schemas.microsoft.com/office/powerpoint/2010/main" val="1152524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hyperlink" Target="https://globe.gov/science-symposium" TargetMode="External"/><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hyperlink" Target="https://globe.gov/science-symposium" TargetMode="External"/><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hyperlink" Target="https://globe.gov/science-symposiu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globe.gov/science-symposiu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globe.gov/science-symposium" TargetMode="Externa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tif"/></Relationships>
</file>

<file path=ppt/slides/_rels/slide1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tif"/></Relationships>
</file>

<file path=ppt/slides/_rels/slide20.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mailto:sparsons@ucar.ed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sparsons@ucar.edu" TargetMode="Externa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tif"/></Relationships>
</file>

<file path=ppt/slides/_rels/slide3.xml.rels><?xml version="1.0" encoding="UTF-8" standalone="yes"?>
<Relationships xmlns="http://schemas.openxmlformats.org/package/2006/relationships"><Relationship Id="rId3" Type="http://schemas.openxmlformats.org/officeDocument/2006/relationships/image" Target="../media/image2.tif"/><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hyperlink" Target="mailto:help@globe.gov"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tif"/><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37837" y="3153690"/>
            <a:ext cx="5673096" cy="703737"/>
          </a:xfrm>
        </p:spPr>
        <p:txBody>
          <a:bodyPr>
            <a:normAutofit fontScale="90000"/>
          </a:bodyPr>
          <a:lstStyle>
            <a:lvl1pPr>
              <a:defRPr baseline="0"/>
            </a:lvl1pPr>
          </a:lstStyle>
          <a:p>
            <a:r>
              <a:rPr lang="en-US" dirty="0"/>
              <a:t>Judging the 2019 GLOBE International Virtual Science Symposium</a:t>
            </a:r>
          </a:p>
        </p:txBody>
      </p:sp>
      <p:pic>
        <p:nvPicPr>
          <p:cNvPr id="7" name="Picture 6" descr="GLOBE_logoOfficial-_Blue.png"/>
          <p:cNvPicPr>
            <a:picLocks noChangeAspect="1"/>
          </p:cNvPicPr>
          <p:nvPr/>
        </p:nvPicPr>
        <p:blipFill>
          <a:blip r:embed="rId2"/>
          <a:stretch>
            <a:fillRect/>
          </a:stretch>
        </p:blipFill>
        <p:spPr>
          <a:xfrm>
            <a:off x="3208362" y="152118"/>
            <a:ext cx="2732047" cy="457200"/>
          </a:xfrm>
          <a:prstGeom prst="rect">
            <a:avLst/>
          </a:prstGeom>
        </p:spPr>
      </p:pic>
      <p:sp>
        <p:nvSpPr>
          <p:cNvPr id="2" name="TextBox 1"/>
          <p:cNvSpPr txBox="1"/>
          <p:nvPr/>
        </p:nvSpPr>
        <p:spPr>
          <a:xfrm>
            <a:off x="3775929" y="5032367"/>
            <a:ext cx="1433406" cy="369332"/>
          </a:xfrm>
          <a:prstGeom prst="rect">
            <a:avLst/>
          </a:prstGeom>
          <a:noFill/>
        </p:spPr>
        <p:txBody>
          <a:bodyPr wrap="none" rtlCol="0">
            <a:spAutoFit/>
          </a:bodyPr>
          <a:lstStyle/>
          <a:p>
            <a:r>
              <a:rPr lang="en-US" dirty="0"/>
              <a:t>25 April 2019</a:t>
            </a:r>
          </a:p>
        </p:txBody>
      </p:sp>
      <p:pic>
        <p:nvPicPr>
          <p:cNvPr id="10" name="Picture 9"/>
          <p:cNvPicPr/>
          <p:nvPr/>
        </p:nvPicPr>
        <p:blipFill>
          <a:blip r:embed="rId3">
            <a:extLst>
              <a:ext uri="{28A0092B-C50C-407E-A947-70E740481C1C}">
                <a14:useLocalDpi xmlns:a14="http://schemas.microsoft.com/office/drawing/2010/main" val="0"/>
              </a:ext>
            </a:extLst>
          </a:blip>
          <a:stretch>
            <a:fillRect/>
          </a:stretch>
        </p:blipFill>
        <p:spPr>
          <a:xfrm>
            <a:off x="1846267" y="5854715"/>
            <a:ext cx="6238485" cy="82229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527" y="723208"/>
            <a:ext cx="7213716" cy="1668773"/>
          </a:xfrm>
          <a:prstGeom prst="rect">
            <a:avLst/>
          </a:prstGeom>
        </p:spPr>
      </p:pic>
    </p:spTree>
    <p:extLst>
      <p:ext uri="{BB962C8B-B14F-4D97-AF65-F5344CB8AC3E}">
        <p14:creationId xmlns:p14="http://schemas.microsoft.com/office/powerpoint/2010/main" val="28260098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600200" y="6099175"/>
            <a:ext cx="5943600" cy="514350"/>
          </a:xfrm>
          <a:prstGeom prst="rect">
            <a:avLst/>
          </a:prstGeom>
        </p:spPr>
      </p:pic>
      <p:sp>
        <p:nvSpPr>
          <p:cNvPr id="8" name="TextBox 7"/>
          <p:cNvSpPr txBox="1"/>
          <p:nvPr/>
        </p:nvSpPr>
        <p:spPr>
          <a:xfrm>
            <a:off x="5489816" y="24113"/>
            <a:ext cx="3736758" cy="646331"/>
          </a:xfrm>
          <a:prstGeom prst="rect">
            <a:avLst/>
          </a:prstGeom>
          <a:noFill/>
        </p:spPr>
        <p:txBody>
          <a:bodyPr wrap="none" rtlCol="0">
            <a:spAutoFit/>
          </a:bodyPr>
          <a:lstStyle/>
          <a:p>
            <a:r>
              <a:rPr lang="en-US" dirty="0">
                <a:hlinkClick r:id="rId3"/>
              </a:rPr>
              <a:t>http://globe.gov/science-symposium</a:t>
            </a:r>
            <a:r>
              <a:rPr lang="en-US" dirty="0"/>
              <a:t>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878" y="480709"/>
            <a:ext cx="7408146" cy="6053609"/>
          </a:xfrm>
          <a:prstGeom prst="rect">
            <a:avLst/>
          </a:prstGeom>
        </p:spPr>
      </p:pic>
      <p:sp>
        <p:nvSpPr>
          <p:cNvPr id="6" name="Rectangle 5">
            <a:extLst>
              <a:ext uri="{FF2B5EF4-FFF2-40B4-BE49-F238E27FC236}">
                <a16:creationId xmlns:a16="http://schemas.microsoft.com/office/drawing/2014/main" id="{11D6361B-313E-1E4F-865A-36079A1347C6}"/>
              </a:ext>
            </a:extLst>
          </p:cNvPr>
          <p:cNvSpPr/>
          <p:nvPr/>
        </p:nvSpPr>
        <p:spPr>
          <a:xfrm>
            <a:off x="233623" y="4059285"/>
            <a:ext cx="2137787" cy="18115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You can also search from the IVSS page, but not all projects will appear here.</a:t>
            </a:r>
          </a:p>
        </p:txBody>
      </p:sp>
    </p:spTree>
    <p:extLst>
      <p:ext uri="{BB962C8B-B14F-4D97-AF65-F5344CB8AC3E}">
        <p14:creationId xmlns:p14="http://schemas.microsoft.com/office/powerpoint/2010/main" val="3278577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600200" y="6099175"/>
            <a:ext cx="5943600" cy="514350"/>
          </a:xfrm>
          <a:prstGeom prst="rect">
            <a:avLst/>
          </a:prstGeom>
        </p:spPr>
      </p:pic>
      <p:sp>
        <p:nvSpPr>
          <p:cNvPr id="8" name="TextBox 7"/>
          <p:cNvSpPr txBox="1"/>
          <p:nvPr/>
        </p:nvSpPr>
        <p:spPr>
          <a:xfrm>
            <a:off x="5489816" y="24113"/>
            <a:ext cx="3736758" cy="646331"/>
          </a:xfrm>
          <a:prstGeom prst="rect">
            <a:avLst/>
          </a:prstGeom>
          <a:noFill/>
        </p:spPr>
        <p:txBody>
          <a:bodyPr wrap="none" rtlCol="0">
            <a:spAutoFit/>
          </a:bodyPr>
          <a:lstStyle/>
          <a:p>
            <a:r>
              <a:rPr lang="en-US" dirty="0">
                <a:hlinkClick r:id="rId3"/>
              </a:rPr>
              <a:t>http://globe.gov/science-symposium</a:t>
            </a:r>
            <a:r>
              <a:rPr lang="en-US" dirty="0"/>
              <a:t>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44600"/>
            <a:ext cx="9144000" cy="4368633"/>
          </a:xfrm>
          <a:prstGeom prst="rect">
            <a:avLst/>
          </a:prstGeom>
        </p:spPr>
      </p:pic>
    </p:spTree>
    <p:extLst>
      <p:ext uri="{BB962C8B-B14F-4D97-AF65-F5344CB8AC3E}">
        <p14:creationId xmlns:p14="http://schemas.microsoft.com/office/powerpoint/2010/main" val="3771910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846267" y="5854715"/>
            <a:ext cx="6238485" cy="822295"/>
          </a:xfrm>
          <a:prstGeom prst="rect">
            <a:avLst/>
          </a:prstGeom>
        </p:spPr>
      </p:pic>
      <p:sp>
        <p:nvSpPr>
          <p:cNvPr id="8" name="TextBox 7"/>
          <p:cNvSpPr txBox="1"/>
          <p:nvPr/>
        </p:nvSpPr>
        <p:spPr>
          <a:xfrm>
            <a:off x="5489816" y="24113"/>
            <a:ext cx="3736758" cy="646331"/>
          </a:xfrm>
          <a:prstGeom prst="rect">
            <a:avLst/>
          </a:prstGeom>
          <a:noFill/>
        </p:spPr>
        <p:txBody>
          <a:bodyPr wrap="none" rtlCol="0">
            <a:spAutoFit/>
          </a:bodyPr>
          <a:lstStyle/>
          <a:p>
            <a:r>
              <a:rPr lang="en-US" dirty="0">
                <a:hlinkClick r:id="rId4"/>
              </a:rPr>
              <a:t>http://globe.gov/science-symposium</a:t>
            </a:r>
            <a:r>
              <a:rPr lang="en-US" dirty="0"/>
              <a:t>	</a:t>
            </a:r>
          </a:p>
        </p:txBody>
      </p:sp>
      <p:grpSp>
        <p:nvGrpSpPr>
          <p:cNvPr id="5" name="Group 4"/>
          <p:cNvGrpSpPr/>
          <p:nvPr/>
        </p:nvGrpSpPr>
        <p:grpSpPr>
          <a:xfrm>
            <a:off x="191191" y="498762"/>
            <a:ext cx="8911244" cy="6187242"/>
            <a:chOff x="0" y="670444"/>
            <a:chExt cx="9144000" cy="650602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70444"/>
              <a:ext cx="9144000" cy="536633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6267" y="6036779"/>
              <a:ext cx="5394960" cy="1139685"/>
            </a:xfrm>
            <a:prstGeom prst="rect">
              <a:avLst/>
            </a:prstGeom>
          </p:spPr>
        </p:pic>
      </p:grpSp>
    </p:spTree>
    <p:extLst>
      <p:ext uri="{BB962C8B-B14F-4D97-AF65-F5344CB8AC3E}">
        <p14:creationId xmlns:p14="http://schemas.microsoft.com/office/powerpoint/2010/main" val="32078276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846267" y="5854715"/>
            <a:ext cx="6238485" cy="822295"/>
          </a:xfrm>
          <a:prstGeom prst="rect">
            <a:avLst/>
          </a:prstGeom>
        </p:spPr>
      </p:pic>
      <p:sp>
        <p:nvSpPr>
          <p:cNvPr id="8" name="TextBox 7"/>
          <p:cNvSpPr txBox="1"/>
          <p:nvPr/>
        </p:nvSpPr>
        <p:spPr>
          <a:xfrm>
            <a:off x="5489816" y="24113"/>
            <a:ext cx="3736758" cy="646331"/>
          </a:xfrm>
          <a:prstGeom prst="rect">
            <a:avLst/>
          </a:prstGeom>
          <a:noFill/>
        </p:spPr>
        <p:txBody>
          <a:bodyPr wrap="none" rtlCol="0">
            <a:spAutoFit/>
          </a:bodyPr>
          <a:lstStyle/>
          <a:p>
            <a:r>
              <a:rPr lang="en-US" dirty="0">
                <a:hlinkClick r:id="rId4"/>
              </a:rPr>
              <a:t>http://globe.gov/science-symposium</a:t>
            </a:r>
            <a:r>
              <a:rPr lang="en-US" dirty="0"/>
              <a:t>	</a:t>
            </a:r>
          </a:p>
        </p:txBody>
      </p:sp>
      <p:pic>
        <p:nvPicPr>
          <p:cNvPr id="2" name="Picture 1" descr="Screen Shot 2017-04-19 at 6.53.35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58528"/>
            <a:ext cx="9144000" cy="3409813"/>
          </a:xfrm>
          <a:prstGeom prst="rect">
            <a:avLst/>
          </a:prstGeom>
        </p:spPr>
      </p:pic>
      <p:sp>
        <p:nvSpPr>
          <p:cNvPr id="4" name="TextBox 3"/>
          <p:cNvSpPr txBox="1"/>
          <p:nvPr/>
        </p:nvSpPr>
        <p:spPr>
          <a:xfrm>
            <a:off x="552195" y="4762979"/>
            <a:ext cx="8205692" cy="400110"/>
          </a:xfrm>
          <a:prstGeom prst="rect">
            <a:avLst/>
          </a:prstGeom>
          <a:noFill/>
        </p:spPr>
        <p:txBody>
          <a:bodyPr wrap="none" rtlCol="0">
            <a:spAutoFit/>
          </a:bodyPr>
          <a:lstStyle/>
          <a:p>
            <a:r>
              <a:rPr lang="en-US" sz="2000" i="1" dirty="0"/>
              <a:t>If you are using the “GLOBE Scientist” account, make sure to sign your name.</a:t>
            </a:r>
          </a:p>
        </p:txBody>
      </p:sp>
    </p:spTree>
    <p:extLst>
      <p:ext uri="{BB962C8B-B14F-4D97-AF65-F5344CB8AC3E}">
        <p14:creationId xmlns:p14="http://schemas.microsoft.com/office/powerpoint/2010/main" val="3276163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Grade Band Rubrics</a:t>
            </a:r>
          </a:p>
        </p:txBody>
      </p:sp>
      <p:sp>
        <p:nvSpPr>
          <p:cNvPr id="3" name="Content Placeholder 2"/>
          <p:cNvSpPr>
            <a:spLocks noGrp="1"/>
          </p:cNvSpPr>
          <p:nvPr>
            <p:ph idx="1"/>
          </p:nvPr>
        </p:nvSpPr>
        <p:spPr>
          <a:xfrm>
            <a:off x="340823" y="1171716"/>
            <a:ext cx="8229600" cy="4525963"/>
          </a:xfrm>
        </p:spPr>
        <p:txBody>
          <a:bodyPr>
            <a:normAutofit/>
          </a:bodyPr>
          <a:lstStyle/>
          <a:p>
            <a:pPr marL="0" indent="0">
              <a:buNone/>
            </a:pPr>
            <a:r>
              <a:rPr lang="en-US" sz="2400" dirty="0"/>
              <a:t>Rubrics available at </a:t>
            </a:r>
            <a:r>
              <a:rPr lang="en-US" sz="2400" dirty="0">
                <a:hlinkClick r:id="rId2"/>
              </a:rPr>
              <a:t>http://globe.gov/science-symposium</a:t>
            </a:r>
            <a:r>
              <a:rPr lang="en-US" sz="2400" dirty="0"/>
              <a:t>, click on “Rubrics and Badges”</a:t>
            </a:r>
          </a:p>
        </p:txBody>
      </p:sp>
      <p:pic>
        <p:nvPicPr>
          <p:cNvPr id="6" name="Picture 5" descr="GLOBE_logoOfficial-_Blue.png"/>
          <p:cNvPicPr>
            <a:picLocks noChangeAspect="1"/>
          </p:cNvPicPr>
          <p:nvPr/>
        </p:nvPicPr>
        <p:blipFill>
          <a:blip r:embed="rId3"/>
          <a:stretch>
            <a:fillRect/>
          </a:stretch>
        </p:blipFill>
        <p:spPr>
          <a:xfrm>
            <a:off x="3208362" y="152118"/>
            <a:ext cx="2732047" cy="457200"/>
          </a:xfrm>
          <a:prstGeom prst="rect">
            <a:avLst/>
          </a:prstGeom>
        </p:spPr>
      </p:pic>
      <p:pic>
        <p:nvPicPr>
          <p:cNvPr id="8" name="Picture 7"/>
          <p:cNvPicPr/>
          <p:nvPr/>
        </p:nvPicPr>
        <p:blipFill>
          <a:blip r:embed="rId4">
            <a:extLst>
              <a:ext uri="{28A0092B-C50C-407E-A947-70E740481C1C}">
                <a14:useLocalDpi xmlns:a14="http://schemas.microsoft.com/office/drawing/2010/main" val="0"/>
              </a:ext>
            </a:extLst>
          </a:blip>
          <a:stretch>
            <a:fillRect/>
          </a:stretch>
        </p:blipFill>
        <p:spPr>
          <a:xfrm>
            <a:off x="1846267" y="5854715"/>
            <a:ext cx="6238485" cy="822295"/>
          </a:xfrm>
          <a:prstGeom prst="rect">
            <a:avLst/>
          </a:prstGeom>
        </p:spPr>
      </p:pic>
      <p:pic>
        <p:nvPicPr>
          <p:cNvPr id="4" name="Picture 3"/>
          <p:cNvPicPr>
            <a:picLocks noChangeAspect="1"/>
          </p:cNvPicPr>
          <p:nvPr/>
        </p:nvPicPr>
        <p:blipFill>
          <a:blip r:embed="rId5"/>
          <a:stretch>
            <a:fillRect/>
          </a:stretch>
        </p:blipFill>
        <p:spPr>
          <a:xfrm>
            <a:off x="2599658" y="1980036"/>
            <a:ext cx="6464995" cy="4179695"/>
          </a:xfrm>
          <a:prstGeom prst="rect">
            <a:avLst/>
          </a:prstGeom>
        </p:spPr>
      </p:pic>
      <p:pic>
        <p:nvPicPr>
          <p:cNvPr id="7" name="Picture 6">
            <a:extLst>
              <a:ext uri="{FF2B5EF4-FFF2-40B4-BE49-F238E27FC236}">
                <a16:creationId xmlns:a16="http://schemas.microsoft.com/office/drawing/2014/main" id="{8B4BAEB0-756B-9E46-B410-EB395F9D5975}"/>
              </a:ext>
            </a:extLst>
          </p:cNvPr>
          <p:cNvPicPr>
            <a:picLocks noChangeAspect="1"/>
          </p:cNvPicPr>
          <p:nvPr/>
        </p:nvPicPr>
        <p:blipFill rotWithShape="1">
          <a:blip r:embed="rId6"/>
          <a:srcRect r="74604"/>
          <a:stretch/>
        </p:blipFill>
        <p:spPr>
          <a:xfrm>
            <a:off x="447000" y="2302786"/>
            <a:ext cx="2046481" cy="3394893"/>
          </a:xfrm>
          <a:prstGeom prst="rect">
            <a:avLst/>
          </a:prstGeom>
        </p:spPr>
      </p:pic>
      <p:sp>
        <p:nvSpPr>
          <p:cNvPr id="9" name="Rectangle 8">
            <a:extLst>
              <a:ext uri="{FF2B5EF4-FFF2-40B4-BE49-F238E27FC236}">
                <a16:creationId xmlns:a16="http://schemas.microsoft.com/office/drawing/2014/main" id="{F2C8C60F-A6B8-EB45-91FB-0D190564D24C}"/>
              </a:ext>
            </a:extLst>
          </p:cNvPr>
          <p:cNvSpPr/>
          <p:nvPr/>
        </p:nvSpPr>
        <p:spPr>
          <a:xfrm>
            <a:off x="1065342" y="2002018"/>
            <a:ext cx="572539" cy="452176"/>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1</a:t>
            </a:r>
          </a:p>
        </p:txBody>
      </p:sp>
      <p:sp>
        <p:nvSpPr>
          <p:cNvPr id="10" name="Rectangle 9">
            <a:extLst>
              <a:ext uri="{FF2B5EF4-FFF2-40B4-BE49-F238E27FC236}">
                <a16:creationId xmlns:a16="http://schemas.microsoft.com/office/drawing/2014/main" id="{1F8715D7-4C56-B441-9304-13862640760C}"/>
              </a:ext>
            </a:extLst>
          </p:cNvPr>
          <p:cNvSpPr/>
          <p:nvPr/>
        </p:nvSpPr>
        <p:spPr>
          <a:xfrm>
            <a:off x="3036494" y="1975439"/>
            <a:ext cx="572539" cy="452176"/>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2</a:t>
            </a:r>
          </a:p>
        </p:txBody>
      </p:sp>
      <p:cxnSp>
        <p:nvCxnSpPr>
          <p:cNvPr id="12" name="Straight Arrow Connector 11">
            <a:extLst>
              <a:ext uri="{FF2B5EF4-FFF2-40B4-BE49-F238E27FC236}">
                <a16:creationId xmlns:a16="http://schemas.microsoft.com/office/drawing/2014/main" id="{00C188EF-61B6-4342-B644-631A04B07183}"/>
              </a:ext>
            </a:extLst>
          </p:cNvPr>
          <p:cNvCxnSpPr>
            <a:cxnSpLocks/>
          </p:cNvCxnSpPr>
          <p:nvPr/>
        </p:nvCxnSpPr>
        <p:spPr>
          <a:xfrm>
            <a:off x="224446" y="3506875"/>
            <a:ext cx="609567" cy="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5958150-EDC5-BF49-AF7C-CF4149DFE82C}"/>
              </a:ext>
            </a:extLst>
          </p:cNvPr>
          <p:cNvCxnSpPr/>
          <p:nvPr/>
        </p:nvCxnSpPr>
        <p:spPr>
          <a:xfrm>
            <a:off x="2493481" y="2002018"/>
            <a:ext cx="0" cy="415771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5777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 Form</a:t>
            </a:r>
          </a:p>
        </p:txBody>
      </p:sp>
      <p:sp>
        <p:nvSpPr>
          <p:cNvPr id="3" name="Content Placeholder 2"/>
          <p:cNvSpPr>
            <a:spLocks noGrp="1"/>
          </p:cNvSpPr>
          <p:nvPr>
            <p:ph idx="1"/>
          </p:nvPr>
        </p:nvSpPr>
        <p:spPr/>
        <p:txBody>
          <a:bodyPr/>
          <a:lstStyle/>
          <a:p>
            <a:r>
              <a:rPr lang="en-US" dirty="0"/>
              <a:t>Google form for entering scores </a:t>
            </a:r>
            <a:r>
              <a:rPr lang="mr-IN" dirty="0"/>
              <a:t>–</a:t>
            </a:r>
            <a:r>
              <a:rPr lang="en-US" dirty="0"/>
              <a:t> link will be sent via email</a:t>
            </a:r>
          </a:p>
          <a:p>
            <a:r>
              <a:rPr lang="en-US" dirty="0"/>
              <a:t>Should be filled out once you are completely done reviewing a project</a:t>
            </a:r>
          </a:p>
          <a:p>
            <a:r>
              <a:rPr lang="en-US" dirty="0"/>
              <a:t>Fill out one time for each project</a:t>
            </a:r>
          </a:p>
        </p:txBody>
      </p:sp>
      <p:pic>
        <p:nvPicPr>
          <p:cNvPr id="6" name="Picture 5" descr="GLOBE_logoOfficial-_Blue.png"/>
          <p:cNvPicPr>
            <a:picLocks noChangeAspect="1"/>
          </p:cNvPicPr>
          <p:nvPr/>
        </p:nvPicPr>
        <p:blipFill>
          <a:blip r:embed="rId2"/>
          <a:stretch>
            <a:fillRect/>
          </a:stretch>
        </p:blipFill>
        <p:spPr>
          <a:xfrm>
            <a:off x="3208362" y="152118"/>
            <a:ext cx="2732047" cy="457200"/>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846267" y="5854715"/>
            <a:ext cx="6238485" cy="822295"/>
          </a:xfrm>
          <a:prstGeom prst="rect">
            <a:avLst/>
          </a:prstGeom>
        </p:spPr>
      </p:pic>
    </p:spTree>
    <p:extLst>
      <p:ext uri="{BB962C8B-B14F-4D97-AF65-F5344CB8AC3E}">
        <p14:creationId xmlns:p14="http://schemas.microsoft.com/office/powerpoint/2010/main" val="8156701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2">
            <a:extLst>
              <a:ext uri="{28A0092B-C50C-407E-A947-70E740481C1C}">
                <a14:useLocalDpi xmlns:a14="http://schemas.microsoft.com/office/drawing/2010/main" val="0"/>
              </a:ext>
            </a:extLst>
          </a:blip>
          <a:stretch>
            <a:fillRect/>
          </a:stretch>
        </p:blipFill>
        <p:spPr>
          <a:xfrm>
            <a:off x="1600200" y="6099175"/>
            <a:ext cx="5943600" cy="514350"/>
          </a:xfrm>
          <a:prstGeom prst="rect">
            <a:avLst/>
          </a:prstGeom>
        </p:spPr>
      </p:pic>
      <p:pic>
        <p:nvPicPr>
          <p:cNvPr id="9" name="Picture 8" descr="GLOBE_logoOfficial-_Blue.png"/>
          <p:cNvPicPr>
            <a:picLocks noChangeAspect="1"/>
          </p:cNvPicPr>
          <p:nvPr/>
        </p:nvPicPr>
        <p:blipFill>
          <a:blip r:embed="rId3"/>
          <a:stretch>
            <a:fillRect/>
          </a:stretch>
        </p:blipFill>
        <p:spPr>
          <a:xfrm>
            <a:off x="3208362" y="152118"/>
            <a:ext cx="2732047" cy="457200"/>
          </a:xfrm>
          <a:prstGeom prst="rect">
            <a:avLst/>
          </a:prstGeom>
        </p:spPr>
      </p:pic>
      <p:pic>
        <p:nvPicPr>
          <p:cNvPr id="3" name="Picture 2"/>
          <p:cNvPicPr>
            <a:picLocks noChangeAspect="1"/>
          </p:cNvPicPr>
          <p:nvPr/>
        </p:nvPicPr>
        <p:blipFill>
          <a:blip r:embed="rId4"/>
          <a:stretch>
            <a:fillRect/>
          </a:stretch>
        </p:blipFill>
        <p:spPr>
          <a:xfrm>
            <a:off x="882650" y="918938"/>
            <a:ext cx="7378700" cy="5640448"/>
          </a:xfrm>
          <a:prstGeom prst="rect">
            <a:avLst/>
          </a:prstGeom>
        </p:spPr>
      </p:pic>
    </p:spTree>
    <p:extLst>
      <p:ext uri="{BB962C8B-B14F-4D97-AF65-F5344CB8AC3E}">
        <p14:creationId xmlns:p14="http://schemas.microsoft.com/office/powerpoint/2010/main" val="36884914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1600200" y="6099175"/>
            <a:ext cx="5943600" cy="514350"/>
          </a:xfrm>
          <a:prstGeom prst="rect">
            <a:avLst/>
          </a:prstGeom>
        </p:spPr>
      </p:pic>
      <p:pic>
        <p:nvPicPr>
          <p:cNvPr id="7" name="Picture 6" descr="GLOBE_logoOfficial-_Blue.png"/>
          <p:cNvPicPr>
            <a:picLocks noChangeAspect="1"/>
          </p:cNvPicPr>
          <p:nvPr/>
        </p:nvPicPr>
        <p:blipFill>
          <a:blip r:embed="rId3"/>
          <a:stretch>
            <a:fillRect/>
          </a:stretch>
        </p:blipFill>
        <p:spPr>
          <a:xfrm>
            <a:off x="3208362" y="152118"/>
            <a:ext cx="2732047" cy="4572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5435" y="704007"/>
            <a:ext cx="6555207" cy="6048796"/>
          </a:xfrm>
          <a:prstGeom prst="rect">
            <a:avLst/>
          </a:prstGeom>
        </p:spPr>
      </p:pic>
    </p:spTree>
    <p:extLst>
      <p:ext uri="{BB962C8B-B14F-4D97-AF65-F5344CB8AC3E}">
        <p14:creationId xmlns:p14="http://schemas.microsoft.com/office/powerpoint/2010/main" val="3500954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1600200" y="6099175"/>
            <a:ext cx="5943600" cy="514350"/>
          </a:xfrm>
          <a:prstGeom prst="rect">
            <a:avLst/>
          </a:prstGeom>
        </p:spPr>
      </p:pic>
      <p:pic>
        <p:nvPicPr>
          <p:cNvPr id="7" name="Picture 6" descr="GLOBE_logoOfficial-_Blue.png"/>
          <p:cNvPicPr>
            <a:picLocks noChangeAspect="1"/>
          </p:cNvPicPr>
          <p:nvPr/>
        </p:nvPicPr>
        <p:blipFill>
          <a:blip r:embed="rId3"/>
          <a:stretch>
            <a:fillRect/>
          </a:stretch>
        </p:blipFill>
        <p:spPr>
          <a:xfrm>
            <a:off x="3208362" y="152118"/>
            <a:ext cx="2732047" cy="4572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7612" y="0"/>
            <a:ext cx="4059064" cy="6858000"/>
          </a:xfrm>
          <a:prstGeom prst="rect">
            <a:avLst/>
          </a:prstGeom>
        </p:spPr>
      </p:pic>
      <p:sp>
        <p:nvSpPr>
          <p:cNvPr id="2" name="TextBox 1">
            <a:extLst>
              <a:ext uri="{FF2B5EF4-FFF2-40B4-BE49-F238E27FC236}">
                <a16:creationId xmlns:a16="http://schemas.microsoft.com/office/drawing/2014/main" id="{B891C6AD-15F1-DF49-9986-87F6A79084C8}"/>
              </a:ext>
            </a:extLst>
          </p:cNvPr>
          <p:cNvSpPr txBox="1"/>
          <p:nvPr/>
        </p:nvSpPr>
        <p:spPr>
          <a:xfrm>
            <a:off x="2833635" y="239986"/>
            <a:ext cx="651056" cy="369332"/>
          </a:xfrm>
          <a:prstGeom prst="rect">
            <a:avLst/>
          </a:prstGeom>
          <a:solidFill>
            <a:schemeClr val="bg1"/>
          </a:solidFill>
        </p:spPr>
        <p:txBody>
          <a:bodyPr wrap="square" rtlCol="0">
            <a:spAutoFit/>
          </a:bodyPr>
          <a:lstStyle/>
          <a:p>
            <a:pPr algn="r"/>
            <a:r>
              <a:rPr lang="en-US" dirty="0"/>
              <a:t>2019</a:t>
            </a:r>
          </a:p>
        </p:txBody>
      </p:sp>
    </p:spTree>
    <p:extLst>
      <p:ext uri="{BB962C8B-B14F-4D97-AF65-F5344CB8AC3E}">
        <p14:creationId xmlns:p14="http://schemas.microsoft.com/office/powerpoint/2010/main" val="1033576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900" y="0"/>
            <a:ext cx="6410739" cy="6858000"/>
          </a:xfrm>
          <a:prstGeom prst="rect">
            <a:avLst/>
          </a:prstGeom>
        </p:spPr>
      </p:pic>
      <p:sp>
        <p:nvSpPr>
          <p:cNvPr id="4" name="TextBox 3">
            <a:extLst>
              <a:ext uri="{FF2B5EF4-FFF2-40B4-BE49-F238E27FC236}">
                <a16:creationId xmlns:a16="http://schemas.microsoft.com/office/drawing/2014/main" id="{2C999535-007B-D145-A3AC-89245BD5094F}"/>
              </a:ext>
            </a:extLst>
          </p:cNvPr>
          <p:cNvSpPr txBox="1"/>
          <p:nvPr/>
        </p:nvSpPr>
        <p:spPr>
          <a:xfrm>
            <a:off x="1718268" y="461049"/>
            <a:ext cx="904352" cy="461665"/>
          </a:xfrm>
          <a:prstGeom prst="rect">
            <a:avLst/>
          </a:prstGeom>
          <a:solidFill>
            <a:schemeClr val="bg1"/>
          </a:solidFill>
        </p:spPr>
        <p:txBody>
          <a:bodyPr wrap="square" rtlCol="0">
            <a:spAutoFit/>
          </a:bodyPr>
          <a:lstStyle/>
          <a:p>
            <a:pPr algn="r"/>
            <a:r>
              <a:rPr lang="en-US" sz="2400" dirty="0"/>
              <a:t>2019</a:t>
            </a:r>
          </a:p>
        </p:txBody>
      </p:sp>
    </p:spTree>
    <p:extLst>
      <p:ext uri="{BB962C8B-B14F-4D97-AF65-F5344CB8AC3E}">
        <p14:creationId xmlns:p14="http://schemas.microsoft.com/office/powerpoint/2010/main" val="1954838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Presenter</a:t>
            </a:r>
          </a:p>
        </p:txBody>
      </p:sp>
      <p:sp>
        <p:nvSpPr>
          <p:cNvPr id="3" name="Content Placeholder 2"/>
          <p:cNvSpPr>
            <a:spLocks noGrp="1"/>
          </p:cNvSpPr>
          <p:nvPr>
            <p:ph idx="1"/>
          </p:nvPr>
        </p:nvSpPr>
        <p:spPr/>
        <p:txBody>
          <a:bodyPr/>
          <a:lstStyle/>
          <a:p>
            <a:pPr marL="0" indent="0" algn="ctr">
              <a:buNone/>
            </a:pPr>
            <a:r>
              <a:rPr lang="en-US" dirty="0"/>
              <a:t>Amy Barfield</a:t>
            </a:r>
          </a:p>
          <a:p>
            <a:pPr marL="0" indent="0" algn="ctr">
              <a:buNone/>
            </a:pPr>
            <a:r>
              <a:rPr lang="en-US" sz="2400" dirty="0"/>
              <a:t>GLOBE Implementation Office</a:t>
            </a:r>
          </a:p>
        </p:txBody>
      </p:sp>
      <p:pic>
        <p:nvPicPr>
          <p:cNvPr id="8" name="Picture 7" descr="GLOBE_logoOfficial-_Blue.png"/>
          <p:cNvPicPr>
            <a:picLocks noChangeAspect="1"/>
          </p:cNvPicPr>
          <p:nvPr/>
        </p:nvPicPr>
        <p:blipFill>
          <a:blip r:embed="rId2"/>
          <a:stretch>
            <a:fillRect/>
          </a:stretch>
        </p:blipFill>
        <p:spPr>
          <a:xfrm>
            <a:off x="3208362" y="152118"/>
            <a:ext cx="2732047" cy="457200"/>
          </a:xfrm>
          <a:prstGeom prst="rect">
            <a:avLst/>
          </a:prstGeom>
        </p:spPr>
      </p:pic>
      <p:pic>
        <p:nvPicPr>
          <p:cNvPr id="13" name="Picture 12"/>
          <p:cNvPicPr>
            <a:picLocks noChangeAspect="1"/>
          </p:cNvPicPr>
          <p:nvPr/>
        </p:nvPicPr>
        <p:blipFill rotWithShape="1">
          <a:blip r:embed="rId3"/>
          <a:srcRect b="36118"/>
          <a:stretch/>
        </p:blipFill>
        <p:spPr>
          <a:xfrm>
            <a:off x="2902278" y="2848745"/>
            <a:ext cx="3338732" cy="2666838"/>
          </a:xfrm>
          <a:prstGeom prst="rect">
            <a:avLst/>
          </a:prstGeom>
        </p:spPr>
      </p:pic>
      <p:pic>
        <p:nvPicPr>
          <p:cNvPr id="15" name="Picture 14"/>
          <p:cNvPicPr/>
          <p:nvPr/>
        </p:nvPicPr>
        <p:blipFill>
          <a:blip r:embed="rId4">
            <a:extLst>
              <a:ext uri="{28A0092B-C50C-407E-A947-70E740481C1C}">
                <a14:useLocalDpi xmlns:a14="http://schemas.microsoft.com/office/drawing/2010/main" val="0"/>
              </a:ext>
            </a:extLst>
          </a:blip>
          <a:stretch>
            <a:fillRect/>
          </a:stretch>
        </p:blipFill>
        <p:spPr>
          <a:xfrm>
            <a:off x="1963053" y="5820227"/>
            <a:ext cx="6238485" cy="822295"/>
          </a:xfrm>
          <a:prstGeom prst="rect">
            <a:avLst/>
          </a:prstGeom>
        </p:spPr>
      </p:pic>
    </p:spTree>
    <p:extLst>
      <p:ext uri="{BB962C8B-B14F-4D97-AF65-F5344CB8AC3E}">
        <p14:creationId xmlns:p14="http://schemas.microsoft.com/office/powerpoint/2010/main" val="2357440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LOBE_logoOfficial-_Blue.png"/>
          <p:cNvPicPr>
            <a:picLocks noChangeAspect="1"/>
          </p:cNvPicPr>
          <p:nvPr/>
        </p:nvPicPr>
        <p:blipFill>
          <a:blip r:embed="rId2"/>
          <a:stretch>
            <a:fillRect/>
          </a:stretch>
        </p:blipFill>
        <p:spPr>
          <a:xfrm>
            <a:off x="3208362" y="152118"/>
            <a:ext cx="2732047" cy="457200"/>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1846267" y="5854715"/>
            <a:ext cx="6238485" cy="82229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42" y="1553670"/>
            <a:ext cx="8071101" cy="3367636"/>
          </a:xfrm>
          <a:prstGeom prst="rect">
            <a:avLst/>
          </a:prstGeom>
        </p:spPr>
      </p:pic>
      <p:sp>
        <p:nvSpPr>
          <p:cNvPr id="5" name="TextBox 4">
            <a:extLst>
              <a:ext uri="{FF2B5EF4-FFF2-40B4-BE49-F238E27FC236}">
                <a16:creationId xmlns:a16="http://schemas.microsoft.com/office/drawing/2014/main" id="{437A37DE-CC68-1349-B408-79FB2D6824CD}"/>
              </a:ext>
            </a:extLst>
          </p:cNvPr>
          <p:cNvSpPr txBox="1"/>
          <p:nvPr/>
        </p:nvSpPr>
        <p:spPr>
          <a:xfrm>
            <a:off x="1343849" y="2360189"/>
            <a:ext cx="1004835" cy="523220"/>
          </a:xfrm>
          <a:prstGeom prst="rect">
            <a:avLst/>
          </a:prstGeom>
          <a:solidFill>
            <a:schemeClr val="bg1"/>
          </a:solidFill>
        </p:spPr>
        <p:txBody>
          <a:bodyPr wrap="square" rtlCol="0">
            <a:spAutoFit/>
          </a:bodyPr>
          <a:lstStyle/>
          <a:p>
            <a:pPr algn="r"/>
            <a:r>
              <a:rPr lang="en-US" sz="2800" dirty="0"/>
              <a:t>2019</a:t>
            </a:r>
          </a:p>
        </p:txBody>
      </p:sp>
    </p:spTree>
    <p:extLst>
      <p:ext uri="{BB962C8B-B14F-4D97-AF65-F5344CB8AC3E}">
        <p14:creationId xmlns:p14="http://schemas.microsoft.com/office/powerpoint/2010/main" val="2843561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LOBE_logoOfficial-_Blue.png"/>
          <p:cNvPicPr>
            <a:picLocks noChangeAspect="1"/>
          </p:cNvPicPr>
          <p:nvPr/>
        </p:nvPicPr>
        <p:blipFill>
          <a:blip r:embed="rId2"/>
          <a:stretch>
            <a:fillRect/>
          </a:stretch>
        </p:blipFill>
        <p:spPr>
          <a:xfrm>
            <a:off x="3208362" y="152118"/>
            <a:ext cx="2732047" cy="457200"/>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1846267" y="5854715"/>
            <a:ext cx="6238485" cy="822295"/>
          </a:xfrm>
          <a:prstGeom prst="rect">
            <a:avLst/>
          </a:prstGeom>
        </p:spPr>
      </p:pic>
      <p:sp>
        <p:nvSpPr>
          <p:cNvPr id="2" name="Title 1"/>
          <p:cNvSpPr>
            <a:spLocks noGrp="1"/>
          </p:cNvSpPr>
          <p:nvPr>
            <p:ph type="title"/>
          </p:nvPr>
        </p:nvSpPr>
        <p:spPr/>
        <p:txBody>
          <a:bodyPr/>
          <a:lstStyle/>
          <a:p>
            <a:r>
              <a:rPr lang="en-US" dirty="0"/>
              <a:t>Judging Tips</a:t>
            </a:r>
          </a:p>
        </p:txBody>
      </p:sp>
      <p:sp>
        <p:nvSpPr>
          <p:cNvPr id="3" name="Content Placeholder 2"/>
          <p:cNvSpPr>
            <a:spLocks noGrp="1"/>
          </p:cNvSpPr>
          <p:nvPr>
            <p:ph idx="1"/>
          </p:nvPr>
        </p:nvSpPr>
        <p:spPr/>
        <p:txBody>
          <a:bodyPr>
            <a:normAutofit fontScale="77500" lnSpcReduction="20000"/>
          </a:bodyPr>
          <a:lstStyle/>
          <a:p>
            <a:pPr marL="514350" indent="-514350">
              <a:buFont typeface="+mj-lt"/>
              <a:buAutoNum type="arabicPeriod"/>
            </a:pPr>
            <a:r>
              <a:rPr lang="en-US" b="1" dirty="0"/>
              <a:t>If you are not able to complete the judging for your projects, please let Sarah (</a:t>
            </a:r>
            <a:r>
              <a:rPr lang="en-US" b="1" dirty="0">
                <a:hlinkClick r:id="rId4"/>
              </a:rPr>
              <a:t>sparsons@ucar.edu</a:t>
            </a:r>
            <a:r>
              <a:rPr lang="en-US" b="1" dirty="0"/>
              <a:t>) know as soon as possible. </a:t>
            </a:r>
          </a:p>
          <a:p>
            <a:pPr marL="514350" indent="-514350">
              <a:buFont typeface="+mj-lt"/>
              <a:buAutoNum type="arabicPeriod"/>
            </a:pPr>
            <a:r>
              <a:rPr lang="en-US" dirty="0"/>
              <a:t>These are students </a:t>
            </a:r>
            <a:r>
              <a:rPr lang="en-US" dirty="0">
                <a:sym typeface="Wingdings"/>
              </a:rPr>
              <a:t> - consider grade level too</a:t>
            </a:r>
            <a:endParaRPr lang="en-US" dirty="0"/>
          </a:p>
          <a:p>
            <a:pPr marL="514350" indent="-514350">
              <a:buFont typeface="+mj-lt"/>
              <a:buAutoNum type="arabicPeriod"/>
            </a:pPr>
            <a:r>
              <a:rPr lang="en-US" dirty="0"/>
              <a:t>Be positive </a:t>
            </a:r>
            <a:r>
              <a:rPr lang="mr-IN" dirty="0"/>
              <a:t>–</a:t>
            </a:r>
            <a:r>
              <a:rPr lang="en-US" dirty="0"/>
              <a:t> provide </a:t>
            </a:r>
            <a:r>
              <a:rPr lang="en-US" i="1" dirty="0"/>
              <a:t>constructive</a:t>
            </a:r>
            <a:r>
              <a:rPr lang="en-US" dirty="0"/>
              <a:t> feedback</a:t>
            </a:r>
          </a:p>
          <a:p>
            <a:pPr marL="514350" indent="-514350">
              <a:buFont typeface="+mj-lt"/>
              <a:buAutoNum type="arabicPeriod"/>
            </a:pPr>
            <a:r>
              <a:rPr lang="en-US" dirty="0"/>
              <a:t>Feedback (without your name) will be sent to students</a:t>
            </a:r>
          </a:p>
          <a:p>
            <a:pPr marL="514350" indent="-514350">
              <a:buFont typeface="+mj-lt"/>
              <a:buAutoNum type="arabicPeriod"/>
            </a:pPr>
            <a:r>
              <a:rPr lang="en-US" dirty="0"/>
              <a:t>Not all speak English as a first language </a:t>
            </a:r>
            <a:r>
              <a:rPr lang="mr-IN" dirty="0"/>
              <a:t>–</a:t>
            </a:r>
            <a:r>
              <a:rPr lang="en-US" dirty="0"/>
              <a:t> </a:t>
            </a:r>
            <a:r>
              <a:rPr lang="en-US" b="1" i="1" dirty="0"/>
              <a:t>score on content rather than grammar</a:t>
            </a:r>
          </a:p>
          <a:p>
            <a:pPr marL="514350" indent="-514350">
              <a:buFont typeface="+mj-lt"/>
              <a:buAutoNum type="arabicPeriod"/>
            </a:pPr>
            <a:r>
              <a:rPr lang="en-US" dirty="0"/>
              <a:t>Check for content in the presentation too (note that some of the projects don’t have a presentation)</a:t>
            </a:r>
          </a:p>
          <a:p>
            <a:pPr marL="514350" indent="-514350">
              <a:buFont typeface="+mj-lt"/>
              <a:buAutoNum type="arabicPeriod"/>
            </a:pPr>
            <a:r>
              <a:rPr lang="en-US" dirty="0"/>
              <a:t>If you can’t find a project or think something is not correct, let Sarah know right away</a:t>
            </a:r>
          </a:p>
        </p:txBody>
      </p:sp>
    </p:spTree>
    <p:extLst>
      <p:ext uri="{BB962C8B-B14F-4D97-AF65-F5344CB8AC3E}">
        <p14:creationId xmlns:p14="http://schemas.microsoft.com/office/powerpoint/2010/main" val="3504425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99A42-1C17-8948-9F44-7FDE148ED0A0}"/>
              </a:ext>
            </a:extLst>
          </p:cNvPr>
          <p:cNvSpPr>
            <a:spLocks noGrp="1"/>
          </p:cNvSpPr>
          <p:nvPr>
            <p:ph type="title"/>
          </p:nvPr>
        </p:nvSpPr>
        <p:spPr>
          <a:xfrm>
            <a:off x="457200" y="144010"/>
            <a:ext cx="8229600" cy="1143000"/>
          </a:xfrm>
        </p:spPr>
        <p:txBody>
          <a:bodyPr/>
          <a:lstStyle/>
          <a:p>
            <a:r>
              <a:rPr lang="en-US" dirty="0"/>
              <a:t>Example Comments</a:t>
            </a:r>
          </a:p>
        </p:txBody>
      </p:sp>
      <p:sp>
        <p:nvSpPr>
          <p:cNvPr id="3" name="Content Placeholder 2">
            <a:extLst>
              <a:ext uri="{FF2B5EF4-FFF2-40B4-BE49-F238E27FC236}">
                <a16:creationId xmlns:a16="http://schemas.microsoft.com/office/drawing/2014/main" id="{80EB0207-1A5D-8C42-8CEF-921172D1D57B}"/>
              </a:ext>
            </a:extLst>
          </p:cNvPr>
          <p:cNvSpPr>
            <a:spLocks noGrp="1"/>
          </p:cNvSpPr>
          <p:nvPr>
            <p:ph idx="1"/>
          </p:nvPr>
        </p:nvSpPr>
        <p:spPr>
          <a:xfrm>
            <a:off x="457200" y="1137976"/>
            <a:ext cx="8229600" cy="3303395"/>
          </a:xfrm>
        </p:spPr>
        <p:txBody>
          <a:bodyPr>
            <a:normAutofit fontScale="62500" lnSpcReduction="20000"/>
          </a:bodyPr>
          <a:lstStyle/>
          <a:p>
            <a:pPr marL="0" indent="0">
              <a:buNone/>
            </a:pPr>
            <a:r>
              <a:rPr lang="en-US" dirty="0"/>
              <a:t>“Your research topic is a very important one. It focuses on the dangers that pesticides may have on the much needed agriculture in your area. With that said</a:t>
            </a:r>
            <a:r>
              <a:rPr lang="en-US" dirty="0">
                <a:solidFill>
                  <a:schemeClr val="accent4"/>
                </a:solidFill>
              </a:rPr>
              <a:t>, it was interesting to find out that some of the treated plants even changed color due to the pesticides</a:t>
            </a:r>
            <a:r>
              <a:rPr lang="en-US" dirty="0"/>
              <a:t>, which is very disconcerting. </a:t>
            </a:r>
            <a:r>
              <a:rPr lang="en-US" dirty="0">
                <a:solidFill>
                  <a:schemeClr val="accent4"/>
                </a:solidFill>
              </a:rPr>
              <a:t>I love that you integrated the expertise of local farmers</a:t>
            </a:r>
            <a:r>
              <a:rPr lang="en-US" dirty="0"/>
              <a:t>, as they get a first-hand look at how their crops react to what is in the soil and in the water within their growing fields. As you mentioned, it is truly important that you have addressed the need for those involved to seek out other, alternates to the pesticides, including DELTARIN. I hope that you will take this to your local environmental leaders and show them this data. </a:t>
            </a:r>
            <a:r>
              <a:rPr lang="en-US" dirty="0">
                <a:solidFill>
                  <a:schemeClr val="accent4"/>
                </a:solidFill>
              </a:rPr>
              <a:t>One thing that I would like to have seen is better organization of the poster you have presented.</a:t>
            </a:r>
            <a:r>
              <a:rPr lang="en-US" dirty="0"/>
              <a:t> </a:t>
            </a:r>
            <a:r>
              <a:rPr lang="en-US" dirty="0">
                <a:solidFill>
                  <a:schemeClr val="accent4"/>
                </a:solidFill>
              </a:rPr>
              <a:t>I noticed different fonts and sizes and no real order to the text boxes. </a:t>
            </a:r>
            <a:r>
              <a:rPr lang="en-US" dirty="0"/>
              <a:t>Thank you for a good project and am looking forward to seeing more research in the future.”</a:t>
            </a:r>
          </a:p>
        </p:txBody>
      </p:sp>
      <p:pic>
        <p:nvPicPr>
          <p:cNvPr id="5" name="Picture 4">
            <a:extLst>
              <a:ext uri="{FF2B5EF4-FFF2-40B4-BE49-F238E27FC236}">
                <a16:creationId xmlns:a16="http://schemas.microsoft.com/office/drawing/2014/main" id="{62D5008F-D597-1347-B7EF-798672D5DA29}"/>
              </a:ext>
            </a:extLst>
          </p:cNvPr>
          <p:cNvPicPr>
            <a:picLocks noChangeAspect="1"/>
          </p:cNvPicPr>
          <p:nvPr/>
        </p:nvPicPr>
        <p:blipFill>
          <a:blip r:embed="rId2"/>
          <a:stretch>
            <a:fillRect/>
          </a:stretch>
        </p:blipFill>
        <p:spPr>
          <a:xfrm>
            <a:off x="457200" y="4441371"/>
            <a:ext cx="6384000" cy="2311121"/>
          </a:xfrm>
          <a:prstGeom prst="rect">
            <a:avLst/>
          </a:prstGeom>
        </p:spPr>
      </p:pic>
      <p:pic>
        <p:nvPicPr>
          <p:cNvPr id="7" name="Picture 6">
            <a:extLst>
              <a:ext uri="{FF2B5EF4-FFF2-40B4-BE49-F238E27FC236}">
                <a16:creationId xmlns:a16="http://schemas.microsoft.com/office/drawing/2014/main" id="{175368C1-2E55-C04F-8CD4-0BA0E17C6019}"/>
              </a:ext>
            </a:extLst>
          </p:cNvPr>
          <p:cNvPicPr>
            <a:picLocks noChangeAspect="1"/>
          </p:cNvPicPr>
          <p:nvPr/>
        </p:nvPicPr>
        <p:blipFill>
          <a:blip r:embed="rId3"/>
          <a:stretch>
            <a:fillRect/>
          </a:stretch>
        </p:blipFill>
        <p:spPr>
          <a:xfrm>
            <a:off x="6547165" y="4441371"/>
            <a:ext cx="2433671" cy="2145042"/>
          </a:xfrm>
          <a:prstGeom prst="rect">
            <a:avLst/>
          </a:prstGeom>
        </p:spPr>
      </p:pic>
    </p:spTree>
    <p:extLst>
      <p:ext uri="{BB962C8B-B14F-4D97-AF65-F5344CB8AC3E}">
        <p14:creationId xmlns:p14="http://schemas.microsoft.com/office/powerpoint/2010/main" val="3372171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of Judging</a:t>
            </a:r>
          </a:p>
        </p:txBody>
      </p:sp>
      <p:sp>
        <p:nvSpPr>
          <p:cNvPr id="3" name="Content Placeholder 2"/>
          <p:cNvSpPr>
            <a:spLocks noGrp="1"/>
          </p:cNvSpPr>
          <p:nvPr>
            <p:ph idx="1"/>
          </p:nvPr>
        </p:nvSpPr>
        <p:spPr>
          <a:xfrm>
            <a:off x="457200" y="1468809"/>
            <a:ext cx="8229600" cy="4525963"/>
          </a:xfrm>
        </p:spPr>
        <p:txBody>
          <a:bodyPr>
            <a:normAutofit lnSpcReduction="10000"/>
          </a:bodyPr>
          <a:lstStyle/>
          <a:p>
            <a:r>
              <a:rPr lang="en-US" b="1" dirty="0"/>
              <a:t>25-26 April: </a:t>
            </a:r>
            <a:r>
              <a:rPr lang="en-US" dirty="0"/>
              <a:t>Projects + scoring information emailed to judges.</a:t>
            </a:r>
            <a:endParaRPr lang="en-US" b="1" dirty="0"/>
          </a:p>
          <a:p>
            <a:r>
              <a:rPr lang="en-US" b="1" dirty="0"/>
              <a:t>26 April- 05 May</a:t>
            </a:r>
            <a:r>
              <a:rPr lang="en-US" dirty="0"/>
              <a:t>: Review projects, ask students questions.</a:t>
            </a:r>
          </a:p>
          <a:p>
            <a:r>
              <a:rPr lang="en-US" b="1" dirty="0"/>
              <a:t>05 May</a:t>
            </a:r>
            <a:r>
              <a:rPr lang="en-US" dirty="0"/>
              <a:t>: All scores due. (Sarah or Amy may email you before then!)</a:t>
            </a:r>
            <a:endParaRPr lang="en-US" i="1" dirty="0"/>
          </a:p>
          <a:p>
            <a:r>
              <a:rPr lang="en-US" b="1" dirty="0"/>
              <a:t>17 May</a:t>
            </a:r>
            <a:r>
              <a:rPr lang="en-US" dirty="0"/>
              <a:t>: Scores and feedback sent to teachers. Badges posted.</a:t>
            </a:r>
          </a:p>
          <a:p>
            <a:r>
              <a:rPr lang="en-US" b="1" dirty="0"/>
              <a:t>17 May</a:t>
            </a:r>
            <a:r>
              <a:rPr lang="en-US" dirty="0"/>
              <a:t>: Drawing for stipends. </a:t>
            </a:r>
          </a:p>
        </p:txBody>
      </p:sp>
      <p:pic>
        <p:nvPicPr>
          <p:cNvPr id="6" name="Picture 5" descr="GLOBE_logoOfficial-_Blue.png"/>
          <p:cNvPicPr>
            <a:picLocks noChangeAspect="1"/>
          </p:cNvPicPr>
          <p:nvPr/>
        </p:nvPicPr>
        <p:blipFill>
          <a:blip r:embed="rId2"/>
          <a:stretch>
            <a:fillRect/>
          </a:stretch>
        </p:blipFill>
        <p:spPr>
          <a:xfrm>
            <a:off x="3208362" y="152118"/>
            <a:ext cx="2732047" cy="457200"/>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846267" y="5854715"/>
            <a:ext cx="6238485" cy="822295"/>
          </a:xfrm>
          <a:prstGeom prst="rect">
            <a:avLst/>
          </a:prstGeom>
        </p:spPr>
      </p:pic>
    </p:spTree>
    <p:extLst>
      <p:ext uri="{BB962C8B-B14F-4D97-AF65-F5344CB8AC3E}">
        <p14:creationId xmlns:p14="http://schemas.microsoft.com/office/powerpoint/2010/main" val="3960403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sp>
        <p:nvSpPr>
          <p:cNvPr id="3" name="Content Placeholder 2"/>
          <p:cNvSpPr>
            <a:spLocks noGrp="1"/>
          </p:cNvSpPr>
          <p:nvPr>
            <p:ph idx="1"/>
          </p:nvPr>
        </p:nvSpPr>
        <p:spPr/>
        <p:txBody>
          <a:bodyPr/>
          <a:lstStyle/>
          <a:p>
            <a:r>
              <a:rPr lang="en-US" dirty="0"/>
              <a:t>Certificates emailed out by the end of May</a:t>
            </a:r>
          </a:p>
          <a:p>
            <a:r>
              <a:rPr lang="en-US" dirty="0"/>
              <a:t>Any questions or concerns, contact Sarah at </a:t>
            </a:r>
            <a:r>
              <a:rPr lang="en-US" dirty="0">
                <a:hlinkClick r:id="rId2"/>
              </a:rPr>
              <a:t>sparsons@ucar.edu</a:t>
            </a:r>
            <a:r>
              <a:rPr lang="en-US" dirty="0"/>
              <a:t>	</a:t>
            </a:r>
          </a:p>
        </p:txBody>
      </p:sp>
      <p:pic>
        <p:nvPicPr>
          <p:cNvPr id="6" name="Picture 5" descr="GLOBE_logoOfficial-_Blue.png"/>
          <p:cNvPicPr>
            <a:picLocks noChangeAspect="1"/>
          </p:cNvPicPr>
          <p:nvPr/>
        </p:nvPicPr>
        <p:blipFill>
          <a:blip r:embed="rId3"/>
          <a:stretch>
            <a:fillRect/>
          </a:stretch>
        </p:blipFill>
        <p:spPr>
          <a:xfrm>
            <a:off x="3208362" y="152118"/>
            <a:ext cx="2732047" cy="457200"/>
          </a:xfrm>
          <a:prstGeom prst="rect">
            <a:avLst/>
          </a:prstGeom>
        </p:spPr>
      </p:pic>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1846267" y="5854715"/>
            <a:ext cx="6238485" cy="822295"/>
          </a:xfrm>
          <a:prstGeom prst="rect">
            <a:avLst/>
          </a:prstGeom>
        </p:spPr>
      </p:pic>
      <p:pic>
        <p:nvPicPr>
          <p:cNvPr id="4" name="Picture 3"/>
          <p:cNvPicPr>
            <a:picLocks noChangeAspect="1"/>
          </p:cNvPicPr>
          <p:nvPr/>
        </p:nvPicPr>
        <p:blipFill>
          <a:blip r:embed="rId5"/>
          <a:stretch>
            <a:fillRect/>
          </a:stretch>
        </p:blipFill>
        <p:spPr>
          <a:xfrm>
            <a:off x="2907001" y="3471961"/>
            <a:ext cx="3325873" cy="2200192"/>
          </a:xfrm>
          <a:prstGeom prst="rect">
            <a:avLst/>
          </a:prstGeom>
        </p:spPr>
      </p:pic>
    </p:spTree>
    <p:extLst>
      <p:ext uri="{BB962C8B-B14F-4D97-AF65-F5344CB8AC3E}">
        <p14:creationId xmlns:p14="http://schemas.microsoft.com/office/powerpoint/2010/main" val="3640876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LOBE_logoOfficial-_Blue.png"/>
          <p:cNvPicPr>
            <a:picLocks noChangeAspect="1"/>
          </p:cNvPicPr>
          <p:nvPr/>
        </p:nvPicPr>
        <p:blipFill>
          <a:blip r:embed="rId2"/>
          <a:stretch>
            <a:fillRect/>
          </a:stretch>
        </p:blipFill>
        <p:spPr>
          <a:xfrm>
            <a:off x="3208362" y="152118"/>
            <a:ext cx="2732047" cy="457200"/>
          </a:xfrm>
          <a:prstGeom prst="rect">
            <a:avLst/>
          </a:prstGeom>
        </p:spPr>
      </p:pic>
      <p:sp>
        <p:nvSpPr>
          <p:cNvPr id="7" name="Title 1"/>
          <p:cNvSpPr>
            <a:spLocks noGrp="1"/>
          </p:cNvSpPr>
          <p:nvPr>
            <p:ph type="title"/>
          </p:nvPr>
        </p:nvSpPr>
        <p:spPr/>
        <p:txBody>
          <a:bodyPr/>
          <a:lstStyle/>
          <a:p>
            <a:r>
              <a:rPr lang="en-US" dirty="0"/>
              <a:t>Summary of Science Symposium</a:t>
            </a:r>
          </a:p>
        </p:txBody>
      </p:sp>
      <p:sp>
        <p:nvSpPr>
          <p:cNvPr id="8" name="Content Placeholder 2"/>
          <p:cNvSpPr>
            <a:spLocks noGrp="1"/>
          </p:cNvSpPr>
          <p:nvPr>
            <p:ph idx="1"/>
          </p:nvPr>
        </p:nvSpPr>
        <p:spPr>
          <a:xfrm>
            <a:off x="457200" y="1600200"/>
            <a:ext cx="762755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210 Entries – Goal: 3 judges per project</a:t>
            </a:r>
          </a:p>
          <a:p>
            <a:pPr lvl="0"/>
            <a:r>
              <a:rPr lang="en-US" dirty="0"/>
              <a:t>Entries include:</a:t>
            </a:r>
          </a:p>
          <a:p>
            <a:pPr lvl="1"/>
            <a:r>
              <a:rPr lang="en-US" dirty="0"/>
              <a:t>Research Report</a:t>
            </a:r>
          </a:p>
          <a:p>
            <a:pPr lvl="1"/>
            <a:r>
              <a:rPr lang="en-US" dirty="0"/>
              <a:t>Presentation</a:t>
            </a:r>
          </a:p>
          <a:p>
            <a:pPr lvl="1"/>
            <a:r>
              <a:rPr lang="en-US" dirty="0"/>
              <a:t>Optional badges </a:t>
            </a:r>
          </a:p>
          <a:p>
            <a:pPr marL="0" lvl="0" indent="0">
              <a:buNone/>
            </a:pPr>
            <a:endParaRPr lang="en-US" dirty="0"/>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1846267" y="5854715"/>
            <a:ext cx="6238485" cy="822295"/>
          </a:xfrm>
          <a:prstGeom prst="rect">
            <a:avLst/>
          </a:prstGeom>
        </p:spPr>
      </p:pic>
      <p:pic>
        <p:nvPicPr>
          <p:cNvPr id="2" name="Picture 1"/>
          <p:cNvPicPr>
            <a:picLocks noChangeAspect="1"/>
          </p:cNvPicPr>
          <p:nvPr/>
        </p:nvPicPr>
        <p:blipFill>
          <a:blip r:embed="rId4"/>
          <a:stretch>
            <a:fillRect/>
          </a:stretch>
        </p:blipFill>
        <p:spPr>
          <a:xfrm>
            <a:off x="3334390" y="2680011"/>
            <a:ext cx="202349" cy="797493"/>
          </a:xfrm>
          <a:prstGeom prst="rect">
            <a:avLst/>
          </a:prstGeom>
        </p:spPr>
      </p:pic>
      <p:sp>
        <p:nvSpPr>
          <p:cNvPr id="3" name="TextBox 2"/>
          <p:cNvSpPr txBox="1"/>
          <p:nvPr/>
        </p:nvSpPr>
        <p:spPr>
          <a:xfrm>
            <a:off x="3564349" y="2811773"/>
            <a:ext cx="3209212" cy="461665"/>
          </a:xfrm>
          <a:prstGeom prst="rect">
            <a:avLst/>
          </a:prstGeom>
          <a:noFill/>
        </p:spPr>
        <p:txBody>
          <a:bodyPr wrap="none" rtlCol="0">
            <a:spAutoFit/>
          </a:bodyPr>
          <a:lstStyle/>
          <a:p>
            <a:r>
              <a:rPr lang="en-US" sz="2400" dirty="0"/>
              <a:t>Student Research Badge</a:t>
            </a:r>
          </a:p>
        </p:txBody>
      </p:sp>
      <p:pic>
        <p:nvPicPr>
          <p:cNvPr id="16" name="Picture 15" descr="Screen Shot 2019-03-13 at 1.50.33 PM.png">
            <a:extLst>
              <a:ext uri="{FF2B5EF4-FFF2-40B4-BE49-F238E27FC236}">
                <a16:creationId xmlns:a16="http://schemas.microsoft.com/office/drawing/2014/main" id="{8F615777-4374-3943-ABC1-33124CEC45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9139" y="1952758"/>
            <a:ext cx="2443270" cy="1936911"/>
          </a:xfrm>
          <a:prstGeom prst="rect">
            <a:avLst/>
          </a:prstGeom>
        </p:spPr>
      </p:pic>
      <p:sp>
        <p:nvSpPr>
          <p:cNvPr id="19" name="Rectangle 18">
            <a:extLst>
              <a:ext uri="{FF2B5EF4-FFF2-40B4-BE49-F238E27FC236}">
                <a16:creationId xmlns:a16="http://schemas.microsoft.com/office/drawing/2014/main" id="{BD042478-11AC-8841-A619-D3277F68D9A5}"/>
              </a:ext>
            </a:extLst>
          </p:cNvPr>
          <p:cNvSpPr/>
          <p:nvPr/>
        </p:nvSpPr>
        <p:spPr>
          <a:xfrm>
            <a:off x="6429983" y="5288913"/>
            <a:ext cx="1654769" cy="1388097"/>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F397BC2-39A2-7643-95BA-B77322F621A7}"/>
              </a:ext>
            </a:extLst>
          </p:cNvPr>
          <p:cNvSpPr/>
          <p:nvPr/>
        </p:nvSpPr>
        <p:spPr>
          <a:xfrm>
            <a:off x="1018882" y="4074591"/>
            <a:ext cx="1654769" cy="1388097"/>
          </a:xfrm>
          <a:prstGeom prst="rect">
            <a:avLst/>
          </a:prstGeom>
          <a:solidFill>
            <a:schemeClr val="bg1"/>
          </a:soli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E5EEF27E-7B2A-5C4D-8451-06D5C87953AE}"/>
              </a:ext>
            </a:extLst>
          </p:cNvPr>
          <p:cNvPicPr>
            <a:picLocks noChangeAspect="1"/>
          </p:cNvPicPr>
          <p:nvPr/>
        </p:nvPicPr>
        <p:blipFill rotWithShape="1">
          <a:blip r:embed="rId6"/>
          <a:srcRect l="3746" t="9499" b="19912"/>
          <a:stretch/>
        </p:blipFill>
        <p:spPr>
          <a:xfrm>
            <a:off x="457200" y="3916468"/>
            <a:ext cx="8013560" cy="1411752"/>
          </a:xfrm>
          <a:prstGeom prst="rect">
            <a:avLst/>
          </a:prstGeom>
        </p:spPr>
      </p:pic>
      <p:pic>
        <p:nvPicPr>
          <p:cNvPr id="24" name="Picture 23">
            <a:extLst>
              <a:ext uri="{FF2B5EF4-FFF2-40B4-BE49-F238E27FC236}">
                <a16:creationId xmlns:a16="http://schemas.microsoft.com/office/drawing/2014/main" id="{741B513F-3343-3C41-B343-A6CC7CCBAB45}"/>
              </a:ext>
            </a:extLst>
          </p:cNvPr>
          <p:cNvPicPr>
            <a:picLocks noChangeAspect="1"/>
          </p:cNvPicPr>
          <p:nvPr/>
        </p:nvPicPr>
        <p:blipFill>
          <a:blip r:embed="rId7"/>
          <a:stretch>
            <a:fillRect/>
          </a:stretch>
        </p:blipFill>
        <p:spPr>
          <a:xfrm>
            <a:off x="373022" y="5288913"/>
            <a:ext cx="8209970" cy="1569087"/>
          </a:xfrm>
          <a:prstGeom prst="rect">
            <a:avLst/>
          </a:prstGeom>
        </p:spPr>
      </p:pic>
    </p:spTree>
    <p:extLst>
      <p:ext uri="{BB962C8B-B14F-4D97-AF65-F5344CB8AC3E}">
        <p14:creationId xmlns:p14="http://schemas.microsoft.com/office/powerpoint/2010/main" val="3312090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Timeline of Judging</a:t>
            </a:r>
          </a:p>
        </p:txBody>
      </p:sp>
      <p:sp>
        <p:nvSpPr>
          <p:cNvPr id="3" name="Content Placeholder 2"/>
          <p:cNvSpPr>
            <a:spLocks noGrp="1"/>
          </p:cNvSpPr>
          <p:nvPr>
            <p:ph idx="1"/>
          </p:nvPr>
        </p:nvSpPr>
        <p:spPr>
          <a:xfrm>
            <a:off x="457200" y="1443870"/>
            <a:ext cx="5569527" cy="4525963"/>
          </a:xfrm>
        </p:spPr>
        <p:txBody>
          <a:bodyPr>
            <a:normAutofit fontScale="92500" lnSpcReduction="20000"/>
          </a:bodyPr>
          <a:lstStyle/>
          <a:p>
            <a:r>
              <a:rPr lang="en-US" b="1" dirty="0"/>
              <a:t>25-26 April: </a:t>
            </a:r>
            <a:r>
              <a:rPr lang="en-US" dirty="0"/>
              <a:t>Projects + scoring information emailed to judges.</a:t>
            </a:r>
            <a:endParaRPr lang="en-US" b="1" dirty="0"/>
          </a:p>
          <a:p>
            <a:r>
              <a:rPr lang="en-US" b="1" dirty="0"/>
              <a:t>26 April- 05 May</a:t>
            </a:r>
            <a:r>
              <a:rPr lang="en-US" dirty="0"/>
              <a:t>: Review projects, ask students questions.</a:t>
            </a:r>
          </a:p>
          <a:p>
            <a:r>
              <a:rPr lang="en-US" b="1" dirty="0"/>
              <a:t>05 May</a:t>
            </a:r>
            <a:r>
              <a:rPr lang="en-US" dirty="0"/>
              <a:t>: All scores due. (Sarah or Amy may email you before then!)</a:t>
            </a:r>
            <a:endParaRPr lang="en-US" i="1" dirty="0"/>
          </a:p>
          <a:p>
            <a:r>
              <a:rPr lang="en-US" b="1" dirty="0"/>
              <a:t>17 May</a:t>
            </a:r>
            <a:r>
              <a:rPr lang="en-US" dirty="0"/>
              <a:t>: Scores and feedback sent to teachers. Badges posted.</a:t>
            </a:r>
          </a:p>
          <a:p>
            <a:r>
              <a:rPr lang="en-US" b="1" dirty="0"/>
              <a:t>17 May</a:t>
            </a:r>
            <a:r>
              <a:rPr lang="en-US" dirty="0"/>
              <a:t>: Drawing for stipends. </a:t>
            </a:r>
          </a:p>
          <a:p>
            <a:endParaRPr lang="en-US" dirty="0"/>
          </a:p>
        </p:txBody>
      </p:sp>
      <p:pic>
        <p:nvPicPr>
          <p:cNvPr id="6" name="Picture 5" descr="GLOBE_logoOfficial-_Blue.png"/>
          <p:cNvPicPr>
            <a:picLocks noChangeAspect="1"/>
          </p:cNvPicPr>
          <p:nvPr/>
        </p:nvPicPr>
        <p:blipFill>
          <a:blip r:embed="rId2"/>
          <a:stretch>
            <a:fillRect/>
          </a:stretch>
        </p:blipFill>
        <p:spPr>
          <a:xfrm>
            <a:off x="3208362" y="152118"/>
            <a:ext cx="2732047" cy="457200"/>
          </a:xfrm>
          <a:prstGeom prst="rect">
            <a:avLst/>
          </a:prstGeom>
        </p:spPr>
      </p:pic>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846267" y="5854715"/>
            <a:ext cx="6238485" cy="822295"/>
          </a:xfrm>
          <a:prstGeom prst="rect">
            <a:avLst/>
          </a:prstGeom>
        </p:spPr>
      </p:pic>
      <p:pic>
        <p:nvPicPr>
          <p:cNvPr id="4" name="Picture 3"/>
          <p:cNvPicPr>
            <a:picLocks noChangeAspect="1"/>
          </p:cNvPicPr>
          <p:nvPr/>
        </p:nvPicPr>
        <p:blipFill>
          <a:blip r:embed="rId4"/>
          <a:stretch>
            <a:fillRect/>
          </a:stretch>
        </p:blipFill>
        <p:spPr>
          <a:xfrm>
            <a:off x="5940409" y="1916996"/>
            <a:ext cx="3108020" cy="3579710"/>
          </a:xfrm>
          <a:prstGeom prst="rect">
            <a:avLst/>
          </a:prstGeom>
        </p:spPr>
      </p:pic>
    </p:spTree>
    <p:extLst>
      <p:ext uri="{BB962C8B-B14F-4D97-AF65-F5344CB8AC3E}">
        <p14:creationId xmlns:p14="http://schemas.microsoft.com/office/powerpoint/2010/main" val="343084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Information Needed for Judging</a:t>
            </a:r>
          </a:p>
        </p:txBody>
      </p:sp>
      <p:sp>
        <p:nvSpPr>
          <p:cNvPr id="3" name="Content Placeholder 2"/>
          <p:cNvSpPr>
            <a:spLocks noGrp="1"/>
          </p:cNvSpPr>
          <p:nvPr>
            <p:ph idx="1"/>
          </p:nvPr>
        </p:nvSpPr>
        <p:spPr/>
        <p:txBody>
          <a:bodyPr>
            <a:normAutofit fontScale="85000" lnSpcReduction="10000"/>
          </a:bodyPr>
          <a:lstStyle/>
          <a:p>
            <a:pPr marL="514350" indent="-514350">
              <a:buFont typeface="+mj-lt"/>
              <a:buAutoNum type="arabicPeriod"/>
            </a:pPr>
            <a:r>
              <a:rPr lang="en-US" dirty="0"/>
              <a:t>Project title</a:t>
            </a:r>
          </a:p>
          <a:p>
            <a:pPr marL="514350" indent="-514350">
              <a:buFont typeface="+mj-lt"/>
              <a:buAutoNum type="arabicPeriod"/>
            </a:pPr>
            <a:r>
              <a:rPr lang="en-US" dirty="0"/>
              <a:t>Correct grade band rubric</a:t>
            </a:r>
          </a:p>
          <a:p>
            <a:pPr marL="514350" indent="-514350">
              <a:buFont typeface="+mj-lt"/>
              <a:buAutoNum type="arabicPeriod"/>
            </a:pPr>
            <a:r>
              <a:rPr lang="en-US" dirty="0"/>
              <a:t>Google scoring form – all should be entered by 05 May!</a:t>
            </a:r>
          </a:p>
          <a:p>
            <a:pPr marL="514350" indent="-514350">
              <a:buFont typeface="+mj-lt"/>
              <a:buAutoNum type="arabicPeriod"/>
            </a:pPr>
            <a:r>
              <a:rPr lang="en-US" dirty="0" err="1"/>
              <a:t>GLOBE.gov</a:t>
            </a:r>
            <a:r>
              <a:rPr lang="en-US" dirty="0"/>
              <a:t> login </a:t>
            </a:r>
            <a:r>
              <a:rPr lang="mr-IN" dirty="0"/>
              <a:t>–</a:t>
            </a:r>
            <a:r>
              <a:rPr lang="en-US" dirty="0"/>
              <a:t> check this now! Need help accessing? </a:t>
            </a:r>
            <a:r>
              <a:rPr lang="en-US" dirty="0">
                <a:hlinkClick r:id="rId3"/>
              </a:rPr>
              <a:t>help@globe.gov</a:t>
            </a:r>
            <a:r>
              <a:rPr lang="en-US" dirty="0"/>
              <a:t> </a:t>
            </a:r>
          </a:p>
          <a:p>
            <a:pPr marL="514350" indent="-514350">
              <a:buFont typeface="+mj-lt"/>
              <a:buAutoNum type="arabicPeriod"/>
            </a:pPr>
            <a:r>
              <a:rPr lang="en-US" dirty="0"/>
              <a:t>If you do not have a </a:t>
            </a:r>
            <a:r>
              <a:rPr lang="en-US" dirty="0" err="1"/>
              <a:t>GLOBE.gov</a:t>
            </a:r>
            <a:r>
              <a:rPr lang="en-US" dirty="0"/>
              <a:t> login, you will receive information to login via “GLOBE Scientist”</a:t>
            </a:r>
          </a:p>
          <a:p>
            <a:pPr marL="514350" indent="-514350">
              <a:buFont typeface="+mj-lt"/>
              <a:buAutoNum type="arabicPeriod"/>
            </a:pPr>
            <a:endParaRPr lang="en-US" dirty="0"/>
          </a:p>
          <a:p>
            <a:pPr marL="0" indent="0">
              <a:buNone/>
            </a:pPr>
            <a:r>
              <a:rPr lang="en-US" i="1" dirty="0"/>
              <a:t>You will be emailed these items 25-26 April.</a:t>
            </a:r>
          </a:p>
        </p:txBody>
      </p:sp>
      <p:pic>
        <p:nvPicPr>
          <p:cNvPr id="6" name="Picture 5" descr="GLOBE_logoOfficial-_Blue.png"/>
          <p:cNvPicPr>
            <a:picLocks noChangeAspect="1"/>
          </p:cNvPicPr>
          <p:nvPr/>
        </p:nvPicPr>
        <p:blipFill>
          <a:blip r:embed="rId4"/>
          <a:stretch>
            <a:fillRect/>
          </a:stretch>
        </p:blipFill>
        <p:spPr>
          <a:xfrm>
            <a:off x="3208362" y="152118"/>
            <a:ext cx="2732047" cy="457200"/>
          </a:xfrm>
          <a:prstGeom prst="rect">
            <a:avLst/>
          </a:prstGeom>
        </p:spPr>
      </p:pic>
      <p:pic>
        <p:nvPicPr>
          <p:cNvPr id="7" name="Picture 6"/>
          <p:cNvPicPr/>
          <p:nvPr/>
        </p:nvPicPr>
        <p:blipFill>
          <a:blip r:embed="rId5">
            <a:extLst>
              <a:ext uri="{28A0092B-C50C-407E-A947-70E740481C1C}">
                <a14:useLocalDpi xmlns:a14="http://schemas.microsoft.com/office/drawing/2010/main" val="0"/>
              </a:ext>
            </a:extLst>
          </a:blip>
          <a:stretch>
            <a:fillRect/>
          </a:stretch>
        </p:blipFill>
        <p:spPr>
          <a:xfrm>
            <a:off x="1846267" y="5854715"/>
            <a:ext cx="6238485" cy="822295"/>
          </a:xfrm>
          <a:prstGeom prst="rect">
            <a:avLst/>
          </a:prstGeom>
        </p:spPr>
      </p:pic>
    </p:spTree>
    <p:extLst>
      <p:ext uri="{BB962C8B-B14F-4D97-AF65-F5344CB8AC3E}">
        <p14:creationId xmlns:p14="http://schemas.microsoft.com/office/powerpoint/2010/main" val="1266770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600200" y="6099175"/>
            <a:ext cx="5943600" cy="514350"/>
          </a:xfrm>
          <a:prstGeom prst="rect">
            <a:avLst/>
          </a:prstGeom>
        </p:spPr>
      </p:pic>
      <p:pic>
        <p:nvPicPr>
          <p:cNvPr id="6" name="Picture 5" descr="GLOBE_logoOfficial-_Blue.png"/>
          <p:cNvPicPr>
            <a:picLocks noChangeAspect="1"/>
          </p:cNvPicPr>
          <p:nvPr/>
        </p:nvPicPr>
        <p:blipFill>
          <a:blip r:embed="rId3"/>
          <a:stretch>
            <a:fillRect/>
          </a:stretch>
        </p:blipFill>
        <p:spPr>
          <a:xfrm>
            <a:off x="3208362" y="152118"/>
            <a:ext cx="2732047" cy="457200"/>
          </a:xfrm>
          <a:prstGeom prst="rect">
            <a:avLst/>
          </a:prstGeom>
        </p:spPr>
      </p:pic>
      <p:pic>
        <p:nvPicPr>
          <p:cNvPr id="2" name="Picture 1" descr="Screen Shot 2017-04-19 at 2.26.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63892"/>
            <a:ext cx="9144000" cy="4414024"/>
          </a:xfrm>
          <a:prstGeom prst="rect">
            <a:avLst/>
          </a:prstGeom>
        </p:spPr>
      </p:pic>
      <p:sp>
        <p:nvSpPr>
          <p:cNvPr id="3" name="Title 2"/>
          <p:cNvSpPr>
            <a:spLocks noGrp="1"/>
          </p:cNvSpPr>
          <p:nvPr>
            <p:ph type="title"/>
          </p:nvPr>
        </p:nvSpPr>
        <p:spPr/>
        <p:txBody>
          <a:bodyPr/>
          <a:lstStyle/>
          <a:p>
            <a:r>
              <a:rPr lang="en-US" dirty="0"/>
              <a:t>Project Sheet</a:t>
            </a:r>
          </a:p>
        </p:txBody>
      </p:sp>
    </p:spTree>
    <p:extLst>
      <p:ext uri="{BB962C8B-B14F-4D97-AF65-F5344CB8AC3E}">
        <p14:creationId xmlns:p14="http://schemas.microsoft.com/office/powerpoint/2010/main" val="3742506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1600200" y="6099175"/>
            <a:ext cx="5943600" cy="514350"/>
          </a:xfrm>
          <a:prstGeom prst="rect">
            <a:avLst/>
          </a:prstGeom>
        </p:spPr>
      </p:pic>
      <p:pic>
        <p:nvPicPr>
          <p:cNvPr id="3" name="Screen Recording 2019-04-24 at 10.07.35 AM">
            <a:hlinkClick r:id="" action="ppaction://media"/>
            <a:extLst>
              <a:ext uri="{FF2B5EF4-FFF2-40B4-BE49-F238E27FC236}">
                <a16:creationId xmlns:a16="http://schemas.microsoft.com/office/drawing/2014/main" id="{363B551D-DDAF-8547-B0FC-98E903D0C3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7881" y="24113"/>
            <a:ext cx="7488238" cy="6858000"/>
          </a:xfrm>
          <a:prstGeom prst="rect">
            <a:avLst/>
          </a:prstGeom>
        </p:spPr>
      </p:pic>
    </p:spTree>
    <p:extLst>
      <p:ext uri="{BB962C8B-B14F-4D97-AF65-F5344CB8AC3E}">
        <p14:creationId xmlns:p14="http://schemas.microsoft.com/office/powerpoint/2010/main" val="239381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806E5C-42F3-2844-8C1A-53783BFDB522}"/>
              </a:ext>
            </a:extLst>
          </p:cNvPr>
          <p:cNvPicPr>
            <a:picLocks noChangeAspect="1"/>
          </p:cNvPicPr>
          <p:nvPr/>
        </p:nvPicPr>
        <p:blipFill>
          <a:blip r:embed="rId2"/>
          <a:stretch>
            <a:fillRect/>
          </a:stretch>
        </p:blipFill>
        <p:spPr>
          <a:xfrm>
            <a:off x="1117118" y="1023571"/>
            <a:ext cx="7116591" cy="5604521"/>
          </a:xfrm>
          <a:prstGeom prst="rect">
            <a:avLst/>
          </a:prstGeom>
        </p:spPr>
      </p:pic>
      <p:sp>
        <p:nvSpPr>
          <p:cNvPr id="5" name="TextBox 4">
            <a:extLst>
              <a:ext uri="{FF2B5EF4-FFF2-40B4-BE49-F238E27FC236}">
                <a16:creationId xmlns:a16="http://schemas.microsoft.com/office/drawing/2014/main" id="{B5E745B4-19CB-FB4E-82CC-BC4EB21674F8}"/>
              </a:ext>
            </a:extLst>
          </p:cNvPr>
          <p:cNvSpPr txBox="1"/>
          <p:nvPr/>
        </p:nvSpPr>
        <p:spPr>
          <a:xfrm>
            <a:off x="2231571" y="217714"/>
            <a:ext cx="4887686" cy="707886"/>
          </a:xfrm>
          <a:prstGeom prst="rect">
            <a:avLst/>
          </a:prstGeom>
          <a:noFill/>
        </p:spPr>
        <p:txBody>
          <a:bodyPr wrap="square" rtlCol="0">
            <a:spAutoFit/>
          </a:bodyPr>
          <a:lstStyle/>
          <a:p>
            <a:pPr algn="ctr"/>
            <a:r>
              <a:rPr lang="en-US" sz="4000" dirty="0"/>
              <a:t>Finding Reports</a:t>
            </a:r>
          </a:p>
        </p:txBody>
      </p:sp>
      <p:sp>
        <p:nvSpPr>
          <p:cNvPr id="6" name="Right Arrow 5">
            <a:extLst>
              <a:ext uri="{FF2B5EF4-FFF2-40B4-BE49-F238E27FC236}">
                <a16:creationId xmlns:a16="http://schemas.microsoft.com/office/drawing/2014/main" id="{818AE5CA-2AFC-4448-B8DE-77186EBBEE88}"/>
              </a:ext>
            </a:extLst>
          </p:cNvPr>
          <p:cNvSpPr/>
          <p:nvPr/>
        </p:nvSpPr>
        <p:spPr>
          <a:xfrm>
            <a:off x="2710544" y="2601686"/>
            <a:ext cx="1110342" cy="435427"/>
          </a:xfrm>
          <a:prstGeom prst="rightArrow">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2B985B32-2429-B64B-A74C-2E58356A0192}"/>
              </a:ext>
            </a:extLst>
          </p:cNvPr>
          <p:cNvSpPr/>
          <p:nvPr/>
        </p:nvSpPr>
        <p:spPr>
          <a:xfrm>
            <a:off x="2710544" y="3189511"/>
            <a:ext cx="1110342" cy="435427"/>
          </a:xfrm>
          <a:prstGeom prst="rightArrow">
            <a:avLst/>
          </a:pr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B43580A-A1B7-BA4D-9280-0A894E437EAA}"/>
              </a:ext>
            </a:extLst>
          </p:cNvPr>
          <p:cNvSpPr/>
          <p:nvPr/>
        </p:nvSpPr>
        <p:spPr>
          <a:xfrm>
            <a:off x="97971" y="2612572"/>
            <a:ext cx="1389261" cy="1698171"/>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Find student reports here</a:t>
            </a:r>
          </a:p>
          <a:p>
            <a:pPr algn="ctr"/>
            <a:r>
              <a:rPr lang="en-US" dirty="0">
                <a:solidFill>
                  <a:schemeClr val="tx1"/>
                </a:solidFill>
              </a:rPr>
              <a:t>(both go to same place)</a:t>
            </a:r>
          </a:p>
        </p:txBody>
      </p:sp>
    </p:spTree>
    <p:extLst>
      <p:ext uri="{BB962C8B-B14F-4D97-AF65-F5344CB8AC3E}">
        <p14:creationId xmlns:p14="http://schemas.microsoft.com/office/powerpoint/2010/main" val="29520077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DEB6E-2A1F-2542-8A44-B6766B1F90A3}"/>
              </a:ext>
            </a:extLst>
          </p:cNvPr>
          <p:cNvSpPr>
            <a:spLocks noGrp="1"/>
          </p:cNvSpPr>
          <p:nvPr>
            <p:ph type="title"/>
          </p:nvPr>
        </p:nvSpPr>
        <p:spPr/>
        <p:txBody>
          <a:bodyPr/>
          <a:lstStyle/>
          <a:p>
            <a:r>
              <a:rPr lang="en-US" dirty="0"/>
              <a:t>Filter to Find Project</a:t>
            </a:r>
          </a:p>
        </p:txBody>
      </p:sp>
      <p:pic>
        <p:nvPicPr>
          <p:cNvPr id="4" name="Picture 3">
            <a:extLst>
              <a:ext uri="{FF2B5EF4-FFF2-40B4-BE49-F238E27FC236}">
                <a16:creationId xmlns:a16="http://schemas.microsoft.com/office/drawing/2014/main" id="{BAE12CEB-09D0-8048-8F44-2C2F7B517E59}"/>
              </a:ext>
            </a:extLst>
          </p:cNvPr>
          <p:cNvPicPr>
            <a:picLocks noChangeAspect="1"/>
          </p:cNvPicPr>
          <p:nvPr/>
        </p:nvPicPr>
        <p:blipFill>
          <a:blip r:embed="rId2"/>
          <a:stretch>
            <a:fillRect/>
          </a:stretch>
        </p:blipFill>
        <p:spPr>
          <a:xfrm>
            <a:off x="1527566" y="1417638"/>
            <a:ext cx="7546096" cy="4889152"/>
          </a:xfrm>
          <a:prstGeom prst="rect">
            <a:avLst/>
          </a:prstGeom>
        </p:spPr>
      </p:pic>
      <p:sp>
        <p:nvSpPr>
          <p:cNvPr id="5" name="Rectangle 4">
            <a:extLst>
              <a:ext uri="{FF2B5EF4-FFF2-40B4-BE49-F238E27FC236}">
                <a16:creationId xmlns:a16="http://schemas.microsoft.com/office/drawing/2014/main" id="{56C47C24-9247-A741-B1FF-8F673C6D2931}"/>
              </a:ext>
            </a:extLst>
          </p:cNvPr>
          <p:cNvSpPr/>
          <p:nvPr/>
        </p:nvSpPr>
        <p:spPr>
          <a:xfrm>
            <a:off x="90652" y="1778558"/>
            <a:ext cx="1436914" cy="512466"/>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Filter to 2019</a:t>
            </a:r>
          </a:p>
        </p:txBody>
      </p:sp>
      <p:sp>
        <p:nvSpPr>
          <p:cNvPr id="6" name="Rectangle 5">
            <a:extLst>
              <a:ext uri="{FF2B5EF4-FFF2-40B4-BE49-F238E27FC236}">
                <a16:creationId xmlns:a16="http://schemas.microsoft.com/office/drawing/2014/main" id="{37383168-FB7A-BD43-96A1-CD5558D8E743}"/>
              </a:ext>
            </a:extLst>
          </p:cNvPr>
          <p:cNvSpPr/>
          <p:nvPr/>
        </p:nvSpPr>
        <p:spPr>
          <a:xfrm>
            <a:off x="90652" y="2395710"/>
            <a:ext cx="1477324" cy="2276773"/>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Find projects based on country and grade level (information provided on your judge sheets)</a:t>
            </a:r>
          </a:p>
        </p:txBody>
      </p:sp>
      <p:sp>
        <p:nvSpPr>
          <p:cNvPr id="8" name="Rectangle 7">
            <a:extLst>
              <a:ext uri="{FF2B5EF4-FFF2-40B4-BE49-F238E27FC236}">
                <a16:creationId xmlns:a16="http://schemas.microsoft.com/office/drawing/2014/main" id="{3B02DDDC-7502-7D4D-826F-B41FA3E29379}"/>
              </a:ext>
            </a:extLst>
          </p:cNvPr>
          <p:cNvSpPr/>
          <p:nvPr/>
        </p:nvSpPr>
        <p:spPr>
          <a:xfrm>
            <a:off x="90652" y="4777168"/>
            <a:ext cx="1436914" cy="1529621"/>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Make sure to select BOTH Standard and IVSS Reports!!</a:t>
            </a:r>
          </a:p>
        </p:txBody>
      </p:sp>
      <p:sp>
        <p:nvSpPr>
          <p:cNvPr id="9" name="Oval 8">
            <a:extLst>
              <a:ext uri="{FF2B5EF4-FFF2-40B4-BE49-F238E27FC236}">
                <a16:creationId xmlns:a16="http://schemas.microsoft.com/office/drawing/2014/main" id="{2F94DD46-984B-AB4C-BB89-514E560D6BDB}"/>
              </a:ext>
            </a:extLst>
          </p:cNvPr>
          <p:cNvSpPr/>
          <p:nvPr/>
        </p:nvSpPr>
        <p:spPr>
          <a:xfrm>
            <a:off x="1708219" y="4602145"/>
            <a:ext cx="388675" cy="49236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1180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16199</TotalTime>
  <Words>824</Words>
  <Application>Microsoft Macintosh PowerPoint</Application>
  <PresentationFormat>On-screen Show (4:3)</PresentationFormat>
  <Paragraphs>75</Paragraphs>
  <Slides>24</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Mangal</vt:lpstr>
      <vt:lpstr>Wingdings</vt:lpstr>
      <vt:lpstr>Office Theme</vt:lpstr>
      <vt:lpstr>Judging the 2019 GLOBE International Virtual Science Symposium</vt:lpstr>
      <vt:lpstr>Presenter</vt:lpstr>
      <vt:lpstr>Summary of Science Symposium</vt:lpstr>
      <vt:lpstr>Timeline of Judging</vt:lpstr>
      <vt:lpstr>Information Needed for Judging</vt:lpstr>
      <vt:lpstr>Project Sheet</vt:lpstr>
      <vt:lpstr>PowerPoint Presentation</vt:lpstr>
      <vt:lpstr>PowerPoint Presentation</vt:lpstr>
      <vt:lpstr>Filter to Find Project</vt:lpstr>
      <vt:lpstr>PowerPoint Presentation</vt:lpstr>
      <vt:lpstr>PowerPoint Presentation</vt:lpstr>
      <vt:lpstr>PowerPoint Presentation</vt:lpstr>
      <vt:lpstr>PowerPoint Presentation</vt:lpstr>
      <vt:lpstr>Grade Band Rubrics</vt:lpstr>
      <vt:lpstr>Google Form</vt:lpstr>
      <vt:lpstr>PowerPoint Presentation</vt:lpstr>
      <vt:lpstr>PowerPoint Presentation</vt:lpstr>
      <vt:lpstr>PowerPoint Presentation</vt:lpstr>
      <vt:lpstr>PowerPoint Presentation</vt:lpstr>
      <vt:lpstr>PowerPoint Presentation</vt:lpstr>
      <vt:lpstr>Judging Tips</vt:lpstr>
      <vt:lpstr>Example Comments</vt:lpstr>
      <vt:lpstr>Timeline of Judging</vt:lpstr>
      <vt:lpstr>Thank you!</vt:lpstr>
    </vt:vector>
  </TitlesOfParts>
  <Company>UCAR</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Susanne Demaree</dc:creator>
  <cp:lastModifiedBy>Microsoft Office User</cp:lastModifiedBy>
  <cp:revision>65</cp:revision>
  <cp:lastPrinted>2018-03-16T16:32:16Z</cp:lastPrinted>
  <dcterms:created xsi:type="dcterms:W3CDTF">2015-11-10T16:16:01Z</dcterms:created>
  <dcterms:modified xsi:type="dcterms:W3CDTF">2019-04-25T15:51:07Z</dcterms:modified>
</cp:coreProperties>
</file>