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  <p:embeddedFont>
      <p:font typeface="Helvetica Neue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schemas.openxmlformats.org/officeDocument/2006/relationships/font" Target="fonts/HelveticaNeueLight-regular.fntdata"/><Relationship Id="rId16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Light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09b8fe52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Marta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All discuss themselves - 3 sentences, no more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Name, how long you have served on the Working Group, which region and country you are from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e09b8fe52a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ffec303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Rod</a:t>
            </a:r>
            <a:endParaRPr/>
          </a:p>
        </p:txBody>
      </p:sp>
      <p:sp>
        <p:nvSpPr>
          <p:cNvPr id="118" name="Google Shape;118;gdffec303d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00c036c01_1_7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00c036c01_1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Marta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Briefly explain what learning products are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GLOBE community has activities/lessons that they would like to include for others to use and there needed to be some guidelines and a formalized process for people to use for creating and submitting lessons. GIO is currently working on this review process.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f542150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Lynne: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Trainer / Mentor Trainer Information is found through this trail: </a:t>
            </a:r>
            <a:r>
              <a:rPr lang="en-US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GLOBE Home Page &gt; Community &gt; People &gt; Trainers</a:t>
            </a:r>
            <a:endParaRPr sz="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Trainer Workshop Information, as well as Certification Information, is found on the same page.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original certification process was detailed in a 14 page document and was used with minor modifications as the basis for the current process.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current certification process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took several years to finalize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used input from partners, teachers, CCs/RCOs, trainers, GIO, etc.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Several regional workshops were held in the fall of 2020 to discuss the documents and explain the process.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43" name="Google Shape;143;gdf5421508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fbf33736f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fbf33736f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Lynne: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3 flowcharts are online to assist the process.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Online submission is </a:t>
            </a:r>
            <a:r>
              <a:rPr lang="en-US"/>
              <a:t>being</a:t>
            </a:r>
            <a:r>
              <a:rPr lang="en-US"/>
              <a:t> finalized by GIO and will be in place TBD.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fbf33736f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fbf33736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Dorian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Intro-page">
  <p:cSld name="1-Intro-pag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623814" y="1781782"/>
            <a:ext cx="40558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2700"/>
              <a:buFont typeface="Helvetica Neu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623813" y="3017044"/>
            <a:ext cx="40558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None/>
              <a:defRPr b="0" sz="18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pic>
        <p:nvPicPr>
          <p:cNvPr descr="Background pattern&#10;&#10;Description automatically generated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03520" y="670561"/>
            <a:ext cx="3840480" cy="572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lant&#10;&#10;Description automatically generated" id="16" name="Google Shape;1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2260" y="4631524"/>
            <a:ext cx="902519" cy="1762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utterfly on a flower&#10;&#10;Description automatically generated with medium confidence"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39586" y="459105"/>
            <a:ext cx="703440" cy="68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6322060"/>
            <a:ext cx="9144000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4500"/>
              <a:buFont typeface="Helvetica Neue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573883" y="1466532"/>
            <a:ext cx="78867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629842" y="220297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3" name="Google Shape;73;p12"/>
          <p:cNvSpPr txBox="1"/>
          <p:nvPr>
            <p:ph idx="2" type="body"/>
          </p:nvPr>
        </p:nvSpPr>
        <p:spPr>
          <a:xfrm>
            <a:off x="629842" y="3190240"/>
            <a:ext cx="3868340" cy="259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6329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3" type="body"/>
          </p:nvPr>
        </p:nvSpPr>
        <p:spPr>
          <a:xfrm>
            <a:off x="4626768" y="2208688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5" name="Google Shape;75;p12"/>
          <p:cNvSpPr txBox="1"/>
          <p:nvPr>
            <p:ph idx="4" type="body"/>
          </p:nvPr>
        </p:nvSpPr>
        <p:spPr>
          <a:xfrm>
            <a:off x="4629150" y="3190240"/>
            <a:ext cx="3887391" cy="2590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6329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627459" y="158115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2400"/>
              <a:buFont typeface="Helvetica Neu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3800475" y="1581151"/>
            <a:ext cx="4629150" cy="4287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572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72"/>
              <a:buChar char="▪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Char char="▪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Char char="▪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2" name="Google Shape;82;p13"/>
          <p:cNvSpPr txBox="1"/>
          <p:nvPr>
            <p:ph idx="2" type="body"/>
          </p:nvPr>
        </p:nvSpPr>
        <p:spPr>
          <a:xfrm>
            <a:off x="629841" y="3429000"/>
            <a:ext cx="2949178" cy="243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36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627459" y="140208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2400"/>
              <a:buFont typeface="Helvetica Neu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/>
          <p:nvPr>
            <p:ph idx="2" type="pic"/>
          </p:nvPr>
        </p:nvSpPr>
        <p:spPr>
          <a:xfrm>
            <a:off x="3800475" y="1414146"/>
            <a:ext cx="4629150" cy="4454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F3864"/>
              </a:buClr>
              <a:buSzPts val="2472"/>
              <a:buFont typeface="Noto Sans Symbols"/>
              <a:buNone/>
              <a:defRPr b="0" i="0" sz="2400" u="none" cap="none" strike="noStrike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4AA00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1F386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09400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1F386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68908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1F386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68908"/>
              </a:buClr>
              <a:buSzPts val="1500"/>
              <a:buFont typeface="Noto Sans Symbols"/>
              <a:buNone/>
              <a:defRPr b="0" i="0" sz="1500" u="none" cap="none" strike="noStrike">
                <a:solidFill>
                  <a:srgbClr val="1F386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629841" y="3129280"/>
            <a:ext cx="2949178" cy="2739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236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628650" y="1649192"/>
            <a:ext cx="7886700" cy="938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 rot="5400000">
            <a:off x="2911312" y="463987"/>
            <a:ext cx="3321375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6329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 rot="5400000">
            <a:off x="5317172" y="2787968"/>
            <a:ext cx="4481830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 rot="5400000">
            <a:off x="1344295" y="797561"/>
            <a:ext cx="4369435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6329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21030" y="1405352"/>
            <a:ext cx="7886700" cy="938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21030" y="2502809"/>
            <a:ext cx="7886700" cy="3321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6329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22060"/>
            <a:ext cx="9144000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list-content">
  <p:cSld name="3-Bullet-list-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76142" y="1751821"/>
            <a:ext cx="4004418" cy="3754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6329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663440" y="1751821"/>
            <a:ext cx="4004419" cy="3754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163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22060"/>
            <a:ext cx="9144000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Section-header">
  <p:cSld name="4-Section-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506730" y="1601586"/>
            <a:ext cx="8172450" cy="725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2700"/>
              <a:buFont typeface="Helvetica Neu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22060"/>
            <a:ext cx="9144000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Bullet-List-and-Chart-Image-Video">
  <p:cSld name="5-Bullet-List-and-Chart-Image-Vide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39420" y="1493521"/>
            <a:ext cx="2679699" cy="316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6329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3332480" y="1493521"/>
            <a:ext cx="5458229" cy="424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6329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Char char="▪"/>
              <a:defRPr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22060"/>
            <a:ext cx="9144000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Bullet-list-content">
  <p:cSld name="6-Bullet-list-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76142" y="1772141"/>
            <a:ext cx="4004418" cy="400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6329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663443" y="1772141"/>
            <a:ext cx="4004416" cy="400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6329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22060"/>
            <a:ext cx="9144000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-Map-GLOBE-country-regions">
  <p:cSld name="7-Map-GLOBE-country-regio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map&#10;&#10;Description automatically generated" id="47" name="Google Shape;47;p8"/>
          <p:cNvPicPr preferRelativeResize="0"/>
          <p:nvPr/>
        </p:nvPicPr>
        <p:blipFill rotWithShape="1">
          <a:blip r:embed="rId2">
            <a:alphaModFix/>
          </a:blip>
          <a:srcRect b="0" l="9025" r="10574" t="0"/>
          <a:stretch/>
        </p:blipFill>
        <p:spPr>
          <a:xfrm>
            <a:off x="0" y="927335"/>
            <a:ext cx="9144000" cy="5452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22060"/>
            <a:ext cx="9144000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Final-slide-contact-info">
  <p:cSld name="8-Final-slide-contact-inf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lant&#10;&#10;Description automatically generated" id="51" name="Google Shape;5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55980"/>
            <a:ext cx="9144000" cy="5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>
            <p:ph type="title"/>
          </p:nvPr>
        </p:nvSpPr>
        <p:spPr>
          <a:xfrm>
            <a:off x="2379644" y="1413576"/>
            <a:ext cx="2931158" cy="636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1500"/>
              <a:buFont typeface="Helvetica Neue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2381846" y="2291716"/>
            <a:ext cx="2931158" cy="2294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45"/>
              <a:buFont typeface="Helvetica Neue"/>
              <a:buNone/>
              <a:defRPr b="0" sz="15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Font typeface="Helvetica Neue Light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Helvetica Neue Light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Font typeface="Helvetica Neue Light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Font typeface="Helvetica Neue Light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9"/>
          <p:cNvSpPr txBox="1"/>
          <p:nvPr/>
        </p:nvSpPr>
        <p:spPr>
          <a:xfrm>
            <a:off x="2379644" y="4699359"/>
            <a:ext cx="2860039" cy="25581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900"/>
              <a:buFont typeface="Helvetica Neue Light"/>
              <a:buNone/>
            </a:pPr>
            <a:r>
              <a:rPr b="0" i="0" lang="en-US" sz="900" u="none" cap="none" strike="noStrike">
                <a:solidFill>
                  <a:srgbClr val="081E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more information visit www.globe.gov</a:t>
            </a:r>
            <a:endParaRPr/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22060"/>
            <a:ext cx="9144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utdoor object, fireworks&#10;&#10;Description automatically generated" id="60" name="Google Shape;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0399" y="104347"/>
            <a:ext cx="616987" cy="542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" type="subTitle"/>
          </p:nvPr>
        </p:nvSpPr>
        <p:spPr>
          <a:xfrm>
            <a:off x="323850" y="3332480"/>
            <a:ext cx="4918710" cy="5129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54"/>
              <a:buNone/>
              <a:defRPr b="0" sz="18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0"/>
          <p:cNvSpPr txBox="1"/>
          <p:nvPr>
            <p:ph type="title"/>
          </p:nvPr>
        </p:nvSpPr>
        <p:spPr>
          <a:xfrm>
            <a:off x="323850" y="1888144"/>
            <a:ext cx="4918710" cy="1238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1649192"/>
            <a:ext cx="7886700" cy="938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2700"/>
              <a:buFont typeface="Helvetica Neue"/>
              <a:buNone/>
              <a:defRPr b="0" i="0" sz="2700" u="none" cap="none" strike="noStrike">
                <a:solidFill>
                  <a:srgbClr val="081E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2746649"/>
            <a:ext cx="7886700" cy="3321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9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F3864"/>
              </a:buClr>
              <a:buSzPts val="2163"/>
              <a:buFont typeface="Noto Sans Symbols"/>
              <a:buChar char="▪"/>
              <a:defRPr b="0" i="0" sz="2100" u="none" cap="none" strike="noStrike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4AA00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rgbClr val="1F386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094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1F386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68908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1F386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68908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1F386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globe.gov/documents/367957/36753330/Appendix+1.+Candidate+Trainer+Application.pdf/9e2520c6-f0e8-4b91-9e6f-e9322c091ee1" TargetMode="External"/><Relationship Id="rId10" Type="http://schemas.openxmlformats.org/officeDocument/2006/relationships/hyperlink" Target="https://www.globe.gov/documents/367957/36753330/GLOBE+Trainer+Mentor+Trainer+Process.pdf/28ebc75e-ed7a-41b3-b4e6-7d0a03aa0e42" TargetMode="External"/><Relationship Id="rId13" Type="http://schemas.openxmlformats.org/officeDocument/2006/relationships/hyperlink" Target="https://www.globe.gov/documents/367957/36753330/Appendix+3.+Current+Trainer+Active+Status+Form.pdf/2d59882f-3050-4737-9ec3-3e9a480b9cb1" TargetMode="External"/><Relationship Id="rId12" Type="http://schemas.openxmlformats.org/officeDocument/2006/relationships/hyperlink" Target="https://www.globe.gov/documents/367957/36753330/Appendix+2.+Candidate+Trainer+Workshop+Observation+Form.pdf/da54e221-ee5c-42d9-9085-46a48346266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lobe.gov/web/trainers/overview" TargetMode="External"/><Relationship Id="rId4" Type="http://schemas.openxmlformats.org/officeDocument/2006/relationships/hyperlink" Target="https://www.globe.gov/web/trainers/overview/managing-workshops" TargetMode="External"/><Relationship Id="rId9" Type="http://schemas.openxmlformats.org/officeDocument/2006/relationships/hyperlink" Target="https://www.globe.gov/web/trainers/overview/faq" TargetMode="External"/><Relationship Id="rId15" Type="http://schemas.openxmlformats.org/officeDocument/2006/relationships/hyperlink" Target="https://www.globe.gov/documents/367957/36753330/Appendix+5.+Candidate+Mentor+Trainer+Workshop+Observation+Form.pdf/2522b524-bf11-4c62-964c-9ccafed7c405" TargetMode="External"/><Relationship Id="rId14" Type="http://schemas.openxmlformats.org/officeDocument/2006/relationships/hyperlink" Target="https://www.globe.gov/documents/367957/36753330/Appendix+4.+Candidate+Mentor+Trainer+Application.pdf/5adfb2ff-a81a-43d4-8d3a-cf79e552f322" TargetMode="External"/><Relationship Id="rId17" Type="http://schemas.openxmlformats.org/officeDocument/2006/relationships/hyperlink" Target="https://www.globe.gov/globe-community/community-map?filter=9" TargetMode="External"/><Relationship Id="rId16" Type="http://schemas.openxmlformats.org/officeDocument/2006/relationships/hyperlink" Target="https://www.globe.gov/documents/367957/36753330/Appendix+6.+Current+Mentor+Trainer+Active+Status+Form.pdf/77d98313-b008-4ebf-901c-4d3f3ae1ca2b" TargetMode="External"/><Relationship Id="rId5" Type="http://schemas.openxmlformats.org/officeDocument/2006/relationships/hyperlink" Target="https://www.globe.gov/web/trainers/overview/training-materials" TargetMode="External"/><Relationship Id="rId6" Type="http://schemas.openxmlformats.org/officeDocument/2006/relationships/hyperlink" Target="https://www.globe.gov/web/trainers/overview/trainer-search" TargetMode="External"/><Relationship Id="rId7" Type="http://schemas.openxmlformats.org/officeDocument/2006/relationships/hyperlink" Target="https://www.globe.gov/web/trainers/overview/links" TargetMode="External"/><Relationship Id="rId8" Type="http://schemas.openxmlformats.org/officeDocument/2006/relationships/hyperlink" Target="https://www.globe.gov/web/trainers/overview/discussion-group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623825" y="1781776"/>
            <a:ext cx="4056000" cy="173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2700"/>
              <a:buFont typeface="Helvetica Neue"/>
              <a:buNone/>
            </a:pPr>
            <a:r>
              <a:rPr b="1" lang="en-US" sz="2900"/>
              <a:t>GLOBE Education Working Group Report Out</a:t>
            </a:r>
            <a:endParaRPr b="1" sz="2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3513175" y="4608525"/>
            <a:ext cx="495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Emma Hagen:</a:t>
            </a:r>
            <a:r>
              <a:rPr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GLOBE Implementation Office Liaison</a:t>
            </a:r>
            <a:endParaRPr b="1" sz="1200">
              <a:solidFill>
                <a:srgbClr val="1F38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Marta Kingsland:</a:t>
            </a:r>
            <a:r>
              <a:rPr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Latin America and Caribbean Region (Chair)</a:t>
            </a:r>
            <a:endParaRPr sz="1200">
              <a:solidFill>
                <a:srgbClr val="1F38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Lynne Hehr:</a:t>
            </a:r>
            <a:r>
              <a:rPr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At-Large Representative (Vice-Chair)</a:t>
            </a:r>
            <a:endParaRPr sz="1200">
              <a:solidFill>
                <a:srgbClr val="1F38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Rod Allan A. de Lara:</a:t>
            </a:r>
            <a:r>
              <a:rPr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Asia and Pacific Region</a:t>
            </a:r>
            <a:endParaRPr sz="1200">
              <a:solidFill>
                <a:srgbClr val="1F38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Manal Alsaleh:</a:t>
            </a:r>
            <a:r>
              <a:rPr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Near East and North Africa Region</a:t>
            </a:r>
            <a:endParaRPr sz="1200">
              <a:solidFill>
                <a:srgbClr val="1F38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Francis Wasswa N. Nsubuga:</a:t>
            </a:r>
            <a:r>
              <a:rPr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Africa Region</a:t>
            </a:r>
            <a:endParaRPr sz="1200">
              <a:solidFill>
                <a:srgbClr val="1F38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Dorian Janney:</a:t>
            </a:r>
            <a:r>
              <a:rPr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North America Region</a:t>
            </a:r>
            <a:endParaRPr sz="1200">
              <a:solidFill>
                <a:srgbClr val="1F38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Ülle Kikas:</a:t>
            </a:r>
            <a:r>
              <a:rPr lang="en-US" sz="1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Europe and Eurasia Region</a:t>
            </a:r>
            <a:endParaRPr sz="400"/>
          </a:p>
        </p:txBody>
      </p:sp>
      <p:sp>
        <p:nvSpPr>
          <p:cNvPr id="115" name="Google Shape;115;p18"/>
          <p:cNvSpPr txBox="1"/>
          <p:nvPr>
            <p:ph idx="4294967295" type="title"/>
          </p:nvPr>
        </p:nvSpPr>
        <p:spPr>
          <a:xfrm>
            <a:off x="485850" y="986299"/>
            <a:ext cx="81723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2700"/>
              <a:buFont typeface="Helvetica Neue"/>
              <a:buNone/>
            </a:pPr>
            <a:r>
              <a:rPr lang="en-US"/>
              <a:t>Education Working Group Members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85850" y="1124249"/>
            <a:ext cx="81723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2700"/>
              <a:buFont typeface="Helvetica Neue"/>
              <a:buNone/>
            </a:pPr>
            <a:r>
              <a:rPr lang="en-US">
                <a:solidFill>
                  <a:srgbClr val="1F3864"/>
                </a:solidFill>
              </a:rPr>
              <a:t>Education Working Group Focus</a:t>
            </a:r>
            <a:endParaRPr>
              <a:solidFill>
                <a:srgbClr val="1F3864"/>
              </a:solidFill>
            </a:endParaRPr>
          </a:p>
        </p:txBody>
      </p:sp>
      <p:sp>
        <p:nvSpPr>
          <p:cNvPr id="121" name="Google Shape;121;p19"/>
          <p:cNvSpPr txBox="1"/>
          <p:nvPr>
            <p:ph idx="4294967295" type="body"/>
          </p:nvPr>
        </p:nvSpPr>
        <p:spPr>
          <a:xfrm>
            <a:off x="426650" y="1848950"/>
            <a:ext cx="8172300" cy="3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highlight>
                  <a:schemeClr val="lt1"/>
                </a:highlight>
              </a:rPr>
              <a:t>Ensure</a:t>
            </a:r>
            <a:r>
              <a:rPr lang="en-US" sz="2400">
                <a:solidFill>
                  <a:srgbClr val="1F3864"/>
                </a:solidFill>
                <a:highlight>
                  <a:schemeClr val="lt1"/>
                </a:highlight>
              </a:rPr>
              <a:t> the quality and innovation of GLOBE educational materials and resources</a:t>
            </a:r>
            <a:br>
              <a:rPr lang="en-US" sz="1200">
                <a:solidFill>
                  <a:srgbClr val="1F3864"/>
                </a:solidFill>
                <a:highlight>
                  <a:schemeClr val="lt1"/>
                </a:highlight>
              </a:rPr>
            </a:br>
            <a:endParaRPr sz="1200">
              <a:solidFill>
                <a:srgbClr val="1F3864"/>
              </a:solidFill>
              <a:highlight>
                <a:schemeClr val="lt1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Char char="●"/>
            </a:pPr>
            <a:r>
              <a:rPr lang="en-US" sz="2400">
                <a:highlight>
                  <a:schemeClr val="lt1"/>
                </a:highlight>
              </a:rPr>
              <a:t>Assist in</a:t>
            </a:r>
            <a:r>
              <a:rPr lang="en-US" sz="2400">
                <a:solidFill>
                  <a:srgbClr val="1F3864"/>
                </a:solidFill>
                <a:highlight>
                  <a:schemeClr val="lt1"/>
                </a:highlight>
              </a:rPr>
              <a:t> </a:t>
            </a:r>
            <a:r>
              <a:rPr lang="en-US" sz="2400">
                <a:highlight>
                  <a:schemeClr val="lt1"/>
                </a:highlight>
              </a:rPr>
              <a:t>maintaining the</a:t>
            </a:r>
            <a:r>
              <a:rPr lang="en-US" sz="2400">
                <a:solidFill>
                  <a:srgbClr val="1F3864"/>
                </a:solidFill>
                <a:highlight>
                  <a:schemeClr val="lt1"/>
                </a:highlight>
              </a:rPr>
              <a:t> quality and number of GLOBE </a:t>
            </a:r>
            <a:r>
              <a:rPr lang="en-US" sz="2400">
                <a:highlight>
                  <a:schemeClr val="lt1"/>
                </a:highlight>
              </a:rPr>
              <a:t>T</a:t>
            </a:r>
            <a:r>
              <a:rPr lang="en-US" sz="2400">
                <a:solidFill>
                  <a:srgbClr val="1F3864"/>
                </a:solidFill>
                <a:highlight>
                  <a:schemeClr val="lt1"/>
                </a:highlight>
              </a:rPr>
              <a:t>rainers in all regions</a:t>
            </a:r>
            <a:br>
              <a:rPr lang="en-US" sz="1200">
                <a:solidFill>
                  <a:srgbClr val="1F3864"/>
                </a:solidFill>
                <a:highlight>
                  <a:schemeClr val="lt1"/>
                </a:highlight>
              </a:rPr>
            </a:br>
            <a:endParaRPr sz="1200">
              <a:solidFill>
                <a:srgbClr val="1F3864"/>
              </a:solidFill>
              <a:highlight>
                <a:schemeClr val="lt1"/>
              </a:highligh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Char char="●"/>
            </a:pPr>
            <a:r>
              <a:rPr lang="en-US" sz="2400">
                <a:solidFill>
                  <a:srgbClr val="1F3864"/>
                </a:solidFill>
                <a:highlight>
                  <a:schemeClr val="lt1"/>
                </a:highlight>
              </a:rPr>
              <a:t>Facilitate </a:t>
            </a:r>
            <a:r>
              <a:rPr lang="en-US" sz="2400">
                <a:highlight>
                  <a:schemeClr val="lt1"/>
                </a:highlight>
              </a:rPr>
              <a:t>the use of </a:t>
            </a:r>
            <a:r>
              <a:rPr lang="en-US" sz="2400">
                <a:solidFill>
                  <a:srgbClr val="1F3864"/>
                </a:solidFill>
                <a:highlight>
                  <a:schemeClr val="lt1"/>
                </a:highlight>
              </a:rPr>
              <a:t>GLOBE </a:t>
            </a:r>
            <a:r>
              <a:rPr lang="en-US" sz="2400">
                <a:highlight>
                  <a:schemeClr val="lt1"/>
                </a:highlight>
              </a:rPr>
              <a:t>e</a:t>
            </a:r>
            <a:r>
              <a:rPr lang="en-US" sz="2400">
                <a:solidFill>
                  <a:srgbClr val="1F3864"/>
                </a:solidFill>
                <a:highlight>
                  <a:schemeClr val="lt1"/>
                </a:highlight>
              </a:rPr>
              <a:t>ducational </a:t>
            </a:r>
            <a:r>
              <a:rPr lang="en-US" sz="2400">
                <a:highlight>
                  <a:schemeClr val="lt1"/>
                </a:highlight>
              </a:rPr>
              <a:t>m</a:t>
            </a:r>
            <a:r>
              <a:rPr lang="en-US" sz="2400">
                <a:solidFill>
                  <a:srgbClr val="1F3864"/>
                </a:solidFill>
                <a:highlight>
                  <a:schemeClr val="lt1"/>
                </a:highlight>
              </a:rPr>
              <a:t>aterials and resources</a:t>
            </a:r>
            <a:r>
              <a:rPr lang="en-US" sz="2400">
                <a:highlight>
                  <a:schemeClr val="lt1"/>
                </a:highlight>
              </a:rPr>
              <a:t> by</a:t>
            </a:r>
            <a:r>
              <a:rPr lang="en-US" sz="2400">
                <a:solidFill>
                  <a:srgbClr val="1F3864"/>
                </a:solidFill>
                <a:highlight>
                  <a:schemeClr val="lt1"/>
                </a:highlight>
              </a:rPr>
              <a:t> </a:t>
            </a:r>
            <a:r>
              <a:rPr lang="en-US" sz="2400">
                <a:highlight>
                  <a:schemeClr val="lt1"/>
                </a:highlight>
              </a:rPr>
              <a:t>the formal and informal education community</a:t>
            </a:r>
            <a:endParaRPr sz="2400">
              <a:solidFill>
                <a:srgbClr val="1F3864"/>
              </a:solidFill>
              <a:highlight>
                <a:schemeClr val="lt1"/>
              </a:highlight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9144000" y="1234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20"/>
          <p:cNvCxnSpPr/>
          <p:nvPr/>
        </p:nvCxnSpPr>
        <p:spPr>
          <a:xfrm flipH="1">
            <a:off x="688450" y="983800"/>
            <a:ext cx="17700" cy="5198400"/>
          </a:xfrm>
          <a:prstGeom prst="straightConnector1">
            <a:avLst/>
          </a:prstGeom>
          <a:noFill/>
          <a:ln cap="flat" cmpd="sng" w="114300">
            <a:solidFill>
              <a:srgbClr val="0778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20"/>
          <p:cNvCxnSpPr/>
          <p:nvPr/>
        </p:nvCxnSpPr>
        <p:spPr>
          <a:xfrm flipH="1" rot="10800000">
            <a:off x="809575" y="1641950"/>
            <a:ext cx="1488600" cy="17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9" name="Google Shape;129;p20"/>
          <p:cNvCxnSpPr/>
          <p:nvPr/>
        </p:nvCxnSpPr>
        <p:spPr>
          <a:xfrm>
            <a:off x="760925" y="3810800"/>
            <a:ext cx="1491600" cy="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30" name="Google Shape;130;p20"/>
          <p:cNvCxnSpPr/>
          <p:nvPr/>
        </p:nvCxnSpPr>
        <p:spPr>
          <a:xfrm flipH="1" rot="10800000">
            <a:off x="759425" y="6103700"/>
            <a:ext cx="1494600" cy="3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31" name="Google Shape;131;p20"/>
          <p:cNvSpPr txBox="1"/>
          <p:nvPr/>
        </p:nvSpPr>
        <p:spPr>
          <a:xfrm>
            <a:off x="806575" y="1030100"/>
            <a:ext cx="1494600" cy="49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Activity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759425" y="5544075"/>
            <a:ext cx="1494600" cy="461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Sent to GIO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759425" y="3198150"/>
            <a:ext cx="1494600" cy="461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328850" y="1409100"/>
            <a:ext cx="55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3481250" y="1561500"/>
            <a:ext cx="256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3615925" y="1450700"/>
            <a:ext cx="256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726975" y="2985325"/>
            <a:ext cx="256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3615925" y="1419950"/>
            <a:ext cx="256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2608100" y="2388650"/>
            <a:ext cx="5633100" cy="25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Assist the GIO with:</a:t>
            </a:r>
            <a:endParaRPr sz="2000">
              <a:solidFill>
                <a:srgbClr val="1F38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Char char="●"/>
            </a:pPr>
            <a:r>
              <a:rPr lang="en-US" sz="1900">
                <a:solidFill>
                  <a:srgbClr val="1F3864"/>
                </a:solidFill>
              </a:rPr>
              <a:t>Submission guidelines</a:t>
            </a:r>
            <a:endParaRPr sz="1900">
              <a:solidFill>
                <a:srgbClr val="1F3864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Char char="●"/>
            </a:pPr>
            <a:r>
              <a:rPr lang="en-US" sz="1900">
                <a:solidFill>
                  <a:srgbClr val="1F3864"/>
                </a:solidFill>
              </a:rPr>
              <a:t>Online Submission form</a:t>
            </a:r>
            <a:endParaRPr sz="1900">
              <a:solidFill>
                <a:srgbClr val="1F3864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Char char="●"/>
            </a:pPr>
            <a:r>
              <a:rPr lang="en-US" sz="1900">
                <a:solidFill>
                  <a:srgbClr val="1F3864"/>
                </a:solidFill>
              </a:rPr>
              <a:t>Submission review</a:t>
            </a:r>
            <a:endParaRPr sz="19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F386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3864"/>
                </a:solidFill>
              </a:rPr>
              <a:t>Encourage GLOBE community to submit </a:t>
            </a:r>
            <a:r>
              <a:rPr lang="en-US" sz="1900">
                <a:solidFill>
                  <a:srgbClr val="1F3864"/>
                </a:solidFill>
              </a:rPr>
              <a:t>activities</a:t>
            </a:r>
            <a:r>
              <a:rPr lang="en-US" sz="1900">
                <a:solidFill>
                  <a:srgbClr val="1F3864"/>
                </a:solidFill>
              </a:rPr>
              <a:t>, lessons, and other educational resources</a:t>
            </a:r>
            <a:endParaRPr sz="1900">
              <a:solidFill>
                <a:srgbClr val="1F3864"/>
              </a:solidFill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2608100" y="983800"/>
            <a:ext cx="5633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Product Review</a:t>
            </a: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459800" y="932376"/>
            <a:ext cx="78867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2700"/>
              <a:buFont typeface="Helvetica Neue"/>
              <a:buNone/>
            </a:pPr>
            <a:r>
              <a:rPr lang="en-US">
                <a:solidFill>
                  <a:srgbClr val="1F3864"/>
                </a:solidFill>
              </a:rPr>
              <a:t>Trainer</a:t>
            </a:r>
            <a:r>
              <a:rPr lang="en-US">
                <a:solidFill>
                  <a:srgbClr val="1F3864"/>
                </a:solidFill>
              </a:rPr>
              <a:t> / Mentor Trainer Certification Process</a:t>
            </a:r>
            <a:endParaRPr>
              <a:solidFill>
                <a:srgbClr val="1F3864"/>
              </a:solidFill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94350" y="2386325"/>
            <a:ext cx="4549500" cy="1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    </a:t>
            </a:r>
            <a:r>
              <a:rPr b="1" lang="en-US" sz="1800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GLOBE Trainer </a:t>
            </a:r>
            <a:r>
              <a:rPr b="1" lang="en-US" sz="1800">
                <a:solidFill>
                  <a:srgbClr val="0778D6"/>
                </a:solidFill>
                <a:highlight>
                  <a:srgbClr val="FFFFFF"/>
                </a:highlight>
              </a:rPr>
              <a:t>Information</a:t>
            </a:r>
            <a:endParaRPr b="1" sz="1800"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6985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8D6"/>
              </a:buClr>
              <a:buSzPts val="1400"/>
              <a:buChar char="●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Managing Workshops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698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Char char="●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Training Materials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698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Char char="●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Trainer Search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698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Char char="●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Useful Links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698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Char char="●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Discussions &amp; Shared Documents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698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Char char="●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4353425" y="2386325"/>
            <a:ext cx="44826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778D6"/>
                </a:solidFill>
              </a:rPr>
              <a:t>Online Forms for Certification</a:t>
            </a:r>
            <a:endParaRPr b="1" sz="1800">
              <a:solidFill>
                <a:srgbClr val="0778D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778D6"/>
              </a:buClr>
              <a:buSzPts val="1400"/>
              <a:buAutoNum type="arabicPeriod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GLOBE Trainer and Mentor Trainer Qualifications and Certification Process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AutoNum type="arabicPeriod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 Trainer Application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AutoNum type="arabicPeriod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 Trainer Workshop Observation Form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AutoNum type="arabicPeriod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Current Trainer Active Status Form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AutoNum type="arabicPeriod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 Mentor Trainer Application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AutoNum type="arabicPeriod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 Mentor Trainer Workshop Observation Form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AutoNum type="arabicPeriod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Current Mentor Trainer Active Status Form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78D6"/>
              </a:buClr>
              <a:buSzPts val="1400"/>
              <a:buAutoNum type="arabicPeriod"/>
            </a:pPr>
            <a:r>
              <a:rPr lang="en-US">
                <a:solidFill>
                  <a:srgbClr val="0778D6"/>
                </a:solidFill>
                <a:highlight>
                  <a:srgbClr val="FFFFFF"/>
                </a:highlight>
                <a:uFill>
                  <a:noFill/>
                </a:u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View List of Trainers on our World Map</a:t>
            </a:r>
            <a:endParaRPr>
              <a:solidFill>
                <a:srgbClr val="0778D6"/>
              </a:solidFill>
              <a:highlight>
                <a:srgbClr val="FFFFFF"/>
              </a:highlight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1268400" y="1515650"/>
            <a:ext cx="6256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BF8D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GLOBE Home Page &gt; Community &gt; People &gt; Trainers</a:t>
            </a:r>
            <a:endParaRPr sz="1900">
              <a:solidFill>
                <a:srgbClr val="BF8D2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50" y="969325"/>
            <a:ext cx="2956025" cy="35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0124" y="1501926"/>
            <a:ext cx="2703926" cy="35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8275" y="2656975"/>
            <a:ext cx="2738575" cy="3636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628655" y="1009952"/>
            <a:ext cx="7886700" cy="93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Networking Across Working Groups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134750" y="2344375"/>
            <a:ext cx="4109400" cy="380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6329" lvl="0" marL="457200" rtl="0" algn="l">
              <a:spcBef>
                <a:spcPts val="900"/>
              </a:spcBef>
              <a:spcAft>
                <a:spcPts val="0"/>
              </a:spcAft>
              <a:buSzPts val="1854"/>
              <a:buChar char="●"/>
            </a:pPr>
            <a:r>
              <a:rPr lang="en-US"/>
              <a:t>Developed and submitted GLOBE Recognition for Educators to all GLOBE Working Groups for input</a:t>
            </a:r>
            <a:endParaRPr/>
          </a:p>
          <a:p>
            <a:pPr indent="-346329" lvl="0" marL="457200" rtl="0" algn="l">
              <a:spcBef>
                <a:spcPts val="0"/>
              </a:spcBef>
              <a:spcAft>
                <a:spcPts val="0"/>
              </a:spcAft>
              <a:buSzPts val="1854"/>
              <a:buChar char="●"/>
            </a:pPr>
            <a:r>
              <a:rPr lang="en-US"/>
              <a:t>Rated protocols at request of Science Working Group to determine protocols to “sunset”</a:t>
            </a:r>
            <a:endParaRPr/>
          </a:p>
          <a:p>
            <a:pPr indent="-346329" lvl="0" marL="457200" rtl="0" algn="l">
              <a:spcBef>
                <a:spcPts val="0"/>
              </a:spcBef>
              <a:spcAft>
                <a:spcPts val="0"/>
              </a:spcAft>
              <a:buSzPts val="1854"/>
              <a:buChar char="●"/>
            </a:pPr>
            <a:r>
              <a:rPr lang="en-US"/>
              <a:t>Assisted Evaluation Working Group with GLOBE teacher survey</a:t>
            </a:r>
            <a:endParaRPr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225" y="2502799"/>
            <a:ext cx="4674601" cy="31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2406644" y="2627863"/>
            <a:ext cx="29313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1500"/>
              <a:buFont typeface="Helvetica Neue"/>
              <a:buNone/>
            </a:pPr>
            <a:r>
              <a:rPr lang="en-US" sz="3500"/>
              <a:t>Thank you!</a:t>
            </a:r>
            <a:endParaRPr sz="3500"/>
          </a:p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2147750" y="3619225"/>
            <a:ext cx="34491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1E75"/>
              </a:buClr>
              <a:buSzPts val="1500"/>
              <a:buFont typeface="Helvetica Neue"/>
              <a:buNone/>
            </a:pPr>
            <a:r>
              <a:rPr lang="en-US" sz="2000"/>
              <a:t>For any questions, contact your regional representative.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