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6"/>
  </p:notesMasterIdLst>
  <p:sldIdLst>
    <p:sldId id="256" r:id="rId2"/>
    <p:sldId id="257" r:id="rId3"/>
    <p:sldId id="267" r:id="rId4"/>
    <p:sldId id="266" r:id="rId5"/>
    <p:sldId id="270" r:id="rId6"/>
    <p:sldId id="311" r:id="rId7"/>
    <p:sldId id="312" r:id="rId8"/>
    <p:sldId id="313" r:id="rId9"/>
    <p:sldId id="328" r:id="rId10"/>
    <p:sldId id="330" r:id="rId11"/>
    <p:sldId id="331" r:id="rId12"/>
    <p:sldId id="332" r:id="rId13"/>
    <p:sldId id="333" r:id="rId14"/>
    <p:sldId id="334" r:id="rId15"/>
    <p:sldId id="259" r:id="rId16"/>
    <p:sldId id="319" r:id="rId17"/>
    <p:sldId id="314" r:id="rId18"/>
    <p:sldId id="315" r:id="rId19"/>
    <p:sldId id="316" r:id="rId20"/>
    <p:sldId id="320" r:id="rId21"/>
    <p:sldId id="317" r:id="rId22"/>
    <p:sldId id="318" r:id="rId23"/>
    <p:sldId id="321" r:id="rId24"/>
    <p:sldId id="322" r:id="rId25"/>
    <p:sldId id="323" r:id="rId26"/>
    <p:sldId id="324" r:id="rId27"/>
    <p:sldId id="325" r:id="rId28"/>
    <p:sldId id="335" r:id="rId29"/>
    <p:sldId id="336" r:id="rId30"/>
    <p:sldId id="337" r:id="rId31"/>
    <p:sldId id="338" r:id="rId32"/>
    <p:sldId id="339" r:id="rId33"/>
    <p:sldId id="340" r:id="rId34"/>
    <p:sldId id="261" r:id="rId35"/>
    <p:sldId id="341" r:id="rId36"/>
    <p:sldId id="299" r:id="rId37"/>
    <p:sldId id="262" r:id="rId38"/>
    <p:sldId id="300" r:id="rId39"/>
    <p:sldId id="301" r:id="rId40"/>
    <p:sldId id="302" r:id="rId41"/>
    <p:sldId id="326" r:id="rId42"/>
    <p:sldId id="304" r:id="rId43"/>
    <p:sldId id="327" r:id="rId44"/>
    <p:sldId id="30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8"/>
    <p:restoredTop sz="94654"/>
  </p:normalViewPr>
  <p:slideViewPr>
    <p:cSldViewPr snapToGrid="0" snapToObjects="1">
      <p:cViewPr varScale="1">
        <p:scale>
          <a:sx n="137" d="100"/>
          <a:sy n="137" d="100"/>
        </p:scale>
        <p:origin x="1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41D30-5C79-9B44-9289-83FA4EFE9105}" type="datetimeFigureOut">
              <a:rPr lang="en-US" smtClean="0"/>
              <a:t>5/8/20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C182A-2D72-8C41-9E93-AD6C108689BC}" type="slidenum">
              <a:rPr lang="en-US" smtClean="0"/>
              <a:t>‹#›</a:t>
            </a:fld>
            <a:endParaRPr lang="en-US" dirty="0"/>
          </a:p>
        </p:txBody>
      </p:sp>
    </p:spTree>
    <p:extLst>
      <p:ext uri="{BB962C8B-B14F-4D97-AF65-F5344CB8AC3E}">
        <p14:creationId xmlns:p14="http://schemas.microsoft.com/office/powerpoint/2010/main" val="214583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C182A-2D72-8C41-9E93-AD6C108689BC}" type="slidenum">
              <a:rPr lang="en-US" smtClean="0"/>
              <a:t>1</a:t>
            </a:fld>
            <a:endParaRPr lang="en-US" dirty="0"/>
          </a:p>
        </p:txBody>
      </p:sp>
    </p:spTree>
    <p:extLst>
      <p:ext uri="{BB962C8B-B14F-4D97-AF65-F5344CB8AC3E}">
        <p14:creationId xmlns:p14="http://schemas.microsoft.com/office/powerpoint/2010/main" val="23546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539A50-D3B1-C847-8956-D6130A8FBD62}" type="datetime1">
              <a:rPr lang="en-US" smtClean="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0119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98F65-1497-A845-97DE-27E5089636AC}" type="datetime1">
              <a:rPr lang="en-US" smtClean="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996102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2124C-C2E7-D046-B58F-9AA8CF92A400}" type="datetime1">
              <a:rPr lang="en-US" smtClean="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85180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6293ED-A6EB-3E4A-915F-0158E76D3202}" type="datetime1">
              <a:rPr lang="en-US" smtClean="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211727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C4892B-55A6-9349-8EAA-7C88AA913478}" type="datetime1">
              <a:rPr lang="en-US" smtClean="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16440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9510" y="832486"/>
            <a:ext cx="7886700" cy="1325563"/>
          </a:xfrm>
        </p:spPr>
        <p:txBody>
          <a:bodyPr>
            <a:normAutofit/>
          </a:bodyPr>
          <a:lstStyle>
            <a:lvl1pPr>
              <a:defRPr sz="2800" b="1">
                <a:solidFill>
                  <a:srgbClr val="002060"/>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1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2D3774-A235-1344-982E-19E0657D1363}" type="datetime1">
              <a:rPr lang="en-US" smtClean="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4676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4D7BCD-89C1-3049-93D0-7C3FAE3EB230}" type="datetime1">
              <a:rPr lang="en-US" smtClean="0"/>
              <a:t>5/8/20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34160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9C986F-4406-4449-8D32-80A5813F0832}" type="datetime1">
              <a:rPr lang="en-US" smtClean="0"/>
              <a:t>5/8/20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95464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1BF119-F0EB-8847-92B3-64B36E0FFEE1}" type="datetime1">
              <a:rPr lang="en-US" smtClean="0"/>
              <a:t>5/8/20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64659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F554EA-3FB1-B942-80D3-4B1D89B36807}" type="datetime1">
              <a:rPr lang="en-US" smtClean="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85078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51F9E2-A5A5-1A4A-8259-B28FBC075B82}" type="datetime1">
              <a:rPr lang="en-US" smtClean="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73EC50-3ED0-CA48-8147-E2073213C44D}" type="slidenum">
              <a:rPr lang="en-US" smtClean="0"/>
              <a:t>‹#›</a:t>
            </a:fld>
            <a:endParaRPr lang="en-US" dirty="0"/>
          </a:p>
        </p:txBody>
      </p:sp>
    </p:spTree>
    <p:extLst>
      <p:ext uri="{BB962C8B-B14F-4D97-AF65-F5344CB8AC3E}">
        <p14:creationId xmlns:p14="http://schemas.microsoft.com/office/powerpoint/2010/main" val="191576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52A07-CF60-144A-8C15-0190B8D135FE}" type="datetime1">
              <a:rPr lang="en-US" smtClean="0"/>
              <a:t>5/8/20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3EC50-3ED0-CA48-8147-E2073213C44D}" type="slidenum">
              <a:rPr lang="en-US" smtClean="0"/>
              <a:t>‹#›</a:t>
            </a:fld>
            <a:endParaRPr lang="en-US" dirty="0"/>
          </a:p>
        </p:txBody>
      </p:sp>
    </p:spTree>
    <p:extLst>
      <p:ext uri="{BB962C8B-B14F-4D97-AF65-F5344CB8AC3E}">
        <p14:creationId xmlns:p14="http://schemas.microsoft.com/office/powerpoint/2010/main" val="165855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hyperlink" Target="http://www.globe.gov/documents/11865/0a93bc74-2283-42e8-b33e-40cac93e8219" TargetMode="External"/><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hyperlink" Target="http://www.globe.gov/documents/11865/2246c86a-73c0-44c5-8376-a9cb19ad5b14" TargetMode="External"/><Relationship Id="rId5" Type="http://schemas.openxmlformats.org/officeDocument/2006/relationships/hyperlink" Target="http://www.globe.gov/documents/11865/3c49828b-2490-4f7f-bbcc-513860138326" TargetMode="External"/><Relationship Id="rId4" Type="http://schemas.openxmlformats.org/officeDocument/2006/relationships/hyperlink" Target="http://www.globe.gov/documents/11865/7ca427f8-86f3-4ee4-9b4b-1d3302c60422"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globe.gov/documents/11865/680502f7-9024-4891-bec5-64aba3a6bc41" TargetMode="External"/><Relationship Id="rId3" Type="http://schemas.openxmlformats.org/officeDocument/2006/relationships/image" Target="../media/image17.jpg"/><Relationship Id="rId7" Type="http://schemas.openxmlformats.org/officeDocument/2006/relationships/hyperlink" Target="http://www.globe.gov/documents/11865/26f37835-c82a-4418-906d-23ec9f6c64a9" TargetMode="External"/><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hyperlink" Target="http://www.globe.gov/documents/348614/351665/Atmosphere+Investigation+Site+Definition+Sheet/8c79fb1e-7c89-49c9-ba29-4a1ca05c5191" TargetMode="External"/><Relationship Id="rId5" Type="http://schemas.openxmlformats.org/officeDocument/2006/relationships/hyperlink" Target="http://www.globe.gov/documents/348614/97b9939c-7fb5-4b12-8113-59f988781bf5" TargetMode="External"/><Relationship Id="rId4" Type="http://schemas.openxmlformats.org/officeDocument/2006/relationships/hyperlink" Target="http://www.globe.gov/documents/348614/93d4bb3c-79e3-4255-9fc8-537fc4f870dc" TargetMode="External"/><Relationship Id="rId9"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hyperlink" Target="http://www.globe.gov/documents/11865/3c49828b-2490-4f7f-bbcc-513860138326" TargetMode="Externa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hyperlink" Target="http://www.globe.gov/documents/11865/0a93bc74-2283-42e8-b33e-40cac93e8219" TargetMode="Externa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hyperlink" Target="http://www.globe.gov/documents/11865/7ca427f8-86f3-4ee4-9b4b-1d3302c60422"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itunes.apple.com/us/app/globe-data-entry/id980592274?ls=1&amp;mt=8" TargetMode="External"/><Relationship Id="rId3" Type="http://schemas.openxmlformats.org/officeDocument/2006/relationships/image" Target="../media/image33.jpg"/><Relationship Id="rId7" Type="http://schemas.openxmlformats.org/officeDocument/2006/relationships/hyperlink" Target="https://play.google.com/store/apps/details?id=gov.nasa.globe.deapp&amp;hl=en" TargetMode="External"/><Relationship Id="rId2" Type="http://schemas.openxmlformats.org/officeDocument/2006/relationships/image" Target="../media/image32.jpg"/><Relationship Id="rId1" Type="http://schemas.openxmlformats.org/officeDocument/2006/relationships/slideLayout" Target="../slideLayouts/slideLayout4.xml"/><Relationship Id="rId6" Type="http://schemas.openxmlformats.org/officeDocument/2006/relationships/hyperlink" Target="mailto:DATA@GLOBE.GOV" TargetMode="External"/><Relationship Id="rId5" Type="http://schemas.openxmlformats.org/officeDocument/2006/relationships/hyperlink" Target="https://data.globe.gov/#/entry" TargetMode="External"/><Relationship Id="rId4" Type="http://schemas.openxmlformats.org/officeDocument/2006/relationships/hyperlink" Target="https://www.globe.gov/globe-data/data-entry" TargetMode="External"/><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hyperlink" Target="https://www.globe.gov/documents/10157/7349361/Viz+tutorial.pdf" TargetMode="External"/><Relationship Id="rId5" Type="http://schemas.openxmlformats.org/officeDocument/2006/relationships/image" Target="../media/image39.jpg"/><Relationship Id="rId4" Type="http://schemas.openxmlformats.org/officeDocument/2006/relationships/hyperlink" Target="http://vis.globe.gov/GLOB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43.jpg"/><Relationship Id="rId7" Type="http://schemas.openxmlformats.org/officeDocument/2006/relationships/hyperlink" Target="http://www.globe.gov/" TargetMode="Externa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45.png"/><Relationship Id="rId4" Type="http://schemas.openxmlformats.org/officeDocument/2006/relationships/image" Target="../media/image44.jpg"/><Relationship Id="rId9" Type="http://schemas.openxmlformats.org/officeDocument/2006/relationships/hyperlink" Target="http://climate.na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hyperlink" Target="http://www.pmel.noaa.gov/co2/story/What+is+Ocean+Acidific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hyperlink" Target="http://www.pmel.noaa.gov/co2/story/What+is+Ocean+Acidification%3F" TargetMode="External"/><Relationship Id="rId5" Type="http://schemas.openxmlformats.org/officeDocument/2006/relationships/image" Target="../media/image14.jpg"/><Relationship Id="rId4" Type="http://schemas.openxmlformats.org/officeDocument/2006/relationships/hyperlink" Target="http://earthobservatory.nasa.gov/blogs/fromthefield/2014/04/15/sampling-the-global-ocean-and-a-note-on-ocean-acidific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LOBE Program, a Worldwide science and education program. Hydrosphere: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97189"/>
          </a:xfrm>
          <a:prstGeom prst="rect">
            <a:avLst/>
          </a:prstGeom>
        </p:spPr>
      </p:pic>
      <p:sp>
        <p:nvSpPr>
          <p:cNvPr id="3" name="Title 2" hidden="1"/>
          <p:cNvSpPr>
            <a:spLocks noGrp="1"/>
          </p:cNvSpPr>
          <p:nvPr>
            <p:ph type="ctrTitle"/>
          </p:nvPr>
        </p:nvSpPr>
        <p:spPr/>
        <p:txBody>
          <a:bodyPr/>
          <a:lstStyle/>
          <a:p>
            <a:r>
              <a:rPr lang="en-US" dirty="0"/>
              <a:t>Slide One</a:t>
            </a:r>
          </a:p>
        </p:txBody>
      </p:sp>
    </p:spTree>
    <p:extLst>
      <p:ext uri="{BB962C8B-B14F-4D97-AF65-F5344CB8AC3E}">
        <p14:creationId xmlns:p14="http://schemas.microsoft.com/office/powerpoint/2010/main" val="39953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9</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5" y="890979"/>
            <a:ext cx="7332532" cy="1042602"/>
          </a:xfrm>
        </p:spPr>
        <p:txBody>
          <a:bodyPr/>
          <a:lstStyle/>
          <a:p>
            <a:r>
              <a:rPr lang="en-US" dirty="0"/>
              <a:t>Let’s do a quick review before moving onto data collection! Answer to Question 1</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Alkalinity is expressed as the amount of ____ in your sample</a:t>
            </a:r>
          </a:p>
          <a:p>
            <a:pPr marL="514350" indent="-514350">
              <a:buFont typeface="+mj-lt"/>
              <a:buAutoNum type="alphaUcPeriod"/>
            </a:pPr>
            <a:r>
              <a:rPr lang="en-US" dirty="0"/>
              <a:t>Acid</a:t>
            </a:r>
          </a:p>
          <a:p>
            <a:pPr marL="514350" indent="-514350">
              <a:buFont typeface="+mj-lt"/>
              <a:buAutoNum type="alphaUcPeriod"/>
            </a:pPr>
            <a:r>
              <a:rPr lang="en-US" b="1" dirty="0">
                <a:solidFill>
                  <a:srgbClr val="FF0000"/>
                </a:solidFill>
              </a:rPr>
              <a:t>Calcium carbonate- correct </a:t>
            </a:r>
            <a:r>
              <a:rPr lang="en-US" b="1" dirty="0">
                <a:solidFill>
                  <a:srgbClr val="FF0000"/>
                </a:solidFill>
                <a:sym typeface="Wingdings"/>
              </a:rPr>
              <a:t> </a:t>
            </a:r>
            <a:endParaRPr lang="en-US" b="1" dirty="0">
              <a:solidFill>
                <a:srgbClr val="FF0000"/>
              </a:solidFill>
            </a:endParaRPr>
          </a:p>
          <a:p>
            <a:pPr marL="514350" indent="-514350">
              <a:buFont typeface="+mj-lt"/>
              <a:buAutoNum type="alphaUcPeriod"/>
            </a:pPr>
            <a:r>
              <a:rPr lang="en-US" dirty="0"/>
              <a:t>Sodium chloride</a:t>
            </a:r>
          </a:p>
          <a:p>
            <a:pPr marL="514350" indent="-514350">
              <a:buFont typeface="+mj-lt"/>
              <a:buAutoNum type="alphaUcPeriod"/>
            </a:pPr>
            <a:r>
              <a:rPr lang="en-US" dirty="0"/>
              <a:t>Base</a:t>
            </a:r>
          </a:p>
        </p:txBody>
      </p:sp>
    </p:spTree>
    <p:extLst>
      <p:ext uri="{BB962C8B-B14F-4D97-AF65-F5344CB8AC3E}">
        <p14:creationId xmlns:p14="http://schemas.microsoft.com/office/powerpoint/2010/main" val="3086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10</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5" y="890979"/>
            <a:ext cx="7332532" cy="1042602"/>
          </a:xfrm>
        </p:spPr>
        <p:txBody>
          <a:bodyPr/>
          <a:lstStyle/>
          <a:p>
            <a:r>
              <a:rPr lang="en-US" dirty="0"/>
              <a:t>Let’s do a quick review before moving onto data collection! Question 2</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True or false:  1 ppm= 1 mg/L</a:t>
            </a:r>
          </a:p>
          <a:p>
            <a:pPr marL="514350" indent="-514350">
              <a:buFont typeface="+mj-lt"/>
              <a:buAutoNum type="alphaUcPeriod"/>
            </a:pPr>
            <a:r>
              <a:rPr lang="en-US" dirty="0"/>
              <a:t>True</a:t>
            </a:r>
          </a:p>
          <a:p>
            <a:pPr marL="514350" indent="-514350">
              <a:buFont typeface="+mj-lt"/>
              <a:buAutoNum type="alphaUcPeriod"/>
            </a:pPr>
            <a:r>
              <a:rPr lang="en-US" dirty="0"/>
              <a:t>False</a:t>
            </a:r>
          </a:p>
        </p:txBody>
      </p:sp>
    </p:spTree>
    <p:extLst>
      <p:ext uri="{BB962C8B-B14F-4D97-AF65-F5344CB8AC3E}">
        <p14:creationId xmlns:p14="http://schemas.microsoft.com/office/powerpoint/2010/main" val="1267991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11</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5" y="890979"/>
            <a:ext cx="7332532" cy="1042602"/>
          </a:xfrm>
        </p:spPr>
        <p:txBody>
          <a:bodyPr/>
          <a:lstStyle/>
          <a:p>
            <a:r>
              <a:rPr lang="en-US" dirty="0"/>
              <a:t>Let’s do a quick review before moving onto data collection! Answer to Question 2</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True or false:  1 ppm= 1 mg/L</a:t>
            </a:r>
          </a:p>
          <a:p>
            <a:pPr marL="514350" indent="-514350">
              <a:buFont typeface="+mj-lt"/>
              <a:buAutoNum type="alphaUcPeriod"/>
            </a:pPr>
            <a:r>
              <a:rPr lang="en-US" b="1" dirty="0">
                <a:solidFill>
                  <a:srgbClr val="FF0000"/>
                </a:solidFill>
              </a:rPr>
              <a:t>True – correct </a:t>
            </a:r>
            <a:r>
              <a:rPr lang="en-US" b="1" dirty="0">
                <a:solidFill>
                  <a:srgbClr val="FF0000"/>
                </a:solidFill>
                <a:sym typeface="Wingdings"/>
              </a:rPr>
              <a:t> </a:t>
            </a:r>
            <a:endParaRPr lang="en-US" b="1" dirty="0">
              <a:solidFill>
                <a:srgbClr val="FF0000"/>
              </a:solidFill>
            </a:endParaRPr>
          </a:p>
          <a:p>
            <a:pPr marL="514350" indent="-514350">
              <a:buFont typeface="+mj-lt"/>
              <a:buAutoNum type="alphaUcPeriod"/>
            </a:pPr>
            <a:r>
              <a:rPr lang="en-US" dirty="0"/>
              <a:t>False</a:t>
            </a:r>
          </a:p>
        </p:txBody>
      </p:sp>
    </p:spTree>
    <p:extLst>
      <p:ext uri="{BB962C8B-B14F-4D97-AF65-F5344CB8AC3E}">
        <p14:creationId xmlns:p14="http://schemas.microsoft.com/office/powerpoint/2010/main" val="393730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12</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5" y="890979"/>
            <a:ext cx="7332532" cy="1042602"/>
          </a:xfrm>
        </p:spPr>
        <p:txBody>
          <a:bodyPr/>
          <a:lstStyle/>
          <a:p>
            <a:r>
              <a:rPr lang="en-US" dirty="0"/>
              <a:t>Let’s do a quick review before moving onto data collection! Question 3</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When a water body has high alkalinity</a:t>
            </a:r>
          </a:p>
          <a:p>
            <a:pPr marL="514350" indent="-514350">
              <a:buFont typeface="+mj-lt"/>
              <a:buAutoNum type="alphaUcPeriod"/>
            </a:pPr>
            <a:r>
              <a:rPr lang="en-US" dirty="0"/>
              <a:t>It has a low pH</a:t>
            </a:r>
          </a:p>
          <a:p>
            <a:pPr marL="514350" indent="-514350">
              <a:buFont typeface="+mj-lt"/>
              <a:buAutoNum type="alphaUcPeriod"/>
            </a:pPr>
            <a:r>
              <a:rPr lang="en-US" dirty="0"/>
              <a:t>It is well buffered </a:t>
            </a:r>
          </a:p>
        </p:txBody>
      </p:sp>
    </p:spTree>
    <p:extLst>
      <p:ext uri="{BB962C8B-B14F-4D97-AF65-F5344CB8AC3E}">
        <p14:creationId xmlns:p14="http://schemas.microsoft.com/office/powerpoint/2010/main" val="70828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13</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5" y="890979"/>
            <a:ext cx="7332532" cy="1042602"/>
          </a:xfrm>
        </p:spPr>
        <p:txBody>
          <a:bodyPr/>
          <a:lstStyle/>
          <a:p>
            <a:r>
              <a:rPr lang="en-US" dirty="0"/>
              <a:t>Let’s do a quick review before moving onto data collection! Answer to Question 3</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When a water body has high alkalinity</a:t>
            </a:r>
          </a:p>
          <a:p>
            <a:pPr marL="514350" indent="-514350">
              <a:buFont typeface="+mj-lt"/>
              <a:buAutoNum type="alphaUcPeriod"/>
            </a:pPr>
            <a:r>
              <a:rPr lang="en-US" dirty="0"/>
              <a:t>It has a low pH</a:t>
            </a:r>
          </a:p>
          <a:p>
            <a:pPr marL="514350" indent="-514350">
              <a:buFont typeface="+mj-lt"/>
              <a:buAutoNum type="alphaUcPeriod"/>
            </a:pPr>
            <a:r>
              <a:rPr lang="en-US" b="1" dirty="0">
                <a:solidFill>
                  <a:srgbClr val="FF0000"/>
                </a:solidFill>
              </a:rPr>
              <a:t>It is well buffered – correct </a:t>
            </a:r>
            <a:r>
              <a:rPr lang="en-US" b="1" dirty="0">
                <a:solidFill>
                  <a:srgbClr val="FF0000"/>
                </a:solidFill>
                <a:sym typeface="Wingdings"/>
              </a:rPr>
              <a:t></a:t>
            </a:r>
          </a:p>
          <a:p>
            <a:pPr marL="514350" indent="-514350">
              <a:buFont typeface="+mj-lt"/>
              <a:buAutoNum type="alphaUcPeriod"/>
            </a:pPr>
            <a:endParaRPr lang="en-US" b="1" dirty="0">
              <a:solidFill>
                <a:srgbClr val="FF0000"/>
              </a:solidFill>
              <a:sym typeface="Wingdings"/>
            </a:endParaRPr>
          </a:p>
          <a:p>
            <a:pPr marL="0" indent="0">
              <a:buNone/>
            </a:pPr>
            <a:r>
              <a:rPr lang="en-US" b="1" dirty="0">
                <a:solidFill>
                  <a:srgbClr val="FF0000"/>
                </a:solidFill>
                <a:sym typeface="Wingdings"/>
              </a:rPr>
              <a:t>Now we will explore how to collect alkalinity data in the following slides</a:t>
            </a:r>
            <a:endParaRPr lang="en-US" b="1" dirty="0">
              <a:solidFill>
                <a:srgbClr val="FF0000"/>
              </a:solidFill>
            </a:endParaRPr>
          </a:p>
        </p:txBody>
      </p:sp>
    </p:spTree>
    <p:extLst>
      <p:ext uri="{BB962C8B-B14F-4D97-AF65-F5344CB8AC3E}">
        <p14:creationId xmlns:p14="http://schemas.microsoft.com/office/powerpoint/2010/main" val="82073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14</a:t>
            </a:fld>
            <a:endParaRPr lang="en-US" dirty="0"/>
          </a:p>
        </p:txBody>
      </p:sp>
      <p:pic>
        <p:nvPicPr>
          <p:cNvPr id="7" name="Content Placeholder 6"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p:spPr>
      </p:pic>
      <p:pic>
        <p:nvPicPr>
          <p:cNvPr id="10" name="Content Placeholder 9"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p:spPr>
      </p:pic>
      <p:sp>
        <p:nvSpPr>
          <p:cNvPr id="2" name="Title 1"/>
          <p:cNvSpPr>
            <a:spLocks noGrp="1"/>
          </p:cNvSpPr>
          <p:nvPr>
            <p:ph type="title"/>
          </p:nvPr>
        </p:nvSpPr>
        <p:spPr>
          <a:xfrm>
            <a:off x="1214788" y="800369"/>
            <a:ext cx="7886700" cy="1325563"/>
          </a:xfrm>
        </p:spPr>
        <p:txBody>
          <a:bodyPr>
            <a:normAutofit/>
          </a:bodyPr>
          <a:lstStyle/>
          <a:p>
            <a:r>
              <a:rPr lang="en-US" sz="2400" dirty="0">
                <a:solidFill>
                  <a:srgbClr val="000072"/>
                </a:solidFill>
                <a:latin typeface="+mn-lt"/>
              </a:rPr>
              <a:t>Alkalinity Protocol at a Glance</a:t>
            </a:r>
          </a:p>
        </p:txBody>
      </p:sp>
      <p:graphicFrame>
        <p:nvGraphicFramePr>
          <p:cNvPr id="9" name="Content Placeholder 5" descr="Table showing a summary of this protocol.  When: take measurements weekly if possible. Quality Control Procedure, twice a year. Where: your hydrosphere study site. Time needed: 15 minutes, Quality control procedure 20 minutes. Prerequisites: Hydrosphere study site descripton,  Key instrument- commercial nitrate test kit. Skill level: intermediate. References: Alkalinity Protocol Field Guide, Making the Baking Soda Alkalinity Standard Guide, Hydrosphere Investigation Quality Control Data Sheet, Quality Control Procedures for Alkalinity Lab Guide."/>
          <p:cNvGraphicFramePr>
            <a:graphicFrameLocks/>
          </p:cNvGraphicFramePr>
          <p:nvPr>
            <p:extLst>
              <p:ext uri="{D42A27DB-BD31-4B8C-83A1-F6EECF244321}">
                <p14:modId xmlns:p14="http://schemas.microsoft.com/office/powerpoint/2010/main" val="766792189"/>
              </p:ext>
            </p:extLst>
          </p:nvPr>
        </p:nvGraphicFramePr>
        <p:xfrm>
          <a:off x="1337935" y="1758461"/>
          <a:ext cx="6856496" cy="3641816"/>
        </p:xfrm>
        <a:graphic>
          <a:graphicData uri="http://schemas.openxmlformats.org/drawingml/2006/table">
            <a:tbl>
              <a:tblPr firstRow="1" bandRow="1">
                <a:tableStyleId>{69CF1AB2-1976-4502-BF36-3FF5EA218861}</a:tableStyleId>
              </a:tblPr>
              <a:tblGrid>
                <a:gridCol w="1888420">
                  <a:extLst>
                    <a:ext uri="{9D8B030D-6E8A-4147-A177-3AD203B41FA5}">
                      <a16:colId xmlns:a16="http://schemas.microsoft.com/office/drawing/2014/main" val="20000"/>
                    </a:ext>
                  </a:extLst>
                </a:gridCol>
                <a:gridCol w="4968076">
                  <a:extLst>
                    <a:ext uri="{9D8B030D-6E8A-4147-A177-3AD203B41FA5}">
                      <a16:colId xmlns:a16="http://schemas.microsoft.com/office/drawing/2014/main" val="20001"/>
                    </a:ext>
                  </a:extLst>
                </a:gridCol>
              </a:tblGrid>
              <a:tr h="695416">
                <a:tc>
                  <a:txBody>
                    <a:bodyPr/>
                    <a:lstStyle/>
                    <a:p>
                      <a:r>
                        <a:rPr lang="en-US" sz="1400" b="0" dirty="0"/>
                        <a:t>When </a:t>
                      </a:r>
                    </a:p>
                  </a:txBody>
                  <a:tcPr/>
                </a:tc>
                <a:tc>
                  <a:txBody>
                    <a:bodyPr/>
                    <a:lstStyle/>
                    <a:p>
                      <a:r>
                        <a:rPr lang="en-US" sz="1400" b="0" dirty="0"/>
                        <a:t>Weekly, if</a:t>
                      </a:r>
                      <a:r>
                        <a:rPr lang="en-US" sz="1400" b="0" baseline="0" dirty="0"/>
                        <a:t> possible. Quality Control Procedure: twice a year</a:t>
                      </a:r>
                      <a:endParaRPr lang="en-US" sz="1400" b="0" dirty="0"/>
                    </a:p>
                  </a:txBody>
                  <a:tcPr/>
                </a:tc>
                <a:extLst>
                  <a:ext uri="{0D108BD9-81ED-4DB2-BD59-A6C34878D82A}">
                    <a16:rowId xmlns:a16="http://schemas.microsoft.com/office/drawing/2014/main" val="10000"/>
                  </a:ext>
                </a:extLst>
              </a:tr>
              <a:tr h="370840">
                <a:tc>
                  <a:txBody>
                    <a:bodyPr/>
                    <a:lstStyle/>
                    <a:p>
                      <a:r>
                        <a:rPr lang="en-US" sz="1400" dirty="0"/>
                        <a:t>Where</a:t>
                      </a:r>
                    </a:p>
                  </a:txBody>
                  <a:tcPr/>
                </a:tc>
                <a:tc>
                  <a:txBody>
                    <a:bodyPr/>
                    <a:lstStyle/>
                    <a:p>
                      <a:r>
                        <a:rPr lang="en-US" sz="1400" dirty="0"/>
                        <a:t>Hydrosphere</a:t>
                      </a:r>
                      <a:r>
                        <a:rPr lang="en-US" sz="1400" baseline="0" dirty="0"/>
                        <a:t> Study Site</a:t>
                      </a:r>
                      <a:endParaRPr lang="en-US" sz="1400" dirty="0"/>
                    </a:p>
                  </a:txBody>
                  <a:tcPr/>
                </a:tc>
                <a:extLst>
                  <a:ext uri="{0D108BD9-81ED-4DB2-BD59-A6C34878D82A}">
                    <a16:rowId xmlns:a16="http://schemas.microsoft.com/office/drawing/2014/main" val="10001"/>
                  </a:ext>
                </a:extLst>
              </a:tr>
              <a:tr h="370840">
                <a:tc>
                  <a:txBody>
                    <a:bodyPr/>
                    <a:lstStyle/>
                    <a:p>
                      <a:r>
                        <a:rPr lang="en-US" sz="1400" dirty="0"/>
                        <a:t>Time Needed</a:t>
                      </a:r>
                    </a:p>
                  </a:txBody>
                  <a:tcPr/>
                </a:tc>
                <a:tc>
                  <a:txBody>
                    <a:bodyPr/>
                    <a:lstStyle/>
                    <a:p>
                      <a:r>
                        <a:rPr lang="en-US" sz="1400" dirty="0"/>
                        <a:t>15 minutes, Quality Control Procedure 20 minutes</a:t>
                      </a:r>
                    </a:p>
                  </a:txBody>
                  <a:tcPr/>
                </a:tc>
                <a:extLst>
                  <a:ext uri="{0D108BD9-81ED-4DB2-BD59-A6C34878D82A}">
                    <a16:rowId xmlns:a16="http://schemas.microsoft.com/office/drawing/2014/main" val="10002"/>
                  </a:ext>
                </a:extLst>
              </a:tr>
              <a:tr h="518160">
                <a:tc>
                  <a:txBody>
                    <a:bodyPr/>
                    <a:lstStyle/>
                    <a:p>
                      <a:r>
                        <a:rPr lang="en-US" sz="1400" dirty="0"/>
                        <a:t>Prerequisites</a:t>
                      </a:r>
                    </a:p>
                  </a:txBody>
                  <a:tcPr/>
                </a:tc>
                <a:tc>
                  <a:txBody>
                    <a:bodyPr/>
                    <a:lstStyle/>
                    <a:p>
                      <a:r>
                        <a:rPr lang="en-US" sz="1400" dirty="0"/>
                        <a:t>Described</a:t>
                      </a:r>
                      <a:r>
                        <a:rPr lang="en-US" sz="1400" baseline="0" dirty="0"/>
                        <a:t> Hydrosphere Study Site</a:t>
                      </a:r>
                    </a:p>
                    <a:p>
                      <a:r>
                        <a:rPr lang="en-US" sz="1400" baseline="0" dirty="0"/>
                        <a:t>Make your Baking Soda </a:t>
                      </a:r>
                      <a:endParaRPr lang="en-US" sz="1400" dirty="0"/>
                    </a:p>
                  </a:txBody>
                  <a:tcPr/>
                </a:tc>
                <a:extLst>
                  <a:ext uri="{0D108BD9-81ED-4DB2-BD59-A6C34878D82A}">
                    <a16:rowId xmlns:a16="http://schemas.microsoft.com/office/drawing/2014/main" val="10003"/>
                  </a:ext>
                </a:extLst>
              </a:tr>
              <a:tr h="370840">
                <a:tc>
                  <a:txBody>
                    <a:bodyPr/>
                    <a:lstStyle/>
                    <a:p>
                      <a:r>
                        <a:rPr lang="en-US" sz="1400" dirty="0"/>
                        <a:t>Key</a:t>
                      </a:r>
                      <a:r>
                        <a:rPr lang="en-US" sz="1400" baseline="0" dirty="0"/>
                        <a:t> Instrument </a:t>
                      </a:r>
                      <a:endParaRPr lang="en-US" sz="1400" dirty="0"/>
                    </a:p>
                  </a:txBody>
                  <a:tcPr/>
                </a:tc>
                <a:tc>
                  <a:txBody>
                    <a:bodyPr/>
                    <a:lstStyle/>
                    <a:p>
                      <a:r>
                        <a:rPr lang="en-US" sz="1400" dirty="0"/>
                        <a:t>Commercial</a:t>
                      </a:r>
                      <a:r>
                        <a:rPr lang="en-US" sz="1400" baseline="0" dirty="0"/>
                        <a:t> Alkalinity Test Kit</a:t>
                      </a:r>
                      <a:endParaRPr lang="en-US" sz="1400" dirty="0"/>
                    </a:p>
                  </a:txBody>
                  <a:tcPr/>
                </a:tc>
                <a:extLst>
                  <a:ext uri="{0D108BD9-81ED-4DB2-BD59-A6C34878D82A}">
                    <a16:rowId xmlns:a16="http://schemas.microsoft.com/office/drawing/2014/main" val="10004"/>
                  </a:ext>
                </a:extLst>
              </a:tr>
              <a:tr h="370840">
                <a:tc>
                  <a:txBody>
                    <a:bodyPr/>
                    <a:lstStyle/>
                    <a:p>
                      <a:r>
                        <a:rPr lang="en-US" sz="1400" dirty="0"/>
                        <a:t>Skill Level</a:t>
                      </a:r>
                    </a:p>
                  </a:txBody>
                  <a:tcPr/>
                </a:tc>
                <a:tc>
                  <a:txBody>
                    <a:bodyPr/>
                    <a:lstStyle/>
                    <a:p>
                      <a:r>
                        <a:rPr lang="en-US" sz="1400" dirty="0"/>
                        <a:t>Middle and Secondary</a:t>
                      </a:r>
                    </a:p>
                  </a:txBody>
                  <a:tcPr/>
                </a:tc>
                <a:extLst>
                  <a:ext uri="{0D108BD9-81ED-4DB2-BD59-A6C34878D82A}">
                    <a16:rowId xmlns:a16="http://schemas.microsoft.com/office/drawing/2014/main" val="10005"/>
                  </a:ext>
                </a:extLst>
              </a:tr>
              <a:tr h="944880">
                <a:tc>
                  <a:txBody>
                    <a:bodyPr/>
                    <a:lstStyle/>
                    <a:p>
                      <a:r>
                        <a:rPr lang="en-US" sz="1400" dirty="0"/>
                        <a:t>References</a:t>
                      </a:r>
                    </a:p>
                  </a:txBody>
                  <a:tcPr/>
                </a:tc>
                <a:tc>
                  <a:txBody>
                    <a:bodyPr/>
                    <a:lstStyle/>
                    <a:p>
                      <a:r>
                        <a:rPr lang="en-US" sz="1400" dirty="0">
                          <a:hlinkClick r:id="rId4"/>
                        </a:rPr>
                        <a:t>Alkalinity</a:t>
                      </a:r>
                      <a:r>
                        <a:rPr lang="en-US" sz="1400" baseline="0" dirty="0">
                          <a:hlinkClick r:id="rId4"/>
                        </a:rPr>
                        <a:t> Protocol Field Guide</a:t>
                      </a:r>
                      <a:endParaRPr lang="en-US" sz="1400" dirty="0"/>
                    </a:p>
                    <a:p>
                      <a:r>
                        <a:rPr lang="en-US" sz="1400" dirty="0">
                          <a:hlinkClick r:id="rId5"/>
                        </a:rPr>
                        <a:t>Making the Baking Soda Alkalinity Standard Guide</a:t>
                      </a:r>
                      <a:endParaRPr lang="en-US" sz="1400" dirty="0"/>
                    </a:p>
                    <a:p>
                      <a:r>
                        <a:rPr lang="en-US" sz="1400" baseline="0" dirty="0">
                          <a:hlinkClick r:id="rId6"/>
                        </a:rPr>
                        <a:t>Hydrosphere Investigation Quality Control Data Sheet</a:t>
                      </a:r>
                      <a:endParaRPr lang="en-US" sz="1400" baseline="0" dirty="0"/>
                    </a:p>
                    <a:p>
                      <a:r>
                        <a:rPr lang="en-US" sz="1400" baseline="0" dirty="0">
                          <a:hlinkClick r:id="rId7"/>
                        </a:rPr>
                        <a:t>Quality Control Procedure for Alkalinity Lab Guide</a:t>
                      </a:r>
                      <a:endParaRPr lang="en-US" sz="14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77752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15</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977" y="0"/>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232744" y="744186"/>
            <a:ext cx="7886700" cy="1325563"/>
          </a:xfrm>
        </p:spPr>
        <p:txBody>
          <a:bodyPr>
            <a:normAutofit/>
          </a:bodyPr>
          <a:lstStyle/>
          <a:p>
            <a:r>
              <a:rPr lang="en-US" sz="2400" dirty="0">
                <a:latin typeface="+mn-lt"/>
              </a:rPr>
              <a:t>Simultaneous or Prior Investigations Required</a:t>
            </a:r>
          </a:p>
        </p:txBody>
      </p:sp>
      <p:sp>
        <p:nvSpPr>
          <p:cNvPr id="3" name="Content Placeholder 2"/>
          <p:cNvSpPr>
            <a:spLocks noGrp="1"/>
          </p:cNvSpPr>
          <p:nvPr>
            <p:ph sz="half" idx="1"/>
          </p:nvPr>
        </p:nvSpPr>
        <p:spPr>
          <a:xfrm>
            <a:off x="1384789" y="1773786"/>
            <a:ext cx="7442688" cy="4582566"/>
          </a:xfrm>
        </p:spPr>
        <p:txBody>
          <a:bodyPr>
            <a:normAutofit/>
          </a:bodyPr>
          <a:lstStyle/>
          <a:p>
            <a:pPr marL="0" indent="0" algn="just">
              <a:buNone/>
            </a:pPr>
            <a:r>
              <a:rPr lang="en-US" sz="1700" dirty="0"/>
              <a:t>The Water Alkalinity Protocol will allow you to determine the buffering capability to changes in the pH of your water body. This protocol is conducted at your </a:t>
            </a:r>
            <a:r>
              <a:rPr lang="en-US" sz="1700" b="1" dirty="0">
                <a:solidFill>
                  <a:srgbClr val="000072"/>
                </a:solidFill>
              </a:rPr>
              <a:t>GLOBE Study Site</a:t>
            </a:r>
            <a:r>
              <a:rPr lang="en-US" sz="1700" dirty="0"/>
              <a:t>. You will need to define your </a:t>
            </a:r>
            <a:r>
              <a:rPr lang="en-US" sz="1700" b="1" dirty="0">
                <a:solidFill>
                  <a:srgbClr val="000072"/>
                </a:solidFill>
              </a:rPr>
              <a:t>GLOBE Study Site </a:t>
            </a:r>
            <a:r>
              <a:rPr lang="en-US" sz="1700" dirty="0"/>
              <a:t>where you will conduct your </a:t>
            </a:r>
            <a:r>
              <a:rPr lang="en-US" sz="1700" b="1" dirty="0">
                <a:solidFill>
                  <a:srgbClr val="000072"/>
                </a:solidFill>
              </a:rPr>
              <a:t>Hydrosphere Investigation</a:t>
            </a:r>
            <a:r>
              <a:rPr lang="en-US" sz="1700" dirty="0"/>
              <a:t> prior to beginning this protocol. The </a:t>
            </a:r>
            <a:r>
              <a:rPr lang="en-US" sz="1700" b="1" dirty="0">
                <a:solidFill>
                  <a:srgbClr val="000072"/>
                </a:solidFill>
              </a:rPr>
              <a:t>Hydrosphere Investigation Data Sheet</a:t>
            </a:r>
            <a:r>
              <a:rPr lang="en-US" sz="1700" dirty="0"/>
              <a:t> is used to record all the hydrosphere measurements, including alkalinity.  You will also want to map your Hydrosphere Site at some point.  Since there is a close connection between alkalinity and pH, it would be helpful to collect pH data along with alkalinity. Additionally, atmospheric measurements of </a:t>
            </a:r>
            <a:r>
              <a:rPr lang="en-US" sz="1700" dirty="0">
                <a:hlinkClick r:id="rId4"/>
              </a:rPr>
              <a:t>temperature</a:t>
            </a:r>
            <a:r>
              <a:rPr lang="en-US" sz="1700" dirty="0"/>
              <a:t> and </a:t>
            </a:r>
            <a:r>
              <a:rPr lang="en-US" sz="1700" dirty="0">
                <a:hlinkClick r:id="rId5"/>
              </a:rPr>
              <a:t>precipitation</a:t>
            </a:r>
            <a:r>
              <a:rPr lang="en-US" sz="1700" dirty="0"/>
              <a:t> are helpful in interpreting the data.</a:t>
            </a:r>
          </a:p>
          <a:p>
            <a:pPr marL="0" indent="0" algn="just">
              <a:buNone/>
            </a:pPr>
            <a:r>
              <a:rPr lang="en-US" sz="2000" b="1" dirty="0"/>
              <a:t>Find your documents here: </a:t>
            </a:r>
            <a:endParaRPr lang="en-US" dirty="0"/>
          </a:p>
          <a:p>
            <a:pPr marL="0" indent="0" algn="just">
              <a:buNone/>
            </a:pPr>
            <a:r>
              <a:rPr lang="en-US" b="1" dirty="0">
                <a:solidFill>
                  <a:schemeClr val="tx2"/>
                </a:solidFill>
                <a:hlinkClick r:id="rId6"/>
              </a:rPr>
              <a:t>GLOBE Study Site Definition Sheet</a:t>
            </a:r>
            <a:endParaRPr lang="nl-NL" b="1" dirty="0">
              <a:solidFill>
                <a:schemeClr val="tx2"/>
              </a:solidFill>
            </a:endParaRPr>
          </a:p>
          <a:p>
            <a:pPr marL="0" indent="0" algn="just">
              <a:buNone/>
            </a:pPr>
            <a:r>
              <a:rPr lang="en-US" b="1" dirty="0">
                <a:solidFill>
                  <a:schemeClr val="tx2"/>
                </a:solidFill>
                <a:hlinkClick r:id="rId7"/>
              </a:rPr>
              <a:t>Hydrosphere Investigation Data Sheet</a:t>
            </a:r>
            <a:endParaRPr lang="en-US" b="1" dirty="0">
              <a:solidFill>
                <a:schemeClr val="tx2"/>
              </a:solidFill>
            </a:endParaRPr>
          </a:p>
          <a:p>
            <a:pPr marL="0" indent="0" algn="just">
              <a:buNone/>
            </a:pPr>
            <a:r>
              <a:rPr lang="en-US" b="1" dirty="0">
                <a:solidFill>
                  <a:schemeClr val="tx2"/>
                </a:solidFill>
                <a:hlinkClick r:id="rId8"/>
              </a:rPr>
              <a:t>Mapping your Hydrosphere Study Site Field Guide</a:t>
            </a:r>
            <a:endParaRPr lang="en-US" sz="1400" b="1" dirty="0">
              <a:solidFill>
                <a:schemeClr val="tx2"/>
              </a:solidFill>
            </a:endParaRPr>
          </a:p>
          <a:p>
            <a:endParaRPr lang="en-US" dirty="0"/>
          </a:p>
        </p:txBody>
      </p:sp>
      <p:pic>
        <p:nvPicPr>
          <p:cNvPr id="8" name="Content Placeholder 7" descr="Teacher shows students how to read thermometer."/>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6279024" y="4052767"/>
            <a:ext cx="2548453" cy="1938460"/>
          </a:xfrm>
          <a:prstGeom prst="rect">
            <a:avLst/>
          </a:prstGeom>
        </p:spPr>
      </p:pic>
    </p:spTree>
    <p:extLst>
      <p:ext uri="{BB962C8B-B14F-4D97-AF65-F5344CB8AC3E}">
        <p14:creationId xmlns:p14="http://schemas.microsoft.com/office/powerpoint/2010/main" val="145428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16</a:t>
            </a:fld>
            <a:endParaRPr lang="en-US" dirty="0"/>
          </a:p>
        </p:txBody>
      </p:sp>
      <p:pic>
        <p:nvPicPr>
          <p:cNvPr id="7" name="Content Placeholder 6"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p:spPr>
      </p:pic>
      <p:pic>
        <p:nvPicPr>
          <p:cNvPr id="10" name="Content Placeholder 9"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p:spPr>
      </p:pic>
      <p:sp>
        <p:nvSpPr>
          <p:cNvPr id="2" name="Title 1"/>
          <p:cNvSpPr>
            <a:spLocks noGrp="1"/>
          </p:cNvSpPr>
          <p:nvPr>
            <p:ph type="title"/>
          </p:nvPr>
        </p:nvSpPr>
        <p:spPr>
          <a:xfrm>
            <a:off x="1214788" y="800369"/>
            <a:ext cx="7886700" cy="1325563"/>
          </a:xfrm>
        </p:spPr>
        <p:txBody>
          <a:bodyPr>
            <a:normAutofit/>
          </a:bodyPr>
          <a:lstStyle/>
          <a:p>
            <a:r>
              <a:rPr lang="en-US" sz="2400" dirty="0">
                <a:solidFill>
                  <a:srgbClr val="000072"/>
                </a:solidFill>
                <a:latin typeface="+mn-lt"/>
              </a:rPr>
              <a:t>How to Collect Your Data</a:t>
            </a:r>
            <a:br>
              <a:rPr lang="en-US" sz="2400" dirty="0">
                <a:solidFill>
                  <a:srgbClr val="000072"/>
                </a:solidFill>
                <a:latin typeface="+mn-lt"/>
              </a:rPr>
            </a:br>
            <a:r>
              <a:rPr lang="en-US" sz="2400" dirty="0">
                <a:solidFill>
                  <a:srgbClr val="000072"/>
                </a:solidFill>
                <a:latin typeface="+mn-lt"/>
              </a:rPr>
              <a:t>Site Selection: Hydrosphere Study Site</a:t>
            </a:r>
          </a:p>
        </p:txBody>
      </p:sp>
      <p:pic>
        <p:nvPicPr>
          <p:cNvPr id="8" name="Content Placeholder 8" descr="Photographs of a lake and a wetland as illustrations of potential sit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703" y="1463149"/>
            <a:ext cx="2448097" cy="4040835"/>
          </a:xfrm>
          <a:prstGeom prst="rect">
            <a:avLst/>
          </a:prstGeom>
        </p:spPr>
      </p:pic>
      <p:sp>
        <p:nvSpPr>
          <p:cNvPr id="11" name="Content Placeholder 3"/>
          <p:cNvSpPr txBox="1">
            <a:spLocks/>
          </p:cNvSpPr>
          <p:nvPr/>
        </p:nvSpPr>
        <p:spPr>
          <a:xfrm>
            <a:off x="1525466" y="1759534"/>
            <a:ext cx="433454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b="1" dirty="0">
              <a:solidFill>
                <a:srgbClr val="000072"/>
              </a:solidFill>
            </a:endParaRPr>
          </a:p>
          <a:p>
            <a:pPr marL="0" indent="0" algn="just">
              <a:buNone/>
            </a:pPr>
            <a:r>
              <a:rPr lang="en-US" dirty="0"/>
              <a:t>All your hydrosphere measurements are taken at the same Hydrosphere Study Site. This may be any surface water site that can be safely visited and monitored regularly, although natural waters are preferred.  Sites may include (in order of preference):</a:t>
            </a:r>
          </a:p>
          <a:p>
            <a:pPr algn="just"/>
            <a:endParaRPr lang="en-US" b="1" dirty="0">
              <a:solidFill>
                <a:srgbClr val="000000"/>
              </a:solidFill>
            </a:endParaRPr>
          </a:p>
          <a:p>
            <a:pPr marL="0" indent="0" algn="just">
              <a:buNone/>
            </a:pPr>
            <a:r>
              <a:rPr lang="en-US" b="1" dirty="0">
                <a:solidFill>
                  <a:srgbClr val="000000"/>
                </a:solidFill>
              </a:rPr>
              <a:t>1. Stream or river</a:t>
            </a:r>
          </a:p>
          <a:p>
            <a:pPr marL="0" indent="0" algn="just">
              <a:buNone/>
            </a:pPr>
            <a:r>
              <a:rPr lang="en-US" b="1" dirty="0">
                <a:solidFill>
                  <a:srgbClr val="000000"/>
                </a:solidFill>
              </a:rPr>
              <a:t>2. Lake, reservoir, bay or ocean</a:t>
            </a:r>
          </a:p>
          <a:p>
            <a:pPr marL="0" indent="0" algn="just">
              <a:buNone/>
            </a:pPr>
            <a:r>
              <a:rPr lang="en-US" b="1" dirty="0">
                <a:solidFill>
                  <a:srgbClr val="000000"/>
                </a:solidFill>
              </a:rPr>
              <a:t>3. Pond</a:t>
            </a:r>
          </a:p>
          <a:p>
            <a:pPr marL="0" indent="0" algn="just">
              <a:buNone/>
            </a:pPr>
            <a:r>
              <a:rPr lang="en-US" b="1" dirty="0">
                <a:solidFill>
                  <a:srgbClr val="000000"/>
                </a:solidFill>
              </a:rPr>
              <a:t>4. An irrigation ditch or other water </a:t>
            </a:r>
          </a:p>
          <a:p>
            <a:pPr marL="0" indent="0" algn="just">
              <a:buNone/>
            </a:pPr>
            <a:r>
              <a:rPr lang="en-US" b="1" dirty="0">
                <a:solidFill>
                  <a:srgbClr val="000000"/>
                </a:solidFill>
              </a:rPr>
              <a:t>body, if natural body is not available</a:t>
            </a:r>
          </a:p>
          <a:p>
            <a:endParaRPr lang="en-US" dirty="0"/>
          </a:p>
        </p:txBody>
      </p:sp>
    </p:spTree>
    <p:extLst>
      <p:ext uri="{BB962C8B-B14F-4D97-AF65-F5344CB8AC3E}">
        <p14:creationId xmlns:p14="http://schemas.microsoft.com/office/powerpoint/2010/main" val="124975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17</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59510" y="832486"/>
            <a:ext cx="7886700" cy="556699"/>
          </a:xfrm>
        </p:spPr>
        <p:txBody>
          <a:bodyPr>
            <a:normAutofit fontScale="90000"/>
          </a:bodyPr>
          <a:lstStyle/>
          <a:p>
            <a:br>
              <a:rPr lang="en-US" dirty="0">
                <a:solidFill>
                  <a:srgbClr val="000072"/>
                </a:solidFill>
                <a:latin typeface="+mn-lt"/>
              </a:rPr>
            </a:br>
            <a:r>
              <a:rPr lang="en-US" dirty="0">
                <a:solidFill>
                  <a:srgbClr val="000072"/>
                </a:solidFill>
                <a:latin typeface="+mn-lt"/>
              </a:rPr>
              <a:t>Site Selection: Hydrosphere Study Site</a:t>
            </a:r>
          </a:p>
        </p:txBody>
      </p:sp>
      <p:sp>
        <p:nvSpPr>
          <p:cNvPr id="3" name="Content Placeholder 2"/>
          <p:cNvSpPr>
            <a:spLocks noGrp="1"/>
          </p:cNvSpPr>
          <p:nvPr>
            <p:ph sz="half" idx="1"/>
          </p:nvPr>
        </p:nvSpPr>
        <p:spPr>
          <a:xfrm>
            <a:off x="1221393" y="1594365"/>
            <a:ext cx="4177084" cy="4351338"/>
          </a:xfrm>
        </p:spPr>
        <p:txBody>
          <a:bodyPr>
            <a:normAutofit fontScale="92500" lnSpcReduction="10000"/>
          </a:bodyPr>
          <a:lstStyle/>
          <a:p>
            <a:pPr marL="0" indent="0" algn="just">
              <a:buNone/>
            </a:pPr>
            <a:endParaRPr lang="en-US" sz="1700" b="1" dirty="0">
              <a:solidFill>
                <a:srgbClr val="000072"/>
              </a:solidFill>
            </a:endParaRPr>
          </a:p>
          <a:p>
            <a:pPr marL="0" indent="0" algn="just">
              <a:buNone/>
            </a:pPr>
            <a:r>
              <a:rPr lang="en-US" sz="1700" dirty="0"/>
              <a:t>Select a specific site where the hydrosphere measurements (water temperature, dissolved oxygen, nitrate, pH, alkalinity, turbidity, and either conductivity or salinity) will be taken. If the selected study site is a moving body of water (i.e. stream or river), locate your sampling site at a riffle area as opposed to still water or rapids. This will provide a more representative measurement of the water in the stream or river.</a:t>
            </a:r>
          </a:p>
          <a:p>
            <a:pPr marL="0" indent="0" algn="just">
              <a:buNone/>
            </a:pPr>
            <a:r>
              <a:rPr lang="en-US" sz="1700" dirty="0"/>
              <a:t>If the selected study site is a still body of water i.e. a lake or reservoir), find a sampling site near the outlet area or along the middle of the water body. Avoid inlet areas. A bridge or a pier are good choices. If your water body is brackish or salty, you will need to know the times of high and low tide at a location as close as possible to your study site.</a:t>
            </a:r>
          </a:p>
          <a:p>
            <a:pPr algn="just"/>
            <a:endParaRPr lang="en-US" dirty="0"/>
          </a:p>
        </p:txBody>
      </p:sp>
      <p:pic>
        <p:nvPicPr>
          <p:cNvPr id="10" name="Content Placeholder 6" descr="Photo of a bucket with a water sample being hauled up from standing location on a bridg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11327" y="2021116"/>
            <a:ext cx="3166717" cy="2375038"/>
          </a:xfrm>
          <a:prstGeom prst="rect">
            <a:avLst/>
          </a:prstGeom>
        </p:spPr>
      </p:pic>
    </p:spTree>
    <p:extLst>
      <p:ext uri="{BB962C8B-B14F-4D97-AF65-F5344CB8AC3E}">
        <p14:creationId xmlns:p14="http://schemas.microsoft.com/office/powerpoint/2010/main" val="1579332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18</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257300" y="1037666"/>
            <a:ext cx="7886700" cy="556699"/>
          </a:xfrm>
        </p:spPr>
        <p:txBody>
          <a:bodyPr>
            <a:normAutofit fontScale="90000"/>
          </a:bodyPr>
          <a:lstStyle/>
          <a:p>
            <a:br>
              <a:rPr lang="en-US" dirty="0">
                <a:solidFill>
                  <a:srgbClr val="000072"/>
                </a:solidFill>
                <a:latin typeface="+mn-lt"/>
              </a:rPr>
            </a:br>
            <a:r>
              <a:rPr lang="en-US" sz="2700" dirty="0">
                <a:solidFill>
                  <a:srgbClr val="000072"/>
                </a:solidFill>
                <a:latin typeface="+mn-lt"/>
              </a:rPr>
              <a:t>Sources for Equipment You Need for the Water Alkalinity Protocol</a:t>
            </a:r>
            <a:endParaRPr lang="en-US" sz="2700" dirty="0">
              <a:solidFill>
                <a:srgbClr val="055000"/>
              </a:solidFill>
              <a:latin typeface="+mn-lt"/>
            </a:endParaRPr>
          </a:p>
        </p:txBody>
      </p:sp>
      <p:sp>
        <p:nvSpPr>
          <p:cNvPr id="3" name="Content Placeholder 2"/>
          <p:cNvSpPr>
            <a:spLocks noGrp="1"/>
          </p:cNvSpPr>
          <p:nvPr>
            <p:ph sz="half" idx="1"/>
          </p:nvPr>
        </p:nvSpPr>
        <p:spPr>
          <a:xfrm>
            <a:off x="1221393" y="1594365"/>
            <a:ext cx="4822342" cy="4351338"/>
          </a:xfrm>
        </p:spPr>
        <p:txBody>
          <a:bodyPr>
            <a:normAutofit/>
          </a:bodyPr>
          <a:lstStyle/>
          <a:p>
            <a:pPr algn="just"/>
            <a:endParaRPr lang="nl-NL" sz="1600" dirty="0"/>
          </a:p>
          <a:p>
            <a:pPr marL="0" indent="0" algn="just">
              <a:buNone/>
            </a:pPr>
            <a:r>
              <a:rPr lang="en-US" sz="1600" dirty="0"/>
              <a:t>The following resources summarize the measurements associated with each protocol, associated skill level, scientific specifications for the instruments, and how to access the equipment you need (purchase, build, or download). </a:t>
            </a:r>
          </a:p>
          <a:p>
            <a:pPr marL="0" indent="0" algn="just">
              <a:buNone/>
            </a:pPr>
            <a:endParaRPr lang="en-US" dirty="0"/>
          </a:p>
          <a:p>
            <a:pPr marL="0" indent="0" algn="just">
              <a:buNone/>
            </a:pPr>
            <a:r>
              <a:rPr lang="nl-NL" b="1" dirty="0">
                <a:hlinkClick r:id="rId4"/>
              </a:rPr>
              <a:t>Where to find specifications for instrument used in GLOBE investigations</a:t>
            </a:r>
            <a:endParaRPr lang="nl-NL" b="1" dirty="0"/>
          </a:p>
          <a:p>
            <a:pPr marL="0" indent="0" algn="just">
              <a:buNone/>
            </a:pPr>
            <a:endParaRPr lang="nl-NL" b="1" dirty="0"/>
          </a:p>
          <a:p>
            <a:pPr marL="0" indent="0" algn="just">
              <a:buNone/>
            </a:pPr>
            <a:r>
              <a:rPr lang="nl-NL" b="1" dirty="0">
                <a:hlinkClick r:id="rId5"/>
              </a:rPr>
              <a:t>Where to find scientific instruments used in GLOBE investigations </a:t>
            </a:r>
            <a:endParaRPr lang="nl-NL" b="1" dirty="0"/>
          </a:p>
          <a:p>
            <a:pPr algn="just"/>
            <a:endParaRPr lang="en-US" dirty="0"/>
          </a:p>
        </p:txBody>
      </p:sp>
      <p:pic>
        <p:nvPicPr>
          <p:cNvPr id="9" name="Content Placeholder 8" descr="Screenshot of the Toolkit, GLOBE Teacher's Guide"/>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791986">
            <a:off x="6510451" y="2520183"/>
            <a:ext cx="1952398" cy="2499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771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of student using a probe to determine water quality."/>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183775" y="1449319"/>
            <a:ext cx="7960223" cy="5408681"/>
          </a:xfrm>
          <a:prstGeom prst="rect">
            <a:avLst/>
          </a:prstGeom>
        </p:spPr>
      </p:pic>
      <p:sp>
        <p:nvSpPr>
          <p:cNvPr id="3" name="Slide Number Placeholder 2"/>
          <p:cNvSpPr>
            <a:spLocks noGrp="1"/>
          </p:cNvSpPr>
          <p:nvPr>
            <p:ph type="sldNum" sz="quarter" idx="12"/>
          </p:nvPr>
        </p:nvSpPr>
        <p:spPr/>
        <p:txBody>
          <a:bodyPr/>
          <a:lstStyle/>
          <a:p>
            <a:fld id="{7473EC50-3ED0-CA48-8147-E2073213C44D}" type="slidenum">
              <a:rPr lang="en-US" smtClean="0"/>
              <a:t>1</a:t>
            </a:fld>
            <a:endParaRPr lang="en-US" dirty="0"/>
          </a:p>
        </p:txBody>
      </p:sp>
      <p:pic>
        <p:nvPicPr>
          <p:cNvPr id="9" name="Content Placeholder 8" descr="Banner: Alkalinity Protocol"/>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83776" y="-17587"/>
            <a:ext cx="7966515" cy="1019909"/>
          </a:xfrm>
        </p:spPr>
      </p:pic>
      <p:pic>
        <p:nvPicPr>
          <p:cNvPr id="11" name="Content Placeholder 10" descr="Menu: What is alkalinity?"/>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1598" y="-17586"/>
            <a:ext cx="1205373" cy="6875586"/>
          </a:xfrm>
        </p:spPr>
      </p:pic>
      <p:sp>
        <p:nvSpPr>
          <p:cNvPr id="2" name="Title 1"/>
          <p:cNvSpPr>
            <a:spLocks noGrp="1"/>
          </p:cNvSpPr>
          <p:nvPr>
            <p:ph type="title"/>
          </p:nvPr>
        </p:nvSpPr>
        <p:spPr>
          <a:xfrm>
            <a:off x="1280805" y="714569"/>
            <a:ext cx="7886700" cy="1325563"/>
          </a:xfrm>
        </p:spPr>
        <p:txBody>
          <a:bodyPr/>
          <a:lstStyle/>
          <a:p>
            <a:r>
              <a:rPr lang="en-US" dirty="0">
                <a:latin typeface="+mn-lt"/>
              </a:rPr>
              <a:t>Overview</a:t>
            </a:r>
            <a:r>
              <a:rPr lang="en-US" dirty="0"/>
              <a:t> </a:t>
            </a:r>
          </a:p>
        </p:txBody>
      </p:sp>
      <p:sp>
        <p:nvSpPr>
          <p:cNvPr id="8" name="Content Placeholder 2"/>
          <p:cNvSpPr txBox="1">
            <a:spLocks/>
          </p:cNvSpPr>
          <p:nvPr/>
        </p:nvSpPr>
        <p:spPr>
          <a:xfrm>
            <a:off x="1280805" y="1824348"/>
            <a:ext cx="7414308" cy="5033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b="1" dirty="0">
                <a:solidFill>
                  <a:srgbClr val="000090"/>
                </a:solidFill>
                <a:ea typeface="ＭＳ 明朝"/>
                <a:cs typeface="Times New Roman"/>
              </a:rPr>
              <a:t>This module: </a:t>
            </a:r>
          </a:p>
          <a:p>
            <a:pPr marL="0" marR="0">
              <a:spcBef>
                <a:spcPts val="0"/>
              </a:spcBef>
              <a:spcAft>
                <a:spcPts val="0"/>
              </a:spcAft>
            </a:pP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Reviews the selection of a GLOBE hydrology site </a:t>
            </a: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Reviews the water sampling technique used in GLOBE hydrology protocols</a:t>
            </a: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endParaRPr lang="en-US" sz="1000" dirty="0">
              <a:ea typeface="ＭＳ 明朝"/>
              <a:cs typeface="Times New Roman"/>
            </a:endParaRPr>
          </a:p>
          <a:p>
            <a:pPr marL="0" marR="0" indent="0">
              <a:spcBef>
                <a:spcPts val="0"/>
              </a:spcBef>
              <a:spcAft>
                <a:spcPts val="0"/>
              </a:spcAft>
              <a:buNone/>
            </a:pPr>
            <a:r>
              <a:rPr lang="en-US" sz="2800" b="1" dirty="0">
                <a:solidFill>
                  <a:srgbClr val="002060"/>
                </a:solidFill>
                <a:ea typeface="+mj-ea"/>
                <a:cs typeface="+mj-cs"/>
              </a:rPr>
              <a:t>Learning Objectives</a:t>
            </a:r>
          </a:p>
          <a:p>
            <a:pPr marL="0" marR="0">
              <a:spcBef>
                <a:spcPts val="0"/>
              </a:spcBef>
              <a:spcAft>
                <a:spcPts val="0"/>
              </a:spcAft>
            </a:pPr>
            <a:endParaRPr lang="en-US" sz="1000" dirty="0">
              <a:ea typeface="ＭＳ 明朝"/>
              <a:cs typeface="Times New Roman"/>
            </a:endParaRPr>
          </a:p>
          <a:p>
            <a:pPr marL="0" marR="0">
              <a:spcBef>
                <a:spcPts val="0"/>
              </a:spcBef>
              <a:spcAft>
                <a:spcPts val="0"/>
              </a:spcAft>
            </a:pPr>
            <a:r>
              <a:rPr lang="en-US" b="1" dirty="0">
                <a:solidFill>
                  <a:srgbClr val="000090"/>
                </a:solidFill>
                <a:ea typeface="ＭＳ 明朝"/>
                <a:cs typeface="Times New Roman"/>
              </a:rPr>
              <a:t>After completing this module, you will be able to:</a:t>
            </a:r>
          </a:p>
          <a:p>
            <a:pPr marL="0" marR="0">
              <a:spcBef>
                <a:spcPts val="0"/>
              </a:spcBef>
              <a:spcAft>
                <a:spcPts val="0"/>
              </a:spcAft>
            </a:pP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Define water alkalinity and  explain how environmental variables affect the alkalinity of a water body</a:t>
            </a: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Describe the importance of instrument calibration and quality control procedures in the the collection of accurate data</a:t>
            </a: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Conduct alkalinity measurements using a test kit</a:t>
            </a: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Upload data to the GLOBE portal</a:t>
            </a:r>
            <a:endParaRPr lang="en-US" sz="1000" dirty="0">
              <a:ea typeface="ＭＳ 明朝"/>
              <a:cs typeface="Times New Roman"/>
            </a:endParaRPr>
          </a:p>
          <a:p>
            <a:pPr marL="342900" lvl="0" indent="-342900">
              <a:spcBef>
                <a:spcPts val="0"/>
              </a:spcBef>
              <a:buFont typeface="Arial"/>
              <a:buChar char="•"/>
              <a:tabLst>
                <a:tab pos="457200" algn="l"/>
              </a:tabLst>
            </a:pPr>
            <a:r>
              <a:rPr lang="en-US" b="1" dirty="0">
                <a:solidFill>
                  <a:srgbClr val="000090"/>
                </a:solidFill>
                <a:ea typeface="ＭＳ 明朝"/>
                <a:cs typeface="Times New Roman"/>
              </a:rPr>
              <a:t>Visualize data using GLOBE’s Visualization System</a:t>
            </a:r>
          </a:p>
          <a:p>
            <a:pPr marL="342900" lvl="0" indent="-342900">
              <a:spcBef>
                <a:spcPts val="0"/>
              </a:spcBef>
              <a:buFont typeface="Arial"/>
              <a:buChar char="•"/>
              <a:tabLst>
                <a:tab pos="457200" algn="l"/>
              </a:tabLst>
            </a:pPr>
            <a:endParaRPr lang="en-US" sz="1000" b="1" dirty="0">
              <a:solidFill>
                <a:srgbClr val="000090"/>
              </a:solidFill>
              <a:ea typeface="ＭＳ 明朝"/>
              <a:cs typeface="Times New Roman"/>
            </a:endParaRPr>
          </a:p>
          <a:p>
            <a:pPr marL="0" lvl="0" indent="0">
              <a:spcBef>
                <a:spcPts val="0"/>
              </a:spcBef>
              <a:buNone/>
              <a:tabLst>
                <a:tab pos="457200" algn="l"/>
              </a:tabLst>
            </a:pPr>
            <a:r>
              <a:rPr lang="en-US" sz="2400" b="1" dirty="0">
                <a:solidFill>
                  <a:srgbClr val="000090"/>
                </a:solidFill>
                <a:ea typeface="ＭＳ 明朝"/>
                <a:cs typeface="Times New Roman"/>
              </a:rPr>
              <a:t>Estimated time to complete this module: 1.5 hours</a:t>
            </a:r>
            <a:endParaRPr lang="en-US" sz="2400" dirty="0">
              <a:ea typeface="ＭＳ 明朝"/>
              <a:cs typeface="Times New Roman"/>
            </a:endParaRPr>
          </a:p>
          <a:p>
            <a:endParaRPr lang="en-US" dirty="0"/>
          </a:p>
        </p:txBody>
      </p:sp>
    </p:spTree>
    <p:extLst>
      <p:ext uri="{BB962C8B-B14F-4D97-AF65-F5344CB8AC3E}">
        <p14:creationId xmlns:p14="http://schemas.microsoft.com/office/powerpoint/2010/main" val="156512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llustration of equipment needed: baking soda, balance, distilled water, pen or pencil, 500 ml graduated cylinder, stirring rod,100-ml graduated cylinder, 500 ml beake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44915" y="1873440"/>
            <a:ext cx="5211856" cy="3431334"/>
          </a:xfrm>
        </p:spPr>
      </p:pic>
      <p:sp>
        <p:nvSpPr>
          <p:cNvPr id="5" name="Slide Number Placeholder 4"/>
          <p:cNvSpPr>
            <a:spLocks noGrp="1"/>
          </p:cNvSpPr>
          <p:nvPr>
            <p:ph type="sldNum" sz="quarter" idx="12"/>
          </p:nvPr>
        </p:nvSpPr>
        <p:spPr/>
        <p:txBody>
          <a:bodyPr/>
          <a:lstStyle/>
          <a:p>
            <a:fld id="{7473EC50-3ED0-CA48-8147-E2073213C44D}" type="slidenum">
              <a:rPr lang="en-US" smtClean="0"/>
              <a:t>19</a:t>
            </a:fld>
            <a:endParaRPr lang="en-US" dirty="0"/>
          </a:p>
        </p:txBody>
      </p:sp>
      <p:pic>
        <p:nvPicPr>
          <p:cNvPr id="6" name="Content Placeholder 6" descr="Banner: Alkalinity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233744" y="1184397"/>
            <a:ext cx="7886700" cy="556699"/>
          </a:xfrm>
        </p:spPr>
        <p:txBody>
          <a:bodyPr>
            <a:noAutofit/>
          </a:bodyPr>
          <a:lstStyle/>
          <a:p>
            <a:r>
              <a:rPr lang="en-US" sz="2400" dirty="0">
                <a:solidFill>
                  <a:srgbClr val="000072"/>
                </a:solidFill>
                <a:latin typeface="+mn-lt"/>
              </a:rPr>
              <a:t>Quality Control Procedure: Create Baking Soda Alkalinity Standard </a:t>
            </a:r>
            <a:r>
              <a:rPr lang="en-US" sz="2400" dirty="0">
                <a:solidFill>
                  <a:schemeClr val="bg1"/>
                </a:solidFill>
                <a:latin typeface="+mn-lt"/>
              </a:rPr>
              <a:t>1</a:t>
            </a:r>
          </a:p>
        </p:txBody>
      </p:sp>
      <p:sp>
        <p:nvSpPr>
          <p:cNvPr id="3" name="Content Placeholder 2"/>
          <p:cNvSpPr>
            <a:spLocks noGrp="1"/>
          </p:cNvSpPr>
          <p:nvPr>
            <p:ph sz="half" idx="1"/>
          </p:nvPr>
        </p:nvSpPr>
        <p:spPr>
          <a:xfrm>
            <a:off x="1233744" y="1902787"/>
            <a:ext cx="4822342" cy="5127111"/>
          </a:xfrm>
        </p:spPr>
        <p:txBody>
          <a:bodyPr>
            <a:normAutofit/>
          </a:bodyPr>
          <a:lstStyle/>
          <a:p>
            <a:pPr marL="0" indent="0" algn="just">
              <a:buNone/>
            </a:pPr>
            <a:r>
              <a:rPr lang="nl-NL" sz="2200" b="1" dirty="0">
                <a:solidFill>
                  <a:srgbClr val="002060"/>
                </a:solidFill>
              </a:rPr>
              <a:t>Assemble Equipment</a:t>
            </a:r>
          </a:p>
          <a:p>
            <a:pPr marL="0" indent="0" algn="just">
              <a:buNone/>
            </a:pPr>
            <a:r>
              <a:rPr lang="nl-NL" sz="1600" b="1" dirty="0">
                <a:solidFill>
                  <a:srgbClr val="002060"/>
                </a:solidFill>
              </a:rPr>
              <a:t>Distilled Water</a:t>
            </a:r>
          </a:p>
          <a:p>
            <a:pPr marL="0" indent="0" algn="just">
              <a:buNone/>
            </a:pPr>
            <a:r>
              <a:rPr lang="nl-NL" sz="1600" b="1" dirty="0">
                <a:solidFill>
                  <a:srgbClr val="002060"/>
                </a:solidFill>
              </a:rPr>
              <a:t>Digital Scale or Balance</a:t>
            </a:r>
          </a:p>
          <a:p>
            <a:pPr marL="0" indent="0" algn="just">
              <a:buNone/>
            </a:pPr>
            <a:r>
              <a:rPr lang="nl-NL" sz="1600" b="1" dirty="0">
                <a:solidFill>
                  <a:srgbClr val="002060"/>
                </a:solidFill>
              </a:rPr>
              <a:t>500 ml Graduated Cylinder</a:t>
            </a:r>
          </a:p>
          <a:p>
            <a:pPr marL="0" indent="0" algn="just">
              <a:buNone/>
            </a:pPr>
            <a:r>
              <a:rPr lang="nl-NL" sz="1600" b="1" dirty="0">
                <a:solidFill>
                  <a:srgbClr val="002060"/>
                </a:solidFill>
              </a:rPr>
              <a:t>Stirring Rod</a:t>
            </a:r>
          </a:p>
          <a:p>
            <a:pPr marL="0" indent="0" algn="just">
              <a:buNone/>
            </a:pPr>
            <a:r>
              <a:rPr lang="nl-NL" sz="1600" b="1" dirty="0">
                <a:solidFill>
                  <a:srgbClr val="002060"/>
                </a:solidFill>
              </a:rPr>
              <a:t>100 ml Graduated Cylinder</a:t>
            </a:r>
          </a:p>
          <a:p>
            <a:pPr marL="0" indent="0" algn="just">
              <a:buNone/>
            </a:pPr>
            <a:r>
              <a:rPr lang="nl-NL" sz="1600" b="1" dirty="0">
                <a:solidFill>
                  <a:srgbClr val="002060"/>
                </a:solidFill>
              </a:rPr>
              <a:t>500 ml Beaker</a:t>
            </a:r>
          </a:p>
          <a:p>
            <a:pPr marL="0" indent="0" algn="just">
              <a:buNone/>
            </a:pPr>
            <a:r>
              <a:rPr lang="nl-NL" sz="1600" b="1" dirty="0">
                <a:solidFill>
                  <a:srgbClr val="002060"/>
                </a:solidFill>
              </a:rPr>
              <a:t>Gloves</a:t>
            </a:r>
          </a:p>
          <a:p>
            <a:pPr marL="0" indent="0" algn="just">
              <a:buNone/>
            </a:pPr>
            <a:r>
              <a:rPr lang="nl-NL" sz="1600" b="1" dirty="0">
                <a:solidFill>
                  <a:srgbClr val="002060"/>
                </a:solidFill>
              </a:rPr>
              <a:t>Safety Glasses</a:t>
            </a:r>
          </a:p>
          <a:p>
            <a:pPr marL="0" indent="0" algn="just">
              <a:buNone/>
            </a:pPr>
            <a:endParaRPr lang="nl-NL" sz="2200" b="1" dirty="0">
              <a:solidFill>
                <a:srgbClr val="002060"/>
              </a:solidFill>
            </a:endParaRPr>
          </a:p>
          <a:p>
            <a:pPr marL="0" indent="0" algn="just">
              <a:buNone/>
            </a:pPr>
            <a:r>
              <a:rPr lang="nl-NL" sz="2200" b="1" dirty="0">
                <a:solidFill>
                  <a:srgbClr val="002060"/>
                </a:solidFill>
              </a:rPr>
              <a:t>Assemble Documents</a:t>
            </a:r>
          </a:p>
          <a:p>
            <a:pPr marL="0" indent="0" algn="just">
              <a:buNone/>
            </a:pPr>
            <a:r>
              <a:rPr lang="en-US" sz="1600" dirty="0">
                <a:solidFill>
                  <a:srgbClr val="000072"/>
                </a:solidFill>
                <a:hlinkClick r:id="rId5"/>
              </a:rPr>
              <a:t>Making the Baking Soda Alkalinity Standard</a:t>
            </a:r>
            <a:endParaRPr lang="en-US" sz="1600" dirty="0">
              <a:solidFill>
                <a:srgbClr val="000072"/>
              </a:solidFill>
            </a:endParaRPr>
          </a:p>
        </p:txBody>
      </p:sp>
    </p:spTree>
    <p:extLst>
      <p:ext uri="{BB962C8B-B14F-4D97-AF65-F5344CB8AC3E}">
        <p14:creationId xmlns:p14="http://schemas.microsoft.com/office/powerpoint/2010/main" val="39974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20</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257300" y="1037666"/>
            <a:ext cx="7886700" cy="556699"/>
          </a:xfrm>
        </p:spPr>
        <p:txBody>
          <a:bodyPr>
            <a:normAutofit/>
          </a:bodyPr>
          <a:lstStyle/>
          <a:p>
            <a:pPr>
              <a:spcAft>
                <a:spcPts val="600"/>
              </a:spcAft>
            </a:pPr>
            <a:r>
              <a:rPr lang="en-US" sz="2400" dirty="0">
                <a:solidFill>
                  <a:srgbClr val="000072"/>
                </a:solidFill>
                <a:latin typeface="+mn-lt"/>
              </a:rPr>
              <a:t>Water Alkalinity Protocol: Quality Control Overview</a:t>
            </a:r>
          </a:p>
        </p:txBody>
      </p:sp>
      <p:sp>
        <p:nvSpPr>
          <p:cNvPr id="3" name="Content Placeholder 2"/>
          <p:cNvSpPr>
            <a:spLocks noGrp="1"/>
          </p:cNvSpPr>
          <p:nvPr>
            <p:ph sz="half" idx="1"/>
          </p:nvPr>
        </p:nvSpPr>
        <p:spPr>
          <a:xfrm>
            <a:off x="1221393" y="1594364"/>
            <a:ext cx="4175066" cy="5263635"/>
          </a:xfrm>
        </p:spPr>
        <p:txBody>
          <a:bodyPr>
            <a:normAutofit/>
          </a:bodyPr>
          <a:lstStyle/>
          <a:p>
            <a:pPr marL="0" indent="0" algn="just">
              <a:buNone/>
            </a:pPr>
            <a:r>
              <a:rPr lang="en-US" sz="1600" dirty="0"/>
              <a:t>Alkalinity kits are based on the technique of adding a pH sensitive color indicator to the sample and then adding an acid titrant solution drop by drop until a color change is observed. To ensure accurate readings: </a:t>
            </a:r>
            <a:endParaRPr lang="en-US" sz="1600" b="1" dirty="0">
              <a:solidFill>
                <a:schemeClr val="tx2"/>
              </a:solidFill>
            </a:endParaRPr>
          </a:p>
          <a:p>
            <a:pPr marL="285750" indent="-285750" algn="just">
              <a:buFont typeface="Arial"/>
              <a:buChar char="•"/>
            </a:pPr>
            <a:r>
              <a:rPr lang="en-US" sz="1600" dirty="0"/>
              <a:t>The alkalinity kit should be kept in a dry place away from direct heat.</a:t>
            </a:r>
          </a:p>
          <a:p>
            <a:pPr marL="285750" indent="-285750" algn="just">
              <a:buFont typeface="Arial"/>
              <a:buChar char="•"/>
            </a:pPr>
            <a:r>
              <a:rPr lang="en-US" sz="1600" dirty="0"/>
              <a:t>All chemicals should be kept tightly capped.</a:t>
            </a:r>
          </a:p>
          <a:p>
            <a:pPr marL="285750" indent="-285750" algn="just">
              <a:buFont typeface="Arial"/>
              <a:buChar char="•"/>
            </a:pPr>
            <a:r>
              <a:rPr lang="en-US" sz="1600" dirty="0"/>
              <a:t>Chemicals in the kits should last a year if they are not contaminated, and are stored in a dry area away from extreme heat.</a:t>
            </a:r>
          </a:p>
          <a:p>
            <a:pPr marL="285750" indent="-285750" algn="just">
              <a:buFont typeface="Arial"/>
              <a:buChar char="•"/>
            </a:pPr>
            <a:r>
              <a:rPr lang="en-US" sz="1600" dirty="0"/>
              <a:t>The alkalinity standard should be kept refrigerated after opening and discarded after one year.</a:t>
            </a:r>
          </a:p>
          <a:p>
            <a:pPr marL="285750" indent="-285750" algn="just">
              <a:buFont typeface="Arial"/>
              <a:buChar char="•"/>
            </a:pPr>
            <a:r>
              <a:rPr lang="en-US" sz="1600" dirty="0"/>
              <a:t>Store the titrator with the plunger removed to avoid the rubber end sticking in the tube.</a:t>
            </a:r>
            <a:endParaRPr lang="en-US" sz="1600" b="1" dirty="0">
              <a:solidFill>
                <a:schemeClr val="tx2"/>
              </a:solidFill>
            </a:endParaRPr>
          </a:p>
          <a:p>
            <a:pPr marL="285750" indent="-285750" algn="just">
              <a:buFont typeface="Arial"/>
              <a:buChar char="•"/>
            </a:pPr>
            <a:r>
              <a:rPr lang="en-US" sz="1600" dirty="0"/>
              <a:t>Perform the Quality Control Procedure every 6 months. </a:t>
            </a:r>
          </a:p>
          <a:p>
            <a:pPr algn="just"/>
            <a:endParaRPr lang="en-US" dirty="0"/>
          </a:p>
        </p:txBody>
      </p:sp>
      <p:pic>
        <p:nvPicPr>
          <p:cNvPr id="10" name="Content Placeholder 9" descr="Photo of alkalinity kit being used outsid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29873" y="1701982"/>
            <a:ext cx="3099860" cy="2324895"/>
          </a:xfrm>
          <a:prstGeom prst="rect">
            <a:avLst/>
          </a:prstGeom>
        </p:spPr>
      </p:pic>
      <p:pic>
        <p:nvPicPr>
          <p:cNvPr id="12" name="Picture 11" descr="graphic image of caution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5264" y="4175299"/>
            <a:ext cx="399410" cy="40937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660640" y="4360617"/>
            <a:ext cx="2838326" cy="1661993"/>
          </a:xfrm>
          <a:prstGeom prst="rect">
            <a:avLst/>
          </a:prstGeom>
          <a:noFill/>
        </p:spPr>
        <p:txBody>
          <a:bodyPr wrap="square" rtlCol="0">
            <a:spAutoFit/>
          </a:bodyPr>
          <a:lstStyle/>
          <a:p>
            <a:endParaRPr lang="en-US" b="1" dirty="0">
              <a:solidFill>
                <a:schemeClr val="tx2"/>
              </a:solidFill>
            </a:endParaRPr>
          </a:p>
          <a:p>
            <a:pPr algn="just"/>
            <a:r>
              <a:rPr lang="en-US" sz="1400" b="1" dirty="0">
                <a:solidFill>
                  <a:srgbClr val="000090"/>
                </a:solidFill>
              </a:rPr>
              <a:t>Be sure to pay close attention to your quality control procedure. Without the quality control steps your alkalinity data will not be meaningful or comparable to data collected by others!  </a:t>
            </a:r>
          </a:p>
        </p:txBody>
      </p:sp>
    </p:spTree>
    <p:extLst>
      <p:ext uri="{BB962C8B-B14F-4D97-AF65-F5344CB8AC3E}">
        <p14:creationId xmlns:p14="http://schemas.microsoft.com/office/powerpoint/2010/main" val="140317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21</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68977" y="1030027"/>
            <a:ext cx="7886700" cy="556699"/>
          </a:xfrm>
        </p:spPr>
        <p:txBody>
          <a:bodyPr>
            <a:noAutofit/>
          </a:bodyPr>
          <a:lstStyle/>
          <a:p>
            <a:r>
              <a:rPr lang="en-US" sz="2000" dirty="0">
                <a:solidFill>
                  <a:srgbClr val="000072"/>
                </a:solidFill>
                <a:latin typeface="+mn-lt"/>
              </a:rPr>
              <a:t>Quality Control Procedure: Create Baking Soda Alkalinity Standard</a:t>
            </a:r>
            <a:r>
              <a:rPr lang="en-US" sz="2000" dirty="0">
                <a:solidFill>
                  <a:schemeClr val="bg1"/>
                </a:solidFill>
                <a:latin typeface="+mn-lt"/>
              </a:rPr>
              <a:t> 2 </a:t>
            </a:r>
          </a:p>
        </p:txBody>
      </p:sp>
      <p:sp>
        <p:nvSpPr>
          <p:cNvPr id="3" name="Content Placeholder 2"/>
          <p:cNvSpPr>
            <a:spLocks noGrp="1"/>
          </p:cNvSpPr>
          <p:nvPr>
            <p:ph sz="half" idx="1"/>
          </p:nvPr>
        </p:nvSpPr>
        <p:spPr>
          <a:xfrm>
            <a:off x="1208188" y="1653159"/>
            <a:ext cx="7470370" cy="4351338"/>
          </a:xfrm>
        </p:spPr>
        <p:txBody>
          <a:bodyPr>
            <a:normAutofit/>
          </a:bodyPr>
          <a:lstStyle/>
          <a:p>
            <a:pPr marL="342900" indent="-342900">
              <a:buFont typeface="+mj-lt"/>
              <a:buAutoNum type="arabicPeriod"/>
            </a:pPr>
            <a:r>
              <a:rPr lang="en-US" sz="1400" dirty="0"/>
              <a:t>Weigh out 1.9 g of baking soda into 500-mL graduated cylinder.</a:t>
            </a:r>
          </a:p>
          <a:p>
            <a:pPr marL="342900" indent="-342900">
              <a:buFont typeface="+mj-lt"/>
              <a:buAutoNum type="arabicPeriod"/>
            </a:pPr>
            <a:r>
              <a:rPr lang="en-US" sz="1400" dirty="0"/>
              <a:t>Pour distilled water into the same beaker up to the 500-mL mark.</a:t>
            </a:r>
          </a:p>
          <a:p>
            <a:pPr marL="342900" indent="-342900">
              <a:buFont typeface="+mj-lt"/>
              <a:buAutoNum type="arabicPeriod"/>
            </a:pPr>
            <a:r>
              <a:rPr lang="en-US" sz="1400" dirty="0"/>
              <a:t>Pour solution into beaker and stir until completely dissolved.</a:t>
            </a:r>
          </a:p>
          <a:p>
            <a:pPr marL="342900" indent="-342900">
              <a:buFont typeface="+mj-lt"/>
              <a:buAutoNum type="arabicPeriod"/>
            </a:pPr>
            <a:r>
              <a:rPr lang="en-US" sz="1400" dirty="0"/>
              <a:t>Rinse the 500-mL graduated cylinder with distilled water.</a:t>
            </a:r>
          </a:p>
          <a:p>
            <a:pPr marL="342900" indent="-342900">
              <a:buFont typeface="+mj-lt"/>
              <a:buAutoNum type="arabicPeriod"/>
            </a:pPr>
            <a:r>
              <a:rPr lang="en-US" sz="1400" dirty="0"/>
              <a:t>Using the 100-mL graduated cylinder measure 15-mL of the solution and pour into clean 500-mL graduated cylinder.</a:t>
            </a:r>
          </a:p>
          <a:p>
            <a:pPr marL="342900" indent="-342900">
              <a:buFont typeface="+mj-lt"/>
              <a:buAutoNum type="arabicPeriod"/>
            </a:pPr>
            <a:r>
              <a:rPr lang="en-US" sz="1400" dirty="0"/>
              <a:t>Add distilled water to the solution in the graduated cylinder to the 500-mL mark. </a:t>
            </a:r>
          </a:p>
          <a:p>
            <a:pPr marL="0" indent="0">
              <a:buNone/>
            </a:pPr>
            <a:r>
              <a:rPr lang="en-US" sz="1400" b="1" i="1" dirty="0">
                <a:solidFill>
                  <a:srgbClr val="FF0000"/>
                </a:solidFill>
              </a:rPr>
              <a:t>This is your standard solution and the approximate alkalinity should be 84 mg/L.</a:t>
            </a:r>
          </a:p>
          <a:p>
            <a:pPr algn="just"/>
            <a:endParaRPr lang="en-US" dirty="0"/>
          </a:p>
        </p:txBody>
      </p:sp>
      <p:pic>
        <p:nvPicPr>
          <p:cNvPr id="8" name="Content Placeholder 7" descr="Illustration of a lab bench, with a balance, graduated cylinder, baking soda, and distilled water- and protective glov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71979" y="4317204"/>
            <a:ext cx="4473397" cy="2236699"/>
          </a:xfrm>
        </p:spPr>
      </p:pic>
    </p:spTree>
    <p:extLst>
      <p:ext uri="{BB962C8B-B14F-4D97-AF65-F5344CB8AC3E}">
        <p14:creationId xmlns:p14="http://schemas.microsoft.com/office/powerpoint/2010/main" val="1480294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llustration of equipment used in this protocol and listed on this sl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3646" y="1301304"/>
            <a:ext cx="3373804" cy="4817403"/>
          </a:xfrm>
        </p:spPr>
      </p:pic>
      <p:sp>
        <p:nvSpPr>
          <p:cNvPr id="5" name="Slide Number Placeholder 4"/>
          <p:cNvSpPr>
            <a:spLocks noGrp="1"/>
          </p:cNvSpPr>
          <p:nvPr>
            <p:ph type="sldNum" sz="quarter" idx="12"/>
          </p:nvPr>
        </p:nvSpPr>
        <p:spPr/>
        <p:txBody>
          <a:bodyPr/>
          <a:lstStyle/>
          <a:p>
            <a:fld id="{7473EC50-3ED0-CA48-8147-E2073213C44D}" type="slidenum">
              <a:rPr lang="en-US" smtClean="0"/>
              <a:t>22</a:t>
            </a:fld>
            <a:endParaRPr lang="en-US" dirty="0"/>
          </a:p>
        </p:txBody>
      </p:sp>
      <p:pic>
        <p:nvPicPr>
          <p:cNvPr id="6" name="Content Placeholder 6" descr="Banner: Alkalinity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68977" y="1030027"/>
            <a:ext cx="7886700" cy="556699"/>
          </a:xfrm>
        </p:spPr>
        <p:txBody>
          <a:bodyPr>
            <a:noAutofit/>
          </a:bodyPr>
          <a:lstStyle/>
          <a:p>
            <a:r>
              <a:rPr lang="en-US" sz="2000" dirty="0">
                <a:solidFill>
                  <a:srgbClr val="000072"/>
                </a:solidFill>
                <a:latin typeface="+mn-lt"/>
              </a:rPr>
              <a:t>Quality Control Procedure for Alkalinity-1</a:t>
            </a:r>
          </a:p>
        </p:txBody>
      </p:sp>
      <p:sp>
        <p:nvSpPr>
          <p:cNvPr id="3" name="Content Placeholder 2"/>
          <p:cNvSpPr>
            <a:spLocks noGrp="1"/>
          </p:cNvSpPr>
          <p:nvPr>
            <p:ph sz="half" idx="1"/>
          </p:nvPr>
        </p:nvSpPr>
        <p:spPr>
          <a:xfrm>
            <a:off x="1208188" y="1653159"/>
            <a:ext cx="7470370" cy="4351338"/>
          </a:xfrm>
        </p:spPr>
        <p:txBody>
          <a:bodyPr>
            <a:normAutofit fontScale="85000" lnSpcReduction="20000"/>
          </a:bodyPr>
          <a:lstStyle/>
          <a:p>
            <a:pPr marL="0" indent="0">
              <a:buNone/>
            </a:pPr>
            <a:r>
              <a:rPr lang="en-US" b="1" dirty="0">
                <a:solidFill>
                  <a:srgbClr val="002060"/>
                </a:solidFill>
              </a:rPr>
              <a:t>Assemble Equipment</a:t>
            </a:r>
          </a:p>
          <a:p>
            <a:r>
              <a:rPr lang="en-US" dirty="0">
                <a:solidFill>
                  <a:srgbClr val="000072"/>
                </a:solidFill>
              </a:rPr>
              <a:t>Alkalinity test kit</a:t>
            </a:r>
          </a:p>
          <a:p>
            <a:r>
              <a:rPr lang="en-US" dirty="0">
                <a:solidFill>
                  <a:srgbClr val="000072"/>
                </a:solidFill>
              </a:rPr>
              <a:t>Alkalinity standard, purchased or made</a:t>
            </a:r>
          </a:p>
          <a:p>
            <a:r>
              <a:rPr lang="en-US" dirty="0">
                <a:solidFill>
                  <a:srgbClr val="000072"/>
                </a:solidFill>
              </a:rPr>
              <a:t>Distilled water in wash bottle</a:t>
            </a:r>
          </a:p>
          <a:p>
            <a:r>
              <a:rPr lang="en-US" dirty="0">
                <a:solidFill>
                  <a:srgbClr val="000072"/>
                </a:solidFill>
              </a:rPr>
              <a:t>Goggles</a:t>
            </a:r>
          </a:p>
          <a:p>
            <a:r>
              <a:rPr lang="en-US" dirty="0">
                <a:solidFill>
                  <a:srgbClr val="000072"/>
                </a:solidFill>
              </a:rPr>
              <a:t>Pen or Pencil</a:t>
            </a:r>
          </a:p>
          <a:p>
            <a:r>
              <a:rPr lang="en-US" dirty="0">
                <a:solidFill>
                  <a:srgbClr val="000072"/>
                </a:solidFill>
              </a:rPr>
              <a:t>Protective gloves</a:t>
            </a:r>
          </a:p>
          <a:p>
            <a:r>
              <a:rPr lang="en-US" dirty="0">
                <a:solidFill>
                  <a:srgbClr val="000072"/>
                </a:solidFill>
              </a:rPr>
              <a:t>100-ml graduated cylinder</a:t>
            </a:r>
          </a:p>
          <a:p>
            <a:endParaRPr lang="en-US" dirty="0">
              <a:solidFill>
                <a:srgbClr val="000072"/>
              </a:solidFill>
            </a:endParaRPr>
          </a:p>
          <a:p>
            <a:pPr marL="0" indent="0">
              <a:buNone/>
            </a:pPr>
            <a:r>
              <a:rPr lang="en-US" b="1" dirty="0">
                <a:solidFill>
                  <a:srgbClr val="000072"/>
                </a:solidFill>
              </a:rPr>
              <a:t>Assemble Documents</a:t>
            </a:r>
          </a:p>
          <a:p>
            <a:r>
              <a:rPr lang="en-US" dirty="0">
                <a:solidFill>
                  <a:srgbClr val="000072"/>
                </a:solidFill>
              </a:rPr>
              <a:t>Hydrosphere Investigation Quality Control Data Sheet</a:t>
            </a:r>
          </a:p>
          <a:p>
            <a:r>
              <a:rPr lang="en-US" dirty="0">
                <a:solidFill>
                  <a:srgbClr val="000072"/>
                </a:solidFill>
                <a:hlinkClick r:id="rId5"/>
              </a:rPr>
              <a:t>Quality Control Procedure for Alkalinity</a:t>
            </a:r>
            <a:endParaRPr lang="en-US" dirty="0"/>
          </a:p>
          <a:p>
            <a:endParaRPr lang="en-US" b="1" dirty="0">
              <a:solidFill>
                <a:srgbClr val="000072"/>
              </a:solidFill>
            </a:endParaRPr>
          </a:p>
          <a:p>
            <a:pPr marL="0" indent="0">
              <a:buNone/>
            </a:pPr>
            <a:r>
              <a:rPr lang="en-US" b="1" dirty="0">
                <a:solidFill>
                  <a:srgbClr val="000072"/>
                </a:solidFill>
              </a:rPr>
              <a:t>Time: </a:t>
            </a:r>
            <a:r>
              <a:rPr lang="en-US" dirty="0">
                <a:solidFill>
                  <a:srgbClr val="000072"/>
                </a:solidFill>
              </a:rPr>
              <a:t>15 minutes</a:t>
            </a:r>
          </a:p>
          <a:p>
            <a:pPr marL="0" indent="0">
              <a:buNone/>
            </a:pPr>
            <a:r>
              <a:rPr lang="en-US" b="1" dirty="0">
                <a:solidFill>
                  <a:srgbClr val="000072"/>
                </a:solidFill>
              </a:rPr>
              <a:t>Frequency</a:t>
            </a:r>
            <a:r>
              <a:rPr lang="en-US" dirty="0">
                <a:solidFill>
                  <a:srgbClr val="000000"/>
                </a:solidFill>
              </a:rPr>
              <a:t>: Conduct quality control procedure twice a year</a:t>
            </a:r>
          </a:p>
          <a:p>
            <a:pPr algn="just"/>
            <a:endParaRPr lang="en-US" dirty="0"/>
          </a:p>
        </p:txBody>
      </p:sp>
    </p:spTree>
    <p:extLst>
      <p:ext uri="{BB962C8B-B14F-4D97-AF65-F5344CB8AC3E}">
        <p14:creationId xmlns:p14="http://schemas.microsoft.com/office/powerpoint/2010/main" val="1450818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23</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68977" y="1030027"/>
            <a:ext cx="7886700" cy="556699"/>
          </a:xfrm>
        </p:spPr>
        <p:txBody>
          <a:bodyPr>
            <a:noAutofit/>
          </a:bodyPr>
          <a:lstStyle/>
          <a:p>
            <a:r>
              <a:rPr lang="en-US" sz="2000" dirty="0">
                <a:solidFill>
                  <a:srgbClr val="000072"/>
                </a:solidFill>
                <a:latin typeface="+mn-lt"/>
              </a:rPr>
              <a:t>Quality Control Procedure for Alkalinity-2</a:t>
            </a:r>
          </a:p>
        </p:txBody>
      </p:sp>
      <p:sp>
        <p:nvSpPr>
          <p:cNvPr id="3" name="Content Placeholder 2"/>
          <p:cNvSpPr>
            <a:spLocks noGrp="1"/>
          </p:cNvSpPr>
          <p:nvPr>
            <p:ph sz="half" idx="1"/>
          </p:nvPr>
        </p:nvSpPr>
        <p:spPr>
          <a:xfrm>
            <a:off x="1208187" y="1653159"/>
            <a:ext cx="7672043" cy="4351338"/>
          </a:xfrm>
        </p:spPr>
        <p:txBody>
          <a:bodyPr>
            <a:normAutofit/>
          </a:bodyPr>
          <a:lstStyle/>
          <a:p>
            <a:pPr marL="0" indent="0">
              <a:buNone/>
            </a:pPr>
            <a:r>
              <a:rPr lang="en-US" b="1" dirty="0">
                <a:solidFill>
                  <a:srgbClr val="000072"/>
                </a:solidFill>
              </a:rPr>
              <a:t>Check the accuracy of the alkalinity kit with this procedure</a:t>
            </a:r>
            <a:endParaRPr lang="en-US" dirty="0"/>
          </a:p>
          <a:p>
            <a:pPr marL="342900" indent="-342900">
              <a:buAutoNum type="arabicPeriod"/>
            </a:pPr>
            <a:r>
              <a:rPr lang="en-US" sz="1500" dirty="0"/>
              <a:t>Put on the gloves and goggles.</a:t>
            </a:r>
          </a:p>
          <a:p>
            <a:pPr marL="342900" indent="-342900">
              <a:buAutoNum type="arabicPeriod"/>
            </a:pPr>
            <a:r>
              <a:rPr lang="en-US" sz="1500" dirty="0"/>
              <a:t>Fill in the top of the Hydrosphere Investigation Data Sheet. Make note of the standard being used along with kit manufacturer and model number.</a:t>
            </a:r>
          </a:p>
          <a:p>
            <a:pPr marL="342900" indent="-342900">
              <a:buAutoNum type="arabicPeriod"/>
            </a:pPr>
            <a:r>
              <a:rPr lang="en-US" sz="1500" dirty="0"/>
              <a:t>Measure the alkalinity of your standard according to your kit’s directions.</a:t>
            </a:r>
          </a:p>
          <a:p>
            <a:pPr marL="342900" indent="-342900">
              <a:buAutoNum type="arabicPeriod"/>
            </a:pPr>
            <a:r>
              <a:rPr lang="en-US" sz="1500" dirty="0"/>
              <a:t>Record the results on the data sheet. </a:t>
            </a:r>
          </a:p>
          <a:p>
            <a:pPr marL="342900" indent="-342900">
              <a:buAutoNum type="arabicPeriod"/>
            </a:pPr>
            <a:r>
              <a:rPr lang="en-US" sz="1500" dirty="0"/>
              <a:t>Compare the results with the value of your standard. If using the baking soda standard results, it should be </a:t>
            </a:r>
            <a:r>
              <a:rPr lang="en-US" sz="1500" b="1" dirty="0">
                <a:solidFill>
                  <a:srgbClr val="000090"/>
                </a:solidFill>
              </a:rPr>
              <a:t>84 mg/L </a:t>
            </a:r>
            <a:r>
              <a:rPr lang="en-US" sz="1500" b="1" u="sng" dirty="0">
                <a:solidFill>
                  <a:srgbClr val="000090"/>
                </a:solidFill>
              </a:rPr>
              <a:t>+</a:t>
            </a:r>
            <a:r>
              <a:rPr lang="en-US" sz="1500" b="1" dirty="0">
                <a:solidFill>
                  <a:srgbClr val="000090"/>
                </a:solidFill>
              </a:rPr>
              <a:t> 10 mg/L</a:t>
            </a:r>
            <a:r>
              <a:rPr lang="en-US" sz="1500" dirty="0"/>
              <a:t>. Otherwise check the range for your kit.</a:t>
            </a:r>
          </a:p>
          <a:p>
            <a:pPr marL="342900" indent="-342900">
              <a:buAutoNum type="arabicPeriod"/>
            </a:pPr>
            <a:r>
              <a:rPr lang="en-US" sz="1500" dirty="0"/>
              <a:t>If the measured value is not within the expected range, repeat procedure with a fresh standard sample.</a:t>
            </a:r>
          </a:p>
          <a:p>
            <a:pPr marL="342900" indent="-342900">
              <a:buAutoNum type="arabicPeriod"/>
            </a:pPr>
            <a:r>
              <a:rPr lang="en-US" sz="1500" dirty="0"/>
              <a:t>If the value is still not within range, discuss possible problems with a master trainer.</a:t>
            </a:r>
          </a:p>
          <a:p>
            <a:pPr marL="0" indent="0">
              <a:buNone/>
            </a:pPr>
            <a:r>
              <a:rPr lang="en-US" sz="1500" b="1" dirty="0"/>
              <a:t>Maximum Acceptable Differences for Common Alkalinity Test Kits</a:t>
            </a:r>
          </a:p>
          <a:p>
            <a:pPr algn="just"/>
            <a:endParaRPr lang="en-US" dirty="0"/>
          </a:p>
        </p:txBody>
      </p:sp>
      <p:pic>
        <p:nvPicPr>
          <p:cNvPr id="10" name="Content Placeholder 9" descr="Screenshot  showing the precision of two alkalinty kits: Lamotte +/- 8 mg/L ; Hach  +/- 6.8 mg/L  (low range, 0-10 mg/L), +/- mg/L  (high range, 0-5 mg/L)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169227" y="5215914"/>
            <a:ext cx="3042055" cy="1322999"/>
          </a:xfrm>
          <a:prstGeom prst="rect">
            <a:avLst/>
          </a:prstGeom>
        </p:spPr>
      </p:pic>
    </p:spTree>
    <p:extLst>
      <p:ext uri="{BB962C8B-B14F-4D97-AF65-F5344CB8AC3E}">
        <p14:creationId xmlns:p14="http://schemas.microsoft.com/office/powerpoint/2010/main" val="352121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24</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68977" y="1030027"/>
            <a:ext cx="7886700" cy="556699"/>
          </a:xfrm>
        </p:spPr>
        <p:txBody>
          <a:bodyPr>
            <a:noAutofit/>
          </a:bodyPr>
          <a:lstStyle/>
          <a:p>
            <a:r>
              <a:rPr lang="en-US" sz="2400" dirty="0">
                <a:solidFill>
                  <a:srgbClr val="000072"/>
                </a:solidFill>
                <a:latin typeface="+mn-lt"/>
              </a:rPr>
              <a:t>How to Collect your Data: Alkalinity Water Protocol-1</a:t>
            </a:r>
          </a:p>
        </p:txBody>
      </p:sp>
      <p:pic>
        <p:nvPicPr>
          <p:cNvPr id="8" name="Content Placeholder 7" descr="Illustration of Equipment: test kit, gloves and goggles, beaker, pen and pencil, wash bottle with distilled water, goggles and protective glov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34308" y="1485914"/>
            <a:ext cx="6704135" cy="4705484"/>
          </a:xfrm>
        </p:spPr>
      </p:pic>
      <p:sp>
        <p:nvSpPr>
          <p:cNvPr id="3" name="Content Placeholder 2"/>
          <p:cNvSpPr>
            <a:spLocks noGrp="1"/>
          </p:cNvSpPr>
          <p:nvPr>
            <p:ph sz="half" idx="1"/>
          </p:nvPr>
        </p:nvSpPr>
        <p:spPr>
          <a:xfrm>
            <a:off x="1208187" y="1653158"/>
            <a:ext cx="7672043" cy="5068317"/>
          </a:xfrm>
        </p:spPr>
        <p:txBody>
          <a:bodyPr>
            <a:normAutofit lnSpcReduction="10000"/>
          </a:bodyPr>
          <a:lstStyle/>
          <a:p>
            <a:pPr marL="0" indent="0">
              <a:buNone/>
            </a:pPr>
            <a:r>
              <a:rPr lang="en-US" b="1" dirty="0">
                <a:solidFill>
                  <a:srgbClr val="000072"/>
                </a:solidFill>
              </a:rPr>
              <a:t>Assemble Equipment</a:t>
            </a: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endParaRPr lang="en-US" b="1" dirty="0">
              <a:solidFill>
                <a:srgbClr val="000072"/>
              </a:solidFill>
            </a:endParaRPr>
          </a:p>
          <a:p>
            <a:pPr marL="0" indent="0">
              <a:buNone/>
            </a:pPr>
            <a:r>
              <a:rPr lang="en-US" b="1" dirty="0">
                <a:solidFill>
                  <a:srgbClr val="000072"/>
                </a:solidFill>
              </a:rPr>
              <a:t>Assemble Necessary Documents:</a:t>
            </a:r>
          </a:p>
          <a:p>
            <a:r>
              <a:rPr lang="en-US" b="1" dirty="0">
                <a:solidFill>
                  <a:srgbClr val="000072"/>
                </a:solidFill>
                <a:hlinkClick r:id="rId5"/>
              </a:rPr>
              <a:t>Hydrosphere Investigation Data Sheet</a:t>
            </a:r>
            <a:endParaRPr lang="en-US" b="1" dirty="0">
              <a:solidFill>
                <a:srgbClr val="000072"/>
              </a:solidFill>
            </a:endParaRPr>
          </a:p>
          <a:p>
            <a:r>
              <a:rPr lang="en-US" b="1" dirty="0">
                <a:solidFill>
                  <a:srgbClr val="000072"/>
                </a:solidFill>
                <a:hlinkClick r:id="rId6"/>
              </a:rPr>
              <a:t>Alkalinity Water Protocol</a:t>
            </a:r>
            <a:endParaRPr lang="en-US" b="1" dirty="0">
              <a:solidFill>
                <a:srgbClr val="000072"/>
              </a:solidFill>
            </a:endParaRPr>
          </a:p>
        </p:txBody>
      </p:sp>
    </p:spTree>
    <p:extLst>
      <p:ext uri="{BB962C8B-B14F-4D97-AF65-F5344CB8AC3E}">
        <p14:creationId xmlns:p14="http://schemas.microsoft.com/office/powerpoint/2010/main" val="152082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 of caution sign: Safety: be sure to wear gloves and goggles during your investig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107" y="5915093"/>
            <a:ext cx="5249762" cy="828365"/>
          </a:xfrm>
          <a:prstGeom prst="rect">
            <a:avLst/>
          </a:prstGeom>
        </p:spPr>
      </p:pic>
      <p:sp>
        <p:nvSpPr>
          <p:cNvPr id="5" name="Slide Number Placeholder 4"/>
          <p:cNvSpPr>
            <a:spLocks noGrp="1"/>
          </p:cNvSpPr>
          <p:nvPr>
            <p:ph type="sldNum" sz="quarter" idx="12"/>
          </p:nvPr>
        </p:nvSpPr>
        <p:spPr/>
        <p:txBody>
          <a:bodyPr/>
          <a:lstStyle/>
          <a:p>
            <a:fld id="{7473EC50-3ED0-CA48-8147-E2073213C44D}" type="slidenum">
              <a:rPr lang="en-US" smtClean="0"/>
              <a:t>25</a:t>
            </a:fld>
            <a:endParaRPr lang="en-US" dirty="0"/>
          </a:p>
        </p:txBody>
      </p:sp>
      <p:pic>
        <p:nvPicPr>
          <p:cNvPr id="6" name="Content Placeholder 6" descr="Banner: Alkalinity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68977" y="1030027"/>
            <a:ext cx="7886700" cy="556699"/>
          </a:xfrm>
        </p:spPr>
        <p:txBody>
          <a:bodyPr>
            <a:noAutofit/>
          </a:bodyPr>
          <a:lstStyle/>
          <a:p>
            <a:r>
              <a:rPr lang="en-US" sz="2400" dirty="0">
                <a:solidFill>
                  <a:srgbClr val="000072"/>
                </a:solidFill>
                <a:latin typeface="+mn-lt"/>
              </a:rPr>
              <a:t>How to Collect your Data: Alkalinity Water Protocol-2</a:t>
            </a:r>
            <a:endParaRPr lang="en-US" sz="2400" dirty="0">
              <a:latin typeface="+mn-lt"/>
            </a:endParaRPr>
          </a:p>
        </p:txBody>
      </p:sp>
      <p:sp>
        <p:nvSpPr>
          <p:cNvPr id="3" name="Content Placeholder 2"/>
          <p:cNvSpPr>
            <a:spLocks noGrp="1"/>
          </p:cNvSpPr>
          <p:nvPr>
            <p:ph sz="half" idx="1"/>
          </p:nvPr>
        </p:nvSpPr>
        <p:spPr>
          <a:xfrm>
            <a:off x="1208188" y="1653158"/>
            <a:ext cx="4946427" cy="5068317"/>
          </a:xfrm>
        </p:spPr>
        <p:txBody>
          <a:bodyPr>
            <a:normAutofit/>
          </a:bodyPr>
          <a:lstStyle/>
          <a:p>
            <a:pPr marL="342900" indent="-342900" algn="just">
              <a:buFont typeface="+mj-lt"/>
              <a:buAutoNum type="arabicPeriod"/>
            </a:pPr>
            <a:r>
              <a:rPr lang="en-US" sz="1600" dirty="0"/>
              <a:t>Fill in the top part of the Hydrosphere Investigation Data Sheet. </a:t>
            </a:r>
          </a:p>
          <a:p>
            <a:pPr marL="342900" indent="-342900" algn="just">
              <a:buFont typeface="+mj-lt"/>
              <a:buAutoNum type="arabicPeriod"/>
            </a:pPr>
            <a:r>
              <a:rPr lang="en-US" sz="1600" dirty="0"/>
              <a:t>Put on protective gloves and goggles.</a:t>
            </a:r>
          </a:p>
          <a:p>
            <a:pPr marL="342900" indent="-342900" algn="just">
              <a:buFont typeface="+mj-lt"/>
              <a:buAutoNum type="arabicPeriod"/>
            </a:pPr>
            <a:r>
              <a:rPr lang="en-US" sz="1600" dirty="0"/>
              <a:t>Follow the measurement instructions according to the alkalinity kit.</a:t>
            </a:r>
          </a:p>
          <a:p>
            <a:pPr marL="342900" indent="-342900" algn="just">
              <a:buFont typeface="+mj-lt"/>
              <a:buAutoNum type="arabicPeriod"/>
            </a:pPr>
            <a:r>
              <a:rPr lang="en-US" sz="1600" dirty="0"/>
              <a:t>Record the measurement on Hydrosphere Investigation Data Sheet. </a:t>
            </a:r>
          </a:p>
          <a:p>
            <a:pPr marL="342900" indent="-342900" algn="just">
              <a:buFont typeface="+mj-lt"/>
              <a:buAutoNum type="arabicPeriod"/>
            </a:pPr>
            <a:r>
              <a:rPr lang="en-US" sz="1600" dirty="0"/>
              <a:t>Repeat measurement twice using fresh water samples and record on data sheet as observers 2 and 3. </a:t>
            </a:r>
          </a:p>
          <a:p>
            <a:pPr marL="342900" indent="-342900" algn="just">
              <a:buFont typeface="+mj-lt"/>
              <a:buAutoNum type="arabicPeriod"/>
            </a:pPr>
            <a:r>
              <a:rPr lang="en-US" sz="1600" dirty="0"/>
              <a:t>Calculate the average. </a:t>
            </a:r>
          </a:p>
          <a:p>
            <a:pPr marL="0" indent="0" algn="just">
              <a:buNone/>
            </a:pPr>
            <a:r>
              <a:rPr lang="en-US" sz="1600" b="1" dirty="0"/>
              <a:t>Each individual measurement should be within acceptable range specified by test kit. If one measurement is not in range, discard and  find the average of the other two. If two or more are out of range repeat protocol from step 3.</a:t>
            </a:r>
          </a:p>
          <a:p>
            <a:pPr marL="0" indent="0">
              <a:buNone/>
            </a:pPr>
            <a:endParaRPr lang="en-US" b="1" dirty="0">
              <a:solidFill>
                <a:srgbClr val="000072"/>
              </a:solidFill>
            </a:endParaRPr>
          </a:p>
        </p:txBody>
      </p:sp>
      <p:pic>
        <p:nvPicPr>
          <p:cNvPr id="9" name="Content Placeholder 8" descr="Photograph of a sample vial and a titration pe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30462" y="1653158"/>
            <a:ext cx="2512396" cy="3657041"/>
          </a:xfrm>
          <a:prstGeom prst="rect">
            <a:avLst/>
          </a:prstGeom>
        </p:spPr>
      </p:pic>
    </p:spTree>
    <p:extLst>
      <p:ext uri="{BB962C8B-B14F-4D97-AF65-F5344CB8AC3E}">
        <p14:creationId xmlns:p14="http://schemas.microsoft.com/office/powerpoint/2010/main" val="2076466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26</a:t>
            </a:fld>
            <a:endParaRPr lang="en-US" dirty="0"/>
          </a:p>
        </p:txBody>
      </p:sp>
      <p:pic>
        <p:nvPicPr>
          <p:cNvPr id="6"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6" y="-17585"/>
            <a:ext cx="8014234" cy="1047612"/>
          </a:xfrm>
          <a:prstGeom prst="rect">
            <a:avLst/>
          </a:prstGeom>
        </p:spPr>
      </p:pic>
      <p:pic>
        <p:nvPicPr>
          <p:cNvPr id="7"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
            <a:ext cx="1168977" cy="6858000"/>
          </a:xfrm>
          <a:prstGeom prst="rect">
            <a:avLst/>
          </a:prstGeom>
        </p:spPr>
      </p:pic>
      <p:sp>
        <p:nvSpPr>
          <p:cNvPr id="2" name="Title 1"/>
          <p:cNvSpPr>
            <a:spLocks noGrp="1"/>
          </p:cNvSpPr>
          <p:nvPr>
            <p:ph type="title"/>
          </p:nvPr>
        </p:nvSpPr>
        <p:spPr>
          <a:xfrm>
            <a:off x="1168977" y="1030027"/>
            <a:ext cx="7886700" cy="556699"/>
          </a:xfrm>
        </p:spPr>
        <p:txBody>
          <a:bodyPr>
            <a:noAutofit/>
          </a:bodyPr>
          <a:lstStyle/>
          <a:p>
            <a:r>
              <a:rPr lang="en-US" sz="2400" dirty="0">
                <a:latin typeface="+mn-lt"/>
              </a:rPr>
              <a:t>Technique Tips for Using Alkalinity Test Kits</a:t>
            </a:r>
          </a:p>
        </p:txBody>
      </p:sp>
      <p:sp>
        <p:nvSpPr>
          <p:cNvPr id="3" name="Content Placeholder 2"/>
          <p:cNvSpPr>
            <a:spLocks noGrp="1"/>
          </p:cNvSpPr>
          <p:nvPr>
            <p:ph sz="half" idx="1"/>
          </p:nvPr>
        </p:nvSpPr>
        <p:spPr>
          <a:xfrm>
            <a:off x="1208188" y="1653158"/>
            <a:ext cx="5632227" cy="5068317"/>
          </a:xfrm>
        </p:spPr>
        <p:txBody>
          <a:bodyPr>
            <a:normAutofit/>
          </a:bodyPr>
          <a:lstStyle/>
          <a:p>
            <a:pPr algn="just"/>
            <a:r>
              <a:rPr lang="en-US" sz="1600" dirty="0"/>
              <a:t>Measure carefully. Read the volume of the sample in the sample bottle at eye level. Read at the bottom of the meniscus.</a:t>
            </a:r>
          </a:p>
          <a:p>
            <a:pPr algn="just"/>
            <a:r>
              <a:rPr lang="en-US" sz="1600" dirty="0"/>
              <a:t>If using a titrator, make sure that the titrator is being read correctly. Most kits include instructions for the proper use of titrators.</a:t>
            </a:r>
          </a:p>
          <a:p>
            <a:pPr algn="just"/>
            <a:r>
              <a:rPr lang="en-US" sz="1600" dirty="0"/>
              <a:t>If the alkalinity kit uses drops, hold the dropper bottle vertically so that all of the drops are the same size.</a:t>
            </a:r>
          </a:p>
          <a:p>
            <a:pPr algn="just"/>
            <a:r>
              <a:rPr lang="en-US" sz="1600" dirty="0"/>
              <a:t>During the Quality Control Procedure and actual water testing, be sure to note the color change that gives the correct alkalinity. In many kits, it is an intermediate color change that gives the correct alkalinity and not the final color. For kits with an intermediate color (such as a LaMotte kit), if you are not sure when the intermediate color change occurs, read the titrator or write down the number of drops when you think it might be first occurring. For kits with only one color change during titration, add one more drop to see if the color changes further. If it does not, use the previous number you wrote down.</a:t>
            </a:r>
          </a:p>
          <a:p>
            <a:pPr marL="0" indent="0">
              <a:buNone/>
            </a:pPr>
            <a:endParaRPr lang="en-US" b="1" dirty="0">
              <a:solidFill>
                <a:srgbClr val="000072"/>
              </a:solidFill>
            </a:endParaRPr>
          </a:p>
        </p:txBody>
      </p:sp>
      <p:pic>
        <p:nvPicPr>
          <p:cNvPr id="11" name="Content Placeholder 10" descr="Diagram of a beaker with colored fluid. A titration bottle containing H2SO4 is posed above the beak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68029" y="1625647"/>
            <a:ext cx="1690622" cy="2172630"/>
          </a:xfrm>
          <a:prstGeom prst="rect">
            <a:avLst/>
          </a:prstGeom>
        </p:spPr>
      </p:pic>
    </p:spTree>
    <p:extLst>
      <p:ext uri="{BB962C8B-B14F-4D97-AF65-F5344CB8AC3E}">
        <p14:creationId xmlns:p14="http://schemas.microsoft.com/office/powerpoint/2010/main" val="886835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27</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9" name="Content Placeholder 9"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0"/>
            <a:ext cx="1168971" cy="6857969"/>
          </a:xfrm>
          <a:prstGeom prst="rect">
            <a:avLst/>
          </a:prstGeom>
        </p:spPr>
      </p:pic>
      <p:sp>
        <p:nvSpPr>
          <p:cNvPr id="2" name="Title 1"/>
          <p:cNvSpPr>
            <a:spLocks noGrp="1"/>
          </p:cNvSpPr>
          <p:nvPr>
            <p:ph type="title"/>
          </p:nvPr>
        </p:nvSpPr>
        <p:spPr>
          <a:xfrm>
            <a:off x="1246865" y="890979"/>
            <a:ext cx="7332532" cy="1042602"/>
          </a:xfrm>
        </p:spPr>
        <p:txBody>
          <a:bodyPr/>
          <a:lstStyle/>
          <a:p>
            <a:r>
              <a:rPr lang="en-US" dirty="0"/>
              <a:t>Let’s do a quick review- Question 4</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How often should you perform the quality control procedure? </a:t>
            </a:r>
          </a:p>
          <a:p>
            <a:pPr marL="514350" indent="-514350">
              <a:buFont typeface="+mj-lt"/>
              <a:buAutoNum type="alphaUcPeriod"/>
            </a:pPr>
            <a:r>
              <a:rPr lang="en-US" dirty="0"/>
              <a:t>Every 6 months</a:t>
            </a:r>
          </a:p>
          <a:p>
            <a:pPr marL="514350" indent="-514350">
              <a:buFont typeface="+mj-lt"/>
              <a:buAutoNum type="alphaUcPeriod"/>
            </a:pPr>
            <a:r>
              <a:rPr lang="en-US" dirty="0"/>
              <a:t>Once a calendar year</a:t>
            </a:r>
          </a:p>
          <a:p>
            <a:pPr marL="514350" indent="-514350">
              <a:buFont typeface="+mj-lt"/>
              <a:buAutoNum type="alphaUcPeriod"/>
            </a:pPr>
            <a:r>
              <a:rPr lang="en-US" dirty="0"/>
              <a:t>Never, as long as you have made your own baking soda alkalinity standard and can vouch for its quality</a:t>
            </a:r>
          </a:p>
        </p:txBody>
      </p:sp>
    </p:spTree>
    <p:extLst>
      <p:ext uri="{BB962C8B-B14F-4D97-AF65-F5344CB8AC3E}">
        <p14:creationId xmlns:p14="http://schemas.microsoft.com/office/powerpoint/2010/main" val="1678381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28</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9" name="Content Placeholder 9"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061" y="0"/>
            <a:ext cx="1172680" cy="6879726"/>
          </a:xfrm>
          <a:prstGeom prst="rect">
            <a:avLst/>
          </a:prstGeom>
        </p:spPr>
      </p:pic>
      <p:sp>
        <p:nvSpPr>
          <p:cNvPr id="2" name="Title 1"/>
          <p:cNvSpPr>
            <a:spLocks noGrp="1"/>
          </p:cNvSpPr>
          <p:nvPr>
            <p:ph type="title"/>
          </p:nvPr>
        </p:nvSpPr>
        <p:spPr>
          <a:xfrm>
            <a:off x="1246865" y="890979"/>
            <a:ext cx="7332532" cy="1042602"/>
          </a:xfrm>
        </p:spPr>
        <p:txBody>
          <a:bodyPr/>
          <a:lstStyle/>
          <a:p>
            <a:r>
              <a:rPr lang="en-US" dirty="0"/>
              <a:t>Let’s do a quick review-  Answer to Question 4</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How often should you perform the quality control procedure? </a:t>
            </a:r>
          </a:p>
          <a:p>
            <a:pPr marL="514350" indent="-514350">
              <a:buFont typeface="+mj-lt"/>
              <a:buAutoNum type="alphaUcPeriod"/>
            </a:pPr>
            <a:r>
              <a:rPr lang="en-US" b="1" dirty="0">
                <a:solidFill>
                  <a:srgbClr val="FF0000"/>
                </a:solidFill>
              </a:rPr>
              <a:t>Every 6 months- correct! </a:t>
            </a:r>
            <a:r>
              <a:rPr lang="en-US" b="1" dirty="0">
                <a:solidFill>
                  <a:srgbClr val="FF0000"/>
                </a:solidFill>
                <a:sym typeface="Wingdings"/>
              </a:rPr>
              <a:t> </a:t>
            </a:r>
            <a:endParaRPr lang="en-US" b="1" dirty="0">
              <a:solidFill>
                <a:srgbClr val="FF0000"/>
              </a:solidFill>
            </a:endParaRPr>
          </a:p>
          <a:p>
            <a:pPr marL="514350" indent="-514350">
              <a:buFont typeface="+mj-lt"/>
              <a:buAutoNum type="alphaUcPeriod"/>
            </a:pPr>
            <a:r>
              <a:rPr lang="en-US" dirty="0"/>
              <a:t>Once a calendar year</a:t>
            </a:r>
          </a:p>
          <a:p>
            <a:pPr marL="514350" indent="-514350">
              <a:buFont typeface="+mj-lt"/>
              <a:buAutoNum type="alphaUcPeriod"/>
            </a:pPr>
            <a:r>
              <a:rPr lang="en-US" dirty="0"/>
              <a:t>Never, as long as you have made your own baking soda alkalinity standard and can vouch for its quality</a:t>
            </a:r>
          </a:p>
        </p:txBody>
      </p:sp>
    </p:spTree>
    <p:extLst>
      <p:ext uri="{BB962C8B-B14F-4D97-AF65-F5344CB8AC3E}">
        <p14:creationId xmlns:p14="http://schemas.microsoft.com/office/powerpoint/2010/main" val="82252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2</a:t>
            </a:fld>
            <a:endParaRPr lang="en-US" dirty="0"/>
          </a:p>
        </p:txBody>
      </p:sp>
      <p:pic>
        <p:nvPicPr>
          <p:cNvPr id="7" name="Content Placeholder 6"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0009" y="-1"/>
            <a:ext cx="7966515" cy="1002323"/>
          </a:xfrm>
        </p:spPr>
      </p:pic>
      <p:pic>
        <p:nvPicPr>
          <p:cNvPr id="12" name="Content Placeholder 11" descr="Menu: What is alkalinity?"/>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933" y="-1"/>
            <a:ext cx="1207942" cy="6858000"/>
          </a:xfrm>
        </p:spPr>
      </p:pic>
      <p:sp>
        <p:nvSpPr>
          <p:cNvPr id="2" name="Title 1"/>
          <p:cNvSpPr>
            <a:spLocks noGrp="1"/>
          </p:cNvSpPr>
          <p:nvPr>
            <p:ph type="title"/>
          </p:nvPr>
        </p:nvSpPr>
        <p:spPr>
          <a:xfrm>
            <a:off x="1341967" y="1002322"/>
            <a:ext cx="3144564" cy="553916"/>
          </a:xfrm>
        </p:spPr>
        <p:txBody>
          <a:bodyPr/>
          <a:lstStyle/>
          <a:p>
            <a:r>
              <a:rPr lang="en-US" dirty="0">
                <a:latin typeface="+mn-lt"/>
              </a:rPr>
              <a:t>The Hydrosphere </a:t>
            </a:r>
          </a:p>
        </p:txBody>
      </p:sp>
      <p:sp>
        <p:nvSpPr>
          <p:cNvPr id="8" name="Content Placeholder 2"/>
          <p:cNvSpPr txBox="1">
            <a:spLocks/>
          </p:cNvSpPr>
          <p:nvPr/>
        </p:nvSpPr>
        <p:spPr>
          <a:xfrm>
            <a:off x="1341967" y="1770340"/>
            <a:ext cx="4443268" cy="5033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a:t>
            </a:r>
          </a:p>
          <a:p>
            <a:pPr marL="0" indent="0" algn="just">
              <a:buNone/>
            </a:pPr>
            <a:endParaRPr lang="en-US" sz="1600" dirty="0"/>
          </a:p>
          <a:p>
            <a:pPr marL="0" indent="0" algn="just">
              <a:buNone/>
            </a:pPr>
            <a:r>
              <a:rPr lang="en-US" sz="1600" dirty="0"/>
              <a:t>Dissolved or suspended impurities determine water's chemical composition. Current measurement programs in many areas of the world cover only a few water bodies a few times during the year. GLOBE Hydrosphere protocols will allow you to collect valuable data to help fill these gaps and improve our understanding of Earth's natural waters.</a:t>
            </a:r>
          </a:p>
          <a:p>
            <a:endParaRPr lang="en-US" dirty="0"/>
          </a:p>
        </p:txBody>
      </p:sp>
      <p:pic>
        <p:nvPicPr>
          <p:cNvPr id="10"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192" y="1774632"/>
            <a:ext cx="2913765" cy="2963623"/>
          </a:xfrm>
          <a:prstGeom prst="rect">
            <a:avLst/>
          </a:prstGeom>
        </p:spPr>
      </p:pic>
      <p:sp>
        <p:nvSpPr>
          <p:cNvPr id="9" name="Rectangle 8"/>
          <p:cNvSpPr/>
          <p:nvPr/>
        </p:nvSpPr>
        <p:spPr>
          <a:xfrm>
            <a:off x="5897485" y="4738255"/>
            <a:ext cx="3381482" cy="276999"/>
          </a:xfrm>
          <a:prstGeom prst="rect">
            <a:avLst/>
          </a:prstGeom>
        </p:spPr>
        <p:txBody>
          <a:bodyPr wrap="square">
            <a:spAutoFit/>
          </a:bodyPr>
          <a:lstStyle/>
          <a:p>
            <a:r>
              <a:rPr lang="en-US" sz="1200" i="1" dirty="0"/>
              <a:t>The Earth System: Energy flows and matter cycles. </a:t>
            </a:r>
          </a:p>
        </p:txBody>
      </p:sp>
    </p:spTree>
    <p:extLst>
      <p:ext uri="{BB962C8B-B14F-4D97-AF65-F5344CB8AC3E}">
        <p14:creationId xmlns:p14="http://schemas.microsoft.com/office/powerpoint/2010/main" val="1802957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29</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9" name="Content Placeholder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
            <a:ext cx="1168971" cy="6857969"/>
          </a:xfrm>
          <a:prstGeom prst="rect">
            <a:avLst/>
          </a:prstGeom>
        </p:spPr>
      </p:pic>
      <p:sp>
        <p:nvSpPr>
          <p:cNvPr id="2" name="Title 1"/>
          <p:cNvSpPr>
            <a:spLocks noGrp="1"/>
          </p:cNvSpPr>
          <p:nvPr>
            <p:ph type="title"/>
          </p:nvPr>
        </p:nvSpPr>
        <p:spPr>
          <a:xfrm>
            <a:off x="1246865" y="890979"/>
            <a:ext cx="7332532" cy="1042602"/>
          </a:xfrm>
        </p:spPr>
        <p:txBody>
          <a:bodyPr/>
          <a:lstStyle/>
          <a:p>
            <a:r>
              <a:rPr lang="en-US" dirty="0"/>
              <a:t>Let’s do a quick review -Question 5</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Each measurement you make should be within the acceptable range of the test kit. If one of your three measurements is not in the range, you</a:t>
            </a:r>
          </a:p>
          <a:p>
            <a:pPr marL="0" indent="0">
              <a:buNone/>
            </a:pPr>
            <a:endParaRPr lang="en-US" dirty="0"/>
          </a:p>
          <a:p>
            <a:pPr marL="514350" indent="-514350">
              <a:buFont typeface="+mj-lt"/>
              <a:buAutoNum type="alphaUcPeriod"/>
            </a:pPr>
            <a:r>
              <a:rPr lang="en-US" dirty="0"/>
              <a:t>Repeat the protocol from the beginning</a:t>
            </a:r>
          </a:p>
          <a:p>
            <a:pPr marL="514350" indent="-514350">
              <a:buFont typeface="+mj-lt"/>
              <a:buAutoNum type="alphaUcPeriod"/>
            </a:pPr>
            <a:r>
              <a:rPr lang="en-US" dirty="0"/>
              <a:t>Discard one of the measurements and average the other two</a:t>
            </a:r>
          </a:p>
          <a:p>
            <a:pPr marL="514350" indent="-514350">
              <a:buFont typeface="+mj-lt"/>
              <a:buAutoNum type="alphaUcPeriod"/>
            </a:pPr>
            <a:r>
              <a:rPr lang="en-US" dirty="0"/>
              <a:t>Average all three measurements and make a note in the metadata</a:t>
            </a:r>
          </a:p>
        </p:txBody>
      </p:sp>
    </p:spTree>
    <p:extLst>
      <p:ext uri="{BB962C8B-B14F-4D97-AF65-F5344CB8AC3E}">
        <p14:creationId xmlns:p14="http://schemas.microsoft.com/office/powerpoint/2010/main" val="116274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30</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9" name="Content Placeholder 9"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061" y="0"/>
            <a:ext cx="1172679" cy="6879720"/>
          </a:xfrm>
          <a:prstGeom prst="rect">
            <a:avLst/>
          </a:prstGeom>
        </p:spPr>
      </p:pic>
      <p:sp>
        <p:nvSpPr>
          <p:cNvPr id="2" name="Title 1"/>
          <p:cNvSpPr>
            <a:spLocks noGrp="1"/>
          </p:cNvSpPr>
          <p:nvPr>
            <p:ph type="title"/>
          </p:nvPr>
        </p:nvSpPr>
        <p:spPr>
          <a:xfrm>
            <a:off x="1246865" y="890979"/>
            <a:ext cx="7332532" cy="1042602"/>
          </a:xfrm>
        </p:spPr>
        <p:txBody>
          <a:bodyPr/>
          <a:lstStyle/>
          <a:p>
            <a:r>
              <a:rPr lang="en-US" dirty="0"/>
              <a:t>Let’s do a quick review - Answer to Question 5</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Each measurement you make should be within the acceptable range of the test kit. If one of your three measurements is not in the range, you</a:t>
            </a:r>
          </a:p>
          <a:p>
            <a:pPr marL="0" indent="0">
              <a:buNone/>
            </a:pPr>
            <a:endParaRPr lang="en-US" dirty="0"/>
          </a:p>
          <a:p>
            <a:pPr marL="514350" indent="-514350">
              <a:buFont typeface="+mj-lt"/>
              <a:buAutoNum type="alphaUcPeriod"/>
            </a:pPr>
            <a:r>
              <a:rPr lang="en-US" dirty="0"/>
              <a:t>Repeat the protocol from the beginning</a:t>
            </a:r>
          </a:p>
          <a:p>
            <a:pPr marL="514350" indent="-514350">
              <a:buFont typeface="+mj-lt"/>
              <a:buAutoNum type="alphaUcPeriod"/>
            </a:pPr>
            <a:r>
              <a:rPr lang="en-US" b="1" dirty="0">
                <a:solidFill>
                  <a:srgbClr val="FF0000"/>
                </a:solidFill>
              </a:rPr>
              <a:t>Discard one of the measurements and average the other two- correct! </a:t>
            </a:r>
            <a:r>
              <a:rPr lang="en-US" b="1" dirty="0">
                <a:solidFill>
                  <a:srgbClr val="FF0000"/>
                </a:solidFill>
                <a:sym typeface="Wingdings"/>
              </a:rPr>
              <a:t> </a:t>
            </a:r>
            <a:endParaRPr lang="en-US" b="1" dirty="0">
              <a:solidFill>
                <a:srgbClr val="FF0000"/>
              </a:solidFill>
            </a:endParaRPr>
          </a:p>
          <a:p>
            <a:pPr marL="514350" indent="-514350">
              <a:buFont typeface="+mj-lt"/>
              <a:buAutoNum type="alphaUcPeriod"/>
            </a:pPr>
            <a:r>
              <a:rPr lang="en-US" dirty="0"/>
              <a:t>Average all three measurements and make a note in the metadata</a:t>
            </a:r>
          </a:p>
        </p:txBody>
      </p:sp>
    </p:spTree>
    <p:extLst>
      <p:ext uri="{BB962C8B-B14F-4D97-AF65-F5344CB8AC3E}">
        <p14:creationId xmlns:p14="http://schemas.microsoft.com/office/powerpoint/2010/main" val="1061305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31</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9" name="Content Placeholder 9"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061" y="31"/>
            <a:ext cx="1172679" cy="6879720"/>
          </a:xfrm>
          <a:prstGeom prst="rect">
            <a:avLst/>
          </a:prstGeom>
        </p:spPr>
      </p:pic>
      <p:sp>
        <p:nvSpPr>
          <p:cNvPr id="2" name="Title 1"/>
          <p:cNvSpPr>
            <a:spLocks noGrp="1"/>
          </p:cNvSpPr>
          <p:nvPr>
            <p:ph type="title"/>
          </p:nvPr>
        </p:nvSpPr>
        <p:spPr>
          <a:xfrm>
            <a:off x="1246865" y="890979"/>
            <a:ext cx="7332532" cy="1042602"/>
          </a:xfrm>
        </p:spPr>
        <p:txBody>
          <a:bodyPr/>
          <a:lstStyle/>
          <a:p>
            <a:r>
              <a:rPr lang="en-US" dirty="0"/>
              <a:t>Let’s do a quick review - Question 6</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When measuring, read the volume of the sample at eye level. Then:</a:t>
            </a:r>
          </a:p>
          <a:p>
            <a:pPr marL="0" indent="0">
              <a:buNone/>
            </a:pPr>
            <a:endParaRPr lang="en-US" dirty="0"/>
          </a:p>
          <a:p>
            <a:pPr marL="514350" indent="-514350">
              <a:buFont typeface="+mj-lt"/>
              <a:buAutoNum type="alphaUcPeriod"/>
            </a:pPr>
            <a:r>
              <a:rPr lang="en-US" dirty="0"/>
              <a:t>Record the measurement at the top of the meniscus</a:t>
            </a:r>
          </a:p>
          <a:p>
            <a:pPr marL="514350" indent="-514350">
              <a:buFont typeface="+mj-lt"/>
              <a:buAutoNum type="alphaUcPeriod"/>
            </a:pPr>
            <a:r>
              <a:rPr lang="en-US" dirty="0"/>
              <a:t>Average the value between the top and the bottom of the meniscus</a:t>
            </a:r>
          </a:p>
          <a:p>
            <a:pPr marL="514350" indent="-514350">
              <a:buFont typeface="+mj-lt"/>
              <a:buAutoNum type="alphaUcPeriod"/>
            </a:pPr>
            <a:r>
              <a:rPr lang="en-US" dirty="0"/>
              <a:t>Record the measurement at the bottom of the meniscus</a:t>
            </a:r>
          </a:p>
          <a:p>
            <a:pPr marL="514350" indent="-514350">
              <a:buFont typeface="+mj-lt"/>
              <a:buAutoNum type="alphaUcPeriod"/>
            </a:pPr>
            <a:endParaRPr lang="en-US" dirty="0"/>
          </a:p>
        </p:txBody>
      </p:sp>
    </p:spTree>
    <p:extLst>
      <p:ext uri="{BB962C8B-B14F-4D97-AF65-F5344CB8AC3E}">
        <p14:creationId xmlns:p14="http://schemas.microsoft.com/office/powerpoint/2010/main" val="1420801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32</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9" name="Content Placeholder 9" descr="Menu: How to collect your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061" y="31"/>
            <a:ext cx="1172680" cy="6879726"/>
          </a:xfrm>
          <a:prstGeom prst="rect">
            <a:avLst/>
          </a:prstGeom>
        </p:spPr>
      </p:pic>
      <p:sp>
        <p:nvSpPr>
          <p:cNvPr id="2" name="Title 1"/>
          <p:cNvSpPr>
            <a:spLocks noGrp="1"/>
          </p:cNvSpPr>
          <p:nvPr>
            <p:ph type="title"/>
          </p:nvPr>
        </p:nvSpPr>
        <p:spPr>
          <a:xfrm>
            <a:off x="1246865" y="890979"/>
            <a:ext cx="7332532" cy="1042602"/>
          </a:xfrm>
        </p:spPr>
        <p:txBody>
          <a:bodyPr/>
          <a:lstStyle/>
          <a:p>
            <a:r>
              <a:rPr lang="en-US" dirty="0"/>
              <a:t>Let’s do a quick review - Answer to Question 6</a:t>
            </a:r>
            <a:endParaRPr lang="en-US" dirty="0">
              <a:latin typeface="+mn-lt"/>
            </a:endParaRPr>
          </a:p>
        </p:txBody>
      </p:sp>
      <p:sp>
        <p:nvSpPr>
          <p:cNvPr id="6" name="Content Placeholder 5"/>
          <p:cNvSpPr>
            <a:spLocks noGrp="1"/>
          </p:cNvSpPr>
          <p:nvPr>
            <p:ph sz="half" idx="2"/>
          </p:nvPr>
        </p:nvSpPr>
        <p:spPr>
          <a:xfrm>
            <a:off x="1276115" y="1996047"/>
            <a:ext cx="7545747" cy="4351338"/>
          </a:xfrm>
        </p:spPr>
        <p:txBody>
          <a:bodyPr>
            <a:normAutofit fontScale="92500" lnSpcReduction="20000"/>
          </a:bodyPr>
          <a:lstStyle/>
          <a:p>
            <a:pPr marL="0" indent="0">
              <a:buNone/>
            </a:pPr>
            <a:r>
              <a:rPr lang="en-US" dirty="0"/>
              <a:t>When measuring, read the volume of the sample at eye level. Then:</a:t>
            </a:r>
          </a:p>
          <a:p>
            <a:pPr marL="514350" indent="-514350">
              <a:buFont typeface="+mj-lt"/>
              <a:buAutoNum type="alphaUcPeriod"/>
            </a:pPr>
            <a:r>
              <a:rPr lang="en-US" dirty="0"/>
              <a:t>Record the measurement at the top of the meniscus</a:t>
            </a:r>
          </a:p>
          <a:p>
            <a:pPr marL="514350" indent="-514350">
              <a:buFont typeface="+mj-lt"/>
              <a:buAutoNum type="alphaUcPeriod"/>
            </a:pPr>
            <a:r>
              <a:rPr lang="en-US" dirty="0"/>
              <a:t>Average the value between the top and the bottom of the meniscus</a:t>
            </a:r>
          </a:p>
          <a:p>
            <a:pPr marL="514350" indent="-514350">
              <a:buFont typeface="+mj-lt"/>
              <a:buAutoNum type="alphaUcPeriod"/>
            </a:pPr>
            <a:r>
              <a:rPr lang="en-US" b="1" dirty="0">
                <a:solidFill>
                  <a:srgbClr val="FF0000"/>
                </a:solidFill>
              </a:rPr>
              <a:t>Record the measurement at the bottom of the meniscus- correct! </a:t>
            </a:r>
            <a:r>
              <a:rPr lang="en-US" b="1" dirty="0">
                <a:solidFill>
                  <a:srgbClr val="FF0000"/>
                </a:solidFill>
                <a:sym typeface="Wingdings"/>
              </a:rPr>
              <a:t> </a:t>
            </a:r>
            <a:endParaRPr lang="en-US" dirty="0"/>
          </a:p>
          <a:p>
            <a:pPr marL="514350" indent="-514350">
              <a:buFont typeface="+mj-lt"/>
              <a:buAutoNum type="alphaUcPeriod"/>
            </a:pPr>
            <a:endParaRPr lang="en-US" b="1" dirty="0">
              <a:solidFill>
                <a:srgbClr val="FF0000"/>
              </a:solidFill>
            </a:endParaRPr>
          </a:p>
          <a:p>
            <a:pPr marL="0" indent="0">
              <a:buNone/>
            </a:pPr>
            <a:r>
              <a:rPr lang="en-US" sz="2600" b="1" dirty="0">
                <a:solidFill>
                  <a:srgbClr val="FF0000"/>
                </a:solidFill>
              </a:rPr>
              <a:t>In the next few slides,  we will review how to report  data to GLOBE and visualize data using the GLOBE Visualization System.</a:t>
            </a:r>
          </a:p>
        </p:txBody>
      </p:sp>
    </p:spTree>
    <p:extLst>
      <p:ext uri="{BB962C8B-B14F-4D97-AF65-F5344CB8AC3E}">
        <p14:creationId xmlns:p14="http://schemas.microsoft.com/office/powerpoint/2010/main" val="2015223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33</a:t>
            </a:fld>
            <a:endParaRPr lang="en-US" dirty="0"/>
          </a:p>
        </p:txBody>
      </p:sp>
      <p:pic>
        <p:nvPicPr>
          <p:cNvPr id="6" name="Content Placeholder 5"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645" y="0"/>
            <a:ext cx="8002355" cy="1019908"/>
          </a:xfrm>
        </p:spPr>
      </p:pic>
      <p:pic>
        <p:nvPicPr>
          <p:cNvPr id="11" name="Content Placeholder 10" descr="Menu: Entering data on GLOBE Websit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677" y="-35206"/>
            <a:ext cx="1196187" cy="7017633"/>
          </a:xfrm>
        </p:spPr>
      </p:pic>
      <p:sp>
        <p:nvSpPr>
          <p:cNvPr id="2" name="Title 1"/>
          <p:cNvSpPr>
            <a:spLocks noGrp="1"/>
          </p:cNvSpPr>
          <p:nvPr>
            <p:ph type="title"/>
          </p:nvPr>
        </p:nvSpPr>
        <p:spPr/>
        <p:txBody>
          <a:bodyPr/>
          <a:lstStyle/>
          <a:p>
            <a:r>
              <a:rPr lang="en-US" dirty="0">
                <a:solidFill>
                  <a:srgbClr val="000072"/>
                </a:solidFill>
                <a:hlinkClick r:id="rId4"/>
              </a:rPr>
              <a:t>Reporting your Data </a:t>
            </a:r>
            <a:r>
              <a:rPr lang="en-US" dirty="0">
                <a:solidFill>
                  <a:srgbClr val="000072"/>
                </a:solidFill>
              </a:rPr>
              <a:t>to GLOBE</a:t>
            </a:r>
            <a:br>
              <a:rPr lang="en-US" dirty="0">
                <a:solidFill>
                  <a:srgbClr val="000072"/>
                </a:solidFill>
              </a:rPr>
            </a:br>
            <a:endParaRPr lang="en-US" dirty="0"/>
          </a:p>
        </p:txBody>
      </p:sp>
      <p:sp>
        <p:nvSpPr>
          <p:cNvPr id="9" name="Content Placeholder 2"/>
          <p:cNvSpPr txBox="1">
            <a:spLocks/>
          </p:cNvSpPr>
          <p:nvPr/>
        </p:nvSpPr>
        <p:spPr>
          <a:xfrm>
            <a:off x="1292861" y="1845394"/>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hlinkClick r:id="rId5"/>
              </a:rPr>
              <a:t>Live Data Entry</a:t>
            </a:r>
            <a:r>
              <a:rPr lang="en-US" b="1" dirty="0"/>
              <a:t>: </a:t>
            </a:r>
            <a:r>
              <a:rPr lang="en-US" dirty="0"/>
              <a:t>Upload your data to the official GLOBE science database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Email Data Entry: Send data in the body of your email (not as an attachment) to </a:t>
            </a:r>
            <a:r>
              <a:rPr lang="en-US" b="1" dirty="0">
                <a:hlinkClick r:id="rId6"/>
              </a:rPr>
              <a:t>DATA@GLOBE.GOV</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dirty="0"/>
              <a:t>Mobile Data App: Download the GLOBE Science Data Entry app to your mobile device and select the right option.</a:t>
            </a:r>
          </a:p>
          <a:p>
            <a:pPr marL="0" indent="0">
              <a:buFont typeface="Arial" panose="020B0604020202020204" pitchFamily="34" charset="0"/>
              <a:buNone/>
            </a:pPr>
            <a:r>
              <a:rPr lang="en-US" b="1" dirty="0"/>
              <a:t>For Android </a:t>
            </a:r>
            <a:r>
              <a:rPr lang="en-US" dirty="0"/>
              <a:t>via </a:t>
            </a:r>
            <a:r>
              <a:rPr lang="en-US" b="1" dirty="0">
                <a:hlinkClick r:id="rId7"/>
              </a:rPr>
              <a:t>Google Play</a:t>
            </a:r>
            <a:endParaRPr lang="en-US" b="1" dirty="0"/>
          </a:p>
          <a:p>
            <a:pPr marL="0" indent="0">
              <a:buFont typeface="Arial" panose="020B0604020202020204" pitchFamily="34" charset="0"/>
              <a:buNone/>
            </a:pPr>
            <a:r>
              <a:rPr lang="en-US" b="1" dirty="0"/>
              <a:t>For IOS </a:t>
            </a:r>
            <a:r>
              <a:rPr lang="en-US" dirty="0"/>
              <a:t>via the </a:t>
            </a:r>
            <a:r>
              <a:rPr lang="en-US" b="1" dirty="0">
                <a:hlinkClick r:id="rId8"/>
              </a:rPr>
              <a:t>App Store</a:t>
            </a:r>
            <a:r>
              <a:rPr lang="en-US" b="1" dirty="0"/>
              <a:t> </a:t>
            </a:r>
          </a:p>
        </p:txBody>
      </p:sp>
      <p:pic>
        <p:nvPicPr>
          <p:cNvPr id="10" name="Content Placeholder 4" descr="Screen Shot of GLOBE Science Data Entry Mobile Ap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3542" y="1845394"/>
            <a:ext cx="2958186" cy="4351338"/>
          </a:xfrm>
          <a:prstGeom prst="rect">
            <a:avLst/>
          </a:prstGeom>
        </p:spPr>
      </p:pic>
    </p:spTree>
    <p:extLst>
      <p:ext uri="{BB962C8B-B14F-4D97-AF65-F5344CB8AC3E}">
        <p14:creationId xmlns:p14="http://schemas.microsoft.com/office/powerpoint/2010/main" val="1390510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34</a:t>
            </a:fld>
            <a:endParaRPr lang="en-US" dirty="0"/>
          </a:p>
        </p:txBody>
      </p:sp>
      <p:pic>
        <p:nvPicPr>
          <p:cNvPr id="7" name="Content Placeholder 5"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645" y="0"/>
            <a:ext cx="8002355" cy="1019908"/>
          </a:xfrm>
          <a:prstGeom prst="rect">
            <a:avLst/>
          </a:prstGeom>
        </p:spPr>
      </p:pic>
      <p:pic>
        <p:nvPicPr>
          <p:cNvPr id="8" name="Content Placeholder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7" y="-35206"/>
            <a:ext cx="1196187" cy="7017633"/>
          </a:xfrm>
          <a:prstGeom prst="rect">
            <a:avLst/>
          </a:prstGeom>
        </p:spPr>
      </p:pic>
      <p:sp>
        <p:nvSpPr>
          <p:cNvPr id="2" name="Title 1"/>
          <p:cNvSpPr>
            <a:spLocks noGrp="1"/>
          </p:cNvSpPr>
          <p:nvPr>
            <p:ph type="title"/>
          </p:nvPr>
        </p:nvSpPr>
        <p:spPr>
          <a:xfrm>
            <a:off x="1466850" y="1260503"/>
            <a:ext cx="7886700" cy="1325563"/>
          </a:xfrm>
        </p:spPr>
        <p:txBody>
          <a:bodyPr/>
          <a:lstStyle/>
          <a:p>
            <a:r>
              <a:rPr lang="en-US" dirty="0">
                <a:latin typeface="+mn-lt"/>
              </a:rPr>
              <a:t>Entering your data via Live Data Entry or Data</a:t>
            </a:r>
            <a:br>
              <a:rPr lang="en-US" dirty="0">
                <a:latin typeface="+mn-lt"/>
              </a:rPr>
            </a:br>
            <a:r>
              <a:rPr lang="en-US" dirty="0">
                <a:latin typeface="+mn-lt"/>
              </a:rPr>
              <a:t> Entry Mobile App-1</a:t>
            </a:r>
            <a:br>
              <a:rPr lang="en-US" dirty="0">
                <a:solidFill>
                  <a:srgbClr val="000090"/>
                </a:solidFill>
              </a:rPr>
            </a:br>
            <a:endParaRPr lang="en-US" dirty="0"/>
          </a:p>
        </p:txBody>
      </p:sp>
      <p:pic>
        <p:nvPicPr>
          <p:cNvPr id="6" name="Content Placeholder 5" descr="Screenshot of data entry form. You will need to identify your sampling site. Select Integrated hydrology, and &quot;new observation&quot; to get started.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66850" y="2423401"/>
            <a:ext cx="5124450" cy="3667597"/>
          </a:xfrm>
        </p:spPr>
      </p:pic>
    </p:spTree>
    <p:extLst>
      <p:ext uri="{BB962C8B-B14F-4D97-AF65-F5344CB8AC3E}">
        <p14:creationId xmlns:p14="http://schemas.microsoft.com/office/powerpoint/2010/main" val="204807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35</a:t>
            </a:fld>
            <a:endParaRPr lang="en-US" dirty="0"/>
          </a:p>
        </p:txBody>
      </p:sp>
      <p:pic>
        <p:nvPicPr>
          <p:cNvPr id="11" name="Content Placeholder 5"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645" y="0"/>
            <a:ext cx="8002355" cy="1001824"/>
          </a:xfrm>
          <a:prstGeom prst="rect">
            <a:avLst/>
          </a:prstGeom>
        </p:spPr>
      </p:pic>
      <p:pic>
        <p:nvPicPr>
          <p:cNvPr id="12" name="Content Placeholder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7" y="-35205"/>
            <a:ext cx="1196187" cy="6893206"/>
          </a:xfrm>
          <a:prstGeom prst="rect">
            <a:avLst/>
          </a:prstGeom>
        </p:spPr>
      </p:pic>
      <p:sp>
        <p:nvSpPr>
          <p:cNvPr id="2" name="Title 1"/>
          <p:cNvSpPr>
            <a:spLocks noGrp="1"/>
          </p:cNvSpPr>
          <p:nvPr>
            <p:ph type="title"/>
          </p:nvPr>
        </p:nvSpPr>
        <p:spPr>
          <a:xfrm>
            <a:off x="1159510" y="1037029"/>
            <a:ext cx="7886700" cy="1325563"/>
          </a:xfrm>
        </p:spPr>
        <p:txBody>
          <a:bodyPr>
            <a:normAutofit/>
          </a:bodyPr>
          <a:lstStyle/>
          <a:p>
            <a:r>
              <a:rPr lang="en-US" sz="2200" dirty="0">
                <a:solidFill>
                  <a:srgbClr val="000090"/>
                </a:solidFill>
                <a:latin typeface="+mn-lt"/>
              </a:rPr>
              <a:t>Entering your data via Live Data Entry or Data Entry Mobile App-2 </a:t>
            </a:r>
            <a:br>
              <a:rPr lang="en-US" dirty="0">
                <a:solidFill>
                  <a:srgbClr val="000090"/>
                </a:solidFill>
              </a:rPr>
            </a:br>
            <a:br>
              <a:rPr lang="en-US" dirty="0">
                <a:solidFill>
                  <a:srgbClr val="000072"/>
                </a:solidFill>
              </a:rPr>
            </a:br>
            <a:endParaRPr lang="en-US" dirty="0"/>
          </a:p>
        </p:txBody>
      </p:sp>
      <p:pic>
        <p:nvPicPr>
          <p:cNvPr id="8" name="Content Placeholder 5" descr="Screenshot of GLOBE data entry. Select the water body state, and the protocol from the icons provided. Be sure to enter data specifying the kind of kit used. Enter each measurement and click &quot;add&quot;, then click lower left to send data. You are done! Want to check who else has submitted alkalinity data using the GLOBE Viz System?"/>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43797" y="1593398"/>
            <a:ext cx="6908896" cy="4855330"/>
          </a:xfrm>
        </p:spPr>
      </p:pic>
    </p:spTree>
    <p:extLst>
      <p:ext uri="{BB962C8B-B14F-4D97-AF65-F5344CB8AC3E}">
        <p14:creationId xmlns:p14="http://schemas.microsoft.com/office/powerpoint/2010/main" val="790199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36</a:t>
            </a:fld>
            <a:endParaRPr lang="en-US" dirty="0"/>
          </a:p>
        </p:txBody>
      </p:sp>
      <p:pic>
        <p:nvPicPr>
          <p:cNvPr id="6" name="Content Placeholder 5"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1720" y="-1845"/>
            <a:ext cx="8082280" cy="1018552"/>
          </a:xfrm>
        </p:spPr>
      </p:pic>
      <p:pic>
        <p:nvPicPr>
          <p:cNvPr id="14" name="Content Placeholder 13" descr="Menu: Understand the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186" y="-17621"/>
            <a:ext cx="1119892" cy="6875621"/>
          </a:xfrm>
        </p:spPr>
      </p:pic>
      <p:sp>
        <p:nvSpPr>
          <p:cNvPr id="2" name="Title 1"/>
          <p:cNvSpPr>
            <a:spLocks noGrp="1"/>
          </p:cNvSpPr>
          <p:nvPr>
            <p:ph type="title"/>
          </p:nvPr>
        </p:nvSpPr>
        <p:spPr>
          <a:xfrm>
            <a:off x="1182003" y="665948"/>
            <a:ext cx="7886700" cy="1325563"/>
          </a:xfrm>
        </p:spPr>
        <p:txBody>
          <a:bodyPr>
            <a:normAutofit/>
          </a:bodyPr>
          <a:lstStyle/>
          <a:p>
            <a:pPr>
              <a:spcAft>
                <a:spcPts val="600"/>
              </a:spcAft>
            </a:pPr>
            <a:r>
              <a:rPr lang="en-US" sz="2400" dirty="0">
                <a:solidFill>
                  <a:srgbClr val="000072"/>
                </a:solidFill>
                <a:latin typeface="+mn-lt"/>
              </a:rPr>
              <a:t>Visualize and Retrieve Alkalinity Data: 1/3</a:t>
            </a:r>
          </a:p>
        </p:txBody>
      </p:sp>
      <p:sp>
        <p:nvSpPr>
          <p:cNvPr id="9" name="Rectangle 8"/>
          <p:cNvSpPr/>
          <p:nvPr/>
        </p:nvSpPr>
        <p:spPr>
          <a:xfrm>
            <a:off x="1159510" y="1684500"/>
            <a:ext cx="7886700" cy="1200329"/>
          </a:xfrm>
          <a:prstGeom prst="rect">
            <a:avLst/>
          </a:prstGeom>
        </p:spPr>
        <p:txBody>
          <a:bodyPr wrap="square">
            <a:spAutoFit/>
          </a:bodyPr>
          <a:lstStyle/>
          <a:p>
            <a:pPr>
              <a:spcAft>
                <a:spcPts val="600"/>
              </a:spcAft>
            </a:pPr>
            <a:r>
              <a:rPr lang="en-US" dirty="0"/>
              <a:t>GLOBE provides the ability to view and interact with data measured across the world. Select our </a:t>
            </a:r>
            <a:r>
              <a:rPr lang="en-US" dirty="0">
                <a:hlinkClick r:id="rId4"/>
              </a:rPr>
              <a:t>visualization tool</a:t>
            </a:r>
            <a:r>
              <a:rPr lang="en-US" dirty="0"/>
              <a:t> to map, graph, filter and export nitrate data that have been measured across GLOBE protocols since 1995. Here are screenshots steps you will use when you use the visualization tool: </a:t>
            </a:r>
          </a:p>
        </p:txBody>
      </p:sp>
      <p:pic>
        <p:nvPicPr>
          <p:cNvPr id="16" name="Content Placeholder 9" descr="Screenshot of map interface, GLOBE Visualization System.From drop down menu, select &quot;Alkalinity&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100" y="2884829"/>
            <a:ext cx="7302391" cy="3010456"/>
          </a:xfrm>
          <a:prstGeom prst="rect">
            <a:avLst/>
          </a:prstGeom>
        </p:spPr>
      </p:pic>
      <p:sp>
        <p:nvSpPr>
          <p:cNvPr id="11" name="Rectangle 10"/>
          <p:cNvSpPr/>
          <p:nvPr/>
        </p:nvSpPr>
        <p:spPr>
          <a:xfrm>
            <a:off x="1297863" y="5892582"/>
            <a:ext cx="8296724" cy="646331"/>
          </a:xfrm>
          <a:prstGeom prst="rect">
            <a:avLst/>
          </a:prstGeom>
        </p:spPr>
        <p:txBody>
          <a:bodyPr wrap="square">
            <a:spAutoFit/>
          </a:bodyPr>
          <a:lstStyle/>
          <a:p>
            <a:r>
              <a:rPr lang="en-US" b="1" dirty="0"/>
              <a:t>Link to step-by-step tutorials on Using the Visualization System will assist you in finding and analyzing GLOBE data: </a:t>
            </a:r>
            <a:r>
              <a:rPr lang="en-US" dirty="0">
                <a:hlinkClick r:id="rId6"/>
              </a:rPr>
              <a:t>PDF version</a:t>
            </a:r>
            <a:endParaRPr lang="en-US" dirty="0"/>
          </a:p>
        </p:txBody>
      </p:sp>
    </p:spTree>
    <p:extLst>
      <p:ext uri="{BB962C8B-B14F-4D97-AF65-F5344CB8AC3E}">
        <p14:creationId xmlns:p14="http://schemas.microsoft.com/office/powerpoint/2010/main" val="1653429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37</a:t>
            </a:fld>
            <a:endParaRPr lang="en-US" dirty="0"/>
          </a:p>
        </p:txBody>
      </p:sp>
      <p:pic>
        <p:nvPicPr>
          <p:cNvPr id="12" name="Content Placeholder 5"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20" y="-1845"/>
            <a:ext cx="8082280" cy="1018552"/>
          </a:xfrm>
          <a:prstGeom prst="rect">
            <a:avLst/>
          </a:prstGeom>
        </p:spPr>
      </p:pic>
      <p:pic>
        <p:nvPicPr>
          <p:cNvPr id="13" name="Content Placeholder 13"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 y="-17621"/>
            <a:ext cx="1119892" cy="6875621"/>
          </a:xfrm>
          <a:prstGeom prst="rect">
            <a:avLst/>
          </a:prstGeom>
        </p:spPr>
      </p:pic>
      <p:sp>
        <p:nvSpPr>
          <p:cNvPr id="2" name="Title 1"/>
          <p:cNvSpPr>
            <a:spLocks noGrp="1"/>
          </p:cNvSpPr>
          <p:nvPr>
            <p:ph type="title"/>
          </p:nvPr>
        </p:nvSpPr>
        <p:spPr>
          <a:xfrm>
            <a:off x="1425084" y="1151793"/>
            <a:ext cx="6815113" cy="581002"/>
          </a:xfrm>
        </p:spPr>
        <p:txBody>
          <a:bodyPr>
            <a:normAutofit/>
          </a:bodyPr>
          <a:lstStyle/>
          <a:p>
            <a:pPr>
              <a:spcAft>
                <a:spcPts val="600"/>
              </a:spcAft>
            </a:pPr>
            <a:r>
              <a:rPr lang="en-US" sz="2400" dirty="0">
                <a:solidFill>
                  <a:srgbClr val="000072"/>
                </a:solidFill>
                <a:latin typeface="+mn-lt"/>
              </a:rPr>
              <a:t>Visualize and Retrieve Water pH Data: 2/3</a:t>
            </a:r>
          </a:p>
        </p:txBody>
      </p:sp>
      <p:sp>
        <p:nvSpPr>
          <p:cNvPr id="11" name="Content Placeholder 2"/>
          <p:cNvSpPr txBox="1">
            <a:spLocks/>
          </p:cNvSpPr>
          <p:nvPr/>
        </p:nvSpPr>
        <p:spPr>
          <a:xfrm>
            <a:off x="1425084" y="1847094"/>
            <a:ext cx="7467135" cy="654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dirty="0"/>
              <a:t>Select the sampling site for which you need  nitrate data,  and a box will open with data summary for that site. </a:t>
            </a:r>
          </a:p>
        </p:txBody>
      </p:sp>
      <p:pic>
        <p:nvPicPr>
          <p:cNvPr id="6" name="Content Placeholder 5" descr="Screenshot of map interface, GLOBE Visualization System. Enter the date or range of dates of data you want to examine. Icons will appear in locations where alkalinity data is availabl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92518" y="2501823"/>
            <a:ext cx="6776573" cy="3510754"/>
          </a:xfrm>
        </p:spPr>
      </p:pic>
    </p:spTree>
    <p:extLst>
      <p:ext uri="{BB962C8B-B14F-4D97-AF65-F5344CB8AC3E}">
        <p14:creationId xmlns:p14="http://schemas.microsoft.com/office/powerpoint/2010/main" val="1164126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38</a:t>
            </a:fld>
            <a:endParaRPr lang="en-US" dirty="0"/>
          </a:p>
        </p:txBody>
      </p:sp>
      <p:pic>
        <p:nvPicPr>
          <p:cNvPr id="7" name="Content Placeholder 5"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20" y="-1845"/>
            <a:ext cx="8082280" cy="1018552"/>
          </a:xfrm>
          <a:prstGeom prst="rect">
            <a:avLst/>
          </a:prstGeom>
        </p:spPr>
      </p:pic>
      <p:pic>
        <p:nvPicPr>
          <p:cNvPr id="8" name="Content Placeholder 13"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 y="-17621"/>
            <a:ext cx="1119892" cy="6875621"/>
          </a:xfrm>
          <a:prstGeom prst="rect">
            <a:avLst/>
          </a:prstGeom>
        </p:spPr>
      </p:pic>
      <p:sp>
        <p:nvSpPr>
          <p:cNvPr id="2" name="Title 1"/>
          <p:cNvSpPr>
            <a:spLocks noGrp="1"/>
          </p:cNvSpPr>
          <p:nvPr>
            <p:ph type="title"/>
          </p:nvPr>
        </p:nvSpPr>
        <p:spPr>
          <a:xfrm>
            <a:off x="1317772" y="1125415"/>
            <a:ext cx="6023805" cy="703385"/>
          </a:xfrm>
        </p:spPr>
        <p:txBody>
          <a:bodyPr>
            <a:normAutofit/>
          </a:bodyPr>
          <a:lstStyle/>
          <a:p>
            <a:pPr>
              <a:spcAft>
                <a:spcPts val="600"/>
              </a:spcAft>
            </a:pPr>
            <a:r>
              <a:rPr lang="en-US" sz="2400" dirty="0">
                <a:solidFill>
                  <a:srgbClr val="000072"/>
                </a:solidFill>
                <a:latin typeface="+mn-lt"/>
              </a:rPr>
              <a:t>Visualize and Retrieve Water pH Data: 3/3</a:t>
            </a:r>
          </a:p>
        </p:txBody>
      </p:sp>
      <p:pic>
        <p:nvPicPr>
          <p:cNvPr id="5" name="Content Placeholder 4" descr="Screenshot of map interface, GLOBE Visualization System. Clicking on a location will open to a map note providing alkalinity data for that location and time. Follow instructions in the tutorial to download data as a .csv file for analysi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39152" y="1991928"/>
            <a:ext cx="7675029" cy="3951672"/>
          </a:xfrm>
        </p:spPr>
      </p:pic>
    </p:spTree>
    <p:extLst>
      <p:ext uri="{BB962C8B-B14F-4D97-AF65-F5344CB8AC3E}">
        <p14:creationId xmlns:p14="http://schemas.microsoft.com/office/powerpoint/2010/main" val="44116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3</a:t>
            </a:fld>
            <a:endParaRPr lang="en-US" dirty="0"/>
          </a:p>
        </p:txBody>
      </p:sp>
      <p:pic>
        <p:nvPicPr>
          <p:cNvPr id="10"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009" y="-1"/>
            <a:ext cx="7966515" cy="1002323"/>
          </a:xfrm>
          <a:prstGeom prst="rect">
            <a:avLst/>
          </a:prstGeom>
        </p:spPr>
      </p:pic>
      <p:pic>
        <p:nvPicPr>
          <p:cNvPr id="12" name="Content Placeholder 11" descr="Menu: What is alkali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85"/>
            <a:ext cx="1207942" cy="6858000"/>
          </a:xfrm>
          <a:prstGeom prst="rect">
            <a:avLst/>
          </a:prstGeom>
        </p:spPr>
      </p:pic>
      <p:sp>
        <p:nvSpPr>
          <p:cNvPr id="2" name="Title 1"/>
          <p:cNvSpPr>
            <a:spLocks noGrp="1"/>
          </p:cNvSpPr>
          <p:nvPr>
            <p:ph type="title"/>
          </p:nvPr>
        </p:nvSpPr>
        <p:spPr>
          <a:xfrm>
            <a:off x="1392267" y="786537"/>
            <a:ext cx="7886700" cy="1325563"/>
          </a:xfrm>
        </p:spPr>
        <p:txBody>
          <a:bodyPr/>
          <a:lstStyle/>
          <a:p>
            <a:r>
              <a:rPr lang="en-US" dirty="0">
                <a:latin typeface="+mn-lt"/>
              </a:rPr>
              <a:t>Alkalinity  Protocol</a:t>
            </a:r>
          </a:p>
        </p:txBody>
      </p:sp>
      <p:sp>
        <p:nvSpPr>
          <p:cNvPr id="8" name="Content Placeholder 2"/>
          <p:cNvSpPr txBox="1">
            <a:spLocks/>
          </p:cNvSpPr>
          <p:nvPr/>
        </p:nvSpPr>
        <p:spPr>
          <a:xfrm>
            <a:off x="1341967" y="1770340"/>
            <a:ext cx="4577578" cy="50876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700" dirty="0"/>
              <a:t>Alkalinity and pH are properties of water that are related, but different. Alkalinity is the measure of the pH buffering capacity of the water. pH, on the other hand, is the acidity of water.</a:t>
            </a:r>
          </a:p>
          <a:p>
            <a:pPr marL="0" indent="0" algn="just">
              <a:buNone/>
            </a:pPr>
            <a:endParaRPr lang="en-US" sz="1700" dirty="0"/>
          </a:p>
          <a:p>
            <a:pPr marL="0" indent="0" algn="just">
              <a:buNone/>
            </a:pPr>
            <a:r>
              <a:rPr lang="en-US" sz="1700" dirty="0"/>
              <a:t>Alkalinity is expressed as the amount of calcium carbonate (CaCO3) in your water, although other substances can contribute to alkalinity as well. The units of alkalinity are either part per million (ppm) or mg/L. These units are equivalent, as 1 ppm = 1 mg/L.</a:t>
            </a:r>
          </a:p>
          <a:p>
            <a:pPr marL="0" indent="0" algn="just">
              <a:buNone/>
            </a:pPr>
            <a:endParaRPr lang="en-US" sz="1700" dirty="0"/>
          </a:p>
          <a:p>
            <a:pPr marL="0" indent="0" algn="just">
              <a:buNone/>
            </a:pPr>
            <a:r>
              <a:rPr lang="en-US" sz="1700" dirty="0"/>
              <a:t>Alkalinity comes from dissolved rocks, particularly limestone (CaCO3), and soils. It is added to the water naturally as water comes in contact with rocks and soil. Water dissolves the CaCO3, carrying it into streams and lakes. Those water bodies that have high alkalinity are well buffered and resist changes in pH even when acid is added to the water.</a:t>
            </a:r>
          </a:p>
          <a:p>
            <a:endParaRPr lang="en-US" dirty="0"/>
          </a:p>
        </p:txBody>
      </p:sp>
      <p:pic>
        <p:nvPicPr>
          <p:cNvPr id="13" name="Content Placeholder 5" descr="List of GLOBE Hydrosphere Measurements. Hydrosphere Study Site, Water Temperature, Water Transparency, Conductivity, pH, Mosquito Larvae, Alkalinity, Dissolved Oxygen, Salinity, Nitrates, and Freshwater Macroinvertebrates. This is the alkalinity protocol.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82167" y="1788859"/>
            <a:ext cx="2469464" cy="4605499"/>
          </a:xfrm>
        </p:spPr>
      </p:pic>
    </p:spTree>
    <p:extLst>
      <p:ext uri="{BB962C8B-B14F-4D97-AF65-F5344CB8AC3E}">
        <p14:creationId xmlns:p14="http://schemas.microsoft.com/office/powerpoint/2010/main" val="611067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mark of student using a probe, measuring a parameter in a bucket sample. "/>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159510" y="1325143"/>
            <a:ext cx="8015979" cy="5532857"/>
          </a:xfrm>
          <a:prstGeom prst="rect">
            <a:avLst/>
          </a:prstGeom>
        </p:spPr>
      </p:pic>
      <p:sp>
        <p:nvSpPr>
          <p:cNvPr id="4" name="Slide Number Placeholder 3"/>
          <p:cNvSpPr>
            <a:spLocks noGrp="1"/>
          </p:cNvSpPr>
          <p:nvPr>
            <p:ph type="sldNum" sz="quarter" idx="12"/>
          </p:nvPr>
        </p:nvSpPr>
        <p:spPr/>
        <p:txBody>
          <a:bodyPr/>
          <a:lstStyle/>
          <a:p>
            <a:fld id="{7473EC50-3ED0-CA48-8147-E2073213C44D}" type="slidenum">
              <a:rPr lang="en-US" smtClean="0"/>
              <a:t>39</a:t>
            </a:fld>
            <a:endParaRPr lang="en-US" dirty="0"/>
          </a:p>
        </p:txBody>
      </p:sp>
      <p:pic>
        <p:nvPicPr>
          <p:cNvPr id="9" name="Content Placeholder 8" descr="Banner: Alkalinity Protocol"/>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26619" y="31"/>
            <a:ext cx="8048869" cy="1001167"/>
          </a:xfrm>
        </p:spPr>
      </p:pic>
      <p:pic>
        <p:nvPicPr>
          <p:cNvPr id="11" name="Content Placeholder 10" descr="Menu: Quiz yourself"/>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647" y="30"/>
            <a:ext cx="1181960" cy="6857969"/>
          </a:xfrm>
        </p:spPr>
      </p:pic>
      <p:sp>
        <p:nvSpPr>
          <p:cNvPr id="2" name="Title 1"/>
          <p:cNvSpPr>
            <a:spLocks noGrp="1"/>
          </p:cNvSpPr>
          <p:nvPr>
            <p:ph type="title"/>
          </p:nvPr>
        </p:nvSpPr>
        <p:spPr>
          <a:xfrm>
            <a:off x="1288788" y="797317"/>
            <a:ext cx="7886700" cy="1325563"/>
          </a:xfrm>
        </p:spPr>
        <p:txBody>
          <a:bodyPr>
            <a:normAutofit/>
          </a:bodyPr>
          <a:lstStyle/>
          <a:p>
            <a:r>
              <a:rPr lang="en-US" sz="2400" dirty="0">
                <a:solidFill>
                  <a:srgbClr val="000090"/>
                </a:solidFill>
                <a:latin typeface="+mn-lt"/>
              </a:rPr>
              <a:t>Review questions to help you prepare to conduct the Hydrosphere Alkalinity Protocol</a:t>
            </a:r>
          </a:p>
        </p:txBody>
      </p:sp>
      <p:sp>
        <p:nvSpPr>
          <p:cNvPr id="3" name="Content Placeholder 2"/>
          <p:cNvSpPr>
            <a:spLocks noGrp="1"/>
          </p:cNvSpPr>
          <p:nvPr>
            <p:ph sz="half" idx="1"/>
          </p:nvPr>
        </p:nvSpPr>
        <p:spPr>
          <a:xfrm>
            <a:off x="1281298" y="1915902"/>
            <a:ext cx="7528165" cy="4351338"/>
          </a:xfrm>
        </p:spPr>
        <p:txBody>
          <a:bodyPr>
            <a:normAutofit fontScale="92500" lnSpcReduction="20000"/>
          </a:bodyPr>
          <a:lstStyle/>
          <a:p>
            <a:pPr>
              <a:buFont typeface="+mj-lt"/>
              <a:buAutoNum type="arabicPeriod"/>
            </a:pPr>
            <a:r>
              <a:rPr lang="en-US" b="1" dirty="0"/>
              <a:t>The hydrosphere connects all parts of the Earth system: what are three forms that water can be found on Earth?</a:t>
            </a:r>
          </a:p>
          <a:p>
            <a:pPr>
              <a:buFont typeface="+mj-lt"/>
              <a:buAutoNum type="arabicPeriod"/>
            </a:pPr>
            <a:r>
              <a:rPr lang="en-US" b="1" dirty="0"/>
              <a:t>Where does a water body’s alkalinity originally come from, in natural settings? </a:t>
            </a:r>
          </a:p>
          <a:p>
            <a:pPr>
              <a:buFont typeface="+mj-lt"/>
              <a:buAutoNum type="arabicPeriod"/>
            </a:pPr>
            <a:r>
              <a:rPr lang="en-US" b="1" dirty="0"/>
              <a:t>What does it mean when we say that a water body is well-buffered?</a:t>
            </a:r>
          </a:p>
          <a:p>
            <a:pPr>
              <a:buFont typeface="+mj-lt"/>
              <a:buAutoNum type="arabicPeriod"/>
            </a:pPr>
            <a:r>
              <a:rPr lang="en-US" b="1" dirty="0"/>
              <a:t>Alkalinity is reported as the concentration of (this substance)_________ in  units of either ppm or _______.</a:t>
            </a:r>
          </a:p>
          <a:p>
            <a:pPr>
              <a:buFont typeface="+mj-lt"/>
              <a:buAutoNum type="arabicPeriod"/>
            </a:pPr>
            <a:r>
              <a:rPr lang="en-US" b="1" dirty="0"/>
              <a:t>If the alkalinity of water is below 100 mg/L , would it be described as or pH sensitive or well buffered?</a:t>
            </a:r>
          </a:p>
          <a:p>
            <a:pPr>
              <a:buFont typeface="+mj-lt"/>
              <a:buAutoNum type="arabicPeriod"/>
            </a:pPr>
            <a:r>
              <a:rPr lang="en-US" b="1" dirty="0"/>
              <a:t>What step do you need to complete before beginning the Alkalinity measurements using the test kit?</a:t>
            </a:r>
          </a:p>
          <a:p>
            <a:pPr>
              <a:buFont typeface="+mj-lt"/>
              <a:buAutoNum type="arabicPeriod"/>
            </a:pPr>
            <a:r>
              <a:rPr lang="en-US" b="1" dirty="0"/>
              <a:t>You should always hold your titrator at a slight angle/vertically/horizontally</a:t>
            </a:r>
          </a:p>
          <a:p>
            <a:pPr>
              <a:buFont typeface="+mj-lt"/>
              <a:buAutoNum type="arabicPeriod"/>
            </a:pPr>
            <a:r>
              <a:rPr lang="en-US" b="1" dirty="0"/>
              <a:t>Most water bodies have alkalinity values between 40-300 ppm. What would that measurement be in mg/L?</a:t>
            </a:r>
          </a:p>
          <a:p>
            <a:pPr lvl="0">
              <a:buFont typeface="+mj-lt"/>
              <a:buAutoNum type="arabicPeriod"/>
            </a:pPr>
            <a:r>
              <a:rPr lang="en-US" b="1" dirty="0"/>
              <a:t>What are the safety precautions you should take when doing any of the hydrology protocols?</a:t>
            </a:r>
          </a:p>
          <a:p>
            <a:pPr lvl="0">
              <a:buFont typeface="+mj-lt"/>
              <a:buAutoNum type="arabicPeriod"/>
            </a:pPr>
            <a:r>
              <a:rPr lang="en-US" b="1" dirty="0"/>
              <a:t> How does alkalinity of a water body relate to its pH?</a:t>
            </a:r>
          </a:p>
        </p:txBody>
      </p:sp>
    </p:spTree>
    <p:extLst>
      <p:ext uri="{BB962C8B-B14F-4D97-AF65-F5344CB8AC3E}">
        <p14:creationId xmlns:p14="http://schemas.microsoft.com/office/powerpoint/2010/main" val="1705929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40</a:t>
            </a:fld>
            <a:endParaRPr lang="en-US" dirty="0"/>
          </a:p>
        </p:txBody>
      </p:sp>
      <p:pic>
        <p:nvPicPr>
          <p:cNvPr id="9" name="Content Placeholder 8"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p:spPr>
      </p:pic>
      <p:pic>
        <p:nvPicPr>
          <p:cNvPr id="11" name="Content Placeholder 10" descr="Menu: Quiz yoursel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647" y="30"/>
            <a:ext cx="1181960" cy="6857969"/>
          </a:xfrm>
        </p:spPr>
      </p:pic>
      <p:sp>
        <p:nvSpPr>
          <p:cNvPr id="2" name="Title 1"/>
          <p:cNvSpPr>
            <a:spLocks noGrp="1"/>
          </p:cNvSpPr>
          <p:nvPr>
            <p:ph type="title"/>
          </p:nvPr>
        </p:nvSpPr>
        <p:spPr>
          <a:xfrm>
            <a:off x="1288788" y="797317"/>
            <a:ext cx="7886700" cy="1325563"/>
          </a:xfrm>
        </p:spPr>
        <p:txBody>
          <a:bodyPr>
            <a:normAutofit/>
          </a:bodyPr>
          <a:lstStyle/>
          <a:p>
            <a:r>
              <a:rPr lang="en-US" sz="2400" dirty="0">
                <a:solidFill>
                  <a:srgbClr val="000090"/>
                </a:solidFill>
                <a:latin typeface="+mn-lt"/>
              </a:rPr>
              <a:t>Are you ready to take the quiz?</a:t>
            </a:r>
          </a:p>
        </p:txBody>
      </p:sp>
      <p:sp>
        <p:nvSpPr>
          <p:cNvPr id="3" name="Content Placeholder 2"/>
          <p:cNvSpPr>
            <a:spLocks noGrp="1"/>
          </p:cNvSpPr>
          <p:nvPr>
            <p:ph sz="half" idx="1"/>
          </p:nvPr>
        </p:nvSpPr>
        <p:spPr>
          <a:xfrm>
            <a:off x="1281298" y="1915902"/>
            <a:ext cx="7528165" cy="4351338"/>
          </a:xfrm>
        </p:spPr>
        <p:txBody>
          <a:bodyPr>
            <a:normAutofit/>
          </a:bodyPr>
          <a:lstStyle/>
          <a:p>
            <a:r>
              <a:rPr lang="en-US" sz="2000" b="1" dirty="0">
                <a:solidFill>
                  <a:srgbClr val="000000"/>
                </a:solidFill>
              </a:rPr>
              <a:t>You have now completed the </a:t>
            </a:r>
            <a:r>
              <a:rPr lang="en-US" sz="2000" b="1">
                <a:solidFill>
                  <a:srgbClr val="000000"/>
                </a:solidFill>
              </a:rPr>
              <a:t>slide set. </a:t>
            </a:r>
            <a:r>
              <a:rPr lang="en-US" sz="2000" b="1" dirty="0">
                <a:solidFill>
                  <a:srgbClr val="000000"/>
                </a:solidFill>
              </a:rPr>
              <a:t>If you are ready to take the quiz, sign on and take the quiz corresponding to </a:t>
            </a:r>
            <a:r>
              <a:rPr lang="en-US" sz="2000" b="1" dirty="0">
                <a:solidFill>
                  <a:srgbClr val="000072"/>
                </a:solidFill>
              </a:rPr>
              <a:t>Alkalinity Protocol</a:t>
            </a:r>
            <a:r>
              <a:rPr lang="en-US" sz="2000" b="1" dirty="0">
                <a:solidFill>
                  <a:srgbClr val="055000"/>
                </a:solidFill>
              </a:rPr>
              <a:t>.</a:t>
            </a:r>
          </a:p>
          <a:p>
            <a:endParaRPr lang="en-US" sz="2000" b="1" dirty="0">
              <a:solidFill>
                <a:srgbClr val="000000"/>
              </a:solidFill>
            </a:endParaRPr>
          </a:p>
          <a:p>
            <a:r>
              <a:rPr lang="en-US" sz="2000" b="1" dirty="0">
                <a:solidFill>
                  <a:srgbClr val="000000"/>
                </a:solidFill>
              </a:rPr>
              <a:t>You can also review the slide stack, post questions on the discussion board, or look at the FAQs on the next page. </a:t>
            </a:r>
          </a:p>
          <a:p>
            <a:endParaRPr lang="en-US" sz="2000" b="1" dirty="0">
              <a:solidFill>
                <a:srgbClr val="000000"/>
              </a:solidFill>
            </a:endParaRPr>
          </a:p>
          <a:p>
            <a:r>
              <a:rPr lang="en-US" sz="2000" b="1" dirty="0">
                <a:solidFill>
                  <a:srgbClr val="000000"/>
                </a:solidFill>
              </a:rPr>
              <a:t>When you pass the quiz, you are ready to take </a:t>
            </a:r>
            <a:r>
              <a:rPr lang="en-US" sz="2000" b="1" dirty="0">
                <a:solidFill>
                  <a:srgbClr val="000072"/>
                </a:solidFill>
              </a:rPr>
              <a:t>Alkalinity Protocol </a:t>
            </a:r>
            <a:r>
              <a:rPr lang="en-US" sz="2000" b="1" dirty="0">
                <a:solidFill>
                  <a:srgbClr val="000000"/>
                </a:solidFill>
              </a:rPr>
              <a:t>measurements! </a:t>
            </a:r>
          </a:p>
          <a:p>
            <a:endParaRPr lang="en-US" dirty="0"/>
          </a:p>
        </p:txBody>
      </p:sp>
      <p:pic>
        <p:nvPicPr>
          <p:cNvPr id="5" name="Picture 4" descr="watermark of student using a probe, measuring a parameter in a bucket sample. "/>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159510" y="1325143"/>
            <a:ext cx="8015979" cy="5532857"/>
          </a:xfrm>
          <a:prstGeom prst="rect">
            <a:avLst/>
          </a:prstGeom>
        </p:spPr>
      </p:pic>
    </p:spTree>
    <p:extLst>
      <p:ext uri="{BB962C8B-B14F-4D97-AF65-F5344CB8AC3E}">
        <p14:creationId xmlns:p14="http://schemas.microsoft.com/office/powerpoint/2010/main" val="827589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73EC50-3ED0-CA48-8147-E2073213C44D}" type="slidenum">
              <a:rPr lang="en-US" smtClean="0"/>
              <a:t>41</a:t>
            </a:fld>
            <a:endParaRPr lang="en-US" dirty="0"/>
          </a:p>
        </p:txBody>
      </p:sp>
      <p:pic>
        <p:nvPicPr>
          <p:cNvPr id="9" name="Content Placeholder 8" descr="Banner: Alkalinity Protoco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69143" y="-1"/>
            <a:ext cx="7979538" cy="1002323"/>
          </a:xfrm>
        </p:spPr>
      </p:pic>
      <p:pic>
        <p:nvPicPr>
          <p:cNvPr id="11" name="Content Placeholder 10" descr="Menu: Additional Resourc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080" y="-35171"/>
            <a:ext cx="1191683" cy="6927484"/>
          </a:xfrm>
        </p:spPr>
      </p:pic>
      <p:sp>
        <p:nvSpPr>
          <p:cNvPr id="2" name="Title 1"/>
          <p:cNvSpPr>
            <a:spLocks noGrp="1"/>
          </p:cNvSpPr>
          <p:nvPr>
            <p:ph type="title"/>
          </p:nvPr>
        </p:nvSpPr>
        <p:spPr>
          <a:xfrm>
            <a:off x="1210171" y="571334"/>
            <a:ext cx="7886700" cy="1325563"/>
          </a:xfrm>
        </p:spPr>
        <p:txBody>
          <a:bodyPr>
            <a:normAutofit/>
          </a:bodyPr>
          <a:lstStyle/>
          <a:p>
            <a:r>
              <a:rPr lang="en-US" sz="2400" dirty="0">
                <a:solidFill>
                  <a:srgbClr val="000090"/>
                </a:solidFill>
                <a:latin typeface="+mn-lt"/>
              </a:rPr>
              <a:t>FAQ:  Frequently Asked Questions</a:t>
            </a:r>
          </a:p>
        </p:txBody>
      </p:sp>
      <p:sp>
        <p:nvSpPr>
          <p:cNvPr id="3" name="Content Placeholder 2"/>
          <p:cNvSpPr>
            <a:spLocks noGrp="1"/>
          </p:cNvSpPr>
          <p:nvPr>
            <p:ph sz="half" idx="1"/>
          </p:nvPr>
        </p:nvSpPr>
        <p:spPr>
          <a:xfrm>
            <a:off x="1355557" y="1617452"/>
            <a:ext cx="7504235" cy="5332541"/>
          </a:xfrm>
        </p:spPr>
        <p:txBody>
          <a:bodyPr>
            <a:normAutofit/>
          </a:bodyPr>
          <a:lstStyle/>
          <a:p>
            <a:pPr marL="0" indent="0">
              <a:buNone/>
            </a:pPr>
            <a:r>
              <a:rPr lang="en-US" sz="1600" b="1" dirty="0">
                <a:solidFill>
                  <a:srgbClr val="000090"/>
                </a:solidFill>
              </a:rPr>
              <a:t>How can I be sure when the color change has happened?</a:t>
            </a:r>
          </a:p>
          <a:p>
            <a:pPr marL="0" indent="0">
              <a:buNone/>
            </a:pPr>
            <a:r>
              <a:rPr lang="en-US" sz="1600" b="1" dirty="0"/>
              <a:t>Become familiar with the color change by doing the Quality Control Procedure.</a:t>
            </a:r>
          </a:p>
          <a:p>
            <a:pPr marL="0" indent="0">
              <a:buNone/>
            </a:pPr>
            <a:r>
              <a:rPr lang="en-US" sz="1600" b="1" dirty="0">
                <a:solidFill>
                  <a:srgbClr val="000090"/>
                </a:solidFill>
              </a:rPr>
              <a:t>Should I worry if my water site has very low alkalinity?</a:t>
            </a:r>
            <a:br>
              <a:rPr lang="en-US" sz="1600" b="1" dirty="0"/>
            </a:br>
            <a:r>
              <a:rPr lang="en-US" sz="1600" b="1" dirty="0"/>
              <a:t>Some areas will naturally have low alkalinity. This might be true in mountain streams. The waters have not contacted rocks or soil long enough for the rocks to dissolve. This just means that these areas are more sensitive to acid additions. </a:t>
            </a:r>
            <a:endParaRPr lang="en-US" sz="1600" b="1" dirty="0">
              <a:solidFill>
                <a:srgbClr val="000090"/>
              </a:solidFill>
            </a:endParaRPr>
          </a:p>
          <a:p>
            <a:pPr marL="0" indent="0">
              <a:buNone/>
            </a:pPr>
            <a:r>
              <a:rPr lang="en-US" sz="1600" b="1" dirty="0">
                <a:solidFill>
                  <a:srgbClr val="000090"/>
                </a:solidFill>
              </a:rPr>
              <a:t>How do I know if my data are reasonable? </a:t>
            </a:r>
          </a:p>
          <a:p>
            <a:pPr marL="0" indent="0">
              <a:buNone/>
            </a:pPr>
            <a:r>
              <a:rPr lang="en-US" sz="1600" b="1" dirty="0"/>
              <a:t>Alkalinity values range from close to 0.0 ppm to more than 500 ppm, although most water bodies will have values between 40-300 ppm. Discovering unusual values in the data often depends on knowledge of typical patterns at a site. If a site has been measured with almost no alkalinity for many months, then suddenly has 300 ppm, students should recognize a deviation from the normal pattern and investigate further. Other sites may naturally have large swings in alkalinity in response to precipitation, snowmelt, or other inputs into the system.</a:t>
            </a:r>
          </a:p>
          <a:p>
            <a:endParaRPr lang="en-US" dirty="0"/>
          </a:p>
        </p:txBody>
      </p:sp>
      <p:pic>
        <p:nvPicPr>
          <p:cNvPr id="7" name="Picture 6" descr="Watermark Illustration of a student taking a water measurement using a probe"/>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18480" y="1465909"/>
            <a:ext cx="7978391" cy="5421025"/>
          </a:xfrm>
          <a:prstGeom prst="rect">
            <a:avLst/>
          </a:prstGeom>
        </p:spPr>
      </p:pic>
    </p:spTree>
    <p:extLst>
      <p:ext uri="{BB962C8B-B14F-4D97-AF65-F5344CB8AC3E}">
        <p14:creationId xmlns:p14="http://schemas.microsoft.com/office/powerpoint/2010/main" val="116423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llustration of a student taking a water measurement using a probe"/>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118480" y="1465909"/>
            <a:ext cx="7978391" cy="5421025"/>
          </a:xfrm>
          <a:prstGeom prst="rect">
            <a:avLst/>
          </a:prstGeom>
        </p:spPr>
      </p:pic>
      <p:sp>
        <p:nvSpPr>
          <p:cNvPr id="4" name="Slide Number Placeholder 3"/>
          <p:cNvSpPr>
            <a:spLocks noGrp="1"/>
          </p:cNvSpPr>
          <p:nvPr>
            <p:ph type="sldNum" sz="quarter" idx="12"/>
          </p:nvPr>
        </p:nvSpPr>
        <p:spPr/>
        <p:txBody>
          <a:bodyPr/>
          <a:lstStyle/>
          <a:p>
            <a:fld id="{7473EC50-3ED0-CA48-8147-E2073213C44D}" type="slidenum">
              <a:rPr lang="en-US" smtClean="0"/>
              <a:t>42</a:t>
            </a:fld>
            <a:endParaRPr lang="en-US" dirty="0"/>
          </a:p>
        </p:txBody>
      </p:sp>
      <p:pic>
        <p:nvPicPr>
          <p:cNvPr id="9" name="Content Placeholder 8" descr="Banner: Alkalinity Protocol"/>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9143" y="-1"/>
            <a:ext cx="7979538" cy="1002323"/>
          </a:xfrm>
        </p:spPr>
      </p:pic>
      <p:pic>
        <p:nvPicPr>
          <p:cNvPr id="11" name="Content Placeholder 10" descr="Menu: Additional Resourc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080" y="-35171"/>
            <a:ext cx="1191683" cy="6927484"/>
          </a:xfrm>
        </p:spPr>
      </p:pic>
      <p:sp>
        <p:nvSpPr>
          <p:cNvPr id="2" name="Title 1"/>
          <p:cNvSpPr>
            <a:spLocks noGrp="1"/>
          </p:cNvSpPr>
          <p:nvPr>
            <p:ph type="title"/>
          </p:nvPr>
        </p:nvSpPr>
        <p:spPr>
          <a:xfrm>
            <a:off x="1210171" y="571334"/>
            <a:ext cx="7886700" cy="1325563"/>
          </a:xfrm>
        </p:spPr>
        <p:txBody>
          <a:bodyPr>
            <a:normAutofit/>
          </a:bodyPr>
          <a:lstStyle/>
          <a:p>
            <a:r>
              <a:rPr lang="en-US" sz="2400" dirty="0">
                <a:solidFill>
                  <a:srgbClr val="000090"/>
                </a:solidFill>
                <a:latin typeface="+mn-lt"/>
              </a:rPr>
              <a:t>Additional Questions</a:t>
            </a:r>
          </a:p>
        </p:txBody>
      </p:sp>
      <p:sp>
        <p:nvSpPr>
          <p:cNvPr id="3" name="Content Placeholder 2"/>
          <p:cNvSpPr>
            <a:spLocks noGrp="1"/>
          </p:cNvSpPr>
          <p:nvPr>
            <p:ph sz="half" idx="1"/>
          </p:nvPr>
        </p:nvSpPr>
        <p:spPr>
          <a:xfrm>
            <a:off x="1589783" y="1460354"/>
            <a:ext cx="6925568" cy="5332541"/>
          </a:xfrm>
        </p:spPr>
        <p:txBody>
          <a:bodyPr>
            <a:normAutofit/>
          </a:bodyPr>
          <a:lstStyle/>
          <a:p>
            <a:pPr>
              <a:lnSpc>
                <a:spcPct val="140000"/>
              </a:lnSpc>
            </a:pPr>
            <a:r>
              <a:rPr lang="en-US" sz="2000" b="1" dirty="0"/>
              <a:t>What is the relationship between changes in alkalinity and changes in pH?</a:t>
            </a:r>
          </a:p>
          <a:p>
            <a:pPr>
              <a:lnSpc>
                <a:spcPct val="140000"/>
              </a:lnSpc>
            </a:pPr>
            <a:r>
              <a:rPr lang="en-US" sz="2000" b="1" dirty="0"/>
              <a:t>How does the type of rocks or composition of soil near the site affect the alkalinity of the water?</a:t>
            </a:r>
          </a:p>
          <a:p>
            <a:pPr>
              <a:lnSpc>
                <a:spcPct val="140000"/>
              </a:lnSpc>
            </a:pPr>
            <a:r>
              <a:rPr lang="en-US" sz="2000" b="1" dirty="0"/>
              <a:t>What environmental factors can alter the alkalinity of the site?</a:t>
            </a:r>
          </a:p>
          <a:p>
            <a:pPr>
              <a:lnSpc>
                <a:spcPct val="140000"/>
              </a:lnSpc>
            </a:pPr>
            <a:r>
              <a:rPr lang="en-US" sz="2000" b="1" dirty="0"/>
              <a:t>Are there seasonal patterns or changes in alkalinity at your site? Is this site specific?</a:t>
            </a:r>
          </a:p>
          <a:p>
            <a:endParaRPr lang="en-US" dirty="0"/>
          </a:p>
        </p:txBody>
      </p:sp>
    </p:spTree>
    <p:extLst>
      <p:ext uri="{BB962C8B-B14F-4D97-AF65-F5344CB8AC3E}">
        <p14:creationId xmlns:p14="http://schemas.microsoft.com/office/powerpoint/2010/main" val="309881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llustration of a student taking a water measurement using a probe"/>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137398" y="1424449"/>
            <a:ext cx="7978391" cy="5421025"/>
          </a:xfrm>
          <a:prstGeom prst="rect">
            <a:avLst/>
          </a:prstGeom>
        </p:spPr>
      </p:pic>
      <p:sp>
        <p:nvSpPr>
          <p:cNvPr id="4" name="Slide Number Placeholder 3"/>
          <p:cNvSpPr>
            <a:spLocks noGrp="1"/>
          </p:cNvSpPr>
          <p:nvPr>
            <p:ph type="sldNum" sz="quarter" idx="12"/>
          </p:nvPr>
        </p:nvSpPr>
        <p:spPr/>
        <p:txBody>
          <a:bodyPr/>
          <a:lstStyle/>
          <a:p>
            <a:fld id="{7473EC50-3ED0-CA48-8147-E2073213C44D}" type="slidenum">
              <a:rPr lang="en-US" smtClean="0"/>
              <a:t>43</a:t>
            </a:fld>
            <a:endParaRPr lang="en-US" dirty="0"/>
          </a:p>
        </p:txBody>
      </p:sp>
      <p:pic>
        <p:nvPicPr>
          <p:cNvPr id="11" name="Content Placeholder 8" descr="Banner: Alkalinity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143" y="-1"/>
            <a:ext cx="7979538" cy="1002323"/>
          </a:xfrm>
          <a:prstGeom prst="rect">
            <a:avLst/>
          </a:prstGeom>
        </p:spPr>
      </p:pic>
      <p:pic>
        <p:nvPicPr>
          <p:cNvPr id="12" name="Content Placeholder 10"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0" y="-35171"/>
            <a:ext cx="1191683" cy="6927484"/>
          </a:xfrm>
          <a:prstGeom prst="rect">
            <a:avLst/>
          </a:prstGeom>
        </p:spPr>
      </p:pic>
      <p:sp>
        <p:nvSpPr>
          <p:cNvPr id="2" name="Title 1"/>
          <p:cNvSpPr>
            <a:spLocks noGrp="1"/>
          </p:cNvSpPr>
          <p:nvPr>
            <p:ph type="title"/>
          </p:nvPr>
        </p:nvSpPr>
        <p:spPr>
          <a:xfrm>
            <a:off x="1261981" y="957509"/>
            <a:ext cx="7886700" cy="1325563"/>
          </a:xfrm>
        </p:spPr>
        <p:txBody>
          <a:bodyPr>
            <a:normAutofit fontScale="90000"/>
          </a:bodyPr>
          <a:lstStyle/>
          <a:p>
            <a:br>
              <a:rPr lang="en-US" sz="2700" dirty="0">
                <a:latin typeface="+mn-lt"/>
              </a:rPr>
            </a:br>
            <a:r>
              <a:rPr lang="en-US" sz="2700" dirty="0">
                <a:latin typeface="+mn-lt"/>
              </a:rPr>
              <a:t>We want your Feedback! </a:t>
            </a:r>
            <a:br>
              <a:rPr lang="en-US" sz="2700" dirty="0">
                <a:latin typeface="+mn-lt"/>
              </a:rPr>
            </a:br>
            <a:br>
              <a:rPr lang="en-US" sz="2000" dirty="0">
                <a:latin typeface="+mn-lt"/>
              </a:rPr>
            </a:br>
            <a:r>
              <a:rPr lang="en-US" sz="1800" dirty="0">
                <a:latin typeface="+mn-lt"/>
              </a:rPr>
              <a:t>Please provide us with feedback about this module. This is a community project and we welcome your comments, suggestions and edits! Comment here: </a:t>
            </a:r>
            <a:r>
              <a:rPr lang="en-US" sz="1800" dirty="0">
                <a:latin typeface="+mn-lt"/>
                <a:hlinkClick r:id="rId5"/>
              </a:rPr>
              <a:t>eTraining Feedback</a:t>
            </a:r>
            <a:r>
              <a:rPr lang="en-US" sz="1800" dirty="0">
                <a:latin typeface="+mn-lt"/>
              </a:rPr>
              <a:t> </a:t>
            </a:r>
            <a:br>
              <a:rPr lang="en-US" sz="1800" dirty="0">
                <a:latin typeface="+mn-lt"/>
              </a:rPr>
            </a:br>
            <a:r>
              <a:rPr lang="en-US" sz="1800" dirty="0">
                <a:latin typeface="+mn-lt"/>
              </a:rPr>
              <a:t>Questions about the content of this module? Contact GLOBE: </a:t>
            </a:r>
            <a:r>
              <a:rPr lang="en-US" sz="1800" dirty="0">
                <a:latin typeface="+mn-lt"/>
                <a:hlinkClick r:id="rId6"/>
              </a:rPr>
              <a:t>help@globe</a:t>
            </a:r>
            <a:r>
              <a:rPr lang="en-US" sz="1800">
                <a:latin typeface="+mn-lt"/>
                <a:hlinkClick r:id="rId6"/>
              </a:rPr>
              <a:t>.gov</a:t>
            </a:r>
            <a:br>
              <a:rPr lang="en-US" sz="1800" dirty="0"/>
            </a:br>
            <a:endParaRPr lang="en-US" sz="1800" dirty="0">
              <a:solidFill>
                <a:schemeClr val="accent5">
                  <a:lumMod val="50000"/>
                </a:schemeClr>
              </a:solidFill>
              <a:latin typeface="+mn-lt"/>
            </a:endParaRPr>
          </a:p>
        </p:txBody>
      </p:sp>
      <p:sp>
        <p:nvSpPr>
          <p:cNvPr id="3" name="Content Placeholder 2"/>
          <p:cNvSpPr>
            <a:spLocks noGrp="1"/>
          </p:cNvSpPr>
          <p:nvPr>
            <p:ph sz="half" idx="1"/>
          </p:nvPr>
        </p:nvSpPr>
        <p:spPr>
          <a:xfrm>
            <a:off x="1257298" y="2494136"/>
            <a:ext cx="7858491" cy="4351338"/>
          </a:xfrm>
        </p:spPr>
        <p:txBody>
          <a:bodyPr>
            <a:normAutofit fontScale="92500" lnSpcReduction="10000"/>
          </a:bodyPr>
          <a:lstStyle/>
          <a:p>
            <a:pPr marL="0" indent="0">
              <a:buNone/>
            </a:pPr>
            <a:r>
              <a:rPr lang="en-US" sz="1500" b="1" dirty="0"/>
              <a:t>Slides:  </a:t>
            </a:r>
          </a:p>
          <a:p>
            <a:pPr marL="0" indent="0">
              <a:lnSpc>
                <a:spcPct val="100000"/>
              </a:lnSpc>
              <a:buNone/>
            </a:pPr>
            <a:r>
              <a:rPr lang="en-US" sz="1500" dirty="0"/>
              <a:t>Russanne Low, Ph.D., University of Nebraska-Lincoln, USA </a:t>
            </a:r>
          </a:p>
          <a:p>
            <a:pPr marL="0" indent="0">
              <a:lnSpc>
                <a:spcPct val="100000"/>
              </a:lnSpc>
              <a:buNone/>
            </a:pPr>
            <a:r>
              <a:rPr lang="en-US" sz="1500" dirty="0"/>
              <a:t>Rebecca Boger, Ph.D., Brooklyn College, NYC, USA</a:t>
            </a:r>
          </a:p>
          <a:p>
            <a:pPr marL="0" indent="0">
              <a:buNone/>
            </a:pPr>
            <a:r>
              <a:rPr lang="en-US" sz="1500" b="1" dirty="0"/>
              <a:t>Photos: </a:t>
            </a:r>
            <a:r>
              <a:rPr lang="en-US" sz="1500" dirty="0"/>
              <a:t>Russanne Low</a:t>
            </a:r>
          </a:p>
          <a:p>
            <a:pPr marL="0" indent="0">
              <a:buNone/>
            </a:pPr>
            <a:r>
              <a:rPr lang="en-US" sz="1500" b="1" dirty="0"/>
              <a:t>Art: </a:t>
            </a:r>
            <a:r>
              <a:rPr lang="en-US" sz="1500" dirty="0"/>
              <a:t>Jenn Glaser, </a:t>
            </a:r>
            <a:r>
              <a:rPr lang="en-US" sz="1500" i="1" dirty="0"/>
              <a:t>ScribeArts</a:t>
            </a:r>
          </a:p>
          <a:p>
            <a:pPr marL="0" indent="0">
              <a:buNone/>
            </a:pPr>
            <a:r>
              <a:rPr lang="en-US" sz="1500" b="1" dirty="0"/>
              <a:t>More Information:</a:t>
            </a:r>
          </a:p>
          <a:p>
            <a:pPr marL="0" indent="0">
              <a:buNone/>
            </a:pPr>
            <a:r>
              <a:rPr lang="en-US" sz="1500" b="1" dirty="0">
                <a:hlinkClick r:id="rId7"/>
              </a:rPr>
              <a:t>The GLOBE Program</a:t>
            </a:r>
            <a:endParaRPr lang="en-US" sz="1500" b="1" dirty="0"/>
          </a:p>
          <a:p>
            <a:pPr marL="0" indent="0">
              <a:buNone/>
            </a:pPr>
            <a:r>
              <a:rPr lang="en-US" sz="1600" b="1" dirty="0">
                <a:hlinkClick r:id="rId8"/>
              </a:rPr>
              <a:t>NASA Wavelength</a:t>
            </a:r>
            <a:r>
              <a:rPr lang="en-US" sz="1600" b="1" dirty="0"/>
              <a:t>  </a:t>
            </a:r>
            <a:r>
              <a:rPr lang="en-US" sz="1600" dirty="0"/>
              <a:t>NASA’s Digital Library of Resources for Earth and Space Science Education</a:t>
            </a:r>
            <a:endParaRPr lang="en-US" sz="1500" b="1" dirty="0"/>
          </a:p>
          <a:p>
            <a:pPr marL="0" indent="0">
              <a:buNone/>
            </a:pPr>
            <a:r>
              <a:rPr lang="en-US" sz="1500" b="1" dirty="0">
                <a:hlinkClick r:id="rId9"/>
              </a:rPr>
              <a:t>NASA Global Climate Change: Vital Signs of the Planet</a:t>
            </a:r>
            <a:endParaRPr lang="en-US" sz="1500" b="1" dirty="0"/>
          </a:p>
          <a:p>
            <a:pPr marL="0" indent="0">
              <a:buNone/>
            </a:pPr>
            <a:r>
              <a:rPr lang="en-US" sz="1500" b="1" dirty="0"/>
              <a:t>The GLOBE Program is sponsored by these organizations:</a:t>
            </a:r>
          </a:p>
          <a:p>
            <a:pPr marL="0" indent="0">
              <a:buNone/>
            </a:pPr>
            <a:endParaRPr lang="en-US" sz="1600" b="1" dirty="0"/>
          </a:p>
          <a:p>
            <a:pPr marL="0" indent="0">
              <a:buNone/>
            </a:pPr>
            <a:endParaRPr lang="en-US" sz="1600" b="1" dirty="0"/>
          </a:p>
          <a:p>
            <a:pPr marL="0" indent="0">
              <a:buNone/>
            </a:pPr>
            <a:r>
              <a:rPr lang="en-US" altLang="en-US" sz="1300" b="1" i="1" dirty="0">
                <a:solidFill>
                  <a:srgbClr val="000000"/>
                </a:solidFill>
              </a:rPr>
              <a:t>Version 5/8/20. If you edit and modify this slide set for use for educational purposes,  please note “modified by (and your name and date)“ on this page. Thank you.</a:t>
            </a:r>
            <a:endParaRPr lang="en-US" sz="1300" b="1" dirty="0"/>
          </a:p>
          <a:p>
            <a:pPr marL="0" indent="0">
              <a:buNone/>
            </a:pPr>
            <a:r>
              <a:rPr lang="en-US" sz="1300" b="1"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p:txBody>
      </p:sp>
      <p:pic>
        <p:nvPicPr>
          <p:cNvPr id="8" name="Picture 7"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6524" y="5584752"/>
            <a:ext cx="2208414" cy="462167"/>
          </a:xfrm>
          <a:prstGeom prst="rect">
            <a:avLst/>
          </a:prstGeom>
        </p:spPr>
      </p:pic>
    </p:spTree>
    <p:extLst>
      <p:ext uri="{BB962C8B-B14F-4D97-AF65-F5344CB8AC3E}">
        <p14:creationId xmlns:p14="http://schemas.microsoft.com/office/powerpoint/2010/main" val="11829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73EC50-3ED0-CA48-8147-E2073213C44D}" type="slidenum">
              <a:rPr lang="en-US" smtClean="0"/>
              <a:t>4</a:t>
            </a:fld>
            <a:endParaRPr lang="en-US" dirty="0"/>
          </a:p>
        </p:txBody>
      </p:sp>
      <p:pic>
        <p:nvPicPr>
          <p:cNvPr id="7" name="Content Placeholder 6" descr="Banner: Alkalinity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82818" y="-17586"/>
            <a:ext cx="7961182" cy="1009709"/>
          </a:xfrm>
        </p:spPr>
      </p:pic>
      <p:pic>
        <p:nvPicPr>
          <p:cNvPr id="12" name="Content Placeholder 11" descr="Menu: Why collect alkalinity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43943"/>
            <a:ext cx="1182818" cy="6901943"/>
          </a:xfrm>
        </p:spPr>
      </p:pic>
      <p:sp>
        <p:nvSpPr>
          <p:cNvPr id="2" name="Title 1"/>
          <p:cNvSpPr>
            <a:spLocks noGrp="1"/>
          </p:cNvSpPr>
          <p:nvPr>
            <p:ph type="title"/>
          </p:nvPr>
        </p:nvSpPr>
        <p:spPr>
          <a:xfrm>
            <a:off x="1182818" y="744694"/>
            <a:ext cx="7332532" cy="1042602"/>
          </a:xfrm>
        </p:spPr>
        <p:txBody>
          <a:bodyPr/>
          <a:lstStyle/>
          <a:p>
            <a:r>
              <a:rPr lang="en-US" dirty="0">
                <a:solidFill>
                  <a:srgbClr val="000072"/>
                </a:solidFill>
                <a:latin typeface="+mn-lt"/>
              </a:rPr>
              <a:t>Why Collect Water Alkalinity Data?</a:t>
            </a:r>
          </a:p>
        </p:txBody>
      </p:sp>
      <p:sp>
        <p:nvSpPr>
          <p:cNvPr id="9" name="Content Placeholder 2"/>
          <p:cNvSpPr txBox="1">
            <a:spLocks/>
          </p:cNvSpPr>
          <p:nvPr/>
        </p:nvSpPr>
        <p:spPr>
          <a:xfrm>
            <a:off x="1350714" y="1687575"/>
            <a:ext cx="4120781" cy="480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t>pH is a very important water quality parameter. Many plants and animals have very specific pH requirements and are harmed by sudden pH changes or extreme pH values. What happens to the pH of your water if acid is added? The answer depends on how much alkalinity is in the water and how much acid is added.</a:t>
            </a:r>
          </a:p>
          <a:p>
            <a:pPr algn="just"/>
            <a:r>
              <a:rPr lang="en-US" sz="1600" dirty="0"/>
              <a:t>Let us say your water has a high alkalinity. When acid is added to the water, the alkalinity </a:t>
            </a:r>
            <a:r>
              <a:rPr lang="en-US" sz="1600" i="1" dirty="0"/>
              <a:t>neutralizes </a:t>
            </a:r>
            <a:r>
              <a:rPr lang="en-US" sz="1600" dirty="0"/>
              <a:t>the acid. Some of the alkalinity will be used up, so that alkalinity will go down. If more acid is added, the alkalinity will continue to decrease. Eventually, when the alkalinity is low enough, adding acid will cause the pH to decrease.</a:t>
            </a:r>
          </a:p>
          <a:p>
            <a:endParaRPr lang="en-US" dirty="0"/>
          </a:p>
        </p:txBody>
      </p:sp>
      <p:pic>
        <p:nvPicPr>
          <p:cNvPr id="13" name="Content Placeholder 7" descr="Diagram of a beaker with colored fluid. A titration bottle containing H2SO4 is posed above the beaker. A small pile of baking soda is alongs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377" y="1787296"/>
            <a:ext cx="2768600" cy="3530600"/>
          </a:xfrm>
          <a:prstGeom prst="rect">
            <a:avLst/>
          </a:prstGeom>
        </p:spPr>
      </p:pic>
    </p:spTree>
    <p:extLst>
      <p:ext uri="{BB962C8B-B14F-4D97-AF65-F5344CB8AC3E}">
        <p14:creationId xmlns:p14="http://schemas.microsoft.com/office/powerpoint/2010/main" val="86290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73EC50-3ED0-CA48-8147-E2073213C44D}" type="slidenum">
              <a:rPr lang="en-US" smtClean="0"/>
              <a:t>5</a:t>
            </a:fld>
            <a:endParaRPr lang="en-US" dirty="0"/>
          </a:p>
        </p:txBody>
      </p:sp>
      <p:pic>
        <p:nvPicPr>
          <p:cNvPr id="15" name="Content Placeholder 6"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18" y="-17586"/>
            <a:ext cx="7961182" cy="1009709"/>
          </a:xfrm>
          <a:prstGeom prst="rect">
            <a:avLst/>
          </a:prstGeom>
        </p:spPr>
      </p:pic>
      <p:pic>
        <p:nvPicPr>
          <p:cNvPr id="16" name="Content Placeholder 11" descr="Menu: Why collect alkalinit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71"/>
            <a:ext cx="1182818" cy="6901943"/>
          </a:xfrm>
          <a:prstGeom prst="rect">
            <a:avLst/>
          </a:prstGeom>
        </p:spPr>
      </p:pic>
      <p:sp>
        <p:nvSpPr>
          <p:cNvPr id="2" name="Title 1"/>
          <p:cNvSpPr>
            <a:spLocks noGrp="1"/>
          </p:cNvSpPr>
          <p:nvPr>
            <p:ph type="title"/>
          </p:nvPr>
        </p:nvSpPr>
        <p:spPr>
          <a:xfrm>
            <a:off x="1279281" y="1188639"/>
            <a:ext cx="7886700" cy="598990"/>
          </a:xfrm>
        </p:spPr>
        <p:txBody>
          <a:bodyPr/>
          <a:lstStyle/>
          <a:p>
            <a:r>
              <a:rPr lang="en-US" dirty="0">
                <a:latin typeface="+mn-lt"/>
              </a:rPr>
              <a:t>Buffering</a:t>
            </a:r>
          </a:p>
        </p:txBody>
      </p:sp>
      <p:sp>
        <p:nvSpPr>
          <p:cNvPr id="12" name="Content Placeholder 11"/>
          <p:cNvSpPr>
            <a:spLocks noGrp="1"/>
          </p:cNvSpPr>
          <p:nvPr>
            <p:ph sz="half" idx="1"/>
          </p:nvPr>
        </p:nvSpPr>
        <p:spPr>
          <a:xfrm>
            <a:off x="1279281" y="1860090"/>
            <a:ext cx="7468165" cy="4351338"/>
          </a:xfrm>
        </p:spPr>
        <p:txBody>
          <a:bodyPr/>
          <a:lstStyle/>
          <a:p>
            <a:pPr marL="0" indent="0">
              <a:buNone/>
            </a:pPr>
            <a:r>
              <a:rPr lang="en-US" sz="1600" dirty="0"/>
              <a:t>When water has high alkalinity, we say that it is </a:t>
            </a:r>
            <a:r>
              <a:rPr lang="en-US" sz="1600" i="1" dirty="0"/>
              <a:t>well buffered</a:t>
            </a:r>
            <a:r>
              <a:rPr lang="en-US" sz="1600" dirty="0"/>
              <a:t>. It resists a decrease in pH when acidic water, such as rain or snowmelt, enters it. Alkalinity comes from dissolved rocks, particularly limestone (CaCO3), and soils. It is added to the water naturally as water comes in contact with rocks and soil. Water dissolves the CaCO3, carrying it into streams and lakes. Lakes and streams in areas rich in limestone bedrock will tend to have a higher alkalinity than those in regions with non-carbonate bedrock. </a:t>
            </a:r>
          </a:p>
          <a:p>
            <a:endParaRPr lang="en-US" dirty="0"/>
          </a:p>
        </p:txBody>
      </p:sp>
      <p:pic>
        <p:nvPicPr>
          <p:cNvPr id="14" name="Content Placeholder 13" descr="Diagram of two lakes- the lake with granite bedrock has a lower pH of 5.4 and the lake with the limestone bedrock has a higher pH of 6.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57300" y="3407414"/>
            <a:ext cx="7451481" cy="2050866"/>
          </a:xfrm>
        </p:spPr>
      </p:pic>
      <p:sp>
        <p:nvSpPr>
          <p:cNvPr id="11" name="Content Placeholder 2" descr="A diagram of two lakes, each with a pH meter in the water. The lake surrounded by granite has a lower pH (5.4- more acid) and the lake found in limestone has a higher pH (6.8). "/>
          <p:cNvSpPr txBox="1">
            <a:spLocks/>
          </p:cNvSpPr>
          <p:nvPr/>
        </p:nvSpPr>
        <p:spPr>
          <a:xfrm>
            <a:off x="1177437" y="5530741"/>
            <a:ext cx="7570010" cy="1506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dirty="0"/>
              <a:t>Buffering solutions resist changes. The lake on the right is surrounded by limestone which weather to produce carbonate and bicarbonate ions. These raise the water’s alkalinity. The lake on the left is formed in igneous rock, which does not produce carbonates when weathered. The lake on the right is resistant to change when acid is added, whereas the lake on the left will change more readily. </a:t>
            </a:r>
          </a:p>
          <a:p>
            <a:endParaRPr lang="en-US" dirty="0"/>
          </a:p>
        </p:txBody>
      </p:sp>
    </p:spTree>
    <p:extLst>
      <p:ext uri="{BB962C8B-B14F-4D97-AF65-F5344CB8AC3E}">
        <p14:creationId xmlns:p14="http://schemas.microsoft.com/office/powerpoint/2010/main" val="210985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6</a:t>
            </a:fld>
            <a:endParaRPr lang="en-US" dirty="0"/>
          </a:p>
        </p:txBody>
      </p:sp>
      <p:pic>
        <p:nvPicPr>
          <p:cNvPr id="5" name="Content Placeholder 4" descr="Banner: Alkalinity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49142" y="-2"/>
            <a:ext cx="7994858" cy="1004247"/>
          </a:xfr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6" y="751645"/>
            <a:ext cx="7332532" cy="1042602"/>
          </a:xfrm>
        </p:spPr>
        <p:txBody>
          <a:bodyPr/>
          <a:lstStyle/>
          <a:p>
            <a:r>
              <a:rPr lang="en-US" dirty="0">
                <a:solidFill>
                  <a:srgbClr val="000072"/>
                </a:solidFill>
                <a:latin typeface="+mn-lt"/>
              </a:rPr>
              <a:t>Example: Ocean Acidification-1 </a:t>
            </a:r>
            <a:endParaRPr lang="en-US" dirty="0">
              <a:latin typeface="+mn-lt"/>
            </a:endParaRPr>
          </a:p>
        </p:txBody>
      </p:sp>
      <p:sp>
        <p:nvSpPr>
          <p:cNvPr id="9" name="Content Placeholder 2" descr="Map of dissolved Oxygen concentration in mg/L, by depth. Chesapeake Bay, Maryland, USA. The image shows how dissolved oxygen entering the bay from one of the rivers to the west  has little to no dissolved oxygen, and causes a dead zone in the bay. "/>
          <p:cNvSpPr txBox="1">
            <a:spLocks/>
          </p:cNvSpPr>
          <p:nvPr/>
        </p:nvSpPr>
        <p:spPr>
          <a:xfrm>
            <a:off x="1313664" y="1600803"/>
            <a:ext cx="7508198" cy="480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measurement of pH, total alkalinity and dissolved inorganic carbon are important for monitoring ocean acidification. </a:t>
            </a:r>
            <a:r>
              <a:rPr lang="en-US" sz="1600" dirty="0">
                <a:hlinkClick r:id="rId4"/>
              </a:rPr>
              <a:t>Ocean acidification (OA)</a:t>
            </a:r>
            <a:r>
              <a:rPr lang="en-US" sz="1600" dirty="0"/>
              <a:t> is the decrease in ocean pH as a result of an increase in carbon dioxide (CO</a:t>
            </a:r>
            <a:r>
              <a:rPr lang="en-US" sz="1600" baseline="-25000" dirty="0"/>
              <a:t>2</a:t>
            </a:r>
            <a:r>
              <a:rPr lang="en-US" sz="1600" dirty="0"/>
              <a:t>) absorption by seawater.  OA is a prominent concern in today’s world.  CO</a:t>
            </a:r>
            <a:r>
              <a:rPr lang="en-US" sz="1600" baseline="-25000" dirty="0"/>
              <a:t>2</a:t>
            </a:r>
            <a:r>
              <a:rPr lang="en-US" sz="1600" dirty="0"/>
              <a:t> is pumped into the atmosphere from everyday human activities, such as emissions from vehicles and industrial pollution.  Each year approximately 25% of the CO</a:t>
            </a:r>
            <a:r>
              <a:rPr lang="en-US" sz="1600" baseline="-25000" dirty="0"/>
              <a:t>2</a:t>
            </a:r>
            <a:r>
              <a:rPr lang="en-US" sz="1600" dirty="0"/>
              <a:t> pumped into the atmosphere is absorbed by the ocean.  Although plants can use CO</a:t>
            </a:r>
            <a:r>
              <a:rPr lang="en-US" sz="1600" baseline="-25000" dirty="0"/>
              <a:t>2 </a:t>
            </a:r>
            <a:r>
              <a:rPr lang="en-US" sz="1600" dirty="0"/>
              <a:t>for photosynthesis, the increase also has negative implications.  As the amount of CO</a:t>
            </a:r>
            <a:r>
              <a:rPr lang="en-US" sz="1600" baseline="-25000" dirty="0"/>
              <a:t>2</a:t>
            </a:r>
            <a:r>
              <a:rPr lang="en-US" sz="1600" dirty="0"/>
              <a:t> absorbed by the ocean increases, the pH is expected to continue decreasing.</a:t>
            </a:r>
          </a:p>
        </p:txBody>
      </p:sp>
      <p:pic>
        <p:nvPicPr>
          <p:cNvPr id="10" name="Content Placeholder 7" descr="Graph of atmospheric CO2,, Seawater pCO2, and seawater pH from 1957-2010. As atmosphere CO2 increases, pCO2 is increasing at approximately the same rate, and the acidity of seawater is increas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6742" y="3641521"/>
            <a:ext cx="5007220" cy="2841936"/>
          </a:xfrm>
          <a:prstGeom prst="rect">
            <a:avLst/>
          </a:prstGeom>
        </p:spPr>
      </p:pic>
      <p:sp>
        <p:nvSpPr>
          <p:cNvPr id="4" name="TextBox 3"/>
          <p:cNvSpPr txBox="1"/>
          <p:nvPr/>
        </p:nvSpPr>
        <p:spPr>
          <a:xfrm>
            <a:off x="2516241" y="6483457"/>
            <a:ext cx="4992390" cy="276999"/>
          </a:xfrm>
          <a:prstGeom prst="rect">
            <a:avLst/>
          </a:prstGeom>
          <a:noFill/>
        </p:spPr>
        <p:txBody>
          <a:bodyPr wrap="square" rtlCol="0">
            <a:spAutoFit/>
          </a:bodyPr>
          <a:lstStyle/>
          <a:p>
            <a:r>
              <a:rPr lang="en-US" sz="1200" dirty="0"/>
              <a:t>http://www.pmel.noaa.gov/co2/story/OA+Observations+and+Data</a:t>
            </a:r>
          </a:p>
        </p:txBody>
      </p:sp>
    </p:spTree>
    <p:extLst>
      <p:ext uri="{BB962C8B-B14F-4D97-AF65-F5344CB8AC3E}">
        <p14:creationId xmlns:p14="http://schemas.microsoft.com/office/powerpoint/2010/main" val="69794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7</a:t>
            </a:fld>
            <a:endParaRPr lang="en-US" dirty="0"/>
          </a:p>
        </p:txBody>
      </p:sp>
      <p:pic>
        <p:nvPicPr>
          <p:cNvPr id="5" name="Content Placeholder 4" descr="Banner: Alkalinity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49142" y="-2"/>
            <a:ext cx="7994858" cy="1004247"/>
          </a:xfr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6" y="751645"/>
            <a:ext cx="7332532" cy="1042602"/>
          </a:xfrm>
        </p:spPr>
        <p:txBody>
          <a:bodyPr/>
          <a:lstStyle/>
          <a:p>
            <a:r>
              <a:rPr lang="en-US" dirty="0">
                <a:solidFill>
                  <a:srgbClr val="000072"/>
                </a:solidFill>
                <a:latin typeface="+mn-lt"/>
              </a:rPr>
              <a:t>Example: Ocean Acidification-2 </a:t>
            </a:r>
            <a:endParaRPr lang="en-US" dirty="0">
              <a:latin typeface="+mn-lt"/>
            </a:endParaRPr>
          </a:p>
        </p:txBody>
      </p:sp>
      <p:sp>
        <p:nvSpPr>
          <p:cNvPr id="9" name="Content Placeholder 2" descr="Map of dissolved Oxygen concentration in mg/L, by depth. Chesapeake Bay, Maryland, USA. The image shows how dissolved oxygen entering the bay from one of the rivers to the west  has little to no dissolved oxygen, and causes a dead zone in the bay. "/>
          <p:cNvSpPr txBox="1">
            <a:spLocks/>
          </p:cNvSpPr>
          <p:nvPr/>
        </p:nvSpPr>
        <p:spPr>
          <a:xfrm>
            <a:off x="1313664" y="1600803"/>
            <a:ext cx="7508198" cy="480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pH of the ocean directly affects organisms that form calcium carbonate shells or structures, like corals, oysters, clams and sea urchins.  When the ocean water is more acidic, it causes the calcium carbonate to dissolve and makes it more difficult for the organisms to make their calcium carbonate skeletons. Read more here from  NASA’s </a:t>
            </a:r>
            <a:r>
              <a:rPr lang="en-US" sz="1600" dirty="0">
                <a:hlinkClick r:id="rId4"/>
              </a:rPr>
              <a:t>Earth Observatory</a:t>
            </a:r>
            <a:r>
              <a:rPr lang="en-US" sz="1600" dirty="0"/>
              <a:t>.</a:t>
            </a:r>
          </a:p>
        </p:txBody>
      </p:sp>
      <p:pic>
        <p:nvPicPr>
          <p:cNvPr id="11" name="Content Placeholder 5" descr="Graphic of Ocean Acidification. How will changes in the ocean chemistry affect marine life? CO2 is absorbed by the ocean from the atmosphere. Consumption of carbonate ions impedes calcification. Carbon dioxide plus water plus carbonate ion yields 2 bicarbonate ions. This causes marine organisms to have weakened/ or have loss of shell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967" y="2809147"/>
            <a:ext cx="6434329" cy="3619887"/>
          </a:xfrm>
          <a:prstGeom prst="rect">
            <a:avLst/>
          </a:prstGeom>
        </p:spPr>
      </p:pic>
      <p:sp>
        <p:nvSpPr>
          <p:cNvPr id="4" name="TextBox 3"/>
          <p:cNvSpPr txBox="1"/>
          <p:nvPr/>
        </p:nvSpPr>
        <p:spPr>
          <a:xfrm>
            <a:off x="2416936" y="6456506"/>
            <a:ext cx="4992390" cy="461665"/>
          </a:xfrm>
          <a:prstGeom prst="rect">
            <a:avLst/>
          </a:prstGeom>
          <a:noFill/>
        </p:spPr>
        <p:txBody>
          <a:bodyPr wrap="square" rtlCol="0">
            <a:spAutoFit/>
          </a:bodyPr>
          <a:lstStyle/>
          <a:p>
            <a:r>
              <a:rPr lang="en-US" sz="1200" i="1" dirty="0">
                <a:hlinkClick r:id="rId6"/>
              </a:rPr>
              <a:t>http://www.pmel.noaa.gov/co2/story/What+is+Ocean+Acidification%3F</a:t>
            </a:r>
            <a:endParaRPr lang="en-US" sz="1200" i="1" dirty="0"/>
          </a:p>
          <a:p>
            <a:endParaRPr lang="en-US" sz="1200" i="1" dirty="0"/>
          </a:p>
        </p:txBody>
      </p:sp>
    </p:spTree>
    <p:extLst>
      <p:ext uri="{BB962C8B-B14F-4D97-AF65-F5344CB8AC3E}">
        <p14:creationId xmlns:p14="http://schemas.microsoft.com/office/powerpoint/2010/main" val="669959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64462" y="6409851"/>
            <a:ext cx="2057400" cy="365125"/>
          </a:xfrm>
        </p:spPr>
        <p:txBody>
          <a:bodyPr/>
          <a:lstStyle/>
          <a:p>
            <a:fld id="{7473EC50-3ED0-CA48-8147-E2073213C44D}" type="slidenum">
              <a:rPr lang="en-US" smtClean="0"/>
              <a:t>8</a:t>
            </a:fld>
            <a:endParaRPr lang="en-US" dirty="0"/>
          </a:p>
        </p:txBody>
      </p:sp>
      <p:pic>
        <p:nvPicPr>
          <p:cNvPr id="10" name="Content Placeholder 8" descr="Banner: Alkalinity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19" y="31"/>
            <a:ext cx="8048869" cy="1001167"/>
          </a:xfrm>
          <a:prstGeom prst="rect">
            <a:avLst/>
          </a:prstGeom>
        </p:spPr>
      </p:pic>
      <p:pic>
        <p:nvPicPr>
          <p:cNvPr id="8" name="Content Placeholder 7"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5171"/>
            <a:ext cx="1149142" cy="6893171"/>
          </a:xfrm>
        </p:spPr>
      </p:pic>
      <p:sp>
        <p:nvSpPr>
          <p:cNvPr id="2" name="Title 1"/>
          <p:cNvSpPr>
            <a:spLocks noGrp="1"/>
          </p:cNvSpPr>
          <p:nvPr>
            <p:ph type="title"/>
          </p:nvPr>
        </p:nvSpPr>
        <p:spPr>
          <a:xfrm>
            <a:off x="1246865" y="890979"/>
            <a:ext cx="7332532" cy="1042602"/>
          </a:xfrm>
        </p:spPr>
        <p:txBody>
          <a:bodyPr/>
          <a:lstStyle/>
          <a:p>
            <a:r>
              <a:rPr lang="en-US" dirty="0"/>
              <a:t>Let’s do a quick review before moving onto data collection! Question 1</a:t>
            </a:r>
            <a:endParaRPr lang="en-US" dirty="0">
              <a:latin typeface="+mn-lt"/>
            </a:endParaRPr>
          </a:p>
        </p:txBody>
      </p:sp>
      <p:sp>
        <p:nvSpPr>
          <p:cNvPr id="6" name="Content Placeholder 5"/>
          <p:cNvSpPr>
            <a:spLocks noGrp="1"/>
          </p:cNvSpPr>
          <p:nvPr>
            <p:ph sz="half" idx="2"/>
          </p:nvPr>
        </p:nvSpPr>
        <p:spPr>
          <a:xfrm>
            <a:off x="1276114" y="2058513"/>
            <a:ext cx="7545747" cy="4351338"/>
          </a:xfrm>
        </p:spPr>
        <p:txBody>
          <a:bodyPr/>
          <a:lstStyle/>
          <a:p>
            <a:pPr marL="0" indent="0">
              <a:buNone/>
            </a:pPr>
            <a:r>
              <a:rPr lang="en-US" dirty="0"/>
              <a:t>Alkalinity is expressed as the amount of ____ in your sample</a:t>
            </a:r>
          </a:p>
          <a:p>
            <a:pPr marL="514350" indent="-514350">
              <a:buFont typeface="+mj-lt"/>
              <a:buAutoNum type="alphaUcPeriod"/>
            </a:pPr>
            <a:r>
              <a:rPr lang="en-US" dirty="0"/>
              <a:t>Acid</a:t>
            </a:r>
          </a:p>
          <a:p>
            <a:pPr marL="514350" indent="-514350">
              <a:buFont typeface="+mj-lt"/>
              <a:buAutoNum type="alphaUcPeriod"/>
            </a:pPr>
            <a:r>
              <a:rPr lang="en-US" dirty="0"/>
              <a:t>Calcium carbonate</a:t>
            </a:r>
          </a:p>
          <a:p>
            <a:pPr marL="514350" indent="-514350">
              <a:buFont typeface="+mj-lt"/>
              <a:buAutoNum type="alphaUcPeriod"/>
            </a:pPr>
            <a:r>
              <a:rPr lang="en-US" dirty="0"/>
              <a:t>Sodium chloride</a:t>
            </a:r>
          </a:p>
          <a:p>
            <a:pPr marL="514350" indent="-514350">
              <a:buFont typeface="+mj-lt"/>
              <a:buAutoNum type="alphaUcPeriod"/>
            </a:pPr>
            <a:r>
              <a:rPr lang="en-US" dirty="0"/>
              <a:t>Base</a:t>
            </a:r>
          </a:p>
        </p:txBody>
      </p:sp>
    </p:spTree>
    <p:extLst>
      <p:ext uri="{BB962C8B-B14F-4D97-AF65-F5344CB8AC3E}">
        <p14:creationId xmlns:p14="http://schemas.microsoft.com/office/powerpoint/2010/main" val="10257790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6431</TotalTime>
  <Words>3930</Words>
  <Application>Microsoft Macintosh PowerPoint</Application>
  <PresentationFormat>On-screen Show (4:3)</PresentationFormat>
  <Paragraphs>340</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明朝</vt:lpstr>
      <vt:lpstr>Arial</vt:lpstr>
      <vt:lpstr>Calibri</vt:lpstr>
      <vt:lpstr>Calibri Light</vt:lpstr>
      <vt:lpstr>Times New Roman</vt:lpstr>
      <vt:lpstr>Wingdings</vt:lpstr>
      <vt:lpstr>Office Theme</vt:lpstr>
      <vt:lpstr>Slide One</vt:lpstr>
      <vt:lpstr>Overview </vt:lpstr>
      <vt:lpstr>The Hydrosphere </vt:lpstr>
      <vt:lpstr>Alkalinity  Protocol</vt:lpstr>
      <vt:lpstr>Why Collect Water Alkalinity Data?</vt:lpstr>
      <vt:lpstr>Buffering</vt:lpstr>
      <vt:lpstr>Example: Ocean Acidification-1 </vt:lpstr>
      <vt:lpstr>Example: Ocean Acidification-2 </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Alkalinity Protocol at a Glance</vt:lpstr>
      <vt:lpstr>Simultaneous or Prior Investigations Required</vt:lpstr>
      <vt:lpstr>How to Collect Your Data Site Selection: Hydrosphere Study Site</vt:lpstr>
      <vt:lpstr> Site Selection: Hydrosphere Study Site</vt:lpstr>
      <vt:lpstr> Sources for Equipment You Need for the Water Alkalinity Protocol</vt:lpstr>
      <vt:lpstr>Quality Control Procedure: Create Baking Soda Alkalinity Standard 1</vt:lpstr>
      <vt:lpstr>Water Alkalinity Protocol: Quality Control Overview</vt:lpstr>
      <vt:lpstr>Quality Control Procedure: Create Baking Soda Alkalinity Standard 2 </vt:lpstr>
      <vt:lpstr>Quality Control Procedure for Alkalinity-1</vt:lpstr>
      <vt:lpstr>Quality Control Procedure for Alkalinity-2</vt:lpstr>
      <vt:lpstr>How to Collect your Data: Alkalinity Water Protocol-1</vt:lpstr>
      <vt:lpstr>How to Collect your Data: Alkalinity Water Protocol-2</vt:lpstr>
      <vt:lpstr>Technique Tips for Using Alkalinity Test Kits</vt:lpstr>
      <vt:lpstr>Let’s do a quick review- Question 4</vt:lpstr>
      <vt:lpstr>Let’s do a quick review-  Answer to Question 4</vt:lpstr>
      <vt:lpstr>Let’s do a quick review -Question 5</vt:lpstr>
      <vt:lpstr>Let’s do a quick review - Answer to Question 5</vt:lpstr>
      <vt:lpstr>Let’s do a quick review - Question 6</vt:lpstr>
      <vt:lpstr>Let’s do a quick review - Answer to Question 6</vt:lpstr>
      <vt:lpstr>Reporting your Data to GLOBE </vt:lpstr>
      <vt:lpstr>Entering your data via Live Data Entry or Data  Entry Mobile App-1 </vt:lpstr>
      <vt:lpstr>Entering your data via Live Data Entry or Data Entry Mobile App-2   </vt:lpstr>
      <vt:lpstr>Visualize and Retrieve Alkalinity Data: 1/3</vt:lpstr>
      <vt:lpstr>Visualize and Retrieve Water pH Data: 2/3</vt:lpstr>
      <vt:lpstr>Visualize and Retrieve Water pH Data: 3/3</vt:lpstr>
      <vt:lpstr>Review questions to help you prepare to conduct the Hydrosphere Alkalinity Protocol</vt:lpstr>
      <vt:lpstr>Are you ready to take the quiz?</vt:lpstr>
      <vt:lpstr>FAQ:  Frequently Asked Questions</vt:lpstr>
      <vt:lpstr>Additional Questions</vt:lpstr>
      <vt:lpstr> We want your Feedback!   Please provide us with feedback about this module. This is a community project and we welcome your comments, suggestions and edits! Comment here: eTraining Feedback  Questions about the content of this module? Contact GLOBE: help@globe.gov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118</cp:revision>
  <dcterms:created xsi:type="dcterms:W3CDTF">2016-04-23T04:12:25Z</dcterms:created>
  <dcterms:modified xsi:type="dcterms:W3CDTF">2020-05-08T20:55:06Z</dcterms:modified>
</cp:coreProperties>
</file>