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gsBVT8NnzO3DPYNaE5wktesnGp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FAD494-799C-4207-A457-260C6657CA05}">
  <a:tblStyle styleId="{56FAD494-799C-4207-A457-260C6657CA0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6"/>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47"/>
          <p:cNvSpPr txBox="1"/>
          <p:nvPr>
            <p:ph type="title"/>
          </p:nvPr>
        </p:nvSpPr>
        <p:spPr>
          <a:xfrm>
            <a:off x="1159510" y="83248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800"/>
              <a:buFont typeface="Calibri"/>
              <a:buNone/>
              <a:defRPr b="1" sz="28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4"/>
          <p:cNvSpPr/>
          <p:nvPr>
            <p:ph idx="2" type="pic"/>
          </p:nvPr>
        </p:nvSpPr>
        <p:spPr>
          <a:xfrm>
            <a:off x="3887391" y="987426"/>
            <a:ext cx="4629150" cy="4873625"/>
          </a:xfrm>
          <a:prstGeom prst="rect">
            <a:avLst/>
          </a:prstGeom>
          <a:noFill/>
          <a:ln>
            <a:noFill/>
          </a:ln>
        </p:spPr>
      </p:sp>
      <p:sp>
        <p:nvSpPr>
          <p:cNvPr id="68" name="Google Shape;68;p5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hyperlink" Target="http://www.globe.gov/documents/11865/7ca427f8-86f3-4ee4-9b4b-1d3302c60422" TargetMode="External"/><Relationship Id="rId6" Type="http://schemas.openxmlformats.org/officeDocument/2006/relationships/hyperlink" Target="http://www.globe.gov/documents/11865/3c49828b-2490-4f7f-bbcc-513860138326" TargetMode="External"/><Relationship Id="rId7" Type="http://schemas.openxmlformats.org/officeDocument/2006/relationships/hyperlink" Target="http://www.globe.gov/documents/11865/2246c86a-73c0-44c5-8376-a9cb19ad5b14" TargetMode="External"/><Relationship Id="rId8" Type="http://schemas.openxmlformats.org/officeDocument/2006/relationships/hyperlink" Target="http://www.globe.gov/documents/11865/0a93bc74-2283-42e8-b33e-40cac93e821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2.jpg"/><Relationship Id="rId10" Type="http://schemas.openxmlformats.org/officeDocument/2006/relationships/image" Target="../media/image31.jpg"/><Relationship Id="rId9" Type="http://schemas.openxmlformats.org/officeDocument/2006/relationships/hyperlink" Target="https://www.globe.gov/documents/11865/680502f7-9024-4891-bec5-64aba3a6bc41" TargetMode="External"/><Relationship Id="rId5" Type="http://schemas.openxmlformats.org/officeDocument/2006/relationships/hyperlink" Target="http://www.globe.gov/documents/348614/93d4bb3c-79e3-4255-9fc8-537fc4f870dc" TargetMode="External"/><Relationship Id="rId6" Type="http://schemas.openxmlformats.org/officeDocument/2006/relationships/hyperlink" Target="http://www.globe.gov/documents/348614/97b9939c-7fb5-4b12-8113-59f988781bf5" TargetMode="External"/><Relationship Id="rId7" Type="http://schemas.openxmlformats.org/officeDocument/2006/relationships/hyperlink" Target="http://www.globe.gov/documents/348614/351665/Atmosphere+Investigation+Site+Definition+Sheet/8c79fb1e-7c89-49c9-ba29-4a1ca05c5191" TargetMode="External"/><Relationship Id="rId8" Type="http://schemas.openxmlformats.org/officeDocument/2006/relationships/hyperlink" Target="http://www.globe.gov/documents/11865/26f37835-c82a-4418-906d-23ec9f6c64a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hyperlink" Target="http://www.globe.gov/documents/10157/380993/Tool+Kit" TargetMode="External"/><Relationship Id="rId6" Type="http://schemas.openxmlformats.org/officeDocument/2006/relationships/hyperlink" Target="https://www.globe.gov/do-globe/resources/instruments" TargetMode="External"/><Relationship Id="rId7"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3.jpg"/><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23.jpg"/><Relationship Id="rId5" Type="http://schemas.openxmlformats.org/officeDocument/2006/relationships/image" Target="../media/image22.jpg"/><Relationship Id="rId6" Type="http://schemas.openxmlformats.org/officeDocument/2006/relationships/hyperlink" Target="http://www.globe.gov/documents/11865/3c49828b-2490-4f7f-bbcc-51386013832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28.jpg"/><Relationship Id="rId6"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jpg"/><Relationship Id="rId4" Type="http://schemas.openxmlformats.org/officeDocument/2006/relationships/image" Target="../media/image23.jpg"/><Relationship Id="rId5" Type="http://schemas.openxmlformats.org/officeDocument/2006/relationships/image" Target="../media/image22.jpg"/><Relationship Id="rId6" Type="http://schemas.openxmlformats.org/officeDocument/2006/relationships/hyperlink" Target="http://www.globe.gov/documents/11865/0a93bc74-2283-42e8-b33e-40cac93e821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35.jpg"/><Relationship Id="rId6" Type="http://schemas.openxmlformats.org/officeDocument/2006/relationships/hyperlink" Target="http://www.globe.gov/documents/11865/26f37835-c82a-4418-906d-23ec9f6c64a9" TargetMode="External"/><Relationship Id="rId7" Type="http://schemas.openxmlformats.org/officeDocument/2006/relationships/hyperlink" Target="http://www.globe.gov/documents/11865/7ca427f8-86f3-4ee4-9b4b-1d3302c6042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6.jpg"/><Relationship Id="rId4" Type="http://schemas.openxmlformats.org/officeDocument/2006/relationships/image" Target="../media/image23.jpg"/><Relationship Id="rId5" Type="http://schemas.openxmlformats.org/officeDocument/2006/relationships/image" Target="../media/image22.jpg"/><Relationship Id="rId6"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jpg"/><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8.jpg"/><Relationship Id="rId4" Type="http://schemas.openxmlformats.org/officeDocument/2006/relationships/image" Target="../media/image41.jpg"/><Relationship Id="rId10" Type="http://schemas.openxmlformats.org/officeDocument/2006/relationships/image" Target="../media/image45.png"/><Relationship Id="rId9" Type="http://schemas.openxmlformats.org/officeDocument/2006/relationships/hyperlink" Target="https://itunes.apple.com/us/app/globe-data-entry/id980592274?ls=1&amp;mt=8" TargetMode="External"/><Relationship Id="rId5" Type="http://schemas.openxmlformats.org/officeDocument/2006/relationships/hyperlink" Target="https://www.globe.gov/globe-data/data-entry" TargetMode="External"/><Relationship Id="rId6" Type="http://schemas.openxmlformats.org/officeDocument/2006/relationships/hyperlink" Target="https://data.globe.gov/#/entry" TargetMode="External"/><Relationship Id="rId7" Type="http://schemas.openxmlformats.org/officeDocument/2006/relationships/hyperlink" Target="mailto:DATA@GLOBE.GOV" TargetMode="External"/><Relationship Id="rId8" Type="http://schemas.openxmlformats.org/officeDocument/2006/relationships/hyperlink" Target="https://play.google.com/store/apps/details?id=gov.nasa.globe.deapp&amp;hl=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jpg"/><Relationship Id="rId4" Type="http://schemas.openxmlformats.org/officeDocument/2006/relationships/image" Target="../media/image41.jpg"/><Relationship Id="rId5" Type="http://schemas.openxmlformats.org/officeDocument/2006/relationships/image" Target="../media/image4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jpg"/><Relationship Id="rId4" Type="http://schemas.openxmlformats.org/officeDocument/2006/relationships/image" Target="../media/image41.jpg"/><Relationship Id="rId5" Type="http://schemas.openxmlformats.org/officeDocument/2006/relationships/image" Target="../media/image4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6.jpg"/><Relationship Id="rId4" Type="http://schemas.openxmlformats.org/officeDocument/2006/relationships/image" Target="../media/image48.jpg"/><Relationship Id="rId5" Type="http://schemas.openxmlformats.org/officeDocument/2006/relationships/hyperlink" Target="http://vis.globe.gov/GLOBE/" TargetMode="External"/><Relationship Id="rId6" Type="http://schemas.openxmlformats.org/officeDocument/2006/relationships/image" Target="../media/image55.jpg"/><Relationship Id="rId7" Type="http://schemas.openxmlformats.org/officeDocument/2006/relationships/hyperlink" Target="https://www.globe.gov/documents/10157/7349361/Viz+tutorial.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6.jpg"/><Relationship Id="rId4" Type="http://schemas.openxmlformats.org/officeDocument/2006/relationships/image" Target="../media/image48.jpg"/><Relationship Id="rId5" Type="http://schemas.openxmlformats.org/officeDocument/2006/relationships/image" Target="../media/image5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6.jpg"/><Relationship Id="rId4" Type="http://schemas.openxmlformats.org/officeDocument/2006/relationships/image" Target="../media/image48.jpg"/><Relationship Id="rId5"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jpg"/><Relationship Id="rId4" Type="http://schemas.openxmlformats.org/officeDocument/2006/relationships/image" Target="../media/image20.jpg"/><Relationship Id="rId5" Type="http://schemas.openxmlformats.org/officeDocument/2006/relationships/image" Target="../media/image5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jpg"/><Relationship Id="rId4" Type="http://schemas.openxmlformats.org/officeDocument/2006/relationships/image" Target="../media/image52.jpg"/><Relationship Id="rId5"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9.jpg"/><Relationship Id="rId4" Type="http://schemas.openxmlformats.org/officeDocument/2006/relationships/image" Target="../media/image57.jpg"/><Relationship Id="rId5"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7.jpg"/><Relationship Id="rId4" Type="http://schemas.openxmlformats.org/officeDocument/2006/relationships/image" Target="../media/image49.jpg"/><Relationship Id="rId5" Type="http://schemas.openxmlformats.org/officeDocument/2006/relationships/image" Target="../media/image5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7.jpg"/><Relationship Id="rId4" Type="http://schemas.openxmlformats.org/officeDocument/2006/relationships/image" Target="../media/image49.jpg"/><Relationship Id="rId11" Type="http://schemas.openxmlformats.org/officeDocument/2006/relationships/image" Target="../media/image62.png"/><Relationship Id="rId10" Type="http://schemas.openxmlformats.org/officeDocument/2006/relationships/hyperlink" Target="http://climate.nasa.gov/" TargetMode="External"/><Relationship Id="rId9" Type="http://schemas.openxmlformats.org/officeDocument/2006/relationships/hyperlink" Target="http://nasawavelength.org/" TargetMode="External"/><Relationship Id="rId5" Type="http://schemas.openxmlformats.org/officeDocument/2006/relationships/image" Target="../media/image57.jpg"/><Relationship Id="rId6" Type="http://schemas.openxmlformats.org/officeDocument/2006/relationships/hyperlink" Target="mailto:training@nasaglobe.org" TargetMode="External"/><Relationship Id="rId7" Type="http://schemas.openxmlformats.org/officeDocument/2006/relationships/hyperlink" Target="mailto:help@nasaglobe.org" TargetMode="External"/><Relationship Id="rId8" Type="http://schemas.openxmlformats.org/officeDocument/2006/relationships/hyperlink" Target="http://www.globe.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hyperlink" Target="http://www.pmel.noaa.gov/co2/story/What+is+Ocean+Acidification?" TargetMode="External"/><Relationship Id="rId6"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hyperlink" Target="http://earthobservatory.nasa.gov/blogs/fromthefield/2014/04/15/sampling-the-global-ocean-and-a-note-on-ocean-acidification/" TargetMode="External"/><Relationship Id="rId6" Type="http://schemas.openxmlformats.org/officeDocument/2006/relationships/image" Target="../media/image21.jpg"/><Relationship Id="rId7" Type="http://schemas.openxmlformats.org/officeDocument/2006/relationships/hyperlink" Target="https://www.noaa.gov/sites/default/files/styles/landscape_width_1275/public/legacy/image/2019/Jun/pmel-oa-imageee.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he GLOBE Program, a Worldwide science and education program. Hydrosphere: Alkalinity Protocol" id="88" name="Google Shape;88;p1"/>
          <p:cNvPicPr preferRelativeResize="0"/>
          <p:nvPr/>
        </p:nvPicPr>
        <p:blipFill rotWithShape="1">
          <a:blip r:embed="rId3">
            <a:alphaModFix/>
          </a:blip>
          <a:srcRect b="0" l="0" r="0" t="0"/>
          <a:stretch/>
        </p:blipFill>
        <p:spPr>
          <a:xfrm>
            <a:off x="0" y="-1"/>
            <a:ext cx="9144000" cy="68971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78" name="Google Shape;178;p10"/>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your measurements can help" id="179" name="Google Shape;179;p10"/>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180" name="Google Shape;180;p10"/>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before moving onto data collection! Answer to Question 1</a:t>
            </a:r>
            <a:endParaRPr>
              <a:latin typeface="Calibri"/>
              <a:ea typeface="Calibri"/>
              <a:cs typeface="Calibri"/>
              <a:sym typeface="Calibri"/>
            </a:endParaRPr>
          </a:p>
        </p:txBody>
      </p:sp>
      <p:sp>
        <p:nvSpPr>
          <p:cNvPr id="181" name="Google Shape;181;p10"/>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Alkalinity is expressed as the amount of ____ in your sample</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Acid</a:t>
            </a:r>
            <a:endParaRPr/>
          </a:p>
          <a:p>
            <a:pPr indent="-514350" lvl="0" marL="514350" rtl="0" algn="l">
              <a:lnSpc>
                <a:spcPct val="90000"/>
              </a:lnSpc>
              <a:spcBef>
                <a:spcPts val="1000"/>
              </a:spcBef>
              <a:spcAft>
                <a:spcPts val="0"/>
              </a:spcAft>
              <a:buClr>
                <a:srgbClr val="FF0000"/>
              </a:buClr>
              <a:buSzPts val="2800"/>
              <a:buFont typeface="Calibri"/>
              <a:buAutoNum type="alphaUcPeriod"/>
            </a:pPr>
            <a:r>
              <a:rPr b="1" lang="en-US">
                <a:solidFill>
                  <a:srgbClr val="FF0000"/>
                </a:solidFill>
              </a:rPr>
              <a:t>Calcium carbonate- correct ☺ </a:t>
            </a:r>
            <a:endParaRPr b="1">
              <a:solidFill>
                <a:srgbClr val="FF0000"/>
              </a:solidFill>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Sodium chloride</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Base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87" name="Google Shape;187;p11"/>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your measurements can help" id="188" name="Google Shape;188;p11"/>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189" name="Google Shape;189;p11"/>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before moving onto data collection! Question 2</a:t>
            </a:r>
            <a:endParaRPr>
              <a:latin typeface="Calibri"/>
              <a:ea typeface="Calibri"/>
              <a:cs typeface="Calibri"/>
              <a:sym typeface="Calibri"/>
            </a:endParaRPr>
          </a:p>
        </p:txBody>
      </p:sp>
      <p:sp>
        <p:nvSpPr>
          <p:cNvPr id="190" name="Google Shape;190;p11"/>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True or false:  1 ppm= 1 mg/L</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True</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False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96" name="Google Shape;196;p12"/>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your measurements can help" id="197" name="Google Shape;197;p12"/>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198" name="Google Shape;198;p12"/>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before moving onto data collection! Answer to Question 2</a:t>
            </a:r>
            <a:endParaRPr>
              <a:latin typeface="Calibri"/>
              <a:ea typeface="Calibri"/>
              <a:cs typeface="Calibri"/>
              <a:sym typeface="Calibri"/>
            </a:endParaRPr>
          </a:p>
        </p:txBody>
      </p:sp>
      <p:sp>
        <p:nvSpPr>
          <p:cNvPr id="199" name="Google Shape;199;p12"/>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True or false:  1 ppm= 1 mg/L</a:t>
            </a:r>
            <a:endParaRPr/>
          </a:p>
          <a:p>
            <a:pPr indent="-514350" lvl="0" marL="514350" rtl="0" algn="l">
              <a:lnSpc>
                <a:spcPct val="90000"/>
              </a:lnSpc>
              <a:spcBef>
                <a:spcPts val="1000"/>
              </a:spcBef>
              <a:spcAft>
                <a:spcPts val="0"/>
              </a:spcAft>
              <a:buClr>
                <a:srgbClr val="FF0000"/>
              </a:buClr>
              <a:buSzPts val="2800"/>
              <a:buFont typeface="Calibri"/>
              <a:buAutoNum type="alphaUcPeriod"/>
            </a:pPr>
            <a:r>
              <a:rPr b="1" lang="en-US">
                <a:solidFill>
                  <a:srgbClr val="FF0000"/>
                </a:solidFill>
              </a:rPr>
              <a:t>True – correct ☺ </a:t>
            </a:r>
            <a:endParaRPr b="1">
              <a:solidFill>
                <a:srgbClr val="FF0000"/>
              </a:solidFill>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False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05" name="Google Shape;205;p13"/>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your measurements can help" id="206" name="Google Shape;206;p13"/>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207" name="Google Shape;207;p13"/>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before moving onto data collection! Question 3</a:t>
            </a:r>
            <a:endParaRPr>
              <a:latin typeface="Calibri"/>
              <a:ea typeface="Calibri"/>
              <a:cs typeface="Calibri"/>
              <a:sym typeface="Calibri"/>
            </a:endParaRPr>
          </a:p>
        </p:txBody>
      </p:sp>
      <p:sp>
        <p:nvSpPr>
          <p:cNvPr id="208" name="Google Shape;208;p13"/>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When a water body has high alkalinity</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It has a low pH</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It is well buffered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14" name="Google Shape;214;p14"/>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your measurements can help" id="215" name="Google Shape;215;p14"/>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216" name="Google Shape;216;p14"/>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before moving onto data collection! Answer to Question 3</a:t>
            </a:r>
            <a:endParaRPr>
              <a:latin typeface="Calibri"/>
              <a:ea typeface="Calibri"/>
              <a:cs typeface="Calibri"/>
              <a:sym typeface="Calibri"/>
            </a:endParaRPr>
          </a:p>
        </p:txBody>
      </p:sp>
      <p:sp>
        <p:nvSpPr>
          <p:cNvPr id="217" name="Google Shape;217;p14"/>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When a water body has high alkalinity</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It has a low pH</a:t>
            </a:r>
            <a:endParaRPr/>
          </a:p>
          <a:p>
            <a:pPr indent="-514350" lvl="0" marL="514350" rtl="0" algn="l">
              <a:lnSpc>
                <a:spcPct val="90000"/>
              </a:lnSpc>
              <a:spcBef>
                <a:spcPts val="1000"/>
              </a:spcBef>
              <a:spcAft>
                <a:spcPts val="0"/>
              </a:spcAft>
              <a:buClr>
                <a:srgbClr val="FF0000"/>
              </a:buClr>
              <a:buSzPts val="2800"/>
              <a:buFont typeface="Calibri"/>
              <a:buAutoNum type="alphaUcPeriod"/>
            </a:pPr>
            <a:r>
              <a:rPr b="1" lang="en-US">
                <a:solidFill>
                  <a:srgbClr val="FF0000"/>
                </a:solidFill>
              </a:rPr>
              <a:t>It is well buffered – correct ☺</a:t>
            </a:r>
            <a:endParaRPr/>
          </a:p>
          <a:p>
            <a:pPr indent="-336550" lvl="0" marL="514350" rtl="0" algn="l">
              <a:lnSpc>
                <a:spcPct val="90000"/>
              </a:lnSpc>
              <a:spcBef>
                <a:spcPts val="1000"/>
              </a:spcBef>
              <a:spcAft>
                <a:spcPts val="0"/>
              </a:spcAft>
              <a:buClr>
                <a:schemeClr val="dk1"/>
              </a:buClr>
              <a:buSzPts val="2800"/>
              <a:buFont typeface="Calibri"/>
              <a:buNone/>
            </a:pPr>
            <a:r>
              <a:t/>
            </a:r>
            <a:endParaRPr b="1">
              <a:solidFill>
                <a:srgbClr val="FF0000"/>
              </a:solidFill>
            </a:endParaRPr>
          </a:p>
          <a:p>
            <a:pPr indent="0" lvl="0" marL="0" rtl="0" algn="l">
              <a:lnSpc>
                <a:spcPct val="90000"/>
              </a:lnSpc>
              <a:spcBef>
                <a:spcPts val="1000"/>
              </a:spcBef>
              <a:spcAft>
                <a:spcPts val="0"/>
              </a:spcAft>
              <a:buClr>
                <a:srgbClr val="FF0000"/>
              </a:buClr>
              <a:buSzPts val="2800"/>
              <a:buNone/>
            </a:pPr>
            <a:r>
              <a:rPr b="1" lang="en-US">
                <a:solidFill>
                  <a:srgbClr val="FF0000"/>
                </a:solidFill>
              </a:rPr>
              <a:t>Now we will explore how to collect alkalinity data in the following slides</a:t>
            </a:r>
            <a:endParaRPr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23" name="Google Shape;223;p15"/>
          <p:cNvPicPr preferRelativeResize="0"/>
          <p:nvPr>
            <p:ph idx="1" type="body"/>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224" name="Google Shape;224;p15"/>
          <p:cNvPicPr preferRelativeResize="0"/>
          <p:nvPr>
            <p:ph idx="2" type="body"/>
          </p:nvPr>
        </p:nvPicPr>
        <p:blipFill rotWithShape="1">
          <a:blip r:embed="rId4">
            <a:alphaModFix/>
          </a:blip>
          <a:srcRect b="0" l="0" r="0" t="0"/>
          <a:stretch/>
        </p:blipFill>
        <p:spPr>
          <a:xfrm>
            <a:off x="0" y="-17621"/>
            <a:ext cx="1168977" cy="6858000"/>
          </a:xfrm>
          <a:prstGeom prst="rect">
            <a:avLst/>
          </a:prstGeom>
          <a:noFill/>
          <a:ln>
            <a:noFill/>
          </a:ln>
        </p:spPr>
      </p:pic>
      <p:sp>
        <p:nvSpPr>
          <p:cNvPr id="225" name="Google Shape;225;p15"/>
          <p:cNvSpPr txBox="1"/>
          <p:nvPr>
            <p:ph type="title"/>
          </p:nvPr>
        </p:nvSpPr>
        <p:spPr>
          <a:xfrm>
            <a:off x="1214788" y="80036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Alkalinity Protocol at a Glance</a:t>
            </a:r>
            <a:endParaRPr/>
          </a:p>
        </p:txBody>
      </p:sp>
      <p:graphicFrame>
        <p:nvGraphicFramePr>
          <p:cNvPr descr="Table showing a summary of this protocol.  When: take measurements weekly if possible. Quality Control Procedure, twice a year. Where: your hydrosphere study site. Time needed: 15 minutes, Quality control procedure 20 minutes. Prerequisites: Hydrosphere study site descripton,  Key instrument- commercial nitrate test kit. Skill level: intermediate. References: Alkalinity Protocol Field Guide, Making the Baking Soda Alkalinity Standard Guide, Hydrosphere Investigation Quality Control Data Sheet, Quality Control Procedures for Alkalinity Lab Guide." id="226" name="Google Shape;226;p15"/>
          <p:cNvGraphicFramePr/>
          <p:nvPr/>
        </p:nvGraphicFramePr>
        <p:xfrm>
          <a:off x="1337935" y="1758461"/>
          <a:ext cx="3000000" cy="3000000"/>
        </p:xfrm>
        <a:graphic>
          <a:graphicData uri="http://schemas.openxmlformats.org/drawingml/2006/table">
            <a:tbl>
              <a:tblPr bandRow="1" firstRow="1">
                <a:noFill/>
                <a:tableStyleId>{56FAD494-799C-4207-A457-260C6657CA05}</a:tableStyleId>
              </a:tblPr>
              <a:tblGrid>
                <a:gridCol w="1888425"/>
                <a:gridCol w="4968075"/>
              </a:tblGrid>
              <a:tr h="6954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When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t>Weekly, if possible. Quality Control Procedure: twice a year</a:t>
                      </a:r>
                      <a:endParaRPr b="0"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Where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Hydrosphere Study Site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Time Needed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15 minutes, Quality Control Procedure 20 minutes</a:t>
                      </a:r>
                      <a:endParaRPr sz="1400" u="none" cap="none" strike="noStrike"/>
                    </a:p>
                  </a:txBody>
                  <a:tcPr marT="45725" marB="45725" marR="91450" marL="91450"/>
                </a:tc>
              </a:tr>
              <a:tr h="518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Prerequisites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Described Hydrosphere Study Site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Make your Baking Soda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Key Instrument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Commercial Alkalinity Test Kit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Skill Level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Middle and Secondary</a:t>
                      </a:r>
                      <a:endParaRPr sz="1400" u="none" cap="none" strike="noStrike"/>
                    </a:p>
                  </a:txBody>
                  <a:tcPr marT="45725" marB="45725" marR="91450" marL="91450"/>
                </a:tc>
              </a:tr>
              <a:tr h="944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References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5"/>
                        </a:rPr>
                        <a:t>Alkalinity Protocol Field Guide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6"/>
                        </a:rPr>
                        <a:t>Making the Baking Soda Alkalinity Standard Guide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7"/>
                        </a:rPr>
                        <a:t>Hydrosphere Investigation Quality Control Data Sheet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8"/>
                        </a:rPr>
                        <a:t>Quality Control Procedure for Alkalinity Lab Guide</a:t>
                      </a:r>
                      <a:endParaRPr sz="1400" u="none" cap="none" strike="noStrike"/>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32" name="Google Shape;232;p16"/>
          <p:cNvPicPr preferRelativeResize="0"/>
          <p:nvPr/>
        </p:nvPicPr>
        <p:blipFill rotWithShape="1">
          <a:blip r:embed="rId3">
            <a:alphaModFix/>
          </a:blip>
          <a:srcRect b="0" l="0" r="0" t="0"/>
          <a:stretch/>
        </p:blipFill>
        <p:spPr>
          <a:xfrm>
            <a:off x="1168977" y="0"/>
            <a:ext cx="8014234" cy="1047612"/>
          </a:xfrm>
          <a:prstGeom prst="rect">
            <a:avLst/>
          </a:prstGeom>
          <a:noFill/>
          <a:ln>
            <a:noFill/>
          </a:ln>
        </p:spPr>
      </p:pic>
      <p:pic>
        <p:nvPicPr>
          <p:cNvPr descr="Menu: How to collect your data" id="233" name="Google Shape;233;p16"/>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234" name="Google Shape;234;p16"/>
          <p:cNvSpPr txBox="1"/>
          <p:nvPr>
            <p:ph type="title"/>
          </p:nvPr>
        </p:nvSpPr>
        <p:spPr>
          <a:xfrm>
            <a:off x="1232744" y="7441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Calibri"/>
              <a:buNone/>
            </a:pPr>
            <a:r>
              <a:rPr lang="en-US" sz="2400">
                <a:latin typeface="Calibri"/>
                <a:ea typeface="Calibri"/>
                <a:cs typeface="Calibri"/>
                <a:sym typeface="Calibri"/>
              </a:rPr>
              <a:t>Simultaneous or Prior Investigations Required</a:t>
            </a:r>
            <a:endParaRPr/>
          </a:p>
        </p:txBody>
      </p:sp>
      <p:sp>
        <p:nvSpPr>
          <p:cNvPr id="235" name="Google Shape;235;p16"/>
          <p:cNvSpPr txBox="1"/>
          <p:nvPr>
            <p:ph idx="1" type="body"/>
          </p:nvPr>
        </p:nvSpPr>
        <p:spPr>
          <a:xfrm>
            <a:off x="1384789" y="1773786"/>
            <a:ext cx="7442688" cy="458256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700"/>
              <a:buNone/>
            </a:pPr>
            <a:r>
              <a:rPr lang="en-US" sz="1700"/>
              <a:t>The Water Alkalinity Protocol will allow you to determine the buffering capability to changes in the pH of your water body. This protocol is conducted at your </a:t>
            </a:r>
            <a:r>
              <a:rPr b="1" lang="en-US" sz="1700">
                <a:solidFill>
                  <a:srgbClr val="000072"/>
                </a:solidFill>
              </a:rPr>
              <a:t>GLOBE Study Site</a:t>
            </a:r>
            <a:r>
              <a:rPr lang="en-US" sz="1700"/>
              <a:t>. You will need to define your </a:t>
            </a:r>
            <a:r>
              <a:rPr b="1" lang="en-US" sz="1700">
                <a:solidFill>
                  <a:srgbClr val="000072"/>
                </a:solidFill>
              </a:rPr>
              <a:t>GLOBE Study Site </a:t>
            </a:r>
            <a:r>
              <a:rPr lang="en-US" sz="1700"/>
              <a:t>where you will conduct your </a:t>
            </a:r>
            <a:r>
              <a:rPr b="1" lang="en-US" sz="1700">
                <a:solidFill>
                  <a:srgbClr val="000072"/>
                </a:solidFill>
              </a:rPr>
              <a:t>Hydrosphere Investigation</a:t>
            </a:r>
            <a:r>
              <a:rPr lang="en-US" sz="1700"/>
              <a:t> prior to beginning this protocol. The </a:t>
            </a:r>
            <a:r>
              <a:rPr b="1" lang="en-US" sz="1700">
                <a:solidFill>
                  <a:srgbClr val="000072"/>
                </a:solidFill>
              </a:rPr>
              <a:t>Hydrosphere Investigation Data Sheet</a:t>
            </a:r>
            <a:r>
              <a:rPr lang="en-US" sz="1700"/>
              <a:t> is used to record all the hydrosphere measurements, including alkalinity.  You will also want to map your Hydrosphere Site at some point.  Since there is a close connection between alkalinity and pH, it would be helpful to collect pH data along with alkalinity. Additionally, atmospheric measurements of </a:t>
            </a:r>
            <a:r>
              <a:rPr lang="en-US" sz="1700" u="sng">
                <a:solidFill>
                  <a:schemeClr val="hlink"/>
                </a:solidFill>
                <a:hlinkClick r:id="rId5"/>
              </a:rPr>
              <a:t>temperature</a:t>
            </a:r>
            <a:r>
              <a:rPr lang="en-US" sz="1700"/>
              <a:t> and </a:t>
            </a:r>
            <a:r>
              <a:rPr lang="en-US" sz="1700" u="sng">
                <a:solidFill>
                  <a:schemeClr val="hlink"/>
                </a:solidFill>
                <a:hlinkClick r:id="rId6"/>
              </a:rPr>
              <a:t>precipitation</a:t>
            </a:r>
            <a:r>
              <a:rPr lang="en-US" sz="1700"/>
              <a:t> are helpful in interpreting the data.</a:t>
            </a:r>
            <a:endParaRPr/>
          </a:p>
          <a:p>
            <a:pPr indent="0" lvl="0" marL="0" rtl="0" algn="just">
              <a:lnSpc>
                <a:spcPct val="90000"/>
              </a:lnSpc>
              <a:spcBef>
                <a:spcPts val="1000"/>
              </a:spcBef>
              <a:spcAft>
                <a:spcPts val="0"/>
              </a:spcAft>
              <a:buClr>
                <a:schemeClr val="dk1"/>
              </a:buClr>
              <a:buSzPts val="2000"/>
              <a:buNone/>
            </a:pPr>
            <a:r>
              <a:rPr b="1" lang="en-US" sz="2000"/>
              <a:t>Find your documents here: </a:t>
            </a:r>
            <a:endParaRPr/>
          </a:p>
          <a:p>
            <a:pPr indent="0" lvl="0" marL="0" rtl="0" algn="just">
              <a:lnSpc>
                <a:spcPct val="90000"/>
              </a:lnSpc>
              <a:spcBef>
                <a:spcPts val="1000"/>
              </a:spcBef>
              <a:spcAft>
                <a:spcPts val="0"/>
              </a:spcAft>
              <a:buClr>
                <a:schemeClr val="dk2"/>
              </a:buClr>
              <a:buSzPts val="1800"/>
              <a:buNone/>
            </a:pPr>
            <a:r>
              <a:rPr b="1" lang="en-US" u="sng">
                <a:solidFill>
                  <a:schemeClr val="dk2"/>
                </a:solidFill>
                <a:hlinkClick r:id="rId7">
                  <a:extLst>
                    <a:ext uri="{A12FA001-AC4F-418D-AE19-62706E023703}">
                      <ahyp:hlinkClr val="tx"/>
                    </a:ext>
                  </a:extLst>
                </a:hlinkClick>
              </a:rPr>
              <a:t>GLOBE Study Site Definition Sheet</a:t>
            </a:r>
            <a:endParaRPr b="1">
              <a:solidFill>
                <a:schemeClr val="dk2"/>
              </a:solidFill>
            </a:endParaRPr>
          </a:p>
          <a:p>
            <a:pPr indent="0" lvl="0" marL="0" rtl="0" algn="just">
              <a:lnSpc>
                <a:spcPct val="90000"/>
              </a:lnSpc>
              <a:spcBef>
                <a:spcPts val="1000"/>
              </a:spcBef>
              <a:spcAft>
                <a:spcPts val="0"/>
              </a:spcAft>
              <a:buClr>
                <a:schemeClr val="dk2"/>
              </a:buClr>
              <a:buSzPts val="1800"/>
              <a:buNone/>
            </a:pPr>
            <a:r>
              <a:rPr b="1" lang="en-US" u="sng">
                <a:solidFill>
                  <a:schemeClr val="dk2"/>
                </a:solidFill>
                <a:hlinkClick r:id="rId8">
                  <a:extLst>
                    <a:ext uri="{A12FA001-AC4F-418D-AE19-62706E023703}">
                      <ahyp:hlinkClr val="tx"/>
                    </a:ext>
                  </a:extLst>
                </a:hlinkClick>
              </a:rPr>
              <a:t>Hydrosphere Investigation Data Sheet</a:t>
            </a:r>
            <a:endParaRPr b="1">
              <a:solidFill>
                <a:schemeClr val="dk2"/>
              </a:solidFill>
            </a:endParaRPr>
          </a:p>
          <a:p>
            <a:pPr indent="0" lvl="0" marL="0" rtl="0" algn="just">
              <a:lnSpc>
                <a:spcPct val="90000"/>
              </a:lnSpc>
              <a:spcBef>
                <a:spcPts val="1000"/>
              </a:spcBef>
              <a:spcAft>
                <a:spcPts val="0"/>
              </a:spcAft>
              <a:buClr>
                <a:schemeClr val="dk2"/>
              </a:buClr>
              <a:buSzPts val="1800"/>
              <a:buNone/>
            </a:pPr>
            <a:r>
              <a:rPr b="1" lang="en-US" u="sng">
                <a:solidFill>
                  <a:schemeClr val="dk2"/>
                </a:solidFill>
                <a:hlinkClick r:id="rId9">
                  <a:extLst>
                    <a:ext uri="{A12FA001-AC4F-418D-AE19-62706E023703}">
                      <ahyp:hlinkClr val="tx"/>
                    </a:ext>
                  </a:extLst>
                </a:hlinkClick>
              </a:rPr>
              <a:t>Mapping your Hydrosphere Study Site Field Guide</a:t>
            </a:r>
            <a:endParaRPr b="1" sz="1400">
              <a:solidFill>
                <a:schemeClr val="dk2"/>
              </a:solidFill>
            </a:endParaRPr>
          </a:p>
          <a:p>
            <a:pPr indent="-114300" lvl="0" marL="228600" rtl="0" algn="l">
              <a:lnSpc>
                <a:spcPct val="90000"/>
              </a:lnSpc>
              <a:spcBef>
                <a:spcPts val="1000"/>
              </a:spcBef>
              <a:spcAft>
                <a:spcPts val="0"/>
              </a:spcAft>
              <a:buClr>
                <a:schemeClr val="dk1"/>
              </a:buClr>
              <a:buSzPts val="1800"/>
              <a:buNone/>
            </a:pPr>
            <a:r>
              <a:t/>
            </a:r>
            <a:endParaRPr/>
          </a:p>
        </p:txBody>
      </p:sp>
      <p:pic>
        <p:nvPicPr>
          <p:cNvPr descr="Teacher shows students how to read thermometer." id="236" name="Google Shape;236;p16"/>
          <p:cNvPicPr preferRelativeResize="0"/>
          <p:nvPr>
            <p:ph idx="2" type="body"/>
          </p:nvPr>
        </p:nvPicPr>
        <p:blipFill rotWithShape="1">
          <a:blip r:embed="rId10">
            <a:alphaModFix/>
          </a:blip>
          <a:srcRect b="0" l="0" r="0" t="0"/>
          <a:stretch/>
        </p:blipFill>
        <p:spPr>
          <a:xfrm>
            <a:off x="6279024" y="4052767"/>
            <a:ext cx="2548453" cy="19384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42" name="Google Shape;242;p17"/>
          <p:cNvPicPr preferRelativeResize="0"/>
          <p:nvPr>
            <p:ph idx="1" type="body"/>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243" name="Google Shape;243;p17"/>
          <p:cNvPicPr preferRelativeResize="0"/>
          <p:nvPr>
            <p:ph idx="2" type="body"/>
          </p:nvPr>
        </p:nvPicPr>
        <p:blipFill rotWithShape="1">
          <a:blip r:embed="rId4">
            <a:alphaModFix/>
          </a:blip>
          <a:srcRect b="0" l="0" r="0" t="0"/>
          <a:stretch/>
        </p:blipFill>
        <p:spPr>
          <a:xfrm>
            <a:off x="0" y="-17621"/>
            <a:ext cx="1168977" cy="6858000"/>
          </a:xfrm>
          <a:prstGeom prst="rect">
            <a:avLst/>
          </a:prstGeom>
          <a:noFill/>
          <a:ln>
            <a:noFill/>
          </a:ln>
        </p:spPr>
      </p:pic>
      <p:sp>
        <p:nvSpPr>
          <p:cNvPr id="244" name="Google Shape;244;p17"/>
          <p:cNvSpPr txBox="1"/>
          <p:nvPr>
            <p:ph type="title"/>
          </p:nvPr>
        </p:nvSpPr>
        <p:spPr>
          <a:xfrm>
            <a:off x="1214788" y="80036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How to Collect Your Data</a:t>
            </a:r>
            <a:br>
              <a:rPr lang="en-US" sz="2400">
                <a:solidFill>
                  <a:srgbClr val="000072"/>
                </a:solidFill>
                <a:latin typeface="Calibri"/>
                <a:ea typeface="Calibri"/>
                <a:cs typeface="Calibri"/>
                <a:sym typeface="Calibri"/>
              </a:rPr>
            </a:br>
            <a:r>
              <a:rPr lang="en-US" sz="2400">
                <a:solidFill>
                  <a:srgbClr val="000072"/>
                </a:solidFill>
                <a:latin typeface="Calibri"/>
                <a:ea typeface="Calibri"/>
                <a:cs typeface="Calibri"/>
                <a:sym typeface="Calibri"/>
              </a:rPr>
              <a:t>Site Selection: Hydrosphere Study Site</a:t>
            </a:r>
            <a:endParaRPr/>
          </a:p>
        </p:txBody>
      </p:sp>
      <p:pic>
        <p:nvPicPr>
          <p:cNvPr descr="Photographs of a lake and a wetland as illustrations of potential sites." id="245" name="Google Shape;245;p17"/>
          <p:cNvPicPr preferRelativeResize="0"/>
          <p:nvPr/>
        </p:nvPicPr>
        <p:blipFill rotWithShape="1">
          <a:blip r:embed="rId5">
            <a:alphaModFix/>
          </a:blip>
          <a:srcRect b="0" l="0" r="0" t="0"/>
          <a:stretch/>
        </p:blipFill>
        <p:spPr>
          <a:xfrm>
            <a:off x="6256703" y="1463149"/>
            <a:ext cx="2448097" cy="4040835"/>
          </a:xfrm>
          <a:prstGeom prst="rect">
            <a:avLst/>
          </a:prstGeom>
          <a:noFill/>
          <a:ln>
            <a:noFill/>
          </a:ln>
        </p:spPr>
      </p:pic>
      <p:sp>
        <p:nvSpPr>
          <p:cNvPr id="246" name="Google Shape;246;p17"/>
          <p:cNvSpPr txBox="1"/>
          <p:nvPr/>
        </p:nvSpPr>
        <p:spPr>
          <a:xfrm>
            <a:off x="1525466" y="1759534"/>
            <a:ext cx="4334549" cy="435133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800"/>
              <a:buFont typeface="Arial"/>
              <a:buNone/>
            </a:pPr>
            <a:r>
              <a:t/>
            </a:r>
            <a:endParaRPr b="1" i="0" sz="1800" u="none" cap="none" strike="noStrike">
              <a:solidFill>
                <a:srgbClr val="000072"/>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b="0" i="0" sz="1400" u="none" cap="none" strike="noStrike">
              <a:solidFill>
                <a:srgbClr val="000000"/>
              </a:solidFill>
              <a:latin typeface="Arial"/>
              <a:ea typeface="Arial"/>
              <a:cs typeface="Arial"/>
              <a:sym typeface="Arial"/>
            </a:endParaRPr>
          </a:p>
          <a:p>
            <a:pPr indent="-114300" lvl="0" marL="228600" marR="0" rtl="0" algn="just">
              <a:lnSpc>
                <a:spcPct val="90000"/>
              </a:lnSpc>
              <a:spcBef>
                <a:spcPts val="1000"/>
              </a:spcBef>
              <a:spcAft>
                <a:spcPts val="0"/>
              </a:spcAft>
              <a:buClr>
                <a:schemeClr val="dk1"/>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just">
              <a:lnSpc>
                <a:spcPct val="90000"/>
              </a:lnSpc>
              <a:spcBef>
                <a:spcPts val="10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1. Stream or river</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2. Lake, reservoir, bay or ocean</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3. Pond</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4. An irrigation ditch or other water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body, if natural body is not available</a:t>
            </a:r>
            <a:endParaRPr b="0" i="0" sz="1400" u="none" cap="none" strike="noStrike">
              <a:solidFill>
                <a:srgbClr val="000000"/>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52" name="Google Shape;252;p18"/>
          <p:cNvPicPr preferRelativeResize="0"/>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253" name="Google Shape;253;p18"/>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254" name="Google Shape;254;p18"/>
          <p:cNvSpPr txBox="1"/>
          <p:nvPr>
            <p:ph type="title"/>
          </p:nvPr>
        </p:nvSpPr>
        <p:spPr>
          <a:xfrm>
            <a:off x="1159510" y="832486"/>
            <a:ext cx="7886700" cy="55669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br>
              <a:rPr lang="en-US">
                <a:solidFill>
                  <a:srgbClr val="000072"/>
                </a:solidFill>
                <a:latin typeface="Calibri"/>
                <a:ea typeface="Calibri"/>
                <a:cs typeface="Calibri"/>
                <a:sym typeface="Calibri"/>
              </a:rPr>
            </a:br>
            <a:r>
              <a:rPr lang="en-US">
                <a:solidFill>
                  <a:srgbClr val="000072"/>
                </a:solidFill>
                <a:latin typeface="Calibri"/>
                <a:ea typeface="Calibri"/>
                <a:cs typeface="Calibri"/>
                <a:sym typeface="Calibri"/>
              </a:rPr>
              <a:t>Site Selection: Hydrosphere Study Site</a:t>
            </a:r>
            <a:endParaRPr/>
          </a:p>
        </p:txBody>
      </p:sp>
      <p:sp>
        <p:nvSpPr>
          <p:cNvPr id="255" name="Google Shape;255;p18"/>
          <p:cNvSpPr txBox="1"/>
          <p:nvPr>
            <p:ph idx="1" type="body"/>
          </p:nvPr>
        </p:nvSpPr>
        <p:spPr>
          <a:xfrm>
            <a:off x="1221393" y="1594365"/>
            <a:ext cx="4177084"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t/>
            </a:r>
            <a:endParaRPr b="1" sz="1700">
              <a:solidFill>
                <a:srgbClr val="000072"/>
              </a:solidFill>
            </a:endParaRPr>
          </a:p>
          <a:p>
            <a:pPr indent="0" lvl="0" marL="0" rtl="0" algn="just">
              <a:lnSpc>
                <a:spcPct val="90000"/>
              </a:lnSpc>
              <a:spcBef>
                <a:spcPts val="1000"/>
              </a:spcBef>
              <a:spcAft>
                <a:spcPts val="0"/>
              </a:spcAft>
              <a:buClr>
                <a:schemeClr val="dk1"/>
              </a:buClr>
              <a:buSzPct val="100000"/>
              <a:buNone/>
            </a:pPr>
            <a:r>
              <a:rPr lang="en-US" sz="17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a:p>
          <a:p>
            <a:pPr indent="0" lvl="0" marL="0" rtl="0" algn="just">
              <a:lnSpc>
                <a:spcPct val="90000"/>
              </a:lnSpc>
              <a:spcBef>
                <a:spcPts val="1000"/>
              </a:spcBef>
              <a:spcAft>
                <a:spcPts val="0"/>
              </a:spcAft>
              <a:buClr>
                <a:schemeClr val="dk1"/>
              </a:buClr>
              <a:buSzPct val="100000"/>
              <a:buNone/>
            </a:pPr>
            <a:r>
              <a:rPr lang="en-US" sz="1700"/>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indent="-122872" lvl="0" marL="228600" rtl="0" algn="just">
              <a:lnSpc>
                <a:spcPct val="90000"/>
              </a:lnSpc>
              <a:spcBef>
                <a:spcPts val="1000"/>
              </a:spcBef>
              <a:spcAft>
                <a:spcPts val="0"/>
              </a:spcAft>
              <a:buClr>
                <a:schemeClr val="dk1"/>
              </a:buClr>
              <a:buSzPct val="100000"/>
              <a:buNone/>
            </a:pPr>
            <a:r>
              <a:t/>
            </a:r>
            <a:endParaRPr/>
          </a:p>
        </p:txBody>
      </p:sp>
      <p:pic>
        <p:nvPicPr>
          <p:cNvPr descr="Photo of a bucket with a water sample being hauled up from standing location on a bridge." id="256" name="Google Shape;256;p18"/>
          <p:cNvPicPr preferRelativeResize="0"/>
          <p:nvPr>
            <p:ph idx="2" type="body"/>
          </p:nvPr>
        </p:nvPicPr>
        <p:blipFill rotWithShape="1">
          <a:blip r:embed="rId5">
            <a:alphaModFix/>
          </a:blip>
          <a:srcRect b="0" l="0" r="0" t="0"/>
          <a:stretch/>
        </p:blipFill>
        <p:spPr>
          <a:xfrm>
            <a:off x="5611327" y="2021116"/>
            <a:ext cx="3166717" cy="23750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62" name="Google Shape;262;p19"/>
          <p:cNvPicPr preferRelativeResize="0"/>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263" name="Google Shape;263;p19"/>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264" name="Google Shape;264;p19"/>
          <p:cNvSpPr txBox="1"/>
          <p:nvPr>
            <p:ph type="title"/>
          </p:nvPr>
        </p:nvSpPr>
        <p:spPr>
          <a:xfrm>
            <a:off x="1257300" y="1037666"/>
            <a:ext cx="7886700" cy="55669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7543"/>
              <a:buFont typeface="Calibri"/>
              <a:buNone/>
            </a:pPr>
            <a:br>
              <a:rPr lang="en-US">
                <a:solidFill>
                  <a:srgbClr val="000072"/>
                </a:solidFill>
                <a:latin typeface="Calibri"/>
                <a:ea typeface="Calibri"/>
                <a:cs typeface="Calibri"/>
                <a:sym typeface="Calibri"/>
              </a:rPr>
            </a:br>
            <a:r>
              <a:rPr lang="en-US" sz="2700">
                <a:solidFill>
                  <a:srgbClr val="000072"/>
                </a:solidFill>
                <a:latin typeface="Calibri"/>
                <a:ea typeface="Calibri"/>
                <a:cs typeface="Calibri"/>
                <a:sym typeface="Calibri"/>
              </a:rPr>
              <a:t>Sources for Equipment You Need for the Water Alkalinity Protocol</a:t>
            </a:r>
            <a:endParaRPr sz="2700">
              <a:solidFill>
                <a:srgbClr val="055000"/>
              </a:solidFill>
              <a:latin typeface="Calibri"/>
              <a:ea typeface="Calibri"/>
              <a:cs typeface="Calibri"/>
              <a:sym typeface="Calibri"/>
            </a:endParaRPr>
          </a:p>
        </p:txBody>
      </p:sp>
      <p:sp>
        <p:nvSpPr>
          <p:cNvPr id="265" name="Google Shape;265;p19"/>
          <p:cNvSpPr txBox="1"/>
          <p:nvPr>
            <p:ph idx="1" type="body"/>
          </p:nvPr>
        </p:nvSpPr>
        <p:spPr>
          <a:xfrm>
            <a:off x="1221393" y="1594365"/>
            <a:ext cx="4822342" cy="4351338"/>
          </a:xfrm>
          <a:prstGeom prst="rect">
            <a:avLst/>
          </a:prstGeom>
          <a:noFill/>
          <a:ln>
            <a:noFill/>
          </a:ln>
        </p:spPr>
        <p:txBody>
          <a:bodyPr anchorCtr="0" anchor="t" bIns="45700" lIns="91425" spcFirstLastPara="1" rIns="91425" wrap="square" tIns="45700">
            <a:normAutofit/>
          </a:bodyPr>
          <a:lstStyle/>
          <a:p>
            <a:pPr indent="-127000" lvl="0" marL="228600" rtl="0" algn="just">
              <a:lnSpc>
                <a:spcPct val="90000"/>
              </a:lnSpc>
              <a:spcBef>
                <a:spcPts val="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600"/>
              <a:buNone/>
            </a:pPr>
            <a:r>
              <a:rPr lang="en-US" sz="1600"/>
              <a:t>The following resources summarize the measurements associated with each protocol, associated skill level, scientific specifications for the instruments, and how to access the equipment you need (purchase, build, or download). </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b="1" lang="en-US" u="sng">
                <a:solidFill>
                  <a:schemeClr val="hlink"/>
                </a:solidFill>
                <a:hlinkClick r:id="rId5"/>
              </a:rPr>
              <a:t>Where to find specifications for instrument used in GLOBE investigations</a:t>
            </a:r>
            <a:endParaRPr b="1"/>
          </a:p>
          <a:p>
            <a:pPr indent="0" lvl="0" marL="0" rtl="0" algn="just">
              <a:lnSpc>
                <a:spcPct val="90000"/>
              </a:lnSpc>
              <a:spcBef>
                <a:spcPts val="1000"/>
              </a:spcBef>
              <a:spcAft>
                <a:spcPts val="0"/>
              </a:spcAft>
              <a:buClr>
                <a:schemeClr val="dk1"/>
              </a:buClr>
              <a:buSzPts val="1800"/>
              <a:buNone/>
            </a:pPr>
            <a:r>
              <a:t/>
            </a:r>
            <a:endParaRPr b="1"/>
          </a:p>
          <a:p>
            <a:pPr indent="0" lvl="0" marL="0" rtl="0" algn="just">
              <a:lnSpc>
                <a:spcPct val="90000"/>
              </a:lnSpc>
              <a:spcBef>
                <a:spcPts val="1000"/>
              </a:spcBef>
              <a:spcAft>
                <a:spcPts val="0"/>
              </a:spcAft>
              <a:buClr>
                <a:schemeClr val="dk1"/>
              </a:buClr>
              <a:buSzPts val="1800"/>
              <a:buNone/>
            </a:pPr>
            <a:r>
              <a:rPr b="1" lang="en-US" u="sng">
                <a:solidFill>
                  <a:schemeClr val="hlink"/>
                </a:solidFill>
                <a:hlinkClick r:id="rId6"/>
              </a:rPr>
              <a:t>Where to find scientific instruments used in GLOBE investigations </a:t>
            </a:r>
            <a:endParaRPr b="1"/>
          </a:p>
          <a:p>
            <a:pPr indent="-114300" lvl="0" marL="228600" rtl="0" algn="just">
              <a:lnSpc>
                <a:spcPct val="90000"/>
              </a:lnSpc>
              <a:spcBef>
                <a:spcPts val="1000"/>
              </a:spcBef>
              <a:spcAft>
                <a:spcPts val="0"/>
              </a:spcAft>
              <a:buClr>
                <a:schemeClr val="dk1"/>
              </a:buClr>
              <a:buSzPts val="1800"/>
              <a:buNone/>
            </a:pPr>
            <a:r>
              <a:t/>
            </a:r>
            <a:endParaRPr/>
          </a:p>
        </p:txBody>
      </p:sp>
      <p:pic>
        <p:nvPicPr>
          <p:cNvPr descr="Screenshot of the Toolkit, GLOBE Teacher's Guide" id="266" name="Google Shape;266;p19"/>
          <p:cNvPicPr preferRelativeResize="0"/>
          <p:nvPr>
            <p:ph idx="2" type="body"/>
          </p:nvPr>
        </p:nvPicPr>
        <p:blipFill rotWithShape="1">
          <a:blip r:embed="rId7">
            <a:alphaModFix/>
          </a:blip>
          <a:srcRect b="0" l="0" r="0" t="0"/>
          <a:stretch/>
        </p:blipFill>
        <p:spPr>
          <a:xfrm rot="791986">
            <a:off x="6510451" y="2520183"/>
            <a:ext cx="1952398" cy="2499702"/>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watermark of student using a probe to determine water quality." id="94" name="Google Shape;94;p2"/>
          <p:cNvPicPr preferRelativeResize="0"/>
          <p:nvPr/>
        </p:nvPicPr>
        <p:blipFill rotWithShape="1">
          <a:blip r:embed="rId3">
            <a:alphaModFix amt="15000"/>
          </a:blip>
          <a:srcRect b="0" l="0" r="0" t="0"/>
          <a:stretch/>
        </p:blipFill>
        <p:spPr>
          <a:xfrm>
            <a:off x="1183775" y="1449319"/>
            <a:ext cx="7960223" cy="5408681"/>
          </a:xfrm>
          <a:prstGeom prst="rect">
            <a:avLst/>
          </a:prstGeom>
          <a:noFill/>
          <a:ln>
            <a:noFill/>
          </a:ln>
        </p:spPr>
      </p:pic>
      <p:sp>
        <p:nvSpPr>
          <p:cNvPr id="95" name="Google Shape;95;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96" name="Google Shape;96;p2"/>
          <p:cNvPicPr preferRelativeResize="0"/>
          <p:nvPr>
            <p:ph idx="1" type="body"/>
          </p:nvPr>
        </p:nvPicPr>
        <p:blipFill rotWithShape="1">
          <a:blip r:embed="rId4">
            <a:alphaModFix/>
          </a:blip>
          <a:srcRect b="0" l="0" r="0" t="0"/>
          <a:stretch/>
        </p:blipFill>
        <p:spPr>
          <a:xfrm>
            <a:off x="1183776" y="-17587"/>
            <a:ext cx="7966515" cy="1019909"/>
          </a:xfrm>
          <a:prstGeom prst="rect">
            <a:avLst/>
          </a:prstGeom>
          <a:noFill/>
          <a:ln>
            <a:noFill/>
          </a:ln>
        </p:spPr>
      </p:pic>
      <p:pic>
        <p:nvPicPr>
          <p:cNvPr descr="Menu: What is alkalinity?" id="97" name="Google Shape;97;p2"/>
          <p:cNvPicPr preferRelativeResize="0"/>
          <p:nvPr>
            <p:ph idx="2" type="body"/>
          </p:nvPr>
        </p:nvPicPr>
        <p:blipFill rotWithShape="1">
          <a:blip r:embed="rId5">
            <a:alphaModFix/>
          </a:blip>
          <a:srcRect b="0" l="0" r="0" t="0"/>
          <a:stretch/>
        </p:blipFill>
        <p:spPr>
          <a:xfrm>
            <a:off x="-21598" y="-17586"/>
            <a:ext cx="1205373" cy="6875586"/>
          </a:xfrm>
          <a:prstGeom prst="rect">
            <a:avLst/>
          </a:prstGeom>
          <a:noFill/>
          <a:ln>
            <a:noFill/>
          </a:ln>
        </p:spPr>
      </p:pic>
      <p:sp>
        <p:nvSpPr>
          <p:cNvPr id="98" name="Google Shape;98;p2"/>
          <p:cNvSpPr txBox="1"/>
          <p:nvPr>
            <p:ph type="title"/>
          </p:nvPr>
        </p:nvSpPr>
        <p:spPr>
          <a:xfrm>
            <a:off x="1280805" y="71456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Overview</a:t>
            </a:r>
            <a:r>
              <a:rPr lang="en-US"/>
              <a:t> </a:t>
            </a:r>
            <a:endParaRPr/>
          </a:p>
        </p:txBody>
      </p:sp>
      <p:sp>
        <p:nvSpPr>
          <p:cNvPr id="99" name="Google Shape;99;p2"/>
          <p:cNvSpPr txBox="1"/>
          <p:nvPr/>
        </p:nvSpPr>
        <p:spPr>
          <a:xfrm>
            <a:off x="1280805" y="1824348"/>
            <a:ext cx="7414308" cy="503365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000090"/>
                </a:solidFill>
                <a:latin typeface="Calibri"/>
                <a:ea typeface="Calibri"/>
                <a:cs typeface="Calibri"/>
                <a:sym typeface="Calibri"/>
              </a:rPr>
              <a:t>This module: </a:t>
            </a:r>
            <a:endParaRPr b="0" i="0" sz="1400" u="none" cap="none" strike="noStrike">
              <a:solidFill>
                <a:srgbClr val="000000"/>
              </a:solidFill>
              <a:latin typeface="Arial"/>
              <a:ea typeface="Arial"/>
              <a:cs typeface="Arial"/>
              <a:sym typeface="Arial"/>
            </a:endParaRPr>
          </a:p>
          <a:p>
            <a:pPr indent="63500" lvl="0" marL="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Reviews the selection of a GLOBE hydrology site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Reviews the water sampling technique used in GLOBE hydrology protocols</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Provides a step by step introduction of the protocol method</a:t>
            </a:r>
            <a:endParaRPr b="0" i="0" sz="1400" u="none" cap="none" strike="noStrike">
              <a:solidFill>
                <a:srgbClr val="000000"/>
              </a:solidFill>
              <a:latin typeface="Arial"/>
              <a:ea typeface="Arial"/>
              <a:cs typeface="Arial"/>
              <a:sym typeface="Arial"/>
            </a:endParaRPr>
          </a:p>
          <a:p>
            <a:pPr indent="-2794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2060"/>
              </a:buClr>
              <a:buSzPts val="2800"/>
              <a:buFont typeface="Arial"/>
              <a:buNone/>
            </a:pPr>
            <a:r>
              <a:rPr b="1" i="0" lang="en-US" sz="2800" u="none" cap="none" strike="noStrike">
                <a:solidFill>
                  <a:srgbClr val="002060"/>
                </a:solidFill>
                <a:latin typeface="Calibri"/>
                <a:ea typeface="Calibri"/>
                <a:cs typeface="Calibri"/>
                <a:sym typeface="Calibri"/>
              </a:rPr>
              <a:t>Learning Objectives</a:t>
            </a:r>
            <a:endParaRPr b="0" i="0" sz="1400" u="none" cap="none" strike="noStrike">
              <a:solidFill>
                <a:srgbClr val="000000"/>
              </a:solidFill>
              <a:latin typeface="Arial"/>
              <a:ea typeface="Arial"/>
              <a:cs typeface="Arial"/>
              <a:sym typeface="Arial"/>
            </a:endParaRPr>
          </a:p>
          <a:p>
            <a:pPr indent="63500" lvl="0" marL="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000090"/>
                </a:solidFill>
                <a:latin typeface="Calibri"/>
                <a:ea typeface="Calibri"/>
                <a:cs typeface="Calibri"/>
                <a:sym typeface="Calibri"/>
              </a:rPr>
              <a:t>After completing this module, you will be able to:</a:t>
            </a:r>
            <a:endParaRPr b="0" i="0" sz="1400" u="none" cap="none" strike="noStrike">
              <a:solidFill>
                <a:srgbClr val="000000"/>
              </a:solidFill>
              <a:latin typeface="Arial"/>
              <a:ea typeface="Arial"/>
              <a:cs typeface="Arial"/>
              <a:sym typeface="Arial"/>
            </a:endParaRPr>
          </a:p>
          <a:p>
            <a:pPr indent="63500" lvl="0" marL="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Define water alkalinity and  explain how environmental variables affect the alkalinity of a water body</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Describe the importance of instrument calibration and quality control procedures in the the collection of accurate data</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Conduct alkalinity measurements using a test kit</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Upload data to the GLOBE portal</a:t>
            </a:r>
            <a:endParaRPr b="0" i="0" sz="1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Visualize data using GLOBE’s Visualization System</a:t>
            </a:r>
            <a:endParaRPr b="0" i="0" sz="1400" u="none" cap="none" strike="noStrike">
              <a:solidFill>
                <a:srgbClr val="000000"/>
              </a:solidFill>
              <a:latin typeface="Arial"/>
              <a:ea typeface="Arial"/>
              <a:cs typeface="Arial"/>
              <a:sym typeface="Arial"/>
            </a:endParaRPr>
          </a:p>
          <a:p>
            <a:pPr indent="-279400" lvl="0" marL="342900" marR="0" rtl="0" algn="l">
              <a:lnSpc>
                <a:spcPct val="90000"/>
              </a:lnSpc>
              <a:spcBef>
                <a:spcPts val="0"/>
              </a:spcBef>
              <a:spcAft>
                <a:spcPts val="0"/>
              </a:spcAft>
              <a:buClr>
                <a:schemeClr val="dk1"/>
              </a:buClr>
              <a:buSzPts val="1000"/>
              <a:buFont typeface="Arial"/>
              <a:buNone/>
            </a:pPr>
            <a:r>
              <a:t/>
            </a:r>
            <a:endParaRPr b="1" i="0" sz="1000" u="none" cap="none" strike="noStrike">
              <a:solidFill>
                <a:srgbClr val="000090"/>
              </a:solidFill>
              <a:latin typeface="Calibri"/>
              <a:ea typeface="Calibri"/>
              <a:cs typeface="Calibri"/>
              <a:sym typeface="Calibri"/>
            </a:endParaRPr>
          </a:p>
          <a:p>
            <a:pPr indent="0" lvl="0" marL="0" marR="0" rtl="0" algn="l">
              <a:lnSpc>
                <a:spcPct val="90000"/>
              </a:lnSpc>
              <a:spcBef>
                <a:spcPts val="0"/>
              </a:spcBef>
              <a:spcAft>
                <a:spcPts val="0"/>
              </a:spcAft>
              <a:buClr>
                <a:srgbClr val="000090"/>
              </a:buClr>
              <a:buSzPts val="2400"/>
              <a:buFont typeface="Arial"/>
              <a:buNone/>
            </a:pPr>
            <a:r>
              <a:rPr b="1" i="0" lang="en-US" sz="2400" u="none" cap="none" strike="noStrike">
                <a:solidFill>
                  <a:srgbClr val="000090"/>
                </a:solidFill>
                <a:latin typeface="Calibri"/>
                <a:ea typeface="Calibri"/>
                <a:cs typeface="Calibri"/>
                <a:sym typeface="Calibri"/>
              </a:rPr>
              <a:t>Estimated time to complete this module: 1.5 hours</a:t>
            </a:r>
            <a:endParaRPr b="0" i="0" sz="2400" u="none" cap="none" strike="noStrike">
              <a:solidFill>
                <a:schemeClr val="dk1"/>
              </a:solidFill>
              <a:latin typeface="Calibri"/>
              <a:ea typeface="Calibri"/>
              <a:cs typeface="Calibri"/>
              <a:sym typeface="Calibri"/>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Illustration of equipment needed: baking soda, balance, distilled water, pen or pencil, 500 ml graduated cylinder, stirring rod,100-ml graduated cylinder, 500 ml beaker. " id="271" name="Google Shape;271;p20"/>
          <p:cNvPicPr preferRelativeResize="0"/>
          <p:nvPr>
            <p:ph idx="2" type="body"/>
          </p:nvPr>
        </p:nvPicPr>
        <p:blipFill rotWithShape="1">
          <a:blip r:embed="rId3">
            <a:alphaModFix/>
          </a:blip>
          <a:srcRect b="0" l="0" r="0" t="0"/>
          <a:stretch/>
        </p:blipFill>
        <p:spPr>
          <a:xfrm>
            <a:off x="3644915" y="1873440"/>
            <a:ext cx="5211856" cy="3431334"/>
          </a:xfrm>
          <a:prstGeom prst="rect">
            <a:avLst/>
          </a:prstGeom>
          <a:noFill/>
          <a:ln>
            <a:noFill/>
          </a:ln>
        </p:spPr>
      </p:pic>
      <p:sp>
        <p:nvSpPr>
          <p:cNvPr id="272" name="Google Shape;272;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73" name="Google Shape;273;p20"/>
          <p:cNvPicPr preferRelativeResize="0"/>
          <p:nvPr/>
        </p:nvPicPr>
        <p:blipFill rotWithShape="1">
          <a:blip r:embed="rId4">
            <a:alphaModFix/>
          </a:blip>
          <a:srcRect b="0" l="0" r="0" t="0"/>
          <a:stretch/>
        </p:blipFill>
        <p:spPr>
          <a:xfrm>
            <a:off x="1129766" y="-17585"/>
            <a:ext cx="8014234" cy="1047612"/>
          </a:xfrm>
          <a:prstGeom prst="rect">
            <a:avLst/>
          </a:prstGeom>
          <a:noFill/>
          <a:ln>
            <a:noFill/>
          </a:ln>
        </p:spPr>
      </p:pic>
      <p:pic>
        <p:nvPicPr>
          <p:cNvPr descr="Menu: How to collect your data" id="274" name="Google Shape;274;p20"/>
          <p:cNvPicPr preferRelativeResize="0"/>
          <p:nvPr/>
        </p:nvPicPr>
        <p:blipFill rotWithShape="1">
          <a:blip r:embed="rId5">
            <a:alphaModFix/>
          </a:blip>
          <a:srcRect b="0" l="0" r="0" t="0"/>
          <a:stretch/>
        </p:blipFill>
        <p:spPr>
          <a:xfrm>
            <a:off x="0" y="-17621"/>
            <a:ext cx="1168977" cy="6858000"/>
          </a:xfrm>
          <a:prstGeom prst="rect">
            <a:avLst/>
          </a:prstGeom>
          <a:noFill/>
          <a:ln>
            <a:noFill/>
          </a:ln>
        </p:spPr>
      </p:pic>
      <p:sp>
        <p:nvSpPr>
          <p:cNvPr id="275" name="Google Shape;275;p20"/>
          <p:cNvSpPr txBox="1"/>
          <p:nvPr>
            <p:ph type="title"/>
          </p:nvPr>
        </p:nvSpPr>
        <p:spPr>
          <a:xfrm>
            <a:off x="1233744" y="1184397"/>
            <a:ext cx="7886700" cy="556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Quality Control Procedure: Create Baking Soda Alkalinity Standard </a:t>
            </a:r>
            <a:r>
              <a:rPr lang="en-US" sz="2400">
                <a:solidFill>
                  <a:schemeClr val="lt1"/>
                </a:solidFill>
                <a:latin typeface="Calibri"/>
                <a:ea typeface="Calibri"/>
                <a:cs typeface="Calibri"/>
                <a:sym typeface="Calibri"/>
              </a:rPr>
              <a:t>1</a:t>
            </a:r>
            <a:endParaRPr/>
          </a:p>
        </p:txBody>
      </p:sp>
      <p:sp>
        <p:nvSpPr>
          <p:cNvPr id="276" name="Google Shape;276;p20"/>
          <p:cNvSpPr txBox="1"/>
          <p:nvPr>
            <p:ph idx="1" type="body"/>
          </p:nvPr>
        </p:nvSpPr>
        <p:spPr>
          <a:xfrm>
            <a:off x="1233744" y="1902787"/>
            <a:ext cx="4822342" cy="512711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2060"/>
              </a:buClr>
              <a:buSzPts val="2200"/>
              <a:buNone/>
            </a:pPr>
            <a:r>
              <a:rPr b="1" lang="en-US" sz="2200">
                <a:solidFill>
                  <a:srgbClr val="002060"/>
                </a:solidFill>
              </a:rPr>
              <a:t>Assemble Equipment</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Distilled Water</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Digital Scale or Balance</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500 ml Graduated Cylinder</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Stirring Rod</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100 ml Graduated Cylinder</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500 ml Beaker</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Gloves</a:t>
            </a:r>
            <a:endParaRPr/>
          </a:p>
          <a:p>
            <a:pPr indent="0" lvl="0" marL="0" rtl="0" algn="just">
              <a:lnSpc>
                <a:spcPct val="90000"/>
              </a:lnSpc>
              <a:spcBef>
                <a:spcPts val="1000"/>
              </a:spcBef>
              <a:spcAft>
                <a:spcPts val="0"/>
              </a:spcAft>
              <a:buClr>
                <a:srgbClr val="002060"/>
              </a:buClr>
              <a:buSzPts val="1600"/>
              <a:buNone/>
            </a:pPr>
            <a:r>
              <a:rPr b="1" lang="en-US" sz="1600">
                <a:solidFill>
                  <a:srgbClr val="002060"/>
                </a:solidFill>
              </a:rPr>
              <a:t>Safety Glasses</a:t>
            </a:r>
            <a:endParaRPr/>
          </a:p>
          <a:p>
            <a:pPr indent="0" lvl="0" marL="0" rtl="0" algn="just">
              <a:lnSpc>
                <a:spcPct val="90000"/>
              </a:lnSpc>
              <a:spcBef>
                <a:spcPts val="1000"/>
              </a:spcBef>
              <a:spcAft>
                <a:spcPts val="0"/>
              </a:spcAft>
              <a:buClr>
                <a:schemeClr val="dk1"/>
              </a:buClr>
              <a:buSzPts val="2200"/>
              <a:buNone/>
            </a:pPr>
            <a:r>
              <a:t/>
            </a:r>
            <a:endParaRPr b="1" sz="2200">
              <a:solidFill>
                <a:srgbClr val="002060"/>
              </a:solidFill>
            </a:endParaRPr>
          </a:p>
          <a:p>
            <a:pPr indent="0" lvl="0" marL="0" rtl="0" algn="just">
              <a:lnSpc>
                <a:spcPct val="90000"/>
              </a:lnSpc>
              <a:spcBef>
                <a:spcPts val="1000"/>
              </a:spcBef>
              <a:spcAft>
                <a:spcPts val="0"/>
              </a:spcAft>
              <a:buClr>
                <a:srgbClr val="002060"/>
              </a:buClr>
              <a:buSzPts val="2200"/>
              <a:buNone/>
            </a:pPr>
            <a:r>
              <a:rPr b="1" lang="en-US" sz="2200">
                <a:solidFill>
                  <a:srgbClr val="002060"/>
                </a:solidFill>
              </a:rPr>
              <a:t>Assemble Documents</a:t>
            </a:r>
            <a:endParaRPr/>
          </a:p>
          <a:p>
            <a:pPr indent="0" lvl="0" marL="0" rtl="0" algn="just">
              <a:lnSpc>
                <a:spcPct val="90000"/>
              </a:lnSpc>
              <a:spcBef>
                <a:spcPts val="1000"/>
              </a:spcBef>
              <a:spcAft>
                <a:spcPts val="0"/>
              </a:spcAft>
              <a:buClr>
                <a:srgbClr val="000072"/>
              </a:buClr>
              <a:buSzPts val="1600"/>
              <a:buNone/>
            </a:pPr>
            <a:r>
              <a:rPr lang="en-US" sz="1600" u="sng">
                <a:solidFill>
                  <a:srgbClr val="000072"/>
                </a:solidFill>
                <a:hlinkClick r:id="rId6">
                  <a:extLst>
                    <a:ext uri="{A12FA001-AC4F-418D-AE19-62706E023703}">
                      <ahyp:hlinkClr val="tx"/>
                    </a:ext>
                  </a:extLst>
                </a:hlinkClick>
              </a:rPr>
              <a:t>Making the Baking Soda Alkalinity Standard</a:t>
            </a:r>
            <a:endParaRPr sz="1600">
              <a:solidFill>
                <a:srgbClr val="00007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82" name="Google Shape;282;p21"/>
          <p:cNvPicPr preferRelativeResize="0"/>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283" name="Google Shape;283;p21"/>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284" name="Google Shape;284;p21"/>
          <p:cNvSpPr txBox="1"/>
          <p:nvPr>
            <p:ph type="title"/>
          </p:nvPr>
        </p:nvSpPr>
        <p:spPr>
          <a:xfrm>
            <a:off x="1257300" y="1037666"/>
            <a:ext cx="7886700" cy="55669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Water Alkalinity Protocol: Quality Control Overview</a:t>
            </a:r>
            <a:endParaRPr/>
          </a:p>
        </p:txBody>
      </p:sp>
      <p:sp>
        <p:nvSpPr>
          <p:cNvPr id="285" name="Google Shape;285;p21"/>
          <p:cNvSpPr txBox="1"/>
          <p:nvPr>
            <p:ph idx="1" type="body"/>
          </p:nvPr>
        </p:nvSpPr>
        <p:spPr>
          <a:xfrm>
            <a:off x="1221393" y="1594364"/>
            <a:ext cx="4175066" cy="5263635"/>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Alkalinity kits are based on the technique of adding a pH sensitive color indicator to the sample and then adding an acid titrant solution drop by drop until a color change is observed. To ensure accurate readings: </a:t>
            </a:r>
            <a:endParaRPr b="1" sz="1600">
              <a:solidFill>
                <a:schemeClr val="dk2"/>
              </a:solidFill>
            </a:endParaRPr>
          </a:p>
          <a:p>
            <a:pPr indent="-285750" lvl="0" marL="285750" rtl="0" algn="just">
              <a:lnSpc>
                <a:spcPct val="90000"/>
              </a:lnSpc>
              <a:spcBef>
                <a:spcPts val="1000"/>
              </a:spcBef>
              <a:spcAft>
                <a:spcPts val="0"/>
              </a:spcAft>
              <a:buClr>
                <a:schemeClr val="dk1"/>
              </a:buClr>
              <a:buSzPts val="1600"/>
              <a:buFont typeface="Arial"/>
              <a:buChar char="•"/>
            </a:pPr>
            <a:r>
              <a:rPr lang="en-US" sz="1600"/>
              <a:t>The alkalinity kit should be kept in a dry place away from direct heat.</a:t>
            </a:r>
            <a:endParaRPr/>
          </a:p>
          <a:p>
            <a:pPr indent="-285750" lvl="0" marL="285750" rtl="0" algn="just">
              <a:lnSpc>
                <a:spcPct val="90000"/>
              </a:lnSpc>
              <a:spcBef>
                <a:spcPts val="1000"/>
              </a:spcBef>
              <a:spcAft>
                <a:spcPts val="0"/>
              </a:spcAft>
              <a:buClr>
                <a:schemeClr val="dk1"/>
              </a:buClr>
              <a:buSzPts val="1600"/>
              <a:buFont typeface="Arial"/>
              <a:buChar char="•"/>
            </a:pPr>
            <a:r>
              <a:rPr lang="en-US" sz="1600"/>
              <a:t>All chemicals should be kept tightly capped.</a:t>
            </a:r>
            <a:endParaRPr/>
          </a:p>
          <a:p>
            <a:pPr indent="-285750" lvl="0" marL="285750" rtl="0" algn="just">
              <a:lnSpc>
                <a:spcPct val="90000"/>
              </a:lnSpc>
              <a:spcBef>
                <a:spcPts val="1000"/>
              </a:spcBef>
              <a:spcAft>
                <a:spcPts val="0"/>
              </a:spcAft>
              <a:buClr>
                <a:schemeClr val="dk1"/>
              </a:buClr>
              <a:buSzPts val="1600"/>
              <a:buFont typeface="Arial"/>
              <a:buChar char="•"/>
            </a:pPr>
            <a:r>
              <a:rPr lang="en-US" sz="1600"/>
              <a:t>Chemicals in the kits should last a year if they are not contaminated, and are stored in a dry area away from extreme heat.</a:t>
            </a:r>
            <a:endParaRPr/>
          </a:p>
          <a:p>
            <a:pPr indent="-285750" lvl="0" marL="285750" rtl="0" algn="just">
              <a:lnSpc>
                <a:spcPct val="90000"/>
              </a:lnSpc>
              <a:spcBef>
                <a:spcPts val="1000"/>
              </a:spcBef>
              <a:spcAft>
                <a:spcPts val="0"/>
              </a:spcAft>
              <a:buClr>
                <a:schemeClr val="dk1"/>
              </a:buClr>
              <a:buSzPts val="1600"/>
              <a:buFont typeface="Arial"/>
              <a:buChar char="•"/>
            </a:pPr>
            <a:r>
              <a:rPr lang="en-US" sz="1600"/>
              <a:t>The alkalinity standard should be kept refrigerated after opening and discarded after one year.</a:t>
            </a:r>
            <a:endParaRPr/>
          </a:p>
          <a:p>
            <a:pPr indent="-285750" lvl="0" marL="285750" rtl="0" algn="just">
              <a:lnSpc>
                <a:spcPct val="90000"/>
              </a:lnSpc>
              <a:spcBef>
                <a:spcPts val="1000"/>
              </a:spcBef>
              <a:spcAft>
                <a:spcPts val="0"/>
              </a:spcAft>
              <a:buClr>
                <a:schemeClr val="dk1"/>
              </a:buClr>
              <a:buSzPts val="1600"/>
              <a:buFont typeface="Arial"/>
              <a:buChar char="•"/>
            </a:pPr>
            <a:r>
              <a:rPr lang="en-US" sz="1600"/>
              <a:t>Store the titrator with the plunger removed to avoid the rubber end sticking in the tube.</a:t>
            </a:r>
            <a:endParaRPr b="1" sz="1600">
              <a:solidFill>
                <a:schemeClr val="dk2"/>
              </a:solidFill>
            </a:endParaRPr>
          </a:p>
          <a:p>
            <a:pPr indent="-285750" lvl="0" marL="285750" rtl="0" algn="just">
              <a:lnSpc>
                <a:spcPct val="90000"/>
              </a:lnSpc>
              <a:spcBef>
                <a:spcPts val="1000"/>
              </a:spcBef>
              <a:spcAft>
                <a:spcPts val="0"/>
              </a:spcAft>
              <a:buClr>
                <a:schemeClr val="dk1"/>
              </a:buClr>
              <a:buSzPts val="1600"/>
              <a:buFont typeface="Arial"/>
              <a:buChar char="•"/>
            </a:pPr>
            <a:r>
              <a:rPr lang="en-US" sz="1600"/>
              <a:t>Perform the Quality Control Procedure every 6 months. </a:t>
            </a:r>
            <a:endParaRPr/>
          </a:p>
          <a:p>
            <a:pPr indent="-114300" lvl="0" marL="228600" rtl="0" algn="just">
              <a:lnSpc>
                <a:spcPct val="90000"/>
              </a:lnSpc>
              <a:spcBef>
                <a:spcPts val="1000"/>
              </a:spcBef>
              <a:spcAft>
                <a:spcPts val="0"/>
              </a:spcAft>
              <a:buClr>
                <a:schemeClr val="dk1"/>
              </a:buClr>
              <a:buSzPts val="1800"/>
              <a:buNone/>
            </a:pPr>
            <a:r>
              <a:t/>
            </a:r>
            <a:endParaRPr/>
          </a:p>
        </p:txBody>
      </p:sp>
      <p:pic>
        <p:nvPicPr>
          <p:cNvPr descr="Photo of alkalinity kit being used outside. " id="286" name="Google Shape;286;p21"/>
          <p:cNvPicPr preferRelativeResize="0"/>
          <p:nvPr>
            <p:ph idx="2" type="body"/>
          </p:nvPr>
        </p:nvPicPr>
        <p:blipFill rotWithShape="1">
          <a:blip r:embed="rId5">
            <a:alphaModFix/>
          </a:blip>
          <a:srcRect b="0" l="0" r="0" t="0"/>
          <a:stretch/>
        </p:blipFill>
        <p:spPr>
          <a:xfrm>
            <a:off x="5529873" y="1701982"/>
            <a:ext cx="3099860" cy="2324895"/>
          </a:xfrm>
          <a:prstGeom prst="rect">
            <a:avLst/>
          </a:prstGeom>
          <a:noFill/>
          <a:ln>
            <a:noFill/>
          </a:ln>
        </p:spPr>
      </p:pic>
      <p:pic>
        <p:nvPicPr>
          <p:cNvPr descr="graphic image of caution sign" id="287" name="Google Shape;287;p21"/>
          <p:cNvPicPr preferRelativeResize="0"/>
          <p:nvPr/>
        </p:nvPicPr>
        <p:blipFill rotWithShape="1">
          <a:blip r:embed="rId6">
            <a:alphaModFix/>
          </a:blip>
          <a:srcRect b="0" l="0" r="0" t="0"/>
          <a:stretch/>
        </p:blipFill>
        <p:spPr>
          <a:xfrm>
            <a:off x="5525264" y="4175299"/>
            <a:ext cx="399410" cy="409377"/>
          </a:xfrm>
          <a:prstGeom prst="rect">
            <a:avLst/>
          </a:prstGeom>
          <a:noFill/>
          <a:ln>
            <a:noFill/>
          </a:ln>
          <a:effectLst>
            <a:outerShdw blurRad="292100" rotWithShape="0" algn="tl" dir="2700000" dist="139700">
              <a:srgbClr val="333333">
                <a:alpha val="64313"/>
              </a:srgbClr>
            </a:outerShdw>
          </a:effectLst>
        </p:spPr>
      </p:pic>
      <p:sp>
        <p:nvSpPr>
          <p:cNvPr id="288" name="Google Shape;288;p21"/>
          <p:cNvSpPr txBox="1"/>
          <p:nvPr/>
        </p:nvSpPr>
        <p:spPr>
          <a:xfrm>
            <a:off x="5660640" y="4360617"/>
            <a:ext cx="2838326" cy="16619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Calibri"/>
                <a:ea typeface="Calibri"/>
                <a:cs typeface="Calibri"/>
                <a:sym typeface="Calibri"/>
              </a:rPr>
              <a:t>Be sure to pay close attention to your quality control procedure. Without the quality control steps your alkalinity data will not be meaningful or comparable to data collected by others!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294" name="Google Shape;294;p22"/>
          <p:cNvPicPr preferRelativeResize="0"/>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295" name="Google Shape;295;p22"/>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296" name="Google Shape;296;p22"/>
          <p:cNvSpPr txBox="1"/>
          <p:nvPr>
            <p:ph type="title"/>
          </p:nvPr>
        </p:nvSpPr>
        <p:spPr>
          <a:xfrm>
            <a:off x="1168977" y="1030027"/>
            <a:ext cx="7886700" cy="556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72"/>
              </a:buClr>
              <a:buSzPts val="2000"/>
              <a:buFont typeface="Calibri"/>
              <a:buNone/>
            </a:pPr>
            <a:r>
              <a:rPr lang="en-US" sz="2000">
                <a:solidFill>
                  <a:srgbClr val="000072"/>
                </a:solidFill>
                <a:latin typeface="Calibri"/>
                <a:ea typeface="Calibri"/>
                <a:cs typeface="Calibri"/>
                <a:sym typeface="Calibri"/>
              </a:rPr>
              <a:t>Quality Control Procedure: Create Baking Soda Alkalinity Standard</a:t>
            </a:r>
            <a:r>
              <a:rPr lang="en-US" sz="2000">
                <a:solidFill>
                  <a:schemeClr val="lt1"/>
                </a:solidFill>
                <a:latin typeface="Calibri"/>
                <a:ea typeface="Calibri"/>
                <a:cs typeface="Calibri"/>
                <a:sym typeface="Calibri"/>
              </a:rPr>
              <a:t> 2 </a:t>
            </a:r>
            <a:endParaRPr/>
          </a:p>
        </p:txBody>
      </p:sp>
      <p:sp>
        <p:nvSpPr>
          <p:cNvPr id="297" name="Google Shape;297;p22"/>
          <p:cNvSpPr txBox="1"/>
          <p:nvPr>
            <p:ph idx="1" type="body"/>
          </p:nvPr>
        </p:nvSpPr>
        <p:spPr>
          <a:xfrm>
            <a:off x="1208188" y="1653159"/>
            <a:ext cx="7470370"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400"/>
              <a:buFont typeface="Calibri"/>
              <a:buAutoNum type="arabicPeriod"/>
            </a:pPr>
            <a:r>
              <a:rPr lang="en-US" sz="1400"/>
              <a:t>Weigh out 1.9 g of baking soda into 500-mL graduated cylinder.</a:t>
            </a:r>
            <a:endParaRPr/>
          </a:p>
          <a:p>
            <a:pPr indent="-342900" lvl="0" marL="342900" rtl="0" algn="l">
              <a:lnSpc>
                <a:spcPct val="90000"/>
              </a:lnSpc>
              <a:spcBef>
                <a:spcPts val="1000"/>
              </a:spcBef>
              <a:spcAft>
                <a:spcPts val="0"/>
              </a:spcAft>
              <a:buClr>
                <a:schemeClr val="dk1"/>
              </a:buClr>
              <a:buSzPts val="1400"/>
              <a:buFont typeface="Calibri"/>
              <a:buAutoNum type="arabicPeriod"/>
            </a:pPr>
            <a:r>
              <a:rPr lang="en-US" sz="1400"/>
              <a:t>Pour distilled water into the same beaker up to the 500-mL mark.</a:t>
            </a:r>
            <a:endParaRPr/>
          </a:p>
          <a:p>
            <a:pPr indent="-342900" lvl="0" marL="342900" rtl="0" algn="l">
              <a:lnSpc>
                <a:spcPct val="90000"/>
              </a:lnSpc>
              <a:spcBef>
                <a:spcPts val="1000"/>
              </a:spcBef>
              <a:spcAft>
                <a:spcPts val="0"/>
              </a:spcAft>
              <a:buClr>
                <a:schemeClr val="dk1"/>
              </a:buClr>
              <a:buSzPts val="1400"/>
              <a:buFont typeface="Calibri"/>
              <a:buAutoNum type="arabicPeriod"/>
            </a:pPr>
            <a:r>
              <a:rPr lang="en-US" sz="1400"/>
              <a:t>Pour solution into beaker and stir until completely dissolved.</a:t>
            </a:r>
            <a:endParaRPr/>
          </a:p>
          <a:p>
            <a:pPr indent="-342900" lvl="0" marL="342900" rtl="0" algn="l">
              <a:lnSpc>
                <a:spcPct val="90000"/>
              </a:lnSpc>
              <a:spcBef>
                <a:spcPts val="1000"/>
              </a:spcBef>
              <a:spcAft>
                <a:spcPts val="0"/>
              </a:spcAft>
              <a:buClr>
                <a:schemeClr val="dk1"/>
              </a:buClr>
              <a:buSzPts val="1400"/>
              <a:buFont typeface="Calibri"/>
              <a:buAutoNum type="arabicPeriod"/>
            </a:pPr>
            <a:r>
              <a:rPr lang="en-US" sz="1400"/>
              <a:t>Rinse the 500-mL graduated cylinder with distilled water.</a:t>
            </a:r>
            <a:endParaRPr/>
          </a:p>
          <a:p>
            <a:pPr indent="-342900" lvl="0" marL="342900" rtl="0" algn="l">
              <a:lnSpc>
                <a:spcPct val="90000"/>
              </a:lnSpc>
              <a:spcBef>
                <a:spcPts val="1000"/>
              </a:spcBef>
              <a:spcAft>
                <a:spcPts val="0"/>
              </a:spcAft>
              <a:buClr>
                <a:schemeClr val="dk1"/>
              </a:buClr>
              <a:buSzPts val="1400"/>
              <a:buFont typeface="Calibri"/>
              <a:buAutoNum type="arabicPeriod"/>
            </a:pPr>
            <a:r>
              <a:rPr lang="en-US" sz="1400"/>
              <a:t>Using the 100-mL graduated cylinder measure 15-mL of the solution and pour into clean 500-mL graduated cylinder.</a:t>
            </a:r>
            <a:endParaRPr/>
          </a:p>
          <a:p>
            <a:pPr indent="-342900" lvl="0" marL="342900" rtl="0" algn="l">
              <a:lnSpc>
                <a:spcPct val="90000"/>
              </a:lnSpc>
              <a:spcBef>
                <a:spcPts val="1000"/>
              </a:spcBef>
              <a:spcAft>
                <a:spcPts val="0"/>
              </a:spcAft>
              <a:buClr>
                <a:schemeClr val="dk1"/>
              </a:buClr>
              <a:buSzPts val="1400"/>
              <a:buFont typeface="Calibri"/>
              <a:buAutoNum type="arabicPeriod"/>
            </a:pPr>
            <a:r>
              <a:rPr lang="en-US" sz="1400"/>
              <a:t>Add distilled water to the solution in the graduated cylinder to the 500-mL mark. </a:t>
            </a:r>
            <a:endParaRPr/>
          </a:p>
          <a:p>
            <a:pPr indent="0" lvl="0" marL="0" rtl="0" algn="l">
              <a:lnSpc>
                <a:spcPct val="90000"/>
              </a:lnSpc>
              <a:spcBef>
                <a:spcPts val="1000"/>
              </a:spcBef>
              <a:spcAft>
                <a:spcPts val="0"/>
              </a:spcAft>
              <a:buClr>
                <a:srgbClr val="FF0000"/>
              </a:buClr>
              <a:buSzPts val="1400"/>
              <a:buNone/>
            </a:pPr>
            <a:r>
              <a:rPr b="1" i="1" lang="en-US" sz="1400">
                <a:solidFill>
                  <a:srgbClr val="FF0000"/>
                </a:solidFill>
              </a:rPr>
              <a:t>This is your standard solution and the approximate alkalinity should be 84 mg/L.</a:t>
            </a:r>
            <a:endParaRPr/>
          </a:p>
          <a:p>
            <a:pPr indent="-114300" lvl="0" marL="228600" rtl="0" algn="just">
              <a:lnSpc>
                <a:spcPct val="90000"/>
              </a:lnSpc>
              <a:spcBef>
                <a:spcPts val="1000"/>
              </a:spcBef>
              <a:spcAft>
                <a:spcPts val="0"/>
              </a:spcAft>
              <a:buClr>
                <a:schemeClr val="dk1"/>
              </a:buClr>
              <a:buSzPts val="1800"/>
              <a:buNone/>
            </a:pPr>
            <a:r>
              <a:t/>
            </a:r>
            <a:endParaRPr/>
          </a:p>
        </p:txBody>
      </p:sp>
      <p:pic>
        <p:nvPicPr>
          <p:cNvPr descr="Illustration of a lab bench, with a balance, graduated cylinder, baking soda, and distilled water- and protective gloves" id="298" name="Google Shape;298;p22"/>
          <p:cNvPicPr preferRelativeResize="0"/>
          <p:nvPr>
            <p:ph idx="2" type="body"/>
          </p:nvPr>
        </p:nvPicPr>
        <p:blipFill rotWithShape="1">
          <a:blip r:embed="rId5">
            <a:alphaModFix/>
          </a:blip>
          <a:srcRect b="0" l="0" r="0" t="0"/>
          <a:stretch/>
        </p:blipFill>
        <p:spPr>
          <a:xfrm>
            <a:off x="2571979" y="4317204"/>
            <a:ext cx="4473397" cy="2236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Illustration of equipment used in this protocol and listed on this slide" id="303" name="Google Shape;303;p23"/>
          <p:cNvPicPr preferRelativeResize="0"/>
          <p:nvPr>
            <p:ph idx="2" type="body"/>
          </p:nvPr>
        </p:nvPicPr>
        <p:blipFill rotWithShape="1">
          <a:blip r:embed="rId3">
            <a:alphaModFix/>
          </a:blip>
          <a:srcRect b="0" l="0" r="0" t="0"/>
          <a:stretch/>
        </p:blipFill>
        <p:spPr>
          <a:xfrm>
            <a:off x="5433646" y="1301304"/>
            <a:ext cx="3373804" cy="4817403"/>
          </a:xfrm>
          <a:prstGeom prst="rect">
            <a:avLst/>
          </a:prstGeom>
          <a:noFill/>
          <a:ln>
            <a:noFill/>
          </a:ln>
        </p:spPr>
      </p:pic>
      <p:sp>
        <p:nvSpPr>
          <p:cNvPr id="304" name="Google Shape;304;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05" name="Google Shape;305;p23"/>
          <p:cNvPicPr preferRelativeResize="0"/>
          <p:nvPr/>
        </p:nvPicPr>
        <p:blipFill rotWithShape="1">
          <a:blip r:embed="rId4">
            <a:alphaModFix/>
          </a:blip>
          <a:srcRect b="0" l="0" r="0" t="0"/>
          <a:stretch/>
        </p:blipFill>
        <p:spPr>
          <a:xfrm>
            <a:off x="1129766" y="-17585"/>
            <a:ext cx="8014234" cy="1047612"/>
          </a:xfrm>
          <a:prstGeom prst="rect">
            <a:avLst/>
          </a:prstGeom>
          <a:noFill/>
          <a:ln>
            <a:noFill/>
          </a:ln>
        </p:spPr>
      </p:pic>
      <p:pic>
        <p:nvPicPr>
          <p:cNvPr descr="Menu: How to collect your data" id="306" name="Google Shape;306;p23"/>
          <p:cNvPicPr preferRelativeResize="0"/>
          <p:nvPr/>
        </p:nvPicPr>
        <p:blipFill rotWithShape="1">
          <a:blip r:embed="rId5">
            <a:alphaModFix/>
          </a:blip>
          <a:srcRect b="0" l="0" r="0" t="0"/>
          <a:stretch/>
        </p:blipFill>
        <p:spPr>
          <a:xfrm>
            <a:off x="0" y="-17621"/>
            <a:ext cx="1168977" cy="6858000"/>
          </a:xfrm>
          <a:prstGeom prst="rect">
            <a:avLst/>
          </a:prstGeom>
          <a:noFill/>
          <a:ln>
            <a:noFill/>
          </a:ln>
        </p:spPr>
      </p:pic>
      <p:sp>
        <p:nvSpPr>
          <p:cNvPr id="307" name="Google Shape;307;p23"/>
          <p:cNvSpPr txBox="1"/>
          <p:nvPr>
            <p:ph type="title"/>
          </p:nvPr>
        </p:nvSpPr>
        <p:spPr>
          <a:xfrm>
            <a:off x="1168977" y="1030027"/>
            <a:ext cx="7886700" cy="556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72"/>
              </a:buClr>
              <a:buSzPts val="2000"/>
              <a:buFont typeface="Calibri"/>
              <a:buNone/>
            </a:pPr>
            <a:r>
              <a:rPr lang="en-US" sz="2000">
                <a:solidFill>
                  <a:srgbClr val="000072"/>
                </a:solidFill>
                <a:latin typeface="Calibri"/>
                <a:ea typeface="Calibri"/>
                <a:cs typeface="Calibri"/>
                <a:sym typeface="Calibri"/>
              </a:rPr>
              <a:t>Quality Control Procedure for Alkalinity-1</a:t>
            </a:r>
            <a:endParaRPr/>
          </a:p>
        </p:txBody>
      </p:sp>
      <p:sp>
        <p:nvSpPr>
          <p:cNvPr id="308" name="Google Shape;308;p23"/>
          <p:cNvSpPr txBox="1"/>
          <p:nvPr>
            <p:ph idx="1" type="body"/>
          </p:nvPr>
        </p:nvSpPr>
        <p:spPr>
          <a:xfrm>
            <a:off x="1208188" y="1653159"/>
            <a:ext cx="747037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002060"/>
              </a:buClr>
              <a:buSzPct val="100000"/>
              <a:buNone/>
            </a:pPr>
            <a:r>
              <a:rPr b="1" lang="en-US">
                <a:solidFill>
                  <a:srgbClr val="002060"/>
                </a:solidFill>
              </a:rPr>
              <a:t>Assemble Equipment</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Alkalinity test kit</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Alkalinity standard, purchased or made</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Distilled water in wash bottle</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Goggles</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Pen or Pencil</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Protective gloves</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100-ml graduated cylinder</a:t>
            </a:r>
            <a:endParaRPr/>
          </a:p>
          <a:p>
            <a:pPr indent="-131445" lvl="0" marL="228600" rtl="0" algn="l">
              <a:lnSpc>
                <a:spcPct val="90000"/>
              </a:lnSpc>
              <a:spcBef>
                <a:spcPts val="1000"/>
              </a:spcBef>
              <a:spcAft>
                <a:spcPts val="0"/>
              </a:spcAft>
              <a:buClr>
                <a:schemeClr val="dk1"/>
              </a:buClr>
              <a:buSzPct val="100000"/>
              <a:buNone/>
            </a:pPr>
            <a:r>
              <a:t/>
            </a:r>
            <a:endParaRPr>
              <a:solidFill>
                <a:srgbClr val="000072"/>
              </a:solidFill>
            </a:endParaRPr>
          </a:p>
          <a:p>
            <a:pPr indent="0" lvl="0" marL="0" rtl="0" algn="l">
              <a:lnSpc>
                <a:spcPct val="90000"/>
              </a:lnSpc>
              <a:spcBef>
                <a:spcPts val="1000"/>
              </a:spcBef>
              <a:spcAft>
                <a:spcPts val="0"/>
              </a:spcAft>
              <a:buClr>
                <a:srgbClr val="000072"/>
              </a:buClr>
              <a:buSzPct val="100000"/>
              <a:buNone/>
            </a:pPr>
            <a:r>
              <a:rPr b="1" lang="en-US">
                <a:solidFill>
                  <a:srgbClr val="000072"/>
                </a:solidFill>
              </a:rPr>
              <a:t>Assemble Documents</a:t>
            </a:r>
            <a:endParaRPr/>
          </a:p>
          <a:p>
            <a:pPr indent="-228600" lvl="0" marL="228600" rtl="0" algn="l">
              <a:lnSpc>
                <a:spcPct val="90000"/>
              </a:lnSpc>
              <a:spcBef>
                <a:spcPts val="1000"/>
              </a:spcBef>
              <a:spcAft>
                <a:spcPts val="0"/>
              </a:spcAft>
              <a:buClr>
                <a:srgbClr val="000072"/>
              </a:buClr>
              <a:buSzPct val="100000"/>
              <a:buChar char="•"/>
            </a:pPr>
            <a:r>
              <a:rPr lang="en-US">
                <a:solidFill>
                  <a:srgbClr val="000072"/>
                </a:solidFill>
              </a:rPr>
              <a:t>Hydrosphere Investigation Quality Control Data Sheet</a:t>
            </a:r>
            <a:endParaRPr/>
          </a:p>
          <a:p>
            <a:pPr indent="-228600" lvl="0" marL="228600" rtl="0" algn="l">
              <a:lnSpc>
                <a:spcPct val="90000"/>
              </a:lnSpc>
              <a:spcBef>
                <a:spcPts val="1000"/>
              </a:spcBef>
              <a:spcAft>
                <a:spcPts val="0"/>
              </a:spcAft>
              <a:buClr>
                <a:srgbClr val="000072"/>
              </a:buClr>
              <a:buSzPct val="100000"/>
              <a:buChar char="•"/>
            </a:pPr>
            <a:r>
              <a:rPr lang="en-US" u="sng">
                <a:solidFill>
                  <a:srgbClr val="000072"/>
                </a:solidFill>
                <a:hlinkClick r:id="rId6">
                  <a:extLst>
                    <a:ext uri="{A12FA001-AC4F-418D-AE19-62706E023703}">
                      <ahyp:hlinkClr val="tx"/>
                    </a:ext>
                  </a:extLst>
                </a:hlinkClick>
              </a:rPr>
              <a:t>Quality Control Procedure for Alkalinity</a:t>
            </a:r>
            <a:endParaRPr/>
          </a:p>
          <a:p>
            <a:pPr indent="-131445" lvl="0" marL="228600" rtl="0" algn="l">
              <a:lnSpc>
                <a:spcPct val="90000"/>
              </a:lnSpc>
              <a:spcBef>
                <a:spcPts val="1000"/>
              </a:spcBef>
              <a:spcAft>
                <a:spcPts val="0"/>
              </a:spcAft>
              <a:buClr>
                <a:schemeClr val="dk1"/>
              </a:buClr>
              <a:buSzPct val="100000"/>
              <a:buNone/>
            </a:pPr>
            <a:r>
              <a:t/>
            </a:r>
            <a:endParaRPr b="1">
              <a:solidFill>
                <a:srgbClr val="000072"/>
              </a:solidFill>
            </a:endParaRPr>
          </a:p>
          <a:p>
            <a:pPr indent="0" lvl="0" marL="0" rtl="0" algn="l">
              <a:lnSpc>
                <a:spcPct val="90000"/>
              </a:lnSpc>
              <a:spcBef>
                <a:spcPts val="1000"/>
              </a:spcBef>
              <a:spcAft>
                <a:spcPts val="0"/>
              </a:spcAft>
              <a:buClr>
                <a:srgbClr val="000072"/>
              </a:buClr>
              <a:buSzPct val="100000"/>
              <a:buNone/>
            </a:pPr>
            <a:r>
              <a:rPr b="1" lang="en-US">
                <a:solidFill>
                  <a:srgbClr val="000072"/>
                </a:solidFill>
              </a:rPr>
              <a:t>Time: </a:t>
            </a:r>
            <a:r>
              <a:rPr lang="en-US">
                <a:solidFill>
                  <a:srgbClr val="000072"/>
                </a:solidFill>
              </a:rPr>
              <a:t>15 minutes</a:t>
            </a:r>
            <a:endParaRPr/>
          </a:p>
          <a:p>
            <a:pPr indent="0" lvl="0" marL="0" rtl="0" algn="l">
              <a:lnSpc>
                <a:spcPct val="90000"/>
              </a:lnSpc>
              <a:spcBef>
                <a:spcPts val="1000"/>
              </a:spcBef>
              <a:spcAft>
                <a:spcPts val="0"/>
              </a:spcAft>
              <a:buClr>
                <a:srgbClr val="000072"/>
              </a:buClr>
              <a:buSzPct val="100000"/>
              <a:buNone/>
            </a:pPr>
            <a:r>
              <a:rPr b="1" lang="en-US">
                <a:solidFill>
                  <a:srgbClr val="000072"/>
                </a:solidFill>
              </a:rPr>
              <a:t>Frequency</a:t>
            </a:r>
            <a:r>
              <a:rPr lang="en-US">
                <a:solidFill>
                  <a:srgbClr val="000000"/>
                </a:solidFill>
              </a:rPr>
              <a:t>: Conduct quality control procedure twice a year</a:t>
            </a:r>
            <a:endParaRPr/>
          </a:p>
          <a:p>
            <a:pPr indent="-131445" lvl="0" marL="228600" rtl="0" algn="just">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14" name="Google Shape;314;p24"/>
          <p:cNvPicPr preferRelativeResize="0"/>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315" name="Google Shape;315;p24"/>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316" name="Google Shape;316;p24"/>
          <p:cNvSpPr txBox="1"/>
          <p:nvPr>
            <p:ph type="title"/>
          </p:nvPr>
        </p:nvSpPr>
        <p:spPr>
          <a:xfrm>
            <a:off x="1168977" y="1030027"/>
            <a:ext cx="7886700" cy="556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72"/>
              </a:buClr>
              <a:buSzPts val="2000"/>
              <a:buFont typeface="Calibri"/>
              <a:buNone/>
            </a:pPr>
            <a:r>
              <a:rPr lang="en-US" sz="2000">
                <a:solidFill>
                  <a:srgbClr val="000072"/>
                </a:solidFill>
                <a:latin typeface="Calibri"/>
                <a:ea typeface="Calibri"/>
                <a:cs typeface="Calibri"/>
                <a:sym typeface="Calibri"/>
              </a:rPr>
              <a:t>Quality Control Procedure for Alkalinity-2</a:t>
            </a:r>
            <a:endParaRPr/>
          </a:p>
        </p:txBody>
      </p:sp>
      <p:sp>
        <p:nvSpPr>
          <p:cNvPr id="317" name="Google Shape;317;p24"/>
          <p:cNvSpPr txBox="1"/>
          <p:nvPr>
            <p:ph idx="1" type="body"/>
          </p:nvPr>
        </p:nvSpPr>
        <p:spPr>
          <a:xfrm>
            <a:off x="1208187" y="1653159"/>
            <a:ext cx="767204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72"/>
              </a:buClr>
              <a:buSzPts val="1800"/>
              <a:buNone/>
            </a:pPr>
            <a:r>
              <a:rPr b="1" lang="en-US">
                <a:solidFill>
                  <a:srgbClr val="000072"/>
                </a:solidFill>
              </a:rPr>
              <a:t>Check the accuracy of the alkalinity kit with this procedure</a:t>
            </a:r>
            <a:endParaRPr/>
          </a:p>
          <a:p>
            <a:pPr indent="-342900" lvl="0" marL="342900" rtl="0" algn="l">
              <a:lnSpc>
                <a:spcPct val="90000"/>
              </a:lnSpc>
              <a:spcBef>
                <a:spcPts val="1000"/>
              </a:spcBef>
              <a:spcAft>
                <a:spcPts val="0"/>
              </a:spcAft>
              <a:buClr>
                <a:schemeClr val="dk1"/>
              </a:buClr>
              <a:buSzPts val="1500"/>
              <a:buAutoNum type="arabicPeriod"/>
            </a:pPr>
            <a:r>
              <a:rPr lang="en-US" sz="1500"/>
              <a:t>Put on the gloves and goggles.</a:t>
            </a:r>
            <a:endParaRPr/>
          </a:p>
          <a:p>
            <a:pPr indent="-342900" lvl="0" marL="342900" rtl="0" algn="l">
              <a:lnSpc>
                <a:spcPct val="90000"/>
              </a:lnSpc>
              <a:spcBef>
                <a:spcPts val="1000"/>
              </a:spcBef>
              <a:spcAft>
                <a:spcPts val="0"/>
              </a:spcAft>
              <a:buClr>
                <a:schemeClr val="dk1"/>
              </a:buClr>
              <a:buSzPts val="1500"/>
              <a:buAutoNum type="arabicPeriod"/>
            </a:pPr>
            <a:r>
              <a:rPr lang="en-US" sz="1500"/>
              <a:t>Fill in the top of the Hydrosphere Investigation Data Sheet. Make note of the standard being used along with kit manufacturer and model number.</a:t>
            </a:r>
            <a:endParaRPr/>
          </a:p>
          <a:p>
            <a:pPr indent="-342900" lvl="0" marL="342900" rtl="0" algn="l">
              <a:lnSpc>
                <a:spcPct val="90000"/>
              </a:lnSpc>
              <a:spcBef>
                <a:spcPts val="1000"/>
              </a:spcBef>
              <a:spcAft>
                <a:spcPts val="0"/>
              </a:spcAft>
              <a:buClr>
                <a:schemeClr val="dk1"/>
              </a:buClr>
              <a:buSzPts val="1500"/>
              <a:buAutoNum type="arabicPeriod"/>
            </a:pPr>
            <a:r>
              <a:rPr lang="en-US" sz="1500"/>
              <a:t>Measure the alkalinity of your standard according to your kit’s directions.</a:t>
            </a:r>
            <a:endParaRPr/>
          </a:p>
          <a:p>
            <a:pPr indent="-342900" lvl="0" marL="342900" rtl="0" algn="l">
              <a:lnSpc>
                <a:spcPct val="90000"/>
              </a:lnSpc>
              <a:spcBef>
                <a:spcPts val="1000"/>
              </a:spcBef>
              <a:spcAft>
                <a:spcPts val="0"/>
              </a:spcAft>
              <a:buClr>
                <a:schemeClr val="dk1"/>
              </a:buClr>
              <a:buSzPts val="1500"/>
              <a:buAutoNum type="arabicPeriod"/>
            </a:pPr>
            <a:r>
              <a:rPr lang="en-US" sz="1500"/>
              <a:t>Record the results on the data sheet. </a:t>
            </a:r>
            <a:endParaRPr/>
          </a:p>
          <a:p>
            <a:pPr indent="-342900" lvl="0" marL="342900" rtl="0" algn="l">
              <a:lnSpc>
                <a:spcPct val="90000"/>
              </a:lnSpc>
              <a:spcBef>
                <a:spcPts val="1000"/>
              </a:spcBef>
              <a:spcAft>
                <a:spcPts val="0"/>
              </a:spcAft>
              <a:buClr>
                <a:schemeClr val="dk1"/>
              </a:buClr>
              <a:buSzPts val="1500"/>
              <a:buAutoNum type="arabicPeriod"/>
            </a:pPr>
            <a:r>
              <a:rPr lang="en-US" sz="1500"/>
              <a:t>Compare the results with the value of your standard. If using the baking soda standard results, it should be </a:t>
            </a:r>
            <a:r>
              <a:rPr b="1" lang="en-US" sz="1500">
                <a:solidFill>
                  <a:srgbClr val="000090"/>
                </a:solidFill>
              </a:rPr>
              <a:t>84 mg/L </a:t>
            </a:r>
            <a:r>
              <a:rPr b="1" lang="en-US" sz="1500" u="sng">
                <a:solidFill>
                  <a:srgbClr val="000090"/>
                </a:solidFill>
              </a:rPr>
              <a:t>+</a:t>
            </a:r>
            <a:r>
              <a:rPr b="1" lang="en-US" sz="1500">
                <a:solidFill>
                  <a:srgbClr val="000090"/>
                </a:solidFill>
              </a:rPr>
              <a:t> 10 mg/L</a:t>
            </a:r>
            <a:r>
              <a:rPr lang="en-US" sz="1500"/>
              <a:t>. Otherwise check the range for your kit.</a:t>
            </a:r>
            <a:endParaRPr/>
          </a:p>
          <a:p>
            <a:pPr indent="-342900" lvl="0" marL="342900" rtl="0" algn="l">
              <a:lnSpc>
                <a:spcPct val="90000"/>
              </a:lnSpc>
              <a:spcBef>
                <a:spcPts val="1000"/>
              </a:spcBef>
              <a:spcAft>
                <a:spcPts val="0"/>
              </a:spcAft>
              <a:buClr>
                <a:schemeClr val="dk1"/>
              </a:buClr>
              <a:buSzPts val="1500"/>
              <a:buAutoNum type="arabicPeriod"/>
            </a:pPr>
            <a:r>
              <a:rPr lang="en-US" sz="1500"/>
              <a:t>If the measured value is not within the expected range, repeat procedure with a fresh standard sample.</a:t>
            </a:r>
            <a:endParaRPr/>
          </a:p>
          <a:p>
            <a:pPr indent="-342900" lvl="0" marL="342900" rtl="0" algn="l">
              <a:lnSpc>
                <a:spcPct val="90000"/>
              </a:lnSpc>
              <a:spcBef>
                <a:spcPts val="1000"/>
              </a:spcBef>
              <a:spcAft>
                <a:spcPts val="0"/>
              </a:spcAft>
              <a:buClr>
                <a:schemeClr val="dk1"/>
              </a:buClr>
              <a:buSzPts val="1500"/>
              <a:buAutoNum type="arabicPeriod"/>
            </a:pPr>
            <a:r>
              <a:rPr lang="en-US" sz="1500"/>
              <a:t>If the value is still not within range, discuss possible problems with a master trainer.</a:t>
            </a:r>
            <a:endParaRPr/>
          </a:p>
          <a:p>
            <a:pPr indent="0" lvl="0" marL="0" rtl="0" algn="l">
              <a:lnSpc>
                <a:spcPct val="90000"/>
              </a:lnSpc>
              <a:spcBef>
                <a:spcPts val="1000"/>
              </a:spcBef>
              <a:spcAft>
                <a:spcPts val="0"/>
              </a:spcAft>
              <a:buClr>
                <a:schemeClr val="dk1"/>
              </a:buClr>
              <a:buSzPts val="1500"/>
              <a:buNone/>
            </a:pPr>
            <a:r>
              <a:rPr b="1" lang="en-US" sz="1500"/>
              <a:t>Maximum Acceptable Differences for Common Alkalinity Test Kits</a:t>
            </a:r>
            <a:endParaRPr/>
          </a:p>
          <a:p>
            <a:pPr indent="-114300" lvl="0" marL="228600" rtl="0" algn="just">
              <a:lnSpc>
                <a:spcPct val="90000"/>
              </a:lnSpc>
              <a:spcBef>
                <a:spcPts val="1000"/>
              </a:spcBef>
              <a:spcAft>
                <a:spcPts val="0"/>
              </a:spcAft>
              <a:buClr>
                <a:schemeClr val="dk1"/>
              </a:buClr>
              <a:buSzPts val="1800"/>
              <a:buNone/>
            </a:pPr>
            <a:r>
              <a:t/>
            </a:r>
            <a:endParaRPr/>
          </a:p>
        </p:txBody>
      </p:sp>
      <p:pic>
        <p:nvPicPr>
          <p:cNvPr descr="Screenshot  showing the precision of two alkalinty kits: Lamotte +/- 8 mg/L ; Hach  +/- 6.8 mg/L  (low range, 0-10 mg/L), +/- mg/L  (high range, 0-5 mg/L) " id="318" name="Google Shape;318;p24"/>
          <p:cNvPicPr preferRelativeResize="0"/>
          <p:nvPr>
            <p:ph idx="2" type="body"/>
          </p:nvPr>
        </p:nvPicPr>
        <p:blipFill rotWithShape="1">
          <a:blip r:embed="rId5">
            <a:alphaModFix/>
          </a:blip>
          <a:srcRect b="0" l="0" r="0" t="0"/>
          <a:stretch/>
        </p:blipFill>
        <p:spPr>
          <a:xfrm>
            <a:off x="3169227" y="5215914"/>
            <a:ext cx="3042055" cy="1322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24" name="Google Shape;324;p25"/>
          <p:cNvPicPr preferRelativeResize="0"/>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325" name="Google Shape;325;p25"/>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326" name="Google Shape;326;p25"/>
          <p:cNvSpPr txBox="1"/>
          <p:nvPr>
            <p:ph type="title"/>
          </p:nvPr>
        </p:nvSpPr>
        <p:spPr>
          <a:xfrm>
            <a:off x="1168977" y="1030027"/>
            <a:ext cx="7886700" cy="556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How to Collect your Data: Alkalinity Water Protocol-1</a:t>
            </a:r>
            <a:endParaRPr/>
          </a:p>
        </p:txBody>
      </p:sp>
      <p:pic>
        <p:nvPicPr>
          <p:cNvPr descr="Illustration of Equipment: test kit, gloves and goggles, beaker, pen and pencil, wash bottle with distilled water, goggles and protective gloves." id="327" name="Google Shape;327;p25"/>
          <p:cNvPicPr preferRelativeResize="0"/>
          <p:nvPr>
            <p:ph idx="2" type="body"/>
          </p:nvPr>
        </p:nvPicPr>
        <p:blipFill rotWithShape="1">
          <a:blip r:embed="rId5">
            <a:alphaModFix/>
          </a:blip>
          <a:srcRect b="0" l="0" r="0" t="0"/>
          <a:stretch/>
        </p:blipFill>
        <p:spPr>
          <a:xfrm>
            <a:off x="1934308" y="1485914"/>
            <a:ext cx="6704135" cy="4705484"/>
          </a:xfrm>
          <a:prstGeom prst="rect">
            <a:avLst/>
          </a:prstGeom>
          <a:noFill/>
          <a:ln>
            <a:noFill/>
          </a:ln>
        </p:spPr>
      </p:pic>
      <p:sp>
        <p:nvSpPr>
          <p:cNvPr id="328" name="Google Shape;328;p25"/>
          <p:cNvSpPr txBox="1"/>
          <p:nvPr>
            <p:ph idx="1" type="body"/>
          </p:nvPr>
        </p:nvSpPr>
        <p:spPr>
          <a:xfrm>
            <a:off x="1208187" y="1653158"/>
            <a:ext cx="7672043" cy="506831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72"/>
              </a:buClr>
              <a:buSzPts val="1800"/>
              <a:buNone/>
            </a:pPr>
            <a:r>
              <a:rPr b="1" lang="en-US">
                <a:solidFill>
                  <a:srgbClr val="000072"/>
                </a:solidFill>
              </a:rPr>
              <a:t>Assemble Equipment</a:t>
            </a:r>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a:p>
            <a:pPr indent="0" lvl="0" marL="0" rtl="0" algn="l">
              <a:lnSpc>
                <a:spcPct val="90000"/>
              </a:lnSpc>
              <a:spcBef>
                <a:spcPts val="1000"/>
              </a:spcBef>
              <a:spcAft>
                <a:spcPts val="0"/>
              </a:spcAft>
              <a:buClr>
                <a:srgbClr val="000072"/>
              </a:buClr>
              <a:buSzPts val="1800"/>
              <a:buNone/>
            </a:pPr>
            <a:r>
              <a:rPr b="1" lang="en-US">
                <a:solidFill>
                  <a:srgbClr val="000072"/>
                </a:solidFill>
              </a:rPr>
              <a:t>Assemble Necessary Documents:</a:t>
            </a:r>
            <a:endParaRPr/>
          </a:p>
          <a:p>
            <a:pPr indent="-228600" lvl="0" marL="228600" rtl="0" algn="l">
              <a:lnSpc>
                <a:spcPct val="90000"/>
              </a:lnSpc>
              <a:spcBef>
                <a:spcPts val="1000"/>
              </a:spcBef>
              <a:spcAft>
                <a:spcPts val="0"/>
              </a:spcAft>
              <a:buClr>
                <a:srgbClr val="000072"/>
              </a:buClr>
              <a:buSzPts val="1800"/>
              <a:buChar char="•"/>
            </a:pPr>
            <a:r>
              <a:rPr b="1" lang="en-US" u="sng">
                <a:solidFill>
                  <a:srgbClr val="000072"/>
                </a:solidFill>
                <a:hlinkClick r:id="rId6">
                  <a:extLst>
                    <a:ext uri="{A12FA001-AC4F-418D-AE19-62706E023703}">
                      <ahyp:hlinkClr val="tx"/>
                    </a:ext>
                  </a:extLst>
                </a:hlinkClick>
              </a:rPr>
              <a:t>Hydrosphere Investigation Data Sheet</a:t>
            </a:r>
            <a:endParaRPr b="1">
              <a:solidFill>
                <a:srgbClr val="000072"/>
              </a:solidFill>
            </a:endParaRPr>
          </a:p>
          <a:p>
            <a:pPr indent="-228600" lvl="0" marL="228600" rtl="0" algn="l">
              <a:lnSpc>
                <a:spcPct val="90000"/>
              </a:lnSpc>
              <a:spcBef>
                <a:spcPts val="1000"/>
              </a:spcBef>
              <a:spcAft>
                <a:spcPts val="0"/>
              </a:spcAft>
              <a:buClr>
                <a:srgbClr val="000072"/>
              </a:buClr>
              <a:buSzPts val="1800"/>
              <a:buChar char="•"/>
            </a:pPr>
            <a:r>
              <a:rPr b="1" lang="en-US" u="sng">
                <a:solidFill>
                  <a:srgbClr val="000072"/>
                </a:solidFill>
                <a:hlinkClick r:id="rId7">
                  <a:extLst>
                    <a:ext uri="{A12FA001-AC4F-418D-AE19-62706E023703}">
                      <ahyp:hlinkClr val="tx"/>
                    </a:ext>
                  </a:extLst>
                </a:hlinkClick>
              </a:rPr>
              <a:t>Alkalinity Water Protocol</a:t>
            </a:r>
            <a:endParaRPr b="1">
              <a:solidFill>
                <a:srgbClr val="00007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Graphic of caution sign: Safety: be sure to wear gloves and goggles during your investigation." id="333" name="Google Shape;333;p26"/>
          <p:cNvPicPr preferRelativeResize="0"/>
          <p:nvPr/>
        </p:nvPicPr>
        <p:blipFill rotWithShape="1">
          <a:blip r:embed="rId3">
            <a:alphaModFix/>
          </a:blip>
          <a:srcRect b="0" l="0" r="0" t="0"/>
          <a:stretch/>
        </p:blipFill>
        <p:spPr>
          <a:xfrm>
            <a:off x="2417107" y="5915093"/>
            <a:ext cx="5249762" cy="828365"/>
          </a:xfrm>
          <a:prstGeom prst="rect">
            <a:avLst/>
          </a:prstGeom>
          <a:noFill/>
          <a:ln>
            <a:noFill/>
          </a:ln>
        </p:spPr>
      </p:pic>
      <p:sp>
        <p:nvSpPr>
          <p:cNvPr id="334" name="Google Shape;334;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35" name="Google Shape;335;p26"/>
          <p:cNvPicPr preferRelativeResize="0"/>
          <p:nvPr/>
        </p:nvPicPr>
        <p:blipFill rotWithShape="1">
          <a:blip r:embed="rId4">
            <a:alphaModFix/>
          </a:blip>
          <a:srcRect b="0" l="0" r="0" t="0"/>
          <a:stretch/>
        </p:blipFill>
        <p:spPr>
          <a:xfrm>
            <a:off x="1129766" y="-17585"/>
            <a:ext cx="8014234" cy="1047612"/>
          </a:xfrm>
          <a:prstGeom prst="rect">
            <a:avLst/>
          </a:prstGeom>
          <a:noFill/>
          <a:ln>
            <a:noFill/>
          </a:ln>
        </p:spPr>
      </p:pic>
      <p:pic>
        <p:nvPicPr>
          <p:cNvPr descr="Menu: How to collect your data" id="336" name="Google Shape;336;p26"/>
          <p:cNvPicPr preferRelativeResize="0"/>
          <p:nvPr/>
        </p:nvPicPr>
        <p:blipFill rotWithShape="1">
          <a:blip r:embed="rId5">
            <a:alphaModFix/>
          </a:blip>
          <a:srcRect b="0" l="0" r="0" t="0"/>
          <a:stretch/>
        </p:blipFill>
        <p:spPr>
          <a:xfrm>
            <a:off x="0" y="-17621"/>
            <a:ext cx="1168977" cy="6858000"/>
          </a:xfrm>
          <a:prstGeom prst="rect">
            <a:avLst/>
          </a:prstGeom>
          <a:noFill/>
          <a:ln>
            <a:noFill/>
          </a:ln>
        </p:spPr>
      </p:pic>
      <p:sp>
        <p:nvSpPr>
          <p:cNvPr id="337" name="Google Shape;337;p26"/>
          <p:cNvSpPr txBox="1"/>
          <p:nvPr>
            <p:ph type="title"/>
          </p:nvPr>
        </p:nvSpPr>
        <p:spPr>
          <a:xfrm>
            <a:off x="1168977" y="1030027"/>
            <a:ext cx="7886700" cy="556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How to Collect your Data: Alkalinity Water Protocol-2</a:t>
            </a:r>
            <a:endParaRPr sz="2400">
              <a:latin typeface="Calibri"/>
              <a:ea typeface="Calibri"/>
              <a:cs typeface="Calibri"/>
              <a:sym typeface="Calibri"/>
            </a:endParaRPr>
          </a:p>
        </p:txBody>
      </p:sp>
      <p:sp>
        <p:nvSpPr>
          <p:cNvPr id="338" name="Google Shape;338;p26"/>
          <p:cNvSpPr txBox="1"/>
          <p:nvPr>
            <p:ph idx="1" type="body"/>
          </p:nvPr>
        </p:nvSpPr>
        <p:spPr>
          <a:xfrm>
            <a:off x="1208188" y="1653158"/>
            <a:ext cx="4946427" cy="5068317"/>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Clr>
                <a:schemeClr val="dk1"/>
              </a:buClr>
              <a:buSzPts val="1600"/>
              <a:buFont typeface="Calibri"/>
              <a:buAutoNum type="arabicPeriod"/>
            </a:pPr>
            <a:r>
              <a:rPr lang="en-US" sz="1600"/>
              <a:t>Fill in the top part of the Hydrosphere Investigation Data Sheet. </a:t>
            </a:r>
            <a:endParaRPr/>
          </a:p>
          <a:p>
            <a:pPr indent="-342900" lvl="0" marL="342900" rtl="0" algn="just">
              <a:lnSpc>
                <a:spcPct val="90000"/>
              </a:lnSpc>
              <a:spcBef>
                <a:spcPts val="1000"/>
              </a:spcBef>
              <a:spcAft>
                <a:spcPts val="0"/>
              </a:spcAft>
              <a:buClr>
                <a:schemeClr val="dk1"/>
              </a:buClr>
              <a:buSzPts val="1600"/>
              <a:buFont typeface="Calibri"/>
              <a:buAutoNum type="arabicPeriod"/>
            </a:pPr>
            <a:r>
              <a:rPr lang="en-US" sz="1600"/>
              <a:t>Put on protective gloves and goggles.</a:t>
            </a:r>
            <a:endParaRPr/>
          </a:p>
          <a:p>
            <a:pPr indent="-342900" lvl="0" marL="342900" rtl="0" algn="just">
              <a:lnSpc>
                <a:spcPct val="90000"/>
              </a:lnSpc>
              <a:spcBef>
                <a:spcPts val="1000"/>
              </a:spcBef>
              <a:spcAft>
                <a:spcPts val="0"/>
              </a:spcAft>
              <a:buClr>
                <a:schemeClr val="dk1"/>
              </a:buClr>
              <a:buSzPts val="1600"/>
              <a:buFont typeface="Calibri"/>
              <a:buAutoNum type="arabicPeriod"/>
            </a:pPr>
            <a:r>
              <a:rPr lang="en-US" sz="1600"/>
              <a:t>Follow the measurement instructions according to the alkalinity kit.</a:t>
            </a:r>
            <a:endParaRPr/>
          </a:p>
          <a:p>
            <a:pPr indent="-342900" lvl="0" marL="342900" rtl="0" algn="just">
              <a:lnSpc>
                <a:spcPct val="90000"/>
              </a:lnSpc>
              <a:spcBef>
                <a:spcPts val="1000"/>
              </a:spcBef>
              <a:spcAft>
                <a:spcPts val="0"/>
              </a:spcAft>
              <a:buClr>
                <a:schemeClr val="dk1"/>
              </a:buClr>
              <a:buSzPts val="1600"/>
              <a:buFont typeface="Calibri"/>
              <a:buAutoNum type="arabicPeriod"/>
            </a:pPr>
            <a:r>
              <a:rPr lang="en-US" sz="1600"/>
              <a:t>Record the measurement on Hydrosphere Investigation Data Sheet. </a:t>
            </a:r>
            <a:endParaRPr/>
          </a:p>
          <a:p>
            <a:pPr indent="-342900" lvl="0" marL="342900" rtl="0" algn="just">
              <a:lnSpc>
                <a:spcPct val="90000"/>
              </a:lnSpc>
              <a:spcBef>
                <a:spcPts val="1000"/>
              </a:spcBef>
              <a:spcAft>
                <a:spcPts val="0"/>
              </a:spcAft>
              <a:buClr>
                <a:schemeClr val="dk1"/>
              </a:buClr>
              <a:buSzPts val="1600"/>
              <a:buFont typeface="Calibri"/>
              <a:buAutoNum type="arabicPeriod"/>
            </a:pPr>
            <a:r>
              <a:rPr lang="en-US" sz="1600"/>
              <a:t>Repeat measurement twice using fresh water samples and record on data sheet as observers 2 and 3. </a:t>
            </a:r>
            <a:endParaRPr/>
          </a:p>
          <a:p>
            <a:pPr indent="-342900" lvl="0" marL="342900" rtl="0" algn="just">
              <a:lnSpc>
                <a:spcPct val="90000"/>
              </a:lnSpc>
              <a:spcBef>
                <a:spcPts val="1000"/>
              </a:spcBef>
              <a:spcAft>
                <a:spcPts val="0"/>
              </a:spcAft>
              <a:buClr>
                <a:schemeClr val="dk1"/>
              </a:buClr>
              <a:buSzPts val="1600"/>
              <a:buFont typeface="Calibri"/>
              <a:buAutoNum type="arabicPeriod"/>
            </a:pPr>
            <a:r>
              <a:rPr lang="en-US" sz="1600"/>
              <a:t>Calculate the average. </a:t>
            </a:r>
            <a:endParaRPr/>
          </a:p>
          <a:p>
            <a:pPr indent="0" lvl="0" marL="0" rtl="0" algn="just">
              <a:lnSpc>
                <a:spcPct val="90000"/>
              </a:lnSpc>
              <a:spcBef>
                <a:spcPts val="1000"/>
              </a:spcBef>
              <a:spcAft>
                <a:spcPts val="0"/>
              </a:spcAft>
              <a:buClr>
                <a:schemeClr val="dk1"/>
              </a:buClr>
              <a:buSzPts val="1600"/>
              <a:buNone/>
            </a:pPr>
            <a:r>
              <a:rPr b="1" lang="en-US" sz="1600"/>
              <a:t>Each individual measurement should be within acceptable range specified by test kit. If one measurement is not in range, discard and  find the average of the other two. If two or more are out of range repeat protocol from step 3.</a:t>
            </a:r>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p:txBody>
      </p:sp>
      <p:pic>
        <p:nvPicPr>
          <p:cNvPr descr="Photograph of a sample vial and a titration pen" id="339" name="Google Shape;339;p26"/>
          <p:cNvPicPr preferRelativeResize="0"/>
          <p:nvPr>
            <p:ph idx="2" type="body"/>
          </p:nvPr>
        </p:nvPicPr>
        <p:blipFill rotWithShape="1">
          <a:blip r:embed="rId6">
            <a:alphaModFix/>
          </a:blip>
          <a:srcRect b="0" l="0" r="0" t="0"/>
          <a:stretch/>
        </p:blipFill>
        <p:spPr>
          <a:xfrm>
            <a:off x="6330462" y="1653158"/>
            <a:ext cx="2512396" cy="36570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45" name="Google Shape;345;p27"/>
          <p:cNvPicPr preferRelativeResize="0"/>
          <p:nvPr/>
        </p:nvPicPr>
        <p:blipFill rotWithShape="1">
          <a:blip r:embed="rId3">
            <a:alphaModFix/>
          </a:blip>
          <a:srcRect b="0" l="0" r="0" t="0"/>
          <a:stretch/>
        </p:blipFill>
        <p:spPr>
          <a:xfrm>
            <a:off x="1129766" y="-17585"/>
            <a:ext cx="8014234" cy="1047612"/>
          </a:xfrm>
          <a:prstGeom prst="rect">
            <a:avLst/>
          </a:prstGeom>
          <a:noFill/>
          <a:ln>
            <a:noFill/>
          </a:ln>
        </p:spPr>
      </p:pic>
      <p:pic>
        <p:nvPicPr>
          <p:cNvPr descr="Menu: How to collect your data" id="346" name="Google Shape;346;p27"/>
          <p:cNvPicPr preferRelativeResize="0"/>
          <p:nvPr/>
        </p:nvPicPr>
        <p:blipFill rotWithShape="1">
          <a:blip r:embed="rId4">
            <a:alphaModFix/>
          </a:blip>
          <a:srcRect b="0" l="0" r="0" t="0"/>
          <a:stretch/>
        </p:blipFill>
        <p:spPr>
          <a:xfrm>
            <a:off x="0" y="-17621"/>
            <a:ext cx="1168977" cy="6858000"/>
          </a:xfrm>
          <a:prstGeom prst="rect">
            <a:avLst/>
          </a:prstGeom>
          <a:noFill/>
          <a:ln>
            <a:noFill/>
          </a:ln>
        </p:spPr>
      </p:pic>
      <p:sp>
        <p:nvSpPr>
          <p:cNvPr id="347" name="Google Shape;347;p27"/>
          <p:cNvSpPr txBox="1"/>
          <p:nvPr>
            <p:ph type="title"/>
          </p:nvPr>
        </p:nvSpPr>
        <p:spPr>
          <a:xfrm>
            <a:off x="1168977" y="1030027"/>
            <a:ext cx="7886700" cy="556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Calibri"/>
              <a:buNone/>
            </a:pPr>
            <a:r>
              <a:rPr lang="en-US" sz="2400">
                <a:latin typeface="Calibri"/>
                <a:ea typeface="Calibri"/>
                <a:cs typeface="Calibri"/>
                <a:sym typeface="Calibri"/>
              </a:rPr>
              <a:t>Technique Tips for Using Alkalinity Test Kits</a:t>
            </a:r>
            <a:endParaRPr/>
          </a:p>
        </p:txBody>
      </p:sp>
      <p:sp>
        <p:nvSpPr>
          <p:cNvPr id="348" name="Google Shape;348;p27"/>
          <p:cNvSpPr txBox="1"/>
          <p:nvPr>
            <p:ph idx="1" type="body"/>
          </p:nvPr>
        </p:nvSpPr>
        <p:spPr>
          <a:xfrm>
            <a:off x="1208188" y="1653158"/>
            <a:ext cx="5632227" cy="506831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600"/>
              <a:buChar char="•"/>
            </a:pPr>
            <a:r>
              <a:rPr lang="en-US" sz="1600"/>
              <a:t>Measure carefully. Read the volume of the sample in the sample bottle at eye level. Read at the bottom of the meniscus.</a:t>
            </a:r>
            <a:endParaRPr/>
          </a:p>
          <a:p>
            <a:pPr indent="-228600" lvl="0" marL="228600" rtl="0" algn="just">
              <a:lnSpc>
                <a:spcPct val="90000"/>
              </a:lnSpc>
              <a:spcBef>
                <a:spcPts val="1000"/>
              </a:spcBef>
              <a:spcAft>
                <a:spcPts val="0"/>
              </a:spcAft>
              <a:buClr>
                <a:schemeClr val="dk1"/>
              </a:buClr>
              <a:buSzPts val="1600"/>
              <a:buChar char="•"/>
            </a:pPr>
            <a:r>
              <a:rPr lang="en-US" sz="1600"/>
              <a:t>If using a titrator, make sure that the titrator is being read correctly. Most kits include instructions for the proper use of titrators.</a:t>
            </a:r>
            <a:endParaRPr/>
          </a:p>
          <a:p>
            <a:pPr indent="-228600" lvl="0" marL="228600" rtl="0" algn="just">
              <a:lnSpc>
                <a:spcPct val="90000"/>
              </a:lnSpc>
              <a:spcBef>
                <a:spcPts val="1000"/>
              </a:spcBef>
              <a:spcAft>
                <a:spcPts val="0"/>
              </a:spcAft>
              <a:buClr>
                <a:schemeClr val="dk1"/>
              </a:buClr>
              <a:buSzPts val="1600"/>
              <a:buChar char="•"/>
            </a:pPr>
            <a:r>
              <a:rPr lang="en-US" sz="1600"/>
              <a:t>If the alkalinity kit uses drops, hold the dropper bottle vertically so that all of the drops are the same size.</a:t>
            </a:r>
            <a:endParaRPr/>
          </a:p>
          <a:p>
            <a:pPr indent="-228600" lvl="0" marL="228600" rtl="0" algn="just">
              <a:lnSpc>
                <a:spcPct val="90000"/>
              </a:lnSpc>
              <a:spcBef>
                <a:spcPts val="1000"/>
              </a:spcBef>
              <a:spcAft>
                <a:spcPts val="0"/>
              </a:spcAft>
              <a:buClr>
                <a:schemeClr val="dk1"/>
              </a:buClr>
              <a:buSzPts val="1600"/>
              <a:buChar char="•"/>
            </a:pPr>
            <a:r>
              <a:rPr lang="en-US" sz="1600"/>
              <a:t>During the Quality Control Procedure and actual water testing, be sure to note the color change that gives the correct alkalinity. In many kits, it is an intermediate color change that gives the correct alkalinity and not the final color. For kits with an intermediate color (such as a LaMotte kit), if you are not sure when the intermediate color change occurs, read the titrator or write down the number of drops when you think it might be first occurring. For kits with only one color change during titration, add one more drop to see if the color changes further. If it does not, use the previous number you wrote down.</a:t>
            </a:r>
            <a:endParaRPr/>
          </a:p>
          <a:p>
            <a:pPr indent="0" lvl="0" marL="0" rtl="0" algn="l">
              <a:lnSpc>
                <a:spcPct val="90000"/>
              </a:lnSpc>
              <a:spcBef>
                <a:spcPts val="1000"/>
              </a:spcBef>
              <a:spcAft>
                <a:spcPts val="0"/>
              </a:spcAft>
              <a:buClr>
                <a:schemeClr val="dk1"/>
              </a:buClr>
              <a:buSzPts val="1800"/>
              <a:buNone/>
            </a:pPr>
            <a:r>
              <a:t/>
            </a:r>
            <a:endParaRPr b="1">
              <a:solidFill>
                <a:srgbClr val="000072"/>
              </a:solidFill>
            </a:endParaRPr>
          </a:p>
        </p:txBody>
      </p:sp>
      <p:pic>
        <p:nvPicPr>
          <p:cNvPr descr="Diagram of a beaker with colored fluid. A titration bottle containing H2SO4 is posed above the beaker. " id="349" name="Google Shape;349;p27"/>
          <p:cNvPicPr preferRelativeResize="0"/>
          <p:nvPr>
            <p:ph idx="2" type="body"/>
          </p:nvPr>
        </p:nvPicPr>
        <p:blipFill rotWithShape="1">
          <a:blip r:embed="rId5">
            <a:alphaModFix/>
          </a:blip>
          <a:srcRect b="0" l="0" r="0" t="0"/>
          <a:stretch/>
        </p:blipFill>
        <p:spPr>
          <a:xfrm>
            <a:off x="7168029" y="1625647"/>
            <a:ext cx="1690622" cy="21726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8"/>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55" name="Google Shape;355;p28"/>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to collect your data" id="356" name="Google Shape;356;p28"/>
          <p:cNvPicPr preferRelativeResize="0"/>
          <p:nvPr>
            <p:ph idx="1" type="body"/>
          </p:nvPr>
        </p:nvPicPr>
        <p:blipFill rotWithShape="1">
          <a:blip r:embed="rId4">
            <a:alphaModFix/>
          </a:blip>
          <a:srcRect b="0" l="0" r="0" t="0"/>
          <a:stretch/>
        </p:blipFill>
        <p:spPr>
          <a:xfrm>
            <a:off x="0" y="30"/>
            <a:ext cx="1168971" cy="6857969"/>
          </a:xfrm>
          <a:prstGeom prst="rect">
            <a:avLst/>
          </a:prstGeom>
          <a:noFill/>
          <a:ln>
            <a:noFill/>
          </a:ln>
        </p:spPr>
      </p:pic>
      <p:sp>
        <p:nvSpPr>
          <p:cNvPr id="357" name="Google Shape;357;p28"/>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Question 4</a:t>
            </a:r>
            <a:endParaRPr>
              <a:latin typeface="Calibri"/>
              <a:ea typeface="Calibri"/>
              <a:cs typeface="Calibri"/>
              <a:sym typeface="Calibri"/>
            </a:endParaRPr>
          </a:p>
        </p:txBody>
      </p:sp>
      <p:sp>
        <p:nvSpPr>
          <p:cNvPr id="358" name="Google Shape;358;p28"/>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How often should you perform the quality control procedure? </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Every 6 months</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Once a calendar year</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Never, as long as you have made your own baking soda alkalinity standard and can vouch for its quality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9"/>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64" name="Google Shape;364;p29"/>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to collect your data" id="365" name="Google Shape;365;p29"/>
          <p:cNvPicPr preferRelativeResize="0"/>
          <p:nvPr>
            <p:ph idx="1" type="body"/>
          </p:nvPr>
        </p:nvPicPr>
        <p:blipFill rotWithShape="1">
          <a:blip r:embed="rId4">
            <a:alphaModFix/>
          </a:blip>
          <a:srcRect b="0" l="0" r="0" t="0"/>
          <a:stretch/>
        </p:blipFill>
        <p:spPr>
          <a:xfrm>
            <a:off x="-46061" y="0"/>
            <a:ext cx="1172680" cy="6879726"/>
          </a:xfrm>
          <a:prstGeom prst="rect">
            <a:avLst/>
          </a:prstGeom>
          <a:noFill/>
          <a:ln>
            <a:noFill/>
          </a:ln>
        </p:spPr>
      </p:pic>
      <p:sp>
        <p:nvSpPr>
          <p:cNvPr id="366" name="Google Shape;366;p29"/>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Answer to Question 4</a:t>
            </a:r>
            <a:endParaRPr>
              <a:latin typeface="Calibri"/>
              <a:ea typeface="Calibri"/>
              <a:cs typeface="Calibri"/>
              <a:sym typeface="Calibri"/>
            </a:endParaRPr>
          </a:p>
        </p:txBody>
      </p:sp>
      <p:sp>
        <p:nvSpPr>
          <p:cNvPr id="367" name="Google Shape;367;p29"/>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How often should you perform the quality control procedure? </a:t>
            </a:r>
            <a:endParaRPr/>
          </a:p>
          <a:p>
            <a:pPr indent="-514350" lvl="0" marL="514350" rtl="0" algn="l">
              <a:lnSpc>
                <a:spcPct val="90000"/>
              </a:lnSpc>
              <a:spcBef>
                <a:spcPts val="1000"/>
              </a:spcBef>
              <a:spcAft>
                <a:spcPts val="0"/>
              </a:spcAft>
              <a:buClr>
                <a:srgbClr val="FF0000"/>
              </a:buClr>
              <a:buSzPts val="2800"/>
              <a:buFont typeface="Calibri"/>
              <a:buAutoNum type="alphaUcPeriod"/>
            </a:pPr>
            <a:r>
              <a:rPr b="1" lang="en-US">
                <a:solidFill>
                  <a:srgbClr val="FF0000"/>
                </a:solidFill>
              </a:rPr>
              <a:t>Every 6 months- correct! ☺ </a:t>
            </a:r>
            <a:endParaRPr b="1">
              <a:solidFill>
                <a:srgbClr val="FF0000"/>
              </a:solidFill>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Once a calendar year</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Never, as long as you have made your own baking soda alkalinity standard and can vouch for its quality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05" name="Google Shape;105;p3"/>
          <p:cNvPicPr preferRelativeResize="0"/>
          <p:nvPr>
            <p:ph idx="1" type="body"/>
          </p:nvPr>
        </p:nvPicPr>
        <p:blipFill rotWithShape="1">
          <a:blip r:embed="rId3">
            <a:alphaModFix/>
          </a:blip>
          <a:srcRect b="0" l="0" r="0" t="0"/>
          <a:stretch/>
        </p:blipFill>
        <p:spPr>
          <a:xfrm>
            <a:off x="1190009" y="-1"/>
            <a:ext cx="7966515" cy="1002323"/>
          </a:xfrm>
          <a:prstGeom prst="rect">
            <a:avLst/>
          </a:prstGeom>
          <a:noFill/>
          <a:ln>
            <a:noFill/>
          </a:ln>
        </p:spPr>
      </p:pic>
      <p:pic>
        <p:nvPicPr>
          <p:cNvPr descr="Menu: What is alkalinity?" id="106" name="Google Shape;106;p3"/>
          <p:cNvPicPr preferRelativeResize="0"/>
          <p:nvPr>
            <p:ph idx="2" type="body"/>
          </p:nvPr>
        </p:nvPicPr>
        <p:blipFill rotWithShape="1">
          <a:blip r:embed="rId4">
            <a:alphaModFix/>
          </a:blip>
          <a:srcRect b="0" l="0" r="0" t="0"/>
          <a:stretch/>
        </p:blipFill>
        <p:spPr>
          <a:xfrm>
            <a:off x="-17933" y="-1"/>
            <a:ext cx="1207942" cy="6858000"/>
          </a:xfrm>
          <a:prstGeom prst="rect">
            <a:avLst/>
          </a:prstGeom>
          <a:noFill/>
          <a:ln>
            <a:noFill/>
          </a:ln>
        </p:spPr>
      </p:pic>
      <p:sp>
        <p:nvSpPr>
          <p:cNvPr id="107" name="Google Shape;107;p3"/>
          <p:cNvSpPr txBox="1"/>
          <p:nvPr>
            <p:ph type="title"/>
          </p:nvPr>
        </p:nvSpPr>
        <p:spPr>
          <a:xfrm>
            <a:off x="1341967" y="1002322"/>
            <a:ext cx="3144564" cy="55391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The Hydrosphere </a:t>
            </a:r>
            <a:endParaRPr/>
          </a:p>
        </p:txBody>
      </p:sp>
      <p:sp>
        <p:nvSpPr>
          <p:cNvPr id="108" name="Google Shape;108;p3"/>
          <p:cNvSpPr txBox="1"/>
          <p:nvPr/>
        </p:nvSpPr>
        <p:spPr>
          <a:xfrm>
            <a:off x="1341967" y="1770340"/>
            <a:ext cx="4443268" cy="5033651"/>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Dissolved or suspended impurities determine water's chemical composition. Current measurement programs in many areas of the world cover only a few water bodies a few times during the year. GLOBE Hydrosphere protocols will allow you to collect valuable data to help fill these gaps and improve our understanding of Earth's natural waters.</a:t>
            </a:r>
            <a:endParaRPr b="0" i="0" sz="1400" u="none" cap="none" strike="noStrike">
              <a:solidFill>
                <a:srgbClr val="000000"/>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Earth system diagram: Energy flows and matter cycles through the Earth's biosphere, hydrosphere, atmosphere and pedosphere (soil). The cycles are powered by the Sun's energy. " id="109" name="Google Shape;109;p3"/>
          <p:cNvPicPr preferRelativeResize="0"/>
          <p:nvPr/>
        </p:nvPicPr>
        <p:blipFill rotWithShape="1">
          <a:blip r:embed="rId5">
            <a:alphaModFix/>
          </a:blip>
          <a:srcRect b="0" l="0" r="0" t="0"/>
          <a:stretch/>
        </p:blipFill>
        <p:spPr>
          <a:xfrm>
            <a:off x="5937192" y="1774632"/>
            <a:ext cx="2913765" cy="2963623"/>
          </a:xfrm>
          <a:prstGeom prst="rect">
            <a:avLst/>
          </a:prstGeom>
          <a:noFill/>
          <a:ln>
            <a:noFill/>
          </a:ln>
        </p:spPr>
      </p:pic>
      <p:sp>
        <p:nvSpPr>
          <p:cNvPr id="110" name="Google Shape;110;p3"/>
          <p:cNvSpPr/>
          <p:nvPr/>
        </p:nvSpPr>
        <p:spPr>
          <a:xfrm>
            <a:off x="5897485" y="4738255"/>
            <a:ext cx="338148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The Earth System: Energy flows and matter cycles.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0"/>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73" name="Google Shape;373;p30"/>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to collect your data" id="374" name="Google Shape;374;p30"/>
          <p:cNvPicPr preferRelativeResize="0"/>
          <p:nvPr/>
        </p:nvPicPr>
        <p:blipFill rotWithShape="1">
          <a:blip r:embed="rId4">
            <a:alphaModFix/>
          </a:blip>
          <a:srcRect b="0" l="0" r="0" t="0"/>
          <a:stretch/>
        </p:blipFill>
        <p:spPr>
          <a:xfrm>
            <a:off x="0" y="30"/>
            <a:ext cx="1168971" cy="6857969"/>
          </a:xfrm>
          <a:prstGeom prst="rect">
            <a:avLst/>
          </a:prstGeom>
          <a:noFill/>
          <a:ln>
            <a:noFill/>
          </a:ln>
        </p:spPr>
      </p:pic>
      <p:sp>
        <p:nvSpPr>
          <p:cNvPr id="375" name="Google Shape;375;p30"/>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-Question 5</a:t>
            </a:r>
            <a:endParaRPr>
              <a:latin typeface="Calibri"/>
              <a:ea typeface="Calibri"/>
              <a:cs typeface="Calibri"/>
              <a:sym typeface="Calibri"/>
            </a:endParaRPr>
          </a:p>
        </p:txBody>
      </p:sp>
      <p:sp>
        <p:nvSpPr>
          <p:cNvPr id="376" name="Google Shape;376;p30"/>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Each measurement you make should be within the acceptable range of the test kit. If one of your three measurements is not in the range, you</a:t>
            </a:r>
            <a:endParaRPr/>
          </a:p>
          <a:p>
            <a:pPr indent="0" lvl="0" marL="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Repeat the protocol from the beginning</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Discard one of the measurements and average the other two</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Average all three measurements and make a note in the metadata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1"/>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82" name="Google Shape;382;p31"/>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to collect your data" id="383" name="Google Shape;383;p31"/>
          <p:cNvPicPr preferRelativeResize="0"/>
          <p:nvPr>
            <p:ph idx="1" type="body"/>
          </p:nvPr>
        </p:nvPicPr>
        <p:blipFill rotWithShape="1">
          <a:blip r:embed="rId4">
            <a:alphaModFix/>
          </a:blip>
          <a:srcRect b="0" l="0" r="0" t="0"/>
          <a:stretch/>
        </p:blipFill>
        <p:spPr>
          <a:xfrm>
            <a:off x="-46061" y="0"/>
            <a:ext cx="1172679" cy="6879720"/>
          </a:xfrm>
          <a:prstGeom prst="rect">
            <a:avLst/>
          </a:prstGeom>
          <a:noFill/>
          <a:ln>
            <a:noFill/>
          </a:ln>
        </p:spPr>
      </p:pic>
      <p:sp>
        <p:nvSpPr>
          <p:cNvPr id="384" name="Google Shape;384;p31"/>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 Answer to Question 5</a:t>
            </a:r>
            <a:endParaRPr>
              <a:latin typeface="Calibri"/>
              <a:ea typeface="Calibri"/>
              <a:cs typeface="Calibri"/>
              <a:sym typeface="Calibri"/>
            </a:endParaRPr>
          </a:p>
        </p:txBody>
      </p:sp>
      <p:sp>
        <p:nvSpPr>
          <p:cNvPr id="385" name="Google Shape;385;p31"/>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Each measurement you make should be within the acceptable range of the test kit. If one of your three measurements is not in the range, you</a:t>
            </a:r>
            <a:endParaRPr/>
          </a:p>
          <a:p>
            <a:pPr indent="0" lvl="0" marL="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Repeat the protocol from the beginning</a:t>
            </a:r>
            <a:endParaRPr/>
          </a:p>
          <a:p>
            <a:pPr indent="-514350" lvl="0" marL="514350" rtl="0" algn="l">
              <a:lnSpc>
                <a:spcPct val="90000"/>
              </a:lnSpc>
              <a:spcBef>
                <a:spcPts val="1000"/>
              </a:spcBef>
              <a:spcAft>
                <a:spcPts val="0"/>
              </a:spcAft>
              <a:buClr>
                <a:srgbClr val="FF0000"/>
              </a:buClr>
              <a:buSzPts val="2800"/>
              <a:buFont typeface="Calibri"/>
              <a:buAutoNum type="alphaUcPeriod"/>
            </a:pPr>
            <a:r>
              <a:rPr b="1" lang="en-US">
                <a:solidFill>
                  <a:srgbClr val="FF0000"/>
                </a:solidFill>
              </a:rPr>
              <a:t>Discard one of the measurements and average the other two- correct! ☺ </a:t>
            </a:r>
            <a:endParaRPr b="1">
              <a:solidFill>
                <a:srgbClr val="FF0000"/>
              </a:solidFill>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Average all three measurements and make a note in the metadata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2"/>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391" name="Google Shape;391;p32"/>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to collect your data" id="392" name="Google Shape;392;p32"/>
          <p:cNvPicPr preferRelativeResize="0"/>
          <p:nvPr>
            <p:ph idx="1" type="body"/>
          </p:nvPr>
        </p:nvPicPr>
        <p:blipFill rotWithShape="1">
          <a:blip r:embed="rId4">
            <a:alphaModFix/>
          </a:blip>
          <a:srcRect b="0" l="0" r="0" t="0"/>
          <a:stretch/>
        </p:blipFill>
        <p:spPr>
          <a:xfrm>
            <a:off x="-46061" y="31"/>
            <a:ext cx="1172679" cy="6879720"/>
          </a:xfrm>
          <a:prstGeom prst="rect">
            <a:avLst/>
          </a:prstGeom>
          <a:noFill/>
          <a:ln>
            <a:noFill/>
          </a:ln>
        </p:spPr>
      </p:pic>
      <p:sp>
        <p:nvSpPr>
          <p:cNvPr id="393" name="Google Shape;393;p32"/>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 Question 6</a:t>
            </a:r>
            <a:endParaRPr>
              <a:latin typeface="Calibri"/>
              <a:ea typeface="Calibri"/>
              <a:cs typeface="Calibri"/>
              <a:sym typeface="Calibri"/>
            </a:endParaRPr>
          </a:p>
        </p:txBody>
      </p:sp>
      <p:sp>
        <p:nvSpPr>
          <p:cNvPr id="394" name="Google Shape;394;p32"/>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When measuring, read the volume of the sample at eye level. Then:</a:t>
            </a:r>
            <a:endParaRPr/>
          </a:p>
          <a:p>
            <a:pPr indent="0" lvl="0" marL="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Record the measurement at the top of the meniscus</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Average the value between the top and the bottom of the meniscus</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Record the measurement at the bottom of the meniscus</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3"/>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00" name="Google Shape;400;p33"/>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to collect your data" id="401" name="Google Shape;401;p33"/>
          <p:cNvPicPr preferRelativeResize="0"/>
          <p:nvPr>
            <p:ph idx="1" type="body"/>
          </p:nvPr>
        </p:nvPicPr>
        <p:blipFill rotWithShape="1">
          <a:blip r:embed="rId4">
            <a:alphaModFix/>
          </a:blip>
          <a:srcRect b="0" l="0" r="0" t="0"/>
          <a:stretch/>
        </p:blipFill>
        <p:spPr>
          <a:xfrm>
            <a:off x="-46061" y="31"/>
            <a:ext cx="1172680" cy="6879726"/>
          </a:xfrm>
          <a:prstGeom prst="rect">
            <a:avLst/>
          </a:prstGeom>
          <a:noFill/>
          <a:ln>
            <a:noFill/>
          </a:ln>
        </p:spPr>
      </p:pic>
      <p:sp>
        <p:nvSpPr>
          <p:cNvPr id="402" name="Google Shape;402;p33"/>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 Answer to Question 6</a:t>
            </a:r>
            <a:endParaRPr>
              <a:latin typeface="Calibri"/>
              <a:ea typeface="Calibri"/>
              <a:cs typeface="Calibri"/>
              <a:sym typeface="Calibri"/>
            </a:endParaRPr>
          </a:p>
        </p:txBody>
      </p:sp>
      <p:sp>
        <p:nvSpPr>
          <p:cNvPr id="403" name="Google Shape;403;p33"/>
          <p:cNvSpPr txBox="1"/>
          <p:nvPr>
            <p:ph idx="2" type="body"/>
          </p:nvPr>
        </p:nvSpPr>
        <p:spPr>
          <a:xfrm>
            <a:off x="1276115" y="1996047"/>
            <a:ext cx="7545747"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When measuring, read the volume of the sample at eye level. Then:</a:t>
            </a:r>
            <a:endParaRPr/>
          </a:p>
          <a:p>
            <a:pPr indent="-514350" lvl="0" marL="514350" rtl="0" algn="l">
              <a:lnSpc>
                <a:spcPct val="90000"/>
              </a:lnSpc>
              <a:spcBef>
                <a:spcPts val="1000"/>
              </a:spcBef>
              <a:spcAft>
                <a:spcPts val="0"/>
              </a:spcAft>
              <a:buClr>
                <a:schemeClr val="dk1"/>
              </a:buClr>
              <a:buSzPct val="100000"/>
              <a:buFont typeface="Calibri"/>
              <a:buAutoNum type="alphaUcPeriod"/>
            </a:pPr>
            <a:r>
              <a:rPr lang="en-US"/>
              <a:t>Record the measurement at the top of the meniscus</a:t>
            </a:r>
            <a:endParaRPr/>
          </a:p>
          <a:p>
            <a:pPr indent="-514350" lvl="0" marL="514350" rtl="0" algn="l">
              <a:lnSpc>
                <a:spcPct val="90000"/>
              </a:lnSpc>
              <a:spcBef>
                <a:spcPts val="1000"/>
              </a:spcBef>
              <a:spcAft>
                <a:spcPts val="0"/>
              </a:spcAft>
              <a:buClr>
                <a:schemeClr val="dk1"/>
              </a:buClr>
              <a:buSzPct val="100000"/>
              <a:buFont typeface="Calibri"/>
              <a:buAutoNum type="alphaUcPeriod"/>
            </a:pPr>
            <a:r>
              <a:rPr lang="en-US"/>
              <a:t>Average the value between the top and the bottom of the meniscus</a:t>
            </a:r>
            <a:endParaRPr/>
          </a:p>
          <a:p>
            <a:pPr indent="-514350" lvl="0" marL="514350" rtl="0" algn="l">
              <a:lnSpc>
                <a:spcPct val="90000"/>
              </a:lnSpc>
              <a:spcBef>
                <a:spcPts val="1000"/>
              </a:spcBef>
              <a:spcAft>
                <a:spcPts val="0"/>
              </a:spcAft>
              <a:buClr>
                <a:srgbClr val="FF0000"/>
              </a:buClr>
              <a:buSzPct val="100000"/>
              <a:buFont typeface="Calibri"/>
              <a:buAutoNum type="alphaUcPeriod"/>
            </a:pPr>
            <a:r>
              <a:rPr b="1" lang="en-US">
                <a:solidFill>
                  <a:srgbClr val="FF0000"/>
                </a:solidFill>
              </a:rPr>
              <a:t>Record the measurement at the bottom of the meniscus- correct! ☺ </a:t>
            </a:r>
            <a:endParaRPr/>
          </a:p>
          <a:p>
            <a:pPr indent="-349885" lvl="0" marL="514350" rtl="0" algn="l">
              <a:lnSpc>
                <a:spcPct val="90000"/>
              </a:lnSpc>
              <a:spcBef>
                <a:spcPts val="1000"/>
              </a:spcBef>
              <a:spcAft>
                <a:spcPts val="0"/>
              </a:spcAft>
              <a:buClr>
                <a:schemeClr val="dk1"/>
              </a:buClr>
              <a:buSzPct val="100000"/>
              <a:buFont typeface="Calibri"/>
              <a:buNone/>
            </a:pPr>
            <a:r>
              <a:t/>
            </a:r>
            <a:endParaRPr b="1">
              <a:solidFill>
                <a:srgbClr val="FF0000"/>
              </a:solidFill>
            </a:endParaRPr>
          </a:p>
          <a:p>
            <a:pPr indent="0" lvl="0" marL="0" rtl="0" algn="l">
              <a:lnSpc>
                <a:spcPct val="90000"/>
              </a:lnSpc>
              <a:spcBef>
                <a:spcPts val="1000"/>
              </a:spcBef>
              <a:spcAft>
                <a:spcPts val="0"/>
              </a:spcAft>
              <a:buClr>
                <a:srgbClr val="FF0000"/>
              </a:buClr>
              <a:buSzPct val="100000"/>
              <a:buNone/>
            </a:pPr>
            <a:r>
              <a:rPr b="1" lang="en-US" sz="2600">
                <a:solidFill>
                  <a:srgbClr val="FF0000"/>
                </a:solidFill>
              </a:rPr>
              <a:t>In the next few slides,  we will review how to report  data to GLOBE and visualize data using the GLOBE Visualization System.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09" name="Google Shape;409;p34"/>
          <p:cNvPicPr preferRelativeResize="0"/>
          <p:nvPr>
            <p:ph idx="1" type="body"/>
          </p:nvPr>
        </p:nvPicPr>
        <p:blipFill rotWithShape="1">
          <a:blip r:embed="rId3">
            <a:alphaModFix/>
          </a:blip>
          <a:srcRect b="0" l="0" r="0" t="0"/>
          <a:stretch/>
        </p:blipFill>
        <p:spPr>
          <a:xfrm>
            <a:off x="1141645" y="0"/>
            <a:ext cx="8002355" cy="1019908"/>
          </a:xfrm>
          <a:prstGeom prst="rect">
            <a:avLst/>
          </a:prstGeom>
          <a:noFill/>
          <a:ln>
            <a:noFill/>
          </a:ln>
        </p:spPr>
      </p:pic>
      <p:pic>
        <p:nvPicPr>
          <p:cNvPr descr="Menu: Entering data on GLOBE Website" id="410" name="Google Shape;410;p34"/>
          <p:cNvPicPr preferRelativeResize="0"/>
          <p:nvPr>
            <p:ph idx="2" type="body"/>
          </p:nvPr>
        </p:nvPicPr>
        <p:blipFill rotWithShape="1">
          <a:blip r:embed="rId4">
            <a:alphaModFix/>
          </a:blip>
          <a:srcRect b="0" l="0" r="0" t="0"/>
          <a:stretch/>
        </p:blipFill>
        <p:spPr>
          <a:xfrm>
            <a:off x="-36677" y="-35206"/>
            <a:ext cx="1196187" cy="7017633"/>
          </a:xfrm>
          <a:prstGeom prst="rect">
            <a:avLst/>
          </a:prstGeom>
          <a:noFill/>
          <a:ln>
            <a:noFill/>
          </a:ln>
        </p:spPr>
      </p:pic>
      <p:sp>
        <p:nvSpPr>
          <p:cNvPr id="411" name="Google Shape;411;p34"/>
          <p:cNvSpPr txBox="1"/>
          <p:nvPr>
            <p:ph type="title"/>
          </p:nvPr>
        </p:nvSpPr>
        <p:spPr>
          <a:xfrm>
            <a:off x="1159510" y="8324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u="sng">
                <a:solidFill>
                  <a:srgbClr val="000072"/>
                </a:solidFill>
                <a:hlinkClick r:id="rId5">
                  <a:extLst>
                    <a:ext uri="{A12FA001-AC4F-418D-AE19-62706E023703}">
                      <ahyp:hlinkClr val="tx"/>
                    </a:ext>
                  </a:extLst>
                </a:hlinkClick>
              </a:rPr>
              <a:t>Reporting your Data </a:t>
            </a:r>
            <a:r>
              <a:rPr lang="en-US">
                <a:solidFill>
                  <a:srgbClr val="000072"/>
                </a:solidFill>
              </a:rPr>
              <a:t>to GLOBE</a:t>
            </a:r>
            <a:br>
              <a:rPr lang="en-US">
                <a:solidFill>
                  <a:srgbClr val="000072"/>
                </a:solidFill>
              </a:rPr>
            </a:br>
            <a:endParaRPr/>
          </a:p>
        </p:txBody>
      </p:sp>
      <p:sp>
        <p:nvSpPr>
          <p:cNvPr id="412" name="Google Shape;412;p34"/>
          <p:cNvSpPr txBox="1"/>
          <p:nvPr/>
        </p:nvSpPr>
        <p:spPr>
          <a:xfrm>
            <a:off x="1292861" y="1845394"/>
            <a:ext cx="38862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rPr b="1"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Live Data Entry</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Upload your data to the official GLOBE science database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Email Data Entry: Send data in the body of your email (not as an attachment) to </a:t>
            </a:r>
            <a:r>
              <a:rPr b="1" i="0" lang="en-US" sz="1800" u="sng" cap="none" strike="noStrike">
                <a:solidFill>
                  <a:schemeClr val="dk1"/>
                </a:solidFill>
                <a:latin typeface="Calibri"/>
                <a:ea typeface="Calibri"/>
                <a:cs typeface="Calibri"/>
                <a:sym typeface="Calibri"/>
                <a:hlinkClick r:id="rId7">
                  <a:extLst>
                    <a:ext uri="{A12FA001-AC4F-418D-AE19-62706E023703}">
                      <ahyp:hlinkClr val="tx"/>
                    </a:ext>
                  </a:extLst>
                </a:hlinkClick>
              </a:rPr>
              <a:t>DATA@GLOBE.GOV</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Mobile Data App: Download the GLOBE Science Data Entry app to your mobile device and select the right option.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For Android </a:t>
            </a:r>
            <a:r>
              <a:rPr b="0" i="0" lang="en-US" sz="1800" u="none" cap="none" strike="noStrike">
                <a:solidFill>
                  <a:schemeClr val="dk1"/>
                </a:solidFill>
                <a:latin typeface="Calibri"/>
                <a:ea typeface="Calibri"/>
                <a:cs typeface="Calibri"/>
                <a:sym typeface="Calibri"/>
              </a:rPr>
              <a:t>via </a:t>
            </a:r>
            <a:r>
              <a:rPr b="1" i="0" lang="en-US" sz="1800" u="sng" cap="none" strike="noStrike">
                <a:solidFill>
                  <a:schemeClr val="dk1"/>
                </a:solidFill>
                <a:latin typeface="Calibri"/>
                <a:ea typeface="Calibri"/>
                <a:cs typeface="Calibri"/>
                <a:sym typeface="Calibri"/>
                <a:hlinkClick r:id="rId8">
                  <a:extLst>
                    <a:ext uri="{A12FA001-AC4F-418D-AE19-62706E023703}">
                      <ahyp:hlinkClr val="tx"/>
                    </a:ext>
                  </a:extLst>
                </a:hlinkClick>
              </a:rPr>
              <a:t>Google Play</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rPr b="1" i="0" lang="en-US" sz="1800" u="none" cap="none" strike="noStrike">
                <a:solidFill>
                  <a:schemeClr val="dk1"/>
                </a:solidFill>
                <a:latin typeface="Calibri"/>
                <a:ea typeface="Calibri"/>
                <a:cs typeface="Calibri"/>
                <a:sym typeface="Calibri"/>
              </a:rPr>
              <a:t>For IOS </a:t>
            </a:r>
            <a:r>
              <a:rPr b="0" i="0" lang="en-US" sz="1800" u="none" cap="none" strike="noStrike">
                <a:solidFill>
                  <a:schemeClr val="dk1"/>
                </a:solidFill>
                <a:latin typeface="Calibri"/>
                <a:ea typeface="Calibri"/>
                <a:cs typeface="Calibri"/>
                <a:sym typeface="Calibri"/>
              </a:rPr>
              <a:t>via the </a:t>
            </a:r>
            <a:r>
              <a:rPr b="1" i="0" lang="en-US" sz="1800" u="sng" cap="none" strike="noStrike">
                <a:solidFill>
                  <a:schemeClr val="dk1"/>
                </a:solidFill>
                <a:latin typeface="Calibri"/>
                <a:ea typeface="Calibri"/>
                <a:cs typeface="Calibri"/>
                <a:sym typeface="Calibri"/>
                <a:hlinkClick r:id="rId9">
                  <a:extLst>
                    <a:ext uri="{A12FA001-AC4F-418D-AE19-62706E023703}">
                      <ahyp:hlinkClr val="tx"/>
                    </a:ext>
                  </a:extLst>
                </a:hlinkClick>
              </a:rPr>
              <a:t>App Store</a:t>
            </a:r>
            <a:r>
              <a:rPr b="1"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Screen Shot of GLOBE Science Data Entry Mobile App" id="413" name="Google Shape;413;p34"/>
          <p:cNvPicPr preferRelativeResize="0"/>
          <p:nvPr/>
        </p:nvPicPr>
        <p:blipFill rotWithShape="1">
          <a:blip r:embed="rId10">
            <a:alphaModFix/>
          </a:blip>
          <a:srcRect b="0" l="0" r="0" t="0"/>
          <a:stretch/>
        </p:blipFill>
        <p:spPr>
          <a:xfrm>
            <a:off x="5633542" y="1845394"/>
            <a:ext cx="2958186" cy="43513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19" name="Google Shape;419;p35"/>
          <p:cNvPicPr preferRelativeResize="0"/>
          <p:nvPr/>
        </p:nvPicPr>
        <p:blipFill rotWithShape="1">
          <a:blip r:embed="rId3">
            <a:alphaModFix/>
          </a:blip>
          <a:srcRect b="0" l="0" r="0" t="0"/>
          <a:stretch/>
        </p:blipFill>
        <p:spPr>
          <a:xfrm>
            <a:off x="1141645" y="0"/>
            <a:ext cx="8002355" cy="1019908"/>
          </a:xfrm>
          <a:prstGeom prst="rect">
            <a:avLst/>
          </a:prstGeom>
          <a:noFill/>
          <a:ln>
            <a:noFill/>
          </a:ln>
        </p:spPr>
      </p:pic>
      <p:pic>
        <p:nvPicPr>
          <p:cNvPr descr="Menu: Entering data on GLOBE Website" id="420" name="Google Shape;420;p35"/>
          <p:cNvPicPr preferRelativeResize="0"/>
          <p:nvPr/>
        </p:nvPicPr>
        <p:blipFill rotWithShape="1">
          <a:blip r:embed="rId4">
            <a:alphaModFix/>
          </a:blip>
          <a:srcRect b="0" l="0" r="0" t="0"/>
          <a:stretch/>
        </p:blipFill>
        <p:spPr>
          <a:xfrm>
            <a:off x="-36677" y="-35206"/>
            <a:ext cx="1196187" cy="7017633"/>
          </a:xfrm>
          <a:prstGeom prst="rect">
            <a:avLst/>
          </a:prstGeom>
          <a:noFill/>
          <a:ln>
            <a:noFill/>
          </a:ln>
        </p:spPr>
      </p:pic>
      <p:sp>
        <p:nvSpPr>
          <p:cNvPr id="421" name="Google Shape;421;p35"/>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Entering your data via Live Data Entry or Data</a:t>
            </a:r>
            <a:br>
              <a:rPr lang="en-US">
                <a:latin typeface="Calibri"/>
                <a:ea typeface="Calibri"/>
                <a:cs typeface="Calibri"/>
                <a:sym typeface="Calibri"/>
              </a:rPr>
            </a:br>
            <a:r>
              <a:rPr lang="en-US">
                <a:latin typeface="Calibri"/>
                <a:ea typeface="Calibri"/>
                <a:cs typeface="Calibri"/>
                <a:sym typeface="Calibri"/>
              </a:rPr>
              <a:t> Entry Mobile App-1</a:t>
            </a:r>
            <a:br>
              <a:rPr lang="en-US">
                <a:solidFill>
                  <a:srgbClr val="000090"/>
                </a:solidFill>
              </a:rPr>
            </a:br>
            <a:endParaRPr/>
          </a:p>
        </p:txBody>
      </p:sp>
      <p:pic>
        <p:nvPicPr>
          <p:cNvPr descr="Screenshot of data entry form. You will need to identify your sampling site. Select Integrated hydrology, and &quot;new observation&quot; to get started. " id="422" name="Google Shape;422;p35"/>
          <p:cNvPicPr preferRelativeResize="0"/>
          <p:nvPr>
            <p:ph idx="1" type="body"/>
          </p:nvPr>
        </p:nvPicPr>
        <p:blipFill rotWithShape="1">
          <a:blip r:embed="rId5">
            <a:alphaModFix/>
          </a:blip>
          <a:srcRect b="0" l="0" r="0" t="0"/>
          <a:stretch/>
        </p:blipFill>
        <p:spPr>
          <a:xfrm>
            <a:off x="1466850" y="2423401"/>
            <a:ext cx="5124450" cy="366759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28" name="Google Shape;428;p36"/>
          <p:cNvPicPr preferRelativeResize="0"/>
          <p:nvPr/>
        </p:nvPicPr>
        <p:blipFill rotWithShape="1">
          <a:blip r:embed="rId3">
            <a:alphaModFix/>
          </a:blip>
          <a:srcRect b="0" l="0" r="0" t="0"/>
          <a:stretch/>
        </p:blipFill>
        <p:spPr>
          <a:xfrm>
            <a:off x="1141645" y="0"/>
            <a:ext cx="8002355" cy="1001824"/>
          </a:xfrm>
          <a:prstGeom prst="rect">
            <a:avLst/>
          </a:prstGeom>
          <a:noFill/>
          <a:ln>
            <a:noFill/>
          </a:ln>
        </p:spPr>
      </p:pic>
      <p:pic>
        <p:nvPicPr>
          <p:cNvPr descr="Menu: Entering data on GLOBE Website" id="429" name="Google Shape;429;p36"/>
          <p:cNvPicPr preferRelativeResize="0"/>
          <p:nvPr/>
        </p:nvPicPr>
        <p:blipFill rotWithShape="1">
          <a:blip r:embed="rId4">
            <a:alphaModFix/>
          </a:blip>
          <a:srcRect b="0" l="0" r="0" t="0"/>
          <a:stretch/>
        </p:blipFill>
        <p:spPr>
          <a:xfrm>
            <a:off x="-36677" y="-35205"/>
            <a:ext cx="1196187" cy="6893206"/>
          </a:xfrm>
          <a:prstGeom prst="rect">
            <a:avLst/>
          </a:prstGeom>
          <a:noFill/>
          <a:ln>
            <a:noFill/>
          </a:ln>
        </p:spPr>
      </p:pic>
      <p:sp>
        <p:nvSpPr>
          <p:cNvPr id="430" name="Google Shape;430;p36"/>
          <p:cNvSpPr txBox="1"/>
          <p:nvPr>
            <p:ph type="title"/>
          </p:nvPr>
        </p:nvSpPr>
        <p:spPr>
          <a:xfrm>
            <a:off x="1159510" y="103702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200"/>
              <a:buFont typeface="Calibri"/>
              <a:buNone/>
            </a:pPr>
            <a:r>
              <a:rPr lang="en-US" sz="2200">
                <a:solidFill>
                  <a:srgbClr val="000090"/>
                </a:solidFill>
                <a:latin typeface="Calibri"/>
                <a:ea typeface="Calibri"/>
                <a:cs typeface="Calibri"/>
                <a:sym typeface="Calibri"/>
              </a:rPr>
              <a:t>Entering your data via Live Data Entry or Data Entry Mobile App-2 </a:t>
            </a:r>
            <a:br>
              <a:rPr lang="en-US">
                <a:solidFill>
                  <a:srgbClr val="000090"/>
                </a:solidFill>
              </a:rPr>
            </a:br>
            <a:br>
              <a:rPr lang="en-US">
                <a:solidFill>
                  <a:srgbClr val="000072"/>
                </a:solidFill>
              </a:rPr>
            </a:br>
            <a:endParaRPr/>
          </a:p>
        </p:txBody>
      </p:sp>
      <p:pic>
        <p:nvPicPr>
          <p:cNvPr descr="Screenshot of GLOBE data entry. Select the water body state, and the protocol from the icons provided. Be sure to enter data specifying the kind of kit used. Enter each measurement and click &quot;add&quot;, then click lower left to send data. You are done! Want to check who else has submitted alkalinity data using the GLOBE Viz System?" id="431" name="Google Shape;431;p36"/>
          <p:cNvPicPr preferRelativeResize="0"/>
          <p:nvPr>
            <p:ph idx="2" type="body"/>
          </p:nvPr>
        </p:nvPicPr>
        <p:blipFill rotWithShape="1">
          <a:blip r:embed="rId5">
            <a:alphaModFix/>
          </a:blip>
          <a:srcRect b="0" l="0" r="0" t="0"/>
          <a:stretch/>
        </p:blipFill>
        <p:spPr>
          <a:xfrm>
            <a:off x="1443797" y="1593398"/>
            <a:ext cx="6908896" cy="485533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37" name="Google Shape;437;p37"/>
          <p:cNvPicPr preferRelativeResize="0"/>
          <p:nvPr>
            <p:ph idx="1" type="body"/>
          </p:nvPr>
        </p:nvPicPr>
        <p:blipFill rotWithShape="1">
          <a:blip r:embed="rId3">
            <a:alphaModFix/>
          </a:blip>
          <a:srcRect b="0" l="0" r="0" t="0"/>
          <a:stretch/>
        </p:blipFill>
        <p:spPr>
          <a:xfrm>
            <a:off x="1061720" y="-1845"/>
            <a:ext cx="8082280" cy="1018552"/>
          </a:xfrm>
          <a:prstGeom prst="rect">
            <a:avLst/>
          </a:prstGeom>
          <a:noFill/>
          <a:ln>
            <a:noFill/>
          </a:ln>
        </p:spPr>
      </p:pic>
      <p:pic>
        <p:nvPicPr>
          <p:cNvPr descr="Menu: Understand the data" id="438" name="Google Shape;438;p37"/>
          <p:cNvPicPr preferRelativeResize="0"/>
          <p:nvPr>
            <p:ph idx="2" type="body"/>
          </p:nvPr>
        </p:nvPicPr>
        <p:blipFill rotWithShape="1">
          <a:blip r:embed="rId4">
            <a:alphaModFix/>
          </a:blip>
          <a:srcRect b="0" l="0" r="0" t="0"/>
          <a:stretch/>
        </p:blipFill>
        <p:spPr>
          <a:xfrm>
            <a:off x="-13186" y="-17621"/>
            <a:ext cx="1119892" cy="6875621"/>
          </a:xfrm>
          <a:prstGeom prst="rect">
            <a:avLst/>
          </a:prstGeom>
          <a:noFill/>
          <a:ln>
            <a:noFill/>
          </a:ln>
        </p:spPr>
      </p:pic>
      <p:sp>
        <p:nvSpPr>
          <p:cNvPr id="439" name="Google Shape;439;p37"/>
          <p:cNvSpPr txBox="1"/>
          <p:nvPr>
            <p:ph type="title"/>
          </p:nvPr>
        </p:nvSpPr>
        <p:spPr>
          <a:xfrm>
            <a:off x="1182003" y="66594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Visualize and Retrieve Alkalinity Data: 1/3</a:t>
            </a:r>
            <a:endParaRPr/>
          </a:p>
        </p:txBody>
      </p:sp>
      <p:sp>
        <p:nvSpPr>
          <p:cNvPr id="440" name="Google Shape;440;p37"/>
          <p:cNvSpPr/>
          <p:nvPr/>
        </p:nvSpPr>
        <p:spPr>
          <a:xfrm>
            <a:off x="1159510" y="1684500"/>
            <a:ext cx="78867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GLOBE provides the ability to view and interact with data measured across the world. Select our </a:t>
            </a:r>
            <a:r>
              <a:rPr b="0" i="0" lang="en-US"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visualization tool</a:t>
            </a:r>
            <a:r>
              <a:rPr b="0" i="0" lang="en-US" sz="1800" u="none" cap="none" strike="noStrike">
                <a:solidFill>
                  <a:schemeClr val="dk1"/>
                </a:solidFill>
                <a:latin typeface="Calibri"/>
                <a:ea typeface="Calibri"/>
                <a:cs typeface="Calibri"/>
                <a:sym typeface="Calibri"/>
              </a:rPr>
              <a:t> to map, graph, filter and export nitrate data that have been measured across GLOBE protocols since 1995. Here are screenshots steps you will use when you use the visualization tool: </a:t>
            </a:r>
            <a:endParaRPr b="0" i="0" sz="1400" u="none" cap="none" strike="noStrike">
              <a:solidFill>
                <a:srgbClr val="000000"/>
              </a:solidFill>
              <a:latin typeface="Arial"/>
              <a:ea typeface="Arial"/>
              <a:cs typeface="Arial"/>
              <a:sym typeface="Arial"/>
            </a:endParaRPr>
          </a:p>
        </p:txBody>
      </p:sp>
      <p:pic>
        <p:nvPicPr>
          <p:cNvPr descr="Screenshot of map interface, GLOBE Visualization System.From drop down menu, select &quot;Alkalinity&quot;" id="441" name="Google Shape;441;p37"/>
          <p:cNvPicPr preferRelativeResize="0"/>
          <p:nvPr/>
        </p:nvPicPr>
        <p:blipFill rotWithShape="1">
          <a:blip r:embed="rId6">
            <a:alphaModFix/>
          </a:blip>
          <a:srcRect b="0" l="0" r="0" t="0"/>
          <a:stretch/>
        </p:blipFill>
        <p:spPr>
          <a:xfrm>
            <a:off x="1472100" y="2884829"/>
            <a:ext cx="7302391" cy="3010456"/>
          </a:xfrm>
          <a:prstGeom prst="rect">
            <a:avLst/>
          </a:prstGeom>
          <a:noFill/>
          <a:ln>
            <a:noFill/>
          </a:ln>
        </p:spPr>
      </p:pic>
      <p:sp>
        <p:nvSpPr>
          <p:cNvPr id="442" name="Google Shape;442;p37"/>
          <p:cNvSpPr/>
          <p:nvPr/>
        </p:nvSpPr>
        <p:spPr>
          <a:xfrm>
            <a:off x="1297863" y="5892582"/>
            <a:ext cx="829672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Link to step-by-step tutorials on Using the Visualization System will assist you in finding and analyzing GLOBE data: </a:t>
            </a:r>
            <a:r>
              <a:rPr b="0" i="0" lang="en-US" sz="1800" u="sng" cap="none" strike="noStrike">
                <a:solidFill>
                  <a:schemeClr val="dk1"/>
                </a:solidFill>
                <a:latin typeface="Calibri"/>
                <a:ea typeface="Calibri"/>
                <a:cs typeface="Calibri"/>
                <a:sym typeface="Calibri"/>
                <a:hlinkClick r:id="rId7">
                  <a:extLst>
                    <a:ext uri="{A12FA001-AC4F-418D-AE19-62706E023703}">
                      <ahyp:hlinkClr val="tx"/>
                    </a:ext>
                  </a:extLst>
                </a:hlinkClick>
              </a:rPr>
              <a:t>PDF version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48" name="Google Shape;448;p38"/>
          <p:cNvPicPr preferRelativeResize="0"/>
          <p:nvPr/>
        </p:nvPicPr>
        <p:blipFill rotWithShape="1">
          <a:blip r:embed="rId3">
            <a:alphaModFix/>
          </a:blip>
          <a:srcRect b="0" l="0" r="0" t="0"/>
          <a:stretch/>
        </p:blipFill>
        <p:spPr>
          <a:xfrm>
            <a:off x="1061720" y="-1845"/>
            <a:ext cx="8082280" cy="1018552"/>
          </a:xfrm>
          <a:prstGeom prst="rect">
            <a:avLst/>
          </a:prstGeom>
          <a:noFill/>
          <a:ln>
            <a:noFill/>
          </a:ln>
        </p:spPr>
      </p:pic>
      <p:pic>
        <p:nvPicPr>
          <p:cNvPr descr="Menu: Understand the data" id="449" name="Google Shape;449;p38"/>
          <p:cNvPicPr preferRelativeResize="0"/>
          <p:nvPr/>
        </p:nvPicPr>
        <p:blipFill rotWithShape="1">
          <a:blip r:embed="rId4">
            <a:alphaModFix/>
          </a:blip>
          <a:srcRect b="0" l="0" r="0" t="0"/>
          <a:stretch/>
        </p:blipFill>
        <p:spPr>
          <a:xfrm>
            <a:off x="-13186" y="-17621"/>
            <a:ext cx="1119892" cy="6875621"/>
          </a:xfrm>
          <a:prstGeom prst="rect">
            <a:avLst/>
          </a:prstGeom>
          <a:noFill/>
          <a:ln>
            <a:noFill/>
          </a:ln>
        </p:spPr>
      </p:pic>
      <p:sp>
        <p:nvSpPr>
          <p:cNvPr id="450" name="Google Shape;450;p38"/>
          <p:cNvSpPr txBox="1"/>
          <p:nvPr>
            <p:ph type="title"/>
          </p:nvPr>
        </p:nvSpPr>
        <p:spPr>
          <a:xfrm>
            <a:off x="1425084" y="1151793"/>
            <a:ext cx="6815113" cy="5810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Visualize and Retrieve Water pH Data: 2/3</a:t>
            </a:r>
            <a:endParaRPr/>
          </a:p>
        </p:txBody>
      </p:sp>
      <p:sp>
        <p:nvSpPr>
          <p:cNvPr id="451" name="Google Shape;451;p38"/>
          <p:cNvSpPr txBox="1"/>
          <p:nvPr/>
        </p:nvSpPr>
        <p:spPr>
          <a:xfrm>
            <a:off x="1425084" y="1847094"/>
            <a:ext cx="7467135" cy="65472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Select the sampling site for which you need  nitrate data,  and a box will open with data summary for that site. </a:t>
            </a:r>
            <a:endParaRPr b="0" i="0" sz="1400" u="none" cap="none" strike="noStrike">
              <a:solidFill>
                <a:srgbClr val="000000"/>
              </a:solidFill>
              <a:latin typeface="Arial"/>
              <a:ea typeface="Arial"/>
              <a:cs typeface="Arial"/>
              <a:sym typeface="Arial"/>
            </a:endParaRPr>
          </a:p>
        </p:txBody>
      </p:sp>
      <p:pic>
        <p:nvPicPr>
          <p:cNvPr descr="Screenshot of map interface, GLOBE Visualization System. Enter the date or range of dates of data you want to examine. Icons will appear in locations where alkalinity data is available." id="452" name="Google Shape;452;p38"/>
          <p:cNvPicPr preferRelativeResize="0"/>
          <p:nvPr>
            <p:ph idx="2" type="body"/>
          </p:nvPr>
        </p:nvPicPr>
        <p:blipFill rotWithShape="1">
          <a:blip r:embed="rId5">
            <a:alphaModFix/>
          </a:blip>
          <a:srcRect b="0" l="0" r="0" t="0"/>
          <a:stretch/>
        </p:blipFill>
        <p:spPr>
          <a:xfrm>
            <a:off x="1692518" y="2501823"/>
            <a:ext cx="6776573" cy="351075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58" name="Google Shape;458;p39"/>
          <p:cNvPicPr preferRelativeResize="0"/>
          <p:nvPr/>
        </p:nvPicPr>
        <p:blipFill rotWithShape="1">
          <a:blip r:embed="rId3">
            <a:alphaModFix/>
          </a:blip>
          <a:srcRect b="0" l="0" r="0" t="0"/>
          <a:stretch/>
        </p:blipFill>
        <p:spPr>
          <a:xfrm>
            <a:off x="1061720" y="-1845"/>
            <a:ext cx="8082280" cy="1018552"/>
          </a:xfrm>
          <a:prstGeom prst="rect">
            <a:avLst/>
          </a:prstGeom>
          <a:noFill/>
          <a:ln>
            <a:noFill/>
          </a:ln>
        </p:spPr>
      </p:pic>
      <p:pic>
        <p:nvPicPr>
          <p:cNvPr descr="Menu: Understand the data" id="459" name="Google Shape;459;p39"/>
          <p:cNvPicPr preferRelativeResize="0"/>
          <p:nvPr/>
        </p:nvPicPr>
        <p:blipFill rotWithShape="1">
          <a:blip r:embed="rId4">
            <a:alphaModFix/>
          </a:blip>
          <a:srcRect b="0" l="0" r="0" t="0"/>
          <a:stretch/>
        </p:blipFill>
        <p:spPr>
          <a:xfrm>
            <a:off x="-13186" y="-17621"/>
            <a:ext cx="1119892" cy="6875621"/>
          </a:xfrm>
          <a:prstGeom prst="rect">
            <a:avLst/>
          </a:prstGeom>
          <a:noFill/>
          <a:ln>
            <a:noFill/>
          </a:ln>
        </p:spPr>
      </p:pic>
      <p:sp>
        <p:nvSpPr>
          <p:cNvPr id="460" name="Google Shape;460;p39"/>
          <p:cNvSpPr txBox="1"/>
          <p:nvPr>
            <p:ph type="title"/>
          </p:nvPr>
        </p:nvSpPr>
        <p:spPr>
          <a:xfrm>
            <a:off x="1317772" y="1125415"/>
            <a:ext cx="6023805" cy="7033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Visualize and Retrieve Water pH Data: 3/3</a:t>
            </a:r>
            <a:endParaRPr/>
          </a:p>
        </p:txBody>
      </p:sp>
      <p:pic>
        <p:nvPicPr>
          <p:cNvPr descr="Screenshot of map interface, GLOBE Visualization System. Clicking on a location will open to a map note providing alkalinity data for that location and time. Follow instructions in the tutorial to download data as a .csv file for analysis. " id="461" name="Google Shape;461;p39"/>
          <p:cNvPicPr preferRelativeResize="0"/>
          <p:nvPr>
            <p:ph idx="2" type="body"/>
          </p:nvPr>
        </p:nvPicPr>
        <p:blipFill rotWithShape="1">
          <a:blip r:embed="rId5">
            <a:alphaModFix/>
          </a:blip>
          <a:srcRect b="0" l="0" r="0" t="0"/>
          <a:stretch/>
        </p:blipFill>
        <p:spPr>
          <a:xfrm>
            <a:off x="1239152" y="1991928"/>
            <a:ext cx="7675029" cy="39516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16" name="Google Shape;116;p4"/>
          <p:cNvPicPr preferRelativeResize="0"/>
          <p:nvPr/>
        </p:nvPicPr>
        <p:blipFill rotWithShape="1">
          <a:blip r:embed="rId3">
            <a:alphaModFix/>
          </a:blip>
          <a:srcRect b="0" l="0" r="0" t="0"/>
          <a:stretch/>
        </p:blipFill>
        <p:spPr>
          <a:xfrm>
            <a:off x="1190009" y="-1"/>
            <a:ext cx="7966515" cy="1002323"/>
          </a:xfrm>
          <a:prstGeom prst="rect">
            <a:avLst/>
          </a:prstGeom>
          <a:noFill/>
          <a:ln>
            <a:noFill/>
          </a:ln>
        </p:spPr>
      </p:pic>
      <p:pic>
        <p:nvPicPr>
          <p:cNvPr descr="Menu: What is alkalinity?" id="117" name="Google Shape;117;p4"/>
          <p:cNvPicPr preferRelativeResize="0"/>
          <p:nvPr/>
        </p:nvPicPr>
        <p:blipFill rotWithShape="1">
          <a:blip r:embed="rId4">
            <a:alphaModFix/>
          </a:blip>
          <a:srcRect b="0" l="0" r="0" t="0"/>
          <a:stretch/>
        </p:blipFill>
        <p:spPr>
          <a:xfrm>
            <a:off x="0" y="-17585"/>
            <a:ext cx="1207942" cy="6858000"/>
          </a:xfrm>
          <a:prstGeom prst="rect">
            <a:avLst/>
          </a:prstGeom>
          <a:noFill/>
          <a:ln>
            <a:noFill/>
          </a:ln>
        </p:spPr>
      </p:pic>
      <p:sp>
        <p:nvSpPr>
          <p:cNvPr id="118" name="Google Shape;118;p4"/>
          <p:cNvSpPr txBox="1"/>
          <p:nvPr>
            <p:ph type="title"/>
          </p:nvPr>
        </p:nvSpPr>
        <p:spPr>
          <a:xfrm>
            <a:off x="1392267" y="78653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Alkalinity  Protocol</a:t>
            </a:r>
            <a:endParaRPr/>
          </a:p>
        </p:txBody>
      </p:sp>
      <p:sp>
        <p:nvSpPr>
          <p:cNvPr id="119" name="Google Shape;119;p4"/>
          <p:cNvSpPr txBox="1"/>
          <p:nvPr/>
        </p:nvSpPr>
        <p:spPr>
          <a:xfrm>
            <a:off x="1341967" y="1770340"/>
            <a:ext cx="4577578" cy="5087660"/>
          </a:xfrm>
          <a:prstGeom prst="rect">
            <a:avLst/>
          </a:prstGeom>
          <a:noFill/>
          <a:ln>
            <a:noFill/>
          </a:ln>
        </p:spPr>
        <p:txBody>
          <a:bodyPr anchorCtr="0" anchor="t" bIns="45700" lIns="91425" spcFirstLastPara="1" rIns="91425" wrap="square" tIns="45700">
            <a:normAutofit lnSpcReduction="10000"/>
          </a:bodyPr>
          <a:lstStyle/>
          <a:p>
            <a:pPr indent="0" lvl="0" marL="0" marR="0" rtl="0" algn="just">
              <a:lnSpc>
                <a:spcPct val="90000"/>
              </a:lnSpc>
              <a:spcBef>
                <a:spcPts val="0"/>
              </a:spcBef>
              <a:spcAft>
                <a:spcPts val="0"/>
              </a:spcAft>
              <a:buClr>
                <a:schemeClr val="dk1"/>
              </a:buClr>
              <a:buSzPts val="1700"/>
              <a:buFont typeface="Arial"/>
              <a:buNone/>
            </a:pPr>
            <a:r>
              <a:rPr b="0" i="0" lang="en-US" sz="1700" u="none" cap="none" strike="noStrike">
                <a:solidFill>
                  <a:schemeClr val="dk1"/>
                </a:solidFill>
                <a:latin typeface="Calibri"/>
                <a:ea typeface="Calibri"/>
                <a:cs typeface="Calibri"/>
                <a:sym typeface="Calibri"/>
              </a:rPr>
              <a:t>Alkalinity and pH are properties of water that are related, but different. Alkalinity is the measure of the pH buffering capacity of the water. pH, on the other hand, is the acidity of water.</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1700"/>
              <a:buFont typeface="Arial"/>
              <a:buNone/>
            </a:pPr>
            <a:r>
              <a:rPr b="0" i="0" lang="en-US" sz="1700" u="none" cap="none" strike="noStrike">
                <a:solidFill>
                  <a:schemeClr val="dk1"/>
                </a:solidFill>
                <a:latin typeface="Calibri"/>
                <a:ea typeface="Calibri"/>
                <a:cs typeface="Calibri"/>
                <a:sym typeface="Calibri"/>
              </a:rPr>
              <a:t>Alkalinity is expressed as the amount of calcium carbonate (CaCO3) in your water, although other substances can contribute to alkalinity as well. The units of alkalinity are either part per million (ppm) or mg/L. These units are equivalent, as 1 ppm = 1 mg/L.</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1700"/>
              <a:buFont typeface="Arial"/>
              <a:buNone/>
            </a:pPr>
            <a:r>
              <a:rPr b="0" i="0" lang="en-US" sz="1700" u="none" cap="none" strike="noStrike">
                <a:solidFill>
                  <a:schemeClr val="dk1"/>
                </a:solidFill>
                <a:latin typeface="Calibri"/>
                <a:ea typeface="Calibri"/>
                <a:cs typeface="Calibri"/>
                <a:sym typeface="Calibri"/>
              </a:rPr>
              <a:t>Alkalinity comes from dissolved rocks, particularly limestone (CaCO3), and soils. It is added to the water naturally as water comes in contact with rocks and soil. Water dissolves the CaCO3, carrying it into streams and lakes. Those water bodies that have high alkalinity are well buffered and resist changes in pH even when acid is added to the water.</a:t>
            </a:r>
            <a:endParaRPr b="0" i="0" sz="1400" u="none" cap="none" strike="noStrike">
              <a:solidFill>
                <a:srgbClr val="000000"/>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ist of GLOBE Hydrosphere Measurements. Hydrosphere Study Site, Water Temperature, Water Transparency, Conductivity, pH, Mosquito Larvae, Alkalinity, Dissolved Oxygen, Salinity, Nitrates, and Freshwater Macroinvertebrates. This is the alkalinity protocol. " id="120" name="Google Shape;120;p4"/>
          <p:cNvPicPr preferRelativeResize="0"/>
          <p:nvPr>
            <p:ph idx="2" type="body"/>
          </p:nvPr>
        </p:nvPicPr>
        <p:blipFill rotWithShape="1">
          <a:blip r:embed="rId5">
            <a:alphaModFix/>
          </a:blip>
          <a:srcRect b="0" l="0" r="0" t="0"/>
          <a:stretch/>
        </p:blipFill>
        <p:spPr>
          <a:xfrm>
            <a:off x="6182167" y="1788859"/>
            <a:ext cx="2469464" cy="46054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descr="watermark of student using a probe, measuring a parameter in a bucket sample. " id="466" name="Google Shape;466;p40"/>
          <p:cNvPicPr preferRelativeResize="0"/>
          <p:nvPr/>
        </p:nvPicPr>
        <p:blipFill rotWithShape="1">
          <a:blip r:embed="rId3">
            <a:alphaModFix amt="14000"/>
          </a:blip>
          <a:srcRect b="0" l="0" r="0" t="0"/>
          <a:stretch/>
        </p:blipFill>
        <p:spPr>
          <a:xfrm>
            <a:off x="1159510" y="1325143"/>
            <a:ext cx="8015979" cy="5532857"/>
          </a:xfrm>
          <a:prstGeom prst="rect">
            <a:avLst/>
          </a:prstGeom>
          <a:noFill/>
          <a:ln>
            <a:noFill/>
          </a:ln>
        </p:spPr>
      </p:pic>
      <p:sp>
        <p:nvSpPr>
          <p:cNvPr id="467" name="Google Shape;467;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68" name="Google Shape;468;p40"/>
          <p:cNvPicPr preferRelativeResize="0"/>
          <p:nvPr>
            <p:ph idx="1" type="body"/>
          </p:nvPr>
        </p:nvPicPr>
        <p:blipFill rotWithShape="1">
          <a:blip r:embed="rId4">
            <a:alphaModFix/>
          </a:blip>
          <a:srcRect b="0" l="0" r="0" t="0"/>
          <a:stretch/>
        </p:blipFill>
        <p:spPr>
          <a:xfrm>
            <a:off x="1126619" y="31"/>
            <a:ext cx="8048869" cy="1001167"/>
          </a:xfrm>
          <a:prstGeom prst="rect">
            <a:avLst/>
          </a:prstGeom>
          <a:noFill/>
          <a:ln>
            <a:noFill/>
          </a:ln>
        </p:spPr>
      </p:pic>
      <p:pic>
        <p:nvPicPr>
          <p:cNvPr descr="Menu: Quiz yourself" id="469" name="Google Shape;469;p40"/>
          <p:cNvPicPr preferRelativeResize="0"/>
          <p:nvPr>
            <p:ph idx="2" type="body"/>
          </p:nvPr>
        </p:nvPicPr>
        <p:blipFill rotWithShape="1">
          <a:blip r:embed="rId5">
            <a:alphaModFix/>
          </a:blip>
          <a:srcRect b="0" l="0" r="0" t="0"/>
          <a:stretch/>
        </p:blipFill>
        <p:spPr>
          <a:xfrm>
            <a:off x="10647" y="30"/>
            <a:ext cx="1181960" cy="6857969"/>
          </a:xfrm>
          <a:prstGeom prst="rect">
            <a:avLst/>
          </a:prstGeom>
          <a:noFill/>
          <a:ln>
            <a:noFill/>
          </a:ln>
        </p:spPr>
      </p:pic>
      <p:sp>
        <p:nvSpPr>
          <p:cNvPr id="470" name="Google Shape;470;p40"/>
          <p:cNvSpPr txBox="1"/>
          <p:nvPr>
            <p:ph type="title"/>
          </p:nvPr>
        </p:nvSpPr>
        <p:spPr>
          <a:xfrm>
            <a:off x="1288788" y="797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Review questions to help you prepare to conduct the Hydrosphere Alkalinity Protocol</a:t>
            </a:r>
            <a:endParaRPr/>
          </a:p>
        </p:txBody>
      </p:sp>
      <p:sp>
        <p:nvSpPr>
          <p:cNvPr id="471" name="Google Shape;471;p40"/>
          <p:cNvSpPr txBox="1"/>
          <p:nvPr>
            <p:ph idx="1" type="body"/>
          </p:nvPr>
        </p:nvSpPr>
        <p:spPr>
          <a:xfrm>
            <a:off x="1281298" y="1915902"/>
            <a:ext cx="7528165"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Font typeface="Calibri"/>
              <a:buAutoNum type="arabicPeriod"/>
            </a:pPr>
            <a:r>
              <a:rPr b="1" lang="en-US"/>
              <a:t>The hydrosphere connects all parts of the Earth system: what are three forms that water can be found on Earth?</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Where does a water body’s alkalinity originally come from, in natural settings? </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What does it mean when we say that a water body is well-buffered?</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Alkalinity is reported as the concentration of (this substance)_________ in  units of either ppm or _______.</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If the alkalinity of water is below 100 mg/L , would it be described as or pH sensitive or well buffered?</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What step do you need to complete before beginning the Alkalinity measurements using the test kit?</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You should always hold your titrator at a slight angle/vertically/horizontally</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Most water bodies have alkalinity values between 40-300 ppm. What would that measurement be in mg/L?</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What are the safety precautions you should take when doing any of the hydrology protocols?</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a:t> How does alkalinity of a water body relate to its pH?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77" name="Google Shape;477;p41"/>
          <p:cNvPicPr preferRelativeResize="0"/>
          <p:nvPr>
            <p:ph idx="1" type="body"/>
          </p:nvPr>
        </p:nvPicPr>
        <p:blipFill rotWithShape="1">
          <a:blip r:embed="rId3">
            <a:alphaModFix/>
          </a:blip>
          <a:srcRect b="0" l="0" r="0" t="0"/>
          <a:stretch/>
        </p:blipFill>
        <p:spPr>
          <a:xfrm>
            <a:off x="1126619" y="31"/>
            <a:ext cx="8048869" cy="1001167"/>
          </a:xfrm>
          <a:prstGeom prst="rect">
            <a:avLst/>
          </a:prstGeom>
          <a:noFill/>
          <a:ln>
            <a:noFill/>
          </a:ln>
        </p:spPr>
      </p:pic>
      <p:pic>
        <p:nvPicPr>
          <p:cNvPr descr="Menu: Quiz yourself" id="478" name="Google Shape;478;p41"/>
          <p:cNvPicPr preferRelativeResize="0"/>
          <p:nvPr>
            <p:ph idx="2" type="body"/>
          </p:nvPr>
        </p:nvPicPr>
        <p:blipFill rotWithShape="1">
          <a:blip r:embed="rId4">
            <a:alphaModFix/>
          </a:blip>
          <a:srcRect b="0" l="0" r="0" t="0"/>
          <a:stretch/>
        </p:blipFill>
        <p:spPr>
          <a:xfrm>
            <a:off x="10647" y="30"/>
            <a:ext cx="1181960" cy="6857969"/>
          </a:xfrm>
          <a:prstGeom prst="rect">
            <a:avLst/>
          </a:prstGeom>
          <a:noFill/>
          <a:ln>
            <a:noFill/>
          </a:ln>
        </p:spPr>
      </p:pic>
      <p:sp>
        <p:nvSpPr>
          <p:cNvPr id="479" name="Google Shape;479;p41"/>
          <p:cNvSpPr txBox="1"/>
          <p:nvPr>
            <p:ph type="title"/>
          </p:nvPr>
        </p:nvSpPr>
        <p:spPr>
          <a:xfrm>
            <a:off x="1288788" y="797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Are you ready to take the quiz?</a:t>
            </a:r>
            <a:endParaRPr/>
          </a:p>
        </p:txBody>
      </p:sp>
      <p:sp>
        <p:nvSpPr>
          <p:cNvPr id="480" name="Google Shape;480;p41"/>
          <p:cNvSpPr txBox="1"/>
          <p:nvPr>
            <p:ph idx="1" type="body"/>
          </p:nvPr>
        </p:nvSpPr>
        <p:spPr>
          <a:xfrm>
            <a:off x="1281298" y="1915902"/>
            <a:ext cx="752816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000"/>
              <a:buChar char="•"/>
            </a:pPr>
            <a:r>
              <a:rPr b="1" lang="en-US" sz="2000">
                <a:solidFill>
                  <a:srgbClr val="000000"/>
                </a:solidFill>
              </a:rPr>
              <a:t>You have now completed the slide set. If you are ready to take the quiz, sign on and take the quiz corresponding to </a:t>
            </a:r>
            <a:r>
              <a:rPr b="1" lang="en-US" sz="2000">
                <a:solidFill>
                  <a:srgbClr val="000072"/>
                </a:solidFill>
              </a:rPr>
              <a:t>Alkalinity Protocol</a:t>
            </a:r>
            <a:r>
              <a:rPr b="1" lang="en-US" sz="2000">
                <a:solidFill>
                  <a:srgbClr val="055000"/>
                </a:solidFill>
              </a:rPr>
              <a:t>.</a:t>
            </a:r>
            <a:endParaRPr/>
          </a:p>
          <a:p>
            <a:pPr indent="-101600" lvl="0" marL="228600" rtl="0" algn="l">
              <a:lnSpc>
                <a:spcPct val="90000"/>
              </a:lnSpc>
              <a:spcBef>
                <a:spcPts val="1000"/>
              </a:spcBef>
              <a:spcAft>
                <a:spcPts val="0"/>
              </a:spcAft>
              <a:buClr>
                <a:schemeClr val="dk1"/>
              </a:buClr>
              <a:buSzPts val="2000"/>
              <a:buNone/>
            </a:pPr>
            <a:r>
              <a:t/>
            </a:r>
            <a:endParaRPr b="1" sz="2000">
              <a:solidFill>
                <a:srgbClr val="000000"/>
              </a:solidFill>
            </a:endParaRPr>
          </a:p>
          <a:p>
            <a:pPr indent="-228600" lvl="0" marL="228600" rtl="0" algn="l">
              <a:lnSpc>
                <a:spcPct val="90000"/>
              </a:lnSpc>
              <a:spcBef>
                <a:spcPts val="1000"/>
              </a:spcBef>
              <a:spcAft>
                <a:spcPts val="0"/>
              </a:spcAft>
              <a:buClr>
                <a:srgbClr val="000000"/>
              </a:buClr>
              <a:buSzPts val="2000"/>
              <a:buChar char="•"/>
            </a:pPr>
            <a:r>
              <a:rPr b="1" lang="en-US" sz="2000">
                <a:solidFill>
                  <a:srgbClr val="000000"/>
                </a:solidFill>
              </a:rPr>
              <a:t>You can also review the slide stack, post questions on the discussion board, or look at the FAQs on the next page. </a:t>
            </a:r>
            <a:endParaRPr/>
          </a:p>
          <a:p>
            <a:pPr indent="-101600" lvl="0" marL="228600" rtl="0" algn="l">
              <a:lnSpc>
                <a:spcPct val="90000"/>
              </a:lnSpc>
              <a:spcBef>
                <a:spcPts val="1000"/>
              </a:spcBef>
              <a:spcAft>
                <a:spcPts val="0"/>
              </a:spcAft>
              <a:buClr>
                <a:schemeClr val="dk1"/>
              </a:buClr>
              <a:buSzPts val="2000"/>
              <a:buNone/>
            </a:pPr>
            <a:r>
              <a:t/>
            </a:r>
            <a:endParaRPr b="1" sz="2000">
              <a:solidFill>
                <a:srgbClr val="000000"/>
              </a:solidFill>
            </a:endParaRPr>
          </a:p>
          <a:p>
            <a:pPr indent="-228600" lvl="0" marL="228600" rtl="0" algn="l">
              <a:lnSpc>
                <a:spcPct val="90000"/>
              </a:lnSpc>
              <a:spcBef>
                <a:spcPts val="1000"/>
              </a:spcBef>
              <a:spcAft>
                <a:spcPts val="0"/>
              </a:spcAft>
              <a:buClr>
                <a:srgbClr val="000000"/>
              </a:buClr>
              <a:buSzPts val="2000"/>
              <a:buChar char="•"/>
            </a:pPr>
            <a:r>
              <a:rPr b="1" lang="en-US" sz="2000">
                <a:solidFill>
                  <a:srgbClr val="000000"/>
                </a:solidFill>
              </a:rPr>
              <a:t>When you pass the quiz, you are ready to take </a:t>
            </a:r>
            <a:r>
              <a:rPr b="1" lang="en-US" sz="2000">
                <a:solidFill>
                  <a:srgbClr val="000072"/>
                </a:solidFill>
              </a:rPr>
              <a:t>Alkalinity Protocol </a:t>
            </a:r>
            <a:r>
              <a:rPr b="1" lang="en-US" sz="2000">
                <a:solidFill>
                  <a:srgbClr val="000000"/>
                </a:solidFill>
              </a:rPr>
              <a:t>measurements! </a:t>
            </a:r>
            <a:endParaRPr/>
          </a:p>
          <a:p>
            <a:pPr indent="-114300" lvl="0" marL="228600" rtl="0" algn="l">
              <a:lnSpc>
                <a:spcPct val="90000"/>
              </a:lnSpc>
              <a:spcBef>
                <a:spcPts val="1000"/>
              </a:spcBef>
              <a:spcAft>
                <a:spcPts val="0"/>
              </a:spcAft>
              <a:buClr>
                <a:schemeClr val="dk1"/>
              </a:buClr>
              <a:buSzPts val="1800"/>
              <a:buNone/>
            </a:pPr>
            <a:r>
              <a:t/>
            </a:r>
            <a:endParaRPr/>
          </a:p>
        </p:txBody>
      </p:sp>
      <p:pic>
        <p:nvPicPr>
          <p:cNvPr descr="watermark of student using a probe, measuring a parameter in a bucket sample. " id="481" name="Google Shape;481;p41"/>
          <p:cNvPicPr preferRelativeResize="0"/>
          <p:nvPr/>
        </p:nvPicPr>
        <p:blipFill rotWithShape="1">
          <a:blip r:embed="rId5">
            <a:alphaModFix amt="14000"/>
          </a:blip>
          <a:srcRect b="0" l="0" r="0" t="0"/>
          <a:stretch/>
        </p:blipFill>
        <p:spPr>
          <a:xfrm>
            <a:off x="1159510" y="1325143"/>
            <a:ext cx="8015979" cy="55328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87" name="Google Shape;487;p42"/>
          <p:cNvPicPr preferRelativeResize="0"/>
          <p:nvPr>
            <p:ph idx="1" type="body"/>
          </p:nvPr>
        </p:nvPicPr>
        <p:blipFill rotWithShape="1">
          <a:blip r:embed="rId3">
            <a:alphaModFix/>
          </a:blip>
          <a:srcRect b="0" l="0" r="0" t="0"/>
          <a:stretch/>
        </p:blipFill>
        <p:spPr>
          <a:xfrm>
            <a:off x="1169143" y="-1"/>
            <a:ext cx="7979538" cy="1002323"/>
          </a:xfrm>
          <a:prstGeom prst="rect">
            <a:avLst/>
          </a:prstGeom>
          <a:noFill/>
          <a:ln>
            <a:noFill/>
          </a:ln>
        </p:spPr>
      </p:pic>
      <p:pic>
        <p:nvPicPr>
          <p:cNvPr descr="Menu: Additional Resources" id="488" name="Google Shape;488;p42"/>
          <p:cNvPicPr preferRelativeResize="0"/>
          <p:nvPr>
            <p:ph idx="2" type="body"/>
          </p:nvPr>
        </p:nvPicPr>
        <p:blipFill rotWithShape="1">
          <a:blip r:embed="rId4">
            <a:alphaModFix/>
          </a:blip>
          <a:srcRect b="0" l="0" r="0" t="0"/>
          <a:stretch/>
        </p:blipFill>
        <p:spPr>
          <a:xfrm>
            <a:off x="-25080" y="-35171"/>
            <a:ext cx="1191683" cy="6927484"/>
          </a:xfrm>
          <a:prstGeom prst="rect">
            <a:avLst/>
          </a:prstGeom>
          <a:noFill/>
          <a:ln>
            <a:noFill/>
          </a:ln>
        </p:spPr>
      </p:pic>
      <p:sp>
        <p:nvSpPr>
          <p:cNvPr id="489" name="Google Shape;489;p42"/>
          <p:cNvSpPr txBox="1"/>
          <p:nvPr>
            <p:ph type="title"/>
          </p:nvPr>
        </p:nvSpPr>
        <p:spPr>
          <a:xfrm>
            <a:off x="1210171" y="57133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FAQ:  Frequently Asked Questions</a:t>
            </a:r>
            <a:endParaRPr/>
          </a:p>
        </p:txBody>
      </p:sp>
      <p:sp>
        <p:nvSpPr>
          <p:cNvPr id="490" name="Google Shape;490;p42"/>
          <p:cNvSpPr txBox="1"/>
          <p:nvPr>
            <p:ph idx="1" type="body"/>
          </p:nvPr>
        </p:nvSpPr>
        <p:spPr>
          <a:xfrm>
            <a:off x="1355557" y="1617452"/>
            <a:ext cx="7504235" cy="53325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0"/>
              </a:buClr>
              <a:buSzPts val="1600"/>
              <a:buNone/>
            </a:pPr>
            <a:r>
              <a:rPr b="1" lang="en-US" sz="1600">
                <a:solidFill>
                  <a:srgbClr val="000090"/>
                </a:solidFill>
              </a:rPr>
              <a:t>How can I be sure when the color change has happened?</a:t>
            </a:r>
            <a:endParaRPr/>
          </a:p>
          <a:p>
            <a:pPr indent="0" lvl="0" marL="0" rtl="0" algn="l">
              <a:lnSpc>
                <a:spcPct val="90000"/>
              </a:lnSpc>
              <a:spcBef>
                <a:spcPts val="1000"/>
              </a:spcBef>
              <a:spcAft>
                <a:spcPts val="0"/>
              </a:spcAft>
              <a:buClr>
                <a:schemeClr val="dk1"/>
              </a:buClr>
              <a:buSzPts val="1600"/>
              <a:buNone/>
            </a:pPr>
            <a:r>
              <a:rPr b="1" lang="en-US" sz="1600"/>
              <a:t>Become familiar with the color change by doing the Quality Control Procedure.</a:t>
            </a:r>
            <a:endParaRPr/>
          </a:p>
          <a:p>
            <a:pPr indent="0" lvl="0" marL="0" rtl="0" algn="l">
              <a:lnSpc>
                <a:spcPct val="90000"/>
              </a:lnSpc>
              <a:spcBef>
                <a:spcPts val="1000"/>
              </a:spcBef>
              <a:spcAft>
                <a:spcPts val="0"/>
              </a:spcAft>
              <a:buClr>
                <a:srgbClr val="000090"/>
              </a:buClr>
              <a:buSzPts val="1600"/>
              <a:buNone/>
            </a:pPr>
            <a:r>
              <a:rPr b="1" lang="en-US" sz="1600">
                <a:solidFill>
                  <a:srgbClr val="000090"/>
                </a:solidFill>
              </a:rPr>
              <a:t>Should I worry if my water site has very low alkalinity?</a:t>
            </a:r>
            <a:br>
              <a:rPr b="1" lang="en-US" sz="1600"/>
            </a:br>
            <a:r>
              <a:rPr b="1" lang="en-US" sz="1600"/>
              <a:t>Some areas will naturally have low alkalinity. This might be true in mountain streams. The waters have not contacted rocks or soil long enough for the rocks to dissolve. This just means that these areas are more sensitive to acid additions. </a:t>
            </a:r>
            <a:endParaRPr b="1" sz="1600">
              <a:solidFill>
                <a:srgbClr val="000090"/>
              </a:solidFill>
            </a:endParaRPr>
          </a:p>
          <a:p>
            <a:pPr indent="0" lvl="0" marL="0" rtl="0" algn="l">
              <a:lnSpc>
                <a:spcPct val="90000"/>
              </a:lnSpc>
              <a:spcBef>
                <a:spcPts val="1000"/>
              </a:spcBef>
              <a:spcAft>
                <a:spcPts val="0"/>
              </a:spcAft>
              <a:buClr>
                <a:srgbClr val="000090"/>
              </a:buClr>
              <a:buSzPts val="1600"/>
              <a:buNone/>
            </a:pPr>
            <a:r>
              <a:rPr b="1" lang="en-US" sz="1600">
                <a:solidFill>
                  <a:srgbClr val="000090"/>
                </a:solidFill>
              </a:rPr>
              <a:t>How do I know if my data are reasonable? </a:t>
            </a:r>
            <a:endParaRPr/>
          </a:p>
          <a:p>
            <a:pPr indent="0" lvl="0" marL="0" rtl="0" algn="l">
              <a:lnSpc>
                <a:spcPct val="90000"/>
              </a:lnSpc>
              <a:spcBef>
                <a:spcPts val="1000"/>
              </a:spcBef>
              <a:spcAft>
                <a:spcPts val="0"/>
              </a:spcAft>
              <a:buClr>
                <a:schemeClr val="dk1"/>
              </a:buClr>
              <a:buSzPts val="1600"/>
              <a:buNone/>
            </a:pPr>
            <a:r>
              <a:rPr b="1" lang="en-US" sz="1600"/>
              <a:t>Alkalinity values range from close to 0.0 ppm to more than 500 ppm, although most water bodies will have values between 40-300 ppm. Discovering unusual values in the data often depends on knowledge of typical patterns at a site. If a site has been measured with almost no alkalinity for many months, then suddenly has 300 ppm, students should recognize a deviation from the normal pattern and investigate further. Other sites may naturally have large swings in alkalinity in response to precipitation, snowmelt, or other inputs into the system.</a:t>
            </a:r>
            <a:endParaRPr/>
          </a:p>
          <a:p>
            <a:pPr indent="-114300" lvl="0" marL="228600" rtl="0" algn="l">
              <a:lnSpc>
                <a:spcPct val="90000"/>
              </a:lnSpc>
              <a:spcBef>
                <a:spcPts val="1000"/>
              </a:spcBef>
              <a:spcAft>
                <a:spcPts val="0"/>
              </a:spcAft>
              <a:buClr>
                <a:schemeClr val="dk1"/>
              </a:buClr>
              <a:buSzPts val="1800"/>
              <a:buNone/>
            </a:pPr>
            <a:r>
              <a:t/>
            </a:r>
            <a:endParaRPr/>
          </a:p>
        </p:txBody>
      </p:sp>
      <p:pic>
        <p:nvPicPr>
          <p:cNvPr descr="Watermark Illustration of a student taking a water measurement using a probe" id="491" name="Google Shape;491;p42"/>
          <p:cNvPicPr preferRelativeResize="0"/>
          <p:nvPr/>
        </p:nvPicPr>
        <p:blipFill rotWithShape="1">
          <a:blip r:embed="rId5">
            <a:alphaModFix amt="15000"/>
          </a:blip>
          <a:srcRect b="0" l="0" r="0" t="0"/>
          <a:stretch/>
        </p:blipFill>
        <p:spPr>
          <a:xfrm>
            <a:off x="1118480" y="1465909"/>
            <a:ext cx="7978391" cy="5421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Watermark Illustration of a student taking a water measurement using a probe" id="496" name="Google Shape;496;p43"/>
          <p:cNvPicPr preferRelativeResize="0"/>
          <p:nvPr/>
        </p:nvPicPr>
        <p:blipFill rotWithShape="1">
          <a:blip r:embed="rId3">
            <a:alphaModFix amt="15000"/>
          </a:blip>
          <a:srcRect b="0" l="0" r="0" t="0"/>
          <a:stretch/>
        </p:blipFill>
        <p:spPr>
          <a:xfrm>
            <a:off x="1118480" y="1465909"/>
            <a:ext cx="7978391" cy="5421025"/>
          </a:xfrm>
          <a:prstGeom prst="rect">
            <a:avLst/>
          </a:prstGeom>
          <a:noFill/>
          <a:ln>
            <a:noFill/>
          </a:ln>
        </p:spPr>
      </p:pic>
      <p:sp>
        <p:nvSpPr>
          <p:cNvPr id="497" name="Google Shape;497;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498" name="Google Shape;498;p43"/>
          <p:cNvPicPr preferRelativeResize="0"/>
          <p:nvPr>
            <p:ph idx="1" type="body"/>
          </p:nvPr>
        </p:nvPicPr>
        <p:blipFill rotWithShape="1">
          <a:blip r:embed="rId4">
            <a:alphaModFix/>
          </a:blip>
          <a:srcRect b="0" l="0" r="0" t="0"/>
          <a:stretch/>
        </p:blipFill>
        <p:spPr>
          <a:xfrm>
            <a:off x="1169143" y="-1"/>
            <a:ext cx="7979538" cy="1002323"/>
          </a:xfrm>
          <a:prstGeom prst="rect">
            <a:avLst/>
          </a:prstGeom>
          <a:noFill/>
          <a:ln>
            <a:noFill/>
          </a:ln>
        </p:spPr>
      </p:pic>
      <p:pic>
        <p:nvPicPr>
          <p:cNvPr descr="Menu: Additional Resources" id="499" name="Google Shape;499;p43"/>
          <p:cNvPicPr preferRelativeResize="0"/>
          <p:nvPr>
            <p:ph idx="2" type="body"/>
          </p:nvPr>
        </p:nvPicPr>
        <p:blipFill rotWithShape="1">
          <a:blip r:embed="rId5">
            <a:alphaModFix/>
          </a:blip>
          <a:srcRect b="0" l="0" r="0" t="0"/>
          <a:stretch/>
        </p:blipFill>
        <p:spPr>
          <a:xfrm>
            <a:off x="-25080" y="-35171"/>
            <a:ext cx="1191683" cy="6927484"/>
          </a:xfrm>
          <a:prstGeom prst="rect">
            <a:avLst/>
          </a:prstGeom>
          <a:noFill/>
          <a:ln>
            <a:noFill/>
          </a:ln>
        </p:spPr>
      </p:pic>
      <p:sp>
        <p:nvSpPr>
          <p:cNvPr id="500" name="Google Shape;500;p43"/>
          <p:cNvSpPr txBox="1"/>
          <p:nvPr>
            <p:ph type="title"/>
          </p:nvPr>
        </p:nvSpPr>
        <p:spPr>
          <a:xfrm>
            <a:off x="1210171" y="57133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Additional Questions</a:t>
            </a:r>
            <a:endParaRPr/>
          </a:p>
        </p:txBody>
      </p:sp>
      <p:sp>
        <p:nvSpPr>
          <p:cNvPr id="501" name="Google Shape;501;p43"/>
          <p:cNvSpPr txBox="1"/>
          <p:nvPr>
            <p:ph idx="1" type="body"/>
          </p:nvPr>
        </p:nvSpPr>
        <p:spPr>
          <a:xfrm>
            <a:off x="1589783" y="1460354"/>
            <a:ext cx="6925568" cy="5332541"/>
          </a:xfrm>
          <a:prstGeom prst="rect">
            <a:avLst/>
          </a:prstGeom>
          <a:noFill/>
          <a:ln>
            <a:noFill/>
          </a:ln>
        </p:spPr>
        <p:txBody>
          <a:bodyPr anchorCtr="0" anchor="t" bIns="45700" lIns="91425" spcFirstLastPara="1" rIns="91425" wrap="square" tIns="45700">
            <a:normAutofit/>
          </a:bodyPr>
          <a:lstStyle/>
          <a:p>
            <a:pPr indent="-228600" lvl="0" marL="228600" rtl="0" algn="l">
              <a:lnSpc>
                <a:spcPct val="140000"/>
              </a:lnSpc>
              <a:spcBef>
                <a:spcPts val="0"/>
              </a:spcBef>
              <a:spcAft>
                <a:spcPts val="0"/>
              </a:spcAft>
              <a:buClr>
                <a:schemeClr val="dk1"/>
              </a:buClr>
              <a:buSzPts val="2000"/>
              <a:buChar char="•"/>
            </a:pPr>
            <a:r>
              <a:rPr b="1" lang="en-US" sz="2000"/>
              <a:t>What is the relationship between changes in alkalinity and changes in pH?</a:t>
            </a:r>
            <a:endParaRPr/>
          </a:p>
          <a:p>
            <a:pPr indent="-228600" lvl="0" marL="228600" rtl="0" algn="l">
              <a:lnSpc>
                <a:spcPct val="140000"/>
              </a:lnSpc>
              <a:spcBef>
                <a:spcPts val="1000"/>
              </a:spcBef>
              <a:spcAft>
                <a:spcPts val="0"/>
              </a:spcAft>
              <a:buClr>
                <a:schemeClr val="dk1"/>
              </a:buClr>
              <a:buSzPts val="2000"/>
              <a:buChar char="•"/>
            </a:pPr>
            <a:r>
              <a:rPr b="1" lang="en-US" sz="2000"/>
              <a:t>How does the type of rocks or composition of soil near the site affect the alkalinity of the water?</a:t>
            </a:r>
            <a:endParaRPr/>
          </a:p>
          <a:p>
            <a:pPr indent="-228600" lvl="0" marL="228600" rtl="0" algn="l">
              <a:lnSpc>
                <a:spcPct val="140000"/>
              </a:lnSpc>
              <a:spcBef>
                <a:spcPts val="1000"/>
              </a:spcBef>
              <a:spcAft>
                <a:spcPts val="0"/>
              </a:spcAft>
              <a:buClr>
                <a:schemeClr val="dk1"/>
              </a:buClr>
              <a:buSzPts val="2000"/>
              <a:buChar char="•"/>
            </a:pPr>
            <a:r>
              <a:rPr b="1" lang="en-US" sz="2000"/>
              <a:t>What environmental factors can alter the alkalinity of the site?</a:t>
            </a:r>
            <a:endParaRPr/>
          </a:p>
          <a:p>
            <a:pPr indent="-228600" lvl="0" marL="228600" rtl="0" algn="l">
              <a:lnSpc>
                <a:spcPct val="140000"/>
              </a:lnSpc>
              <a:spcBef>
                <a:spcPts val="1000"/>
              </a:spcBef>
              <a:spcAft>
                <a:spcPts val="0"/>
              </a:spcAft>
              <a:buClr>
                <a:schemeClr val="dk1"/>
              </a:buClr>
              <a:buSzPts val="2000"/>
              <a:buChar char="•"/>
            </a:pPr>
            <a:r>
              <a:rPr b="1" lang="en-US" sz="2000"/>
              <a:t>Are there seasonal patterns or changes in alkalinity at your site? Is this site specific?</a:t>
            </a:r>
            <a:endParaRPr/>
          </a:p>
          <a:p>
            <a:pPr indent="-114300" lvl="0" marL="2286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Watermark Illustration of a student taking a water measurement using a probe" id="506" name="Google Shape;506;p44"/>
          <p:cNvPicPr preferRelativeResize="0"/>
          <p:nvPr/>
        </p:nvPicPr>
        <p:blipFill rotWithShape="1">
          <a:blip r:embed="rId3">
            <a:alphaModFix amt="15000"/>
          </a:blip>
          <a:srcRect b="0" l="0" r="0" t="0"/>
          <a:stretch/>
        </p:blipFill>
        <p:spPr>
          <a:xfrm>
            <a:off x="1137398" y="1424449"/>
            <a:ext cx="7978391" cy="5421025"/>
          </a:xfrm>
          <a:prstGeom prst="rect">
            <a:avLst/>
          </a:prstGeom>
          <a:noFill/>
          <a:ln>
            <a:noFill/>
          </a:ln>
        </p:spPr>
      </p:pic>
      <p:sp>
        <p:nvSpPr>
          <p:cNvPr id="507" name="Google Shape;507;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508" name="Google Shape;508;p44"/>
          <p:cNvPicPr preferRelativeResize="0"/>
          <p:nvPr/>
        </p:nvPicPr>
        <p:blipFill rotWithShape="1">
          <a:blip r:embed="rId4">
            <a:alphaModFix/>
          </a:blip>
          <a:srcRect b="0" l="0" r="0" t="0"/>
          <a:stretch/>
        </p:blipFill>
        <p:spPr>
          <a:xfrm>
            <a:off x="1169143" y="-1"/>
            <a:ext cx="7979538" cy="1002323"/>
          </a:xfrm>
          <a:prstGeom prst="rect">
            <a:avLst/>
          </a:prstGeom>
          <a:noFill/>
          <a:ln>
            <a:noFill/>
          </a:ln>
        </p:spPr>
      </p:pic>
      <p:pic>
        <p:nvPicPr>
          <p:cNvPr descr="Menu: Additional Resources" id="509" name="Google Shape;509;p44"/>
          <p:cNvPicPr preferRelativeResize="0"/>
          <p:nvPr/>
        </p:nvPicPr>
        <p:blipFill rotWithShape="1">
          <a:blip r:embed="rId5">
            <a:alphaModFix/>
          </a:blip>
          <a:srcRect b="0" l="0" r="0" t="0"/>
          <a:stretch/>
        </p:blipFill>
        <p:spPr>
          <a:xfrm>
            <a:off x="-25080" y="-35171"/>
            <a:ext cx="1191683" cy="6927484"/>
          </a:xfrm>
          <a:prstGeom prst="rect">
            <a:avLst/>
          </a:prstGeom>
          <a:noFill/>
          <a:ln>
            <a:noFill/>
          </a:ln>
        </p:spPr>
      </p:pic>
      <p:sp>
        <p:nvSpPr>
          <p:cNvPr id="510" name="Google Shape;510;p44"/>
          <p:cNvSpPr txBox="1"/>
          <p:nvPr>
            <p:ph type="title"/>
          </p:nvPr>
        </p:nvSpPr>
        <p:spPr>
          <a:xfrm>
            <a:off x="1261981" y="957509"/>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br>
              <a:rPr lang="en-US" sz="2700">
                <a:latin typeface="Calibri"/>
                <a:ea typeface="Calibri"/>
                <a:cs typeface="Calibri"/>
                <a:sym typeface="Calibri"/>
              </a:rPr>
            </a:br>
            <a:r>
              <a:rPr lang="en-US" sz="2700">
                <a:latin typeface="Calibri"/>
                <a:ea typeface="Calibri"/>
                <a:cs typeface="Calibri"/>
                <a:sym typeface="Calibri"/>
              </a:rPr>
              <a:t>We want your Feedback! </a:t>
            </a:r>
            <a:br>
              <a:rPr lang="en-US" sz="2700">
                <a:latin typeface="Calibri"/>
                <a:ea typeface="Calibri"/>
                <a:cs typeface="Calibri"/>
                <a:sym typeface="Calibri"/>
              </a:rPr>
            </a:br>
            <a:br>
              <a:rPr lang="en-US" sz="2000">
                <a:latin typeface="Calibri"/>
                <a:ea typeface="Calibri"/>
                <a:cs typeface="Calibri"/>
                <a:sym typeface="Calibri"/>
              </a:rPr>
            </a:br>
            <a:r>
              <a:rPr lang="en-US" sz="1800">
                <a:latin typeface="Calibri"/>
                <a:ea typeface="Calibri"/>
                <a:cs typeface="Calibri"/>
                <a:sym typeface="Calibri"/>
              </a:rPr>
              <a:t>Please provide us with feedback about this module. This is a community project and we welcome your comments, suggestions and edits! Comment here: </a:t>
            </a:r>
            <a:r>
              <a:rPr lang="en-US" sz="1800" u="sng">
                <a:solidFill>
                  <a:schemeClr val="hlink"/>
                </a:solidFill>
                <a:latin typeface="Calibri"/>
                <a:ea typeface="Calibri"/>
                <a:cs typeface="Calibri"/>
                <a:sym typeface="Calibri"/>
                <a:hlinkClick r:id="rId6"/>
              </a:rPr>
              <a:t>Training</a:t>
            </a:r>
            <a:r>
              <a:rPr lang="en-US" sz="1800"/>
              <a:t>@nasaglobe.org</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Questions about the content of this module? Contact GLOBE: </a:t>
            </a:r>
            <a:r>
              <a:rPr lang="en-US" sz="1800" u="sng">
                <a:solidFill>
                  <a:schemeClr val="hlink"/>
                </a:solidFill>
                <a:latin typeface="Calibri"/>
                <a:ea typeface="Calibri"/>
                <a:cs typeface="Calibri"/>
                <a:sym typeface="Calibri"/>
                <a:hlinkClick r:id="rId7"/>
              </a:rPr>
              <a:t>help@nasaglobe.</a:t>
            </a:r>
            <a:r>
              <a:rPr lang="en-US" sz="1800"/>
              <a:t>org</a:t>
            </a:r>
            <a:br>
              <a:rPr lang="en-US" sz="1800"/>
            </a:br>
            <a:endParaRPr sz="1800">
              <a:solidFill>
                <a:srgbClr val="1F3864"/>
              </a:solidFill>
              <a:latin typeface="Calibri"/>
              <a:ea typeface="Calibri"/>
              <a:cs typeface="Calibri"/>
              <a:sym typeface="Calibri"/>
            </a:endParaRPr>
          </a:p>
        </p:txBody>
      </p:sp>
      <p:sp>
        <p:nvSpPr>
          <p:cNvPr id="511" name="Google Shape;511;p44"/>
          <p:cNvSpPr txBox="1"/>
          <p:nvPr>
            <p:ph idx="1" type="body"/>
          </p:nvPr>
        </p:nvSpPr>
        <p:spPr>
          <a:xfrm>
            <a:off x="1257298" y="2494136"/>
            <a:ext cx="7858491"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sz="1500"/>
              <a:t>Slides:  </a:t>
            </a:r>
            <a:endParaRPr/>
          </a:p>
          <a:p>
            <a:pPr indent="0" lvl="0" marL="0" rtl="0" algn="l">
              <a:lnSpc>
                <a:spcPct val="100000"/>
              </a:lnSpc>
              <a:spcBef>
                <a:spcPts val="1000"/>
              </a:spcBef>
              <a:spcAft>
                <a:spcPts val="0"/>
              </a:spcAft>
              <a:buClr>
                <a:schemeClr val="dk1"/>
              </a:buClr>
              <a:buSzPct val="100000"/>
              <a:buNone/>
            </a:pPr>
            <a:r>
              <a:rPr lang="en-US" sz="1500"/>
              <a:t>Russanne Low, Ph.D., University of Nebraska-Lincoln, USA </a:t>
            </a:r>
            <a:endParaRPr/>
          </a:p>
          <a:p>
            <a:pPr indent="0" lvl="0" marL="0" rtl="0" algn="l">
              <a:lnSpc>
                <a:spcPct val="100000"/>
              </a:lnSpc>
              <a:spcBef>
                <a:spcPts val="1000"/>
              </a:spcBef>
              <a:spcAft>
                <a:spcPts val="0"/>
              </a:spcAft>
              <a:buClr>
                <a:schemeClr val="dk1"/>
              </a:buClr>
              <a:buSzPct val="100000"/>
              <a:buNone/>
            </a:pPr>
            <a:r>
              <a:rPr lang="en-US" sz="1500"/>
              <a:t>Rebecca Boger, Ph.D., Brooklyn College, NYC, USA</a:t>
            </a:r>
            <a:endParaRPr/>
          </a:p>
          <a:p>
            <a:pPr indent="0" lvl="0" marL="0" rtl="0" algn="l">
              <a:lnSpc>
                <a:spcPct val="90000"/>
              </a:lnSpc>
              <a:spcBef>
                <a:spcPts val="1000"/>
              </a:spcBef>
              <a:spcAft>
                <a:spcPts val="0"/>
              </a:spcAft>
              <a:buClr>
                <a:schemeClr val="dk1"/>
              </a:buClr>
              <a:buSzPct val="100000"/>
              <a:buNone/>
            </a:pPr>
            <a:r>
              <a:rPr b="1" lang="en-US" sz="1500"/>
              <a:t>Photos: </a:t>
            </a:r>
            <a:r>
              <a:rPr lang="en-US" sz="1500"/>
              <a:t>Russanne Low</a:t>
            </a:r>
            <a:endParaRPr/>
          </a:p>
          <a:p>
            <a:pPr indent="0" lvl="0" marL="0" rtl="0" algn="l">
              <a:lnSpc>
                <a:spcPct val="90000"/>
              </a:lnSpc>
              <a:spcBef>
                <a:spcPts val="1000"/>
              </a:spcBef>
              <a:spcAft>
                <a:spcPts val="0"/>
              </a:spcAft>
              <a:buClr>
                <a:schemeClr val="dk1"/>
              </a:buClr>
              <a:buSzPct val="100000"/>
              <a:buNone/>
            </a:pPr>
            <a:r>
              <a:rPr b="1" lang="en-US" sz="1500"/>
              <a:t>Art: </a:t>
            </a:r>
            <a:r>
              <a:rPr lang="en-US" sz="1500"/>
              <a:t>Jenn Glaser, </a:t>
            </a:r>
            <a:r>
              <a:rPr i="1" lang="en-US" sz="1500"/>
              <a:t>ScribeArts</a:t>
            </a:r>
            <a:endParaRPr/>
          </a:p>
          <a:p>
            <a:pPr indent="0" lvl="0" marL="0" rtl="0" algn="l">
              <a:lnSpc>
                <a:spcPct val="90000"/>
              </a:lnSpc>
              <a:spcBef>
                <a:spcPts val="1000"/>
              </a:spcBef>
              <a:spcAft>
                <a:spcPts val="0"/>
              </a:spcAft>
              <a:buClr>
                <a:schemeClr val="dk1"/>
              </a:buClr>
              <a:buSzPct val="100000"/>
              <a:buNone/>
            </a:pPr>
            <a:r>
              <a:rPr b="1" lang="en-US" sz="1500"/>
              <a:t>More Information:</a:t>
            </a:r>
            <a:endParaRPr/>
          </a:p>
          <a:p>
            <a:pPr indent="0" lvl="0" marL="0" rtl="0" algn="l">
              <a:lnSpc>
                <a:spcPct val="90000"/>
              </a:lnSpc>
              <a:spcBef>
                <a:spcPts val="1000"/>
              </a:spcBef>
              <a:spcAft>
                <a:spcPts val="0"/>
              </a:spcAft>
              <a:buClr>
                <a:schemeClr val="dk1"/>
              </a:buClr>
              <a:buSzPct val="100000"/>
              <a:buNone/>
            </a:pPr>
            <a:r>
              <a:rPr b="1" lang="en-US" sz="1500" u="sng">
                <a:solidFill>
                  <a:schemeClr val="hlink"/>
                </a:solidFill>
                <a:hlinkClick r:id="rId8"/>
              </a:rPr>
              <a:t>The GLOBE Program</a:t>
            </a:r>
            <a:endParaRPr b="1" sz="1500"/>
          </a:p>
          <a:p>
            <a:pPr indent="0" lvl="0" marL="0" rtl="0" algn="l">
              <a:lnSpc>
                <a:spcPct val="90000"/>
              </a:lnSpc>
              <a:spcBef>
                <a:spcPts val="1000"/>
              </a:spcBef>
              <a:spcAft>
                <a:spcPts val="0"/>
              </a:spcAft>
              <a:buClr>
                <a:schemeClr val="dk1"/>
              </a:buClr>
              <a:buSzPct val="100000"/>
              <a:buNone/>
            </a:pPr>
            <a:r>
              <a:rPr b="1" lang="en-US" sz="1600" u="sng">
                <a:solidFill>
                  <a:schemeClr val="hlink"/>
                </a:solidFill>
                <a:hlinkClick r:id="rId9"/>
              </a:rPr>
              <a:t>NASA Wavelength</a:t>
            </a:r>
            <a:r>
              <a:rPr b="1" lang="en-US" sz="1600"/>
              <a:t>  </a:t>
            </a:r>
            <a:r>
              <a:rPr lang="en-US" sz="1600"/>
              <a:t>NASA’s Digital Library of Resources for Earth and Space Science Education</a:t>
            </a:r>
            <a:endParaRPr b="1" sz="1500"/>
          </a:p>
          <a:p>
            <a:pPr indent="0" lvl="0" marL="0" rtl="0" algn="l">
              <a:lnSpc>
                <a:spcPct val="90000"/>
              </a:lnSpc>
              <a:spcBef>
                <a:spcPts val="1000"/>
              </a:spcBef>
              <a:spcAft>
                <a:spcPts val="0"/>
              </a:spcAft>
              <a:buClr>
                <a:schemeClr val="dk1"/>
              </a:buClr>
              <a:buSzPct val="100000"/>
              <a:buNone/>
            </a:pPr>
            <a:r>
              <a:rPr b="1" lang="en-US" sz="1500" u="sng">
                <a:solidFill>
                  <a:schemeClr val="hlink"/>
                </a:solidFill>
                <a:hlinkClick r:id="rId10"/>
              </a:rPr>
              <a:t>NASA Global Climate Change: Vital Signs of the Planet</a:t>
            </a:r>
            <a:endParaRPr b="1" sz="1500"/>
          </a:p>
          <a:p>
            <a:pPr indent="0" lvl="0" marL="0" rtl="0" algn="l">
              <a:lnSpc>
                <a:spcPct val="90000"/>
              </a:lnSpc>
              <a:spcBef>
                <a:spcPts val="1000"/>
              </a:spcBef>
              <a:spcAft>
                <a:spcPts val="0"/>
              </a:spcAft>
              <a:buClr>
                <a:schemeClr val="dk1"/>
              </a:buClr>
              <a:buSzPct val="100000"/>
              <a:buNone/>
            </a:pPr>
            <a:r>
              <a:rPr b="1" lang="en-US" sz="1500"/>
              <a:t>The GLOBE Program is sponsored by these organizations:</a:t>
            </a:r>
            <a:endParaRPr/>
          </a:p>
          <a:p>
            <a:pPr indent="0" lvl="0" marL="0" rtl="0" algn="l">
              <a:lnSpc>
                <a:spcPct val="90000"/>
              </a:lnSpc>
              <a:spcBef>
                <a:spcPts val="1000"/>
              </a:spcBef>
              <a:spcAft>
                <a:spcPts val="0"/>
              </a:spcAft>
              <a:buClr>
                <a:schemeClr val="dk1"/>
              </a:buClr>
              <a:buSzPct val="100000"/>
              <a:buNone/>
            </a:pPr>
            <a:r>
              <a:t/>
            </a:r>
            <a:endParaRPr b="1" sz="1600"/>
          </a:p>
          <a:p>
            <a:pPr indent="0" lvl="0" marL="0" rtl="0" algn="l">
              <a:lnSpc>
                <a:spcPct val="90000"/>
              </a:lnSpc>
              <a:spcBef>
                <a:spcPts val="1000"/>
              </a:spcBef>
              <a:spcAft>
                <a:spcPts val="0"/>
              </a:spcAft>
              <a:buClr>
                <a:schemeClr val="dk1"/>
              </a:buClr>
              <a:buSzPct val="100000"/>
              <a:buNone/>
            </a:pPr>
            <a:r>
              <a:t/>
            </a:r>
            <a:endParaRPr b="1" sz="1600"/>
          </a:p>
          <a:p>
            <a:pPr indent="0" lvl="0" marL="0" rtl="0" algn="l">
              <a:lnSpc>
                <a:spcPct val="90000"/>
              </a:lnSpc>
              <a:spcBef>
                <a:spcPts val="1000"/>
              </a:spcBef>
              <a:spcAft>
                <a:spcPts val="0"/>
              </a:spcAft>
              <a:buClr>
                <a:srgbClr val="000000"/>
              </a:buClr>
              <a:buSzPct val="100000"/>
              <a:buNone/>
            </a:pPr>
            <a:r>
              <a:rPr b="1" i="1" lang="en-US" sz="1300">
                <a:solidFill>
                  <a:srgbClr val="000000"/>
                </a:solidFill>
              </a:rPr>
              <a:t>Version 5/8/20. If you edit and modify this slide set for use for educational purposes,  please note “modified by (and your name and date)“ on this page. Thank you.</a:t>
            </a:r>
            <a:endParaRPr b="1" sz="1300"/>
          </a:p>
          <a:p>
            <a:pPr indent="0" lvl="0" marL="0" rtl="0" algn="l">
              <a:lnSpc>
                <a:spcPct val="90000"/>
              </a:lnSpc>
              <a:spcBef>
                <a:spcPts val="1000"/>
              </a:spcBef>
              <a:spcAft>
                <a:spcPts val="0"/>
              </a:spcAft>
              <a:buClr>
                <a:schemeClr val="dk1"/>
              </a:buClr>
              <a:buSzPct val="100000"/>
              <a:buNone/>
            </a:pPr>
            <a:r>
              <a:rPr b="1" lang="en-US" sz="1300"/>
              <a:t> </a:t>
            </a:r>
            <a:endParaRPr/>
          </a:p>
          <a:p>
            <a:pPr indent="0" lvl="0" marL="0" marR="0" rtl="0" algn="l">
              <a:lnSpc>
                <a:spcPct val="100000"/>
              </a:lnSpc>
              <a:spcBef>
                <a:spcPts val="0"/>
              </a:spcBef>
              <a:spcAft>
                <a:spcPts val="0"/>
              </a:spcAft>
              <a:buClr>
                <a:schemeClr val="dk1"/>
              </a:buClr>
              <a:buSzPct val="100000"/>
              <a:buFont typeface="Calibri"/>
              <a:buNone/>
            </a:pPr>
            <a:r>
              <a:t/>
            </a:r>
            <a:endParaRPr sz="1600"/>
          </a:p>
        </p:txBody>
      </p:sp>
      <p:pic>
        <p:nvPicPr>
          <p:cNvPr descr="Logos for NASA, NOAA, NSF and the U.S. Department of State." id="512" name="Google Shape;512;p44"/>
          <p:cNvPicPr preferRelativeResize="0"/>
          <p:nvPr/>
        </p:nvPicPr>
        <p:blipFill rotWithShape="1">
          <a:blip r:embed="rId11">
            <a:alphaModFix/>
          </a:blip>
          <a:srcRect b="0" l="0" r="0" t="0"/>
          <a:stretch/>
        </p:blipFill>
        <p:spPr>
          <a:xfrm>
            <a:off x="3596524" y="5584752"/>
            <a:ext cx="2208414" cy="4621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26" name="Google Shape;126;p5"/>
          <p:cNvPicPr preferRelativeResize="0"/>
          <p:nvPr>
            <p:ph idx="2" type="body"/>
          </p:nvPr>
        </p:nvPicPr>
        <p:blipFill rotWithShape="1">
          <a:blip r:embed="rId3">
            <a:alphaModFix/>
          </a:blip>
          <a:srcRect b="0" l="0" r="0" t="0"/>
          <a:stretch/>
        </p:blipFill>
        <p:spPr>
          <a:xfrm>
            <a:off x="1182818" y="-17586"/>
            <a:ext cx="7961182" cy="1009709"/>
          </a:xfrm>
          <a:prstGeom prst="rect">
            <a:avLst/>
          </a:prstGeom>
          <a:noFill/>
          <a:ln>
            <a:noFill/>
          </a:ln>
        </p:spPr>
      </p:pic>
      <p:pic>
        <p:nvPicPr>
          <p:cNvPr descr="Menu: Why collect alkalinity data" id="127" name="Google Shape;127;p5"/>
          <p:cNvPicPr preferRelativeResize="0"/>
          <p:nvPr>
            <p:ph idx="1" type="body"/>
          </p:nvPr>
        </p:nvPicPr>
        <p:blipFill rotWithShape="1">
          <a:blip r:embed="rId4">
            <a:alphaModFix/>
          </a:blip>
          <a:srcRect b="0" l="0" r="0" t="0"/>
          <a:stretch/>
        </p:blipFill>
        <p:spPr>
          <a:xfrm>
            <a:off x="0" y="-43943"/>
            <a:ext cx="1182818" cy="6901943"/>
          </a:xfrm>
          <a:prstGeom prst="rect">
            <a:avLst/>
          </a:prstGeom>
          <a:noFill/>
          <a:ln>
            <a:noFill/>
          </a:ln>
        </p:spPr>
      </p:pic>
      <p:sp>
        <p:nvSpPr>
          <p:cNvPr id="128" name="Google Shape;128;p5"/>
          <p:cNvSpPr txBox="1"/>
          <p:nvPr>
            <p:ph type="title"/>
          </p:nvPr>
        </p:nvSpPr>
        <p:spPr>
          <a:xfrm>
            <a:off x="1182818" y="744694"/>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solidFill>
                  <a:srgbClr val="000072"/>
                </a:solidFill>
                <a:latin typeface="Calibri"/>
                <a:ea typeface="Calibri"/>
                <a:cs typeface="Calibri"/>
                <a:sym typeface="Calibri"/>
              </a:rPr>
              <a:t>Why Collect Water Alkalinity Data?</a:t>
            </a:r>
            <a:endParaRPr/>
          </a:p>
        </p:txBody>
      </p:sp>
      <p:sp>
        <p:nvSpPr>
          <p:cNvPr id="129" name="Google Shape;129;p5"/>
          <p:cNvSpPr txBox="1"/>
          <p:nvPr/>
        </p:nvSpPr>
        <p:spPr>
          <a:xfrm>
            <a:off x="1350714" y="1687575"/>
            <a:ext cx="4120781" cy="4809048"/>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pH is a very important water quality parameter. Many plants and animals have very specific pH requirements and are harmed by sudden pH changes or extreme pH values. What happens to the pH of your water if acid is added? The answer depends on how much alkalinity is in the water and how much acid is added.</a:t>
            </a:r>
            <a:endParaRPr b="0" i="0" sz="1400" u="none" cap="none" strike="noStrike">
              <a:solidFill>
                <a:srgbClr val="000000"/>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Let us say your water has a high alkalinity. When acid is added to the water, the alkalinity </a:t>
            </a:r>
            <a:r>
              <a:rPr b="0" i="1" lang="en-US" sz="1600" u="none" cap="none" strike="noStrike">
                <a:solidFill>
                  <a:schemeClr val="dk1"/>
                </a:solidFill>
                <a:latin typeface="Calibri"/>
                <a:ea typeface="Calibri"/>
                <a:cs typeface="Calibri"/>
                <a:sym typeface="Calibri"/>
              </a:rPr>
              <a:t>neutralizes </a:t>
            </a:r>
            <a:r>
              <a:rPr b="0" i="0" lang="en-US" sz="1600" u="none" cap="none" strike="noStrike">
                <a:solidFill>
                  <a:schemeClr val="dk1"/>
                </a:solidFill>
                <a:latin typeface="Calibri"/>
                <a:ea typeface="Calibri"/>
                <a:cs typeface="Calibri"/>
                <a:sym typeface="Calibri"/>
              </a:rPr>
              <a:t>the acid. Some of the alkalinity will be used up, so that alkalinity will go down. If more acid is added, the alkalinity will continue to decrease. Eventually, when the alkalinity is low enough, adding acid will cause the pH to decrease.</a:t>
            </a:r>
            <a:endParaRPr b="0" i="0" sz="1400" u="none" cap="none" strike="noStrike">
              <a:solidFill>
                <a:srgbClr val="000000"/>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iagram of a beaker with colored fluid. A titration bottle containing H2SO4 is posed above the beaker. A small pile of baking soda is alongside." id="130" name="Google Shape;130;p5"/>
          <p:cNvPicPr preferRelativeResize="0"/>
          <p:nvPr/>
        </p:nvPicPr>
        <p:blipFill rotWithShape="1">
          <a:blip r:embed="rId5">
            <a:alphaModFix/>
          </a:blip>
          <a:srcRect b="0" l="0" r="0" t="0"/>
          <a:stretch/>
        </p:blipFill>
        <p:spPr>
          <a:xfrm>
            <a:off x="5884377" y="1787296"/>
            <a:ext cx="2768600" cy="353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36" name="Google Shape;136;p6"/>
          <p:cNvPicPr preferRelativeResize="0"/>
          <p:nvPr/>
        </p:nvPicPr>
        <p:blipFill rotWithShape="1">
          <a:blip r:embed="rId3">
            <a:alphaModFix/>
          </a:blip>
          <a:srcRect b="0" l="0" r="0" t="0"/>
          <a:stretch/>
        </p:blipFill>
        <p:spPr>
          <a:xfrm>
            <a:off x="1182818" y="-17586"/>
            <a:ext cx="7961182" cy="1009709"/>
          </a:xfrm>
          <a:prstGeom prst="rect">
            <a:avLst/>
          </a:prstGeom>
          <a:noFill/>
          <a:ln>
            <a:noFill/>
          </a:ln>
        </p:spPr>
      </p:pic>
      <p:pic>
        <p:nvPicPr>
          <p:cNvPr descr="Menu: Why collect alkalinity data" id="137" name="Google Shape;137;p6"/>
          <p:cNvPicPr preferRelativeResize="0"/>
          <p:nvPr/>
        </p:nvPicPr>
        <p:blipFill rotWithShape="1">
          <a:blip r:embed="rId4">
            <a:alphaModFix/>
          </a:blip>
          <a:srcRect b="0" l="0" r="0" t="0"/>
          <a:stretch/>
        </p:blipFill>
        <p:spPr>
          <a:xfrm>
            <a:off x="0" y="-35171"/>
            <a:ext cx="1182818" cy="6901943"/>
          </a:xfrm>
          <a:prstGeom prst="rect">
            <a:avLst/>
          </a:prstGeom>
          <a:noFill/>
          <a:ln>
            <a:noFill/>
          </a:ln>
        </p:spPr>
      </p:pic>
      <p:sp>
        <p:nvSpPr>
          <p:cNvPr id="138" name="Google Shape;138;p6"/>
          <p:cNvSpPr txBox="1"/>
          <p:nvPr>
            <p:ph type="title"/>
          </p:nvPr>
        </p:nvSpPr>
        <p:spPr>
          <a:xfrm>
            <a:off x="1279281" y="1188639"/>
            <a:ext cx="7886700" cy="5989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Buffering</a:t>
            </a:r>
            <a:endParaRPr/>
          </a:p>
        </p:txBody>
      </p:sp>
      <p:sp>
        <p:nvSpPr>
          <p:cNvPr id="139" name="Google Shape;139;p6"/>
          <p:cNvSpPr txBox="1"/>
          <p:nvPr>
            <p:ph idx="1" type="body"/>
          </p:nvPr>
        </p:nvSpPr>
        <p:spPr>
          <a:xfrm>
            <a:off x="1279281" y="1860090"/>
            <a:ext cx="7468165"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When water has high alkalinity, we say that it is </a:t>
            </a:r>
            <a:r>
              <a:rPr i="1" lang="en-US" sz="1600"/>
              <a:t>well buffered</a:t>
            </a:r>
            <a:r>
              <a:rPr lang="en-US" sz="1600"/>
              <a:t>. It resists a decrease in pH when acidic water, such as rain or snowmelt, enters it. Alkalinity comes from dissolved rocks, particularly limestone (CaCO3), and soils. It is added to the water naturally as water comes in contact with rocks and soil. Water dissolves the CaCO3, carrying it into streams and lakes. Lakes and streams in areas rich in limestone bedrock will tend to have a higher alkalinity than those in regions with non-carbonate bedrock. </a:t>
            </a:r>
            <a:endParaRPr/>
          </a:p>
          <a:p>
            <a:pPr indent="-114300" lvl="0" marL="228600" rtl="0" algn="l">
              <a:lnSpc>
                <a:spcPct val="90000"/>
              </a:lnSpc>
              <a:spcBef>
                <a:spcPts val="1000"/>
              </a:spcBef>
              <a:spcAft>
                <a:spcPts val="0"/>
              </a:spcAft>
              <a:buClr>
                <a:schemeClr val="dk1"/>
              </a:buClr>
              <a:buSzPts val="1800"/>
              <a:buNone/>
            </a:pPr>
            <a:r>
              <a:t/>
            </a:r>
            <a:endParaRPr/>
          </a:p>
        </p:txBody>
      </p:sp>
      <p:pic>
        <p:nvPicPr>
          <p:cNvPr descr="Diagram of two lakes- the lake with granite bedrock has a lower pH of 5.4 and the lake with the limestone bedrock has a higher pH of 6.8." id="140" name="Google Shape;140;p6"/>
          <p:cNvPicPr preferRelativeResize="0"/>
          <p:nvPr>
            <p:ph idx="2" type="body"/>
          </p:nvPr>
        </p:nvPicPr>
        <p:blipFill rotWithShape="1">
          <a:blip r:embed="rId5">
            <a:alphaModFix/>
          </a:blip>
          <a:srcRect b="0" l="0" r="0" t="0"/>
          <a:stretch/>
        </p:blipFill>
        <p:spPr>
          <a:xfrm>
            <a:off x="1257300" y="3407414"/>
            <a:ext cx="7451481" cy="2050866"/>
          </a:xfrm>
          <a:prstGeom prst="rect">
            <a:avLst/>
          </a:prstGeom>
          <a:noFill/>
          <a:ln>
            <a:noFill/>
          </a:ln>
        </p:spPr>
      </p:pic>
      <p:sp>
        <p:nvSpPr>
          <p:cNvPr descr="A diagram of two lakes, each with a pH meter in the water. The lake surrounded by granite has a lower pH (5.4- more acid) and the lake found in limestone has a higher pH (6.8). " id="141" name="Google Shape;141;p6"/>
          <p:cNvSpPr txBox="1"/>
          <p:nvPr/>
        </p:nvSpPr>
        <p:spPr>
          <a:xfrm>
            <a:off x="1177437" y="5530741"/>
            <a:ext cx="7570010" cy="150629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00"/>
              <a:buFont typeface="Arial"/>
              <a:buNone/>
            </a:pPr>
            <a:r>
              <a:rPr b="0" i="1" lang="en-US" sz="1400" u="none" cap="none" strike="noStrike">
                <a:solidFill>
                  <a:schemeClr val="dk1"/>
                </a:solidFill>
                <a:latin typeface="Calibri"/>
                <a:ea typeface="Calibri"/>
                <a:cs typeface="Calibri"/>
                <a:sym typeface="Calibri"/>
              </a:rPr>
              <a:t>Buffering solutions resist changes. The lake on the right is surrounded by limestone which weather to produce carbonate and bicarbonate ions. These raise the water’s alkalinity. The lake on the left is formed in igneous rock, which does not produce carbonates when weathered. The lake on the right is resistant to change when acid is added, whereas the lake on the left will change more readily. </a:t>
            </a:r>
            <a:endParaRPr b="0" i="0" sz="1400" u="none" cap="none" strike="noStrike">
              <a:solidFill>
                <a:srgbClr val="000000"/>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47" name="Google Shape;147;p7"/>
          <p:cNvPicPr preferRelativeResize="0"/>
          <p:nvPr>
            <p:ph idx="2" type="body"/>
          </p:nvPr>
        </p:nvPicPr>
        <p:blipFill rotWithShape="1">
          <a:blip r:embed="rId3">
            <a:alphaModFix/>
          </a:blip>
          <a:srcRect b="0" l="0" r="0" t="0"/>
          <a:stretch/>
        </p:blipFill>
        <p:spPr>
          <a:xfrm>
            <a:off x="1149142" y="-2"/>
            <a:ext cx="7994858" cy="1004247"/>
          </a:xfrm>
          <a:prstGeom prst="rect">
            <a:avLst/>
          </a:prstGeom>
          <a:noFill/>
          <a:ln>
            <a:noFill/>
          </a:ln>
        </p:spPr>
      </p:pic>
      <p:pic>
        <p:nvPicPr>
          <p:cNvPr descr="Menu: How your measurements can help" id="148" name="Google Shape;148;p7"/>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149" name="Google Shape;149;p7"/>
          <p:cNvSpPr txBox="1"/>
          <p:nvPr>
            <p:ph type="title"/>
          </p:nvPr>
        </p:nvSpPr>
        <p:spPr>
          <a:xfrm>
            <a:off x="1246866" y="751645"/>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solidFill>
                  <a:srgbClr val="000072"/>
                </a:solidFill>
                <a:latin typeface="Calibri"/>
                <a:ea typeface="Calibri"/>
                <a:cs typeface="Calibri"/>
                <a:sym typeface="Calibri"/>
              </a:rPr>
              <a:t>Example: Ocean Acidification-1 </a:t>
            </a:r>
            <a:endParaRPr>
              <a:latin typeface="Calibri"/>
              <a:ea typeface="Calibri"/>
              <a:cs typeface="Calibri"/>
              <a:sym typeface="Calibri"/>
            </a:endParaRPr>
          </a:p>
        </p:txBody>
      </p:sp>
      <p:sp>
        <p:nvSpPr>
          <p:cNvPr descr="Map of dissolved Oxygen concentration in mg/L, by depth. Chesapeake Bay, Maryland, USA. The image shows how dissolved oxygen entering the bay from one of the rivers to the west  has little to no dissolved oxygen, and causes a dead zone in the bay. " id="150" name="Google Shape;150;p7"/>
          <p:cNvSpPr txBox="1"/>
          <p:nvPr/>
        </p:nvSpPr>
        <p:spPr>
          <a:xfrm>
            <a:off x="1313664" y="1600803"/>
            <a:ext cx="7508198" cy="480904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 measurement of pH, total alkalinity and dissolved inorganic carbon are important for monitoring ocean acidification. </a:t>
            </a:r>
            <a:r>
              <a:rPr b="0" i="0" lang="en-US" sz="1600" u="sng" cap="none" strike="noStrike">
                <a:solidFill>
                  <a:schemeClr val="dk1"/>
                </a:solidFill>
                <a:latin typeface="Calibri"/>
                <a:ea typeface="Calibri"/>
                <a:cs typeface="Calibri"/>
                <a:sym typeface="Calibri"/>
                <a:hlinkClick r:id="rId5">
                  <a:extLst>
                    <a:ext uri="{A12FA001-AC4F-418D-AE19-62706E023703}">
                      <ahyp:hlinkClr val="tx"/>
                    </a:ext>
                  </a:extLst>
                </a:hlinkClick>
              </a:rPr>
              <a:t>Ocean acidification (OA)</a:t>
            </a:r>
            <a:r>
              <a:rPr b="0" i="0" lang="en-US" sz="1600" u="none" cap="none" strike="noStrike">
                <a:solidFill>
                  <a:schemeClr val="dk1"/>
                </a:solidFill>
                <a:latin typeface="Calibri"/>
                <a:ea typeface="Calibri"/>
                <a:cs typeface="Calibri"/>
                <a:sym typeface="Calibri"/>
              </a:rPr>
              <a:t> is the decrease in ocean pH as a result of an increase in carbon dioxide (CO</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absorption by seawater.  OA is a prominent concern in today’s world.  CO</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is pumped into the atmosphere from everyday human activities, such as emissions from vehicles and industrial pollution.  Each year approximately 25% of the CO</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pumped into the atmosphere is absorbed by the ocean.  Although plants can use CO</a:t>
            </a:r>
            <a:r>
              <a:rPr b="0" baseline="-25000" i="0" lang="en-US" sz="1600" u="none" cap="none" strike="noStrike">
                <a:solidFill>
                  <a:schemeClr val="dk1"/>
                </a:solidFill>
                <a:latin typeface="Calibri"/>
                <a:ea typeface="Calibri"/>
                <a:cs typeface="Calibri"/>
                <a:sym typeface="Calibri"/>
              </a:rPr>
              <a:t>2 </a:t>
            </a:r>
            <a:r>
              <a:rPr b="0" i="0" lang="en-US" sz="1600" u="none" cap="none" strike="noStrike">
                <a:solidFill>
                  <a:schemeClr val="dk1"/>
                </a:solidFill>
                <a:latin typeface="Calibri"/>
                <a:ea typeface="Calibri"/>
                <a:cs typeface="Calibri"/>
                <a:sym typeface="Calibri"/>
              </a:rPr>
              <a:t>for photosynthesis, the increase also has negative implications.  As the amount of CO</a:t>
            </a:r>
            <a:r>
              <a:rPr b="0" baseline="-25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absorbed by the ocean increases, the pH is expected to continue decreasing.</a:t>
            </a:r>
            <a:endParaRPr b="0" i="0" sz="1400" u="none" cap="none" strike="noStrike">
              <a:solidFill>
                <a:srgbClr val="000000"/>
              </a:solidFill>
              <a:latin typeface="Arial"/>
              <a:ea typeface="Arial"/>
              <a:cs typeface="Arial"/>
              <a:sym typeface="Arial"/>
            </a:endParaRPr>
          </a:p>
        </p:txBody>
      </p:sp>
      <p:pic>
        <p:nvPicPr>
          <p:cNvPr descr="Graph of atmospheric CO2,, Seawater pCO2, and seawater pH from 1957-2010. As atmosphere CO2 increases, pCO2 is increasing at approximately the same rate, and the acidity of seawater is increasing." id="151" name="Google Shape;151;p7"/>
          <p:cNvPicPr preferRelativeResize="0"/>
          <p:nvPr/>
        </p:nvPicPr>
        <p:blipFill rotWithShape="1">
          <a:blip r:embed="rId6">
            <a:alphaModFix/>
          </a:blip>
          <a:srcRect b="0" l="0" r="0" t="0"/>
          <a:stretch/>
        </p:blipFill>
        <p:spPr>
          <a:xfrm>
            <a:off x="2136742" y="3641521"/>
            <a:ext cx="5007220" cy="2841936"/>
          </a:xfrm>
          <a:prstGeom prst="rect">
            <a:avLst/>
          </a:prstGeom>
          <a:noFill/>
          <a:ln>
            <a:noFill/>
          </a:ln>
        </p:spPr>
      </p:pic>
      <p:sp>
        <p:nvSpPr>
          <p:cNvPr id="152" name="Google Shape;152;p7"/>
          <p:cNvSpPr txBox="1"/>
          <p:nvPr/>
        </p:nvSpPr>
        <p:spPr>
          <a:xfrm>
            <a:off x="2516241" y="6483457"/>
            <a:ext cx="499239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http://www.pmel.noaa.gov/co2/story/OA+Observations+and+Data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58" name="Google Shape;158;p8"/>
          <p:cNvPicPr preferRelativeResize="0"/>
          <p:nvPr>
            <p:ph idx="2" type="body"/>
          </p:nvPr>
        </p:nvPicPr>
        <p:blipFill rotWithShape="1">
          <a:blip r:embed="rId3">
            <a:alphaModFix/>
          </a:blip>
          <a:srcRect b="0" l="0" r="0" t="0"/>
          <a:stretch/>
        </p:blipFill>
        <p:spPr>
          <a:xfrm>
            <a:off x="1149142" y="-2"/>
            <a:ext cx="7994858" cy="1004247"/>
          </a:xfrm>
          <a:prstGeom prst="rect">
            <a:avLst/>
          </a:prstGeom>
          <a:noFill/>
          <a:ln>
            <a:noFill/>
          </a:ln>
        </p:spPr>
      </p:pic>
      <p:pic>
        <p:nvPicPr>
          <p:cNvPr descr="Menu: How your measurements can help" id="159" name="Google Shape;159;p8"/>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160" name="Google Shape;160;p8"/>
          <p:cNvSpPr txBox="1"/>
          <p:nvPr>
            <p:ph type="title"/>
          </p:nvPr>
        </p:nvSpPr>
        <p:spPr>
          <a:xfrm>
            <a:off x="1246866" y="751645"/>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solidFill>
                  <a:srgbClr val="000072"/>
                </a:solidFill>
                <a:latin typeface="Calibri"/>
                <a:ea typeface="Calibri"/>
                <a:cs typeface="Calibri"/>
                <a:sym typeface="Calibri"/>
              </a:rPr>
              <a:t>Example: Ocean Acidification-2 </a:t>
            </a:r>
            <a:endParaRPr>
              <a:latin typeface="Calibri"/>
              <a:ea typeface="Calibri"/>
              <a:cs typeface="Calibri"/>
              <a:sym typeface="Calibri"/>
            </a:endParaRPr>
          </a:p>
        </p:txBody>
      </p:sp>
      <p:sp>
        <p:nvSpPr>
          <p:cNvPr descr="Map of dissolved Oxygen concentration in mg/L, by depth. Chesapeake Bay, Maryland, USA. The image shows how dissolved oxygen entering the bay from one of the rivers to the west  has little to no dissolved oxygen, and causes a dead zone in the bay. " id="161" name="Google Shape;161;p8"/>
          <p:cNvSpPr txBox="1"/>
          <p:nvPr/>
        </p:nvSpPr>
        <p:spPr>
          <a:xfrm>
            <a:off x="1313664" y="1600803"/>
            <a:ext cx="7508198" cy="480904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 pH of the ocean directly affects organisms that form calcium carbonate shells or structures, like corals, oysters, clams and sea urchins.  When the ocean water is more acidic, it causes the calcium carbonate to dissolve and makes it more difficult for the organisms to make their calcium carbonate skeletons. Read more here from  NASA’s </a:t>
            </a:r>
            <a:r>
              <a:rPr b="0" i="0" lang="en-US" sz="1600" u="sng" cap="none" strike="noStrike">
                <a:solidFill>
                  <a:schemeClr val="dk1"/>
                </a:solidFill>
                <a:latin typeface="Calibri"/>
                <a:ea typeface="Calibri"/>
                <a:cs typeface="Calibri"/>
                <a:sym typeface="Calibri"/>
                <a:hlinkClick r:id="rId5">
                  <a:extLst>
                    <a:ext uri="{A12FA001-AC4F-418D-AE19-62706E023703}">
                      <ahyp:hlinkClr val="tx"/>
                    </a:ext>
                  </a:extLst>
                </a:hlinkClick>
              </a:rPr>
              <a:t>Earth Observatory</a:t>
            </a:r>
            <a:r>
              <a:rPr b="0" i="0" lang="en-US" sz="1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Graphic of Ocean Acidification. How will changes in the ocean chemistry affect marine life? CO2 is absorbed by the ocean from the atmosphere. Consumption of carbonate ions impedes calcification. Carbon dioxide plus water plus carbonate ion yields 2 bicarbonate ions. This causes marine organisms to have weakened/ or have loss of shells. " id="162" name="Google Shape;162;p8"/>
          <p:cNvPicPr preferRelativeResize="0"/>
          <p:nvPr/>
        </p:nvPicPr>
        <p:blipFill rotWithShape="1">
          <a:blip r:embed="rId6">
            <a:alphaModFix/>
          </a:blip>
          <a:srcRect b="0" l="0" r="0" t="0"/>
          <a:stretch/>
        </p:blipFill>
        <p:spPr>
          <a:xfrm>
            <a:off x="1695967" y="2809147"/>
            <a:ext cx="6434329" cy="3619887"/>
          </a:xfrm>
          <a:prstGeom prst="rect">
            <a:avLst/>
          </a:prstGeom>
          <a:noFill/>
          <a:ln>
            <a:noFill/>
          </a:ln>
        </p:spPr>
      </p:pic>
      <p:sp>
        <p:nvSpPr>
          <p:cNvPr id="163" name="Google Shape;163;p8"/>
          <p:cNvSpPr txBox="1"/>
          <p:nvPr/>
        </p:nvSpPr>
        <p:spPr>
          <a:xfrm>
            <a:off x="2416936" y="6456506"/>
            <a:ext cx="499239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sng" cap="none" strike="noStrike">
                <a:solidFill>
                  <a:schemeClr val="hlink"/>
                </a:solidFill>
                <a:latin typeface="Calibri"/>
                <a:ea typeface="Calibri"/>
                <a:cs typeface="Calibri"/>
                <a:sym typeface="Calibri"/>
                <a:hlinkClick r:id="rId7"/>
              </a:rPr>
              <a:t>http://www.pmel.noaa.gov/co2/story/What+is+Ocean+Acidification%3F</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idx="12" type="sldNum"/>
          </p:nvPr>
        </p:nvSpPr>
        <p:spPr>
          <a:xfrm>
            <a:off x="6764462" y="64098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169" name="Google Shape;169;p9"/>
          <p:cNvPicPr preferRelativeResize="0"/>
          <p:nvPr/>
        </p:nvPicPr>
        <p:blipFill rotWithShape="1">
          <a:blip r:embed="rId3">
            <a:alphaModFix/>
          </a:blip>
          <a:srcRect b="0" l="0" r="0" t="0"/>
          <a:stretch/>
        </p:blipFill>
        <p:spPr>
          <a:xfrm>
            <a:off x="1126619" y="31"/>
            <a:ext cx="8048869" cy="1001167"/>
          </a:xfrm>
          <a:prstGeom prst="rect">
            <a:avLst/>
          </a:prstGeom>
          <a:noFill/>
          <a:ln>
            <a:noFill/>
          </a:ln>
        </p:spPr>
      </p:pic>
      <p:pic>
        <p:nvPicPr>
          <p:cNvPr descr="Menu: How your measurements can help" id="170" name="Google Shape;170;p9"/>
          <p:cNvPicPr preferRelativeResize="0"/>
          <p:nvPr>
            <p:ph idx="1" type="body"/>
          </p:nvPr>
        </p:nvPicPr>
        <p:blipFill rotWithShape="1">
          <a:blip r:embed="rId4">
            <a:alphaModFix/>
          </a:blip>
          <a:srcRect b="0" l="0" r="0" t="0"/>
          <a:stretch/>
        </p:blipFill>
        <p:spPr>
          <a:xfrm>
            <a:off x="0" y="-35171"/>
            <a:ext cx="1149142" cy="6893171"/>
          </a:xfrm>
          <a:prstGeom prst="rect">
            <a:avLst/>
          </a:prstGeom>
          <a:noFill/>
          <a:ln>
            <a:noFill/>
          </a:ln>
        </p:spPr>
      </p:pic>
      <p:sp>
        <p:nvSpPr>
          <p:cNvPr id="171" name="Google Shape;171;p9"/>
          <p:cNvSpPr txBox="1"/>
          <p:nvPr>
            <p:ph type="title"/>
          </p:nvPr>
        </p:nvSpPr>
        <p:spPr>
          <a:xfrm>
            <a:off x="1246865" y="890979"/>
            <a:ext cx="7332532" cy="1042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t>Let’s do a quick review before moving onto data collection! Question 1</a:t>
            </a:r>
            <a:endParaRPr>
              <a:latin typeface="Calibri"/>
              <a:ea typeface="Calibri"/>
              <a:cs typeface="Calibri"/>
              <a:sym typeface="Calibri"/>
            </a:endParaRPr>
          </a:p>
        </p:txBody>
      </p:sp>
      <p:sp>
        <p:nvSpPr>
          <p:cNvPr id="172" name="Google Shape;172;p9"/>
          <p:cNvSpPr txBox="1"/>
          <p:nvPr>
            <p:ph idx="2" type="body"/>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Alkalinity is expressed as the amount of ____ in your sample</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Acid</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Calcium carbonate</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Sodium chloride</a:t>
            </a:r>
            <a:endParaRPr/>
          </a:p>
          <a:p>
            <a:pPr indent="-514350" lvl="0" marL="514350" rtl="0" algn="l">
              <a:lnSpc>
                <a:spcPct val="90000"/>
              </a:lnSpc>
              <a:spcBef>
                <a:spcPts val="1000"/>
              </a:spcBef>
              <a:spcAft>
                <a:spcPts val="0"/>
              </a:spcAft>
              <a:buClr>
                <a:schemeClr val="dk1"/>
              </a:buClr>
              <a:buSzPts val="2800"/>
              <a:buFont typeface="Calibri"/>
              <a:buAutoNum type="alphaUcPeriod"/>
            </a:pPr>
            <a:r>
              <a:rPr lang="en-US"/>
              <a:t>Base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2016-04-23T04:12:25Z</dcterms:created>
  <dc:creator>rusty low</dc:creator>
</cp:coreProperties>
</file>