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45.xml"/>
  <Override ContentType="application/vnd.openxmlformats-officedocument.presentationml.notesSlide+xml" PartName="/ppt/notesSlides/notesSlide3.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43.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47.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firstSlideNum="0" strictFirstAndLastChars="0" saveSubsetFonts="1" showSpecialPlsOnTitleSld="0">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Lst>
  <p:sldSz cy="68580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53" roundtripDataSignature="AMtx7mgUYXrk+e/VVCZjJRuyuu+tZK/Ur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C38069E5-3DDD-4BEC-92D2-720F504FBEE8}">
  <a:tblStyle styleId="{C38069E5-3DDD-4BEC-92D2-720F504FBEE8}" styleName="Table_0">
    <a:wholeTbl>
      <a:tcTxStyle b="off" i="off">
        <a:font>
          <a:latin typeface="Calibri"/>
          <a:ea typeface="Calibri"/>
          <a:cs typeface="Calibri"/>
        </a:font>
        <a:schemeClr val="dk1"/>
      </a:tcTxStyle>
      <a:tcStyle>
        <a:tcBdr>
          <a:left>
            <a:ln cap="flat" cmpd="sng" w="12700">
              <a:solidFill>
                <a:schemeClr val="accent1"/>
              </a:solidFill>
              <a:prstDash val="solid"/>
              <a:round/>
              <a:headEnd len="sm" w="sm" type="none"/>
              <a:tailEnd len="sm" w="sm" type="none"/>
            </a:ln>
          </a:left>
          <a:right>
            <a:ln cap="flat" cmpd="sng" w="12700">
              <a:solidFill>
                <a:schemeClr val="accent1"/>
              </a:solidFill>
              <a:prstDash val="solid"/>
              <a:round/>
              <a:headEnd len="sm" w="sm" type="none"/>
              <a:tailEnd len="sm" w="sm" type="none"/>
            </a:ln>
          </a:right>
          <a:top>
            <a:ln cap="flat" cmpd="sng" w="12700">
              <a:solidFill>
                <a:schemeClr val="accent1"/>
              </a:solidFill>
              <a:prstDash val="solid"/>
              <a:round/>
              <a:headEnd len="sm" w="sm" type="none"/>
              <a:tailEnd len="sm" w="sm" type="none"/>
            </a:ln>
          </a:top>
          <a:bottom>
            <a:ln cap="flat" cmpd="sng" w="12700">
              <a:solidFill>
                <a:schemeClr val="accent1"/>
              </a:solidFill>
              <a:prstDash val="solid"/>
              <a:round/>
              <a:headEnd len="sm" w="sm" type="none"/>
              <a:tailEnd len="sm" w="sm" type="none"/>
            </a:ln>
          </a:bottom>
          <a:insideH>
            <a:ln cap="flat" cmpd="sng" w="12700">
              <a:solidFill>
                <a:schemeClr val="accent1"/>
              </a:solidFill>
              <a:prstDash val="solid"/>
              <a:round/>
              <a:headEnd len="sm" w="sm" type="none"/>
              <a:tailEnd len="sm" w="sm" type="none"/>
            </a:ln>
          </a:insideH>
          <a:insideV>
            <a:ln cap="flat" cmpd="sng" w="12700">
              <a:solidFill>
                <a:schemeClr val="accent1"/>
              </a:solidFill>
              <a:prstDash val="solid"/>
              <a:round/>
              <a:headEnd len="sm" w="sm" type="none"/>
              <a:tailEnd len="sm" w="sm" type="none"/>
            </a:ln>
          </a:insideV>
        </a:tcBdr>
        <a:fill>
          <a:solidFill>
            <a:srgbClr val="E9EFF7"/>
          </a:solidFill>
        </a:fill>
      </a:tcStyle>
    </a:wholeTbl>
    <a:band1H>
      <a:tcTxStyle/>
      <a:tcStyle>
        <a:fill>
          <a:solidFill>
            <a:srgbClr val="D0DEEF"/>
          </a:solidFill>
        </a:fill>
      </a:tcStyle>
    </a:band1H>
    <a:band2H>
      <a:tcTxStyle/>
    </a:band2H>
    <a:band1V>
      <a:tcTxStyle/>
      <a:tcStyle>
        <a:fill>
          <a:solidFill>
            <a:srgbClr val="D0DEEF"/>
          </a:solidFill>
        </a:fill>
      </a:tcStyle>
    </a:band1V>
    <a:band2V>
      <a:tcTxStyle/>
    </a:band2V>
    <a:lastCol>
      <a:tcTxStyle b="on" i="off"/>
    </a:lastCol>
    <a:firstCol>
      <a:tcTxStyle b="on" i="off"/>
    </a:firstCol>
    <a:lastRow>
      <a:tcTxStyle b="on" i="off"/>
      <a:tcStyle>
        <a:tcBdr>
          <a:top>
            <a:ln cap="flat" cmpd="sng" w="25400">
              <a:solidFill>
                <a:schemeClr val="accent1"/>
              </a:solidFill>
              <a:prstDash val="solid"/>
              <a:round/>
              <a:headEnd len="sm" w="sm" type="none"/>
              <a:tailEnd len="sm" w="sm" type="none"/>
            </a:ln>
          </a:top>
        </a:tcBdr>
        <a:fill>
          <a:solidFill>
            <a:srgbClr val="E9EFF7"/>
          </a:solidFill>
        </a:fill>
      </a:tcStyle>
    </a:lastRow>
    <a:seCell>
      <a:tcTxStyle/>
    </a:seCell>
    <a:swCell>
      <a:tcTxStyle/>
    </a:swCell>
    <a:firstRow>
      <a:tcTxStyle b="on" i="off"/>
      <a:tcStyle>
        <a:fill>
          <a:solidFill>
            <a:srgbClr val="E9EFF7"/>
          </a:solidFill>
        </a:fill>
      </a:tcStyle>
    </a:firstRow>
    <a:neCell>
      <a:tcTxStyle/>
    </a:neCell>
    <a:nwCell>
      <a:tcTxStyle/>
    </a:nwCell>
  </a:tblStyle>
</a:tblStyleLst>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slide" Target="slides/slide41.xml"/><Relationship Id="rId45" Type="http://schemas.openxmlformats.org/officeDocument/2006/relationships/slide" Target="slides/slide40.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slide" Target="slides/slide43.xml"/><Relationship Id="rId47" Type="http://schemas.openxmlformats.org/officeDocument/2006/relationships/slide" Target="slides/slide42.xml"/><Relationship Id="rId49" Type="http://schemas.openxmlformats.org/officeDocument/2006/relationships/slide" Target="slides/slide4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slide" Target="slides/slide46.xml"/><Relationship Id="rId50" Type="http://schemas.openxmlformats.org/officeDocument/2006/relationships/slide" Target="slides/slide45.xml"/><Relationship Id="rId53" Type="http://customschemas.google.com/relationships/presentationmetadata" Target="metadata"/><Relationship Id="rId52" Type="http://schemas.openxmlformats.org/officeDocument/2006/relationships/slide" Target="slides/slide47.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6" name="Google Shape;86;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7" name="Google Shape;87;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4" name="Google Shape;174;p1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3" name="Google Shape;183;p1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p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2" name="Google Shape;192;p1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p1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1" name="Google Shape;201;p1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p1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0" name="Google Shape;210;p1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p1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9" name="Google Shape;219;p1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p1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8" name="Google Shape;228;p16: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p1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8" name="Google Shape;238;p17: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7" name="Shape 247"/>
        <p:cNvGrpSpPr/>
        <p:nvPr/>
      </p:nvGrpSpPr>
      <p:grpSpPr>
        <a:xfrm>
          <a:off x="0" y="0"/>
          <a:ext cx="0" cy="0"/>
          <a:chOff x="0" y="0"/>
          <a:chExt cx="0" cy="0"/>
        </a:xfrm>
      </p:grpSpPr>
      <p:sp>
        <p:nvSpPr>
          <p:cNvPr id="248" name="Google Shape;248;p1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9" name="Google Shape;249;p18: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7" name="Shape 257"/>
        <p:cNvGrpSpPr/>
        <p:nvPr/>
      </p:nvGrpSpPr>
      <p:grpSpPr>
        <a:xfrm>
          <a:off x="0" y="0"/>
          <a:ext cx="0" cy="0"/>
          <a:chOff x="0" y="0"/>
          <a:chExt cx="0" cy="0"/>
        </a:xfrm>
      </p:grpSpPr>
      <p:sp>
        <p:nvSpPr>
          <p:cNvPr id="258" name="Google Shape;258;p1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9" name="Google Shape;259;p19: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3" name="Google Shape;93;p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7" name="Shape 267"/>
        <p:cNvGrpSpPr/>
        <p:nvPr/>
      </p:nvGrpSpPr>
      <p:grpSpPr>
        <a:xfrm>
          <a:off x="0" y="0"/>
          <a:ext cx="0" cy="0"/>
          <a:chOff x="0" y="0"/>
          <a:chExt cx="0" cy="0"/>
        </a:xfrm>
      </p:grpSpPr>
      <p:sp>
        <p:nvSpPr>
          <p:cNvPr id="268" name="Google Shape;268;p2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9" name="Google Shape;269;p2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7" name="Shape 277"/>
        <p:cNvGrpSpPr/>
        <p:nvPr/>
      </p:nvGrpSpPr>
      <p:grpSpPr>
        <a:xfrm>
          <a:off x="0" y="0"/>
          <a:ext cx="0" cy="0"/>
          <a:chOff x="0" y="0"/>
          <a:chExt cx="0" cy="0"/>
        </a:xfrm>
      </p:grpSpPr>
      <p:sp>
        <p:nvSpPr>
          <p:cNvPr id="278" name="Google Shape;278;p2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9" name="Google Shape;279;p2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7" name="Shape 287"/>
        <p:cNvGrpSpPr/>
        <p:nvPr/>
      </p:nvGrpSpPr>
      <p:grpSpPr>
        <a:xfrm>
          <a:off x="0" y="0"/>
          <a:ext cx="0" cy="0"/>
          <a:chOff x="0" y="0"/>
          <a:chExt cx="0" cy="0"/>
        </a:xfrm>
      </p:grpSpPr>
      <p:sp>
        <p:nvSpPr>
          <p:cNvPr id="288" name="Google Shape;288;p2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9" name="Google Shape;289;p2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6" name="Shape 296"/>
        <p:cNvGrpSpPr/>
        <p:nvPr/>
      </p:nvGrpSpPr>
      <p:grpSpPr>
        <a:xfrm>
          <a:off x="0" y="0"/>
          <a:ext cx="0" cy="0"/>
          <a:chOff x="0" y="0"/>
          <a:chExt cx="0" cy="0"/>
        </a:xfrm>
      </p:grpSpPr>
      <p:sp>
        <p:nvSpPr>
          <p:cNvPr id="297" name="Google Shape;297;p2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8" name="Google Shape;298;p2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6" name="Shape 306"/>
        <p:cNvGrpSpPr/>
        <p:nvPr/>
      </p:nvGrpSpPr>
      <p:grpSpPr>
        <a:xfrm>
          <a:off x="0" y="0"/>
          <a:ext cx="0" cy="0"/>
          <a:chOff x="0" y="0"/>
          <a:chExt cx="0" cy="0"/>
        </a:xfrm>
      </p:grpSpPr>
      <p:sp>
        <p:nvSpPr>
          <p:cNvPr id="307" name="Google Shape;307;p2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8" name="Google Shape;308;p2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5" name="Shape 315"/>
        <p:cNvGrpSpPr/>
        <p:nvPr/>
      </p:nvGrpSpPr>
      <p:grpSpPr>
        <a:xfrm>
          <a:off x="0" y="0"/>
          <a:ext cx="0" cy="0"/>
          <a:chOff x="0" y="0"/>
          <a:chExt cx="0" cy="0"/>
        </a:xfrm>
      </p:grpSpPr>
      <p:sp>
        <p:nvSpPr>
          <p:cNvPr id="316" name="Google Shape;316;p2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7" name="Google Shape;317;p2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6" name="Shape 326"/>
        <p:cNvGrpSpPr/>
        <p:nvPr/>
      </p:nvGrpSpPr>
      <p:grpSpPr>
        <a:xfrm>
          <a:off x="0" y="0"/>
          <a:ext cx="0" cy="0"/>
          <a:chOff x="0" y="0"/>
          <a:chExt cx="0" cy="0"/>
        </a:xfrm>
      </p:grpSpPr>
      <p:sp>
        <p:nvSpPr>
          <p:cNvPr id="327" name="Google Shape;327;p2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8" name="Google Shape;328;p26: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7" name="Shape 337"/>
        <p:cNvGrpSpPr/>
        <p:nvPr/>
      </p:nvGrpSpPr>
      <p:grpSpPr>
        <a:xfrm>
          <a:off x="0" y="0"/>
          <a:ext cx="0" cy="0"/>
          <a:chOff x="0" y="0"/>
          <a:chExt cx="0" cy="0"/>
        </a:xfrm>
      </p:grpSpPr>
      <p:sp>
        <p:nvSpPr>
          <p:cNvPr id="338" name="Google Shape;338;p2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9" name="Google Shape;339;p27: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6" name="Shape 346"/>
        <p:cNvGrpSpPr/>
        <p:nvPr/>
      </p:nvGrpSpPr>
      <p:grpSpPr>
        <a:xfrm>
          <a:off x="0" y="0"/>
          <a:ext cx="0" cy="0"/>
          <a:chOff x="0" y="0"/>
          <a:chExt cx="0" cy="0"/>
        </a:xfrm>
      </p:grpSpPr>
      <p:sp>
        <p:nvSpPr>
          <p:cNvPr id="347" name="Google Shape;347;p2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8" name="Google Shape;348;p28: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5" name="Shape 355"/>
        <p:cNvGrpSpPr/>
        <p:nvPr/>
      </p:nvGrpSpPr>
      <p:grpSpPr>
        <a:xfrm>
          <a:off x="0" y="0"/>
          <a:ext cx="0" cy="0"/>
          <a:chOff x="0" y="0"/>
          <a:chExt cx="0" cy="0"/>
        </a:xfrm>
      </p:grpSpPr>
      <p:sp>
        <p:nvSpPr>
          <p:cNvPr id="356" name="Google Shape;356;p2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7" name="Google Shape;357;p29: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3" name="Google Shape;103;p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4" name="Shape 364"/>
        <p:cNvGrpSpPr/>
        <p:nvPr/>
      </p:nvGrpSpPr>
      <p:grpSpPr>
        <a:xfrm>
          <a:off x="0" y="0"/>
          <a:ext cx="0" cy="0"/>
          <a:chOff x="0" y="0"/>
          <a:chExt cx="0" cy="0"/>
        </a:xfrm>
      </p:grpSpPr>
      <p:sp>
        <p:nvSpPr>
          <p:cNvPr id="365" name="Google Shape;365;p3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6" name="Google Shape;366;p3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3" name="Shape 373"/>
        <p:cNvGrpSpPr/>
        <p:nvPr/>
      </p:nvGrpSpPr>
      <p:grpSpPr>
        <a:xfrm>
          <a:off x="0" y="0"/>
          <a:ext cx="0" cy="0"/>
          <a:chOff x="0" y="0"/>
          <a:chExt cx="0" cy="0"/>
        </a:xfrm>
      </p:grpSpPr>
      <p:sp>
        <p:nvSpPr>
          <p:cNvPr id="374" name="Google Shape;374;p3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5" name="Google Shape;375;p3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2" name="Shape 382"/>
        <p:cNvGrpSpPr/>
        <p:nvPr/>
      </p:nvGrpSpPr>
      <p:grpSpPr>
        <a:xfrm>
          <a:off x="0" y="0"/>
          <a:ext cx="0" cy="0"/>
          <a:chOff x="0" y="0"/>
          <a:chExt cx="0" cy="0"/>
        </a:xfrm>
      </p:grpSpPr>
      <p:sp>
        <p:nvSpPr>
          <p:cNvPr id="383" name="Google Shape;383;p3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4" name="Google Shape;384;p3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1" name="Shape 391"/>
        <p:cNvGrpSpPr/>
        <p:nvPr/>
      </p:nvGrpSpPr>
      <p:grpSpPr>
        <a:xfrm>
          <a:off x="0" y="0"/>
          <a:ext cx="0" cy="0"/>
          <a:chOff x="0" y="0"/>
          <a:chExt cx="0" cy="0"/>
        </a:xfrm>
      </p:grpSpPr>
      <p:sp>
        <p:nvSpPr>
          <p:cNvPr id="392" name="Google Shape;392;p3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3" name="Google Shape;393;p3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0" name="Shape 400"/>
        <p:cNvGrpSpPr/>
        <p:nvPr/>
      </p:nvGrpSpPr>
      <p:grpSpPr>
        <a:xfrm>
          <a:off x="0" y="0"/>
          <a:ext cx="0" cy="0"/>
          <a:chOff x="0" y="0"/>
          <a:chExt cx="0" cy="0"/>
        </a:xfrm>
      </p:grpSpPr>
      <p:sp>
        <p:nvSpPr>
          <p:cNvPr id="401" name="Google Shape;401;p3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02" name="Google Shape;402;p3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9" name="Shape 409"/>
        <p:cNvGrpSpPr/>
        <p:nvPr/>
      </p:nvGrpSpPr>
      <p:grpSpPr>
        <a:xfrm>
          <a:off x="0" y="0"/>
          <a:ext cx="0" cy="0"/>
          <a:chOff x="0" y="0"/>
          <a:chExt cx="0" cy="0"/>
        </a:xfrm>
      </p:grpSpPr>
      <p:sp>
        <p:nvSpPr>
          <p:cNvPr id="410" name="Google Shape;410;p3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11" name="Google Shape;411;p3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9" name="Shape 419"/>
        <p:cNvGrpSpPr/>
        <p:nvPr/>
      </p:nvGrpSpPr>
      <p:grpSpPr>
        <a:xfrm>
          <a:off x="0" y="0"/>
          <a:ext cx="0" cy="0"/>
          <a:chOff x="0" y="0"/>
          <a:chExt cx="0" cy="0"/>
        </a:xfrm>
      </p:grpSpPr>
      <p:sp>
        <p:nvSpPr>
          <p:cNvPr id="420" name="Google Shape;420;p3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21" name="Google Shape;421;p36: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8" name="Shape 428"/>
        <p:cNvGrpSpPr/>
        <p:nvPr/>
      </p:nvGrpSpPr>
      <p:grpSpPr>
        <a:xfrm>
          <a:off x="0" y="0"/>
          <a:ext cx="0" cy="0"/>
          <a:chOff x="0" y="0"/>
          <a:chExt cx="0" cy="0"/>
        </a:xfrm>
      </p:grpSpPr>
      <p:sp>
        <p:nvSpPr>
          <p:cNvPr id="429" name="Google Shape;429;p3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30" name="Google Shape;430;p37: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7" name="Shape 437"/>
        <p:cNvGrpSpPr/>
        <p:nvPr/>
      </p:nvGrpSpPr>
      <p:grpSpPr>
        <a:xfrm>
          <a:off x="0" y="0"/>
          <a:ext cx="0" cy="0"/>
          <a:chOff x="0" y="0"/>
          <a:chExt cx="0" cy="0"/>
        </a:xfrm>
      </p:grpSpPr>
      <p:sp>
        <p:nvSpPr>
          <p:cNvPr id="438" name="Google Shape;438;p3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39" name="Google Shape;439;p38: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7" name="Shape 447"/>
        <p:cNvGrpSpPr/>
        <p:nvPr/>
      </p:nvGrpSpPr>
      <p:grpSpPr>
        <a:xfrm>
          <a:off x="0" y="0"/>
          <a:ext cx="0" cy="0"/>
          <a:chOff x="0" y="0"/>
          <a:chExt cx="0" cy="0"/>
        </a:xfrm>
      </p:grpSpPr>
      <p:sp>
        <p:nvSpPr>
          <p:cNvPr id="448" name="Google Shape;448;p3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49" name="Google Shape;449;p39: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4" name="Google Shape;114;p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7" name="Shape 457"/>
        <p:cNvGrpSpPr/>
        <p:nvPr/>
      </p:nvGrpSpPr>
      <p:grpSpPr>
        <a:xfrm>
          <a:off x="0" y="0"/>
          <a:ext cx="0" cy="0"/>
          <a:chOff x="0" y="0"/>
          <a:chExt cx="0" cy="0"/>
        </a:xfrm>
      </p:grpSpPr>
      <p:sp>
        <p:nvSpPr>
          <p:cNvPr id="458" name="Google Shape;458;p4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59" name="Google Shape;459;p4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7" name="Shape 467"/>
        <p:cNvGrpSpPr/>
        <p:nvPr/>
      </p:nvGrpSpPr>
      <p:grpSpPr>
        <a:xfrm>
          <a:off x="0" y="0"/>
          <a:ext cx="0" cy="0"/>
          <a:chOff x="0" y="0"/>
          <a:chExt cx="0" cy="0"/>
        </a:xfrm>
      </p:grpSpPr>
      <p:sp>
        <p:nvSpPr>
          <p:cNvPr id="468" name="Google Shape;468;p4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69" name="Google Shape;469;p4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7" name="Shape 477"/>
        <p:cNvGrpSpPr/>
        <p:nvPr/>
      </p:nvGrpSpPr>
      <p:grpSpPr>
        <a:xfrm>
          <a:off x="0" y="0"/>
          <a:ext cx="0" cy="0"/>
          <a:chOff x="0" y="0"/>
          <a:chExt cx="0" cy="0"/>
        </a:xfrm>
      </p:grpSpPr>
      <p:sp>
        <p:nvSpPr>
          <p:cNvPr id="478" name="Google Shape;478;p4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79" name="Google Shape;479;p4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7" name="Shape 487"/>
        <p:cNvGrpSpPr/>
        <p:nvPr/>
      </p:nvGrpSpPr>
      <p:grpSpPr>
        <a:xfrm>
          <a:off x="0" y="0"/>
          <a:ext cx="0" cy="0"/>
          <a:chOff x="0" y="0"/>
          <a:chExt cx="0" cy="0"/>
        </a:xfrm>
      </p:grpSpPr>
      <p:sp>
        <p:nvSpPr>
          <p:cNvPr id="488" name="Google Shape;488;p4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89" name="Google Shape;489;p4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7" name="Shape 497"/>
        <p:cNvGrpSpPr/>
        <p:nvPr/>
      </p:nvGrpSpPr>
      <p:grpSpPr>
        <a:xfrm>
          <a:off x="0" y="0"/>
          <a:ext cx="0" cy="0"/>
          <a:chOff x="0" y="0"/>
          <a:chExt cx="0" cy="0"/>
        </a:xfrm>
      </p:grpSpPr>
      <p:sp>
        <p:nvSpPr>
          <p:cNvPr id="498" name="Google Shape;498;p4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99" name="Google Shape;499;p4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7" name="Shape 507"/>
        <p:cNvGrpSpPr/>
        <p:nvPr/>
      </p:nvGrpSpPr>
      <p:grpSpPr>
        <a:xfrm>
          <a:off x="0" y="0"/>
          <a:ext cx="0" cy="0"/>
          <a:chOff x="0" y="0"/>
          <a:chExt cx="0" cy="0"/>
        </a:xfrm>
      </p:grpSpPr>
      <p:sp>
        <p:nvSpPr>
          <p:cNvPr id="508" name="Google Shape;508;p4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09" name="Google Shape;509;p4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6" name="Shape 516"/>
        <p:cNvGrpSpPr/>
        <p:nvPr/>
      </p:nvGrpSpPr>
      <p:grpSpPr>
        <a:xfrm>
          <a:off x="0" y="0"/>
          <a:ext cx="0" cy="0"/>
          <a:chOff x="0" y="0"/>
          <a:chExt cx="0" cy="0"/>
        </a:xfrm>
      </p:grpSpPr>
      <p:sp>
        <p:nvSpPr>
          <p:cNvPr id="517" name="Google Shape;517;p4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18" name="Google Shape;518;p46: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5" name="Shape 525"/>
        <p:cNvGrpSpPr/>
        <p:nvPr/>
      </p:nvGrpSpPr>
      <p:grpSpPr>
        <a:xfrm>
          <a:off x="0" y="0"/>
          <a:ext cx="0" cy="0"/>
          <a:chOff x="0" y="0"/>
          <a:chExt cx="0" cy="0"/>
        </a:xfrm>
      </p:grpSpPr>
      <p:sp>
        <p:nvSpPr>
          <p:cNvPr id="526" name="Google Shape;526;p4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27" name="Google Shape;527;p47: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4" name="Google Shape;124;p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3" name="Google Shape;133;p6: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4" name="Google Shape;144;p7: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4" name="Google Shape;154;p8: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5" name="Google Shape;165;p9: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5" name="Shape 15"/>
        <p:cNvGrpSpPr/>
        <p:nvPr/>
      </p:nvGrpSpPr>
      <p:grpSpPr>
        <a:xfrm>
          <a:off x="0" y="0"/>
          <a:ext cx="0" cy="0"/>
          <a:chOff x="0" y="0"/>
          <a:chExt cx="0" cy="0"/>
        </a:xfrm>
      </p:grpSpPr>
      <p:sp>
        <p:nvSpPr>
          <p:cNvPr id="16" name="Google Shape;16;p49"/>
          <p:cNvSpPr txBox="1"/>
          <p:nvPr>
            <p:ph type="title"/>
          </p:nvPr>
        </p:nvSpPr>
        <p:spPr>
          <a:xfrm>
            <a:off x="1105728" y="983455"/>
            <a:ext cx="78867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000072"/>
              </a:buClr>
              <a:buSzPts val="2800"/>
              <a:buFont typeface="Calibri"/>
              <a:buNone/>
              <a:defRPr b="1" sz="2800">
                <a:solidFill>
                  <a:srgbClr val="000072"/>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49"/>
          <p:cNvSpPr txBox="1"/>
          <p:nvPr>
            <p:ph idx="1" type="body"/>
          </p:nvPr>
        </p:nvSpPr>
        <p:spPr>
          <a:xfrm>
            <a:off x="1105728" y="1835702"/>
            <a:ext cx="3886200" cy="435133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800"/>
              <a:buNone/>
              <a:defRPr sz="1800"/>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8" name="Google Shape;18;p49"/>
          <p:cNvSpPr txBox="1"/>
          <p:nvPr>
            <p:ph idx="2" type="body"/>
          </p:nvPr>
        </p:nvSpPr>
        <p:spPr>
          <a:xfrm>
            <a:off x="4629150" y="1825625"/>
            <a:ext cx="38862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9" name="Google Shape;19;p49"/>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49"/>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49"/>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58"/>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58"/>
          <p:cNvSpPr txBox="1"/>
          <p:nvPr>
            <p:ph idx="1" type="body"/>
          </p:nvPr>
        </p:nvSpPr>
        <p:spPr>
          <a:xfrm rot="5400000">
            <a:off x="2396331" y="57944"/>
            <a:ext cx="4351338" cy="78867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5" name="Google Shape;75;p58"/>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58"/>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58"/>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59"/>
          <p:cNvSpPr txBox="1"/>
          <p:nvPr>
            <p:ph type="title"/>
          </p:nvPr>
        </p:nvSpPr>
        <p:spPr>
          <a:xfrm rot="5400000">
            <a:off x="4623594" y="2285207"/>
            <a:ext cx="5811838" cy="1971675"/>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59"/>
          <p:cNvSpPr txBox="1"/>
          <p:nvPr>
            <p:ph idx="1" type="body"/>
          </p:nvPr>
        </p:nvSpPr>
        <p:spPr>
          <a:xfrm rot="5400000">
            <a:off x="623094" y="370681"/>
            <a:ext cx="5811838" cy="5800725"/>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1" name="Google Shape;81;p59"/>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59"/>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59"/>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2" name="Shape 22"/>
        <p:cNvGrpSpPr/>
        <p:nvPr/>
      </p:nvGrpSpPr>
      <p:grpSpPr>
        <a:xfrm>
          <a:off x="0" y="0"/>
          <a:ext cx="0" cy="0"/>
          <a:chOff x="0" y="0"/>
          <a:chExt cx="0" cy="0"/>
        </a:xfrm>
      </p:grpSpPr>
      <p:sp>
        <p:nvSpPr>
          <p:cNvPr id="23" name="Google Shape;23;p50"/>
          <p:cNvSpPr txBox="1"/>
          <p:nvPr>
            <p:ph type="ctrTitle"/>
          </p:nvPr>
        </p:nvSpPr>
        <p:spPr>
          <a:xfrm>
            <a:off x="685800" y="1122363"/>
            <a:ext cx="77724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4" name="Google Shape;24;p50"/>
          <p:cNvSpPr txBox="1"/>
          <p:nvPr>
            <p:ph idx="1" type="subTitle"/>
          </p:nvPr>
        </p:nvSpPr>
        <p:spPr>
          <a:xfrm>
            <a:off x="1143000" y="3602038"/>
            <a:ext cx="6858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25" name="Google Shape;25;p50"/>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50"/>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 name="Google Shape;27;p50"/>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8" name="Shape 28"/>
        <p:cNvGrpSpPr/>
        <p:nvPr/>
      </p:nvGrpSpPr>
      <p:grpSpPr>
        <a:xfrm>
          <a:off x="0" y="0"/>
          <a:ext cx="0" cy="0"/>
          <a:chOff x="0" y="0"/>
          <a:chExt cx="0" cy="0"/>
        </a:xfrm>
      </p:grpSpPr>
      <p:sp>
        <p:nvSpPr>
          <p:cNvPr id="29" name="Google Shape;29;p51"/>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0" name="Google Shape;30;p51"/>
          <p:cNvSpPr txBox="1"/>
          <p:nvPr>
            <p:ph idx="1" type="body"/>
          </p:nvPr>
        </p:nvSpPr>
        <p:spPr>
          <a:xfrm>
            <a:off x="628650" y="1825625"/>
            <a:ext cx="78867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1" name="Google Shape;31;p51"/>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51"/>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 name="Google Shape;33;p51"/>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4" name="Shape 34"/>
        <p:cNvGrpSpPr/>
        <p:nvPr/>
      </p:nvGrpSpPr>
      <p:grpSpPr>
        <a:xfrm>
          <a:off x="0" y="0"/>
          <a:ext cx="0" cy="0"/>
          <a:chOff x="0" y="0"/>
          <a:chExt cx="0" cy="0"/>
        </a:xfrm>
      </p:grpSpPr>
      <p:sp>
        <p:nvSpPr>
          <p:cNvPr id="35" name="Google Shape;35;p52"/>
          <p:cNvSpPr txBox="1"/>
          <p:nvPr>
            <p:ph type="title"/>
          </p:nvPr>
        </p:nvSpPr>
        <p:spPr>
          <a:xfrm>
            <a:off x="623888" y="1709739"/>
            <a:ext cx="78867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6" name="Google Shape;36;p52"/>
          <p:cNvSpPr txBox="1"/>
          <p:nvPr>
            <p:ph idx="1" type="body"/>
          </p:nvPr>
        </p:nvSpPr>
        <p:spPr>
          <a:xfrm>
            <a:off x="623888" y="4589464"/>
            <a:ext cx="78867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sz="2400">
                <a:solidFill>
                  <a:schemeClr val="dk1"/>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7" name="Google Shape;37;p52"/>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52"/>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52"/>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53"/>
          <p:cNvSpPr txBox="1"/>
          <p:nvPr>
            <p:ph type="title"/>
          </p:nvPr>
        </p:nvSpPr>
        <p:spPr>
          <a:xfrm>
            <a:off x="629841" y="365126"/>
            <a:ext cx="78867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53"/>
          <p:cNvSpPr txBox="1"/>
          <p:nvPr>
            <p:ph idx="1" type="body"/>
          </p:nvPr>
        </p:nvSpPr>
        <p:spPr>
          <a:xfrm>
            <a:off x="629842" y="1681163"/>
            <a:ext cx="3868340"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3" name="Google Shape;43;p53"/>
          <p:cNvSpPr txBox="1"/>
          <p:nvPr>
            <p:ph idx="2" type="body"/>
          </p:nvPr>
        </p:nvSpPr>
        <p:spPr>
          <a:xfrm>
            <a:off x="629842" y="2505075"/>
            <a:ext cx="3868340"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4" name="Google Shape;44;p53"/>
          <p:cNvSpPr txBox="1"/>
          <p:nvPr>
            <p:ph idx="3" type="body"/>
          </p:nvPr>
        </p:nvSpPr>
        <p:spPr>
          <a:xfrm>
            <a:off x="4629150" y="1681163"/>
            <a:ext cx="3887391"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5" name="Google Shape;45;p53"/>
          <p:cNvSpPr txBox="1"/>
          <p:nvPr>
            <p:ph idx="4" type="body"/>
          </p:nvPr>
        </p:nvSpPr>
        <p:spPr>
          <a:xfrm>
            <a:off x="4629150" y="2505075"/>
            <a:ext cx="3887391"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6" name="Google Shape;46;p53"/>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53"/>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53"/>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54"/>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54"/>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54"/>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54"/>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4" name="Shape 54"/>
        <p:cNvGrpSpPr/>
        <p:nvPr/>
      </p:nvGrpSpPr>
      <p:grpSpPr>
        <a:xfrm>
          <a:off x="0" y="0"/>
          <a:ext cx="0" cy="0"/>
          <a:chOff x="0" y="0"/>
          <a:chExt cx="0" cy="0"/>
        </a:xfrm>
      </p:grpSpPr>
      <p:sp>
        <p:nvSpPr>
          <p:cNvPr id="55" name="Google Shape;55;p55"/>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55"/>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55"/>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p56"/>
          <p:cNvSpPr txBox="1"/>
          <p:nvPr>
            <p:ph type="title"/>
          </p:nvPr>
        </p:nvSpPr>
        <p:spPr>
          <a:xfrm>
            <a:off x="629841" y="457200"/>
            <a:ext cx="2949178"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56"/>
          <p:cNvSpPr txBox="1"/>
          <p:nvPr>
            <p:ph idx="1" type="body"/>
          </p:nvPr>
        </p:nvSpPr>
        <p:spPr>
          <a:xfrm>
            <a:off x="3887391" y="987426"/>
            <a:ext cx="462915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1" name="Google Shape;61;p56"/>
          <p:cNvSpPr txBox="1"/>
          <p:nvPr>
            <p:ph idx="2" type="body"/>
          </p:nvPr>
        </p:nvSpPr>
        <p:spPr>
          <a:xfrm>
            <a:off x="629841" y="2057400"/>
            <a:ext cx="2949178"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2" name="Google Shape;62;p56"/>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56"/>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56"/>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57"/>
          <p:cNvSpPr txBox="1"/>
          <p:nvPr>
            <p:ph type="title"/>
          </p:nvPr>
        </p:nvSpPr>
        <p:spPr>
          <a:xfrm>
            <a:off x="629841" y="457200"/>
            <a:ext cx="2949178"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57"/>
          <p:cNvSpPr/>
          <p:nvPr>
            <p:ph idx="2" type="pic"/>
          </p:nvPr>
        </p:nvSpPr>
        <p:spPr>
          <a:xfrm>
            <a:off x="3887391" y="987426"/>
            <a:ext cx="4629150" cy="4873625"/>
          </a:xfrm>
          <a:prstGeom prst="rect">
            <a:avLst/>
          </a:prstGeom>
          <a:noFill/>
          <a:ln>
            <a:noFill/>
          </a:ln>
        </p:spPr>
      </p:sp>
      <p:sp>
        <p:nvSpPr>
          <p:cNvPr id="68" name="Google Shape;68;p57"/>
          <p:cNvSpPr txBox="1"/>
          <p:nvPr>
            <p:ph idx="1" type="body"/>
          </p:nvPr>
        </p:nvSpPr>
        <p:spPr>
          <a:xfrm>
            <a:off x="629841" y="2057400"/>
            <a:ext cx="2949178"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9" name="Google Shape;69;p57"/>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57"/>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57"/>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48"/>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48"/>
          <p:cNvSpPr txBox="1"/>
          <p:nvPr>
            <p:ph idx="1" type="body"/>
          </p:nvPr>
        </p:nvSpPr>
        <p:spPr>
          <a:xfrm>
            <a:off x="628650" y="1825625"/>
            <a:ext cx="78867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48"/>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48"/>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48"/>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3.jpg"/><Relationship Id="rId4" Type="http://schemas.openxmlformats.org/officeDocument/2006/relationships/image" Target="../media/image16.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3.jpg"/><Relationship Id="rId4" Type="http://schemas.openxmlformats.org/officeDocument/2006/relationships/image" Target="../media/image16.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3.jpg"/><Relationship Id="rId4" Type="http://schemas.openxmlformats.org/officeDocument/2006/relationships/image" Target="../media/image16.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3.jpg"/><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3.jpg"/><Relationship Id="rId4" Type="http://schemas.openxmlformats.org/officeDocument/2006/relationships/image" Target="../media/image16.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21.jpg"/><Relationship Id="rId4" Type="http://schemas.openxmlformats.org/officeDocument/2006/relationships/image" Target="../media/image24.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hyperlink" Target="https://www.google.com/url?client=internal-element-cse&amp;cx=006398410463594519007:i7pfkmkmz_c&amp;q=https://www.globe.gov/documents/348614/8c79fb1e-7c89-49c9-ba29-4a1ca05c5191&amp;sa=U&amp;ved=2ahUKEwjt0rmz6teIAxUQFmIAHQ6uCGEQFnoECAEQAQ&amp;usg=AOvVaw1-dVCGIU-pTOSAFVQx4Xxp" TargetMode="External"/><Relationship Id="rId4" Type="http://schemas.openxmlformats.org/officeDocument/2006/relationships/hyperlink" Target="http://www.globe.gov/documents/11865/26f37835-c82a-4418-906d-23ec9f6c64a9" TargetMode="External"/><Relationship Id="rId5" Type="http://schemas.openxmlformats.org/officeDocument/2006/relationships/hyperlink" Target="https://www.globe.gov/documents/11865/680502f7-9024-4891-bec5-64aba3a6bc41" TargetMode="External"/><Relationship Id="rId6" Type="http://schemas.openxmlformats.org/officeDocument/2006/relationships/image" Target="../media/image21.jpg"/><Relationship Id="rId7" Type="http://schemas.openxmlformats.org/officeDocument/2006/relationships/image" Target="../media/image24.jpg"/><Relationship Id="rId8" Type="http://schemas.openxmlformats.org/officeDocument/2006/relationships/image" Target="../media/image22.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21.jpg"/><Relationship Id="rId4" Type="http://schemas.openxmlformats.org/officeDocument/2006/relationships/image" Target="../media/image24.jpg"/><Relationship Id="rId5" Type="http://schemas.openxmlformats.org/officeDocument/2006/relationships/image" Target="../media/image19.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21.jpg"/><Relationship Id="rId4" Type="http://schemas.openxmlformats.org/officeDocument/2006/relationships/image" Target="../media/image24.jpg"/><Relationship Id="rId5" Type="http://schemas.openxmlformats.org/officeDocument/2006/relationships/image" Target="../media/image31.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21.jpg"/><Relationship Id="rId4" Type="http://schemas.openxmlformats.org/officeDocument/2006/relationships/image" Target="../media/image24.jpg"/><Relationship Id="rId5" Type="http://schemas.openxmlformats.org/officeDocument/2006/relationships/image" Target="../media/image2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4.jpg"/><Relationship Id="rId4" Type="http://schemas.openxmlformats.org/officeDocument/2006/relationships/image" Target="../media/image10.jpg"/><Relationship Id="rId5" Type="http://schemas.openxmlformats.org/officeDocument/2006/relationships/image" Target="../media/image2.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hyperlink" Target="http://www.globe.gov/documents/10157/380993/Tool+Kit" TargetMode="External"/><Relationship Id="rId4" Type="http://schemas.openxmlformats.org/officeDocument/2006/relationships/hyperlink" Target="https://www.globe.gov/do-globe/resources/instruments" TargetMode="External"/><Relationship Id="rId5" Type="http://schemas.openxmlformats.org/officeDocument/2006/relationships/image" Target="../media/image21.jpg"/><Relationship Id="rId6" Type="http://schemas.openxmlformats.org/officeDocument/2006/relationships/image" Target="../media/image24.jpg"/><Relationship Id="rId7" Type="http://schemas.openxmlformats.org/officeDocument/2006/relationships/image" Target="../media/image2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21.jpg"/><Relationship Id="rId4" Type="http://schemas.openxmlformats.org/officeDocument/2006/relationships/image" Target="../media/image24.jpg"/><Relationship Id="rId5" Type="http://schemas.openxmlformats.org/officeDocument/2006/relationships/image" Target="../media/image2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21.jpg"/><Relationship Id="rId4" Type="http://schemas.openxmlformats.org/officeDocument/2006/relationships/image" Target="../media/image24.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hyperlink" Target="http://www.globe.gov/documents/11865/bbb8660e-d25c-45bc-b204-79f4da0dbb16" TargetMode="External"/><Relationship Id="rId4" Type="http://schemas.openxmlformats.org/officeDocument/2006/relationships/image" Target="../media/image21.jpg"/><Relationship Id="rId5" Type="http://schemas.openxmlformats.org/officeDocument/2006/relationships/image" Target="../media/image24.jpg"/><Relationship Id="rId6" Type="http://schemas.openxmlformats.org/officeDocument/2006/relationships/image" Target="../media/image32.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21.jpg"/><Relationship Id="rId4" Type="http://schemas.openxmlformats.org/officeDocument/2006/relationships/image" Target="../media/image24.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21.jpg"/><Relationship Id="rId4" Type="http://schemas.openxmlformats.org/officeDocument/2006/relationships/image" Target="../media/image24.jpg"/><Relationship Id="rId5" Type="http://schemas.openxmlformats.org/officeDocument/2006/relationships/image" Target="../media/image19.jpg"/><Relationship Id="rId6" Type="http://schemas.openxmlformats.org/officeDocument/2006/relationships/image" Target="../media/image34.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21.jpg"/><Relationship Id="rId4" Type="http://schemas.openxmlformats.org/officeDocument/2006/relationships/image" Target="../media/image24.jpg"/><Relationship Id="rId5" Type="http://schemas.openxmlformats.org/officeDocument/2006/relationships/image" Target="../media/image48.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image" Target="../media/image24.jpg"/><Relationship Id="rId4" Type="http://schemas.openxmlformats.org/officeDocument/2006/relationships/image" Target="../media/image16.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 Id="rId3" Type="http://schemas.openxmlformats.org/officeDocument/2006/relationships/image" Target="../media/image24.jpg"/><Relationship Id="rId4" Type="http://schemas.openxmlformats.org/officeDocument/2006/relationships/image" Target="../media/image16.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 Id="rId3" Type="http://schemas.openxmlformats.org/officeDocument/2006/relationships/image" Target="../media/image24.jpg"/><Relationship Id="rId4" Type="http://schemas.openxmlformats.org/officeDocument/2006/relationships/image" Target="../media/image16.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0.jpg"/><Relationship Id="rId4" Type="http://schemas.openxmlformats.org/officeDocument/2006/relationships/image" Target="../media/image2.jpg"/><Relationship Id="rId5" Type="http://schemas.openxmlformats.org/officeDocument/2006/relationships/image" Target="../media/image55.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 Id="rId3" Type="http://schemas.openxmlformats.org/officeDocument/2006/relationships/image" Target="../media/image24.jpg"/><Relationship Id="rId4" Type="http://schemas.openxmlformats.org/officeDocument/2006/relationships/image" Target="../media/image16.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 Id="rId3" Type="http://schemas.openxmlformats.org/officeDocument/2006/relationships/image" Target="../media/image24.jpg"/><Relationship Id="rId4" Type="http://schemas.openxmlformats.org/officeDocument/2006/relationships/image" Target="../media/image16.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 Id="rId3" Type="http://schemas.openxmlformats.org/officeDocument/2006/relationships/image" Target="../media/image24.jpg"/><Relationship Id="rId4" Type="http://schemas.openxmlformats.org/officeDocument/2006/relationships/image" Target="../media/image16.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xml"/><Relationship Id="rId3" Type="http://schemas.openxmlformats.org/officeDocument/2006/relationships/image" Target="../media/image24.jpg"/><Relationship Id="rId4" Type="http://schemas.openxmlformats.org/officeDocument/2006/relationships/image" Target="../media/image16.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4.xml"/><Relationship Id="rId3" Type="http://schemas.openxmlformats.org/officeDocument/2006/relationships/image" Target="../media/image24.jpg"/><Relationship Id="rId4" Type="http://schemas.openxmlformats.org/officeDocument/2006/relationships/image" Target="../media/image16.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5.xml"/><Relationship Id="rId3" Type="http://schemas.openxmlformats.org/officeDocument/2006/relationships/hyperlink" Target="https://www.globe.gov/globe-data/data-entry" TargetMode="External"/><Relationship Id="rId4" Type="http://schemas.openxmlformats.org/officeDocument/2006/relationships/hyperlink" Target="mailto:DATA@NASAGLOBE.ORG" TargetMode="External"/><Relationship Id="rId9" Type="http://schemas.openxmlformats.org/officeDocument/2006/relationships/image" Target="../media/image37.jpg"/><Relationship Id="rId5" Type="http://schemas.openxmlformats.org/officeDocument/2006/relationships/hyperlink" Target="https://play.google.com/store/apps/details?id=gov.nasa.globe.deapp&amp;hl=en" TargetMode="External"/><Relationship Id="rId6" Type="http://schemas.openxmlformats.org/officeDocument/2006/relationships/hyperlink" Target="https://itunes.apple.com/us/app/globe-data-entry/id980592274?ls=1&amp;mt=8" TargetMode="External"/><Relationship Id="rId7" Type="http://schemas.openxmlformats.org/officeDocument/2006/relationships/image" Target="../media/image30.png"/><Relationship Id="rId8" Type="http://schemas.openxmlformats.org/officeDocument/2006/relationships/image" Target="../media/image43.jp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6.xml"/><Relationship Id="rId3" Type="http://schemas.openxmlformats.org/officeDocument/2006/relationships/image" Target="../media/image41.jpg"/><Relationship Id="rId4" Type="http://schemas.openxmlformats.org/officeDocument/2006/relationships/image" Target="../media/image43.jpg"/><Relationship Id="rId5" Type="http://schemas.openxmlformats.org/officeDocument/2006/relationships/image" Target="../media/image37.jp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7.xml"/><Relationship Id="rId3" Type="http://schemas.openxmlformats.org/officeDocument/2006/relationships/image" Target="../media/image43.jpg"/><Relationship Id="rId4" Type="http://schemas.openxmlformats.org/officeDocument/2006/relationships/image" Target="../media/image37.jpg"/><Relationship Id="rId5" Type="http://schemas.openxmlformats.org/officeDocument/2006/relationships/image" Target="../media/image33.jp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8.xml"/><Relationship Id="rId3" Type="http://schemas.openxmlformats.org/officeDocument/2006/relationships/image" Target="../media/image35.jpg"/><Relationship Id="rId4" Type="http://schemas.openxmlformats.org/officeDocument/2006/relationships/hyperlink" Target="http://vis.globe.gov/GLOBE/" TargetMode="External"/><Relationship Id="rId5" Type="http://schemas.openxmlformats.org/officeDocument/2006/relationships/hyperlink" Target="https://www.globe.gov/documents/10157/7349361/Viz+tutorial.pdf" TargetMode="External"/><Relationship Id="rId6" Type="http://schemas.openxmlformats.org/officeDocument/2006/relationships/image" Target="../media/image38.jpg"/><Relationship Id="rId7" Type="http://schemas.openxmlformats.org/officeDocument/2006/relationships/image" Target="../media/image47.jp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9.xml"/><Relationship Id="rId3" Type="http://schemas.openxmlformats.org/officeDocument/2006/relationships/image" Target="../media/image38.jpg"/><Relationship Id="rId4" Type="http://schemas.openxmlformats.org/officeDocument/2006/relationships/image" Target="../media/image47.jpg"/><Relationship Id="rId5" Type="http://schemas.openxmlformats.org/officeDocument/2006/relationships/image" Target="../media/image46.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0.jpg"/><Relationship Id="rId4" Type="http://schemas.openxmlformats.org/officeDocument/2006/relationships/image" Target="../media/image2.jpg"/><Relationship Id="rId5" Type="http://schemas.openxmlformats.org/officeDocument/2006/relationships/image" Target="../media/image15.jp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0.xml"/><Relationship Id="rId3" Type="http://schemas.openxmlformats.org/officeDocument/2006/relationships/image" Target="../media/image38.jpg"/><Relationship Id="rId4" Type="http://schemas.openxmlformats.org/officeDocument/2006/relationships/image" Target="../media/image47.jpg"/><Relationship Id="rId5" Type="http://schemas.openxmlformats.org/officeDocument/2006/relationships/image" Target="../media/image45.jp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1.xml"/><Relationship Id="rId3" Type="http://schemas.openxmlformats.org/officeDocument/2006/relationships/image" Target="../media/image14.jpg"/><Relationship Id="rId4" Type="http://schemas.openxmlformats.org/officeDocument/2006/relationships/image" Target="../media/image40.jpg"/><Relationship Id="rId5" Type="http://schemas.openxmlformats.org/officeDocument/2006/relationships/image" Target="../media/image16.jp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2.xml"/><Relationship Id="rId3" Type="http://schemas.openxmlformats.org/officeDocument/2006/relationships/image" Target="../media/image14.jpg"/><Relationship Id="rId4" Type="http://schemas.openxmlformats.org/officeDocument/2006/relationships/image" Target="../media/image54.jpg"/><Relationship Id="rId5" Type="http://schemas.openxmlformats.org/officeDocument/2006/relationships/image" Target="../media/image49.jp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3.xml"/><Relationship Id="rId3" Type="http://schemas.openxmlformats.org/officeDocument/2006/relationships/image" Target="../media/image14.jpg"/><Relationship Id="rId4" Type="http://schemas.openxmlformats.org/officeDocument/2006/relationships/image" Target="../media/image54.jpg"/><Relationship Id="rId5" Type="http://schemas.openxmlformats.org/officeDocument/2006/relationships/image" Target="../media/image49.jp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4.xml"/><Relationship Id="rId3" Type="http://schemas.openxmlformats.org/officeDocument/2006/relationships/image" Target="../media/image54.jpg"/><Relationship Id="rId4" Type="http://schemas.openxmlformats.org/officeDocument/2006/relationships/image" Target="../media/image49.jpg"/><Relationship Id="rId5" Type="http://schemas.openxmlformats.org/officeDocument/2006/relationships/image" Target="../media/image50.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5.xml"/><Relationship Id="rId3" Type="http://schemas.openxmlformats.org/officeDocument/2006/relationships/image" Target="../media/image54.jpg"/><Relationship Id="rId4" Type="http://schemas.openxmlformats.org/officeDocument/2006/relationships/image" Target="../media/image49.jp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6.xml"/><Relationship Id="rId3" Type="http://schemas.openxmlformats.org/officeDocument/2006/relationships/image" Target="../media/image54.jpg"/><Relationship Id="rId4" Type="http://schemas.openxmlformats.org/officeDocument/2006/relationships/image" Target="../media/image49.jp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7.xml"/><Relationship Id="rId3" Type="http://schemas.openxmlformats.org/officeDocument/2006/relationships/hyperlink" Target="mailto:training@nasaglobe.org" TargetMode="External"/><Relationship Id="rId4" Type="http://schemas.openxmlformats.org/officeDocument/2006/relationships/hyperlink" Target="http://www.globe.gov/" TargetMode="External"/><Relationship Id="rId9" Type="http://schemas.openxmlformats.org/officeDocument/2006/relationships/image" Target="../media/image51.png"/><Relationship Id="rId5" Type="http://schemas.openxmlformats.org/officeDocument/2006/relationships/hyperlink" Target="http://www.nasa.gov/topics/earth/index.html" TargetMode="External"/><Relationship Id="rId6" Type="http://schemas.openxmlformats.org/officeDocument/2006/relationships/hyperlink" Target="http://climate.nasa.gov/" TargetMode="External"/><Relationship Id="rId7" Type="http://schemas.openxmlformats.org/officeDocument/2006/relationships/image" Target="../media/image54.jpg"/><Relationship Id="rId8" Type="http://schemas.openxmlformats.org/officeDocument/2006/relationships/image" Target="../media/image49.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0.jpg"/><Relationship Id="rId4" Type="http://schemas.openxmlformats.org/officeDocument/2006/relationships/image" Target="../media/image2.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2.jpg"/><Relationship Id="rId4" Type="http://schemas.openxmlformats.org/officeDocument/2006/relationships/image" Target="../media/image4.jpg"/><Relationship Id="rId5"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6.jpg"/><Relationship Id="rId4" Type="http://schemas.openxmlformats.org/officeDocument/2006/relationships/image" Target="../media/image7.jpg"/><Relationship Id="rId5" Type="http://schemas.openxmlformats.org/officeDocument/2006/relationships/image" Target="../media/image13.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hyperlink" Target="http://earthobservatory.nasa.gov/Features/ChesapeakeBay/" TargetMode="External"/><Relationship Id="rId4" Type="http://schemas.openxmlformats.org/officeDocument/2006/relationships/image" Target="../media/image7.jpg"/><Relationship Id="rId5" Type="http://schemas.openxmlformats.org/officeDocument/2006/relationships/image" Target="../media/image13.jpg"/><Relationship Id="rId6" Type="http://schemas.openxmlformats.org/officeDocument/2006/relationships/image" Target="../media/image17.jpg"/><Relationship Id="rId7" Type="http://schemas.openxmlformats.org/officeDocument/2006/relationships/hyperlink" Target="http://rapidfire.sci.gsfc.nasa.gov/"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3.jpg"/><Relationship Id="rId4" Type="http://schemas.openxmlformats.org/officeDocument/2006/relationships/image" Target="../media/image16.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pic>
        <p:nvPicPr>
          <p:cNvPr descr="Banner: The GLOBE Program. Hydrosphere, Dissolved Oxygen Protocol Using a Probe. Illustration of a student using a probe in a water bucket." id="89" name="Google Shape;89;p1"/>
          <p:cNvPicPr preferRelativeResize="0"/>
          <p:nvPr>
            <p:ph idx="2" type="body"/>
          </p:nvPr>
        </p:nvPicPr>
        <p:blipFill rotWithShape="1">
          <a:blip r:embed="rId3">
            <a:alphaModFix/>
          </a:blip>
          <a:srcRect b="0" l="0" r="0" t="0"/>
          <a:stretch/>
        </p:blipFill>
        <p:spPr>
          <a:xfrm>
            <a:off x="0" y="0"/>
            <a:ext cx="9144000" cy="7033845"/>
          </a:xfrm>
          <a:prstGeom prst="rect">
            <a:avLst/>
          </a:prstGeom>
          <a:noFill/>
          <a:ln>
            <a:noFill/>
          </a:ln>
        </p:spPr>
      </p:pic>
      <p:sp>
        <p:nvSpPr>
          <p:cNvPr id="90" name="Google Shape;90;p1"/>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sp>
        <p:nvSpPr>
          <p:cNvPr id="176" name="Google Shape;176;p10"/>
          <p:cNvSpPr txBox="1"/>
          <p:nvPr>
            <p:ph type="title"/>
          </p:nvPr>
        </p:nvSpPr>
        <p:spPr>
          <a:xfrm>
            <a:off x="1105728" y="983455"/>
            <a:ext cx="7886700" cy="684883"/>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rgbClr val="000072"/>
              </a:buClr>
              <a:buSzPct val="100000"/>
              <a:buFont typeface="Calibri"/>
              <a:buNone/>
            </a:pPr>
            <a:r>
              <a:rPr lang="en-US"/>
              <a:t>Let’s test your knowledge so far!  Answer to Question 1</a:t>
            </a:r>
            <a:endParaRPr/>
          </a:p>
        </p:txBody>
      </p:sp>
      <p:sp>
        <p:nvSpPr>
          <p:cNvPr id="177" name="Google Shape;177;p10"/>
          <p:cNvSpPr txBox="1"/>
          <p:nvPr>
            <p:ph idx="1" type="body"/>
          </p:nvPr>
        </p:nvSpPr>
        <p:spPr>
          <a:xfrm>
            <a:off x="1224074" y="1835702"/>
            <a:ext cx="7291276" cy="435133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1800"/>
              <a:buNone/>
            </a:pPr>
            <a:r>
              <a:rPr lang="en-US"/>
              <a:t>True or False: All other things being equal, colder water can dissolve more oxygen than warmer water.</a:t>
            </a:r>
            <a:endParaRPr/>
          </a:p>
          <a:p>
            <a:pPr indent="0" lvl="0" marL="0" rtl="0" algn="l">
              <a:lnSpc>
                <a:spcPct val="90000"/>
              </a:lnSpc>
              <a:spcBef>
                <a:spcPts val="1000"/>
              </a:spcBef>
              <a:spcAft>
                <a:spcPts val="0"/>
              </a:spcAft>
              <a:buClr>
                <a:schemeClr val="dk1"/>
              </a:buClr>
              <a:buSzPts val="1800"/>
              <a:buNone/>
            </a:pPr>
            <a:r>
              <a:t/>
            </a:r>
            <a:endParaRPr/>
          </a:p>
          <a:p>
            <a:pPr indent="0" lvl="0" marL="0" rtl="0" algn="l">
              <a:lnSpc>
                <a:spcPct val="90000"/>
              </a:lnSpc>
              <a:spcBef>
                <a:spcPts val="1000"/>
              </a:spcBef>
              <a:spcAft>
                <a:spcPts val="0"/>
              </a:spcAft>
              <a:buClr>
                <a:srgbClr val="FF0000"/>
              </a:buClr>
              <a:buSzPts val="1800"/>
              <a:buNone/>
            </a:pPr>
            <a:r>
              <a:rPr b="1" lang="en-US">
                <a:solidFill>
                  <a:srgbClr val="FF0000"/>
                </a:solidFill>
              </a:rPr>
              <a:t>Answer: True! ☺</a:t>
            </a:r>
            <a:endParaRPr b="1">
              <a:solidFill>
                <a:srgbClr val="FF0000"/>
              </a:solidFill>
            </a:endParaRPr>
          </a:p>
        </p:txBody>
      </p:sp>
      <p:pic>
        <p:nvPicPr>
          <p:cNvPr descr="Menu: How your measurements can help" id="178" name="Google Shape;178;p10"/>
          <p:cNvPicPr preferRelativeResize="0"/>
          <p:nvPr/>
        </p:nvPicPr>
        <p:blipFill rotWithShape="1">
          <a:blip r:embed="rId3">
            <a:alphaModFix/>
          </a:blip>
          <a:srcRect b="0" l="0" r="0" t="0"/>
          <a:stretch/>
        </p:blipFill>
        <p:spPr>
          <a:xfrm>
            <a:off x="-32086" y="-1"/>
            <a:ext cx="1165491" cy="6858001"/>
          </a:xfrm>
          <a:prstGeom prst="rect">
            <a:avLst/>
          </a:prstGeom>
          <a:noFill/>
          <a:ln>
            <a:noFill/>
          </a:ln>
        </p:spPr>
      </p:pic>
      <p:sp>
        <p:nvSpPr>
          <p:cNvPr id="179" name="Google Shape;179;p10"/>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descr="Banner: Dissolved Oxygen Protocol Using a Dissolved Oxygen Probe" id="180" name="Google Shape;180;p10"/>
          <p:cNvPicPr preferRelativeResize="0"/>
          <p:nvPr/>
        </p:nvPicPr>
        <p:blipFill rotWithShape="1">
          <a:blip r:embed="rId4">
            <a:alphaModFix/>
          </a:blip>
          <a:srcRect b="0" l="0" r="0" t="0"/>
          <a:stretch/>
        </p:blipFill>
        <p:spPr>
          <a:xfrm>
            <a:off x="1118418" y="-12204"/>
            <a:ext cx="8025583" cy="1007863"/>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sp>
        <p:nvSpPr>
          <p:cNvPr id="185" name="Google Shape;185;p11"/>
          <p:cNvSpPr txBox="1"/>
          <p:nvPr>
            <p:ph type="title"/>
          </p:nvPr>
        </p:nvSpPr>
        <p:spPr>
          <a:xfrm>
            <a:off x="1105728" y="983455"/>
            <a:ext cx="7886700" cy="68488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0072"/>
              </a:buClr>
              <a:buSzPts val="2800"/>
              <a:buFont typeface="Calibri"/>
              <a:buNone/>
            </a:pPr>
            <a:r>
              <a:rPr lang="en-US"/>
              <a:t>Let’s test your knowledge so far! Question 2</a:t>
            </a:r>
            <a:endParaRPr/>
          </a:p>
        </p:txBody>
      </p:sp>
      <p:sp>
        <p:nvSpPr>
          <p:cNvPr id="186" name="Google Shape;186;p11"/>
          <p:cNvSpPr txBox="1"/>
          <p:nvPr>
            <p:ph idx="1" type="body"/>
          </p:nvPr>
        </p:nvSpPr>
        <p:spPr>
          <a:xfrm>
            <a:off x="1224074" y="1835702"/>
            <a:ext cx="7291276" cy="435133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1800"/>
              <a:buNone/>
            </a:pPr>
            <a:r>
              <a:rPr lang="en-US"/>
              <a:t>True or False: The dissolved oxygen measurement measures oxygen found in the water molecule (H2O).</a:t>
            </a:r>
            <a:endParaRPr/>
          </a:p>
          <a:p>
            <a:pPr indent="0" lvl="0" marL="0" rtl="0" algn="l">
              <a:lnSpc>
                <a:spcPct val="90000"/>
              </a:lnSpc>
              <a:spcBef>
                <a:spcPts val="1000"/>
              </a:spcBef>
              <a:spcAft>
                <a:spcPts val="0"/>
              </a:spcAft>
              <a:buClr>
                <a:schemeClr val="dk1"/>
              </a:buClr>
              <a:buSzPts val="1800"/>
              <a:buNone/>
            </a:pPr>
            <a:r>
              <a:t/>
            </a:r>
            <a:endParaRPr/>
          </a:p>
        </p:txBody>
      </p:sp>
      <p:pic>
        <p:nvPicPr>
          <p:cNvPr descr="Menu: How your measurements can help" id="187" name="Google Shape;187;p11"/>
          <p:cNvPicPr preferRelativeResize="0"/>
          <p:nvPr/>
        </p:nvPicPr>
        <p:blipFill rotWithShape="1">
          <a:blip r:embed="rId3">
            <a:alphaModFix/>
          </a:blip>
          <a:srcRect b="0" l="0" r="0" t="0"/>
          <a:stretch/>
        </p:blipFill>
        <p:spPr>
          <a:xfrm>
            <a:off x="-32086" y="-1"/>
            <a:ext cx="1165491" cy="6858001"/>
          </a:xfrm>
          <a:prstGeom prst="rect">
            <a:avLst/>
          </a:prstGeom>
          <a:noFill/>
          <a:ln>
            <a:noFill/>
          </a:ln>
        </p:spPr>
      </p:pic>
      <p:sp>
        <p:nvSpPr>
          <p:cNvPr id="188" name="Google Shape;188;p11"/>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descr="Banner: Dissolved Oxygen Protocol Using a Dissolved Oxygen Probe" id="189" name="Google Shape;189;p11"/>
          <p:cNvPicPr preferRelativeResize="0"/>
          <p:nvPr/>
        </p:nvPicPr>
        <p:blipFill rotWithShape="1">
          <a:blip r:embed="rId4">
            <a:alphaModFix/>
          </a:blip>
          <a:srcRect b="0" l="0" r="0" t="0"/>
          <a:stretch/>
        </p:blipFill>
        <p:spPr>
          <a:xfrm>
            <a:off x="1118418" y="-12204"/>
            <a:ext cx="8025583" cy="1007863"/>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sp>
        <p:nvSpPr>
          <p:cNvPr id="194" name="Google Shape;194;p12"/>
          <p:cNvSpPr txBox="1"/>
          <p:nvPr>
            <p:ph type="title"/>
          </p:nvPr>
        </p:nvSpPr>
        <p:spPr>
          <a:xfrm>
            <a:off x="1105728" y="983455"/>
            <a:ext cx="7886700" cy="684883"/>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rgbClr val="000072"/>
              </a:buClr>
              <a:buSzPct val="100000"/>
              <a:buFont typeface="Calibri"/>
              <a:buNone/>
            </a:pPr>
            <a:r>
              <a:rPr lang="en-US"/>
              <a:t>Let’s test your knowledge so far! Answer to Question 2</a:t>
            </a:r>
            <a:endParaRPr/>
          </a:p>
        </p:txBody>
      </p:sp>
      <p:sp>
        <p:nvSpPr>
          <p:cNvPr id="195" name="Google Shape;195;p12"/>
          <p:cNvSpPr txBox="1"/>
          <p:nvPr>
            <p:ph idx="1" type="body"/>
          </p:nvPr>
        </p:nvSpPr>
        <p:spPr>
          <a:xfrm>
            <a:off x="1224074" y="1835702"/>
            <a:ext cx="7291276" cy="435133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1800"/>
              <a:buNone/>
            </a:pPr>
            <a:r>
              <a:rPr lang="en-US"/>
              <a:t>True or False: The dissolved oxygen measurement measures oxygen found in the water molecule (H2O).</a:t>
            </a:r>
            <a:endParaRPr/>
          </a:p>
          <a:p>
            <a:pPr indent="0" lvl="0" marL="0" rtl="0" algn="l">
              <a:lnSpc>
                <a:spcPct val="90000"/>
              </a:lnSpc>
              <a:spcBef>
                <a:spcPts val="1000"/>
              </a:spcBef>
              <a:spcAft>
                <a:spcPts val="0"/>
              </a:spcAft>
              <a:buClr>
                <a:schemeClr val="dk1"/>
              </a:buClr>
              <a:buSzPts val="1800"/>
              <a:buNone/>
            </a:pPr>
            <a:r>
              <a:t/>
            </a:r>
            <a:endParaRPr/>
          </a:p>
          <a:p>
            <a:pPr indent="0" lvl="0" marL="0" rtl="0" algn="l">
              <a:lnSpc>
                <a:spcPct val="90000"/>
              </a:lnSpc>
              <a:spcBef>
                <a:spcPts val="1000"/>
              </a:spcBef>
              <a:spcAft>
                <a:spcPts val="0"/>
              </a:spcAft>
              <a:buClr>
                <a:srgbClr val="FF0000"/>
              </a:buClr>
              <a:buSzPts val="1800"/>
              <a:buNone/>
            </a:pPr>
            <a:r>
              <a:rPr b="1" lang="en-US">
                <a:solidFill>
                  <a:srgbClr val="FF0000"/>
                </a:solidFill>
              </a:rPr>
              <a:t>Answer: False ☺ </a:t>
            </a:r>
            <a:endParaRPr b="1">
              <a:solidFill>
                <a:srgbClr val="FF0000"/>
              </a:solidFill>
            </a:endParaRPr>
          </a:p>
        </p:txBody>
      </p:sp>
      <p:pic>
        <p:nvPicPr>
          <p:cNvPr descr="Menu: How your measurements can help" id="196" name="Google Shape;196;p12"/>
          <p:cNvPicPr preferRelativeResize="0"/>
          <p:nvPr/>
        </p:nvPicPr>
        <p:blipFill rotWithShape="1">
          <a:blip r:embed="rId3">
            <a:alphaModFix/>
          </a:blip>
          <a:srcRect b="0" l="0" r="0" t="0"/>
          <a:stretch/>
        </p:blipFill>
        <p:spPr>
          <a:xfrm>
            <a:off x="-32086" y="-1"/>
            <a:ext cx="1165491" cy="6858001"/>
          </a:xfrm>
          <a:prstGeom prst="rect">
            <a:avLst/>
          </a:prstGeom>
          <a:noFill/>
          <a:ln>
            <a:noFill/>
          </a:ln>
        </p:spPr>
      </p:pic>
      <p:sp>
        <p:nvSpPr>
          <p:cNvPr id="197" name="Google Shape;197;p12"/>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descr="Banner: Dissolved Oxygen Protocol Using a Dissolved Oxygen Probe" id="198" name="Google Shape;198;p12"/>
          <p:cNvPicPr preferRelativeResize="0"/>
          <p:nvPr/>
        </p:nvPicPr>
        <p:blipFill rotWithShape="1">
          <a:blip r:embed="rId4">
            <a:alphaModFix/>
          </a:blip>
          <a:srcRect b="0" l="0" r="0" t="0"/>
          <a:stretch/>
        </p:blipFill>
        <p:spPr>
          <a:xfrm>
            <a:off x="1118418" y="-12204"/>
            <a:ext cx="8025583" cy="1007863"/>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 name="Shape 202"/>
        <p:cNvGrpSpPr/>
        <p:nvPr/>
      </p:nvGrpSpPr>
      <p:grpSpPr>
        <a:xfrm>
          <a:off x="0" y="0"/>
          <a:ext cx="0" cy="0"/>
          <a:chOff x="0" y="0"/>
          <a:chExt cx="0" cy="0"/>
        </a:xfrm>
      </p:grpSpPr>
      <p:sp>
        <p:nvSpPr>
          <p:cNvPr id="203" name="Google Shape;203;p13"/>
          <p:cNvSpPr txBox="1"/>
          <p:nvPr>
            <p:ph type="title"/>
          </p:nvPr>
        </p:nvSpPr>
        <p:spPr>
          <a:xfrm>
            <a:off x="1105728" y="983455"/>
            <a:ext cx="7886700" cy="68488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0072"/>
              </a:buClr>
              <a:buSzPts val="2800"/>
              <a:buFont typeface="Calibri"/>
              <a:buNone/>
            </a:pPr>
            <a:r>
              <a:rPr lang="en-US"/>
              <a:t>Let’s test your knowledge so far! Question 3</a:t>
            </a:r>
            <a:endParaRPr/>
          </a:p>
        </p:txBody>
      </p:sp>
      <p:sp>
        <p:nvSpPr>
          <p:cNvPr id="204" name="Google Shape;204;p13"/>
          <p:cNvSpPr txBox="1"/>
          <p:nvPr>
            <p:ph idx="1" type="body"/>
          </p:nvPr>
        </p:nvSpPr>
        <p:spPr>
          <a:xfrm>
            <a:off x="1224074" y="1835702"/>
            <a:ext cx="7291276" cy="435133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1800"/>
              <a:buNone/>
            </a:pPr>
            <a:r>
              <a:rPr lang="en-US"/>
              <a:t>When is water considered to be anoxic? Anoxia is a condition where there is </a:t>
            </a:r>
            <a:endParaRPr/>
          </a:p>
          <a:p>
            <a:pPr indent="0" lvl="0" marL="0" rtl="0" algn="l">
              <a:lnSpc>
                <a:spcPct val="90000"/>
              </a:lnSpc>
              <a:spcBef>
                <a:spcPts val="1000"/>
              </a:spcBef>
              <a:spcAft>
                <a:spcPts val="0"/>
              </a:spcAft>
              <a:buClr>
                <a:schemeClr val="dk1"/>
              </a:buClr>
              <a:buSzPts val="1800"/>
              <a:buNone/>
            </a:pPr>
            <a:r>
              <a:t/>
            </a:r>
            <a:endParaRPr/>
          </a:p>
          <a:p>
            <a:pPr indent="-342900" lvl="0" marL="342900" rtl="0" algn="l">
              <a:lnSpc>
                <a:spcPct val="90000"/>
              </a:lnSpc>
              <a:spcBef>
                <a:spcPts val="1000"/>
              </a:spcBef>
              <a:spcAft>
                <a:spcPts val="0"/>
              </a:spcAft>
              <a:buClr>
                <a:schemeClr val="dk1"/>
              </a:buClr>
              <a:buSzPts val="1800"/>
              <a:buFont typeface="Calibri"/>
              <a:buAutoNum type="alphaUcPeriod"/>
            </a:pPr>
            <a:r>
              <a:rPr lang="en-US"/>
              <a:t>Less than 2 ppm of dissolved oxygen in the water</a:t>
            </a:r>
            <a:endParaRPr/>
          </a:p>
          <a:p>
            <a:pPr indent="-342900" lvl="0" marL="342900" rtl="0" algn="l">
              <a:lnSpc>
                <a:spcPct val="90000"/>
              </a:lnSpc>
              <a:spcBef>
                <a:spcPts val="1000"/>
              </a:spcBef>
              <a:spcAft>
                <a:spcPts val="0"/>
              </a:spcAft>
              <a:buClr>
                <a:schemeClr val="dk1"/>
              </a:buClr>
              <a:buSzPts val="1800"/>
              <a:buFont typeface="Calibri"/>
              <a:buAutoNum type="alphaUcPeriod"/>
            </a:pPr>
            <a:r>
              <a:rPr lang="en-US"/>
              <a:t>When there is little to  no dissolved oxygen in the water</a:t>
            </a:r>
            <a:endParaRPr/>
          </a:p>
          <a:p>
            <a:pPr indent="-342900" lvl="0" marL="342900" rtl="0" algn="l">
              <a:lnSpc>
                <a:spcPct val="90000"/>
              </a:lnSpc>
              <a:spcBef>
                <a:spcPts val="1000"/>
              </a:spcBef>
              <a:spcAft>
                <a:spcPts val="0"/>
              </a:spcAft>
              <a:buClr>
                <a:schemeClr val="dk1"/>
              </a:buClr>
              <a:buSzPts val="1800"/>
              <a:buFont typeface="Calibri"/>
              <a:buAutoNum type="alphaUcPeriod"/>
            </a:pPr>
            <a:r>
              <a:rPr lang="en-US"/>
              <a:t>When there is too much dissolved oxygen in the water  </a:t>
            </a:r>
            <a:endParaRPr/>
          </a:p>
          <a:p>
            <a:pPr indent="0" lvl="0" marL="0" rtl="0" algn="l">
              <a:lnSpc>
                <a:spcPct val="90000"/>
              </a:lnSpc>
              <a:spcBef>
                <a:spcPts val="1000"/>
              </a:spcBef>
              <a:spcAft>
                <a:spcPts val="0"/>
              </a:spcAft>
              <a:buClr>
                <a:schemeClr val="dk1"/>
              </a:buClr>
              <a:buSzPts val="1800"/>
              <a:buNone/>
            </a:pPr>
            <a:r>
              <a:t/>
            </a:r>
            <a:endParaRPr/>
          </a:p>
        </p:txBody>
      </p:sp>
      <p:pic>
        <p:nvPicPr>
          <p:cNvPr descr="Menu: How your measurements can help" id="205" name="Google Shape;205;p13"/>
          <p:cNvPicPr preferRelativeResize="0"/>
          <p:nvPr/>
        </p:nvPicPr>
        <p:blipFill rotWithShape="1">
          <a:blip r:embed="rId3">
            <a:alphaModFix/>
          </a:blip>
          <a:srcRect b="0" l="0" r="0" t="0"/>
          <a:stretch/>
        </p:blipFill>
        <p:spPr>
          <a:xfrm>
            <a:off x="-32086" y="-1"/>
            <a:ext cx="1165491" cy="6858001"/>
          </a:xfrm>
          <a:prstGeom prst="rect">
            <a:avLst/>
          </a:prstGeom>
          <a:noFill/>
          <a:ln>
            <a:noFill/>
          </a:ln>
        </p:spPr>
      </p:pic>
      <p:sp>
        <p:nvSpPr>
          <p:cNvPr id="206" name="Google Shape;206;p13"/>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descr="Banner: Dissolved Oxygen Protocol Using a Dissolved Oxygen Probe" id="207" name="Google Shape;207;p13"/>
          <p:cNvPicPr preferRelativeResize="0"/>
          <p:nvPr/>
        </p:nvPicPr>
        <p:blipFill rotWithShape="1">
          <a:blip r:embed="rId4">
            <a:alphaModFix/>
          </a:blip>
          <a:srcRect b="0" l="0" r="0" t="0"/>
          <a:stretch/>
        </p:blipFill>
        <p:spPr>
          <a:xfrm>
            <a:off x="1118418" y="-12204"/>
            <a:ext cx="8025583" cy="1007863"/>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sp>
        <p:nvSpPr>
          <p:cNvPr id="212" name="Google Shape;212;p14"/>
          <p:cNvSpPr txBox="1"/>
          <p:nvPr>
            <p:ph type="title"/>
          </p:nvPr>
        </p:nvSpPr>
        <p:spPr>
          <a:xfrm>
            <a:off x="1105728" y="983455"/>
            <a:ext cx="7886700" cy="684883"/>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rgbClr val="000072"/>
              </a:buClr>
              <a:buSzPct val="100000"/>
              <a:buFont typeface="Calibri"/>
              <a:buNone/>
            </a:pPr>
            <a:r>
              <a:rPr lang="en-US"/>
              <a:t>Let’s test your knowledge so far! Answer to Question 3</a:t>
            </a:r>
            <a:endParaRPr/>
          </a:p>
        </p:txBody>
      </p:sp>
      <p:sp>
        <p:nvSpPr>
          <p:cNvPr id="213" name="Google Shape;213;p14"/>
          <p:cNvSpPr txBox="1"/>
          <p:nvPr>
            <p:ph idx="1" type="body"/>
          </p:nvPr>
        </p:nvSpPr>
        <p:spPr>
          <a:xfrm>
            <a:off x="1224074" y="1835702"/>
            <a:ext cx="7291276" cy="435133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1800"/>
              <a:buNone/>
            </a:pPr>
            <a:r>
              <a:rPr lang="en-US"/>
              <a:t>When is water considered to be anoxic? Anoxia is a condition where there is </a:t>
            </a:r>
            <a:endParaRPr/>
          </a:p>
          <a:p>
            <a:pPr indent="0" lvl="0" marL="0" rtl="0" algn="l">
              <a:lnSpc>
                <a:spcPct val="90000"/>
              </a:lnSpc>
              <a:spcBef>
                <a:spcPts val="1000"/>
              </a:spcBef>
              <a:spcAft>
                <a:spcPts val="0"/>
              </a:spcAft>
              <a:buClr>
                <a:schemeClr val="dk1"/>
              </a:buClr>
              <a:buSzPts val="1800"/>
              <a:buNone/>
            </a:pPr>
            <a:r>
              <a:t/>
            </a:r>
            <a:endParaRPr/>
          </a:p>
          <a:p>
            <a:pPr indent="-342900" lvl="0" marL="342900" rtl="0" algn="l">
              <a:lnSpc>
                <a:spcPct val="90000"/>
              </a:lnSpc>
              <a:spcBef>
                <a:spcPts val="1000"/>
              </a:spcBef>
              <a:spcAft>
                <a:spcPts val="0"/>
              </a:spcAft>
              <a:buClr>
                <a:schemeClr val="dk1"/>
              </a:buClr>
              <a:buSzPts val="1800"/>
              <a:buFont typeface="Calibri"/>
              <a:buAutoNum type="alphaUcPeriod"/>
            </a:pPr>
            <a:r>
              <a:rPr lang="en-US"/>
              <a:t>Less than 2 ppm of dissolved oxygen in he water</a:t>
            </a:r>
            <a:endParaRPr/>
          </a:p>
          <a:p>
            <a:pPr indent="-342900" lvl="0" marL="342900" rtl="0" algn="l">
              <a:lnSpc>
                <a:spcPct val="90000"/>
              </a:lnSpc>
              <a:spcBef>
                <a:spcPts val="1000"/>
              </a:spcBef>
              <a:spcAft>
                <a:spcPts val="0"/>
              </a:spcAft>
              <a:buClr>
                <a:srgbClr val="FF0000"/>
              </a:buClr>
              <a:buSzPts val="1800"/>
              <a:buFont typeface="Calibri"/>
              <a:buAutoNum type="alphaUcPeriod"/>
            </a:pPr>
            <a:r>
              <a:rPr b="1" lang="en-US">
                <a:solidFill>
                  <a:srgbClr val="FF0000"/>
                </a:solidFill>
              </a:rPr>
              <a:t>When there is little to  no dissolved oxygen in the water- Correct! ☺</a:t>
            </a:r>
            <a:endParaRPr/>
          </a:p>
          <a:p>
            <a:pPr indent="-342900" lvl="0" marL="342900" rtl="0" algn="l">
              <a:lnSpc>
                <a:spcPct val="90000"/>
              </a:lnSpc>
              <a:spcBef>
                <a:spcPts val="1000"/>
              </a:spcBef>
              <a:spcAft>
                <a:spcPts val="0"/>
              </a:spcAft>
              <a:buClr>
                <a:schemeClr val="dk1"/>
              </a:buClr>
              <a:buSzPts val="1800"/>
              <a:buFont typeface="Calibri"/>
              <a:buAutoNum type="alphaUcPeriod"/>
            </a:pPr>
            <a:r>
              <a:rPr lang="en-US"/>
              <a:t>When there is too much dissolved oxygen in the water  </a:t>
            </a:r>
            <a:endParaRPr/>
          </a:p>
          <a:p>
            <a:pPr indent="-228600" lvl="0" marL="342900" rtl="0" algn="l">
              <a:lnSpc>
                <a:spcPct val="90000"/>
              </a:lnSpc>
              <a:spcBef>
                <a:spcPts val="1000"/>
              </a:spcBef>
              <a:spcAft>
                <a:spcPts val="0"/>
              </a:spcAft>
              <a:buClr>
                <a:schemeClr val="dk1"/>
              </a:buClr>
              <a:buSzPts val="1800"/>
              <a:buFont typeface="Calibri"/>
              <a:buNone/>
            </a:pPr>
            <a:r>
              <a:t/>
            </a:r>
            <a:endParaRPr/>
          </a:p>
          <a:p>
            <a:pPr indent="-228600" lvl="0" marL="342900" rtl="0" algn="l">
              <a:lnSpc>
                <a:spcPct val="90000"/>
              </a:lnSpc>
              <a:spcBef>
                <a:spcPts val="1000"/>
              </a:spcBef>
              <a:spcAft>
                <a:spcPts val="0"/>
              </a:spcAft>
              <a:buClr>
                <a:schemeClr val="dk1"/>
              </a:buClr>
              <a:buSzPts val="1800"/>
              <a:buFont typeface="Calibri"/>
              <a:buNone/>
            </a:pPr>
            <a:r>
              <a:t/>
            </a:r>
            <a:endParaRPr/>
          </a:p>
          <a:p>
            <a:pPr indent="-228600" lvl="0" marL="342900" rtl="0" algn="l">
              <a:lnSpc>
                <a:spcPct val="90000"/>
              </a:lnSpc>
              <a:spcBef>
                <a:spcPts val="1000"/>
              </a:spcBef>
              <a:spcAft>
                <a:spcPts val="0"/>
              </a:spcAft>
              <a:buClr>
                <a:schemeClr val="dk1"/>
              </a:buClr>
              <a:buSzPts val="1800"/>
              <a:buFont typeface="Calibri"/>
              <a:buNone/>
            </a:pPr>
            <a:r>
              <a:t/>
            </a:r>
            <a:endParaRPr/>
          </a:p>
          <a:p>
            <a:pPr indent="0" lvl="0" marL="0" rtl="0" algn="l">
              <a:lnSpc>
                <a:spcPct val="90000"/>
              </a:lnSpc>
              <a:spcBef>
                <a:spcPts val="1000"/>
              </a:spcBef>
              <a:spcAft>
                <a:spcPts val="0"/>
              </a:spcAft>
              <a:buClr>
                <a:srgbClr val="000072"/>
              </a:buClr>
              <a:buSzPts val="2000"/>
              <a:buNone/>
            </a:pPr>
            <a:r>
              <a:rPr b="1" lang="en-US" sz="2000">
                <a:solidFill>
                  <a:srgbClr val="000072"/>
                </a:solidFill>
              </a:rPr>
              <a:t>Let’s now move on to review the Dissolved Oxygen Protocol!</a:t>
            </a:r>
            <a:endParaRPr b="1" sz="2000">
              <a:solidFill>
                <a:srgbClr val="000072"/>
              </a:solidFill>
            </a:endParaRPr>
          </a:p>
          <a:p>
            <a:pPr indent="0" lvl="0" marL="0" rtl="0" algn="l">
              <a:lnSpc>
                <a:spcPct val="90000"/>
              </a:lnSpc>
              <a:spcBef>
                <a:spcPts val="1000"/>
              </a:spcBef>
              <a:spcAft>
                <a:spcPts val="0"/>
              </a:spcAft>
              <a:buClr>
                <a:schemeClr val="dk1"/>
              </a:buClr>
              <a:buSzPts val="1800"/>
              <a:buNone/>
            </a:pPr>
            <a:r>
              <a:t/>
            </a:r>
            <a:endParaRPr/>
          </a:p>
        </p:txBody>
      </p:sp>
      <p:pic>
        <p:nvPicPr>
          <p:cNvPr descr="Menu: How your measurements can help" id="214" name="Google Shape;214;p14"/>
          <p:cNvPicPr preferRelativeResize="0"/>
          <p:nvPr/>
        </p:nvPicPr>
        <p:blipFill rotWithShape="1">
          <a:blip r:embed="rId3">
            <a:alphaModFix/>
          </a:blip>
          <a:srcRect b="0" l="0" r="0" t="0"/>
          <a:stretch/>
        </p:blipFill>
        <p:spPr>
          <a:xfrm>
            <a:off x="-32086" y="-1"/>
            <a:ext cx="1165491" cy="6858001"/>
          </a:xfrm>
          <a:prstGeom prst="rect">
            <a:avLst/>
          </a:prstGeom>
          <a:noFill/>
          <a:ln>
            <a:noFill/>
          </a:ln>
        </p:spPr>
      </p:pic>
      <p:sp>
        <p:nvSpPr>
          <p:cNvPr id="215" name="Google Shape;215;p14"/>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descr="Banner: Dissolved Oxygen Protocol Using a Dissolved Oxygen Probe" id="216" name="Google Shape;216;p14"/>
          <p:cNvPicPr preferRelativeResize="0"/>
          <p:nvPr/>
        </p:nvPicPr>
        <p:blipFill rotWithShape="1">
          <a:blip r:embed="rId4">
            <a:alphaModFix/>
          </a:blip>
          <a:srcRect b="0" l="0" r="0" t="0"/>
          <a:stretch/>
        </p:blipFill>
        <p:spPr>
          <a:xfrm>
            <a:off x="1118418" y="-12204"/>
            <a:ext cx="8025583" cy="1007863"/>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0" name="Shape 220"/>
        <p:cNvGrpSpPr/>
        <p:nvPr/>
      </p:nvGrpSpPr>
      <p:grpSpPr>
        <a:xfrm>
          <a:off x="0" y="0"/>
          <a:ext cx="0" cy="0"/>
          <a:chOff x="0" y="0"/>
          <a:chExt cx="0" cy="0"/>
        </a:xfrm>
      </p:grpSpPr>
      <p:sp>
        <p:nvSpPr>
          <p:cNvPr id="221" name="Google Shape;221;p15"/>
          <p:cNvSpPr txBox="1"/>
          <p:nvPr>
            <p:ph type="title"/>
          </p:nvPr>
        </p:nvSpPr>
        <p:spPr>
          <a:xfrm>
            <a:off x="1105728" y="983456"/>
            <a:ext cx="7886700" cy="812688"/>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0072"/>
              </a:buClr>
              <a:buSzPts val="2800"/>
              <a:buFont typeface="Calibri"/>
              <a:buNone/>
            </a:pPr>
            <a:r>
              <a:rPr lang="en-US"/>
              <a:t>Protocol at a Glance</a:t>
            </a:r>
            <a:endParaRPr/>
          </a:p>
        </p:txBody>
      </p:sp>
      <p:graphicFrame>
        <p:nvGraphicFramePr>
          <p:cNvPr descr="Table:  Where=hydrology study site, Time Needed=Probe Setup, 20-30 mins., Probe measurements 10 minutes, prerequisites= hydrology investigation study site definition. salinity protocol, if investigating ocean or brackish waters, Key instrument= DO probe, Skill level= Middle and secondary, Frequency= ideally weekly. Quality Control procedure every 6 months, Probe calibration every time probe is used. " id="222" name="Google Shape;222;p15"/>
          <p:cNvGraphicFramePr/>
          <p:nvPr/>
        </p:nvGraphicFramePr>
        <p:xfrm>
          <a:off x="1665514" y="2014274"/>
          <a:ext cx="3000000" cy="3000000"/>
        </p:xfrm>
        <a:graphic>
          <a:graphicData uri="http://schemas.openxmlformats.org/drawingml/2006/table">
            <a:tbl>
              <a:tblPr bandRow="1" firstRow="1">
                <a:noFill/>
                <a:tableStyleId>{C38069E5-3DDD-4BEC-92D2-720F504FBEE8}</a:tableStyleId>
              </a:tblPr>
              <a:tblGrid>
                <a:gridCol w="3453500"/>
                <a:gridCol w="3453500"/>
              </a:tblGrid>
              <a:tr h="477325">
                <a:tc>
                  <a:txBody>
                    <a:bodyPr/>
                    <a:lstStyle/>
                    <a:p>
                      <a:pPr indent="0" lvl="0" marL="0" marR="0" rtl="0" algn="l">
                        <a:spcBef>
                          <a:spcPts val="0"/>
                        </a:spcBef>
                        <a:spcAft>
                          <a:spcPts val="0"/>
                        </a:spcAft>
                        <a:buNone/>
                      </a:pPr>
                      <a:r>
                        <a:rPr b="0" lang="en-US" sz="1800" u="none" cap="none" strike="noStrike"/>
                        <a:t>Where</a:t>
                      </a:r>
                      <a:endParaRPr b="0" sz="1800"/>
                    </a:p>
                  </a:txBody>
                  <a:tcPr marT="45725" marB="45725" marR="91450" marL="91450"/>
                </a:tc>
                <a:tc>
                  <a:txBody>
                    <a:bodyPr/>
                    <a:lstStyle/>
                    <a:p>
                      <a:pPr indent="0" lvl="0" marL="0" marR="0" rtl="0" algn="l">
                        <a:spcBef>
                          <a:spcPts val="0"/>
                        </a:spcBef>
                        <a:spcAft>
                          <a:spcPts val="0"/>
                        </a:spcAft>
                        <a:buNone/>
                      </a:pPr>
                      <a:r>
                        <a:rPr b="0" lang="en-US" sz="1800"/>
                        <a:t>Hydrology study site</a:t>
                      </a:r>
                      <a:endParaRPr b="0" sz="1800"/>
                    </a:p>
                  </a:txBody>
                  <a:tcPr marT="45725" marB="45725" marR="91450" marL="91450"/>
                </a:tc>
              </a:tr>
              <a:tr h="619675">
                <a:tc>
                  <a:txBody>
                    <a:bodyPr/>
                    <a:lstStyle/>
                    <a:p>
                      <a:pPr indent="0" lvl="0" marL="0" marR="0" rtl="0" algn="l">
                        <a:spcBef>
                          <a:spcPts val="0"/>
                        </a:spcBef>
                        <a:spcAft>
                          <a:spcPts val="0"/>
                        </a:spcAft>
                        <a:buNone/>
                      </a:pPr>
                      <a:r>
                        <a:rPr lang="en-US" sz="1800"/>
                        <a:t>Time Needed</a:t>
                      </a:r>
                      <a:endParaRPr sz="1800"/>
                    </a:p>
                  </a:txBody>
                  <a:tcPr marT="45725" marB="45725" marR="91450" marL="91450"/>
                </a:tc>
                <a:tc>
                  <a:txBody>
                    <a:bodyPr/>
                    <a:lstStyle/>
                    <a:p>
                      <a:pPr indent="0" lvl="0" marL="0" marR="0" rtl="0" algn="l">
                        <a:spcBef>
                          <a:spcPts val="0"/>
                        </a:spcBef>
                        <a:spcAft>
                          <a:spcPts val="0"/>
                        </a:spcAft>
                        <a:buNone/>
                      </a:pPr>
                      <a:r>
                        <a:rPr lang="en-US" sz="1800"/>
                        <a:t>Probe Setup:</a:t>
                      </a:r>
                      <a:r>
                        <a:rPr lang="en-US" sz="1800"/>
                        <a:t> 20-30 minutes; Probe measurements 10 minutes</a:t>
                      </a:r>
                      <a:endParaRPr sz="1800"/>
                    </a:p>
                  </a:txBody>
                  <a:tcPr marT="45725" marB="45725" marR="91450" marL="91450"/>
                </a:tc>
              </a:tr>
              <a:tr h="885250">
                <a:tc>
                  <a:txBody>
                    <a:bodyPr/>
                    <a:lstStyle/>
                    <a:p>
                      <a:pPr indent="0" lvl="0" marL="0" marR="0" rtl="0" algn="l">
                        <a:spcBef>
                          <a:spcPts val="0"/>
                        </a:spcBef>
                        <a:spcAft>
                          <a:spcPts val="0"/>
                        </a:spcAft>
                        <a:buNone/>
                      </a:pPr>
                      <a:r>
                        <a:rPr lang="en-US" sz="1800"/>
                        <a:t>Prerequisites</a:t>
                      </a:r>
                      <a:endParaRPr sz="1800"/>
                    </a:p>
                  </a:txBody>
                  <a:tcPr marT="45725" marB="45725" marR="91450" marL="91450"/>
                </a:tc>
                <a:tc>
                  <a:txBody>
                    <a:bodyPr/>
                    <a:lstStyle/>
                    <a:p>
                      <a:pPr indent="0" lvl="0" marL="0" marR="0" rtl="0" algn="l">
                        <a:spcBef>
                          <a:spcPts val="0"/>
                        </a:spcBef>
                        <a:spcAft>
                          <a:spcPts val="0"/>
                        </a:spcAft>
                        <a:buNone/>
                      </a:pPr>
                      <a:r>
                        <a:rPr lang="en-US" sz="1800"/>
                        <a:t>Hydrology Investigation</a:t>
                      </a:r>
                      <a:r>
                        <a:rPr lang="en-US" sz="1800"/>
                        <a:t> Study</a:t>
                      </a:r>
                      <a:r>
                        <a:rPr lang="en-US" sz="1800"/>
                        <a:t> Site Definition.  Salinity Protocol,</a:t>
                      </a:r>
                      <a:r>
                        <a:rPr lang="en-US" sz="1800"/>
                        <a:t> if investigating ocean or brackish waters</a:t>
                      </a:r>
                      <a:endParaRPr sz="1800"/>
                    </a:p>
                  </a:txBody>
                  <a:tcPr marT="45725" marB="45725" marR="91450" marL="91450"/>
                </a:tc>
              </a:tr>
              <a:tr h="452100">
                <a:tc>
                  <a:txBody>
                    <a:bodyPr/>
                    <a:lstStyle/>
                    <a:p>
                      <a:pPr indent="0" lvl="0" marL="0" marR="0" rtl="0" algn="l">
                        <a:spcBef>
                          <a:spcPts val="0"/>
                        </a:spcBef>
                        <a:spcAft>
                          <a:spcPts val="0"/>
                        </a:spcAft>
                        <a:buNone/>
                      </a:pPr>
                      <a:r>
                        <a:rPr lang="en-US" sz="1800"/>
                        <a:t>Key Instrument</a:t>
                      </a:r>
                      <a:endParaRPr sz="1800"/>
                    </a:p>
                  </a:txBody>
                  <a:tcPr marT="45725" marB="45725" marR="91450" marL="91450"/>
                </a:tc>
                <a:tc>
                  <a:txBody>
                    <a:bodyPr/>
                    <a:lstStyle/>
                    <a:p>
                      <a:pPr indent="0" lvl="0" marL="0" marR="0" rtl="0" algn="l">
                        <a:spcBef>
                          <a:spcPts val="0"/>
                        </a:spcBef>
                        <a:spcAft>
                          <a:spcPts val="0"/>
                        </a:spcAft>
                        <a:buNone/>
                      </a:pPr>
                      <a:r>
                        <a:rPr lang="en-US" sz="1800"/>
                        <a:t>Dissolved Oxygen Probe</a:t>
                      </a:r>
                      <a:endParaRPr sz="1800"/>
                    </a:p>
                  </a:txBody>
                  <a:tcPr marT="45725" marB="45725" marR="91450" marL="91450"/>
                </a:tc>
              </a:tr>
              <a:tr h="452100">
                <a:tc>
                  <a:txBody>
                    <a:bodyPr/>
                    <a:lstStyle/>
                    <a:p>
                      <a:pPr indent="0" lvl="0" marL="0" marR="0" rtl="0" algn="l">
                        <a:spcBef>
                          <a:spcPts val="0"/>
                        </a:spcBef>
                        <a:spcAft>
                          <a:spcPts val="0"/>
                        </a:spcAft>
                        <a:buNone/>
                      </a:pPr>
                      <a:r>
                        <a:rPr lang="en-US" sz="1800"/>
                        <a:t>Skill Level</a:t>
                      </a:r>
                      <a:endParaRPr sz="1800"/>
                    </a:p>
                  </a:txBody>
                  <a:tcPr marT="45725" marB="45725" marR="91450" marL="91450"/>
                </a:tc>
                <a:tc>
                  <a:txBody>
                    <a:bodyPr/>
                    <a:lstStyle/>
                    <a:p>
                      <a:pPr indent="0" lvl="0" marL="0" marR="0" rtl="0" algn="l">
                        <a:spcBef>
                          <a:spcPts val="0"/>
                        </a:spcBef>
                        <a:spcAft>
                          <a:spcPts val="0"/>
                        </a:spcAft>
                        <a:buNone/>
                      </a:pPr>
                      <a:r>
                        <a:rPr lang="en-US" sz="1800"/>
                        <a:t>Middle and Secondary</a:t>
                      </a:r>
                      <a:endParaRPr sz="1800"/>
                    </a:p>
                  </a:txBody>
                  <a:tcPr marT="45725" marB="45725" marR="91450" marL="91450"/>
                </a:tc>
              </a:tr>
              <a:tr h="885250">
                <a:tc>
                  <a:txBody>
                    <a:bodyPr/>
                    <a:lstStyle/>
                    <a:p>
                      <a:pPr indent="0" lvl="0" marL="0" marR="0" rtl="0" algn="l">
                        <a:spcBef>
                          <a:spcPts val="0"/>
                        </a:spcBef>
                        <a:spcAft>
                          <a:spcPts val="0"/>
                        </a:spcAft>
                        <a:buNone/>
                      </a:pPr>
                      <a:r>
                        <a:rPr lang="en-US" sz="1800"/>
                        <a:t>Frequency</a:t>
                      </a:r>
                      <a:endParaRPr sz="1800"/>
                    </a:p>
                  </a:txBody>
                  <a:tcPr marT="45725" marB="45725" marR="91450" marL="91450"/>
                </a:tc>
                <a:tc>
                  <a:txBody>
                    <a:bodyPr/>
                    <a:lstStyle/>
                    <a:p>
                      <a:pPr indent="0" lvl="0" marL="0" marR="0" rtl="0" algn="l">
                        <a:spcBef>
                          <a:spcPts val="0"/>
                        </a:spcBef>
                        <a:spcAft>
                          <a:spcPts val="0"/>
                        </a:spcAft>
                        <a:buNone/>
                      </a:pPr>
                      <a:r>
                        <a:rPr lang="en-US" sz="1800"/>
                        <a:t>Ideally, weekly. Probe calibration</a:t>
                      </a:r>
                      <a:r>
                        <a:rPr lang="en-US" sz="1800"/>
                        <a:t> every time probe is used- or within 24 hours.</a:t>
                      </a:r>
                      <a:endParaRPr sz="1800"/>
                    </a:p>
                  </a:txBody>
                  <a:tcPr marT="45725" marB="45725" marR="91450" marL="91450"/>
                </a:tc>
              </a:tr>
            </a:tbl>
          </a:graphicData>
        </a:graphic>
      </p:graphicFrame>
      <p:pic>
        <p:nvPicPr>
          <p:cNvPr descr="Banner: Dissolved Oxygen Protocol Using a Dissolved Oxygen Probe" id="223" name="Google Shape;223;p15"/>
          <p:cNvPicPr preferRelativeResize="0"/>
          <p:nvPr/>
        </p:nvPicPr>
        <p:blipFill rotWithShape="1">
          <a:blip r:embed="rId3">
            <a:alphaModFix/>
          </a:blip>
          <a:srcRect b="0" l="0" r="0" t="0"/>
          <a:stretch/>
        </p:blipFill>
        <p:spPr>
          <a:xfrm>
            <a:off x="1133404" y="-8358"/>
            <a:ext cx="8010595" cy="1030819"/>
          </a:xfrm>
          <a:prstGeom prst="rect">
            <a:avLst/>
          </a:prstGeom>
          <a:noFill/>
          <a:ln>
            <a:noFill/>
          </a:ln>
        </p:spPr>
      </p:pic>
      <p:pic>
        <p:nvPicPr>
          <p:cNvPr descr="Menu: how to collect your data" id="224" name="Google Shape;224;p15"/>
          <p:cNvPicPr preferRelativeResize="0"/>
          <p:nvPr/>
        </p:nvPicPr>
        <p:blipFill rotWithShape="1">
          <a:blip r:embed="rId4">
            <a:alphaModFix/>
          </a:blip>
          <a:srcRect b="0" l="0" r="0" t="0"/>
          <a:stretch/>
        </p:blipFill>
        <p:spPr>
          <a:xfrm>
            <a:off x="-19338" y="0"/>
            <a:ext cx="1167580" cy="6858000"/>
          </a:xfrm>
          <a:prstGeom prst="rect">
            <a:avLst/>
          </a:prstGeom>
          <a:noFill/>
          <a:ln>
            <a:noFill/>
          </a:ln>
        </p:spPr>
      </p:pic>
      <p:sp>
        <p:nvSpPr>
          <p:cNvPr id="225" name="Google Shape;225;p15"/>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9" name="Shape 229"/>
        <p:cNvGrpSpPr/>
        <p:nvPr/>
      </p:nvGrpSpPr>
      <p:grpSpPr>
        <a:xfrm>
          <a:off x="0" y="0"/>
          <a:ext cx="0" cy="0"/>
          <a:chOff x="0" y="0"/>
          <a:chExt cx="0" cy="0"/>
        </a:xfrm>
      </p:grpSpPr>
      <p:sp>
        <p:nvSpPr>
          <p:cNvPr id="230" name="Google Shape;230;p16"/>
          <p:cNvSpPr txBox="1"/>
          <p:nvPr>
            <p:ph type="title"/>
          </p:nvPr>
        </p:nvSpPr>
        <p:spPr>
          <a:xfrm>
            <a:off x="1105728" y="825375"/>
            <a:ext cx="78867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0072"/>
              </a:buClr>
              <a:buSzPts val="2400"/>
              <a:buFont typeface="Calibri"/>
              <a:buNone/>
            </a:pPr>
            <a:r>
              <a:rPr lang="en-US" sz="2400"/>
              <a:t>Simultaneous or Prior Investigations Required Prior to Doing the Dissolved Oxygen Protocol</a:t>
            </a:r>
            <a:endParaRPr/>
          </a:p>
        </p:txBody>
      </p:sp>
      <p:sp>
        <p:nvSpPr>
          <p:cNvPr id="231" name="Google Shape;231;p16"/>
          <p:cNvSpPr txBox="1"/>
          <p:nvPr>
            <p:ph idx="1" type="body"/>
          </p:nvPr>
        </p:nvSpPr>
        <p:spPr>
          <a:xfrm>
            <a:off x="1148242" y="1721402"/>
            <a:ext cx="7483101" cy="4351338"/>
          </a:xfrm>
          <a:prstGeom prst="rect">
            <a:avLst/>
          </a:prstGeom>
          <a:noFill/>
          <a:ln>
            <a:noFill/>
          </a:ln>
        </p:spPr>
        <p:txBody>
          <a:bodyPr anchorCtr="0" anchor="t" bIns="45700" lIns="91425" spcFirstLastPara="1" rIns="91425" wrap="square" tIns="45700">
            <a:normAutofit lnSpcReduction="10000"/>
          </a:bodyPr>
          <a:lstStyle/>
          <a:p>
            <a:pPr indent="0" lvl="0" marL="0" rtl="0" algn="l">
              <a:lnSpc>
                <a:spcPct val="90000"/>
              </a:lnSpc>
              <a:spcBef>
                <a:spcPts val="0"/>
              </a:spcBef>
              <a:spcAft>
                <a:spcPts val="0"/>
              </a:spcAft>
              <a:buClr>
                <a:schemeClr val="dk1"/>
              </a:buClr>
              <a:buSzPts val="2400"/>
              <a:buNone/>
            </a:pPr>
            <a:r>
              <a:t/>
            </a:r>
            <a:endParaRPr b="1" sz="2400">
              <a:solidFill>
                <a:srgbClr val="000072"/>
              </a:solidFill>
            </a:endParaRPr>
          </a:p>
          <a:p>
            <a:pPr indent="0" lvl="0" marL="0" rtl="0" algn="just">
              <a:lnSpc>
                <a:spcPct val="90000"/>
              </a:lnSpc>
              <a:spcBef>
                <a:spcPts val="1000"/>
              </a:spcBef>
              <a:spcAft>
                <a:spcPts val="0"/>
              </a:spcAft>
              <a:buClr>
                <a:schemeClr val="dk1"/>
              </a:buClr>
              <a:buSzPts val="1800"/>
              <a:buNone/>
            </a:pPr>
            <a:r>
              <a:rPr lang="en-US"/>
              <a:t>The Water DO Protocol will allow you to determine the amount of dissolved oxygen of a water body. This protocol is conducted at your </a:t>
            </a:r>
            <a:r>
              <a:rPr b="1" lang="en-US">
                <a:solidFill>
                  <a:srgbClr val="000072"/>
                </a:solidFill>
              </a:rPr>
              <a:t>GLOBE Study Site</a:t>
            </a:r>
            <a:r>
              <a:rPr lang="en-US"/>
              <a:t>. You will need to define your </a:t>
            </a:r>
            <a:r>
              <a:rPr b="1" lang="en-US">
                <a:solidFill>
                  <a:srgbClr val="000072"/>
                </a:solidFill>
              </a:rPr>
              <a:t>GLOBE Study Site </a:t>
            </a:r>
            <a:r>
              <a:rPr lang="en-US"/>
              <a:t>where you will conduct your </a:t>
            </a:r>
            <a:r>
              <a:rPr b="1" lang="en-US">
                <a:solidFill>
                  <a:srgbClr val="000072"/>
                </a:solidFill>
              </a:rPr>
              <a:t>Hydrosphere Investigation</a:t>
            </a:r>
            <a:r>
              <a:rPr lang="en-US"/>
              <a:t> prior to beginning this protocol. The </a:t>
            </a:r>
            <a:r>
              <a:rPr b="1" lang="en-US">
                <a:solidFill>
                  <a:srgbClr val="000072"/>
                </a:solidFill>
              </a:rPr>
              <a:t>Hydrosphere Investigation Data Sheet</a:t>
            </a:r>
            <a:r>
              <a:rPr lang="en-US"/>
              <a:t> is used to record all the hydrosphere measurements, including DO.  You will also want to map your Hydrosphere Site at some point.  </a:t>
            </a:r>
            <a:endParaRPr/>
          </a:p>
          <a:p>
            <a:pPr indent="0" lvl="0" marL="0" rtl="0" algn="just">
              <a:lnSpc>
                <a:spcPct val="90000"/>
              </a:lnSpc>
              <a:spcBef>
                <a:spcPts val="1000"/>
              </a:spcBef>
              <a:spcAft>
                <a:spcPts val="0"/>
              </a:spcAft>
              <a:buClr>
                <a:schemeClr val="dk1"/>
              </a:buClr>
              <a:buSzPts val="1800"/>
              <a:buNone/>
            </a:pPr>
            <a:r>
              <a:t/>
            </a:r>
            <a:endParaRPr/>
          </a:p>
          <a:p>
            <a:pPr indent="-285750" lvl="0" marL="285750" rtl="0" algn="just">
              <a:lnSpc>
                <a:spcPct val="90000"/>
              </a:lnSpc>
              <a:spcBef>
                <a:spcPts val="1000"/>
              </a:spcBef>
              <a:spcAft>
                <a:spcPts val="0"/>
              </a:spcAft>
              <a:buClr>
                <a:schemeClr val="dk2"/>
              </a:buClr>
              <a:buSzPts val="1800"/>
              <a:buFont typeface="Arial"/>
              <a:buChar char="•"/>
            </a:pPr>
            <a:r>
              <a:rPr b="1" lang="en-US" u="sng">
                <a:solidFill>
                  <a:schemeClr val="hlink"/>
                </a:solidFill>
                <a:hlinkClick r:id="rId3"/>
              </a:rPr>
              <a:t>GLOBE Study Site Definition Sheet</a:t>
            </a:r>
            <a:endParaRPr b="1">
              <a:solidFill>
                <a:schemeClr val="dk2"/>
              </a:solidFill>
            </a:endParaRPr>
          </a:p>
          <a:p>
            <a:pPr indent="-171450" lvl="0" marL="285750" rtl="0" algn="just">
              <a:lnSpc>
                <a:spcPct val="90000"/>
              </a:lnSpc>
              <a:spcBef>
                <a:spcPts val="1000"/>
              </a:spcBef>
              <a:spcAft>
                <a:spcPts val="0"/>
              </a:spcAft>
              <a:buClr>
                <a:schemeClr val="dk1"/>
              </a:buClr>
              <a:buSzPts val="1800"/>
              <a:buFont typeface="Arial"/>
              <a:buNone/>
            </a:pPr>
            <a:r>
              <a:t/>
            </a:r>
            <a:endParaRPr b="1">
              <a:solidFill>
                <a:schemeClr val="dk2"/>
              </a:solidFill>
            </a:endParaRPr>
          </a:p>
          <a:p>
            <a:pPr indent="-285750" lvl="0" marL="285750" rtl="0" algn="just">
              <a:lnSpc>
                <a:spcPct val="90000"/>
              </a:lnSpc>
              <a:spcBef>
                <a:spcPts val="1000"/>
              </a:spcBef>
              <a:spcAft>
                <a:spcPts val="0"/>
              </a:spcAft>
              <a:buClr>
                <a:schemeClr val="dk2"/>
              </a:buClr>
              <a:buSzPts val="1800"/>
              <a:buFont typeface="Arial"/>
              <a:buChar char="•"/>
            </a:pPr>
            <a:r>
              <a:rPr b="1" lang="en-US" u="sng">
                <a:solidFill>
                  <a:schemeClr val="dk2"/>
                </a:solidFill>
                <a:hlinkClick r:id="rId4">
                  <a:extLst>
                    <a:ext uri="{A12FA001-AC4F-418D-AE19-62706E023703}">
                      <ahyp:hlinkClr val="tx"/>
                    </a:ext>
                  </a:extLst>
                </a:hlinkClick>
              </a:rPr>
              <a:t>Hydrosphere Investigation Data Sheet</a:t>
            </a:r>
            <a:endParaRPr b="1">
              <a:solidFill>
                <a:schemeClr val="dk2"/>
              </a:solidFill>
            </a:endParaRPr>
          </a:p>
          <a:p>
            <a:pPr indent="-171450" lvl="0" marL="285750" rtl="0" algn="just">
              <a:lnSpc>
                <a:spcPct val="90000"/>
              </a:lnSpc>
              <a:spcBef>
                <a:spcPts val="1000"/>
              </a:spcBef>
              <a:spcAft>
                <a:spcPts val="0"/>
              </a:spcAft>
              <a:buClr>
                <a:schemeClr val="dk1"/>
              </a:buClr>
              <a:buSzPts val="1800"/>
              <a:buFont typeface="Arial"/>
              <a:buNone/>
            </a:pPr>
            <a:r>
              <a:t/>
            </a:r>
            <a:endParaRPr b="1">
              <a:solidFill>
                <a:schemeClr val="dk2"/>
              </a:solidFill>
            </a:endParaRPr>
          </a:p>
          <a:p>
            <a:pPr indent="-285750" lvl="0" marL="285750" rtl="0" algn="just">
              <a:lnSpc>
                <a:spcPct val="90000"/>
              </a:lnSpc>
              <a:spcBef>
                <a:spcPts val="1000"/>
              </a:spcBef>
              <a:spcAft>
                <a:spcPts val="0"/>
              </a:spcAft>
              <a:buClr>
                <a:schemeClr val="dk2"/>
              </a:buClr>
              <a:buSzPts val="1800"/>
              <a:buFont typeface="Arial"/>
              <a:buChar char="•"/>
            </a:pPr>
            <a:r>
              <a:rPr b="1" lang="en-US">
                <a:solidFill>
                  <a:schemeClr val="dk2"/>
                </a:solidFill>
              </a:rPr>
              <a:t> </a:t>
            </a:r>
            <a:r>
              <a:rPr b="1" lang="en-US" u="sng">
                <a:solidFill>
                  <a:schemeClr val="dk2"/>
                </a:solidFill>
                <a:hlinkClick r:id="rId5">
                  <a:extLst>
                    <a:ext uri="{A12FA001-AC4F-418D-AE19-62706E023703}">
                      <ahyp:hlinkClr val="tx"/>
                    </a:ext>
                  </a:extLst>
                </a:hlinkClick>
              </a:rPr>
              <a:t>Mapping your Hydrosphere Study Site Field Guide</a:t>
            </a:r>
            <a:endParaRPr b="1" sz="1400">
              <a:solidFill>
                <a:schemeClr val="dk2"/>
              </a:solidFill>
            </a:endParaRPr>
          </a:p>
          <a:p>
            <a:pPr indent="0" lvl="0" marL="0" rtl="0" algn="l">
              <a:lnSpc>
                <a:spcPct val="90000"/>
              </a:lnSpc>
              <a:spcBef>
                <a:spcPts val="1000"/>
              </a:spcBef>
              <a:spcAft>
                <a:spcPts val="0"/>
              </a:spcAft>
              <a:buClr>
                <a:schemeClr val="dk1"/>
              </a:buClr>
              <a:buSzPts val="1800"/>
              <a:buNone/>
            </a:pPr>
            <a:r>
              <a:t/>
            </a:r>
            <a:endParaRPr/>
          </a:p>
        </p:txBody>
      </p:sp>
      <p:pic>
        <p:nvPicPr>
          <p:cNvPr descr="Banner: Dissolved Oxygen Protocol Using a Dissolved Oxygen Probe" id="232" name="Google Shape;232;p16"/>
          <p:cNvPicPr preferRelativeResize="0"/>
          <p:nvPr/>
        </p:nvPicPr>
        <p:blipFill rotWithShape="1">
          <a:blip r:embed="rId6">
            <a:alphaModFix/>
          </a:blip>
          <a:srcRect b="0" l="0" r="0" t="0"/>
          <a:stretch/>
        </p:blipFill>
        <p:spPr>
          <a:xfrm>
            <a:off x="1133404" y="-8358"/>
            <a:ext cx="8010595" cy="1030819"/>
          </a:xfrm>
          <a:prstGeom prst="rect">
            <a:avLst/>
          </a:prstGeom>
          <a:noFill/>
          <a:ln>
            <a:noFill/>
          </a:ln>
        </p:spPr>
      </p:pic>
      <p:pic>
        <p:nvPicPr>
          <p:cNvPr descr="Menu: how to collect your data" id="233" name="Google Shape;233;p16"/>
          <p:cNvPicPr preferRelativeResize="0"/>
          <p:nvPr/>
        </p:nvPicPr>
        <p:blipFill rotWithShape="1">
          <a:blip r:embed="rId7">
            <a:alphaModFix/>
          </a:blip>
          <a:srcRect b="0" l="0" r="0" t="0"/>
          <a:stretch/>
        </p:blipFill>
        <p:spPr>
          <a:xfrm>
            <a:off x="-19338" y="0"/>
            <a:ext cx="1167580" cy="6858000"/>
          </a:xfrm>
          <a:prstGeom prst="rect">
            <a:avLst/>
          </a:prstGeom>
          <a:noFill/>
          <a:ln>
            <a:noFill/>
          </a:ln>
        </p:spPr>
      </p:pic>
      <p:pic>
        <p:nvPicPr>
          <p:cNvPr descr="photograph of a lake as seen through rushes and grasses on the shore." id="234" name="Google Shape;234;p16"/>
          <p:cNvPicPr preferRelativeResize="0"/>
          <p:nvPr>
            <p:ph idx="2" type="body"/>
          </p:nvPr>
        </p:nvPicPr>
        <p:blipFill rotWithShape="1">
          <a:blip r:embed="rId8">
            <a:alphaModFix/>
          </a:blip>
          <a:srcRect b="0" l="0" r="0" t="0"/>
          <a:stretch/>
        </p:blipFill>
        <p:spPr>
          <a:xfrm>
            <a:off x="6301165" y="3921345"/>
            <a:ext cx="2130282" cy="1597712"/>
          </a:xfrm>
          <a:prstGeom prst="rect">
            <a:avLst/>
          </a:prstGeom>
          <a:noFill/>
          <a:ln>
            <a:noFill/>
          </a:ln>
        </p:spPr>
      </p:pic>
      <p:sp>
        <p:nvSpPr>
          <p:cNvPr id="235" name="Google Shape;235;p16"/>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9" name="Shape 239"/>
        <p:cNvGrpSpPr/>
        <p:nvPr/>
      </p:nvGrpSpPr>
      <p:grpSpPr>
        <a:xfrm>
          <a:off x="0" y="0"/>
          <a:ext cx="0" cy="0"/>
          <a:chOff x="0" y="0"/>
          <a:chExt cx="0" cy="0"/>
        </a:xfrm>
      </p:grpSpPr>
      <p:sp>
        <p:nvSpPr>
          <p:cNvPr id="240" name="Google Shape;240;p17"/>
          <p:cNvSpPr txBox="1"/>
          <p:nvPr>
            <p:ph type="title"/>
          </p:nvPr>
        </p:nvSpPr>
        <p:spPr>
          <a:xfrm>
            <a:off x="1105728" y="825375"/>
            <a:ext cx="7886700" cy="896027"/>
          </a:xfrm>
          <a:prstGeom prst="rect">
            <a:avLst/>
          </a:prstGeom>
          <a:noFill/>
          <a:ln>
            <a:noFill/>
          </a:ln>
        </p:spPr>
        <p:txBody>
          <a:bodyPr anchorCtr="0" anchor="ctr" bIns="45700" lIns="91425" spcFirstLastPara="1" rIns="91425" wrap="square" tIns="45700">
            <a:normAutofit/>
          </a:bodyPr>
          <a:lstStyle/>
          <a:p>
            <a:pPr indent="0" lvl="0" marL="0" rtl="0" algn="just">
              <a:lnSpc>
                <a:spcPct val="90000"/>
              </a:lnSpc>
              <a:spcBef>
                <a:spcPts val="0"/>
              </a:spcBef>
              <a:spcAft>
                <a:spcPts val="0"/>
              </a:spcAft>
              <a:buClr>
                <a:srgbClr val="000072"/>
              </a:buClr>
              <a:buSzPts val="2400"/>
              <a:buFont typeface="Calibri"/>
              <a:buNone/>
            </a:pPr>
            <a:r>
              <a:rPr lang="en-US" sz="2400"/>
              <a:t>Site Selection: Hydrosphere Study Requirements </a:t>
            </a:r>
            <a:endParaRPr sz="2400"/>
          </a:p>
        </p:txBody>
      </p:sp>
      <p:sp>
        <p:nvSpPr>
          <p:cNvPr id="241" name="Google Shape;241;p17"/>
          <p:cNvSpPr txBox="1"/>
          <p:nvPr>
            <p:ph idx="1" type="body"/>
          </p:nvPr>
        </p:nvSpPr>
        <p:spPr>
          <a:xfrm>
            <a:off x="1333399" y="1721402"/>
            <a:ext cx="7293629" cy="4351338"/>
          </a:xfrm>
          <a:prstGeom prst="rect">
            <a:avLst/>
          </a:prstGeom>
          <a:noFill/>
          <a:ln>
            <a:noFill/>
          </a:ln>
        </p:spPr>
        <p:txBody>
          <a:bodyPr anchorCtr="0" anchor="t" bIns="45700" lIns="91425" spcFirstLastPara="1" rIns="91425" wrap="square" tIns="45700">
            <a:normAutofit/>
          </a:bodyPr>
          <a:lstStyle/>
          <a:p>
            <a:pPr indent="0" lvl="0" marL="0" rtl="0" algn="just">
              <a:lnSpc>
                <a:spcPct val="90000"/>
              </a:lnSpc>
              <a:spcBef>
                <a:spcPts val="0"/>
              </a:spcBef>
              <a:spcAft>
                <a:spcPts val="0"/>
              </a:spcAft>
              <a:buClr>
                <a:schemeClr val="dk1"/>
              </a:buClr>
              <a:buSzPts val="1600"/>
              <a:buNone/>
            </a:pPr>
            <a:r>
              <a:rPr lang="en-US" sz="1600"/>
              <a:t>All your hydrosphere measurements are taken at the same Hydrosphere Study Site. This may be any surface water site that can be safely visited and monitored regularly, although natural waters are preferred.  Sites may include (in order of preference):</a:t>
            </a:r>
            <a:endParaRPr/>
          </a:p>
          <a:p>
            <a:pPr indent="0" lvl="0" marL="0" rtl="0" algn="just">
              <a:lnSpc>
                <a:spcPct val="90000"/>
              </a:lnSpc>
              <a:spcBef>
                <a:spcPts val="1000"/>
              </a:spcBef>
              <a:spcAft>
                <a:spcPts val="0"/>
              </a:spcAft>
              <a:buClr>
                <a:schemeClr val="dk1"/>
              </a:buClr>
              <a:buSzPts val="1600"/>
              <a:buNone/>
            </a:pPr>
            <a:r>
              <a:t/>
            </a:r>
            <a:endParaRPr b="1" sz="1600">
              <a:solidFill>
                <a:srgbClr val="000000"/>
              </a:solidFill>
            </a:endParaRPr>
          </a:p>
          <a:p>
            <a:pPr indent="0" lvl="0" marL="0" rtl="0" algn="just">
              <a:lnSpc>
                <a:spcPct val="90000"/>
              </a:lnSpc>
              <a:spcBef>
                <a:spcPts val="1000"/>
              </a:spcBef>
              <a:spcAft>
                <a:spcPts val="0"/>
              </a:spcAft>
              <a:buClr>
                <a:schemeClr val="dk1"/>
              </a:buClr>
              <a:buSzPts val="1600"/>
              <a:buNone/>
            </a:pPr>
            <a:r>
              <a:t/>
            </a:r>
            <a:endParaRPr b="1" sz="1600">
              <a:solidFill>
                <a:srgbClr val="000000"/>
              </a:solidFill>
            </a:endParaRPr>
          </a:p>
          <a:p>
            <a:pPr indent="0" lvl="0" marL="0" rtl="0" algn="just">
              <a:lnSpc>
                <a:spcPct val="90000"/>
              </a:lnSpc>
              <a:spcBef>
                <a:spcPts val="1000"/>
              </a:spcBef>
              <a:spcAft>
                <a:spcPts val="0"/>
              </a:spcAft>
              <a:buClr>
                <a:srgbClr val="000000"/>
              </a:buClr>
              <a:buSzPts val="1800"/>
              <a:buNone/>
            </a:pPr>
            <a:r>
              <a:rPr b="1" lang="en-US">
                <a:solidFill>
                  <a:srgbClr val="000000"/>
                </a:solidFill>
              </a:rPr>
              <a:t>1. Stream or river</a:t>
            </a:r>
            <a:endParaRPr/>
          </a:p>
          <a:p>
            <a:pPr indent="0" lvl="0" marL="0" rtl="0" algn="just">
              <a:lnSpc>
                <a:spcPct val="90000"/>
              </a:lnSpc>
              <a:spcBef>
                <a:spcPts val="1000"/>
              </a:spcBef>
              <a:spcAft>
                <a:spcPts val="0"/>
              </a:spcAft>
              <a:buClr>
                <a:srgbClr val="000000"/>
              </a:buClr>
              <a:buSzPts val="1800"/>
              <a:buNone/>
            </a:pPr>
            <a:r>
              <a:rPr b="1" lang="en-US">
                <a:solidFill>
                  <a:srgbClr val="000000"/>
                </a:solidFill>
              </a:rPr>
              <a:t>2. Lake, reservoir, bay or ocean</a:t>
            </a:r>
            <a:endParaRPr/>
          </a:p>
          <a:p>
            <a:pPr indent="0" lvl="0" marL="0" rtl="0" algn="just">
              <a:lnSpc>
                <a:spcPct val="90000"/>
              </a:lnSpc>
              <a:spcBef>
                <a:spcPts val="1000"/>
              </a:spcBef>
              <a:spcAft>
                <a:spcPts val="0"/>
              </a:spcAft>
              <a:buClr>
                <a:srgbClr val="000000"/>
              </a:buClr>
              <a:buSzPts val="1800"/>
              <a:buNone/>
            </a:pPr>
            <a:r>
              <a:rPr b="1" lang="en-US">
                <a:solidFill>
                  <a:srgbClr val="000000"/>
                </a:solidFill>
              </a:rPr>
              <a:t>3. Pond</a:t>
            </a:r>
            <a:endParaRPr/>
          </a:p>
          <a:p>
            <a:pPr indent="0" lvl="0" marL="0" rtl="0" algn="just">
              <a:lnSpc>
                <a:spcPct val="90000"/>
              </a:lnSpc>
              <a:spcBef>
                <a:spcPts val="1000"/>
              </a:spcBef>
              <a:spcAft>
                <a:spcPts val="0"/>
              </a:spcAft>
              <a:buClr>
                <a:srgbClr val="000000"/>
              </a:buClr>
              <a:buSzPts val="1800"/>
              <a:buNone/>
            </a:pPr>
            <a:r>
              <a:rPr b="1" lang="en-US">
                <a:solidFill>
                  <a:srgbClr val="000000"/>
                </a:solidFill>
              </a:rPr>
              <a:t>4. An irrigation ditch or other water </a:t>
            </a:r>
            <a:endParaRPr/>
          </a:p>
          <a:p>
            <a:pPr indent="0" lvl="0" marL="0" rtl="0" algn="just">
              <a:lnSpc>
                <a:spcPct val="90000"/>
              </a:lnSpc>
              <a:spcBef>
                <a:spcPts val="1000"/>
              </a:spcBef>
              <a:spcAft>
                <a:spcPts val="0"/>
              </a:spcAft>
              <a:buClr>
                <a:srgbClr val="000000"/>
              </a:buClr>
              <a:buSzPts val="1800"/>
              <a:buNone/>
            </a:pPr>
            <a:r>
              <a:rPr b="1" lang="en-US">
                <a:solidFill>
                  <a:srgbClr val="000000"/>
                </a:solidFill>
              </a:rPr>
              <a:t>body, if natural body is not available</a:t>
            </a:r>
            <a:endParaRPr/>
          </a:p>
          <a:p>
            <a:pPr indent="0" lvl="0" marL="0" rtl="0" algn="l">
              <a:lnSpc>
                <a:spcPct val="90000"/>
              </a:lnSpc>
              <a:spcBef>
                <a:spcPts val="1000"/>
              </a:spcBef>
              <a:spcAft>
                <a:spcPts val="0"/>
              </a:spcAft>
              <a:buClr>
                <a:schemeClr val="dk1"/>
              </a:buClr>
              <a:buSzPts val="1800"/>
              <a:buNone/>
            </a:pPr>
            <a:r>
              <a:t/>
            </a:r>
            <a:endParaRPr/>
          </a:p>
        </p:txBody>
      </p:sp>
      <p:pic>
        <p:nvPicPr>
          <p:cNvPr descr="Banner: Dissolved Oxygen Protocol Using a Dissolved Oxygen Probe" id="242" name="Google Shape;242;p17"/>
          <p:cNvPicPr preferRelativeResize="0"/>
          <p:nvPr/>
        </p:nvPicPr>
        <p:blipFill rotWithShape="1">
          <a:blip r:embed="rId3">
            <a:alphaModFix/>
          </a:blip>
          <a:srcRect b="0" l="0" r="0" t="0"/>
          <a:stretch/>
        </p:blipFill>
        <p:spPr>
          <a:xfrm>
            <a:off x="1133404" y="-8358"/>
            <a:ext cx="8010595" cy="1030819"/>
          </a:xfrm>
          <a:prstGeom prst="rect">
            <a:avLst/>
          </a:prstGeom>
          <a:noFill/>
          <a:ln>
            <a:noFill/>
          </a:ln>
        </p:spPr>
      </p:pic>
      <p:pic>
        <p:nvPicPr>
          <p:cNvPr descr="Menu: how to collect your data" id="243" name="Google Shape;243;p17"/>
          <p:cNvPicPr preferRelativeResize="0"/>
          <p:nvPr/>
        </p:nvPicPr>
        <p:blipFill rotWithShape="1">
          <a:blip r:embed="rId4">
            <a:alphaModFix/>
          </a:blip>
          <a:srcRect b="0" l="0" r="0" t="0"/>
          <a:stretch/>
        </p:blipFill>
        <p:spPr>
          <a:xfrm>
            <a:off x="-19338" y="0"/>
            <a:ext cx="1167580" cy="6858000"/>
          </a:xfrm>
          <a:prstGeom prst="rect">
            <a:avLst/>
          </a:prstGeom>
          <a:noFill/>
          <a:ln>
            <a:noFill/>
          </a:ln>
        </p:spPr>
      </p:pic>
      <p:pic>
        <p:nvPicPr>
          <p:cNvPr id="244" name="Google Shape;244;p17"/>
          <p:cNvPicPr preferRelativeResize="0"/>
          <p:nvPr>
            <p:ph idx="2" type="body"/>
          </p:nvPr>
        </p:nvPicPr>
        <p:blipFill rotWithShape="1">
          <a:blip r:embed="rId5">
            <a:alphaModFix/>
          </a:blip>
          <a:srcRect b="0" l="0" r="0" t="0"/>
          <a:stretch/>
        </p:blipFill>
        <p:spPr>
          <a:xfrm>
            <a:off x="4980214" y="2675363"/>
            <a:ext cx="3651129" cy="2736909"/>
          </a:xfrm>
          <a:prstGeom prst="rect">
            <a:avLst/>
          </a:prstGeom>
          <a:noFill/>
          <a:ln>
            <a:noFill/>
          </a:ln>
        </p:spPr>
      </p:pic>
      <p:sp>
        <p:nvSpPr>
          <p:cNvPr descr="Photograph: Students measure nitrate, pH and DO through ice covering the Volga River.&#10;" id="245" name="Google Shape;245;p17"/>
          <p:cNvSpPr/>
          <p:nvPr/>
        </p:nvSpPr>
        <p:spPr>
          <a:xfrm>
            <a:off x="4980214" y="5574069"/>
            <a:ext cx="3782438"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200">
                <a:solidFill>
                  <a:schemeClr val="dk1"/>
                </a:solidFill>
                <a:latin typeface="Calibri"/>
                <a:ea typeface="Calibri"/>
                <a:cs typeface="Calibri"/>
                <a:sym typeface="Calibri"/>
              </a:rPr>
              <a:t>Students measure nitrate, pH and DO through ice covering the Volga River.</a:t>
            </a:r>
            <a:endParaRPr sz="1200">
              <a:solidFill>
                <a:schemeClr val="dk1"/>
              </a:solidFill>
              <a:latin typeface="Calibri"/>
              <a:ea typeface="Calibri"/>
              <a:cs typeface="Calibri"/>
              <a:sym typeface="Calibri"/>
            </a:endParaRPr>
          </a:p>
        </p:txBody>
      </p:sp>
      <p:sp>
        <p:nvSpPr>
          <p:cNvPr id="246" name="Google Shape;246;p17"/>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0" name="Shape 250"/>
        <p:cNvGrpSpPr/>
        <p:nvPr/>
      </p:nvGrpSpPr>
      <p:grpSpPr>
        <a:xfrm>
          <a:off x="0" y="0"/>
          <a:ext cx="0" cy="0"/>
          <a:chOff x="0" y="0"/>
          <a:chExt cx="0" cy="0"/>
        </a:xfrm>
      </p:grpSpPr>
      <p:sp>
        <p:nvSpPr>
          <p:cNvPr id="251" name="Google Shape;251;p18"/>
          <p:cNvSpPr txBox="1"/>
          <p:nvPr>
            <p:ph type="title"/>
          </p:nvPr>
        </p:nvSpPr>
        <p:spPr>
          <a:xfrm>
            <a:off x="1105728" y="825375"/>
            <a:ext cx="7886700" cy="896027"/>
          </a:xfrm>
          <a:prstGeom prst="rect">
            <a:avLst/>
          </a:prstGeom>
          <a:noFill/>
          <a:ln>
            <a:noFill/>
          </a:ln>
        </p:spPr>
        <p:txBody>
          <a:bodyPr anchorCtr="0" anchor="ctr" bIns="45700" lIns="91425" spcFirstLastPara="1" rIns="91425" wrap="square" tIns="45700">
            <a:normAutofit/>
          </a:bodyPr>
          <a:lstStyle/>
          <a:p>
            <a:pPr indent="0" lvl="0" marL="0" rtl="0" algn="just">
              <a:lnSpc>
                <a:spcPct val="90000"/>
              </a:lnSpc>
              <a:spcBef>
                <a:spcPts val="0"/>
              </a:spcBef>
              <a:spcAft>
                <a:spcPts val="0"/>
              </a:spcAft>
              <a:buClr>
                <a:srgbClr val="000072"/>
              </a:buClr>
              <a:buSzPts val="2400"/>
              <a:buFont typeface="Calibri"/>
              <a:buNone/>
            </a:pPr>
            <a:r>
              <a:rPr lang="en-US" sz="2400"/>
              <a:t>Site Selection: Hydrosphere Study Site</a:t>
            </a:r>
            <a:endParaRPr sz="2400"/>
          </a:p>
        </p:txBody>
      </p:sp>
      <p:sp>
        <p:nvSpPr>
          <p:cNvPr id="252" name="Google Shape;252;p18"/>
          <p:cNvSpPr txBox="1"/>
          <p:nvPr>
            <p:ph idx="1" type="body"/>
          </p:nvPr>
        </p:nvSpPr>
        <p:spPr>
          <a:xfrm>
            <a:off x="1333400" y="1721402"/>
            <a:ext cx="4296116" cy="4989641"/>
          </a:xfrm>
          <a:prstGeom prst="rect">
            <a:avLst/>
          </a:prstGeom>
          <a:noFill/>
          <a:ln>
            <a:noFill/>
          </a:ln>
        </p:spPr>
        <p:txBody>
          <a:bodyPr anchorCtr="0" anchor="t" bIns="45700" lIns="91425" spcFirstLastPara="1" rIns="91425" wrap="square" tIns="45700">
            <a:normAutofit/>
          </a:bodyPr>
          <a:lstStyle/>
          <a:p>
            <a:pPr indent="0" lvl="0" marL="0" rtl="0" algn="just">
              <a:lnSpc>
                <a:spcPct val="90000"/>
              </a:lnSpc>
              <a:spcBef>
                <a:spcPts val="0"/>
              </a:spcBef>
              <a:spcAft>
                <a:spcPts val="0"/>
              </a:spcAft>
              <a:buClr>
                <a:schemeClr val="dk1"/>
              </a:buClr>
              <a:buSzPts val="1600"/>
              <a:buNone/>
            </a:pPr>
            <a:r>
              <a:rPr lang="en-US" sz="1600"/>
              <a:t>Select a specific site where the hydrosphere measurements (water temperature, dissolved oxygen, nitrate, pH, alkalinity, turbidity, and either conductivity or salinity) will be taken. If the selected study site is a moving body of water (i.e. stream or river), locate your sampling site at a riffle area as opposed to still water or rapids. This will provide a more representative measurement of the water in the stream or river. If the selected study site is a still body of water i.e. a lake or reservoir), find a sampling site near the outlet area or along the middle of the water body. Avoid inlet areas. A bridge or a pier are good choices. If your water body is brackish or salty, you will need to know the times of high and low tide at a location as close as possible to your study site.</a:t>
            </a:r>
            <a:endParaRPr/>
          </a:p>
          <a:p>
            <a:pPr indent="0" lvl="0" marL="0" rtl="0" algn="l">
              <a:lnSpc>
                <a:spcPct val="90000"/>
              </a:lnSpc>
              <a:spcBef>
                <a:spcPts val="1000"/>
              </a:spcBef>
              <a:spcAft>
                <a:spcPts val="0"/>
              </a:spcAft>
              <a:buClr>
                <a:schemeClr val="dk1"/>
              </a:buClr>
              <a:buSzPts val="1800"/>
              <a:buNone/>
            </a:pPr>
            <a:r>
              <a:t/>
            </a:r>
            <a:endParaRPr/>
          </a:p>
        </p:txBody>
      </p:sp>
      <p:pic>
        <p:nvPicPr>
          <p:cNvPr descr="Banner: Dissolved Oxygen Protocol Using a Dissolved Oxygen Probe" id="253" name="Google Shape;253;p18"/>
          <p:cNvPicPr preferRelativeResize="0"/>
          <p:nvPr/>
        </p:nvPicPr>
        <p:blipFill rotWithShape="1">
          <a:blip r:embed="rId3">
            <a:alphaModFix/>
          </a:blip>
          <a:srcRect b="0" l="0" r="0" t="0"/>
          <a:stretch/>
        </p:blipFill>
        <p:spPr>
          <a:xfrm>
            <a:off x="1133404" y="-8358"/>
            <a:ext cx="8010595" cy="1030819"/>
          </a:xfrm>
          <a:prstGeom prst="rect">
            <a:avLst/>
          </a:prstGeom>
          <a:noFill/>
          <a:ln>
            <a:noFill/>
          </a:ln>
        </p:spPr>
      </p:pic>
      <p:pic>
        <p:nvPicPr>
          <p:cNvPr descr="Menu: how to collect your data" id="254" name="Google Shape;254;p18"/>
          <p:cNvPicPr preferRelativeResize="0"/>
          <p:nvPr/>
        </p:nvPicPr>
        <p:blipFill rotWithShape="1">
          <a:blip r:embed="rId4">
            <a:alphaModFix/>
          </a:blip>
          <a:srcRect b="0" l="0" r="0" t="0"/>
          <a:stretch/>
        </p:blipFill>
        <p:spPr>
          <a:xfrm>
            <a:off x="-19338" y="0"/>
            <a:ext cx="1167580" cy="6858000"/>
          </a:xfrm>
          <a:prstGeom prst="rect">
            <a:avLst/>
          </a:prstGeom>
          <a:noFill/>
          <a:ln>
            <a:noFill/>
          </a:ln>
        </p:spPr>
      </p:pic>
      <p:pic>
        <p:nvPicPr>
          <p:cNvPr descr="Photo of student obtaining a water sample from a safe position on a bridge, using the bucket sampling method." id="255" name="Google Shape;255;p18"/>
          <p:cNvPicPr preferRelativeResize="0"/>
          <p:nvPr>
            <p:ph idx="2" type="body"/>
          </p:nvPr>
        </p:nvPicPr>
        <p:blipFill rotWithShape="1">
          <a:blip r:embed="rId5">
            <a:alphaModFix/>
          </a:blip>
          <a:srcRect b="0" l="0" r="0" t="0"/>
          <a:stretch/>
        </p:blipFill>
        <p:spPr>
          <a:xfrm>
            <a:off x="5900431" y="1721402"/>
            <a:ext cx="2821082" cy="2115812"/>
          </a:xfrm>
          <a:prstGeom prst="rect">
            <a:avLst/>
          </a:prstGeom>
          <a:noFill/>
          <a:ln>
            <a:noFill/>
          </a:ln>
        </p:spPr>
      </p:pic>
      <p:sp>
        <p:nvSpPr>
          <p:cNvPr id="256" name="Google Shape;256;p18"/>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0" name="Shape 260"/>
        <p:cNvGrpSpPr/>
        <p:nvPr/>
      </p:nvGrpSpPr>
      <p:grpSpPr>
        <a:xfrm>
          <a:off x="0" y="0"/>
          <a:ext cx="0" cy="0"/>
          <a:chOff x="0" y="0"/>
          <a:chExt cx="0" cy="0"/>
        </a:xfrm>
      </p:grpSpPr>
      <p:sp>
        <p:nvSpPr>
          <p:cNvPr id="261" name="Google Shape;261;p19"/>
          <p:cNvSpPr txBox="1"/>
          <p:nvPr>
            <p:ph type="title"/>
          </p:nvPr>
        </p:nvSpPr>
        <p:spPr>
          <a:xfrm>
            <a:off x="1105728" y="825375"/>
            <a:ext cx="7886700" cy="896027"/>
          </a:xfrm>
          <a:prstGeom prst="rect">
            <a:avLst/>
          </a:prstGeom>
          <a:noFill/>
          <a:ln>
            <a:noFill/>
          </a:ln>
        </p:spPr>
        <p:txBody>
          <a:bodyPr anchorCtr="0" anchor="ctr" bIns="45700" lIns="91425" spcFirstLastPara="1" rIns="91425" wrap="square" tIns="45700">
            <a:normAutofit/>
          </a:bodyPr>
          <a:lstStyle/>
          <a:p>
            <a:pPr indent="0" lvl="0" marL="0" rtl="0" algn="just">
              <a:lnSpc>
                <a:spcPct val="90000"/>
              </a:lnSpc>
              <a:spcBef>
                <a:spcPts val="0"/>
              </a:spcBef>
              <a:spcAft>
                <a:spcPts val="0"/>
              </a:spcAft>
              <a:buClr>
                <a:srgbClr val="000072"/>
              </a:buClr>
              <a:buSzPts val="2400"/>
              <a:buFont typeface="Calibri"/>
              <a:buNone/>
            </a:pPr>
            <a:r>
              <a:rPr lang="en-US" sz="2400"/>
              <a:t>Overview of Water DO Protocol</a:t>
            </a:r>
            <a:endParaRPr/>
          </a:p>
        </p:txBody>
      </p:sp>
      <p:sp>
        <p:nvSpPr>
          <p:cNvPr id="262" name="Google Shape;262;p19"/>
          <p:cNvSpPr txBox="1"/>
          <p:nvPr>
            <p:ph idx="1" type="body"/>
          </p:nvPr>
        </p:nvSpPr>
        <p:spPr>
          <a:xfrm>
            <a:off x="1453836" y="1721402"/>
            <a:ext cx="7369729" cy="4989641"/>
          </a:xfrm>
          <a:prstGeom prst="rect">
            <a:avLst/>
          </a:prstGeom>
          <a:noFill/>
          <a:ln>
            <a:noFill/>
          </a:ln>
        </p:spPr>
        <p:txBody>
          <a:bodyPr anchorCtr="0" anchor="t" bIns="45700" lIns="91425" spcFirstLastPara="1" rIns="91425" wrap="square" tIns="45700">
            <a:normAutofit/>
          </a:bodyPr>
          <a:lstStyle/>
          <a:p>
            <a:pPr indent="0" lvl="0" marL="0" rtl="0" algn="just">
              <a:lnSpc>
                <a:spcPct val="90000"/>
              </a:lnSpc>
              <a:spcBef>
                <a:spcPts val="0"/>
              </a:spcBef>
              <a:spcAft>
                <a:spcPts val="0"/>
              </a:spcAft>
              <a:buClr>
                <a:schemeClr val="dk1"/>
              </a:buClr>
              <a:buSzPts val="1800"/>
              <a:buNone/>
            </a:pPr>
            <a:r>
              <a:rPr lang="en-US"/>
              <a:t>You can collect DO by using DO test kits or probes. The instructions here will focus on the use of a Dissolved Oxygen Probe.</a:t>
            </a:r>
            <a:endParaRPr/>
          </a:p>
          <a:p>
            <a:pPr indent="0" lvl="0" marL="0" rtl="0" algn="just">
              <a:lnSpc>
                <a:spcPct val="90000"/>
              </a:lnSpc>
              <a:spcBef>
                <a:spcPts val="1600"/>
              </a:spcBef>
              <a:spcAft>
                <a:spcPts val="0"/>
              </a:spcAft>
              <a:buClr>
                <a:schemeClr val="dk1"/>
              </a:buClr>
              <a:buSzPts val="1800"/>
              <a:buNone/>
            </a:pPr>
            <a:r>
              <a:rPr lang="en-US"/>
              <a:t>For measuring dissolved oxygen, you will hear references to either conductivity probes or meters. For clarification, probes are the instruments that measure voltage or resistance in a water sample. Meters are instruments that convert electrical (voltage or resistance) measurements to concentrations. In order to measure dissolved oxygen (or other types of measurements), both a probe and meter are required. Sometimes the probe and meter are within one instrument and cannot be taken apart. Other instruments have probes that are separate from the meters and need to be connected to the meters in order to take the water measurements.</a:t>
            </a:r>
            <a:endParaRPr/>
          </a:p>
          <a:p>
            <a:pPr indent="0" lvl="0" marL="0" rtl="0" algn="just">
              <a:lnSpc>
                <a:spcPct val="90000"/>
              </a:lnSpc>
              <a:spcBef>
                <a:spcPts val="1600"/>
              </a:spcBef>
              <a:spcAft>
                <a:spcPts val="0"/>
              </a:spcAft>
              <a:buClr>
                <a:schemeClr val="dk1"/>
              </a:buClr>
              <a:buSzPts val="1800"/>
              <a:buNone/>
            </a:pPr>
            <a:r>
              <a:t/>
            </a:r>
            <a:endParaRPr/>
          </a:p>
          <a:p>
            <a:pPr indent="0" lvl="0" marL="0" rtl="0" algn="just">
              <a:lnSpc>
                <a:spcPct val="90000"/>
              </a:lnSpc>
              <a:spcBef>
                <a:spcPts val="1600"/>
              </a:spcBef>
              <a:spcAft>
                <a:spcPts val="0"/>
              </a:spcAft>
              <a:buClr>
                <a:srgbClr val="000000"/>
              </a:buClr>
              <a:buSzPts val="1800"/>
              <a:buNone/>
            </a:pPr>
            <a:r>
              <a:rPr b="1" lang="en-US">
                <a:solidFill>
                  <a:srgbClr val="000000"/>
                </a:solidFill>
              </a:rPr>
              <a:t>The amount of DO can change rapidly after a sample is collected. It is important to preserve the water sample shortly after collecting. After sample preservation, sample testing can be done either in the field or taken back to the lab to determine the amount of DO in the water.</a:t>
            </a:r>
            <a:endParaRPr/>
          </a:p>
          <a:p>
            <a:pPr indent="0" lvl="0" marL="0" rtl="0" algn="just">
              <a:lnSpc>
                <a:spcPct val="90000"/>
              </a:lnSpc>
              <a:spcBef>
                <a:spcPts val="1600"/>
              </a:spcBef>
              <a:spcAft>
                <a:spcPts val="0"/>
              </a:spcAft>
              <a:buClr>
                <a:schemeClr val="dk1"/>
              </a:buClr>
              <a:buSzPts val="1600"/>
              <a:buNone/>
            </a:pPr>
            <a:r>
              <a:t/>
            </a:r>
            <a:endParaRPr sz="1600"/>
          </a:p>
          <a:p>
            <a:pPr indent="0" lvl="0" marL="0" rtl="0" algn="l">
              <a:lnSpc>
                <a:spcPct val="90000"/>
              </a:lnSpc>
              <a:spcBef>
                <a:spcPts val="1600"/>
              </a:spcBef>
              <a:spcAft>
                <a:spcPts val="0"/>
              </a:spcAft>
              <a:buClr>
                <a:schemeClr val="dk1"/>
              </a:buClr>
              <a:buSzPts val="1800"/>
              <a:buNone/>
            </a:pPr>
            <a:r>
              <a:t/>
            </a:r>
            <a:endParaRPr/>
          </a:p>
        </p:txBody>
      </p:sp>
      <p:pic>
        <p:nvPicPr>
          <p:cNvPr descr="Banner: Dissolved Oxygen Protocol Using a Dissolved Oxygen Probe" id="263" name="Google Shape;263;p19"/>
          <p:cNvPicPr preferRelativeResize="0"/>
          <p:nvPr/>
        </p:nvPicPr>
        <p:blipFill rotWithShape="1">
          <a:blip r:embed="rId3">
            <a:alphaModFix/>
          </a:blip>
          <a:srcRect b="0" l="0" r="0" t="0"/>
          <a:stretch/>
        </p:blipFill>
        <p:spPr>
          <a:xfrm>
            <a:off x="1133404" y="-8358"/>
            <a:ext cx="8010595" cy="1030819"/>
          </a:xfrm>
          <a:prstGeom prst="rect">
            <a:avLst/>
          </a:prstGeom>
          <a:noFill/>
          <a:ln>
            <a:noFill/>
          </a:ln>
        </p:spPr>
      </p:pic>
      <p:pic>
        <p:nvPicPr>
          <p:cNvPr descr="Menu: how to collect your data" id="264" name="Google Shape;264;p19"/>
          <p:cNvPicPr preferRelativeResize="0"/>
          <p:nvPr/>
        </p:nvPicPr>
        <p:blipFill rotWithShape="1">
          <a:blip r:embed="rId4">
            <a:alphaModFix/>
          </a:blip>
          <a:srcRect b="0" l="0" r="0" t="0"/>
          <a:stretch/>
        </p:blipFill>
        <p:spPr>
          <a:xfrm>
            <a:off x="-19338" y="0"/>
            <a:ext cx="1167580" cy="6858000"/>
          </a:xfrm>
          <a:prstGeom prst="rect">
            <a:avLst/>
          </a:prstGeom>
          <a:noFill/>
          <a:ln>
            <a:noFill/>
          </a:ln>
        </p:spPr>
      </p:pic>
      <p:pic>
        <p:nvPicPr>
          <p:cNvPr descr="graphic: caution icon" id="265" name="Google Shape;265;p19"/>
          <p:cNvPicPr preferRelativeResize="0"/>
          <p:nvPr>
            <p:ph idx="2" type="body"/>
          </p:nvPr>
        </p:nvPicPr>
        <p:blipFill rotWithShape="1">
          <a:blip r:embed="rId5">
            <a:alphaModFix/>
          </a:blip>
          <a:srcRect b="0" l="0" r="0" t="0"/>
          <a:stretch/>
        </p:blipFill>
        <p:spPr>
          <a:xfrm>
            <a:off x="1257558" y="4831971"/>
            <a:ext cx="456240" cy="467625"/>
          </a:xfrm>
          <a:prstGeom prst="rect">
            <a:avLst/>
          </a:prstGeom>
          <a:noFill/>
          <a:ln>
            <a:noFill/>
          </a:ln>
          <a:effectLst>
            <a:outerShdw blurRad="292100" rotWithShape="0" algn="tl" dir="2700000" dist="139700">
              <a:srgbClr val="333333">
                <a:alpha val="64705"/>
              </a:srgbClr>
            </a:outerShdw>
          </a:effectLst>
        </p:spPr>
      </p:pic>
      <p:sp>
        <p:nvSpPr>
          <p:cNvPr id="266" name="Google Shape;266;p19"/>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pic>
        <p:nvPicPr>
          <p:cNvPr descr="1_PPTHydro_PH_Final_12_15_Lo.jpg" id="95" name="Google Shape;95;p2"/>
          <p:cNvPicPr preferRelativeResize="0"/>
          <p:nvPr>
            <p:ph idx="2" type="body"/>
          </p:nvPr>
        </p:nvPicPr>
        <p:blipFill rotWithShape="1">
          <a:blip r:embed="rId3">
            <a:alphaModFix amt="15000"/>
          </a:blip>
          <a:srcRect b="0" l="0" r="0" t="0"/>
          <a:stretch/>
        </p:blipFill>
        <p:spPr>
          <a:xfrm>
            <a:off x="1136653" y="1033978"/>
            <a:ext cx="8571503" cy="5824021"/>
          </a:xfrm>
          <a:prstGeom prst="rect">
            <a:avLst/>
          </a:prstGeom>
          <a:noFill/>
          <a:ln>
            <a:noFill/>
          </a:ln>
        </p:spPr>
      </p:pic>
      <p:sp>
        <p:nvSpPr>
          <p:cNvPr id="96" name="Google Shape;96;p2"/>
          <p:cNvSpPr txBox="1"/>
          <p:nvPr>
            <p:ph type="title"/>
          </p:nvPr>
        </p:nvSpPr>
        <p:spPr>
          <a:xfrm>
            <a:off x="1105728" y="983455"/>
            <a:ext cx="78867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0072"/>
              </a:buClr>
              <a:buSzPts val="2800"/>
              <a:buFont typeface="Calibri"/>
              <a:buNone/>
            </a:pPr>
            <a:r>
              <a:rPr lang="en-US"/>
              <a:t>Overview</a:t>
            </a:r>
            <a:endParaRPr/>
          </a:p>
        </p:txBody>
      </p:sp>
      <p:sp>
        <p:nvSpPr>
          <p:cNvPr descr="Watermark: Illustration of a student using a probe in a water bucket." id="97" name="Google Shape;97;p2"/>
          <p:cNvSpPr txBox="1"/>
          <p:nvPr>
            <p:ph idx="1" type="body"/>
          </p:nvPr>
        </p:nvSpPr>
        <p:spPr>
          <a:xfrm>
            <a:off x="1105728" y="1835702"/>
            <a:ext cx="7532086" cy="435133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1000"/>
              <a:buNone/>
            </a:pPr>
            <a:r>
              <a:t/>
            </a:r>
            <a:endParaRPr sz="1000"/>
          </a:p>
          <a:p>
            <a:pPr indent="0" lvl="0" marL="0" rtl="0" algn="l">
              <a:lnSpc>
                <a:spcPct val="90000"/>
              </a:lnSpc>
              <a:spcBef>
                <a:spcPts val="0"/>
              </a:spcBef>
              <a:spcAft>
                <a:spcPts val="0"/>
              </a:spcAft>
              <a:buClr>
                <a:srgbClr val="000090"/>
              </a:buClr>
              <a:buSzPts val="1800"/>
              <a:buNone/>
            </a:pPr>
            <a:r>
              <a:rPr b="1" lang="en-US">
                <a:solidFill>
                  <a:srgbClr val="000090"/>
                </a:solidFill>
              </a:rPr>
              <a:t>This module: </a:t>
            </a:r>
            <a:endParaRPr/>
          </a:p>
          <a:p>
            <a:pPr indent="0" lvl="0" marL="0" rtl="0" algn="l">
              <a:lnSpc>
                <a:spcPct val="90000"/>
              </a:lnSpc>
              <a:spcBef>
                <a:spcPts val="0"/>
              </a:spcBef>
              <a:spcAft>
                <a:spcPts val="0"/>
              </a:spcAft>
              <a:buClr>
                <a:schemeClr val="dk1"/>
              </a:buClr>
              <a:buSzPts val="1000"/>
              <a:buNone/>
            </a:pPr>
            <a:r>
              <a:t/>
            </a:r>
            <a:endParaRPr sz="1000"/>
          </a:p>
          <a:p>
            <a:pPr indent="-342900" lvl="0" marL="342900" marR="0" rtl="0" algn="l">
              <a:lnSpc>
                <a:spcPct val="90000"/>
              </a:lnSpc>
              <a:spcBef>
                <a:spcPts val="0"/>
              </a:spcBef>
              <a:spcAft>
                <a:spcPts val="0"/>
              </a:spcAft>
              <a:buClr>
                <a:srgbClr val="000090"/>
              </a:buClr>
              <a:buSzPts val="1800"/>
              <a:buFont typeface="Arial"/>
              <a:buChar char="•"/>
            </a:pPr>
            <a:r>
              <a:rPr b="1" lang="en-US">
                <a:solidFill>
                  <a:srgbClr val="000090"/>
                </a:solidFill>
              </a:rPr>
              <a:t>Reviews the selection of a GLOBE hydrology site </a:t>
            </a:r>
            <a:endParaRPr sz="1000"/>
          </a:p>
          <a:p>
            <a:pPr indent="-342900" lvl="0" marL="342900" marR="0" rtl="0" algn="l">
              <a:lnSpc>
                <a:spcPct val="90000"/>
              </a:lnSpc>
              <a:spcBef>
                <a:spcPts val="0"/>
              </a:spcBef>
              <a:spcAft>
                <a:spcPts val="0"/>
              </a:spcAft>
              <a:buClr>
                <a:srgbClr val="000090"/>
              </a:buClr>
              <a:buSzPts val="1800"/>
              <a:buFont typeface="Arial"/>
              <a:buChar char="•"/>
            </a:pPr>
            <a:r>
              <a:rPr b="1" lang="en-US">
                <a:solidFill>
                  <a:srgbClr val="000090"/>
                </a:solidFill>
              </a:rPr>
              <a:t>Reviews the water sampling technique used in GLOBE hydrology protocols</a:t>
            </a:r>
            <a:endParaRPr sz="1000"/>
          </a:p>
          <a:p>
            <a:pPr indent="-342900" lvl="0" marL="342900" marR="0" rtl="0" algn="l">
              <a:lnSpc>
                <a:spcPct val="90000"/>
              </a:lnSpc>
              <a:spcBef>
                <a:spcPts val="0"/>
              </a:spcBef>
              <a:spcAft>
                <a:spcPts val="0"/>
              </a:spcAft>
              <a:buClr>
                <a:srgbClr val="000090"/>
              </a:buClr>
              <a:buSzPts val="1800"/>
              <a:buFont typeface="Arial"/>
              <a:buChar char="•"/>
            </a:pPr>
            <a:r>
              <a:rPr b="1" lang="en-US">
                <a:solidFill>
                  <a:srgbClr val="000090"/>
                </a:solidFill>
              </a:rPr>
              <a:t>Provides a step by step introduction of the protocol method</a:t>
            </a:r>
            <a:endParaRPr/>
          </a:p>
          <a:p>
            <a:pPr indent="-279400" lvl="0" marL="342900" marR="0" rtl="0" algn="l">
              <a:lnSpc>
                <a:spcPct val="90000"/>
              </a:lnSpc>
              <a:spcBef>
                <a:spcPts val="0"/>
              </a:spcBef>
              <a:spcAft>
                <a:spcPts val="0"/>
              </a:spcAft>
              <a:buClr>
                <a:schemeClr val="dk1"/>
              </a:buClr>
              <a:buSzPts val="1000"/>
              <a:buFont typeface="Arial"/>
              <a:buNone/>
            </a:pPr>
            <a:r>
              <a:t/>
            </a:r>
            <a:endParaRPr sz="1000"/>
          </a:p>
          <a:p>
            <a:pPr indent="0" lvl="0" marL="0" rtl="0" algn="l">
              <a:lnSpc>
                <a:spcPct val="90000"/>
              </a:lnSpc>
              <a:spcBef>
                <a:spcPts val="0"/>
              </a:spcBef>
              <a:spcAft>
                <a:spcPts val="0"/>
              </a:spcAft>
              <a:buClr>
                <a:srgbClr val="000090"/>
              </a:buClr>
              <a:buSzPts val="2400"/>
              <a:buNone/>
            </a:pPr>
            <a:r>
              <a:rPr b="1" lang="en-US" sz="2400">
                <a:solidFill>
                  <a:srgbClr val="000090"/>
                </a:solidFill>
              </a:rPr>
              <a:t>Learning Objectives</a:t>
            </a:r>
            <a:endParaRPr/>
          </a:p>
          <a:p>
            <a:pPr indent="0" lvl="0" marL="0" rtl="0" algn="l">
              <a:lnSpc>
                <a:spcPct val="90000"/>
              </a:lnSpc>
              <a:spcBef>
                <a:spcPts val="0"/>
              </a:spcBef>
              <a:spcAft>
                <a:spcPts val="0"/>
              </a:spcAft>
              <a:buClr>
                <a:schemeClr val="dk1"/>
              </a:buClr>
              <a:buSzPts val="1000"/>
              <a:buNone/>
            </a:pPr>
            <a:r>
              <a:t/>
            </a:r>
            <a:endParaRPr sz="1000"/>
          </a:p>
          <a:p>
            <a:pPr indent="0" lvl="0" marL="0" rtl="0" algn="l">
              <a:lnSpc>
                <a:spcPct val="90000"/>
              </a:lnSpc>
              <a:spcBef>
                <a:spcPts val="0"/>
              </a:spcBef>
              <a:spcAft>
                <a:spcPts val="0"/>
              </a:spcAft>
              <a:buClr>
                <a:srgbClr val="000090"/>
              </a:buClr>
              <a:buSzPts val="1800"/>
              <a:buNone/>
            </a:pPr>
            <a:r>
              <a:rPr b="1" lang="en-US">
                <a:solidFill>
                  <a:srgbClr val="000090"/>
                </a:solidFill>
              </a:rPr>
              <a:t>After completing this module, you will be able to:</a:t>
            </a:r>
            <a:endParaRPr/>
          </a:p>
          <a:p>
            <a:pPr indent="0" lvl="0" marL="0" rtl="0" algn="l">
              <a:lnSpc>
                <a:spcPct val="90000"/>
              </a:lnSpc>
              <a:spcBef>
                <a:spcPts val="0"/>
              </a:spcBef>
              <a:spcAft>
                <a:spcPts val="0"/>
              </a:spcAft>
              <a:buClr>
                <a:schemeClr val="dk1"/>
              </a:buClr>
              <a:buSzPts val="1000"/>
              <a:buNone/>
            </a:pPr>
            <a:r>
              <a:t/>
            </a:r>
            <a:endParaRPr sz="1000"/>
          </a:p>
          <a:p>
            <a:pPr indent="-342900" lvl="0" marL="342900" marR="0" rtl="0" algn="l">
              <a:lnSpc>
                <a:spcPct val="90000"/>
              </a:lnSpc>
              <a:spcBef>
                <a:spcPts val="0"/>
              </a:spcBef>
              <a:spcAft>
                <a:spcPts val="0"/>
              </a:spcAft>
              <a:buClr>
                <a:srgbClr val="000090"/>
              </a:buClr>
              <a:buSzPts val="1800"/>
              <a:buFont typeface="Arial"/>
              <a:buChar char="•"/>
            </a:pPr>
            <a:r>
              <a:rPr b="1" lang="en-US">
                <a:solidFill>
                  <a:srgbClr val="000090"/>
                </a:solidFill>
              </a:rPr>
              <a:t>Define dissolved oxygen and  explain how changing environmental conditions result in different measurements</a:t>
            </a:r>
            <a:endParaRPr sz="1000"/>
          </a:p>
          <a:p>
            <a:pPr indent="-342900" lvl="0" marL="342900" marR="0" rtl="0" algn="l">
              <a:lnSpc>
                <a:spcPct val="90000"/>
              </a:lnSpc>
              <a:spcBef>
                <a:spcPts val="0"/>
              </a:spcBef>
              <a:spcAft>
                <a:spcPts val="0"/>
              </a:spcAft>
              <a:buClr>
                <a:srgbClr val="000090"/>
              </a:buClr>
              <a:buSzPts val="1800"/>
              <a:buFont typeface="Arial"/>
              <a:buChar char="•"/>
            </a:pPr>
            <a:r>
              <a:rPr b="1" lang="en-US">
                <a:solidFill>
                  <a:srgbClr val="000090"/>
                </a:solidFill>
              </a:rPr>
              <a:t>Describe the importance of instrument calibration in the the collection of accurate data</a:t>
            </a:r>
            <a:endParaRPr sz="1000"/>
          </a:p>
          <a:p>
            <a:pPr indent="-342900" lvl="0" marL="342900" marR="0" rtl="0" algn="l">
              <a:lnSpc>
                <a:spcPct val="90000"/>
              </a:lnSpc>
              <a:spcBef>
                <a:spcPts val="0"/>
              </a:spcBef>
              <a:spcAft>
                <a:spcPts val="0"/>
              </a:spcAft>
              <a:buClr>
                <a:srgbClr val="000090"/>
              </a:buClr>
              <a:buSzPts val="1800"/>
              <a:buFont typeface="Arial"/>
              <a:buChar char="•"/>
            </a:pPr>
            <a:r>
              <a:rPr b="1" lang="en-US">
                <a:solidFill>
                  <a:srgbClr val="000090"/>
                </a:solidFill>
              </a:rPr>
              <a:t>Conduct dissolved oxygen measurements using a probe</a:t>
            </a:r>
            <a:endParaRPr sz="1000"/>
          </a:p>
          <a:p>
            <a:pPr indent="-342900" lvl="0" marL="342900" marR="0" rtl="0" algn="l">
              <a:lnSpc>
                <a:spcPct val="90000"/>
              </a:lnSpc>
              <a:spcBef>
                <a:spcPts val="0"/>
              </a:spcBef>
              <a:spcAft>
                <a:spcPts val="0"/>
              </a:spcAft>
              <a:buClr>
                <a:srgbClr val="000090"/>
              </a:buClr>
              <a:buSzPts val="1800"/>
              <a:buFont typeface="Arial"/>
              <a:buChar char="•"/>
            </a:pPr>
            <a:r>
              <a:rPr b="1" lang="en-US">
                <a:solidFill>
                  <a:srgbClr val="000090"/>
                </a:solidFill>
              </a:rPr>
              <a:t>Upload data to the GLOBE portal</a:t>
            </a:r>
            <a:endParaRPr sz="1000"/>
          </a:p>
          <a:p>
            <a:pPr indent="-342900" lvl="0" marL="342900" marR="0" rtl="0" algn="l">
              <a:lnSpc>
                <a:spcPct val="90000"/>
              </a:lnSpc>
              <a:spcBef>
                <a:spcPts val="0"/>
              </a:spcBef>
              <a:spcAft>
                <a:spcPts val="0"/>
              </a:spcAft>
              <a:buClr>
                <a:srgbClr val="000090"/>
              </a:buClr>
              <a:buSzPts val="1800"/>
              <a:buFont typeface="Arial"/>
              <a:buChar char="•"/>
            </a:pPr>
            <a:r>
              <a:rPr b="1" lang="en-US">
                <a:solidFill>
                  <a:srgbClr val="000090"/>
                </a:solidFill>
              </a:rPr>
              <a:t>Visualize data using GLOBE’s Visualization System</a:t>
            </a:r>
            <a:endParaRPr sz="1000"/>
          </a:p>
          <a:p>
            <a:pPr indent="0" lvl="0" marL="0" rtl="0" algn="l">
              <a:lnSpc>
                <a:spcPct val="90000"/>
              </a:lnSpc>
              <a:spcBef>
                <a:spcPts val="1000"/>
              </a:spcBef>
              <a:spcAft>
                <a:spcPts val="0"/>
              </a:spcAft>
              <a:buClr>
                <a:schemeClr val="dk1"/>
              </a:buClr>
              <a:buSzPts val="1800"/>
              <a:buNone/>
            </a:pPr>
            <a:r>
              <a:t/>
            </a:r>
            <a:endParaRPr/>
          </a:p>
        </p:txBody>
      </p:sp>
      <p:pic>
        <p:nvPicPr>
          <p:cNvPr descr="Menu: What is dissolved oxygen?" id="98" name="Google Shape;98;p2"/>
          <p:cNvPicPr preferRelativeResize="0"/>
          <p:nvPr/>
        </p:nvPicPr>
        <p:blipFill rotWithShape="1">
          <a:blip r:embed="rId4">
            <a:alphaModFix/>
          </a:blip>
          <a:srcRect b="0" l="0" r="0" t="0"/>
          <a:stretch/>
        </p:blipFill>
        <p:spPr>
          <a:xfrm>
            <a:off x="0" y="0"/>
            <a:ext cx="1167580" cy="6858000"/>
          </a:xfrm>
          <a:prstGeom prst="rect">
            <a:avLst/>
          </a:prstGeom>
          <a:noFill/>
          <a:ln>
            <a:noFill/>
          </a:ln>
        </p:spPr>
      </p:pic>
      <p:pic>
        <p:nvPicPr>
          <p:cNvPr descr="Banner: Dissolved Oxygen Protocol Using a Dissolved Oxygen Probe" id="99" name="Google Shape;99;p2"/>
          <p:cNvPicPr preferRelativeResize="0"/>
          <p:nvPr/>
        </p:nvPicPr>
        <p:blipFill rotWithShape="1">
          <a:blip r:embed="rId5">
            <a:alphaModFix/>
          </a:blip>
          <a:srcRect b="0" l="0" r="0" t="0"/>
          <a:stretch/>
        </p:blipFill>
        <p:spPr>
          <a:xfrm>
            <a:off x="1167580" y="0"/>
            <a:ext cx="7976420" cy="1033979"/>
          </a:xfrm>
          <a:prstGeom prst="rect">
            <a:avLst/>
          </a:prstGeom>
          <a:noFill/>
          <a:ln>
            <a:noFill/>
          </a:ln>
        </p:spPr>
      </p:pic>
      <p:sp>
        <p:nvSpPr>
          <p:cNvPr id="100" name="Google Shape;100;p2"/>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0" name="Shape 270"/>
        <p:cNvGrpSpPr/>
        <p:nvPr/>
      </p:nvGrpSpPr>
      <p:grpSpPr>
        <a:xfrm>
          <a:off x="0" y="0"/>
          <a:ext cx="0" cy="0"/>
          <a:chOff x="0" y="0"/>
          <a:chExt cx="0" cy="0"/>
        </a:xfrm>
      </p:grpSpPr>
      <p:sp>
        <p:nvSpPr>
          <p:cNvPr id="271" name="Google Shape;271;p20"/>
          <p:cNvSpPr txBox="1"/>
          <p:nvPr>
            <p:ph type="title"/>
          </p:nvPr>
        </p:nvSpPr>
        <p:spPr>
          <a:xfrm>
            <a:off x="1105728" y="825375"/>
            <a:ext cx="7886700" cy="896027"/>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0072"/>
              </a:buClr>
              <a:buSzPts val="2400"/>
              <a:buFont typeface="Calibri"/>
              <a:buNone/>
            </a:pPr>
            <a:r>
              <a:rPr lang="en-US" sz="2400"/>
              <a:t>Sources for Equipment You Need for the Water DO Protocol</a:t>
            </a:r>
            <a:endParaRPr sz="2400">
              <a:solidFill>
                <a:srgbClr val="055000"/>
              </a:solidFill>
            </a:endParaRPr>
          </a:p>
        </p:txBody>
      </p:sp>
      <p:sp>
        <p:nvSpPr>
          <p:cNvPr id="272" name="Google Shape;272;p20"/>
          <p:cNvSpPr txBox="1"/>
          <p:nvPr>
            <p:ph idx="1" type="body"/>
          </p:nvPr>
        </p:nvSpPr>
        <p:spPr>
          <a:xfrm>
            <a:off x="1333400" y="1721402"/>
            <a:ext cx="4561214" cy="4989641"/>
          </a:xfrm>
          <a:prstGeom prst="rect">
            <a:avLst/>
          </a:prstGeom>
          <a:noFill/>
          <a:ln>
            <a:noFill/>
          </a:ln>
        </p:spPr>
        <p:txBody>
          <a:bodyPr anchorCtr="0" anchor="t" bIns="45700" lIns="91425" spcFirstLastPara="1" rIns="91425" wrap="square" tIns="45700">
            <a:normAutofit/>
          </a:bodyPr>
          <a:lstStyle/>
          <a:p>
            <a:pPr indent="0" lvl="0" marL="0" rtl="0" algn="just">
              <a:lnSpc>
                <a:spcPct val="90000"/>
              </a:lnSpc>
              <a:spcBef>
                <a:spcPts val="0"/>
              </a:spcBef>
              <a:spcAft>
                <a:spcPts val="0"/>
              </a:spcAft>
              <a:buClr>
                <a:schemeClr val="dk1"/>
              </a:buClr>
              <a:buSzPts val="1800"/>
              <a:buNone/>
            </a:pPr>
            <a:r>
              <a:rPr lang="en-US"/>
              <a:t>The following resources summarize the measurements associated with each protocol, associated skill level, scientific specifications for the instruments, and how to access the equipment you need (purchase, build, or download). </a:t>
            </a:r>
            <a:endParaRPr/>
          </a:p>
          <a:p>
            <a:pPr indent="0" lvl="0" marL="0" rtl="0" algn="just">
              <a:lnSpc>
                <a:spcPct val="90000"/>
              </a:lnSpc>
              <a:spcBef>
                <a:spcPts val="1000"/>
              </a:spcBef>
              <a:spcAft>
                <a:spcPts val="0"/>
              </a:spcAft>
              <a:buClr>
                <a:schemeClr val="dk1"/>
              </a:buClr>
              <a:buSzPts val="1800"/>
              <a:buNone/>
            </a:pPr>
            <a:r>
              <a:t/>
            </a:r>
            <a:endParaRPr/>
          </a:p>
          <a:p>
            <a:pPr indent="0" lvl="0" marL="0" rtl="0" algn="l">
              <a:lnSpc>
                <a:spcPct val="90000"/>
              </a:lnSpc>
              <a:spcBef>
                <a:spcPts val="1000"/>
              </a:spcBef>
              <a:spcAft>
                <a:spcPts val="0"/>
              </a:spcAft>
              <a:buClr>
                <a:schemeClr val="dk1"/>
              </a:buClr>
              <a:buSzPts val="1800"/>
              <a:buNone/>
            </a:pPr>
            <a:r>
              <a:rPr b="1" lang="en-US" u="sng">
                <a:solidFill>
                  <a:schemeClr val="hlink"/>
                </a:solidFill>
                <a:hlinkClick r:id="rId3"/>
              </a:rPr>
              <a:t>Where to find specifications for instruments used in GLOBE investigations</a:t>
            </a:r>
            <a:endParaRPr b="1"/>
          </a:p>
          <a:p>
            <a:pPr indent="0" lvl="0" marL="0" rtl="0" algn="l">
              <a:lnSpc>
                <a:spcPct val="90000"/>
              </a:lnSpc>
              <a:spcBef>
                <a:spcPts val="1000"/>
              </a:spcBef>
              <a:spcAft>
                <a:spcPts val="0"/>
              </a:spcAft>
              <a:buClr>
                <a:schemeClr val="dk1"/>
              </a:buClr>
              <a:buSzPts val="1800"/>
              <a:buNone/>
            </a:pPr>
            <a:r>
              <a:t/>
            </a:r>
            <a:endParaRPr b="1"/>
          </a:p>
          <a:p>
            <a:pPr indent="0" lvl="0" marL="0" rtl="0" algn="l">
              <a:lnSpc>
                <a:spcPct val="90000"/>
              </a:lnSpc>
              <a:spcBef>
                <a:spcPts val="1000"/>
              </a:spcBef>
              <a:spcAft>
                <a:spcPts val="0"/>
              </a:spcAft>
              <a:buClr>
                <a:schemeClr val="dk1"/>
              </a:buClr>
              <a:buSzPts val="1800"/>
              <a:buNone/>
            </a:pPr>
            <a:r>
              <a:rPr b="1" lang="en-US" u="sng">
                <a:solidFill>
                  <a:schemeClr val="hlink"/>
                </a:solidFill>
                <a:hlinkClick r:id="rId4"/>
              </a:rPr>
              <a:t>Where to find scientific instruments used in GLOBE investigations </a:t>
            </a:r>
            <a:endParaRPr b="1"/>
          </a:p>
          <a:p>
            <a:pPr indent="0" lvl="0" marL="0" rtl="0" algn="just">
              <a:lnSpc>
                <a:spcPct val="90000"/>
              </a:lnSpc>
              <a:spcBef>
                <a:spcPts val="1000"/>
              </a:spcBef>
              <a:spcAft>
                <a:spcPts val="0"/>
              </a:spcAft>
              <a:buClr>
                <a:schemeClr val="dk1"/>
              </a:buClr>
              <a:buSzPts val="1600"/>
              <a:buNone/>
            </a:pPr>
            <a:r>
              <a:t/>
            </a:r>
            <a:endParaRPr sz="1600"/>
          </a:p>
          <a:p>
            <a:pPr indent="0" lvl="0" marL="0" rtl="0" algn="just">
              <a:lnSpc>
                <a:spcPct val="90000"/>
              </a:lnSpc>
              <a:spcBef>
                <a:spcPts val="1000"/>
              </a:spcBef>
              <a:spcAft>
                <a:spcPts val="0"/>
              </a:spcAft>
              <a:buClr>
                <a:schemeClr val="dk1"/>
              </a:buClr>
              <a:buSzPts val="1600"/>
              <a:buNone/>
            </a:pPr>
            <a:r>
              <a:rPr lang="en-US" sz="1600"/>
              <a:t>.</a:t>
            </a:r>
            <a:endParaRPr sz="1600"/>
          </a:p>
          <a:p>
            <a:pPr indent="0" lvl="0" marL="0" rtl="0" algn="l">
              <a:lnSpc>
                <a:spcPct val="90000"/>
              </a:lnSpc>
              <a:spcBef>
                <a:spcPts val="1600"/>
              </a:spcBef>
              <a:spcAft>
                <a:spcPts val="0"/>
              </a:spcAft>
              <a:buClr>
                <a:schemeClr val="dk1"/>
              </a:buClr>
              <a:buSzPts val="1800"/>
              <a:buNone/>
            </a:pPr>
            <a:r>
              <a:t/>
            </a:r>
            <a:endParaRPr/>
          </a:p>
        </p:txBody>
      </p:sp>
      <p:pic>
        <p:nvPicPr>
          <p:cNvPr descr="Banner: Dissolved Oxygen Protocol Using a Dissolved Oxygen Probe" id="273" name="Google Shape;273;p20"/>
          <p:cNvPicPr preferRelativeResize="0"/>
          <p:nvPr/>
        </p:nvPicPr>
        <p:blipFill rotWithShape="1">
          <a:blip r:embed="rId5">
            <a:alphaModFix/>
          </a:blip>
          <a:srcRect b="0" l="0" r="0" t="0"/>
          <a:stretch/>
        </p:blipFill>
        <p:spPr>
          <a:xfrm>
            <a:off x="1133404" y="-8358"/>
            <a:ext cx="8010595" cy="1030819"/>
          </a:xfrm>
          <a:prstGeom prst="rect">
            <a:avLst/>
          </a:prstGeom>
          <a:noFill/>
          <a:ln>
            <a:noFill/>
          </a:ln>
        </p:spPr>
      </p:pic>
      <p:pic>
        <p:nvPicPr>
          <p:cNvPr descr="Menu: how to collect your data" id="274" name="Google Shape;274;p20"/>
          <p:cNvPicPr preferRelativeResize="0"/>
          <p:nvPr/>
        </p:nvPicPr>
        <p:blipFill rotWithShape="1">
          <a:blip r:embed="rId6">
            <a:alphaModFix/>
          </a:blip>
          <a:srcRect b="0" l="0" r="0" t="0"/>
          <a:stretch/>
        </p:blipFill>
        <p:spPr>
          <a:xfrm>
            <a:off x="-19338" y="0"/>
            <a:ext cx="1167580" cy="6858000"/>
          </a:xfrm>
          <a:prstGeom prst="rect">
            <a:avLst/>
          </a:prstGeom>
          <a:noFill/>
          <a:ln>
            <a:noFill/>
          </a:ln>
        </p:spPr>
      </p:pic>
      <p:pic>
        <p:nvPicPr>
          <p:cNvPr descr="Screen Shot  of the Toolkit chapter, found in the GLOBE Teacher's Guide. " id="275" name="Google Shape;275;p20"/>
          <p:cNvPicPr preferRelativeResize="0"/>
          <p:nvPr>
            <p:ph idx="2" type="body"/>
          </p:nvPr>
        </p:nvPicPr>
        <p:blipFill rotWithShape="1">
          <a:blip r:embed="rId7">
            <a:alphaModFix/>
          </a:blip>
          <a:srcRect b="0" l="0" r="0" t="0"/>
          <a:stretch/>
        </p:blipFill>
        <p:spPr>
          <a:xfrm rot="791986">
            <a:off x="6070045" y="2054588"/>
            <a:ext cx="2399662" cy="3072344"/>
          </a:xfrm>
          <a:prstGeom prst="rect">
            <a:avLst/>
          </a:prstGeom>
          <a:noFill/>
          <a:ln>
            <a:noFill/>
          </a:ln>
          <a:effectLst>
            <a:outerShdw blurRad="292100" rotWithShape="0" algn="tl" dir="2700000" dist="139700">
              <a:srgbClr val="333333">
                <a:alpha val="64705"/>
              </a:srgbClr>
            </a:outerShdw>
          </a:effectLst>
        </p:spPr>
      </p:pic>
      <p:sp>
        <p:nvSpPr>
          <p:cNvPr id="276" name="Google Shape;276;p20"/>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0" name="Shape 280"/>
        <p:cNvGrpSpPr/>
        <p:nvPr/>
      </p:nvGrpSpPr>
      <p:grpSpPr>
        <a:xfrm>
          <a:off x="0" y="0"/>
          <a:ext cx="0" cy="0"/>
          <a:chOff x="0" y="0"/>
          <a:chExt cx="0" cy="0"/>
        </a:xfrm>
      </p:grpSpPr>
      <p:sp>
        <p:nvSpPr>
          <p:cNvPr id="281" name="Google Shape;281;p21"/>
          <p:cNvSpPr txBox="1"/>
          <p:nvPr>
            <p:ph type="title"/>
          </p:nvPr>
        </p:nvSpPr>
        <p:spPr>
          <a:xfrm>
            <a:off x="1105728" y="825375"/>
            <a:ext cx="7886700" cy="896027"/>
          </a:xfrm>
          <a:prstGeom prst="rect">
            <a:avLst/>
          </a:prstGeom>
          <a:noFill/>
          <a:ln>
            <a:noFill/>
          </a:ln>
        </p:spPr>
        <p:txBody>
          <a:bodyPr anchorCtr="0" anchor="ctr" bIns="45700" lIns="91425" spcFirstLastPara="1" rIns="91425" wrap="square" tIns="45700">
            <a:normAutofit/>
          </a:bodyPr>
          <a:lstStyle/>
          <a:p>
            <a:pPr indent="0" lvl="0" marL="0" rtl="0" algn="just">
              <a:lnSpc>
                <a:spcPct val="90000"/>
              </a:lnSpc>
              <a:spcBef>
                <a:spcPts val="0"/>
              </a:spcBef>
              <a:spcAft>
                <a:spcPts val="0"/>
              </a:spcAft>
              <a:buClr>
                <a:srgbClr val="000072"/>
              </a:buClr>
              <a:buSzPts val="2400"/>
              <a:buFont typeface="Calibri"/>
              <a:buNone/>
            </a:pPr>
            <a:r>
              <a:rPr lang="en-US" sz="2400"/>
              <a:t>Calibration of the Dissolved Oxygen Probe</a:t>
            </a:r>
            <a:endParaRPr/>
          </a:p>
        </p:txBody>
      </p:sp>
      <p:sp>
        <p:nvSpPr>
          <p:cNvPr id="282" name="Google Shape;282;p21"/>
          <p:cNvSpPr txBox="1"/>
          <p:nvPr>
            <p:ph idx="1" type="body"/>
          </p:nvPr>
        </p:nvSpPr>
        <p:spPr>
          <a:xfrm>
            <a:off x="1333400" y="1721402"/>
            <a:ext cx="7516686" cy="4989641"/>
          </a:xfrm>
          <a:prstGeom prst="rect">
            <a:avLst/>
          </a:prstGeom>
          <a:noFill/>
          <a:ln>
            <a:noFill/>
          </a:ln>
        </p:spPr>
        <p:txBody>
          <a:bodyPr anchorCtr="0" anchor="t" bIns="45700" lIns="91425" spcFirstLastPara="1" rIns="91425" wrap="square" tIns="45700">
            <a:normAutofit fontScale="92500" lnSpcReduction="20000"/>
          </a:bodyPr>
          <a:lstStyle/>
          <a:p>
            <a:pPr indent="0" lvl="0" marL="0" rtl="0" algn="just">
              <a:lnSpc>
                <a:spcPct val="90000"/>
              </a:lnSpc>
              <a:spcBef>
                <a:spcPts val="0"/>
              </a:spcBef>
              <a:spcAft>
                <a:spcPts val="0"/>
              </a:spcAft>
              <a:buClr>
                <a:schemeClr val="dk1"/>
              </a:buClr>
              <a:buSzPct val="100000"/>
              <a:buNone/>
            </a:pPr>
            <a:r>
              <a:rPr lang="en-US"/>
              <a:t>DO probes MUST be calibrated before use.  Check with the probe manufacturer to be sure the probe stores the most recent calibration. If it does, the dissolved oxygen probe will need to be calibrated 24 hours or less before taking measurements. If your probe does not keep the most recent calibration, you will need to calibrate the probe just before taking measurements taking care not to turn the probe or any associated software off.</a:t>
            </a:r>
            <a:endParaRPr/>
          </a:p>
          <a:p>
            <a:pPr indent="0" lvl="0" marL="0" rtl="0" algn="just">
              <a:lnSpc>
                <a:spcPct val="90000"/>
              </a:lnSpc>
              <a:spcBef>
                <a:spcPts val="1000"/>
              </a:spcBef>
              <a:spcAft>
                <a:spcPts val="0"/>
              </a:spcAft>
              <a:buClr>
                <a:schemeClr val="dk1"/>
              </a:buClr>
              <a:buSzPct val="100000"/>
              <a:buNone/>
            </a:pPr>
            <a:r>
              <a:t/>
            </a:r>
            <a:endParaRPr b="1">
              <a:solidFill>
                <a:srgbClr val="000072"/>
              </a:solidFill>
            </a:endParaRPr>
          </a:p>
          <a:p>
            <a:pPr indent="0" lvl="0" marL="0" rtl="0" algn="just">
              <a:lnSpc>
                <a:spcPct val="90000"/>
              </a:lnSpc>
              <a:spcBef>
                <a:spcPts val="1000"/>
              </a:spcBef>
              <a:spcAft>
                <a:spcPts val="0"/>
              </a:spcAft>
              <a:buClr>
                <a:schemeClr val="dk1"/>
              </a:buClr>
              <a:buSzPct val="100000"/>
              <a:buNone/>
            </a:pPr>
            <a:r>
              <a:rPr lang="en-US"/>
              <a:t>When you are in the field, check that the calibration has held by placing the probe in 100% saturated air with water. If the value is off by ± 0.2 mg/L then recalibrate in the field. Remember, different temperatures at the site might result in different total mg/L of oxygen at 100% saturation. This does not necessarily mean that your calibration is off. Check the calibration tables for the amount of oxygen present at 100% saturation at that temperature.</a:t>
            </a:r>
            <a:endParaRPr/>
          </a:p>
          <a:p>
            <a:pPr indent="0" lvl="0" marL="0" rtl="0" algn="l">
              <a:lnSpc>
                <a:spcPct val="90000"/>
              </a:lnSpc>
              <a:spcBef>
                <a:spcPts val="1000"/>
              </a:spcBef>
              <a:spcAft>
                <a:spcPts val="0"/>
              </a:spcAft>
              <a:buClr>
                <a:schemeClr val="dk1"/>
              </a:buClr>
              <a:buSzPct val="100000"/>
              <a:buNone/>
            </a:pPr>
            <a:r>
              <a:t/>
            </a:r>
            <a:endParaRPr>
              <a:solidFill>
                <a:srgbClr val="FF0000"/>
              </a:solidFill>
            </a:endParaRPr>
          </a:p>
          <a:p>
            <a:pPr indent="0" lvl="0" marL="0" rtl="0" algn="l">
              <a:lnSpc>
                <a:spcPct val="90000"/>
              </a:lnSpc>
              <a:spcBef>
                <a:spcPts val="1000"/>
              </a:spcBef>
              <a:spcAft>
                <a:spcPts val="0"/>
              </a:spcAft>
              <a:buClr>
                <a:schemeClr val="dk1"/>
              </a:buClr>
              <a:buSzPct val="100000"/>
              <a:buNone/>
            </a:pPr>
            <a:r>
              <a:rPr b="1" lang="en-US"/>
              <a:t>	</a:t>
            </a:r>
            <a:r>
              <a:rPr b="1" lang="en-US" sz="1600">
                <a:solidFill>
                  <a:srgbClr val="000090"/>
                </a:solidFill>
              </a:rPr>
              <a:t>Never report Dissolved Oxygen data taken with an instrument that has not been 	calibrated before using.</a:t>
            </a:r>
            <a:endParaRPr/>
          </a:p>
          <a:p>
            <a:pPr indent="0" lvl="0" marL="0" rtl="0" algn="l">
              <a:lnSpc>
                <a:spcPct val="90000"/>
              </a:lnSpc>
              <a:spcBef>
                <a:spcPts val="1000"/>
              </a:spcBef>
              <a:spcAft>
                <a:spcPts val="0"/>
              </a:spcAft>
              <a:buClr>
                <a:schemeClr val="dk1"/>
              </a:buClr>
              <a:buSzPct val="100000"/>
              <a:buNone/>
            </a:pPr>
            <a:r>
              <a:t/>
            </a:r>
            <a:endParaRPr b="1" sz="1600">
              <a:solidFill>
                <a:srgbClr val="000090"/>
              </a:solidFill>
            </a:endParaRPr>
          </a:p>
          <a:p>
            <a:pPr indent="0" lvl="0" marL="0" rtl="0" algn="l">
              <a:lnSpc>
                <a:spcPct val="90000"/>
              </a:lnSpc>
              <a:spcBef>
                <a:spcPts val="1000"/>
              </a:spcBef>
              <a:spcAft>
                <a:spcPts val="0"/>
              </a:spcAft>
              <a:buClr>
                <a:srgbClr val="000090"/>
              </a:buClr>
              <a:buSzPct val="100000"/>
              <a:buNone/>
            </a:pPr>
            <a:r>
              <a:rPr b="1" lang="en-US" sz="1600">
                <a:solidFill>
                  <a:srgbClr val="000090"/>
                </a:solidFill>
              </a:rPr>
              <a:t>	 Pay close attention to your quality control procedure. Without the quality 	control steps your DO data will not be meaningful or comparable to data collected by others!  </a:t>
            </a:r>
            <a:endParaRPr/>
          </a:p>
          <a:p>
            <a:pPr indent="0" lvl="0" marL="0" rtl="0" algn="just">
              <a:lnSpc>
                <a:spcPct val="90000"/>
              </a:lnSpc>
              <a:spcBef>
                <a:spcPts val="1000"/>
              </a:spcBef>
              <a:spcAft>
                <a:spcPts val="0"/>
              </a:spcAft>
              <a:buClr>
                <a:schemeClr val="dk1"/>
              </a:buClr>
              <a:buSzPct val="100000"/>
              <a:buNone/>
            </a:pPr>
            <a:r>
              <a:rPr lang="en-US" sz="1600"/>
              <a:t>.</a:t>
            </a:r>
            <a:endParaRPr sz="1600"/>
          </a:p>
          <a:p>
            <a:pPr indent="0" lvl="0" marL="0" rtl="0" algn="l">
              <a:lnSpc>
                <a:spcPct val="90000"/>
              </a:lnSpc>
              <a:spcBef>
                <a:spcPts val="1600"/>
              </a:spcBef>
              <a:spcAft>
                <a:spcPts val="0"/>
              </a:spcAft>
              <a:buClr>
                <a:schemeClr val="dk1"/>
              </a:buClr>
              <a:buSzPct val="100000"/>
              <a:buNone/>
            </a:pPr>
            <a:r>
              <a:t/>
            </a:r>
            <a:endParaRPr/>
          </a:p>
        </p:txBody>
      </p:sp>
      <p:pic>
        <p:nvPicPr>
          <p:cNvPr descr="Banner: Dissolved Oxygen Protocol Using a Dissolved Oxygen Probe" id="283" name="Google Shape;283;p21"/>
          <p:cNvPicPr preferRelativeResize="0"/>
          <p:nvPr/>
        </p:nvPicPr>
        <p:blipFill rotWithShape="1">
          <a:blip r:embed="rId3">
            <a:alphaModFix/>
          </a:blip>
          <a:srcRect b="0" l="0" r="0" t="0"/>
          <a:stretch/>
        </p:blipFill>
        <p:spPr>
          <a:xfrm>
            <a:off x="1133404" y="-8358"/>
            <a:ext cx="8010595" cy="1030819"/>
          </a:xfrm>
          <a:prstGeom prst="rect">
            <a:avLst/>
          </a:prstGeom>
          <a:noFill/>
          <a:ln>
            <a:noFill/>
          </a:ln>
        </p:spPr>
      </p:pic>
      <p:pic>
        <p:nvPicPr>
          <p:cNvPr descr="Menu: how to collect your data" id="284" name="Google Shape;284;p21"/>
          <p:cNvPicPr preferRelativeResize="0"/>
          <p:nvPr/>
        </p:nvPicPr>
        <p:blipFill rotWithShape="1">
          <a:blip r:embed="rId4">
            <a:alphaModFix/>
          </a:blip>
          <a:srcRect b="0" l="0" r="0" t="0"/>
          <a:stretch/>
        </p:blipFill>
        <p:spPr>
          <a:xfrm>
            <a:off x="-19338" y="0"/>
            <a:ext cx="1167580" cy="6858000"/>
          </a:xfrm>
          <a:prstGeom prst="rect">
            <a:avLst/>
          </a:prstGeom>
          <a:noFill/>
          <a:ln>
            <a:noFill/>
          </a:ln>
        </p:spPr>
      </p:pic>
      <p:pic>
        <p:nvPicPr>
          <p:cNvPr descr="graphic: caution icon" id="285" name="Google Shape;285;p21"/>
          <p:cNvPicPr preferRelativeResize="0"/>
          <p:nvPr>
            <p:ph idx="2" type="body"/>
          </p:nvPr>
        </p:nvPicPr>
        <p:blipFill rotWithShape="1">
          <a:blip r:embed="rId5">
            <a:alphaModFix/>
          </a:blip>
          <a:srcRect b="0" l="0" r="0" t="0"/>
          <a:stretch/>
        </p:blipFill>
        <p:spPr>
          <a:xfrm>
            <a:off x="1295158" y="4364970"/>
            <a:ext cx="519600" cy="532500"/>
          </a:xfrm>
          <a:prstGeom prst="rect">
            <a:avLst/>
          </a:prstGeom>
          <a:noFill/>
          <a:ln>
            <a:noFill/>
          </a:ln>
          <a:effectLst>
            <a:outerShdw blurRad="292100" rotWithShape="0" algn="tl" dir="2700000" dist="139700">
              <a:srgbClr val="333333">
                <a:alpha val="64705"/>
              </a:srgbClr>
            </a:outerShdw>
          </a:effectLst>
        </p:spPr>
      </p:pic>
      <p:sp>
        <p:nvSpPr>
          <p:cNvPr id="286" name="Google Shape;286;p21"/>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0" name="Shape 290"/>
        <p:cNvGrpSpPr/>
        <p:nvPr/>
      </p:nvGrpSpPr>
      <p:grpSpPr>
        <a:xfrm>
          <a:off x="0" y="0"/>
          <a:ext cx="0" cy="0"/>
          <a:chOff x="0" y="0"/>
          <a:chExt cx="0" cy="0"/>
        </a:xfrm>
      </p:grpSpPr>
      <p:sp>
        <p:nvSpPr>
          <p:cNvPr id="291" name="Google Shape;291;p22"/>
          <p:cNvSpPr txBox="1"/>
          <p:nvPr>
            <p:ph type="title"/>
          </p:nvPr>
        </p:nvSpPr>
        <p:spPr>
          <a:xfrm>
            <a:off x="1257300" y="1045692"/>
            <a:ext cx="7886700" cy="896027"/>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0072"/>
              </a:buClr>
              <a:buSzPts val="2400"/>
              <a:buFont typeface="Calibri"/>
              <a:buNone/>
            </a:pPr>
            <a:r>
              <a:rPr lang="en-US" sz="2400"/>
              <a:t>Water DO Protocol Using a Probe:  Salinity Correction</a:t>
            </a:r>
            <a:endParaRPr/>
          </a:p>
        </p:txBody>
      </p:sp>
      <p:sp>
        <p:nvSpPr>
          <p:cNvPr id="292" name="Google Shape;292;p22"/>
          <p:cNvSpPr txBox="1"/>
          <p:nvPr>
            <p:ph idx="1" type="body"/>
          </p:nvPr>
        </p:nvSpPr>
        <p:spPr>
          <a:xfrm>
            <a:off x="1333400" y="1721402"/>
            <a:ext cx="7516686" cy="4989641"/>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1800"/>
              <a:buNone/>
            </a:pPr>
            <a:r>
              <a:t/>
            </a:r>
            <a:endParaRPr/>
          </a:p>
          <a:p>
            <a:pPr indent="0" lvl="0" marL="0" rtl="0" algn="just">
              <a:lnSpc>
                <a:spcPct val="90000"/>
              </a:lnSpc>
              <a:spcBef>
                <a:spcPts val="1000"/>
              </a:spcBef>
              <a:spcAft>
                <a:spcPts val="0"/>
              </a:spcAft>
              <a:buClr>
                <a:schemeClr val="dk1"/>
              </a:buClr>
              <a:buSzPts val="1800"/>
              <a:buNone/>
            </a:pPr>
            <a:r>
              <a:rPr lang="en-US"/>
              <a:t>When measuring dissolved oxygen in salt waters (conductivity greater than 1000 mg/L or salinity greater than 1 ppt), you will need to apply a salinity correction factor to the measurement taken by the probe. Saline water can hold less oxygen at the same temperature and pressure than can fresh water. Different probes have different procedures for this correction. Some have the salinity correction before you measure DO and others afterward. Please refer to your manual for the procedure for your probe. As this correction can affect your measurement, it is necessary to measure salinity each time you measure DO and mark it down on your </a:t>
            </a:r>
            <a:r>
              <a:rPr i="1" lang="en-US"/>
              <a:t>Hydrosphere Investigation Data Sheet.</a:t>
            </a:r>
            <a:endParaRPr/>
          </a:p>
          <a:p>
            <a:pPr indent="0" lvl="0" marL="0" rtl="0" algn="l">
              <a:lnSpc>
                <a:spcPct val="90000"/>
              </a:lnSpc>
              <a:spcBef>
                <a:spcPts val="1000"/>
              </a:spcBef>
              <a:spcAft>
                <a:spcPts val="0"/>
              </a:spcAft>
              <a:buClr>
                <a:schemeClr val="dk1"/>
              </a:buClr>
              <a:buSzPts val="2400"/>
              <a:buNone/>
            </a:pPr>
            <a:r>
              <a:t/>
            </a:r>
            <a:endParaRPr i="1" sz="2400"/>
          </a:p>
          <a:p>
            <a:pPr indent="0" lvl="0" marL="0" rtl="0" algn="l">
              <a:lnSpc>
                <a:spcPct val="90000"/>
              </a:lnSpc>
              <a:spcBef>
                <a:spcPts val="1000"/>
              </a:spcBef>
              <a:spcAft>
                <a:spcPts val="0"/>
              </a:spcAft>
              <a:buClr>
                <a:srgbClr val="000072"/>
              </a:buClr>
              <a:buSzPts val="2400"/>
              <a:buNone/>
            </a:pPr>
            <a:r>
              <a:rPr b="1" lang="en-US" sz="2400">
                <a:solidFill>
                  <a:srgbClr val="000072"/>
                </a:solidFill>
              </a:rPr>
              <a:t>Water DO Protocol Using a Probe:  Elevation</a:t>
            </a:r>
            <a:endParaRPr b="1" sz="2400">
              <a:solidFill>
                <a:srgbClr val="000072"/>
              </a:solidFill>
            </a:endParaRPr>
          </a:p>
          <a:p>
            <a:pPr indent="0" lvl="0" marL="0" rtl="0" algn="l">
              <a:lnSpc>
                <a:spcPct val="90000"/>
              </a:lnSpc>
              <a:spcBef>
                <a:spcPts val="1000"/>
              </a:spcBef>
              <a:spcAft>
                <a:spcPts val="0"/>
              </a:spcAft>
              <a:buClr>
                <a:schemeClr val="dk1"/>
              </a:buClr>
              <a:buSzPts val="1800"/>
              <a:buNone/>
            </a:pPr>
            <a:r>
              <a:rPr lang="en-US"/>
              <a:t>Determine the elevation at your sampling site if you are not using a barometer.</a:t>
            </a:r>
            <a:endParaRPr/>
          </a:p>
          <a:p>
            <a:pPr indent="0" lvl="0" marL="0" rtl="0" algn="just">
              <a:lnSpc>
                <a:spcPct val="90000"/>
              </a:lnSpc>
              <a:spcBef>
                <a:spcPts val="1000"/>
              </a:spcBef>
              <a:spcAft>
                <a:spcPts val="0"/>
              </a:spcAft>
              <a:buClr>
                <a:schemeClr val="dk1"/>
              </a:buClr>
              <a:buSzPts val="1600"/>
              <a:buNone/>
            </a:pPr>
            <a:r>
              <a:rPr lang="en-US" sz="1600"/>
              <a:t>.</a:t>
            </a:r>
            <a:endParaRPr sz="1600"/>
          </a:p>
          <a:p>
            <a:pPr indent="0" lvl="0" marL="0" rtl="0" algn="l">
              <a:lnSpc>
                <a:spcPct val="90000"/>
              </a:lnSpc>
              <a:spcBef>
                <a:spcPts val="1600"/>
              </a:spcBef>
              <a:spcAft>
                <a:spcPts val="0"/>
              </a:spcAft>
              <a:buClr>
                <a:schemeClr val="dk1"/>
              </a:buClr>
              <a:buSzPts val="1800"/>
              <a:buNone/>
            </a:pPr>
            <a:r>
              <a:t/>
            </a:r>
            <a:endParaRPr/>
          </a:p>
        </p:txBody>
      </p:sp>
      <p:pic>
        <p:nvPicPr>
          <p:cNvPr descr="Banner: Dissolved Oxygen Protocol Using a Dissolved Oxygen Probe" id="293" name="Google Shape;293;p22"/>
          <p:cNvPicPr preferRelativeResize="0"/>
          <p:nvPr/>
        </p:nvPicPr>
        <p:blipFill rotWithShape="1">
          <a:blip r:embed="rId3">
            <a:alphaModFix/>
          </a:blip>
          <a:srcRect b="0" l="0" r="0" t="0"/>
          <a:stretch/>
        </p:blipFill>
        <p:spPr>
          <a:xfrm>
            <a:off x="1133404" y="-8358"/>
            <a:ext cx="8010595" cy="1030819"/>
          </a:xfrm>
          <a:prstGeom prst="rect">
            <a:avLst/>
          </a:prstGeom>
          <a:noFill/>
          <a:ln>
            <a:noFill/>
          </a:ln>
        </p:spPr>
      </p:pic>
      <p:pic>
        <p:nvPicPr>
          <p:cNvPr descr="Menu: how to collect your data" id="294" name="Google Shape;294;p22"/>
          <p:cNvPicPr preferRelativeResize="0"/>
          <p:nvPr/>
        </p:nvPicPr>
        <p:blipFill rotWithShape="1">
          <a:blip r:embed="rId4">
            <a:alphaModFix/>
          </a:blip>
          <a:srcRect b="0" l="0" r="0" t="0"/>
          <a:stretch/>
        </p:blipFill>
        <p:spPr>
          <a:xfrm>
            <a:off x="-19338" y="0"/>
            <a:ext cx="1167580" cy="6858000"/>
          </a:xfrm>
          <a:prstGeom prst="rect">
            <a:avLst/>
          </a:prstGeom>
          <a:noFill/>
          <a:ln>
            <a:noFill/>
          </a:ln>
        </p:spPr>
      </p:pic>
      <p:sp>
        <p:nvSpPr>
          <p:cNvPr id="295" name="Google Shape;295;p22"/>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9" name="Shape 299"/>
        <p:cNvGrpSpPr/>
        <p:nvPr/>
      </p:nvGrpSpPr>
      <p:grpSpPr>
        <a:xfrm>
          <a:off x="0" y="0"/>
          <a:ext cx="0" cy="0"/>
          <a:chOff x="0" y="0"/>
          <a:chExt cx="0" cy="0"/>
        </a:xfrm>
      </p:grpSpPr>
      <p:sp>
        <p:nvSpPr>
          <p:cNvPr id="300" name="Google Shape;300;p23"/>
          <p:cNvSpPr txBox="1"/>
          <p:nvPr>
            <p:ph type="title"/>
          </p:nvPr>
        </p:nvSpPr>
        <p:spPr>
          <a:xfrm>
            <a:off x="1257299" y="825375"/>
            <a:ext cx="7886700" cy="896027"/>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0072"/>
              </a:buClr>
              <a:buSzPts val="2400"/>
              <a:buFont typeface="Calibri"/>
              <a:buNone/>
            </a:pPr>
            <a:r>
              <a:rPr lang="en-US" sz="2400"/>
              <a:t>Materials</a:t>
            </a:r>
            <a:endParaRPr sz="2400"/>
          </a:p>
        </p:txBody>
      </p:sp>
      <p:sp>
        <p:nvSpPr>
          <p:cNvPr id="301" name="Google Shape;301;p23"/>
          <p:cNvSpPr txBox="1"/>
          <p:nvPr>
            <p:ph idx="1" type="body"/>
          </p:nvPr>
        </p:nvSpPr>
        <p:spPr>
          <a:xfrm>
            <a:off x="1257299" y="1574445"/>
            <a:ext cx="7516686" cy="4989641"/>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000072"/>
              </a:buClr>
              <a:buSzPts val="1800"/>
              <a:buNone/>
            </a:pPr>
            <a:r>
              <a:rPr b="1" lang="en-US">
                <a:solidFill>
                  <a:srgbClr val="000072"/>
                </a:solidFill>
              </a:rPr>
              <a:t>Assemble Equipment</a:t>
            </a:r>
            <a:r>
              <a:rPr lang="en-US">
                <a:solidFill>
                  <a:srgbClr val="000000"/>
                </a:solidFill>
              </a:rPr>
              <a:t>:</a:t>
            </a:r>
            <a:endParaRPr b="1" sz="2400">
              <a:solidFill>
                <a:srgbClr val="000072"/>
              </a:solidFill>
            </a:endParaRPr>
          </a:p>
          <a:p>
            <a:pPr indent="-114300" lvl="0" marL="0" rtl="0" algn="l">
              <a:lnSpc>
                <a:spcPct val="90000"/>
              </a:lnSpc>
              <a:spcBef>
                <a:spcPts val="1000"/>
              </a:spcBef>
              <a:spcAft>
                <a:spcPts val="0"/>
              </a:spcAft>
              <a:buClr>
                <a:schemeClr val="dk1"/>
              </a:buClr>
              <a:buSzPts val="1800"/>
              <a:buFont typeface="Arial"/>
              <a:buChar char="•"/>
            </a:pPr>
            <a:r>
              <a:rPr lang="en-US"/>
              <a:t>Dissolved Oxygen Probe</a:t>
            </a:r>
            <a:endParaRPr/>
          </a:p>
          <a:p>
            <a:pPr indent="-114300" lvl="0" marL="0" rtl="0" algn="l">
              <a:lnSpc>
                <a:spcPct val="90000"/>
              </a:lnSpc>
              <a:spcBef>
                <a:spcPts val="1000"/>
              </a:spcBef>
              <a:spcAft>
                <a:spcPts val="0"/>
              </a:spcAft>
              <a:buClr>
                <a:schemeClr val="dk1"/>
              </a:buClr>
              <a:buSzPts val="1800"/>
              <a:buFont typeface="Arial"/>
              <a:buChar char="•"/>
            </a:pPr>
            <a:r>
              <a:rPr lang="en-US"/>
              <a:t>Zero Oxygen solution (if applicable</a:t>
            </a:r>
            <a:endParaRPr/>
          </a:p>
          <a:p>
            <a:pPr indent="-114300" lvl="0" marL="0" rtl="0" algn="l">
              <a:lnSpc>
                <a:spcPct val="90000"/>
              </a:lnSpc>
              <a:spcBef>
                <a:spcPts val="1000"/>
              </a:spcBef>
              <a:spcAft>
                <a:spcPts val="0"/>
              </a:spcAft>
              <a:buClr>
                <a:schemeClr val="dk1"/>
              </a:buClr>
              <a:buSzPts val="1800"/>
              <a:buFont typeface="Arial"/>
              <a:buChar char="•"/>
            </a:pPr>
            <a:r>
              <a:rPr lang="en-US"/>
              <a:t>for your probe)</a:t>
            </a:r>
            <a:endParaRPr/>
          </a:p>
          <a:p>
            <a:pPr indent="-114300" lvl="0" marL="0" rtl="0" algn="l">
              <a:lnSpc>
                <a:spcPct val="90000"/>
              </a:lnSpc>
              <a:spcBef>
                <a:spcPts val="1000"/>
              </a:spcBef>
              <a:spcAft>
                <a:spcPts val="0"/>
              </a:spcAft>
              <a:buClr>
                <a:schemeClr val="dk1"/>
              </a:buClr>
              <a:buSzPts val="1800"/>
              <a:buFont typeface="Arial"/>
              <a:buChar char="•"/>
            </a:pPr>
            <a:r>
              <a:rPr lang="en-US"/>
              <a:t>250 mL polyethylene bottle with lid</a:t>
            </a:r>
            <a:endParaRPr/>
          </a:p>
          <a:p>
            <a:pPr indent="-114300" lvl="0" marL="0" rtl="0" algn="l">
              <a:lnSpc>
                <a:spcPct val="90000"/>
              </a:lnSpc>
              <a:spcBef>
                <a:spcPts val="1000"/>
              </a:spcBef>
              <a:spcAft>
                <a:spcPts val="0"/>
              </a:spcAft>
              <a:buClr>
                <a:schemeClr val="dk1"/>
              </a:buClr>
              <a:buSzPts val="1800"/>
              <a:buFont typeface="Arial"/>
              <a:buChar char="•"/>
            </a:pPr>
            <a:r>
              <a:rPr lang="en-US"/>
              <a:t>Latex gloves</a:t>
            </a:r>
            <a:endParaRPr/>
          </a:p>
          <a:p>
            <a:pPr indent="-114300" lvl="0" marL="0" rtl="0" algn="l">
              <a:lnSpc>
                <a:spcPct val="90000"/>
              </a:lnSpc>
              <a:spcBef>
                <a:spcPts val="1000"/>
              </a:spcBef>
              <a:spcAft>
                <a:spcPts val="0"/>
              </a:spcAft>
              <a:buClr>
                <a:schemeClr val="dk1"/>
              </a:buClr>
              <a:buSzPts val="1800"/>
              <a:buFont typeface="Arial"/>
              <a:buChar char="•"/>
            </a:pPr>
            <a:r>
              <a:rPr lang="en-US"/>
              <a:t>Distilled water</a:t>
            </a:r>
            <a:endParaRPr/>
          </a:p>
          <a:p>
            <a:pPr indent="-114300" lvl="0" marL="0" rtl="0" algn="l">
              <a:lnSpc>
                <a:spcPct val="90000"/>
              </a:lnSpc>
              <a:spcBef>
                <a:spcPts val="1000"/>
              </a:spcBef>
              <a:spcAft>
                <a:spcPts val="0"/>
              </a:spcAft>
              <a:buClr>
                <a:schemeClr val="dk1"/>
              </a:buClr>
              <a:buSzPts val="1800"/>
              <a:buFont typeface="Arial"/>
              <a:buChar char="•"/>
            </a:pPr>
            <a:r>
              <a:rPr lang="en-US"/>
              <a:t>Salinity correction tables (if appropriate)</a:t>
            </a:r>
            <a:endParaRPr/>
          </a:p>
          <a:p>
            <a:pPr indent="-114300" lvl="0" marL="0" rtl="0" algn="l">
              <a:lnSpc>
                <a:spcPct val="90000"/>
              </a:lnSpc>
              <a:spcBef>
                <a:spcPts val="1000"/>
              </a:spcBef>
              <a:spcAft>
                <a:spcPts val="0"/>
              </a:spcAft>
              <a:buClr>
                <a:schemeClr val="dk1"/>
              </a:buClr>
              <a:buSzPts val="1800"/>
              <a:buFont typeface="Arial"/>
              <a:buChar char="•"/>
            </a:pPr>
            <a:r>
              <a:rPr lang="en-US"/>
              <a:t>Barometer</a:t>
            </a:r>
            <a:endParaRPr/>
          </a:p>
          <a:p>
            <a:pPr indent="-114300" lvl="0" marL="0" rtl="0" algn="l">
              <a:lnSpc>
                <a:spcPct val="90000"/>
              </a:lnSpc>
              <a:spcBef>
                <a:spcPts val="1000"/>
              </a:spcBef>
              <a:spcAft>
                <a:spcPts val="0"/>
              </a:spcAft>
              <a:buClr>
                <a:schemeClr val="dk1"/>
              </a:buClr>
              <a:buSzPts val="1800"/>
              <a:buFont typeface="Arial"/>
              <a:buChar char="•"/>
            </a:pPr>
            <a:r>
              <a:rPr lang="en-US"/>
              <a:t>Pen or pencil</a:t>
            </a:r>
            <a:endParaRPr/>
          </a:p>
          <a:p>
            <a:pPr indent="0" lvl="0" marL="0" rtl="0" algn="l">
              <a:lnSpc>
                <a:spcPct val="90000"/>
              </a:lnSpc>
              <a:spcBef>
                <a:spcPts val="1000"/>
              </a:spcBef>
              <a:spcAft>
                <a:spcPts val="0"/>
              </a:spcAft>
              <a:buClr>
                <a:srgbClr val="000072"/>
              </a:buClr>
              <a:buSzPts val="1800"/>
              <a:buNone/>
            </a:pPr>
            <a:r>
              <a:rPr b="1" lang="en-US">
                <a:solidFill>
                  <a:srgbClr val="000072"/>
                </a:solidFill>
              </a:rPr>
              <a:t>Assemble Necessary Documents:</a:t>
            </a:r>
            <a:endParaRPr b="1">
              <a:solidFill>
                <a:srgbClr val="000072"/>
              </a:solidFill>
            </a:endParaRPr>
          </a:p>
          <a:p>
            <a:pPr indent="0" lvl="0" marL="0" rtl="0" algn="l">
              <a:lnSpc>
                <a:spcPct val="90000"/>
              </a:lnSpc>
              <a:spcBef>
                <a:spcPts val="1000"/>
              </a:spcBef>
              <a:spcAft>
                <a:spcPts val="0"/>
              </a:spcAft>
              <a:buClr>
                <a:schemeClr val="dk1"/>
              </a:buClr>
              <a:buSzPts val="1800"/>
              <a:buNone/>
            </a:pPr>
            <a:r>
              <a:rPr lang="en-US" u="sng">
                <a:solidFill>
                  <a:schemeClr val="hlink"/>
                </a:solidFill>
                <a:hlinkClick r:id="rId3"/>
              </a:rPr>
              <a:t>Dissolved Oxygen Protocol (Probe) Field Guide </a:t>
            </a:r>
            <a:endParaRPr/>
          </a:p>
          <a:p>
            <a:pPr indent="0" lvl="0" marL="0" rtl="0" algn="l">
              <a:lnSpc>
                <a:spcPct val="90000"/>
              </a:lnSpc>
              <a:spcBef>
                <a:spcPts val="1000"/>
              </a:spcBef>
              <a:spcAft>
                <a:spcPts val="0"/>
              </a:spcAft>
              <a:buClr>
                <a:schemeClr val="dk1"/>
              </a:buClr>
              <a:buSzPts val="1800"/>
              <a:buNone/>
            </a:pPr>
            <a:r>
              <a:t/>
            </a:r>
            <a:endParaRPr b="1"/>
          </a:p>
          <a:p>
            <a:pPr indent="0" lvl="0" marL="0" rtl="0" algn="l">
              <a:lnSpc>
                <a:spcPct val="90000"/>
              </a:lnSpc>
              <a:spcBef>
                <a:spcPts val="1000"/>
              </a:spcBef>
              <a:spcAft>
                <a:spcPts val="0"/>
              </a:spcAft>
              <a:buClr>
                <a:schemeClr val="dk1"/>
              </a:buClr>
              <a:buSzPts val="1800"/>
              <a:buFont typeface="Arial"/>
              <a:buNone/>
            </a:pPr>
            <a:r>
              <a:t/>
            </a:r>
            <a:endParaRPr b="1">
              <a:solidFill>
                <a:srgbClr val="000072"/>
              </a:solidFill>
            </a:endParaRPr>
          </a:p>
          <a:p>
            <a:pPr indent="0" lvl="0" marL="0" rtl="0" algn="l">
              <a:lnSpc>
                <a:spcPct val="90000"/>
              </a:lnSpc>
              <a:spcBef>
                <a:spcPts val="1000"/>
              </a:spcBef>
              <a:spcAft>
                <a:spcPts val="0"/>
              </a:spcAft>
              <a:buClr>
                <a:schemeClr val="dk1"/>
              </a:buClr>
              <a:buSzPts val="1800"/>
              <a:buNone/>
            </a:pPr>
            <a:r>
              <a:t/>
            </a:r>
            <a:endParaRPr/>
          </a:p>
        </p:txBody>
      </p:sp>
      <p:pic>
        <p:nvPicPr>
          <p:cNvPr descr="Banner: Dissolved Oxygen Protocol Using a Dissolved Oxygen Probe" id="302" name="Google Shape;302;p23"/>
          <p:cNvPicPr preferRelativeResize="0"/>
          <p:nvPr/>
        </p:nvPicPr>
        <p:blipFill rotWithShape="1">
          <a:blip r:embed="rId4">
            <a:alphaModFix/>
          </a:blip>
          <a:srcRect b="0" l="0" r="0" t="0"/>
          <a:stretch/>
        </p:blipFill>
        <p:spPr>
          <a:xfrm>
            <a:off x="1133404" y="-8358"/>
            <a:ext cx="8010595" cy="1030819"/>
          </a:xfrm>
          <a:prstGeom prst="rect">
            <a:avLst/>
          </a:prstGeom>
          <a:noFill/>
          <a:ln>
            <a:noFill/>
          </a:ln>
        </p:spPr>
      </p:pic>
      <p:pic>
        <p:nvPicPr>
          <p:cNvPr descr="Menu: how to collect your data" id="303" name="Google Shape;303;p23"/>
          <p:cNvPicPr preferRelativeResize="0"/>
          <p:nvPr/>
        </p:nvPicPr>
        <p:blipFill rotWithShape="1">
          <a:blip r:embed="rId5">
            <a:alphaModFix/>
          </a:blip>
          <a:srcRect b="0" l="0" r="0" t="0"/>
          <a:stretch/>
        </p:blipFill>
        <p:spPr>
          <a:xfrm>
            <a:off x="-19338" y="0"/>
            <a:ext cx="1167580" cy="6858000"/>
          </a:xfrm>
          <a:prstGeom prst="rect">
            <a:avLst/>
          </a:prstGeom>
          <a:noFill/>
          <a:ln>
            <a:noFill/>
          </a:ln>
        </p:spPr>
      </p:pic>
      <p:pic>
        <p:nvPicPr>
          <p:cNvPr descr="Illustration of the equipment needed for this protocol, as listed on the slide." id="304" name="Google Shape;304;p23"/>
          <p:cNvPicPr preferRelativeResize="0"/>
          <p:nvPr>
            <p:ph idx="2" type="body"/>
          </p:nvPr>
        </p:nvPicPr>
        <p:blipFill rotWithShape="1">
          <a:blip r:embed="rId6">
            <a:alphaModFix/>
          </a:blip>
          <a:srcRect b="0" l="0" r="0" t="0"/>
          <a:stretch/>
        </p:blipFill>
        <p:spPr>
          <a:xfrm>
            <a:off x="5610837" y="1412426"/>
            <a:ext cx="3163148" cy="3724351"/>
          </a:xfrm>
          <a:prstGeom prst="rect">
            <a:avLst/>
          </a:prstGeom>
          <a:noFill/>
          <a:ln>
            <a:noFill/>
          </a:ln>
        </p:spPr>
      </p:pic>
      <p:sp>
        <p:nvSpPr>
          <p:cNvPr id="305" name="Google Shape;305;p23"/>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9" name="Shape 309"/>
        <p:cNvGrpSpPr/>
        <p:nvPr/>
      </p:nvGrpSpPr>
      <p:grpSpPr>
        <a:xfrm>
          <a:off x="0" y="0"/>
          <a:ext cx="0" cy="0"/>
          <a:chOff x="0" y="0"/>
          <a:chExt cx="0" cy="0"/>
        </a:xfrm>
      </p:grpSpPr>
      <p:sp>
        <p:nvSpPr>
          <p:cNvPr id="310" name="Google Shape;310;p24"/>
          <p:cNvSpPr txBox="1"/>
          <p:nvPr>
            <p:ph type="title"/>
          </p:nvPr>
        </p:nvSpPr>
        <p:spPr>
          <a:xfrm>
            <a:off x="1257299" y="825375"/>
            <a:ext cx="7886700" cy="896027"/>
          </a:xfrm>
          <a:prstGeom prst="rect">
            <a:avLst/>
          </a:prstGeom>
          <a:noFill/>
          <a:ln>
            <a:noFill/>
          </a:ln>
        </p:spPr>
        <p:txBody>
          <a:bodyPr anchorCtr="0" anchor="ctr" bIns="45700" lIns="91425" spcFirstLastPara="1" rIns="91425" wrap="square" tIns="45700">
            <a:normAutofit/>
          </a:bodyPr>
          <a:lstStyle/>
          <a:p>
            <a:pPr indent="-514350" lvl="0" marL="514350" rtl="0" algn="l">
              <a:lnSpc>
                <a:spcPct val="90000"/>
              </a:lnSpc>
              <a:spcBef>
                <a:spcPts val="0"/>
              </a:spcBef>
              <a:spcAft>
                <a:spcPts val="0"/>
              </a:spcAft>
              <a:buClr>
                <a:srgbClr val="000072"/>
              </a:buClr>
              <a:buSzPts val="2400"/>
              <a:buFont typeface="Calibri"/>
              <a:buNone/>
            </a:pPr>
            <a:r>
              <a:rPr lang="en-US" sz="2400"/>
              <a:t>Quality Control Procedure: Calibration of a Probe (1/1)</a:t>
            </a:r>
            <a:endParaRPr/>
          </a:p>
        </p:txBody>
      </p:sp>
      <p:sp>
        <p:nvSpPr>
          <p:cNvPr id="311" name="Google Shape;311;p24"/>
          <p:cNvSpPr txBox="1"/>
          <p:nvPr>
            <p:ph idx="1" type="body"/>
          </p:nvPr>
        </p:nvSpPr>
        <p:spPr>
          <a:xfrm>
            <a:off x="1257299" y="1574445"/>
            <a:ext cx="7516686" cy="4989641"/>
          </a:xfrm>
          <a:prstGeom prst="rect">
            <a:avLst/>
          </a:prstGeom>
          <a:noFill/>
          <a:ln>
            <a:noFill/>
          </a:ln>
        </p:spPr>
        <p:txBody>
          <a:bodyPr anchorCtr="0" anchor="t" bIns="45700" lIns="91425" spcFirstLastPara="1" rIns="91425" wrap="square" tIns="45700">
            <a:normAutofit lnSpcReduction="10000"/>
          </a:bodyPr>
          <a:lstStyle/>
          <a:p>
            <a:pPr indent="0" lvl="0" marL="0" rtl="0" algn="just">
              <a:lnSpc>
                <a:spcPct val="90000"/>
              </a:lnSpc>
              <a:spcBef>
                <a:spcPts val="0"/>
              </a:spcBef>
              <a:spcAft>
                <a:spcPts val="0"/>
              </a:spcAft>
              <a:buClr>
                <a:schemeClr val="dk1"/>
              </a:buClr>
              <a:buSzPts val="1800"/>
              <a:buNone/>
            </a:pPr>
            <a:r>
              <a:rPr b="1" i="1" lang="en-US"/>
              <a:t>Calibration</a:t>
            </a:r>
            <a:r>
              <a:rPr lang="en-US"/>
              <a:t> can take place in the lab or the field. It is done within 24 hours prior to measurement.</a:t>
            </a:r>
            <a:endParaRPr/>
          </a:p>
          <a:p>
            <a:pPr indent="0" lvl="0" marL="0" rtl="0" algn="just">
              <a:lnSpc>
                <a:spcPct val="90000"/>
              </a:lnSpc>
              <a:spcBef>
                <a:spcPts val="1000"/>
              </a:spcBef>
              <a:spcAft>
                <a:spcPts val="0"/>
              </a:spcAft>
              <a:buClr>
                <a:schemeClr val="dk1"/>
              </a:buClr>
              <a:buSzPts val="1800"/>
              <a:buNone/>
            </a:pPr>
            <a:r>
              <a:t/>
            </a:r>
            <a:endParaRPr/>
          </a:p>
          <a:p>
            <a:pPr indent="-342900" lvl="0" marL="342900" rtl="0" algn="just">
              <a:lnSpc>
                <a:spcPct val="90000"/>
              </a:lnSpc>
              <a:spcBef>
                <a:spcPts val="1000"/>
              </a:spcBef>
              <a:spcAft>
                <a:spcPts val="0"/>
              </a:spcAft>
              <a:buClr>
                <a:schemeClr val="dk1"/>
              </a:buClr>
              <a:buSzPts val="1800"/>
              <a:buFont typeface="Calibri"/>
              <a:buAutoNum type="arabicPeriod"/>
            </a:pPr>
            <a:r>
              <a:rPr lang="en-US"/>
              <a:t>Warm up the probe according to manual procedure</a:t>
            </a:r>
            <a:endParaRPr i="1"/>
          </a:p>
          <a:p>
            <a:pPr indent="-342900" lvl="0" marL="342900" rtl="0" algn="just">
              <a:lnSpc>
                <a:spcPct val="90000"/>
              </a:lnSpc>
              <a:spcBef>
                <a:spcPts val="1000"/>
              </a:spcBef>
              <a:spcAft>
                <a:spcPts val="0"/>
              </a:spcAft>
              <a:buClr>
                <a:schemeClr val="dk1"/>
              </a:buClr>
              <a:buSzPts val="1800"/>
              <a:buFont typeface="Calibri"/>
              <a:buAutoNum type="arabicPeriod"/>
            </a:pPr>
            <a:r>
              <a:rPr lang="en-US"/>
              <a:t>Use barometer to measure atmospheric pressure at site or use the elevation to approximate</a:t>
            </a:r>
            <a:endParaRPr/>
          </a:p>
          <a:p>
            <a:pPr indent="-342900" lvl="0" marL="342900" rtl="0" algn="just">
              <a:lnSpc>
                <a:spcPct val="90000"/>
              </a:lnSpc>
              <a:spcBef>
                <a:spcPts val="1000"/>
              </a:spcBef>
              <a:spcAft>
                <a:spcPts val="0"/>
              </a:spcAft>
              <a:buClr>
                <a:schemeClr val="dk1"/>
              </a:buClr>
              <a:buSzPts val="1800"/>
              <a:buFont typeface="Calibri"/>
              <a:buAutoNum type="arabicPeriod"/>
            </a:pPr>
            <a:r>
              <a:rPr lang="en-US"/>
              <a:t>Follow  manual instructions to enter probe’s calibration information</a:t>
            </a:r>
            <a:endParaRPr/>
          </a:p>
          <a:p>
            <a:pPr indent="-342900" lvl="0" marL="342900" rtl="0" algn="just">
              <a:lnSpc>
                <a:spcPct val="90000"/>
              </a:lnSpc>
              <a:spcBef>
                <a:spcPts val="1000"/>
              </a:spcBef>
              <a:spcAft>
                <a:spcPts val="0"/>
              </a:spcAft>
              <a:buClr>
                <a:schemeClr val="dk1"/>
              </a:buClr>
              <a:buSzPts val="1800"/>
              <a:buFont typeface="Calibri"/>
              <a:buAutoNum type="arabicPeriod"/>
            </a:pPr>
            <a:r>
              <a:rPr lang="en-US"/>
              <a:t>Follow manual instructions to measure the first calibration point (Zero Oxygen point)</a:t>
            </a:r>
            <a:endParaRPr/>
          </a:p>
          <a:p>
            <a:pPr indent="-342900" lvl="0" marL="342900" rtl="0" algn="just">
              <a:lnSpc>
                <a:spcPct val="90000"/>
              </a:lnSpc>
              <a:spcBef>
                <a:spcPts val="1000"/>
              </a:spcBef>
              <a:spcAft>
                <a:spcPts val="0"/>
              </a:spcAft>
              <a:buClr>
                <a:schemeClr val="dk1"/>
              </a:buClr>
              <a:buSzPts val="1800"/>
              <a:buFont typeface="Calibri"/>
              <a:buAutoNum type="arabicPeriod"/>
            </a:pPr>
            <a:r>
              <a:rPr lang="en-US"/>
              <a:t>Rinse probe with distilled water and pat dry without touching the membrane</a:t>
            </a:r>
            <a:endParaRPr/>
          </a:p>
          <a:p>
            <a:pPr indent="-342900" lvl="0" marL="342900" rtl="0" algn="just">
              <a:lnSpc>
                <a:spcPct val="90000"/>
              </a:lnSpc>
              <a:spcBef>
                <a:spcPts val="1000"/>
              </a:spcBef>
              <a:spcAft>
                <a:spcPts val="0"/>
              </a:spcAft>
              <a:buClr>
                <a:schemeClr val="dk1"/>
              </a:buClr>
              <a:buSzPts val="1800"/>
              <a:buFont typeface="Calibri"/>
              <a:buAutoNum type="arabicPeriod"/>
            </a:pPr>
            <a:r>
              <a:rPr lang="en-US"/>
              <a:t>Follow manual instructions to measure second calibration point (100% Oxygen)</a:t>
            </a:r>
            <a:endParaRPr/>
          </a:p>
          <a:p>
            <a:pPr indent="0" lvl="0" marL="0" rtl="0" algn="just">
              <a:lnSpc>
                <a:spcPct val="90000"/>
              </a:lnSpc>
              <a:spcBef>
                <a:spcPts val="1000"/>
              </a:spcBef>
              <a:spcAft>
                <a:spcPts val="0"/>
              </a:spcAft>
              <a:buClr>
                <a:schemeClr val="dk1"/>
              </a:buClr>
              <a:buSzPts val="1800"/>
              <a:buNone/>
            </a:pPr>
            <a:r>
              <a:t/>
            </a:r>
            <a:endParaRPr/>
          </a:p>
          <a:p>
            <a:pPr indent="0" lvl="0" marL="0" rtl="0" algn="l">
              <a:lnSpc>
                <a:spcPct val="90000"/>
              </a:lnSpc>
              <a:spcBef>
                <a:spcPts val="1000"/>
              </a:spcBef>
              <a:spcAft>
                <a:spcPts val="0"/>
              </a:spcAft>
              <a:buClr>
                <a:srgbClr val="FF0000"/>
              </a:buClr>
              <a:buSzPts val="1800"/>
              <a:buNone/>
            </a:pPr>
            <a:r>
              <a:rPr b="1" lang="en-US">
                <a:solidFill>
                  <a:srgbClr val="FF0000"/>
                </a:solidFill>
              </a:rPr>
              <a:t>When these steps are complete, you are ready to take DO measurements of your water sample!</a:t>
            </a:r>
            <a:endParaRPr/>
          </a:p>
          <a:p>
            <a:pPr indent="0" lvl="0" marL="0" rtl="0" algn="l">
              <a:lnSpc>
                <a:spcPct val="90000"/>
              </a:lnSpc>
              <a:spcBef>
                <a:spcPts val="1000"/>
              </a:spcBef>
              <a:spcAft>
                <a:spcPts val="0"/>
              </a:spcAft>
              <a:buClr>
                <a:schemeClr val="dk1"/>
              </a:buClr>
              <a:buSzPts val="1800"/>
              <a:buNone/>
            </a:pPr>
            <a:r>
              <a:t/>
            </a:r>
            <a:endParaRPr b="1"/>
          </a:p>
          <a:p>
            <a:pPr indent="0" lvl="0" marL="0" rtl="0" algn="l">
              <a:lnSpc>
                <a:spcPct val="90000"/>
              </a:lnSpc>
              <a:spcBef>
                <a:spcPts val="1000"/>
              </a:spcBef>
              <a:spcAft>
                <a:spcPts val="0"/>
              </a:spcAft>
              <a:buClr>
                <a:schemeClr val="dk1"/>
              </a:buClr>
              <a:buSzPts val="1800"/>
              <a:buFont typeface="Arial"/>
              <a:buNone/>
            </a:pPr>
            <a:r>
              <a:t/>
            </a:r>
            <a:endParaRPr b="1">
              <a:solidFill>
                <a:srgbClr val="000072"/>
              </a:solidFill>
            </a:endParaRPr>
          </a:p>
          <a:p>
            <a:pPr indent="0" lvl="0" marL="0" rtl="0" algn="l">
              <a:lnSpc>
                <a:spcPct val="90000"/>
              </a:lnSpc>
              <a:spcBef>
                <a:spcPts val="1000"/>
              </a:spcBef>
              <a:spcAft>
                <a:spcPts val="0"/>
              </a:spcAft>
              <a:buClr>
                <a:schemeClr val="dk1"/>
              </a:buClr>
              <a:buSzPts val="1800"/>
              <a:buNone/>
            </a:pPr>
            <a:r>
              <a:t/>
            </a:r>
            <a:endParaRPr/>
          </a:p>
        </p:txBody>
      </p:sp>
      <p:pic>
        <p:nvPicPr>
          <p:cNvPr descr="Banner: Dissolved Oxygen Protocol Using a Dissolved Oxygen Probe" id="312" name="Google Shape;312;p24"/>
          <p:cNvPicPr preferRelativeResize="0"/>
          <p:nvPr/>
        </p:nvPicPr>
        <p:blipFill rotWithShape="1">
          <a:blip r:embed="rId3">
            <a:alphaModFix/>
          </a:blip>
          <a:srcRect b="0" l="0" r="0" t="0"/>
          <a:stretch/>
        </p:blipFill>
        <p:spPr>
          <a:xfrm>
            <a:off x="1133404" y="-8358"/>
            <a:ext cx="8010595" cy="1030819"/>
          </a:xfrm>
          <a:prstGeom prst="rect">
            <a:avLst/>
          </a:prstGeom>
          <a:noFill/>
          <a:ln>
            <a:noFill/>
          </a:ln>
        </p:spPr>
      </p:pic>
      <p:pic>
        <p:nvPicPr>
          <p:cNvPr descr="Menu: how to collect your data" id="313" name="Google Shape;313;p24"/>
          <p:cNvPicPr preferRelativeResize="0"/>
          <p:nvPr/>
        </p:nvPicPr>
        <p:blipFill rotWithShape="1">
          <a:blip r:embed="rId4">
            <a:alphaModFix/>
          </a:blip>
          <a:srcRect b="0" l="0" r="0" t="0"/>
          <a:stretch/>
        </p:blipFill>
        <p:spPr>
          <a:xfrm>
            <a:off x="-19338" y="0"/>
            <a:ext cx="1167580" cy="6858000"/>
          </a:xfrm>
          <a:prstGeom prst="rect">
            <a:avLst/>
          </a:prstGeom>
          <a:noFill/>
          <a:ln>
            <a:noFill/>
          </a:ln>
        </p:spPr>
      </p:pic>
      <p:sp>
        <p:nvSpPr>
          <p:cNvPr id="314" name="Google Shape;314;p24"/>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8" name="Shape 318"/>
        <p:cNvGrpSpPr/>
        <p:nvPr/>
      </p:nvGrpSpPr>
      <p:grpSpPr>
        <a:xfrm>
          <a:off x="0" y="0"/>
          <a:ext cx="0" cy="0"/>
          <a:chOff x="0" y="0"/>
          <a:chExt cx="0" cy="0"/>
        </a:xfrm>
      </p:grpSpPr>
      <p:sp>
        <p:nvSpPr>
          <p:cNvPr id="319" name="Google Shape;319;p25"/>
          <p:cNvSpPr txBox="1"/>
          <p:nvPr>
            <p:ph type="title"/>
          </p:nvPr>
        </p:nvSpPr>
        <p:spPr>
          <a:xfrm>
            <a:off x="1257299" y="825375"/>
            <a:ext cx="7886700" cy="896027"/>
          </a:xfrm>
          <a:prstGeom prst="rect">
            <a:avLst/>
          </a:prstGeom>
          <a:noFill/>
          <a:ln>
            <a:noFill/>
          </a:ln>
        </p:spPr>
        <p:txBody>
          <a:bodyPr anchorCtr="0" anchor="ctr" bIns="45700" lIns="91425" spcFirstLastPara="1" rIns="91425" wrap="square" tIns="45700">
            <a:normAutofit/>
          </a:bodyPr>
          <a:lstStyle/>
          <a:p>
            <a:pPr indent="-514350" lvl="0" marL="514350" rtl="0" algn="l">
              <a:lnSpc>
                <a:spcPct val="90000"/>
              </a:lnSpc>
              <a:spcBef>
                <a:spcPts val="0"/>
              </a:spcBef>
              <a:spcAft>
                <a:spcPts val="0"/>
              </a:spcAft>
              <a:buClr>
                <a:srgbClr val="000072"/>
              </a:buClr>
              <a:buSzPts val="2400"/>
              <a:buFont typeface="Calibri"/>
              <a:buNone/>
            </a:pPr>
            <a:r>
              <a:rPr lang="en-US" sz="2400"/>
              <a:t>Dissolved Oxygen Protocol Using a DO Probe (1/2)</a:t>
            </a:r>
            <a:endParaRPr sz="2400"/>
          </a:p>
        </p:txBody>
      </p:sp>
      <p:sp>
        <p:nvSpPr>
          <p:cNvPr id="320" name="Google Shape;320;p25"/>
          <p:cNvSpPr txBox="1"/>
          <p:nvPr>
            <p:ph idx="1" type="body"/>
          </p:nvPr>
        </p:nvSpPr>
        <p:spPr>
          <a:xfrm>
            <a:off x="1257299" y="1574445"/>
            <a:ext cx="3657601" cy="4989641"/>
          </a:xfrm>
          <a:prstGeom prst="rect">
            <a:avLst/>
          </a:prstGeom>
          <a:noFill/>
          <a:ln>
            <a:noFill/>
          </a:ln>
        </p:spPr>
        <p:txBody>
          <a:bodyPr anchorCtr="0" anchor="t" bIns="45700" lIns="91425" spcFirstLastPara="1" rIns="91425" wrap="square" tIns="45700">
            <a:normAutofit/>
          </a:bodyPr>
          <a:lstStyle/>
          <a:p>
            <a:pPr indent="0" lvl="0" marL="0" rtl="0" algn="just">
              <a:lnSpc>
                <a:spcPct val="90000"/>
              </a:lnSpc>
              <a:spcBef>
                <a:spcPts val="0"/>
              </a:spcBef>
              <a:spcAft>
                <a:spcPts val="0"/>
              </a:spcAft>
              <a:buClr>
                <a:schemeClr val="dk1"/>
              </a:buClr>
              <a:buSzPts val="2000"/>
              <a:buNone/>
            </a:pPr>
            <a:r>
              <a:rPr b="1" i="1" lang="en-US" sz="2000"/>
              <a:t>In the field:</a:t>
            </a:r>
            <a:endParaRPr/>
          </a:p>
          <a:p>
            <a:pPr indent="-342900" lvl="0" marL="342900" rtl="0" algn="just">
              <a:lnSpc>
                <a:spcPct val="90000"/>
              </a:lnSpc>
              <a:spcBef>
                <a:spcPts val="1000"/>
              </a:spcBef>
              <a:spcAft>
                <a:spcPts val="0"/>
              </a:spcAft>
              <a:buClr>
                <a:schemeClr val="dk1"/>
              </a:buClr>
              <a:buSzPts val="1800"/>
              <a:buFont typeface="Calibri"/>
              <a:buAutoNum type="arabicPeriod"/>
            </a:pPr>
            <a:r>
              <a:rPr lang="en-US"/>
              <a:t>Warm up the probe as described in the probe manual.</a:t>
            </a:r>
            <a:endParaRPr/>
          </a:p>
          <a:p>
            <a:pPr indent="-228600" lvl="0" marL="342900" rtl="0" algn="just">
              <a:lnSpc>
                <a:spcPct val="90000"/>
              </a:lnSpc>
              <a:spcBef>
                <a:spcPts val="1000"/>
              </a:spcBef>
              <a:spcAft>
                <a:spcPts val="0"/>
              </a:spcAft>
              <a:buClr>
                <a:schemeClr val="dk1"/>
              </a:buClr>
              <a:buSzPts val="1800"/>
              <a:buFont typeface="Calibri"/>
              <a:buNone/>
            </a:pPr>
            <a:r>
              <a:t/>
            </a:r>
            <a:endParaRPr/>
          </a:p>
          <a:p>
            <a:pPr indent="-342900" lvl="0" marL="342900" rtl="0" algn="just">
              <a:lnSpc>
                <a:spcPct val="90000"/>
              </a:lnSpc>
              <a:spcBef>
                <a:spcPts val="1000"/>
              </a:spcBef>
              <a:spcAft>
                <a:spcPts val="0"/>
              </a:spcAft>
              <a:buClr>
                <a:schemeClr val="dk1"/>
              </a:buClr>
              <a:buSzPts val="1800"/>
              <a:buFont typeface="Calibri"/>
              <a:buAutoNum type="arabicPeriod"/>
            </a:pPr>
            <a:r>
              <a:rPr lang="en-US"/>
              <a:t>Lower the tip of the probe into the water body that you are sampling and slowly move it back and forth. If you are measuring a stream or river and the water is moving past the probe, you can just hold the probe in place.</a:t>
            </a:r>
            <a:endParaRPr/>
          </a:p>
          <a:p>
            <a:pPr indent="0" lvl="0" marL="0" rtl="0" algn="l">
              <a:lnSpc>
                <a:spcPct val="90000"/>
              </a:lnSpc>
              <a:spcBef>
                <a:spcPts val="1000"/>
              </a:spcBef>
              <a:spcAft>
                <a:spcPts val="0"/>
              </a:spcAft>
              <a:buClr>
                <a:schemeClr val="dk1"/>
              </a:buClr>
              <a:buSzPts val="1800"/>
              <a:buNone/>
            </a:pPr>
            <a:r>
              <a:t/>
            </a:r>
            <a:endParaRPr b="1"/>
          </a:p>
          <a:p>
            <a:pPr indent="0" lvl="0" marL="0" rtl="0" algn="l">
              <a:lnSpc>
                <a:spcPct val="90000"/>
              </a:lnSpc>
              <a:spcBef>
                <a:spcPts val="1000"/>
              </a:spcBef>
              <a:spcAft>
                <a:spcPts val="0"/>
              </a:spcAft>
              <a:buClr>
                <a:schemeClr val="dk1"/>
              </a:buClr>
              <a:buSzPts val="1800"/>
              <a:buFont typeface="Arial"/>
              <a:buNone/>
            </a:pPr>
            <a:r>
              <a:t/>
            </a:r>
            <a:endParaRPr b="1">
              <a:solidFill>
                <a:srgbClr val="000072"/>
              </a:solidFill>
            </a:endParaRPr>
          </a:p>
          <a:p>
            <a:pPr indent="0" lvl="0" marL="0" rtl="0" algn="l">
              <a:lnSpc>
                <a:spcPct val="90000"/>
              </a:lnSpc>
              <a:spcBef>
                <a:spcPts val="1000"/>
              </a:spcBef>
              <a:spcAft>
                <a:spcPts val="0"/>
              </a:spcAft>
              <a:buClr>
                <a:schemeClr val="dk1"/>
              </a:buClr>
              <a:buSzPts val="1800"/>
              <a:buNone/>
            </a:pPr>
            <a:r>
              <a:t/>
            </a:r>
            <a:endParaRPr/>
          </a:p>
        </p:txBody>
      </p:sp>
      <p:pic>
        <p:nvPicPr>
          <p:cNvPr descr="Banner: Dissolved Oxygen Protocol Using a Dissolved Oxygen Probe" id="321" name="Google Shape;321;p25"/>
          <p:cNvPicPr preferRelativeResize="0"/>
          <p:nvPr/>
        </p:nvPicPr>
        <p:blipFill rotWithShape="1">
          <a:blip r:embed="rId3">
            <a:alphaModFix/>
          </a:blip>
          <a:srcRect b="0" l="0" r="0" t="0"/>
          <a:stretch/>
        </p:blipFill>
        <p:spPr>
          <a:xfrm>
            <a:off x="1133404" y="-8358"/>
            <a:ext cx="8010595" cy="1030819"/>
          </a:xfrm>
          <a:prstGeom prst="rect">
            <a:avLst/>
          </a:prstGeom>
          <a:noFill/>
          <a:ln>
            <a:noFill/>
          </a:ln>
        </p:spPr>
      </p:pic>
      <p:pic>
        <p:nvPicPr>
          <p:cNvPr descr="Menu: how to collect your data" id="322" name="Google Shape;322;p25"/>
          <p:cNvPicPr preferRelativeResize="0"/>
          <p:nvPr/>
        </p:nvPicPr>
        <p:blipFill rotWithShape="1">
          <a:blip r:embed="rId4">
            <a:alphaModFix/>
          </a:blip>
          <a:srcRect b="0" l="0" r="0" t="0"/>
          <a:stretch/>
        </p:blipFill>
        <p:spPr>
          <a:xfrm>
            <a:off x="-19338" y="0"/>
            <a:ext cx="1167580" cy="6858000"/>
          </a:xfrm>
          <a:prstGeom prst="rect">
            <a:avLst/>
          </a:prstGeom>
          <a:noFill/>
          <a:ln>
            <a:noFill/>
          </a:ln>
        </p:spPr>
      </p:pic>
      <p:pic>
        <p:nvPicPr>
          <p:cNvPr descr="Photograph: Students measure nitrate, pH and DO through ice covering the Volga River.&#10;" id="323" name="Google Shape;323;p25"/>
          <p:cNvPicPr preferRelativeResize="0"/>
          <p:nvPr>
            <p:ph idx="2" type="body"/>
          </p:nvPr>
        </p:nvPicPr>
        <p:blipFill rotWithShape="1">
          <a:blip r:embed="rId5">
            <a:alphaModFix/>
          </a:blip>
          <a:srcRect b="0" l="0" r="0" t="0"/>
          <a:stretch/>
        </p:blipFill>
        <p:spPr>
          <a:xfrm>
            <a:off x="5470071" y="1987243"/>
            <a:ext cx="3303914" cy="2476635"/>
          </a:xfrm>
          <a:prstGeom prst="rect">
            <a:avLst/>
          </a:prstGeom>
          <a:noFill/>
          <a:ln>
            <a:noFill/>
          </a:ln>
        </p:spPr>
      </p:pic>
      <p:pic>
        <p:nvPicPr>
          <p:cNvPr id="324" name="Google Shape;324;p25"/>
          <p:cNvPicPr preferRelativeResize="0"/>
          <p:nvPr/>
        </p:nvPicPr>
        <p:blipFill rotWithShape="1">
          <a:blip r:embed="rId6">
            <a:alphaModFix/>
          </a:blip>
          <a:srcRect b="0" l="0" r="0" t="0"/>
          <a:stretch/>
        </p:blipFill>
        <p:spPr>
          <a:xfrm>
            <a:off x="1728586" y="5431443"/>
            <a:ext cx="6438900" cy="1016000"/>
          </a:xfrm>
          <a:prstGeom prst="rect">
            <a:avLst/>
          </a:prstGeom>
          <a:noFill/>
          <a:ln>
            <a:noFill/>
          </a:ln>
        </p:spPr>
      </p:pic>
      <p:sp>
        <p:nvSpPr>
          <p:cNvPr id="325" name="Google Shape;325;p25"/>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9" name="Shape 329"/>
        <p:cNvGrpSpPr/>
        <p:nvPr/>
      </p:nvGrpSpPr>
      <p:grpSpPr>
        <a:xfrm>
          <a:off x="0" y="0"/>
          <a:ext cx="0" cy="0"/>
          <a:chOff x="0" y="0"/>
          <a:chExt cx="0" cy="0"/>
        </a:xfrm>
      </p:grpSpPr>
      <p:sp>
        <p:nvSpPr>
          <p:cNvPr id="330" name="Google Shape;330;p26"/>
          <p:cNvSpPr txBox="1"/>
          <p:nvPr>
            <p:ph type="title"/>
          </p:nvPr>
        </p:nvSpPr>
        <p:spPr>
          <a:xfrm>
            <a:off x="1257299" y="825375"/>
            <a:ext cx="7886700" cy="896027"/>
          </a:xfrm>
          <a:prstGeom prst="rect">
            <a:avLst/>
          </a:prstGeom>
          <a:noFill/>
          <a:ln>
            <a:noFill/>
          </a:ln>
        </p:spPr>
        <p:txBody>
          <a:bodyPr anchorCtr="0" anchor="ctr" bIns="45700" lIns="91425" spcFirstLastPara="1" rIns="91425" wrap="square" tIns="45700">
            <a:normAutofit/>
          </a:bodyPr>
          <a:lstStyle/>
          <a:p>
            <a:pPr indent="-514350" lvl="0" marL="514350" rtl="0" algn="l">
              <a:lnSpc>
                <a:spcPct val="90000"/>
              </a:lnSpc>
              <a:spcBef>
                <a:spcPts val="0"/>
              </a:spcBef>
              <a:spcAft>
                <a:spcPts val="0"/>
              </a:spcAft>
              <a:buClr>
                <a:srgbClr val="000072"/>
              </a:buClr>
              <a:buSzPts val="2400"/>
              <a:buFont typeface="Calibri"/>
              <a:buNone/>
            </a:pPr>
            <a:r>
              <a:rPr lang="en-US" sz="2400"/>
              <a:t>Dissolved Oxygen Protocol Using a DO Probe (2/2)</a:t>
            </a:r>
            <a:endParaRPr sz="2400"/>
          </a:p>
        </p:txBody>
      </p:sp>
      <p:sp>
        <p:nvSpPr>
          <p:cNvPr id="331" name="Google Shape;331;p26"/>
          <p:cNvSpPr txBox="1"/>
          <p:nvPr>
            <p:ph idx="1" type="body"/>
          </p:nvPr>
        </p:nvSpPr>
        <p:spPr>
          <a:xfrm>
            <a:off x="1257298" y="1574446"/>
            <a:ext cx="4135339" cy="5283554"/>
          </a:xfrm>
          <a:prstGeom prst="rect">
            <a:avLst/>
          </a:prstGeom>
          <a:noFill/>
          <a:ln>
            <a:noFill/>
          </a:ln>
        </p:spPr>
        <p:txBody>
          <a:bodyPr anchorCtr="0" anchor="t" bIns="45700" lIns="91425" spcFirstLastPara="1" rIns="91425" wrap="square" tIns="45700">
            <a:normAutofit fontScale="85000" lnSpcReduction="10000"/>
          </a:bodyPr>
          <a:lstStyle/>
          <a:p>
            <a:pPr indent="0" lvl="0" marL="0" rtl="0" algn="just">
              <a:lnSpc>
                <a:spcPct val="90000"/>
              </a:lnSpc>
              <a:spcBef>
                <a:spcPts val="0"/>
              </a:spcBef>
              <a:spcAft>
                <a:spcPts val="0"/>
              </a:spcAft>
              <a:buClr>
                <a:schemeClr val="dk1"/>
              </a:buClr>
              <a:buSzPct val="100000"/>
              <a:buNone/>
            </a:pPr>
            <a:r>
              <a:rPr lang="en-US" sz="1900"/>
              <a:t>When reading has stabilized, record the dissolved oxygen in your water body on your </a:t>
            </a:r>
            <a:r>
              <a:rPr i="1" lang="en-US" sz="1900"/>
              <a:t>Hydrosphere Investigation Data Sheet.</a:t>
            </a:r>
            <a:endParaRPr/>
          </a:p>
          <a:p>
            <a:pPr indent="0" lvl="0" marL="0" rtl="0" algn="just">
              <a:lnSpc>
                <a:spcPct val="90000"/>
              </a:lnSpc>
              <a:spcBef>
                <a:spcPts val="1000"/>
              </a:spcBef>
              <a:spcAft>
                <a:spcPts val="0"/>
              </a:spcAft>
              <a:buClr>
                <a:schemeClr val="dk1"/>
              </a:buClr>
              <a:buSzPct val="100000"/>
              <a:buNone/>
            </a:pPr>
            <a:r>
              <a:rPr lang="en-US" sz="1900"/>
              <a:t>Repeat the readings two more times and record the dissolved oxygen under test 2 and test 3.</a:t>
            </a:r>
            <a:endParaRPr/>
          </a:p>
          <a:p>
            <a:pPr indent="0" lvl="0" marL="0" rtl="0" algn="just">
              <a:lnSpc>
                <a:spcPct val="90000"/>
              </a:lnSpc>
              <a:spcBef>
                <a:spcPts val="1000"/>
              </a:spcBef>
              <a:spcAft>
                <a:spcPts val="0"/>
              </a:spcAft>
              <a:buClr>
                <a:schemeClr val="dk1"/>
              </a:buClr>
              <a:buSzPct val="100000"/>
              <a:buNone/>
            </a:pPr>
            <a:r>
              <a:rPr lang="en-US" sz="1900"/>
              <a:t>Check to make sure that the three readings are within 0.2 mg/L of one another. If they are not, continue taking readings until the last three are within 0.2 mg/L of one another.</a:t>
            </a:r>
            <a:endParaRPr/>
          </a:p>
          <a:p>
            <a:pPr indent="0" lvl="0" marL="0" rtl="0" algn="just">
              <a:lnSpc>
                <a:spcPct val="90000"/>
              </a:lnSpc>
              <a:spcBef>
                <a:spcPts val="1000"/>
              </a:spcBef>
              <a:spcAft>
                <a:spcPts val="0"/>
              </a:spcAft>
              <a:buClr>
                <a:schemeClr val="dk1"/>
              </a:buClr>
              <a:buSzPct val="100000"/>
              <a:buNone/>
            </a:pPr>
            <a:r>
              <a:rPr lang="en-US" sz="1900"/>
              <a:t> Apply the salinity correction (if appropriate).</a:t>
            </a:r>
            <a:endParaRPr/>
          </a:p>
          <a:p>
            <a:pPr indent="0" lvl="0" marL="0" rtl="0" algn="just">
              <a:lnSpc>
                <a:spcPct val="90000"/>
              </a:lnSpc>
              <a:spcBef>
                <a:spcPts val="1000"/>
              </a:spcBef>
              <a:spcAft>
                <a:spcPts val="0"/>
              </a:spcAft>
              <a:buClr>
                <a:schemeClr val="dk1"/>
              </a:buClr>
              <a:buSzPct val="100000"/>
              <a:buNone/>
            </a:pPr>
            <a:r>
              <a:rPr lang="en-US" sz="1900"/>
              <a:t>Calculate the average of the three (adjusted if salinity correction applied 	measurements.</a:t>
            </a:r>
            <a:endParaRPr/>
          </a:p>
          <a:p>
            <a:pPr indent="0" lvl="0" marL="0" rtl="0" algn="just">
              <a:lnSpc>
                <a:spcPct val="90000"/>
              </a:lnSpc>
              <a:spcBef>
                <a:spcPts val="1000"/>
              </a:spcBef>
              <a:spcAft>
                <a:spcPts val="0"/>
              </a:spcAft>
              <a:buClr>
                <a:schemeClr val="dk1"/>
              </a:buClr>
              <a:buSzPct val="100000"/>
              <a:buNone/>
            </a:pPr>
            <a:r>
              <a:rPr lang="en-US" sz="1900"/>
              <a:t>Rinse the electrode with distilled water and blot dry. Cap electrode to protect 	membrane and turn off meter.</a:t>
            </a:r>
            <a:endParaRPr/>
          </a:p>
          <a:p>
            <a:pPr indent="0" lvl="0" marL="0" rtl="0" algn="just">
              <a:lnSpc>
                <a:spcPct val="90000"/>
              </a:lnSpc>
              <a:spcBef>
                <a:spcPts val="1000"/>
              </a:spcBef>
              <a:spcAft>
                <a:spcPts val="0"/>
              </a:spcAft>
              <a:buClr>
                <a:schemeClr val="dk1"/>
              </a:buClr>
              <a:buSzPct val="100000"/>
              <a:buNone/>
            </a:pPr>
            <a:r>
              <a:t/>
            </a:r>
            <a:endParaRPr sz="1900"/>
          </a:p>
          <a:p>
            <a:pPr indent="0" lvl="0" marL="0" rtl="0" algn="l">
              <a:lnSpc>
                <a:spcPct val="90000"/>
              </a:lnSpc>
              <a:spcBef>
                <a:spcPts val="1000"/>
              </a:spcBef>
              <a:spcAft>
                <a:spcPts val="0"/>
              </a:spcAft>
              <a:buClr>
                <a:srgbClr val="FF0000"/>
              </a:buClr>
              <a:buSzPct val="100000"/>
              <a:buNone/>
            </a:pPr>
            <a:r>
              <a:rPr b="1" lang="en-US" sz="1900">
                <a:solidFill>
                  <a:srgbClr val="FF0000"/>
                </a:solidFill>
              </a:rPr>
              <a:t>You have completed your Dissolved Oxygen Measurements!</a:t>
            </a:r>
            <a:endParaRPr/>
          </a:p>
          <a:p>
            <a:pPr indent="0" lvl="0" marL="0" rtl="0" algn="l">
              <a:lnSpc>
                <a:spcPct val="90000"/>
              </a:lnSpc>
              <a:spcBef>
                <a:spcPts val="1000"/>
              </a:spcBef>
              <a:spcAft>
                <a:spcPts val="0"/>
              </a:spcAft>
              <a:buClr>
                <a:schemeClr val="dk1"/>
              </a:buClr>
              <a:buSzPct val="100000"/>
              <a:buNone/>
            </a:pPr>
            <a:r>
              <a:t/>
            </a:r>
            <a:endParaRPr b="1"/>
          </a:p>
          <a:p>
            <a:pPr indent="0" lvl="0" marL="0" rtl="0" algn="l">
              <a:lnSpc>
                <a:spcPct val="90000"/>
              </a:lnSpc>
              <a:spcBef>
                <a:spcPts val="1000"/>
              </a:spcBef>
              <a:spcAft>
                <a:spcPts val="0"/>
              </a:spcAft>
              <a:buClr>
                <a:schemeClr val="dk1"/>
              </a:buClr>
              <a:buSzPct val="100000"/>
              <a:buFont typeface="Arial"/>
              <a:buNone/>
            </a:pPr>
            <a:r>
              <a:t/>
            </a:r>
            <a:endParaRPr b="1">
              <a:solidFill>
                <a:srgbClr val="000072"/>
              </a:solidFill>
            </a:endParaRPr>
          </a:p>
          <a:p>
            <a:pPr indent="0" lvl="0" marL="0" rtl="0" algn="l">
              <a:lnSpc>
                <a:spcPct val="90000"/>
              </a:lnSpc>
              <a:spcBef>
                <a:spcPts val="1000"/>
              </a:spcBef>
              <a:spcAft>
                <a:spcPts val="0"/>
              </a:spcAft>
              <a:buClr>
                <a:schemeClr val="dk1"/>
              </a:buClr>
              <a:buSzPct val="100000"/>
              <a:buNone/>
            </a:pPr>
            <a:r>
              <a:t/>
            </a:r>
            <a:endParaRPr/>
          </a:p>
        </p:txBody>
      </p:sp>
      <p:pic>
        <p:nvPicPr>
          <p:cNvPr descr="Banner: Dissolved Oxygen Protocol Using a Dissolved Oxygen Probe" id="332" name="Google Shape;332;p26"/>
          <p:cNvPicPr preferRelativeResize="0"/>
          <p:nvPr/>
        </p:nvPicPr>
        <p:blipFill rotWithShape="1">
          <a:blip r:embed="rId3">
            <a:alphaModFix/>
          </a:blip>
          <a:srcRect b="0" l="0" r="0" t="0"/>
          <a:stretch/>
        </p:blipFill>
        <p:spPr>
          <a:xfrm>
            <a:off x="1133404" y="-8358"/>
            <a:ext cx="8010595" cy="1030819"/>
          </a:xfrm>
          <a:prstGeom prst="rect">
            <a:avLst/>
          </a:prstGeom>
          <a:noFill/>
          <a:ln>
            <a:noFill/>
          </a:ln>
        </p:spPr>
      </p:pic>
      <p:pic>
        <p:nvPicPr>
          <p:cNvPr descr="Menu: how to collect your data" id="333" name="Google Shape;333;p26"/>
          <p:cNvPicPr preferRelativeResize="0"/>
          <p:nvPr/>
        </p:nvPicPr>
        <p:blipFill rotWithShape="1">
          <a:blip r:embed="rId4">
            <a:alphaModFix/>
          </a:blip>
          <a:srcRect b="0" l="0" r="0" t="0"/>
          <a:stretch/>
        </p:blipFill>
        <p:spPr>
          <a:xfrm>
            <a:off x="-19338" y="0"/>
            <a:ext cx="1167580" cy="6858000"/>
          </a:xfrm>
          <a:prstGeom prst="rect">
            <a:avLst/>
          </a:prstGeom>
          <a:noFill/>
          <a:ln>
            <a:noFill/>
          </a:ln>
        </p:spPr>
      </p:pic>
      <p:pic>
        <p:nvPicPr>
          <p:cNvPr descr="Screen Shot showing where you enter the data from the DO probe on your Hydrosphere Investigation Data Sheet." id="334" name="Google Shape;334;p26"/>
          <p:cNvPicPr preferRelativeResize="0"/>
          <p:nvPr>
            <p:ph idx="2" type="body"/>
          </p:nvPr>
        </p:nvPicPr>
        <p:blipFill rotWithShape="1">
          <a:blip r:embed="rId5">
            <a:alphaModFix/>
          </a:blip>
          <a:srcRect b="0" l="0" r="0" t="0"/>
          <a:stretch/>
        </p:blipFill>
        <p:spPr>
          <a:xfrm>
            <a:off x="5501695" y="1721402"/>
            <a:ext cx="3087133" cy="1854555"/>
          </a:xfrm>
          <a:prstGeom prst="rect">
            <a:avLst/>
          </a:prstGeom>
          <a:noFill/>
          <a:ln>
            <a:noFill/>
          </a:ln>
          <a:effectLst>
            <a:outerShdw blurRad="292100" rotWithShape="0" algn="tl" dir="2700000" dist="139700">
              <a:srgbClr val="333333">
                <a:alpha val="64705"/>
              </a:srgbClr>
            </a:outerShdw>
          </a:effectLst>
        </p:spPr>
      </p:pic>
      <p:cxnSp>
        <p:nvCxnSpPr>
          <p:cNvPr descr="arrow pointing to where the DO data is inputted when you are using a probe. " id="335" name="Google Shape;335;p26"/>
          <p:cNvCxnSpPr/>
          <p:nvPr/>
        </p:nvCxnSpPr>
        <p:spPr>
          <a:xfrm>
            <a:off x="5140036" y="2646218"/>
            <a:ext cx="1343891" cy="415638"/>
          </a:xfrm>
          <a:prstGeom prst="straightConnector1">
            <a:avLst/>
          </a:prstGeom>
          <a:noFill/>
          <a:ln cap="flat" cmpd="sng" w="28575">
            <a:solidFill>
              <a:srgbClr val="FF0000"/>
            </a:solidFill>
            <a:prstDash val="solid"/>
            <a:miter lim="800000"/>
            <a:headEnd len="sm" w="sm" type="none"/>
            <a:tailEnd len="med" w="med" type="triangle"/>
          </a:ln>
        </p:spPr>
      </p:cxnSp>
      <p:sp>
        <p:nvSpPr>
          <p:cNvPr id="336" name="Google Shape;336;p26"/>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0" name="Shape 340"/>
        <p:cNvGrpSpPr/>
        <p:nvPr/>
      </p:nvGrpSpPr>
      <p:grpSpPr>
        <a:xfrm>
          <a:off x="0" y="0"/>
          <a:ext cx="0" cy="0"/>
          <a:chOff x="0" y="0"/>
          <a:chExt cx="0" cy="0"/>
        </a:xfrm>
      </p:grpSpPr>
      <p:sp>
        <p:nvSpPr>
          <p:cNvPr id="341" name="Google Shape;341;p27"/>
          <p:cNvSpPr txBox="1"/>
          <p:nvPr>
            <p:ph type="title"/>
          </p:nvPr>
        </p:nvSpPr>
        <p:spPr>
          <a:xfrm>
            <a:off x="1257299" y="825375"/>
            <a:ext cx="7886700" cy="896027"/>
          </a:xfrm>
          <a:prstGeom prst="rect">
            <a:avLst/>
          </a:prstGeom>
          <a:noFill/>
          <a:ln>
            <a:noFill/>
          </a:ln>
        </p:spPr>
        <p:txBody>
          <a:bodyPr anchorCtr="0" anchor="ctr" bIns="45700" lIns="91425" spcFirstLastPara="1" rIns="91425" wrap="square" tIns="45700">
            <a:normAutofit/>
          </a:bodyPr>
          <a:lstStyle/>
          <a:p>
            <a:pPr indent="-514350" lvl="0" marL="514350" rtl="0" algn="l">
              <a:lnSpc>
                <a:spcPct val="90000"/>
              </a:lnSpc>
              <a:spcBef>
                <a:spcPts val="0"/>
              </a:spcBef>
              <a:spcAft>
                <a:spcPts val="0"/>
              </a:spcAft>
              <a:buClr>
                <a:srgbClr val="000072"/>
              </a:buClr>
              <a:buSzPts val="2400"/>
              <a:buFont typeface="Calibri"/>
              <a:buNone/>
            </a:pPr>
            <a:r>
              <a:rPr lang="en-US" sz="2400"/>
              <a:t>Let’s test your knowledge so far! Question 4</a:t>
            </a:r>
            <a:endParaRPr sz="2400"/>
          </a:p>
        </p:txBody>
      </p:sp>
      <p:sp>
        <p:nvSpPr>
          <p:cNvPr id="342" name="Google Shape;342;p27"/>
          <p:cNvSpPr txBox="1"/>
          <p:nvPr>
            <p:ph idx="1" type="body"/>
          </p:nvPr>
        </p:nvSpPr>
        <p:spPr>
          <a:xfrm>
            <a:off x="1257298" y="1574446"/>
            <a:ext cx="7383782" cy="5283554"/>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1800"/>
              <a:buNone/>
            </a:pPr>
            <a:r>
              <a:t/>
            </a:r>
            <a:endParaRPr b="1"/>
          </a:p>
          <a:p>
            <a:pPr indent="0" lvl="0" marL="0" rtl="0" algn="l">
              <a:lnSpc>
                <a:spcPct val="90000"/>
              </a:lnSpc>
              <a:spcBef>
                <a:spcPts val="1000"/>
              </a:spcBef>
              <a:spcAft>
                <a:spcPts val="0"/>
              </a:spcAft>
              <a:buClr>
                <a:schemeClr val="dk1"/>
              </a:buClr>
              <a:buSzPts val="1800"/>
              <a:buFont typeface="Arial"/>
              <a:buNone/>
            </a:pPr>
            <a:r>
              <a:t/>
            </a:r>
            <a:endParaRPr b="1">
              <a:solidFill>
                <a:srgbClr val="000072"/>
              </a:solidFill>
            </a:endParaRPr>
          </a:p>
          <a:p>
            <a:pPr indent="0" lvl="0" marL="0" rtl="0" algn="l">
              <a:lnSpc>
                <a:spcPct val="90000"/>
              </a:lnSpc>
              <a:spcBef>
                <a:spcPts val="1000"/>
              </a:spcBef>
              <a:spcAft>
                <a:spcPts val="0"/>
              </a:spcAft>
              <a:buClr>
                <a:schemeClr val="dk1"/>
              </a:buClr>
              <a:buSzPts val="2000"/>
              <a:buNone/>
            </a:pPr>
            <a:r>
              <a:rPr lang="en-US" sz="2000"/>
              <a:t>True or False: The dissolved oxygen content of a sample can change very rapidly upon collection.</a:t>
            </a:r>
            <a:endParaRPr sz="2000"/>
          </a:p>
        </p:txBody>
      </p:sp>
      <p:pic>
        <p:nvPicPr>
          <p:cNvPr descr="Menu: how to collect your data" id="343" name="Google Shape;343;p27"/>
          <p:cNvPicPr preferRelativeResize="0"/>
          <p:nvPr/>
        </p:nvPicPr>
        <p:blipFill rotWithShape="1">
          <a:blip r:embed="rId3">
            <a:alphaModFix/>
          </a:blip>
          <a:srcRect b="0" l="0" r="0" t="0"/>
          <a:stretch/>
        </p:blipFill>
        <p:spPr>
          <a:xfrm>
            <a:off x="-19338" y="0"/>
            <a:ext cx="1167580" cy="6858000"/>
          </a:xfrm>
          <a:prstGeom prst="rect">
            <a:avLst/>
          </a:prstGeom>
          <a:noFill/>
          <a:ln>
            <a:noFill/>
          </a:ln>
        </p:spPr>
      </p:pic>
      <p:sp>
        <p:nvSpPr>
          <p:cNvPr id="344" name="Google Shape;344;p27"/>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descr="Banner: Dissolved Oxygen Protocol Using a Dissolved Oxygen Probe" id="345" name="Google Shape;345;p27"/>
          <p:cNvPicPr preferRelativeResize="0"/>
          <p:nvPr/>
        </p:nvPicPr>
        <p:blipFill rotWithShape="1">
          <a:blip r:embed="rId4">
            <a:alphaModFix/>
          </a:blip>
          <a:srcRect b="0" l="0" r="0" t="0"/>
          <a:stretch/>
        </p:blipFill>
        <p:spPr>
          <a:xfrm>
            <a:off x="1118418" y="-12204"/>
            <a:ext cx="8025583" cy="1007863"/>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9" name="Shape 349"/>
        <p:cNvGrpSpPr/>
        <p:nvPr/>
      </p:nvGrpSpPr>
      <p:grpSpPr>
        <a:xfrm>
          <a:off x="0" y="0"/>
          <a:ext cx="0" cy="0"/>
          <a:chOff x="0" y="0"/>
          <a:chExt cx="0" cy="0"/>
        </a:xfrm>
      </p:grpSpPr>
      <p:sp>
        <p:nvSpPr>
          <p:cNvPr id="350" name="Google Shape;350;p28"/>
          <p:cNvSpPr txBox="1"/>
          <p:nvPr>
            <p:ph type="title"/>
          </p:nvPr>
        </p:nvSpPr>
        <p:spPr>
          <a:xfrm>
            <a:off x="1257299" y="825375"/>
            <a:ext cx="7886700" cy="896027"/>
          </a:xfrm>
          <a:prstGeom prst="rect">
            <a:avLst/>
          </a:prstGeom>
          <a:noFill/>
          <a:ln>
            <a:noFill/>
          </a:ln>
        </p:spPr>
        <p:txBody>
          <a:bodyPr anchorCtr="0" anchor="ctr" bIns="45700" lIns="91425" spcFirstLastPara="1" rIns="91425" wrap="square" tIns="45700">
            <a:normAutofit/>
          </a:bodyPr>
          <a:lstStyle/>
          <a:p>
            <a:pPr indent="-514350" lvl="0" marL="514350" rtl="0" algn="l">
              <a:lnSpc>
                <a:spcPct val="90000"/>
              </a:lnSpc>
              <a:spcBef>
                <a:spcPts val="0"/>
              </a:spcBef>
              <a:spcAft>
                <a:spcPts val="0"/>
              </a:spcAft>
              <a:buClr>
                <a:srgbClr val="000072"/>
              </a:buClr>
              <a:buSzPts val="2400"/>
              <a:buFont typeface="Calibri"/>
              <a:buNone/>
            </a:pPr>
            <a:r>
              <a:rPr lang="en-US" sz="2400"/>
              <a:t>Let’s test your knowledge so far! Answer to Question 4</a:t>
            </a:r>
            <a:endParaRPr sz="2400"/>
          </a:p>
        </p:txBody>
      </p:sp>
      <p:sp>
        <p:nvSpPr>
          <p:cNvPr id="351" name="Google Shape;351;p28"/>
          <p:cNvSpPr txBox="1"/>
          <p:nvPr>
            <p:ph idx="1" type="body"/>
          </p:nvPr>
        </p:nvSpPr>
        <p:spPr>
          <a:xfrm>
            <a:off x="1257298" y="1574446"/>
            <a:ext cx="7383782" cy="5283554"/>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1800"/>
              <a:buNone/>
            </a:pPr>
            <a:r>
              <a:t/>
            </a:r>
            <a:endParaRPr b="1"/>
          </a:p>
          <a:p>
            <a:pPr indent="0" lvl="0" marL="0" rtl="0" algn="l">
              <a:lnSpc>
                <a:spcPct val="90000"/>
              </a:lnSpc>
              <a:spcBef>
                <a:spcPts val="1000"/>
              </a:spcBef>
              <a:spcAft>
                <a:spcPts val="0"/>
              </a:spcAft>
              <a:buClr>
                <a:schemeClr val="dk1"/>
              </a:buClr>
              <a:buSzPts val="1800"/>
              <a:buFont typeface="Arial"/>
              <a:buNone/>
            </a:pPr>
            <a:r>
              <a:t/>
            </a:r>
            <a:endParaRPr b="1">
              <a:solidFill>
                <a:srgbClr val="000072"/>
              </a:solidFill>
            </a:endParaRPr>
          </a:p>
          <a:p>
            <a:pPr indent="0" lvl="0" marL="0" rtl="0" algn="l">
              <a:lnSpc>
                <a:spcPct val="90000"/>
              </a:lnSpc>
              <a:spcBef>
                <a:spcPts val="1000"/>
              </a:spcBef>
              <a:spcAft>
                <a:spcPts val="0"/>
              </a:spcAft>
              <a:buClr>
                <a:schemeClr val="dk1"/>
              </a:buClr>
              <a:buSzPts val="2000"/>
              <a:buNone/>
            </a:pPr>
            <a:r>
              <a:rPr lang="en-US" sz="2000"/>
              <a:t>True or False: The dissolved oxygen content of a sample can change very rapidly upon collection.</a:t>
            </a:r>
            <a:endParaRPr/>
          </a:p>
          <a:p>
            <a:pPr indent="0" lvl="0" marL="0" rtl="0" algn="l">
              <a:lnSpc>
                <a:spcPct val="90000"/>
              </a:lnSpc>
              <a:spcBef>
                <a:spcPts val="1000"/>
              </a:spcBef>
              <a:spcAft>
                <a:spcPts val="0"/>
              </a:spcAft>
              <a:buClr>
                <a:schemeClr val="dk1"/>
              </a:buClr>
              <a:buSzPts val="2000"/>
              <a:buNone/>
            </a:pPr>
            <a:r>
              <a:t/>
            </a:r>
            <a:endParaRPr sz="2000"/>
          </a:p>
          <a:p>
            <a:pPr indent="0" lvl="0" marL="0" rtl="0" algn="l">
              <a:lnSpc>
                <a:spcPct val="90000"/>
              </a:lnSpc>
              <a:spcBef>
                <a:spcPts val="1000"/>
              </a:spcBef>
              <a:spcAft>
                <a:spcPts val="0"/>
              </a:spcAft>
              <a:buClr>
                <a:srgbClr val="FF0000"/>
              </a:buClr>
              <a:buSzPts val="2000"/>
              <a:buNone/>
            </a:pPr>
            <a:r>
              <a:rPr b="1" lang="en-US" sz="2000">
                <a:solidFill>
                  <a:srgbClr val="FF0000"/>
                </a:solidFill>
              </a:rPr>
              <a:t>Answer: True ☺</a:t>
            </a:r>
            <a:endParaRPr b="1" sz="2000">
              <a:solidFill>
                <a:srgbClr val="FF0000"/>
              </a:solidFill>
            </a:endParaRPr>
          </a:p>
        </p:txBody>
      </p:sp>
      <p:pic>
        <p:nvPicPr>
          <p:cNvPr descr="Menu: how to collect your data" id="352" name="Google Shape;352;p28"/>
          <p:cNvPicPr preferRelativeResize="0"/>
          <p:nvPr/>
        </p:nvPicPr>
        <p:blipFill rotWithShape="1">
          <a:blip r:embed="rId3">
            <a:alphaModFix/>
          </a:blip>
          <a:srcRect b="0" l="0" r="0" t="0"/>
          <a:stretch/>
        </p:blipFill>
        <p:spPr>
          <a:xfrm>
            <a:off x="-19338" y="0"/>
            <a:ext cx="1167580" cy="6858000"/>
          </a:xfrm>
          <a:prstGeom prst="rect">
            <a:avLst/>
          </a:prstGeom>
          <a:noFill/>
          <a:ln>
            <a:noFill/>
          </a:ln>
        </p:spPr>
      </p:pic>
      <p:sp>
        <p:nvSpPr>
          <p:cNvPr id="353" name="Google Shape;353;p28"/>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descr="Banner: Dissolved Oxygen Protocol Using a Dissolved Oxygen Probe" id="354" name="Google Shape;354;p28"/>
          <p:cNvPicPr preferRelativeResize="0"/>
          <p:nvPr/>
        </p:nvPicPr>
        <p:blipFill rotWithShape="1">
          <a:blip r:embed="rId4">
            <a:alphaModFix/>
          </a:blip>
          <a:srcRect b="0" l="0" r="0" t="0"/>
          <a:stretch/>
        </p:blipFill>
        <p:spPr>
          <a:xfrm>
            <a:off x="1118418" y="-12204"/>
            <a:ext cx="8025583" cy="1007863"/>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8" name="Shape 358"/>
        <p:cNvGrpSpPr/>
        <p:nvPr/>
      </p:nvGrpSpPr>
      <p:grpSpPr>
        <a:xfrm>
          <a:off x="0" y="0"/>
          <a:ext cx="0" cy="0"/>
          <a:chOff x="0" y="0"/>
          <a:chExt cx="0" cy="0"/>
        </a:xfrm>
      </p:grpSpPr>
      <p:sp>
        <p:nvSpPr>
          <p:cNvPr id="359" name="Google Shape;359;p29"/>
          <p:cNvSpPr txBox="1"/>
          <p:nvPr>
            <p:ph type="title"/>
          </p:nvPr>
        </p:nvSpPr>
        <p:spPr>
          <a:xfrm>
            <a:off x="1257299" y="825375"/>
            <a:ext cx="7886700" cy="896027"/>
          </a:xfrm>
          <a:prstGeom prst="rect">
            <a:avLst/>
          </a:prstGeom>
          <a:noFill/>
          <a:ln>
            <a:noFill/>
          </a:ln>
        </p:spPr>
        <p:txBody>
          <a:bodyPr anchorCtr="0" anchor="ctr" bIns="45700" lIns="91425" spcFirstLastPara="1" rIns="91425" wrap="square" tIns="45700">
            <a:normAutofit/>
          </a:bodyPr>
          <a:lstStyle/>
          <a:p>
            <a:pPr indent="-514350" lvl="0" marL="514350" rtl="0" algn="l">
              <a:lnSpc>
                <a:spcPct val="90000"/>
              </a:lnSpc>
              <a:spcBef>
                <a:spcPts val="0"/>
              </a:spcBef>
              <a:spcAft>
                <a:spcPts val="0"/>
              </a:spcAft>
              <a:buClr>
                <a:srgbClr val="000072"/>
              </a:buClr>
              <a:buSzPts val="2400"/>
              <a:buFont typeface="Calibri"/>
              <a:buNone/>
            </a:pPr>
            <a:r>
              <a:rPr lang="en-US" sz="2400"/>
              <a:t>Let’s test your knowledge so far! Question 5</a:t>
            </a:r>
            <a:endParaRPr sz="2400"/>
          </a:p>
        </p:txBody>
      </p:sp>
      <p:sp>
        <p:nvSpPr>
          <p:cNvPr id="360" name="Google Shape;360;p29"/>
          <p:cNvSpPr txBox="1"/>
          <p:nvPr>
            <p:ph idx="1" type="body"/>
          </p:nvPr>
        </p:nvSpPr>
        <p:spPr>
          <a:xfrm>
            <a:off x="1257298" y="1574446"/>
            <a:ext cx="7383782" cy="5283554"/>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1800"/>
              <a:buNone/>
            </a:pPr>
            <a:r>
              <a:t/>
            </a:r>
            <a:endParaRPr b="1"/>
          </a:p>
          <a:p>
            <a:pPr indent="0" lvl="0" marL="0" rtl="0" algn="l">
              <a:lnSpc>
                <a:spcPct val="90000"/>
              </a:lnSpc>
              <a:spcBef>
                <a:spcPts val="1000"/>
              </a:spcBef>
              <a:spcAft>
                <a:spcPts val="0"/>
              </a:spcAft>
              <a:buClr>
                <a:schemeClr val="dk1"/>
              </a:buClr>
              <a:buSzPts val="1800"/>
              <a:buFont typeface="Arial"/>
              <a:buNone/>
            </a:pPr>
            <a:r>
              <a:t/>
            </a:r>
            <a:endParaRPr b="1">
              <a:solidFill>
                <a:srgbClr val="000072"/>
              </a:solidFill>
            </a:endParaRPr>
          </a:p>
          <a:p>
            <a:pPr indent="0" lvl="0" marL="0" rtl="0" algn="l">
              <a:lnSpc>
                <a:spcPct val="90000"/>
              </a:lnSpc>
              <a:spcBef>
                <a:spcPts val="1000"/>
              </a:spcBef>
              <a:spcAft>
                <a:spcPts val="0"/>
              </a:spcAft>
              <a:buClr>
                <a:schemeClr val="dk1"/>
              </a:buClr>
              <a:buSzPts val="2000"/>
              <a:buNone/>
            </a:pPr>
            <a:r>
              <a:rPr lang="en-US" sz="2000"/>
              <a:t>How often do you need to calibrate your dissolved oxygen probe?</a:t>
            </a:r>
            <a:endParaRPr/>
          </a:p>
          <a:p>
            <a:pPr indent="-457200" lvl="0" marL="457200" rtl="0" algn="l">
              <a:lnSpc>
                <a:spcPct val="90000"/>
              </a:lnSpc>
              <a:spcBef>
                <a:spcPts val="1000"/>
              </a:spcBef>
              <a:spcAft>
                <a:spcPts val="0"/>
              </a:spcAft>
              <a:buClr>
                <a:schemeClr val="dk1"/>
              </a:buClr>
              <a:buSzPts val="2000"/>
              <a:buFont typeface="Calibri"/>
              <a:buAutoNum type="alphaUcPeriod"/>
            </a:pPr>
            <a:r>
              <a:rPr lang="en-US" sz="2000"/>
              <a:t>Within 24 hours of using the probe</a:t>
            </a:r>
            <a:endParaRPr/>
          </a:p>
          <a:p>
            <a:pPr indent="-457200" lvl="0" marL="457200" rtl="0" algn="l">
              <a:lnSpc>
                <a:spcPct val="90000"/>
              </a:lnSpc>
              <a:spcBef>
                <a:spcPts val="1000"/>
              </a:spcBef>
              <a:spcAft>
                <a:spcPts val="0"/>
              </a:spcAft>
              <a:buClr>
                <a:schemeClr val="dk1"/>
              </a:buClr>
              <a:buSzPts val="2000"/>
              <a:buFont typeface="Calibri"/>
              <a:buAutoNum type="alphaUcPeriod"/>
            </a:pPr>
            <a:r>
              <a:rPr lang="en-US" sz="2000"/>
              <a:t>Within 6 months of using the probe</a:t>
            </a:r>
            <a:endParaRPr/>
          </a:p>
          <a:p>
            <a:pPr indent="0" lvl="0" marL="0" rtl="0" algn="l">
              <a:lnSpc>
                <a:spcPct val="90000"/>
              </a:lnSpc>
              <a:spcBef>
                <a:spcPts val="1000"/>
              </a:spcBef>
              <a:spcAft>
                <a:spcPts val="0"/>
              </a:spcAft>
              <a:buClr>
                <a:schemeClr val="dk1"/>
              </a:buClr>
              <a:buSzPts val="2000"/>
              <a:buNone/>
            </a:pPr>
            <a:r>
              <a:t/>
            </a:r>
            <a:endParaRPr sz="2000"/>
          </a:p>
        </p:txBody>
      </p:sp>
      <p:pic>
        <p:nvPicPr>
          <p:cNvPr descr="Menu: how to collect your data" id="361" name="Google Shape;361;p29"/>
          <p:cNvPicPr preferRelativeResize="0"/>
          <p:nvPr/>
        </p:nvPicPr>
        <p:blipFill rotWithShape="1">
          <a:blip r:embed="rId3">
            <a:alphaModFix/>
          </a:blip>
          <a:srcRect b="0" l="0" r="0" t="0"/>
          <a:stretch/>
        </p:blipFill>
        <p:spPr>
          <a:xfrm>
            <a:off x="-19338" y="0"/>
            <a:ext cx="1167580" cy="6858000"/>
          </a:xfrm>
          <a:prstGeom prst="rect">
            <a:avLst/>
          </a:prstGeom>
          <a:noFill/>
          <a:ln>
            <a:noFill/>
          </a:ln>
        </p:spPr>
      </p:pic>
      <p:sp>
        <p:nvSpPr>
          <p:cNvPr id="362" name="Google Shape;362;p29"/>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descr="Banner: Dissolved Oxygen Protocol Using a Dissolved Oxygen Probe" id="363" name="Google Shape;363;p29"/>
          <p:cNvPicPr preferRelativeResize="0"/>
          <p:nvPr/>
        </p:nvPicPr>
        <p:blipFill rotWithShape="1">
          <a:blip r:embed="rId4">
            <a:alphaModFix/>
          </a:blip>
          <a:srcRect b="0" l="0" r="0" t="0"/>
          <a:stretch/>
        </p:blipFill>
        <p:spPr>
          <a:xfrm>
            <a:off x="1118418" y="-12204"/>
            <a:ext cx="8025583" cy="1007863"/>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sp>
        <p:nvSpPr>
          <p:cNvPr id="105" name="Google Shape;105;p3"/>
          <p:cNvSpPr txBox="1"/>
          <p:nvPr>
            <p:ph type="title"/>
          </p:nvPr>
        </p:nvSpPr>
        <p:spPr>
          <a:xfrm>
            <a:off x="1257300" y="733002"/>
            <a:ext cx="78867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0072"/>
              </a:buClr>
              <a:buSzPts val="2800"/>
              <a:buFont typeface="Calibri"/>
              <a:buNone/>
            </a:pPr>
            <a:r>
              <a:rPr lang="en-US"/>
              <a:t>The Hydrosphere</a:t>
            </a:r>
            <a:endParaRPr/>
          </a:p>
        </p:txBody>
      </p:sp>
      <p:sp>
        <p:nvSpPr>
          <p:cNvPr id="106" name="Google Shape;106;p3"/>
          <p:cNvSpPr txBox="1"/>
          <p:nvPr>
            <p:ph idx="1" type="body"/>
          </p:nvPr>
        </p:nvSpPr>
        <p:spPr>
          <a:xfrm>
            <a:off x="1361523" y="1766981"/>
            <a:ext cx="3886200" cy="4351338"/>
          </a:xfrm>
          <a:prstGeom prst="rect">
            <a:avLst/>
          </a:prstGeom>
          <a:noFill/>
          <a:ln>
            <a:noFill/>
          </a:ln>
        </p:spPr>
        <p:txBody>
          <a:bodyPr anchorCtr="0" anchor="t" bIns="45700" lIns="91425" spcFirstLastPara="1" rIns="91425" wrap="square" tIns="45700">
            <a:normAutofit fontScale="92500" lnSpcReduction="20000"/>
          </a:bodyPr>
          <a:lstStyle/>
          <a:p>
            <a:pPr indent="0" lvl="0" marL="0" rtl="0" algn="just">
              <a:lnSpc>
                <a:spcPct val="90000"/>
              </a:lnSpc>
              <a:spcBef>
                <a:spcPts val="0"/>
              </a:spcBef>
              <a:spcAft>
                <a:spcPts val="0"/>
              </a:spcAft>
              <a:buClr>
                <a:schemeClr val="dk1"/>
              </a:buClr>
              <a:buSzPct val="100000"/>
              <a:buNone/>
            </a:pPr>
            <a:r>
              <a:rPr lang="en-US"/>
              <a:t>The hydrosphere is the part of the Earth system that includes water, ice and water vapor. Water participates in many important natural chemical reactions and is a good solvent. Changing any part of the Earth system, such as the amount or type of vegetation in a region or from natural land cover to an impervious one, can affect the rest of the system. Rain and snow capture aerosols from the air. Acidic water slowly dissolves rocks, placing dissolved solids in water. Dissolved or suspended impurities determine water's chemical composition.</a:t>
            </a:r>
            <a:endParaRPr/>
          </a:p>
          <a:p>
            <a:pPr indent="0" lvl="0" marL="0" rtl="0" algn="just">
              <a:lnSpc>
                <a:spcPct val="90000"/>
              </a:lnSpc>
              <a:spcBef>
                <a:spcPts val="1000"/>
              </a:spcBef>
              <a:spcAft>
                <a:spcPts val="0"/>
              </a:spcAft>
              <a:buClr>
                <a:schemeClr val="dk1"/>
              </a:buClr>
              <a:buSzPct val="100000"/>
              <a:buNone/>
            </a:pPr>
            <a:r>
              <a:t/>
            </a:r>
            <a:endParaRPr/>
          </a:p>
          <a:p>
            <a:pPr indent="0" lvl="0" marL="0" rtl="0" algn="just">
              <a:lnSpc>
                <a:spcPct val="90000"/>
              </a:lnSpc>
              <a:spcBef>
                <a:spcPts val="1000"/>
              </a:spcBef>
              <a:spcAft>
                <a:spcPts val="0"/>
              </a:spcAft>
              <a:buClr>
                <a:schemeClr val="dk1"/>
              </a:buClr>
              <a:buSzPct val="100000"/>
              <a:buNone/>
            </a:pPr>
            <a:r>
              <a:rPr lang="en-US"/>
              <a:t>Current measurement programs in many areas of the world cover only a few water bodies a few times during the year. GLOBE Hydrosphere protocols will allow you to collect valuable data to help fill these gaps and improve our understanding of Earth's natural waters.</a:t>
            </a:r>
            <a:endParaRPr/>
          </a:p>
          <a:p>
            <a:pPr indent="0" lvl="0" marL="0" rtl="0" algn="l">
              <a:lnSpc>
                <a:spcPct val="90000"/>
              </a:lnSpc>
              <a:spcBef>
                <a:spcPts val="1000"/>
              </a:spcBef>
              <a:spcAft>
                <a:spcPts val="0"/>
              </a:spcAft>
              <a:buClr>
                <a:schemeClr val="dk1"/>
              </a:buClr>
              <a:buSzPct val="100000"/>
              <a:buNone/>
            </a:pPr>
            <a:r>
              <a:t/>
            </a:r>
            <a:endParaRPr/>
          </a:p>
        </p:txBody>
      </p:sp>
      <p:pic>
        <p:nvPicPr>
          <p:cNvPr descr="Menu: What is dissolved oxygen?" id="107" name="Google Shape;107;p3"/>
          <p:cNvPicPr preferRelativeResize="0"/>
          <p:nvPr/>
        </p:nvPicPr>
        <p:blipFill rotWithShape="1">
          <a:blip r:embed="rId3">
            <a:alphaModFix/>
          </a:blip>
          <a:srcRect b="0" l="0" r="0" t="0"/>
          <a:stretch/>
        </p:blipFill>
        <p:spPr>
          <a:xfrm>
            <a:off x="0" y="0"/>
            <a:ext cx="1167580" cy="6858000"/>
          </a:xfrm>
          <a:prstGeom prst="rect">
            <a:avLst/>
          </a:prstGeom>
          <a:noFill/>
          <a:ln>
            <a:noFill/>
          </a:ln>
        </p:spPr>
      </p:pic>
      <p:pic>
        <p:nvPicPr>
          <p:cNvPr descr="Banner: Dissolved Oxygen Protocol Using a Dissolved Oxygen Probe" id="108" name="Google Shape;108;p3"/>
          <p:cNvPicPr preferRelativeResize="0"/>
          <p:nvPr/>
        </p:nvPicPr>
        <p:blipFill rotWithShape="1">
          <a:blip r:embed="rId4">
            <a:alphaModFix/>
          </a:blip>
          <a:srcRect b="0" l="0" r="0" t="0"/>
          <a:stretch/>
        </p:blipFill>
        <p:spPr>
          <a:xfrm>
            <a:off x="1167580" y="0"/>
            <a:ext cx="7976420" cy="1033979"/>
          </a:xfrm>
          <a:prstGeom prst="rect">
            <a:avLst/>
          </a:prstGeom>
          <a:noFill/>
          <a:ln>
            <a:noFill/>
          </a:ln>
        </p:spPr>
      </p:pic>
      <p:pic>
        <p:nvPicPr>
          <p:cNvPr descr="Earth system diagram: Energy flows and matter cycles through the Earth's biosphere, hydrosphere, atmosphere and pedosphere (soil). The cycles are powered by the Sun's energy. " id="109" name="Google Shape;109;p3"/>
          <p:cNvPicPr preferRelativeResize="0"/>
          <p:nvPr>
            <p:ph idx="2" type="body"/>
          </p:nvPr>
        </p:nvPicPr>
        <p:blipFill rotWithShape="1">
          <a:blip r:embed="rId5">
            <a:alphaModFix/>
          </a:blip>
          <a:srcRect b="0" l="0" r="0" t="0"/>
          <a:stretch/>
        </p:blipFill>
        <p:spPr>
          <a:xfrm>
            <a:off x="5903713" y="1453445"/>
            <a:ext cx="2905552" cy="2955269"/>
          </a:xfrm>
          <a:prstGeom prst="rect">
            <a:avLst/>
          </a:prstGeom>
          <a:noFill/>
          <a:ln>
            <a:noFill/>
          </a:ln>
        </p:spPr>
      </p:pic>
      <p:sp>
        <p:nvSpPr>
          <p:cNvPr id="110" name="Google Shape;110;p3"/>
          <p:cNvSpPr txBox="1"/>
          <p:nvPr/>
        </p:nvSpPr>
        <p:spPr>
          <a:xfrm>
            <a:off x="6097656" y="4408714"/>
            <a:ext cx="2747432"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1" lang="en-US" sz="1400" u="none" cap="none" strike="noStrike">
                <a:solidFill>
                  <a:schemeClr val="dk1"/>
                </a:solidFill>
                <a:latin typeface="Calibri"/>
                <a:ea typeface="Calibri"/>
                <a:cs typeface="Calibri"/>
                <a:sym typeface="Calibri"/>
              </a:rPr>
              <a:t>The Earth System: Energy flows and matter cycles. </a:t>
            </a:r>
            <a:endParaRPr i="1" sz="1400">
              <a:solidFill>
                <a:schemeClr val="dk1"/>
              </a:solidFill>
              <a:latin typeface="Calibri"/>
              <a:ea typeface="Calibri"/>
              <a:cs typeface="Calibri"/>
              <a:sym typeface="Calibri"/>
            </a:endParaRPr>
          </a:p>
        </p:txBody>
      </p:sp>
      <p:sp>
        <p:nvSpPr>
          <p:cNvPr id="111" name="Google Shape;111;p3"/>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7" name="Shape 367"/>
        <p:cNvGrpSpPr/>
        <p:nvPr/>
      </p:nvGrpSpPr>
      <p:grpSpPr>
        <a:xfrm>
          <a:off x="0" y="0"/>
          <a:ext cx="0" cy="0"/>
          <a:chOff x="0" y="0"/>
          <a:chExt cx="0" cy="0"/>
        </a:xfrm>
      </p:grpSpPr>
      <p:sp>
        <p:nvSpPr>
          <p:cNvPr id="368" name="Google Shape;368;p30"/>
          <p:cNvSpPr txBox="1"/>
          <p:nvPr>
            <p:ph type="title"/>
          </p:nvPr>
        </p:nvSpPr>
        <p:spPr>
          <a:xfrm>
            <a:off x="1257299" y="825375"/>
            <a:ext cx="7886700" cy="896027"/>
          </a:xfrm>
          <a:prstGeom prst="rect">
            <a:avLst/>
          </a:prstGeom>
          <a:noFill/>
          <a:ln>
            <a:noFill/>
          </a:ln>
        </p:spPr>
        <p:txBody>
          <a:bodyPr anchorCtr="0" anchor="ctr" bIns="45700" lIns="91425" spcFirstLastPara="1" rIns="91425" wrap="square" tIns="45700">
            <a:normAutofit/>
          </a:bodyPr>
          <a:lstStyle/>
          <a:p>
            <a:pPr indent="-514350" lvl="0" marL="514350" rtl="0" algn="l">
              <a:lnSpc>
                <a:spcPct val="90000"/>
              </a:lnSpc>
              <a:spcBef>
                <a:spcPts val="0"/>
              </a:spcBef>
              <a:spcAft>
                <a:spcPts val="0"/>
              </a:spcAft>
              <a:buClr>
                <a:srgbClr val="000072"/>
              </a:buClr>
              <a:buSzPts val="2400"/>
              <a:buFont typeface="Calibri"/>
              <a:buNone/>
            </a:pPr>
            <a:r>
              <a:rPr lang="en-US" sz="2400"/>
              <a:t>Let’s test your knowledge so far! Answer to Question 5</a:t>
            </a:r>
            <a:endParaRPr sz="2400"/>
          </a:p>
        </p:txBody>
      </p:sp>
      <p:sp>
        <p:nvSpPr>
          <p:cNvPr id="369" name="Google Shape;369;p30"/>
          <p:cNvSpPr txBox="1"/>
          <p:nvPr>
            <p:ph idx="1" type="body"/>
          </p:nvPr>
        </p:nvSpPr>
        <p:spPr>
          <a:xfrm>
            <a:off x="1257298" y="1574446"/>
            <a:ext cx="7383782" cy="5283554"/>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1800"/>
              <a:buNone/>
            </a:pPr>
            <a:r>
              <a:t/>
            </a:r>
            <a:endParaRPr b="1"/>
          </a:p>
          <a:p>
            <a:pPr indent="0" lvl="0" marL="0" rtl="0" algn="l">
              <a:lnSpc>
                <a:spcPct val="90000"/>
              </a:lnSpc>
              <a:spcBef>
                <a:spcPts val="1000"/>
              </a:spcBef>
              <a:spcAft>
                <a:spcPts val="0"/>
              </a:spcAft>
              <a:buClr>
                <a:schemeClr val="dk1"/>
              </a:buClr>
              <a:buSzPts val="1800"/>
              <a:buFont typeface="Arial"/>
              <a:buNone/>
            </a:pPr>
            <a:r>
              <a:t/>
            </a:r>
            <a:endParaRPr b="1">
              <a:solidFill>
                <a:srgbClr val="000072"/>
              </a:solidFill>
            </a:endParaRPr>
          </a:p>
          <a:p>
            <a:pPr indent="0" lvl="0" marL="0" rtl="0" algn="l">
              <a:lnSpc>
                <a:spcPct val="90000"/>
              </a:lnSpc>
              <a:spcBef>
                <a:spcPts val="1000"/>
              </a:spcBef>
              <a:spcAft>
                <a:spcPts val="0"/>
              </a:spcAft>
              <a:buClr>
                <a:schemeClr val="dk1"/>
              </a:buClr>
              <a:buSzPts val="2000"/>
              <a:buNone/>
            </a:pPr>
            <a:r>
              <a:rPr lang="en-US" sz="2000"/>
              <a:t>How often do you need to calibrate your dissolved oxygen probe?</a:t>
            </a:r>
            <a:endParaRPr/>
          </a:p>
          <a:p>
            <a:pPr indent="-457200" lvl="0" marL="457200" rtl="0" algn="l">
              <a:lnSpc>
                <a:spcPct val="90000"/>
              </a:lnSpc>
              <a:spcBef>
                <a:spcPts val="1000"/>
              </a:spcBef>
              <a:spcAft>
                <a:spcPts val="0"/>
              </a:spcAft>
              <a:buClr>
                <a:srgbClr val="FF0000"/>
              </a:buClr>
              <a:buSzPts val="2000"/>
              <a:buFont typeface="Calibri"/>
              <a:buAutoNum type="alphaUcPeriod"/>
            </a:pPr>
            <a:r>
              <a:rPr b="1" lang="en-US" sz="2000">
                <a:solidFill>
                  <a:srgbClr val="FF0000"/>
                </a:solidFill>
              </a:rPr>
              <a:t>Within 24 hours of using the probe- correct ☺ </a:t>
            </a:r>
            <a:endParaRPr b="1" sz="2000">
              <a:solidFill>
                <a:srgbClr val="FF0000"/>
              </a:solidFill>
            </a:endParaRPr>
          </a:p>
          <a:p>
            <a:pPr indent="-457200" lvl="0" marL="457200" rtl="0" algn="l">
              <a:lnSpc>
                <a:spcPct val="90000"/>
              </a:lnSpc>
              <a:spcBef>
                <a:spcPts val="1000"/>
              </a:spcBef>
              <a:spcAft>
                <a:spcPts val="0"/>
              </a:spcAft>
              <a:buClr>
                <a:schemeClr val="dk1"/>
              </a:buClr>
              <a:buSzPts val="2000"/>
              <a:buFont typeface="Calibri"/>
              <a:buAutoNum type="alphaUcPeriod"/>
            </a:pPr>
            <a:r>
              <a:rPr lang="en-US" sz="2000"/>
              <a:t>Within 6 months of using the probe</a:t>
            </a:r>
            <a:endParaRPr/>
          </a:p>
          <a:p>
            <a:pPr indent="0" lvl="0" marL="0" rtl="0" algn="l">
              <a:lnSpc>
                <a:spcPct val="90000"/>
              </a:lnSpc>
              <a:spcBef>
                <a:spcPts val="1000"/>
              </a:spcBef>
              <a:spcAft>
                <a:spcPts val="0"/>
              </a:spcAft>
              <a:buClr>
                <a:schemeClr val="dk1"/>
              </a:buClr>
              <a:buSzPts val="2000"/>
              <a:buNone/>
            </a:pPr>
            <a:r>
              <a:t/>
            </a:r>
            <a:endParaRPr sz="2000"/>
          </a:p>
        </p:txBody>
      </p:sp>
      <p:pic>
        <p:nvPicPr>
          <p:cNvPr descr="Menu: how to collect your data" id="370" name="Google Shape;370;p30"/>
          <p:cNvPicPr preferRelativeResize="0"/>
          <p:nvPr/>
        </p:nvPicPr>
        <p:blipFill rotWithShape="1">
          <a:blip r:embed="rId3">
            <a:alphaModFix/>
          </a:blip>
          <a:srcRect b="0" l="0" r="0" t="0"/>
          <a:stretch/>
        </p:blipFill>
        <p:spPr>
          <a:xfrm>
            <a:off x="-19338" y="0"/>
            <a:ext cx="1167580" cy="6858000"/>
          </a:xfrm>
          <a:prstGeom prst="rect">
            <a:avLst/>
          </a:prstGeom>
          <a:noFill/>
          <a:ln>
            <a:noFill/>
          </a:ln>
        </p:spPr>
      </p:pic>
      <p:sp>
        <p:nvSpPr>
          <p:cNvPr id="371" name="Google Shape;371;p30"/>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descr="Banner: Dissolved Oxygen Protocol Using a Dissolved Oxygen Probe" id="372" name="Google Shape;372;p30"/>
          <p:cNvPicPr preferRelativeResize="0"/>
          <p:nvPr/>
        </p:nvPicPr>
        <p:blipFill rotWithShape="1">
          <a:blip r:embed="rId4">
            <a:alphaModFix/>
          </a:blip>
          <a:srcRect b="0" l="0" r="0" t="0"/>
          <a:stretch/>
        </p:blipFill>
        <p:spPr>
          <a:xfrm>
            <a:off x="1118418" y="-12204"/>
            <a:ext cx="8025583" cy="1007863"/>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6" name="Shape 376"/>
        <p:cNvGrpSpPr/>
        <p:nvPr/>
      </p:nvGrpSpPr>
      <p:grpSpPr>
        <a:xfrm>
          <a:off x="0" y="0"/>
          <a:ext cx="0" cy="0"/>
          <a:chOff x="0" y="0"/>
          <a:chExt cx="0" cy="0"/>
        </a:xfrm>
      </p:grpSpPr>
      <p:sp>
        <p:nvSpPr>
          <p:cNvPr id="377" name="Google Shape;377;p31"/>
          <p:cNvSpPr txBox="1"/>
          <p:nvPr>
            <p:ph type="title"/>
          </p:nvPr>
        </p:nvSpPr>
        <p:spPr>
          <a:xfrm>
            <a:off x="1257299" y="825375"/>
            <a:ext cx="7886700" cy="896027"/>
          </a:xfrm>
          <a:prstGeom prst="rect">
            <a:avLst/>
          </a:prstGeom>
          <a:noFill/>
          <a:ln>
            <a:noFill/>
          </a:ln>
        </p:spPr>
        <p:txBody>
          <a:bodyPr anchorCtr="0" anchor="ctr" bIns="45700" lIns="91425" spcFirstLastPara="1" rIns="91425" wrap="square" tIns="45700">
            <a:normAutofit/>
          </a:bodyPr>
          <a:lstStyle/>
          <a:p>
            <a:pPr indent="-514350" lvl="0" marL="514350" rtl="0" algn="l">
              <a:lnSpc>
                <a:spcPct val="90000"/>
              </a:lnSpc>
              <a:spcBef>
                <a:spcPts val="0"/>
              </a:spcBef>
              <a:spcAft>
                <a:spcPts val="0"/>
              </a:spcAft>
              <a:buClr>
                <a:srgbClr val="000072"/>
              </a:buClr>
              <a:buSzPts val="2400"/>
              <a:buFont typeface="Calibri"/>
              <a:buNone/>
            </a:pPr>
            <a:r>
              <a:rPr lang="en-US" sz="2400"/>
              <a:t>Let’s test your knowledge so far! Question 6</a:t>
            </a:r>
            <a:endParaRPr sz="2400"/>
          </a:p>
        </p:txBody>
      </p:sp>
      <p:sp>
        <p:nvSpPr>
          <p:cNvPr id="378" name="Google Shape;378;p31"/>
          <p:cNvSpPr txBox="1"/>
          <p:nvPr>
            <p:ph idx="1" type="body"/>
          </p:nvPr>
        </p:nvSpPr>
        <p:spPr>
          <a:xfrm>
            <a:off x="1257298" y="1574446"/>
            <a:ext cx="7383782" cy="5283554"/>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1800"/>
              <a:buNone/>
            </a:pPr>
            <a:r>
              <a:t/>
            </a:r>
            <a:endParaRPr b="1"/>
          </a:p>
          <a:p>
            <a:pPr indent="0" lvl="0" marL="0" rtl="0" algn="l">
              <a:lnSpc>
                <a:spcPct val="90000"/>
              </a:lnSpc>
              <a:spcBef>
                <a:spcPts val="1000"/>
              </a:spcBef>
              <a:spcAft>
                <a:spcPts val="0"/>
              </a:spcAft>
              <a:buClr>
                <a:schemeClr val="dk1"/>
              </a:buClr>
              <a:buSzPts val="1800"/>
              <a:buFont typeface="Arial"/>
              <a:buNone/>
            </a:pPr>
            <a:r>
              <a:t/>
            </a:r>
            <a:endParaRPr b="1">
              <a:solidFill>
                <a:srgbClr val="000072"/>
              </a:solidFill>
            </a:endParaRPr>
          </a:p>
          <a:p>
            <a:pPr indent="0" lvl="0" marL="0" rtl="0" algn="l">
              <a:lnSpc>
                <a:spcPct val="90000"/>
              </a:lnSpc>
              <a:spcBef>
                <a:spcPts val="1000"/>
              </a:spcBef>
              <a:spcAft>
                <a:spcPts val="0"/>
              </a:spcAft>
              <a:buClr>
                <a:schemeClr val="dk1"/>
              </a:buClr>
              <a:buSzPts val="2000"/>
              <a:buNone/>
            </a:pPr>
            <a:r>
              <a:rPr b="1" lang="en-US" sz="2000"/>
              <a:t>In the field, what is necessary to test calibration of the probe?</a:t>
            </a:r>
            <a:endParaRPr/>
          </a:p>
          <a:p>
            <a:pPr indent="-457200" lvl="0" marL="457200" rtl="0" algn="l">
              <a:lnSpc>
                <a:spcPct val="90000"/>
              </a:lnSpc>
              <a:spcBef>
                <a:spcPts val="1000"/>
              </a:spcBef>
              <a:spcAft>
                <a:spcPts val="0"/>
              </a:spcAft>
              <a:buClr>
                <a:schemeClr val="dk1"/>
              </a:buClr>
              <a:buSzPts val="2000"/>
              <a:buFont typeface="Calibri"/>
              <a:buAutoNum type="alphaUcPeriod"/>
            </a:pPr>
            <a:r>
              <a:rPr lang="en-US" sz="2000"/>
              <a:t>Place the probe in 100% oxygen saturated water</a:t>
            </a:r>
            <a:endParaRPr/>
          </a:p>
          <a:p>
            <a:pPr indent="-457200" lvl="0" marL="457200" rtl="0" algn="l">
              <a:lnSpc>
                <a:spcPct val="90000"/>
              </a:lnSpc>
              <a:spcBef>
                <a:spcPts val="1000"/>
              </a:spcBef>
              <a:spcAft>
                <a:spcPts val="0"/>
              </a:spcAft>
              <a:buClr>
                <a:schemeClr val="dk1"/>
              </a:buClr>
              <a:buSzPts val="2000"/>
              <a:buFont typeface="Calibri"/>
              <a:buAutoNum type="alphaUcPeriod"/>
            </a:pPr>
            <a:r>
              <a:rPr lang="en-US" sz="2000"/>
              <a:t>The value of the dissolved oxygen value in the sample shaken for 5 minutes is within  ± 0.2 mg/L of the expected value</a:t>
            </a:r>
            <a:endParaRPr sz="2000"/>
          </a:p>
          <a:p>
            <a:pPr indent="-457200" lvl="0" marL="457200" rtl="0" algn="l">
              <a:lnSpc>
                <a:spcPct val="90000"/>
              </a:lnSpc>
              <a:spcBef>
                <a:spcPts val="1000"/>
              </a:spcBef>
              <a:spcAft>
                <a:spcPts val="0"/>
              </a:spcAft>
              <a:buClr>
                <a:schemeClr val="dk1"/>
              </a:buClr>
              <a:buSzPts val="2000"/>
              <a:buFont typeface="Calibri"/>
              <a:buAutoNum type="alphaUcPeriod"/>
            </a:pPr>
            <a:r>
              <a:rPr lang="en-US" sz="2000"/>
              <a:t>Check the calibration tables for the amount of oxygen present at 100% saturation at that temperature.</a:t>
            </a:r>
            <a:endParaRPr/>
          </a:p>
          <a:p>
            <a:pPr indent="-457200" lvl="0" marL="457200" rtl="0" algn="l">
              <a:lnSpc>
                <a:spcPct val="90000"/>
              </a:lnSpc>
              <a:spcBef>
                <a:spcPts val="1000"/>
              </a:spcBef>
              <a:spcAft>
                <a:spcPts val="0"/>
              </a:spcAft>
              <a:buClr>
                <a:schemeClr val="dk1"/>
              </a:buClr>
              <a:buSzPts val="2000"/>
              <a:buFont typeface="Calibri"/>
              <a:buAutoNum type="alphaUcPeriod"/>
            </a:pPr>
            <a:r>
              <a:rPr lang="en-US" sz="2000"/>
              <a:t>All of the above</a:t>
            </a:r>
            <a:endParaRPr/>
          </a:p>
          <a:p>
            <a:pPr indent="-457200" lvl="0" marL="457200" rtl="0" algn="l">
              <a:lnSpc>
                <a:spcPct val="90000"/>
              </a:lnSpc>
              <a:spcBef>
                <a:spcPts val="1000"/>
              </a:spcBef>
              <a:spcAft>
                <a:spcPts val="0"/>
              </a:spcAft>
              <a:buClr>
                <a:schemeClr val="dk1"/>
              </a:buClr>
              <a:buSzPts val="2000"/>
              <a:buFont typeface="Calibri"/>
              <a:buAutoNum type="alphaUcPeriod"/>
            </a:pPr>
            <a:r>
              <a:rPr lang="en-US" sz="2000"/>
              <a:t>A and C only</a:t>
            </a:r>
            <a:endParaRPr/>
          </a:p>
          <a:p>
            <a:pPr indent="0" lvl="0" marL="0" rtl="0" algn="l">
              <a:lnSpc>
                <a:spcPct val="90000"/>
              </a:lnSpc>
              <a:spcBef>
                <a:spcPts val="1000"/>
              </a:spcBef>
              <a:spcAft>
                <a:spcPts val="0"/>
              </a:spcAft>
              <a:buClr>
                <a:schemeClr val="dk1"/>
              </a:buClr>
              <a:buSzPts val="2000"/>
              <a:buNone/>
            </a:pPr>
            <a:r>
              <a:t/>
            </a:r>
            <a:endParaRPr sz="2000"/>
          </a:p>
        </p:txBody>
      </p:sp>
      <p:pic>
        <p:nvPicPr>
          <p:cNvPr descr="Menu: how to collect your data" id="379" name="Google Shape;379;p31"/>
          <p:cNvPicPr preferRelativeResize="0"/>
          <p:nvPr/>
        </p:nvPicPr>
        <p:blipFill rotWithShape="1">
          <a:blip r:embed="rId3">
            <a:alphaModFix/>
          </a:blip>
          <a:srcRect b="0" l="0" r="0" t="0"/>
          <a:stretch/>
        </p:blipFill>
        <p:spPr>
          <a:xfrm>
            <a:off x="-19338" y="0"/>
            <a:ext cx="1167580" cy="6858000"/>
          </a:xfrm>
          <a:prstGeom prst="rect">
            <a:avLst/>
          </a:prstGeom>
          <a:noFill/>
          <a:ln>
            <a:noFill/>
          </a:ln>
        </p:spPr>
      </p:pic>
      <p:sp>
        <p:nvSpPr>
          <p:cNvPr id="380" name="Google Shape;380;p31"/>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descr="Banner: Dissolved Oxygen Protocol Using a Dissolved Oxygen Probe" id="381" name="Google Shape;381;p31"/>
          <p:cNvPicPr preferRelativeResize="0"/>
          <p:nvPr/>
        </p:nvPicPr>
        <p:blipFill rotWithShape="1">
          <a:blip r:embed="rId4">
            <a:alphaModFix/>
          </a:blip>
          <a:srcRect b="0" l="0" r="0" t="0"/>
          <a:stretch/>
        </p:blipFill>
        <p:spPr>
          <a:xfrm>
            <a:off x="1118418" y="-12204"/>
            <a:ext cx="8025583" cy="1007863"/>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5" name="Shape 385"/>
        <p:cNvGrpSpPr/>
        <p:nvPr/>
      </p:nvGrpSpPr>
      <p:grpSpPr>
        <a:xfrm>
          <a:off x="0" y="0"/>
          <a:ext cx="0" cy="0"/>
          <a:chOff x="0" y="0"/>
          <a:chExt cx="0" cy="0"/>
        </a:xfrm>
      </p:grpSpPr>
      <p:sp>
        <p:nvSpPr>
          <p:cNvPr id="386" name="Google Shape;386;p32"/>
          <p:cNvSpPr txBox="1"/>
          <p:nvPr>
            <p:ph type="title"/>
          </p:nvPr>
        </p:nvSpPr>
        <p:spPr>
          <a:xfrm>
            <a:off x="1257299" y="825375"/>
            <a:ext cx="7886700" cy="896027"/>
          </a:xfrm>
          <a:prstGeom prst="rect">
            <a:avLst/>
          </a:prstGeom>
          <a:noFill/>
          <a:ln>
            <a:noFill/>
          </a:ln>
        </p:spPr>
        <p:txBody>
          <a:bodyPr anchorCtr="0" anchor="ctr" bIns="45700" lIns="91425" spcFirstLastPara="1" rIns="91425" wrap="square" tIns="45700">
            <a:normAutofit/>
          </a:bodyPr>
          <a:lstStyle/>
          <a:p>
            <a:pPr indent="-514350" lvl="0" marL="514350" rtl="0" algn="l">
              <a:lnSpc>
                <a:spcPct val="90000"/>
              </a:lnSpc>
              <a:spcBef>
                <a:spcPts val="0"/>
              </a:spcBef>
              <a:spcAft>
                <a:spcPts val="0"/>
              </a:spcAft>
              <a:buClr>
                <a:srgbClr val="000072"/>
              </a:buClr>
              <a:buSzPts val="2400"/>
              <a:buFont typeface="Calibri"/>
              <a:buNone/>
            </a:pPr>
            <a:r>
              <a:rPr lang="en-US" sz="2400"/>
              <a:t>Let’s test your knowledge so far! Answer to Question 6</a:t>
            </a:r>
            <a:endParaRPr sz="2400"/>
          </a:p>
        </p:txBody>
      </p:sp>
      <p:sp>
        <p:nvSpPr>
          <p:cNvPr id="387" name="Google Shape;387;p32"/>
          <p:cNvSpPr txBox="1"/>
          <p:nvPr>
            <p:ph idx="1" type="body"/>
          </p:nvPr>
        </p:nvSpPr>
        <p:spPr>
          <a:xfrm>
            <a:off x="1257298" y="1574446"/>
            <a:ext cx="7383782" cy="5283554"/>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1800"/>
              <a:buNone/>
            </a:pPr>
            <a:r>
              <a:t/>
            </a:r>
            <a:endParaRPr b="1"/>
          </a:p>
          <a:p>
            <a:pPr indent="0" lvl="0" marL="0" rtl="0" algn="l">
              <a:lnSpc>
                <a:spcPct val="90000"/>
              </a:lnSpc>
              <a:spcBef>
                <a:spcPts val="1000"/>
              </a:spcBef>
              <a:spcAft>
                <a:spcPts val="0"/>
              </a:spcAft>
              <a:buClr>
                <a:schemeClr val="dk1"/>
              </a:buClr>
              <a:buSzPts val="1800"/>
              <a:buFont typeface="Arial"/>
              <a:buNone/>
            </a:pPr>
            <a:r>
              <a:t/>
            </a:r>
            <a:endParaRPr b="1">
              <a:solidFill>
                <a:srgbClr val="000072"/>
              </a:solidFill>
            </a:endParaRPr>
          </a:p>
          <a:p>
            <a:pPr indent="0" lvl="0" marL="0" rtl="0" algn="l">
              <a:lnSpc>
                <a:spcPct val="90000"/>
              </a:lnSpc>
              <a:spcBef>
                <a:spcPts val="1000"/>
              </a:spcBef>
              <a:spcAft>
                <a:spcPts val="0"/>
              </a:spcAft>
              <a:buClr>
                <a:schemeClr val="dk1"/>
              </a:buClr>
              <a:buSzPts val="2000"/>
              <a:buNone/>
            </a:pPr>
            <a:r>
              <a:rPr b="1" lang="en-US" sz="2000"/>
              <a:t>In the field, what is necessary to test calibration of the probe?</a:t>
            </a:r>
            <a:endParaRPr/>
          </a:p>
          <a:p>
            <a:pPr indent="-457200" lvl="0" marL="457200" rtl="0" algn="l">
              <a:lnSpc>
                <a:spcPct val="90000"/>
              </a:lnSpc>
              <a:spcBef>
                <a:spcPts val="1000"/>
              </a:spcBef>
              <a:spcAft>
                <a:spcPts val="0"/>
              </a:spcAft>
              <a:buClr>
                <a:schemeClr val="dk1"/>
              </a:buClr>
              <a:buSzPts val="2000"/>
              <a:buFont typeface="Calibri"/>
              <a:buAutoNum type="alphaUcPeriod"/>
            </a:pPr>
            <a:r>
              <a:rPr lang="en-US" sz="2000"/>
              <a:t>Place the probe in 100% oxygen saturated water</a:t>
            </a:r>
            <a:endParaRPr/>
          </a:p>
          <a:p>
            <a:pPr indent="-457200" lvl="0" marL="457200" rtl="0" algn="l">
              <a:lnSpc>
                <a:spcPct val="90000"/>
              </a:lnSpc>
              <a:spcBef>
                <a:spcPts val="1000"/>
              </a:spcBef>
              <a:spcAft>
                <a:spcPts val="0"/>
              </a:spcAft>
              <a:buClr>
                <a:schemeClr val="dk1"/>
              </a:buClr>
              <a:buSzPts val="2000"/>
              <a:buFont typeface="Calibri"/>
              <a:buAutoNum type="alphaUcPeriod"/>
            </a:pPr>
            <a:r>
              <a:rPr lang="en-US" sz="2000"/>
              <a:t>The value of the dissolved oxygen value in the sample shaken for 5 minutes is within  ± 0.2 mg/L of the expected value</a:t>
            </a:r>
            <a:endParaRPr sz="2000"/>
          </a:p>
          <a:p>
            <a:pPr indent="-457200" lvl="0" marL="457200" rtl="0" algn="l">
              <a:lnSpc>
                <a:spcPct val="90000"/>
              </a:lnSpc>
              <a:spcBef>
                <a:spcPts val="1000"/>
              </a:spcBef>
              <a:spcAft>
                <a:spcPts val="0"/>
              </a:spcAft>
              <a:buClr>
                <a:schemeClr val="dk1"/>
              </a:buClr>
              <a:buSzPts val="2000"/>
              <a:buFont typeface="Calibri"/>
              <a:buAutoNum type="alphaUcPeriod"/>
            </a:pPr>
            <a:r>
              <a:rPr lang="en-US" sz="2000"/>
              <a:t>Check the calibration tables for the amount of oxygen present at 100% saturation at that temperature.</a:t>
            </a:r>
            <a:endParaRPr/>
          </a:p>
          <a:p>
            <a:pPr indent="-457200" lvl="0" marL="457200" rtl="0" algn="l">
              <a:lnSpc>
                <a:spcPct val="90000"/>
              </a:lnSpc>
              <a:spcBef>
                <a:spcPts val="1000"/>
              </a:spcBef>
              <a:spcAft>
                <a:spcPts val="0"/>
              </a:spcAft>
              <a:buClr>
                <a:srgbClr val="FF0000"/>
              </a:buClr>
              <a:buSzPts val="2000"/>
              <a:buFont typeface="Calibri"/>
              <a:buAutoNum type="alphaUcPeriod"/>
            </a:pPr>
            <a:r>
              <a:rPr b="1" lang="en-US" sz="2000">
                <a:solidFill>
                  <a:srgbClr val="FF0000"/>
                </a:solidFill>
              </a:rPr>
              <a:t>All of the above- correct ☺ </a:t>
            </a:r>
            <a:endParaRPr b="1" sz="2000">
              <a:solidFill>
                <a:srgbClr val="FF0000"/>
              </a:solidFill>
            </a:endParaRPr>
          </a:p>
          <a:p>
            <a:pPr indent="-457200" lvl="0" marL="457200" rtl="0" algn="l">
              <a:lnSpc>
                <a:spcPct val="90000"/>
              </a:lnSpc>
              <a:spcBef>
                <a:spcPts val="1000"/>
              </a:spcBef>
              <a:spcAft>
                <a:spcPts val="0"/>
              </a:spcAft>
              <a:buClr>
                <a:schemeClr val="dk1"/>
              </a:buClr>
              <a:buSzPts val="2000"/>
              <a:buFont typeface="Calibri"/>
              <a:buAutoNum type="alphaUcPeriod"/>
            </a:pPr>
            <a:r>
              <a:rPr lang="en-US" sz="2000"/>
              <a:t>A and C only</a:t>
            </a:r>
            <a:endParaRPr/>
          </a:p>
          <a:p>
            <a:pPr indent="0" lvl="0" marL="0" rtl="0" algn="l">
              <a:lnSpc>
                <a:spcPct val="90000"/>
              </a:lnSpc>
              <a:spcBef>
                <a:spcPts val="1000"/>
              </a:spcBef>
              <a:spcAft>
                <a:spcPts val="0"/>
              </a:spcAft>
              <a:buClr>
                <a:schemeClr val="dk1"/>
              </a:buClr>
              <a:buSzPts val="2000"/>
              <a:buNone/>
            </a:pPr>
            <a:r>
              <a:t/>
            </a:r>
            <a:endParaRPr sz="2000"/>
          </a:p>
        </p:txBody>
      </p:sp>
      <p:pic>
        <p:nvPicPr>
          <p:cNvPr descr="Menu: how to collect your data" id="388" name="Google Shape;388;p32"/>
          <p:cNvPicPr preferRelativeResize="0"/>
          <p:nvPr/>
        </p:nvPicPr>
        <p:blipFill rotWithShape="1">
          <a:blip r:embed="rId3">
            <a:alphaModFix/>
          </a:blip>
          <a:srcRect b="0" l="0" r="0" t="0"/>
          <a:stretch/>
        </p:blipFill>
        <p:spPr>
          <a:xfrm>
            <a:off x="-19338" y="0"/>
            <a:ext cx="1167580" cy="6858000"/>
          </a:xfrm>
          <a:prstGeom prst="rect">
            <a:avLst/>
          </a:prstGeom>
          <a:noFill/>
          <a:ln>
            <a:noFill/>
          </a:ln>
        </p:spPr>
      </p:pic>
      <p:sp>
        <p:nvSpPr>
          <p:cNvPr id="389" name="Google Shape;389;p32"/>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descr="Banner: Dissolved Oxygen Protocol Using a Dissolved Oxygen Probe" id="390" name="Google Shape;390;p32"/>
          <p:cNvPicPr preferRelativeResize="0"/>
          <p:nvPr/>
        </p:nvPicPr>
        <p:blipFill rotWithShape="1">
          <a:blip r:embed="rId4">
            <a:alphaModFix/>
          </a:blip>
          <a:srcRect b="0" l="0" r="0" t="0"/>
          <a:stretch/>
        </p:blipFill>
        <p:spPr>
          <a:xfrm>
            <a:off x="1118418" y="-12204"/>
            <a:ext cx="8025583" cy="1007863"/>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4" name="Shape 394"/>
        <p:cNvGrpSpPr/>
        <p:nvPr/>
      </p:nvGrpSpPr>
      <p:grpSpPr>
        <a:xfrm>
          <a:off x="0" y="0"/>
          <a:ext cx="0" cy="0"/>
          <a:chOff x="0" y="0"/>
          <a:chExt cx="0" cy="0"/>
        </a:xfrm>
      </p:grpSpPr>
      <p:sp>
        <p:nvSpPr>
          <p:cNvPr id="395" name="Google Shape;395;p33"/>
          <p:cNvSpPr txBox="1"/>
          <p:nvPr>
            <p:ph type="title"/>
          </p:nvPr>
        </p:nvSpPr>
        <p:spPr>
          <a:xfrm>
            <a:off x="1257299" y="825375"/>
            <a:ext cx="7886700" cy="896027"/>
          </a:xfrm>
          <a:prstGeom prst="rect">
            <a:avLst/>
          </a:prstGeom>
          <a:noFill/>
          <a:ln>
            <a:noFill/>
          </a:ln>
        </p:spPr>
        <p:txBody>
          <a:bodyPr anchorCtr="0" anchor="ctr" bIns="45700" lIns="91425" spcFirstLastPara="1" rIns="91425" wrap="square" tIns="45700">
            <a:normAutofit/>
          </a:bodyPr>
          <a:lstStyle/>
          <a:p>
            <a:pPr indent="-514350" lvl="0" marL="514350" rtl="0" algn="l">
              <a:lnSpc>
                <a:spcPct val="90000"/>
              </a:lnSpc>
              <a:spcBef>
                <a:spcPts val="0"/>
              </a:spcBef>
              <a:spcAft>
                <a:spcPts val="0"/>
              </a:spcAft>
              <a:buClr>
                <a:srgbClr val="000072"/>
              </a:buClr>
              <a:buSzPts val="2400"/>
              <a:buFont typeface="Calibri"/>
              <a:buNone/>
            </a:pPr>
            <a:r>
              <a:rPr lang="en-US" sz="2400"/>
              <a:t>Let’s test your knowledge so far! Question 7</a:t>
            </a:r>
            <a:endParaRPr sz="2400"/>
          </a:p>
        </p:txBody>
      </p:sp>
      <p:sp>
        <p:nvSpPr>
          <p:cNvPr id="396" name="Google Shape;396;p33"/>
          <p:cNvSpPr txBox="1"/>
          <p:nvPr>
            <p:ph idx="1" type="body"/>
          </p:nvPr>
        </p:nvSpPr>
        <p:spPr>
          <a:xfrm>
            <a:off x="1257298" y="1574446"/>
            <a:ext cx="7383782" cy="5283554"/>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1800"/>
              <a:buNone/>
            </a:pPr>
            <a:r>
              <a:t/>
            </a:r>
            <a:endParaRPr b="1"/>
          </a:p>
          <a:p>
            <a:pPr indent="0" lvl="0" marL="0" rtl="0" algn="l">
              <a:lnSpc>
                <a:spcPct val="90000"/>
              </a:lnSpc>
              <a:spcBef>
                <a:spcPts val="1000"/>
              </a:spcBef>
              <a:spcAft>
                <a:spcPts val="0"/>
              </a:spcAft>
              <a:buClr>
                <a:schemeClr val="dk1"/>
              </a:buClr>
              <a:buSzPts val="1800"/>
              <a:buFont typeface="Arial"/>
              <a:buNone/>
            </a:pPr>
            <a:r>
              <a:t/>
            </a:r>
            <a:endParaRPr b="1">
              <a:solidFill>
                <a:srgbClr val="000072"/>
              </a:solidFill>
            </a:endParaRPr>
          </a:p>
          <a:p>
            <a:pPr indent="0" lvl="0" marL="0" rtl="0" algn="l">
              <a:lnSpc>
                <a:spcPct val="90000"/>
              </a:lnSpc>
              <a:spcBef>
                <a:spcPts val="1000"/>
              </a:spcBef>
              <a:spcAft>
                <a:spcPts val="0"/>
              </a:spcAft>
              <a:buClr>
                <a:schemeClr val="dk1"/>
              </a:buClr>
              <a:buSzPts val="2000"/>
              <a:buNone/>
            </a:pPr>
            <a:r>
              <a:rPr b="1" lang="en-US" sz="2000"/>
              <a:t>True or False: </a:t>
            </a:r>
            <a:r>
              <a:rPr lang="en-US" sz="2000"/>
              <a:t>Saline water can hold more oxygen than fresh water at the same pressure and temperature </a:t>
            </a:r>
            <a:endParaRPr/>
          </a:p>
          <a:p>
            <a:pPr indent="0" lvl="0" marL="0" rtl="0" algn="l">
              <a:lnSpc>
                <a:spcPct val="90000"/>
              </a:lnSpc>
              <a:spcBef>
                <a:spcPts val="1000"/>
              </a:spcBef>
              <a:spcAft>
                <a:spcPts val="0"/>
              </a:spcAft>
              <a:buClr>
                <a:schemeClr val="dk1"/>
              </a:buClr>
              <a:buSzPts val="2000"/>
              <a:buNone/>
            </a:pPr>
            <a:r>
              <a:t/>
            </a:r>
            <a:endParaRPr sz="2000"/>
          </a:p>
        </p:txBody>
      </p:sp>
      <p:pic>
        <p:nvPicPr>
          <p:cNvPr descr="Menu: how to collect your data" id="397" name="Google Shape;397;p33"/>
          <p:cNvPicPr preferRelativeResize="0"/>
          <p:nvPr/>
        </p:nvPicPr>
        <p:blipFill rotWithShape="1">
          <a:blip r:embed="rId3">
            <a:alphaModFix/>
          </a:blip>
          <a:srcRect b="0" l="0" r="0" t="0"/>
          <a:stretch/>
        </p:blipFill>
        <p:spPr>
          <a:xfrm>
            <a:off x="-19338" y="0"/>
            <a:ext cx="1167580" cy="6858000"/>
          </a:xfrm>
          <a:prstGeom prst="rect">
            <a:avLst/>
          </a:prstGeom>
          <a:noFill/>
          <a:ln>
            <a:noFill/>
          </a:ln>
        </p:spPr>
      </p:pic>
      <p:sp>
        <p:nvSpPr>
          <p:cNvPr id="398" name="Google Shape;398;p33"/>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descr="Banner: Dissolved Oxygen Protocol Using a Dissolved Oxygen Probe" id="399" name="Google Shape;399;p33"/>
          <p:cNvPicPr preferRelativeResize="0"/>
          <p:nvPr/>
        </p:nvPicPr>
        <p:blipFill rotWithShape="1">
          <a:blip r:embed="rId4">
            <a:alphaModFix/>
          </a:blip>
          <a:srcRect b="0" l="0" r="0" t="0"/>
          <a:stretch/>
        </p:blipFill>
        <p:spPr>
          <a:xfrm>
            <a:off x="1118418" y="-12204"/>
            <a:ext cx="8025583" cy="1007863"/>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3" name="Shape 403"/>
        <p:cNvGrpSpPr/>
        <p:nvPr/>
      </p:nvGrpSpPr>
      <p:grpSpPr>
        <a:xfrm>
          <a:off x="0" y="0"/>
          <a:ext cx="0" cy="0"/>
          <a:chOff x="0" y="0"/>
          <a:chExt cx="0" cy="0"/>
        </a:xfrm>
      </p:grpSpPr>
      <p:sp>
        <p:nvSpPr>
          <p:cNvPr id="404" name="Google Shape;404;p34"/>
          <p:cNvSpPr txBox="1"/>
          <p:nvPr>
            <p:ph type="title"/>
          </p:nvPr>
        </p:nvSpPr>
        <p:spPr>
          <a:xfrm>
            <a:off x="1257299" y="825375"/>
            <a:ext cx="7886700" cy="896027"/>
          </a:xfrm>
          <a:prstGeom prst="rect">
            <a:avLst/>
          </a:prstGeom>
          <a:noFill/>
          <a:ln>
            <a:noFill/>
          </a:ln>
        </p:spPr>
        <p:txBody>
          <a:bodyPr anchorCtr="0" anchor="ctr" bIns="45700" lIns="91425" spcFirstLastPara="1" rIns="91425" wrap="square" tIns="45700">
            <a:normAutofit/>
          </a:bodyPr>
          <a:lstStyle/>
          <a:p>
            <a:pPr indent="-514350" lvl="0" marL="514350" rtl="0" algn="l">
              <a:lnSpc>
                <a:spcPct val="90000"/>
              </a:lnSpc>
              <a:spcBef>
                <a:spcPts val="0"/>
              </a:spcBef>
              <a:spcAft>
                <a:spcPts val="0"/>
              </a:spcAft>
              <a:buClr>
                <a:srgbClr val="000072"/>
              </a:buClr>
              <a:buSzPts val="2400"/>
              <a:buFont typeface="Calibri"/>
              <a:buNone/>
            </a:pPr>
            <a:r>
              <a:rPr lang="en-US" sz="2400"/>
              <a:t>Let’s test your knowledge so far! Answer to Question 7</a:t>
            </a:r>
            <a:endParaRPr sz="2400"/>
          </a:p>
        </p:txBody>
      </p:sp>
      <p:sp>
        <p:nvSpPr>
          <p:cNvPr id="405" name="Google Shape;405;p34"/>
          <p:cNvSpPr txBox="1"/>
          <p:nvPr>
            <p:ph idx="1" type="body"/>
          </p:nvPr>
        </p:nvSpPr>
        <p:spPr>
          <a:xfrm>
            <a:off x="1257298" y="1574446"/>
            <a:ext cx="7383782" cy="5283554"/>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1800"/>
              <a:buNone/>
            </a:pPr>
            <a:r>
              <a:t/>
            </a:r>
            <a:endParaRPr b="1"/>
          </a:p>
          <a:p>
            <a:pPr indent="0" lvl="0" marL="0" rtl="0" algn="l">
              <a:lnSpc>
                <a:spcPct val="90000"/>
              </a:lnSpc>
              <a:spcBef>
                <a:spcPts val="1000"/>
              </a:spcBef>
              <a:spcAft>
                <a:spcPts val="0"/>
              </a:spcAft>
              <a:buClr>
                <a:schemeClr val="dk1"/>
              </a:buClr>
              <a:buSzPts val="1800"/>
              <a:buFont typeface="Arial"/>
              <a:buNone/>
            </a:pPr>
            <a:r>
              <a:t/>
            </a:r>
            <a:endParaRPr b="1">
              <a:solidFill>
                <a:srgbClr val="000072"/>
              </a:solidFill>
            </a:endParaRPr>
          </a:p>
          <a:p>
            <a:pPr indent="0" lvl="0" marL="0" rtl="0" algn="l">
              <a:lnSpc>
                <a:spcPct val="90000"/>
              </a:lnSpc>
              <a:spcBef>
                <a:spcPts val="1000"/>
              </a:spcBef>
              <a:spcAft>
                <a:spcPts val="0"/>
              </a:spcAft>
              <a:buClr>
                <a:schemeClr val="dk1"/>
              </a:buClr>
              <a:buSzPts val="2000"/>
              <a:buNone/>
            </a:pPr>
            <a:r>
              <a:rPr b="1" lang="en-US" sz="2000"/>
              <a:t>True or False: </a:t>
            </a:r>
            <a:r>
              <a:rPr lang="en-US" sz="2000"/>
              <a:t>Saline water can hold more oxygen than fresh water at the same pressure and temperature</a:t>
            </a:r>
            <a:endParaRPr/>
          </a:p>
          <a:p>
            <a:pPr indent="0" lvl="0" marL="0" rtl="0" algn="l">
              <a:lnSpc>
                <a:spcPct val="90000"/>
              </a:lnSpc>
              <a:spcBef>
                <a:spcPts val="1000"/>
              </a:spcBef>
              <a:spcAft>
                <a:spcPts val="0"/>
              </a:spcAft>
              <a:buClr>
                <a:schemeClr val="dk1"/>
              </a:buClr>
              <a:buSzPts val="2000"/>
              <a:buNone/>
            </a:pPr>
            <a:r>
              <a:t/>
            </a:r>
            <a:endParaRPr sz="2000"/>
          </a:p>
          <a:p>
            <a:pPr indent="0" lvl="0" marL="0" rtl="0" algn="l">
              <a:lnSpc>
                <a:spcPct val="90000"/>
              </a:lnSpc>
              <a:spcBef>
                <a:spcPts val="1000"/>
              </a:spcBef>
              <a:spcAft>
                <a:spcPts val="0"/>
              </a:spcAft>
              <a:buClr>
                <a:srgbClr val="FF0000"/>
              </a:buClr>
              <a:buSzPts val="2000"/>
              <a:buNone/>
            </a:pPr>
            <a:r>
              <a:rPr b="1" lang="en-US" sz="2000">
                <a:solidFill>
                  <a:srgbClr val="FF0000"/>
                </a:solidFill>
              </a:rPr>
              <a:t>Answer: False ☺  </a:t>
            </a:r>
            <a:endParaRPr b="1" sz="2000">
              <a:solidFill>
                <a:srgbClr val="FF0000"/>
              </a:solidFill>
            </a:endParaRPr>
          </a:p>
          <a:p>
            <a:pPr indent="0" lvl="0" marL="0" rtl="0" algn="l">
              <a:lnSpc>
                <a:spcPct val="90000"/>
              </a:lnSpc>
              <a:spcBef>
                <a:spcPts val="1000"/>
              </a:spcBef>
              <a:spcAft>
                <a:spcPts val="0"/>
              </a:spcAft>
              <a:buClr>
                <a:schemeClr val="dk1"/>
              </a:buClr>
              <a:buSzPts val="2000"/>
              <a:buNone/>
            </a:pPr>
            <a:r>
              <a:t/>
            </a:r>
            <a:endParaRPr sz="2000"/>
          </a:p>
        </p:txBody>
      </p:sp>
      <p:pic>
        <p:nvPicPr>
          <p:cNvPr descr="Menu: how to collect your data" id="406" name="Google Shape;406;p34"/>
          <p:cNvPicPr preferRelativeResize="0"/>
          <p:nvPr/>
        </p:nvPicPr>
        <p:blipFill rotWithShape="1">
          <a:blip r:embed="rId3">
            <a:alphaModFix/>
          </a:blip>
          <a:srcRect b="0" l="0" r="0" t="0"/>
          <a:stretch/>
        </p:blipFill>
        <p:spPr>
          <a:xfrm>
            <a:off x="-19338" y="0"/>
            <a:ext cx="1167580" cy="6858000"/>
          </a:xfrm>
          <a:prstGeom prst="rect">
            <a:avLst/>
          </a:prstGeom>
          <a:noFill/>
          <a:ln>
            <a:noFill/>
          </a:ln>
        </p:spPr>
      </p:pic>
      <p:sp>
        <p:nvSpPr>
          <p:cNvPr id="407" name="Google Shape;407;p34"/>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descr="Banner: Dissolved Oxygen Protocol Using a Dissolved Oxygen Probe" id="408" name="Google Shape;408;p34"/>
          <p:cNvPicPr preferRelativeResize="0"/>
          <p:nvPr/>
        </p:nvPicPr>
        <p:blipFill rotWithShape="1">
          <a:blip r:embed="rId4">
            <a:alphaModFix/>
          </a:blip>
          <a:srcRect b="0" l="0" r="0" t="0"/>
          <a:stretch/>
        </p:blipFill>
        <p:spPr>
          <a:xfrm>
            <a:off x="1118418" y="-12204"/>
            <a:ext cx="8025583" cy="1007863"/>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2" name="Shape 412"/>
        <p:cNvGrpSpPr/>
        <p:nvPr/>
      </p:nvGrpSpPr>
      <p:grpSpPr>
        <a:xfrm>
          <a:off x="0" y="0"/>
          <a:ext cx="0" cy="0"/>
          <a:chOff x="0" y="0"/>
          <a:chExt cx="0" cy="0"/>
        </a:xfrm>
      </p:grpSpPr>
      <p:sp>
        <p:nvSpPr>
          <p:cNvPr id="413" name="Google Shape;413;p35"/>
          <p:cNvSpPr txBox="1"/>
          <p:nvPr>
            <p:ph type="title"/>
          </p:nvPr>
        </p:nvSpPr>
        <p:spPr>
          <a:xfrm>
            <a:off x="1257299" y="825375"/>
            <a:ext cx="7886700" cy="896027"/>
          </a:xfrm>
          <a:prstGeom prst="rect">
            <a:avLst/>
          </a:prstGeom>
          <a:noFill/>
          <a:ln>
            <a:noFill/>
          </a:ln>
        </p:spPr>
        <p:txBody>
          <a:bodyPr anchorCtr="0" anchor="ctr" bIns="45700" lIns="91425" spcFirstLastPara="1" rIns="91425" wrap="square" tIns="45700">
            <a:normAutofit/>
          </a:bodyPr>
          <a:lstStyle/>
          <a:p>
            <a:pPr indent="-514350" lvl="0" marL="514350" rtl="0" algn="l">
              <a:lnSpc>
                <a:spcPct val="90000"/>
              </a:lnSpc>
              <a:spcBef>
                <a:spcPts val="0"/>
              </a:spcBef>
              <a:spcAft>
                <a:spcPts val="0"/>
              </a:spcAft>
              <a:buClr>
                <a:srgbClr val="000072"/>
              </a:buClr>
              <a:buSzPts val="2400"/>
              <a:buFont typeface="Calibri"/>
              <a:buNone/>
            </a:pPr>
            <a:r>
              <a:rPr lang="en-US" sz="2400"/>
              <a:t>Reporting Data to GLOBE</a:t>
            </a:r>
            <a:endParaRPr sz="2400"/>
          </a:p>
        </p:txBody>
      </p:sp>
      <p:sp>
        <p:nvSpPr>
          <p:cNvPr id="414" name="Google Shape;414;p35"/>
          <p:cNvSpPr txBox="1"/>
          <p:nvPr>
            <p:ph idx="1" type="body"/>
          </p:nvPr>
        </p:nvSpPr>
        <p:spPr>
          <a:xfrm>
            <a:off x="1257298" y="1574446"/>
            <a:ext cx="4135339" cy="5283554"/>
          </a:xfrm>
          <a:prstGeom prst="rect">
            <a:avLst/>
          </a:prstGeom>
          <a:noFill/>
          <a:ln>
            <a:noFill/>
          </a:ln>
        </p:spPr>
        <p:txBody>
          <a:bodyPr anchorCtr="0" anchor="t" bIns="45700" lIns="91425" spcFirstLastPara="1" rIns="91425" wrap="square" tIns="45700">
            <a:normAutofit lnSpcReduction="20000"/>
          </a:bodyPr>
          <a:lstStyle/>
          <a:p>
            <a:pPr indent="0" lvl="0" marL="0" rtl="0" algn="l">
              <a:lnSpc>
                <a:spcPct val="90000"/>
              </a:lnSpc>
              <a:spcBef>
                <a:spcPts val="0"/>
              </a:spcBef>
              <a:spcAft>
                <a:spcPts val="0"/>
              </a:spcAft>
              <a:buClr>
                <a:schemeClr val="dk1"/>
              </a:buClr>
              <a:buSzPts val="2000"/>
              <a:buNone/>
            </a:pPr>
            <a:r>
              <a:rPr b="1" lang="en-US" sz="2000" u="sng">
                <a:solidFill>
                  <a:schemeClr val="hlink"/>
                </a:solidFill>
                <a:hlinkClick r:id="rId3"/>
              </a:rPr>
              <a:t>Live Data Entry</a:t>
            </a:r>
            <a:r>
              <a:rPr b="1" lang="en-US" sz="2000"/>
              <a:t>: </a:t>
            </a:r>
            <a:r>
              <a:rPr lang="en-US" sz="2000"/>
              <a:t>Upload your data to the official GLOBE science database</a:t>
            </a:r>
            <a:endParaRPr/>
          </a:p>
          <a:p>
            <a:pPr indent="0" lvl="0" marL="0" rtl="0" algn="l">
              <a:lnSpc>
                <a:spcPct val="90000"/>
              </a:lnSpc>
              <a:spcBef>
                <a:spcPts val="1000"/>
              </a:spcBef>
              <a:spcAft>
                <a:spcPts val="0"/>
              </a:spcAft>
              <a:buClr>
                <a:schemeClr val="dk1"/>
              </a:buClr>
              <a:buSzPts val="2000"/>
              <a:buNone/>
            </a:pPr>
            <a:r>
              <a:t/>
            </a:r>
            <a:endParaRPr sz="2000"/>
          </a:p>
          <a:p>
            <a:pPr indent="0" lvl="0" marL="0" rtl="0" algn="l">
              <a:lnSpc>
                <a:spcPct val="90000"/>
              </a:lnSpc>
              <a:spcBef>
                <a:spcPts val="1000"/>
              </a:spcBef>
              <a:spcAft>
                <a:spcPts val="0"/>
              </a:spcAft>
              <a:buClr>
                <a:srgbClr val="055000"/>
              </a:buClr>
              <a:buSzPts val="2000"/>
              <a:buNone/>
            </a:pPr>
            <a:r>
              <a:rPr b="1" lang="en-US" sz="2000">
                <a:solidFill>
                  <a:srgbClr val="055000"/>
                </a:solidFill>
              </a:rPr>
              <a:t>Email Data Entry: </a:t>
            </a:r>
            <a:r>
              <a:rPr lang="en-US" sz="2000"/>
              <a:t>Send data in the body of your email (not as an attachment) to </a:t>
            </a:r>
            <a:r>
              <a:rPr b="1" lang="en-US" sz="2000" u="sng">
                <a:solidFill>
                  <a:schemeClr val="hlink"/>
                </a:solidFill>
                <a:hlinkClick r:id="rId4"/>
              </a:rPr>
              <a:t>DATA@NASAGLOBE.</a:t>
            </a:r>
            <a:r>
              <a:rPr b="1" lang="en-US" sz="2000"/>
              <a:t>ORG</a:t>
            </a:r>
            <a:endParaRPr b="1" sz="2000"/>
          </a:p>
          <a:p>
            <a:pPr indent="0" lvl="0" marL="0" rtl="0" algn="l">
              <a:lnSpc>
                <a:spcPct val="90000"/>
              </a:lnSpc>
              <a:spcBef>
                <a:spcPts val="1000"/>
              </a:spcBef>
              <a:spcAft>
                <a:spcPts val="0"/>
              </a:spcAft>
              <a:buClr>
                <a:schemeClr val="dk1"/>
              </a:buClr>
              <a:buSzPts val="2000"/>
              <a:buNone/>
            </a:pPr>
            <a:r>
              <a:t/>
            </a:r>
            <a:endParaRPr b="1" sz="2000"/>
          </a:p>
          <a:p>
            <a:pPr indent="0" lvl="0" marL="0" rtl="0" algn="l">
              <a:lnSpc>
                <a:spcPct val="90000"/>
              </a:lnSpc>
              <a:spcBef>
                <a:spcPts val="1000"/>
              </a:spcBef>
              <a:spcAft>
                <a:spcPts val="0"/>
              </a:spcAft>
              <a:buClr>
                <a:srgbClr val="055000"/>
              </a:buClr>
              <a:buSzPts val="2000"/>
              <a:buNone/>
            </a:pPr>
            <a:r>
              <a:rPr b="1" lang="en-US" sz="2000">
                <a:solidFill>
                  <a:srgbClr val="055000"/>
                </a:solidFill>
              </a:rPr>
              <a:t>Mobile Data App</a:t>
            </a:r>
            <a:r>
              <a:rPr lang="en-US" sz="2000"/>
              <a:t>: Download the GLOBE Science Data Entry app to your mobile device and select the right option.</a:t>
            </a:r>
            <a:endParaRPr/>
          </a:p>
          <a:p>
            <a:pPr indent="0" lvl="0" marL="0" rtl="0" algn="l">
              <a:lnSpc>
                <a:spcPct val="90000"/>
              </a:lnSpc>
              <a:spcBef>
                <a:spcPts val="1000"/>
              </a:spcBef>
              <a:spcAft>
                <a:spcPts val="0"/>
              </a:spcAft>
              <a:buClr>
                <a:schemeClr val="dk1"/>
              </a:buClr>
              <a:buSzPts val="2000"/>
              <a:buNone/>
            </a:pPr>
            <a:r>
              <a:rPr b="1" lang="en-US" sz="2000"/>
              <a:t>For Android </a:t>
            </a:r>
            <a:r>
              <a:rPr lang="en-US" sz="2000"/>
              <a:t>via </a:t>
            </a:r>
            <a:r>
              <a:rPr b="1" lang="en-US" sz="2000" u="sng">
                <a:solidFill>
                  <a:schemeClr val="hlink"/>
                </a:solidFill>
                <a:hlinkClick r:id="rId5"/>
              </a:rPr>
              <a:t>Google Play</a:t>
            </a:r>
            <a:endParaRPr b="1" sz="2000"/>
          </a:p>
          <a:p>
            <a:pPr indent="0" lvl="0" marL="0" rtl="0" algn="l">
              <a:lnSpc>
                <a:spcPct val="90000"/>
              </a:lnSpc>
              <a:spcBef>
                <a:spcPts val="1000"/>
              </a:spcBef>
              <a:spcAft>
                <a:spcPts val="0"/>
              </a:spcAft>
              <a:buClr>
                <a:schemeClr val="dk1"/>
              </a:buClr>
              <a:buSzPts val="2000"/>
              <a:buNone/>
            </a:pPr>
            <a:r>
              <a:rPr b="1" lang="en-US" sz="2000"/>
              <a:t>For IOS </a:t>
            </a:r>
            <a:r>
              <a:rPr lang="en-US" sz="2000"/>
              <a:t>via the </a:t>
            </a:r>
            <a:r>
              <a:rPr b="1" lang="en-US" sz="2000" u="sng">
                <a:solidFill>
                  <a:schemeClr val="hlink"/>
                </a:solidFill>
                <a:hlinkClick r:id="rId6"/>
              </a:rPr>
              <a:t>App Store</a:t>
            </a:r>
            <a:r>
              <a:rPr b="1" lang="en-US" sz="2000"/>
              <a:t> </a:t>
            </a:r>
            <a:endParaRPr sz="2000"/>
          </a:p>
          <a:p>
            <a:pPr indent="0" lvl="0" marL="0" rtl="0" algn="l">
              <a:lnSpc>
                <a:spcPct val="90000"/>
              </a:lnSpc>
              <a:spcBef>
                <a:spcPts val="1000"/>
              </a:spcBef>
              <a:spcAft>
                <a:spcPts val="0"/>
              </a:spcAft>
              <a:buClr>
                <a:schemeClr val="dk1"/>
              </a:buClr>
              <a:buSzPts val="1800"/>
              <a:buNone/>
            </a:pPr>
            <a:r>
              <a:t/>
            </a:r>
            <a:endParaRPr b="1"/>
          </a:p>
          <a:p>
            <a:pPr indent="0" lvl="0" marL="0" rtl="0" algn="l">
              <a:lnSpc>
                <a:spcPct val="90000"/>
              </a:lnSpc>
              <a:spcBef>
                <a:spcPts val="1000"/>
              </a:spcBef>
              <a:spcAft>
                <a:spcPts val="0"/>
              </a:spcAft>
              <a:buClr>
                <a:schemeClr val="dk1"/>
              </a:buClr>
              <a:buSzPts val="1800"/>
              <a:buFont typeface="Arial"/>
              <a:buNone/>
            </a:pPr>
            <a:r>
              <a:t/>
            </a:r>
            <a:endParaRPr b="1">
              <a:solidFill>
                <a:srgbClr val="000072"/>
              </a:solidFill>
            </a:endParaRPr>
          </a:p>
          <a:p>
            <a:pPr indent="0" lvl="0" marL="0" rtl="0" algn="l">
              <a:lnSpc>
                <a:spcPct val="90000"/>
              </a:lnSpc>
              <a:spcBef>
                <a:spcPts val="1000"/>
              </a:spcBef>
              <a:spcAft>
                <a:spcPts val="0"/>
              </a:spcAft>
              <a:buClr>
                <a:schemeClr val="dk1"/>
              </a:buClr>
              <a:buSzPts val="1800"/>
              <a:buNone/>
            </a:pPr>
            <a:r>
              <a:t/>
            </a:r>
            <a:endParaRPr/>
          </a:p>
        </p:txBody>
      </p:sp>
      <p:pic>
        <p:nvPicPr>
          <p:cNvPr descr="Screen Shot of GLOBE Science Data Entry Mobile App" id="415" name="Google Shape;415;p35"/>
          <p:cNvPicPr preferRelativeResize="0"/>
          <p:nvPr>
            <p:ph idx="2" type="body"/>
          </p:nvPr>
        </p:nvPicPr>
        <p:blipFill rotWithShape="1">
          <a:blip r:embed="rId7">
            <a:alphaModFix/>
          </a:blip>
          <a:srcRect b="0" l="0" r="0" t="0"/>
          <a:stretch/>
        </p:blipFill>
        <p:spPr>
          <a:xfrm>
            <a:off x="5789225" y="1721402"/>
            <a:ext cx="2958186" cy="4351338"/>
          </a:xfrm>
          <a:prstGeom prst="rect">
            <a:avLst/>
          </a:prstGeom>
          <a:noFill/>
          <a:ln>
            <a:noFill/>
          </a:ln>
        </p:spPr>
      </p:pic>
      <p:pic>
        <p:nvPicPr>
          <p:cNvPr descr="Banner: Dissolved Oxygen Protocol Using a Dissolved Oxygen Probe" id="416" name="Google Shape;416;p35"/>
          <p:cNvPicPr preferRelativeResize="0"/>
          <p:nvPr/>
        </p:nvPicPr>
        <p:blipFill rotWithShape="1">
          <a:blip r:embed="rId8">
            <a:alphaModFix/>
          </a:blip>
          <a:srcRect b="0" l="0" r="0" t="0"/>
          <a:stretch/>
        </p:blipFill>
        <p:spPr>
          <a:xfrm>
            <a:off x="1098255" y="26894"/>
            <a:ext cx="8032298" cy="996253"/>
          </a:xfrm>
          <a:prstGeom prst="rect">
            <a:avLst/>
          </a:prstGeom>
          <a:noFill/>
          <a:ln>
            <a:noFill/>
          </a:ln>
        </p:spPr>
      </p:pic>
      <p:pic>
        <p:nvPicPr>
          <p:cNvPr descr="Menu: Entering on the GLOBE website" id="417" name="Google Shape;417;p35"/>
          <p:cNvPicPr preferRelativeResize="0"/>
          <p:nvPr/>
        </p:nvPicPr>
        <p:blipFill rotWithShape="1">
          <a:blip r:embed="rId9">
            <a:alphaModFix/>
          </a:blip>
          <a:srcRect b="0" l="0" r="0" t="0"/>
          <a:stretch/>
        </p:blipFill>
        <p:spPr>
          <a:xfrm>
            <a:off x="-59762" y="0"/>
            <a:ext cx="1165490" cy="6858000"/>
          </a:xfrm>
          <a:prstGeom prst="rect">
            <a:avLst/>
          </a:prstGeom>
          <a:noFill/>
          <a:ln>
            <a:noFill/>
          </a:ln>
        </p:spPr>
      </p:pic>
      <p:sp>
        <p:nvSpPr>
          <p:cNvPr id="418" name="Google Shape;418;p35"/>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2" name="Shape 422"/>
        <p:cNvGrpSpPr/>
        <p:nvPr/>
      </p:nvGrpSpPr>
      <p:grpSpPr>
        <a:xfrm>
          <a:off x="0" y="0"/>
          <a:ext cx="0" cy="0"/>
          <a:chOff x="0" y="0"/>
          <a:chExt cx="0" cy="0"/>
        </a:xfrm>
      </p:grpSpPr>
      <p:sp>
        <p:nvSpPr>
          <p:cNvPr id="423" name="Google Shape;423;p36"/>
          <p:cNvSpPr txBox="1"/>
          <p:nvPr>
            <p:ph type="title"/>
          </p:nvPr>
        </p:nvSpPr>
        <p:spPr>
          <a:xfrm>
            <a:off x="1257299" y="923918"/>
            <a:ext cx="7886700" cy="896027"/>
          </a:xfrm>
          <a:prstGeom prst="rect">
            <a:avLst/>
          </a:prstGeom>
          <a:noFill/>
          <a:ln>
            <a:noFill/>
          </a:ln>
        </p:spPr>
        <p:txBody>
          <a:bodyPr anchorCtr="0" anchor="ctr" bIns="45700" lIns="91425" spcFirstLastPara="1" rIns="91425" wrap="square" tIns="45700">
            <a:normAutofit/>
          </a:bodyPr>
          <a:lstStyle/>
          <a:p>
            <a:pPr indent="-514350" lvl="0" marL="514350" rtl="0" algn="l">
              <a:lnSpc>
                <a:spcPct val="90000"/>
              </a:lnSpc>
              <a:spcBef>
                <a:spcPts val="0"/>
              </a:spcBef>
              <a:spcAft>
                <a:spcPts val="0"/>
              </a:spcAft>
              <a:buClr>
                <a:srgbClr val="000090"/>
              </a:buClr>
              <a:buSzPts val="2400"/>
              <a:buFont typeface="Calibri"/>
              <a:buNone/>
            </a:pPr>
            <a:r>
              <a:rPr lang="en-US" sz="2400">
                <a:solidFill>
                  <a:srgbClr val="000090"/>
                </a:solidFill>
              </a:rPr>
              <a:t>Entering your data via Live Data Entry or Data Entry Mobile App-1</a:t>
            </a:r>
            <a:endParaRPr sz="2400"/>
          </a:p>
        </p:txBody>
      </p:sp>
      <p:pic>
        <p:nvPicPr>
          <p:cNvPr descr="Screenshot of data entry form. You will need to identify your sampling site. Select Integrated hydrology, and &quot;new observation&quot; to get started. " id="424" name="Google Shape;424;p36"/>
          <p:cNvPicPr preferRelativeResize="0"/>
          <p:nvPr>
            <p:ph idx="2" type="body"/>
          </p:nvPr>
        </p:nvPicPr>
        <p:blipFill rotWithShape="1">
          <a:blip r:embed="rId3">
            <a:alphaModFix/>
          </a:blip>
          <a:srcRect b="0" l="0" r="0" t="0"/>
          <a:stretch/>
        </p:blipFill>
        <p:spPr>
          <a:xfrm>
            <a:off x="1730111" y="1819945"/>
            <a:ext cx="6817179" cy="4943902"/>
          </a:xfrm>
          <a:prstGeom prst="rect">
            <a:avLst/>
          </a:prstGeom>
          <a:noFill/>
          <a:ln>
            <a:noFill/>
          </a:ln>
        </p:spPr>
      </p:pic>
      <p:pic>
        <p:nvPicPr>
          <p:cNvPr descr="Banner: Dissolved Oxygen Protocol Using a Dissolved Oxygen Probe" id="425" name="Google Shape;425;p36"/>
          <p:cNvPicPr preferRelativeResize="0"/>
          <p:nvPr/>
        </p:nvPicPr>
        <p:blipFill rotWithShape="1">
          <a:blip r:embed="rId4">
            <a:alphaModFix/>
          </a:blip>
          <a:srcRect b="0" l="0" r="0" t="0"/>
          <a:stretch/>
        </p:blipFill>
        <p:spPr>
          <a:xfrm>
            <a:off x="1098255" y="26894"/>
            <a:ext cx="8032298" cy="996253"/>
          </a:xfrm>
          <a:prstGeom prst="rect">
            <a:avLst/>
          </a:prstGeom>
          <a:noFill/>
          <a:ln>
            <a:noFill/>
          </a:ln>
        </p:spPr>
      </p:pic>
      <p:pic>
        <p:nvPicPr>
          <p:cNvPr descr="Menu: Entering on the GLOBE website" id="426" name="Google Shape;426;p36"/>
          <p:cNvPicPr preferRelativeResize="0"/>
          <p:nvPr/>
        </p:nvPicPr>
        <p:blipFill rotWithShape="1">
          <a:blip r:embed="rId5">
            <a:alphaModFix/>
          </a:blip>
          <a:srcRect b="0" l="0" r="0" t="0"/>
          <a:stretch/>
        </p:blipFill>
        <p:spPr>
          <a:xfrm>
            <a:off x="-59762" y="0"/>
            <a:ext cx="1165490" cy="6858000"/>
          </a:xfrm>
          <a:prstGeom prst="rect">
            <a:avLst/>
          </a:prstGeom>
          <a:noFill/>
          <a:ln>
            <a:noFill/>
          </a:ln>
        </p:spPr>
      </p:pic>
      <p:sp>
        <p:nvSpPr>
          <p:cNvPr id="427" name="Google Shape;427;p36"/>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1" name="Shape 431"/>
        <p:cNvGrpSpPr/>
        <p:nvPr/>
      </p:nvGrpSpPr>
      <p:grpSpPr>
        <a:xfrm>
          <a:off x="0" y="0"/>
          <a:ext cx="0" cy="0"/>
          <a:chOff x="0" y="0"/>
          <a:chExt cx="0" cy="0"/>
        </a:xfrm>
      </p:grpSpPr>
      <p:sp>
        <p:nvSpPr>
          <p:cNvPr id="432" name="Google Shape;432;p37"/>
          <p:cNvSpPr txBox="1"/>
          <p:nvPr>
            <p:ph type="title"/>
          </p:nvPr>
        </p:nvSpPr>
        <p:spPr>
          <a:xfrm>
            <a:off x="1257299" y="923918"/>
            <a:ext cx="7886700" cy="896027"/>
          </a:xfrm>
          <a:prstGeom prst="rect">
            <a:avLst/>
          </a:prstGeom>
          <a:noFill/>
          <a:ln>
            <a:noFill/>
          </a:ln>
        </p:spPr>
        <p:txBody>
          <a:bodyPr anchorCtr="0" anchor="ctr" bIns="45700" lIns="91425" spcFirstLastPara="1" rIns="91425" wrap="square" tIns="45700">
            <a:normAutofit/>
          </a:bodyPr>
          <a:lstStyle/>
          <a:p>
            <a:pPr indent="-514350" lvl="0" marL="514350" rtl="0" algn="l">
              <a:lnSpc>
                <a:spcPct val="90000"/>
              </a:lnSpc>
              <a:spcBef>
                <a:spcPts val="0"/>
              </a:spcBef>
              <a:spcAft>
                <a:spcPts val="0"/>
              </a:spcAft>
              <a:buClr>
                <a:srgbClr val="000090"/>
              </a:buClr>
              <a:buSzPts val="2400"/>
              <a:buFont typeface="Calibri"/>
              <a:buNone/>
            </a:pPr>
            <a:r>
              <a:rPr lang="en-US" sz="2400">
                <a:solidFill>
                  <a:srgbClr val="000090"/>
                </a:solidFill>
              </a:rPr>
              <a:t>Entering your data via Live Data Entry or Data Entry Mobile App-2</a:t>
            </a:r>
            <a:endParaRPr sz="2400"/>
          </a:p>
        </p:txBody>
      </p:sp>
      <p:pic>
        <p:nvPicPr>
          <p:cNvPr descr="Banner: Dissolved Oxygen Protocol Using a Dissolved Oxygen Probe" id="433" name="Google Shape;433;p37"/>
          <p:cNvPicPr preferRelativeResize="0"/>
          <p:nvPr/>
        </p:nvPicPr>
        <p:blipFill rotWithShape="1">
          <a:blip r:embed="rId3">
            <a:alphaModFix/>
          </a:blip>
          <a:srcRect b="0" l="0" r="0" t="0"/>
          <a:stretch/>
        </p:blipFill>
        <p:spPr>
          <a:xfrm>
            <a:off x="1098255" y="26894"/>
            <a:ext cx="8032298" cy="996253"/>
          </a:xfrm>
          <a:prstGeom prst="rect">
            <a:avLst/>
          </a:prstGeom>
          <a:noFill/>
          <a:ln>
            <a:noFill/>
          </a:ln>
        </p:spPr>
      </p:pic>
      <p:pic>
        <p:nvPicPr>
          <p:cNvPr descr="Menu: Entering on the GLOBE website" id="434" name="Google Shape;434;p37"/>
          <p:cNvPicPr preferRelativeResize="0"/>
          <p:nvPr/>
        </p:nvPicPr>
        <p:blipFill rotWithShape="1">
          <a:blip r:embed="rId4">
            <a:alphaModFix/>
          </a:blip>
          <a:srcRect b="0" l="0" r="0" t="0"/>
          <a:stretch/>
        </p:blipFill>
        <p:spPr>
          <a:xfrm>
            <a:off x="-59762" y="0"/>
            <a:ext cx="1165490" cy="6858000"/>
          </a:xfrm>
          <a:prstGeom prst="rect">
            <a:avLst/>
          </a:prstGeom>
          <a:noFill/>
          <a:ln>
            <a:noFill/>
          </a:ln>
        </p:spPr>
      </p:pic>
      <p:pic>
        <p:nvPicPr>
          <p:cNvPr descr="Using the data entry app or site, select your water body state, select the protocol, using the icon, and then be sure to enter data as Dissolved oxygen probe. Enter each measurement and click &quot;add&quot;. When done, click the button that says, &quot;Send Data.&quot;  You are done! Want to check who else has submitted DO data using the GLOBE Visualization System?" id="435" name="Google Shape;435;p37"/>
          <p:cNvPicPr preferRelativeResize="0"/>
          <p:nvPr>
            <p:ph idx="2" type="body"/>
          </p:nvPr>
        </p:nvPicPr>
        <p:blipFill rotWithShape="1">
          <a:blip r:embed="rId5">
            <a:alphaModFix/>
          </a:blip>
          <a:srcRect b="0" l="0" r="0" t="0"/>
          <a:stretch/>
        </p:blipFill>
        <p:spPr>
          <a:xfrm>
            <a:off x="1257298" y="1920170"/>
            <a:ext cx="7151915" cy="4880491"/>
          </a:xfrm>
          <a:prstGeom prst="rect">
            <a:avLst/>
          </a:prstGeom>
          <a:noFill/>
          <a:ln>
            <a:noFill/>
          </a:ln>
        </p:spPr>
      </p:pic>
      <p:sp>
        <p:nvSpPr>
          <p:cNvPr id="436" name="Google Shape;436;p37"/>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0" name="Shape 440"/>
        <p:cNvGrpSpPr/>
        <p:nvPr/>
      </p:nvGrpSpPr>
      <p:grpSpPr>
        <a:xfrm>
          <a:off x="0" y="0"/>
          <a:ext cx="0" cy="0"/>
          <a:chOff x="0" y="0"/>
          <a:chExt cx="0" cy="0"/>
        </a:xfrm>
      </p:grpSpPr>
      <p:pic>
        <p:nvPicPr>
          <p:cNvPr descr="Screenshot of map interface, GLOBE Visualization system. From dropdown menu, select dissolved oxygen as the data layer you wish to view." id="441" name="Google Shape;441;p38"/>
          <p:cNvPicPr preferRelativeResize="0"/>
          <p:nvPr>
            <p:ph idx="2" type="body"/>
          </p:nvPr>
        </p:nvPicPr>
        <p:blipFill rotWithShape="1">
          <a:blip r:embed="rId3">
            <a:alphaModFix/>
          </a:blip>
          <a:srcRect b="0" l="0" r="0" t="0"/>
          <a:stretch/>
        </p:blipFill>
        <p:spPr>
          <a:xfrm>
            <a:off x="1011431" y="1622624"/>
            <a:ext cx="8170703" cy="3612751"/>
          </a:xfrm>
          <a:prstGeom prst="rect">
            <a:avLst/>
          </a:prstGeom>
          <a:noFill/>
          <a:ln>
            <a:noFill/>
          </a:ln>
        </p:spPr>
      </p:pic>
      <p:sp>
        <p:nvSpPr>
          <p:cNvPr id="442" name="Google Shape;442;p38"/>
          <p:cNvSpPr txBox="1"/>
          <p:nvPr>
            <p:ph type="title"/>
          </p:nvPr>
        </p:nvSpPr>
        <p:spPr>
          <a:xfrm>
            <a:off x="1105728" y="983456"/>
            <a:ext cx="7886700" cy="698388"/>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0072"/>
              </a:buClr>
              <a:buSzPts val="2800"/>
              <a:buFont typeface="Calibri"/>
              <a:buNone/>
            </a:pPr>
            <a:r>
              <a:rPr lang="en-US"/>
              <a:t>Visualize and Retrieve Water DO Data-1</a:t>
            </a:r>
            <a:endParaRPr/>
          </a:p>
        </p:txBody>
      </p:sp>
      <p:sp>
        <p:nvSpPr>
          <p:cNvPr id="443" name="Google Shape;443;p38"/>
          <p:cNvSpPr txBox="1"/>
          <p:nvPr>
            <p:ph idx="1" type="body"/>
          </p:nvPr>
        </p:nvSpPr>
        <p:spPr>
          <a:xfrm>
            <a:off x="1257300" y="4993486"/>
            <a:ext cx="7886700" cy="2360741"/>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1600"/>
              <a:buNone/>
            </a:pPr>
            <a:r>
              <a:rPr lang="en-US" sz="1600"/>
              <a:t>GLOBE provides the ability to view and interact with data measured across the world. Select our</a:t>
            </a:r>
            <a:r>
              <a:rPr lang="en-US" sz="1600" u="sng">
                <a:solidFill>
                  <a:schemeClr val="hlink"/>
                </a:solidFill>
                <a:hlinkClick r:id="rId4"/>
              </a:rPr>
              <a:t> visualization tool</a:t>
            </a:r>
            <a:r>
              <a:rPr lang="en-US" sz="1600"/>
              <a:t> to map, graph, filter and export DO data that have been measured across GLOBE protocols since 1995. Here are screenshots  steps you will use when you use the visualization tool.</a:t>
            </a:r>
            <a:endParaRPr sz="1600"/>
          </a:p>
          <a:p>
            <a:pPr indent="0" lvl="0" marL="0" rtl="0" algn="l">
              <a:lnSpc>
                <a:spcPct val="90000"/>
              </a:lnSpc>
              <a:spcBef>
                <a:spcPts val="1000"/>
              </a:spcBef>
              <a:spcAft>
                <a:spcPts val="0"/>
              </a:spcAft>
              <a:buClr>
                <a:srgbClr val="000072"/>
              </a:buClr>
              <a:buSzPts val="1600"/>
              <a:buNone/>
            </a:pPr>
            <a:r>
              <a:rPr b="1" lang="en-US" sz="1600">
                <a:solidFill>
                  <a:srgbClr val="000072"/>
                </a:solidFill>
              </a:rPr>
              <a:t>Link to step-by-step tutorials on Using the Visualization System will assist you in finding and analyzing GLOBE data:  </a:t>
            </a:r>
            <a:r>
              <a:rPr lang="en-US" sz="1600" u="sng">
                <a:solidFill>
                  <a:schemeClr val="hlink"/>
                </a:solidFill>
                <a:hlinkClick r:id="rId5"/>
              </a:rPr>
              <a:t>PDF verson</a:t>
            </a:r>
            <a:br>
              <a:rPr lang="en-US"/>
            </a:br>
            <a:endParaRPr/>
          </a:p>
          <a:p>
            <a:pPr indent="0" lvl="0" marL="0" rtl="0" algn="l">
              <a:lnSpc>
                <a:spcPct val="90000"/>
              </a:lnSpc>
              <a:spcBef>
                <a:spcPts val="1000"/>
              </a:spcBef>
              <a:spcAft>
                <a:spcPts val="0"/>
              </a:spcAft>
              <a:buClr>
                <a:schemeClr val="dk1"/>
              </a:buClr>
              <a:buSzPts val="1800"/>
              <a:buNone/>
            </a:pPr>
            <a:r>
              <a:t/>
            </a:r>
            <a:endParaRPr/>
          </a:p>
          <a:p>
            <a:pPr indent="0" lvl="0" marL="0" rtl="0" algn="l">
              <a:lnSpc>
                <a:spcPct val="90000"/>
              </a:lnSpc>
              <a:spcBef>
                <a:spcPts val="1000"/>
              </a:spcBef>
              <a:spcAft>
                <a:spcPts val="0"/>
              </a:spcAft>
              <a:buClr>
                <a:schemeClr val="dk1"/>
              </a:buClr>
              <a:buSzPts val="1800"/>
              <a:buNone/>
            </a:pPr>
            <a:r>
              <a:t/>
            </a:r>
            <a:endParaRPr/>
          </a:p>
        </p:txBody>
      </p:sp>
      <p:pic>
        <p:nvPicPr>
          <p:cNvPr descr="Menu: Understand the Data" id="444" name="Google Shape;444;p38"/>
          <p:cNvPicPr preferRelativeResize="0"/>
          <p:nvPr/>
        </p:nvPicPr>
        <p:blipFill rotWithShape="1">
          <a:blip r:embed="rId6">
            <a:alphaModFix/>
          </a:blip>
          <a:srcRect b="0" l="0" r="0" t="0"/>
          <a:stretch/>
        </p:blipFill>
        <p:spPr>
          <a:xfrm>
            <a:off x="0" y="0"/>
            <a:ext cx="1145052" cy="6858000"/>
          </a:xfrm>
          <a:prstGeom prst="rect">
            <a:avLst/>
          </a:prstGeom>
          <a:noFill/>
          <a:ln>
            <a:noFill/>
          </a:ln>
        </p:spPr>
      </p:pic>
      <p:pic>
        <p:nvPicPr>
          <p:cNvPr descr="Banner: Dissolved Oxygen Protocol Using a Dissolved Oxygen Probe" id="445" name="Google Shape;445;p38"/>
          <p:cNvPicPr preferRelativeResize="0"/>
          <p:nvPr/>
        </p:nvPicPr>
        <p:blipFill rotWithShape="1">
          <a:blip r:embed="rId7">
            <a:alphaModFix/>
          </a:blip>
          <a:srcRect b="0" l="0" r="0" t="0"/>
          <a:stretch/>
        </p:blipFill>
        <p:spPr>
          <a:xfrm>
            <a:off x="1145052" y="0"/>
            <a:ext cx="7998948" cy="1029320"/>
          </a:xfrm>
          <a:prstGeom prst="rect">
            <a:avLst/>
          </a:prstGeom>
          <a:noFill/>
          <a:ln>
            <a:noFill/>
          </a:ln>
        </p:spPr>
      </p:pic>
      <p:sp>
        <p:nvSpPr>
          <p:cNvPr id="446" name="Google Shape;446;p38"/>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0" name="Shape 450"/>
        <p:cNvGrpSpPr/>
        <p:nvPr/>
      </p:nvGrpSpPr>
      <p:grpSpPr>
        <a:xfrm>
          <a:off x="0" y="0"/>
          <a:ext cx="0" cy="0"/>
          <a:chOff x="0" y="0"/>
          <a:chExt cx="0" cy="0"/>
        </a:xfrm>
      </p:grpSpPr>
      <p:sp>
        <p:nvSpPr>
          <p:cNvPr id="451" name="Google Shape;451;p39"/>
          <p:cNvSpPr txBox="1"/>
          <p:nvPr>
            <p:ph type="title"/>
          </p:nvPr>
        </p:nvSpPr>
        <p:spPr>
          <a:xfrm>
            <a:off x="1105728" y="983456"/>
            <a:ext cx="7886700" cy="698388"/>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0072"/>
              </a:buClr>
              <a:buSzPts val="2800"/>
              <a:buFont typeface="Calibri"/>
              <a:buNone/>
            </a:pPr>
            <a:r>
              <a:rPr lang="en-US"/>
              <a:t>Visualize and Retrieve Water DO Data-2</a:t>
            </a:r>
            <a:endParaRPr/>
          </a:p>
        </p:txBody>
      </p:sp>
      <p:sp>
        <p:nvSpPr>
          <p:cNvPr id="452" name="Google Shape;452;p39"/>
          <p:cNvSpPr txBox="1"/>
          <p:nvPr>
            <p:ph idx="1" type="body"/>
          </p:nvPr>
        </p:nvSpPr>
        <p:spPr>
          <a:xfrm>
            <a:off x="1257300" y="1909180"/>
            <a:ext cx="7886700" cy="2360741"/>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1600"/>
              <a:buNone/>
            </a:pPr>
            <a:r>
              <a:rPr lang="en-US" sz="1600"/>
              <a:t>Select the date for which you need DO data,  add layer and you can see where data is available. </a:t>
            </a:r>
            <a:endParaRPr/>
          </a:p>
          <a:p>
            <a:pPr indent="0" lvl="0" marL="0" rtl="0" algn="l">
              <a:lnSpc>
                <a:spcPct val="90000"/>
              </a:lnSpc>
              <a:spcBef>
                <a:spcPts val="1600"/>
              </a:spcBef>
              <a:spcAft>
                <a:spcPts val="0"/>
              </a:spcAft>
              <a:buClr>
                <a:schemeClr val="dk1"/>
              </a:buClr>
              <a:buSzPts val="1800"/>
              <a:buNone/>
            </a:pPr>
            <a:br>
              <a:rPr lang="en-US"/>
            </a:br>
            <a:endParaRPr/>
          </a:p>
          <a:p>
            <a:pPr indent="0" lvl="0" marL="0" rtl="0" algn="l">
              <a:lnSpc>
                <a:spcPct val="90000"/>
              </a:lnSpc>
              <a:spcBef>
                <a:spcPts val="1000"/>
              </a:spcBef>
              <a:spcAft>
                <a:spcPts val="0"/>
              </a:spcAft>
              <a:buClr>
                <a:schemeClr val="dk1"/>
              </a:buClr>
              <a:buSzPts val="1800"/>
              <a:buNone/>
            </a:pPr>
            <a:r>
              <a:t/>
            </a:r>
            <a:endParaRPr/>
          </a:p>
          <a:p>
            <a:pPr indent="0" lvl="0" marL="0" rtl="0" algn="l">
              <a:lnSpc>
                <a:spcPct val="90000"/>
              </a:lnSpc>
              <a:spcBef>
                <a:spcPts val="1000"/>
              </a:spcBef>
              <a:spcAft>
                <a:spcPts val="0"/>
              </a:spcAft>
              <a:buClr>
                <a:schemeClr val="dk1"/>
              </a:buClr>
              <a:buSzPts val="1800"/>
              <a:buNone/>
            </a:pPr>
            <a:r>
              <a:t/>
            </a:r>
            <a:endParaRPr/>
          </a:p>
        </p:txBody>
      </p:sp>
      <p:pic>
        <p:nvPicPr>
          <p:cNvPr descr="Menu: Understand the Data" id="453" name="Google Shape;453;p39"/>
          <p:cNvPicPr preferRelativeResize="0"/>
          <p:nvPr/>
        </p:nvPicPr>
        <p:blipFill rotWithShape="1">
          <a:blip r:embed="rId3">
            <a:alphaModFix/>
          </a:blip>
          <a:srcRect b="0" l="0" r="0" t="0"/>
          <a:stretch/>
        </p:blipFill>
        <p:spPr>
          <a:xfrm>
            <a:off x="0" y="0"/>
            <a:ext cx="1145052" cy="6858000"/>
          </a:xfrm>
          <a:prstGeom prst="rect">
            <a:avLst/>
          </a:prstGeom>
          <a:noFill/>
          <a:ln>
            <a:noFill/>
          </a:ln>
        </p:spPr>
      </p:pic>
      <p:pic>
        <p:nvPicPr>
          <p:cNvPr descr="Banner: Dissolved Oxygen Protocol Using a Dissolved Oxygen Probe" id="454" name="Google Shape;454;p39"/>
          <p:cNvPicPr preferRelativeResize="0"/>
          <p:nvPr/>
        </p:nvPicPr>
        <p:blipFill rotWithShape="1">
          <a:blip r:embed="rId4">
            <a:alphaModFix/>
          </a:blip>
          <a:srcRect b="0" l="0" r="0" t="0"/>
          <a:stretch/>
        </p:blipFill>
        <p:spPr>
          <a:xfrm>
            <a:off x="1145052" y="0"/>
            <a:ext cx="7998948" cy="1029320"/>
          </a:xfrm>
          <a:prstGeom prst="rect">
            <a:avLst/>
          </a:prstGeom>
          <a:noFill/>
          <a:ln>
            <a:noFill/>
          </a:ln>
        </p:spPr>
      </p:pic>
      <p:pic>
        <p:nvPicPr>
          <p:cNvPr descr="Select the date or range of dates for which you wish to view DO data using the upper left menu bar. Icons will appear on the map where dissolved oxygen data is available. You can select to see DO data collected using a probe, a kit, or both." id="455" name="Google Shape;455;p39"/>
          <p:cNvPicPr preferRelativeResize="0"/>
          <p:nvPr>
            <p:ph idx="2" type="body"/>
          </p:nvPr>
        </p:nvPicPr>
        <p:blipFill rotWithShape="1">
          <a:blip r:embed="rId5">
            <a:alphaModFix/>
          </a:blip>
          <a:srcRect b="0" l="0" r="0" t="0"/>
          <a:stretch/>
        </p:blipFill>
        <p:spPr>
          <a:xfrm>
            <a:off x="1105728" y="2518666"/>
            <a:ext cx="7968081" cy="3957181"/>
          </a:xfrm>
          <a:prstGeom prst="rect">
            <a:avLst/>
          </a:prstGeom>
          <a:noFill/>
          <a:ln>
            <a:noFill/>
          </a:ln>
        </p:spPr>
      </p:pic>
      <p:sp>
        <p:nvSpPr>
          <p:cNvPr id="456" name="Google Shape;456;p39"/>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sp>
        <p:nvSpPr>
          <p:cNvPr id="116" name="Google Shape;116;p4"/>
          <p:cNvSpPr txBox="1"/>
          <p:nvPr>
            <p:ph type="title"/>
          </p:nvPr>
        </p:nvSpPr>
        <p:spPr>
          <a:xfrm>
            <a:off x="1257300" y="733002"/>
            <a:ext cx="7886700" cy="1325563"/>
          </a:xfrm>
          <a:prstGeom prst="rect">
            <a:avLst/>
          </a:prstGeom>
          <a:noFill/>
          <a:ln>
            <a:noFill/>
          </a:ln>
        </p:spPr>
        <p:txBody>
          <a:bodyPr anchorCtr="0" anchor="ctr" bIns="45700" lIns="91425" spcFirstLastPara="1" rIns="91425" wrap="square" tIns="45700">
            <a:normAutofit/>
          </a:bodyPr>
          <a:lstStyle/>
          <a:p>
            <a:pPr indent="0" lvl="0" marL="0" rtl="0" algn="just">
              <a:lnSpc>
                <a:spcPct val="90000"/>
              </a:lnSpc>
              <a:spcBef>
                <a:spcPts val="0"/>
              </a:spcBef>
              <a:spcAft>
                <a:spcPts val="0"/>
              </a:spcAft>
              <a:buClr>
                <a:srgbClr val="000072"/>
              </a:buClr>
              <a:buSzPts val="2800"/>
              <a:buFont typeface="Calibri"/>
              <a:buNone/>
            </a:pPr>
            <a:r>
              <a:rPr lang="en-US"/>
              <a:t>What is Dissolved Oxygen (DO)?</a:t>
            </a:r>
            <a:endParaRPr/>
          </a:p>
        </p:txBody>
      </p:sp>
      <p:sp>
        <p:nvSpPr>
          <p:cNvPr id="117" name="Google Shape;117;p4"/>
          <p:cNvSpPr txBox="1"/>
          <p:nvPr>
            <p:ph idx="1" type="body"/>
          </p:nvPr>
        </p:nvSpPr>
        <p:spPr>
          <a:xfrm>
            <a:off x="1361523" y="1766981"/>
            <a:ext cx="3886200" cy="4351338"/>
          </a:xfrm>
          <a:prstGeom prst="rect">
            <a:avLst/>
          </a:prstGeom>
          <a:noFill/>
          <a:ln>
            <a:noFill/>
          </a:ln>
        </p:spPr>
        <p:txBody>
          <a:bodyPr anchorCtr="0" anchor="t" bIns="45700" lIns="91425" spcFirstLastPara="1" rIns="91425" wrap="square" tIns="45700">
            <a:normAutofit fontScale="92500" lnSpcReduction="10000"/>
          </a:bodyPr>
          <a:lstStyle/>
          <a:p>
            <a:pPr indent="0" lvl="0" marL="0" rtl="0" algn="just">
              <a:lnSpc>
                <a:spcPct val="90000"/>
              </a:lnSpc>
              <a:spcBef>
                <a:spcPts val="0"/>
              </a:spcBef>
              <a:spcAft>
                <a:spcPts val="0"/>
              </a:spcAft>
              <a:buClr>
                <a:schemeClr val="dk1"/>
              </a:buClr>
              <a:buSzPct val="100000"/>
              <a:buNone/>
            </a:pPr>
            <a:r>
              <a:rPr lang="en-US"/>
              <a:t>Dissolved oxygen (DO) is one of 10 measurements used by GLOBE to describe the characteristics of a water body. It measures the amount of  molecular oxygen (O</a:t>
            </a:r>
            <a:r>
              <a:rPr baseline="-25000" lang="en-US"/>
              <a:t>2</a:t>
            </a:r>
            <a:r>
              <a:rPr lang="en-US"/>
              <a:t>) in the water. It does not measure the amount of oxygen in the water molecule (H</a:t>
            </a:r>
            <a:r>
              <a:rPr baseline="-25000" lang="en-US"/>
              <a:t>2</a:t>
            </a:r>
            <a:r>
              <a:rPr lang="en-US"/>
              <a:t>O).</a:t>
            </a:r>
            <a:endParaRPr/>
          </a:p>
          <a:p>
            <a:pPr indent="0" lvl="0" marL="0" rtl="0" algn="just">
              <a:lnSpc>
                <a:spcPct val="90000"/>
              </a:lnSpc>
              <a:spcBef>
                <a:spcPts val="1000"/>
              </a:spcBef>
              <a:spcAft>
                <a:spcPts val="0"/>
              </a:spcAft>
              <a:buClr>
                <a:schemeClr val="dk1"/>
              </a:buClr>
              <a:buSzPct val="100000"/>
              <a:buNone/>
            </a:pPr>
            <a:r>
              <a:t/>
            </a:r>
            <a:endParaRPr/>
          </a:p>
          <a:p>
            <a:pPr indent="0" lvl="0" marL="0" rtl="0" algn="just">
              <a:lnSpc>
                <a:spcPct val="90000"/>
              </a:lnSpc>
              <a:spcBef>
                <a:spcPts val="1000"/>
              </a:spcBef>
              <a:spcAft>
                <a:spcPts val="0"/>
              </a:spcAft>
              <a:buClr>
                <a:schemeClr val="dk1"/>
              </a:buClr>
              <a:buSzPct val="100000"/>
              <a:buNone/>
            </a:pPr>
            <a:r>
              <a:rPr lang="en-US"/>
              <a:t>We call the amount of dissolved oxygen the water will hold (under specific conditions) the solubility of dissolved oxygen. Factors affecting the solubility of dissolved oxygen include water temperature, atmospheric pressure, and salinity. Colder water can dissolve more oxygen than warmer water. Water at higher elevations holds less dissolved oxygen since the atmospheric pressure is less. </a:t>
            </a:r>
            <a:endParaRPr/>
          </a:p>
        </p:txBody>
      </p:sp>
      <p:pic>
        <p:nvPicPr>
          <p:cNvPr descr="Menu: What is dissolved oxygen?" id="118" name="Google Shape;118;p4"/>
          <p:cNvPicPr preferRelativeResize="0"/>
          <p:nvPr/>
        </p:nvPicPr>
        <p:blipFill rotWithShape="1">
          <a:blip r:embed="rId3">
            <a:alphaModFix/>
          </a:blip>
          <a:srcRect b="0" l="0" r="0" t="0"/>
          <a:stretch/>
        </p:blipFill>
        <p:spPr>
          <a:xfrm>
            <a:off x="0" y="0"/>
            <a:ext cx="1167580" cy="6858000"/>
          </a:xfrm>
          <a:prstGeom prst="rect">
            <a:avLst/>
          </a:prstGeom>
          <a:noFill/>
          <a:ln>
            <a:noFill/>
          </a:ln>
        </p:spPr>
      </p:pic>
      <p:pic>
        <p:nvPicPr>
          <p:cNvPr descr="Banner: Dissolved Oxygen Protocol Using a Dissolved Oxygen Probe" id="119" name="Google Shape;119;p4"/>
          <p:cNvPicPr preferRelativeResize="0"/>
          <p:nvPr/>
        </p:nvPicPr>
        <p:blipFill rotWithShape="1">
          <a:blip r:embed="rId4">
            <a:alphaModFix/>
          </a:blip>
          <a:srcRect b="0" l="0" r="0" t="0"/>
          <a:stretch/>
        </p:blipFill>
        <p:spPr>
          <a:xfrm>
            <a:off x="1167580" y="0"/>
            <a:ext cx="7976420" cy="1033979"/>
          </a:xfrm>
          <a:prstGeom prst="rect">
            <a:avLst/>
          </a:prstGeom>
          <a:noFill/>
          <a:ln>
            <a:noFill/>
          </a:ln>
        </p:spPr>
      </p:pic>
      <p:pic>
        <p:nvPicPr>
          <p:cNvPr descr="List of GLOBE Hydrosphere Protocols: Hydrosphere study site, water temperature, water transparency, conductivity, pH, Mosquito larvae, alkalinity, dissolved oxygen, salinity, Nitrates, freshwater macroinvertebrates. This is the Dissolved Oxygen Protocol using an Oxygen Probe method." id="120" name="Google Shape;120;p4"/>
          <p:cNvPicPr preferRelativeResize="0"/>
          <p:nvPr>
            <p:ph idx="2" type="body"/>
          </p:nvPr>
        </p:nvPicPr>
        <p:blipFill rotWithShape="1">
          <a:blip r:embed="rId5">
            <a:alphaModFix/>
          </a:blip>
          <a:srcRect b="0" l="0" r="0" t="0"/>
          <a:stretch/>
        </p:blipFill>
        <p:spPr>
          <a:xfrm>
            <a:off x="5802086" y="1766981"/>
            <a:ext cx="2324100" cy="4343400"/>
          </a:xfrm>
          <a:prstGeom prst="rect">
            <a:avLst/>
          </a:prstGeom>
          <a:noFill/>
          <a:ln>
            <a:noFill/>
          </a:ln>
        </p:spPr>
      </p:pic>
      <p:sp>
        <p:nvSpPr>
          <p:cNvPr id="121" name="Google Shape;121;p4"/>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0" name="Shape 460"/>
        <p:cNvGrpSpPr/>
        <p:nvPr/>
      </p:nvGrpSpPr>
      <p:grpSpPr>
        <a:xfrm>
          <a:off x="0" y="0"/>
          <a:ext cx="0" cy="0"/>
          <a:chOff x="0" y="0"/>
          <a:chExt cx="0" cy="0"/>
        </a:xfrm>
      </p:grpSpPr>
      <p:sp>
        <p:nvSpPr>
          <p:cNvPr id="461" name="Google Shape;461;p40"/>
          <p:cNvSpPr txBox="1"/>
          <p:nvPr>
            <p:ph type="title"/>
          </p:nvPr>
        </p:nvSpPr>
        <p:spPr>
          <a:xfrm>
            <a:off x="1105728" y="983456"/>
            <a:ext cx="7886700" cy="698388"/>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0072"/>
              </a:buClr>
              <a:buSzPts val="2800"/>
              <a:buFont typeface="Calibri"/>
              <a:buNone/>
            </a:pPr>
            <a:r>
              <a:rPr lang="en-US"/>
              <a:t>Visualize and Retrieve Water DO Data-3</a:t>
            </a:r>
            <a:endParaRPr/>
          </a:p>
        </p:txBody>
      </p:sp>
      <p:sp>
        <p:nvSpPr>
          <p:cNvPr id="462" name="Google Shape;462;p40"/>
          <p:cNvSpPr txBox="1"/>
          <p:nvPr>
            <p:ph idx="1" type="body"/>
          </p:nvPr>
        </p:nvSpPr>
        <p:spPr>
          <a:xfrm>
            <a:off x="1257300" y="1909180"/>
            <a:ext cx="7886700" cy="2360741"/>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1600"/>
              <a:buNone/>
            </a:pPr>
            <a:r>
              <a:rPr lang="en-US" sz="1600"/>
              <a:t>Select the sampling site for which you need  DO data,  and a box will open with data summary for that site. </a:t>
            </a:r>
            <a:endParaRPr/>
          </a:p>
          <a:p>
            <a:pPr indent="0" lvl="0" marL="0" rtl="0" algn="l">
              <a:lnSpc>
                <a:spcPct val="90000"/>
              </a:lnSpc>
              <a:spcBef>
                <a:spcPts val="1600"/>
              </a:spcBef>
              <a:spcAft>
                <a:spcPts val="0"/>
              </a:spcAft>
              <a:buClr>
                <a:schemeClr val="dk1"/>
              </a:buClr>
              <a:buSzPts val="1800"/>
              <a:buNone/>
            </a:pPr>
            <a:br>
              <a:rPr lang="en-US"/>
            </a:br>
            <a:endParaRPr/>
          </a:p>
          <a:p>
            <a:pPr indent="0" lvl="0" marL="0" rtl="0" algn="l">
              <a:lnSpc>
                <a:spcPct val="90000"/>
              </a:lnSpc>
              <a:spcBef>
                <a:spcPts val="1000"/>
              </a:spcBef>
              <a:spcAft>
                <a:spcPts val="0"/>
              </a:spcAft>
              <a:buClr>
                <a:schemeClr val="dk1"/>
              </a:buClr>
              <a:buSzPts val="1800"/>
              <a:buNone/>
            </a:pPr>
            <a:r>
              <a:t/>
            </a:r>
            <a:endParaRPr/>
          </a:p>
          <a:p>
            <a:pPr indent="0" lvl="0" marL="0" rtl="0" algn="l">
              <a:lnSpc>
                <a:spcPct val="90000"/>
              </a:lnSpc>
              <a:spcBef>
                <a:spcPts val="1000"/>
              </a:spcBef>
              <a:spcAft>
                <a:spcPts val="0"/>
              </a:spcAft>
              <a:buClr>
                <a:schemeClr val="dk1"/>
              </a:buClr>
              <a:buSzPts val="1800"/>
              <a:buNone/>
            </a:pPr>
            <a:r>
              <a:t/>
            </a:r>
            <a:endParaRPr/>
          </a:p>
        </p:txBody>
      </p:sp>
      <p:pic>
        <p:nvPicPr>
          <p:cNvPr descr="Menu: Understand the Data" id="463" name="Google Shape;463;p40"/>
          <p:cNvPicPr preferRelativeResize="0"/>
          <p:nvPr/>
        </p:nvPicPr>
        <p:blipFill rotWithShape="1">
          <a:blip r:embed="rId3">
            <a:alphaModFix/>
          </a:blip>
          <a:srcRect b="0" l="0" r="0" t="0"/>
          <a:stretch/>
        </p:blipFill>
        <p:spPr>
          <a:xfrm>
            <a:off x="0" y="0"/>
            <a:ext cx="1145052" cy="6858000"/>
          </a:xfrm>
          <a:prstGeom prst="rect">
            <a:avLst/>
          </a:prstGeom>
          <a:noFill/>
          <a:ln>
            <a:noFill/>
          </a:ln>
        </p:spPr>
      </p:pic>
      <p:pic>
        <p:nvPicPr>
          <p:cNvPr descr="Banner: Dissolved Oxygen Protocol Using a Dissolved Oxygen Probe" id="464" name="Google Shape;464;p40"/>
          <p:cNvPicPr preferRelativeResize="0"/>
          <p:nvPr/>
        </p:nvPicPr>
        <p:blipFill rotWithShape="1">
          <a:blip r:embed="rId4">
            <a:alphaModFix/>
          </a:blip>
          <a:srcRect b="0" l="0" r="0" t="0"/>
          <a:stretch/>
        </p:blipFill>
        <p:spPr>
          <a:xfrm>
            <a:off x="1145052" y="0"/>
            <a:ext cx="7998948" cy="1029320"/>
          </a:xfrm>
          <a:prstGeom prst="rect">
            <a:avLst/>
          </a:prstGeom>
          <a:noFill/>
          <a:ln>
            <a:noFill/>
          </a:ln>
        </p:spPr>
      </p:pic>
      <p:pic>
        <p:nvPicPr>
          <p:cNvPr descr="Clicking on an icon on the map will open to a map note providing DO data for that location and time. Follow instructions in the tutorial to download the data as a .csv file for analysis. " id="465" name="Google Shape;465;p40"/>
          <p:cNvPicPr preferRelativeResize="0"/>
          <p:nvPr>
            <p:ph idx="2" type="body"/>
          </p:nvPr>
        </p:nvPicPr>
        <p:blipFill rotWithShape="1">
          <a:blip r:embed="rId5">
            <a:alphaModFix/>
          </a:blip>
          <a:srcRect b="0" l="0" r="0" t="0"/>
          <a:stretch/>
        </p:blipFill>
        <p:spPr>
          <a:xfrm>
            <a:off x="1257300" y="2602406"/>
            <a:ext cx="7522316" cy="3667765"/>
          </a:xfrm>
          <a:prstGeom prst="rect">
            <a:avLst/>
          </a:prstGeom>
          <a:noFill/>
          <a:ln>
            <a:noFill/>
          </a:ln>
        </p:spPr>
      </p:pic>
      <p:sp>
        <p:nvSpPr>
          <p:cNvPr id="466" name="Google Shape;466;p40"/>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0" name="Shape 470"/>
        <p:cNvGrpSpPr/>
        <p:nvPr/>
      </p:nvGrpSpPr>
      <p:grpSpPr>
        <a:xfrm>
          <a:off x="0" y="0"/>
          <a:ext cx="0" cy="0"/>
          <a:chOff x="0" y="0"/>
          <a:chExt cx="0" cy="0"/>
        </a:xfrm>
      </p:grpSpPr>
      <p:pic>
        <p:nvPicPr>
          <p:cNvPr descr="watermark of student taking a probe reading of water sample in a bucket" id="471" name="Google Shape;471;p41"/>
          <p:cNvPicPr preferRelativeResize="0"/>
          <p:nvPr>
            <p:ph idx="2" type="body"/>
          </p:nvPr>
        </p:nvPicPr>
        <p:blipFill rotWithShape="1">
          <a:blip r:embed="rId3">
            <a:alphaModFix amt="14000"/>
          </a:blip>
          <a:srcRect b="0" l="0" r="0" t="0"/>
          <a:stretch/>
        </p:blipFill>
        <p:spPr>
          <a:xfrm>
            <a:off x="1105728" y="1408494"/>
            <a:ext cx="8038272" cy="5461710"/>
          </a:xfrm>
          <a:prstGeom prst="rect">
            <a:avLst/>
          </a:prstGeom>
          <a:noFill/>
          <a:ln>
            <a:noFill/>
          </a:ln>
        </p:spPr>
      </p:pic>
      <p:sp>
        <p:nvSpPr>
          <p:cNvPr id="472" name="Google Shape;472;p41"/>
          <p:cNvSpPr txBox="1"/>
          <p:nvPr>
            <p:ph type="title"/>
          </p:nvPr>
        </p:nvSpPr>
        <p:spPr>
          <a:xfrm>
            <a:off x="1118418" y="958933"/>
            <a:ext cx="78867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0072"/>
              </a:buClr>
              <a:buSzPts val="2400"/>
              <a:buFont typeface="Calibri"/>
              <a:buNone/>
            </a:pPr>
            <a:r>
              <a:rPr lang="en-US" sz="2400"/>
              <a:t>Review questions to help you prepare to conduct the Hydrosphere Dissolved Oxygen Protocol</a:t>
            </a:r>
            <a:endParaRPr/>
          </a:p>
        </p:txBody>
      </p:sp>
      <p:sp>
        <p:nvSpPr>
          <p:cNvPr id="473" name="Google Shape;473;p41"/>
          <p:cNvSpPr txBox="1"/>
          <p:nvPr>
            <p:ph idx="1" type="body"/>
          </p:nvPr>
        </p:nvSpPr>
        <p:spPr>
          <a:xfrm>
            <a:off x="1105728" y="1966796"/>
            <a:ext cx="7564743" cy="4630412"/>
          </a:xfrm>
          <a:prstGeom prst="rect">
            <a:avLst/>
          </a:prstGeom>
          <a:noFill/>
          <a:ln>
            <a:noFill/>
          </a:ln>
        </p:spPr>
        <p:txBody>
          <a:bodyPr anchorCtr="0" anchor="t" bIns="45700" lIns="91425" spcFirstLastPara="1" rIns="91425" wrap="square" tIns="45700">
            <a:normAutofit fontScale="92500"/>
          </a:bodyPr>
          <a:lstStyle/>
          <a:p>
            <a:pPr indent="-342900" lvl="0" marL="342900" rtl="0" algn="l">
              <a:lnSpc>
                <a:spcPct val="90000"/>
              </a:lnSpc>
              <a:spcBef>
                <a:spcPts val="0"/>
              </a:spcBef>
              <a:spcAft>
                <a:spcPts val="0"/>
              </a:spcAft>
              <a:buClr>
                <a:schemeClr val="dk1"/>
              </a:buClr>
              <a:buSzPct val="100000"/>
              <a:buFont typeface="Calibri"/>
              <a:buAutoNum type="arabicPeriod"/>
            </a:pPr>
            <a:r>
              <a:rPr b="1" lang="en-US"/>
              <a:t>Does the dissolved oxygen protocol also measure the oxygen in water (H2O)?</a:t>
            </a:r>
            <a:endParaRPr/>
          </a:p>
          <a:p>
            <a:pPr indent="-342900" lvl="0" marL="342900" rtl="0" algn="l">
              <a:lnSpc>
                <a:spcPct val="90000"/>
              </a:lnSpc>
              <a:spcBef>
                <a:spcPts val="1000"/>
              </a:spcBef>
              <a:spcAft>
                <a:spcPts val="0"/>
              </a:spcAft>
              <a:buClr>
                <a:schemeClr val="dk1"/>
              </a:buClr>
              <a:buSzPct val="100000"/>
              <a:buFont typeface="Calibri"/>
              <a:buAutoNum type="arabicPeriod"/>
            </a:pPr>
            <a:r>
              <a:rPr b="1" lang="en-US"/>
              <a:t>Which temperature holds more dissolved oxygen:  warm water or cold water?</a:t>
            </a:r>
            <a:endParaRPr/>
          </a:p>
          <a:p>
            <a:pPr indent="-342900" lvl="0" marL="342900" rtl="0" algn="l">
              <a:lnSpc>
                <a:spcPct val="90000"/>
              </a:lnSpc>
              <a:spcBef>
                <a:spcPts val="1000"/>
              </a:spcBef>
              <a:spcAft>
                <a:spcPts val="0"/>
              </a:spcAft>
              <a:buClr>
                <a:schemeClr val="dk1"/>
              </a:buClr>
              <a:buSzPct val="100000"/>
              <a:buFont typeface="Calibri"/>
              <a:buAutoNum type="arabicPeriod"/>
            </a:pPr>
            <a:r>
              <a:rPr b="1" lang="en-US"/>
              <a:t>Does salinity affect the solubility of oxygen?</a:t>
            </a:r>
            <a:endParaRPr/>
          </a:p>
          <a:p>
            <a:pPr indent="-342900" lvl="0" marL="342900" rtl="0" algn="l">
              <a:lnSpc>
                <a:spcPct val="90000"/>
              </a:lnSpc>
              <a:spcBef>
                <a:spcPts val="1000"/>
              </a:spcBef>
              <a:spcAft>
                <a:spcPts val="0"/>
              </a:spcAft>
              <a:buClr>
                <a:schemeClr val="dk1"/>
              </a:buClr>
              <a:buSzPct val="100000"/>
              <a:buFont typeface="Calibri"/>
              <a:buAutoNum type="arabicPeriod"/>
            </a:pPr>
            <a:r>
              <a:rPr b="1" lang="en-US"/>
              <a:t>How does atmospheric pressure affect the solubility of oxygen?</a:t>
            </a:r>
            <a:endParaRPr/>
          </a:p>
          <a:p>
            <a:pPr indent="-342900" lvl="0" marL="342900" rtl="0" algn="l">
              <a:lnSpc>
                <a:spcPct val="90000"/>
              </a:lnSpc>
              <a:spcBef>
                <a:spcPts val="1000"/>
              </a:spcBef>
              <a:spcAft>
                <a:spcPts val="0"/>
              </a:spcAft>
              <a:buClr>
                <a:schemeClr val="dk1"/>
              </a:buClr>
              <a:buSzPct val="100000"/>
              <a:buFont typeface="Calibri"/>
              <a:buAutoNum type="arabicPeriod"/>
            </a:pPr>
            <a:r>
              <a:rPr b="1" lang="en-US"/>
              <a:t>What is hypoxia?</a:t>
            </a:r>
            <a:endParaRPr/>
          </a:p>
          <a:p>
            <a:pPr indent="-342900" lvl="0" marL="342900" rtl="0" algn="l">
              <a:lnSpc>
                <a:spcPct val="90000"/>
              </a:lnSpc>
              <a:spcBef>
                <a:spcPts val="1000"/>
              </a:spcBef>
              <a:spcAft>
                <a:spcPts val="0"/>
              </a:spcAft>
              <a:buClr>
                <a:schemeClr val="dk1"/>
              </a:buClr>
              <a:buSzPct val="100000"/>
              <a:buFont typeface="Calibri"/>
              <a:buAutoNum type="arabicPeriod"/>
            </a:pPr>
            <a:r>
              <a:rPr b="1" lang="en-US"/>
              <a:t>How many ppm of dissolved oxygen is in the water when the water is anoxic?</a:t>
            </a:r>
            <a:endParaRPr/>
          </a:p>
          <a:p>
            <a:pPr indent="-342900" lvl="0" marL="342900" rtl="0" algn="l">
              <a:lnSpc>
                <a:spcPct val="90000"/>
              </a:lnSpc>
              <a:spcBef>
                <a:spcPts val="1000"/>
              </a:spcBef>
              <a:spcAft>
                <a:spcPts val="0"/>
              </a:spcAft>
              <a:buClr>
                <a:schemeClr val="dk1"/>
              </a:buClr>
              <a:buSzPct val="100000"/>
              <a:buFont typeface="Calibri"/>
              <a:buAutoNum type="arabicPeriod"/>
            </a:pPr>
            <a:r>
              <a:rPr b="1" lang="en-US"/>
              <a:t>Why do you need to stabilize the dissolved oxygen sample immediately after collecting? </a:t>
            </a:r>
            <a:endParaRPr/>
          </a:p>
          <a:p>
            <a:pPr indent="-342900" lvl="0" marL="342900" rtl="0" algn="l">
              <a:lnSpc>
                <a:spcPct val="90000"/>
              </a:lnSpc>
              <a:spcBef>
                <a:spcPts val="1000"/>
              </a:spcBef>
              <a:spcAft>
                <a:spcPts val="0"/>
              </a:spcAft>
              <a:buClr>
                <a:schemeClr val="dk1"/>
              </a:buClr>
              <a:buSzPct val="100000"/>
              <a:buFont typeface="Calibri"/>
              <a:buAutoNum type="arabicPeriod"/>
            </a:pPr>
            <a:r>
              <a:rPr b="1" lang="en-US"/>
              <a:t>What are the safety precautions you should take when doing any of the hydrology protocols?</a:t>
            </a:r>
            <a:endParaRPr/>
          </a:p>
          <a:p>
            <a:pPr indent="-342900" lvl="0" marL="342900" rtl="0" algn="l">
              <a:lnSpc>
                <a:spcPct val="90000"/>
              </a:lnSpc>
              <a:spcBef>
                <a:spcPts val="1000"/>
              </a:spcBef>
              <a:spcAft>
                <a:spcPts val="0"/>
              </a:spcAft>
              <a:buClr>
                <a:schemeClr val="dk1"/>
              </a:buClr>
              <a:buSzPct val="100000"/>
              <a:buFont typeface="Calibri"/>
              <a:buAutoNum type="arabicPeriod"/>
            </a:pPr>
            <a:r>
              <a:rPr b="1" lang="en-US"/>
              <a:t>What is the acceptable range of error of the three replicate samples you take, in ppm? </a:t>
            </a:r>
            <a:endParaRPr/>
          </a:p>
          <a:p>
            <a:pPr indent="-342900" lvl="0" marL="342900" rtl="0" algn="l">
              <a:lnSpc>
                <a:spcPct val="90000"/>
              </a:lnSpc>
              <a:spcBef>
                <a:spcPts val="1000"/>
              </a:spcBef>
              <a:spcAft>
                <a:spcPts val="0"/>
              </a:spcAft>
              <a:buClr>
                <a:schemeClr val="dk1"/>
              </a:buClr>
              <a:buSzPct val="100000"/>
              <a:buFont typeface="Calibri"/>
              <a:buAutoNum type="arabicPeriod"/>
            </a:pPr>
            <a:r>
              <a:rPr b="1" lang="en-US"/>
              <a:t>What step do you need to complete before starting the Dissolved Oxygen protocol? </a:t>
            </a:r>
            <a:endParaRPr/>
          </a:p>
          <a:p>
            <a:pPr indent="0" lvl="0" marL="0" rtl="0" algn="l">
              <a:lnSpc>
                <a:spcPct val="90000"/>
              </a:lnSpc>
              <a:spcBef>
                <a:spcPts val="1000"/>
              </a:spcBef>
              <a:spcAft>
                <a:spcPts val="0"/>
              </a:spcAft>
              <a:buClr>
                <a:schemeClr val="dk1"/>
              </a:buClr>
              <a:buSzPct val="100000"/>
              <a:buNone/>
            </a:pPr>
            <a:r>
              <a:t/>
            </a:r>
            <a:endParaRPr/>
          </a:p>
        </p:txBody>
      </p:sp>
      <p:pic>
        <p:nvPicPr>
          <p:cNvPr descr="Menu: Quiz yourself" id="474" name="Google Shape;474;p41"/>
          <p:cNvPicPr preferRelativeResize="0"/>
          <p:nvPr/>
        </p:nvPicPr>
        <p:blipFill rotWithShape="1">
          <a:blip r:embed="rId4">
            <a:alphaModFix/>
          </a:blip>
          <a:srcRect b="0" l="0" r="0" t="0"/>
          <a:stretch/>
        </p:blipFill>
        <p:spPr>
          <a:xfrm>
            <a:off x="0" y="0"/>
            <a:ext cx="1118418" cy="6858000"/>
          </a:xfrm>
          <a:prstGeom prst="rect">
            <a:avLst/>
          </a:prstGeom>
          <a:noFill/>
          <a:ln>
            <a:noFill/>
          </a:ln>
        </p:spPr>
      </p:pic>
      <p:pic>
        <p:nvPicPr>
          <p:cNvPr descr="Banner: Dissolved Oxygen Protocol Using a Dissolved Oxygen Probe" id="475" name="Google Shape;475;p41"/>
          <p:cNvPicPr preferRelativeResize="0"/>
          <p:nvPr/>
        </p:nvPicPr>
        <p:blipFill rotWithShape="1">
          <a:blip r:embed="rId5">
            <a:alphaModFix/>
          </a:blip>
          <a:srcRect b="0" l="0" r="0" t="0"/>
          <a:stretch/>
        </p:blipFill>
        <p:spPr>
          <a:xfrm>
            <a:off x="1118418" y="-12204"/>
            <a:ext cx="8025583" cy="1007863"/>
          </a:xfrm>
          <a:prstGeom prst="rect">
            <a:avLst/>
          </a:prstGeom>
          <a:noFill/>
          <a:ln>
            <a:noFill/>
          </a:ln>
        </p:spPr>
      </p:pic>
      <p:sp>
        <p:nvSpPr>
          <p:cNvPr id="476" name="Google Shape;476;p41"/>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0" name="Shape 480"/>
        <p:cNvGrpSpPr/>
        <p:nvPr/>
      </p:nvGrpSpPr>
      <p:grpSpPr>
        <a:xfrm>
          <a:off x="0" y="0"/>
          <a:ext cx="0" cy="0"/>
          <a:chOff x="0" y="0"/>
          <a:chExt cx="0" cy="0"/>
        </a:xfrm>
      </p:grpSpPr>
      <p:pic>
        <p:nvPicPr>
          <p:cNvPr descr="watermark of student taking a probe reading of water sample in a bucket" id="481" name="Google Shape;481;p42"/>
          <p:cNvPicPr preferRelativeResize="0"/>
          <p:nvPr>
            <p:ph idx="2" type="body"/>
          </p:nvPr>
        </p:nvPicPr>
        <p:blipFill rotWithShape="1">
          <a:blip r:embed="rId3">
            <a:alphaModFix amt="14000"/>
          </a:blip>
          <a:srcRect b="0" l="0" r="0" t="0"/>
          <a:stretch/>
        </p:blipFill>
        <p:spPr>
          <a:xfrm>
            <a:off x="1105728" y="1396290"/>
            <a:ext cx="8038272" cy="5461710"/>
          </a:xfrm>
          <a:prstGeom prst="rect">
            <a:avLst/>
          </a:prstGeom>
          <a:noFill/>
          <a:ln>
            <a:noFill/>
          </a:ln>
        </p:spPr>
      </p:pic>
      <p:sp>
        <p:nvSpPr>
          <p:cNvPr id="482" name="Google Shape;482;p42"/>
          <p:cNvSpPr txBox="1"/>
          <p:nvPr>
            <p:ph type="title"/>
          </p:nvPr>
        </p:nvSpPr>
        <p:spPr>
          <a:xfrm>
            <a:off x="1105728" y="983455"/>
            <a:ext cx="78867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0072"/>
              </a:buClr>
              <a:buSzPts val="2800"/>
              <a:buFont typeface="Calibri"/>
              <a:buNone/>
            </a:pPr>
            <a:r>
              <a:rPr lang="en-US"/>
              <a:t>You are done! </a:t>
            </a:r>
            <a:endParaRPr/>
          </a:p>
        </p:txBody>
      </p:sp>
      <p:sp>
        <p:nvSpPr>
          <p:cNvPr id="483" name="Google Shape;483;p42"/>
          <p:cNvSpPr txBox="1"/>
          <p:nvPr>
            <p:ph idx="1" type="body"/>
          </p:nvPr>
        </p:nvSpPr>
        <p:spPr>
          <a:xfrm>
            <a:off x="1307527" y="2129616"/>
            <a:ext cx="7483101" cy="435133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000000"/>
              </a:buClr>
              <a:buSzPts val="2400"/>
              <a:buNone/>
            </a:pPr>
            <a:r>
              <a:rPr b="1" lang="en-US" sz="2400">
                <a:solidFill>
                  <a:srgbClr val="000000"/>
                </a:solidFill>
              </a:rPr>
              <a:t>You have now completed the slide stack. If you are ready to take the quiz, sign on and take the quiz corresponding to </a:t>
            </a:r>
            <a:r>
              <a:rPr b="1" lang="en-US" sz="2400">
                <a:solidFill>
                  <a:srgbClr val="000072"/>
                </a:solidFill>
              </a:rPr>
              <a:t>Dissolved Oxygen Protocol</a:t>
            </a:r>
            <a:r>
              <a:rPr b="1" lang="en-US" sz="2400">
                <a:solidFill>
                  <a:srgbClr val="055000"/>
                </a:solidFill>
              </a:rPr>
              <a:t>.</a:t>
            </a:r>
            <a:endParaRPr/>
          </a:p>
          <a:p>
            <a:pPr indent="0" lvl="0" marL="0" rtl="0" algn="l">
              <a:lnSpc>
                <a:spcPct val="90000"/>
              </a:lnSpc>
              <a:spcBef>
                <a:spcPts val="1000"/>
              </a:spcBef>
              <a:spcAft>
                <a:spcPts val="0"/>
              </a:spcAft>
              <a:buClr>
                <a:schemeClr val="dk1"/>
              </a:buClr>
              <a:buSzPts val="2400"/>
              <a:buNone/>
            </a:pPr>
            <a:r>
              <a:t/>
            </a:r>
            <a:endParaRPr b="1" sz="2400">
              <a:solidFill>
                <a:srgbClr val="000000"/>
              </a:solidFill>
            </a:endParaRPr>
          </a:p>
          <a:p>
            <a:pPr indent="0" lvl="0" marL="0" rtl="0" algn="l">
              <a:lnSpc>
                <a:spcPct val="90000"/>
              </a:lnSpc>
              <a:spcBef>
                <a:spcPts val="1000"/>
              </a:spcBef>
              <a:spcAft>
                <a:spcPts val="0"/>
              </a:spcAft>
              <a:buClr>
                <a:srgbClr val="000000"/>
              </a:buClr>
              <a:buSzPts val="2400"/>
              <a:buNone/>
            </a:pPr>
            <a:r>
              <a:rPr b="1" lang="en-US" sz="2400">
                <a:solidFill>
                  <a:srgbClr val="000000"/>
                </a:solidFill>
              </a:rPr>
              <a:t>You can also review the slide stack, post questions on the discussion board, or look at the FAQs on the next page. </a:t>
            </a:r>
            <a:endParaRPr/>
          </a:p>
          <a:p>
            <a:pPr indent="0" lvl="0" marL="0" rtl="0" algn="l">
              <a:lnSpc>
                <a:spcPct val="90000"/>
              </a:lnSpc>
              <a:spcBef>
                <a:spcPts val="1000"/>
              </a:spcBef>
              <a:spcAft>
                <a:spcPts val="0"/>
              </a:spcAft>
              <a:buClr>
                <a:schemeClr val="dk1"/>
              </a:buClr>
              <a:buSzPts val="2400"/>
              <a:buNone/>
            </a:pPr>
            <a:r>
              <a:t/>
            </a:r>
            <a:endParaRPr b="1" sz="2400">
              <a:solidFill>
                <a:srgbClr val="000000"/>
              </a:solidFill>
            </a:endParaRPr>
          </a:p>
          <a:p>
            <a:pPr indent="0" lvl="0" marL="0" rtl="0" algn="l">
              <a:lnSpc>
                <a:spcPct val="90000"/>
              </a:lnSpc>
              <a:spcBef>
                <a:spcPts val="1000"/>
              </a:spcBef>
              <a:spcAft>
                <a:spcPts val="0"/>
              </a:spcAft>
              <a:buClr>
                <a:srgbClr val="000000"/>
              </a:buClr>
              <a:buSzPts val="2400"/>
              <a:buNone/>
            </a:pPr>
            <a:r>
              <a:rPr b="1" lang="en-US" sz="2400">
                <a:solidFill>
                  <a:srgbClr val="000000"/>
                </a:solidFill>
              </a:rPr>
              <a:t>When you pass the quiz, you are ready to take </a:t>
            </a:r>
            <a:r>
              <a:rPr b="1" lang="en-US" sz="2400">
                <a:solidFill>
                  <a:srgbClr val="000072"/>
                </a:solidFill>
              </a:rPr>
              <a:t>Dissolved Oxygen Protocol </a:t>
            </a:r>
            <a:r>
              <a:rPr b="1" lang="en-US" sz="2400">
                <a:solidFill>
                  <a:srgbClr val="000000"/>
                </a:solidFill>
              </a:rPr>
              <a:t>measurements! </a:t>
            </a:r>
            <a:endParaRPr/>
          </a:p>
        </p:txBody>
      </p:sp>
      <p:pic>
        <p:nvPicPr>
          <p:cNvPr descr="Banner: Dissolved Oxygen Protocol Using a Dissolved Oxygen Probe" id="484" name="Google Shape;484;p42"/>
          <p:cNvPicPr preferRelativeResize="0"/>
          <p:nvPr/>
        </p:nvPicPr>
        <p:blipFill rotWithShape="1">
          <a:blip r:embed="rId4">
            <a:alphaModFix/>
          </a:blip>
          <a:srcRect b="0" l="0" r="0" t="0"/>
          <a:stretch/>
        </p:blipFill>
        <p:spPr>
          <a:xfrm>
            <a:off x="1105728" y="5952"/>
            <a:ext cx="8038272" cy="1006335"/>
          </a:xfrm>
          <a:prstGeom prst="rect">
            <a:avLst/>
          </a:prstGeom>
          <a:noFill/>
          <a:ln>
            <a:noFill/>
          </a:ln>
        </p:spPr>
      </p:pic>
      <p:pic>
        <p:nvPicPr>
          <p:cNvPr descr="Menu: Additional information" id="485" name="Google Shape;485;p42"/>
          <p:cNvPicPr preferRelativeResize="0"/>
          <p:nvPr/>
        </p:nvPicPr>
        <p:blipFill rotWithShape="1">
          <a:blip r:embed="rId5">
            <a:alphaModFix/>
          </a:blip>
          <a:srcRect b="0" l="0" r="0" t="0"/>
          <a:stretch/>
        </p:blipFill>
        <p:spPr>
          <a:xfrm>
            <a:off x="0" y="-8008"/>
            <a:ext cx="1160799" cy="6866008"/>
          </a:xfrm>
          <a:prstGeom prst="rect">
            <a:avLst/>
          </a:prstGeom>
          <a:noFill/>
          <a:ln>
            <a:noFill/>
          </a:ln>
        </p:spPr>
      </p:pic>
      <p:sp>
        <p:nvSpPr>
          <p:cNvPr id="486" name="Google Shape;486;p42"/>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0" name="Shape 490"/>
        <p:cNvGrpSpPr/>
        <p:nvPr/>
      </p:nvGrpSpPr>
      <p:grpSpPr>
        <a:xfrm>
          <a:off x="0" y="0"/>
          <a:ext cx="0" cy="0"/>
          <a:chOff x="0" y="0"/>
          <a:chExt cx="0" cy="0"/>
        </a:xfrm>
      </p:grpSpPr>
      <p:pic>
        <p:nvPicPr>
          <p:cNvPr descr="watermark of student taking a probe reading of water sample in a bucket" id="491" name="Google Shape;491;p43"/>
          <p:cNvPicPr preferRelativeResize="0"/>
          <p:nvPr>
            <p:ph idx="2" type="body"/>
          </p:nvPr>
        </p:nvPicPr>
        <p:blipFill rotWithShape="1">
          <a:blip r:embed="rId3">
            <a:alphaModFix amt="14000"/>
          </a:blip>
          <a:srcRect b="0" l="0" r="0" t="0"/>
          <a:stretch/>
        </p:blipFill>
        <p:spPr>
          <a:xfrm>
            <a:off x="1105728" y="1396290"/>
            <a:ext cx="8038272" cy="5461710"/>
          </a:xfrm>
          <a:prstGeom prst="rect">
            <a:avLst/>
          </a:prstGeom>
          <a:noFill/>
          <a:ln>
            <a:noFill/>
          </a:ln>
        </p:spPr>
      </p:pic>
      <p:sp>
        <p:nvSpPr>
          <p:cNvPr id="492" name="Google Shape;492;p43"/>
          <p:cNvSpPr txBox="1"/>
          <p:nvPr>
            <p:ph type="title"/>
          </p:nvPr>
        </p:nvSpPr>
        <p:spPr>
          <a:xfrm>
            <a:off x="1105728" y="804053"/>
            <a:ext cx="78867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0072"/>
              </a:buClr>
              <a:buSzPts val="2800"/>
              <a:buFont typeface="Calibri"/>
              <a:buNone/>
            </a:pPr>
            <a:r>
              <a:rPr lang="en-US"/>
              <a:t>FAQ:  Frequently Asked Questions-1</a:t>
            </a:r>
            <a:endParaRPr/>
          </a:p>
        </p:txBody>
      </p:sp>
      <p:sp>
        <p:nvSpPr>
          <p:cNvPr id="493" name="Google Shape;493;p43"/>
          <p:cNvSpPr txBox="1"/>
          <p:nvPr>
            <p:ph idx="1" type="body"/>
          </p:nvPr>
        </p:nvSpPr>
        <p:spPr>
          <a:xfrm>
            <a:off x="1307527" y="1951476"/>
            <a:ext cx="7483101" cy="4351338"/>
          </a:xfrm>
          <a:prstGeom prst="rect">
            <a:avLst/>
          </a:prstGeom>
          <a:noFill/>
          <a:ln>
            <a:noFill/>
          </a:ln>
        </p:spPr>
        <p:txBody>
          <a:bodyPr anchorCtr="0" anchor="t" bIns="45700" lIns="91425" spcFirstLastPara="1" rIns="91425" wrap="square" tIns="45700">
            <a:normAutofit fontScale="62500" lnSpcReduction="20000"/>
          </a:bodyPr>
          <a:lstStyle/>
          <a:p>
            <a:pPr indent="0" lvl="0" marL="0" rtl="0" algn="l">
              <a:lnSpc>
                <a:spcPct val="90000"/>
              </a:lnSpc>
              <a:spcBef>
                <a:spcPts val="0"/>
              </a:spcBef>
              <a:spcAft>
                <a:spcPts val="0"/>
              </a:spcAft>
              <a:buClr>
                <a:srgbClr val="000090"/>
              </a:buClr>
              <a:buSzPct val="100000"/>
              <a:buNone/>
            </a:pPr>
            <a:r>
              <a:rPr b="1" lang="en-US" sz="2400">
                <a:solidFill>
                  <a:srgbClr val="000090"/>
                </a:solidFill>
              </a:rPr>
              <a:t>Why do we have to do the measurements at the same time of day?</a:t>
            </a:r>
            <a:endParaRPr/>
          </a:p>
          <a:p>
            <a:pPr indent="0" lvl="0" marL="0" rtl="0" algn="l">
              <a:lnSpc>
                <a:spcPct val="90000"/>
              </a:lnSpc>
              <a:spcBef>
                <a:spcPts val="1000"/>
              </a:spcBef>
              <a:spcAft>
                <a:spcPts val="0"/>
              </a:spcAft>
              <a:buClr>
                <a:schemeClr val="dk1"/>
              </a:buClr>
              <a:buSzPct val="100000"/>
              <a:buNone/>
            </a:pPr>
            <a:r>
              <a:rPr lang="en-US" sz="2400"/>
              <a:t>The amount of dissolved oxygen may change during the day as the water begins to warm up. More light penetrating the water causes more photosynthesis to occur. This can also increase the amount of dissolved oxygen. For this reason it is important to do your Hydrosphere measurements at the same time of day each week.</a:t>
            </a:r>
            <a:endParaRPr/>
          </a:p>
          <a:p>
            <a:pPr indent="0" lvl="0" marL="0" rtl="0" algn="l">
              <a:lnSpc>
                <a:spcPct val="90000"/>
              </a:lnSpc>
              <a:spcBef>
                <a:spcPts val="1000"/>
              </a:spcBef>
              <a:spcAft>
                <a:spcPts val="0"/>
              </a:spcAft>
              <a:buClr>
                <a:srgbClr val="000090"/>
              </a:buClr>
              <a:buSzPct val="100000"/>
              <a:buNone/>
            </a:pPr>
            <a:r>
              <a:rPr b="1" lang="en-US" sz="2400">
                <a:solidFill>
                  <a:srgbClr val="000090"/>
                </a:solidFill>
              </a:rPr>
              <a:t> What will make my dissolved oxygen levels change over the year?</a:t>
            </a:r>
            <a:endParaRPr/>
          </a:p>
          <a:p>
            <a:pPr indent="0" lvl="0" marL="0" rtl="0" algn="l">
              <a:lnSpc>
                <a:spcPct val="90000"/>
              </a:lnSpc>
              <a:spcBef>
                <a:spcPts val="1000"/>
              </a:spcBef>
              <a:spcAft>
                <a:spcPts val="0"/>
              </a:spcAft>
              <a:buClr>
                <a:schemeClr val="dk1"/>
              </a:buClr>
              <a:buSzPct val="100000"/>
              <a:buNone/>
            </a:pPr>
            <a:r>
              <a:rPr lang="en-US" sz="2400"/>
              <a:t>Besides seasonal differences in temperature, seasonal changes in the flow of your stream, changes in transparency, or changes in productivity (amount of growth of plants and animals in the water) will cause changes in dissolved oxygen levels.</a:t>
            </a:r>
            <a:endParaRPr/>
          </a:p>
          <a:p>
            <a:pPr indent="0" lvl="0" marL="0" rtl="0" algn="l">
              <a:lnSpc>
                <a:spcPct val="90000"/>
              </a:lnSpc>
              <a:spcBef>
                <a:spcPts val="1000"/>
              </a:spcBef>
              <a:spcAft>
                <a:spcPts val="0"/>
              </a:spcAft>
              <a:buClr>
                <a:schemeClr val="dk1"/>
              </a:buClr>
              <a:buSzPct val="100000"/>
              <a:buNone/>
            </a:pPr>
            <a:r>
              <a:t/>
            </a:r>
            <a:endParaRPr sz="2400"/>
          </a:p>
          <a:p>
            <a:pPr indent="0" lvl="0" marL="0" rtl="0" algn="l">
              <a:lnSpc>
                <a:spcPct val="90000"/>
              </a:lnSpc>
              <a:spcBef>
                <a:spcPts val="1000"/>
              </a:spcBef>
              <a:spcAft>
                <a:spcPts val="0"/>
              </a:spcAft>
              <a:buClr>
                <a:schemeClr val="dk1"/>
              </a:buClr>
              <a:buSzPct val="100000"/>
              <a:buNone/>
            </a:pPr>
            <a:r>
              <a:rPr b="1" lang="en-US" sz="2400"/>
              <a:t> </a:t>
            </a:r>
            <a:r>
              <a:rPr b="1" lang="en-US" sz="2400">
                <a:solidFill>
                  <a:srgbClr val="000090"/>
                </a:solidFill>
              </a:rPr>
              <a:t>What is saturated DO?</a:t>
            </a:r>
            <a:endParaRPr/>
          </a:p>
          <a:p>
            <a:pPr indent="0" lvl="0" marL="0" rtl="0" algn="l">
              <a:lnSpc>
                <a:spcPct val="90000"/>
              </a:lnSpc>
              <a:spcBef>
                <a:spcPts val="1000"/>
              </a:spcBef>
              <a:spcAft>
                <a:spcPts val="0"/>
              </a:spcAft>
              <a:buClr>
                <a:schemeClr val="dk1"/>
              </a:buClr>
              <a:buSzPct val="100000"/>
              <a:buNone/>
            </a:pPr>
            <a:r>
              <a:rPr lang="en-US" sz="2400"/>
              <a:t>Saturated DO refers to the maximum oxygen that water can hold at a particular temperature, pressure and salinity. When you calibrate your DO probe, the 100% saturation point is saturated Dissolved Oxygen or saturated </a:t>
            </a:r>
            <a:endParaRPr/>
          </a:p>
          <a:p>
            <a:pPr indent="0" lvl="0" marL="0" rtl="0" algn="l">
              <a:lnSpc>
                <a:spcPct val="90000"/>
              </a:lnSpc>
              <a:spcBef>
                <a:spcPts val="1000"/>
              </a:spcBef>
              <a:spcAft>
                <a:spcPts val="0"/>
              </a:spcAft>
              <a:buClr>
                <a:schemeClr val="dk1"/>
              </a:buClr>
              <a:buSzPct val="100000"/>
              <a:buNone/>
            </a:pPr>
            <a:r>
              <a:t/>
            </a:r>
            <a:endParaRPr sz="2400"/>
          </a:p>
          <a:p>
            <a:pPr indent="0" lvl="0" marL="0" rtl="0" algn="l">
              <a:lnSpc>
                <a:spcPct val="90000"/>
              </a:lnSpc>
              <a:spcBef>
                <a:spcPts val="1000"/>
              </a:spcBef>
              <a:spcAft>
                <a:spcPts val="0"/>
              </a:spcAft>
              <a:buClr>
                <a:srgbClr val="000090"/>
              </a:buClr>
              <a:buSzPct val="100000"/>
              <a:buNone/>
            </a:pPr>
            <a:r>
              <a:rPr b="1" lang="en-US" sz="2400">
                <a:solidFill>
                  <a:srgbClr val="000090"/>
                </a:solidFill>
              </a:rPr>
              <a:t>Why do we need to measure salinity each time?</a:t>
            </a:r>
            <a:endParaRPr/>
          </a:p>
          <a:p>
            <a:pPr indent="0" lvl="0" marL="0" rtl="0" algn="l">
              <a:lnSpc>
                <a:spcPct val="90000"/>
              </a:lnSpc>
              <a:spcBef>
                <a:spcPts val="1000"/>
              </a:spcBef>
              <a:spcAft>
                <a:spcPts val="0"/>
              </a:spcAft>
              <a:buClr>
                <a:schemeClr val="dk1"/>
              </a:buClr>
              <a:buSzPct val="100000"/>
              <a:buNone/>
            </a:pPr>
            <a:r>
              <a:rPr lang="en-US" sz="2400"/>
              <a:t>In arid and semi-arid areas, salinity or conductivity levels vary depending on whether it is a dry or rainy season. In estuaries, salinity can vary depending on the time of the tide or even in dry or wet years. </a:t>
            </a:r>
            <a:endParaRPr/>
          </a:p>
        </p:txBody>
      </p:sp>
      <p:pic>
        <p:nvPicPr>
          <p:cNvPr descr="Banner: Dissolved Oxygen Protocol Using a Dissolved Oxygen Probe" id="494" name="Google Shape;494;p43"/>
          <p:cNvPicPr preferRelativeResize="0"/>
          <p:nvPr/>
        </p:nvPicPr>
        <p:blipFill rotWithShape="1">
          <a:blip r:embed="rId4">
            <a:alphaModFix/>
          </a:blip>
          <a:srcRect b="0" l="0" r="0" t="0"/>
          <a:stretch/>
        </p:blipFill>
        <p:spPr>
          <a:xfrm>
            <a:off x="1105728" y="5952"/>
            <a:ext cx="8038272" cy="1006335"/>
          </a:xfrm>
          <a:prstGeom prst="rect">
            <a:avLst/>
          </a:prstGeom>
          <a:noFill/>
          <a:ln>
            <a:noFill/>
          </a:ln>
        </p:spPr>
      </p:pic>
      <p:pic>
        <p:nvPicPr>
          <p:cNvPr descr="Menu: Additional information" id="495" name="Google Shape;495;p43"/>
          <p:cNvPicPr preferRelativeResize="0"/>
          <p:nvPr/>
        </p:nvPicPr>
        <p:blipFill rotWithShape="1">
          <a:blip r:embed="rId5">
            <a:alphaModFix/>
          </a:blip>
          <a:srcRect b="0" l="0" r="0" t="0"/>
          <a:stretch/>
        </p:blipFill>
        <p:spPr>
          <a:xfrm>
            <a:off x="0" y="-8008"/>
            <a:ext cx="1160799" cy="6866008"/>
          </a:xfrm>
          <a:prstGeom prst="rect">
            <a:avLst/>
          </a:prstGeom>
          <a:noFill/>
          <a:ln>
            <a:noFill/>
          </a:ln>
        </p:spPr>
      </p:pic>
      <p:sp>
        <p:nvSpPr>
          <p:cNvPr id="496" name="Google Shape;496;p43"/>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0" name="Shape 500"/>
        <p:cNvGrpSpPr/>
        <p:nvPr/>
      </p:nvGrpSpPr>
      <p:grpSpPr>
        <a:xfrm>
          <a:off x="0" y="0"/>
          <a:ext cx="0" cy="0"/>
          <a:chOff x="0" y="0"/>
          <a:chExt cx="0" cy="0"/>
        </a:xfrm>
      </p:grpSpPr>
      <p:sp>
        <p:nvSpPr>
          <p:cNvPr id="501" name="Google Shape;501;p44"/>
          <p:cNvSpPr txBox="1"/>
          <p:nvPr>
            <p:ph type="title"/>
          </p:nvPr>
        </p:nvSpPr>
        <p:spPr>
          <a:xfrm>
            <a:off x="1105728" y="804053"/>
            <a:ext cx="78867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0072"/>
              </a:buClr>
              <a:buSzPts val="2800"/>
              <a:buFont typeface="Calibri"/>
              <a:buNone/>
            </a:pPr>
            <a:r>
              <a:rPr lang="en-US"/>
              <a:t>FAQ:  Frequently Asked Questions-2</a:t>
            </a:r>
            <a:endParaRPr/>
          </a:p>
        </p:txBody>
      </p:sp>
      <p:sp>
        <p:nvSpPr>
          <p:cNvPr id="502" name="Google Shape;502;p44"/>
          <p:cNvSpPr txBox="1"/>
          <p:nvPr>
            <p:ph idx="1" type="body"/>
          </p:nvPr>
        </p:nvSpPr>
        <p:spPr>
          <a:xfrm>
            <a:off x="1307527" y="1951476"/>
            <a:ext cx="2909415" cy="435133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000090"/>
              </a:buClr>
              <a:buSzPts val="1600"/>
              <a:buNone/>
            </a:pPr>
            <a:r>
              <a:rPr b="1" lang="en-US" sz="1600">
                <a:solidFill>
                  <a:srgbClr val="000090"/>
                </a:solidFill>
              </a:rPr>
              <a:t>Why does salt concentration affect oxygen saturation?</a:t>
            </a:r>
            <a:endParaRPr/>
          </a:p>
          <a:p>
            <a:pPr indent="0" lvl="0" marL="0" rtl="0" algn="just">
              <a:lnSpc>
                <a:spcPct val="90000"/>
              </a:lnSpc>
              <a:spcBef>
                <a:spcPts val="1000"/>
              </a:spcBef>
              <a:spcAft>
                <a:spcPts val="0"/>
              </a:spcAft>
              <a:buClr>
                <a:schemeClr val="dk1"/>
              </a:buClr>
              <a:buSzPts val="1600"/>
              <a:buNone/>
            </a:pPr>
            <a:r>
              <a:rPr lang="en-US" sz="1600"/>
              <a:t>As the salt content increases in water, fewer oxygen molecules can be dissolved. Therefore, as salinity increases, saturated DO decreases in a water sample under the same temperature and pressure.</a:t>
            </a:r>
            <a:endParaRPr/>
          </a:p>
        </p:txBody>
      </p:sp>
      <p:pic>
        <p:nvPicPr>
          <p:cNvPr descr="Banner: Dissolved Oxygen Protocol Using a Dissolved Oxygen Probe" id="503" name="Google Shape;503;p44"/>
          <p:cNvPicPr preferRelativeResize="0"/>
          <p:nvPr/>
        </p:nvPicPr>
        <p:blipFill rotWithShape="1">
          <a:blip r:embed="rId3">
            <a:alphaModFix/>
          </a:blip>
          <a:srcRect b="0" l="0" r="0" t="0"/>
          <a:stretch/>
        </p:blipFill>
        <p:spPr>
          <a:xfrm>
            <a:off x="1105728" y="5952"/>
            <a:ext cx="8038272" cy="1006335"/>
          </a:xfrm>
          <a:prstGeom prst="rect">
            <a:avLst/>
          </a:prstGeom>
          <a:noFill/>
          <a:ln>
            <a:noFill/>
          </a:ln>
        </p:spPr>
      </p:pic>
      <p:pic>
        <p:nvPicPr>
          <p:cNvPr descr="Menu: Additional information" id="504" name="Google Shape;504;p44"/>
          <p:cNvPicPr preferRelativeResize="0"/>
          <p:nvPr/>
        </p:nvPicPr>
        <p:blipFill rotWithShape="1">
          <a:blip r:embed="rId4">
            <a:alphaModFix/>
          </a:blip>
          <a:srcRect b="0" l="0" r="0" t="0"/>
          <a:stretch/>
        </p:blipFill>
        <p:spPr>
          <a:xfrm>
            <a:off x="0" y="-8008"/>
            <a:ext cx="1160799" cy="6866008"/>
          </a:xfrm>
          <a:prstGeom prst="rect">
            <a:avLst/>
          </a:prstGeom>
          <a:noFill/>
          <a:ln>
            <a:noFill/>
          </a:ln>
        </p:spPr>
      </p:pic>
      <p:pic>
        <p:nvPicPr>
          <p:cNvPr descr="Screenshot of table, Soluability of Oxygen in Salt Water at Sea Level, (1013.25 mB, with temperature and salinity. As temperature increases, soluability decreases. As salinity increases, soluabilty decreses. " id="505" name="Google Shape;505;p44"/>
          <p:cNvPicPr preferRelativeResize="0"/>
          <p:nvPr>
            <p:ph idx="2" type="body"/>
          </p:nvPr>
        </p:nvPicPr>
        <p:blipFill rotWithShape="1">
          <a:blip r:embed="rId5">
            <a:alphaModFix/>
          </a:blip>
          <a:srcRect b="33198" l="0" r="0" t="0"/>
          <a:stretch/>
        </p:blipFill>
        <p:spPr>
          <a:xfrm>
            <a:off x="4363670" y="1951476"/>
            <a:ext cx="4258015" cy="3627026"/>
          </a:xfrm>
          <a:prstGeom prst="rect">
            <a:avLst/>
          </a:prstGeom>
          <a:noFill/>
          <a:ln>
            <a:noFill/>
          </a:ln>
        </p:spPr>
      </p:pic>
      <p:sp>
        <p:nvSpPr>
          <p:cNvPr id="506" name="Google Shape;506;p44"/>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0" name="Shape 510"/>
        <p:cNvGrpSpPr/>
        <p:nvPr/>
      </p:nvGrpSpPr>
      <p:grpSpPr>
        <a:xfrm>
          <a:off x="0" y="0"/>
          <a:ext cx="0" cy="0"/>
          <a:chOff x="0" y="0"/>
          <a:chExt cx="0" cy="0"/>
        </a:xfrm>
      </p:grpSpPr>
      <p:sp>
        <p:nvSpPr>
          <p:cNvPr id="511" name="Google Shape;511;p45"/>
          <p:cNvSpPr txBox="1"/>
          <p:nvPr>
            <p:ph type="title"/>
          </p:nvPr>
        </p:nvSpPr>
        <p:spPr>
          <a:xfrm>
            <a:off x="1105728" y="688472"/>
            <a:ext cx="78867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0072"/>
              </a:buClr>
              <a:buSzPts val="2800"/>
              <a:buFont typeface="Calibri"/>
              <a:buNone/>
            </a:pPr>
            <a:r>
              <a:rPr lang="en-US"/>
              <a:t>FAQ:  Frequently Asked Questions-3</a:t>
            </a:r>
            <a:endParaRPr/>
          </a:p>
        </p:txBody>
      </p:sp>
      <p:sp>
        <p:nvSpPr>
          <p:cNvPr id="512" name="Google Shape;512;p45"/>
          <p:cNvSpPr txBox="1"/>
          <p:nvPr>
            <p:ph idx="1" type="body"/>
          </p:nvPr>
        </p:nvSpPr>
        <p:spPr>
          <a:xfrm>
            <a:off x="1160799" y="1690219"/>
            <a:ext cx="7558887" cy="4351338"/>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000090"/>
              </a:buClr>
              <a:buSzPts val="1600"/>
              <a:buNone/>
            </a:pPr>
            <a:r>
              <a:rPr b="1" lang="en-US" sz="1600">
                <a:solidFill>
                  <a:srgbClr val="000090"/>
                </a:solidFill>
              </a:rPr>
              <a:t>Why does the amount of dissolved oxygen I measured not agree with the amount I calculated?  </a:t>
            </a:r>
            <a:endParaRPr/>
          </a:p>
          <a:p>
            <a:pPr indent="-285750" lvl="0" marL="285750" rtl="0" algn="just">
              <a:lnSpc>
                <a:spcPct val="90000"/>
              </a:lnSpc>
              <a:spcBef>
                <a:spcPts val="1000"/>
              </a:spcBef>
              <a:spcAft>
                <a:spcPts val="0"/>
              </a:spcAft>
              <a:buClr>
                <a:schemeClr val="dk1"/>
              </a:buClr>
              <a:buSzPts val="1400"/>
              <a:buFont typeface="Arial"/>
              <a:buChar char="•"/>
            </a:pPr>
            <a:r>
              <a:rPr lang="en-US" sz="1400"/>
              <a:t>There are two reasons why these numbers may not match. First, you may not have followed the instructions on your kit exactly or you may have made small errors in the procedure you used. Here are some troubleshooting tips:</a:t>
            </a:r>
            <a:endParaRPr sz="1400"/>
          </a:p>
          <a:p>
            <a:pPr indent="-285750" lvl="0" marL="285750" rtl="0" algn="just">
              <a:lnSpc>
                <a:spcPct val="90000"/>
              </a:lnSpc>
              <a:spcBef>
                <a:spcPts val="1000"/>
              </a:spcBef>
              <a:spcAft>
                <a:spcPts val="0"/>
              </a:spcAft>
              <a:buClr>
                <a:schemeClr val="dk1"/>
              </a:buClr>
              <a:buSzPts val="1400"/>
              <a:buFont typeface="Arial"/>
              <a:buChar char="•"/>
            </a:pPr>
            <a:r>
              <a:rPr lang="en-US" sz="1400"/>
              <a:t>Make sure you do not have any air bubbles in your sample bottle or your titrator (for kits that use a titrator). To check for air bubbles in the sample bottle, turn the bottle upside down while it is capped and look for bubbles. </a:t>
            </a:r>
            <a:endParaRPr/>
          </a:p>
          <a:p>
            <a:pPr indent="-285750" lvl="0" marL="285750" rtl="0" algn="just">
              <a:lnSpc>
                <a:spcPct val="90000"/>
              </a:lnSpc>
              <a:spcBef>
                <a:spcPts val="1000"/>
              </a:spcBef>
              <a:spcAft>
                <a:spcPts val="0"/>
              </a:spcAft>
              <a:buClr>
                <a:schemeClr val="dk1"/>
              </a:buClr>
              <a:buSzPts val="1400"/>
              <a:buFont typeface="Arial"/>
              <a:buChar char="•"/>
            </a:pPr>
            <a:r>
              <a:rPr lang="en-US" sz="1400"/>
              <a:t>Measure accurately. If you are adding drops from a bottle, hold the bottle vertically so that all of the drops are the same size.</a:t>
            </a:r>
            <a:endParaRPr sz="1400"/>
          </a:p>
          <a:p>
            <a:pPr indent="-285750" lvl="0" marL="285750" rtl="0" algn="just">
              <a:lnSpc>
                <a:spcPct val="90000"/>
              </a:lnSpc>
              <a:spcBef>
                <a:spcPts val="1000"/>
              </a:spcBef>
              <a:spcAft>
                <a:spcPts val="0"/>
              </a:spcAft>
              <a:buClr>
                <a:schemeClr val="dk1"/>
              </a:buClr>
              <a:buSzPts val="1400"/>
              <a:buFont typeface="Arial"/>
              <a:buChar char="•"/>
            </a:pPr>
            <a:r>
              <a:rPr lang="en-US" sz="1400"/>
              <a:t>Allow all of the precipitate to settle. If you shake the bottle too hard before the precipitate settles, it may take 10minutes or more for the settling to happen.</a:t>
            </a:r>
            <a:endParaRPr sz="1400"/>
          </a:p>
          <a:p>
            <a:pPr indent="-285750" lvl="0" marL="285750" rtl="0" algn="just">
              <a:lnSpc>
                <a:spcPct val="90000"/>
              </a:lnSpc>
              <a:spcBef>
                <a:spcPts val="1000"/>
              </a:spcBef>
              <a:spcAft>
                <a:spcPts val="0"/>
              </a:spcAft>
              <a:buClr>
                <a:schemeClr val="dk1"/>
              </a:buClr>
              <a:buSzPts val="1400"/>
              <a:buFont typeface="Arial"/>
              <a:buChar char="•"/>
            </a:pPr>
            <a:r>
              <a:rPr lang="en-US" sz="1400"/>
              <a:t>Record accurately. If your kit asks you to count drops, have two people count to insure accuracy. If your kit asks you to read a titrator, make sure to read the instructions for accurately reading the titrator that come with your kit.</a:t>
            </a:r>
            <a:endParaRPr sz="1400"/>
          </a:p>
          <a:p>
            <a:pPr indent="-285750" lvl="0" marL="285750" rtl="0" algn="just">
              <a:lnSpc>
                <a:spcPct val="90000"/>
              </a:lnSpc>
              <a:spcBef>
                <a:spcPts val="1000"/>
              </a:spcBef>
              <a:spcAft>
                <a:spcPts val="0"/>
              </a:spcAft>
              <a:buClr>
                <a:schemeClr val="dk1"/>
              </a:buClr>
              <a:buSzPts val="1400"/>
              <a:buFont typeface="Arial"/>
              <a:buChar char="•"/>
            </a:pPr>
            <a:r>
              <a:rPr lang="en-US" sz="1400"/>
              <a:t>If you are testing in salt waters make sure you refer to Table HY-DO-3 to determine the maximum amount of oxygen that waters with your salinity can hold. Salt waters can hold less oxygen when fully saturated than can freshwaters.</a:t>
            </a:r>
            <a:endParaRPr sz="1400"/>
          </a:p>
          <a:p>
            <a:pPr indent="-285750" lvl="0" marL="285750" rtl="0" algn="just">
              <a:lnSpc>
                <a:spcPct val="90000"/>
              </a:lnSpc>
              <a:spcBef>
                <a:spcPts val="1000"/>
              </a:spcBef>
              <a:spcAft>
                <a:spcPts val="0"/>
              </a:spcAft>
              <a:buClr>
                <a:schemeClr val="dk1"/>
              </a:buClr>
              <a:buSzPts val="1400"/>
              <a:buFont typeface="Arial"/>
              <a:buChar char="•"/>
            </a:pPr>
            <a:r>
              <a:rPr lang="en-US" sz="1400"/>
              <a:t>Another reason your measured value may not be the same as your calculated value is that there may be something wrong with the chemicals in your kit. In this case, you will need to get new chemicals.</a:t>
            </a:r>
            <a:endParaRPr/>
          </a:p>
        </p:txBody>
      </p:sp>
      <p:pic>
        <p:nvPicPr>
          <p:cNvPr descr="Banner: Dissolved Oxygen Protocol Using a Dissolved Oxygen Probe" id="513" name="Google Shape;513;p45"/>
          <p:cNvPicPr preferRelativeResize="0"/>
          <p:nvPr/>
        </p:nvPicPr>
        <p:blipFill rotWithShape="1">
          <a:blip r:embed="rId3">
            <a:alphaModFix/>
          </a:blip>
          <a:srcRect b="0" l="0" r="0" t="0"/>
          <a:stretch/>
        </p:blipFill>
        <p:spPr>
          <a:xfrm>
            <a:off x="1105728" y="5952"/>
            <a:ext cx="8038272" cy="1006335"/>
          </a:xfrm>
          <a:prstGeom prst="rect">
            <a:avLst/>
          </a:prstGeom>
          <a:noFill/>
          <a:ln>
            <a:noFill/>
          </a:ln>
        </p:spPr>
      </p:pic>
      <p:pic>
        <p:nvPicPr>
          <p:cNvPr descr="Menu: Additional information" id="514" name="Google Shape;514;p45"/>
          <p:cNvPicPr preferRelativeResize="0"/>
          <p:nvPr/>
        </p:nvPicPr>
        <p:blipFill rotWithShape="1">
          <a:blip r:embed="rId4">
            <a:alphaModFix/>
          </a:blip>
          <a:srcRect b="0" l="0" r="0" t="0"/>
          <a:stretch/>
        </p:blipFill>
        <p:spPr>
          <a:xfrm>
            <a:off x="0" y="-8008"/>
            <a:ext cx="1160799" cy="6866008"/>
          </a:xfrm>
          <a:prstGeom prst="rect">
            <a:avLst/>
          </a:prstGeom>
          <a:noFill/>
          <a:ln>
            <a:noFill/>
          </a:ln>
        </p:spPr>
      </p:pic>
      <p:sp>
        <p:nvSpPr>
          <p:cNvPr id="515" name="Google Shape;515;p45"/>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9" name="Shape 519"/>
        <p:cNvGrpSpPr/>
        <p:nvPr/>
      </p:nvGrpSpPr>
      <p:grpSpPr>
        <a:xfrm>
          <a:off x="0" y="0"/>
          <a:ext cx="0" cy="0"/>
          <a:chOff x="0" y="0"/>
          <a:chExt cx="0" cy="0"/>
        </a:xfrm>
      </p:grpSpPr>
      <p:sp>
        <p:nvSpPr>
          <p:cNvPr id="520" name="Google Shape;520;p46"/>
          <p:cNvSpPr txBox="1"/>
          <p:nvPr>
            <p:ph type="title"/>
          </p:nvPr>
        </p:nvSpPr>
        <p:spPr>
          <a:xfrm>
            <a:off x="1105728" y="688472"/>
            <a:ext cx="78867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0072"/>
              </a:buClr>
              <a:buSzPts val="2800"/>
              <a:buFont typeface="Calibri"/>
              <a:buNone/>
            </a:pPr>
            <a:r>
              <a:rPr lang="en-US"/>
              <a:t>Questions for Research Investigations</a:t>
            </a:r>
            <a:endParaRPr/>
          </a:p>
        </p:txBody>
      </p:sp>
      <p:sp>
        <p:nvSpPr>
          <p:cNvPr id="521" name="Google Shape;521;p46"/>
          <p:cNvSpPr txBox="1"/>
          <p:nvPr>
            <p:ph idx="1" type="body"/>
          </p:nvPr>
        </p:nvSpPr>
        <p:spPr>
          <a:xfrm>
            <a:off x="1160799" y="1690219"/>
            <a:ext cx="7558887" cy="4351338"/>
          </a:xfrm>
          <a:prstGeom prst="rect">
            <a:avLst/>
          </a:prstGeom>
          <a:noFill/>
          <a:ln>
            <a:noFill/>
          </a:ln>
        </p:spPr>
        <p:txBody>
          <a:bodyPr anchorCtr="0" anchor="t" bIns="45700" lIns="91425" spcFirstLastPara="1" rIns="91425" wrap="square" tIns="45700">
            <a:noAutofit/>
          </a:bodyPr>
          <a:lstStyle/>
          <a:p>
            <a:pPr indent="-285750" lvl="0" marL="285750" rtl="0" algn="l">
              <a:lnSpc>
                <a:spcPct val="90000"/>
              </a:lnSpc>
              <a:spcBef>
                <a:spcPts val="0"/>
              </a:spcBef>
              <a:spcAft>
                <a:spcPts val="0"/>
              </a:spcAft>
              <a:buClr>
                <a:schemeClr val="dk1"/>
              </a:buClr>
              <a:buSzPts val="1800"/>
              <a:buFont typeface="Arial"/>
              <a:buChar char="•"/>
            </a:pPr>
            <a:r>
              <a:rPr lang="en-US"/>
              <a:t>How would a change in the amount of dissolved oxygen affect what lives in a water body?</a:t>
            </a:r>
            <a:endParaRPr/>
          </a:p>
          <a:p>
            <a:pPr indent="-171450" lvl="0" marL="285750" rtl="0" algn="l">
              <a:lnSpc>
                <a:spcPct val="90000"/>
              </a:lnSpc>
              <a:spcBef>
                <a:spcPts val="1000"/>
              </a:spcBef>
              <a:spcAft>
                <a:spcPts val="0"/>
              </a:spcAft>
              <a:buClr>
                <a:schemeClr val="dk1"/>
              </a:buClr>
              <a:buSzPts val="1800"/>
              <a:buFont typeface="Arial"/>
              <a:buNone/>
            </a:pPr>
            <a:r>
              <a:t/>
            </a:r>
            <a:endParaRPr/>
          </a:p>
          <a:p>
            <a:pPr indent="-285750" lvl="0" marL="285750" rtl="0" algn="l">
              <a:lnSpc>
                <a:spcPct val="90000"/>
              </a:lnSpc>
              <a:spcBef>
                <a:spcPts val="1000"/>
              </a:spcBef>
              <a:spcAft>
                <a:spcPts val="0"/>
              </a:spcAft>
              <a:buClr>
                <a:schemeClr val="dk1"/>
              </a:buClr>
              <a:buSzPts val="1800"/>
              <a:buFont typeface="Arial"/>
              <a:buChar char="•"/>
            </a:pPr>
            <a:r>
              <a:rPr lang="en-US"/>
              <a:t>How could warming or cooling of the atmosphere affect the amount of dissolved oxygen in your water?</a:t>
            </a:r>
            <a:endParaRPr/>
          </a:p>
          <a:p>
            <a:pPr indent="-171450" lvl="0" marL="285750" rtl="0" algn="l">
              <a:lnSpc>
                <a:spcPct val="90000"/>
              </a:lnSpc>
              <a:spcBef>
                <a:spcPts val="1000"/>
              </a:spcBef>
              <a:spcAft>
                <a:spcPts val="0"/>
              </a:spcAft>
              <a:buClr>
                <a:schemeClr val="dk1"/>
              </a:buClr>
              <a:buSzPts val="1800"/>
              <a:buFont typeface="Arial"/>
              <a:buNone/>
            </a:pPr>
            <a:r>
              <a:t/>
            </a:r>
            <a:endParaRPr/>
          </a:p>
          <a:p>
            <a:pPr indent="-285750" lvl="0" marL="285750" rtl="0" algn="l">
              <a:lnSpc>
                <a:spcPct val="90000"/>
              </a:lnSpc>
              <a:spcBef>
                <a:spcPts val="1000"/>
              </a:spcBef>
              <a:spcAft>
                <a:spcPts val="0"/>
              </a:spcAft>
              <a:buClr>
                <a:schemeClr val="dk1"/>
              </a:buClr>
              <a:buSzPts val="1800"/>
              <a:buFont typeface="Arial"/>
              <a:buChar char="•"/>
            </a:pPr>
            <a:r>
              <a:rPr lang="en-US"/>
              <a:t>How could changes in the land cover around your water site affect the amount of dissolved oxygen in your water?</a:t>
            </a:r>
            <a:endParaRPr/>
          </a:p>
        </p:txBody>
      </p:sp>
      <p:pic>
        <p:nvPicPr>
          <p:cNvPr descr="Banner: Dissolved Oxygen Protocol Using a Dissolved Oxygen Probe" id="522" name="Google Shape;522;p46"/>
          <p:cNvPicPr preferRelativeResize="0"/>
          <p:nvPr/>
        </p:nvPicPr>
        <p:blipFill rotWithShape="1">
          <a:blip r:embed="rId3">
            <a:alphaModFix/>
          </a:blip>
          <a:srcRect b="0" l="0" r="0" t="0"/>
          <a:stretch/>
        </p:blipFill>
        <p:spPr>
          <a:xfrm>
            <a:off x="1105728" y="5952"/>
            <a:ext cx="8038272" cy="1006335"/>
          </a:xfrm>
          <a:prstGeom prst="rect">
            <a:avLst/>
          </a:prstGeom>
          <a:noFill/>
          <a:ln>
            <a:noFill/>
          </a:ln>
        </p:spPr>
      </p:pic>
      <p:pic>
        <p:nvPicPr>
          <p:cNvPr descr="Menu: Additional information" id="523" name="Google Shape;523;p46"/>
          <p:cNvPicPr preferRelativeResize="0"/>
          <p:nvPr/>
        </p:nvPicPr>
        <p:blipFill rotWithShape="1">
          <a:blip r:embed="rId4">
            <a:alphaModFix/>
          </a:blip>
          <a:srcRect b="0" l="0" r="0" t="0"/>
          <a:stretch/>
        </p:blipFill>
        <p:spPr>
          <a:xfrm>
            <a:off x="0" y="-8008"/>
            <a:ext cx="1160799" cy="6866008"/>
          </a:xfrm>
          <a:prstGeom prst="rect">
            <a:avLst/>
          </a:prstGeom>
          <a:noFill/>
          <a:ln>
            <a:noFill/>
          </a:ln>
        </p:spPr>
      </p:pic>
      <p:sp>
        <p:nvSpPr>
          <p:cNvPr id="524" name="Google Shape;524;p46"/>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8" name="Shape 528"/>
        <p:cNvGrpSpPr/>
        <p:nvPr/>
      </p:nvGrpSpPr>
      <p:grpSpPr>
        <a:xfrm>
          <a:off x="0" y="0"/>
          <a:ext cx="0" cy="0"/>
          <a:chOff x="0" y="0"/>
          <a:chExt cx="0" cy="0"/>
        </a:xfrm>
      </p:grpSpPr>
      <p:sp>
        <p:nvSpPr>
          <p:cNvPr id="529" name="Google Shape;529;p47"/>
          <p:cNvSpPr txBox="1"/>
          <p:nvPr>
            <p:ph type="title"/>
          </p:nvPr>
        </p:nvSpPr>
        <p:spPr>
          <a:xfrm>
            <a:off x="1105728" y="717559"/>
            <a:ext cx="78867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0072"/>
              </a:buClr>
              <a:buSzPts val="2800"/>
              <a:buFont typeface="Calibri"/>
              <a:buNone/>
            </a:pPr>
            <a:r>
              <a:rPr lang="en-US"/>
              <a:t>We want your Feedback!</a:t>
            </a:r>
            <a:endParaRPr/>
          </a:p>
        </p:txBody>
      </p:sp>
      <p:sp>
        <p:nvSpPr>
          <p:cNvPr id="530" name="Google Shape;530;p47"/>
          <p:cNvSpPr txBox="1"/>
          <p:nvPr>
            <p:ph idx="1" type="body"/>
          </p:nvPr>
        </p:nvSpPr>
        <p:spPr>
          <a:xfrm>
            <a:off x="1329206" y="1845010"/>
            <a:ext cx="7646386" cy="4351338"/>
          </a:xfrm>
          <a:prstGeom prst="rect">
            <a:avLst/>
          </a:prstGeom>
          <a:noFill/>
          <a:ln>
            <a:noFill/>
          </a:ln>
        </p:spPr>
        <p:txBody>
          <a:bodyPr anchorCtr="0" anchor="t" bIns="45700" lIns="91425" spcFirstLastPara="1" rIns="91425" wrap="square" tIns="45700">
            <a:normAutofit lnSpcReduction="20000"/>
          </a:bodyPr>
          <a:lstStyle/>
          <a:p>
            <a:pPr indent="0" lvl="0" marL="0" rtl="0" algn="l">
              <a:lnSpc>
                <a:spcPct val="90000"/>
              </a:lnSpc>
              <a:spcBef>
                <a:spcPts val="0"/>
              </a:spcBef>
              <a:spcAft>
                <a:spcPts val="0"/>
              </a:spcAft>
              <a:buClr>
                <a:schemeClr val="dk1"/>
              </a:buClr>
              <a:buSzPts val="1800"/>
              <a:buNone/>
            </a:pPr>
            <a:r>
              <a:rPr lang="en-US"/>
              <a:t>Please provide us with feedback about this module. This is a community project and we welcome your comments, suggestions and edits! Please take a minute to comment here:  </a:t>
            </a:r>
            <a:r>
              <a:rPr lang="en-US" u="sng">
                <a:solidFill>
                  <a:schemeClr val="hlink"/>
                </a:solidFill>
                <a:hlinkClick r:id="rId3"/>
              </a:rPr>
              <a:t>Training</a:t>
            </a:r>
            <a:r>
              <a:rPr lang="en-US"/>
              <a:t>@nasaglobe.org</a:t>
            </a:r>
            <a:endParaRPr/>
          </a:p>
          <a:p>
            <a:pPr indent="0" lvl="0" marL="0" rtl="0" algn="l">
              <a:lnSpc>
                <a:spcPct val="90000"/>
              </a:lnSpc>
              <a:spcBef>
                <a:spcPts val="1000"/>
              </a:spcBef>
              <a:spcAft>
                <a:spcPts val="0"/>
              </a:spcAft>
              <a:buClr>
                <a:srgbClr val="002060"/>
              </a:buClr>
              <a:buSzPts val="2800"/>
              <a:buNone/>
            </a:pPr>
            <a:r>
              <a:rPr b="1" lang="en-US" sz="2800">
                <a:solidFill>
                  <a:srgbClr val="002060"/>
                </a:solidFill>
              </a:rPr>
              <a:t>Credits:</a:t>
            </a:r>
            <a:endParaRPr/>
          </a:p>
          <a:p>
            <a:pPr indent="0" lvl="0" marL="0" rtl="0" algn="l">
              <a:lnSpc>
                <a:spcPct val="90000"/>
              </a:lnSpc>
              <a:spcBef>
                <a:spcPts val="1000"/>
              </a:spcBef>
              <a:spcAft>
                <a:spcPts val="0"/>
              </a:spcAft>
              <a:buClr>
                <a:schemeClr val="dk1"/>
              </a:buClr>
              <a:buSzPts val="1800"/>
              <a:buNone/>
            </a:pPr>
            <a:r>
              <a:rPr b="1" lang="en-US"/>
              <a:t>Slides:  </a:t>
            </a:r>
            <a:endParaRPr/>
          </a:p>
          <a:p>
            <a:pPr indent="0" lvl="0" marL="0" rtl="0" algn="l">
              <a:lnSpc>
                <a:spcPct val="100000"/>
              </a:lnSpc>
              <a:spcBef>
                <a:spcPts val="1000"/>
              </a:spcBef>
              <a:spcAft>
                <a:spcPts val="0"/>
              </a:spcAft>
              <a:buClr>
                <a:schemeClr val="dk1"/>
              </a:buClr>
              <a:buSzPts val="1800"/>
              <a:buNone/>
            </a:pPr>
            <a:r>
              <a:rPr lang="en-US"/>
              <a:t>Russanne Low, Ph.D., University of Nebraska-Lincoln, USA </a:t>
            </a:r>
            <a:endParaRPr/>
          </a:p>
          <a:p>
            <a:pPr indent="0" lvl="0" marL="0" rtl="0" algn="l">
              <a:lnSpc>
                <a:spcPct val="100000"/>
              </a:lnSpc>
              <a:spcBef>
                <a:spcPts val="1000"/>
              </a:spcBef>
              <a:spcAft>
                <a:spcPts val="0"/>
              </a:spcAft>
              <a:buClr>
                <a:schemeClr val="dk1"/>
              </a:buClr>
              <a:buSzPts val="1800"/>
              <a:buNone/>
            </a:pPr>
            <a:r>
              <a:rPr lang="en-US"/>
              <a:t>Rebecca Boger, Ph.D., Brooklyn College, NYC, USA</a:t>
            </a:r>
            <a:endParaRPr/>
          </a:p>
          <a:p>
            <a:pPr indent="0" lvl="0" marL="0" rtl="0" algn="l">
              <a:lnSpc>
                <a:spcPct val="90000"/>
              </a:lnSpc>
              <a:spcBef>
                <a:spcPts val="1000"/>
              </a:spcBef>
              <a:spcAft>
                <a:spcPts val="0"/>
              </a:spcAft>
              <a:buClr>
                <a:schemeClr val="dk1"/>
              </a:buClr>
              <a:buSzPts val="1800"/>
              <a:buNone/>
            </a:pPr>
            <a:r>
              <a:rPr b="1" lang="en-US"/>
              <a:t>Photos: </a:t>
            </a:r>
            <a:r>
              <a:rPr lang="en-US"/>
              <a:t>Russanne Low</a:t>
            </a:r>
            <a:endParaRPr/>
          </a:p>
          <a:p>
            <a:pPr indent="0" lvl="0" marL="0" rtl="0" algn="l">
              <a:lnSpc>
                <a:spcPct val="90000"/>
              </a:lnSpc>
              <a:spcBef>
                <a:spcPts val="1000"/>
              </a:spcBef>
              <a:spcAft>
                <a:spcPts val="0"/>
              </a:spcAft>
              <a:buClr>
                <a:schemeClr val="dk1"/>
              </a:buClr>
              <a:buSzPts val="1800"/>
              <a:buNone/>
            </a:pPr>
            <a:r>
              <a:rPr b="1" lang="en-US"/>
              <a:t>Art: </a:t>
            </a:r>
            <a:r>
              <a:rPr lang="en-US"/>
              <a:t>Jenn Glaser, </a:t>
            </a:r>
            <a:r>
              <a:rPr i="1" lang="en-US"/>
              <a:t>ScribeArts</a:t>
            </a:r>
            <a:endParaRPr i="1"/>
          </a:p>
          <a:p>
            <a:pPr indent="0" lvl="0" marL="0" rtl="0" algn="l">
              <a:lnSpc>
                <a:spcPct val="90000"/>
              </a:lnSpc>
              <a:spcBef>
                <a:spcPts val="1000"/>
              </a:spcBef>
              <a:spcAft>
                <a:spcPts val="0"/>
              </a:spcAft>
              <a:buClr>
                <a:schemeClr val="dk1"/>
              </a:buClr>
              <a:buSzPts val="1800"/>
              <a:buNone/>
            </a:pPr>
            <a:r>
              <a:rPr b="1" lang="en-US"/>
              <a:t>More Information:</a:t>
            </a:r>
            <a:endParaRPr/>
          </a:p>
          <a:p>
            <a:pPr indent="0" lvl="0" marL="0" rtl="0" algn="l">
              <a:lnSpc>
                <a:spcPct val="90000"/>
              </a:lnSpc>
              <a:spcBef>
                <a:spcPts val="1000"/>
              </a:spcBef>
              <a:spcAft>
                <a:spcPts val="0"/>
              </a:spcAft>
              <a:buClr>
                <a:schemeClr val="dk1"/>
              </a:buClr>
              <a:buSzPts val="1800"/>
              <a:buNone/>
            </a:pPr>
            <a:r>
              <a:rPr b="1" lang="en-US" u="sng">
                <a:solidFill>
                  <a:schemeClr val="hlink"/>
                </a:solidFill>
                <a:hlinkClick r:id="rId4"/>
              </a:rPr>
              <a:t>The GLOBE Program</a:t>
            </a:r>
            <a:r>
              <a:rPr b="1" lang="en-US"/>
              <a:t>, </a:t>
            </a:r>
            <a:r>
              <a:rPr b="1" lang="en-US" u="sng">
                <a:solidFill>
                  <a:schemeClr val="hlink"/>
                </a:solidFill>
                <a:hlinkClick r:id="rId5"/>
              </a:rPr>
              <a:t>NASA Earth Science </a:t>
            </a:r>
            <a:endParaRPr b="1"/>
          </a:p>
          <a:p>
            <a:pPr indent="0" lvl="0" marL="0" rtl="0" algn="l">
              <a:lnSpc>
                <a:spcPct val="90000"/>
              </a:lnSpc>
              <a:spcBef>
                <a:spcPts val="1000"/>
              </a:spcBef>
              <a:spcAft>
                <a:spcPts val="0"/>
              </a:spcAft>
              <a:buClr>
                <a:schemeClr val="dk1"/>
              </a:buClr>
              <a:buSzPts val="1800"/>
              <a:buNone/>
            </a:pPr>
            <a:r>
              <a:rPr b="1" lang="en-US" u="sng">
                <a:solidFill>
                  <a:schemeClr val="hlink"/>
                </a:solidFill>
                <a:hlinkClick r:id="rId6"/>
              </a:rPr>
              <a:t>NASA Global Climate Change: Vital Signs of the Planet</a:t>
            </a:r>
            <a:endParaRPr b="1"/>
          </a:p>
          <a:p>
            <a:pPr indent="0" lvl="0" marL="0" rtl="0" algn="l">
              <a:lnSpc>
                <a:spcPct val="90000"/>
              </a:lnSpc>
              <a:spcBef>
                <a:spcPts val="1000"/>
              </a:spcBef>
              <a:spcAft>
                <a:spcPts val="0"/>
              </a:spcAft>
              <a:buClr>
                <a:schemeClr val="dk1"/>
              </a:buClr>
              <a:buSzPts val="1800"/>
              <a:buNone/>
            </a:pPr>
            <a:r>
              <a:rPr b="1" lang="en-US"/>
              <a:t>The GLOBE Program is sponsored by these organizations: </a:t>
            </a:r>
            <a:endParaRPr/>
          </a:p>
        </p:txBody>
      </p:sp>
      <p:pic>
        <p:nvPicPr>
          <p:cNvPr descr="Banner: Dissolved Oxygen Protocol Using a Dissolved Oxygen Probe" id="531" name="Google Shape;531;p47"/>
          <p:cNvPicPr preferRelativeResize="0"/>
          <p:nvPr/>
        </p:nvPicPr>
        <p:blipFill rotWithShape="1">
          <a:blip r:embed="rId7">
            <a:alphaModFix/>
          </a:blip>
          <a:srcRect b="0" l="0" r="0" t="0"/>
          <a:stretch/>
        </p:blipFill>
        <p:spPr>
          <a:xfrm>
            <a:off x="1105728" y="5952"/>
            <a:ext cx="8038272" cy="1006335"/>
          </a:xfrm>
          <a:prstGeom prst="rect">
            <a:avLst/>
          </a:prstGeom>
          <a:noFill/>
          <a:ln>
            <a:noFill/>
          </a:ln>
        </p:spPr>
      </p:pic>
      <p:pic>
        <p:nvPicPr>
          <p:cNvPr descr="Menu: Additional information" id="532" name="Google Shape;532;p47"/>
          <p:cNvPicPr preferRelativeResize="0"/>
          <p:nvPr/>
        </p:nvPicPr>
        <p:blipFill rotWithShape="1">
          <a:blip r:embed="rId8">
            <a:alphaModFix/>
          </a:blip>
          <a:srcRect b="0" l="0" r="0" t="0"/>
          <a:stretch/>
        </p:blipFill>
        <p:spPr>
          <a:xfrm>
            <a:off x="0" y="-8008"/>
            <a:ext cx="1160799" cy="6866008"/>
          </a:xfrm>
          <a:prstGeom prst="rect">
            <a:avLst/>
          </a:prstGeom>
          <a:noFill/>
          <a:ln>
            <a:noFill/>
          </a:ln>
        </p:spPr>
      </p:pic>
      <p:pic>
        <p:nvPicPr>
          <p:cNvPr descr="Logos for NASA, NOAA, NSF and the U.S. Department of State." id="533" name="Google Shape;533;p47"/>
          <p:cNvPicPr preferRelativeResize="0"/>
          <p:nvPr/>
        </p:nvPicPr>
        <p:blipFill rotWithShape="1">
          <a:blip r:embed="rId9">
            <a:alphaModFix/>
          </a:blip>
          <a:srcRect b="0" l="0" r="0" t="0"/>
          <a:stretch/>
        </p:blipFill>
        <p:spPr>
          <a:xfrm>
            <a:off x="3796464" y="6079878"/>
            <a:ext cx="2505227" cy="524283"/>
          </a:xfrm>
          <a:prstGeom prst="rect">
            <a:avLst/>
          </a:prstGeom>
          <a:noFill/>
          <a:ln>
            <a:noFill/>
          </a:ln>
        </p:spPr>
      </p:pic>
      <p:sp>
        <p:nvSpPr>
          <p:cNvPr id="534" name="Google Shape;534;p47"/>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 presetSubtype="0">
                                  <p:stCondLst>
                                    <p:cond delay="0"/>
                                  </p:stCondLst>
                                  <p:childTnLst>
                                    <p:set>
                                      <p:cBhvr>
                                        <p:cTn dur="1" fill="hold">
                                          <p:stCondLst>
                                            <p:cond delay="0"/>
                                          </p:stCondLst>
                                        </p:cTn>
                                        <p:tgtEl>
                                          <p:spTgt spid="53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sp>
        <p:nvSpPr>
          <p:cNvPr id="126" name="Google Shape;126;p5"/>
          <p:cNvSpPr txBox="1"/>
          <p:nvPr>
            <p:ph type="title"/>
          </p:nvPr>
        </p:nvSpPr>
        <p:spPr>
          <a:xfrm>
            <a:off x="1257300" y="733002"/>
            <a:ext cx="7886700" cy="1325563"/>
          </a:xfrm>
          <a:prstGeom prst="rect">
            <a:avLst/>
          </a:prstGeom>
          <a:noFill/>
          <a:ln>
            <a:noFill/>
          </a:ln>
        </p:spPr>
        <p:txBody>
          <a:bodyPr anchorCtr="0" anchor="ctr" bIns="45700" lIns="91425" spcFirstLastPara="1" rIns="91425" wrap="square" tIns="45700">
            <a:normAutofit/>
          </a:bodyPr>
          <a:lstStyle/>
          <a:p>
            <a:pPr indent="0" lvl="0" marL="0" rtl="0" algn="just">
              <a:lnSpc>
                <a:spcPct val="90000"/>
              </a:lnSpc>
              <a:spcBef>
                <a:spcPts val="0"/>
              </a:spcBef>
              <a:spcAft>
                <a:spcPts val="0"/>
              </a:spcAft>
              <a:buClr>
                <a:srgbClr val="000072"/>
              </a:buClr>
              <a:buSzPts val="2800"/>
              <a:buFont typeface="Calibri"/>
              <a:buNone/>
            </a:pPr>
            <a:r>
              <a:rPr lang="en-US"/>
              <a:t>What to know about DO</a:t>
            </a:r>
            <a:endParaRPr/>
          </a:p>
        </p:txBody>
      </p:sp>
      <p:sp>
        <p:nvSpPr>
          <p:cNvPr id="127" name="Google Shape;127;p5"/>
          <p:cNvSpPr txBox="1"/>
          <p:nvPr>
            <p:ph idx="1" type="body"/>
          </p:nvPr>
        </p:nvSpPr>
        <p:spPr>
          <a:xfrm>
            <a:off x="1361523" y="1766981"/>
            <a:ext cx="7472234" cy="4351338"/>
          </a:xfrm>
          <a:prstGeom prst="rect">
            <a:avLst/>
          </a:prstGeom>
          <a:noFill/>
          <a:ln>
            <a:noFill/>
          </a:ln>
        </p:spPr>
        <p:txBody>
          <a:bodyPr anchorCtr="0" anchor="t" bIns="45700" lIns="91425" spcFirstLastPara="1" rIns="91425" wrap="square" tIns="45700">
            <a:normAutofit lnSpcReduction="10000"/>
          </a:bodyPr>
          <a:lstStyle/>
          <a:p>
            <a:pPr indent="0" lvl="0" marL="0" rtl="0" algn="just">
              <a:lnSpc>
                <a:spcPct val="90000"/>
              </a:lnSpc>
              <a:spcBef>
                <a:spcPts val="0"/>
              </a:spcBef>
              <a:spcAft>
                <a:spcPts val="0"/>
              </a:spcAft>
              <a:buClr>
                <a:schemeClr val="dk1"/>
              </a:buClr>
              <a:buSzPts val="1800"/>
              <a:buNone/>
            </a:pPr>
            <a:r>
              <a:rPr lang="en-US"/>
              <a:t>Dissolved oxygen (O</a:t>
            </a:r>
            <a:r>
              <a:rPr baseline="-25000" lang="en-US"/>
              <a:t>2</a:t>
            </a:r>
            <a:r>
              <a:rPr lang="en-US"/>
              <a:t>) in water is measured in parts per million (ppm). The amount of O</a:t>
            </a:r>
            <a:r>
              <a:rPr baseline="-25000" lang="en-US"/>
              <a:t>2 </a:t>
            </a:r>
            <a:r>
              <a:rPr lang="en-US"/>
              <a:t> in water is much less than in air. Roughly, two out of ten air molecules are molecular oxygen. In water, however, there are only five or six oxygen molecules for every million water molecules.</a:t>
            </a:r>
            <a:endParaRPr/>
          </a:p>
          <a:p>
            <a:pPr indent="0" lvl="0" marL="0" rtl="0" algn="just">
              <a:lnSpc>
                <a:spcPct val="90000"/>
              </a:lnSpc>
              <a:spcBef>
                <a:spcPts val="1000"/>
              </a:spcBef>
              <a:spcAft>
                <a:spcPts val="0"/>
              </a:spcAft>
              <a:buClr>
                <a:schemeClr val="dk1"/>
              </a:buClr>
              <a:buSzPts val="1800"/>
              <a:buNone/>
            </a:pPr>
            <a:r>
              <a:t/>
            </a:r>
            <a:endParaRPr/>
          </a:p>
          <a:p>
            <a:pPr indent="0" lvl="0" marL="0" rtl="0" algn="just">
              <a:lnSpc>
                <a:spcPct val="90000"/>
              </a:lnSpc>
              <a:spcBef>
                <a:spcPts val="1000"/>
              </a:spcBef>
              <a:spcAft>
                <a:spcPts val="0"/>
              </a:spcAft>
              <a:buClr>
                <a:schemeClr val="dk1"/>
              </a:buClr>
              <a:buSzPts val="1800"/>
              <a:buNone/>
            </a:pPr>
            <a:r>
              <a:rPr lang="en-US"/>
              <a:t>Dissolved oxygen can be added to water by plants during photosynthesis, through diffusion from the atmosphere, or by aeration. Aeration occurs when water is mixed with air. Such mixing occurs in waves, riffles, and waterfalls.</a:t>
            </a:r>
            <a:endParaRPr/>
          </a:p>
          <a:p>
            <a:pPr indent="0" lvl="0" marL="0" rtl="0" algn="just">
              <a:lnSpc>
                <a:spcPct val="90000"/>
              </a:lnSpc>
              <a:spcBef>
                <a:spcPts val="1000"/>
              </a:spcBef>
              <a:spcAft>
                <a:spcPts val="0"/>
              </a:spcAft>
              <a:buClr>
                <a:schemeClr val="dk1"/>
              </a:buClr>
              <a:buSzPts val="1800"/>
              <a:buNone/>
            </a:pPr>
            <a:r>
              <a:t/>
            </a:r>
            <a:endParaRPr/>
          </a:p>
          <a:p>
            <a:pPr indent="0" lvl="0" marL="0" rtl="0" algn="just">
              <a:lnSpc>
                <a:spcPct val="90000"/>
              </a:lnSpc>
              <a:spcBef>
                <a:spcPts val="1000"/>
              </a:spcBef>
              <a:spcAft>
                <a:spcPts val="0"/>
              </a:spcAft>
              <a:buClr>
                <a:schemeClr val="dk1"/>
              </a:buClr>
              <a:buSzPts val="1800"/>
              <a:buNone/>
            </a:pPr>
            <a:r>
              <a:rPr lang="en-US"/>
              <a:t>Dissolved oxygen can be consumed during respiration of biota (e.g., animals and bacteria). Many fish species require at least 5 ppm to survive and reproduce. </a:t>
            </a:r>
            <a:endParaRPr/>
          </a:p>
          <a:p>
            <a:pPr indent="0" lvl="0" marL="0" rtl="0" algn="just">
              <a:lnSpc>
                <a:spcPct val="90000"/>
              </a:lnSpc>
              <a:spcBef>
                <a:spcPts val="1000"/>
              </a:spcBef>
              <a:spcAft>
                <a:spcPts val="0"/>
              </a:spcAft>
              <a:buClr>
                <a:schemeClr val="dk1"/>
              </a:buClr>
              <a:buSzPts val="1800"/>
              <a:buNone/>
            </a:pPr>
            <a:r>
              <a:t/>
            </a:r>
            <a:endParaRPr/>
          </a:p>
          <a:p>
            <a:pPr indent="0" lvl="0" marL="0" rtl="0" algn="just">
              <a:lnSpc>
                <a:spcPct val="90000"/>
              </a:lnSpc>
              <a:spcBef>
                <a:spcPts val="1000"/>
              </a:spcBef>
              <a:spcAft>
                <a:spcPts val="0"/>
              </a:spcAft>
              <a:buClr>
                <a:schemeClr val="dk1"/>
              </a:buClr>
              <a:buSzPts val="1800"/>
              <a:buNone/>
            </a:pPr>
            <a:r>
              <a:rPr lang="en-US"/>
              <a:t>Hypoxia is a condition when there is less than 2 ppm of DO in the water. Anoxia is when there is little to no DO in the water.</a:t>
            </a:r>
            <a:endParaRPr/>
          </a:p>
        </p:txBody>
      </p:sp>
      <p:pic>
        <p:nvPicPr>
          <p:cNvPr descr="Menu: What is dissolved oxygen?" id="128" name="Google Shape;128;p5"/>
          <p:cNvPicPr preferRelativeResize="0"/>
          <p:nvPr/>
        </p:nvPicPr>
        <p:blipFill rotWithShape="1">
          <a:blip r:embed="rId3">
            <a:alphaModFix/>
          </a:blip>
          <a:srcRect b="0" l="0" r="0" t="0"/>
          <a:stretch/>
        </p:blipFill>
        <p:spPr>
          <a:xfrm>
            <a:off x="0" y="0"/>
            <a:ext cx="1167580" cy="6858000"/>
          </a:xfrm>
          <a:prstGeom prst="rect">
            <a:avLst/>
          </a:prstGeom>
          <a:noFill/>
          <a:ln>
            <a:noFill/>
          </a:ln>
        </p:spPr>
      </p:pic>
      <p:pic>
        <p:nvPicPr>
          <p:cNvPr descr="Banner: Dissolved Oxygen Protocol Using a Dissolved Oxygen Probe" id="129" name="Google Shape;129;p5"/>
          <p:cNvPicPr preferRelativeResize="0"/>
          <p:nvPr/>
        </p:nvPicPr>
        <p:blipFill rotWithShape="1">
          <a:blip r:embed="rId4">
            <a:alphaModFix/>
          </a:blip>
          <a:srcRect b="0" l="0" r="0" t="0"/>
          <a:stretch/>
        </p:blipFill>
        <p:spPr>
          <a:xfrm>
            <a:off x="1167580" y="0"/>
            <a:ext cx="7976420" cy="1033979"/>
          </a:xfrm>
          <a:prstGeom prst="rect">
            <a:avLst/>
          </a:prstGeom>
          <a:noFill/>
          <a:ln>
            <a:noFill/>
          </a:ln>
        </p:spPr>
      </p:pic>
      <p:sp>
        <p:nvSpPr>
          <p:cNvPr id="130" name="Google Shape;130;p5"/>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sp>
        <p:nvSpPr>
          <p:cNvPr id="135" name="Google Shape;135;p6"/>
          <p:cNvSpPr txBox="1"/>
          <p:nvPr>
            <p:ph type="title"/>
          </p:nvPr>
        </p:nvSpPr>
        <p:spPr>
          <a:xfrm>
            <a:off x="1105728" y="983455"/>
            <a:ext cx="7886700" cy="871595"/>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0072"/>
              </a:buClr>
              <a:buSzPts val="2800"/>
              <a:buFont typeface="Calibri"/>
              <a:buNone/>
            </a:pPr>
            <a:r>
              <a:rPr lang="en-US"/>
              <a:t>Why Collect Water DO Data?</a:t>
            </a:r>
            <a:endParaRPr/>
          </a:p>
        </p:txBody>
      </p:sp>
      <p:sp>
        <p:nvSpPr>
          <p:cNvPr id="136" name="Google Shape;136;p6"/>
          <p:cNvSpPr txBox="1"/>
          <p:nvPr>
            <p:ph idx="1" type="body"/>
          </p:nvPr>
        </p:nvSpPr>
        <p:spPr>
          <a:xfrm>
            <a:off x="1255904" y="1855050"/>
            <a:ext cx="5393043" cy="4351338"/>
          </a:xfrm>
          <a:prstGeom prst="rect">
            <a:avLst/>
          </a:prstGeom>
          <a:noFill/>
          <a:ln>
            <a:noFill/>
          </a:ln>
        </p:spPr>
        <p:txBody>
          <a:bodyPr anchorCtr="0" anchor="t" bIns="45700" lIns="91425" spcFirstLastPara="1" rIns="91425" wrap="square" tIns="45700">
            <a:normAutofit fontScale="92500" lnSpcReduction="10000"/>
          </a:bodyPr>
          <a:lstStyle/>
          <a:p>
            <a:pPr indent="0" lvl="0" marL="0" rtl="0" algn="just">
              <a:lnSpc>
                <a:spcPct val="90000"/>
              </a:lnSpc>
              <a:spcBef>
                <a:spcPts val="0"/>
              </a:spcBef>
              <a:spcAft>
                <a:spcPts val="0"/>
              </a:spcAft>
              <a:buClr>
                <a:schemeClr val="dk1"/>
              </a:buClr>
              <a:buSzPct val="100000"/>
              <a:buNone/>
            </a:pPr>
            <a:r>
              <a:rPr lang="en-US" sz="1700"/>
              <a:t>Just like animals that live on land, animals that live in water need molecular oxygen to breathe.</a:t>
            </a:r>
            <a:endParaRPr/>
          </a:p>
          <a:p>
            <a:pPr indent="0" lvl="0" marL="0" rtl="0" algn="just">
              <a:lnSpc>
                <a:spcPct val="90000"/>
              </a:lnSpc>
              <a:spcBef>
                <a:spcPts val="1000"/>
              </a:spcBef>
              <a:spcAft>
                <a:spcPts val="0"/>
              </a:spcAft>
              <a:buClr>
                <a:schemeClr val="dk1"/>
              </a:buClr>
              <a:buSzPct val="100000"/>
              <a:buNone/>
            </a:pPr>
            <a:r>
              <a:t/>
            </a:r>
            <a:endParaRPr sz="1700"/>
          </a:p>
          <a:p>
            <a:pPr indent="0" lvl="0" marL="0" rtl="0" algn="just">
              <a:lnSpc>
                <a:spcPct val="90000"/>
              </a:lnSpc>
              <a:spcBef>
                <a:spcPts val="1000"/>
              </a:spcBef>
              <a:spcAft>
                <a:spcPts val="0"/>
              </a:spcAft>
              <a:buClr>
                <a:schemeClr val="dk1"/>
              </a:buClr>
              <a:buSzPct val="100000"/>
              <a:buNone/>
            </a:pPr>
            <a:r>
              <a:rPr lang="en-US" sz="1700"/>
              <a:t>Most organic matter in aquatic ecosystems is non-living and it is collectively referred to as detritus. The organic matter can be produced </a:t>
            </a:r>
            <a:r>
              <a:rPr i="1" lang="en-US" sz="1700"/>
              <a:t>in situ or </a:t>
            </a:r>
            <a:r>
              <a:rPr lang="en-US" sz="1700"/>
              <a:t>enter water bodies from the surrounding land (from both natural and human sources). The cycling of organic carbon between living and nonliving components is known as the carbon cycle. Organic matter is produced during photosynthesis and is consumed during respiration. During respiration, biota (fish, bacteria, etc.) consume dissolved oxygen.</a:t>
            </a:r>
            <a:endParaRPr/>
          </a:p>
          <a:p>
            <a:pPr indent="0" lvl="0" marL="0" rtl="0" algn="just">
              <a:lnSpc>
                <a:spcPct val="90000"/>
              </a:lnSpc>
              <a:spcBef>
                <a:spcPts val="1000"/>
              </a:spcBef>
              <a:spcAft>
                <a:spcPts val="0"/>
              </a:spcAft>
              <a:buClr>
                <a:schemeClr val="dk1"/>
              </a:buClr>
              <a:buSzPct val="100000"/>
              <a:buNone/>
            </a:pPr>
            <a:r>
              <a:t/>
            </a:r>
            <a:endParaRPr sz="1700"/>
          </a:p>
          <a:p>
            <a:pPr indent="0" lvl="0" marL="0" rtl="0" algn="just">
              <a:lnSpc>
                <a:spcPct val="90000"/>
              </a:lnSpc>
              <a:spcBef>
                <a:spcPts val="1000"/>
              </a:spcBef>
              <a:spcAft>
                <a:spcPts val="0"/>
              </a:spcAft>
              <a:buClr>
                <a:schemeClr val="dk1"/>
              </a:buClr>
              <a:buSzPct val="100000"/>
              <a:buNone/>
            </a:pPr>
            <a:r>
              <a:rPr lang="en-US" sz="1700"/>
              <a:t>Although plants and algae add valuable oxygen to the water, overgrowth can potentially lead to reduced light levels in the water body. As plants and algae die and decay, bacteria multiply and use the dissolved oxygen in the water. The amount of available dissolved oxygen in the water may become </a:t>
            </a:r>
            <a:r>
              <a:rPr lang="en-US"/>
              <a:t>very low and harm fish and other aquatic animals.</a:t>
            </a:r>
            <a:endParaRPr b="1">
              <a:solidFill>
                <a:srgbClr val="000072"/>
              </a:solidFill>
            </a:endParaRPr>
          </a:p>
          <a:p>
            <a:pPr indent="0" lvl="0" marL="0" rtl="0" algn="l">
              <a:lnSpc>
                <a:spcPct val="90000"/>
              </a:lnSpc>
              <a:spcBef>
                <a:spcPts val="1000"/>
              </a:spcBef>
              <a:spcAft>
                <a:spcPts val="0"/>
              </a:spcAft>
              <a:buClr>
                <a:schemeClr val="dk1"/>
              </a:buClr>
              <a:buSzPct val="100000"/>
              <a:buNone/>
            </a:pPr>
            <a:r>
              <a:t/>
            </a:r>
            <a:endParaRPr/>
          </a:p>
        </p:txBody>
      </p:sp>
      <p:pic>
        <p:nvPicPr>
          <p:cNvPr descr="Banner: Dissolved Oxygen Protocol Using a Dissolved Oxygen Probe" id="137" name="Google Shape;137;p6"/>
          <p:cNvPicPr preferRelativeResize="0"/>
          <p:nvPr/>
        </p:nvPicPr>
        <p:blipFill rotWithShape="1">
          <a:blip r:embed="rId3">
            <a:alphaModFix/>
          </a:blip>
          <a:srcRect b="0" l="0" r="0" t="0"/>
          <a:stretch/>
        </p:blipFill>
        <p:spPr>
          <a:xfrm>
            <a:off x="1179871" y="0"/>
            <a:ext cx="8041929" cy="983455"/>
          </a:xfrm>
          <a:prstGeom prst="rect">
            <a:avLst/>
          </a:prstGeom>
          <a:noFill/>
          <a:ln>
            <a:noFill/>
          </a:ln>
        </p:spPr>
      </p:pic>
      <p:pic>
        <p:nvPicPr>
          <p:cNvPr descr="Menu: Why collect dissolved oxygen data?" id="138" name="Google Shape;138;p6"/>
          <p:cNvPicPr preferRelativeResize="0"/>
          <p:nvPr/>
        </p:nvPicPr>
        <p:blipFill rotWithShape="1">
          <a:blip r:embed="rId4">
            <a:alphaModFix/>
          </a:blip>
          <a:srcRect b="0" l="0" r="0" t="0"/>
          <a:stretch/>
        </p:blipFill>
        <p:spPr>
          <a:xfrm>
            <a:off x="0" y="0"/>
            <a:ext cx="1179871" cy="6858000"/>
          </a:xfrm>
          <a:prstGeom prst="rect">
            <a:avLst/>
          </a:prstGeom>
          <a:noFill/>
          <a:ln>
            <a:noFill/>
          </a:ln>
        </p:spPr>
      </p:pic>
      <p:pic>
        <p:nvPicPr>
          <p:cNvPr descr="Artist's illustration of algae overgrown, typical of the phenomenon known as cultural eutrofication- that is, excess nutrients causing algae overgrowth, leading to loss of dissolved oxygen in the system. " id="139" name="Google Shape;139;p6"/>
          <p:cNvPicPr preferRelativeResize="0"/>
          <p:nvPr>
            <p:ph idx="2" type="body"/>
          </p:nvPr>
        </p:nvPicPr>
        <p:blipFill rotWithShape="1">
          <a:blip r:embed="rId5">
            <a:alphaModFix/>
          </a:blip>
          <a:srcRect b="0" l="0" r="0" t="0"/>
          <a:stretch/>
        </p:blipFill>
        <p:spPr>
          <a:xfrm>
            <a:off x="6878319" y="1401082"/>
            <a:ext cx="1869805" cy="4351338"/>
          </a:xfrm>
          <a:prstGeom prst="rect">
            <a:avLst/>
          </a:prstGeom>
          <a:noFill/>
          <a:ln>
            <a:noFill/>
          </a:ln>
        </p:spPr>
      </p:pic>
      <p:sp>
        <p:nvSpPr>
          <p:cNvPr id="140" name="Google Shape;140;p6"/>
          <p:cNvSpPr txBox="1"/>
          <p:nvPr/>
        </p:nvSpPr>
        <p:spPr>
          <a:xfrm>
            <a:off x="6878319" y="5886958"/>
            <a:ext cx="2041826" cy="60016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100">
                <a:solidFill>
                  <a:schemeClr val="dk1"/>
                </a:solidFill>
                <a:latin typeface="Calibri"/>
                <a:ea typeface="Calibri"/>
                <a:cs typeface="Calibri"/>
                <a:sym typeface="Calibri"/>
              </a:rPr>
              <a:t>Conceptual Diagram: Eutrophic water column with microscopic algae enlarged for emphasis.</a:t>
            </a:r>
            <a:endParaRPr/>
          </a:p>
        </p:txBody>
      </p:sp>
      <p:sp>
        <p:nvSpPr>
          <p:cNvPr id="141" name="Google Shape;141;p6"/>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sp>
        <p:nvSpPr>
          <p:cNvPr id="146" name="Google Shape;146;p7"/>
          <p:cNvSpPr txBox="1"/>
          <p:nvPr>
            <p:ph type="title"/>
          </p:nvPr>
        </p:nvSpPr>
        <p:spPr>
          <a:xfrm>
            <a:off x="1105728" y="983455"/>
            <a:ext cx="78867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0072"/>
              </a:buClr>
              <a:buSzPts val="2800"/>
              <a:buFont typeface="Calibri"/>
              <a:buNone/>
            </a:pPr>
            <a:r>
              <a:rPr lang="en-US"/>
              <a:t>Case Study: Chesapeake Bay, USA-1</a:t>
            </a:r>
            <a:endParaRPr/>
          </a:p>
        </p:txBody>
      </p:sp>
      <p:sp>
        <p:nvSpPr>
          <p:cNvPr id="147" name="Google Shape;147;p7"/>
          <p:cNvSpPr txBox="1"/>
          <p:nvPr>
            <p:ph idx="1" type="body"/>
          </p:nvPr>
        </p:nvSpPr>
        <p:spPr>
          <a:xfrm>
            <a:off x="1224074" y="1835702"/>
            <a:ext cx="4753177" cy="4351338"/>
          </a:xfrm>
          <a:prstGeom prst="rect">
            <a:avLst/>
          </a:prstGeom>
          <a:noFill/>
          <a:ln>
            <a:noFill/>
          </a:ln>
        </p:spPr>
        <p:txBody>
          <a:bodyPr anchorCtr="0" anchor="t" bIns="45700" lIns="91425" spcFirstLastPara="1" rIns="91425" wrap="square" tIns="45700">
            <a:normAutofit fontScale="92500" lnSpcReduction="10000"/>
          </a:bodyPr>
          <a:lstStyle/>
          <a:p>
            <a:pPr indent="0" lvl="0" marL="0" rtl="0" algn="just">
              <a:lnSpc>
                <a:spcPct val="90000"/>
              </a:lnSpc>
              <a:spcBef>
                <a:spcPts val="0"/>
              </a:spcBef>
              <a:spcAft>
                <a:spcPts val="0"/>
              </a:spcAft>
              <a:buClr>
                <a:schemeClr val="dk1"/>
              </a:buClr>
              <a:buSzPct val="100000"/>
              <a:buNone/>
            </a:pPr>
            <a:r>
              <a:rPr lang="en-US" sz="1700"/>
              <a:t>In summer 2004, a dead zone spanned more than a third of the Chesapeake Bay floor. Around the world, similar dead zones are occurring with increasing frequency in estuaries and near the mouths of major rivers. Local pork and chicken production creates manure, which runs off into tributaries feeding the Chesapeake Bay. nitrogen in the water  makes algae and other single-celled plants (phytoplankton) grow excessively. As the excess algae die, bacteria that decompose the plant matter may use up virtually all the dissolved oxygen in the water, creating bottom-hugging, low-oxygen “dead zones.” This map shows measurements of dissolved oxygen for July 15–30, 2004. The graph on the right shows dissolved oxygen levels between the surface and a depth of 40 meters through the center of the Bay. Orange and red colors correspond to the dead zone.  </a:t>
            </a:r>
            <a:endParaRPr/>
          </a:p>
          <a:p>
            <a:pPr indent="0" lvl="0" marL="0" rtl="0" algn="just">
              <a:lnSpc>
                <a:spcPct val="90000"/>
              </a:lnSpc>
              <a:spcBef>
                <a:spcPts val="1000"/>
              </a:spcBef>
              <a:spcAft>
                <a:spcPts val="0"/>
              </a:spcAft>
              <a:buClr>
                <a:schemeClr val="dk1"/>
              </a:buClr>
              <a:buSzPct val="100000"/>
              <a:buNone/>
            </a:pPr>
            <a:r>
              <a:rPr lang="en-US" sz="1700"/>
              <a:t>When you monitor the nitrate concentration at your study site, you are providing exactly the kind of information that is needed to understand how dead zones are created in our aquatic systems.</a:t>
            </a:r>
            <a:endParaRPr/>
          </a:p>
          <a:p>
            <a:pPr indent="0" lvl="0" marL="0" rtl="0" algn="l">
              <a:lnSpc>
                <a:spcPct val="90000"/>
              </a:lnSpc>
              <a:spcBef>
                <a:spcPts val="1000"/>
              </a:spcBef>
              <a:spcAft>
                <a:spcPts val="0"/>
              </a:spcAft>
              <a:buClr>
                <a:schemeClr val="dk1"/>
              </a:buClr>
              <a:buSzPct val="100000"/>
              <a:buNone/>
            </a:pPr>
            <a:r>
              <a:t/>
            </a:r>
            <a:endParaRPr/>
          </a:p>
        </p:txBody>
      </p:sp>
      <p:pic>
        <p:nvPicPr>
          <p:cNvPr descr="Map of dissolved Oxygen concentration in mg/L, by depth. Chesapeake Bay, Maryland, USA. The image shows how dissolved oxygen entering the bay from one of the rivers to the west  has little to no dissolved oxygen, and causes a dead zone in the bay. " id="148" name="Google Shape;148;p7"/>
          <p:cNvPicPr preferRelativeResize="0"/>
          <p:nvPr>
            <p:ph idx="2" type="body"/>
          </p:nvPr>
        </p:nvPicPr>
        <p:blipFill rotWithShape="1">
          <a:blip r:embed="rId3">
            <a:alphaModFix/>
          </a:blip>
          <a:srcRect b="0" l="0" r="0" t="0"/>
          <a:stretch/>
        </p:blipFill>
        <p:spPr>
          <a:xfrm>
            <a:off x="6128823" y="1835702"/>
            <a:ext cx="2863605" cy="4351338"/>
          </a:xfrm>
          <a:prstGeom prst="rect">
            <a:avLst/>
          </a:prstGeom>
          <a:noFill/>
          <a:ln>
            <a:noFill/>
          </a:ln>
        </p:spPr>
      </p:pic>
      <p:pic>
        <p:nvPicPr>
          <p:cNvPr descr="Banner: Dissolved Oxygen Protocol Using a Dissolved Oxygen Probe" id="149" name="Google Shape;149;p7"/>
          <p:cNvPicPr preferRelativeResize="0"/>
          <p:nvPr/>
        </p:nvPicPr>
        <p:blipFill rotWithShape="1">
          <a:blip r:embed="rId4">
            <a:alphaModFix/>
          </a:blip>
          <a:srcRect b="0" l="0" r="0" t="0"/>
          <a:stretch/>
        </p:blipFill>
        <p:spPr>
          <a:xfrm>
            <a:off x="1072356" y="0"/>
            <a:ext cx="8071644" cy="1001134"/>
          </a:xfrm>
          <a:prstGeom prst="rect">
            <a:avLst/>
          </a:prstGeom>
          <a:noFill/>
          <a:ln>
            <a:noFill/>
          </a:ln>
        </p:spPr>
      </p:pic>
      <p:pic>
        <p:nvPicPr>
          <p:cNvPr descr="Menu: How your measurements can help" id="150" name="Google Shape;150;p7"/>
          <p:cNvPicPr preferRelativeResize="0"/>
          <p:nvPr/>
        </p:nvPicPr>
        <p:blipFill rotWithShape="1">
          <a:blip r:embed="rId5">
            <a:alphaModFix/>
          </a:blip>
          <a:srcRect b="0" l="0" r="0" t="0"/>
          <a:stretch/>
        </p:blipFill>
        <p:spPr>
          <a:xfrm>
            <a:off x="-32086" y="-1"/>
            <a:ext cx="1165491" cy="6858001"/>
          </a:xfrm>
          <a:prstGeom prst="rect">
            <a:avLst/>
          </a:prstGeom>
          <a:noFill/>
          <a:ln>
            <a:noFill/>
          </a:ln>
        </p:spPr>
      </p:pic>
      <p:sp>
        <p:nvSpPr>
          <p:cNvPr id="151" name="Google Shape;151;p7"/>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sp>
        <p:nvSpPr>
          <p:cNvPr id="156" name="Google Shape;156;p8"/>
          <p:cNvSpPr txBox="1"/>
          <p:nvPr>
            <p:ph type="title"/>
          </p:nvPr>
        </p:nvSpPr>
        <p:spPr>
          <a:xfrm>
            <a:off x="1105728" y="983455"/>
            <a:ext cx="7886700" cy="68488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0072"/>
              </a:buClr>
              <a:buSzPts val="2800"/>
              <a:buFont typeface="Calibri"/>
              <a:buNone/>
            </a:pPr>
            <a:r>
              <a:rPr lang="en-US"/>
              <a:t>Case Study: Chesapeake Bay, USA-2</a:t>
            </a:r>
            <a:endParaRPr/>
          </a:p>
        </p:txBody>
      </p:sp>
      <p:sp>
        <p:nvSpPr>
          <p:cNvPr id="157" name="Google Shape;157;p8"/>
          <p:cNvSpPr txBox="1"/>
          <p:nvPr>
            <p:ph idx="1" type="body"/>
          </p:nvPr>
        </p:nvSpPr>
        <p:spPr>
          <a:xfrm>
            <a:off x="1224074" y="1835702"/>
            <a:ext cx="3617348" cy="4351338"/>
          </a:xfrm>
          <a:prstGeom prst="rect">
            <a:avLst/>
          </a:prstGeom>
          <a:noFill/>
          <a:ln>
            <a:noFill/>
          </a:ln>
        </p:spPr>
        <p:txBody>
          <a:bodyPr anchorCtr="0" anchor="t" bIns="45700" lIns="91425" spcFirstLastPara="1" rIns="91425" wrap="square" tIns="45700">
            <a:normAutofit/>
          </a:bodyPr>
          <a:lstStyle/>
          <a:p>
            <a:pPr indent="0" lvl="0" marL="0" rtl="0" algn="just">
              <a:lnSpc>
                <a:spcPct val="90000"/>
              </a:lnSpc>
              <a:spcBef>
                <a:spcPts val="0"/>
              </a:spcBef>
              <a:spcAft>
                <a:spcPts val="0"/>
              </a:spcAft>
              <a:buClr>
                <a:schemeClr val="dk1"/>
              </a:buClr>
              <a:buSzPts val="1600"/>
              <a:buNone/>
            </a:pPr>
            <a:r>
              <a:rPr lang="en-US" sz="1600"/>
              <a:t>Researchers use satellite measurements of ocean color to estimate the amount of microscopic plant life that lives in the Chesapeake Bay and other bodies of water. Ocean color depends on what is in the water. When large numbers of plants are growing in the water, the chlorophyll and other plant pigments affect the water’s color, making it greener, sometimes even with shades of red. The kinds and amounts of plant life are indicators of the health of marine ecosystems.</a:t>
            </a:r>
            <a:endParaRPr/>
          </a:p>
          <a:p>
            <a:pPr indent="0" lvl="0" marL="0" rtl="0" algn="l">
              <a:lnSpc>
                <a:spcPct val="90000"/>
              </a:lnSpc>
              <a:spcBef>
                <a:spcPts val="1000"/>
              </a:spcBef>
              <a:spcAft>
                <a:spcPts val="0"/>
              </a:spcAft>
              <a:buClr>
                <a:schemeClr val="dk1"/>
              </a:buClr>
              <a:buSzPts val="1600"/>
              <a:buNone/>
            </a:pPr>
            <a:r>
              <a:rPr lang="en-US" sz="1600"/>
              <a:t>Read more here:  </a:t>
            </a:r>
            <a:r>
              <a:rPr lang="en-US" sz="1600" u="sng">
                <a:solidFill>
                  <a:schemeClr val="hlink"/>
                </a:solidFill>
                <a:hlinkClick r:id="rId3"/>
              </a:rPr>
              <a:t>Earth Observatory</a:t>
            </a:r>
            <a:endParaRPr sz="1600"/>
          </a:p>
          <a:p>
            <a:pPr indent="0" lvl="0" marL="0" rtl="0" algn="l">
              <a:lnSpc>
                <a:spcPct val="90000"/>
              </a:lnSpc>
              <a:spcBef>
                <a:spcPts val="1000"/>
              </a:spcBef>
              <a:spcAft>
                <a:spcPts val="0"/>
              </a:spcAft>
              <a:buClr>
                <a:schemeClr val="dk1"/>
              </a:buClr>
              <a:buSzPts val="1800"/>
              <a:buNone/>
            </a:pPr>
            <a:r>
              <a:t/>
            </a:r>
            <a:endParaRPr/>
          </a:p>
        </p:txBody>
      </p:sp>
      <p:pic>
        <p:nvPicPr>
          <p:cNvPr descr="Banner: Dissolved Oxygen Protocol Using a Dissolved Oxygen Probe" id="158" name="Google Shape;158;p8"/>
          <p:cNvPicPr preferRelativeResize="0"/>
          <p:nvPr/>
        </p:nvPicPr>
        <p:blipFill rotWithShape="1">
          <a:blip r:embed="rId4">
            <a:alphaModFix/>
          </a:blip>
          <a:srcRect b="0" l="0" r="0" t="0"/>
          <a:stretch/>
        </p:blipFill>
        <p:spPr>
          <a:xfrm>
            <a:off x="1072356" y="0"/>
            <a:ext cx="8071644" cy="1001134"/>
          </a:xfrm>
          <a:prstGeom prst="rect">
            <a:avLst/>
          </a:prstGeom>
          <a:noFill/>
          <a:ln>
            <a:noFill/>
          </a:ln>
        </p:spPr>
      </p:pic>
      <p:pic>
        <p:nvPicPr>
          <p:cNvPr descr="Menu: How your measurements can help" id="159" name="Google Shape;159;p8"/>
          <p:cNvPicPr preferRelativeResize="0"/>
          <p:nvPr/>
        </p:nvPicPr>
        <p:blipFill rotWithShape="1">
          <a:blip r:embed="rId5">
            <a:alphaModFix/>
          </a:blip>
          <a:srcRect b="0" l="0" r="0" t="0"/>
          <a:stretch/>
        </p:blipFill>
        <p:spPr>
          <a:xfrm>
            <a:off x="-32086" y="-1"/>
            <a:ext cx="1165491" cy="6858001"/>
          </a:xfrm>
          <a:prstGeom prst="rect">
            <a:avLst/>
          </a:prstGeom>
          <a:noFill/>
          <a:ln>
            <a:noFill/>
          </a:ln>
        </p:spPr>
      </p:pic>
      <p:pic>
        <p:nvPicPr>
          <p:cNvPr descr="Satellite image of the Chesapeake Bay, Maryland, USA. Note differences in color exhibited near the mouths of rivers entering the bay. " id="160" name="Google Shape;160;p8"/>
          <p:cNvPicPr preferRelativeResize="0"/>
          <p:nvPr>
            <p:ph idx="2" type="body"/>
          </p:nvPr>
        </p:nvPicPr>
        <p:blipFill rotWithShape="1">
          <a:blip r:embed="rId6">
            <a:alphaModFix/>
          </a:blip>
          <a:srcRect b="0" l="0" r="0" t="0"/>
          <a:stretch/>
        </p:blipFill>
        <p:spPr>
          <a:xfrm>
            <a:off x="5098064" y="1835702"/>
            <a:ext cx="3405769" cy="3405769"/>
          </a:xfrm>
          <a:prstGeom prst="rect">
            <a:avLst/>
          </a:prstGeom>
          <a:noFill/>
          <a:ln>
            <a:noFill/>
          </a:ln>
        </p:spPr>
      </p:pic>
      <p:sp>
        <p:nvSpPr>
          <p:cNvPr id="161" name="Google Shape;161;p8"/>
          <p:cNvSpPr txBox="1"/>
          <p:nvPr/>
        </p:nvSpPr>
        <p:spPr>
          <a:xfrm>
            <a:off x="5416389" y="5241471"/>
            <a:ext cx="2769117"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200">
                <a:solidFill>
                  <a:schemeClr val="dk1"/>
                </a:solidFill>
                <a:latin typeface="Calibri"/>
                <a:ea typeface="Calibri"/>
                <a:cs typeface="Calibri"/>
                <a:sym typeface="Calibri"/>
              </a:rPr>
              <a:t>(NASA image courtesy Jeff Schmaltz, </a:t>
            </a:r>
            <a:r>
              <a:rPr lang="en-US" sz="1200" u="sng">
                <a:solidFill>
                  <a:schemeClr val="dk1"/>
                </a:solidFill>
                <a:latin typeface="Calibri"/>
                <a:ea typeface="Calibri"/>
                <a:cs typeface="Calibri"/>
                <a:sym typeface="Calibri"/>
                <a:hlinkClick r:id="rId7">
                  <a:extLst>
                    <a:ext uri="{A12FA001-AC4F-418D-AE19-62706E023703}">
                      <ahyp:hlinkClr val="tx"/>
                    </a:ext>
                  </a:extLst>
                </a:hlinkClick>
              </a:rPr>
              <a:t>MODIS Rapid Response</a:t>
            </a:r>
            <a:r>
              <a:rPr lang="en-US" sz="1200">
                <a:solidFill>
                  <a:schemeClr val="dk1"/>
                </a:solidFill>
                <a:latin typeface="Calibri"/>
                <a:ea typeface="Calibri"/>
                <a:cs typeface="Calibri"/>
                <a:sym typeface="Calibri"/>
              </a:rPr>
              <a:t>)</a:t>
            </a:r>
            <a:endParaRPr sz="1200">
              <a:solidFill>
                <a:schemeClr val="dk1"/>
              </a:solidFill>
              <a:latin typeface="Calibri"/>
              <a:ea typeface="Calibri"/>
              <a:cs typeface="Calibri"/>
              <a:sym typeface="Calibri"/>
            </a:endParaRPr>
          </a:p>
        </p:txBody>
      </p:sp>
      <p:sp>
        <p:nvSpPr>
          <p:cNvPr id="162" name="Google Shape;162;p8"/>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sp>
        <p:nvSpPr>
          <p:cNvPr id="167" name="Google Shape;167;p9"/>
          <p:cNvSpPr txBox="1"/>
          <p:nvPr>
            <p:ph type="title"/>
          </p:nvPr>
        </p:nvSpPr>
        <p:spPr>
          <a:xfrm>
            <a:off x="1105728" y="983455"/>
            <a:ext cx="7886700" cy="68488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0072"/>
              </a:buClr>
              <a:buSzPts val="2800"/>
              <a:buFont typeface="Calibri"/>
              <a:buNone/>
            </a:pPr>
            <a:r>
              <a:rPr lang="en-US"/>
              <a:t>Let’s test your knowledge so far! Question 1</a:t>
            </a:r>
            <a:endParaRPr/>
          </a:p>
        </p:txBody>
      </p:sp>
      <p:sp>
        <p:nvSpPr>
          <p:cNvPr id="168" name="Google Shape;168;p9"/>
          <p:cNvSpPr txBox="1"/>
          <p:nvPr>
            <p:ph idx="1" type="body"/>
          </p:nvPr>
        </p:nvSpPr>
        <p:spPr>
          <a:xfrm>
            <a:off x="1224074" y="1835702"/>
            <a:ext cx="7291276" cy="435133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1800"/>
              <a:buNone/>
            </a:pPr>
            <a:r>
              <a:rPr lang="en-US"/>
              <a:t>True or False: All other things being equal, colder water can dissolve more oxygen than warmer water.</a:t>
            </a:r>
            <a:endParaRPr/>
          </a:p>
        </p:txBody>
      </p:sp>
      <p:pic>
        <p:nvPicPr>
          <p:cNvPr descr="Menu: How your measurements can help" id="169" name="Google Shape;169;p9"/>
          <p:cNvPicPr preferRelativeResize="0"/>
          <p:nvPr/>
        </p:nvPicPr>
        <p:blipFill rotWithShape="1">
          <a:blip r:embed="rId3">
            <a:alphaModFix/>
          </a:blip>
          <a:srcRect b="0" l="0" r="0" t="0"/>
          <a:stretch/>
        </p:blipFill>
        <p:spPr>
          <a:xfrm>
            <a:off x="-32086" y="-1"/>
            <a:ext cx="1165491" cy="6858001"/>
          </a:xfrm>
          <a:prstGeom prst="rect">
            <a:avLst/>
          </a:prstGeom>
          <a:noFill/>
          <a:ln>
            <a:noFill/>
          </a:ln>
        </p:spPr>
      </p:pic>
      <p:sp>
        <p:nvSpPr>
          <p:cNvPr id="170" name="Google Shape;170;p9"/>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descr="Banner: Dissolved Oxygen Protocol Using a Dissolved Oxygen Probe" id="171" name="Google Shape;171;p9"/>
          <p:cNvPicPr preferRelativeResize="0"/>
          <p:nvPr/>
        </p:nvPicPr>
        <p:blipFill rotWithShape="1">
          <a:blip r:embed="rId4">
            <a:alphaModFix/>
          </a:blip>
          <a:srcRect b="0" l="0" r="0" t="0"/>
          <a:stretch/>
        </p:blipFill>
        <p:spPr>
          <a:xfrm>
            <a:off x="1118418" y="-12204"/>
            <a:ext cx="8025583" cy="1007863"/>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2016-05-28T21:57:48Z</dcterms:created>
  <dc:creator>rusty low</dc:creator>
</cp:coreProperties>
</file>