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70"/>
  </p:notesMasterIdLst>
  <p:sldIdLst>
    <p:sldId id="257" r:id="rId2"/>
    <p:sldId id="259" r:id="rId3"/>
    <p:sldId id="275" r:id="rId4"/>
    <p:sldId id="276" r:id="rId5"/>
    <p:sldId id="277" r:id="rId6"/>
    <p:sldId id="266" r:id="rId7"/>
    <p:sldId id="263" r:id="rId8"/>
    <p:sldId id="303" r:id="rId9"/>
    <p:sldId id="313" r:id="rId10"/>
    <p:sldId id="314" r:id="rId11"/>
    <p:sldId id="315" r:id="rId12"/>
    <p:sldId id="316" r:id="rId13"/>
    <p:sldId id="317" r:id="rId14"/>
    <p:sldId id="318" r:id="rId15"/>
    <p:sldId id="319" r:id="rId16"/>
    <p:sldId id="320" r:id="rId17"/>
    <p:sldId id="305" r:id="rId18"/>
    <p:sldId id="331" r:id="rId19"/>
    <p:sldId id="304" r:id="rId20"/>
    <p:sldId id="278" r:id="rId21"/>
    <p:sldId id="279" r:id="rId22"/>
    <p:sldId id="281" r:id="rId23"/>
    <p:sldId id="328" r:id="rId24"/>
    <p:sldId id="280" r:id="rId25"/>
    <p:sldId id="282" r:id="rId26"/>
    <p:sldId id="285" r:id="rId27"/>
    <p:sldId id="287" r:id="rId28"/>
    <p:sldId id="306" r:id="rId29"/>
    <p:sldId id="307" r:id="rId30"/>
    <p:sldId id="308" r:id="rId31"/>
    <p:sldId id="309" r:id="rId32"/>
    <p:sldId id="310" r:id="rId33"/>
    <p:sldId id="311" r:id="rId34"/>
    <p:sldId id="312" r:id="rId35"/>
    <p:sldId id="329" r:id="rId36"/>
    <p:sldId id="332" r:id="rId37"/>
    <p:sldId id="284" r:id="rId38"/>
    <p:sldId id="333" r:id="rId39"/>
    <p:sldId id="334" r:id="rId40"/>
    <p:sldId id="288" r:id="rId41"/>
    <p:sldId id="289" r:id="rId42"/>
    <p:sldId id="321" r:id="rId43"/>
    <p:sldId id="323" r:id="rId44"/>
    <p:sldId id="324" r:id="rId45"/>
    <p:sldId id="325" r:id="rId46"/>
    <p:sldId id="326" r:id="rId47"/>
    <p:sldId id="327" r:id="rId48"/>
    <p:sldId id="335" r:id="rId49"/>
    <p:sldId id="336" r:id="rId50"/>
    <p:sldId id="337" r:id="rId51"/>
    <p:sldId id="338" r:id="rId52"/>
    <p:sldId id="339" r:id="rId53"/>
    <p:sldId id="340" r:id="rId54"/>
    <p:sldId id="341" r:id="rId55"/>
    <p:sldId id="342" r:id="rId56"/>
    <p:sldId id="290" r:id="rId57"/>
    <p:sldId id="292" r:id="rId58"/>
    <p:sldId id="293" r:id="rId59"/>
    <p:sldId id="295" r:id="rId60"/>
    <p:sldId id="296" r:id="rId61"/>
    <p:sldId id="297" r:id="rId62"/>
    <p:sldId id="294" r:id="rId63"/>
    <p:sldId id="273" r:id="rId64"/>
    <p:sldId id="298" r:id="rId65"/>
    <p:sldId id="299" r:id="rId66"/>
    <p:sldId id="300" r:id="rId67"/>
    <p:sldId id="302" r:id="rId68"/>
    <p:sldId id="274"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3" autoAdjust="0"/>
    <p:restoredTop sz="94593" autoAdjust="0"/>
  </p:normalViewPr>
  <p:slideViewPr>
    <p:cSldViewPr snapToGrid="0" snapToObjects="1">
      <p:cViewPr varScale="1">
        <p:scale>
          <a:sx n="130" d="100"/>
          <a:sy n="130" d="100"/>
        </p:scale>
        <p:origin x="1536" y="176"/>
      </p:cViewPr>
      <p:guideLst/>
    </p:cSldViewPr>
  </p:slideViewPr>
  <p:notesTextViewPr>
    <p:cViewPr>
      <p:scale>
        <a:sx n="1" d="1"/>
        <a:sy n="1" d="1"/>
      </p:scale>
      <p:origin x="0" y="0"/>
    </p:cViewPr>
  </p:notesTextViewPr>
  <p:sorterViewPr>
    <p:cViewPr>
      <p:scale>
        <a:sx n="100" d="100"/>
        <a:sy n="100" d="100"/>
      </p:scale>
      <p:origin x="0" y="-409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27E70-729D-A548-A256-6F2AE54F3B68}" type="datetimeFigureOut">
              <a:rPr lang="en-US" smtClean="0"/>
              <a:t>5/5/20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48B56-BCAF-6C49-8156-9F67C16622ED}" type="slidenum">
              <a:rPr lang="en-US" smtClean="0"/>
              <a:t>‹#›</a:t>
            </a:fld>
            <a:endParaRPr lang="en-US" dirty="0"/>
          </a:p>
        </p:txBody>
      </p:sp>
    </p:spTree>
    <p:extLst>
      <p:ext uri="{BB962C8B-B14F-4D97-AF65-F5344CB8AC3E}">
        <p14:creationId xmlns:p14="http://schemas.microsoft.com/office/powerpoint/2010/main" val="775070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48B56-BCAF-6C49-8156-9F67C16622ED}" type="slidenum">
              <a:rPr lang="en-US" smtClean="0"/>
              <a:t>0</a:t>
            </a:fld>
            <a:endParaRPr lang="en-US" dirty="0"/>
          </a:p>
        </p:txBody>
      </p:sp>
    </p:spTree>
    <p:extLst>
      <p:ext uri="{BB962C8B-B14F-4D97-AF65-F5344CB8AC3E}">
        <p14:creationId xmlns:p14="http://schemas.microsoft.com/office/powerpoint/2010/main" val="21165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D7F23E-60C7-734B-952B-A9EC50AFFA52}" type="datetime1">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27880F-858B-9E41-870C-DA30FBF153BE}" type="slidenum">
              <a:rPr lang="en-US" smtClean="0"/>
              <a:t>‹#›</a:t>
            </a:fld>
            <a:endParaRPr lang="en-US" dirty="0"/>
          </a:p>
        </p:txBody>
      </p:sp>
    </p:spTree>
    <p:extLst>
      <p:ext uri="{BB962C8B-B14F-4D97-AF65-F5344CB8AC3E}">
        <p14:creationId xmlns:p14="http://schemas.microsoft.com/office/powerpoint/2010/main" val="1938205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27ADE2-8405-5349-ABC1-9178DFB7FAE1}" type="datetime1">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27880F-858B-9E41-870C-DA30FBF153BE}" type="slidenum">
              <a:rPr lang="en-US" smtClean="0"/>
              <a:t>‹#›</a:t>
            </a:fld>
            <a:endParaRPr lang="en-US" dirty="0"/>
          </a:p>
        </p:txBody>
      </p:sp>
    </p:spTree>
    <p:extLst>
      <p:ext uri="{BB962C8B-B14F-4D97-AF65-F5344CB8AC3E}">
        <p14:creationId xmlns:p14="http://schemas.microsoft.com/office/powerpoint/2010/main" val="1403258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E61D6-94EE-9F4C-8AFF-D15C271618D6}" type="datetime1">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27880F-858B-9E41-870C-DA30FBF153BE}" type="slidenum">
              <a:rPr lang="en-US" smtClean="0"/>
              <a:t>‹#›</a:t>
            </a:fld>
            <a:endParaRPr lang="en-US" dirty="0"/>
          </a:p>
        </p:txBody>
      </p:sp>
    </p:spTree>
    <p:extLst>
      <p:ext uri="{BB962C8B-B14F-4D97-AF65-F5344CB8AC3E}">
        <p14:creationId xmlns:p14="http://schemas.microsoft.com/office/powerpoint/2010/main" val="897172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DFA996-D1E2-384D-BC62-FF3016D31303}" type="datetime1">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27880F-858B-9E41-870C-DA30FBF153BE}" type="slidenum">
              <a:rPr lang="en-US" smtClean="0"/>
              <a:t>‹#›</a:t>
            </a:fld>
            <a:endParaRPr lang="en-US" dirty="0"/>
          </a:p>
        </p:txBody>
      </p:sp>
    </p:spTree>
    <p:extLst>
      <p:ext uri="{BB962C8B-B14F-4D97-AF65-F5344CB8AC3E}">
        <p14:creationId xmlns:p14="http://schemas.microsoft.com/office/powerpoint/2010/main" val="23249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E49709-BF43-B94B-ADE3-D46A8C02B793}" type="datetime1">
              <a:rPr lang="en-US" smtClean="0"/>
              <a:t>5/5/20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27880F-858B-9E41-870C-DA30FBF153BE}" type="slidenum">
              <a:rPr lang="en-US" smtClean="0"/>
              <a:t>‹#›</a:t>
            </a:fld>
            <a:endParaRPr lang="en-US" dirty="0"/>
          </a:p>
        </p:txBody>
      </p:sp>
    </p:spTree>
    <p:extLst>
      <p:ext uri="{BB962C8B-B14F-4D97-AF65-F5344CB8AC3E}">
        <p14:creationId xmlns:p14="http://schemas.microsoft.com/office/powerpoint/2010/main" val="1318896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05728" y="983455"/>
            <a:ext cx="7886700" cy="1325563"/>
          </a:xfrm>
        </p:spPr>
        <p:txBody>
          <a:bodyPr>
            <a:normAutofit/>
          </a:bodyPr>
          <a:lstStyle>
            <a:lvl1pPr>
              <a:defRPr sz="2800" b="1">
                <a:solidFill>
                  <a:srgbClr val="000072"/>
                </a:solidFill>
                <a:latin typeface="+mn-lt"/>
              </a:defRPr>
            </a:lvl1pPr>
          </a:lstStyle>
          <a:p>
            <a:r>
              <a:rPr lang="en-US" dirty="0"/>
              <a:t>Click to edit Master title style</a:t>
            </a:r>
          </a:p>
        </p:txBody>
      </p:sp>
      <p:sp>
        <p:nvSpPr>
          <p:cNvPr id="3" name="Content Placeholder 2"/>
          <p:cNvSpPr>
            <a:spLocks noGrp="1"/>
          </p:cNvSpPr>
          <p:nvPr>
            <p:ph sz="half" idx="1"/>
          </p:nvPr>
        </p:nvSpPr>
        <p:spPr>
          <a:xfrm>
            <a:off x="1105728" y="1835702"/>
            <a:ext cx="3886200" cy="4351338"/>
          </a:xfrm>
        </p:spPr>
        <p:txBody>
          <a:bodyPr/>
          <a:lstStyle>
            <a:lvl1pPr marL="0" indent="0">
              <a:buNone/>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1B7A5B-F364-0A48-B35B-70685BCFE707}" type="datetime1">
              <a:rPr lang="en-US" smtClean="0"/>
              <a:t>5/5/20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27880F-858B-9E41-870C-DA30FBF153BE}" type="slidenum">
              <a:rPr lang="en-US" smtClean="0"/>
              <a:t>‹#›</a:t>
            </a:fld>
            <a:endParaRPr lang="en-US" dirty="0"/>
          </a:p>
        </p:txBody>
      </p:sp>
    </p:spTree>
    <p:extLst>
      <p:ext uri="{BB962C8B-B14F-4D97-AF65-F5344CB8AC3E}">
        <p14:creationId xmlns:p14="http://schemas.microsoft.com/office/powerpoint/2010/main" val="371909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B3E0E0-2F41-0C42-B3B8-767EC8A41FEA}" type="datetime1">
              <a:rPr lang="en-US" smtClean="0"/>
              <a:t>5/5/20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27880F-858B-9E41-870C-DA30FBF153BE}" type="slidenum">
              <a:rPr lang="en-US" smtClean="0"/>
              <a:t>‹#›</a:t>
            </a:fld>
            <a:endParaRPr lang="en-US" dirty="0"/>
          </a:p>
        </p:txBody>
      </p:sp>
    </p:spTree>
    <p:extLst>
      <p:ext uri="{BB962C8B-B14F-4D97-AF65-F5344CB8AC3E}">
        <p14:creationId xmlns:p14="http://schemas.microsoft.com/office/powerpoint/2010/main" val="1512242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A0270B-9738-2446-A973-2BCE07CAEEF7}" type="datetime1">
              <a:rPr lang="en-US" smtClean="0"/>
              <a:t>5/5/20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27880F-858B-9E41-870C-DA30FBF153BE}" type="slidenum">
              <a:rPr lang="en-US" smtClean="0"/>
              <a:t>‹#›</a:t>
            </a:fld>
            <a:endParaRPr lang="en-US" dirty="0"/>
          </a:p>
        </p:txBody>
      </p:sp>
    </p:spTree>
    <p:extLst>
      <p:ext uri="{BB962C8B-B14F-4D97-AF65-F5344CB8AC3E}">
        <p14:creationId xmlns:p14="http://schemas.microsoft.com/office/powerpoint/2010/main" val="79772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8F0B38-563E-AC40-9E3D-B46DFD08851E}" type="datetime1">
              <a:rPr lang="en-US" smtClean="0"/>
              <a:t>5/5/20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27880F-858B-9E41-870C-DA30FBF153BE}" type="slidenum">
              <a:rPr lang="en-US" smtClean="0"/>
              <a:t>‹#›</a:t>
            </a:fld>
            <a:endParaRPr lang="en-US" dirty="0"/>
          </a:p>
        </p:txBody>
      </p:sp>
    </p:spTree>
    <p:extLst>
      <p:ext uri="{BB962C8B-B14F-4D97-AF65-F5344CB8AC3E}">
        <p14:creationId xmlns:p14="http://schemas.microsoft.com/office/powerpoint/2010/main" val="656726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2A0918-BF7D-0C4A-87AF-8D5F0AF729C6}" type="datetime1">
              <a:rPr lang="en-US" smtClean="0"/>
              <a:t>5/5/20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27880F-858B-9E41-870C-DA30FBF153BE}" type="slidenum">
              <a:rPr lang="en-US" smtClean="0"/>
              <a:t>‹#›</a:t>
            </a:fld>
            <a:endParaRPr lang="en-US" dirty="0"/>
          </a:p>
        </p:txBody>
      </p:sp>
    </p:spTree>
    <p:extLst>
      <p:ext uri="{BB962C8B-B14F-4D97-AF65-F5344CB8AC3E}">
        <p14:creationId xmlns:p14="http://schemas.microsoft.com/office/powerpoint/2010/main" val="167790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DDA851-4ED5-F64F-A08F-E55E72DF0F57}" type="datetime1">
              <a:rPr lang="en-US" smtClean="0"/>
              <a:t>5/5/20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27880F-858B-9E41-870C-DA30FBF153BE}" type="slidenum">
              <a:rPr lang="en-US" smtClean="0"/>
              <a:t>‹#›</a:t>
            </a:fld>
            <a:endParaRPr lang="en-US" dirty="0"/>
          </a:p>
        </p:txBody>
      </p:sp>
    </p:spTree>
    <p:extLst>
      <p:ext uri="{BB962C8B-B14F-4D97-AF65-F5344CB8AC3E}">
        <p14:creationId xmlns:p14="http://schemas.microsoft.com/office/powerpoint/2010/main" val="198363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24A09-0CBB-4049-AB23-07B0A1E9B6CE}" type="datetime1">
              <a:rPr lang="en-US" smtClean="0"/>
              <a:t>5/5/20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7880F-858B-9E41-870C-DA30FBF153BE}" type="slidenum">
              <a:rPr lang="en-US" smtClean="0"/>
              <a:t>‹#›</a:t>
            </a:fld>
            <a:endParaRPr lang="en-US" dirty="0"/>
          </a:p>
        </p:txBody>
      </p:sp>
    </p:spTree>
    <p:extLst>
      <p:ext uri="{BB962C8B-B14F-4D97-AF65-F5344CB8AC3E}">
        <p14:creationId xmlns:p14="http://schemas.microsoft.com/office/powerpoint/2010/main" val="773015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hyperlink" Target="https://www.globe.gov/documents/11865/bbb8660e-d25c-45bc-b204-79f4da0dbb16" TargetMode="External"/><Relationship Id="rId4" Type="http://schemas.openxmlformats.org/officeDocument/2006/relationships/hyperlink" Target="https://www.globe.gov/documents/11865/4b0995e6-9d08-4578-830a-95d339f1f47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hyperlink" Target="https://www.globe.gov/documents/11865/680502f7-9024-4891-bec5-64aba3a6bc41" TargetMode="External"/><Relationship Id="rId5" Type="http://schemas.openxmlformats.org/officeDocument/2006/relationships/hyperlink" Target="http://www.globe.gov/documents/11865/26f37835-c82a-4418-906d-23ec9f6c64a9" TargetMode="External"/><Relationship Id="rId4" Type="http://schemas.openxmlformats.org/officeDocument/2006/relationships/hyperlink" Target="http://www.globe.gov/documents/352961/353271/Soil+Characterization+Site+Definition+Sheet/a3624505-f6c3-4f22-be4c-75d2b6e98d7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www.globe.gov/do-globe/globe-teachers-guide/instruments#http:/www.globe.gov/documents/10157/21dc2a21-f1d2-417e-a2d1-b9f6ec527f04" TargetMode="External"/><Relationship Id="rId4" Type="http://schemas.openxmlformats.org/officeDocument/2006/relationships/hyperlink" Target="http://www.globe.gov/documents/10157/380993/Tool+Ki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hyperlink" Target="https://www.globe.gov/documents/11865/354449/Dissolved+Oxygen+protocol/f9946a8c-7aa9-4634-a39d-d0f876b00c3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www.globe.gov/documents/11865/678afebe-dbe6-4144-bdaf-adc7df5332a3" TargetMode="External"/><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hyperlink" Target="http://www.globe.gov/documents/11865/2246c86a-73c0-44c5-8376-a9cb19ad5b14" TargetMode="External"/><Relationship Id="rId5" Type="http://schemas.openxmlformats.org/officeDocument/2006/relationships/hyperlink" Target="http://www.globe.gov/documents/11865/4b0995e6-9d08-4578-830a-95d339f1f47f" TargetMode="External"/><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9.jpg"/><Relationship Id="rId1" Type="http://schemas.openxmlformats.org/officeDocument/2006/relationships/slideLayout" Target="../slideLayouts/slideLayout4.xml"/><Relationship Id="rId5" Type="http://schemas.openxmlformats.org/officeDocument/2006/relationships/hyperlink" Target="http://www.globe.gov/documents/11865/bbb8660e-d25c-45bc-b204-79f4da0dbb16" TargetMode="External"/><Relationship Id="rId4" Type="http://schemas.openxmlformats.org/officeDocument/2006/relationships/image" Target="../media/image16.jpg"/></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jpg"/><Relationship Id="rId7" Type="http://schemas.openxmlformats.org/officeDocument/2006/relationships/hyperlink" Target="https://itunes.apple.com/us/app/globe-data-entry/id980592274?ls=1&amp;mt=8" TargetMode="External"/><Relationship Id="rId2" Type="http://schemas.openxmlformats.org/officeDocument/2006/relationships/image" Target="../media/image31.jpg"/><Relationship Id="rId1" Type="http://schemas.openxmlformats.org/officeDocument/2006/relationships/slideLayout" Target="../slideLayouts/slideLayout4.xml"/><Relationship Id="rId6" Type="http://schemas.openxmlformats.org/officeDocument/2006/relationships/hyperlink" Target="https://play.google.com/store/apps/details?id=gov.nasa.globe.deapp&amp;hl=en" TargetMode="External"/><Relationship Id="rId5" Type="http://schemas.openxmlformats.org/officeDocument/2006/relationships/hyperlink" Target="mailto:DATA@GLOBE.GOV" TargetMode="External"/><Relationship Id="rId4"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5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hyperlink" Target="https://www.globe.gov/documents/10157/7349361/Viz+tutorial.pdf" TargetMode="External"/><Relationship Id="rId4" Type="http://schemas.openxmlformats.org/officeDocument/2006/relationships/hyperlink" Target="http://vis.globe.gov/GLOB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6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hyperlink" Target="http://climate.nasa.gov/" TargetMode="External"/><Relationship Id="rId3" Type="http://schemas.openxmlformats.org/officeDocument/2006/relationships/image" Target="../media/image43.jpg"/><Relationship Id="rId7" Type="http://schemas.openxmlformats.org/officeDocument/2006/relationships/hyperlink" Target="http://nasawavelength.org/" TargetMode="External"/><Relationship Id="rId2" Type="http://schemas.openxmlformats.org/officeDocument/2006/relationships/image" Target="../media/image42.jpg"/><Relationship Id="rId1" Type="http://schemas.openxmlformats.org/officeDocument/2006/relationships/slideLayout" Target="../slideLayouts/slideLayout4.xml"/><Relationship Id="rId6" Type="http://schemas.openxmlformats.org/officeDocument/2006/relationships/hyperlink" Target="http://www.globe.gov/" TargetMode="External"/><Relationship Id="rId5" Type="http://schemas.openxmlformats.org/officeDocument/2006/relationships/hyperlink" Target="mailto:help@globe.gov" TargetMode="External"/><Relationship Id="rId4" Type="http://schemas.openxmlformats.org/officeDocument/2006/relationships/hyperlink" Target="https://docs.google.com/forms/d/1nF4DOebsUPFN2I3Sl73HZkrN_BzFnjAgCBdAQAt_E0I/viewform?c=0&amp;w=1" TargetMode="External"/><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hyperlink" Target="http://rapidfire.sci.gsfc.nasa.gov/" TargetMode="External"/><Relationship Id="rId5" Type="http://schemas.openxmlformats.org/officeDocument/2006/relationships/image" Target="../media/image13.jpg"/><Relationship Id="rId4" Type="http://schemas.openxmlformats.org/officeDocument/2006/relationships/hyperlink" Target="http://earthobservatory.nasa.gov/Features/ChesapeakeBa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127880F-858B-9E41-870C-DA30FBF153BE}" type="slidenum">
              <a:rPr lang="en-US" smtClean="0"/>
              <a:pPr/>
              <a:t>0</a:t>
            </a:fld>
            <a:endParaRPr lang="en-US" dirty="0"/>
          </a:p>
        </p:txBody>
      </p:sp>
      <p:sp>
        <p:nvSpPr>
          <p:cNvPr id="5" name="Title 4" hidden="1"/>
          <p:cNvSpPr>
            <a:spLocks noGrp="1"/>
          </p:cNvSpPr>
          <p:nvPr>
            <p:ph type="title"/>
          </p:nvPr>
        </p:nvSpPr>
        <p:spPr/>
        <p:txBody>
          <a:bodyPr/>
          <a:lstStyle/>
          <a:p>
            <a:r>
              <a:rPr lang="en-US" dirty="0"/>
              <a:t>Slide One</a:t>
            </a:r>
          </a:p>
        </p:txBody>
      </p:sp>
      <p:pic>
        <p:nvPicPr>
          <p:cNvPr id="7" name="Content Placeholder 6" descr="Artistic image of a person taking a reading from a bucket of sample water using a probe."/>
          <p:cNvPicPr>
            <a:picLocks noGrp="1" noChangeAspect="1"/>
          </p:cNvPicPr>
          <p:nvPr>
            <p:ph sz="half" idx="2"/>
          </p:nvPr>
        </p:nvPicPr>
        <p:blipFill>
          <a:blip r:embed="rId3"/>
          <a:stretch>
            <a:fillRect/>
          </a:stretch>
        </p:blipFill>
        <p:spPr>
          <a:xfrm>
            <a:off x="595" y="1"/>
            <a:ext cx="9142809" cy="7022186"/>
          </a:xfrm>
        </p:spPr>
      </p:pic>
    </p:spTree>
    <p:extLst>
      <p:ext uri="{BB962C8B-B14F-4D97-AF65-F5344CB8AC3E}">
        <p14:creationId xmlns:p14="http://schemas.microsoft.com/office/powerpoint/2010/main" val="178477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9</a:t>
            </a:fld>
            <a:endParaRPr lang="en-US" dirty="0"/>
          </a:p>
        </p:txBody>
      </p:sp>
      <p:pic>
        <p:nvPicPr>
          <p:cNvPr id="7" name="Picture 6" descr="Banner: Dissolved Oxygen Protocol"/>
          <p:cNvPicPr>
            <a:picLocks noChangeAspect="1"/>
          </p:cNvPicPr>
          <p:nvPr/>
        </p:nvPicPr>
        <p:blipFill>
          <a:blip r:embed="rId2"/>
          <a:stretch>
            <a:fillRect/>
          </a:stretch>
        </p:blipFill>
        <p:spPr>
          <a:xfrm>
            <a:off x="1118417" y="4762"/>
            <a:ext cx="8025583" cy="1034944"/>
          </a:xfrm>
          <a:prstGeom prst="rect">
            <a:avLst/>
          </a:prstGeom>
        </p:spPr>
      </p:pic>
      <p:pic>
        <p:nvPicPr>
          <p:cNvPr id="6" name="Content Placeholder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6" y="-8468"/>
            <a:ext cx="1165491" cy="6858001"/>
          </a:xfrm>
          <a:prstGeom prst="rect">
            <a:avLst/>
          </a:prstGeom>
        </p:spPr>
      </p:pic>
      <p:sp>
        <p:nvSpPr>
          <p:cNvPr id="2" name="Title 1"/>
          <p:cNvSpPr>
            <a:spLocks noGrp="1"/>
          </p:cNvSpPr>
          <p:nvPr>
            <p:ph type="title"/>
          </p:nvPr>
        </p:nvSpPr>
        <p:spPr>
          <a:xfrm>
            <a:off x="1105728" y="983455"/>
            <a:ext cx="7886700" cy="684883"/>
          </a:xfrm>
        </p:spPr>
        <p:txBody>
          <a:bodyPr/>
          <a:lstStyle/>
          <a:p>
            <a:r>
              <a:rPr lang="en-US" dirty="0"/>
              <a:t>Let’s Test your Knowledge! Answer to Question 1</a:t>
            </a:r>
          </a:p>
        </p:txBody>
      </p:sp>
      <p:sp>
        <p:nvSpPr>
          <p:cNvPr id="3" name="Content Placeholder 2"/>
          <p:cNvSpPr>
            <a:spLocks noGrp="1"/>
          </p:cNvSpPr>
          <p:nvPr>
            <p:ph sz="half" idx="1"/>
          </p:nvPr>
        </p:nvSpPr>
        <p:spPr>
          <a:xfrm>
            <a:off x="1224074" y="1835702"/>
            <a:ext cx="7291276" cy="4351338"/>
          </a:xfrm>
        </p:spPr>
        <p:txBody>
          <a:bodyPr>
            <a:normAutofit/>
          </a:bodyPr>
          <a:lstStyle/>
          <a:p>
            <a:r>
              <a:rPr lang="en-US" sz="2400" dirty="0"/>
              <a:t>True or False: The dissolved oxygen measurement measures oxygen found in the water molecule.</a:t>
            </a:r>
          </a:p>
          <a:p>
            <a:endParaRPr lang="en-US" sz="2400" dirty="0">
              <a:solidFill>
                <a:srgbClr val="FF0000"/>
              </a:solidFill>
            </a:endParaRPr>
          </a:p>
          <a:p>
            <a:r>
              <a:rPr lang="en-US" sz="2400" b="1" dirty="0">
                <a:solidFill>
                  <a:srgbClr val="FF0000"/>
                </a:solidFill>
              </a:rPr>
              <a:t>Answer: False. The measurement does not measure the oxygen in water molecules </a:t>
            </a:r>
            <a:r>
              <a:rPr lang="en-US" sz="2400" dirty="0">
                <a:solidFill>
                  <a:srgbClr val="FF0000"/>
                </a:solidFill>
                <a:sym typeface="Wingdings"/>
              </a:rPr>
              <a:t></a:t>
            </a:r>
            <a:endParaRPr lang="en-US" sz="2400" dirty="0">
              <a:solidFill>
                <a:srgbClr val="FF0000"/>
              </a:solidFill>
            </a:endParaRPr>
          </a:p>
        </p:txBody>
      </p:sp>
    </p:spTree>
    <p:extLst>
      <p:ext uri="{BB962C8B-B14F-4D97-AF65-F5344CB8AC3E}">
        <p14:creationId xmlns:p14="http://schemas.microsoft.com/office/powerpoint/2010/main" val="924944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10</a:t>
            </a:fld>
            <a:endParaRPr lang="en-US" dirty="0"/>
          </a:p>
        </p:txBody>
      </p:sp>
      <p:pic>
        <p:nvPicPr>
          <p:cNvPr id="7" name="Picture 6" descr="Banner: Dissolved Oxygen Protocol"/>
          <p:cNvPicPr>
            <a:picLocks noChangeAspect="1"/>
          </p:cNvPicPr>
          <p:nvPr/>
        </p:nvPicPr>
        <p:blipFill>
          <a:blip r:embed="rId2"/>
          <a:stretch>
            <a:fillRect/>
          </a:stretch>
        </p:blipFill>
        <p:spPr>
          <a:xfrm>
            <a:off x="1152283" y="13229"/>
            <a:ext cx="8025583" cy="1034944"/>
          </a:xfrm>
          <a:prstGeom prst="rect">
            <a:avLst/>
          </a:prstGeom>
        </p:spPr>
      </p:pic>
      <p:pic>
        <p:nvPicPr>
          <p:cNvPr id="6" name="Content Placeholder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6" y="-1"/>
            <a:ext cx="1165491" cy="6858001"/>
          </a:xfrm>
          <a:prstGeom prst="rect">
            <a:avLst/>
          </a:prstGeom>
        </p:spPr>
      </p:pic>
      <p:sp>
        <p:nvSpPr>
          <p:cNvPr id="2" name="Title 1"/>
          <p:cNvSpPr>
            <a:spLocks noGrp="1"/>
          </p:cNvSpPr>
          <p:nvPr>
            <p:ph type="title"/>
          </p:nvPr>
        </p:nvSpPr>
        <p:spPr>
          <a:xfrm>
            <a:off x="1105728" y="983455"/>
            <a:ext cx="7886700" cy="684883"/>
          </a:xfrm>
        </p:spPr>
        <p:txBody>
          <a:bodyPr/>
          <a:lstStyle/>
          <a:p>
            <a:r>
              <a:rPr lang="en-US" dirty="0"/>
              <a:t>Let’s Test your Knowledge! Question 2</a:t>
            </a:r>
          </a:p>
        </p:txBody>
      </p:sp>
      <p:sp>
        <p:nvSpPr>
          <p:cNvPr id="3" name="Content Placeholder 2"/>
          <p:cNvSpPr>
            <a:spLocks noGrp="1"/>
          </p:cNvSpPr>
          <p:nvPr>
            <p:ph sz="half" idx="1"/>
          </p:nvPr>
        </p:nvSpPr>
        <p:spPr>
          <a:xfrm>
            <a:off x="1224074" y="1835702"/>
            <a:ext cx="7291276" cy="4351338"/>
          </a:xfrm>
        </p:spPr>
        <p:txBody>
          <a:bodyPr>
            <a:normAutofit/>
          </a:bodyPr>
          <a:lstStyle/>
          <a:p>
            <a:r>
              <a:rPr lang="en-US" sz="2400" dirty="0"/>
              <a:t>True or False: All other things being equal, colder water can dissolve more oxygen than warmer water.</a:t>
            </a:r>
          </a:p>
          <a:p>
            <a:endParaRPr lang="en-US" sz="2400" dirty="0">
              <a:solidFill>
                <a:srgbClr val="FF0000"/>
              </a:solidFill>
            </a:endParaRPr>
          </a:p>
        </p:txBody>
      </p:sp>
    </p:spTree>
    <p:extLst>
      <p:ext uri="{BB962C8B-B14F-4D97-AF65-F5344CB8AC3E}">
        <p14:creationId xmlns:p14="http://schemas.microsoft.com/office/powerpoint/2010/main" val="1332851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11</a:t>
            </a:fld>
            <a:endParaRPr lang="en-US" dirty="0"/>
          </a:p>
        </p:txBody>
      </p:sp>
      <p:pic>
        <p:nvPicPr>
          <p:cNvPr id="7" name="Picture 6" descr="Banner: Dissolved Oxygen Protocol"/>
          <p:cNvPicPr>
            <a:picLocks noChangeAspect="1"/>
          </p:cNvPicPr>
          <p:nvPr/>
        </p:nvPicPr>
        <p:blipFill>
          <a:blip r:embed="rId2"/>
          <a:stretch>
            <a:fillRect/>
          </a:stretch>
        </p:blipFill>
        <p:spPr>
          <a:xfrm>
            <a:off x="1118417" y="13229"/>
            <a:ext cx="8025583" cy="1034944"/>
          </a:xfrm>
          <a:prstGeom prst="rect">
            <a:avLst/>
          </a:prstGeom>
        </p:spPr>
      </p:pic>
      <p:pic>
        <p:nvPicPr>
          <p:cNvPr id="6" name="Content Placeholder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6" y="-1"/>
            <a:ext cx="1165491" cy="6858001"/>
          </a:xfrm>
          <a:prstGeom prst="rect">
            <a:avLst/>
          </a:prstGeom>
        </p:spPr>
      </p:pic>
      <p:sp>
        <p:nvSpPr>
          <p:cNvPr id="2" name="Title 1"/>
          <p:cNvSpPr>
            <a:spLocks noGrp="1"/>
          </p:cNvSpPr>
          <p:nvPr>
            <p:ph type="title"/>
          </p:nvPr>
        </p:nvSpPr>
        <p:spPr>
          <a:xfrm>
            <a:off x="1105728" y="983455"/>
            <a:ext cx="7886700" cy="684883"/>
          </a:xfrm>
        </p:spPr>
        <p:txBody>
          <a:bodyPr/>
          <a:lstStyle/>
          <a:p>
            <a:r>
              <a:rPr lang="en-US" dirty="0"/>
              <a:t>Let’s Test your Knowledge! Answer to Question 2</a:t>
            </a:r>
          </a:p>
        </p:txBody>
      </p:sp>
      <p:sp>
        <p:nvSpPr>
          <p:cNvPr id="3" name="Content Placeholder 2"/>
          <p:cNvSpPr>
            <a:spLocks noGrp="1"/>
          </p:cNvSpPr>
          <p:nvPr>
            <p:ph sz="half" idx="1"/>
          </p:nvPr>
        </p:nvSpPr>
        <p:spPr>
          <a:xfrm>
            <a:off x="1224074" y="1835702"/>
            <a:ext cx="7291276" cy="4351338"/>
          </a:xfrm>
        </p:spPr>
        <p:txBody>
          <a:bodyPr>
            <a:normAutofit/>
          </a:bodyPr>
          <a:lstStyle/>
          <a:p>
            <a:r>
              <a:rPr lang="en-US" sz="2400" dirty="0"/>
              <a:t>True or False: All other things being equal, colder water can dissolve more oxygen than warmer water.</a:t>
            </a:r>
          </a:p>
          <a:p>
            <a:endParaRPr lang="en-US" sz="2400" dirty="0"/>
          </a:p>
          <a:p>
            <a:r>
              <a:rPr lang="en-US" sz="2400" b="1" dirty="0">
                <a:solidFill>
                  <a:srgbClr val="FF0000"/>
                </a:solidFill>
              </a:rPr>
              <a:t>Answer: True </a:t>
            </a:r>
            <a:r>
              <a:rPr lang="en-US" sz="2400" b="1" dirty="0">
                <a:solidFill>
                  <a:srgbClr val="FF0000"/>
                </a:solidFill>
                <a:sym typeface="Wingdings"/>
              </a:rPr>
              <a:t> </a:t>
            </a:r>
            <a:endParaRPr lang="en-US" sz="2400" b="1" dirty="0">
              <a:solidFill>
                <a:srgbClr val="FF0000"/>
              </a:solidFill>
            </a:endParaRPr>
          </a:p>
          <a:p>
            <a:endParaRPr lang="en-US" sz="2400" dirty="0">
              <a:solidFill>
                <a:srgbClr val="FF0000"/>
              </a:solidFill>
            </a:endParaRPr>
          </a:p>
        </p:txBody>
      </p:sp>
    </p:spTree>
    <p:extLst>
      <p:ext uri="{BB962C8B-B14F-4D97-AF65-F5344CB8AC3E}">
        <p14:creationId xmlns:p14="http://schemas.microsoft.com/office/powerpoint/2010/main" val="1810744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12</a:t>
            </a:fld>
            <a:endParaRPr lang="en-US" dirty="0"/>
          </a:p>
        </p:txBody>
      </p:sp>
      <p:pic>
        <p:nvPicPr>
          <p:cNvPr id="7" name="Picture 6" descr="Banner: Dissolved Oxygen Protocol"/>
          <p:cNvPicPr>
            <a:picLocks noChangeAspect="1"/>
          </p:cNvPicPr>
          <p:nvPr/>
        </p:nvPicPr>
        <p:blipFill>
          <a:blip r:embed="rId2"/>
          <a:stretch>
            <a:fillRect/>
          </a:stretch>
        </p:blipFill>
        <p:spPr>
          <a:xfrm>
            <a:off x="1118417" y="13229"/>
            <a:ext cx="8025583" cy="1034944"/>
          </a:xfrm>
          <a:prstGeom prst="rect">
            <a:avLst/>
          </a:prstGeom>
        </p:spPr>
      </p:pic>
      <p:pic>
        <p:nvPicPr>
          <p:cNvPr id="6" name="Content Placeholder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6" y="-1"/>
            <a:ext cx="1165491" cy="6858001"/>
          </a:xfrm>
          <a:prstGeom prst="rect">
            <a:avLst/>
          </a:prstGeom>
        </p:spPr>
      </p:pic>
      <p:sp>
        <p:nvSpPr>
          <p:cNvPr id="2" name="Title 1"/>
          <p:cNvSpPr>
            <a:spLocks noGrp="1"/>
          </p:cNvSpPr>
          <p:nvPr>
            <p:ph type="title"/>
          </p:nvPr>
        </p:nvSpPr>
        <p:spPr>
          <a:xfrm>
            <a:off x="1105728" y="983455"/>
            <a:ext cx="7886700" cy="684883"/>
          </a:xfrm>
        </p:spPr>
        <p:txBody>
          <a:bodyPr/>
          <a:lstStyle/>
          <a:p>
            <a:r>
              <a:rPr lang="en-US" dirty="0"/>
              <a:t>Let’s Test your Knowledge! Question 3</a:t>
            </a:r>
          </a:p>
        </p:txBody>
      </p:sp>
      <p:sp>
        <p:nvSpPr>
          <p:cNvPr id="3" name="Content Placeholder 2"/>
          <p:cNvSpPr>
            <a:spLocks noGrp="1"/>
          </p:cNvSpPr>
          <p:nvPr>
            <p:ph sz="half" idx="1"/>
          </p:nvPr>
        </p:nvSpPr>
        <p:spPr>
          <a:xfrm>
            <a:off x="1224074" y="1835702"/>
            <a:ext cx="7291276" cy="4351338"/>
          </a:xfrm>
        </p:spPr>
        <p:txBody>
          <a:bodyPr>
            <a:normAutofit/>
          </a:bodyPr>
          <a:lstStyle/>
          <a:p>
            <a:r>
              <a:rPr lang="en-US" sz="2400" dirty="0"/>
              <a:t>Which of the following is a way that oxygen can be added to an aquatic system? </a:t>
            </a:r>
          </a:p>
          <a:p>
            <a:endParaRPr lang="en-US" sz="2400" dirty="0"/>
          </a:p>
          <a:p>
            <a:pPr marL="457200" indent="-457200">
              <a:buFont typeface="+mj-lt"/>
              <a:buAutoNum type="alphaUcPeriod"/>
            </a:pPr>
            <a:r>
              <a:rPr lang="en-US" sz="2400" dirty="0"/>
              <a:t>By plants during photosynthesis.</a:t>
            </a:r>
          </a:p>
          <a:p>
            <a:pPr marL="457200" indent="-457200">
              <a:buFont typeface="+mj-lt"/>
              <a:buAutoNum type="alphaUcPeriod"/>
            </a:pPr>
            <a:r>
              <a:rPr lang="en-US" sz="2400" dirty="0"/>
              <a:t>Through diffusion from the atmosphere.</a:t>
            </a:r>
          </a:p>
          <a:p>
            <a:pPr marL="457200" indent="-457200">
              <a:buFont typeface="+mj-lt"/>
              <a:buAutoNum type="alphaUcPeriod"/>
            </a:pPr>
            <a:r>
              <a:rPr lang="en-US" sz="2400" dirty="0"/>
              <a:t>By aeration, which is the mixing of water by air, through things like waves and waterfalls.</a:t>
            </a:r>
          </a:p>
          <a:p>
            <a:pPr marL="457200" indent="-457200">
              <a:buFont typeface="+mj-lt"/>
              <a:buAutoNum type="alphaUcPeriod"/>
            </a:pPr>
            <a:r>
              <a:rPr lang="en-US" sz="2400" dirty="0"/>
              <a:t>A and B only</a:t>
            </a:r>
          </a:p>
          <a:p>
            <a:pPr marL="457200" indent="-457200">
              <a:buFont typeface="+mj-lt"/>
              <a:buAutoNum type="alphaUcPeriod"/>
            </a:pPr>
            <a:r>
              <a:rPr lang="en-US" sz="2400" dirty="0"/>
              <a:t>A, B, and C</a:t>
            </a:r>
          </a:p>
          <a:p>
            <a:endParaRPr lang="en-US" sz="2400" dirty="0"/>
          </a:p>
          <a:p>
            <a:endParaRPr lang="en-US" sz="2400" dirty="0">
              <a:solidFill>
                <a:srgbClr val="FF0000"/>
              </a:solidFill>
            </a:endParaRPr>
          </a:p>
        </p:txBody>
      </p:sp>
    </p:spTree>
    <p:extLst>
      <p:ext uri="{BB962C8B-B14F-4D97-AF65-F5344CB8AC3E}">
        <p14:creationId xmlns:p14="http://schemas.microsoft.com/office/powerpoint/2010/main" val="955509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13</a:t>
            </a:fld>
            <a:endParaRPr lang="en-US" dirty="0"/>
          </a:p>
        </p:txBody>
      </p:sp>
      <p:pic>
        <p:nvPicPr>
          <p:cNvPr id="7" name="Picture 6" descr="Banner: Dissolved Oxygen Protocol"/>
          <p:cNvPicPr>
            <a:picLocks noChangeAspect="1"/>
          </p:cNvPicPr>
          <p:nvPr/>
        </p:nvPicPr>
        <p:blipFill>
          <a:blip r:embed="rId2"/>
          <a:stretch>
            <a:fillRect/>
          </a:stretch>
        </p:blipFill>
        <p:spPr>
          <a:xfrm>
            <a:off x="1118417" y="13229"/>
            <a:ext cx="8025583" cy="1034944"/>
          </a:xfrm>
          <a:prstGeom prst="rect">
            <a:avLst/>
          </a:prstGeom>
        </p:spPr>
      </p:pic>
      <p:pic>
        <p:nvPicPr>
          <p:cNvPr id="6" name="Content Placeholder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6" y="-1"/>
            <a:ext cx="1165491" cy="6858001"/>
          </a:xfrm>
          <a:prstGeom prst="rect">
            <a:avLst/>
          </a:prstGeom>
        </p:spPr>
      </p:pic>
      <p:sp>
        <p:nvSpPr>
          <p:cNvPr id="2" name="Title 1"/>
          <p:cNvSpPr>
            <a:spLocks noGrp="1"/>
          </p:cNvSpPr>
          <p:nvPr>
            <p:ph type="title"/>
          </p:nvPr>
        </p:nvSpPr>
        <p:spPr>
          <a:xfrm>
            <a:off x="1105728" y="983455"/>
            <a:ext cx="7886700" cy="684883"/>
          </a:xfrm>
        </p:spPr>
        <p:txBody>
          <a:bodyPr/>
          <a:lstStyle/>
          <a:p>
            <a:r>
              <a:rPr lang="en-US" dirty="0"/>
              <a:t>Let’s Test your Knowledge! Answer to Question 3</a:t>
            </a:r>
          </a:p>
        </p:txBody>
      </p:sp>
      <p:sp>
        <p:nvSpPr>
          <p:cNvPr id="3" name="Content Placeholder 2"/>
          <p:cNvSpPr>
            <a:spLocks noGrp="1"/>
          </p:cNvSpPr>
          <p:nvPr>
            <p:ph sz="half" idx="1"/>
          </p:nvPr>
        </p:nvSpPr>
        <p:spPr>
          <a:xfrm>
            <a:off x="1224074" y="1835702"/>
            <a:ext cx="7291276" cy="4351338"/>
          </a:xfrm>
        </p:spPr>
        <p:txBody>
          <a:bodyPr>
            <a:normAutofit/>
          </a:bodyPr>
          <a:lstStyle/>
          <a:p>
            <a:r>
              <a:rPr lang="en-US" sz="2400" dirty="0"/>
              <a:t>Which of the following is a way that oxygen can be added to an aquatic system? </a:t>
            </a:r>
          </a:p>
          <a:p>
            <a:endParaRPr lang="en-US" sz="2400" dirty="0"/>
          </a:p>
          <a:p>
            <a:pPr marL="457200" indent="-457200">
              <a:buFont typeface="+mj-lt"/>
              <a:buAutoNum type="alphaUcPeriod"/>
            </a:pPr>
            <a:r>
              <a:rPr lang="en-US" sz="2400" dirty="0"/>
              <a:t>By plants during photosynthesis.</a:t>
            </a:r>
          </a:p>
          <a:p>
            <a:pPr marL="457200" indent="-457200">
              <a:buFont typeface="+mj-lt"/>
              <a:buAutoNum type="alphaUcPeriod"/>
            </a:pPr>
            <a:r>
              <a:rPr lang="en-US" sz="2400" dirty="0"/>
              <a:t>Through diffusion from the atmosphere.</a:t>
            </a:r>
          </a:p>
          <a:p>
            <a:pPr marL="457200" indent="-457200">
              <a:buFont typeface="+mj-lt"/>
              <a:buAutoNum type="alphaUcPeriod"/>
            </a:pPr>
            <a:r>
              <a:rPr lang="en-US" sz="2400" dirty="0"/>
              <a:t>By aeration, which is the mixing of water by air, through things like waves and waterfalls.</a:t>
            </a:r>
          </a:p>
          <a:p>
            <a:pPr marL="457200" indent="-457200">
              <a:buFont typeface="+mj-lt"/>
              <a:buAutoNum type="alphaUcPeriod"/>
            </a:pPr>
            <a:r>
              <a:rPr lang="en-US" sz="2400" dirty="0"/>
              <a:t>A and B only</a:t>
            </a:r>
          </a:p>
          <a:p>
            <a:pPr marL="457200" indent="-457200">
              <a:buFont typeface="+mj-lt"/>
              <a:buAutoNum type="alphaUcPeriod"/>
            </a:pPr>
            <a:r>
              <a:rPr lang="en-US" sz="2400" b="1" dirty="0">
                <a:solidFill>
                  <a:srgbClr val="FF0000"/>
                </a:solidFill>
              </a:rPr>
              <a:t>A, B, and C- correct </a:t>
            </a:r>
            <a:r>
              <a:rPr lang="en-US" sz="2400" b="1" dirty="0">
                <a:solidFill>
                  <a:srgbClr val="FF0000"/>
                </a:solidFill>
                <a:sym typeface="Wingdings"/>
              </a:rPr>
              <a:t> </a:t>
            </a:r>
            <a:endParaRPr lang="en-US" sz="2400" b="1" dirty="0">
              <a:solidFill>
                <a:srgbClr val="FF0000"/>
              </a:solidFill>
            </a:endParaRPr>
          </a:p>
          <a:p>
            <a:endParaRPr lang="en-US" sz="2400" dirty="0"/>
          </a:p>
          <a:p>
            <a:endParaRPr lang="en-US" sz="2400" dirty="0">
              <a:solidFill>
                <a:srgbClr val="FF0000"/>
              </a:solidFill>
            </a:endParaRPr>
          </a:p>
        </p:txBody>
      </p:sp>
    </p:spTree>
    <p:extLst>
      <p:ext uri="{BB962C8B-B14F-4D97-AF65-F5344CB8AC3E}">
        <p14:creationId xmlns:p14="http://schemas.microsoft.com/office/powerpoint/2010/main" val="1011488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14</a:t>
            </a:fld>
            <a:endParaRPr lang="en-US" dirty="0"/>
          </a:p>
        </p:txBody>
      </p:sp>
      <p:pic>
        <p:nvPicPr>
          <p:cNvPr id="7" name="Picture 6" descr="Banner: Dissolved Oxygen Protocol"/>
          <p:cNvPicPr>
            <a:picLocks noChangeAspect="1"/>
          </p:cNvPicPr>
          <p:nvPr/>
        </p:nvPicPr>
        <p:blipFill>
          <a:blip r:embed="rId2"/>
          <a:stretch>
            <a:fillRect/>
          </a:stretch>
        </p:blipFill>
        <p:spPr>
          <a:xfrm>
            <a:off x="1118417" y="13229"/>
            <a:ext cx="8025583" cy="1034944"/>
          </a:xfrm>
          <a:prstGeom prst="rect">
            <a:avLst/>
          </a:prstGeom>
        </p:spPr>
      </p:pic>
      <p:pic>
        <p:nvPicPr>
          <p:cNvPr id="6" name="Content Placeholder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6" y="-1"/>
            <a:ext cx="1165491" cy="6858001"/>
          </a:xfrm>
          <a:prstGeom prst="rect">
            <a:avLst/>
          </a:prstGeom>
        </p:spPr>
      </p:pic>
      <p:sp>
        <p:nvSpPr>
          <p:cNvPr id="2" name="Title 1"/>
          <p:cNvSpPr>
            <a:spLocks noGrp="1"/>
          </p:cNvSpPr>
          <p:nvPr>
            <p:ph type="title"/>
          </p:nvPr>
        </p:nvSpPr>
        <p:spPr>
          <a:xfrm>
            <a:off x="1105728" y="983455"/>
            <a:ext cx="7886700" cy="684883"/>
          </a:xfrm>
        </p:spPr>
        <p:txBody>
          <a:bodyPr/>
          <a:lstStyle/>
          <a:p>
            <a:r>
              <a:rPr lang="en-US" dirty="0"/>
              <a:t>Let’s Test your Knowledge! Question 4</a:t>
            </a:r>
          </a:p>
        </p:txBody>
      </p:sp>
      <p:sp>
        <p:nvSpPr>
          <p:cNvPr id="3" name="Content Placeholder 2"/>
          <p:cNvSpPr>
            <a:spLocks noGrp="1"/>
          </p:cNvSpPr>
          <p:nvPr>
            <p:ph sz="half" idx="1"/>
          </p:nvPr>
        </p:nvSpPr>
        <p:spPr>
          <a:xfrm>
            <a:off x="1224074" y="1835702"/>
            <a:ext cx="7291276" cy="4351338"/>
          </a:xfrm>
        </p:spPr>
        <p:txBody>
          <a:bodyPr>
            <a:normAutofit/>
          </a:bodyPr>
          <a:lstStyle/>
          <a:p>
            <a:r>
              <a:rPr lang="en-US" sz="2400" dirty="0"/>
              <a:t>When is water considered to be hypoxic? Hypoxia is a condition where there is:  </a:t>
            </a:r>
          </a:p>
          <a:p>
            <a:endParaRPr lang="en-US" sz="2400" dirty="0"/>
          </a:p>
          <a:p>
            <a:pPr marL="457200" indent="-457200">
              <a:buFont typeface="+mj-lt"/>
              <a:buAutoNum type="alphaUcPeriod"/>
            </a:pPr>
            <a:r>
              <a:rPr lang="en-US" sz="2400" dirty="0"/>
              <a:t>Less than 2 ppm of dissolved oxygen in the water</a:t>
            </a:r>
          </a:p>
          <a:p>
            <a:pPr marL="457200" indent="-457200">
              <a:buFont typeface="+mj-lt"/>
              <a:buAutoNum type="alphaUcPeriod"/>
            </a:pPr>
            <a:r>
              <a:rPr lang="en-US" sz="2400" dirty="0"/>
              <a:t>When there is no dissolved oxygen in the water</a:t>
            </a:r>
          </a:p>
          <a:p>
            <a:pPr marL="457200" indent="-457200">
              <a:buFont typeface="+mj-lt"/>
              <a:buAutoNum type="alphaUcPeriod"/>
            </a:pPr>
            <a:r>
              <a:rPr lang="en-US" sz="2400" dirty="0"/>
              <a:t>When there is too much dissolved oxygen in the water  </a:t>
            </a:r>
          </a:p>
          <a:p>
            <a:pPr marL="457200" indent="-457200">
              <a:buFont typeface="+mj-lt"/>
              <a:buAutoNum type="alphaUcPeriod"/>
            </a:pPr>
            <a:endParaRPr lang="en-US" sz="2400" dirty="0"/>
          </a:p>
          <a:p>
            <a:pPr marL="457200" indent="-457200">
              <a:buFont typeface="+mj-lt"/>
              <a:buAutoNum type="alphaUcPeriod"/>
            </a:pPr>
            <a:endParaRPr lang="en-US" sz="2400" dirty="0">
              <a:solidFill>
                <a:srgbClr val="FF0000"/>
              </a:solidFill>
            </a:endParaRPr>
          </a:p>
        </p:txBody>
      </p:sp>
    </p:spTree>
    <p:extLst>
      <p:ext uri="{BB962C8B-B14F-4D97-AF65-F5344CB8AC3E}">
        <p14:creationId xmlns:p14="http://schemas.microsoft.com/office/powerpoint/2010/main" val="1573213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15</a:t>
            </a:fld>
            <a:endParaRPr lang="en-US" dirty="0"/>
          </a:p>
        </p:txBody>
      </p:sp>
      <p:pic>
        <p:nvPicPr>
          <p:cNvPr id="7" name="Picture 6" descr="Banner: Dissolved Oxygen Protocol"/>
          <p:cNvPicPr>
            <a:picLocks noChangeAspect="1"/>
          </p:cNvPicPr>
          <p:nvPr/>
        </p:nvPicPr>
        <p:blipFill>
          <a:blip r:embed="rId2"/>
          <a:stretch>
            <a:fillRect/>
          </a:stretch>
        </p:blipFill>
        <p:spPr>
          <a:xfrm>
            <a:off x="1118417" y="13229"/>
            <a:ext cx="8025583" cy="1034944"/>
          </a:xfrm>
          <a:prstGeom prst="rect">
            <a:avLst/>
          </a:prstGeom>
        </p:spPr>
      </p:pic>
      <p:pic>
        <p:nvPicPr>
          <p:cNvPr id="6" name="Content Placeholder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6" y="-1"/>
            <a:ext cx="1165491" cy="6858001"/>
          </a:xfrm>
          <a:prstGeom prst="rect">
            <a:avLst/>
          </a:prstGeom>
        </p:spPr>
      </p:pic>
      <p:sp>
        <p:nvSpPr>
          <p:cNvPr id="2" name="Title 1"/>
          <p:cNvSpPr>
            <a:spLocks noGrp="1"/>
          </p:cNvSpPr>
          <p:nvPr>
            <p:ph type="title"/>
          </p:nvPr>
        </p:nvSpPr>
        <p:spPr>
          <a:xfrm>
            <a:off x="1105728" y="983455"/>
            <a:ext cx="7886700" cy="684883"/>
          </a:xfrm>
        </p:spPr>
        <p:txBody>
          <a:bodyPr/>
          <a:lstStyle/>
          <a:p>
            <a:r>
              <a:rPr lang="en-US" dirty="0"/>
              <a:t>Let’s Test your Knowledge! Answer to Question 4</a:t>
            </a:r>
          </a:p>
        </p:txBody>
      </p:sp>
      <p:sp>
        <p:nvSpPr>
          <p:cNvPr id="3" name="Content Placeholder 2"/>
          <p:cNvSpPr>
            <a:spLocks noGrp="1"/>
          </p:cNvSpPr>
          <p:nvPr>
            <p:ph sz="half" idx="1"/>
          </p:nvPr>
        </p:nvSpPr>
        <p:spPr>
          <a:xfrm>
            <a:off x="1224074" y="1835702"/>
            <a:ext cx="7291276" cy="4351338"/>
          </a:xfrm>
        </p:spPr>
        <p:txBody>
          <a:bodyPr>
            <a:normAutofit/>
          </a:bodyPr>
          <a:lstStyle/>
          <a:p>
            <a:r>
              <a:rPr lang="en-US" sz="2400" dirty="0"/>
              <a:t>When is water considered to be hypoxic? Hypoxia is a condition where there is:  </a:t>
            </a:r>
          </a:p>
          <a:p>
            <a:endParaRPr lang="en-US" sz="2400" dirty="0"/>
          </a:p>
          <a:p>
            <a:pPr marL="457200" indent="-457200">
              <a:buFont typeface="+mj-lt"/>
              <a:buAutoNum type="alphaUcPeriod"/>
            </a:pPr>
            <a:r>
              <a:rPr lang="en-US" sz="2400" b="1" dirty="0">
                <a:solidFill>
                  <a:srgbClr val="FF0000"/>
                </a:solidFill>
              </a:rPr>
              <a:t>Less than 2 ppm of dissolved oxygen in the water- correct! </a:t>
            </a:r>
            <a:r>
              <a:rPr lang="en-US" sz="2400" b="1" dirty="0">
                <a:solidFill>
                  <a:srgbClr val="FF0000"/>
                </a:solidFill>
                <a:sym typeface="Wingdings"/>
              </a:rPr>
              <a:t> </a:t>
            </a:r>
            <a:endParaRPr lang="en-US" sz="2400" b="1" dirty="0">
              <a:solidFill>
                <a:srgbClr val="FF0000"/>
              </a:solidFill>
            </a:endParaRPr>
          </a:p>
          <a:p>
            <a:pPr marL="457200" indent="-457200">
              <a:buFont typeface="+mj-lt"/>
              <a:buAutoNum type="alphaUcPeriod"/>
            </a:pPr>
            <a:r>
              <a:rPr lang="en-US" sz="2400" dirty="0"/>
              <a:t>When there is no dissolved oxygen in the water</a:t>
            </a:r>
          </a:p>
          <a:p>
            <a:pPr marL="457200" indent="-457200">
              <a:buFont typeface="+mj-lt"/>
              <a:buAutoNum type="alphaUcPeriod"/>
            </a:pPr>
            <a:r>
              <a:rPr lang="en-US" sz="2400" dirty="0"/>
              <a:t>When there is too much dissolved oxygen in the water  </a:t>
            </a:r>
          </a:p>
          <a:p>
            <a:endParaRPr lang="en-US" sz="2400" dirty="0"/>
          </a:p>
          <a:p>
            <a:endParaRPr lang="en-US" sz="2400" dirty="0">
              <a:solidFill>
                <a:srgbClr val="FF0000"/>
              </a:solidFill>
            </a:endParaRPr>
          </a:p>
        </p:txBody>
      </p:sp>
    </p:spTree>
    <p:extLst>
      <p:ext uri="{BB962C8B-B14F-4D97-AF65-F5344CB8AC3E}">
        <p14:creationId xmlns:p14="http://schemas.microsoft.com/office/powerpoint/2010/main" val="792604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127880F-858B-9E41-870C-DA30FBF153BE}" type="slidenum">
              <a:rPr lang="en-US" smtClean="0"/>
              <a:t>16</a:t>
            </a:fld>
            <a:endParaRPr lang="en-US" dirty="0"/>
          </a:p>
        </p:txBody>
      </p:sp>
      <p:pic>
        <p:nvPicPr>
          <p:cNvPr id="8" name="Picture 7"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7"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8467"/>
            <a:ext cx="1167580" cy="6858000"/>
          </a:xfrm>
          <a:prstGeom prst="rect">
            <a:avLst/>
          </a:prstGeom>
        </p:spPr>
      </p:pic>
      <p:sp>
        <p:nvSpPr>
          <p:cNvPr id="2" name="Title 1"/>
          <p:cNvSpPr>
            <a:spLocks noGrp="1"/>
          </p:cNvSpPr>
          <p:nvPr>
            <p:ph type="title"/>
          </p:nvPr>
        </p:nvSpPr>
        <p:spPr>
          <a:xfrm>
            <a:off x="1148242" y="1051420"/>
            <a:ext cx="6470729" cy="812688"/>
          </a:xfrm>
        </p:spPr>
        <p:txBody>
          <a:bodyPr/>
          <a:lstStyle/>
          <a:p>
            <a:r>
              <a:rPr lang="en-US" dirty="0"/>
              <a:t>Dissolved Oxygen Protocol Methods</a:t>
            </a:r>
          </a:p>
        </p:txBody>
      </p:sp>
      <p:sp>
        <p:nvSpPr>
          <p:cNvPr id="9" name="Rectangle 8">
            <a:extLst>
              <a:ext uri="{FF2B5EF4-FFF2-40B4-BE49-F238E27FC236}">
                <a16:creationId xmlns:a16="http://schemas.microsoft.com/office/drawing/2014/main" id="{F7BDDCB6-0357-4A51-852D-86122B3C866B}"/>
              </a:ext>
            </a:extLst>
          </p:cNvPr>
          <p:cNvSpPr/>
          <p:nvPr/>
        </p:nvSpPr>
        <p:spPr>
          <a:xfrm>
            <a:off x="1996750" y="2967334"/>
            <a:ext cx="6229351" cy="1477328"/>
          </a:xfrm>
          <a:prstGeom prst="rect">
            <a:avLst/>
          </a:prstGeom>
        </p:spPr>
        <p:txBody>
          <a:bodyPr wrap="square">
            <a:spAutoFit/>
          </a:bodyPr>
          <a:lstStyle/>
          <a:p>
            <a:r>
              <a:rPr lang="en-US" dirty="0"/>
              <a:t>This slide set covers two methods to measure Dissolved Oxygen:</a:t>
            </a:r>
          </a:p>
          <a:p>
            <a:endParaRPr lang="en-US" dirty="0"/>
          </a:p>
          <a:p>
            <a:pPr marL="400050" indent="-400050">
              <a:buAutoNum type="romanUcPeriod"/>
            </a:pPr>
            <a:r>
              <a:rPr lang="en-US" dirty="0">
                <a:hlinkClick r:id="rId4"/>
              </a:rPr>
              <a:t>Dissolved Oxygen protocol using a Test Kit</a:t>
            </a:r>
            <a:endParaRPr lang="en-US" dirty="0"/>
          </a:p>
          <a:p>
            <a:endParaRPr lang="en-US" dirty="0"/>
          </a:p>
          <a:p>
            <a:pPr marL="400050" indent="-400050">
              <a:buFont typeface="+mj-lt"/>
              <a:buAutoNum type="romanUcPeriod" startAt="2"/>
            </a:pPr>
            <a:r>
              <a:rPr lang="en-US" dirty="0">
                <a:hlinkClick r:id="rId5"/>
              </a:rPr>
              <a:t>Dissolved Oxygen protocol using a Probe</a:t>
            </a:r>
            <a:r>
              <a:rPr lang="en-US" dirty="0"/>
              <a:t> </a:t>
            </a:r>
          </a:p>
        </p:txBody>
      </p:sp>
    </p:spTree>
    <p:extLst>
      <p:ext uri="{BB962C8B-B14F-4D97-AF65-F5344CB8AC3E}">
        <p14:creationId xmlns:p14="http://schemas.microsoft.com/office/powerpoint/2010/main" val="871900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127880F-858B-9E41-870C-DA30FBF153BE}" type="slidenum">
              <a:rPr lang="en-US" smtClean="0"/>
              <a:t>17</a:t>
            </a:fld>
            <a:endParaRPr lang="en-US" dirty="0"/>
          </a:p>
        </p:txBody>
      </p:sp>
      <p:pic>
        <p:nvPicPr>
          <p:cNvPr id="8" name="Picture 7"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7"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8467"/>
            <a:ext cx="1167580" cy="6858000"/>
          </a:xfrm>
          <a:prstGeom prst="rect">
            <a:avLst/>
          </a:prstGeom>
        </p:spPr>
      </p:pic>
      <p:sp>
        <p:nvSpPr>
          <p:cNvPr id="2" name="Title 1"/>
          <p:cNvSpPr>
            <a:spLocks noGrp="1"/>
          </p:cNvSpPr>
          <p:nvPr>
            <p:ph type="title"/>
          </p:nvPr>
        </p:nvSpPr>
        <p:spPr>
          <a:xfrm>
            <a:off x="1105728" y="983456"/>
            <a:ext cx="7886700" cy="812688"/>
          </a:xfrm>
        </p:spPr>
        <p:txBody>
          <a:bodyPr/>
          <a:lstStyle/>
          <a:p>
            <a:r>
              <a:rPr lang="en-US" dirty="0"/>
              <a:t>Protocol at a Glance</a:t>
            </a:r>
          </a:p>
        </p:txBody>
      </p:sp>
      <p:graphicFrame>
        <p:nvGraphicFramePr>
          <p:cNvPr id="5" name="Content Placeholder 4" descr="Table:  Where=hydrology study site, Time Needed=Quality Control 20 mins., Kit measurements 20 minutes, prerequisites= hydrology investigation study site definition. salinity protocol, if investigating ocean or brackish waters, Key instrument= DO kit, Skill level= Middle and secondary, Frequency= ideally weekly. Quality Control procedure every 6 months, Probe calibration every time probe is used. "/>
          <p:cNvGraphicFramePr>
            <a:graphicFrameLocks noGrp="1"/>
          </p:cNvGraphicFramePr>
          <p:nvPr>
            <p:ph sz="half" idx="2"/>
            <p:extLst>
              <p:ext uri="{D42A27DB-BD31-4B8C-83A1-F6EECF244321}">
                <p14:modId xmlns:p14="http://schemas.microsoft.com/office/powerpoint/2010/main" val="2164173440"/>
              </p:ext>
            </p:extLst>
          </p:nvPr>
        </p:nvGraphicFramePr>
        <p:xfrm>
          <a:off x="1665514" y="2014274"/>
          <a:ext cx="6906984" cy="4254415"/>
        </p:xfrm>
        <a:graphic>
          <a:graphicData uri="http://schemas.openxmlformats.org/drawingml/2006/table">
            <a:tbl>
              <a:tblPr firstRow="1" bandRow="1">
                <a:tableStyleId>{69CF1AB2-1976-4502-BF36-3FF5EA218861}</a:tableStyleId>
              </a:tblPr>
              <a:tblGrid>
                <a:gridCol w="1493322">
                  <a:extLst>
                    <a:ext uri="{9D8B030D-6E8A-4147-A177-3AD203B41FA5}">
                      <a16:colId xmlns:a16="http://schemas.microsoft.com/office/drawing/2014/main" val="20000"/>
                    </a:ext>
                  </a:extLst>
                </a:gridCol>
                <a:gridCol w="5413662">
                  <a:extLst>
                    <a:ext uri="{9D8B030D-6E8A-4147-A177-3AD203B41FA5}">
                      <a16:colId xmlns:a16="http://schemas.microsoft.com/office/drawing/2014/main" val="20001"/>
                    </a:ext>
                  </a:extLst>
                </a:gridCol>
              </a:tblGrid>
              <a:tr h="477320">
                <a:tc>
                  <a:txBody>
                    <a:bodyPr/>
                    <a:lstStyle/>
                    <a:p>
                      <a:r>
                        <a:rPr lang="en-US" b="0" dirty="0"/>
                        <a:t>Where</a:t>
                      </a:r>
                    </a:p>
                  </a:txBody>
                  <a:tcPr/>
                </a:tc>
                <a:tc>
                  <a:txBody>
                    <a:bodyPr/>
                    <a:lstStyle/>
                    <a:p>
                      <a:r>
                        <a:rPr lang="en-US" b="0" dirty="0"/>
                        <a:t>Hydrology study site</a:t>
                      </a:r>
                    </a:p>
                  </a:txBody>
                  <a:tcPr/>
                </a:tc>
                <a:extLst>
                  <a:ext uri="{0D108BD9-81ED-4DB2-BD59-A6C34878D82A}">
                    <a16:rowId xmlns:a16="http://schemas.microsoft.com/office/drawing/2014/main" val="10000"/>
                  </a:ext>
                </a:extLst>
              </a:tr>
              <a:tr h="640080">
                <a:tc>
                  <a:txBody>
                    <a:bodyPr/>
                    <a:lstStyle/>
                    <a:p>
                      <a:r>
                        <a:rPr lang="en-US" dirty="0"/>
                        <a:t>Time Needed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Kit Quality Control:</a:t>
                      </a:r>
                      <a:r>
                        <a:rPr lang="en-US" baseline="0" dirty="0"/>
                        <a:t> 20 minutes; Kit measurements 20 minutes / </a:t>
                      </a:r>
                      <a:r>
                        <a:rPr lang="en-US" dirty="0"/>
                        <a:t>Probe Setup:</a:t>
                      </a:r>
                      <a:r>
                        <a:rPr lang="en-US" baseline="0" dirty="0"/>
                        <a:t> 20-30 minutes; Probe measurements 10 minutes</a:t>
                      </a:r>
                      <a:endParaRPr lang="en-US" dirty="0"/>
                    </a:p>
                  </a:txBody>
                  <a:tcPr/>
                </a:tc>
                <a:extLst>
                  <a:ext uri="{0D108BD9-81ED-4DB2-BD59-A6C34878D82A}">
                    <a16:rowId xmlns:a16="http://schemas.microsoft.com/office/drawing/2014/main" val="10001"/>
                  </a:ext>
                </a:extLst>
              </a:tr>
              <a:tr h="885257">
                <a:tc>
                  <a:txBody>
                    <a:bodyPr/>
                    <a:lstStyle/>
                    <a:p>
                      <a:r>
                        <a:rPr lang="en-US" dirty="0"/>
                        <a:t>Prerequisites</a:t>
                      </a:r>
                    </a:p>
                  </a:txBody>
                  <a:tcPr/>
                </a:tc>
                <a:tc>
                  <a:txBody>
                    <a:bodyPr/>
                    <a:lstStyle/>
                    <a:p>
                      <a:r>
                        <a:rPr lang="en-US" dirty="0"/>
                        <a:t>Hydrology Investigation</a:t>
                      </a:r>
                      <a:r>
                        <a:rPr lang="en-US" baseline="0" dirty="0"/>
                        <a:t> Study</a:t>
                      </a:r>
                      <a:r>
                        <a:rPr lang="en-US" dirty="0"/>
                        <a:t> Site Definition. Salinity Protocol,</a:t>
                      </a:r>
                      <a:r>
                        <a:rPr lang="en-US" baseline="0" dirty="0"/>
                        <a:t> if investigating ocean or brackish waters</a:t>
                      </a:r>
                      <a:endParaRPr lang="en-US" dirty="0"/>
                    </a:p>
                  </a:txBody>
                  <a:tcPr/>
                </a:tc>
                <a:extLst>
                  <a:ext uri="{0D108BD9-81ED-4DB2-BD59-A6C34878D82A}">
                    <a16:rowId xmlns:a16="http://schemas.microsoft.com/office/drawing/2014/main" val="10002"/>
                  </a:ext>
                </a:extLst>
              </a:tr>
              <a:tr h="640080">
                <a:tc>
                  <a:txBody>
                    <a:bodyPr/>
                    <a:lstStyle/>
                    <a:p>
                      <a:r>
                        <a:rPr lang="en-US" dirty="0"/>
                        <a:t>Key Instrument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Dissolved Oxygen Kit / Dissolved Oxygen Probe</a:t>
                      </a:r>
                    </a:p>
                    <a:p>
                      <a:endParaRPr lang="en-US" dirty="0"/>
                    </a:p>
                  </a:txBody>
                  <a:tcPr/>
                </a:tc>
                <a:extLst>
                  <a:ext uri="{0D108BD9-81ED-4DB2-BD59-A6C34878D82A}">
                    <a16:rowId xmlns:a16="http://schemas.microsoft.com/office/drawing/2014/main" val="10003"/>
                  </a:ext>
                </a:extLst>
              </a:tr>
              <a:tr h="452101">
                <a:tc>
                  <a:txBody>
                    <a:bodyPr/>
                    <a:lstStyle/>
                    <a:p>
                      <a:r>
                        <a:rPr lang="en-US" dirty="0"/>
                        <a:t>Skill Level</a:t>
                      </a:r>
                    </a:p>
                  </a:txBody>
                  <a:tcPr/>
                </a:tc>
                <a:tc>
                  <a:txBody>
                    <a:bodyPr/>
                    <a:lstStyle/>
                    <a:p>
                      <a:r>
                        <a:rPr lang="en-US" dirty="0"/>
                        <a:t>Middle and Secondary</a:t>
                      </a:r>
                    </a:p>
                  </a:txBody>
                  <a:tcPr/>
                </a:tc>
                <a:extLst>
                  <a:ext uri="{0D108BD9-81ED-4DB2-BD59-A6C34878D82A}">
                    <a16:rowId xmlns:a16="http://schemas.microsoft.com/office/drawing/2014/main" val="10004"/>
                  </a:ext>
                </a:extLst>
              </a:tr>
              <a:tr h="885257">
                <a:tc>
                  <a:txBody>
                    <a:bodyPr/>
                    <a:lstStyle/>
                    <a:p>
                      <a:r>
                        <a:rPr lang="en-US" dirty="0"/>
                        <a:t>Frequency</a:t>
                      </a:r>
                    </a:p>
                  </a:txBody>
                  <a:tcPr/>
                </a:tc>
                <a:tc>
                  <a:txBody>
                    <a:bodyPr/>
                    <a:lstStyle/>
                    <a:p>
                      <a:r>
                        <a:rPr lang="en-US" dirty="0"/>
                        <a:t>Ideally, weekly. Quality Control Procedure for Kit every 6 months. Probe calibration</a:t>
                      </a:r>
                      <a:r>
                        <a:rPr lang="en-US" baseline="0" dirty="0"/>
                        <a:t> every time probe is used.</a:t>
                      </a:r>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7500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descr="Menu: how to collect your d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8" y="8467"/>
            <a:ext cx="1167580" cy="6858000"/>
          </a:xfrm>
          <a:prstGeom prst="rect">
            <a:avLst/>
          </a:prstGeom>
        </p:spPr>
      </p:pic>
      <p:sp>
        <p:nvSpPr>
          <p:cNvPr id="4" name="Slide Number Placeholder 3"/>
          <p:cNvSpPr>
            <a:spLocks noGrp="1"/>
          </p:cNvSpPr>
          <p:nvPr>
            <p:ph type="sldNum" sz="quarter" idx="12"/>
          </p:nvPr>
        </p:nvSpPr>
        <p:spPr/>
        <p:txBody>
          <a:bodyPr/>
          <a:lstStyle/>
          <a:p>
            <a:fld id="{9127880F-858B-9E41-870C-DA30FBF153BE}" type="slidenum">
              <a:rPr lang="en-US" smtClean="0"/>
              <a:t>18</a:t>
            </a:fld>
            <a:endParaRPr lang="en-US" dirty="0"/>
          </a:p>
        </p:txBody>
      </p:sp>
      <p:pic>
        <p:nvPicPr>
          <p:cNvPr id="8" name="Picture 7" descr="Banner: Dissolved Oxygen Protocol"/>
          <p:cNvPicPr>
            <a:picLocks noChangeAspect="1"/>
          </p:cNvPicPr>
          <p:nvPr/>
        </p:nvPicPr>
        <p:blipFill>
          <a:blip r:embed="rId3"/>
          <a:stretch>
            <a:fillRect/>
          </a:stretch>
        </p:blipFill>
        <p:spPr>
          <a:xfrm>
            <a:off x="1115534" y="0"/>
            <a:ext cx="8018660" cy="1051420"/>
          </a:xfrm>
          <a:prstGeom prst="rect">
            <a:avLst/>
          </a:prstGeom>
        </p:spPr>
      </p:pic>
      <p:sp>
        <p:nvSpPr>
          <p:cNvPr id="2" name="Title 1"/>
          <p:cNvSpPr>
            <a:spLocks noGrp="1"/>
          </p:cNvSpPr>
          <p:nvPr>
            <p:ph type="title"/>
          </p:nvPr>
        </p:nvSpPr>
        <p:spPr>
          <a:xfrm>
            <a:off x="1105728" y="825375"/>
            <a:ext cx="7886700" cy="1325563"/>
          </a:xfrm>
        </p:spPr>
        <p:txBody>
          <a:bodyPr>
            <a:normAutofit/>
          </a:bodyPr>
          <a:lstStyle/>
          <a:p>
            <a:r>
              <a:rPr lang="en-US" sz="2400" dirty="0"/>
              <a:t>Simultaneous or Prior Investigations Required Prior to Doing the Dissolved Oxygen Protocol</a:t>
            </a:r>
          </a:p>
        </p:txBody>
      </p:sp>
      <p:sp>
        <p:nvSpPr>
          <p:cNvPr id="3" name="Content Placeholder 2"/>
          <p:cNvSpPr>
            <a:spLocks noGrp="1"/>
          </p:cNvSpPr>
          <p:nvPr>
            <p:ph sz="half" idx="1"/>
          </p:nvPr>
        </p:nvSpPr>
        <p:spPr>
          <a:xfrm>
            <a:off x="1148242" y="1866123"/>
            <a:ext cx="7483101" cy="4738462"/>
          </a:xfrm>
        </p:spPr>
        <p:txBody>
          <a:bodyPr>
            <a:normAutofit/>
          </a:bodyPr>
          <a:lstStyle/>
          <a:p>
            <a:pPr algn="just"/>
            <a:r>
              <a:rPr lang="en-US" dirty="0"/>
              <a:t>The Water DO Protocol will allow you to determine the amount of dissolved oxygen of a water body. This protocol is conducted at your </a:t>
            </a:r>
            <a:r>
              <a:rPr lang="en-US" b="1" dirty="0">
                <a:solidFill>
                  <a:srgbClr val="000072"/>
                </a:solidFill>
              </a:rPr>
              <a:t>GLOBE Study Site</a:t>
            </a:r>
            <a:r>
              <a:rPr lang="en-US" dirty="0"/>
              <a:t>. You will need to define your </a:t>
            </a:r>
            <a:r>
              <a:rPr lang="en-US" b="1" dirty="0">
                <a:solidFill>
                  <a:srgbClr val="000072"/>
                </a:solidFill>
              </a:rPr>
              <a:t>GLOBE Study Site </a:t>
            </a:r>
            <a:r>
              <a:rPr lang="en-US" dirty="0"/>
              <a:t>where you will conduct your </a:t>
            </a:r>
            <a:r>
              <a:rPr lang="en-US" b="1" dirty="0">
                <a:solidFill>
                  <a:srgbClr val="000072"/>
                </a:solidFill>
              </a:rPr>
              <a:t>Hydrosphere Investigation</a:t>
            </a:r>
            <a:r>
              <a:rPr lang="en-US" dirty="0"/>
              <a:t> prior to beginning this protocol. The </a:t>
            </a:r>
            <a:r>
              <a:rPr lang="en-US" b="1" dirty="0">
                <a:solidFill>
                  <a:srgbClr val="000072"/>
                </a:solidFill>
              </a:rPr>
              <a:t>Hydrosphere Investigation Data Sheet</a:t>
            </a:r>
            <a:r>
              <a:rPr lang="en-US" dirty="0"/>
              <a:t> is used to record all the hydrosphere measurements, including DO.  You will also want to map your Hydrosphere Site at some point.  </a:t>
            </a:r>
          </a:p>
          <a:p>
            <a:pPr marL="285750" indent="-285750" algn="just">
              <a:buFont typeface="Arial"/>
              <a:buChar char="•"/>
            </a:pPr>
            <a:endParaRPr lang="en-US" b="1" dirty="0">
              <a:solidFill>
                <a:schemeClr val="tx2"/>
              </a:solidFill>
              <a:hlinkClick r:id="rId4"/>
            </a:endParaRPr>
          </a:p>
          <a:p>
            <a:pPr marL="285750" indent="-285750" algn="just">
              <a:buFont typeface="Arial"/>
              <a:buChar char="•"/>
            </a:pPr>
            <a:r>
              <a:rPr lang="en-US" b="1" dirty="0">
                <a:solidFill>
                  <a:schemeClr val="tx2"/>
                </a:solidFill>
                <a:hlinkClick r:id="rId4"/>
              </a:rPr>
              <a:t>GLOBE Study Site Definition Sheet</a:t>
            </a:r>
            <a:endParaRPr lang="en-US" b="1" dirty="0">
              <a:solidFill>
                <a:schemeClr val="tx2"/>
              </a:solidFill>
            </a:endParaRPr>
          </a:p>
          <a:p>
            <a:pPr marL="285750" indent="-285750" algn="just">
              <a:buFont typeface="Arial"/>
              <a:buChar char="•"/>
            </a:pPr>
            <a:endParaRPr lang="en-US" b="1" dirty="0">
              <a:solidFill>
                <a:schemeClr val="tx2"/>
              </a:solidFill>
            </a:endParaRPr>
          </a:p>
          <a:p>
            <a:pPr marL="285750" indent="-285750" algn="just">
              <a:buFont typeface="Arial"/>
              <a:buChar char="•"/>
            </a:pPr>
            <a:r>
              <a:rPr lang="en-US" b="1" dirty="0">
                <a:solidFill>
                  <a:schemeClr val="tx2"/>
                </a:solidFill>
                <a:hlinkClick r:id="rId5"/>
              </a:rPr>
              <a:t>Hydrosphere Investigation Data Sheet</a:t>
            </a:r>
            <a:endParaRPr lang="en-US" b="1" dirty="0">
              <a:solidFill>
                <a:schemeClr val="tx2"/>
              </a:solidFill>
            </a:endParaRPr>
          </a:p>
          <a:p>
            <a:pPr marL="285750" indent="-285750" algn="just">
              <a:buFont typeface="Arial"/>
              <a:buChar char="•"/>
            </a:pPr>
            <a:endParaRPr lang="en-US" b="1" dirty="0">
              <a:solidFill>
                <a:schemeClr val="tx2"/>
              </a:solidFill>
            </a:endParaRPr>
          </a:p>
          <a:p>
            <a:pPr marL="285750" indent="-285750" algn="just">
              <a:buFont typeface="Arial"/>
              <a:buChar char="•"/>
            </a:pPr>
            <a:r>
              <a:rPr lang="en-US" b="1" dirty="0">
                <a:solidFill>
                  <a:schemeClr val="tx2"/>
                </a:solidFill>
                <a:hlinkClick r:id="rId6"/>
              </a:rPr>
              <a:t>Mapping your Hydrosphere Study Site Field Guide</a:t>
            </a:r>
            <a:endParaRPr lang="en-US" sz="1400" b="1" dirty="0">
              <a:solidFill>
                <a:schemeClr val="tx2"/>
              </a:solidFill>
            </a:endParaRPr>
          </a:p>
          <a:p>
            <a:endParaRPr lang="en-US" dirty="0"/>
          </a:p>
        </p:txBody>
      </p:sp>
      <p:pic>
        <p:nvPicPr>
          <p:cNvPr id="7" name="Content Placeholder 6" descr="photograph of a lake as seen through rushes and grasses on the shore."/>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385068" y="3725402"/>
            <a:ext cx="2130282" cy="1597712"/>
          </a:xfrm>
          <a:prstGeom prst="rect">
            <a:avLst/>
          </a:prstGeom>
        </p:spPr>
      </p:pic>
    </p:spTree>
    <p:extLst>
      <p:ext uri="{BB962C8B-B14F-4D97-AF65-F5344CB8AC3E}">
        <p14:creationId xmlns:p14="http://schemas.microsoft.com/office/powerpoint/2010/main" val="2095918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ackground image of a person placing a probe into a bucket of sample water."/>
          <p:cNvPicPr>
            <a:picLocks noGrp="1" noChangeAspect="1"/>
          </p:cNvPicPr>
          <p:nvPr>
            <p:ph sz="half" idx="2"/>
          </p:nvPr>
        </p:nvPicPr>
        <p:blipFill>
          <a:blip r:embed="rId2">
            <a:alphaModFix amt="15000"/>
            <a:extLst>
              <a:ext uri="{28A0092B-C50C-407E-A947-70E740481C1C}">
                <a14:useLocalDpi xmlns:a14="http://schemas.microsoft.com/office/drawing/2010/main" val="0"/>
              </a:ext>
            </a:extLst>
          </a:blip>
          <a:stretch>
            <a:fillRect/>
          </a:stretch>
        </p:blipFill>
        <p:spPr>
          <a:xfrm>
            <a:off x="1136653" y="1033978"/>
            <a:ext cx="8007347" cy="5824021"/>
          </a:xfrm>
          <a:prstGeom prst="rect">
            <a:avLst/>
          </a:prstGeom>
        </p:spPr>
      </p:pic>
      <p:sp>
        <p:nvSpPr>
          <p:cNvPr id="4" name="Slide Number Placeholder 3"/>
          <p:cNvSpPr>
            <a:spLocks noGrp="1"/>
          </p:cNvSpPr>
          <p:nvPr>
            <p:ph type="sldNum" sz="quarter" idx="12"/>
          </p:nvPr>
        </p:nvSpPr>
        <p:spPr/>
        <p:txBody>
          <a:bodyPr/>
          <a:lstStyle/>
          <a:p>
            <a:fld id="{9127880F-858B-9E41-870C-DA30FBF153BE}" type="slidenum">
              <a:rPr lang="en-US" smtClean="0"/>
              <a:t>1</a:t>
            </a:fld>
            <a:endParaRPr lang="en-US" dirty="0"/>
          </a:p>
        </p:txBody>
      </p:sp>
      <p:pic>
        <p:nvPicPr>
          <p:cNvPr id="8" name="Picture 7" descr="Banner: Dissolved Oxygen Protocol"/>
          <p:cNvPicPr>
            <a:picLocks noChangeAspect="1"/>
          </p:cNvPicPr>
          <p:nvPr/>
        </p:nvPicPr>
        <p:blipFill>
          <a:blip r:embed="rId3"/>
          <a:stretch>
            <a:fillRect/>
          </a:stretch>
        </p:blipFill>
        <p:spPr>
          <a:xfrm>
            <a:off x="1107211" y="-1"/>
            <a:ext cx="8035302" cy="1085337"/>
          </a:xfrm>
          <a:prstGeom prst="rect">
            <a:avLst/>
          </a:prstGeom>
        </p:spPr>
      </p:pic>
      <p:pic>
        <p:nvPicPr>
          <p:cNvPr id="5" name="Content Placeholder 5" descr="Menu: What is dissolved oxy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167580" cy="6858000"/>
          </a:xfrm>
          <a:prstGeom prst="rect">
            <a:avLst/>
          </a:prstGeom>
        </p:spPr>
      </p:pic>
      <p:sp>
        <p:nvSpPr>
          <p:cNvPr id="2" name="Title 1"/>
          <p:cNvSpPr>
            <a:spLocks noGrp="1"/>
          </p:cNvSpPr>
          <p:nvPr>
            <p:ph type="title"/>
          </p:nvPr>
        </p:nvSpPr>
        <p:spPr>
          <a:xfrm>
            <a:off x="1167580" y="1037860"/>
            <a:ext cx="1518624" cy="462109"/>
          </a:xfrm>
        </p:spPr>
        <p:txBody>
          <a:bodyPr>
            <a:normAutofit fontScale="90000"/>
          </a:bodyPr>
          <a:lstStyle/>
          <a:p>
            <a:r>
              <a:rPr lang="en-US" dirty="0"/>
              <a:t>Overview</a:t>
            </a:r>
          </a:p>
        </p:txBody>
      </p:sp>
      <p:sp>
        <p:nvSpPr>
          <p:cNvPr id="3" name="Content Placeholder 2" descr="Watermark: Illustration of a student using a probe in a water bucket."/>
          <p:cNvSpPr>
            <a:spLocks noGrp="1"/>
          </p:cNvSpPr>
          <p:nvPr>
            <p:ph sz="half" idx="1"/>
          </p:nvPr>
        </p:nvSpPr>
        <p:spPr>
          <a:xfrm>
            <a:off x="1105725" y="1440847"/>
            <a:ext cx="7532086" cy="5417153"/>
          </a:xfrm>
        </p:spPr>
        <p:txBody>
          <a:bodyPr>
            <a:normAutofit fontScale="77500" lnSpcReduction="20000"/>
          </a:bodyPr>
          <a:lstStyle/>
          <a:p>
            <a:pPr>
              <a:spcBef>
                <a:spcPts val="0"/>
              </a:spcBef>
            </a:pPr>
            <a:endParaRPr lang="en-US" sz="2800" dirty="0">
              <a:ea typeface="ＭＳ 明朝"/>
              <a:cs typeface="Times New Roman"/>
            </a:endParaRPr>
          </a:p>
          <a:p>
            <a:pPr>
              <a:spcBef>
                <a:spcPts val="0"/>
              </a:spcBef>
            </a:pPr>
            <a:r>
              <a:rPr lang="en-US" sz="2800" b="1" dirty="0">
                <a:solidFill>
                  <a:srgbClr val="000090"/>
                </a:solidFill>
                <a:ea typeface="ＭＳ 明朝"/>
                <a:cs typeface="Times New Roman"/>
              </a:rPr>
              <a:t>This module: </a:t>
            </a:r>
          </a:p>
          <a:p>
            <a:pPr>
              <a:spcBef>
                <a:spcPts val="0"/>
              </a:spcBef>
            </a:pPr>
            <a:endParaRPr lang="en-US" sz="2800" dirty="0">
              <a:ea typeface="ＭＳ 明朝"/>
              <a:cs typeface="Times New Roman"/>
            </a:endParaRPr>
          </a:p>
          <a:p>
            <a:pPr marL="342900" marR="0" lvl="0" indent="-342900">
              <a:spcBef>
                <a:spcPts val="0"/>
              </a:spcBef>
              <a:spcAft>
                <a:spcPts val="0"/>
              </a:spcAft>
              <a:buFont typeface="Arial"/>
              <a:buChar char="•"/>
              <a:tabLst>
                <a:tab pos="457200" algn="l"/>
              </a:tabLst>
            </a:pPr>
            <a:r>
              <a:rPr lang="en-US" sz="2800" b="1" dirty="0">
                <a:solidFill>
                  <a:srgbClr val="000090"/>
                </a:solidFill>
                <a:ea typeface="ＭＳ 明朝"/>
                <a:cs typeface="Times New Roman"/>
              </a:rPr>
              <a:t>Reviews the selection of a GLOBE hydrology site </a:t>
            </a:r>
            <a:endParaRPr lang="en-US" sz="2800" dirty="0">
              <a:ea typeface="ＭＳ 明朝"/>
              <a:cs typeface="Times New Roman"/>
            </a:endParaRPr>
          </a:p>
          <a:p>
            <a:pPr marL="342900" marR="0" lvl="0" indent="-342900">
              <a:spcBef>
                <a:spcPts val="0"/>
              </a:spcBef>
              <a:spcAft>
                <a:spcPts val="0"/>
              </a:spcAft>
              <a:buFont typeface="Arial"/>
              <a:buChar char="•"/>
              <a:tabLst>
                <a:tab pos="457200" algn="l"/>
              </a:tabLst>
            </a:pPr>
            <a:r>
              <a:rPr lang="en-US" sz="2800" b="1" dirty="0">
                <a:solidFill>
                  <a:srgbClr val="000090"/>
                </a:solidFill>
                <a:ea typeface="ＭＳ 明朝"/>
                <a:cs typeface="Times New Roman"/>
              </a:rPr>
              <a:t>Reviews the water sampling technique used in GLOBE hydrology protocols</a:t>
            </a:r>
            <a:endParaRPr lang="en-US" sz="2800" dirty="0">
              <a:ea typeface="ＭＳ 明朝"/>
              <a:cs typeface="Times New Roman"/>
            </a:endParaRPr>
          </a:p>
          <a:p>
            <a:pPr marL="342900" marR="0" lvl="0" indent="-342900">
              <a:spcBef>
                <a:spcPts val="0"/>
              </a:spcBef>
              <a:spcAft>
                <a:spcPts val="0"/>
              </a:spcAft>
              <a:buFont typeface="Arial"/>
              <a:buChar char="•"/>
              <a:tabLst>
                <a:tab pos="457200" algn="l"/>
              </a:tabLst>
            </a:pPr>
            <a:r>
              <a:rPr lang="en-US" sz="2800" b="1" dirty="0">
                <a:solidFill>
                  <a:srgbClr val="000090"/>
                </a:solidFill>
                <a:ea typeface="ＭＳ 明朝"/>
                <a:cs typeface="Times New Roman"/>
              </a:rPr>
              <a:t>Provides a step by step introduction of the protocol method</a:t>
            </a:r>
          </a:p>
          <a:p>
            <a:pPr marL="342900" marR="0" lvl="0" indent="-342900">
              <a:spcBef>
                <a:spcPts val="0"/>
              </a:spcBef>
              <a:spcAft>
                <a:spcPts val="0"/>
              </a:spcAft>
              <a:buFont typeface="Arial"/>
              <a:buChar char="•"/>
              <a:tabLst>
                <a:tab pos="457200" algn="l"/>
              </a:tabLst>
            </a:pPr>
            <a:endParaRPr lang="en-US" sz="2800" dirty="0">
              <a:ea typeface="ＭＳ 明朝"/>
              <a:cs typeface="Times New Roman"/>
            </a:endParaRPr>
          </a:p>
          <a:p>
            <a:pPr>
              <a:spcBef>
                <a:spcPts val="0"/>
              </a:spcBef>
            </a:pPr>
            <a:r>
              <a:rPr lang="en-US" sz="2800" b="1" dirty="0">
                <a:solidFill>
                  <a:srgbClr val="000090"/>
                </a:solidFill>
                <a:ea typeface="ＭＳ 明朝"/>
                <a:cs typeface="Times New Roman"/>
              </a:rPr>
              <a:t>Learning Objectives</a:t>
            </a:r>
          </a:p>
          <a:p>
            <a:pPr>
              <a:spcBef>
                <a:spcPts val="0"/>
              </a:spcBef>
            </a:pPr>
            <a:endParaRPr lang="en-US" sz="2800" dirty="0">
              <a:ea typeface="ＭＳ 明朝"/>
              <a:cs typeface="Times New Roman"/>
            </a:endParaRPr>
          </a:p>
          <a:p>
            <a:pPr>
              <a:spcBef>
                <a:spcPts val="0"/>
              </a:spcBef>
            </a:pPr>
            <a:r>
              <a:rPr lang="en-US" sz="2800" b="1" dirty="0">
                <a:solidFill>
                  <a:srgbClr val="000090"/>
                </a:solidFill>
                <a:ea typeface="ＭＳ 明朝"/>
                <a:cs typeface="Times New Roman"/>
              </a:rPr>
              <a:t>After completing this module, you will be able to:</a:t>
            </a:r>
          </a:p>
          <a:p>
            <a:pPr>
              <a:spcBef>
                <a:spcPts val="0"/>
              </a:spcBef>
            </a:pPr>
            <a:endParaRPr lang="en-US" sz="2800" dirty="0">
              <a:ea typeface="ＭＳ 明朝"/>
              <a:cs typeface="Times New Roman"/>
            </a:endParaRPr>
          </a:p>
          <a:p>
            <a:pPr marL="342900" marR="0" lvl="0" indent="-342900">
              <a:spcBef>
                <a:spcPts val="0"/>
              </a:spcBef>
              <a:spcAft>
                <a:spcPts val="0"/>
              </a:spcAft>
              <a:buFont typeface="Arial"/>
              <a:buChar char="•"/>
              <a:tabLst>
                <a:tab pos="457200" algn="l"/>
              </a:tabLst>
            </a:pPr>
            <a:r>
              <a:rPr lang="en-US" sz="2800" b="1" dirty="0">
                <a:solidFill>
                  <a:srgbClr val="000090"/>
                </a:solidFill>
                <a:ea typeface="ＭＳ 明朝"/>
                <a:cs typeface="Times New Roman"/>
              </a:rPr>
              <a:t>Define dissolved oxygen and explain how changing environmental conditions result in different measurements</a:t>
            </a:r>
            <a:endParaRPr lang="en-US" sz="2800" dirty="0">
              <a:ea typeface="ＭＳ 明朝"/>
              <a:cs typeface="Times New Roman"/>
            </a:endParaRPr>
          </a:p>
          <a:p>
            <a:pPr marL="342900" marR="0" lvl="0" indent="-342900">
              <a:spcBef>
                <a:spcPts val="0"/>
              </a:spcBef>
              <a:spcAft>
                <a:spcPts val="0"/>
              </a:spcAft>
              <a:buFont typeface="Arial"/>
              <a:buChar char="•"/>
              <a:tabLst>
                <a:tab pos="457200" algn="l"/>
              </a:tabLst>
            </a:pPr>
            <a:r>
              <a:rPr lang="en-US" sz="2800" b="1" dirty="0">
                <a:solidFill>
                  <a:srgbClr val="000090"/>
                </a:solidFill>
                <a:ea typeface="ＭＳ 明朝"/>
                <a:cs typeface="Times New Roman"/>
              </a:rPr>
              <a:t>Describe the importance of instrument calibration in the collection of accurate data</a:t>
            </a:r>
            <a:endParaRPr lang="en-US" sz="2800" dirty="0">
              <a:ea typeface="ＭＳ 明朝"/>
              <a:cs typeface="Times New Roman"/>
            </a:endParaRPr>
          </a:p>
          <a:p>
            <a:pPr marL="342900" marR="0" lvl="0" indent="-342900">
              <a:spcBef>
                <a:spcPts val="0"/>
              </a:spcBef>
              <a:spcAft>
                <a:spcPts val="0"/>
              </a:spcAft>
              <a:buFont typeface="Arial"/>
              <a:buChar char="•"/>
              <a:tabLst>
                <a:tab pos="457200" algn="l"/>
              </a:tabLst>
            </a:pPr>
            <a:r>
              <a:rPr lang="en-US" sz="2800" b="1" dirty="0">
                <a:solidFill>
                  <a:srgbClr val="000090"/>
                </a:solidFill>
                <a:ea typeface="ＭＳ 明朝"/>
                <a:cs typeface="Times New Roman"/>
              </a:rPr>
              <a:t>Conduct dissolved oxygen measurements using a test kit or a probe</a:t>
            </a:r>
            <a:endParaRPr lang="en-US" sz="2800" dirty="0">
              <a:ea typeface="ＭＳ 明朝"/>
              <a:cs typeface="Times New Roman"/>
            </a:endParaRPr>
          </a:p>
          <a:p>
            <a:pPr marL="342900" marR="0" lvl="0" indent="-342900">
              <a:spcBef>
                <a:spcPts val="0"/>
              </a:spcBef>
              <a:spcAft>
                <a:spcPts val="0"/>
              </a:spcAft>
              <a:buFont typeface="Arial"/>
              <a:buChar char="•"/>
              <a:tabLst>
                <a:tab pos="457200" algn="l"/>
              </a:tabLst>
            </a:pPr>
            <a:r>
              <a:rPr lang="en-US" sz="2800" b="1" dirty="0">
                <a:solidFill>
                  <a:srgbClr val="000090"/>
                </a:solidFill>
                <a:ea typeface="ＭＳ 明朝"/>
                <a:cs typeface="Times New Roman"/>
              </a:rPr>
              <a:t>Upload data to the GLOBE portal</a:t>
            </a:r>
            <a:endParaRPr lang="en-US" sz="2800" dirty="0">
              <a:ea typeface="ＭＳ 明朝"/>
              <a:cs typeface="Times New Roman"/>
            </a:endParaRPr>
          </a:p>
          <a:p>
            <a:pPr marL="342900" marR="0" lvl="0" indent="-342900">
              <a:spcBef>
                <a:spcPts val="0"/>
              </a:spcBef>
              <a:spcAft>
                <a:spcPts val="0"/>
              </a:spcAft>
              <a:buFont typeface="Arial"/>
              <a:buChar char="•"/>
              <a:tabLst>
                <a:tab pos="457200" algn="l"/>
              </a:tabLst>
            </a:pPr>
            <a:r>
              <a:rPr lang="en-US" sz="2800" b="1" dirty="0">
                <a:solidFill>
                  <a:srgbClr val="000090"/>
                </a:solidFill>
                <a:ea typeface="ＭＳ 明朝"/>
                <a:cs typeface="Times New Roman"/>
              </a:rPr>
              <a:t>Visualize data using GLOBE’s Visualization System</a:t>
            </a:r>
          </a:p>
          <a:p>
            <a:pPr marL="342900" marR="0" lvl="0" indent="-342900">
              <a:spcBef>
                <a:spcPts val="0"/>
              </a:spcBef>
              <a:spcAft>
                <a:spcPts val="0"/>
              </a:spcAft>
              <a:buFont typeface="Arial"/>
              <a:buChar char="•"/>
              <a:tabLst>
                <a:tab pos="457200" algn="l"/>
              </a:tabLst>
            </a:pPr>
            <a:endParaRPr lang="en-US" sz="2800" b="1" i="1" dirty="0">
              <a:solidFill>
                <a:srgbClr val="000090"/>
              </a:solidFill>
              <a:ea typeface="ＭＳ 明朝"/>
              <a:cs typeface="Times New Roman"/>
            </a:endParaRPr>
          </a:p>
          <a:p>
            <a:pPr marR="0" lvl="0">
              <a:spcBef>
                <a:spcPts val="0"/>
              </a:spcBef>
              <a:spcAft>
                <a:spcPts val="0"/>
              </a:spcAft>
              <a:tabLst>
                <a:tab pos="457200" algn="l"/>
              </a:tabLst>
            </a:pPr>
            <a:r>
              <a:rPr lang="en-US" sz="2800" b="1" i="1" dirty="0">
                <a:solidFill>
                  <a:srgbClr val="000090"/>
                </a:solidFill>
                <a:ea typeface="ＭＳ 明朝"/>
                <a:cs typeface="Times New Roman"/>
              </a:rPr>
              <a:t>Estimated time to complete module: 1.5 hours</a:t>
            </a:r>
          </a:p>
          <a:p>
            <a:pPr marL="342900" marR="0" lvl="0" indent="-342900">
              <a:spcBef>
                <a:spcPts val="0"/>
              </a:spcBef>
              <a:spcAft>
                <a:spcPts val="0"/>
              </a:spcAft>
              <a:buFont typeface="Arial"/>
              <a:buChar char="•"/>
              <a:tabLst>
                <a:tab pos="457200" algn="l"/>
              </a:tabLst>
            </a:pPr>
            <a:endParaRPr lang="en-US" sz="1000" b="1" dirty="0">
              <a:solidFill>
                <a:srgbClr val="000090"/>
              </a:solidFill>
              <a:ea typeface="ＭＳ 明朝"/>
              <a:cs typeface="Times New Roman"/>
            </a:endParaRPr>
          </a:p>
          <a:p>
            <a:pPr marL="342900" marR="0" lvl="0" indent="-342900">
              <a:spcBef>
                <a:spcPts val="0"/>
              </a:spcBef>
              <a:spcAft>
                <a:spcPts val="0"/>
              </a:spcAft>
              <a:buFont typeface="Arial"/>
              <a:buChar char="•"/>
              <a:tabLst>
                <a:tab pos="457200" algn="l"/>
              </a:tabLst>
            </a:pPr>
            <a:endParaRPr lang="en-US" sz="1000" dirty="0">
              <a:ea typeface="ＭＳ 明朝"/>
              <a:cs typeface="Times New Roman"/>
            </a:endParaRPr>
          </a:p>
          <a:p>
            <a:endParaRPr lang="en-US" dirty="0"/>
          </a:p>
        </p:txBody>
      </p:sp>
    </p:spTree>
    <p:extLst>
      <p:ext uri="{BB962C8B-B14F-4D97-AF65-F5344CB8AC3E}">
        <p14:creationId xmlns:p14="http://schemas.microsoft.com/office/powerpoint/2010/main" val="198974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19</a:t>
            </a:fld>
            <a:endParaRPr lang="en-US" dirty="0"/>
          </a:p>
        </p:txBody>
      </p:sp>
      <p:pic>
        <p:nvPicPr>
          <p:cNvPr id="10" name="Picture 9"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105728" y="825375"/>
            <a:ext cx="7886700" cy="896027"/>
          </a:xfrm>
        </p:spPr>
        <p:txBody>
          <a:bodyPr>
            <a:normAutofit/>
          </a:bodyPr>
          <a:lstStyle/>
          <a:p>
            <a:pPr algn="just"/>
            <a:r>
              <a:rPr lang="en-US" sz="2400" dirty="0"/>
              <a:t>Site Selection: Hydrosphere Study Requirements </a:t>
            </a:r>
          </a:p>
        </p:txBody>
      </p:sp>
      <p:sp>
        <p:nvSpPr>
          <p:cNvPr id="3" name="Content Placeholder 2"/>
          <p:cNvSpPr>
            <a:spLocks noGrp="1"/>
          </p:cNvSpPr>
          <p:nvPr>
            <p:ph sz="half" idx="1"/>
          </p:nvPr>
        </p:nvSpPr>
        <p:spPr>
          <a:xfrm>
            <a:off x="1333399" y="1721402"/>
            <a:ext cx="7293629" cy="4351338"/>
          </a:xfrm>
        </p:spPr>
        <p:txBody>
          <a:bodyPr>
            <a:normAutofit/>
          </a:bodyPr>
          <a:lstStyle/>
          <a:p>
            <a:pPr algn="just"/>
            <a:r>
              <a:rPr lang="en-US" sz="1600" dirty="0"/>
              <a:t>All your hydrosphere measurements are taken at the same Hydrosphere Study Site. This may be any surface water site that can be safely visited and monitored regularly, although natural waters are preferred.  Sites may include (in order of preference):</a:t>
            </a:r>
          </a:p>
          <a:p>
            <a:pPr algn="just"/>
            <a:endParaRPr lang="en-US" sz="1600" b="1" dirty="0">
              <a:solidFill>
                <a:srgbClr val="000000"/>
              </a:solidFill>
            </a:endParaRPr>
          </a:p>
          <a:p>
            <a:pPr algn="just"/>
            <a:endParaRPr lang="en-US" sz="1600" b="1" dirty="0">
              <a:solidFill>
                <a:srgbClr val="000000"/>
              </a:solidFill>
            </a:endParaRPr>
          </a:p>
          <a:p>
            <a:pPr algn="just"/>
            <a:r>
              <a:rPr lang="en-US" b="1" dirty="0">
                <a:solidFill>
                  <a:srgbClr val="000000"/>
                </a:solidFill>
              </a:rPr>
              <a:t>1. Stream or river</a:t>
            </a:r>
          </a:p>
          <a:p>
            <a:pPr algn="just"/>
            <a:r>
              <a:rPr lang="en-US" b="1" dirty="0">
                <a:solidFill>
                  <a:srgbClr val="000000"/>
                </a:solidFill>
              </a:rPr>
              <a:t>2. Lake, reservoir, bay or ocean</a:t>
            </a:r>
          </a:p>
          <a:p>
            <a:pPr algn="just"/>
            <a:r>
              <a:rPr lang="en-US" b="1" dirty="0">
                <a:solidFill>
                  <a:srgbClr val="000000"/>
                </a:solidFill>
              </a:rPr>
              <a:t>3. Pond</a:t>
            </a:r>
          </a:p>
          <a:p>
            <a:pPr algn="just"/>
            <a:r>
              <a:rPr lang="en-US" b="1" dirty="0">
                <a:solidFill>
                  <a:srgbClr val="000000"/>
                </a:solidFill>
              </a:rPr>
              <a:t>4. An irrigation ditch or other water </a:t>
            </a:r>
          </a:p>
          <a:p>
            <a:pPr algn="just"/>
            <a:r>
              <a:rPr lang="en-US" b="1" dirty="0">
                <a:solidFill>
                  <a:srgbClr val="000000"/>
                </a:solidFill>
              </a:rPr>
              <a:t>body, if natural body is not available</a:t>
            </a:r>
          </a:p>
          <a:p>
            <a:endParaRPr lang="en-US" dirty="0"/>
          </a:p>
        </p:txBody>
      </p:sp>
      <p:pic>
        <p:nvPicPr>
          <p:cNvPr id="8" name="Content Placeholder 7" descr="Photo: Students measure nitrate, pH and DO through ice covering the Volga River.&#1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80214" y="2675363"/>
            <a:ext cx="3651129" cy="2736909"/>
          </a:xfrm>
          <a:prstGeom prst="rect">
            <a:avLst/>
          </a:prstGeom>
        </p:spPr>
      </p:pic>
      <p:sp>
        <p:nvSpPr>
          <p:cNvPr id="9" name="Rectangle 8" descr="Photograph: Students measure nitrate, pH and DO through ice covering the Volga River.&#10;"/>
          <p:cNvSpPr/>
          <p:nvPr/>
        </p:nvSpPr>
        <p:spPr>
          <a:xfrm>
            <a:off x="4980214" y="5574069"/>
            <a:ext cx="3782438" cy="461665"/>
          </a:xfrm>
          <a:prstGeom prst="rect">
            <a:avLst/>
          </a:prstGeom>
        </p:spPr>
        <p:txBody>
          <a:bodyPr wrap="square">
            <a:spAutoFit/>
          </a:bodyPr>
          <a:lstStyle/>
          <a:p>
            <a:r>
              <a:rPr lang="en-US" sz="1200" dirty="0"/>
              <a:t>Students measure nitrate, pH and DO through ice covering the Volga River.</a:t>
            </a:r>
          </a:p>
        </p:txBody>
      </p:sp>
    </p:spTree>
    <p:extLst>
      <p:ext uri="{BB962C8B-B14F-4D97-AF65-F5344CB8AC3E}">
        <p14:creationId xmlns:p14="http://schemas.microsoft.com/office/powerpoint/2010/main" val="621277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20</a:t>
            </a:fld>
            <a:endParaRPr lang="en-US" dirty="0"/>
          </a:p>
        </p:txBody>
      </p:sp>
      <p:pic>
        <p:nvPicPr>
          <p:cNvPr id="11" name="Picture 10" descr="Banner: Dissolved Oxygen Protocol"/>
          <p:cNvPicPr>
            <a:picLocks noChangeAspect="1"/>
          </p:cNvPicPr>
          <p:nvPr/>
        </p:nvPicPr>
        <p:blipFill>
          <a:blip r:embed="rId2"/>
          <a:stretch>
            <a:fillRect/>
          </a:stretch>
        </p:blipFill>
        <p:spPr>
          <a:xfrm>
            <a:off x="1115534" y="-8467"/>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105728" y="825375"/>
            <a:ext cx="7886700" cy="896027"/>
          </a:xfrm>
        </p:spPr>
        <p:txBody>
          <a:bodyPr>
            <a:normAutofit/>
          </a:bodyPr>
          <a:lstStyle/>
          <a:p>
            <a:pPr algn="just"/>
            <a:r>
              <a:rPr lang="en-US" sz="2400" dirty="0"/>
              <a:t>Site Selection: Hydrosphere Study Site</a:t>
            </a:r>
          </a:p>
        </p:txBody>
      </p:sp>
      <p:sp>
        <p:nvSpPr>
          <p:cNvPr id="3" name="Content Placeholder 2"/>
          <p:cNvSpPr>
            <a:spLocks noGrp="1"/>
          </p:cNvSpPr>
          <p:nvPr>
            <p:ph sz="half" idx="1"/>
          </p:nvPr>
        </p:nvSpPr>
        <p:spPr>
          <a:xfrm>
            <a:off x="1333400" y="1721402"/>
            <a:ext cx="4296116" cy="4989641"/>
          </a:xfrm>
        </p:spPr>
        <p:txBody>
          <a:bodyPr>
            <a:normAutofit/>
          </a:bodyPr>
          <a:lstStyle/>
          <a:p>
            <a:pPr algn="just"/>
            <a:r>
              <a:rPr lang="en-US" sz="1600" dirty="0"/>
              <a:t>Select a specific site where the hydrosphere measurements (water temperature, dissolved oxygen, nitrate, pH, alkalinity, turbidity, and either conductivity or salinity) will be taken. If the selected study site is a moving body of water (i.e. stream or river), locate your sampling site at a riffle area as opposed to still water or rapids. This will provide a more representative measurement of the water in the stream or river. If the selected study site is a still body of water (i.e. a lake or reservoir), find a sampling site near the outlet area or along the middle of the water body. Avoid inlet areas. A bridge or a pier are good choices. If your water body is brackish or salty, you will need to know the times of high and low tide at a location as close as possible to your study site.</a:t>
            </a:r>
          </a:p>
          <a:p>
            <a:endParaRPr lang="en-US" dirty="0"/>
          </a:p>
        </p:txBody>
      </p:sp>
      <p:pic>
        <p:nvPicPr>
          <p:cNvPr id="10" name="Content Placeholder 9" descr="Photo of student obtaining a water sample from a safe position on a bridge, using the bucket sampling metho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900431" y="1721402"/>
            <a:ext cx="2821082" cy="2115812"/>
          </a:xfrm>
          <a:prstGeom prst="rect">
            <a:avLst/>
          </a:prstGeom>
        </p:spPr>
      </p:pic>
    </p:spTree>
    <p:extLst>
      <p:ext uri="{BB962C8B-B14F-4D97-AF65-F5344CB8AC3E}">
        <p14:creationId xmlns:p14="http://schemas.microsoft.com/office/powerpoint/2010/main" val="373312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21</a:t>
            </a:fld>
            <a:endParaRPr lang="en-US" dirty="0"/>
          </a:p>
        </p:txBody>
      </p:sp>
      <p:pic>
        <p:nvPicPr>
          <p:cNvPr id="8" name="Picture 7"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105728" y="825375"/>
            <a:ext cx="7886700" cy="896027"/>
          </a:xfrm>
        </p:spPr>
        <p:txBody>
          <a:bodyPr>
            <a:normAutofit/>
          </a:bodyPr>
          <a:lstStyle/>
          <a:p>
            <a:r>
              <a:rPr lang="en-US" sz="2400" dirty="0"/>
              <a:t>Sources for Equipment You Need for the Water DO Protocol</a:t>
            </a:r>
            <a:endParaRPr lang="en-US" sz="2400" dirty="0">
              <a:solidFill>
                <a:srgbClr val="055000"/>
              </a:solidFill>
            </a:endParaRPr>
          </a:p>
        </p:txBody>
      </p:sp>
      <p:sp>
        <p:nvSpPr>
          <p:cNvPr id="3" name="Content Placeholder 2"/>
          <p:cNvSpPr>
            <a:spLocks noGrp="1"/>
          </p:cNvSpPr>
          <p:nvPr>
            <p:ph sz="half" idx="1"/>
          </p:nvPr>
        </p:nvSpPr>
        <p:spPr>
          <a:xfrm>
            <a:off x="1333400" y="1721402"/>
            <a:ext cx="4561214" cy="4989641"/>
          </a:xfrm>
        </p:spPr>
        <p:txBody>
          <a:bodyPr>
            <a:normAutofit/>
          </a:bodyPr>
          <a:lstStyle/>
          <a:p>
            <a:pPr algn="just"/>
            <a:r>
              <a:rPr lang="en-US" dirty="0"/>
              <a:t>The following resources summarize the measurements associated with each protocol, associated skill level, scientific specifications for the instruments, and how to access the equipment you need (purchase, build, or download). </a:t>
            </a:r>
          </a:p>
          <a:p>
            <a:pPr algn="just"/>
            <a:endParaRPr lang="en-US" dirty="0"/>
          </a:p>
          <a:p>
            <a:r>
              <a:rPr lang="nl-NL" b="1" dirty="0">
                <a:hlinkClick r:id="rId4"/>
              </a:rPr>
              <a:t>Where to find specifications for instruments used in GLOBE investigations</a:t>
            </a:r>
            <a:endParaRPr lang="nl-NL" b="1" dirty="0"/>
          </a:p>
          <a:p>
            <a:endParaRPr lang="nl-NL" b="1" dirty="0"/>
          </a:p>
          <a:p>
            <a:r>
              <a:rPr lang="nl-NL" b="1" dirty="0">
                <a:hlinkClick r:id="rId5"/>
              </a:rPr>
              <a:t>Where to find scientific instruments used in GLOBE investigations </a:t>
            </a:r>
            <a:endParaRPr lang="nl-NL" b="1" dirty="0"/>
          </a:p>
          <a:p>
            <a:pPr algn="just"/>
            <a:endParaRPr lang="en-US" sz="1600" dirty="0"/>
          </a:p>
          <a:p>
            <a:pPr algn="just">
              <a:spcAft>
                <a:spcPts val="600"/>
              </a:spcAft>
            </a:pPr>
            <a:endParaRPr lang="en-US" sz="1600" dirty="0"/>
          </a:p>
          <a:p>
            <a:endParaRPr lang="en-US" dirty="0"/>
          </a:p>
        </p:txBody>
      </p:sp>
      <p:pic>
        <p:nvPicPr>
          <p:cNvPr id="7" name="Content Placeholder 6" descr="Screen Shot  of the Toolkit chapter, found in the GLOBE Teacher's Guide. "/>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rot="791986">
            <a:off x="6070045" y="2054588"/>
            <a:ext cx="2399662" cy="3072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0563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22</a:t>
            </a:fld>
            <a:endParaRPr lang="en-US" dirty="0"/>
          </a:p>
        </p:txBody>
      </p:sp>
      <p:pic>
        <p:nvPicPr>
          <p:cNvPr id="11" name="Picture 10" descr="Banner: Dissolved Oxygen Protocol"/>
          <p:cNvPicPr>
            <a:picLocks noChangeAspect="1"/>
          </p:cNvPicPr>
          <p:nvPr/>
        </p:nvPicPr>
        <p:blipFill>
          <a:blip r:embed="rId2"/>
          <a:stretch>
            <a:fillRect/>
          </a:stretch>
        </p:blipFill>
        <p:spPr>
          <a:xfrm>
            <a:off x="1115534" y="-8467"/>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460292" y="2010363"/>
            <a:ext cx="7235839" cy="1665898"/>
          </a:xfrm>
        </p:spPr>
        <p:txBody>
          <a:bodyPr>
            <a:normAutofit/>
          </a:bodyPr>
          <a:lstStyle/>
          <a:p>
            <a:pPr algn="ctr"/>
            <a:r>
              <a:rPr lang="en-US" sz="2400" dirty="0"/>
              <a:t>I. Dissolved Oxygen Protocol: Using a Test Kit</a:t>
            </a:r>
          </a:p>
        </p:txBody>
      </p:sp>
    </p:spTree>
    <p:extLst>
      <p:ext uri="{BB962C8B-B14F-4D97-AF65-F5344CB8AC3E}">
        <p14:creationId xmlns:p14="http://schemas.microsoft.com/office/powerpoint/2010/main" val="3816975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23</a:t>
            </a:fld>
            <a:endParaRPr lang="en-US" dirty="0"/>
          </a:p>
        </p:txBody>
      </p:sp>
      <p:pic>
        <p:nvPicPr>
          <p:cNvPr id="9" name="Picture 8"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105728" y="825375"/>
            <a:ext cx="7886700" cy="896027"/>
          </a:xfrm>
        </p:spPr>
        <p:txBody>
          <a:bodyPr>
            <a:normAutofit/>
          </a:bodyPr>
          <a:lstStyle/>
          <a:p>
            <a:pPr algn="just">
              <a:spcAft>
                <a:spcPts val="600"/>
              </a:spcAft>
            </a:pPr>
            <a:r>
              <a:rPr lang="en-US" sz="2400" dirty="0"/>
              <a:t>Overview of Water DO Protocol (Test Kit)</a:t>
            </a:r>
          </a:p>
        </p:txBody>
      </p:sp>
      <p:sp>
        <p:nvSpPr>
          <p:cNvPr id="3" name="Content Placeholder 2"/>
          <p:cNvSpPr>
            <a:spLocks noGrp="1"/>
          </p:cNvSpPr>
          <p:nvPr>
            <p:ph sz="half" idx="1"/>
          </p:nvPr>
        </p:nvSpPr>
        <p:spPr>
          <a:xfrm>
            <a:off x="1453836" y="1721402"/>
            <a:ext cx="7369729" cy="4989641"/>
          </a:xfrm>
        </p:spPr>
        <p:txBody>
          <a:bodyPr>
            <a:normAutofit/>
          </a:bodyPr>
          <a:lstStyle/>
          <a:p>
            <a:pPr marL="342900" indent="-342900" algn="just">
              <a:spcAft>
                <a:spcPts val="600"/>
              </a:spcAft>
              <a:buAutoNum type="arabicPeriod"/>
            </a:pPr>
            <a:r>
              <a:rPr lang="en-US" dirty="0"/>
              <a:t>To test for the accuracy of the procedure and the precision of the kit (e.g., the components and chemicals), a quality control procedure should be conducted.</a:t>
            </a:r>
          </a:p>
          <a:p>
            <a:pPr marL="342900" indent="-342900" algn="just">
              <a:spcAft>
                <a:spcPts val="600"/>
              </a:spcAft>
              <a:buAutoNum type="arabicPeriod"/>
            </a:pPr>
            <a:r>
              <a:rPr lang="en-US" dirty="0"/>
              <a:t>The kits have two main parts: sample preservation (stabilization or fixing) and sample testing. Preservation involves the addition of a chemical to the sample that precipitates in the presence of dissolved oxygen, followed by the addition of a chemical that produces a colored solution. Testing involves adding drops of a titrant solution until the color disappears. The dissolved oxygen value is calculated from the volume of titrant added.</a:t>
            </a:r>
            <a:endParaRPr lang="en-US" sz="1600" dirty="0"/>
          </a:p>
          <a:p>
            <a:endParaRPr lang="en-US" dirty="0"/>
          </a:p>
        </p:txBody>
      </p:sp>
      <p:pic>
        <p:nvPicPr>
          <p:cNvPr id="8" name="Content Placeholder 7" descr="graphic: caution ico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63917" y="5204504"/>
            <a:ext cx="456240" cy="46762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flipH="1">
            <a:off x="1823715" y="5257801"/>
            <a:ext cx="6846148" cy="1200329"/>
          </a:xfrm>
          <a:prstGeom prst="rect">
            <a:avLst/>
          </a:prstGeom>
          <a:noFill/>
        </p:spPr>
        <p:txBody>
          <a:bodyPr wrap="square" rtlCol="0">
            <a:spAutoFit/>
          </a:bodyPr>
          <a:lstStyle/>
          <a:p>
            <a:pPr algn="just">
              <a:spcAft>
                <a:spcPts val="600"/>
              </a:spcAft>
            </a:pPr>
            <a:r>
              <a:rPr lang="en-US" b="1" dirty="0">
                <a:solidFill>
                  <a:srgbClr val="000000"/>
                </a:solidFill>
              </a:rPr>
              <a:t>The amount of DO can change rapidly after a sample is collected. It is important to preserve the water sample shortly after collecting. After sample preservation, sample testing can be done either in the field or taken back to the lab to determine the amount of DO in the water.</a:t>
            </a:r>
          </a:p>
        </p:txBody>
      </p:sp>
    </p:spTree>
    <p:extLst>
      <p:ext uri="{BB962C8B-B14F-4D97-AF65-F5344CB8AC3E}">
        <p14:creationId xmlns:p14="http://schemas.microsoft.com/office/powerpoint/2010/main" val="1039286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24</a:t>
            </a:fld>
            <a:endParaRPr lang="en-US" dirty="0"/>
          </a:p>
        </p:txBody>
      </p:sp>
      <p:pic>
        <p:nvPicPr>
          <p:cNvPr id="9" name="Picture 8" descr="Banner: Dissolved Oxygen Protocol"/>
          <p:cNvPicPr>
            <a:picLocks noChangeAspect="1"/>
          </p:cNvPicPr>
          <p:nvPr/>
        </p:nvPicPr>
        <p:blipFill>
          <a:blip r:embed="rId2"/>
          <a:stretch>
            <a:fillRect/>
          </a:stretch>
        </p:blipFill>
        <p:spPr>
          <a:xfrm>
            <a:off x="1158048" y="0"/>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300" y="1031316"/>
            <a:ext cx="7886700" cy="682577"/>
          </a:xfrm>
        </p:spPr>
        <p:txBody>
          <a:bodyPr>
            <a:normAutofit/>
          </a:bodyPr>
          <a:lstStyle/>
          <a:p>
            <a:r>
              <a:rPr lang="en-US" sz="2000" dirty="0">
                <a:latin typeface="Arial" charset="0"/>
              </a:rPr>
              <a:t>Quality Control Procedure for Dissolved Oxygen Kits  (1/7)</a:t>
            </a:r>
          </a:p>
        </p:txBody>
      </p:sp>
      <p:sp>
        <p:nvSpPr>
          <p:cNvPr id="3" name="Content Placeholder 2"/>
          <p:cNvSpPr>
            <a:spLocks noGrp="1"/>
          </p:cNvSpPr>
          <p:nvPr>
            <p:ph sz="half" idx="1"/>
          </p:nvPr>
        </p:nvSpPr>
        <p:spPr>
          <a:xfrm>
            <a:off x="1257300" y="1868359"/>
            <a:ext cx="7516686" cy="4989641"/>
          </a:xfrm>
        </p:spPr>
        <p:txBody>
          <a:bodyPr>
            <a:normAutofit/>
          </a:bodyPr>
          <a:lstStyle/>
          <a:p>
            <a:pPr algn="just"/>
            <a:r>
              <a:rPr lang="en-US" dirty="0"/>
              <a:t>For the quality control procedure, you compare the measured dissolved oxygen in your standard solution with the saturated value from a table in order to determine if your kit and procedures are correct.</a:t>
            </a:r>
          </a:p>
          <a:p>
            <a:pPr algn="just"/>
            <a:endParaRPr lang="en-US" dirty="0"/>
          </a:p>
          <a:p>
            <a:pPr algn="just"/>
            <a:r>
              <a:rPr lang="en-US" dirty="0"/>
              <a:t>To make a saturated standard, you saturate distilled water by shaking a partially filled bottle of distilled water for 5 minutes. Since the solubility decreases with increasing temperature, increasing salinity, and decreasing air pressure, you control these variables in your dissolved oxygen standard by using distilled water, and correcting for the water temperature and elevation (an indirect measure of air pressure). You need to know the elevation where the procedure will be done. </a:t>
            </a:r>
            <a:r>
              <a:rPr lang="en-US" dirty="0">
                <a:hlinkClick r:id="rId4"/>
              </a:rPr>
              <a:t>Table HY-DO-2</a:t>
            </a:r>
            <a:r>
              <a:rPr lang="en-US" dirty="0"/>
              <a:t> contains the correction values for various atmospheric pressures and elevations.</a:t>
            </a:r>
          </a:p>
          <a:p>
            <a:endParaRPr lang="en-US" dirty="0">
              <a:solidFill>
                <a:srgbClr val="FF0000"/>
              </a:solidFill>
            </a:endParaRPr>
          </a:p>
          <a:p>
            <a:r>
              <a:rPr lang="en-US" b="1" dirty="0"/>
              <a:t>	</a:t>
            </a:r>
            <a:endParaRPr lang="en-US" sz="1600" b="1" dirty="0">
              <a:solidFill>
                <a:srgbClr val="000090"/>
              </a:solidFill>
            </a:endParaRPr>
          </a:p>
          <a:p>
            <a:r>
              <a:rPr lang="en-US" sz="1600" b="1" dirty="0">
                <a:solidFill>
                  <a:srgbClr val="000090"/>
                </a:solidFill>
              </a:rPr>
              <a:t>	</a:t>
            </a:r>
            <a:r>
              <a:rPr lang="en-US" sz="1600" dirty="0"/>
              <a:t>.</a:t>
            </a:r>
          </a:p>
          <a:p>
            <a:endParaRPr lang="en-US" dirty="0"/>
          </a:p>
        </p:txBody>
      </p:sp>
      <p:pic>
        <p:nvPicPr>
          <p:cNvPr id="8" name="Content Placeholder 7" descr="graphic: caution icon"/>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644534" y="5487888"/>
            <a:ext cx="519638" cy="53260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145227" y="5420328"/>
            <a:ext cx="6622444" cy="1200329"/>
          </a:xfrm>
          <a:prstGeom prst="rect">
            <a:avLst/>
          </a:prstGeom>
          <a:noFill/>
        </p:spPr>
        <p:txBody>
          <a:bodyPr wrap="square" rtlCol="0">
            <a:spAutoFit/>
          </a:bodyPr>
          <a:lstStyle/>
          <a:p>
            <a:r>
              <a:rPr lang="en-US" b="1" dirty="0">
                <a:solidFill>
                  <a:srgbClr val="000090"/>
                </a:solidFill>
              </a:rPr>
              <a:t>Pay close attention to your quality control procedure. Without the quality control steps your DO data will not be meaningful or comparable to data collected by others!  </a:t>
            </a:r>
          </a:p>
          <a:p>
            <a:endParaRPr lang="en-US" dirty="0"/>
          </a:p>
        </p:txBody>
      </p:sp>
    </p:spTree>
    <p:extLst>
      <p:ext uri="{BB962C8B-B14F-4D97-AF65-F5344CB8AC3E}">
        <p14:creationId xmlns:p14="http://schemas.microsoft.com/office/powerpoint/2010/main" val="2077421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Illustration of the equipment listed on this pag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35983" y="1975919"/>
            <a:ext cx="3408015" cy="4333649"/>
          </a:xfrm>
        </p:spPr>
      </p:pic>
      <p:sp>
        <p:nvSpPr>
          <p:cNvPr id="4" name="Slide Number Placeholder 3"/>
          <p:cNvSpPr>
            <a:spLocks noGrp="1"/>
          </p:cNvSpPr>
          <p:nvPr>
            <p:ph type="sldNum" sz="quarter" idx="12"/>
          </p:nvPr>
        </p:nvSpPr>
        <p:spPr/>
        <p:txBody>
          <a:bodyPr/>
          <a:lstStyle/>
          <a:p>
            <a:fld id="{9127880F-858B-9E41-870C-DA30FBF153BE}" type="slidenum">
              <a:rPr lang="en-US" smtClean="0"/>
              <a:t>25</a:t>
            </a:fld>
            <a:endParaRPr lang="en-US" dirty="0"/>
          </a:p>
        </p:txBody>
      </p:sp>
      <p:pic>
        <p:nvPicPr>
          <p:cNvPr id="8" name="Picture 7" descr="Banner: Dissolved Oxygen Protocol"/>
          <p:cNvPicPr>
            <a:picLocks noChangeAspect="1"/>
          </p:cNvPicPr>
          <p:nvPr/>
        </p:nvPicPr>
        <p:blipFill>
          <a:blip r:embed="rId3"/>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47494" y="1085803"/>
            <a:ext cx="7886700" cy="665413"/>
          </a:xfrm>
        </p:spPr>
        <p:txBody>
          <a:bodyPr>
            <a:normAutofit/>
          </a:bodyPr>
          <a:lstStyle/>
          <a:p>
            <a:pPr marL="514350" indent="-514350"/>
            <a:r>
              <a:rPr lang="en-US" sz="2000" dirty="0">
                <a:latin typeface="Arial" charset="0"/>
              </a:rPr>
              <a:t>Quality Control Procedure for Dissolved Oxygen Kits  (2/7)</a:t>
            </a:r>
            <a:endParaRPr lang="en-US" sz="2000" dirty="0"/>
          </a:p>
        </p:txBody>
      </p:sp>
      <p:sp>
        <p:nvSpPr>
          <p:cNvPr id="3" name="Content Placeholder 2"/>
          <p:cNvSpPr>
            <a:spLocks noGrp="1"/>
          </p:cNvSpPr>
          <p:nvPr>
            <p:ph sz="half" idx="1"/>
          </p:nvPr>
        </p:nvSpPr>
        <p:spPr>
          <a:xfrm>
            <a:off x="1257299" y="1574445"/>
            <a:ext cx="7516686" cy="4989641"/>
          </a:xfrm>
        </p:spPr>
        <p:txBody>
          <a:bodyPr>
            <a:normAutofit fontScale="92500" lnSpcReduction="20000"/>
          </a:bodyPr>
          <a:lstStyle/>
          <a:p>
            <a:endParaRPr lang="en-US" dirty="0"/>
          </a:p>
          <a:p>
            <a:r>
              <a:rPr lang="en-US" b="1" dirty="0">
                <a:solidFill>
                  <a:srgbClr val="000072"/>
                </a:solidFill>
              </a:rPr>
              <a:t>Assemble Equipment</a:t>
            </a:r>
            <a:r>
              <a:rPr lang="en-US" dirty="0">
                <a:solidFill>
                  <a:srgbClr val="000000"/>
                </a:solidFill>
              </a:rPr>
              <a:t>:</a:t>
            </a:r>
            <a:endParaRPr lang="en-US" sz="2400" b="1" dirty="0">
              <a:solidFill>
                <a:srgbClr val="000072"/>
              </a:solidFill>
            </a:endParaRPr>
          </a:p>
          <a:p>
            <a:pPr marL="342900" indent="-342900">
              <a:buFont typeface="Arial" charset="0"/>
              <a:buChar char="•"/>
            </a:pPr>
            <a:r>
              <a:rPr lang="en-US" dirty="0"/>
              <a:t>Distilled water</a:t>
            </a:r>
          </a:p>
          <a:p>
            <a:pPr marL="342900" indent="-342900">
              <a:buFont typeface="Arial" charset="0"/>
              <a:buChar char="•"/>
            </a:pPr>
            <a:r>
              <a:rPr lang="en-US" dirty="0"/>
              <a:t>100-mL graduated cylinder</a:t>
            </a:r>
          </a:p>
          <a:p>
            <a:pPr marL="342900" indent="-342900">
              <a:buFont typeface="Arial" charset="0"/>
              <a:buChar char="•"/>
            </a:pPr>
            <a:r>
              <a:rPr lang="en-US" dirty="0"/>
              <a:t>250-mL polyethylene bottle with lid</a:t>
            </a:r>
          </a:p>
          <a:p>
            <a:pPr marL="342900" indent="-342900">
              <a:buFont typeface="Arial" charset="0"/>
              <a:buChar char="•"/>
            </a:pPr>
            <a:r>
              <a:rPr lang="en-US" dirty="0"/>
              <a:t>Thermometer</a:t>
            </a:r>
          </a:p>
          <a:p>
            <a:pPr marL="342900" indent="-342900">
              <a:buFont typeface="Arial" charset="0"/>
              <a:buChar char="•"/>
            </a:pPr>
            <a:r>
              <a:rPr lang="en-US" dirty="0"/>
              <a:t>Waste bottle with cap for discarding used chemicals</a:t>
            </a:r>
          </a:p>
          <a:p>
            <a:pPr marL="342900" indent="-342900">
              <a:buFont typeface="Arial" charset="0"/>
              <a:buChar char="•"/>
            </a:pPr>
            <a:r>
              <a:rPr lang="en-US" dirty="0"/>
              <a:t>Dissolved oxygen test kit</a:t>
            </a:r>
          </a:p>
          <a:p>
            <a:pPr marL="342900" indent="-342900">
              <a:buFont typeface="Arial" charset="0"/>
              <a:buChar char="•"/>
            </a:pPr>
            <a:r>
              <a:rPr lang="en-US" dirty="0"/>
              <a:t>Latex gloves</a:t>
            </a:r>
          </a:p>
          <a:p>
            <a:pPr marL="342900" indent="-342900">
              <a:buFont typeface="Arial" charset="0"/>
              <a:buChar char="•"/>
            </a:pPr>
            <a:r>
              <a:rPr lang="en-US" dirty="0"/>
              <a:t>Goggles</a:t>
            </a:r>
          </a:p>
          <a:p>
            <a:pPr marL="342900" indent="-342900">
              <a:buFont typeface="Arial" charset="0"/>
              <a:buChar char="•"/>
            </a:pPr>
            <a:r>
              <a:rPr lang="en-US" dirty="0"/>
              <a:t>Pen or pencil</a:t>
            </a:r>
          </a:p>
          <a:p>
            <a:pPr marL="342900" indent="-342900">
              <a:buFont typeface="Arial" charset="0"/>
              <a:buChar char="•"/>
            </a:pPr>
            <a:r>
              <a:rPr lang="en-US" dirty="0"/>
              <a:t>Clock or watch</a:t>
            </a:r>
            <a:endParaRPr lang="en-US" sz="2400" b="1" dirty="0">
              <a:solidFill>
                <a:srgbClr val="000072"/>
              </a:solidFill>
            </a:endParaRPr>
          </a:p>
          <a:p>
            <a:r>
              <a:rPr lang="en-US" b="1" dirty="0">
                <a:solidFill>
                  <a:srgbClr val="000072"/>
                </a:solidFill>
              </a:rPr>
              <a:t>Assemble Necessary Documents:</a:t>
            </a:r>
          </a:p>
          <a:p>
            <a:r>
              <a:rPr lang="en-US" dirty="0">
                <a:hlinkClick r:id="rId5"/>
              </a:rPr>
              <a:t>Dissolved Oxygen Protocol (Test Kit) Field Guide</a:t>
            </a:r>
            <a:endParaRPr lang="en-US" dirty="0"/>
          </a:p>
          <a:p>
            <a:r>
              <a:rPr lang="en-US" dirty="0">
                <a:hlinkClick r:id="rId6"/>
              </a:rPr>
              <a:t>Quality Control Procedure Data Sheet</a:t>
            </a:r>
            <a:endParaRPr lang="en-US" dirty="0"/>
          </a:p>
          <a:p>
            <a:r>
              <a:rPr lang="en-US" dirty="0">
                <a:hlinkClick r:id="rId7"/>
              </a:rPr>
              <a:t>Quality Control Procedure for DO Kits Lab Guide</a:t>
            </a:r>
            <a:endParaRPr lang="en-US" dirty="0"/>
          </a:p>
          <a:p>
            <a:endParaRPr lang="en-US" b="1" dirty="0"/>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856732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26</a:t>
            </a:fld>
            <a:endParaRPr lang="en-US" dirty="0"/>
          </a:p>
        </p:txBody>
      </p:sp>
      <p:pic>
        <p:nvPicPr>
          <p:cNvPr id="8" name="Picture 7"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8" y="1051420"/>
            <a:ext cx="7541468" cy="450809"/>
          </a:xfrm>
        </p:spPr>
        <p:txBody>
          <a:bodyPr>
            <a:normAutofit/>
          </a:bodyPr>
          <a:lstStyle/>
          <a:p>
            <a:pPr marL="514350" indent="-514350"/>
            <a:r>
              <a:rPr lang="en-US" sz="2000" dirty="0">
                <a:latin typeface="Arial" charset="0"/>
              </a:rPr>
              <a:t>Quality Control Procedure for Dissolved Oxygen Kits  (3/7)</a:t>
            </a:r>
            <a:endParaRPr lang="en-US" sz="2000" dirty="0"/>
          </a:p>
        </p:txBody>
      </p:sp>
      <p:sp>
        <p:nvSpPr>
          <p:cNvPr id="3" name="Content Placeholder 2"/>
          <p:cNvSpPr>
            <a:spLocks noGrp="1"/>
          </p:cNvSpPr>
          <p:nvPr>
            <p:ph sz="half" idx="1"/>
          </p:nvPr>
        </p:nvSpPr>
        <p:spPr>
          <a:xfrm>
            <a:off x="1257298" y="1574445"/>
            <a:ext cx="7637319" cy="4989641"/>
          </a:xfrm>
        </p:spPr>
        <p:txBody>
          <a:bodyPr>
            <a:normAutofit/>
          </a:bodyPr>
          <a:lstStyle/>
          <a:p>
            <a:pPr>
              <a:buAutoNum type="arabicPeriod"/>
            </a:pPr>
            <a:r>
              <a:rPr lang="en-US" dirty="0"/>
              <a:t>  Put on your gloves and protective goggles.</a:t>
            </a:r>
          </a:p>
          <a:p>
            <a:r>
              <a:rPr lang="en-US" dirty="0"/>
              <a:t>2.  Rinse the 250-mL bottle twice with distilled water.</a:t>
            </a:r>
          </a:p>
          <a:p>
            <a:r>
              <a:rPr lang="en-US" dirty="0"/>
              <a:t>3.  Pour 100 mL of distilled water into the 250-mL bottle.</a:t>
            </a:r>
          </a:p>
          <a:p>
            <a:r>
              <a:rPr lang="en-US" dirty="0"/>
              <a:t>4.  Put the lid on the bottle. Shake the bottle vigorously for 5 minutes. This is the standard you will use to test your kit.</a:t>
            </a:r>
          </a:p>
          <a:p>
            <a:r>
              <a:rPr lang="en-US" dirty="0"/>
              <a:t>5.  Uncap the bottle and take the temperature of the water (see </a:t>
            </a:r>
            <a:r>
              <a:rPr lang="en-US" i="1" dirty="0"/>
              <a:t>Water Temperature Protocol Field Guide</a:t>
            </a:r>
            <a:r>
              <a:rPr lang="en-US" dirty="0"/>
              <a:t>). Be sure the tip of the thermometer does not touch the bottom or sides of the bottle. </a:t>
            </a:r>
          </a:p>
          <a:p>
            <a:r>
              <a:rPr lang="en-US" dirty="0"/>
              <a:t>6.  Record the temperature of the distilled water standard on the </a:t>
            </a:r>
            <a:r>
              <a:rPr lang="en-US" i="1" dirty="0"/>
              <a:t>Hydrosphere Investigation Quality Control Data Sheet</a:t>
            </a:r>
            <a:r>
              <a:rPr lang="en-US" dirty="0"/>
              <a:t>.</a:t>
            </a:r>
            <a:endParaRPr lang="en-US" b="1" dirty="0"/>
          </a:p>
          <a:p>
            <a:pPr>
              <a:buFont typeface="Arial"/>
              <a:buChar char="•"/>
            </a:pPr>
            <a:endParaRPr lang="en-US" b="1" dirty="0">
              <a:solidFill>
                <a:srgbClr val="000072"/>
              </a:solidFill>
            </a:endParaRPr>
          </a:p>
          <a:p>
            <a:endParaRPr lang="en-US" dirty="0"/>
          </a:p>
        </p:txBody>
      </p:sp>
      <p:pic>
        <p:nvPicPr>
          <p:cNvPr id="9" name="Picture 8" descr="Safety icon: be sure to wear protective gloves and goggles during your investig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586" y="5431443"/>
            <a:ext cx="6438900" cy="1016000"/>
          </a:xfrm>
          <a:prstGeom prst="rect">
            <a:avLst/>
          </a:prstGeom>
        </p:spPr>
      </p:pic>
    </p:spTree>
    <p:extLst>
      <p:ext uri="{BB962C8B-B14F-4D97-AF65-F5344CB8AC3E}">
        <p14:creationId xmlns:p14="http://schemas.microsoft.com/office/powerpoint/2010/main" val="396103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27</a:t>
            </a:fld>
            <a:endParaRPr lang="en-US" dirty="0"/>
          </a:p>
        </p:txBody>
      </p:sp>
      <p:pic>
        <p:nvPicPr>
          <p:cNvPr id="8" name="Picture 7"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47494" y="1051420"/>
            <a:ext cx="7886700" cy="523025"/>
          </a:xfrm>
        </p:spPr>
        <p:txBody>
          <a:bodyPr>
            <a:normAutofit/>
          </a:bodyPr>
          <a:lstStyle/>
          <a:p>
            <a:pPr marL="514350" indent="-514350"/>
            <a:r>
              <a:rPr lang="en-US" sz="2000" dirty="0">
                <a:latin typeface="Arial" charset="0"/>
              </a:rPr>
              <a:t>Quality Control Procedure for Dissolved Oxygen Kits  (4/7)</a:t>
            </a:r>
            <a:endParaRPr lang="en-US" sz="2000" dirty="0"/>
          </a:p>
        </p:txBody>
      </p:sp>
      <p:sp>
        <p:nvSpPr>
          <p:cNvPr id="3" name="Content Placeholder 2"/>
          <p:cNvSpPr>
            <a:spLocks noGrp="1"/>
          </p:cNvSpPr>
          <p:nvPr>
            <p:ph sz="half" idx="1"/>
          </p:nvPr>
        </p:nvSpPr>
        <p:spPr>
          <a:xfrm>
            <a:off x="1257298" y="1574445"/>
            <a:ext cx="7637319" cy="4989641"/>
          </a:xfrm>
        </p:spPr>
        <p:txBody>
          <a:bodyPr>
            <a:normAutofit/>
          </a:bodyPr>
          <a:lstStyle/>
          <a:p>
            <a:pPr algn="just"/>
            <a:r>
              <a:rPr lang="en-US" dirty="0"/>
              <a:t>7. Pour the standard into the sample bottle in your dissolved oxygen kit. Fill the sample bottle completely to the top. Put the lid on the sample bottle. Turn the bottle upside down while it is capped. There should not be any air bubbles. </a:t>
            </a:r>
          </a:p>
          <a:p>
            <a:pPr algn="just"/>
            <a:endParaRPr lang="en-US" dirty="0"/>
          </a:p>
          <a:p>
            <a:pPr algn="just"/>
            <a:r>
              <a:rPr lang="en-US" b="1" dirty="0"/>
              <a:t>Note: </a:t>
            </a:r>
            <a:r>
              <a:rPr lang="en-US" dirty="0"/>
              <a:t>It is not necessary to immerse the sample bottle in the water to collect your sample when you are doing the quality control procedure.</a:t>
            </a:r>
          </a:p>
          <a:p>
            <a:pPr algn="just"/>
            <a:endParaRPr lang="en-US" dirty="0"/>
          </a:p>
          <a:p>
            <a:pPr algn="just"/>
            <a:r>
              <a:rPr lang="en-US" dirty="0"/>
              <a:t>8. Follow the directions in your dissolved oxygen kit to measure the dissolved oxygen of your standard.</a:t>
            </a:r>
          </a:p>
          <a:p>
            <a:pPr algn="just"/>
            <a:endParaRPr lang="en-US" dirty="0"/>
          </a:p>
          <a:p>
            <a:pPr algn="just"/>
            <a:r>
              <a:rPr lang="en-US" dirty="0"/>
              <a:t>9. Record the amount of dissolved oxygen (mg/L) in your standard on your Hydrosphere Investigation Quality Control Data Sheet. </a:t>
            </a:r>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231701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28</a:t>
            </a:fld>
            <a:endParaRPr lang="en-US" dirty="0"/>
          </a:p>
        </p:txBody>
      </p:sp>
      <p:pic>
        <p:nvPicPr>
          <p:cNvPr id="8" name="Picture 7"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8" y="1051420"/>
            <a:ext cx="7485485" cy="523025"/>
          </a:xfrm>
        </p:spPr>
        <p:txBody>
          <a:bodyPr>
            <a:normAutofit/>
          </a:bodyPr>
          <a:lstStyle/>
          <a:p>
            <a:pPr marL="514350" indent="-514350"/>
            <a:r>
              <a:rPr lang="en-US" sz="2000" dirty="0">
                <a:latin typeface="Arial" charset="0"/>
              </a:rPr>
              <a:t>Quality Control Procedure for Dissolved Oxygen Kits  (5/7)</a:t>
            </a:r>
            <a:endParaRPr lang="en-US" sz="2000" dirty="0"/>
          </a:p>
        </p:txBody>
      </p:sp>
      <p:sp>
        <p:nvSpPr>
          <p:cNvPr id="3" name="Content Placeholder 2"/>
          <p:cNvSpPr>
            <a:spLocks noGrp="1"/>
          </p:cNvSpPr>
          <p:nvPr>
            <p:ph sz="half" idx="1"/>
          </p:nvPr>
        </p:nvSpPr>
        <p:spPr>
          <a:xfrm>
            <a:off x="1257298" y="1574445"/>
            <a:ext cx="7637319" cy="4989641"/>
          </a:xfrm>
        </p:spPr>
        <p:txBody>
          <a:bodyPr>
            <a:normAutofit/>
          </a:bodyPr>
          <a:lstStyle/>
          <a:p>
            <a:r>
              <a:rPr lang="en-US" dirty="0"/>
              <a:t>10. Look up the temperature you recorded earlier on the Solubility of Oxygen Table. </a:t>
            </a:r>
            <a:r>
              <a:rPr lang="en-US" dirty="0">
                <a:hlinkClick r:id="rId4" action="ppaction://hlinksldjump"/>
              </a:rPr>
              <a:t>See Table HY-DO-1.</a:t>
            </a:r>
            <a:endParaRPr lang="en-US" dirty="0"/>
          </a:p>
          <a:p>
            <a:r>
              <a:rPr lang="en-US" dirty="0"/>
              <a:t>11. Record the solubility for your water temperature.</a:t>
            </a:r>
          </a:p>
          <a:p>
            <a:pPr>
              <a:buFont typeface="Arial"/>
              <a:buChar char="•"/>
            </a:pPr>
            <a:endParaRPr lang="en-US" b="1" dirty="0">
              <a:solidFill>
                <a:srgbClr val="000072"/>
              </a:solidFill>
            </a:endParaRPr>
          </a:p>
          <a:p>
            <a:endParaRPr lang="en-US" dirty="0"/>
          </a:p>
        </p:txBody>
      </p:sp>
      <p:pic>
        <p:nvPicPr>
          <p:cNvPr id="7" name="Content Placeholder 10" descr="Screenshot of Table: Soluability of Oxygen in Fresh Water exposed to air at 1013.25 mB Pressure. As temperature increases, soluability decreases: 1 degree C, soluability is 14.6 mg/L, at 40 degrees C, soluability is 6.4 mg/L.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819447" y="2546776"/>
            <a:ext cx="6194021" cy="3946059"/>
          </a:xfrm>
          <a:prstGeom prst="rect">
            <a:avLst/>
          </a:prstGeom>
        </p:spPr>
      </p:pic>
    </p:spTree>
    <p:extLst>
      <p:ext uri="{BB962C8B-B14F-4D97-AF65-F5344CB8AC3E}">
        <p14:creationId xmlns:p14="http://schemas.microsoft.com/office/powerpoint/2010/main" val="108509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2</a:t>
            </a:fld>
            <a:endParaRPr lang="en-US" dirty="0"/>
          </a:p>
        </p:txBody>
      </p:sp>
      <p:pic>
        <p:nvPicPr>
          <p:cNvPr id="9" name="Picture 8" descr="Banner: Dissolved Oxygen Protocol"/>
          <p:cNvPicPr>
            <a:picLocks noChangeAspect="1"/>
          </p:cNvPicPr>
          <p:nvPr/>
        </p:nvPicPr>
        <p:blipFill>
          <a:blip r:embed="rId2"/>
          <a:stretch>
            <a:fillRect/>
          </a:stretch>
        </p:blipFill>
        <p:spPr>
          <a:xfrm>
            <a:off x="1107211" y="-1"/>
            <a:ext cx="8035302" cy="1085337"/>
          </a:xfrm>
          <a:prstGeom prst="rect">
            <a:avLst/>
          </a:prstGeom>
        </p:spPr>
      </p:pic>
      <p:pic>
        <p:nvPicPr>
          <p:cNvPr id="5" name="Content Placeholder 5" descr="Menu: What is dissolved oxy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67"/>
            <a:ext cx="1167580" cy="6858000"/>
          </a:xfrm>
          <a:prstGeom prst="rect">
            <a:avLst/>
          </a:prstGeom>
        </p:spPr>
      </p:pic>
      <p:sp>
        <p:nvSpPr>
          <p:cNvPr id="2" name="Title 1"/>
          <p:cNvSpPr>
            <a:spLocks noGrp="1"/>
          </p:cNvSpPr>
          <p:nvPr>
            <p:ph type="title"/>
          </p:nvPr>
        </p:nvSpPr>
        <p:spPr>
          <a:xfrm>
            <a:off x="1257300" y="733002"/>
            <a:ext cx="7886700" cy="1325563"/>
          </a:xfrm>
        </p:spPr>
        <p:txBody>
          <a:bodyPr/>
          <a:lstStyle/>
          <a:p>
            <a:r>
              <a:rPr lang="en-US" dirty="0"/>
              <a:t>The Hydrosphere</a:t>
            </a:r>
          </a:p>
        </p:txBody>
      </p:sp>
      <p:sp>
        <p:nvSpPr>
          <p:cNvPr id="3" name="Content Placeholder 2"/>
          <p:cNvSpPr>
            <a:spLocks noGrp="1"/>
          </p:cNvSpPr>
          <p:nvPr>
            <p:ph sz="half" idx="1"/>
          </p:nvPr>
        </p:nvSpPr>
        <p:spPr>
          <a:xfrm>
            <a:off x="1361522" y="1881281"/>
            <a:ext cx="4736133" cy="4351338"/>
          </a:xfrm>
        </p:spPr>
        <p:txBody>
          <a:bodyPr>
            <a:normAutofit lnSpcReduction="10000"/>
          </a:bodyPr>
          <a:lstStyle/>
          <a:p>
            <a:pPr algn="just"/>
            <a:r>
              <a:rPr lang="en-US" sz="1700" dirty="0"/>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Dissolved or suspended impurities determine water's chemical composition.</a:t>
            </a:r>
          </a:p>
          <a:p>
            <a:pPr algn="just"/>
            <a:endParaRPr lang="en-US" sz="1700" dirty="0"/>
          </a:p>
          <a:p>
            <a:pPr algn="just"/>
            <a:r>
              <a:rPr lang="en-US" sz="1700" dirty="0"/>
              <a:t>Current measurement programs in many areas of the world cover only a few water bodies a few times during the year. GLOBE Hydrosphere protocols will allow you to collect valuable data to help fill these gaps and improve our understanding of Earth's natural waters.</a:t>
            </a:r>
          </a:p>
          <a:p>
            <a:endParaRPr lang="en-US" dirty="0"/>
          </a:p>
        </p:txBody>
      </p:sp>
      <p:pic>
        <p:nvPicPr>
          <p:cNvPr id="7"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97655" y="1770268"/>
            <a:ext cx="2905552" cy="2955269"/>
          </a:xfrm>
          <a:prstGeom prst="rect">
            <a:avLst/>
          </a:prstGeom>
        </p:spPr>
      </p:pic>
      <p:sp>
        <p:nvSpPr>
          <p:cNvPr id="8" name="TextBox 7"/>
          <p:cNvSpPr txBox="1"/>
          <p:nvPr/>
        </p:nvSpPr>
        <p:spPr>
          <a:xfrm>
            <a:off x="6176715" y="4725537"/>
            <a:ext cx="2747432" cy="523220"/>
          </a:xfrm>
          <a:prstGeom prst="rect">
            <a:avLst/>
          </a:prstGeom>
          <a:noFill/>
        </p:spPr>
        <p:txBody>
          <a:bodyPr wrap="square" rtlCol="0">
            <a:spAutoFit/>
          </a:bodyPr>
          <a:lstStyle/>
          <a:p>
            <a:r>
              <a:rPr lang="en-US" sz="1400" i="1" dirty="0"/>
              <a:t>The Earth System: Energy flows and matter cycles. </a:t>
            </a:r>
          </a:p>
        </p:txBody>
      </p:sp>
    </p:spTree>
    <p:extLst>
      <p:ext uri="{BB962C8B-B14F-4D97-AF65-F5344CB8AC3E}">
        <p14:creationId xmlns:p14="http://schemas.microsoft.com/office/powerpoint/2010/main" val="1650504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29</a:t>
            </a:fld>
            <a:endParaRPr lang="en-US" dirty="0"/>
          </a:p>
        </p:txBody>
      </p:sp>
      <p:pic>
        <p:nvPicPr>
          <p:cNvPr id="8" name="Picture 7"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000" dirty="0">
                <a:latin typeface="Arial" charset="0"/>
              </a:rPr>
              <a:t>Quality Control Procedure for Dissolved Oxygen Kits  (6/7)</a:t>
            </a:r>
            <a:endParaRPr lang="en-US" sz="2000" dirty="0"/>
          </a:p>
        </p:txBody>
      </p:sp>
      <p:sp>
        <p:nvSpPr>
          <p:cNvPr id="3" name="Content Placeholder 2"/>
          <p:cNvSpPr>
            <a:spLocks noGrp="1"/>
          </p:cNvSpPr>
          <p:nvPr>
            <p:ph sz="half" idx="1"/>
          </p:nvPr>
        </p:nvSpPr>
        <p:spPr>
          <a:xfrm>
            <a:off x="1257298" y="1574445"/>
            <a:ext cx="7637319" cy="4989641"/>
          </a:xfrm>
        </p:spPr>
        <p:txBody>
          <a:bodyPr>
            <a:normAutofit/>
          </a:bodyPr>
          <a:lstStyle/>
          <a:p>
            <a:r>
              <a:rPr lang="en-US" dirty="0"/>
              <a:t>12. Find the elevation closest to yours on the Correction for Elevation/Pressure Table. </a:t>
            </a:r>
            <a:r>
              <a:rPr lang="en-US" dirty="0">
                <a:hlinkClick r:id="" action="ppaction://noaction"/>
              </a:rPr>
              <a:t>See Table HY-DO-2.</a:t>
            </a:r>
            <a:endParaRPr lang="en-US" dirty="0"/>
          </a:p>
          <a:p>
            <a:endParaRPr lang="en-US" dirty="0"/>
          </a:p>
          <a:p>
            <a:r>
              <a:rPr lang="en-US" dirty="0"/>
              <a:t>13. Record the correction value for your elevation. </a:t>
            </a:r>
          </a:p>
          <a:p>
            <a:pPr>
              <a:buFont typeface="Arial"/>
              <a:buChar char="•"/>
            </a:pPr>
            <a:endParaRPr lang="en-US" b="1" dirty="0">
              <a:solidFill>
                <a:srgbClr val="000072"/>
              </a:solidFill>
            </a:endParaRPr>
          </a:p>
          <a:p>
            <a:endParaRPr lang="en-US" dirty="0"/>
          </a:p>
        </p:txBody>
      </p:sp>
      <p:pic>
        <p:nvPicPr>
          <p:cNvPr id="9" name="Content Placeholder 8" descr="Screenshot of table: Correction vlaues for various atmospheric pressures and elevations. Obtain the pressure in mB for your location and your elevation and the table supplies a correction factor between 1.01% (for high pressure and low elevation) and .66% for lower pressure (669 mB and 3371 elevatio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284960" y="2949384"/>
            <a:ext cx="5096741" cy="3718540"/>
          </a:xfrm>
          <a:prstGeom prst="rect">
            <a:avLst/>
          </a:prstGeom>
        </p:spPr>
      </p:pic>
    </p:spTree>
    <p:extLst>
      <p:ext uri="{BB962C8B-B14F-4D97-AF65-F5344CB8AC3E}">
        <p14:creationId xmlns:p14="http://schemas.microsoft.com/office/powerpoint/2010/main" val="1310276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30</a:t>
            </a:fld>
            <a:endParaRPr lang="en-US" dirty="0"/>
          </a:p>
        </p:txBody>
      </p:sp>
      <p:pic>
        <p:nvPicPr>
          <p:cNvPr id="8" name="Picture 7"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000" dirty="0">
                <a:latin typeface="Arial" charset="0"/>
              </a:rPr>
              <a:t>Quality Control Procedure for Dissolved Oxygen Kits  (7/7)</a:t>
            </a:r>
            <a:endParaRPr lang="en-US" sz="2000" dirty="0"/>
          </a:p>
        </p:txBody>
      </p:sp>
      <p:sp>
        <p:nvSpPr>
          <p:cNvPr id="3" name="Content Placeholder 2"/>
          <p:cNvSpPr>
            <a:spLocks noGrp="1"/>
          </p:cNvSpPr>
          <p:nvPr>
            <p:ph sz="half" idx="1"/>
          </p:nvPr>
        </p:nvSpPr>
        <p:spPr>
          <a:xfrm>
            <a:off x="1257298" y="1574445"/>
            <a:ext cx="7637319" cy="4989641"/>
          </a:xfrm>
        </p:spPr>
        <p:txBody>
          <a:bodyPr>
            <a:normAutofit fontScale="92500" lnSpcReduction="10000"/>
          </a:bodyPr>
          <a:lstStyle/>
          <a:p>
            <a:r>
              <a:rPr lang="en-US" dirty="0"/>
              <a:t>14. Multiply the solubility of your standard times the correction value. This is the expected amount of dissolved oxygen in your standard.</a:t>
            </a:r>
          </a:p>
          <a:p>
            <a:endParaRPr lang="en-US" dirty="0"/>
          </a:p>
          <a:p>
            <a:r>
              <a:rPr lang="en-US" dirty="0"/>
              <a:t>15. Compare the amount of dissolved oxygen you measured with the kit to the expected amount for your standard.</a:t>
            </a:r>
          </a:p>
          <a:p>
            <a:endParaRPr lang="en-US" dirty="0"/>
          </a:p>
          <a:p>
            <a:r>
              <a:rPr lang="en-US" dirty="0"/>
              <a:t>16. If the measurement is within ±1mg/L, record the dissolved oxygen value on the Hydrosphere Investigation Quality Control Procedure Data Sheet. If the measurement is not within this range, repeat the entire quality control procedure. </a:t>
            </a:r>
          </a:p>
          <a:p>
            <a:endParaRPr lang="en-US" dirty="0"/>
          </a:p>
          <a:p>
            <a:r>
              <a:rPr lang="en-US" dirty="0"/>
              <a:t>17. If your measurements are still not in range, your kit may not be working properly.</a:t>
            </a:r>
          </a:p>
          <a:p>
            <a:endParaRPr lang="en-US" dirty="0"/>
          </a:p>
          <a:p>
            <a:r>
              <a:rPr lang="en-US" dirty="0"/>
              <a:t>18. Pour all used chemicals into the waste bottle. Clean your kit with distilled water. </a:t>
            </a:r>
          </a:p>
          <a:p>
            <a:endParaRPr lang="en-US" dirty="0"/>
          </a:p>
          <a:p>
            <a:r>
              <a:rPr lang="en-US" b="1" dirty="0">
                <a:solidFill>
                  <a:srgbClr val="FF0000"/>
                </a:solidFill>
              </a:rPr>
              <a:t>You are done with the Dissolved Oxygen Quality Control procedure and can now move to the Dissolved Oxygen Protocol.</a:t>
            </a:r>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40535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llustration of the equipment listed on this slide needed to conduct the protocol.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22442" y="2040466"/>
            <a:ext cx="4872176" cy="4227329"/>
          </a:xfrm>
        </p:spPr>
      </p:pic>
      <p:sp>
        <p:nvSpPr>
          <p:cNvPr id="4" name="Slide Number Placeholder 3"/>
          <p:cNvSpPr>
            <a:spLocks noGrp="1"/>
          </p:cNvSpPr>
          <p:nvPr>
            <p:ph type="sldNum" sz="quarter" idx="12"/>
          </p:nvPr>
        </p:nvSpPr>
        <p:spPr/>
        <p:txBody>
          <a:bodyPr/>
          <a:lstStyle/>
          <a:p>
            <a:fld id="{9127880F-858B-9E41-870C-DA30FBF153BE}" type="slidenum">
              <a:rPr lang="en-US" smtClean="0"/>
              <a:t>31</a:t>
            </a:fld>
            <a:endParaRPr lang="en-US" dirty="0"/>
          </a:p>
        </p:txBody>
      </p:sp>
      <p:pic>
        <p:nvPicPr>
          <p:cNvPr id="8" name="Picture 7" descr="Banner: Dissolved Oxygen Protocol"/>
          <p:cNvPicPr>
            <a:picLocks noChangeAspect="1"/>
          </p:cNvPicPr>
          <p:nvPr/>
        </p:nvPicPr>
        <p:blipFill>
          <a:blip r:embed="rId3"/>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Dissolved Oxygen Protocol Using a Commercial Test Kit (1/3)</a:t>
            </a:r>
          </a:p>
        </p:txBody>
      </p:sp>
      <p:sp>
        <p:nvSpPr>
          <p:cNvPr id="3" name="Content Placeholder 2"/>
          <p:cNvSpPr>
            <a:spLocks noGrp="1"/>
          </p:cNvSpPr>
          <p:nvPr>
            <p:ph sz="half" idx="1"/>
          </p:nvPr>
        </p:nvSpPr>
        <p:spPr>
          <a:xfrm>
            <a:off x="1327461" y="1626158"/>
            <a:ext cx="7637319" cy="4989641"/>
          </a:xfrm>
        </p:spPr>
        <p:txBody>
          <a:bodyPr>
            <a:normAutofit/>
          </a:bodyPr>
          <a:lstStyle/>
          <a:p>
            <a:pPr>
              <a:defRPr/>
            </a:pPr>
            <a:r>
              <a:rPr lang="en-US" b="1" dirty="0"/>
              <a:t>Objective: </a:t>
            </a:r>
            <a:r>
              <a:rPr lang="en-US" dirty="0"/>
              <a:t>Measure dissolved oxygen of water sample with test kit.</a:t>
            </a:r>
          </a:p>
          <a:p>
            <a:pPr>
              <a:defRPr/>
            </a:pPr>
            <a:endParaRPr lang="en-US" dirty="0"/>
          </a:p>
          <a:p>
            <a:pPr>
              <a:defRPr/>
            </a:pPr>
            <a:r>
              <a:rPr lang="en-US" b="1" dirty="0"/>
              <a:t>What You Need</a:t>
            </a:r>
          </a:p>
          <a:p>
            <a:pPr>
              <a:defRPr/>
            </a:pPr>
            <a:r>
              <a:rPr lang="en-US" dirty="0"/>
              <a:t>Distilled Water</a:t>
            </a:r>
          </a:p>
          <a:p>
            <a:pPr>
              <a:defRPr/>
            </a:pPr>
            <a:r>
              <a:rPr lang="en-US" dirty="0"/>
              <a:t>Waste Bottle with Cap for used chemicals</a:t>
            </a:r>
          </a:p>
          <a:p>
            <a:pPr>
              <a:defRPr/>
            </a:pPr>
            <a:r>
              <a:rPr lang="en-US" dirty="0"/>
              <a:t>Latex Gloves</a:t>
            </a:r>
          </a:p>
          <a:p>
            <a:pPr>
              <a:defRPr/>
            </a:pPr>
            <a:r>
              <a:rPr lang="en-US" dirty="0"/>
              <a:t>Pen or Pencil</a:t>
            </a:r>
          </a:p>
          <a:p>
            <a:pPr>
              <a:defRPr/>
            </a:pPr>
            <a:r>
              <a:rPr lang="en-US" dirty="0"/>
              <a:t>Goggles</a:t>
            </a:r>
          </a:p>
          <a:p>
            <a:pPr>
              <a:defRPr/>
            </a:pPr>
            <a:r>
              <a:rPr lang="en-US" dirty="0"/>
              <a:t>Dissolved Oxygen Test Kit</a:t>
            </a:r>
          </a:p>
          <a:p>
            <a:pPr>
              <a:defRPr/>
            </a:pPr>
            <a:endParaRPr lang="en-US" dirty="0"/>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918376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32</a:t>
            </a:fld>
            <a:endParaRPr lang="en-US" dirty="0"/>
          </a:p>
        </p:txBody>
      </p:sp>
      <p:pic>
        <p:nvPicPr>
          <p:cNvPr id="8" name="Picture 7"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Dissolved Oxygen Protocol Using a Commercial Test Kit (2/3)</a:t>
            </a:r>
          </a:p>
        </p:txBody>
      </p:sp>
      <p:sp>
        <p:nvSpPr>
          <p:cNvPr id="3" name="Content Placeholder 2"/>
          <p:cNvSpPr>
            <a:spLocks noGrp="1"/>
          </p:cNvSpPr>
          <p:nvPr>
            <p:ph sz="half" idx="1"/>
          </p:nvPr>
        </p:nvSpPr>
        <p:spPr>
          <a:xfrm>
            <a:off x="1257299" y="1574445"/>
            <a:ext cx="5742018" cy="4989641"/>
          </a:xfrm>
        </p:spPr>
        <p:txBody>
          <a:bodyPr>
            <a:normAutofit lnSpcReduction="10000"/>
          </a:bodyPr>
          <a:lstStyle/>
          <a:p>
            <a:pPr>
              <a:defRPr/>
            </a:pPr>
            <a:r>
              <a:rPr lang="en-US" b="1" dirty="0">
                <a:solidFill>
                  <a:srgbClr val="000072"/>
                </a:solidFill>
              </a:rPr>
              <a:t>In the field</a:t>
            </a:r>
          </a:p>
          <a:p>
            <a:pPr>
              <a:buFont typeface="+mj-lt"/>
              <a:buAutoNum type="arabicPeriod"/>
              <a:defRPr/>
            </a:pPr>
            <a:r>
              <a:rPr lang="en-US" dirty="0"/>
              <a:t> Fill out the top of the </a:t>
            </a:r>
            <a:r>
              <a:rPr lang="en-US" i="1" dirty="0"/>
              <a:t>Hydrosphere Investigation Data Sheet. </a:t>
            </a:r>
          </a:p>
          <a:p>
            <a:pPr>
              <a:buFont typeface="+mj-lt"/>
              <a:buAutoNum type="arabicPeriod"/>
              <a:defRPr/>
            </a:pPr>
            <a:r>
              <a:rPr lang="en-US" dirty="0"/>
              <a:t> Put on protective gear (gloves and goggles) prior to working with chemicals.</a:t>
            </a:r>
          </a:p>
          <a:p>
            <a:pPr>
              <a:buFont typeface="+mj-lt"/>
              <a:buAutoNum type="arabicPeriod"/>
              <a:defRPr/>
            </a:pPr>
            <a:r>
              <a:rPr lang="en-US" dirty="0"/>
              <a:t> Rinse the sample bottle and hands with sample water three times.</a:t>
            </a:r>
          </a:p>
          <a:p>
            <a:pPr>
              <a:buFont typeface="+mj-lt"/>
              <a:buAutoNum type="arabicPeriod"/>
              <a:defRPr/>
            </a:pPr>
            <a:r>
              <a:rPr lang="en-US" dirty="0"/>
              <a:t> Place cap on sample bottle and submerge in sample water.</a:t>
            </a:r>
          </a:p>
          <a:p>
            <a:pPr>
              <a:buFont typeface="+mj-lt"/>
              <a:buAutoNum type="arabicPeriod"/>
              <a:defRPr/>
            </a:pPr>
            <a:r>
              <a:rPr lang="en-US" dirty="0"/>
              <a:t> Remove the cap and allow bottle to fill (agitate the bottle to remove air bubbles).</a:t>
            </a:r>
          </a:p>
          <a:p>
            <a:pPr>
              <a:buFont typeface="+mj-lt"/>
              <a:buAutoNum type="arabicPeriod"/>
              <a:defRPr/>
            </a:pPr>
            <a:r>
              <a:rPr lang="en-US" dirty="0"/>
              <a:t> Replace cap while bottle is submerged.</a:t>
            </a:r>
          </a:p>
          <a:p>
            <a:pPr>
              <a:buFont typeface="Arial"/>
              <a:buAutoNum type="arabicPeriod" startAt="7"/>
              <a:defRPr/>
            </a:pPr>
            <a:r>
              <a:rPr lang="en-US" dirty="0"/>
              <a:t> Remove sample bottle and turn upside down  to check for air bubbles (if present discard sample water and repeat process).</a:t>
            </a:r>
          </a:p>
          <a:p>
            <a:pPr>
              <a:buFont typeface="Arial"/>
              <a:buAutoNum type="arabicPeriod" startAt="7"/>
              <a:defRPr/>
            </a:pPr>
            <a:r>
              <a:rPr lang="en-US" dirty="0"/>
              <a:t> Follow  the measurement instructions included with the kit.</a:t>
            </a:r>
          </a:p>
          <a:p>
            <a:pPr>
              <a:buFont typeface="Arial"/>
              <a:buAutoNum type="arabicPeriod" startAt="7"/>
              <a:defRPr/>
            </a:pPr>
            <a:endParaRPr lang="en-US" dirty="0"/>
          </a:p>
          <a:p>
            <a:pPr>
              <a:defRPr/>
            </a:pPr>
            <a:endParaRPr lang="en-US" dirty="0"/>
          </a:p>
          <a:p>
            <a:pPr>
              <a:buFont typeface="Arial"/>
              <a:buChar char="•"/>
            </a:pPr>
            <a:endParaRPr lang="en-US" b="1" dirty="0">
              <a:solidFill>
                <a:srgbClr val="000072"/>
              </a:solidFill>
            </a:endParaRPr>
          </a:p>
          <a:p>
            <a:endParaRPr lang="en-US" dirty="0"/>
          </a:p>
        </p:txBody>
      </p:sp>
      <p:pic>
        <p:nvPicPr>
          <p:cNvPr id="9" name="Content Placeholder 8" descr="Illustration showing the test sample bottle. You will be asked by the instructions in the kit to add chemicals to determine the DO of the sampl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377544" y="1721402"/>
            <a:ext cx="1388228" cy="4351338"/>
          </a:xfrm>
          <a:prstGeom prst="rect">
            <a:avLst/>
          </a:prstGeom>
        </p:spPr>
      </p:pic>
    </p:spTree>
    <p:extLst>
      <p:ext uri="{BB962C8B-B14F-4D97-AF65-F5344CB8AC3E}">
        <p14:creationId xmlns:p14="http://schemas.microsoft.com/office/powerpoint/2010/main" val="118898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33</a:t>
            </a:fld>
            <a:endParaRPr lang="en-US" dirty="0"/>
          </a:p>
        </p:txBody>
      </p:sp>
      <p:pic>
        <p:nvPicPr>
          <p:cNvPr id="8" name="Picture 7" descr="Banner: Dissolved Oxygen Protocol"/>
          <p:cNvPicPr>
            <a:picLocks noChangeAspect="1"/>
          </p:cNvPicPr>
          <p:nvPr/>
        </p:nvPicPr>
        <p:blipFill>
          <a:blip r:embed="rId2"/>
          <a:stretch>
            <a:fillRect/>
          </a:stretch>
        </p:blipFill>
        <p:spPr>
          <a:xfrm>
            <a:off x="1115534" y="0"/>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Dissolved Oxygen Protocol Using a Commercial Test Kit (3/3)</a:t>
            </a:r>
          </a:p>
        </p:txBody>
      </p:sp>
      <p:sp>
        <p:nvSpPr>
          <p:cNvPr id="3" name="Content Placeholder 2"/>
          <p:cNvSpPr>
            <a:spLocks noGrp="1"/>
          </p:cNvSpPr>
          <p:nvPr>
            <p:ph sz="half" idx="1"/>
          </p:nvPr>
        </p:nvSpPr>
        <p:spPr>
          <a:xfrm>
            <a:off x="1257298" y="1574445"/>
            <a:ext cx="7570817" cy="4989641"/>
          </a:xfrm>
        </p:spPr>
        <p:txBody>
          <a:bodyPr>
            <a:normAutofit/>
          </a:bodyPr>
          <a:lstStyle/>
          <a:p>
            <a:pPr>
              <a:defRPr/>
            </a:pPr>
            <a:r>
              <a:rPr lang="en-US" sz="1600" dirty="0"/>
              <a:t>9. Record dissolved oxygen on data sheet as test 1.</a:t>
            </a:r>
          </a:p>
          <a:p>
            <a:pPr>
              <a:defRPr/>
            </a:pPr>
            <a:r>
              <a:rPr lang="en-US" sz="1600" dirty="0"/>
              <a:t>10. Have two others repeat the process with different water samples each time and record on data sheet as test 2 and test 3.</a:t>
            </a:r>
          </a:p>
          <a:p>
            <a:pPr>
              <a:defRPr/>
            </a:pPr>
            <a:r>
              <a:rPr lang="en-US" sz="1600" dirty="0"/>
              <a:t>11. Calculate the average of the three measurements.</a:t>
            </a:r>
          </a:p>
          <a:p>
            <a:pPr>
              <a:defRPr/>
            </a:pPr>
            <a:r>
              <a:rPr lang="en-US" sz="1600" i="1" dirty="0"/>
              <a:t>Note: Each measurement should be within </a:t>
            </a:r>
            <a:r>
              <a:rPr lang="en-US" sz="1600" i="1" dirty="0">
                <a:solidFill>
                  <a:srgbClr val="000090"/>
                </a:solidFill>
              </a:rPr>
              <a:t>1 mg/L </a:t>
            </a:r>
            <a:r>
              <a:rPr lang="en-US" sz="1600" i="1" dirty="0"/>
              <a:t>of the average. If one measurement is not, take the average of the two remaining measurements.</a:t>
            </a:r>
          </a:p>
          <a:p>
            <a:pPr>
              <a:defRPr/>
            </a:pPr>
            <a:r>
              <a:rPr lang="en-US" sz="1600" dirty="0"/>
              <a:t>12. Discard all used chemicals into waste container and clean kit with distilled water.</a:t>
            </a:r>
          </a:p>
          <a:p>
            <a:pPr>
              <a:defRPr/>
            </a:pPr>
            <a:r>
              <a:rPr lang="en-US" sz="1600" b="1" dirty="0">
                <a:solidFill>
                  <a:srgbClr val="FF0000"/>
                </a:solidFill>
              </a:rPr>
              <a:t>You have now completed the Dissolved Oxygen Protocol Using a Commercial Test Kit!</a:t>
            </a:r>
            <a:endParaRPr lang="en-US" sz="1600" dirty="0"/>
          </a:p>
          <a:p>
            <a:pPr>
              <a:defRPr/>
            </a:pPr>
            <a:endParaRPr lang="en-US" dirty="0"/>
          </a:p>
          <a:p>
            <a:pPr>
              <a:buFont typeface="Arial"/>
              <a:buAutoNum type="arabicPeriod" startAt="7"/>
              <a:defRPr/>
            </a:pPr>
            <a:endParaRPr lang="en-US" dirty="0"/>
          </a:p>
          <a:p>
            <a:pPr>
              <a:defRPr/>
            </a:pPr>
            <a:endParaRPr lang="en-US" dirty="0"/>
          </a:p>
          <a:p>
            <a:pPr>
              <a:buFont typeface="Arial"/>
              <a:buChar char="•"/>
            </a:pPr>
            <a:endParaRPr lang="en-US" b="1" dirty="0">
              <a:solidFill>
                <a:srgbClr val="000072"/>
              </a:solidFill>
            </a:endParaRPr>
          </a:p>
          <a:p>
            <a:endParaRPr lang="en-US" dirty="0"/>
          </a:p>
        </p:txBody>
      </p:sp>
      <p:pic>
        <p:nvPicPr>
          <p:cNvPr id="10" name="Content Placeholder 9" descr="Screen Shot of the Hydrosphere Investigation data sheet. Be sure to fill out the part of the data sheet that pertains to the use of a DO test kit.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101507" y="4072620"/>
            <a:ext cx="4046714" cy="2491466"/>
          </a:xfrm>
          <a:prstGeom prst="rect">
            <a:avLst/>
          </a:prstGeom>
          <a:ln>
            <a:solidFill>
              <a:schemeClr val="tx1"/>
            </a:solidFill>
          </a:ln>
        </p:spPr>
      </p:pic>
      <p:cxnSp>
        <p:nvCxnSpPr>
          <p:cNvPr id="7" name="Straight Arrow Connector 6" descr="arrow points to the area in the image where the test kit data is to be supplied by the user."/>
          <p:cNvCxnSpPr/>
          <p:nvPr/>
        </p:nvCxnSpPr>
        <p:spPr>
          <a:xfrm flipV="1">
            <a:off x="1828799" y="4322618"/>
            <a:ext cx="1426968" cy="4821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099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34</a:t>
            </a:fld>
            <a:endParaRPr lang="en-US" dirty="0"/>
          </a:p>
        </p:txBody>
      </p:sp>
      <p:pic>
        <p:nvPicPr>
          <p:cNvPr id="11" name="Picture 10" descr="Banner: Dissolved Oxygen Protocol"/>
          <p:cNvPicPr>
            <a:picLocks noChangeAspect="1"/>
          </p:cNvPicPr>
          <p:nvPr/>
        </p:nvPicPr>
        <p:blipFill>
          <a:blip r:embed="rId2"/>
          <a:stretch>
            <a:fillRect/>
          </a:stretch>
        </p:blipFill>
        <p:spPr>
          <a:xfrm>
            <a:off x="1115534" y="-8467"/>
            <a:ext cx="8018660" cy="1051420"/>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460292" y="2500603"/>
            <a:ext cx="7235839" cy="1175657"/>
          </a:xfrm>
        </p:spPr>
        <p:txBody>
          <a:bodyPr>
            <a:normAutofit/>
          </a:bodyPr>
          <a:lstStyle/>
          <a:p>
            <a:pPr algn="ctr"/>
            <a:r>
              <a:rPr lang="en-US" sz="2400" dirty="0"/>
              <a:t>II. Dissolved Oxygen Protocol: Using a Probe</a:t>
            </a:r>
          </a:p>
        </p:txBody>
      </p:sp>
    </p:spTree>
    <p:extLst>
      <p:ext uri="{BB962C8B-B14F-4D97-AF65-F5344CB8AC3E}">
        <p14:creationId xmlns:p14="http://schemas.microsoft.com/office/powerpoint/2010/main" val="1977261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35</a:t>
            </a:fld>
            <a:endParaRPr lang="en-US" dirty="0"/>
          </a:p>
        </p:txBody>
      </p:sp>
      <p:pic>
        <p:nvPicPr>
          <p:cNvPr id="5" name="Content Placeholder 6" descr="Banner: Dissolved Oxygen Protocol"/>
          <p:cNvPicPr>
            <a:picLocks noChangeAspect="1"/>
          </p:cNvPicPr>
          <p:nvPr/>
        </p:nvPicPr>
        <p:blipFill>
          <a:blip r:embed="rId2"/>
          <a:stretch>
            <a:fillRect/>
          </a:stretch>
        </p:blipFill>
        <p:spPr>
          <a:xfrm>
            <a:off x="1156996" y="-8358"/>
            <a:ext cx="7987004" cy="1030819"/>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17252"/>
            <a:ext cx="1167580" cy="6858000"/>
          </a:xfrm>
          <a:prstGeom prst="rect">
            <a:avLst/>
          </a:prstGeom>
        </p:spPr>
      </p:pic>
      <p:sp>
        <p:nvSpPr>
          <p:cNvPr id="2" name="Title 1"/>
          <p:cNvSpPr>
            <a:spLocks noGrp="1"/>
          </p:cNvSpPr>
          <p:nvPr>
            <p:ph type="title"/>
          </p:nvPr>
        </p:nvSpPr>
        <p:spPr>
          <a:xfrm>
            <a:off x="1105728" y="825375"/>
            <a:ext cx="7886700" cy="896027"/>
          </a:xfrm>
        </p:spPr>
        <p:txBody>
          <a:bodyPr>
            <a:normAutofit/>
          </a:bodyPr>
          <a:lstStyle/>
          <a:p>
            <a:pPr algn="just">
              <a:spcAft>
                <a:spcPts val="600"/>
              </a:spcAft>
            </a:pPr>
            <a:r>
              <a:rPr lang="en-US" sz="2400" dirty="0"/>
              <a:t>Overview of Water DO Protocol (Probe)</a:t>
            </a:r>
          </a:p>
        </p:txBody>
      </p:sp>
      <p:sp>
        <p:nvSpPr>
          <p:cNvPr id="3" name="Content Placeholder 2"/>
          <p:cNvSpPr>
            <a:spLocks noGrp="1"/>
          </p:cNvSpPr>
          <p:nvPr>
            <p:ph sz="half" idx="1"/>
          </p:nvPr>
        </p:nvSpPr>
        <p:spPr>
          <a:xfrm>
            <a:off x="1453836" y="1721402"/>
            <a:ext cx="7369729" cy="4989641"/>
          </a:xfrm>
        </p:spPr>
        <p:txBody>
          <a:bodyPr>
            <a:normAutofit/>
          </a:bodyPr>
          <a:lstStyle/>
          <a:p>
            <a:pPr algn="just">
              <a:spcAft>
                <a:spcPts val="600"/>
              </a:spcAft>
            </a:pPr>
            <a:r>
              <a:rPr lang="en-US" dirty="0"/>
              <a:t>For measuring dissolved oxygen with a probe, you will hear references to either conductivity probes or meters. For clarification, probes are the instruments that measure voltage or resistance in a water sample. Meters are instruments that convert electrical (voltage or resistance) measurements to concentrations. In order to measure dissolved oxygen (or other types of measurements), both a probe and meter are required. Sometimes the probe and meter are within one instrument and cannot be taken apart. Other instruments have probes that are separate from the meters and need to be connected to the meters in order to take the water measurements.</a:t>
            </a:r>
          </a:p>
          <a:p>
            <a:pPr algn="just">
              <a:spcAft>
                <a:spcPts val="600"/>
              </a:spcAft>
            </a:pPr>
            <a:endParaRPr lang="en-US" dirty="0"/>
          </a:p>
          <a:p>
            <a:pPr algn="just">
              <a:spcAft>
                <a:spcPts val="600"/>
              </a:spcAft>
            </a:pPr>
            <a:endParaRPr lang="en-US" sz="1600" dirty="0"/>
          </a:p>
          <a:p>
            <a:endParaRPr lang="en-US" dirty="0"/>
          </a:p>
        </p:txBody>
      </p:sp>
      <p:pic>
        <p:nvPicPr>
          <p:cNvPr id="8" name="Content Placeholder 7" descr="graphic: caution ico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57558" y="4831971"/>
            <a:ext cx="456240" cy="46762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907743" y="4830739"/>
            <a:ext cx="6721876" cy="1754326"/>
          </a:xfrm>
          <a:prstGeom prst="rect">
            <a:avLst/>
          </a:prstGeom>
          <a:noFill/>
        </p:spPr>
        <p:txBody>
          <a:bodyPr wrap="square" rtlCol="0">
            <a:spAutoFit/>
          </a:bodyPr>
          <a:lstStyle/>
          <a:p>
            <a:r>
              <a:rPr lang="en-US" b="1" dirty="0">
                <a:solidFill>
                  <a:srgbClr val="000000"/>
                </a:solidFill>
              </a:rPr>
              <a:t>The amount of DO can change rapidly after a sample is collected. It is important to preserve the water sample shortly after collecting. After sample preservation, sample testing can be done either in the field or taken back to the lab to determine the amount of DO in the water.</a:t>
            </a:r>
          </a:p>
          <a:p>
            <a:endParaRPr lang="en-US" dirty="0"/>
          </a:p>
        </p:txBody>
      </p:sp>
    </p:spTree>
    <p:extLst>
      <p:ext uri="{BB962C8B-B14F-4D97-AF65-F5344CB8AC3E}">
        <p14:creationId xmlns:p14="http://schemas.microsoft.com/office/powerpoint/2010/main" val="2901366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36</a:t>
            </a:fld>
            <a:endParaRPr lang="en-US" dirty="0"/>
          </a:p>
        </p:txBody>
      </p:sp>
      <p:pic>
        <p:nvPicPr>
          <p:cNvPr id="5" name="Content Placeholder 6" descr="Banner: Dissolved Oxygen Protocol"/>
          <p:cNvPicPr>
            <a:picLocks noChangeAspect="1"/>
          </p:cNvPicPr>
          <p:nvPr/>
        </p:nvPicPr>
        <p:blipFill>
          <a:blip r:embed="rId2"/>
          <a:stretch>
            <a:fillRect/>
          </a:stretch>
        </p:blipFill>
        <p:spPr>
          <a:xfrm>
            <a:off x="1148242" y="-8358"/>
            <a:ext cx="7995758" cy="1030819"/>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300" y="1045692"/>
            <a:ext cx="7886700" cy="896027"/>
          </a:xfrm>
        </p:spPr>
        <p:txBody>
          <a:bodyPr>
            <a:normAutofit/>
          </a:bodyPr>
          <a:lstStyle/>
          <a:p>
            <a:r>
              <a:rPr lang="en-US" sz="2400" dirty="0"/>
              <a:t>Water DO Protocol Using a Probe:  Salinity Correction</a:t>
            </a:r>
          </a:p>
        </p:txBody>
      </p:sp>
      <p:sp>
        <p:nvSpPr>
          <p:cNvPr id="3" name="Content Placeholder 2"/>
          <p:cNvSpPr>
            <a:spLocks noGrp="1"/>
          </p:cNvSpPr>
          <p:nvPr>
            <p:ph sz="half" idx="1"/>
          </p:nvPr>
        </p:nvSpPr>
        <p:spPr>
          <a:xfrm>
            <a:off x="1333400" y="1721402"/>
            <a:ext cx="7516686" cy="4989641"/>
          </a:xfrm>
        </p:spPr>
        <p:txBody>
          <a:bodyPr>
            <a:normAutofit/>
          </a:bodyPr>
          <a:lstStyle/>
          <a:p>
            <a:endParaRPr lang="en-US" dirty="0"/>
          </a:p>
          <a:p>
            <a:pPr algn="just"/>
            <a:r>
              <a:rPr lang="en-US" dirty="0"/>
              <a:t>When measuring dissolved oxygen in salt waters (conductivity greater than 1000 mg/L or salinity greater than 1 ppt), you will need to apply a salinity correction factor to the measurement taken by the probe. Saline water can hold less oxygen at the same temperature and pressure than can fresh water. Different probes have different procedures for this correction. Some have the salinity correction before you measure DO and others afterward. Please refer to your manual for the procedure for your probe. As this correction can affect your measurement, it is necessary to measure salinity each time you measure DO and mark it down on your </a:t>
            </a:r>
            <a:r>
              <a:rPr lang="en-US" i="1" dirty="0"/>
              <a:t>Hydrosphere Investigation Data Sheet.</a:t>
            </a:r>
          </a:p>
          <a:p>
            <a:endParaRPr lang="en-US" sz="2400" i="1" dirty="0"/>
          </a:p>
          <a:p>
            <a:r>
              <a:rPr lang="en-US" sz="2400" b="1" dirty="0">
                <a:solidFill>
                  <a:srgbClr val="000072"/>
                </a:solidFill>
              </a:rPr>
              <a:t>Water DO Protocol Using a Probe:  Elevation</a:t>
            </a:r>
          </a:p>
          <a:p>
            <a:r>
              <a:rPr lang="en-US" dirty="0"/>
              <a:t>Determine the elevation at your sampling site if you are not using a barometer.</a:t>
            </a:r>
          </a:p>
          <a:p>
            <a:pPr algn="just">
              <a:spcAft>
                <a:spcPts val="600"/>
              </a:spcAft>
            </a:pPr>
            <a:endParaRPr lang="en-US" sz="1600" dirty="0"/>
          </a:p>
          <a:p>
            <a:endParaRPr lang="en-US" dirty="0"/>
          </a:p>
        </p:txBody>
      </p:sp>
    </p:spTree>
    <p:extLst>
      <p:ext uri="{BB962C8B-B14F-4D97-AF65-F5344CB8AC3E}">
        <p14:creationId xmlns:p14="http://schemas.microsoft.com/office/powerpoint/2010/main" val="206356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Illustration of the equipment needed for this protocol, as listed on the slid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10837" y="1412426"/>
            <a:ext cx="3163148" cy="3724351"/>
          </a:xfrm>
        </p:spPr>
      </p:pic>
      <p:sp>
        <p:nvSpPr>
          <p:cNvPr id="4" name="Slide Number Placeholder 3"/>
          <p:cNvSpPr>
            <a:spLocks noGrp="1"/>
          </p:cNvSpPr>
          <p:nvPr>
            <p:ph type="sldNum" sz="quarter" idx="12"/>
          </p:nvPr>
        </p:nvSpPr>
        <p:spPr/>
        <p:txBody>
          <a:bodyPr/>
          <a:lstStyle/>
          <a:p>
            <a:fld id="{9127880F-858B-9E41-870C-DA30FBF153BE}" type="slidenum">
              <a:rPr lang="en-US" smtClean="0"/>
              <a:t>37</a:t>
            </a:fld>
            <a:endParaRPr lang="en-US" dirty="0"/>
          </a:p>
        </p:txBody>
      </p:sp>
      <p:pic>
        <p:nvPicPr>
          <p:cNvPr id="5" name="Content Placeholder 6" descr="Banner: Dissolved Oxygen Protocol"/>
          <p:cNvPicPr>
            <a:picLocks noChangeAspect="1"/>
          </p:cNvPicPr>
          <p:nvPr/>
        </p:nvPicPr>
        <p:blipFill>
          <a:blip r:embed="rId3"/>
          <a:stretch>
            <a:fillRect/>
          </a:stretch>
        </p:blipFill>
        <p:spPr>
          <a:xfrm>
            <a:off x="1148242" y="-8358"/>
            <a:ext cx="7995758" cy="1030819"/>
          </a:xfrm>
          <a:prstGeom prst="rect">
            <a:avLst/>
          </a:prstGeom>
        </p:spPr>
      </p:pic>
      <p:pic>
        <p:nvPicPr>
          <p:cNvPr id="6" name="Content Placeholder 7"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r>
              <a:rPr lang="en-US" sz="2400" dirty="0"/>
              <a:t>Materials</a:t>
            </a:r>
          </a:p>
        </p:txBody>
      </p:sp>
      <p:sp>
        <p:nvSpPr>
          <p:cNvPr id="3" name="Content Placeholder 2"/>
          <p:cNvSpPr>
            <a:spLocks noGrp="1"/>
          </p:cNvSpPr>
          <p:nvPr>
            <p:ph sz="half" idx="1"/>
          </p:nvPr>
        </p:nvSpPr>
        <p:spPr>
          <a:xfrm>
            <a:off x="1257299" y="1574445"/>
            <a:ext cx="7516686" cy="4989641"/>
          </a:xfrm>
        </p:spPr>
        <p:txBody>
          <a:bodyPr>
            <a:normAutofit/>
          </a:bodyPr>
          <a:lstStyle/>
          <a:p>
            <a:r>
              <a:rPr lang="en-US" b="1" dirty="0">
                <a:solidFill>
                  <a:srgbClr val="000072"/>
                </a:solidFill>
              </a:rPr>
              <a:t>Assemble Equipment</a:t>
            </a:r>
            <a:r>
              <a:rPr lang="en-US" dirty="0">
                <a:solidFill>
                  <a:srgbClr val="000000"/>
                </a:solidFill>
              </a:rPr>
              <a:t>:</a:t>
            </a:r>
            <a:endParaRPr lang="en-US" sz="2400" b="1" dirty="0">
              <a:solidFill>
                <a:srgbClr val="000072"/>
              </a:solidFill>
            </a:endParaRPr>
          </a:p>
          <a:p>
            <a:pPr>
              <a:buFont typeface="Arial"/>
              <a:buChar char="•"/>
            </a:pPr>
            <a:r>
              <a:rPr lang="en-US" dirty="0"/>
              <a:t> Dissolved Oxygen Probe</a:t>
            </a:r>
          </a:p>
          <a:p>
            <a:pPr>
              <a:buFont typeface="Arial"/>
              <a:buChar char="•"/>
            </a:pPr>
            <a:r>
              <a:rPr lang="en-US" dirty="0"/>
              <a:t> Zero Oxygen solution (if applicable for your probe)</a:t>
            </a:r>
          </a:p>
          <a:p>
            <a:pPr>
              <a:buFont typeface="Arial"/>
              <a:buChar char="•"/>
            </a:pPr>
            <a:r>
              <a:rPr lang="en-US" dirty="0"/>
              <a:t> 250 mL polyethylene bottle with lid</a:t>
            </a:r>
          </a:p>
          <a:p>
            <a:pPr>
              <a:buFont typeface="Arial"/>
              <a:buChar char="•"/>
            </a:pPr>
            <a:r>
              <a:rPr lang="en-US" dirty="0"/>
              <a:t> Latex gloves</a:t>
            </a:r>
          </a:p>
          <a:p>
            <a:pPr>
              <a:buFont typeface="Arial"/>
              <a:buChar char="•"/>
            </a:pPr>
            <a:r>
              <a:rPr lang="en-US" dirty="0"/>
              <a:t> Distilled water</a:t>
            </a:r>
          </a:p>
          <a:p>
            <a:pPr>
              <a:buFont typeface="Arial"/>
              <a:buChar char="•"/>
            </a:pPr>
            <a:r>
              <a:rPr lang="en-US" dirty="0"/>
              <a:t> Salinity correction tables (if appropriate)</a:t>
            </a:r>
          </a:p>
          <a:p>
            <a:pPr>
              <a:buFont typeface="Arial"/>
              <a:buChar char="•"/>
            </a:pPr>
            <a:r>
              <a:rPr lang="en-US" dirty="0"/>
              <a:t> Barometer</a:t>
            </a:r>
          </a:p>
          <a:p>
            <a:pPr>
              <a:buFont typeface="Arial"/>
              <a:buChar char="•"/>
            </a:pPr>
            <a:r>
              <a:rPr lang="en-US" dirty="0"/>
              <a:t> Pen or pencil</a:t>
            </a:r>
          </a:p>
          <a:p>
            <a:r>
              <a:rPr lang="en-US" b="1" dirty="0">
                <a:solidFill>
                  <a:srgbClr val="000072"/>
                </a:solidFill>
              </a:rPr>
              <a:t>Assemble Necessary Documents:</a:t>
            </a:r>
          </a:p>
          <a:p>
            <a:r>
              <a:rPr lang="en-US" dirty="0">
                <a:hlinkClick r:id="rId5"/>
              </a:rPr>
              <a:t>Dissolved Oxygen Protocol (Probe) Field Guide </a:t>
            </a:r>
            <a:endParaRPr lang="en-US" dirty="0"/>
          </a:p>
          <a:p>
            <a:endParaRPr lang="en-US" b="1" dirty="0"/>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2140984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38</a:t>
            </a:fld>
            <a:endParaRPr lang="en-US" dirty="0"/>
          </a:p>
        </p:txBody>
      </p:sp>
      <p:pic>
        <p:nvPicPr>
          <p:cNvPr id="5" name="Content Placeholder 6" descr="Banner: Dissolved Oxygen Protocol"/>
          <p:cNvPicPr>
            <a:picLocks noChangeAspect="1"/>
          </p:cNvPicPr>
          <p:nvPr/>
        </p:nvPicPr>
        <p:blipFill>
          <a:blip r:embed="rId2"/>
          <a:stretch>
            <a:fillRect/>
          </a:stretch>
        </p:blipFill>
        <p:spPr>
          <a:xfrm>
            <a:off x="1148242" y="-8358"/>
            <a:ext cx="7995758" cy="1030819"/>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Quality Control Procedure: Calibration of a Probe</a:t>
            </a:r>
          </a:p>
        </p:txBody>
      </p:sp>
      <p:sp>
        <p:nvSpPr>
          <p:cNvPr id="3" name="Content Placeholder 2"/>
          <p:cNvSpPr>
            <a:spLocks noGrp="1"/>
          </p:cNvSpPr>
          <p:nvPr>
            <p:ph sz="half" idx="1"/>
          </p:nvPr>
        </p:nvSpPr>
        <p:spPr>
          <a:xfrm>
            <a:off x="1257299" y="1574445"/>
            <a:ext cx="7516686" cy="4989641"/>
          </a:xfrm>
        </p:spPr>
        <p:txBody>
          <a:bodyPr>
            <a:normAutofit lnSpcReduction="10000"/>
          </a:bodyPr>
          <a:lstStyle/>
          <a:p>
            <a:pPr algn="just">
              <a:defRPr/>
            </a:pPr>
            <a:r>
              <a:rPr lang="en-US" b="1" i="1" dirty="0"/>
              <a:t>Calibration</a:t>
            </a:r>
            <a:r>
              <a:rPr lang="en-US" dirty="0"/>
              <a:t> can take place in the lab or the field. It is done within 24 hours prior to measurement.</a:t>
            </a:r>
          </a:p>
          <a:p>
            <a:pPr algn="just">
              <a:defRPr/>
            </a:pPr>
            <a:endParaRPr lang="en-US" dirty="0"/>
          </a:p>
          <a:p>
            <a:pPr marL="342900" indent="-342900" algn="just">
              <a:buFont typeface="+mj-lt"/>
              <a:buAutoNum type="arabicPeriod"/>
              <a:defRPr/>
            </a:pPr>
            <a:r>
              <a:rPr lang="en-US" dirty="0"/>
              <a:t>Warm up the probe according to manual procedure.</a:t>
            </a:r>
            <a:endParaRPr lang="en-US" i="1" dirty="0"/>
          </a:p>
          <a:p>
            <a:pPr marL="342900" indent="-342900" algn="just">
              <a:buFont typeface="+mj-lt"/>
              <a:buAutoNum type="arabicPeriod"/>
              <a:defRPr/>
            </a:pPr>
            <a:r>
              <a:rPr lang="en-US" dirty="0"/>
              <a:t>Use barometer to measure atmospheric pressure at site or use the elevation to approximate.</a:t>
            </a:r>
          </a:p>
          <a:p>
            <a:pPr marL="342900" indent="-342900" algn="just">
              <a:buFont typeface="+mj-lt"/>
              <a:buAutoNum type="arabicPeriod"/>
              <a:defRPr/>
            </a:pPr>
            <a:r>
              <a:rPr lang="en-US" dirty="0"/>
              <a:t>Follow  manual instructions to enter probe’s calibration information.</a:t>
            </a:r>
          </a:p>
          <a:p>
            <a:pPr marL="342900" indent="-342900" algn="just">
              <a:buFont typeface="+mj-lt"/>
              <a:buAutoNum type="arabicPeriod"/>
              <a:defRPr/>
            </a:pPr>
            <a:r>
              <a:rPr lang="en-US" dirty="0"/>
              <a:t>Follow manual instructions to measure the first calibration point (Zero Oxygen point).</a:t>
            </a:r>
          </a:p>
          <a:p>
            <a:pPr marL="342900" indent="-342900" algn="just">
              <a:buFont typeface="+mj-lt"/>
              <a:buAutoNum type="arabicPeriod"/>
              <a:defRPr/>
            </a:pPr>
            <a:r>
              <a:rPr lang="en-US" dirty="0"/>
              <a:t>Rinse probe with distilled water and pat dry without touching the membrane.</a:t>
            </a:r>
          </a:p>
          <a:p>
            <a:pPr marL="342900" indent="-342900" algn="just">
              <a:buFont typeface="+mj-lt"/>
              <a:buAutoNum type="arabicPeriod"/>
              <a:defRPr/>
            </a:pPr>
            <a:r>
              <a:rPr lang="en-US" dirty="0"/>
              <a:t>Follow manual instructions to measure second calibration point (100% Oxygen).</a:t>
            </a:r>
          </a:p>
          <a:p>
            <a:pPr algn="just">
              <a:defRPr/>
            </a:pPr>
            <a:endParaRPr lang="en-US" dirty="0"/>
          </a:p>
          <a:p>
            <a:pPr>
              <a:defRPr/>
            </a:pPr>
            <a:r>
              <a:rPr lang="en-US" b="1" dirty="0">
                <a:solidFill>
                  <a:srgbClr val="FF0000"/>
                </a:solidFill>
              </a:rPr>
              <a:t>When these steps are complete, you are ready to take DO measurements of your water sample!</a:t>
            </a:r>
          </a:p>
          <a:p>
            <a:endParaRPr lang="en-US" b="1" dirty="0"/>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377806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3</a:t>
            </a:fld>
            <a:endParaRPr lang="en-US" dirty="0"/>
          </a:p>
        </p:txBody>
      </p:sp>
      <p:pic>
        <p:nvPicPr>
          <p:cNvPr id="10" name="Picture 9" descr="Banner: Dissolved Oxygen Protocol"/>
          <p:cNvPicPr>
            <a:picLocks noChangeAspect="1"/>
          </p:cNvPicPr>
          <p:nvPr/>
        </p:nvPicPr>
        <p:blipFill>
          <a:blip r:embed="rId2"/>
          <a:stretch>
            <a:fillRect/>
          </a:stretch>
        </p:blipFill>
        <p:spPr>
          <a:xfrm>
            <a:off x="1107211" y="-1"/>
            <a:ext cx="8035302" cy="1085337"/>
          </a:xfrm>
          <a:prstGeom prst="rect">
            <a:avLst/>
          </a:prstGeom>
        </p:spPr>
      </p:pic>
      <p:pic>
        <p:nvPicPr>
          <p:cNvPr id="5" name="Content Placeholder 5" descr="Menu: What is dissolved oxy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67"/>
            <a:ext cx="1167580" cy="6858000"/>
          </a:xfrm>
          <a:prstGeom prst="rect">
            <a:avLst/>
          </a:prstGeom>
        </p:spPr>
      </p:pic>
      <p:sp>
        <p:nvSpPr>
          <p:cNvPr id="2" name="Title 1"/>
          <p:cNvSpPr>
            <a:spLocks noGrp="1"/>
          </p:cNvSpPr>
          <p:nvPr>
            <p:ph type="title"/>
          </p:nvPr>
        </p:nvSpPr>
        <p:spPr>
          <a:xfrm>
            <a:off x="1257300" y="733002"/>
            <a:ext cx="7886700" cy="1325563"/>
          </a:xfrm>
        </p:spPr>
        <p:txBody>
          <a:bodyPr/>
          <a:lstStyle/>
          <a:p>
            <a:pPr algn="just"/>
            <a:r>
              <a:rPr lang="en-US" dirty="0"/>
              <a:t>What is Dissolved Oxygen (DO)?</a:t>
            </a:r>
          </a:p>
        </p:txBody>
      </p:sp>
      <p:sp>
        <p:nvSpPr>
          <p:cNvPr id="3" name="Content Placeholder 2"/>
          <p:cNvSpPr>
            <a:spLocks noGrp="1"/>
          </p:cNvSpPr>
          <p:nvPr>
            <p:ph sz="half" idx="1"/>
          </p:nvPr>
        </p:nvSpPr>
        <p:spPr>
          <a:xfrm>
            <a:off x="1361523" y="1766981"/>
            <a:ext cx="3886200" cy="4351338"/>
          </a:xfrm>
        </p:spPr>
        <p:txBody>
          <a:bodyPr>
            <a:normAutofit fontScale="92500" lnSpcReduction="10000"/>
          </a:bodyPr>
          <a:lstStyle/>
          <a:p>
            <a:pPr algn="just"/>
            <a:r>
              <a:rPr lang="en-US" dirty="0"/>
              <a:t>Dissolved oxygen (DO) is one of 10 measurements used by GLOBE to describe the characteristics of a water body. It measures the amount of  molecular oxygen (O</a:t>
            </a:r>
            <a:r>
              <a:rPr lang="en-US" baseline="-25000" dirty="0"/>
              <a:t>2</a:t>
            </a:r>
            <a:r>
              <a:rPr lang="en-US" dirty="0"/>
              <a:t>) in the water. It does not measure the amount of oxygen in the water molecule (H</a:t>
            </a:r>
            <a:r>
              <a:rPr lang="en-US" baseline="-25000" dirty="0"/>
              <a:t>2</a:t>
            </a:r>
            <a:r>
              <a:rPr lang="en-US" dirty="0"/>
              <a:t>O).</a:t>
            </a:r>
          </a:p>
          <a:p>
            <a:pPr algn="just"/>
            <a:endParaRPr lang="en-US" dirty="0"/>
          </a:p>
          <a:p>
            <a:pPr algn="just"/>
            <a:r>
              <a:rPr lang="en-US" dirty="0"/>
              <a:t>We call the amount of dissolved oxygen the water will hold (under specific conditions) the solubility of dissolved oxygen. Factors affecting the solubility of dissolved oxygen include water temperature, atmospheric pressure, and salinity. Colder water can dissolve more oxygen than warmer water. Water at higher elevations holds less dissolved oxygen since the atmospheric pressure is less. </a:t>
            </a:r>
          </a:p>
        </p:txBody>
      </p:sp>
      <p:pic>
        <p:nvPicPr>
          <p:cNvPr id="9" name="Content Placeholder 8" descr="List of GLOBE Hydrosphere Protocols: Hydrosphere study site, water temperature, water transparency, conductivity, pH, Mosquito larvae, alkalinity, dissolved oxygen, salinity, Nitrates, freshwater macroinvertebrates. This is the Dissolved Oxygen Protocol using an Oxygen Probe metho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802086" y="1766981"/>
            <a:ext cx="2324100" cy="4343400"/>
          </a:xfrm>
        </p:spPr>
      </p:pic>
    </p:spTree>
    <p:extLst>
      <p:ext uri="{BB962C8B-B14F-4D97-AF65-F5344CB8AC3E}">
        <p14:creationId xmlns:p14="http://schemas.microsoft.com/office/powerpoint/2010/main" val="1491729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39</a:t>
            </a:fld>
            <a:endParaRPr lang="en-US" dirty="0"/>
          </a:p>
        </p:txBody>
      </p:sp>
      <p:pic>
        <p:nvPicPr>
          <p:cNvPr id="5" name="Content Placeholder 6" descr="Banner: Dissolved Oxygen Protocol"/>
          <p:cNvPicPr>
            <a:picLocks noChangeAspect="1"/>
          </p:cNvPicPr>
          <p:nvPr/>
        </p:nvPicPr>
        <p:blipFill>
          <a:blip r:embed="rId2"/>
          <a:stretch>
            <a:fillRect/>
          </a:stretch>
        </p:blipFill>
        <p:spPr>
          <a:xfrm>
            <a:off x="1148242" y="-8358"/>
            <a:ext cx="7995758" cy="1030819"/>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Dissolved Oxygen Protocol Using a DO Probe (1/2)</a:t>
            </a:r>
          </a:p>
        </p:txBody>
      </p:sp>
      <p:sp>
        <p:nvSpPr>
          <p:cNvPr id="3" name="Content Placeholder 2"/>
          <p:cNvSpPr>
            <a:spLocks noGrp="1"/>
          </p:cNvSpPr>
          <p:nvPr>
            <p:ph sz="half" idx="1"/>
          </p:nvPr>
        </p:nvSpPr>
        <p:spPr>
          <a:xfrm>
            <a:off x="1257299" y="1574445"/>
            <a:ext cx="3657601" cy="4989641"/>
          </a:xfrm>
        </p:spPr>
        <p:txBody>
          <a:bodyPr>
            <a:normAutofit/>
          </a:bodyPr>
          <a:lstStyle/>
          <a:p>
            <a:pPr algn="just">
              <a:defRPr/>
            </a:pPr>
            <a:r>
              <a:rPr lang="en-US" sz="2000" b="1" i="1" dirty="0"/>
              <a:t>In the field:</a:t>
            </a:r>
          </a:p>
          <a:p>
            <a:pPr marL="342900" indent="-342900" algn="just">
              <a:buFont typeface="+mj-lt"/>
              <a:buAutoNum type="arabicPeriod"/>
            </a:pPr>
            <a:r>
              <a:rPr lang="en-US" dirty="0"/>
              <a:t>Warm up the probe as described in the probe manual.</a:t>
            </a:r>
          </a:p>
          <a:p>
            <a:pPr marL="342900" indent="-342900" algn="just">
              <a:buFont typeface="+mj-lt"/>
              <a:buAutoNum type="arabicPeriod"/>
            </a:pPr>
            <a:endParaRPr lang="en-US" dirty="0"/>
          </a:p>
          <a:p>
            <a:pPr marL="342900" indent="-342900" algn="just">
              <a:buFont typeface="+mj-lt"/>
              <a:buAutoNum type="arabicPeriod"/>
            </a:pPr>
            <a:r>
              <a:rPr lang="en-US" dirty="0"/>
              <a:t>Lower the tip of the probe into the water body that you are sampling and slowly move it back and forth. If you are measuring a stream or river and the water is moving past the probe, you can just hold the probe in place.</a:t>
            </a:r>
          </a:p>
          <a:p>
            <a:endParaRPr lang="en-US" b="1" dirty="0"/>
          </a:p>
          <a:p>
            <a:pPr>
              <a:buFont typeface="Arial"/>
              <a:buChar char="•"/>
            </a:pPr>
            <a:endParaRPr lang="en-US" b="1" dirty="0">
              <a:solidFill>
                <a:srgbClr val="000072"/>
              </a:solidFill>
            </a:endParaRPr>
          </a:p>
          <a:p>
            <a:endParaRPr lang="en-US" dirty="0"/>
          </a:p>
        </p:txBody>
      </p:sp>
      <p:pic>
        <p:nvPicPr>
          <p:cNvPr id="8" name="Content Placeholder 7" descr="Photograph: Students measure nitrate, pH and DO through ice covering the Volga River.&#1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70071" y="1987243"/>
            <a:ext cx="3303914" cy="2476635"/>
          </a:xfrm>
          <a:prstGeom prst="rect">
            <a:avLst/>
          </a:prstGeom>
        </p:spPr>
      </p:pic>
      <p:pic>
        <p:nvPicPr>
          <p:cNvPr id="7" name="Picture 6" descr="Caution icon and text telling students to use appropriate safety gear (goggles and gloves) during investigati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8586" y="5431443"/>
            <a:ext cx="6438900" cy="1016000"/>
          </a:xfrm>
          <a:prstGeom prst="rect">
            <a:avLst/>
          </a:prstGeom>
        </p:spPr>
      </p:pic>
    </p:spTree>
    <p:extLst>
      <p:ext uri="{BB962C8B-B14F-4D97-AF65-F5344CB8AC3E}">
        <p14:creationId xmlns:p14="http://schemas.microsoft.com/office/powerpoint/2010/main" val="708194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40</a:t>
            </a:fld>
            <a:endParaRPr lang="en-US" dirty="0"/>
          </a:p>
        </p:txBody>
      </p:sp>
      <p:pic>
        <p:nvPicPr>
          <p:cNvPr id="5" name="Content Placeholder 6" descr="Banner: Dissolved Oxygen Protocol"/>
          <p:cNvPicPr>
            <a:picLocks noChangeAspect="1"/>
          </p:cNvPicPr>
          <p:nvPr/>
        </p:nvPicPr>
        <p:blipFill>
          <a:blip r:embed="rId2"/>
          <a:stretch>
            <a:fillRect/>
          </a:stretch>
        </p:blipFill>
        <p:spPr>
          <a:xfrm>
            <a:off x="1148243" y="265"/>
            <a:ext cx="7995758" cy="1030819"/>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Dissolved Oxygen Protocol Using a DO Probe (2/2)</a:t>
            </a:r>
          </a:p>
        </p:txBody>
      </p:sp>
      <p:sp>
        <p:nvSpPr>
          <p:cNvPr id="3" name="Content Placeholder 2"/>
          <p:cNvSpPr>
            <a:spLocks noGrp="1"/>
          </p:cNvSpPr>
          <p:nvPr>
            <p:ph sz="half" idx="1"/>
          </p:nvPr>
        </p:nvSpPr>
        <p:spPr>
          <a:xfrm>
            <a:off x="1257298" y="1574446"/>
            <a:ext cx="4135339" cy="5283554"/>
          </a:xfrm>
        </p:spPr>
        <p:txBody>
          <a:bodyPr>
            <a:normAutofit fontScale="85000" lnSpcReduction="20000"/>
          </a:bodyPr>
          <a:lstStyle/>
          <a:p>
            <a:pPr marL="457200" indent="-457200" algn="just">
              <a:buFont typeface="+mj-lt"/>
              <a:buAutoNum type="arabicPeriod" startAt="3"/>
            </a:pPr>
            <a:r>
              <a:rPr lang="en-US" sz="1900" dirty="0"/>
              <a:t>When reading has stabilized, record the dissolved oxygen in your water body on your </a:t>
            </a:r>
            <a:r>
              <a:rPr lang="en-US" sz="1900" i="1" dirty="0"/>
              <a:t>Hydrosphere Investigation Data Sheet.</a:t>
            </a:r>
          </a:p>
          <a:p>
            <a:pPr marL="457200" indent="-457200" algn="just">
              <a:buFont typeface="+mj-lt"/>
              <a:buAutoNum type="arabicPeriod" startAt="3"/>
            </a:pPr>
            <a:r>
              <a:rPr lang="en-US" sz="1900" dirty="0"/>
              <a:t>Repeat the readings two more times and record the dissolved oxygen under test 2 and test 3.</a:t>
            </a:r>
          </a:p>
          <a:p>
            <a:pPr marL="457200" indent="-457200" algn="just">
              <a:buFont typeface="+mj-lt"/>
              <a:buAutoNum type="arabicPeriod" startAt="3"/>
            </a:pPr>
            <a:r>
              <a:rPr lang="en-US" sz="1900" dirty="0"/>
              <a:t>Check to make sure that the three readings are within 0.2 mg/L of one another. If they are not, continue taking readings until the last three are within 0.2 mg/L of one another.</a:t>
            </a:r>
          </a:p>
          <a:p>
            <a:pPr marL="457200" indent="-457200" algn="just">
              <a:buFont typeface="+mj-lt"/>
              <a:buAutoNum type="arabicPeriod" startAt="3"/>
            </a:pPr>
            <a:r>
              <a:rPr lang="en-US" sz="1900" dirty="0"/>
              <a:t>Apply the salinity correction (if appropriate).</a:t>
            </a:r>
          </a:p>
          <a:p>
            <a:pPr marL="457200" indent="-457200" algn="just">
              <a:buFont typeface="+mj-lt"/>
              <a:buAutoNum type="arabicPeriod" startAt="3"/>
            </a:pPr>
            <a:r>
              <a:rPr lang="en-US" sz="1900" dirty="0"/>
              <a:t>Calculate the average of the three (adjusted if salinity correction was applied).</a:t>
            </a:r>
          </a:p>
          <a:p>
            <a:pPr marL="457200" indent="-457200" algn="just">
              <a:buFont typeface="+mj-lt"/>
              <a:buAutoNum type="arabicPeriod" startAt="3"/>
            </a:pPr>
            <a:r>
              <a:rPr lang="en-US" sz="1900" dirty="0"/>
              <a:t>Rinse the electrode with distilled water and blot dry. Cap electrode to protect membrane and turn off meter.</a:t>
            </a:r>
          </a:p>
          <a:p>
            <a:pPr algn="just"/>
            <a:endParaRPr lang="en-US" sz="1900" dirty="0"/>
          </a:p>
          <a:p>
            <a:pPr algn="just"/>
            <a:endParaRPr lang="en-US" sz="1900" dirty="0"/>
          </a:p>
          <a:p>
            <a:r>
              <a:rPr lang="en-US" sz="1900" b="1" dirty="0">
                <a:solidFill>
                  <a:srgbClr val="FF0000"/>
                </a:solidFill>
              </a:rPr>
              <a:t>You have completed your Dissolved Oxygen Measurements!</a:t>
            </a:r>
          </a:p>
          <a:p>
            <a:endParaRPr lang="en-US" b="1" dirty="0"/>
          </a:p>
          <a:p>
            <a:pPr>
              <a:buFont typeface="Arial"/>
              <a:buChar char="•"/>
            </a:pPr>
            <a:endParaRPr lang="en-US" b="1" dirty="0">
              <a:solidFill>
                <a:srgbClr val="000072"/>
              </a:solidFill>
            </a:endParaRPr>
          </a:p>
          <a:p>
            <a:endParaRPr lang="en-US" dirty="0"/>
          </a:p>
        </p:txBody>
      </p:sp>
      <p:pic>
        <p:nvPicPr>
          <p:cNvPr id="9" name="Content Placeholder 8" descr="Screen Shot showing where you enter the data from the DO probe on your Hydrosphere Investigation Data Shee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22993" y="1926759"/>
            <a:ext cx="3087133" cy="1854555"/>
          </a:xfrm>
          <a:prstGeom prst="rect">
            <a:avLst/>
          </a:prstGeom>
          <a:ln>
            <a:noFill/>
          </a:ln>
          <a:effectLst>
            <a:outerShdw blurRad="292100" dist="139700" dir="2700000" algn="tl" rotWithShape="0">
              <a:srgbClr val="333333">
                <a:alpha val="65000"/>
              </a:srgbClr>
            </a:outerShdw>
          </a:effectLst>
        </p:spPr>
      </p:pic>
      <p:cxnSp>
        <p:nvCxnSpPr>
          <p:cNvPr id="10" name="Straight Arrow Connector 9" descr="arrow pointing to where the DO data is inputted when you are using a probe. "/>
          <p:cNvCxnSpPr/>
          <p:nvPr/>
        </p:nvCxnSpPr>
        <p:spPr>
          <a:xfrm>
            <a:off x="5140036" y="2854037"/>
            <a:ext cx="1343891" cy="4156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460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41</a:t>
            </a:fld>
            <a:endParaRPr lang="en-US" dirty="0"/>
          </a:p>
        </p:txBody>
      </p:sp>
      <p:pic>
        <p:nvPicPr>
          <p:cNvPr id="11" name="Picture 10" descr="Banner: Dissolved Oxygen Protocol"/>
          <p:cNvPicPr>
            <a:picLocks noChangeAspect="1"/>
          </p:cNvPicPr>
          <p:nvPr/>
        </p:nvPicPr>
        <p:blipFill>
          <a:blip r:embed="rId2"/>
          <a:stretch>
            <a:fillRect/>
          </a:stretch>
        </p:blipFill>
        <p:spPr>
          <a:xfrm>
            <a:off x="1118417" y="13229"/>
            <a:ext cx="8025583" cy="1034944"/>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Question 5</a:t>
            </a:r>
          </a:p>
        </p:txBody>
      </p:sp>
      <p:sp>
        <p:nvSpPr>
          <p:cNvPr id="3" name="Content Placeholder 2"/>
          <p:cNvSpPr>
            <a:spLocks noGrp="1"/>
          </p:cNvSpPr>
          <p:nvPr>
            <p:ph sz="half" idx="1"/>
          </p:nvPr>
        </p:nvSpPr>
        <p:spPr>
          <a:xfrm>
            <a:off x="1257299" y="2027659"/>
            <a:ext cx="7570817" cy="2802682"/>
          </a:xfrm>
        </p:spPr>
        <p:txBody>
          <a:bodyPr>
            <a:normAutofit/>
          </a:bodyPr>
          <a:lstStyle/>
          <a:p>
            <a:r>
              <a:rPr lang="en-US" sz="2000" dirty="0"/>
              <a:t>How often should you conduct the quality control procedure for DO kits?</a:t>
            </a:r>
          </a:p>
          <a:p>
            <a:endParaRPr lang="en-US" sz="2000" dirty="0"/>
          </a:p>
          <a:p>
            <a:pPr marL="342900" indent="-342900">
              <a:buFont typeface="+mj-lt"/>
              <a:buAutoNum type="alphaUcPeriod"/>
            </a:pPr>
            <a:r>
              <a:rPr lang="en-US" sz="2000" dirty="0"/>
              <a:t>Every time you conduct the Dissolved Oxygen Protocol</a:t>
            </a:r>
          </a:p>
          <a:p>
            <a:pPr marL="342900" indent="-342900">
              <a:buFont typeface="+mj-lt"/>
              <a:buAutoNum type="alphaUcPeriod"/>
            </a:pPr>
            <a:r>
              <a:rPr lang="en-US" sz="2000" dirty="0"/>
              <a:t>Once every 6 months</a:t>
            </a:r>
          </a:p>
          <a:p>
            <a:pPr marL="342900" indent="-342900">
              <a:buFont typeface="+mj-lt"/>
              <a:buAutoNum type="alphaUcPeriod"/>
            </a:pPr>
            <a:r>
              <a:rPr lang="en-US" sz="2000" dirty="0"/>
              <a:t>Every 48 hours</a:t>
            </a:r>
          </a:p>
          <a:p>
            <a:pPr>
              <a:defRPr/>
            </a:pPr>
            <a:endParaRPr lang="en-US" dirty="0"/>
          </a:p>
          <a:p>
            <a:pPr>
              <a:buFont typeface="Arial"/>
              <a:buAutoNum type="arabicPeriod" startAt="7"/>
              <a:defRPr/>
            </a:pPr>
            <a:endParaRPr lang="en-US" dirty="0"/>
          </a:p>
          <a:p>
            <a:pPr>
              <a:defRPr/>
            </a:pPr>
            <a:endParaRPr lang="en-US" dirty="0"/>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949695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42</a:t>
            </a:fld>
            <a:endParaRPr lang="en-US" dirty="0"/>
          </a:p>
        </p:txBody>
      </p:sp>
      <p:pic>
        <p:nvPicPr>
          <p:cNvPr id="7" name="Picture 6" descr="Banner: Dissolved Oxygen Protocol"/>
          <p:cNvPicPr>
            <a:picLocks noChangeAspect="1"/>
          </p:cNvPicPr>
          <p:nvPr/>
        </p:nvPicPr>
        <p:blipFill>
          <a:blip r:embed="rId2"/>
          <a:stretch>
            <a:fillRect/>
          </a:stretch>
        </p:blipFill>
        <p:spPr>
          <a:xfrm>
            <a:off x="1118417" y="13229"/>
            <a:ext cx="8025583" cy="1034944"/>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Answer to Question 5</a:t>
            </a:r>
          </a:p>
        </p:txBody>
      </p:sp>
      <p:sp>
        <p:nvSpPr>
          <p:cNvPr id="3" name="Content Placeholder 2"/>
          <p:cNvSpPr>
            <a:spLocks noGrp="1"/>
          </p:cNvSpPr>
          <p:nvPr>
            <p:ph sz="half" idx="1"/>
          </p:nvPr>
        </p:nvSpPr>
        <p:spPr>
          <a:xfrm>
            <a:off x="1257299" y="2027659"/>
            <a:ext cx="7570817" cy="2802682"/>
          </a:xfrm>
        </p:spPr>
        <p:txBody>
          <a:bodyPr>
            <a:normAutofit/>
          </a:bodyPr>
          <a:lstStyle/>
          <a:p>
            <a:r>
              <a:rPr lang="en-US" sz="2000" dirty="0"/>
              <a:t>How often should you conduct the quality control procedure for DO kits?</a:t>
            </a:r>
          </a:p>
          <a:p>
            <a:endParaRPr lang="en-US" sz="2000" dirty="0"/>
          </a:p>
          <a:p>
            <a:pPr marL="342900" indent="-342900">
              <a:buFont typeface="+mj-lt"/>
              <a:buAutoNum type="alphaUcPeriod"/>
            </a:pPr>
            <a:r>
              <a:rPr lang="en-US" sz="2000" dirty="0"/>
              <a:t>Every time you conduct the Dissolved Oxygen Protocol</a:t>
            </a:r>
          </a:p>
          <a:p>
            <a:pPr marL="342900" indent="-342900">
              <a:buFont typeface="+mj-lt"/>
              <a:buAutoNum type="alphaUcPeriod"/>
            </a:pPr>
            <a:r>
              <a:rPr lang="en-US" sz="2000" b="1" dirty="0">
                <a:solidFill>
                  <a:srgbClr val="FF0000"/>
                </a:solidFill>
              </a:rPr>
              <a:t>Once every 6 months- correct! </a:t>
            </a:r>
            <a:r>
              <a:rPr lang="en-US" sz="2000" b="1" dirty="0">
                <a:solidFill>
                  <a:srgbClr val="FF0000"/>
                </a:solidFill>
                <a:sym typeface="Wingdings"/>
              </a:rPr>
              <a:t> </a:t>
            </a:r>
            <a:endParaRPr lang="en-US" sz="2000" b="1" dirty="0">
              <a:solidFill>
                <a:srgbClr val="FF0000"/>
              </a:solidFill>
            </a:endParaRPr>
          </a:p>
          <a:p>
            <a:pPr marL="342900" indent="-342900">
              <a:buFont typeface="+mj-lt"/>
              <a:buAutoNum type="alphaUcPeriod"/>
            </a:pPr>
            <a:r>
              <a:rPr lang="en-US" sz="2000" dirty="0"/>
              <a:t>Every 48 hours</a:t>
            </a:r>
          </a:p>
          <a:p>
            <a:pPr>
              <a:defRPr/>
            </a:pPr>
            <a:endParaRPr lang="en-US" dirty="0"/>
          </a:p>
          <a:p>
            <a:pPr>
              <a:buFont typeface="Arial"/>
              <a:buAutoNum type="arabicPeriod" startAt="7"/>
              <a:defRPr/>
            </a:pPr>
            <a:endParaRPr lang="en-US" dirty="0"/>
          </a:p>
          <a:p>
            <a:pPr>
              <a:defRPr/>
            </a:pPr>
            <a:endParaRPr lang="en-US" dirty="0"/>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283513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43</a:t>
            </a:fld>
            <a:endParaRPr lang="en-US" dirty="0"/>
          </a:p>
        </p:txBody>
      </p:sp>
      <p:pic>
        <p:nvPicPr>
          <p:cNvPr id="7" name="Picture 6" descr="Banner: Dissolved Oxygen Protocol"/>
          <p:cNvPicPr>
            <a:picLocks noChangeAspect="1"/>
          </p:cNvPicPr>
          <p:nvPr/>
        </p:nvPicPr>
        <p:blipFill>
          <a:blip r:embed="rId2"/>
          <a:stretch>
            <a:fillRect/>
          </a:stretch>
        </p:blipFill>
        <p:spPr>
          <a:xfrm>
            <a:off x="1118417" y="13229"/>
            <a:ext cx="8025583" cy="1034944"/>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Question 6</a:t>
            </a:r>
          </a:p>
        </p:txBody>
      </p:sp>
      <p:sp>
        <p:nvSpPr>
          <p:cNvPr id="3" name="Content Placeholder 2"/>
          <p:cNvSpPr>
            <a:spLocks noGrp="1"/>
          </p:cNvSpPr>
          <p:nvPr>
            <p:ph sz="half" idx="1"/>
          </p:nvPr>
        </p:nvSpPr>
        <p:spPr>
          <a:xfrm>
            <a:off x="1257299" y="2027659"/>
            <a:ext cx="7570817" cy="2802682"/>
          </a:xfrm>
        </p:spPr>
        <p:txBody>
          <a:bodyPr>
            <a:normAutofit/>
          </a:bodyPr>
          <a:lstStyle/>
          <a:p>
            <a:r>
              <a:rPr lang="en-US" sz="2000" dirty="0"/>
              <a:t>When you calculate dissolved oxygen you need to correct for: </a:t>
            </a:r>
          </a:p>
          <a:p>
            <a:pPr marL="457200" indent="-457200">
              <a:buFont typeface="+mj-lt"/>
              <a:buAutoNum type="alphaUcPeriod"/>
            </a:pPr>
            <a:r>
              <a:rPr lang="en-US" sz="2000" dirty="0"/>
              <a:t>Use of distilled water</a:t>
            </a:r>
          </a:p>
          <a:p>
            <a:pPr marL="457200" indent="-457200">
              <a:buFont typeface="+mj-lt"/>
              <a:buAutoNum type="alphaUcPeriod"/>
            </a:pPr>
            <a:r>
              <a:rPr lang="en-US" sz="2000" dirty="0"/>
              <a:t>Water temperature</a:t>
            </a:r>
          </a:p>
          <a:p>
            <a:pPr marL="457200" indent="-457200">
              <a:buFont typeface="+mj-lt"/>
              <a:buAutoNum type="alphaUcPeriod"/>
            </a:pPr>
            <a:r>
              <a:rPr lang="en-US" sz="2000" dirty="0"/>
              <a:t>Atmospheric pressure and elevations</a:t>
            </a:r>
          </a:p>
          <a:p>
            <a:pPr marL="457200" indent="-457200">
              <a:buFont typeface="+mj-lt"/>
              <a:buAutoNum type="alphaUcPeriod"/>
            </a:pPr>
            <a:r>
              <a:rPr lang="en-US" sz="2000" dirty="0"/>
              <a:t>All of the above</a:t>
            </a:r>
          </a:p>
          <a:p>
            <a:pPr marL="457200" indent="-457200">
              <a:buFont typeface="+mj-lt"/>
              <a:buAutoNum type="alphaUcPeriod"/>
            </a:pPr>
            <a:r>
              <a:rPr lang="en-US" sz="2000" dirty="0"/>
              <a:t>B and C only</a:t>
            </a:r>
          </a:p>
          <a:p>
            <a:pPr>
              <a:defRPr/>
            </a:pPr>
            <a:endParaRPr lang="en-US" dirty="0"/>
          </a:p>
          <a:p>
            <a:pPr>
              <a:buFont typeface="Arial"/>
              <a:buAutoNum type="arabicPeriod" startAt="7"/>
              <a:defRPr/>
            </a:pPr>
            <a:endParaRPr lang="en-US" dirty="0"/>
          </a:p>
          <a:p>
            <a:pPr>
              <a:defRPr/>
            </a:pPr>
            <a:endParaRPr lang="en-US" dirty="0"/>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978657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44</a:t>
            </a:fld>
            <a:endParaRPr lang="en-US" dirty="0"/>
          </a:p>
        </p:txBody>
      </p:sp>
      <p:pic>
        <p:nvPicPr>
          <p:cNvPr id="7" name="Picture 6" descr="Banner: Dissolved Oxygen Protocol"/>
          <p:cNvPicPr>
            <a:picLocks noChangeAspect="1"/>
          </p:cNvPicPr>
          <p:nvPr/>
        </p:nvPicPr>
        <p:blipFill>
          <a:blip r:embed="rId2"/>
          <a:stretch>
            <a:fillRect/>
          </a:stretch>
        </p:blipFill>
        <p:spPr>
          <a:xfrm>
            <a:off x="1118417" y="13229"/>
            <a:ext cx="8025583" cy="1034944"/>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Answer to Question 6</a:t>
            </a:r>
          </a:p>
        </p:txBody>
      </p:sp>
      <p:sp>
        <p:nvSpPr>
          <p:cNvPr id="3" name="Content Placeholder 2"/>
          <p:cNvSpPr>
            <a:spLocks noGrp="1"/>
          </p:cNvSpPr>
          <p:nvPr>
            <p:ph sz="half" idx="1"/>
          </p:nvPr>
        </p:nvSpPr>
        <p:spPr>
          <a:xfrm>
            <a:off x="1257299" y="2027659"/>
            <a:ext cx="7570817" cy="2802682"/>
          </a:xfrm>
        </p:spPr>
        <p:txBody>
          <a:bodyPr>
            <a:normAutofit/>
          </a:bodyPr>
          <a:lstStyle/>
          <a:p>
            <a:r>
              <a:rPr lang="en-US" sz="2000" dirty="0"/>
              <a:t>When you calculate dissolved oxygen you need to correct for: </a:t>
            </a:r>
          </a:p>
          <a:p>
            <a:pPr marL="457200" indent="-457200">
              <a:buFont typeface="+mj-lt"/>
              <a:buAutoNum type="alphaUcPeriod"/>
            </a:pPr>
            <a:r>
              <a:rPr lang="en-US" sz="2000" dirty="0"/>
              <a:t>Use of distilled water</a:t>
            </a:r>
          </a:p>
          <a:p>
            <a:pPr marL="457200" indent="-457200">
              <a:buFont typeface="+mj-lt"/>
              <a:buAutoNum type="alphaUcPeriod"/>
            </a:pPr>
            <a:r>
              <a:rPr lang="en-US" sz="2000" dirty="0"/>
              <a:t>Water temperature</a:t>
            </a:r>
          </a:p>
          <a:p>
            <a:pPr marL="457200" indent="-457200">
              <a:buFont typeface="+mj-lt"/>
              <a:buAutoNum type="alphaUcPeriod"/>
            </a:pPr>
            <a:r>
              <a:rPr lang="en-US" sz="2000" dirty="0"/>
              <a:t>Atmospheric pressure and elevations</a:t>
            </a:r>
          </a:p>
          <a:p>
            <a:pPr marL="457200" indent="-457200">
              <a:buFont typeface="+mj-lt"/>
              <a:buAutoNum type="alphaUcPeriod"/>
            </a:pPr>
            <a:r>
              <a:rPr lang="en-US" sz="2000" dirty="0"/>
              <a:t>All of the above</a:t>
            </a:r>
          </a:p>
          <a:p>
            <a:pPr marL="457200" indent="-457200">
              <a:buFont typeface="+mj-lt"/>
              <a:buAutoNum type="alphaUcPeriod"/>
            </a:pPr>
            <a:r>
              <a:rPr lang="en-US" sz="2000" b="1" dirty="0">
                <a:solidFill>
                  <a:srgbClr val="FF0000"/>
                </a:solidFill>
              </a:rPr>
              <a:t>B and C only- correct!</a:t>
            </a:r>
          </a:p>
          <a:p>
            <a:pPr>
              <a:defRPr/>
            </a:pPr>
            <a:endParaRPr lang="en-US" dirty="0"/>
          </a:p>
          <a:p>
            <a:pPr>
              <a:buFont typeface="Arial"/>
              <a:buAutoNum type="arabicPeriod" startAt="7"/>
              <a:defRPr/>
            </a:pPr>
            <a:endParaRPr lang="en-US" dirty="0"/>
          </a:p>
          <a:p>
            <a:pPr>
              <a:defRPr/>
            </a:pPr>
            <a:endParaRPr lang="en-US" dirty="0"/>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972980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45</a:t>
            </a:fld>
            <a:endParaRPr lang="en-US" dirty="0"/>
          </a:p>
        </p:txBody>
      </p:sp>
      <p:pic>
        <p:nvPicPr>
          <p:cNvPr id="7" name="Picture 6" descr="Banner: Dissolved Oxygen Protocol"/>
          <p:cNvPicPr>
            <a:picLocks noChangeAspect="1"/>
          </p:cNvPicPr>
          <p:nvPr/>
        </p:nvPicPr>
        <p:blipFill>
          <a:blip r:embed="rId2"/>
          <a:stretch>
            <a:fillRect/>
          </a:stretch>
        </p:blipFill>
        <p:spPr>
          <a:xfrm>
            <a:off x="1118417" y="13229"/>
            <a:ext cx="8025583" cy="1034944"/>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Question 7</a:t>
            </a:r>
          </a:p>
        </p:txBody>
      </p:sp>
      <p:sp>
        <p:nvSpPr>
          <p:cNvPr id="3" name="Content Placeholder 2"/>
          <p:cNvSpPr>
            <a:spLocks noGrp="1"/>
          </p:cNvSpPr>
          <p:nvPr>
            <p:ph sz="half" idx="1"/>
          </p:nvPr>
        </p:nvSpPr>
        <p:spPr>
          <a:xfrm>
            <a:off x="1257299" y="2027659"/>
            <a:ext cx="7570817" cy="2802682"/>
          </a:xfrm>
        </p:spPr>
        <p:txBody>
          <a:bodyPr>
            <a:normAutofit/>
          </a:bodyPr>
          <a:lstStyle/>
          <a:p>
            <a:r>
              <a:rPr lang="en-US" sz="2000" dirty="0"/>
              <a:t>When measuring DO with a test kit, no greater than ±1mg/L difference in measured value is acceptable for:</a:t>
            </a:r>
          </a:p>
          <a:p>
            <a:pPr marL="457200" indent="-457200">
              <a:buFont typeface="+mj-lt"/>
              <a:buAutoNum type="alphaUcPeriod"/>
            </a:pPr>
            <a:r>
              <a:rPr lang="en-US" sz="2000" dirty="0"/>
              <a:t>Each of the three dissolved oxygen measurements you take on your sample</a:t>
            </a:r>
          </a:p>
          <a:p>
            <a:pPr marL="457200" indent="-457200">
              <a:buFont typeface="+mj-lt"/>
              <a:buAutoNum type="alphaUcPeriod"/>
            </a:pPr>
            <a:r>
              <a:rPr lang="en-US" sz="2000" dirty="0"/>
              <a:t>The difference between the amount of dissolved oxygen expected using the kit and the measurement using the standard</a:t>
            </a:r>
          </a:p>
          <a:p>
            <a:pPr marL="457200" indent="-457200">
              <a:buFont typeface="+mj-lt"/>
              <a:buAutoNum type="alphaUcPeriod"/>
            </a:pPr>
            <a:r>
              <a:rPr lang="en-US" sz="2000" dirty="0"/>
              <a:t>None of the above</a:t>
            </a:r>
          </a:p>
          <a:p>
            <a:pPr marL="457200" indent="-457200">
              <a:buFont typeface="+mj-lt"/>
              <a:buAutoNum type="alphaUcPeriod"/>
            </a:pPr>
            <a:r>
              <a:rPr lang="en-US" sz="2000" dirty="0"/>
              <a:t>A and B</a:t>
            </a:r>
          </a:p>
          <a:p>
            <a:pPr>
              <a:defRPr/>
            </a:pPr>
            <a:endParaRPr lang="en-US" dirty="0"/>
          </a:p>
          <a:p>
            <a:pPr>
              <a:buFont typeface="Arial"/>
              <a:buAutoNum type="arabicPeriod" startAt="7"/>
              <a:defRPr/>
            </a:pPr>
            <a:endParaRPr lang="en-US" dirty="0"/>
          </a:p>
          <a:p>
            <a:pPr>
              <a:defRPr/>
            </a:pPr>
            <a:endParaRPr lang="en-US" dirty="0"/>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535680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46</a:t>
            </a:fld>
            <a:endParaRPr lang="en-US" dirty="0"/>
          </a:p>
        </p:txBody>
      </p:sp>
      <p:pic>
        <p:nvPicPr>
          <p:cNvPr id="7" name="Picture 6" descr="Banner: Dissolved Oxygen Protocol"/>
          <p:cNvPicPr>
            <a:picLocks noChangeAspect="1"/>
          </p:cNvPicPr>
          <p:nvPr/>
        </p:nvPicPr>
        <p:blipFill>
          <a:blip r:embed="rId2"/>
          <a:stretch>
            <a:fillRect/>
          </a:stretch>
        </p:blipFill>
        <p:spPr>
          <a:xfrm>
            <a:off x="1118417" y="13229"/>
            <a:ext cx="8025583" cy="1034944"/>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Answer to Question 7</a:t>
            </a:r>
          </a:p>
        </p:txBody>
      </p:sp>
      <p:sp>
        <p:nvSpPr>
          <p:cNvPr id="3" name="Content Placeholder 2"/>
          <p:cNvSpPr>
            <a:spLocks noGrp="1"/>
          </p:cNvSpPr>
          <p:nvPr>
            <p:ph sz="half" idx="1"/>
          </p:nvPr>
        </p:nvSpPr>
        <p:spPr>
          <a:xfrm>
            <a:off x="1257299" y="2027659"/>
            <a:ext cx="7570817" cy="2802682"/>
          </a:xfrm>
        </p:spPr>
        <p:txBody>
          <a:bodyPr>
            <a:normAutofit fontScale="92500" lnSpcReduction="20000"/>
          </a:bodyPr>
          <a:lstStyle/>
          <a:p>
            <a:r>
              <a:rPr lang="en-US" sz="2000" dirty="0"/>
              <a:t>When measuring DO with a test kit, no greater than ±1mg/L difference in measured value is acceptable for:</a:t>
            </a:r>
          </a:p>
          <a:p>
            <a:endParaRPr lang="en-US" sz="2000" dirty="0"/>
          </a:p>
          <a:p>
            <a:pPr marL="457200" indent="-457200">
              <a:buFont typeface="+mj-lt"/>
              <a:buAutoNum type="alphaUcPeriod"/>
            </a:pPr>
            <a:r>
              <a:rPr lang="en-US" sz="2000" dirty="0"/>
              <a:t>Each of the three dissolved oxygen measurements you take on your sample</a:t>
            </a:r>
          </a:p>
          <a:p>
            <a:pPr marL="457200" indent="-457200">
              <a:buFont typeface="+mj-lt"/>
              <a:buAutoNum type="alphaUcPeriod"/>
            </a:pPr>
            <a:r>
              <a:rPr lang="en-US" sz="2000" dirty="0"/>
              <a:t>The difference between the amount of dissolved oxygen expected using the kit and the measurement using the standard</a:t>
            </a:r>
          </a:p>
          <a:p>
            <a:pPr marL="457200" indent="-457200">
              <a:buFont typeface="+mj-lt"/>
              <a:buAutoNum type="alphaUcPeriod"/>
            </a:pPr>
            <a:r>
              <a:rPr lang="en-US" sz="2000" dirty="0"/>
              <a:t>None of the above</a:t>
            </a:r>
          </a:p>
          <a:p>
            <a:pPr marL="457200" indent="-457200">
              <a:buFont typeface="+mj-lt"/>
              <a:buAutoNum type="alphaUcPeriod"/>
            </a:pPr>
            <a:r>
              <a:rPr lang="en-US" sz="2000" b="1" dirty="0">
                <a:solidFill>
                  <a:srgbClr val="FF0000"/>
                </a:solidFill>
              </a:rPr>
              <a:t>A and B –correct! </a:t>
            </a:r>
            <a:r>
              <a:rPr lang="en-US" sz="2000" b="1" dirty="0">
                <a:solidFill>
                  <a:srgbClr val="FF0000"/>
                </a:solidFill>
                <a:sym typeface="Wingdings"/>
              </a:rPr>
              <a:t> </a:t>
            </a:r>
            <a:endParaRPr lang="en-US" sz="2000" b="1" dirty="0">
              <a:solidFill>
                <a:srgbClr val="FF0000"/>
              </a:solidFill>
            </a:endParaRPr>
          </a:p>
          <a:p>
            <a:pPr>
              <a:defRPr/>
            </a:pPr>
            <a:endParaRPr lang="en-US" dirty="0"/>
          </a:p>
          <a:p>
            <a:pPr>
              <a:buFont typeface="Arial"/>
              <a:buAutoNum type="arabicPeriod" startAt="7"/>
              <a:defRPr/>
            </a:pPr>
            <a:endParaRPr lang="en-US" dirty="0"/>
          </a:p>
          <a:p>
            <a:pPr>
              <a:defRPr/>
            </a:pPr>
            <a:endParaRPr lang="en-US" dirty="0"/>
          </a:p>
          <a:p>
            <a:pPr>
              <a:buFont typeface="Arial"/>
              <a:buChar char="•"/>
            </a:pPr>
            <a:endParaRPr lang="en-US" b="1" dirty="0">
              <a:solidFill>
                <a:srgbClr val="000072"/>
              </a:solidFill>
            </a:endParaRPr>
          </a:p>
          <a:p>
            <a:endParaRPr lang="en-US" dirty="0"/>
          </a:p>
        </p:txBody>
      </p:sp>
    </p:spTree>
    <p:extLst>
      <p:ext uri="{BB962C8B-B14F-4D97-AF65-F5344CB8AC3E}">
        <p14:creationId xmlns:p14="http://schemas.microsoft.com/office/powerpoint/2010/main" val="507649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47</a:t>
            </a:fld>
            <a:endParaRPr lang="en-US" dirty="0"/>
          </a:p>
        </p:txBody>
      </p:sp>
      <p:pic>
        <p:nvPicPr>
          <p:cNvPr id="11" name="Content Placeholder 5" descr="Banner: Dissolved Oxygen Protocol"/>
          <p:cNvPicPr>
            <a:picLocks noChangeAspect="1"/>
          </p:cNvPicPr>
          <p:nvPr/>
        </p:nvPicPr>
        <p:blipFill>
          <a:blip r:embed="rId2"/>
          <a:stretch>
            <a:fillRect/>
          </a:stretch>
        </p:blipFill>
        <p:spPr>
          <a:xfrm>
            <a:off x="1148242" y="5048"/>
            <a:ext cx="7995758" cy="1007863"/>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so far! Question 8</a:t>
            </a:r>
          </a:p>
        </p:txBody>
      </p:sp>
      <p:sp>
        <p:nvSpPr>
          <p:cNvPr id="3" name="Content Placeholder 2"/>
          <p:cNvSpPr>
            <a:spLocks noGrp="1"/>
          </p:cNvSpPr>
          <p:nvPr>
            <p:ph sz="half" idx="1"/>
          </p:nvPr>
        </p:nvSpPr>
        <p:spPr>
          <a:xfrm>
            <a:off x="1257298" y="1574446"/>
            <a:ext cx="7383782" cy="5283554"/>
          </a:xfrm>
        </p:spPr>
        <p:txBody>
          <a:bodyPr>
            <a:normAutofit/>
          </a:bodyPr>
          <a:lstStyle/>
          <a:p>
            <a:endParaRPr lang="en-US" b="1" dirty="0"/>
          </a:p>
          <a:p>
            <a:pPr>
              <a:buFont typeface="Arial"/>
              <a:buChar char="•"/>
            </a:pPr>
            <a:endParaRPr lang="en-US" b="1" dirty="0">
              <a:solidFill>
                <a:srgbClr val="000072"/>
              </a:solidFill>
            </a:endParaRPr>
          </a:p>
          <a:p>
            <a:r>
              <a:rPr lang="en-US" sz="2000" dirty="0"/>
              <a:t>True or False: The dissolved oxygen content of a sample can change very rapidly upon collection.</a:t>
            </a:r>
          </a:p>
        </p:txBody>
      </p:sp>
    </p:spTree>
    <p:extLst>
      <p:ext uri="{BB962C8B-B14F-4D97-AF65-F5344CB8AC3E}">
        <p14:creationId xmlns:p14="http://schemas.microsoft.com/office/powerpoint/2010/main" val="341402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48</a:t>
            </a:fld>
            <a:endParaRPr lang="en-US" dirty="0"/>
          </a:p>
        </p:txBody>
      </p:sp>
      <p:pic>
        <p:nvPicPr>
          <p:cNvPr id="11" name="Content Placeholder 5" descr="Banner: Dissolved Oxygen Protocol"/>
          <p:cNvPicPr>
            <a:picLocks noChangeAspect="1"/>
          </p:cNvPicPr>
          <p:nvPr/>
        </p:nvPicPr>
        <p:blipFill>
          <a:blip r:embed="rId2"/>
          <a:stretch>
            <a:fillRect/>
          </a:stretch>
        </p:blipFill>
        <p:spPr>
          <a:xfrm>
            <a:off x="1148242" y="5048"/>
            <a:ext cx="7995757" cy="1007863"/>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so far! Answer to Question 8</a:t>
            </a:r>
          </a:p>
        </p:txBody>
      </p:sp>
      <p:sp>
        <p:nvSpPr>
          <p:cNvPr id="3" name="Content Placeholder 2"/>
          <p:cNvSpPr>
            <a:spLocks noGrp="1"/>
          </p:cNvSpPr>
          <p:nvPr>
            <p:ph sz="half" idx="1"/>
          </p:nvPr>
        </p:nvSpPr>
        <p:spPr>
          <a:xfrm>
            <a:off x="1257298" y="1574446"/>
            <a:ext cx="7383782" cy="5283554"/>
          </a:xfrm>
        </p:spPr>
        <p:txBody>
          <a:bodyPr>
            <a:normAutofit/>
          </a:bodyPr>
          <a:lstStyle/>
          <a:p>
            <a:endParaRPr lang="en-US" b="1" dirty="0"/>
          </a:p>
          <a:p>
            <a:pPr>
              <a:buFont typeface="Arial"/>
              <a:buChar char="•"/>
            </a:pPr>
            <a:endParaRPr lang="en-US" b="1" dirty="0">
              <a:solidFill>
                <a:srgbClr val="000072"/>
              </a:solidFill>
            </a:endParaRPr>
          </a:p>
          <a:p>
            <a:r>
              <a:rPr lang="en-US" sz="2000" dirty="0"/>
              <a:t>True or False: The dissolved oxygen content of a sample can change very rapidly upon collection.</a:t>
            </a:r>
          </a:p>
          <a:p>
            <a:endParaRPr lang="en-US" sz="2000" dirty="0"/>
          </a:p>
          <a:p>
            <a:r>
              <a:rPr lang="en-US" sz="2000" b="1" dirty="0">
                <a:solidFill>
                  <a:srgbClr val="FF0000"/>
                </a:solidFill>
              </a:rPr>
              <a:t>Answer: True </a:t>
            </a:r>
            <a:r>
              <a:rPr lang="en-US" sz="2000" b="1" dirty="0">
                <a:solidFill>
                  <a:srgbClr val="FF0000"/>
                </a:solidFill>
                <a:sym typeface="Wingdings"/>
              </a:rPr>
              <a:t></a:t>
            </a:r>
            <a:endParaRPr lang="en-US" sz="2000" b="1" dirty="0">
              <a:solidFill>
                <a:srgbClr val="FF0000"/>
              </a:solidFill>
            </a:endParaRPr>
          </a:p>
        </p:txBody>
      </p:sp>
    </p:spTree>
    <p:extLst>
      <p:ext uri="{BB962C8B-B14F-4D97-AF65-F5344CB8AC3E}">
        <p14:creationId xmlns:p14="http://schemas.microsoft.com/office/powerpoint/2010/main" val="1398050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4</a:t>
            </a:fld>
            <a:endParaRPr lang="en-US" dirty="0"/>
          </a:p>
        </p:txBody>
      </p:sp>
      <p:pic>
        <p:nvPicPr>
          <p:cNvPr id="8" name="Picture 7" descr="Banner: Dissolved Oxygen Protocol"/>
          <p:cNvPicPr>
            <a:picLocks noChangeAspect="1"/>
          </p:cNvPicPr>
          <p:nvPr/>
        </p:nvPicPr>
        <p:blipFill>
          <a:blip r:embed="rId2"/>
          <a:stretch>
            <a:fillRect/>
          </a:stretch>
        </p:blipFill>
        <p:spPr>
          <a:xfrm>
            <a:off x="1107212" y="0"/>
            <a:ext cx="8035302" cy="1085337"/>
          </a:xfrm>
          <a:prstGeom prst="rect">
            <a:avLst/>
          </a:prstGeom>
        </p:spPr>
      </p:pic>
      <p:pic>
        <p:nvPicPr>
          <p:cNvPr id="5" name="Content Placeholder 5" descr="Menu: What is dissolved oxy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67"/>
            <a:ext cx="1167580" cy="6858000"/>
          </a:xfrm>
          <a:prstGeom prst="rect">
            <a:avLst/>
          </a:prstGeom>
        </p:spPr>
      </p:pic>
      <p:sp>
        <p:nvSpPr>
          <p:cNvPr id="2" name="Title 1"/>
          <p:cNvSpPr>
            <a:spLocks noGrp="1"/>
          </p:cNvSpPr>
          <p:nvPr>
            <p:ph type="title"/>
          </p:nvPr>
        </p:nvSpPr>
        <p:spPr>
          <a:xfrm>
            <a:off x="1257300" y="733002"/>
            <a:ext cx="7886700" cy="1325563"/>
          </a:xfrm>
        </p:spPr>
        <p:txBody>
          <a:bodyPr/>
          <a:lstStyle/>
          <a:p>
            <a:pPr algn="just"/>
            <a:r>
              <a:rPr lang="en-US" dirty="0"/>
              <a:t>What to know about DO!</a:t>
            </a:r>
          </a:p>
        </p:txBody>
      </p:sp>
      <p:sp>
        <p:nvSpPr>
          <p:cNvPr id="3" name="Content Placeholder 2"/>
          <p:cNvSpPr>
            <a:spLocks noGrp="1"/>
          </p:cNvSpPr>
          <p:nvPr>
            <p:ph sz="half" idx="1"/>
          </p:nvPr>
        </p:nvSpPr>
        <p:spPr>
          <a:xfrm>
            <a:off x="1361523" y="1766981"/>
            <a:ext cx="7472234" cy="4351338"/>
          </a:xfrm>
        </p:spPr>
        <p:txBody>
          <a:bodyPr>
            <a:normAutofit lnSpcReduction="10000"/>
          </a:bodyPr>
          <a:lstStyle/>
          <a:p>
            <a:pPr algn="just"/>
            <a:r>
              <a:rPr lang="en-US" dirty="0"/>
              <a:t>Dissolved oxygen (O</a:t>
            </a:r>
            <a:r>
              <a:rPr lang="en-US" baseline="-25000" dirty="0"/>
              <a:t>2</a:t>
            </a:r>
            <a:r>
              <a:rPr lang="en-US" dirty="0"/>
              <a:t>) in water is measured in parts per million (ppm). The amount of O</a:t>
            </a:r>
            <a:r>
              <a:rPr lang="en-US" baseline="-25000" dirty="0"/>
              <a:t>2 </a:t>
            </a:r>
            <a:r>
              <a:rPr lang="en-US" dirty="0"/>
              <a:t> in water is much less than in air. Roughly, two out of ten air molecules are molecular oxygen. In water, however, there are only five or six oxygen molecules for every million water molecules.</a:t>
            </a:r>
          </a:p>
          <a:p>
            <a:pPr algn="just"/>
            <a:endParaRPr lang="en-US" dirty="0"/>
          </a:p>
          <a:p>
            <a:pPr algn="just"/>
            <a:r>
              <a:rPr lang="en-US" dirty="0"/>
              <a:t>Dissolved oxygen can be added to water by plants during photosynthesis, through diffusion from the atmosphere, or by aeration. Aeration occurs when water is mixed with air. Such mixing occurs in waves, riffles, and waterfalls.</a:t>
            </a:r>
          </a:p>
          <a:p>
            <a:pPr algn="just"/>
            <a:endParaRPr lang="en-US" dirty="0"/>
          </a:p>
          <a:p>
            <a:pPr algn="just"/>
            <a:r>
              <a:rPr lang="en-US" dirty="0"/>
              <a:t>Dissolved oxygen can be consumed during respiration of biota (e.g., animals and bacteria). Many fish species require at least 5 ppm to survive and reproduce. </a:t>
            </a:r>
          </a:p>
          <a:p>
            <a:pPr algn="just"/>
            <a:endParaRPr lang="en-US" dirty="0"/>
          </a:p>
          <a:p>
            <a:pPr algn="just"/>
            <a:r>
              <a:rPr lang="en-US" dirty="0"/>
              <a:t>Hypoxia is a condition when there is less than 2 ppm of DO in the water. Anoxia is when there is little to no DO in the water.</a:t>
            </a:r>
          </a:p>
        </p:txBody>
      </p:sp>
    </p:spTree>
    <p:extLst>
      <p:ext uri="{BB962C8B-B14F-4D97-AF65-F5344CB8AC3E}">
        <p14:creationId xmlns:p14="http://schemas.microsoft.com/office/powerpoint/2010/main" val="705593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49</a:t>
            </a:fld>
            <a:endParaRPr lang="en-US" dirty="0"/>
          </a:p>
        </p:txBody>
      </p:sp>
      <p:pic>
        <p:nvPicPr>
          <p:cNvPr id="11" name="Content Placeholder 5" descr="Banner: Dissolved Oxygen Protocol"/>
          <p:cNvPicPr>
            <a:picLocks noChangeAspect="1"/>
          </p:cNvPicPr>
          <p:nvPr/>
        </p:nvPicPr>
        <p:blipFill>
          <a:blip r:embed="rId2"/>
          <a:stretch>
            <a:fillRect/>
          </a:stretch>
        </p:blipFill>
        <p:spPr>
          <a:xfrm>
            <a:off x="1148242" y="-12204"/>
            <a:ext cx="7995757" cy="1007863"/>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so far! Question 9</a:t>
            </a:r>
          </a:p>
        </p:txBody>
      </p:sp>
      <p:sp>
        <p:nvSpPr>
          <p:cNvPr id="3" name="Content Placeholder 2"/>
          <p:cNvSpPr>
            <a:spLocks noGrp="1"/>
          </p:cNvSpPr>
          <p:nvPr>
            <p:ph sz="half" idx="1"/>
          </p:nvPr>
        </p:nvSpPr>
        <p:spPr>
          <a:xfrm>
            <a:off x="1257298" y="1574446"/>
            <a:ext cx="7383782" cy="5283554"/>
          </a:xfrm>
        </p:spPr>
        <p:txBody>
          <a:bodyPr>
            <a:normAutofit/>
          </a:bodyPr>
          <a:lstStyle/>
          <a:p>
            <a:endParaRPr lang="en-US" b="1" dirty="0"/>
          </a:p>
          <a:p>
            <a:pPr>
              <a:buFont typeface="Arial"/>
              <a:buChar char="•"/>
            </a:pPr>
            <a:endParaRPr lang="en-US" b="1" dirty="0">
              <a:solidFill>
                <a:srgbClr val="000072"/>
              </a:solidFill>
            </a:endParaRPr>
          </a:p>
          <a:p>
            <a:r>
              <a:rPr lang="en-US" sz="2000" dirty="0"/>
              <a:t>How often do you need to calibrate your dissolved oxygen probe?</a:t>
            </a:r>
          </a:p>
          <a:p>
            <a:pPr marL="457200" indent="-457200">
              <a:buFont typeface="+mj-lt"/>
              <a:buAutoNum type="alphaUcPeriod"/>
            </a:pPr>
            <a:r>
              <a:rPr lang="en-US" sz="2000" dirty="0"/>
              <a:t>Within 24 hours of using the probe</a:t>
            </a:r>
          </a:p>
          <a:p>
            <a:pPr marL="457200" indent="-457200">
              <a:buFont typeface="+mj-lt"/>
              <a:buAutoNum type="alphaUcPeriod"/>
            </a:pPr>
            <a:r>
              <a:rPr lang="en-US" sz="2000" dirty="0"/>
              <a:t>Within 6 months of using the probe</a:t>
            </a:r>
          </a:p>
          <a:p>
            <a:endParaRPr lang="en-US" sz="2000" dirty="0"/>
          </a:p>
        </p:txBody>
      </p:sp>
    </p:spTree>
    <p:extLst>
      <p:ext uri="{BB962C8B-B14F-4D97-AF65-F5344CB8AC3E}">
        <p14:creationId xmlns:p14="http://schemas.microsoft.com/office/powerpoint/2010/main" val="2039244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50</a:t>
            </a:fld>
            <a:endParaRPr lang="en-US" dirty="0"/>
          </a:p>
        </p:txBody>
      </p:sp>
      <p:pic>
        <p:nvPicPr>
          <p:cNvPr id="11" name="Content Placeholder 5" descr="Banner: Dissolved Oxygen Protocol"/>
          <p:cNvPicPr>
            <a:picLocks noChangeAspect="1"/>
          </p:cNvPicPr>
          <p:nvPr/>
        </p:nvPicPr>
        <p:blipFill>
          <a:blip r:embed="rId2"/>
          <a:stretch>
            <a:fillRect/>
          </a:stretch>
        </p:blipFill>
        <p:spPr>
          <a:xfrm>
            <a:off x="1148242" y="-12204"/>
            <a:ext cx="7995757" cy="1007863"/>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so far! Answer to Question 9</a:t>
            </a:r>
          </a:p>
        </p:txBody>
      </p:sp>
      <p:sp>
        <p:nvSpPr>
          <p:cNvPr id="3" name="Content Placeholder 2"/>
          <p:cNvSpPr>
            <a:spLocks noGrp="1"/>
          </p:cNvSpPr>
          <p:nvPr>
            <p:ph sz="half" idx="1"/>
          </p:nvPr>
        </p:nvSpPr>
        <p:spPr>
          <a:xfrm>
            <a:off x="1257298" y="1574446"/>
            <a:ext cx="7383782" cy="5283554"/>
          </a:xfrm>
        </p:spPr>
        <p:txBody>
          <a:bodyPr>
            <a:normAutofit/>
          </a:bodyPr>
          <a:lstStyle/>
          <a:p>
            <a:endParaRPr lang="en-US" b="1" dirty="0"/>
          </a:p>
          <a:p>
            <a:pPr>
              <a:buFont typeface="Arial"/>
              <a:buChar char="•"/>
            </a:pPr>
            <a:endParaRPr lang="en-US" b="1" dirty="0">
              <a:solidFill>
                <a:srgbClr val="000072"/>
              </a:solidFill>
            </a:endParaRPr>
          </a:p>
          <a:p>
            <a:r>
              <a:rPr lang="en-US" sz="2000" dirty="0"/>
              <a:t>How often do you need to calibrate your dissolved oxygen probe?</a:t>
            </a:r>
          </a:p>
          <a:p>
            <a:pPr marL="457200" indent="-457200">
              <a:buFont typeface="+mj-lt"/>
              <a:buAutoNum type="alphaUcPeriod"/>
            </a:pPr>
            <a:r>
              <a:rPr lang="en-US" sz="2000" b="1" dirty="0">
                <a:solidFill>
                  <a:srgbClr val="FF0000"/>
                </a:solidFill>
              </a:rPr>
              <a:t>Within 24 hours of using the probe - correct </a:t>
            </a:r>
            <a:r>
              <a:rPr lang="en-US" sz="2000" b="1" dirty="0">
                <a:solidFill>
                  <a:srgbClr val="FF0000"/>
                </a:solidFill>
                <a:sym typeface="Wingdings"/>
              </a:rPr>
              <a:t> </a:t>
            </a:r>
            <a:endParaRPr lang="en-US" sz="2000" b="1" dirty="0">
              <a:solidFill>
                <a:srgbClr val="FF0000"/>
              </a:solidFill>
            </a:endParaRPr>
          </a:p>
          <a:p>
            <a:pPr marL="457200" indent="-457200">
              <a:buFont typeface="+mj-lt"/>
              <a:buAutoNum type="alphaUcPeriod"/>
            </a:pPr>
            <a:r>
              <a:rPr lang="en-US" sz="2000" dirty="0"/>
              <a:t>Within 6 months of using the probe</a:t>
            </a:r>
          </a:p>
          <a:p>
            <a:endParaRPr lang="en-US" sz="2000" dirty="0"/>
          </a:p>
        </p:txBody>
      </p:sp>
    </p:spTree>
    <p:extLst>
      <p:ext uri="{BB962C8B-B14F-4D97-AF65-F5344CB8AC3E}">
        <p14:creationId xmlns:p14="http://schemas.microsoft.com/office/powerpoint/2010/main" val="973960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51</a:t>
            </a:fld>
            <a:endParaRPr lang="en-US" dirty="0"/>
          </a:p>
        </p:txBody>
      </p:sp>
      <p:pic>
        <p:nvPicPr>
          <p:cNvPr id="11" name="Content Placeholder 5" descr="Banner: Dissolved Oxygen Protocol"/>
          <p:cNvPicPr>
            <a:picLocks noChangeAspect="1"/>
          </p:cNvPicPr>
          <p:nvPr/>
        </p:nvPicPr>
        <p:blipFill>
          <a:blip r:embed="rId2"/>
          <a:stretch>
            <a:fillRect/>
          </a:stretch>
        </p:blipFill>
        <p:spPr>
          <a:xfrm>
            <a:off x="1148242" y="-12204"/>
            <a:ext cx="7995757" cy="1007863"/>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so far! Question 10</a:t>
            </a:r>
          </a:p>
        </p:txBody>
      </p:sp>
      <p:sp>
        <p:nvSpPr>
          <p:cNvPr id="3" name="Content Placeholder 2"/>
          <p:cNvSpPr>
            <a:spLocks noGrp="1"/>
          </p:cNvSpPr>
          <p:nvPr>
            <p:ph sz="half" idx="1"/>
          </p:nvPr>
        </p:nvSpPr>
        <p:spPr>
          <a:xfrm>
            <a:off x="1257298" y="1574446"/>
            <a:ext cx="7383782" cy="5283554"/>
          </a:xfrm>
        </p:spPr>
        <p:txBody>
          <a:bodyPr>
            <a:normAutofit/>
          </a:bodyPr>
          <a:lstStyle/>
          <a:p>
            <a:endParaRPr lang="en-US" b="1" dirty="0"/>
          </a:p>
          <a:p>
            <a:pPr>
              <a:buFont typeface="Arial"/>
              <a:buChar char="•"/>
            </a:pPr>
            <a:endParaRPr lang="en-US" b="1" dirty="0">
              <a:solidFill>
                <a:srgbClr val="000072"/>
              </a:solidFill>
            </a:endParaRPr>
          </a:p>
          <a:p>
            <a:r>
              <a:rPr lang="en-US" sz="2000" b="1" dirty="0"/>
              <a:t>In the field, what is necessary to test calibration of the probe?</a:t>
            </a:r>
          </a:p>
          <a:p>
            <a:pPr marL="457200" indent="-457200">
              <a:buFont typeface="+mj-lt"/>
              <a:buAutoNum type="alphaUcPeriod"/>
            </a:pPr>
            <a:r>
              <a:rPr lang="en-US" sz="2000" dirty="0"/>
              <a:t>Place the probe in 100% oxygen saturated water.</a:t>
            </a:r>
          </a:p>
          <a:p>
            <a:pPr marL="457200" indent="-457200">
              <a:buFont typeface="+mj-lt"/>
              <a:buAutoNum type="alphaUcPeriod"/>
            </a:pPr>
            <a:r>
              <a:rPr lang="en-US" sz="2000" dirty="0"/>
              <a:t>The value of the dissolved oxygen value in the sample shaken for 5 minutes is within  ± 0.2 mg/L of the expected value.</a:t>
            </a:r>
          </a:p>
          <a:p>
            <a:pPr marL="457200" indent="-457200">
              <a:buFont typeface="+mj-lt"/>
              <a:buAutoNum type="alphaUcPeriod"/>
            </a:pPr>
            <a:r>
              <a:rPr lang="en-US" sz="2000" dirty="0"/>
              <a:t>Check the calibration tables for the amount of oxygen present at 100% saturation at that temperature.</a:t>
            </a:r>
          </a:p>
          <a:p>
            <a:pPr marL="457200" indent="-457200">
              <a:buFont typeface="+mj-lt"/>
              <a:buAutoNum type="alphaUcPeriod"/>
            </a:pPr>
            <a:r>
              <a:rPr lang="en-US" sz="2000" dirty="0"/>
              <a:t>All of the above.</a:t>
            </a:r>
          </a:p>
          <a:p>
            <a:pPr marL="457200" indent="-457200">
              <a:buFont typeface="+mj-lt"/>
              <a:buAutoNum type="alphaUcPeriod"/>
            </a:pPr>
            <a:r>
              <a:rPr lang="en-US" sz="2000" dirty="0"/>
              <a:t>A and C only.</a:t>
            </a:r>
          </a:p>
          <a:p>
            <a:endParaRPr lang="en-US" sz="2000" dirty="0"/>
          </a:p>
        </p:txBody>
      </p:sp>
    </p:spTree>
    <p:extLst>
      <p:ext uri="{BB962C8B-B14F-4D97-AF65-F5344CB8AC3E}">
        <p14:creationId xmlns:p14="http://schemas.microsoft.com/office/powerpoint/2010/main" val="1613015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52</a:t>
            </a:fld>
            <a:endParaRPr lang="en-US" dirty="0"/>
          </a:p>
        </p:txBody>
      </p:sp>
      <p:pic>
        <p:nvPicPr>
          <p:cNvPr id="11" name="Content Placeholder 5" descr="Banner: Dissolved Oxygen Protocol"/>
          <p:cNvPicPr>
            <a:picLocks noChangeAspect="1"/>
          </p:cNvPicPr>
          <p:nvPr/>
        </p:nvPicPr>
        <p:blipFill>
          <a:blip r:embed="rId2"/>
          <a:stretch>
            <a:fillRect/>
          </a:stretch>
        </p:blipFill>
        <p:spPr>
          <a:xfrm>
            <a:off x="1148243" y="-12204"/>
            <a:ext cx="7995756" cy="1007863"/>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so far! Answer to Question 10</a:t>
            </a:r>
          </a:p>
        </p:txBody>
      </p:sp>
      <p:sp>
        <p:nvSpPr>
          <p:cNvPr id="3" name="Content Placeholder 2"/>
          <p:cNvSpPr>
            <a:spLocks noGrp="1"/>
          </p:cNvSpPr>
          <p:nvPr>
            <p:ph sz="half" idx="1"/>
          </p:nvPr>
        </p:nvSpPr>
        <p:spPr>
          <a:xfrm>
            <a:off x="1257298" y="1574446"/>
            <a:ext cx="7383782" cy="5283554"/>
          </a:xfrm>
        </p:spPr>
        <p:txBody>
          <a:bodyPr>
            <a:normAutofit/>
          </a:bodyPr>
          <a:lstStyle/>
          <a:p>
            <a:endParaRPr lang="en-US" b="1" dirty="0"/>
          </a:p>
          <a:p>
            <a:pPr>
              <a:buFont typeface="Arial"/>
              <a:buChar char="•"/>
            </a:pPr>
            <a:endParaRPr lang="en-US" b="1" dirty="0">
              <a:solidFill>
                <a:srgbClr val="000072"/>
              </a:solidFill>
            </a:endParaRPr>
          </a:p>
          <a:p>
            <a:r>
              <a:rPr lang="en-US" sz="2000" b="1" dirty="0"/>
              <a:t>In the field, what is necessary to test calibration of the probe?</a:t>
            </a:r>
          </a:p>
          <a:p>
            <a:pPr marL="457200" indent="-457200">
              <a:buFont typeface="+mj-lt"/>
              <a:buAutoNum type="alphaUcPeriod"/>
            </a:pPr>
            <a:r>
              <a:rPr lang="en-US" sz="2000" dirty="0"/>
              <a:t>Place the probe in 100% oxygen saturated water.</a:t>
            </a:r>
          </a:p>
          <a:p>
            <a:pPr marL="457200" indent="-457200">
              <a:buFont typeface="+mj-lt"/>
              <a:buAutoNum type="alphaUcPeriod"/>
            </a:pPr>
            <a:r>
              <a:rPr lang="en-US" sz="2000" dirty="0"/>
              <a:t>The value of the dissolved oxygen value in the sample shaken for 5 minutes is within  ± 0.2 mg/L of the expected value.</a:t>
            </a:r>
          </a:p>
          <a:p>
            <a:pPr marL="457200" indent="-457200">
              <a:buFont typeface="+mj-lt"/>
              <a:buAutoNum type="alphaUcPeriod"/>
            </a:pPr>
            <a:r>
              <a:rPr lang="en-US" sz="2000" dirty="0"/>
              <a:t>Check the calibration tables for the amount of oxygen present at 100% saturation at that temperature.</a:t>
            </a:r>
          </a:p>
          <a:p>
            <a:pPr marL="457200" indent="-457200">
              <a:buFont typeface="+mj-lt"/>
              <a:buAutoNum type="alphaUcPeriod"/>
            </a:pPr>
            <a:r>
              <a:rPr lang="en-US" sz="2000" b="1" dirty="0">
                <a:solidFill>
                  <a:srgbClr val="FF0000"/>
                </a:solidFill>
              </a:rPr>
              <a:t>All of the above. - correct </a:t>
            </a:r>
            <a:r>
              <a:rPr lang="en-US" sz="2000" b="1" dirty="0">
                <a:solidFill>
                  <a:srgbClr val="FF0000"/>
                </a:solidFill>
                <a:sym typeface="Wingdings"/>
              </a:rPr>
              <a:t> </a:t>
            </a:r>
            <a:endParaRPr lang="en-US" sz="2000" b="1" dirty="0">
              <a:solidFill>
                <a:srgbClr val="FF0000"/>
              </a:solidFill>
            </a:endParaRPr>
          </a:p>
          <a:p>
            <a:pPr marL="457200" indent="-457200">
              <a:buFont typeface="+mj-lt"/>
              <a:buAutoNum type="alphaUcPeriod"/>
            </a:pPr>
            <a:r>
              <a:rPr lang="en-US" sz="2000" dirty="0"/>
              <a:t>A and C only.</a:t>
            </a:r>
          </a:p>
          <a:p>
            <a:endParaRPr lang="en-US" sz="2000" dirty="0"/>
          </a:p>
        </p:txBody>
      </p:sp>
    </p:spTree>
    <p:extLst>
      <p:ext uri="{BB962C8B-B14F-4D97-AF65-F5344CB8AC3E}">
        <p14:creationId xmlns:p14="http://schemas.microsoft.com/office/powerpoint/2010/main" val="25484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53</a:t>
            </a:fld>
            <a:endParaRPr lang="en-US" dirty="0"/>
          </a:p>
        </p:txBody>
      </p:sp>
      <p:pic>
        <p:nvPicPr>
          <p:cNvPr id="11" name="Content Placeholder 5" descr="Banner: Dissolved Oxygen Protocol"/>
          <p:cNvPicPr>
            <a:picLocks noChangeAspect="1"/>
          </p:cNvPicPr>
          <p:nvPr/>
        </p:nvPicPr>
        <p:blipFill>
          <a:blip r:embed="rId2"/>
          <a:stretch>
            <a:fillRect/>
          </a:stretch>
        </p:blipFill>
        <p:spPr>
          <a:xfrm>
            <a:off x="1148242" y="-12204"/>
            <a:ext cx="7995758" cy="1007863"/>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so far! Question 11</a:t>
            </a:r>
          </a:p>
        </p:txBody>
      </p:sp>
      <p:sp>
        <p:nvSpPr>
          <p:cNvPr id="3" name="Content Placeholder 2"/>
          <p:cNvSpPr>
            <a:spLocks noGrp="1"/>
          </p:cNvSpPr>
          <p:nvPr>
            <p:ph sz="half" idx="1"/>
          </p:nvPr>
        </p:nvSpPr>
        <p:spPr>
          <a:xfrm>
            <a:off x="1257298" y="1574446"/>
            <a:ext cx="7383782" cy="5283554"/>
          </a:xfrm>
        </p:spPr>
        <p:txBody>
          <a:bodyPr>
            <a:normAutofit/>
          </a:bodyPr>
          <a:lstStyle/>
          <a:p>
            <a:endParaRPr lang="en-US" b="1" dirty="0"/>
          </a:p>
          <a:p>
            <a:pPr>
              <a:buFont typeface="Arial"/>
              <a:buChar char="•"/>
            </a:pPr>
            <a:endParaRPr lang="en-US" b="1" dirty="0">
              <a:solidFill>
                <a:srgbClr val="000072"/>
              </a:solidFill>
            </a:endParaRPr>
          </a:p>
          <a:p>
            <a:r>
              <a:rPr lang="en-US" sz="2000" b="1" dirty="0"/>
              <a:t>True or False: </a:t>
            </a:r>
            <a:r>
              <a:rPr lang="en-US" sz="2000" dirty="0"/>
              <a:t>Saline water can hold more oxygen than fresh water at the same pressure and temperature. </a:t>
            </a:r>
          </a:p>
          <a:p>
            <a:endParaRPr lang="en-US" sz="2000" dirty="0"/>
          </a:p>
        </p:txBody>
      </p:sp>
    </p:spTree>
    <p:extLst>
      <p:ext uri="{BB962C8B-B14F-4D97-AF65-F5344CB8AC3E}">
        <p14:creationId xmlns:p14="http://schemas.microsoft.com/office/powerpoint/2010/main" val="2143567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54</a:t>
            </a:fld>
            <a:endParaRPr lang="en-US" dirty="0"/>
          </a:p>
        </p:txBody>
      </p:sp>
      <p:pic>
        <p:nvPicPr>
          <p:cNvPr id="11" name="Content Placeholder 5" descr="Banner: Dissolved Oxygen Protocol"/>
          <p:cNvPicPr>
            <a:picLocks noChangeAspect="1"/>
          </p:cNvPicPr>
          <p:nvPr/>
        </p:nvPicPr>
        <p:blipFill>
          <a:blip r:embed="rId2"/>
          <a:stretch>
            <a:fillRect/>
          </a:stretch>
        </p:blipFill>
        <p:spPr>
          <a:xfrm>
            <a:off x="1148242" y="-12204"/>
            <a:ext cx="7995758" cy="1007863"/>
          </a:xfrm>
          <a:prstGeom prst="rect">
            <a:avLst/>
          </a:prstGeom>
        </p:spPr>
      </p:pic>
      <p:pic>
        <p:nvPicPr>
          <p:cNvPr id="6" name="Content Placeholder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8" y="0"/>
            <a:ext cx="116758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Let’s test your knowledge so far! Answer to Question 11</a:t>
            </a:r>
          </a:p>
        </p:txBody>
      </p:sp>
      <p:sp>
        <p:nvSpPr>
          <p:cNvPr id="3" name="Content Placeholder 2"/>
          <p:cNvSpPr>
            <a:spLocks noGrp="1"/>
          </p:cNvSpPr>
          <p:nvPr>
            <p:ph sz="half" idx="1"/>
          </p:nvPr>
        </p:nvSpPr>
        <p:spPr>
          <a:xfrm>
            <a:off x="1257298" y="1574446"/>
            <a:ext cx="7383782" cy="5283554"/>
          </a:xfrm>
        </p:spPr>
        <p:txBody>
          <a:bodyPr>
            <a:normAutofit/>
          </a:bodyPr>
          <a:lstStyle/>
          <a:p>
            <a:endParaRPr lang="en-US" b="1" dirty="0"/>
          </a:p>
          <a:p>
            <a:pPr>
              <a:buFont typeface="Arial"/>
              <a:buChar char="•"/>
            </a:pPr>
            <a:endParaRPr lang="en-US" b="1" dirty="0">
              <a:solidFill>
                <a:srgbClr val="000072"/>
              </a:solidFill>
            </a:endParaRPr>
          </a:p>
          <a:p>
            <a:r>
              <a:rPr lang="en-US" sz="2000" b="1" dirty="0"/>
              <a:t>True or False: </a:t>
            </a:r>
            <a:r>
              <a:rPr lang="en-US" sz="2000" dirty="0"/>
              <a:t>Saline water can hold more oxygen than fresh water at the same pressure and temperature.</a:t>
            </a:r>
          </a:p>
          <a:p>
            <a:endParaRPr lang="en-US" sz="2000" dirty="0"/>
          </a:p>
          <a:p>
            <a:r>
              <a:rPr lang="en-US" sz="2000" b="1" dirty="0">
                <a:solidFill>
                  <a:srgbClr val="FF0000"/>
                </a:solidFill>
              </a:rPr>
              <a:t>Answer: False </a:t>
            </a:r>
            <a:r>
              <a:rPr lang="en-US" sz="2000" b="1" dirty="0">
                <a:solidFill>
                  <a:srgbClr val="FF0000"/>
                </a:solidFill>
                <a:sym typeface="Wingdings"/>
              </a:rPr>
              <a:t> </a:t>
            </a:r>
            <a:r>
              <a:rPr lang="en-US" sz="2000" b="1" dirty="0">
                <a:solidFill>
                  <a:srgbClr val="FF0000"/>
                </a:solidFill>
              </a:rPr>
              <a:t> </a:t>
            </a:r>
          </a:p>
          <a:p>
            <a:endParaRPr lang="en-US" sz="2000" dirty="0"/>
          </a:p>
        </p:txBody>
      </p:sp>
    </p:spTree>
    <p:extLst>
      <p:ext uri="{BB962C8B-B14F-4D97-AF65-F5344CB8AC3E}">
        <p14:creationId xmlns:p14="http://schemas.microsoft.com/office/powerpoint/2010/main" val="335861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55</a:t>
            </a:fld>
            <a:endParaRPr lang="en-US" dirty="0"/>
          </a:p>
        </p:txBody>
      </p:sp>
      <p:pic>
        <p:nvPicPr>
          <p:cNvPr id="12" name="Picture 11" descr="Banner: Dissolved Oxygen Protocol"/>
          <p:cNvPicPr>
            <a:picLocks noChangeAspect="1"/>
          </p:cNvPicPr>
          <p:nvPr/>
        </p:nvPicPr>
        <p:blipFill>
          <a:blip r:embed="rId2"/>
          <a:stretch>
            <a:fillRect/>
          </a:stretch>
        </p:blipFill>
        <p:spPr>
          <a:xfrm>
            <a:off x="1114730" y="-239"/>
            <a:ext cx="8020267" cy="1070636"/>
          </a:xfrm>
          <a:prstGeom prst="rect">
            <a:avLst/>
          </a:prstGeom>
        </p:spPr>
      </p:pic>
      <p:pic>
        <p:nvPicPr>
          <p:cNvPr id="11" name="Content Placeholder 5" descr="Menu: Entering on the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2" y="0"/>
            <a:ext cx="1165490" cy="6858000"/>
          </a:xfrm>
          <a:prstGeom prst="rect">
            <a:avLst/>
          </a:prstGeom>
        </p:spPr>
      </p:pic>
      <p:sp>
        <p:nvSpPr>
          <p:cNvPr id="2" name="Title 1"/>
          <p:cNvSpPr>
            <a:spLocks noGrp="1"/>
          </p:cNvSpPr>
          <p:nvPr>
            <p:ph type="title"/>
          </p:nvPr>
        </p:nvSpPr>
        <p:spPr>
          <a:xfrm>
            <a:off x="1257299" y="825375"/>
            <a:ext cx="7886700" cy="896027"/>
          </a:xfrm>
        </p:spPr>
        <p:txBody>
          <a:bodyPr>
            <a:normAutofit/>
          </a:bodyPr>
          <a:lstStyle/>
          <a:p>
            <a:pPr marL="514350" indent="-514350"/>
            <a:r>
              <a:rPr lang="en-US" sz="2400" dirty="0"/>
              <a:t>Reporting Data to GLOBE</a:t>
            </a:r>
          </a:p>
        </p:txBody>
      </p:sp>
      <p:sp>
        <p:nvSpPr>
          <p:cNvPr id="3" name="Content Placeholder 2"/>
          <p:cNvSpPr>
            <a:spLocks noGrp="1"/>
          </p:cNvSpPr>
          <p:nvPr>
            <p:ph sz="half" idx="1"/>
          </p:nvPr>
        </p:nvSpPr>
        <p:spPr>
          <a:xfrm>
            <a:off x="1257298" y="1574446"/>
            <a:ext cx="4135339" cy="5283554"/>
          </a:xfrm>
        </p:spPr>
        <p:txBody>
          <a:bodyPr>
            <a:normAutofit/>
          </a:bodyPr>
          <a:lstStyle/>
          <a:p>
            <a:r>
              <a:rPr lang="en-US" sz="2000" b="1" dirty="0">
                <a:hlinkClick r:id="rId4"/>
              </a:rPr>
              <a:t>Live Data Entry</a:t>
            </a:r>
            <a:r>
              <a:rPr lang="en-US" sz="2000" b="1" dirty="0"/>
              <a:t>: </a:t>
            </a:r>
            <a:r>
              <a:rPr lang="en-US" sz="2000" dirty="0"/>
              <a:t>Upload your data to the official GLOBE science database.</a:t>
            </a:r>
          </a:p>
          <a:p>
            <a:endParaRPr lang="en-US" sz="2000" dirty="0"/>
          </a:p>
          <a:p>
            <a:r>
              <a:rPr lang="en-US" sz="2000" b="1" dirty="0">
                <a:solidFill>
                  <a:srgbClr val="055000"/>
                </a:solidFill>
              </a:rPr>
              <a:t>Email Data Entry: </a:t>
            </a:r>
            <a:r>
              <a:rPr lang="en-US" sz="2000" dirty="0"/>
              <a:t>Send data in the body of your email (not as an attachment) to </a:t>
            </a:r>
            <a:r>
              <a:rPr lang="en-US" sz="2000" b="1" dirty="0">
                <a:hlinkClick r:id="rId5"/>
              </a:rPr>
              <a:t>DATA@GLOBE.GOV</a:t>
            </a:r>
            <a:r>
              <a:rPr lang="en-US" sz="2000" b="1" dirty="0"/>
              <a:t>.</a:t>
            </a:r>
          </a:p>
          <a:p>
            <a:endParaRPr lang="en-US" sz="2000" b="1" dirty="0"/>
          </a:p>
          <a:p>
            <a:r>
              <a:rPr lang="en-US" sz="2000" b="1" dirty="0">
                <a:solidFill>
                  <a:srgbClr val="055000"/>
                </a:solidFill>
              </a:rPr>
              <a:t>Mobile Data App</a:t>
            </a:r>
            <a:r>
              <a:rPr lang="en-US" sz="2000" dirty="0"/>
              <a:t>: Download the GLOBE Science Data Entry app to your mobile device and select the right option.</a:t>
            </a:r>
          </a:p>
          <a:p>
            <a:r>
              <a:rPr lang="en-US" sz="2000" b="1" dirty="0"/>
              <a:t>For Android </a:t>
            </a:r>
            <a:r>
              <a:rPr lang="en-US" sz="2000" dirty="0"/>
              <a:t>via </a:t>
            </a:r>
            <a:r>
              <a:rPr lang="en-US" sz="2000" b="1" dirty="0">
                <a:hlinkClick r:id="rId6"/>
              </a:rPr>
              <a:t>Google Play</a:t>
            </a:r>
            <a:endParaRPr lang="en-US" sz="2000" b="1" dirty="0"/>
          </a:p>
          <a:p>
            <a:r>
              <a:rPr lang="en-US" sz="2000" b="1" dirty="0"/>
              <a:t>For IOS </a:t>
            </a:r>
            <a:r>
              <a:rPr lang="en-US" sz="2000" dirty="0"/>
              <a:t>via the </a:t>
            </a:r>
            <a:r>
              <a:rPr lang="en-US" sz="2000" b="1" dirty="0">
                <a:hlinkClick r:id="rId7"/>
              </a:rPr>
              <a:t>App Store</a:t>
            </a:r>
            <a:r>
              <a:rPr lang="en-US" sz="2000" b="1" dirty="0"/>
              <a:t> </a:t>
            </a:r>
            <a:endParaRPr lang="en-US" sz="2000" dirty="0"/>
          </a:p>
          <a:p>
            <a:endParaRPr lang="en-US" b="1" dirty="0"/>
          </a:p>
          <a:p>
            <a:pPr>
              <a:buFont typeface="Arial"/>
              <a:buChar char="•"/>
            </a:pPr>
            <a:endParaRPr lang="en-US" b="1" dirty="0">
              <a:solidFill>
                <a:srgbClr val="000072"/>
              </a:solidFill>
            </a:endParaRPr>
          </a:p>
          <a:p>
            <a:endParaRPr lang="en-US" dirty="0"/>
          </a:p>
        </p:txBody>
      </p:sp>
      <p:pic>
        <p:nvPicPr>
          <p:cNvPr id="8" name="Content Placeholder 4" descr="Screen Shot of GLOBE Science Data Entry Mobile App"/>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789225" y="1721402"/>
            <a:ext cx="2958186" cy="4351338"/>
          </a:xfrm>
          <a:prstGeom prst="rect">
            <a:avLst/>
          </a:prstGeom>
        </p:spPr>
      </p:pic>
    </p:spTree>
    <p:extLst>
      <p:ext uri="{BB962C8B-B14F-4D97-AF65-F5344CB8AC3E}">
        <p14:creationId xmlns:p14="http://schemas.microsoft.com/office/powerpoint/2010/main" val="1419679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127880F-858B-9E41-870C-DA30FBF153BE}" type="slidenum">
              <a:rPr lang="en-US" smtClean="0"/>
              <a:t>56</a:t>
            </a:fld>
            <a:endParaRPr lang="en-US" dirty="0"/>
          </a:p>
        </p:txBody>
      </p:sp>
      <p:pic>
        <p:nvPicPr>
          <p:cNvPr id="11" name="Picture 10" descr="Banner: Dissolved Oxygen Protocol"/>
          <p:cNvPicPr>
            <a:picLocks noChangeAspect="1"/>
          </p:cNvPicPr>
          <p:nvPr/>
        </p:nvPicPr>
        <p:blipFill>
          <a:blip r:embed="rId2"/>
          <a:stretch>
            <a:fillRect/>
          </a:stretch>
        </p:blipFill>
        <p:spPr>
          <a:xfrm>
            <a:off x="1114730" y="-239"/>
            <a:ext cx="8020267" cy="1070636"/>
          </a:xfrm>
          <a:prstGeom prst="rect">
            <a:avLst/>
          </a:prstGeom>
        </p:spPr>
      </p:pic>
      <p:pic>
        <p:nvPicPr>
          <p:cNvPr id="10" name="Content Placeholder 5" descr="Menu: Entering on the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2" y="0"/>
            <a:ext cx="1165490" cy="6858000"/>
          </a:xfrm>
          <a:prstGeom prst="rect">
            <a:avLst/>
          </a:prstGeom>
        </p:spPr>
      </p:pic>
      <p:sp>
        <p:nvSpPr>
          <p:cNvPr id="2" name="Title 1"/>
          <p:cNvSpPr>
            <a:spLocks noGrp="1"/>
          </p:cNvSpPr>
          <p:nvPr>
            <p:ph type="title"/>
          </p:nvPr>
        </p:nvSpPr>
        <p:spPr>
          <a:xfrm>
            <a:off x="1257299" y="923918"/>
            <a:ext cx="7886700" cy="896027"/>
          </a:xfrm>
        </p:spPr>
        <p:txBody>
          <a:bodyPr>
            <a:normAutofit/>
          </a:bodyPr>
          <a:lstStyle/>
          <a:p>
            <a:pPr marL="514350" indent="-514350"/>
            <a:r>
              <a:rPr lang="en-US" sz="2400" dirty="0">
                <a:solidFill>
                  <a:srgbClr val="000090"/>
                </a:solidFill>
              </a:rPr>
              <a:t>Entering your data via Live Data Entry or Data Entry Mobile App-1</a:t>
            </a:r>
            <a:endParaRPr lang="en-US" sz="2400" dirty="0"/>
          </a:p>
        </p:txBody>
      </p:sp>
      <p:pic>
        <p:nvPicPr>
          <p:cNvPr id="7" name="Content Placeholder 4" descr="Screenshot of data entry form. You will need to identify your sampling site. Select Integrated hydrology, and &quot;new observation&quot; to get started.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30111" y="1819945"/>
            <a:ext cx="6817179" cy="4943902"/>
          </a:xfrm>
        </p:spPr>
      </p:pic>
    </p:spTree>
    <p:extLst>
      <p:ext uri="{BB962C8B-B14F-4D97-AF65-F5344CB8AC3E}">
        <p14:creationId xmlns:p14="http://schemas.microsoft.com/office/powerpoint/2010/main" val="102012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127880F-858B-9E41-870C-DA30FBF153BE}" type="slidenum">
              <a:rPr lang="en-US" smtClean="0"/>
              <a:t>57</a:t>
            </a:fld>
            <a:endParaRPr lang="en-US" dirty="0"/>
          </a:p>
        </p:txBody>
      </p:sp>
      <p:pic>
        <p:nvPicPr>
          <p:cNvPr id="10" name="Picture 9" descr="Banner: Dissolved Oxygen Protocol"/>
          <p:cNvPicPr>
            <a:picLocks noChangeAspect="1"/>
          </p:cNvPicPr>
          <p:nvPr/>
        </p:nvPicPr>
        <p:blipFill>
          <a:blip r:embed="rId2"/>
          <a:stretch>
            <a:fillRect/>
          </a:stretch>
        </p:blipFill>
        <p:spPr>
          <a:xfrm>
            <a:off x="1114730" y="-239"/>
            <a:ext cx="8020267" cy="1070636"/>
          </a:xfrm>
          <a:prstGeom prst="rect">
            <a:avLst/>
          </a:prstGeom>
        </p:spPr>
      </p:pic>
      <p:pic>
        <p:nvPicPr>
          <p:cNvPr id="9" name="Content Placeholder 5" descr="Menu: Entering on the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2" y="0"/>
            <a:ext cx="1165490" cy="6858000"/>
          </a:xfrm>
          <a:prstGeom prst="rect">
            <a:avLst/>
          </a:prstGeom>
        </p:spPr>
      </p:pic>
      <p:sp>
        <p:nvSpPr>
          <p:cNvPr id="2" name="Title 1"/>
          <p:cNvSpPr>
            <a:spLocks noGrp="1"/>
          </p:cNvSpPr>
          <p:nvPr>
            <p:ph type="title"/>
          </p:nvPr>
        </p:nvSpPr>
        <p:spPr>
          <a:xfrm>
            <a:off x="1257299" y="923918"/>
            <a:ext cx="7886700" cy="896027"/>
          </a:xfrm>
        </p:spPr>
        <p:txBody>
          <a:bodyPr>
            <a:normAutofit/>
          </a:bodyPr>
          <a:lstStyle/>
          <a:p>
            <a:pPr marL="514350" indent="-514350"/>
            <a:r>
              <a:rPr lang="en-US" sz="2400" dirty="0">
                <a:solidFill>
                  <a:srgbClr val="000090"/>
                </a:solidFill>
              </a:rPr>
              <a:t>Entering your data via Live Data Entry or Data Entry Mobile App-2</a:t>
            </a:r>
            <a:endParaRPr lang="en-US" sz="2400" dirty="0"/>
          </a:p>
        </p:txBody>
      </p:sp>
      <p:pic>
        <p:nvPicPr>
          <p:cNvPr id="14" name="Content Placeholder 13" descr="Using the data entry app or site, select your water body state, select the protocol, using the icon, and then be sure to enter data as Dissolved oxygen probe. Enter each measurement and click &quot;add&quot;. When done, click the button that says, &quot;Send Data.&quot;  You are done! Want to check who else has submitted DO data using the GLOBE Visualization System?"/>
          <p:cNvPicPr>
            <a:picLocks noGrp="1" noChangeAspect="1"/>
          </p:cNvPicPr>
          <p:nvPr>
            <p:ph sz="half" idx="2"/>
          </p:nvPr>
        </p:nvPicPr>
        <p:blipFill>
          <a:blip r:embed="rId4"/>
          <a:stretch>
            <a:fillRect/>
          </a:stretch>
        </p:blipFill>
        <p:spPr>
          <a:xfrm>
            <a:off x="1536116" y="1819945"/>
            <a:ext cx="7329066" cy="4858523"/>
          </a:xfrm>
        </p:spPr>
      </p:pic>
    </p:spTree>
    <p:extLst>
      <p:ext uri="{BB962C8B-B14F-4D97-AF65-F5344CB8AC3E}">
        <p14:creationId xmlns:p14="http://schemas.microsoft.com/office/powerpoint/2010/main" val="11007292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58</a:t>
            </a:fld>
            <a:endParaRPr lang="en-US" dirty="0"/>
          </a:p>
        </p:txBody>
      </p:sp>
      <p:pic>
        <p:nvPicPr>
          <p:cNvPr id="8" name="Picture 7" descr="Banner: Dissolved Oxygen Protocol"/>
          <p:cNvPicPr>
            <a:picLocks noChangeAspect="1"/>
          </p:cNvPicPr>
          <p:nvPr/>
        </p:nvPicPr>
        <p:blipFill>
          <a:blip r:embed="rId2"/>
          <a:stretch>
            <a:fillRect/>
          </a:stretch>
        </p:blipFill>
        <p:spPr>
          <a:xfrm>
            <a:off x="1154857" y="-1"/>
            <a:ext cx="8017471" cy="1051264"/>
          </a:xfrm>
          <a:prstGeom prst="rect">
            <a:avLst/>
          </a:prstGeom>
        </p:spPr>
      </p:pic>
      <p:pic>
        <p:nvPicPr>
          <p:cNvPr id="5" name="Content Placeholder 6"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5052" cy="6858000"/>
          </a:xfrm>
          <a:prstGeom prst="rect">
            <a:avLst/>
          </a:prstGeom>
        </p:spPr>
      </p:pic>
      <p:sp>
        <p:nvSpPr>
          <p:cNvPr id="2" name="Title 1"/>
          <p:cNvSpPr>
            <a:spLocks noGrp="1"/>
          </p:cNvSpPr>
          <p:nvPr>
            <p:ph type="title"/>
          </p:nvPr>
        </p:nvSpPr>
        <p:spPr>
          <a:xfrm>
            <a:off x="1105728" y="983456"/>
            <a:ext cx="7886700" cy="698388"/>
          </a:xfrm>
        </p:spPr>
        <p:txBody>
          <a:bodyPr/>
          <a:lstStyle/>
          <a:p>
            <a:r>
              <a:rPr lang="en-US" dirty="0"/>
              <a:t>Visualize and Retrieve Water DO Data-1</a:t>
            </a:r>
          </a:p>
        </p:txBody>
      </p:sp>
      <p:sp>
        <p:nvSpPr>
          <p:cNvPr id="3" name="Content Placeholder 2"/>
          <p:cNvSpPr>
            <a:spLocks noGrp="1"/>
          </p:cNvSpPr>
          <p:nvPr>
            <p:ph sz="half" idx="1"/>
          </p:nvPr>
        </p:nvSpPr>
        <p:spPr>
          <a:xfrm>
            <a:off x="1257300" y="4993486"/>
            <a:ext cx="7886700" cy="2360741"/>
          </a:xfrm>
        </p:spPr>
        <p:txBody>
          <a:bodyPr/>
          <a:lstStyle/>
          <a:p>
            <a:r>
              <a:rPr lang="en-US" sz="1600" dirty="0"/>
              <a:t>GLOBE provides the ability to view and interact with data measured across the world. Select Our</a:t>
            </a:r>
            <a:r>
              <a:rPr lang="en-US" sz="1600" dirty="0">
                <a:hlinkClick r:id="rId4"/>
              </a:rPr>
              <a:t> visualization tool</a:t>
            </a:r>
            <a:r>
              <a:rPr lang="en-US" sz="1600" dirty="0"/>
              <a:t> to map, graph, filter and export DO data that have been measured across GLOBE protocols since 1995. Here are screenshots steps you will use when you use the visualization tool.</a:t>
            </a:r>
          </a:p>
          <a:p>
            <a:r>
              <a:rPr lang="en-US" sz="1600" b="1" dirty="0">
                <a:solidFill>
                  <a:srgbClr val="000072"/>
                </a:solidFill>
              </a:rPr>
              <a:t>Link to step-by-step tutorials on Using the Visualization System will assist you in finding and analyzing GLOBE data:  </a:t>
            </a:r>
            <a:r>
              <a:rPr lang="en-US" sz="1600" dirty="0">
                <a:hlinkClick r:id="rId5"/>
              </a:rPr>
              <a:t>PDF version</a:t>
            </a:r>
            <a:br>
              <a:rPr lang="en-US" dirty="0"/>
            </a:br>
            <a:endParaRPr lang="en-US" dirty="0"/>
          </a:p>
          <a:p>
            <a:endParaRPr lang="en-US" dirty="0"/>
          </a:p>
          <a:p>
            <a:endParaRPr lang="en-US" dirty="0"/>
          </a:p>
        </p:txBody>
      </p:sp>
      <p:pic>
        <p:nvPicPr>
          <p:cNvPr id="7" name="Content Placeholder 6" descr="Screenshot of map interface, GLOBE Visualization system. From dropdown menu, select dissolved oxygen as the data layer you wish to view."/>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1155357" y="1622624"/>
            <a:ext cx="7949319" cy="3612751"/>
          </a:xfrm>
        </p:spPr>
      </p:pic>
    </p:spTree>
    <p:extLst>
      <p:ext uri="{BB962C8B-B14F-4D97-AF65-F5344CB8AC3E}">
        <p14:creationId xmlns:p14="http://schemas.microsoft.com/office/powerpoint/2010/main" val="1656417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5</a:t>
            </a:fld>
            <a:endParaRPr lang="en-US" dirty="0"/>
          </a:p>
        </p:txBody>
      </p:sp>
      <p:pic>
        <p:nvPicPr>
          <p:cNvPr id="9" name="Picture 8" descr="Banner: Dissolved Oxygen Protocol"/>
          <p:cNvPicPr>
            <a:picLocks noChangeAspect="1"/>
          </p:cNvPicPr>
          <p:nvPr/>
        </p:nvPicPr>
        <p:blipFill>
          <a:blip r:embed="rId2"/>
          <a:stretch>
            <a:fillRect/>
          </a:stretch>
        </p:blipFill>
        <p:spPr>
          <a:xfrm>
            <a:off x="1179871" y="1197"/>
            <a:ext cx="7964129" cy="1060613"/>
          </a:xfrm>
          <a:prstGeom prst="rect">
            <a:avLst/>
          </a:prstGeom>
        </p:spPr>
      </p:pic>
      <p:pic>
        <p:nvPicPr>
          <p:cNvPr id="6" name="Content Placeholder 7" descr="Menu: Why collect dissolved oxygen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67"/>
            <a:ext cx="1179871" cy="6858000"/>
          </a:xfrm>
          <a:prstGeom prst="rect">
            <a:avLst/>
          </a:prstGeom>
        </p:spPr>
      </p:pic>
      <p:sp>
        <p:nvSpPr>
          <p:cNvPr id="2" name="Title 1"/>
          <p:cNvSpPr>
            <a:spLocks noGrp="1"/>
          </p:cNvSpPr>
          <p:nvPr>
            <p:ph type="title"/>
          </p:nvPr>
        </p:nvSpPr>
        <p:spPr>
          <a:xfrm>
            <a:off x="1105728" y="983455"/>
            <a:ext cx="7886700" cy="871595"/>
          </a:xfrm>
        </p:spPr>
        <p:txBody>
          <a:bodyPr/>
          <a:lstStyle/>
          <a:p>
            <a:r>
              <a:rPr lang="en-US" dirty="0"/>
              <a:t>Why Collect Water DO Data?</a:t>
            </a:r>
          </a:p>
        </p:txBody>
      </p:sp>
      <p:sp>
        <p:nvSpPr>
          <p:cNvPr id="3" name="Content Placeholder 2"/>
          <p:cNvSpPr>
            <a:spLocks noGrp="1"/>
          </p:cNvSpPr>
          <p:nvPr>
            <p:ph sz="half" idx="1"/>
          </p:nvPr>
        </p:nvSpPr>
        <p:spPr>
          <a:xfrm>
            <a:off x="1255904" y="1855050"/>
            <a:ext cx="5393043" cy="4351338"/>
          </a:xfrm>
        </p:spPr>
        <p:txBody>
          <a:bodyPr>
            <a:normAutofit fontScale="92500" lnSpcReduction="10000"/>
          </a:bodyPr>
          <a:lstStyle/>
          <a:p>
            <a:pPr algn="just"/>
            <a:r>
              <a:rPr lang="en-US" sz="1700" dirty="0"/>
              <a:t>Just like animals that live on land, animals that live in water need molecular oxygen to breathe.</a:t>
            </a:r>
          </a:p>
          <a:p>
            <a:pPr algn="just"/>
            <a:endParaRPr lang="en-US" sz="1700" dirty="0"/>
          </a:p>
          <a:p>
            <a:pPr algn="just"/>
            <a:r>
              <a:rPr lang="en-US" sz="1700" dirty="0"/>
              <a:t>Most organic matter in aquatic ecosystems is non-living and it is collectively referred to as detritus. The organic matter can be produced </a:t>
            </a:r>
            <a:r>
              <a:rPr lang="en-US" sz="1700" i="1" dirty="0"/>
              <a:t>in situ or </a:t>
            </a:r>
            <a:r>
              <a:rPr lang="en-US" sz="1700" dirty="0"/>
              <a:t>enter water bodies from the surrounding land (from both natural and human sources). The cycling of organic carbon between living and nonliving components is known as the carbon cycle. Organic matter is produced during photosynthesis and is consumed during respiration. During respiration, biota (fish, bacteria, etc.) consume dissolved oxygen.</a:t>
            </a:r>
          </a:p>
          <a:p>
            <a:pPr algn="just"/>
            <a:endParaRPr lang="en-US" sz="1700" dirty="0"/>
          </a:p>
          <a:p>
            <a:pPr algn="just"/>
            <a:r>
              <a:rPr lang="en-US" sz="1700" dirty="0"/>
              <a:t>Although plants and algae add valuable oxygen to the water, overgrowth can potentially lead to reduced light levels in the water body. As plants and algae die and decay, bacteria multiply and use the dissolved oxygen in the water. The amount of available dissolved oxygen in the water may become </a:t>
            </a:r>
            <a:r>
              <a:rPr lang="en-US" dirty="0"/>
              <a:t>very low and harm fish and other aquatic animals.</a:t>
            </a:r>
            <a:endParaRPr lang="en-US" b="1" dirty="0">
              <a:solidFill>
                <a:srgbClr val="000072"/>
              </a:solidFill>
            </a:endParaRPr>
          </a:p>
          <a:p>
            <a:endParaRPr lang="en-US" dirty="0"/>
          </a:p>
        </p:txBody>
      </p:sp>
      <p:pic>
        <p:nvPicPr>
          <p:cNvPr id="7" name="Content Placeholder 6" descr="Artist's illustration of algae overgrown, typical of the phenomenon known as cultural eutrofication- that is, excess nutrients causing algae overgrowth, leading to loss of dissolved oxygen in the system.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78319" y="1401082"/>
            <a:ext cx="1869805" cy="4351338"/>
          </a:xfrm>
          <a:prstGeom prst="rect">
            <a:avLst/>
          </a:prstGeom>
        </p:spPr>
      </p:pic>
      <p:sp>
        <p:nvSpPr>
          <p:cNvPr id="8" name="TextBox 7"/>
          <p:cNvSpPr txBox="1"/>
          <p:nvPr/>
        </p:nvSpPr>
        <p:spPr>
          <a:xfrm>
            <a:off x="6878319" y="5886958"/>
            <a:ext cx="2041826" cy="600164"/>
          </a:xfrm>
          <a:prstGeom prst="rect">
            <a:avLst/>
          </a:prstGeom>
          <a:noFill/>
        </p:spPr>
        <p:txBody>
          <a:bodyPr wrap="square" rtlCol="0">
            <a:spAutoFit/>
          </a:bodyPr>
          <a:lstStyle/>
          <a:p>
            <a:r>
              <a:rPr lang="en-US" sz="1100" dirty="0"/>
              <a:t>Conceptual Diagram: Eutrophic water column with microscopic algae enlarged for emphasis.</a:t>
            </a:r>
          </a:p>
        </p:txBody>
      </p:sp>
    </p:spTree>
    <p:extLst>
      <p:ext uri="{BB962C8B-B14F-4D97-AF65-F5344CB8AC3E}">
        <p14:creationId xmlns:p14="http://schemas.microsoft.com/office/powerpoint/2010/main" val="13820219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59</a:t>
            </a:fld>
            <a:endParaRPr lang="en-US" dirty="0"/>
          </a:p>
        </p:txBody>
      </p:sp>
      <p:pic>
        <p:nvPicPr>
          <p:cNvPr id="9" name="Picture 8" descr="Banner: Dissolved Oxygen Protocol"/>
          <p:cNvPicPr>
            <a:picLocks noChangeAspect="1"/>
          </p:cNvPicPr>
          <p:nvPr/>
        </p:nvPicPr>
        <p:blipFill>
          <a:blip r:embed="rId2"/>
          <a:stretch>
            <a:fillRect/>
          </a:stretch>
        </p:blipFill>
        <p:spPr>
          <a:xfrm>
            <a:off x="1154857" y="-1"/>
            <a:ext cx="8017471" cy="1051264"/>
          </a:xfrm>
          <a:prstGeom prst="rect">
            <a:avLst/>
          </a:prstGeom>
        </p:spPr>
      </p:pic>
      <p:pic>
        <p:nvPicPr>
          <p:cNvPr id="5" name="Content Placeholder 6"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5052" cy="6858000"/>
          </a:xfrm>
          <a:prstGeom prst="rect">
            <a:avLst/>
          </a:prstGeom>
        </p:spPr>
      </p:pic>
      <p:sp>
        <p:nvSpPr>
          <p:cNvPr id="2" name="Title 1"/>
          <p:cNvSpPr>
            <a:spLocks noGrp="1"/>
          </p:cNvSpPr>
          <p:nvPr>
            <p:ph type="title"/>
          </p:nvPr>
        </p:nvSpPr>
        <p:spPr>
          <a:xfrm>
            <a:off x="1105728" y="983456"/>
            <a:ext cx="7886700" cy="698388"/>
          </a:xfrm>
        </p:spPr>
        <p:txBody>
          <a:bodyPr/>
          <a:lstStyle/>
          <a:p>
            <a:r>
              <a:rPr lang="en-US" dirty="0"/>
              <a:t>Visualize and Retrieve Water DO Data-2</a:t>
            </a:r>
          </a:p>
        </p:txBody>
      </p:sp>
      <p:sp>
        <p:nvSpPr>
          <p:cNvPr id="3" name="Content Placeholder 2"/>
          <p:cNvSpPr>
            <a:spLocks noGrp="1"/>
          </p:cNvSpPr>
          <p:nvPr>
            <p:ph sz="half" idx="1"/>
          </p:nvPr>
        </p:nvSpPr>
        <p:spPr>
          <a:xfrm>
            <a:off x="1257300" y="1909180"/>
            <a:ext cx="7886700" cy="2360741"/>
          </a:xfrm>
        </p:spPr>
        <p:txBody>
          <a:bodyPr/>
          <a:lstStyle/>
          <a:p>
            <a:pPr>
              <a:spcAft>
                <a:spcPts val="600"/>
              </a:spcAft>
            </a:pPr>
            <a:r>
              <a:rPr lang="en-US" sz="1600" dirty="0"/>
              <a:t>Select the date for which you need DO data,  add layer and you can see where data is available. </a:t>
            </a:r>
          </a:p>
          <a:p>
            <a:br>
              <a:rPr lang="en-US" dirty="0"/>
            </a:br>
            <a:endParaRPr lang="en-US" dirty="0"/>
          </a:p>
          <a:p>
            <a:endParaRPr lang="en-US" dirty="0"/>
          </a:p>
          <a:p>
            <a:endParaRPr lang="en-US" dirty="0"/>
          </a:p>
        </p:txBody>
      </p:sp>
      <p:pic>
        <p:nvPicPr>
          <p:cNvPr id="8" name="Content Placeholder 7" descr="Select the date or range of dates for which you wish to view DO data using the upper left menu bar. Icons will appear on the map where dissolved oxygen data is available. You can select to see DO data collected using a probe, a kit, or both."/>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139596" y="2654133"/>
            <a:ext cx="7968081" cy="3957181"/>
          </a:xfrm>
        </p:spPr>
      </p:pic>
    </p:spTree>
    <p:extLst>
      <p:ext uri="{BB962C8B-B14F-4D97-AF65-F5344CB8AC3E}">
        <p14:creationId xmlns:p14="http://schemas.microsoft.com/office/powerpoint/2010/main" val="45453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60</a:t>
            </a:fld>
            <a:endParaRPr lang="en-US" dirty="0"/>
          </a:p>
        </p:txBody>
      </p:sp>
      <p:pic>
        <p:nvPicPr>
          <p:cNvPr id="9" name="Picture 8" descr="Banner: Dissolved Oxygen Protocol"/>
          <p:cNvPicPr>
            <a:picLocks noChangeAspect="1"/>
          </p:cNvPicPr>
          <p:nvPr/>
        </p:nvPicPr>
        <p:blipFill>
          <a:blip r:embed="rId2"/>
          <a:stretch>
            <a:fillRect/>
          </a:stretch>
        </p:blipFill>
        <p:spPr>
          <a:xfrm>
            <a:off x="1154857" y="-1"/>
            <a:ext cx="8017471" cy="1051264"/>
          </a:xfrm>
          <a:prstGeom prst="rect">
            <a:avLst/>
          </a:prstGeom>
        </p:spPr>
      </p:pic>
      <p:pic>
        <p:nvPicPr>
          <p:cNvPr id="5" name="Content Placeholder 6"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5052" cy="6858000"/>
          </a:xfrm>
          <a:prstGeom prst="rect">
            <a:avLst/>
          </a:prstGeom>
        </p:spPr>
      </p:pic>
      <p:sp>
        <p:nvSpPr>
          <p:cNvPr id="2" name="Title 1"/>
          <p:cNvSpPr>
            <a:spLocks noGrp="1"/>
          </p:cNvSpPr>
          <p:nvPr>
            <p:ph type="title"/>
          </p:nvPr>
        </p:nvSpPr>
        <p:spPr>
          <a:xfrm>
            <a:off x="1105728" y="983456"/>
            <a:ext cx="7886700" cy="698388"/>
          </a:xfrm>
        </p:spPr>
        <p:txBody>
          <a:bodyPr/>
          <a:lstStyle/>
          <a:p>
            <a:r>
              <a:rPr lang="en-US" dirty="0"/>
              <a:t>Visualize and Retrieve Water DO Data-3</a:t>
            </a:r>
          </a:p>
        </p:txBody>
      </p:sp>
      <p:sp>
        <p:nvSpPr>
          <p:cNvPr id="3" name="Content Placeholder 2"/>
          <p:cNvSpPr>
            <a:spLocks noGrp="1"/>
          </p:cNvSpPr>
          <p:nvPr>
            <p:ph sz="half" idx="1"/>
          </p:nvPr>
        </p:nvSpPr>
        <p:spPr>
          <a:xfrm>
            <a:off x="1257300" y="1909180"/>
            <a:ext cx="7886700" cy="2360741"/>
          </a:xfrm>
        </p:spPr>
        <p:txBody>
          <a:bodyPr/>
          <a:lstStyle/>
          <a:p>
            <a:pPr>
              <a:spcAft>
                <a:spcPts val="600"/>
              </a:spcAft>
            </a:pPr>
            <a:r>
              <a:rPr lang="en-US" sz="1600" dirty="0"/>
              <a:t>Select the sampling site for which you need DO data, and a box will open with data summary for that site. </a:t>
            </a:r>
          </a:p>
          <a:p>
            <a:br>
              <a:rPr lang="en-US" dirty="0"/>
            </a:br>
            <a:endParaRPr lang="en-US" dirty="0"/>
          </a:p>
          <a:p>
            <a:endParaRPr lang="en-US" dirty="0"/>
          </a:p>
          <a:p>
            <a:endParaRPr lang="en-US" dirty="0"/>
          </a:p>
        </p:txBody>
      </p:sp>
      <p:pic>
        <p:nvPicPr>
          <p:cNvPr id="7" name="Content Placeholder 6" descr="Clicking on an icon on the map will open to a map note providing DO data for that location and time. Follow instructions in the tutorial to download the data as a .csv file for analysi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57300" y="2602406"/>
            <a:ext cx="7522316" cy="3667765"/>
          </a:xfrm>
        </p:spPr>
      </p:pic>
    </p:spTree>
    <p:extLst>
      <p:ext uri="{BB962C8B-B14F-4D97-AF65-F5344CB8AC3E}">
        <p14:creationId xmlns:p14="http://schemas.microsoft.com/office/powerpoint/2010/main" val="786300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61</a:t>
            </a:fld>
            <a:endParaRPr lang="en-US" dirty="0"/>
          </a:p>
        </p:txBody>
      </p:sp>
      <p:pic>
        <p:nvPicPr>
          <p:cNvPr id="8" name="Picture 7" descr="Banner: Dissolved Oxygen Protocol"/>
          <p:cNvPicPr>
            <a:picLocks noChangeAspect="1"/>
          </p:cNvPicPr>
          <p:nvPr/>
        </p:nvPicPr>
        <p:blipFill>
          <a:blip r:embed="rId2"/>
          <a:stretch>
            <a:fillRect/>
          </a:stretch>
        </p:blipFill>
        <p:spPr>
          <a:xfrm>
            <a:off x="1118417" y="-12172"/>
            <a:ext cx="8025583" cy="1034944"/>
          </a:xfrm>
          <a:prstGeom prst="rect">
            <a:avLst/>
          </a:prstGeom>
        </p:spPr>
      </p:pic>
      <p:pic>
        <p:nvPicPr>
          <p:cNvPr id="5" name="Content Placeholder 4" descr="Menu: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18418" cy="6858000"/>
          </a:xfrm>
          <a:prstGeom prst="rect">
            <a:avLst/>
          </a:prstGeom>
        </p:spPr>
      </p:pic>
      <p:sp>
        <p:nvSpPr>
          <p:cNvPr id="2" name="Title 1"/>
          <p:cNvSpPr>
            <a:spLocks noGrp="1"/>
          </p:cNvSpPr>
          <p:nvPr>
            <p:ph type="title"/>
          </p:nvPr>
        </p:nvSpPr>
        <p:spPr>
          <a:xfrm>
            <a:off x="1118418" y="958933"/>
            <a:ext cx="7886700" cy="935181"/>
          </a:xfrm>
        </p:spPr>
        <p:txBody>
          <a:bodyPr>
            <a:normAutofit/>
          </a:bodyPr>
          <a:lstStyle/>
          <a:p>
            <a:r>
              <a:rPr lang="en-US" sz="2400" dirty="0"/>
              <a:t>Review questions to help you prepare to conduct the Hydrosphere Dissolved Oxygen Protocol</a:t>
            </a:r>
          </a:p>
        </p:txBody>
      </p:sp>
      <p:sp>
        <p:nvSpPr>
          <p:cNvPr id="3" name="Content Placeholder 2"/>
          <p:cNvSpPr>
            <a:spLocks noGrp="1"/>
          </p:cNvSpPr>
          <p:nvPr>
            <p:ph sz="half" idx="1"/>
          </p:nvPr>
        </p:nvSpPr>
        <p:spPr>
          <a:xfrm>
            <a:off x="1105728" y="1966796"/>
            <a:ext cx="7564743" cy="4630412"/>
          </a:xfrm>
        </p:spPr>
        <p:txBody>
          <a:bodyPr>
            <a:normAutofit fontScale="92500"/>
          </a:bodyPr>
          <a:lstStyle/>
          <a:p>
            <a:pPr marL="342900" lvl="0" indent="-342900">
              <a:buFont typeface="+mj-lt"/>
              <a:buAutoNum type="arabicPeriod"/>
            </a:pPr>
            <a:r>
              <a:rPr lang="en-US" b="1" dirty="0"/>
              <a:t>Does the dissolved oxygen protocol also measure the oxygen in water (H2O)?</a:t>
            </a:r>
          </a:p>
          <a:p>
            <a:pPr marL="342900" lvl="0" indent="-342900">
              <a:buFont typeface="+mj-lt"/>
              <a:buAutoNum type="arabicPeriod"/>
            </a:pPr>
            <a:r>
              <a:rPr lang="en-US" b="1" dirty="0"/>
              <a:t>Which temperature holds more dissolved oxygen:  warm water or cold water?</a:t>
            </a:r>
          </a:p>
          <a:p>
            <a:pPr marL="342900" lvl="0" indent="-342900">
              <a:buFont typeface="+mj-lt"/>
              <a:buAutoNum type="arabicPeriod"/>
            </a:pPr>
            <a:r>
              <a:rPr lang="en-US" b="1" dirty="0"/>
              <a:t>Does salinity affect the solubility of oxygen?</a:t>
            </a:r>
          </a:p>
          <a:p>
            <a:pPr marL="342900" lvl="0" indent="-342900">
              <a:buFont typeface="+mj-lt"/>
              <a:buAutoNum type="arabicPeriod"/>
            </a:pPr>
            <a:r>
              <a:rPr lang="en-US" b="1" dirty="0"/>
              <a:t>How does atmospheric pressure affect the solubility of oxygen?</a:t>
            </a:r>
          </a:p>
          <a:p>
            <a:pPr marL="342900" lvl="0" indent="-342900">
              <a:buFont typeface="+mj-lt"/>
              <a:buAutoNum type="arabicPeriod"/>
            </a:pPr>
            <a:r>
              <a:rPr lang="en-US" b="1" dirty="0"/>
              <a:t>What is hypoxia?</a:t>
            </a:r>
          </a:p>
          <a:p>
            <a:pPr marL="342900" lvl="0" indent="-342900">
              <a:buFont typeface="+mj-lt"/>
              <a:buAutoNum type="arabicPeriod"/>
            </a:pPr>
            <a:r>
              <a:rPr lang="en-US" b="1" dirty="0"/>
              <a:t>How many ppm of dissolved oxygen is in the water when the water is anoxic?</a:t>
            </a:r>
          </a:p>
          <a:p>
            <a:pPr marL="342900" lvl="0" indent="-342900">
              <a:buFont typeface="+mj-lt"/>
              <a:buAutoNum type="arabicPeriod"/>
            </a:pPr>
            <a:r>
              <a:rPr lang="en-US" b="1" dirty="0"/>
              <a:t>Why do you need to stabilize the dissolved oxygen sample immediately after collecting? </a:t>
            </a:r>
          </a:p>
          <a:p>
            <a:pPr marL="342900" lvl="0" indent="-342900">
              <a:buFont typeface="+mj-lt"/>
              <a:buAutoNum type="arabicPeriod"/>
            </a:pPr>
            <a:r>
              <a:rPr lang="en-US" b="1" dirty="0"/>
              <a:t>What are the safety precautions you should take when doing any of the hydrology protocols?</a:t>
            </a:r>
          </a:p>
          <a:p>
            <a:pPr marL="342900" lvl="0" indent="-342900">
              <a:buFont typeface="+mj-lt"/>
              <a:buAutoNum type="arabicPeriod"/>
            </a:pPr>
            <a:r>
              <a:rPr lang="en-US" b="1" dirty="0"/>
              <a:t>What is the acceptable range of error of the three replicate samples you take, in ppm? </a:t>
            </a:r>
          </a:p>
          <a:p>
            <a:pPr marL="342900" lvl="0" indent="-342900">
              <a:buFont typeface="+mj-lt"/>
              <a:buAutoNum type="arabicPeriod"/>
            </a:pPr>
            <a:r>
              <a:rPr lang="en-US" b="1" dirty="0"/>
              <a:t>What step do you need to complete before starting the Dissolved Oxygen protocol? </a:t>
            </a:r>
          </a:p>
          <a:p>
            <a:endParaRPr lang="en-US" dirty="0"/>
          </a:p>
        </p:txBody>
      </p:sp>
      <p:pic>
        <p:nvPicPr>
          <p:cNvPr id="7" name="Content Placeholder 6" descr="watermark of student taking a probe reading of water sample in a bucket"/>
          <p:cNvPicPr>
            <a:picLocks noGrp="1" noChangeAspect="1"/>
          </p:cNvPicPr>
          <p:nvPr>
            <p:ph sz="half" idx="2"/>
          </p:nvPr>
        </p:nvPicPr>
        <p:blipFill>
          <a:blip r:embed="rId4">
            <a:alphaModFix amt="14000"/>
            <a:extLst>
              <a:ext uri="{28A0092B-C50C-407E-A947-70E740481C1C}">
                <a14:useLocalDpi xmlns:a14="http://schemas.microsoft.com/office/drawing/2010/main" val="0"/>
              </a:ext>
            </a:extLst>
          </a:blip>
          <a:stretch>
            <a:fillRect/>
          </a:stretch>
        </p:blipFill>
        <p:spPr>
          <a:xfrm>
            <a:off x="1105728" y="1408494"/>
            <a:ext cx="8038272" cy="5461710"/>
          </a:xfrm>
          <a:prstGeom prst="rect">
            <a:avLst/>
          </a:prstGeom>
        </p:spPr>
      </p:pic>
    </p:spTree>
    <p:extLst>
      <p:ext uri="{BB962C8B-B14F-4D97-AF65-F5344CB8AC3E}">
        <p14:creationId xmlns:p14="http://schemas.microsoft.com/office/powerpoint/2010/main" val="1717857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62</a:t>
            </a:fld>
            <a:endParaRPr lang="en-US" dirty="0"/>
          </a:p>
        </p:txBody>
      </p:sp>
      <p:pic>
        <p:nvPicPr>
          <p:cNvPr id="8" name="Picture 7" descr="Banner: Dissolved Oxygen Protocol"/>
          <p:cNvPicPr>
            <a:picLocks noChangeAspect="1"/>
          </p:cNvPicPr>
          <p:nvPr/>
        </p:nvPicPr>
        <p:blipFill>
          <a:blip r:embed="rId2"/>
          <a:stretch>
            <a:fillRect/>
          </a:stretch>
        </p:blipFill>
        <p:spPr>
          <a:xfrm>
            <a:off x="1160798" y="-9036"/>
            <a:ext cx="7983201" cy="1041563"/>
          </a:xfrm>
          <a:prstGeom prst="rect">
            <a:avLst/>
          </a:prstGeom>
        </p:spPr>
      </p:pic>
      <p:pic>
        <p:nvPicPr>
          <p:cNvPr id="6" name="Content Placeholder 5"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8"/>
            <a:ext cx="1160799" cy="6866008"/>
          </a:xfrm>
          <a:prstGeom prst="rect">
            <a:avLst/>
          </a:prstGeom>
        </p:spPr>
      </p:pic>
      <p:sp>
        <p:nvSpPr>
          <p:cNvPr id="2" name="Title 1"/>
          <p:cNvSpPr>
            <a:spLocks noGrp="1"/>
          </p:cNvSpPr>
          <p:nvPr>
            <p:ph type="title"/>
          </p:nvPr>
        </p:nvSpPr>
        <p:spPr/>
        <p:txBody>
          <a:bodyPr/>
          <a:lstStyle/>
          <a:p>
            <a:r>
              <a:rPr lang="en-US" dirty="0"/>
              <a:t>You are done! </a:t>
            </a:r>
          </a:p>
        </p:txBody>
      </p:sp>
      <p:sp>
        <p:nvSpPr>
          <p:cNvPr id="3" name="Content Placeholder 2"/>
          <p:cNvSpPr>
            <a:spLocks noGrp="1"/>
          </p:cNvSpPr>
          <p:nvPr>
            <p:ph sz="half" idx="1"/>
          </p:nvPr>
        </p:nvSpPr>
        <p:spPr>
          <a:xfrm>
            <a:off x="1307527" y="2129616"/>
            <a:ext cx="7483101" cy="4351338"/>
          </a:xfrm>
        </p:spPr>
        <p:txBody>
          <a:bodyPr>
            <a:normAutofit/>
          </a:bodyPr>
          <a:lstStyle/>
          <a:p>
            <a:r>
              <a:rPr lang="en-US" sz="2400" b="1" dirty="0">
                <a:solidFill>
                  <a:srgbClr val="000000"/>
                </a:solidFill>
              </a:rPr>
              <a:t>You have now completed the slide set. If you are ready to take the quiz, sign on and take the quiz corresponding to </a:t>
            </a:r>
            <a:r>
              <a:rPr lang="en-US" sz="2400" b="1" dirty="0">
                <a:solidFill>
                  <a:srgbClr val="000072"/>
                </a:solidFill>
              </a:rPr>
              <a:t>Dissolved Oxygen Protocol</a:t>
            </a:r>
            <a:r>
              <a:rPr lang="en-US" sz="2400" b="1" dirty="0">
                <a:solidFill>
                  <a:srgbClr val="055000"/>
                </a:solidFill>
              </a:rPr>
              <a:t>.</a:t>
            </a:r>
          </a:p>
          <a:p>
            <a:endParaRPr lang="en-US" sz="2400" b="1" dirty="0">
              <a:solidFill>
                <a:srgbClr val="000000"/>
              </a:solidFill>
            </a:endParaRPr>
          </a:p>
          <a:p>
            <a:r>
              <a:rPr lang="en-US" sz="2400" b="1" dirty="0">
                <a:solidFill>
                  <a:srgbClr val="000000"/>
                </a:solidFill>
              </a:rPr>
              <a:t>You can also review the slide stack, post questions on the discussion board, or look at the FAQs on the next page. </a:t>
            </a:r>
          </a:p>
          <a:p>
            <a:endParaRPr lang="en-US" sz="2400" b="1" dirty="0">
              <a:solidFill>
                <a:srgbClr val="000000"/>
              </a:solidFill>
            </a:endParaRPr>
          </a:p>
          <a:p>
            <a:r>
              <a:rPr lang="en-US" sz="2400" b="1" dirty="0">
                <a:solidFill>
                  <a:srgbClr val="000000"/>
                </a:solidFill>
              </a:rPr>
              <a:t>When you pass the quiz, you are ready to take </a:t>
            </a:r>
            <a:r>
              <a:rPr lang="en-US" sz="2400" b="1" dirty="0">
                <a:solidFill>
                  <a:srgbClr val="000072"/>
                </a:solidFill>
              </a:rPr>
              <a:t>Dissolved Oxygen Protocol </a:t>
            </a:r>
            <a:r>
              <a:rPr lang="en-US" sz="2400" b="1" dirty="0">
                <a:solidFill>
                  <a:srgbClr val="000000"/>
                </a:solidFill>
              </a:rPr>
              <a:t>measurements! </a:t>
            </a:r>
          </a:p>
        </p:txBody>
      </p:sp>
      <p:pic>
        <p:nvPicPr>
          <p:cNvPr id="7" name="Content Placeholder 6" descr="watermark of student taking a probe reading of water sample in a bucket"/>
          <p:cNvPicPr>
            <a:picLocks noGrp="1" noChangeAspect="1"/>
          </p:cNvPicPr>
          <p:nvPr>
            <p:ph sz="half" idx="2"/>
          </p:nvPr>
        </p:nvPicPr>
        <p:blipFill>
          <a:blip r:embed="rId4">
            <a:alphaModFix amt="14000"/>
            <a:extLst>
              <a:ext uri="{28A0092B-C50C-407E-A947-70E740481C1C}">
                <a14:useLocalDpi xmlns:a14="http://schemas.microsoft.com/office/drawing/2010/main" val="0"/>
              </a:ext>
            </a:extLst>
          </a:blip>
          <a:stretch>
            <a:fillRect/>
          </a:stretch>
        </p:blipFill>
        <p:spPr>
          <a:xfrm>
            <a:off x="1105728" y="1396290"/>
            <a:ext cx="8038272" cy="5461710"/>
          </a:xfrm>
          <a:prstGeom prst="rect">
            <a:avLst/>
          </a:prstGeom>
        </p:spPr>
      </p:pic>
    </p:spTree>
    <p:extLst>
      <p:ext uri="{BB962C8B-B14F-4D97-AF65-F5344CB8AC3E}">
        <p14:creationId xmlns:p14="http://schemas.microsoft.com/office/powerpoint/2010/main" val="7815819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watermark of student taking a probe reading of water sample in a bucket"/>
          <p:cNvPicPr>
            <a:picLocks noGrp="1" noChangeAspect="1"/>
          </p:cNvPicPr>
          <p:nvPr>
            <p:ph sz="half" idx="2"/>
          </p:nvPr>
        </p:nvPicPr>
        <p:blipFill>
          <a:blip r:embed="rId2">
            <a:alphaModFix amt="14000"/>
            <a:extLst>
              <a:ext uri="{28A0092B-C50C-407E-A947-70E740481C1C}">
                <a14:useLocalDpi xmlns:a14="http://schemas.microsoft.com/office/drawing/2010/main" val="0"/>
              </a:ext>
            </a:extLst>
          </a:blip>
          <a:stretch>
            <a:fillRect/>
          </a:stretch>
        </p:blipFill>
        <p:spPr>
          <a:xfrm>
            <a:off x="1105728" y="1396290"/>
            <a:ext cx="8038272" cy="5461710"/>
          </a:xfrm>
          <a:prstGeom prst="rect">
            <a:avLst/>
          </a:prstGeom>
        </p:spPr>
      </p:pic>
      <p:sp>
        <p:nvSpPr>
          <p:cNvPr id="4" name="Slide Number Placeholder 3"/>
          <p:cNvSpPr>
            <a:spLocks noGrp="1"/>
          </p:cNvSpPr>
          <p:nvPr>
            <p:ph type="sldNum" sz="quarter" idx="12"/>
          </p:nvPr>
        </p:nvSpPr>
        <p:spPr/>
        <p:txBody>
          <a:bodyPr/>
          <a:lstStyle/>
          <a:p>
            <a:fld id="{9127880F-858B-9E41-870C-DA30FBF153BE}" type="slidenum">
              <a:rPr lang="en-US" smtClean="0"/>
              <a:t>63</a:t>
            </a:fld>
            <a:endParaRPr lang="en-US" dirty="0"/>
          </a:p>
        </p:txBody>
      </p:sp>
      <p:pic>
        <p:nvPicPr>
          <p:cNvPr id="8" name="Picture 7" descr="Banner: Dissolved Oxygen Protocol"/>
          <p:cNvPicPr>
            <a:picLocks noChangeAspect="1"/>
          </p:cNvPicPr>
          <p:nvPr/>
        </p:nvPicPr>
        <p:blipFill>
          <a:blip r:embed="rId3"/>
          <a:stretch>
            <a:fillRect/>
          </a:stretch>
        </p:blipFill>
        <p:spPr>
          <a:xfrm>
            <a:off x="1160798" y="-17503"/>
            <a:ext cx="7983201" cy="1041563"/>
          </a:xfrm>
          <a:prstGeom prst="rect">
            <a:avLst/>
          </a:prstGeom>
        </p:spPr>
      </p:pic>
      <p:pic>
        <p:nvPicPr>
          <p:cNvPr id="6" name="Content Placeholder 5" descr="Menu: Additional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08"/>
            <a:ext cx="1160799" cy="6866008"/>
          </a:xfrm>
          <a:prstGeom prst="rect">
            <a:avLst/>
          </a:prstGeom>
        </p:spPr>
      </p:pic>
      <p:sp>
        <p:nvSpPr>
          <p:cNvPr id="2" name="Title 1"/>
          <p:cNvSpPr>
            <a:spLocks noGrp="1"/>
          </p:cNvSpPr>
          <p:nvPr>
            <p:ph type="title"/>
          </p:nvPr>
        </p:nvSpPr>
        <p:spPr>
          <a:xfrm>
            <a:off x="1105728" y="804053"/>
            <a:ext cx="7886700" cy="1325563"/>
          </a:xfrm>
        </p:spPr>
        <p:txBody>
          <a:bodyPr/>
          <a:lstStyle/>
          <a:p>
            <a:r>
              <a:rPr lang="en-US" dirty="0"/>
              <a:t>FAQ:  Frequently Asked Questions-1</a:t>
            </a:r>
          </a:p>
        </p:txBody>
      </p:sp>
      <p:sp>
        <p:nvSpPr>
          <p:cNvPr id="3" name="Content Placeholder 2"/>
          <p:cNvSpPr>
            <a:spLocks noGrp="1"/>
          </p:cNvSpPr>
          <p:nvPr>
            <p:ph sz="half" idx="1"/>
          </p:nvPr>
        </p:nvSpPr>
        <p:spPr>
          <a:xfrm>
            <a:off x="1307527" y="1735494"/>
            <a:ext cx="7603208" cy="4985982"/>
          </a:xfrm>
        </p:spPr>
        <p:txBody>
          <a:bodyPr>
            <a:normAutofit lnSpcReduction="10000"/>
          </a:bodyPr>
          <a:lstStyle/>
          <a:p>
            <a:r>
              <a:rPr lang="en-US" sz="1400" b="1" dirty="0">
                <a:solidFill>
                  <a:srgbClr val="000090"/>
                </a:solidFill>
              </a:rPr>
              <a:t>Why do we have to do the measurements at the same time of day?</a:t>
            </a:r>
          </a:p>
          <a:p>
            <a:r>
              <a:rPr lang="en-US" sz="1400" dirty="0"/>
              <a:t>The amount of dissolved oxygen may change during the day as the water begins to warm up. More light penetrating the water causes more photosynthesis to occur. This can also increase the amount of dissolved oxygen. For this reason it is important to do your Hydrosphere measurements at the same time of day each week.</a:t>
            </a:r>
          </a:p>
          <a:p>
            <a:endParaRPr lang="en-US" sz="1400" dirty="0"/>
          </a:p>
          <a:p>
            <a:r>
              <a:rPr lang="en-US" sz="1400" b="1" dirty="0">
                <a:solidFill>
                  <a:srgbClr val="000090"/>
                </a:solidFill>
              </a:rPr>
              <a:t>What will make my dissolved oxygen levels change over the year?</a:t>
            </a:r>
          </a:p>
          <a:p>
            <a:r>
              <a:rPr lang="en-US" sz="1400" dirty="0"/>
              <a:t>Besides seasonal differences in temperature, seasonal changes in the flow of your stream, changes in transparency, or changes in productivity (amount of growth of plants and animals in the water) will cause changes in dissolved oxygen levels.</a:t>
            </a:r>
          </a:p>
          <a:p>
            <a:endParaRPr lang="en-US" sz="1400" dirty="0"/>
          </a:p>
          <a:p>
            <a:r>
              <a:rPr lang="en-US" sz="1400" b="1" dirty="0">
                <a:solidFill>
                  <a:srgbClr val="000090"/>
                </a:solidFill>
              </a:rPr>
              <a:t>What is saturated DO?</a:t>
            </a:r>
          </a:p>
          <a:p>
            <a:r>
              <a:rPr lang="en-US" sz="1400" dirty="0"/>
              <a:t>Saturated DO refers to the maximum oxygen that water can hold at a particular temperature, pressure and salinity. When you calibrate your DO probe, the 100% saturation point is saturated Dissolved Oxygen. </a:t>
            </a:r>
          </a:p>
          <a:p>
            <a:endParaRPr lang="en-US" sz="1400" dirty="0"/>
          </a:p>
          <a:p>
            <a:r>
              <a:rPr lang="en-US" sz="1400" b="1" dirty="0">
                <a:solidFill>
                  <a:srgbClr val="000090"/>
                </a:solidFill>
              </a:rPr>
              <a:t>Why do we need to measure salinity each time?</a:t>
            </a:r>
          </a:p>
          <a:p>
            <a:r>
              <a:rPr lang="en-US" sz="1400" dirty="0"/>
              <a:t>In arid and semi-arid areas, salinity or conductivity levels vary depending on whether it is a dry or rainy season. In estuaries, salinity can vary depending on the time of the tide or even in dry or wet years. </a:t>
            </a:r>
          </a:p>
        </p:txBody>
      </p:sp>
    </p:spTree>
    <p:extLst>
      <p:ext uri="{BB962C8B-B14F-4D97-AF65-F5344CB8AC3E}">
        <p14:creationId xmlns:p14="http://schemas.microsoft.com/office/powerpoint/2010/main" val="35019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64</a:t>
            </a:fld>
            <a:endParaRPr lang="en-US" dirty="0"/>
          </a:p>
        </p:txBody>
      </p:sp>
      <p:pic>
        <p:nvPicPr>
          <p:cNvPr id="9" name="Picture 8" descr="Banner: Dissolved Oxygen Protocol"/>
          <p:cNvPicPr>
            <a:picLocks noChangeAspect="1"/>
          </p:cNvPicPr>
          <p:nvPr/>
        </p:nvPicPr>
        <p:blipFill>
          <a:blip r:embed="rId2"/>
          <a:stretch>
            <a:fillRect/>
          </a:stretch>
        </p:blipFill>
        <p:spPr>
          <a:xfrm>
            <a:off x="1160798" y="-9036"/>
            <a:ext cx="7983201" cy="1041563"/>
          </a:xfrm>
          <a:prstGeom prst="rect">
            <a:avLst/>
          </a:prstGeom>
        </p:spPr>
      </p:pic>
      <p:pic>
        <p:nvPicPr>
          <p:cNvPr id="6" name="Content Placeholder 5"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8"/>
            <a:ext cx="1160799" cy="6866008"/>
          </a:xfrm>
          <a:prstGeom prst="rect">
            <a:avLst/>
          </a:prstGeom>
        </p:spPr>
      </p:pic>
      <p:sp>
        <p:nvSpPr>
          <p:cNvPr id="2" name="Title 1"/>
          <p:cNvSpPr>
            <a:spLocks noGrp="1"/>
          </p:cNvSpPr>
          <p:nvPr>
            <p:ph type="title"/>
          </p:nvPr>
        </p:nvSpPr>
        <p:spPr>
          <a:xfrm>
            <a:off x="1105728" y="804053"/>
            <a:ext cx="7886700" cy="1325563"/>
          </a:xfrm>
        </p:spPr>
        <p:txBody>
          <a:bodyPr/>
          <a:lstStyle/>
          <a:p>
            <a:r>
              <a:rPr lang="en-US" dirty="0"/>
              <a:t>FAQ:  Frequently Asked Questions-2</a:t>
            </a:r>
          </a:p>
        </p:txBody>
      </p:sp>
      <p:sp>
        <p:nvSpPr>
          <p:cNvPr id="3" name="Content Placeholder 2"/>
          <p:cNvSpPr>
            <a:spLocks noGrp="1"/>
          </p:cNvSpPr>
          <p:nvPr>
            <p:ph sz="half" idx="1"/>
          </p:nvPr>
        </p:nvSpPr>
        <p:spPr>
          <a:xfrm>
            <a:off x="1307527" y="1951476"/>
            <a:ext cx="2909415" cy="4351338"/>
          </a:xfrm>
        </p:spPr>
        <p:txBody>
          <a:bodyPr>
            <a:normAutofit/>
          </a:bodyPr>
          <a:lstStyle/>
          <a:p>
            <a:r>
              <a:rPr lang="en-US" sz="1600" b="1" dirty="0">
                <a:solidFill>
                  <a:srgbClr val="000090"/>
                </a:solidFill>
              </a:rPr>
              <a:t>Why does salt concentration affect oxygen saturation?</a:t>
            </a:r>
          </a:p>
          <a:p>
            <a:pPr algn="just"/>
            <a:r>
              <a:rPr lang="en-US" sz="1600" dirty="0"/>
              <a:t>As the salt content increases in water, fewer oxygen molecules can be dissolved. Therefore, as salinity increases, saturated DO decreases in a water sample under the same temperature and pressure.</a:t>
            </a:r>
          </a:p>
        </p:txBody>
      </p:sp>
      <p:pic>
        <p:nvPicPr>
          <p:cNvPr id="8" name="Content Placeholder 7" descr="Screenshot of table, Soluability of Oxygen in Salt Water at Sea Level, (1013.25 mB, with temperature and salinity. As temperature increases, soluability decreases. As salinity increases, soluabilty decreses. "/>
          <p:cNvPicPr>
            <a:picLocks noGrp="1" noChangeAspect="1"/>
          </p:cNvPicPr>
          <p:nvPr>
            <p:ph sz="half" idx="2"/>
          </p:nvPr>
        </p:nvPicPr>
        <p:blipFill>
          <a:blip r:embed="rId4">
            <a:extLst>
              <a:ext uri="{28A0092B-C50C-407E-A947-70E740481C1C}">
                <a14:useLocalDpi xmlns:a14="http://schemas.microsoft.com/office/drawing/2010/main" val="0"/>
              </a:ext>
            </a:extLst>
          </a:blip>
          <a:srcRect b="33199"/>
          <a:stretch>
            <a:fillRect/>
          </a:stretch>
        </p:blipFill>
        <p:spPr>
          <a:xfrm>
            <a:off x="4363670" y="1951476"/>
            <a:ext cx="4258015" cy="3627026"/>
          </a:xfrm>
          <a:prstGeom prst="rect">
            <a:avLst/>
          </a:prstGeom>
        </p:spPr>
      </p:pic>
    </p:spTree>
    <p:extLst>
      <p:ext uri="{BB962C8B-B14F-4D97-AF65-F5344CB8AC3E}">
        <p14:creationId xmlns:p14="http://schemas.microsoft.com/office/powerpoint/2010/main" val="11615782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65</a:t>
            </a:fld>
            <a:endParaRPr lang="en-US" dirty="0"/>
          </a:p>
        </p:txBody>
      </p:sp>
      <p:pic>
        <p:nvPicPr>
          <p:cNvPr id="9" name="Picture 8" descr="Banner: Dissolved Oxygen Protocol"/>
          <p:cNvPicPr>
            <a:picLocks noChangeAspect="1"/>
          </p:cNvPicPr>
          <p:nvPr/>
        </p:nvPicPr>
        <p:blipFill>
          <a:blip r:embed="rId2"/>
          <a:stretch>
            <a:fillRect/>
          </a:stretch>
        </p:blipFill>
        <p:spPr>
          <a:xfrm>
            <a:off x="1160798" y="-9036"/>
            <a:ext cx="7983201" cy="1041563"/>
          </a:xfrm>
          <a:prstGeom prst="rect">
            <a:avLst/>
          </a:prstGeom>
        </p:spPr>
      </p:pic>
      <p:pic>
        <p:nvPicPr>
          <p:cNvPr id="6" name="Content Placeholder 5"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60799" cy="6866008"/>
          </a:xfrm>
          <a:prstGeom prst="rect">
            <a:avLst/>
          </a:prstGeom>
        </p:spPr>
      </p:pic>
      <p:sp>
        <p:nvSpPr>
          <p:cNvPr id="2" name="Title 1"/>
          <p:cNvSpPr>
            <a:spLocks noGrp="1"/>
          </p:cNvSpPr>
          <p:nvPr>
            <p:ph type="title"/>
          </p:nvPr>
        </p:nvSpPr>
        <p:spPr>
          <a:xfrm>
            <a:off x="1105728" y="688472"/>
            <a:ext cx="7886700" cy="1325563"/>
          </a:xfrm>
        </p:spPr>
        <p:txBody>
          <a:bodyPr/>
          <a:lstStyle/>
          <a:p>
            <a:r>
              <a:rPr lang="en-US" dirty="0"/>
              <a:t>FAQ:  Frequently Asked Questions-3</a:t>
            </a:r>
          </a:p>
        </p:txBody>
      </p:sp>
      <p:sp>
        <p:nvSpPr>
          <p:cNvPr id="3" name="Content Placeholder 2"/>
          <p:cNvSpPr>
            <a:spLocks noGrp="1"/>
          </p:cNvSpPr>
          <p:nvPr>
            <p:ph sz="half" idx="1"/>
          </p:nvPr>
        </p:nvSpPr>
        <p:spPr>
          <a:xfrm>
            <a:off x="1160799" y="1690219"/>
            <a:ext cx="7558887" cy="4351338"/>
          </a:xfrm>
        </p:spPr>
        <p:txBody>
          <a:bodyPr>
            <a:noAutofit/>
          </a:bodyPr>
          <a:lstStyle/>
          <a:p>
            <a:r>
              <a:rPr lang="en-US" sz="1600" b="1" dirty="0">
                <a:solidFill>
                  <a:srgbClr val="000090"/>
                </a:solidFill>
              </a:rPr>
              <a:t>Why does the amount of dissolved oxygen I measured not agree with the amount I calculated?  </a:t>
            </a:r>
          </a:p>
          <a:p>
            <a:pPr marL="285750" indent="-285750" algn="just">
              <a:buFont typeface="Arial" charset="0"/>
              <a:buChar char="•"/>
            </a:pPr>
            <a:r>
              <a:rPr lang="en-US" sz="1400" dirty="0"/>
              <a:t>There are two reasons why these numbers may not match. First, you may not have followed the instructions on your kit exactly or you may have made small errors in the procedure you used. Here are some troubleshooting tips:</a:t>
            </a:r>
          </a:p>
          <a:p>
            <a:pPr marL="285750" indent="-285750" algn="just">
              <a:buFont typeface="Arial" charset="0"/>
              <a:buChar char="•"/>
            </a:pPr>
            <a:r>
              <a:rPr lang="en-US" sz="1400" dirty="0"/>
              <a:t>Make sure you do not have any air bubbles in your sample bottle or your titrator (for kits that use a titrator). To check for air bubbles in the sample bottle, turn the bottle upside down while it is capped and look for bubbles. </a:t>
            </a:r>
          </a:p>
          <a:p>
            <a:pPr marL="285750" indent="-285750" algn="just">
              <a:buFont typeface="Arial" charset="0"/>
              <a:buChar char="•"/>
            </a:pPr>
            <a:r>
              <a:rPr lang="en-US" sz="1400" dirty="0"/>
              <a:t>Measure accurately. If you are adding drops from a bottle, hold the bottle vertically so that all of the drops are the same size.</a:t>
            </a:r>
          </a:p>
          <a:p>
            <a:pPr marL="285750" indent="-285750" algn="just">
              <a:buFont typeface="Arial" charset="0"/>
              <a:buChar char="•"/>
            </a:pPr>
            <a:r>
              <a:rPr lang="en-US" sz="1400" dirty="0"/>
              <a:t>Allow all of the precipitate to settle. If you shake the bottle too hard before the precipitate settles, it may take 10 minutes or more for the settling to happen.</a:t>
            </a:r>
          </a:p>
          <a:p>
            <a:pPr marL="285750" indent="-285750" algn="just">
              <a:buFont typeface="Arial" charset="0"/>
              <a:buChar char="•"/>
            </a:pPr>
            <a:r>
              <a:rPr lang="en-US" sz="1400" dirty="0"/>
              <a:t>Record accurately. If your kit asks you to count drops, have two people count to insure accuracy. If your kit asks you to read a titrator, make sure to read the instructions for accurately reading the titrator that come with your kit.</a:t>
            </a:r>
          </a:p>
          <a:p>
            <a:pPr marL="285750" indent="-285750" algn="just">
              <a:buFont typeface="Arial" charset="0"/>
              <a:buChar char="•"/>
            </a:pPr>
            <a:r>
              <a:rPr lang="en-US" sz="1400" dirty="0"/>
              <a:t>If you are testing in salt waters make sure you refer to Table HY-DO-3 to determine the maximum amount of oxygen that waters with your salinity can hold. When fully saturated, salt waters can hold less oxygen than freshwaters.</a:t>
            </a:r>
          </a:p>
          <a:p>
            <a:pPr marL="285750" indent="-285750" algn="just">
              <a:buFont typeface="Arial" charset="0"/>
              <a:buChar char="•"/>
            </a:pPr>
            <a:r>
              <a:rPr lang="en-US" sz="1400" dirty="0"/>
              <a:t>Another reason your measured value may not be the same as your calculated value is that there may be something wrong with the chemicals in your kit. In this case, you will need to get new chemicals.</a:t>
            </a:r>
          </a:p>
        </p:txBody>
      </p:sp>
    </p:spTree>
    <p:extLst>
      <p:ext uri="{BB962C8B-B14F-4D97-AF65-F5344CB8AC3E}">
        <p14:creationId xmlns:p14="http://schemas.microsoft.com/office/powerpoint/2010/main" val="2321376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66</a:t>
            </a:fld>
            <a:endParaRPr lang="en-US" dirty="0"/>
          </a:p>
        </p:txBody>
      </p:sp>
      <p:pic>
        <p:nvPicPr>
          <p:cNvPr id="7" name="Picture 6" descr="Banner: Dissolved Oxygen Protocol"/>
          <p:cNvPicPr>
            <a:picLocks noChangeAspect="1"/>
          </p:cNvPicPr>
          <p:nvPr/>
        </p:nvPicPr>
        <p:blipFill>
          <a:blip r:embed="rId2"/>
          <a:stretch>
            <a:fillRect/>
          </a:stretch>
        </p:blipFill>
        <p:spPr>
          <a:xfrm>
            <a:off x="1160798" y="-9036"/>
            <a:ext cx="7983201" cy="1041563"/>
          </a:xfrm>
          <a:prstGeom prst="rect">
            <a:avLst/>
          </a:prstGeom>
        </p:spPr>
      </p:pic>
      <p:pic>
        <p:nvPicPr>
          <p:cNvPr id="6" name="Content Placeholder 5"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8"/>
            <a:ext cx="1160799" cy="6866008"/>
          </a:xfrm>
          <a:prstGeom prst="rect">
            <a:avLst/>
          </a:prstGeom>
        </p:spPr>
      </p:pic>
      <p:sp>
        <p:nvSpPr>
          <p:cNvPr id="2" name="Title 1"/>
          <p:cNvSpPr>
            <a:spLocks noGrp="1"/>
          </p:cNvSpPr>
          <p:nvPr>
            <p:ph type="title"/>
          </p:nvPr>
        </p:nvSpPr>
        <p:spPr>
          <a:xfrm>
            <a:off x="1105728" y="688472"/>
            <a:ext cx="7886700" cy="1325563"/>
          </a:xfrm>
        </p:spPr>
        <p:txBody>
          <a:bodyPr/>
          <a:lstStyle/>
          <a:p>
            <a:r>
              <a:rPr lang="en-US" dirty="0"/>
              <a:t>Questions for Research Investigations</a:t>
            </a:r>
          </a:p>
        </p:txBody>
      </p:sp>
      <p:sp>
        <p:nvSpPr>
          <p:cNvPr id="3" name="Content Placeholder 2"/>
          <p:cNvSpPr>
            <a:spLocks noGrp="1"/>
          </p:cNvSpPr>
          <p:nvPr>
            <p:ph sz="half" idx="1"/>
          </p:nvPr>
        </p:nvSpPr>
        <p:spPr>
          <a:xfrm>
            <a:off x="1160799" y="1690219"/>
            <a:ext cx="7558887" cy="4351338"/>
          </a:xfrm>
        </p:spPr>
        <p:txBody>
          <a:bodyPr>
            <a:noAutofit/>
          </a:bodyPr>
          <a:lstStyle/>
          <a:p>
            <a:pPr marL="285750" indent="-285750">
              <a:buFont typeface="Arial"/>
              <a:buChar char="•"/>
            </a:pPr>
            <a:r>
              <a:rPr lang="en-US" dirty="0"/>
              <a:t>How would a change in the amount of dissolved oxygen affect what lives in a water body?</a:t>
            </a:r>
          </a:p>
          <a:p>
            <a:pPr marL="285750" indent="-285750">
              <a:buFont typeface="Arial"/>
              <a:buChar char="•"/>
            </a:pPr>
            <a:endParaRPr lang="en-US" dirty="0"/>
          </a:p>
          <a:p>
            <a:pPr marL="285750" indent="-285750">
              <a:buFont typeface="Arial"/>
              <a:buChar char="•"/>
            </a:pPr>
            <a:r>
              <a:rPr lang="en-US" dirty="0"/>
              <a:t>How could warming or cooling of the atmosphere affect the amount of dissolved oxygen in your water?</a:t>
            </a:r>
          </a:p>
          <a:p>
            <a:pPr marL="285750" indent="-285750">
              <a:buFont typeface="Arial"/>
              <a:buChar char="•"/>
            </a:pPr>
            <a:endParaRPr lang="en-US" dirty="0"/>
          </a:p>
          <a:p>
            <a:pPr marL="285750" indent="-285750">
              <a:buFont typeface="Arial"/>
              <a:buChar char="•"/>
            </a:pPr>
            <a:r>
              <a:rPr lang="en-US" dirty="0"/>
              <a:t>How could changes in the land cover around your water site affect the amount of dissolved oxygen in your water?</a:t>
            </a:r>
          </a:p>
        </p:txBody>
      </p:sp>
    </p:spTree>
    <p:extLst>
      <p:ext uri="{BB962C8B-B14F-4D97-AF65-F5344CB8AC3E}">
        <p14:creationId xmlns:p14="http://schemas.microsoft.com/office/powerpoint/2010/main" val="13147465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67</a:t>
            </a:fld>
            <a:endParaRPr lang="en-US" dirty="0"/>
          </a:p>
        </p:txBody>
      </p:sp>
      <p:pic>
        <p:nvPicPr>
          <p:cNvPr id="10" name="Picture 9" descr="Banner: Dissolved Oxygen Protocol"/>
          <p:cNvPicPr>
            <a:picLocks noChangeAspect="1"/>
          </p:cNvPicPr>
          <p:nvPr/>
        </p:nvPicPr>
        <p:blipFill>
          <a:blip r:embed="rId2"/>
          <a:stretch>
            <a:fillRect/>
          </a:stretch>
        </p:blipFill>
        <p:spPr>
          <a:xfrm>
            <a:off x="1160798" y="-17503"/>
            <a:ext cx="7983201" cy="1041563"/>
          </a:xfrm>
          <a:prstGeom prst="rect">
            <a:avLst/>
          </a:prstGeom>
        </p:spPr>
      </p:pic>
      <p:pic>
        <p:nvPicPr>
          <p:cNvPr id="6" name="Content Placeholder 5" descr="Menu: Additional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8"/>
            <a:ext cx="1160799" cy="6866008"/>
          </a:xfrm>
          <a:prstGeom prst="rect">
            <a:avLst/>
          </a:prstGeom>
        </p:spPr>
      </p:pic>
      <p:sp>
        <p:nvSpPr>
          <p:cNvPr id="2" name="Title 1"/>
          <p:cNvSpPr>
            <a:spLocks noGrp="1"/>
          </p:cNvSpPr>
          <p:nvPr>
            <p:ph type="title"/>
          </p:nvPr>
        </p:nvSpPr>
        <p:spPr>
          <a:xfrm>
            <a:off x="1160797" y="639770"/>
            <a:ext cx="7886700" cy="1325563"/>
          </a:xfrm>
        </p:spPr>
        <p:txBody>
          <a:bodyPr>
            <a:normAutofit/>
          </a:bodyPr>
          <a:lstStyle/>
          <a:p>
            <a:r>
              <a:rPr lang="en-US" sz="2000" dirty="0"/>
              <a:t>We want your Feedback!</a:t>
            </a:r>
          </a:p>
        </p:txBody>
      </p:sp>
      <p:sp>
        <p:nvSpPr>
          <p:cNvPr id="3" name="Content Placeholder 2"/>
          <p:cNvSpPr>
            <a:spLocks noGrp="1"/>
          </p:cNvSpPr>
          <p:nvPr>
            <p:ph sz="half" idx="1"/>
          </p:nvPr>
        </p:nvSpPr>
        <p:spPr>
          <a:xfrm>
            <a:off x="1160798" y="1571249"/>
            <a:ext cx="7646386" cy="5129460"/>
          </a:xfrm>
        </p:spPr>
        <p:txBody>
          <a:bodyPr>
            <a:normAutofit fontScale="77500" lnSpcReduction="20000"/>
          </a:bodyPr>
          <a:lstStyle/>
          <a:p>
            <a:r>
              <a:rPr lang="en-US" dirty="0"/>
              <a:t>Please provide us with feedback about this module. This is a community project and we welcome your comments, suggestions and edits! Please take a minute to comment here:  </a:t>
            </a:r>
            <a:r>
              <a:rPr lang="en-US" dirty="0">
                <a:hlinkClick r:id="rId4"/>
              </a:rPr>
              <a:t>eTraining Feedback</a:t>
            </a:r>
            <a:endParaRPr lang="en-US" dirty="0"/>
          </a:p>
          <a:p>
            <a:r>
              <a:rPr lang="en-US" dirty="0"/>
              <a:t>Questions about module content? Contact GLOBE: </a:t>
            </a:r>
            <a:r>
              <a:rPr lang="en-US" dirty="0">
                <a:hlinkClick r:id="rId5"/>
              </a:rPr>
              <a:t>help@globe.gov</a:t>
            </a:r>
            <a:endParaRPr lang="en-US" dirty="0"/>
          </a:p>
          <a:p>
            <a:r>
              <a:rPr lang="en-US" sz="2800" b="1" dirty="0">
                <a:solidFill>
                  <a:srgbClr val="002060"/>
                </a:solidFill>
              </a:rPr>
              <a:t>Credits</a:t>
            </a:r>
          </a:p>
          <a:p>
            <a:r>
              <a:rPr lang="en-US" b="1" dirty="0"/>
              <a:t>Slides:  </a:t>
            </a:r>
          </a:p>
          <a:p>
            <a:pPr>
              <a:lnSpc>
                <a:spcPct val="100000"/>
              </a:lnSpc>
            </a:pPr>
            <a:r>
              <a:rPr lang="en-US" dirty="0"/>
              <a:t>Russanne Low, Ph.D., University of Nebraska-Lincoln, USA </a:t>
            </a:r>
          </a:p>
          <a:p>
            <a:pPr>
              <a:lnSpc>
                <a:spcPct val="100000"/>
              </a:lnSpc>
            </a:pPr>
            <a:r>
              <a:rPr lang="en-US" dirty="0"/>
              <a:t>Rebecca Boger, Ph.D., Brooklyn College, NYC, USA</a:t>
            </a:r>
          </a:p>
          <a:p>
            <a:r>
              <a:rPr lang="en-US" b="1" dirty="0"/>
              <a:t>Photos: </a:t>
            </a:r>
            <a:r>
              <a:rPr lang="en-US" dirty="0"/>
              <a:t>Russanne Low</a:t>
            </a:r>
          </a:p>
          <a:p>
            <a:r>
              <a:rPr lang="en-US" b="1" dirty="0"/>
              <a:t>Art: </a:t>
            </a:r>
            <a:r>
              <a:rPr lang="en-US" dirty="0"/>
              <a:t>Jenn Glaser, </a:t>
            </a:r>
            <a:r>
              <a:rPr lang="en-US" i="1" dirty="0"/>
              <a:t>ScribeArts</a:t>
            </a:r>
          </a:p>
          <a:p>
            <a:r>
              <a:rPr lang="en-US" b="1" dirty="0"/>
              <a:t>More Information:</a:t>
            </a:r>
          </a:p>
          <a:p>
            <a:r>
              <a:rPr lang="en-US" b="1" dirty="0">
                <a:hlinkClick r:id="rId6"/>
              </a:rPr>
              <a:t>The GLOBE Program</a:t>
            </a:r>
            <a:r>
              <a:rPr lang="en-US" b="1" dirty="0"/>
              <a:t>, </a:t>
            </a:r>
          </a:p>
          <a:p>
            <a:r>
              <a:rPr lang="en-US" b="1" dirty="0">
                <a:hlinkClick r:id="rId7"/>
              </a:rPr>
              <a:t>ASA Wavelength</a:t>
            </a:r>
            <a:r>
              <a:rPr lang="en-US" b="1" dirty="0"/>
              <a:t>  </a:t>
            </a:r>
            <a:r>
              <a:rPr lang="en-US" dirty="0"/>
              <a:t>NASA’s Digital Library of Resources for Earth and Space Science Education</a:t>
            </a:r>
          </a:p>
          <a:p>
            <a:r>
              <a:rPr lang="en-US" b="1" dirty="0">
                <a:hlinkClick r:id="rId8"/>
              </a:rPr>
              <a:t>NASA Global Climate Change: Vital Signs of the Planet</a:t>
            </a:r>
            <a:endParaRPr lang="en-US" b="1" dirty="0"/>
          </a:p>
          <a:p>
            <a:r>
              <a:rPr lang="en-US" b="1" dirty="0"/>
              <a:t>The GLOBE Program is sponsored by these organizations: </a:t>
            </a:r>
          </a:p>
          <a:p>
            <a:endParaRPr lang="en-US" b="1" dirty="0"/>
          </a:p>
          <a:p>
            <a:endParaRPr lang="en-US" b="1" dirty="0"/>
          </a:p>
          <a:p>
            <a:endParaRPr lang="en-US" altLang="en-US" i="1" dirty="0">
              <a:solidFill>
                <a:srgbClr val="000000"/>
              </a:solidFill>
            </a:endParaRPr>
          </a:p>
          <a:p>
            <a:r>
              <a:rPr lang="en-US" altLang="en-US" i="1" dirty="0">
                <a:solidFill>
                  <a:srgbClr val="000000"/>
                </a:solidFill>
              </a:rPr>
              <a:t>Version 5/5/20. If you edit and modify this slide set for use for educational purposes, please note “modified by (and your name and date) on this page. Thank you.</a:t>
            </a:r>
            <a:endParaRPr lang="en-US" dirty="0"/>
          </a:p>
          <a:p>
            <a:endParaRPr lang="en-US" b="1" dirty="0"/>
          </a:p>
        </p:txBody>
      </p:sp>
      <p:pic>
        <p:nvPicPr>
          <p:cNvPr id="9" name="Picture 8" descr="Logos for NASA, NOAA, NSF and the U.S. Department of Stat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3143" y="5561906"/>
            <a:ext cx="1910132" cy="399744"/>
          </a:xfrm>
          <a:prstGeom prst="rect">
            <a:avLst/>
          </a:prstGeom>
        </p:spPr>
      </p:pic>
    </p:spTree>
    <p:extLst>
      <p:ext uri="{BB962C8B-B14F-4D97-AF65-F5344CB8AC3E}">
        <p14:creationId xmlns:p14="http://schemas.microsoft.com/office/powerpoint/2010/main" val="172256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6</a:t>
            </a:fld>
            <a:endParaRPr lang="en-US" dirty="0"/>
          </a:p>
        </p:txBody>
      </p:sp>
      <p:pic>
        <p:nvPicPr>
          <p:cNvPr id="8" name="Picture 7" descr="Banner: Dissolved Oxygen Protocol"/>
          <p:cNvPicPr>
            <a:picLocks noChangeAspect="1"/>
          </p:cNvPicPr>
          <p:nvPr/>
        </p:nvPicPr>
        <p:blipFill>
          <a:blip r:embed="rId2"/>
          <a:stretch>
            <a:fillRect/>
          </a:stretch>
        </p:blipFill>
        <p:spPr>
          <a:xfrm>
            <a:off x="1133626" y="0"/>
            <a:ext cx="8010154" cy="1066328"/>
          </a:xfrm>
          <a:prstGeom prst="rect">
            <a:avLst/>
          </a:prstGeom>
        </p:spPr>
      </p:pic>
      <p:pic>
        <p:nvPicPr>
          <p:cNvPr id="6" name="Content Placeholder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6" y="8466"/>
            <a:ext cx="1165491" cy="6858001"/>
          </a:xfrm>
          <a:prstGeom prst="rect">
            <a:avLst/>
          </a:prstGeom>
        </p:spPr>
      </p:pic>
      <p:sp>
        <p:nvSpPr>
          <p:cNvPr id="2" name="Title 1"/>
          <p:cNvSpPr>
            <a:spLocks noGrp="1"/>
          </p:cNvSpPr>
          <p:nvPr>
            <p:ph type="title"/>
          </p:nvPr>
        </p:nvSpPr>
        <p:spPr>
          <a:xfrm>
            <a:off x="1105728" y="788234"/>
            <a:ext cx="7886700" cy="1325563"/>
          </a:xfrm>
        </p:spPr>
        <p:txBody>
          <a:bodyPr/>
          <a:lstStyle/>
          <a:p>
            <a:r>
              <a:rPr lang="en-US" dirty="0"/>
              <a:t>Case Study: Chesapeake Bay, USA-1</a:t>
            </a:r>
          </a:p>
        </p:txBody>
      </p:sp>
      <p:sp>
        <p:nvSpPr>
          <p:cNvPr id="3" name="Content Placeholder 2"/>
          <p:cNvSpPr>
            <a:spLocks noGrp="1"/>
          </p:cNvSpPr>
          <p:nvPr>
            <p:ph sz="half" idx="1"/>
          </p:nvPr>
        </p:nvSpPr>
        <p:spPr>
          <a:xfrm>
            <a:off x="1224074" y="1835702"/>
            <a:ext cx="4753177" cy="4351338"/>
          </a:xfrm>
        </p:spPr>
        <p:txBody>
          <a:bodyPr>
            <a:normAutofit fontScale="92500" lnSpcReduction="10000"/>
          </a:bodyPr>
          <a:lstStyle/>
          <a:p>
            <a:pPr algn="just"/>
            <a:r>
              <a:rPr lang="en-US" sz="1700" dirty="0"/>
              <a:t>In summer 2004, a dead zone spanned more than a third of the Chesapeake Bay floor. Around the world, similar dead zones are occurring with increasing frequency in estuaries and near the mouths of major rivers. Local pork and chicken production creates manure, which runs off into tributaries feeding the Chesapeake Bay. Nitrogen in the water makes algae and other single-celled plants (phytoplankton) grow excessively. As the excess algae die, bacteria that decompose the plant matter may use up virtually all the dissolved oxygen in the water, creating bottom-hugging, low-oxygen “dead zones.” This map shows measurements of dissolved oxygen for July 15–30, 2004. The graph on the right shows dissolved oxygen levels between the surface and a depth of 40 meters through the center of the Bay. Orange and red colors correspond to the dead zone.  </a:t>
            </a:r>
          </a:p>
          <a:p>
            <a:pPr algn="just"/>
            <a:r>
              <a:rPr lang="en-US" sz="1700" dirty="0"/>
              <a:t>When you monitor the nitrate concentration at your study site, you are providing exactly the kind of information that is needed to understand how dead zones are created in our aquatic systems.</a:t>
            </a:r>
          </a:p>
          <a:p>
            <a:endParaRPr lang="en-US" dirty="0"/>
          </a:p>
        </p:txBody>
      </p:sp>
      <p:pic>
        <p:nvPicPr>
          <p:cNvPr id="7" name="Content Placeholder 6" descr="Map of dissolved Oxygen concentration in mg/L, by depth. Chesapeake Bay, Maryland, USA. The image shows how dissolved oxygen entering the bay from one of the rivers to the west  has little to no dissolved oxygen, and causes a dead zone in the bay.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28823" y="1835702"/>
            <a:ext cx="2863605" cy="4351338"/>
          </a:xfrm>
        </p:spPr>
      </p:pic>
    </p:spTree>
    <p:extLst>
      <p:ext uri="{BB962C8B-B14F-4D97-AF65-F5344CB8AC3E}">
        <p14:creationId xmlns:p14="http://schemas.microsoft.com/office/powerpoint/2010/main" val="636000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7</a:t>
            </a:fld>
            <a:endParaRPr lang="en-US" dirty="0"/>
          </a:p>
        </p:txBody>
      </p:sp>
      <p:pic>
        <p:nvPicPr>
          <p:cNvPr id="10" name="Picture 9" descr="Banner: Dissolved Oxygen Protocol"/>
          <p:cNvPicPr>
            <a:picLocks noChangeAspect="1"/>
          </p:cNvPicPr>
          <p:nvPr/>
        </p:nvPicPr>
        <p:blipFill>
          <a:blip r:embed="rId2"/>
          <a:stretch>
            <a:fillRect/>
          </a:stretch>
        </p:blipFill>
        <p:spPr>
          <a:xfrm>
            <a:off x="1133626" y="0"/>
            <a:ext cx="8010154" cy="1066328"/>
          </a:xfrm>
          <a:prstGeom prst="rect">
            <a:avLst/>
          </a:prstGeom>
        </p:spPr>
      </p:pic>
      <p:pic>
        <p:nvPicPr>
          <p:cNvPr id="6" name="Content Placeholder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6" y="8466"/>
            <a:ext cx="1165491" cy="6858001"/>
          </a:xfrm>
          <a:prstGeom prst="rect">
            <a:avLst/>
          </a:prstGeom>
        </p:spPr>
      </p:pic>
      <p:sp>
        <p:nvSpPr>
          <p:cNvPr id="2" name="Title 1"/>
          <p:cNvSpPr>
            <a:spLocks noGrp="1"/>
          </p:cNvSpPr>
          <p:nvPr>
            <p:ph type="title"/>
          </p:nvPr>
        </p:nvSpPr>
        <p:spPr>
          <a:xfrm>
            <a:off x="1105728" y="983455"/>
            <a:ext cx="7886700" cy="684883"/>
          </a:xfrm>
        </p:spPr>
        <p:txBody>
          <a:bodyPr/>
          <a:lstStyle/>
          <a:p>
            <a:r>
              <a:rPr lang="en-US" dirty="0"/>
              <a:t>Case Study: Chesapeake Bay, USA-2</a:t>
            </a:r>
          </a:p>
        </p:txBody>
      </p:sp>
      <p:sp>
        <p:nvSpPr>
          <p:cNvPr id="3" name="Content Placeholder 2"/>
          <p:cNvSpPr>
            <a:spLocks noGrp="1"/>
          </p:cNvSpPr>
          <p:nvPr>
            <p:ph sz="half" idx="1"/>
          </p:nvPr>
        </p:nvSpPr>
        <p:spPr>
          <a:xfrm>
            <a:off x="1224074" y="1835702"/>
            <a:ext cx="3617348" cy="4351338"/>
          </a:xfrm>
        </p:spPr>
        <p:txBody>
          <a:bodyPr>
            <a:normAutofit/>
          </a:bodyPr>
          <a:lstStyle/>
          <a:p>
            <a:pPr algn="just"/>
            <a:r>
              <a:rPr lang="en-US" sz="1600" dirty="0"/>
              <a:t>Researchers use satellite measurements of ocean color to estimate the amount of microscopic plant life that lives in the Chesapeake Bay and other bodies of water. Ocean color depends on what is in the water. When large numbers of plants are growing in the water, the chlorophyll and other plant pigments affect the water’s color, making it greener, sometimes even with shades of red. The kinds and amounts of plant life are indicators of the health of marine ecosystems.</a:t>
            </a:r>
          </a:p>
          <a:p>
            <a:r>
              <a:rPr lang="en-US" sz="1600" dirty="0"/>
              <a:t>Read more here:  </a:t>
            </a:r>
            <a:r>
              <a:rPr lang="en-US" sz="1600" dirty="0">
                <a:hlinkClick r:id="rId4"/>
              </a:rPr>
              <a:t>Earth Observatory</a:t>
            </a:r>
            <a:endParaRPr lang="en-US" sz="1600" dirty="0"/>
          </a:p>
          <a:p>
            <a:endParaRPr lang="en-US" dirty="0"/>
          </a:p>
        </p:txBody>
      </p:sp>
      <p:pic>
        <p:nvPicPr>
          <p:cNvPr id="8" name="Content Placeholder 7" descr="Satellite image of the Chesapeake Bay, Maryland, USA. Note differences in color exhibited near the mouths of rivers entering the bay. "/>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098064" y="1835702"/>
            <a:ext cx="3405769" cy="3405769"/>
          </a:xfrm>
        </p:spPr>
      </p:pic>
      <p:sp>
        <p:nvSpPr>
          <p:cNvPr id="9" name="TextBox 8"/>
          <p:cNvSpPr txBox="1"/>
          <p:nvPr/>
        </p:nvSpPr>
        <p:spPr>
          <a:xfrm>
            <a:off x="5416389" y="5241471"/>
            <a:ext cx="2769117" cy="461665"/>
          </a:xfrm>
          <a:prstGeom prst="rect">
            <a:avLst/>
          </a:prstGeom>
          <a:noFill/>
        </p:spPr>
        <p:txBody>
          <a:bodyPr wrap="square" rtlCol="0">
            <a:spAutoFit/>
          </a:bodyPr>
          <a:lstStyle/>
          <a:p>
            <a:r>
              <a:rPr lang="en-US" sz="1200" dirty="0"/>
              <a:t>(NASA image courtesy Jeff Schmaltz, </a:t>
            </a:r>
            <a:r>
              <a:rPr lang="en-US" sz="1200" dirty="0">
                <a:hlinkClick r:id="rId6"/>
              </a:rPr>
              <a:t>MODIS Rapid Response</a:t>
            </a:r>
            <a:r>
              <a:rPr lang="en-US" sz="1200" dirty="0"/>
              <a:t>)</a:t>
            </a:r>
          </a:p>
        </p:txBody>
      </p:sp>
    </p:spTree>
    <p:extLst>
      <p:ext uri="{BB962C8B-B14F-4D97-AF65-F5344CB8AC3E}">
        <p14:creationId xmlns:p14="http://schemas.microsoft.com/office/powerpoint/2010/main" val="69925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27880F-858B-9E41-870C-DA30FBF153BE}" type="slidenum">
              <a:rPr lang="en-US" smtClean="0"/>
              <a:t>8</a:t>
            </a:fld>
            <a:endParaRPr lang="en-US" dirty="0"/>
          </a:p>
        </p:txBody>
      </p:sp>
      <p:pic>
        <p:nvPicPr>
          <p:cNvPr id="11" name="Picture 10" descr="Banner: Dissolved Oxygen Protocol"/>
          <p:cNvPicPr>
            <a:picLocks noChangeAspect="1"/>
          </p:cNvPicPr>
          <p:nvPr/>
        </p:nvPicPr>
        <p:blipFill>
          <a:blip r:embed="rId2"/>
          <a:stretch>
            <a:fillRect/>
          </a:stretch>
        </p:blipFill>
        <p:spPr>
          <a:xfrm>
            <a:off x="1118417" y="5412"/>
            <a:ext cx="8025583" cy="1034944"/>
          </a:xfrm>
          <a:prstGeom prst="rect">
            <a:avLst/>
          </a:prstGeom>
        </p:spPr>
      </p:pic>
      <p:pic>
        <p:nvPicPr>
          <p:cNvPr id="6" name="Content Placeholder 7"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6" y="-16935"/>
            <a:ext cx="1165491" cy="6858001"/>
          </a:xfrm>
          <a:prstGeom prst="rect">
            <a:avLst/>
          </a:prstGeom>
        </p:spPr>
      </p:pic>
      <p:sp>
        <p:nvSpPr>
          <p:cNvPr id="2" name="Title 1"/>
          <p:cNvSpPr>
            <a:spLocks noGrp="1"/>
          </p:cNvSpPr>
          <p:nvPr>
            <p:ph type="title"/>
          </p:nvPr>
        </p:nvSpPr>
        <p:spPr>
          <a:xfrm>
            <a:off x="1105728" y="983455"/>
            <a:ext cx="7886700" cy="684883"/>
          </a:xfrm>
        </p:spPr>
        <p:txBody>
          <a:bodyPr/>
          <a:lstStyle/>
          <a:p>
            <a:r>
              <a:rPr lang="en-US" dirty="0"/>
              <a:t>Let’s Test your Knowledge! Question 1</a:t>
            </a:r>
          </a:p>
        </p:txBody>
      </p:sp>
      <p:sp>
        <p:nvSpPr>
          <p:cNvPr id="3" name="Content Placeholder 2"/>
          <p:cNvSpPr>
            <a:spLocks noGrp="1"/>
          </p:cNvSpPr>
          <p:nvPr>
            <p:ph sz="half" idx="1"/>
          </p:nvPr>
        </p:nvSpPr>
        <p:spPr>
          <a:xfrm>
            <a:off x="1224074" y="1835702"/>
            <a:ext cx="7291276" cy="4351338"/>
          </a:xfrm>
        </p:spPr>
        <p:txBody>
          <a:bodyPr>
            <a:normAutofit/>
          </a:bodyPr>
          <a:lstStyle/>
          <a:p>
            <a:r>
              <a:rPr lang="en-US" sz="2400" dirty="0"/>
              <a:t>True or False: The dissolved oxygen measurement measures oxygen found in the water molecule.</a:t>
            </a:r>
          </a:p>
        </p:txBody>
      </p:sp>
    </p:spTree>
    <p:extLst>
      <p:ext uri="{BB962C8B-B14F-4D97-AF65-F5344CB8AC3E}">
        <p14:creationId xmlns:p14="http://schemas.microsoft.com/office/powerpoint/2010/main" val="6886863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6131</TotalTime>
  <Words>5906</Words>
  <Application>Microsoft Macintosh PowerPoint</Application>
  <PresentationFormat>On-screen Show (4:3)</PresentationFormat>
  <Paragraphs>550</Paragraphs>
  <Slides>68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ＭＳ 明朝</vt:lpstr>
      <vt:lpstr>Arial</vt:lpstr>
      <vt:lpstr>Calibri</vt:lpstr>
      <vt:lpstr>Calibri Light</vt:lpstr>
      <vt:lpstr>Times New Roman</vt:lpstr>
      <vt:lpstr>Wingdings</vt:lpstr>
      <vt:lpstr>Office Theme</vt:lpstr>
      <vt:lpstr>Slide One</vt:lpstr>
      <vt:lpstr>Overview</vt:lpstr>
      <vt:lpstr>The Hydrosphere</vt:lpstr>
      <vt:lpstr>What is Dissolved Oxygen (DO)?</vt:lpstr>
      <vt:lpstr>What to know about DO!</vt:lpstr>
      <vt:lpstr>Why Collect Water DO Data?</vt:lpstr>
      <vt:lpstr>Case Study: Chesapeake Bay, USA-1</vt:lpstr>
      <vt:lpstr>Case Study: Chesapeake Bay, USA-2</vt:lpstr>
      <vt:lpstr>Let’s Test your Knowledge! Question 1</vt:lpstr>
      <vt:lpstr>Let’s Test your Knowledge! Answer to Question 1</vt:lpstr>
      <vt:lpstr>Let’s Test your Knowledge! Question 2</vt:lpstr>
      <vt:lpstr>Let’s Test your Knowledge! Answer to Question 2</vt:lpstr>
      <vt:lpstr>Let’s Test your Knowledge! Question 3</vt:lpstr>
      <vt:lpstr>Let’s Test your Knowledge! Answer to Question 3</vt:lpstr>
      <vt:lpstr>Let’s Test your Knowledge! Question 4</vt:lpstr>
      <vt:lpstr>Let’s Test your Knowledge! Answer to Question 4</vt:lpstr>
      <vt:lpstr>Dissolved Oxygen Protocol Methods</vt:lpstr>
      <vt:lpstr>Protocol at a Glance</vt:lpstr>
      <vt:lpstr>Simultaneous or Prior Investigations Required Prior to Doing the Dissolved Oxygen Protocol</vt:lpstr>
      <vt:lpstr>Site Selection: Hydrosphere Study Requirements </vt:lpstr>
      <vt:lpstr>Site Selection: Hydrosphere Study Site</vt:lpstr>
      <vt:lpstr>Sources for Equipment You Need for the Water DO Protocol</vt:lpstr>
      <vt:lpstr>I. Dissolved Oxygen Protocol: Using a Test Kit</vt:lpstr>
      <vt:lpstr>Overview of Water DO Protocol (Test Kit)</vt:lpstr>
      <vt:lpstr>Quality Control Procedure for Dissolved Oxygen Kits  (1/7)</vt:lpstr>
      <vt:lpstr>Quality Control Procedure for Dissolved Oxygen Kits  (2/7)</vt:lpstr>
      <vt:lpstr>Quality Control Procedure for Dissolved Oxygen Kits  (3/7)</vt:lpstr>
      <vt:lpstr>Quality Control Procedure for Dissolved Oxygen Kits  (4/7)</vt:lpstr>
      <vt:lpstr>Quality Control Procedure for Dissolved Oxygen Kits  (5/7)</vt:lpstr>
      <vt:lpstr>Quality Control Procedure for Dissolved Oxygen Kits  (6/7)</vt:lpstr>
      <vt:lpstr>Quality Control Procedure for Dissolved Oxygen Kits  (7/7)</vt:lpstr>
      <vt:lpstr>Dissolved Oxygen Protocol Using a Commercial Test Kit (1/3)</vt:lpstr>
      <vt:lpstr>Dissolved Oxygen Protocol Using a Commercial Test Kit (2/3)</vt:lpstr>
      <vt:lpstr>Dissolved Oxygen Protocol Using a Commercial Test Kit (3/3)</vt:lpstr>
      <vt:lpstr>II. Dissolved Oxygen Protocol: Using a Probe</vt:lpstr>
      <vt:lpstr>Overview of Water DO Protocol (Probe)</vt:lpstr>
      <vt:lpstr>Water DO Protocol Using a Probe:  Salinity Correction</vt:lpstr>
      <vt:lpstr>Materials</vt:lpstr>
      <vt:lpstr>Quality Control Procedure: Calibration of a Probe</vt:lpstr>
      <vt:lpstr>Dissolved Oxygen Protocol Using a DO Probe (1/2)</vt:lpstr>
      <vt:lpstr>Dissolved Oxygen Protocol Using a DO Probe (2/2)</vt:lpstr>
      <vt:lpstr>Let’s test your knowledge! Question 5</vt:lpstr>
      <vt:lpstr>Let’s test your knowledge! Answer to Question 5</vt:lpstr>
      <vt:lpstr>Let’s test your knowledge! Question 6</vt:lpstr>
      <vt:lpstr>Let’s test your knowledge! Answer to Question 6</vt:lpstr>
      <vt:lpstr>Let’s test your knowledge! Question 7</vt:lpstr>
      <vt:lpstr>Let’s test your knowledge! Answer to Question 7</vt:lpstr>
      <vt:lpstr>Let’s test your knowledge so far! Question 8</vt:lpstr>
      <vt:lpstr>Let’s test your knowledge so far! Answer to Question 8</vt:lpstr>
      <vt:lpstr>Let’s test your knowledge so far! Question 9</vt:lpstr>
      <vt:lpstr>Let’s test your knowledge so far! Answer to Question 9</vt:lpstr>
      <vt:lpstr>Let’s test your knowledge so far! Question 10</vt:lpstr>
      <vt:lpstr>Let’s test your knowledge so far! Answer to Question 10</vt:lpstr>
      <vt:lpstr>Let’s test your knowledge so far! Question 11</vt:lpstr>
      <vt:lpstr>Let’s test your knowledge so far! Answer to Question 11</vt:lpstr>
      <vt:lpstr>Reporting Data to GLOBE</vt:lpstr>
      <vt:lpstr>Entering your data via Live Data Entry or Data Entry Mobile App-1</vt:lpstr>
      <vt:lpstr>Entering your data via Live Data Entry or Data Entry Mobile App-2</vt:lpstr>
      <vt:lpstr>Visualize and Retrieve Water DO Data-1</vt:lpstr>
      <vt:lpstr>Visualize and Retrieve Water DO Data-2</vt:lpstr>
      <vt:lpstr>Visualize and Retrieve Water DO Data-3</vt:lpstr>
      <vt:lpstr>Review questions to help you prepare to conduct the Hydrosphere Dissolved Oxygen Protocol</vt:lpstr>
      <vt:lpstr>You are done! </vt:lpstr>
      <vt:lpstr>FAQ:  Frequently Asked Questions-1</vt:lpstr>
      <vt:lpstr>FAQ:  Frequently Asked Questions-2</vt:lpstr>
      <vt:lpstr>FAQ:  Frequently Asked Questions-3</vt:lpstr>
      <vt:lpstr>Questions for Research Investigations</vt:lpstr>
      <vt:lpstr>We want your Feedback!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132</cp:revision>
  <dcterms:created xsi:type="dcterms:W3CDTF">2016-05-28T21:57:48Z</dcterms:created>
  <dcterms:modified xsi:type="dcterms:W3CDTF">2020-05-05T23:20:53Z</dcterms:modified>
</cp:coreProperties>
</file>