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3"/>
  </p:notesMasterIdLst>
  <p:sldIdLst>
    <p:sldId id="256" r:id="rId2"/>
    <p:sldId id="257" r:id="rId3"/>
    <p:sldId id="265" r:id="rId4"/>
    <p:sldId id="266" r:id="rId5"/>
    <p:sldId id="267" r:id="rId6"/>
    <p:sldId id="269" r:id="rId7"/>
    <p:sldId id="258" r:id="rId8"/>
    <p:sldId id="259" r:id="rId9"/>
    <p:sldId id="289" r:id="rId10"/>
    <p:sldId id="298" r:id="rId11"/>
    <p:sldId id="290" r:id="rId12"/>
    <p:sldId id="299" r:id="rId13"/>
    <p:sldId id="291" r:id="rId14"/>
    <p:sldId id="300" r:id="rId15"/>
    <p:sldId id="288" r:id="rId16"/>
    <p:sldId id="270" r:id="rId17"/>
    <p:sldId id="272" r:id="rId18"/>
    <p:sldId id="273" r:id="rId19"/>
    <p:sldId id="274" r:id="rId20"/>
    <p:sldId id="275" r:id="rId21"/>
    <p:sldId id="277" r:id="rId22"/>
    <p:sldId id="278" r:id="rId23"/>
    <p:sldId id="279" r:id="rId24"/>
    <p:sldId id="280" r:id="rId25"/>
    <p:sldId id="281" r:id="rId26"/>
    <p:sldId id="292" r:id="rId27"/>
    <p:sldId id="295" r:id="rId28"/>
    <p:sldId id="293" r:id="rId29"/>
    <p:sldId id="296" r:id="rId30"/>
    <p:sldId id="294" r:id="rId31"/>
    <p:sldId id="297" r:id="rId32"/>
    <p:sldId id="261" r:id="rId33"/>
    <p:sldId id="282" r:id="rId34"/>
    <p:sldId id="283" r:id="rId35"/>
    <p:sldId id="262" r:id="rId36"/>
    <p:sldId id="284" r:id="rId37"/>
    <p:sldId id="285" r:id="rId38"/>
    <p:sldId id="263" r:id="rId39"/>
    <p:sldId id="286" r:id="rId40"/>
    <p:sldId id="264" r:id="rId41"/>
    <p:sldId id="287"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55"/>
    <p:restoredTop sz="92816"/>
  </p:normalViewPr>
  <p:slideViewPr>
    <p:cSldViewPr snapToGrid="0" snapToObjects="1">
      <p:cViewPr varScale="1">
        <p:scale>
          <a:sx n="112" d="100"/>
          <a:sy n="112" d="100"/>
        </p:scale>
        <p:origin x="1776"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3" d="100"/>
          <a:sy n="83" d="100"/>
        </p:scale>
        <p:origin x="61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8885A-5422-9E48-AC6F-DB5881AD1B57}" type="datetimeFigureOut">
              <a:rPr lang="en-US" smtClean="0"/>
              <a:t>5/11/20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75D514-8E5E-4344-BD39-8CDC5C8D50BB}" type="slidenum">
              <a:rPr lang="en-US" smtClean="0"/>
              <a:t>‹#›</a:t>
            </a:fld>
            <a:endParaRPr lang="en-US"/>
          </a:p>
        </p:txBody>
      </p:sp>
    </p:spTree>
    <p:extLst>
      <p:ext uri="{BB962C8B-B14F-4D97-AF65-F5344CB8AC3E}">
        <p14:creationId xmlns:p14="http://schemas.microsoft.com/office/powerpoint/2010/main" val="1105843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75D514-8E5E-4344-BD39-8CDC5C8D50BB}" type="slidenum">
              <a:rPr lang="en-US" smtClean="0"/>
              <a:t>0</a:t>
            </a:fld>
            <a:endParaRPr lang="en-US"/>
          </a:p>
        </p:txBody>
      </p:sp>
    </p:spTree>
    <p:extLst>
      <p:ext uri="{BB962C8B-B14F-4D97-AF65-F5344CB8AC3E}">
        <p14:creationId xmlns:p14="http://schemas.microsoft.com/office/powerpoint/2010/main" val="1812118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75D514-8E5E-4344-BD39-8CDC5C8D50BB}" type="slidenum">
              <a:rPr lang="en-US" smtClean="0"/>
              <a:t>4</a:t>
            </a:fld>
            <a:endParaRPr lang="en-US"/>
          </a:p>
        </p:txBody>
      </p:sp>
    </p:spTree>
    <p:extLst>
      <p:ext uri="{BB962C8B-B14F-4D97-AF65-F5344CB8AC3E}">
        <p14:creationId xmlns:p14="http://schemas.microsoft.com/office/powerpoint/2010/main" val="1583937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5D514-8E5E-4344-BD39-8CDC5C8D50BB}" type="slidenum">
              <a:rPr lang="en-US" smtClean="0"/>
              <a:t>40</a:t>
            </a:fld>
            <a:endParaRPr lang="en-US"/>
          </a:p>
        </p:txBody>
      </p:sp>
    </p:spTree>
    <p:extLst>
      <p:ext uri="{BB962C8B-B14F-4D97-AF65-F5344CB8AC3E}">
        <p14:creationId xmlns:p14="http://schemas.microsoft.com/office/powerpoint/2010/main" val="1895457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801CAF-33C0-7144-A41D-D33586410990}" type="datetime1">
              <a:rPr lang="en-US" smtClean="0"/>
              <a:t>5/11/20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1294211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4E1EFA-FEE2-414B-9D32-B18695B9D47D}" type="datetime1">
              <a:rPr lang="en-US" smtClean="0"/>
              <a:t>5/11/20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1540305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73A68D-90C6-A24B-AA75-3C3AF8FD7386}" type="datetime1">
              <a:rPr lang="en-US" smtClean="0"/>
              <a:t>5/11/20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2140287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54C586-87C4-7940-8435-44B6FC449A18}" type="datetime1">
              <a:rPr lang="en-US" smtClean="0"/>
              <a:t>5/11/20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210368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346972-3EC4-C64F-A478-8F5B76ADDC90}" type="datetime1">
              <a:rPr lang="en-US" smtClean="0"/>
              <a:t>5/11/20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411332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04E8A0-0AE3-984A-8A72-FED0B421024D}" type="datetime1">
              <a:rPr lang="en-US" smtClean="0"/>
              <a:t>5/11/20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51479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00F1C-4585-084C-825C-BBB1E043A78A}" type="datetime1">
              <a:rPr lang="en-US" smtClean="0"/>
              <a:t>5/11/20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2104292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FDDFFA-086B-1B40-B700-AD3187F3A93C}" type="datetime1">
              <a:rPr lang="en-US" smtClean="0"/>
              <a:t>5/11/20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2077852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325AA-7101-914A-816C-F99AB3379F55}" type="datetime1">
              <a:rPr lang="en-US" smtClean="0"/>
              <a:t>5/11/20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93194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DA222B-DAB0-B249-91D6-D70D4C511119}" type="datetime1">
              <a:rPr lang="en-US" smtClean="0"/>
              <a:t>5/11/20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799189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0B1111-92B5-2D40-A38F-25056B14B463}" type="datetime1">
              <a:rPr lang="en-US" smtClean="0"/>
              <a:t>5/11/20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1614761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869B98-1292-A047-86D6-E00C80B26C16}" type="datetime1">
              <a:rPr lang="en-US" smtClean="0"/>
              <a:t>5/11/20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02235-4686-FA4D-82D3-9660211AF392}" type="slidenum">
              <a:rPr lang="en-US" smtClean="0"/>
              <a:t>‹#›</a:t>
            </a:fld>
            <a:endParaRPr lang="en-US" dirty="0"/>
          </a:p>
        </p:txBody>
      </p:sp>
    </p:spTree>
    <p:extLst>
      <p:ext uri="{BB962C8B-B14F-4D97-AF65-F5344CB8AC3E}">
        <p14:creationId xmlns:p14="http://schemas.microsoft.com/office/powerpoint/2010/main" val="1202294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hyperlink" Target="https://www.globe.gov/documents/11865/680502f7-9024-4891-bec5-64aba3a6bc41" TargetMode="External"/><Relationship Id="rId3" Type="http://schemas.openxmlformats.org/officeDocument/2006/relationships/image" Target="../media/image16.jpg"/><Relationship Id="rId7" Type="http://schemas.openxmlformats.org/officeDocument/2006/relationships/hyperlink" Target="http://www.globe.gov/documents/11865/26f37835-c82a-4418-906d-23ec9f6c64a9" TargetMode="External"/><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hyperlink" Target="http://www.globe.gov/documents/348614/351665/Atmosphere+Investigation+Site+Definition+Sheet/8c79fb1e-7c89-49c9-ba29-4a1ca05c5191" TargetMode="External"/><Relationship Id="rId5" Type="http://schemas.openxmlformats.org/officeDocument/2006/relationships/hyperlink" Target="http://www.globe.gov/documents/348614/97b9939c-7fb5-4b12-8113-59f988781bf5" TargetMode="External"/><Relationship Id="rId4" Type="http://schemas.openxmlformats.org/officeDocument/2006/relationships/hyperlink" Target="http://www.globe.gov/documents/348614/93d4bb3c-79e3-4255-9fc8-537fc4f870d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hyperlink" Target="http://www.globe.gov/documents/11865/26f37835-c82a-4418-906d-23ec9f6c64a9" TargetMode="External"/><Relationship Id="rId4" Type="http://schemas.openxmlformats.org/officeDocument/2006/relationships/hyperlink" Target="https://www.globe.gov/documents/11865/f3841172-0e17-4e45-b52f-e68674a276e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image" Target="../media/image23.jpg"/><Relationship Id="rId5" Type="http://schemas.openxmlformats.org/officeDocument/2006/relationships/hyperlink" Target="http://www.globe.gov/documents/11865/26f37835-c82a-4418-906d-23ec9f6c64a9" TargetMode="External"/><Relationship Id="rId4" Type="http://schemas.openxmlformats.org/officeDocument/2006/relationships/hyperlink" Target="https://www.globe.gov/documents/11865/f3841172-0e17-4e45-b52f-e68674a276e5"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jpg"/><Relationship Id="rId7" Type="http://schemas.openxmlformats.org/officeDocument/2006/relationships/hyperlink" Target="https://itunes.apple.com/us/app/globe-data-entry/id980592274?ls=1&amp;mt=8" TargetMode="External"/><Relationship Id="rId2" Type="http://schemas.openxmlformats.org/officeDocument/2006/relationships/image" Target="../media/image27.jpg"/><Relationship Id="rId1" Type="http://schemas.openxmlformats.org/officeDocument/2006/relationships/slideLayout" Target="../slideLayouts/slideLayout4.xml"/><Relationship Id="rId6" Type="http://schemas.openxmlformats.org/officeDocument/2006/relationships/hyperlink" Target="https://play.google.com/store/apps/details?id=gov.nasa.globe.deapp&amp;hl=en" TargetMode="External"/><Relationship Id="rId5" Type="http://schemas.openxmlformats.org/officeDocument/2006/relationships/hyperlink" Target="mailto:DATA@GLOBE.GOV" TargetMode="External"/><Relationship Id="rId4" Type="http://schemas.openxmlformats.org/officeDocument/2006/relationships/hyperlink" Target="https://www.globe.gov/home?p_p_id=58&amp;p_p_lifecycle=0&amp;p_p_state=maximized&amp;p_p_mode=view&amp;p_p_col_id=column-2&amp;p_p_col_count=2&amp;_58_enter_data=1&amp;saveLastPath=0&amp;_58_struts_action=/login/login&amp;_58_redirect=https://data.globe.gov"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 Id="rId6" Type="http://schemas.openxmlformats.org/officeDocument/2006/relationships/hyperlink" Target="https://www.globe.gov/documents/10157/7349361/Viz+tutorial.pdf" TargetMode="External"/><Relationship Id="rId5" Type="http://schemas.openxmlformats.org/officeDocument/2006/relationships/image" Target="../media/image34.jpg"/><Relationship Id="rId4" Type="http://schemas.openxmlformats.org/officeDocument/2006/relationships/hyperlink" Target="http://vis.globe.gov/GLOB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41.xml.rels><?xml version="1.0" encoding="UTF-8" standalone="yes"?>
<Relationships xmlns="http://schemas.openxmlformats.org/package/2006/relationships"><Relationship Id="rId8" Type="http://schemas.openxmlformats.org/officeDocument/2006/relationships/hyperlink" Target="http://www.globe.gov/" TargetMode="External"/><Relationship Id="rId3" Type="http://schemas.openxmlformats.org/officeDocument/2006/relationships/image" Target="../media/image1.jpg"/><Relationship Id="rId7" Type="http://schemas.openxmlformats.org/officeDocument/2006/relationships/hyperlink" Target="mailto:help@globe.gov"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docs.google.com/forms/d/1nF4DOebsUPFN2I3Sl73HZkrN_BzFnjAgCBdAQAt_E0I/viewform?c=0&amp;w=1" TargetMode="External"/><Relationship Id="rId11" Type="http://schemas.openxmlformats.org/officeDocument/2006/relationships/image" Target="../media/image40.png"/><Relationship Id="rId5" Type="http://schemas.openxmlformats.org/officeDocument/2006/relationships/image" Target="../media/image39.jpg"/><Relationship Id="rId10" Type="http://schemas.openxmlformats.org/officeDocument/2006/relationships/hyperlink" Target="http://climate.nasa.gov/" TargetMode="External"/><Relationship Id="rId4" Type="http://schemas.openxmlformats.org/officeDocument/2006/relationships/image" Target="../media/image38.png"/><Relationship Id="rId9" Type="http://schemas.openxmlformats.org/officeDocument/2006/relationships/hyperlink" Target="http://nasawavelength.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hyperlink" Target="http://minerals.cr.usgs.gov/gips/na/drain.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a:t>Slide 1</a:t>
            </a:r>
          </a:p>
        </p:txBody>
      </p:sp>
      <p:pic>
        <p:nvPicPr>
          <p:cNvPr id="4" name="Picture 3" descr="image of student in the field taking a measurement in a bucket water sample using a pr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8328"/>
            <a:ext cx="9144000" cy="6213014"/>
          </a:xfrm>
          <a:prstGeom prst="rect">
            <a:avLst/>
          </a:prstGeom>
        </p:spPr>
      </p:pic>
      <p:pic>
        <p:nvPicPr>
          <p:cNvPr id="5" name="Picture 4" descr="Banner: The GLOBE Program: Hydrosphere-Electrical Conductivit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824935"/>
          </a:xfrm>
          <a:prstGeom prst="rect">
            <a:avLst/>
          </a:prstGeom>
        </p:spPr>
      </p:pic>
    </p:spTree>
    <p:extLst>
      <p:ext uri="{BB962C8B-B14F-4D97-AF65-F5344CB8AC3E}">
        <p14:creationId xmlns:p14="http://schemas.microsoft.com/office/powerpoint/2010/main" val="383950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9</a:t>
            </a:fld>
            <a:endParaRPr lang="en-US" dirty="0"/>
          </a:p>
        </p:txBody>
      </p:sp>
      <p:pic>
        <p:nvPicPr>
          <p:cNvPr id="9" name="Picture 8"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4" y="-1"/>
            <a:ext cx="8035636" cy="1017322"/>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251"/>
            <a:ext cx="1136073" cy="6858001"/>
          </a:xfrm>
          <a:prstGeom prst="rect">
            <a:avLst/>
          </a:prstGeom>
        </p:spPr>
      </p:pic>
      <p:sp>
        <p:nvSpPr>
          <p:cNvPr id="2" name="Title 1"/>
          <p:cNvSpPr>
            <a:spLocks noGrp="1"/>
          </p:cNvSpPr>
          <p:nvPr>
            <p:ph type="title"/>
          </p:nvPr>
        </p:nvSpPr>
        <p:spPr>
          <a:xfrm>
            <a:off x="1108364" y="809923"/>
            <a:ext cx="7886700" cy="1325563"/>
          </a:xfrm>
        </p:spPr>
        <p:txBody>
          <a:bodyPr>
            <a:normAutofit/>
          </a:bodyPr>
          <a:lstStyle/>
          <a:p>
            <a:r>
              <a:rPr lang="en-US" sz="3200" b="1" dirty="0">
                <a:solidFill>
                  <a:srgbClr val="002060"/>
                </a:solidFill>
              </a:rPr>
              <a:t>Let’s do a quick review before moving onto data collection! Answer to Question 1</a:t>
            </a:r>
          </a:p>
        </p:txBody>
      </p:sp>
      <p:sp>
        <p:nvSpPr>
          <p:cNvPr id="3" name="Content Placeholder 2"/>
          <p:cNvSpPr>
            <a:spLocks noGrp="1"/>
          </p:cNvSpPr>
          <p:nvPr>
            <p:ph sz="half" idx="1"/>
          </p:nvPr>
        </p:nvSpPr>
        <p:spPr>
          <a:xfrm>
            <a:off x="1422123" y="2203544"/>
            <a:ext cx="6867112" cy="4586397"/>
          </a:xfrm>
        </p:spPr>
        <p:txBody>
          <a:bodyPr>
            <a:normAutofit/>
          </a:bodyPr>
          <a:lstStyle/>
          <a:p>
            <a:pPr marL="0" indent="0">
              <a:buNone/>
            </a:pPr>
            <a:r>
              <a:rPr lang="en-US" sz="2000" b="1" dirty="0">
                <a:solidFill>
                  <a:srgbClr val="002060"/>
                </a:solidFill>
              </a:rPr>
              <a:t>Which is considered a  master variable of water, that is, a changeable property of water that tends to have an effect on other properties being measured?</a:t>
            </a:r>
          </a:p>
          <a:p>
            <a:pPr marL="0" indent="0">
              <a:buNone/>
            </a:pPr>
            <a:endParaRPr lang="en-US" sz="2000" dirty="0"/>
          </a:p>
          <a:p>
            <a:pPr marL="457200" indent="-457200">
              <a:buFont typeface="+mj-lt"/>
              <a:buAutoNum type="alphaUcPeriod"/>
            </a:pPr>
            <a:r>
              <a:rPr lang="en-US" sz="2000" dirty="0"/>
              <a:t>Electrical Conductivity</a:t>
            </a:r>
          </a:p>
          <a:p>
            <a:pPr marL="457200" indent="-457200">
              <a:buFont typeface="+mj-lt"/>
              <a:buAutoNum type="alphaUcPeriod"/>
            </a:pPr>
            <a:r>
              <a:rPr lang="en-US" sz="2000" b="1" dirty="0">
                <a:solidFill>
                  <a:srgbClr val="FF0000"/>
                </a:solidFill>
              </a:rPr>
              <a:t>Temperature – Correct! </a:t>
            </a:r>
            <a:r>
              <a:rPr lang="en-US" sz="2000" b="1" dirty="0">
                <a:solidFill>
                  <a:srgbClr val="FF0000"/>
                </a:solidFill>
                <a:sym typeface="Wingdings"/>
              </a:rPr>
              <a:t> </a:t>
            </a:r>
            <a:endParaRPr lang="en-US" sz="2000" b="1" dirty="0">
              <a:solidFill>
                <a:srgbClr val="FF0000"/>
              </a:solidFill>
            </a:endParaRPr>
          </a:p>
          <a:p>
            <a:pPr marL="0" indent="0">
              <a:buNone/>
            </a:pPr>
            <a:endParaRPr lang="en-US" sz="2000" dirty="0"/>
          </a:p>
          <a:p>
            <a:pPr marL="0" indent="0">
              <a:buNone/>
            </a:pPr>
            <a:r>
              <a:rPr lang="en-US" sz="2000" b="1" dirty="0">
                <a:solidFill>
                  <a:srgbClr val="FF0000"/>
                </a:solidFill>
              </a:rPr>
              <a:t>Were you correct? </a:t>
            </a:r>
          </a:p>
        </p:txBody>
      </p:sp>
    </p:spTree>
    <p:extLst>
      <p:ext uri="{BB962C8B-B14F-4D97-AF65-F5344CB8AC3E}">
        <p14:creationId xmlns:p14="http://schemas.microsoft.com/office/powerpoint/2010/main" val="1571569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10</a:t>
            </a:fld>
            <a:endParaRPr lang="en-US" dirty="0"/>
          </a:p>
        </p:txBody>
      </p:sp>
      <p:pic>
        <p:nvPicPr>
          <p:cNvPr id="9" name="Picture 8"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4" y="-1"/>
            <a:ext cx="8035636" cy="1017322"/>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136073" cy="6858001"/>
          </a:xfrm>
          <a:prstGeom prst="rect">
            <a:avLst/>
          </a:prstGeom>
        </p:spPr>
      </p:pic>
      <p:sp>
        <p:nvSpPr>
          <p:cNvPr id="2" name="Title 1"/>
          <p:cNvSpPr>
            <a:spLocks noGrp="1"/>
          </p:cNvSpPr>
          <p:nvPr>
            <p:ph type="title"/>
          </p:nvPr>
        </p:nvSpPr>
        <p:spPr>
          <a:xfrm>
            <a:off x="1108364" y="809923"/>
            <a:ext cx="7886700" cy="1325563"/>
          </a:xfrm>
        </p:spPr>
        <p:txBody>
          <a:bodyPr>
            <a:normAutofit/>
          </a:bodyPr>
          <a:lstStyle/>
          <a:p>
            <a:r>
              <a:rPr lang="en-US" sz="3200" b="1" dirty="0">
                <a:solidFill>
                  <a:srgbClr val="002060"/>
                </a:solidFill>
              </a:rPr>
              <a:t>Let’s do a quick review before moving onto data collection! Question 2</a:t>
            </a:r>
          </a:p>
        </p:txBody>
      </p:sp>
      <p:sp>
        <p:nvSpPr>
          <p:cNvPr id="3" name="Content Placeholder 2"/>
          <p:cNvSpPr>
            <a:spLocks noGrp="1"/>
          </p:cNvSpPr>
          <p:nvPr>
            <p:ph sz="half" idx="1"/>
          </p:nvPr>
        </p:nvSpPr>
        <p:spPr>
          <a:xfrm>
            <a:off x="1422123" y="2203544"/>
            <a:ext cx="6867112" cy="4586397"/>
          </a:xfrm>
        </p:spPr>
        <p:txBody>
          <a:bodyPr>
            <a:normAutofit/>
          </a:bodyPr>
          <a:lstStyle/>
          <a:p>
            <a:pPr marL="0" indent="0">
              <a:buNone/>
            </a:pPr>
            <a:r>
              <a:rPr lang="en-US" sz="2000" b="1" dirty="0">
                <a:solidFill>
                  <a:srgbClr val="002060"/>
                </a:solidFill>
              </a:rPr>
              <a:t>A water body with a low electrical conductivity would have:</a:t>
            </a:r>
          </a:p>
          <a:p>
            <a:pPr marL="457200" indent="-457200">
              <a:buFont typeface="+mj-lt"/>
              <a:buAutoNum type="alphaUcPeriod"/>
            </a:pPr>
            <a:r>
              <a:rPr lang="en-US" sz="2000" dirty="0"/>
              <a:t>Higher total dissolved solids</a:t>
            </a:r>
          </a:p>
          <a:p>
            <a:pPr marL="457200" indent="-457200">
              <a:buFont typeface="+mj-lt"/>
              <a:buAutoNum type="alphaUcPeriod"/>
            </a:pPr>
            <a:r>
              <a:rPr lang="en-US" sz="2000" dirty="0"/>
              <a:t>A high salinity</a:t>
            </a:r>
          </a:p>
          <a:p>
            <a:pPr marL="457200" indent="-457200">
              <a:buFont typeface="+mj-lt"/>
              <a:buAutoNum type="alphaUcPeriod"/>
            </a:pPr>
            <a:r>
              <a:rPr lang="en-US" sz="2000" dirty="0"/>
              <a:t>Lower total dissolved solids</a:t>
            </a:r>
          </a:p>
          <a:p>
            <a:pPr marL="457200" indent="-457200">
              <a:buFont typeface="+mj-lt"/>
              <a:buAutoNum type="alphaUcPeriod"/>
            </a:pPr>
            <a:r>
              <a:rPr lang="en-US" sz="2000" dirty="0"/>
              <a:t>A and B only</a:t>
            </a:r>
          </a:p>
          <a:p>
            <a:pPr marL="0" indent="0">
              <a:buNone/>
            </a:pPr>
            <a:endParaRPr lang="en-US" sz="2000" dirty="0"/>
          </a:p>
          <a:p>
            <a:pPr marL="0" indent="0">
              <a:buNone/>
            </a:pPr>
            <a:r>
              <a:rPr lang="en-US" sz="2000" b="1" dirty="0">
                <a:solidFill>
                  <a:srgbClr val="FF0000"/>
                </a:solidFill>
              </a:rPr>
              <a:t>What is the answer?</a:t>
            </a:r>
          </a:p>
        </p:txBody>
      </p:sp>
    </p:spTree>
    <p:extLst>
      <p:ext uri="{BB962C8B-B14F-4D97-AF65-F5344CB8AC3E}">
        <p14:creationId xmlns:p14="http://schemas.microsoft.com/office/powerpoint/2010/main" val="612840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11</a:t>
            </a:fld>
            <a:endParaRPr lang="en-US" dirty="0"/>
          </a:p>
        </p:txBody>
      </p:sp>
      <p:pic>
        <p:nvPicPr>
          <p:cNvPr id="9" name="Picture 8"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4" y="-1"/>
            <a:ext cx="8035636" cy="1017322"/>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251"/>
            <a:ext cx="1136073" cy="6858001"/>
          </a:xfrm>
          <a:prstGeom prst="rect">
            <a:avLst/>
          </a:prstGeom>
        </p:spPr>
      </p:pic>
      <p:sp>
        <p:nvSpPr>
          <p:cNvPr id="2" name="Title 1"/>
          <p:cNvSpPr>
            <a:spLocks noGrp="1"/>
          </p:cNvSpPr>
          <p:nvPr>
            <p:ph type="title"/>
          </p:nvPr>
        </p:nvSpPr>
        <p:spPr>
          <a:xfrm>
            <a:off x="1108364" y="809923"/>
            <a:ext cx="7886700" cy="1325563"/>
          </a:xfrm>
        </p:spPr>
        <p:txBody>
          <a:bodyPr>
            <a:normAutofit/>
          </a:bodyPr>
          <a:lstStyle/>
          <a:p>
            <a:r>
              <a:rPr lang="en-US" sz="3200" b="1" dirty="0">
                <a:solidFill>
                  <a:srgbClr val="002060"/>
                </a:solidFill>
              </a:rPr>
              <a:t>Let’s do a quick review before moving onto data collection! Answer to Question 2</a:t>
            </a:r>
          </a:p>
        </p:txBody>
      </p:sp>
      <p:sp>
        <p:nvSpPr>
          <p:cNvPr id="3" name="Content Placeholder 2"/>
          <p:cNvSpPr>
            <a:spLocks noGrp="1"/>
          </p:cNvSpPr>
          <p:nvPr>
            <p:ph sz="half" idx="1"/>
          </p:nvPr>
        </p:nvSpPr>
        <p:spPr>
          <a:xfrm>
            <a:off x="1422123" y="2203544"/>
            <a:ext cx="6867112" cy="4586397"/>
          </a:xfrm>
        </p:spPr>
        <p:txBody>
          <a:bodyPr>
            <a:normAutofit/>
          </a:bodyPr>
          <a:lstStyle/>
          <a:p>
            <a:pPr marL="0" indent="0">
              <a:buNone/>
            </a:pPr>
            <a:r>
              <a:rPr lang="en-US" sz="2000" b="1" dirty="0">
                <a:solidFill>
                  <a:srgbClr val="002060"/>
                </a:solidFill>
              </a:rPr>
              <a:t>A water body with a low electrical conductivity would have:</a:t>
            </a:r>
          </a:p>
          <a:p>
            <a:pPr marL="457200" indent="-457200">
              <a:buFont typeface="+mj-lt"/>
              <a:buAutoNum type="alphaUcPeriod"/>
            </a:pPr>
            <a:r>
              <a:rPr lang="en-US" sz="2000" dirty="0"/>
              <a:t>Higher total dissolved solids</a:t>
            </a:r>
          </a:p>
          <a:p>
            <a:pPr marL="457200" indent="-457200">
              <a:buFont typeface="+mj-lt"/>
              <a:buAutoNum type="alphaUcPeriod"/>
            </a:pPr>
            <a:r>
              <a:rPr lang="en-US" sz="2000" dirty="0"/>
              <a:t>A high salinity</a:t>
            </a:r>
          </a:p>
          <a:p>
            <a:pPr marL="457200" indent="-457200">
              <a:buFont typeface="+mj-lt"/>
              <a:buAutoNum type="alphaUcPeriod"/>
            </a:pPr>
            <a:r>
              <a:rPr lang="en-US" sz="2000" b="1" dirty="0">
                <a:solidFill>
                  <a:srgbClr val="FF0000"/>
                </a:solidFill>
              </a:rPr>
              <a:t>Lower total dissolved solids- </a:t>
            </a:r>
            <a:r>
              <a:rPr lang="en-US" sz="2000" b="1" dirty="0">
                <a:solidFill>
                  <a:srgbClr val="FF0000"/>
                </a:solidFill>
                <a:sym typeface="Wingdings"/>
              </a:rPr>
              <a:t> correct!</a:t>
            </a:r>
            <a:endParaRPr lang="en-US" sz="2000" b="1" dirty="0">
              <a:solidFill>
                <a:srgbClr val="FF0000"/>
              </a:solidFill>
            </a:endParaRPr>
          </a:p>
          <a:p>
            <a:pPr marL="457200" indent="-457200">
              <a:buFont typeface="+mj-lt"/>
              <a:buAutoNum type="alphaUcPeriod"/>
            </a:pPr>
            <a:r>
              <a:rPr lang="en-US" sz="2000" dirty="0"/>
              <a:t>A and B only</a:t>
            </a:r>
          </a:p>
          <a:p>
            <a:pPr marL="0" indent="0">
              <a:buNone/>
            </a:pPr>
            <a:endParaRPr lang="en-US" sz="2000" dirty="0"/>
          </a:p>
          <a:p>
            <a:pPr marL="0" indent="0">
              <a:buNone/>
            </a:pPr>
            <a:r>
              <a:rPr lang="en-US" sz="2000" b="1" dirty="0">
                <a:solidFill>
                  <a:srgbClr val="FF0000"/>
                </a:solidFill>
              </a:rPr>
              <a:t>Were you correct?</a:t>
            </a:r>
          </a:p>
        </p:txBody>
      </p:sp>
    </p:spTree>
    <p:extLst>
      <p:ext uri="{BB962C8B-B14F-4D97-AF65-F5344CB8AC3E}">
        <p14:creationId xmlns:p14="http://schemas.microsoft.com/office/powerpoint/2010/main" val="2007091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12</a:t>
            </a:fld>
            <a:endParaRPr lang="en-US" dirty="0"/>
          </a:p>
        </p:txBody>
      </p:sp>
      <p:pic>
        <p:nvPicPr>
          <p:cNvPr id="9" name="Picture 8"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4" y="-1"/>
            <a:ext cx="8035636" cy="1017322"/>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251"/>
            <a:ext cx="1136073" cy="6858001"/>
          </a:xfrm>
          <a:prstGeom prst="rect">
            <a:avLst/>
          </a:prstGeom>
        </p:spPr>
      </p:pic>
      <p:sp>
        <p:nvSpPr>
          <p:cNvPr id="2" name="Title 1"/>
          <p:cNvSpPr>
            <a:spLocks noGrp="1"/>
          </p:cNvSpPr>
          <p:nvPr>
            <p:ph type="title"/>
          </p:nvPr>
        </p:nvSpPr>
        <p:spPr>
          <a:xfrm>
            <a:off x="1108364" y="809923"/>
            <a:ext cx="7886700" cy="1325563"/>
          </a:xfrm>
        </p:spPr>
        <p:txBody>
          <a:bodyPr>
            <a:normAutofit/>
          </a:bodyPr>
          <a:lstStyle/>
          <a:p>
            <a:r>
              <a:rPr lang="en-US" sz="3200" b="1" dirty="0">
                <a:solidFill>
                  <a:srgbClr val="002060"/>
                </a:solidFill>
              </a:rPr>
              <a:t>Let’s do a quick review before moving onto data collection! Question 3</a:t>
            </a:r>
          </a:p>
        </p:txBody>
      </p:sp>
      <p:sp>
        <p:nvSpPr>
          <p:cNvPr id="3" name="Content Placeholder 2"/>
          <p:cNvSpPr>
            <a:spLocks noGrp="1"/>
          </p:cNvSpPr>
          <p:nvPr>
            <p:ph sz="half" idx="1"/>
          </p:nvPr>
        </p:nvSpPr>
        <p:spPr>
          <a:xfrm>
            <a:off x="1422123" y="2203544"/>
            <a:ext cx="6867112" cy="4586397"/>
          </a:xfrm>
        </p:spPr>
        <p:txBody>
          <a:bodyPr>
            <a:normAutofit/>
          </a:bodyPr>
          <a:lstStyle/>
          <a:p>
            <a:pPr marL="0" indent="0">
              <a:buNone/>
            </a:pPr>
            <a:r>
              <a:rPr lang="en-US" sz="2000" b="1" dirty="0">
                <a:solidFill>
                  <a:srgbClr val="002060"/>
                </a:solidFill>
              </a:rPr>
              <a:t>Significant changes in electrical conductivity of a water body could be evidence for:</a:t>
            </a:r>
          </a:p>
          <a:p>
            <a:pPr marL="0" indent="0">
              <a:buNone/>
            </a:pPr>
            <a:endParaRPr lang="en-US" sz="2000" b="1" dirty="0">
              <a:solidFill>
                <a:srgbClr val="002060"/>
              </a:solidFill>
            </a:endParaRPr>
          </a:p>
          <a:p>
            <a:pPr marL="457200" indent="-457200">
              <a:buFont typeface="+mj-lt"/>
              <a:buAutoNum type="alphaUcPeriod"/>
            </a:pPr>
            <a:r>
              <a:rPr lang="en-US" sz="2000" dirty="0"/>
              <a:t>Pollution or discharge up stream from the sampling site</a:t>
            </a:r>
          </a:p>
          <a:p>
            <a:pPr marL="457200" indent="-457200">
              <a:buFont typeface="+mj-lt"/>
              <a:buAutoNum type="alphaUcPeriod"/>
            </a:pPr>
            <a:r>
              <a:rPr lang="en-US" sz="2000" dirty="0"/>
              <a:t>Increase dissolved solids in a water body</a:t>
            </a:r>
          </a:p>
          <a:p>
            <a:pPr marL="457200" indent="-457200">
              <a:buFont typeface="+mj-lt"/>
              <a:buAutoNum type="alphaUcPeriod"/>
            </a:pPr>
            <a:r>
              <a:rPr lang="en-US" sz="2000" dirty="0"/>
              <a:t>A downed power wire</a:t>
            </a:r>
          </a:p>
          <a:p>
            <a:pPr marL="457200" indent="-457200">
              <a:buFont typeface="+mj-lt"/>
              <a:buAutoNum type="alphaUcPeriod"/>
            </a:pPr>
            <a:r>
              <a:rPr lang="en-US" sz="2000" dirty="0"/>
              <a:t>All of the above</a:t>
            </a:r>
          </a:p>
          <a:p>
            <a:pPr marL="457200" indent="-457200">
              <a:buFont typeface="+mj-lt"/>
              <a:buAutoNum type="alphaUcPeriod"/>
            </a:pPr>
            <a:r>
              <a:rPr lang="en-US" sz="2000" dirty="0"/>
              <a:t>A and B only</a:t>
            </a:r>
          </a:p>
          <a:p>
            <a:pPr marL="0" indent="0">
              <a:buNone/>
            </a:pPr>
            <a:endParaRPr lang="en-US" sz="2000" dirty="0"/>
          </a:p>
          <a:p>
            <a:pPr marL="0" indent="0">
              <a:buNone/>
            </a:pPr>
            <a:r>
              <a:rPr lang="en-US" sz="2000" b="1" dirty="0">
                <a:solidFill>
                  <a:srgbClr val="FF0000"/>
                </a:solidFill>
              </a:rPr>
              <a:t>What is the answer?</a:t>
            </a:r>
          </a:p>
        </p:txBody>
      </p:sp>
    </p:spTree>
    <p:extLst>
      <p:ext uri="{BB962C8B-B14F-4D97-AF65-F5344CB8AC3E}">
        <p14:creationId xmlns:p14="http://schemas.microsoft.com/office/powerpoint/2010/main" val="1168354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13</a:t>
            </a:fld>
            <a:endParaRPr lang="en-US" dirty="0"/>
          </a:p>
        </p:txBody>
      </p:sp>
      <p:pic>
        <p:nvPicPr>
          <p:cNvPr id="9" name="Picture 8"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4" y="-1"/>
            <a:ext cx="8035636" cy="1017322"/>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251"/>
            <a:ext cx="1136073" cy="6858001"/>
          </a:xfrm>
          <a:prstGeom prst="rect">
            <a:avLst/>
          </a:prstGeom>
        </p:spPr>
      </p:pic>
      <p:sp>
        <p:nvSpPr>
          <p:cNvPr id="2" name="Title 1"/>
          <p:cNvSpPr>
            <a:spLocks noGrp="1"/>
          </p:cNvSpPr>
          <p:nvPr>
            <p:ph type="title"/>
          </p:nvPr>
        </p:nvSpPr>
        <p:spPr>
          <a:xfrm>
            <a:off x="1108364" y="809923"/>
            <a:ext cx="7886700" cy="1325563"/>
          </a:xfrm>
        </p:spPr>
        <p:txBody>
          <a:bodyPr>
            <a:normAutofit/>
          </a:bodyPr>
          <a:lstStyle/>
          <a:p>
            <a:r>
              <a:rPr lang="en-US" sz="3200" b="1" dirty="0">
                <a:solidFill>
                  <a:srgbClr val="002060"/>
                </a:solidFill>
              </a:rPr>
              <a:t>Let’s do a quick review before moving onto data collection! Answer to Question 3</a:t>
            </a:r>
          </a:p>
        </p:txBody>
      </p:sp>
      <p:sp>
        <p:nvSpPr>
          <p:cNvPr id="3" name="Content Placeholder 2"/>
          <p:cNvSpPr>
            <a:spLocks noGrp="1"/>
          </p:cNvSpPr>
          <p:nvPr>
            <p:ph sz="half" idx="1"/>
          </p:nvPr>
        </p:nvSpPr>
        <p:spPr>
          <a:xfrm>
            <a:off x="1422123" y="2203544"/>
            <a:ext cx="6867112" cy="4586397"/>
          </a:xfrm>
        </p:spPr>
        <p:txBody>
          <a:bodyPr>
            <a:normAutofit/>
          </a:bodyPr>
          <a:lstStyle/>
          <a:p>
            <a:pPr marL="0" indent="0">
              <a:buNone/>
            </a:pPr>
            <a:r>
              <a:rPr lang="en-US" sz="2000" b="1" dirty="0">
                <a:solidFill>
                  <a:srgbClr val="002060"/>
                </a:solidFill>
              </a:rPr>
              <a:t>Significant changes in electrical conductivity of a water body could be evidence for:</a:t>
            </a:r>
          </a:p>
          <a:p>
            <a:pPr marL="0" indent="0">
              <a:buNone/>
            </a:pPr>
            <a:endParaRPr lang="en-US" sz="2000" b="1" dirty="0">
              <a:solidFill>
                <a:srgbClr val="002060"/>
              </a:solidFill>
            </a:endParaRPr>
          </a:p>
          <a:p>
            <a:pPr marL="457200" indent="-457200">
              <a:buFont typeface="+mj-lt"/>
              <a:buAutoNum type="alphaUcPeriod"/>
            </a:pPr>
            <a:r>
              <a:rPr lang="en-US" sz="2000" dirty="0"/>
              <a:t>Pollution or discharge up stream from the sampling site</a:t>
            </a:r>
          </a:p>
          <a:p>
            <a:pPr marL="457200" indent="-457200">
              <a:buFont typeface="+mj-lt"/>
              <a:buAutoNum type="alphaUcPeriod"/>
            </a:pPr>
            <a:r>
              <a:rPr lang="en-US" sz="2000" dirty="0"/>
              <a:t>Increase dissolved solids in a water body</a:t>
            </a:r>
          </a:p>
          <a:p>
            <a:pPr marL="457200" indent="-457200">
              <a:buFont typeface="+mj-lt"/>
              <a:buAutoNum type="alphaUcPeriod"/>
            </a:pPr>
            <a:r>
              <a:rPr lang="en-US" sz="2000" dirty="0"/>
              <a:t>A downed power wire</a:t>
            </a:r>
          </a:p>
          <a:p>
            <a:pPr marL="457200" indent="-457200">
              <a:buFont typeface="+mj-lt"/>
              <a:buAutoNum type="alphaUcPeriod"/>
            </a:pPr>
            <a:r>
              <a:rPr lang="en-US" sz="2000" dirty="0"/>
              <a:t>All of the above</a:t>
            </a:r>
          </a:p>
          <a:p>
            <a:pPr marL="457200" indent="-457200">
              <a:buFont typeface="+mj-lt"/>
              <a:buAutoNum type="alphaUcPeriod"/>
            </a:pPr>
            <a:r>
              <a:rPr lang="en-US" sz="2000" b="1" dirty="0">
                <a:solidFill>
                  <a:srgbClr val="FF0000"/>
                </a:solidFill>
              </a:rPr>
              <a:t>A and B only- </a:t>
            </a:r>
            <a:r>
              <a:rPr lang="en-US" sz="2000" b="1" dirty="0">
                <a:solidFill>
                  <a:srgbClr val="FF0000"/>
                </a:solidFill>
                <a:sym typeface="Wingdings"/>
              </a:rPr>
              <a:t> correct!</a:t>
            </a:r>
            <a:endParaRPr lang="en-US" sz="2000" b="1" dirty="0">
              <a:solidFill>
                <a:srgbClr val="FF0000"/>
              </a:solidFill>
            </a:endParaRPr>
          </a:p>
          <a:p>
            <a:pPr marL="0" indent="0">
              <a:buNone/>
            </a:pPr>
            <a:endParaRPr lang="en-US" sz="2000" dirty="0"/>
          </a:p>
          <a:p>
            <a:pPr marL="0" indent="0">
              <a:buNone/>
            </a:pPr>
            <a:r>
              <a:rPr lang="en-US" sz="2000" b="1" dirty="0">
                <a:solidFill>
                  <a:srgbClr val="FF0000"/>
                </a:solidFill>
              </a:rPr>
              <a:t>Were you correct?</a:t>
            </a:r>
          </a:p>
          <a:p>
            <a:pPr marL="0" indent="0">
              <a:buNone/>
            </a:pPr>
            <a:r>
              <a:rPr lang="en-US" sz="2000" b="1" dirty="0">
                <a:solidFill>
                  <a:srgbClr val="FF0000"/>
                </a:solidFill>
              </a:rPr>
              <a:t>Let’s move to GLOBE data collection! </a:t>
            </a:r>
          </a:p>
        </p:txBody>
      </p:sp>
    </p:spTree>
    <p:extLst>
      <p:ext uri="{BB962C8B-B14F-4D97-AF65-F5344CB8AC3E}">
        <p14:creationId xmlns:p14="http://schemas.microsoft.com/office/powerpoint/2010/main" val="1290158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14</a:t>
            </a:fld>
            <a:endParaRPr lang="en-US" dirty="0"/>
          </a:p>
        </p:txBody>
      </p:sp>
      <p:pic>
        <p:nvPicPr>
          <p:cNvPr id="8" name="Picture 7"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90" y="-1"/>
            <a:ext cx="7996710" cy="1001377"/>
          </a:xfrm>
          <a:prstGeom prst="rect">
            <a:avLst/>
          </a:prstGeom>
        </p:spPr>
      </p:pic>
      <p:pic>
        <p:nvPicPr>
          <p:cNvPr id="9" name="Picture 8"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 y="-8627"/>
            <a:ext cx="1152486" cy="6858002"/>
          </a:xfrm>
          <a:prstGeom prst="rect">
            <a:avLst/>
          </a:prstGeom>
        </p:spPr>
      </p:pic>
      <p:sp>
        <p:nvSpPr>
          <p:cNvPr id="2" name="Title 1"/>
          <p:cNvSpPr>
            <a:spLocks noGrp="1"/>
          </p:cNvSpPr>
          <p:nvPr>
            <p:ph type="title"/>
          </p:nvPr>
        </p:nvSpPr>
        <p:spPr>
          <a:xfrm>
            <a:off x="1257300" y="1119674"/>
            <a:ext cx="7886700" cy="705951"/>
          </a:xfrm>
        </p:spPr>
        <p:txBody>
          <a:bodyPr>
            <a:noAutofit/>
          </a:bodyPr>
          <a:lstStyle/>
          <a:p>
            <a:r>
              <a:rPr lang="en-US" sz="3200" b="1" dirty="0">
                <a:solidFill>
                  <a:srgbClr val="000072"/>
                </a:solidFill>
              </a:rPr>
              <a:t>Electrical Conductivity Protocol: </a:t>
            </a:r>
            <a:br>
              <a:rPr lang="en-US" sz="3200" b="1" dirty="0">
                <a:solidFill>
                  <a:srgbClr val="000072"/>
                </a:solidFill>
              </a:rPr>
            </a:br>
            <a:r>
              <a:rPr lang="en-US" sz="3200" b="1" dirty="0">
                <a:solidFill>
                  <a:srgbClr val="000072"/>
                </a:solidFill>
              </a:rPr>
              <a:t> What do you need to start?</a:t>
            </a:r>
            <a:endParaRPr lang="en-US" sz="3200" dirty="0"/>
          </a:p>
        </p:txBody>
      </p:sp>
      <p:graphicFrame>
        <p:nvGraphicFramePr>
          <p:cNvPr id="7" name="Content Placeholder 6" descr="Table&#10;When - weekly if possible.&#10;Where - Hydrosphere study site.&#10;Time needed - 10 minutes.&#10;Prerequisites - Defined Hydrosphere Study Site.&#10;Key Instrument - Electrical Conductivity Meter.&#10;Skill Level - all.&#10;References - Electrical Conductivity Field Guide Protocol&#10;Hydrosphere Investigation Data Sheet"/>
          <p:cNvGraphicFramePr>
            <a:graphicFrameLocks noGrp="1"/>
          </p:cNvGraphicFramePr>
          <p:nvPr>
            <p:ph sz="half" idx="1"/>
            <p:extLst>
              <p:ext uri="{D42A27DB-BD31-4B8C-83A1-F6EECF244321}">
                <p14:modId xmlns:p14="http://schemas.microsoft.com/office/powerpoint/2010/main" val="3023215684"/>
              </p:ext>
            </p:extLst>
          </p:nvPr>
        </p:nvGraphicFramePr>
        <p:xfrm>
          <a:off x="1702553" y="2062635"/>
          <a:ext cx="6205172" cy="4285907"/>
        </p:xfrm>
        <a:graphic>
          <a:graphicData uri="http://schemas.openxmlformats.org/drawingml/2006/table">
            <a:tbl>
              <a:tblPr firstRow="1" bandRow="1">
                <a:tableStyleId>{69CF1AB2-1976-4502-BF36-3FF5EA218861}</a:tableStyleId>
              </a:tblPr>
              <a:tblGrid>
                <a:gridCol w="1406966">
                  <a:extLst>
                    <a:ext uri="{9D8B030D-6E8A-4147-A177-3AD203B41FA5}">
                      <a16:colId xmlns:a16="http://schemas.microsoft.com/office/drawing/2014/main" val="20000"/>
                    </a:ext>
                  </a:extLst>
                </a:gridCol>
                <a:gridCol w="4798206">
                  <a:extLst>
                    <a:ext uri="{9D8B030D-6E8A-4147-A177-3AD203B41FA5}">
                      <a16:colId xmlns:a16="http://schemas.microsoft.com/office/drawing/2014/main" val="20001"/>
                    </a:ext>
                  </a:extLst>
                </a:gridCol>
              </a:tblGrid>
              <a:tr h="591284">
                <a:tc>
                  <a:txBody>
                    <a:bodyPr/>
                    <a:lstStyle/>
                    <a:p>
                      <a:r>
                        <a:rPr lang="en-US" b="0" dirty="0"/>
                        <a:t>When</a:t>
                      </a:r>
                    </a:p>
                  </a:txBody>
                  <a:tcPr/>
                </a:tc>
                <a:tc>
                  <a:txBody>
                    <a:bodyPr/>
                    <a:lstStyle/>
                    <a:p>
                      <a:r>
                        <a:rPr lang="en-US" b="0" dirty="0"/>
                        <a:t>Weekly, if possible</a:t>
                      </a:r>
                    </a:p>
                  </a:txBody>
                  <a:tcPr/>
                </a:tc>
                <a:extLst>
                  <a:ext uri="{0D108BD9-81ED-4DB2-BD59-A6C34878D82A}">
                    <a16:rowId xmlns:a16="http://schemas.microsoft.com/office/drawing/2014/main" val="10000"/>
                  </a:ext>
                </a:extLst>
              </a:tr>
              <a:tr h="591284">
                <a:tc>
                  <a:txBody>
                    <a:bodyPr/>
                    <a:lstStyle/>
                    <a:p>
                      <a:r>
                        <a:rPr lang="en-US" dirty="0"/>
                        <a:t>Where</a:t>
                      </a:r>
                    </a:p>
                  </a:txBody>
                  <a:tcPr/>
                </a:tc>
                <a:tc>
                  <a:txBody>
                    <a:bodyPr/>
                    <a:lstStyle/>
                    <a:p>
                      <a:r>
                        <a:rPr lang="en-US" dirty="0"/>
                        <a:t>Hydrosphere</a:t>
                      </a:r>
                      <a:r>
                        <a:rPr lang="en-US" baseline="0" dirty="0"/>
                        <a:t> Study Site</a:t>
                      </a:r>
                      <a:endParaRPr lang="en-US" dirty="0"/>
                    </a:p>
                  </a:txBody>
                  <a:tcPr/>
                </a:tc>
                <a:extLst>
                  <a:ext uri="{0D108BD9-81ED-4DB2-BD59-A6C34878D82A}">
                    <a16:rowId xmlns:a16="http://schemas.microsoft.com/office/drawing/2014/main" val="10001"/>
                  </a:ext>
                </a:extLst>
              </a:tr>
              <a:tr h="640080">
                <a:tc>
                  <a:txBody>
                    <a:bodyPr/>
                    <a:lstStyle/>
                    <a:p>
                      <a:r>
                        <a:rPr lang="en-US" dirty="0"/>
                        <a:t>Time</a:t>
                      </a:r>
                      <a:r>
                        <a:rPr lang="en-US" baseline="0" dirty="0"/>
                        <a:t> Needed </a:t>
                      </a:r>
                      <a:endParaRPr lang="en-US" dirty="0"/>
                    </a:p>
                  </a:txBody>
                  <a:tcPr/>
                </a:tc>
                <a:tc>
                  <a:txBody>
                    <a:bodyPr/>
                    <a:lstStyle/>
                    <a:p>
                      <a:r>
                        <a:rPr lang="en-US" dirty="0"/>
                        <a:t>10 minutes</a:t>
                      </a:r>
                    </a:p>
                  </a:txBody>
                  <a:tcPr/>
                </a:tc>
                <a:extLst>
                  <a:ext uri="{0D108BD9-81ED-4DB2-BD59-A6C34878D82A}">
                    <a16:rowId xmlns:a16="http://schemas.microsoft.com/office/drawing/2014/main" val="10002"/>
                  </a:ext>
                </a:extLst>
              </a:tr>
              <a:tr h="591284">
                <a:tc>
                  <a:txBody>
                    <a:bodyPr/>
                    <a:lstStyle/>
                    <a:p>
                      <a:r>
                        <a:rPr lang="en-US" dirty="0"/>
                        <a:t>Prerequisites</a:t>
                      </a:r>
                    </a:p>
                  </a:txBody>
                  <a:tcPr/>
                </a:tc>
                <a:tc>
                  <a:txBody>
                    <a:bodyPr/>
                    <a:lstStyle/>
                    <a:p>
                      <a:r>
                        <a:rPr lang="en-US" dirty="0"/>
                        <a:t>Defined the Hydrosphere Study Site</a:t>
                      </a:r>
                    </a:p>
                  </a:txBody>
                  <a:tcPr/>
                </a:tc>
                <a:extLst>
                  <a:ext uri="{0D108BD9-81ED-4DB2-BD59-A6C34878D82A}">
                    <a16:rowId xmlns:a16="http://schemas.microsoft.com/office/drawing/2014/main" val="10003"/>
                  </a:ext>
                </a:extLst>
              </a:tr>
              <a:tr h="640080">
                <a:tc>
                  <a:txBody>
                    <a:bodyPr/>
                    <a:lstStyle/>
                    <a:p>
                      <a:r>
                        <a:rPr lang="en-US" dirty="0"/>
                        <a:t>Key Instrument</a:t>
                      </a:r>
                      <a:r>
                        <a:rPr lang="en-US" baseline="0" dirty="0"/>
                        <a:t> </a:t>
                      </a:r>
                      <a:endParaRPr lang="en-US" dirty="0"/>
                    </a:p>
                  </a:txBody>
                  <a:tcPr/>
                </a:tc>
                <a:tc>
                  <a:txBody>
                    <a:bodyPr/>
                    <a:lstStyle/>
                    <a:p>
                      <a:r>
                        <a:rPr lang="en-US" dirty="0"/>
                        <a:t>Electrical Conductivity Meter</a:t>
                      </a:r>
                    </a:p>
                  </a:txBody>
                  <a:tcPr/>
                </a:tc>
                <a:extLst>
                  <a:ext uri="{0D108BD9-81ED-4DB2-BD59-A6C34878D82A}">
                    <a16:rowId xmlns:a16="http://schemas.microsoft.com/office/drawing/2014/main" val="10004"/>
                  </a:ext>
                </a:extLst>
              </a:tr>
              <a:tr h="591284">
                <a:tc>
                  <a:txBody>
                    <a:bodyPr/>
                    <a:lstStyle/>
                    <a:p>
                      <a:r>
                        <a:rPr lang="en-US" dirty="0"/>
                        <a:t>Skill Level</a:t>
                      </a:r>
                    </a:p>
                  </a:txBody>
                  <a:tcPr/>
                </a:tc>
                <a:tc>
                  <a:txBody>
                    <a:bodyPr/>
                    <a:lstStyle/>
                    <a:p>
                      <a:r>
                        <a:rPr lang="en-US" dirty="0"/>
                        <a:t>All</a:t>
                      </a:r>
                    </a:p>
                  </a:txBody>
                  <a:tcPr/>
                </a:tc>
                <a:extLst>
                  <a:ext uri="{0D108BD9-81ED-4DB2-BD59-A6C34878D82A}">
                    <a16:rowId xmlns:a16="http://schemas.microsoft.com/office/drawing/2014/main" val="10005"/>
                  </a:ext>
                </a:extLst>
              </a:tr>
              <a:tr h="640611">
                <a:tc>
                  <a:txBody>
                    <a:bodyPr/>
                    <a:lstStyle/>
                    <a:p>
                      <a:r>
                        <a:rPr lang="en-US" dirty="0"/>
                        <a:t>References</a:t>
                      </a:r>
                    </a:p>
                  </a:txBody>
                  <a:tcPr/>
                </a:tc>
                <a:tc>
                  <a:txBody>
                    <a:bodyPr/>
                    <a:lstStyle/>
                    <a:p>
                      <a:r>
                        <a:rPr lang="en-US" dirty="0"/>
                        <a:t>Electrical</a:t>
                      </a:r>
                      <a:r>
                        <a:rPr lang="en-US" baseline="0" dirty="0"/>
                        <a:t> Conductivity Field Guide Protocol</a:t>
                      </a:r>
                    </a:p>
                    <a:p>
                      <a:r>
                        <a:rPr lang="en-US" baseline="0" dirty="0"/>
                        <a:t>Hydrosphere Investigation Data Sheet</a:t>
                      </a:r>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56241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15</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90" y="-1"/>
            <a:ext cx="7996710" cy="1001377"/>
          </a:xfrm>
          <a:prstGeom prst="rect">
            <a:avLst/>
          </a:prstGeom>
        </p:spPr>
      </p:pic>
      <p:pic>
        <p:nvPicPr>
          <p:cNvPr id="7" name="Picture 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 y="-8627"/>
            <a:ext cx="1152486" cy="6858002"/>
          </a:xfrm>
          <a:prstGeom prst="rect">
            <a:avLst/>
          </a:prstGeom>
        </p:spPr>
      </p:pic>
      <p:sp>
        <p:nvSpPr>
          <p:cNvPr id="2" name="Title 1"/>
          <p:cNvSpPr>
            <a:spLocks noGrp="1"/>
          </p:cNvSpPr>
          <p:nvPr>
            <p:ph type="title"/>
          </p:nvPr>
        </p:nvSpPr>
        <p:spPr>
          <a:xfrm>
            <a:off x="1416858" y="1085850"/>
            <a:ext cx="6829425" cy="923059"/>
          </a:xfrm>
        </p:spPr>
        <p:txBody>
          <a:bodyPr>
            <a:normAutofit/>
          </a:bodyPr>
          <a:lstStyle/>
          <a:p>
            <a:r>
              <a:rPr lang="en-US" sz="2800" b="1" dirty="0">
                <a:solidFill>
                  <a:srgbClr val="000072"/>
                </a:solidFill>
              </a:rPr>
              <a:t>Simultaneous or Prior Investigations Required</a:t>
            </a:r>
          </a:p>
        </p:txBody>
      </p:sp>
      <p:sp>
        <p:nvSpPr>
          <p:cNvPr id="3" name="Content Placeholder 2"/>
          <p:cNvSpPr>
            <a:spLocks noGrp="1"/>
          </p:cNvSpPr>
          <p:nvPr>
            <p:ph sz="half" idx="1"/>
          </p:nvPr>
        </p:nvSpPr>
        <p:spPr>
          <a:xfrm>
            <a:off x="1416858" y="1684722"/>
            <a:ext cx="7361382" cy="4878637"/>
          </a:xfrm>
        </p:spPr>
        <p:txBody>
          <a:bodyPr>
            <a:normAutofit/>
          </a:bodyPr>
          <a:lstStyle/>
          <a:p>
            <a:pPr marL="0" indent="0">
              <a:buNone/>
            </a:pPr>
            <a:endParaRPr lang="en-US" sz="1700" b="1" dirty="0">
              <a:solidFill>
                <a:srgbClr val="000072"/>
              </a:solidFill>
            </a:endParaRPr>
          </a:p>
          <a:p>
            <a:pPr marL="0" indent="0" algn="just">
              <a:buNone/>
            </a:pPr>
            <a:r>
              <a:rPr lang="en-US" sz="1700" dirty="0"/>
              <a:t>The Electrical Conductivity Protocol will allow you to determine the capacity of your water to transmit an electrical current. This protocol is conducted at your </a:t>
            </a:r>
            <a:r>
              <a:rPr lang="en-US" sz="1700" b="1" dirty="0">
                <a:solidFill>
                  <a:srgbClr val="000072"/>
                </a:solidFill>
              </a:rPr>
              <a:t>GLOBE Study Site</a:t>
            </a:r>
            <a:r>
              <a:rPr lang="en-US" sz="1700" dirty="0"/>
              <a:t>. You will need to define your </a:t>
            </a:r>
            <a:r>
              <a:rPr lang="en-US" sz="1700" b="1" dirty="0">
                <a:solidFill>
                  <a:srgbClr val="000072"/>
                </a:solidFill>
              </a:rPr>
              <a:t>GLOBE Study Site </a:t>
            </a:r>
            <a:r>
              <a:rPr lang="en-US" sz="1700" dirty="0"/>
              <a:t>where you will conduct your </a:t>
            </a:r>
            <a:r>
              <a:rPr lang="en-US" sz="1700" b="1" dirty="0">
                <a:solidFill>
                  <a:srgbClr val="000072"/>
                </a:solidFill>
              </a:rPr>
              <a:t>Hydrosphere Investigation</a:t>
            </a:r>
            <a:r>
              <a:rPr lang="en-US" sz="1700" dirty="0"/>
              <a:t> prior to beginning this protocol. The </a:t>
            </a:r>
            <a:r>
              <a:rPr lang="en-US" sz="1700" b="1" dirty="0">
                <a:solidFill>
                  <a:srgbClr val="000072"/>
                </a:solidFill>
              </a:rPr>
              <a:t>Hydrosphere Investigation Data Sheet</a:t>
            </a:r>
            <a:r>
              <a:rPr lang="en-US" sz="1700" dirty="0"/>
              <a:t> is used to record all the hydrosphere measurements, including alkalinity.  You will also want to map your Hydrosphere Site at some point.  Since there is a close connection between alkalinity and pH, it would be helpful to collect pH data along with alkalinity. Additionally, atmospheric measurements of </a:t>
            </a:r>
            <a:r>
              <a:rPr lang="en-US" sz="1700" dirty="0">
                <a:hlinkClick r:id="rId4"/>
              </a:rPr>
              <a:t>temperature</a:t>
            </a:r>
            <a:r>
              <a:rPr lang="en-US" sz="1700" dirty="0"/>
              <a:t> and </a:t>
            </a:r>
            <a:r>
              <a:rPr lang="en-US" sz="1700" dirty="0">
                <a:hlinkClick r:id="rId5"/>
              </a:rPr>
              <a:t>precipitation</a:t>
            </a:r>
            <a:r>
              <a:rPr lang="en-US" sz="1700" dirty="0"/>
              <a:t> are helpful in interpreting the data.</a:t>
            </a:r>
          </a:p>
          <a:p>
            <a:pPr marL="0" indent="0" algn="just">
              <a:buNone/>
            </a:pPr>
            <a:endParaRPr lang="en-US" sz="1800" dirty="0"/>
          </a:p>
          <a:p>
            <a:pPr marL="0" indent="0" algn="just">
              <a:buNone/>
            </a:pPr>
            <a:r>
              <a:rPr lang="en-US" sz="2000" b="1" dirty="0"/>
              <a:t>Find your documents here: </a:t>
            </a:r>
            <a:endParaRPr lang="en-US" sz="1800" dirty="0"/>
          </a:p>
          <a:p>
            <a:pPr marL="0" indent="0" algn="just">
              <a:buNone/>
            </a:pPr>
            <a:r>
              <a:rPr lang="en-US" sz="1800" b="1" dirty="0">
                <a:solidFill>
                  <a:schemeClr val="tx2"/>
                </a:solidFill>
                <a:hlinkClick r:id="rId6"/>
              </a:rPr>
              <a:t>GLOBE Study Site Definition Sheet</a:t>
            </a:r>
            <a:endParaRPr lang="nl-NL" sz="1800" b="1" dirty="0">
              <a:solidFill>
                <a:schemeClr val="tx2"/>
              </a:solidFill>
            </a:endParaRPr>
          </a:p>
          <a:p>
            <a:pPr marL="0" indent="0" algn="just">
              <a:buNone/>
            </a:pPr>
            <a:r>
              <a:rPr lang="en-US" sz="1800" b="1" dirty="0">
                <a:solidFill>
                  <a:schemeClr val="tx2"/>
                </a:solidFill>
                <a:hlinkClick r:id="rId7"/>
              </a:rPr>
              <a:t>Hydrosphere Investigation Data Sheet</a:t>
            </a:r>
            <a:endParaRPr lang="en-US" sz="1800" b="1" dirty="0">
              <a:solidFill>
                <a:schemeClr val="tx2"/>
              </a:solidFill>
            </a:endParaRPr>
          </a:p>
          <a:p>
            <a:pPr marL="0" indent="0" algn="just">
              <a:buNone/>
            </a:pPr>
            <a:r>
              <a:rPr lang="en-US" sz="1800" b="1" dirty="0">
                <a:solidFill>
                  <a:schemeClr val="tx2"/>
                </a:solidFill>
                <a:hlinkClick r:id="rId8"/>
              </a:rPr>
              <a:t>Mapping your Hydrosphere Study Site Field Guide</a:t>
            </a:r>
            <a:endParaRPr lang="en-US" sz="1400" b="1" dirty="0">
              <a:solidFill>
                <a:schemeClr val="tx2"/>
              </a:solidFill>
            </a:endParaRPr>
          </a:p>
        </p:txBody>
      </p:sp>
    </p:spTree>
    <p:extLst>
      <p:ext uri="{BB962C8B-B14F-4D97-AF65-F5344CB8AC3E}">
        <p14:creationId xmlns:p14="http://schemas.microsoft.com/office/powerpoint/2010/main" val="1950202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16</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90" y="-1"/>
            <a:ext cx="7996710" cy="1001377"/>
          </a:xfrm>
          <a:prstGeom prst="rect">
            <a:avLst/>
          </a:prstGeom>
        </p:spPr>
      </p:pic>
      <p:pic>
        <p:nvPicPr>
          <p:cNvPr id="7" name="Picture 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 y="-8627"/>
            <a:ext cx="1152486" cy="6858002"/>
          </a:xfrm>
          <a:prstGeom prst="rect">
            <a:avLst/>
          </a:prstGeom>
        </p:spPr>
      </p:pic>
      <p:sp>
        <p:nvSpPr>
          <p:cNvPr id="2" name="Title 1"/>
          <p:cNvSpPr>
            <a:spLocks noGrp="1"/>
          </p:cNvSpPr>
          <p:nvPr>
            <p:ph type="title"/>
          </p:nvPr>
        </p:nvSpPr>
        <p:spPr>
          <a:xfrm>
            <a:off x="1257300" y="1150706"/>
            <a:ext cx="7886700" cy="1325563"/>
          </a:xfrm>
        </p:spPr>
        <p:txBody>
          <a:bodyPr>
            <a:normAutofit fontScale="90000"/>
          </a:bodyPr>
          <a:lstStyle/>
          <a:p>
            <a:r>
              <a:rPr lang="en-US" sz="2800" b="1" dirty="0">
                <a:solidFill>
                  <a:srgbClr val="000072"/>
                </a:solidFill>
              </a:rPr>
              <a:t>Overview of the Electrical Conductivity Protocol</a:t>
            </a:r>
            <a:br>
              <a:rPr lang="en-US" sz="2800" b="1" dirty="0">
                <a:solidFill>
                  <a:srgbClr val="000072"/>
                </a:solidFill>
              </a:rPr>
            </a:br>
            <a:br>
              <a:rPr lang="en-US" sz="2800" b="1" dirty="0">
                <a:solidFill>
                  <a:srgbClr val="000072"/>
                </a:solidFill>
              </a:rPr>
            </a:br>
            <a:r>
              <a:rPr lang="en-US" sz="2000" b="1" dirty="0">
                <a:solidFill>
                  <a:srgbClr val="002060"/>
                </a:solidFill>
              </a:rPr>
              <a:t>Your task is to measure the electrical conductivity of your water sample. Before you begin, make sure that the water conditions are right: </a:t>
            </a:r>
            <a:br>
              <a:rPr lang="en-US" sz="2800" b="1" dirty="0">
                <a:solidFill>
                  <a:schemeClr val="tx2"/>
                </a:solidFill>
              </a:rPr>
            </a:br>
            <a:endParaRPr lang="en-US" sz="2800" b="1" dirty="0">
              <a:solidFill>
                <a:srgbClr val="000072"/>
              </a:solidFill>
            </a:endParaRPr>
          </a:p>
        </p:txBody>
      </p:sp>
      <p:sp>
        <p:nvSpPr>
          <p:cNvPr id="3" name="Content Placeholder 2"/>
          <p:cNvSpPr>
            <a:spLocks noGrp="1"/>
          </p:cNvSpPr>
          <p:nvPr>
            <p:ph sz="half" idx="1"/>
          </p:nvPr>
        </p:nvSpPr>
        <p:spPr>
          <a:xfrm>
            <a:off x="1361127" y="2476269"/>
            <a:ext cx="4732646" cy="4878637"/>
          </a:xfrm>
        </p:spPr>
        <p:txBody>
          <a:bodyPr>
            <a:normAutofit/>
          </a:bodyPr>
          <a:lstStyle/>
          <a:p>
            <a:pPr marL="0" indent="0" algn="just">
              <a:buNone/>
            </a:pPr>
            <a:r>
              <a:rPr lang="en-US" sz="1400" dirty="0"/>
              <a:t>All water should be brought to room temperature (20  ̊ - 30  ̊ C) for testing, even if the manufacturer claims that the meter is temperature compensated. It is very important to take the temperature of the water when doing the conductivity measurement.</a:t>
            </a:r>
          </a:p>
          <a:p>
            <a:pPr marL="0" indent="0" algn="just">
              <a:buNone/>
            </a:pPr>
            <a:r>
              <a:rPr lang="en-US" sz="1400" dirty="0"/>
              <a:t>If the water at your Hydrosphere Study Site is not between 20  ̊ - 30  ̊ C, you need to either let the water warm in the sample bucket or separate container while students take other measurements at the hydrosphere study site, or collect a sample in a water bottle and take back to the classroom. After the water reaches 20  ̊ - 30  ̊ C, then you can take the conductivity measurement. </a:t>
            </a:r>
          </a:p>
          <a:p>
            <a:pPr marL="0" indent="0" algn="just">
              <a:buNone/>
            </a:pPr>
            <a:r>
              <a:rPr lang="en-US" sz="1400" dirty="0"/>
              <a:t>Never immerse the meter totally in water. Only the part indicated in the instructions for the meter should be immersed in water. </a:t>
            </a:r>
          </a:p>
          <a:p>
            <a:pPr marL="0" indent="0" algn="just">
              <a:buNone/>
            </a:pPr>
            <a:r>
              <a:rPr lang="en-US" sz="1400" dirty="0"/>
              <a:t>Most conductivity meters cannot measure the high conductivity characteristic of salt waters. </a:t>
            </a:r>
          </a:p>
        </p:txBody>
      </p:sp>
      <p:pic>
        <p:nvPicPr>
          <p:cNvPr id="5" name="Content Placeholder 4" descr="Photos of students taking water temperature and then using the electrical conductivity probe from the side of the wate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07610" y="2476269"/>
            <a:ext cx="2527300" cy="3924300"/>
          </a:xfrm>
        </p:spPr>
      </p:pic>
    </p:spTree>
    <p:extLst>
      <p:ext uri="{BB962C8B-B14F-4D97-AF65-F5344CB8AC3E}">
        <p14:creationId xmlns:p14="http://schemas.microsoft.com/office/powerpoint/2010/main" val="82656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17</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90" y="-1"/>
            <a:ext cx="7996710" cy="1001377"/>
          </a:xfrm>
          <a:prstGeom prst="rect">
            <a:avLst/>
          </a:prstGeom>
        </p:spPr>
      </p:pic>
      <p:pic>
        <p:nvPicPr>
          <p:cNvPr id="7" name="Picture 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 y="-8627"/>
            <a:ext cx="1152486" cy="6858002"/>
          </a:xfrm>
          <a:prstGeom prst="rect">
            <a:avLst/>
          </a:prstGeom>
        </p:spPr>
      </p:pic>
      <p:sp>
        <p:nvSpPr>
          <p:cNvPr id="2" name="Title 1"/>
          <p:cNvSpPr>
            <a:spLocks noGrp="1"/>
          </p:cNvSpPr>
          <p:nvPr>
            <p:ph type="title"/>
          </p:nvPr>
        </p:nvSpPr>
        <p:spPr>
          <a:xfrm>
            <a:off x="1147290" y="1424736"/>
            <a:ext cx="7886700" cy="362426"/>
          </a:xfrm>
        </p:spPr>
        <p:txBody>
          <a:bodyPr>
            <a:normAutofit fontScale="90000"/>
          </a:bodyPr>
          <a:lstStyle/>
          <a:p>
            <a:r>
              <a:rPr lang="en-US" sz="2800" b="1" dirty="0">
                <a:solidFill>
                  <a:srgbClr val="000072"/>
                </a:solidFill>
              </a:rPr>
              <a:t>Assemble Equipment for Calibration of the EC Instrument</a:t>
            </a:r>
            <a:br>
              <a:rPr lang="en-US" sz="2800" b="1" dirty="0">
                <a:solidFill>
                  <a:srgbClr val="000072"/>
                </a:solidFill>
              </a:rPr>
            </a:br>
            <a:br>
              <a:rPr lang="en-US" sz="2800" b="1" dirty="0">
                <a:solidFill>
                  <a:schemeClr val="tx2"/>
                </a:solidFill>
              </a:rPr>
            </a:br>
            <a:endParaRPr lang="en-US" sz="2800" b="1" dirty="0">
              <a:solidFill>
                <a:srgbClr val="000072"/>
              </a:solidFill>
            </a:endParaRPr>
          </a:p>
        </p:txBody>
      </p:sp>
      <p:sp>
        <p:nvSpPr>
          <p:cNvPr id="3" name="Content Placeholder 2"/>
          <p:cNvSpPr>
            <a:spLocks noGrp="1"/>
          </p:cNvSpPr>
          <p:nvPr>
            <p:ph sz="half" idx="1"/>
          </p:nvPr>
        </p:nvSpPr>
        <p:spPr>
          <a:xfrm>
            <a:off x="1147290" y="1629603"/>
            <a:ext cx="7607054" cy="4878637"/>
          </a:xfrm>
        </p:spPr>
        <p:txBody>
          <a:bodyPr>
            <a:normAutofit fontScale="92500" lnSpcReduction="10000"/>
          </a:bodyPr>
          <a:lstStyle/>
          <a:p>
            <a:pPr marL="0" indent="0">
              <a:buNone/>
            </a:pPr>
            <a:r>
              <a:rPr lang="en-US" sz="1400" b="1" dirty="0">
                <a:solidFill>
                  <a:srgbClr val="002060"/>
                </a:solidFill>
              </a:rPr>
              <a:t>Your task is to measure the electrical conductivity of your water sample. Before you begin, make sure that the sample has the right temperature and salinity to produce an accurate reading.</a:t>
            </a:r>
            <a:endParaRPr lang="en-US" sz="1400" b="1" dirty="0"/>
          </a:p>
          <a:p>
            <a:pPr marL="0" indent="0">
              <a:buNone/>
            </a:pPr>
            <a:r>
              <a:rPr lang="en-US" sz="1400" b="1" dirty="0"/>
              <a:t>You will need: </a:t>
            </a:r>
          </a:p>
          <a:p>
            <a:endParaRPr lang="en-US" sz="1400" dirty="0"/>
          </a:p>
          <a:p>
            <a:pPr marL="285750" indent="-285750">
              <a:buFont typeface="Arial"/>
              <a:buChar char="•"/>
            </a:pPr>
            <a:r>
              <a:rPr lang="en-US" sz="1400" dirty="0"/>
              <a:t>Electrical conductivity meter</a:t>
            </a:r>
          </a:p>
          <a:p>
            <a:pPr marL="285750" indent="-285750">
              <a:buFont typeface="Arial"/>
              <a:buChar char="•"/>
            </a:pPr>
            <a:r>
              <a:rPr lang="en-US" sz="1400" dirty="0"/>
              <a:t>Thermometer</a:t>
            </a:r>
          </a:p>
          <a:p>
            <a:pPr marL="285750" indent="-285750">
              <a:buFont typeface="Arial"/>
              <a:buChar char="•"/>
            </a:pPr>
            <a:r>
              <a:rPr lang="en-US" sz="1400" dirty="0"/>
              <a:t>Distilled water in a wash bottle</a:t>
            </a:r>
          </a:p>
          <a:p>
            <a:pPr marL="285750" indent="-285750">
              <a:buFont typeface="Arial"/>
              <a:buChar char="•"/>
            </a:pPr>
            <a:r>
              <a:rPr lang="en-US" sz="1400" dirty="0"/>
              <a:t>Paper towels or soft tissue</a:t>
            </a:r>
          </a:p>
          <a:p>
            <a:pPr marL="285750" indent="-285750">
              <a:buFont typeface="Arial"/>
              <a:buChar char="•"/>
            </a:pPr>
            <a:r>
              <a:rPr lang="en-US" sz="1400" dirty="0"/>
              <a:t>2 100-mL beakers or plastic cups</a:t>
            </a:r>
          </a:p>
          <a:p>
            <a:pPr marL="285750" indent="-285750">
              <a:buFont typeface="Arial"/>
              <a:buChar char="•"/>
            </a:pPr>
            <a:r>
              <a:rPr lang="en-US" sz="1400" dirty="0"/>
              <a:t>Protective gloves</a:t>
            </a:r>
          </a:p>
          <a:p>
            <a:pPr marL="285750" indent="-285750">
              <a:buFont typeface="Arial"/>
              <a:buChar char="•"/>
            </a:pPr>
            <a:r>
              <a:rPr lang="en-US" sz="1400" dirty="0"/>
              <a:t>Small screwdriver</a:t>
            </a:r>
          </a:p>
          <a:p>
            <a:pPr marL="285750" indent="-285750">
              <a:buFont typeface="Arial"/>
              <a:buChar char="•"/>
            </a:pPr>
            <a:r>
              <a:rPr lang="en-US" sz="1400" dirty="0"/>
              <a:t>Standard Calibration solution</a:t>
            </a:r>
          </a:p>
          <a:p>
            <a:endParaRPr lang="en-US" sz="1400" dirty="0"/>
          </a:p>
          <a:p>
            <a:pPr marL="0" indent="0">
              <a:buNone/>
            </a:pPr>
            <a:r>
              <a:rPr lang="en-US" sz="1400" b="1" dirty="0"/>
              <a:t>Document Links:</a:t>
            </a:r>
          </a:p>
          <a:p>
            <a:endParaRPr lang="en-US" sz="1400" b="1" dirty="0"/>
          </a:p>
          <a:p>
            <a:r>
              <a:rPr lang="en-US" sz="1400" b="1" dirty="0">
                <a:hlinkClick r:id="rId4"/>
              </a:rPr>
              <a:t>Electrical Conductivity Field Guide Protocol </a:t>
            </a:r>
            <a:endParaRPr lang="en-US" sz="1400" b="1" dirty="0"/>
          </a:p>
          <a:p>
            <a:r>
              <a:rPr lang="en-US" sz="1400" b="1" dirty="0">
                <a:hlinkClick r:id="rId5"/>
              </a:rPr>
              <a:t>Hydrosphere Investigation Data Sheet</a:t>
            </a:r>
            <a:endParaRPr lang="en-US" sz="1400" b="1" dirty="0"/>
          </a:p>
          <a:p>
            <a:pPr algn="just"/>
            <a:endParaRPr lang="en-US" sz="1400" dirty="0"/>
          </a:p>
        </p:txBody>
      </p:sp>
      <p:pic>
        <p:nvPicPr>
          <p:cNvPr id="8" name="Content Placeholder 7" descr="Illustration of equipment needed for the protocol"/>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4673600" y="2096294"/>
            <a:ext cx="3797300" cy="3810000"/>
          </a:xfrm>
        </p:spPr>
      </p:pic>
    </p:spTree>
    <p:extLst>
      <p:ext uri="{BB962C8B-B14F-4D97-AF65-F5344CB8AC3E}">
        <p14:creationId xmlns:p14="http://schemas.microsoft.com/office/powerpoint/2010/main" val="321468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18</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90" y="-1"/>
            <a:ext cx="7996710" cy="1001377"/>
          </a:xfrm>
          <a:prstGeom prst="rect">
            <a:avLst/>
          </a:prstGeom>
        </p:spPr>
      </p:pic>
      <p:pic>
        <p:nvPicPr>
          <p:cNvPr id="7" name="Picture 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 y="-8627"/>
            <a:ext cx="1152486" cy="6858002"/>
          </a:xfrm>
          <a:prstGeom prst="rect">
            <a:avLst/>
          </a:prstGeom>
        </p:spPr>
      </p:pic>
      <p:sp>
        <p:nvSpPr>
          <p:cNvPr id="2" name="Title 1"/>
          <p:cNvSpPr>
            <a:spLocks noGrp="1"/>
          </p:cNvSpPr>
          <p:nvPr>
            <p:ph type="title"/>
          </p:nvPr>
        </p:nvSpPr>
        <p:spPr>
          <a:xfrm>
            <a:off x="1147290" y="1501161"/>
            <a:ext cx="7886700" cy="362426"/>
          </a:xfrm>
        </p:spPr>
        <p:txBody>
          <a:bodyPr>
            <a:normAutofit fontScale="90000"/>
          </a:bodyPr>
          <a:lstStyle/>
          <a:p>
            <a:r>
              <a:rPr lang="en-US" sz="2400" b="1" dirty="0">
                <a:solidFill>
                  <a:srgbClr val="000072"/>
                </a:solidFill>
              </a:rPr>
              <a:t>Electrical Conductivity </a:t>
            </a:r>
            <a:r>
              <a:rPr lang="en-US" sz="2400" b="1">
                <a:solidFill>
                  <a:srgbClr val="000072"/>
                </a:solidFill>
              </a:rPr>
              <a:t>Meter </a:t>
            </a:r>
            <a:br>
              <a:rPr lang="en-US" sz="2800" b="1" dirty="0">
                <a:solidFill>
                  <a:srgbClr val="000072"/>
                </a:solidFill>
              </a:rPr>
            </a:br>
            <a:br>
              <a:rPr lang="en-US" sz="2800" b="1" dirty="0">
                <a:solidFill>
                  <a:schemeClr val="tx2"/>
                </a:solidFill>
              </a:rPr>
            </a:br>
            <a:endParaRPr lang="en-US" sz="2800" b="1" dirty="0">
              <a:solidFill>
                <a:srgbClr val="000072"/>
              </a:solidFill>
            </a:endParaRPr>
          </a:p>
        </p:txBody>
      </p:sp>
      <p:sp>
        <p:nvSpPr>
          <p:cNvPr id="3" name="Content Placeholder 2"/>
          <p:cNvSpPr>
            <a:spLocks noGrp="1"/>
          </p:cNvSpPr>
          <p:nvPr>
            <p:ph sz="half" idx="1"/>
          </p:nvPr>
        </p:nvSpPr>
        <p:spPr>
          <a:xfrm>
            <a:off x="1147290" y="1629603"/>
            <a:ext cx="5477030" cy="4878637"/>
          </a:xfrm>
        </p:spPr>
        <p:txBody>
          <a:bodyPr>
            <a:normAutofit/>
          </a:bodyPr>
          <a:lstStyle/>
          <a:p>
            <a:r>
              <a:rPr lang="en-US" sz="1400" b="1" dirty="0">
                <a:solidFill>
                  <a:srgbClr val="002060"/>
                </a:solidFill>
              </a:rPr>
              <a:t>Your task is to measure the electrical conductivity of your water sample. Before you begin, make sure that the sample has the right temperature and salinity to produce an accurate reading.</a:t>
            </a:r>
            <a:endParaRPr lang="en-US" sz="1400" b="1" dirty="0"/>
          </a:p>
          <a:p>
            <a:pPr algn="just"/>
            <a:endParaRPr lang="en-US" sz="1400" dirty="0"/>
          </a:p>
          <a:p>
            <a:pPr algn="just"/>
            <a:r>
              <a:rPr lang="en-US" sz="1400" dirty="0"/>
              <a:t>The electrical conductivity of a water body can be determined using a portable electrical conductivity meter.</a:t>
            </a:r>
          </a:p>
          <a:p>
            <a:pPr algn="just"/>
            <a:endParaRPr lang="en-US" sz="1400" dirty="0"/>
          </a:p>
          <a:p>
            <a:pPr algn="just"/>
            <a:r>
              <a:rPr lang="en-US" sz="1400" dirty="0"/>
              <a:t>Conductivity is measured with an electrical conductivity meter. Voltage is applied between two electrodes as the probe end of the meter is immersed in the sample water. The drop in voltage caused by the resistance of the water is used to calculate the conductivity per centimeter. </a:t>
            </a:r>
          </a:p>
          <a:p>
            <a:pPr algn="just"/>
            <a:endParaRPr lang="en-US" sz="1400" dirty="0"/>
          </a:p>
          <a:p>
            <a:pPr algn="just"/>
            <a:r>
              <a:rPr lang="en-US" sz="1400" dirty="0"/>
              <a:t>There are several manufacturers and models of conductivity meters. Some models may measure conductivity in increments of 10 µS / cm; others in increments of 1.0 µS /cm. If your model measures in increments of 10 µS /cm, you will have to calibrate it as closely as you can to the standard solution. </a:t>
            </a:r>
          </a:p>
          <a:p>
            <a:pPr algn="just"/>
            <a:endParaRPr lang="en-US" sz="1400" dirty="0"/>
          </a:p>
        </p:txBody>
      </p:sp>
      <p:pic>
        <p:nvPicPr>
          <p:cNvPr id="9" name="Content Placeholder 8" descr="Photograph of a EC meter. There is a meter end, with a digital display, and a probe end, which is immersed into the sample. "/>
          <p:cNvPicPr>
            <a:picLocks noGrp="1" noChangeAspect="1"/>
          </p:cNvPicPr>
          <p:nvPr>
            <p:ph sz="half" idx="2"/>
          </p:nvPr>
        </p:nvPicPr>
        <p:blipFill>
          <a:blip r:embed="rId4"/>
          <a:stretch>
            <a:fillRect/>
          </a:stretch>
        </p:blipFill>
        <p:spPr>
          <a:xfrm>
            <a:off x="6822537" y="1600968"/>
            <a:ext cx="2211453" cy="4351338"/>
          </a:xfrm>
          <a:prstGeom prst="rect">
            <a:avLst/>
          </a:prstGeom>
        </p:spPr>
      </p:pic>
      <p:pic>
        <p:nvPicPr>
          <p:cNvPr id="11" name="Picture 10" descr="Caution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434" y="6067864"/>
            <a:ext cx="399410" cy="409377"/>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718844" y="6067864"/>
            <a:ext cx="7143001" cy="523220"/>
          </a:xfrm>
          <a:prstGeom prst="rect">
            <a:avLst/>
          </a:prstGeom>
          <a:noFill/>
        </p:spPr>
        <p:txBody>
          <a:bodyPr wrap="square" rtlCol="0">
            <a:spAutoFit/>
          </a:bodyPr>
          <a:lstStyle/>
          <a:p>
            <a:r>
              <a:rPr lang="en-US" sz="1400" b="1" dirty="0">
                <a:solidFill>
                  <a:srgbClr val="000090"/>
                </a:solidFill>
              </a:rPr>
              <a:t>Pay close attention to your calibration procedure. Without the calibration step your electrical conductivity data will not be meaningful or comparable to data collected by others!  </a:t>
            </a:r>
          </a:p>
        </p:txBody>
      </p:sp>
    </p:spTree>
    <p:extLst>
      <p:ext uri="{BB962C8B-B14F-4D97-AF65-F5344CB8AC3E}">
        <p14:creationId xmlns:p14="http://schemas.microsoft.com/office/powerpoint/2010/main" val="773622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1</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138" y="0"/>
            <a:ext cx="7974862" cy="991096"/>
          </a:xfrm>
          <a:prstGeom prst="rect">
            <a:avLst/>
          </a:prstGeom>
        </p:spPr>
      </p:pic>
      <p:pic>
        <p:nvPicPr>
          <p:cNvPr id="7" name="Picture 6" descr="Menu:  What is electrical conductiv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69139" cy="6858000"/>
          </a:xfrm>
          <a:prstGeom prst="rect">
            <a:avLst/>
          </a:prstGeom>
        </p:spPr>
      </p:pic>
      <p:sp>
        <p:nvSpPr>
          <p:cNvPr id="2" name="Title 1"/>
          <p:cNvSpPr>
            <a:spLocks noGrp="1"/>
          </p:cNvSpPr>
          <p:nvPr>
            <p:ph type="title"/>
          </p:nvPr>
        </p:nvSpPr>
        <p:spPr>
          <a:xfrm>
            <a:off x="1147137" y="991096"/>
            <a:ext cx="1970809" cy="596180"/>
          </a:xfrm>
        </p:spPr>
        <p:txBody>
          <a:bodyPr>
            <a:normAutofit/>
          </a:bodyPr>
          <a:lstStyle/>
          <a:p>
            <a:pPr marL="0" marR="0">
              <a:spcBef>
                <a:spcPts val="0"/>
              </a:spcBef>
              <a:spcAft>
                <a:spcPts val="0"/>
              </a:spcAft>
            </a:pPr>
            <a:r>
              <a:rPr lang="en-US" sz="3200" b="1" dirty="0">
                <a:solidFill>
                  <a:srgbClr val="000090"/>
                </a:solidFill>
                <a:ea typeface="ＭＳ 明朝"/>
                <a:cs typeface="Times New Roman"/>
              </a:rPr>
              <a:t>Overview</a:t>
            </a:r>
          </a:p>
        </p:txBody>
      </p:sp>
      <p:sp>
        <p:nvSpPr>
          <p:cNvPr id="3" name="Content Placeholder 2"/>
          <p:cNvSpPr>
            <a:spLocks noGrp="1"/>
          </p:cNvSpPr>
          <p:nvPr>
            <p:ph sz="half" idx="1"/>
          </p:nvPr>
        </p:nvSpPr>
        <p:spPr>
          <a:xfrm>
            <a:off x="1147137" y="1628281"/>
            <a:ext cx="7861396" cy="4857186"/>
          </a:xfrm>
        </p:spPr>
        <p:txBody>
          <a:bodyPr>
            <a:normAutofit lnSpcReduction="10000"/>
          </a:bodyPr>
          <a:lstStyle/>
          <a:p>
            <a:pPr marL="0" marR="0" indent="0">
              <a:spcBef>
                <a:spcPts val="0"/>
              </a:spcBef>
              <a:spcAft>
                <a:spcPts val="0"/>
              </a:spcAft>
              <a:buNone/>
            </a:pPr>
            <a:r>
              <a:rPr lang="en-US" sz="2400" b="1" dirty="0">
                <a:solidFill>
                  <a:srgbClr val="000090"/>
                </a:solidFill>
                <a:ea typeface="ＭＳ 明朝"/>
                <a:cs typeface="Times New Roman"/>
              </a:rPr>
              <a:t>This module:</a:t>
            </a:r>
            <a:r>
              <a:rPr lang="en-US" sz="2000" b="1" dirty="0">
                <a:solidFill>
                  <a:srgbClr val="000090"/>
                </a:solidFill>
                <a:ea typeface="ＭＳ 明朝"/>
                <a:cs typeface="Times New Roman"/>
              </a:rPr>
              <a:t> </a:t>
            </a:r>
          </a:p>
          <a:p>
            <a:pPr marL="0" marR="0">
              <a:spcBef>
                <a:spcPts val="0"/>
              </a:spcBef>
              <a:spcAft>
                <a:spcPts val="0"/>
              </a:spcAft>
            </a:pPr>
            <a:endParaRPr lang="en-US" sz="1050" dirty="0">
              <a:ea typeface="ＭＳ 明朝"/>
              <a:cs typeface="Times New Roman"/>
            </a:endParaRPr>
          </a:p>
          <a:p>
            <a:pPr marL="342900" lvl="0" indent="-342900">
              <a:spcBef>
                <a:spcPts val="0"/>
              </a:spcBef>
              <a:buFont typeface="Arial"/>
              <a:buChar char="•"/>
              <a:tabLst>
                <a:tab pos="457200" algn="l"/>
              </a:tabLst>
            </a:pPr>
            <a:r>
              <a:rPr lang="en-US" sz="2000" b="1" dirty="0">
                <a:solidFill>
                  <a:srgbClr val="000090"/>
                </a:solidFill>
                <a:ea typeface="ＭＳ 明朝"/>
                <a:cs typeface="Times New Roman"/>
              </a:rPr>
              <a:t>Reviews the selection of a GLOBE hydrology site </a:t>
            </a:r>
            <a:endParaRPr lang="en-US" sz="1050" dirty="0">
              <a:ea typeface="ＭＳ 明朝"/>
              <a:cs typeface="Times New Roman"/>
            </a:endParaRPr>
          </a:p>
          <a:p>
            <a:pPr marL="342900" lvl="0" indent="-342900">
              <a:spcBef>
                <a:spcPts val="0"/>
              </a:spcBef>
              <a:buFont typeface="Arial"/>
              <a:buChar char="•"/>
              <a:tabLst>
                <a:tab pos="457200" algn="l"/>
              </a:tabLst>
            </a:pPr>
            <a:r>
              <a:rPr lang="en-US" sz="2000" b="1" dirty="0">
                <a:solidFill>
                  <a:srgbClr val="000090"/>
                </a:solidFill>
                <a:ea typeface="ＭＳ 明朝"/>
                <a:cs typeface="Times New Roman"/>
              </a:rPr>
              <a:t>Reviews the water sampling technique used in GLOBE hydrology protocols</a:t>
            </a:r>
            <a:endParaRPr lang="en-US" sz="1050" dirty="0">
              <a:ea typeface="ＭＳ 明朝"/>
              <a:cs typeface="Times New Roman"/>
            </a:endParaRPr>
          </a:p>
          <a:p>
            <a:pPr marL="342900" lvl="0" indent="-342900">
              <a:spcBef>
                <a:spcPts val="0"/>
              </a:spcBef>
              <a:buFont typeface="Arial"/>
              <a:buChar char="•"/>
              <a:tabLst>
                <a:tab pos="457200" algn="l"/>
              </a:tabLst>
            </a:pPr>
            <a:r>
              <a:rPr lang="en-US" sz="2000" b="1" dirty="0">
                <a:solidFill>
                  <a:srgbClr val="000090"/>
                </a:solidFill>
                <a:ea typeface="ＭＳ 明朝"/>
                <a:cs typeface="Times New Roman"/>
              </a:rPr>
              <a:t>Provides a step by step introduction of the protocol method</a:t>
            </a:r>
          </a:p>
          <a:p>
            <a:pPr marL="342900" lvl="0" indent="-342900">
              <a:spcBef>
                <a:spcPts val="0"/>
              </a:spcBef>
              <a:buFont typeface="Arial"/>
              <a:buChar char="•"/>
              <a:tabLst>
                <a:tab pos="457200" algn="l"/>
              </a:tabLst>
            </a:pPr>
            <a:endParaRPr lang="en-US" sz="2400" dirty="0">
              <a:ea typeface="ＭＳ 明朝"/>
              <a:cs typeface="Times New Roman"/>
            </a:endParaRPr>
          </a:p>
          <a:p>
            <a:pPr marL="0" marR="0" indent="0">
              <a:spcBef>
                <a:spcPts val="0"/>
              </a:spcBef>
              <a:spcAft>
                <a:spcPts val="0"/>
              </a:spcAft>
              <a:buNone/>
            </a:pPr>
            <a:r>
              <a:rPr lang="en-US" sz="2400" b="1" dirty="0">
                <a:solidFill>
                  <a:srgbClr val="000090"/>
                </a:solidFill>
                <a:ea typeface="ＭＳ 明朝"/>
                <a:cs typeface="Times New Roman"/>
              </a:rPr>
              <a:t>Learning Objectives</a:t>
            </a:r>
          </a:p>
          <a:p>
            <a:pPr marL="0" marR="0" indent="0">
              <a:spcBef>
                <a:spcPts val="0"/>
              </a:spcBef>
              <a:spcAft>
                <a:spcPts val="0"/>
              </a:spcAft>
              <a:buNone/>
            </a:pPr>
            <a:endParaRPr lang="en-US" sz="1050" dirty="0">
              <a:ea typeface="ＭＳ 明朝"/>
              <a:cs typeface="Times New Roman"/>
            </a:endParaRPr>
          </a:p>
          <a:p>
            <a:pPr marL="0" marR="0" indent="0">
              <a:spcBef>
                <a:spcPts val="0"/>
              </a:spcBef>
              <a:spcAft>
                <a:spcPts val="0"/>
              </a:spcAft>
              <a:buNone/>
            </a:pPr>
            <a:r>
              <a:rPr lang="en-US" sz="2000" b="1" i="1" dirty="0">
                <a:solidFill>
                  <a:srgbClr val="000090"/>
                </a:solidFill>
                <a:ea typeface="ＭＳ 明朝"/>
                <a:cs typeface="Times New Roman"/>
              </a:rPr>
              <a:t>After completing this module, you will be able to:</a:t>
            </a:r>
          </a:p>
          <a:p>
            <a:pPr marL="0" marR="0">
              <a:spcBef>
                <a:spcPts val="0"/>
              </a:spcBef>
              <a:spcAft>
                <a:spcPts val="0"/>
              </a:spcAft>
            </a:pPr>
            <a:endParaRPr lang="en-US" sz="1050" dirty="0">
              <a:ea typeface="ＭＳ 明朝"/>
              <a:cs typeface="Times New Roman"/>
            </a:endParaRPr>
          </a:p>
          <a:p>
            <a:pPr marL="342900" lvl="0" indent="-342900">
              <a:spcBef>
                <a:spcPts val="0"/>
              </a:spcBef>
              <a:buFont typeface="Arial"/>
              <a:buChar char="•"/>
              <a:tabLst>
                <a:tab pos="457200" algn="l"/>
              </a:tabLst>
            </a:pPr>
            <a:r>
              <a:rPr lang="en-US" sz="2000" b="1" dirty="0">
                <a:solidFill>
                  <a:srgbClr val="000090"/>
                </a:solidFill>
                <a:ea typeface="ＭＳ 明朝"/>
                <a:cs typeface="Times New Roman"/>
              </a:rPr>
              <a:t>Define electrical conductivity and  explain how environmental variables result in different measurements</a:t>
            </a:r>
            <a:endParaRPr lang="en-US" sz="1050" dirty="0">
              <a:ea typeface="ＭＳ 明朝"/>
              <a:cs typeface="Times New Roman"/>
            </a:endParaRPr>
          </a:p>
          <a:p>
            <a:pPr marL="342900" lvl="0" indent="-342900">
              <a:spcBef>
                <a:spcPts val="0"/>
              </a:spcBef>
              <a:buFont typeface="Arial"/>
              <a:buChar char="•"/>
              <a:tabLst>
                <a:tab pos="457200" algn="l"/>
              </a:tabLst>
            </a:pPr>
            <a:r>
              <a:rPr lang="en-US" sz="2000" b="1" dirty="0">
                <a:solidFill>
                  <a:srgbClr val="000090"/>
                </a:solidFill>
                <a:ea typeface="ＭＳ 明朝"/>
                <a:cs typeface="Times New Roman"/>
              </a:rPr>
              <a:t>Describe the importance of instrument calibration in the collection of accurate data</a:t>
            </a:r>
            <a:endParaRPr lang="en-US" sz="1050" dirty="0">
              <a:ea typeface="ＭＳ 明朝"/>
              <a:cs typeface="Times New Roman"/>
            </a:endParaRPr>
          </a:p>
          <a:p>
            <a:pPr marL="342900" lvl="0" indent="-342900">
              <a:spcBef>
                <a:spcPts val="0"/>
              </a:spcBef>
              <a:buFont typeface="Arial"/>
              <a:buChar char="•"/>
              <a:tabLst>
                <a:tab pos="457200" algn="l"/>
              </a:tabLst>
            </a:pPr>
            <a:r>
              <a:rPr lang="en-US" sz="2000" b="1" dirty="0">
                <a:solidFill>
                  <a:srgbClr val="000090"/>
                </a:solidFill>
                <a:ea typeface="ＭＳ 明朝"/>
                <a:cs typeface="Times New Roman"/>
              </a:rPr>
              <a:t>Conduct water electrical conductivity measurements </a:t>
            </a:r>
          </a:p>
          <a:p>
            <a:pPr marL="342900" lvl="0" indent="-342900">
              <a:spcBef>
                <a:spcPts val="0"/>
              </a:spcBef>
              <a:buFont typeface="Arial"/>
              <a:buChar char="•"/>
              <a:tabLst>
                <a:tab pos="457200" algn="l"/>
              </a:tabLst>
            </a:pPr>
            <a:r>
              <a:rPr lang="en-US" sz="2000" b="1" dirty="0">
                <a:solidFill>
                  <a:srgbClr val="000090"/>
                </a:solidFill>
                <a:ea typeface="ＭＳ 明朝"/>
                <a:cs typeface="Times New Roman"/>
              </a:rPr>
              <a:t>Upload data to the GLOBE portal</a:t>
            </a:r>
            <a:endParaRPr lang="en-US" sz="1050" dirty="0">
              <a:ea typeface="ＭＳ 明朝"/>
              <a:cs typeface="Times New Roman"/>
            </a:endParaRPr>
          </a:p>
          <a:p>
            <a:pPr marL="342900" lvl="0" indent="-342900">
              <a:spcBef>
                <a:spcPts val="0"/>
              </a:spcBef>
              <a:buFont typeface="Arial"/>
              <a:buChar char="•"/>
              <a:tabLst>
                <a:tab pos="457200" algn="l"/>
              </a:tabLst>
            </a:pPr>
            <a:r>
              <a:rPr lang="en-US" sz="2000" b="1" dirty="0">
                <a:solidFill>
                  <a:srgbClr val="000090"/>
                </a:solidFill>
                <a:ea typeface="ＭＳ 明朝"/>
                <a:cs typeface="Times New Roman"/>
              </a:rPr>
              <a:t>Visualize data using GLOBE’s Visualization System</a:t>
            </a:r>
          </a:p>
          <a:p>
            <a:pPr marL="342900" lvl="0" indent="-342900">
              <a:spcBef>
                <a:spcPts val="0"/>
              </a:spcBef>
              <a:buFont typeface="Arial"/>
              <a:buChar char="•"/>
              <a:tabLst>
                <a:tab pos="457200" algn="l"/>
              </a:tabLst>
            </a:pPr>
            <a:endParaRPr lang="en-US" sz="2000" b="1" dirty="0">
              <a:solidFill>
                <a:srgbClr val="000090"/>
              </a:solidFill>
              <a:ea typeface="ＭＳ 明朝"/>
              <a:cs typeface="Times New Roman"/>
            </a:endParaRPr>
          </a:p>
          <a:p>
            <a:pPr marL="0" lvl="0" indent="0">
              <a:spcBef>
                <a:spcPts val="0"/>
              </a:spcBef>
              <a:buNone/>
              <a:tabLst>
                <a:tab pos="457200" algn="l"/>
              </a:tabLst>
            </a:pPr>
            <a:r>
              <a:rPr lang="en-US" sz="2000" b="1" dirty="0">
                <a:solidFill>
                  <a:srgbClr val="000090"/>
                </a:solidFill>
                <a:ea typeface="ＭＳ 明朝"/>
                <a:cs typeface="Times New Roman"/>
              </a:rPr>
              <a:t>Estimated time to complete this module: 1.5 hours.</a:t>
            </a:r>
            <a:endParaRPr lang="en-US" sz="1050" dirty="0">
              <a:ea typeface="ＭＳ 明朝"/>
              <a:cs typeface="Times New Roman"/>
            </a:endParaRPr>
          </a:p>
        </p:txBody>
      </p:sp>
    </p:spTree>
    <p:extLst>
      <p:ext uri="{BB962C8B-B14F-4D97-AF65-F5344CB8AC3E}">
        <p14:creationId xmlns:p14="http://schemas.microsoft.com/office/powerpoint/2010/main" val="497925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19</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90" y="-1"/>
            <a:ext cx="7996710" cy="1001377"/>
          </a:xfrm>
          <a:prstGeom prst="rect">
            <a:avLst/>
          </a:prstGeom>
        </p:spPr>
      </p:pic>
      <p:pic>
        <p:nvPicPr>
          <p:cNvPr id="7" name="Picture 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 y="-8627"/>
            <a:ext cx="1152486" cy="6858002"/>
          </a:xfrm>
          <a:prstGeom prst="rect">
            <a:avLst/>
          </a:prstGeom>
        </p:spPr>
      </p:pic>
      <p:sp>
        <p:nvSpPr>
          <p:cNvPr id="2" name="Title 1"/>
          <p:cNvSpPr>
            <a:spLocks noGrp="1"/>
          </p:cNvSpPr>
          <p:nvPr>
            <p:ph type="title"/>
          </p:nvPr>
        </p:nvSpPr>
        <p:spPr>
          <a:xfrm>
            <a:off x="1202295" y="872962"/>
            <a:ext cx="7886700" cy="1224896"/>
          </a:xfrm>
        </p:spPr>
        <p:txBody>
          <a:bodyPr>
            <a:normAutofit/>
          </a:bodyPr>
          <a:lstStyle/>
          <a:p>
            <a:r>
              <a:rPr lang="en-US" sz="2400" b="1" dirty="0">
                <a:solidFill>
                  <a:srgbClr val="000072"/>
                </a:solidFill>
              </a:rPr>
              <a:t>Calibration of the Electrical Conductivity Probe (1/2)</a:t>
            </a:r>
            <a:br>
              <a:rPr lang="en-US" sz="2400" dirty="0"/>
            </a:br>
            <a:endParaRPr lang="en-US" sz="2800" b="1" dirty="0">
              <a:solidFill>
                <a:srgbClr val="000072"/>
              </a:solidFill>
            </a:endParaRPr>
          </a:p>
        </p:txBody>
      </p:sp>
      <p:sp>
        <p:nvSpPr>
          <p:cNvPr id="3" name="Content Placeholder 2"/>
          <p:cNvSpPr>
            <a:spLocks noGrp="1"/>
          </p:cNvSpPr>
          <p:nvPr>
            <p:ph sz="half" idx="1"/>
          </p:nvPr>
        </p:nvSpPr>
        <p:spPr>
          <a:xfrm>
            <a:off x="1202295" y="1329701"/>
            <a:ext cx="7714555" cy="768157"/>
          </a:xfrm>
        </p:spPr>
        <p:txBody>
          <a:bodyPr>
            <a:normAutofit lnSpcReduction="10000"/>
          </a:bodyPr>
          <a:lstStyle/>
          <a:p>
            <a:endParaRPr lang="en-US" sz="1400" b="1" dirty="0">
              <a:solidFill>
                <a:srgbClr val="000090"/>
              </a:solidFill>
            </a:endParaRPr>
          </a:p>
          <a:p>
            <a:pPr marL="0" indent="0">
              <a:buNone/>
            </a:pPr>
            <a:r>
              <a:rPr lang="en-US" sz="1400" dirty="0"/>
              <a:t>Before you take electrical conductivity measurements, you need to ensure that your meter is calibrated and able to take accurate measurements.</a:t>
            </a:r>
            <a:r>
              <a:rPr lang="en-US" sz="1400" b="1" dirty="0">
                <a:solidFill>
                  <a:srgbClr val="000090"/>
                </a:solidFill>
              </a:rPr>
              <a:t> </a:t>
            </a:r>
          </a:p>
          <a:p>
            <a:pPr algn="just"/>
            <a:endParaRPr lang="en-US" sz="1400" dirty="0"/>
          </a:p>
        </p:txBody>
      </p:sp>
      <p:sp>
        <p:nvSpPr>
          <p:cNvPr id="13" name="Content Placeholder 3"/>
          <p:cNvSpPr txBox="1">
            <a:spLocks/>
          </p:cNvSpPr>
          <p:nvPr/>
        </p:nvSpPr>
        <p:spPr>
          <a:xfrm>
            <a:off x="1202295" y="2108652"/>
            <a:ext cx="4278150" cy="435133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Here are the steps:</a:t>
            </a:r>
          </a:p>
          <a:p>
            <a:endParaRPr lang="en-US" b="1" dirty="0"/>
          </a:p>
          <a:p>
            <a:pPr marL="514350" indent="-514350">
              <a:buFont typeface="+mj-lt"/>
              <a:buAutoNum type="arabicPeriod"/>
            </a:pPr>
            <a:r>
              <a:rPr lang="en-US" dirty="0"/>
              <a:t>Bring the standard solution to room temperature (about 25° C).</a:t>
            </a:r>
          </a:p>
          <a:p>
            <a:pPr marL="514350" indent="-514350">
              <a:buFont typeface="+mj-lt"/>
              <a:buAutoNum type="arabicPeriod"/>
            </a:pPr>
            <a:endParaRPr lang="en-US" dirty="0"/>
          </a:p>
          <a:p>
            <a:pPr marL="514350" indent="-514350">
              <a:buFont typeface="+mj-lt"/>
              <a:buAutoNum type="arabicPeriod"/>
            </a:pPr>
            <a:r>
              <a:rPr lang="en-US" dirty="0"/>
              <a:t>Pour standard solution into each of the two clean 100-mL beakers or cups to a depth of about 2 cm. </a:t>
            </a:r>
          </a:p>
          <a:p>
            <a:pPr marL="514350" indent="-514350">
              <a:buFont typeface="+mj-lt"/>
              <a:buAutoNum type="arabicPeriod"/>
            </a:pPr>
            <a:endParaRPr lang="en-US" dirty="0"/>
          </a:p>
          <a:p>
            <a:pPr marL="514350" indent="-514350">
              <a:buFont typeface="+mj-lt"/>
              <a:buAutoNum type="arabicPeriod"/>
            </a:pPr>
            <a:r>
              <a:rPr lang="en-US" dirty="0"/>
              <a:t>Remove the cap from the electrical conductivity tester and press the On/Off button to turn it on. </a:t>
            </a:r>
          </a:p>
          <a:p>
            <a:pPr marL="514350" indent="-514350">
              <a:buFont typeface="+mj-lt"/>
              <a:buAutoNum type="arabicPeriod"/>
            </a:pPr>
            <a:endParaRPr lang="en-US" dirty="0"/>
          </a:p>
          <a:p>
            <a:pPr marL="514350" indent="-514350">
              <a:buFont typeface="+mj-lt"/>
              <a:buAutoNum type="arabicPeriod"/>
            </a:pPr>
            <a:r>
              <a:rPr lang="en-US" dirty="0"/>
              <a:t>Rinse the electrode at the bottom of the tester with distilled water in the wash bottle. </a:t>
            </a:r>
          </a:p>
          <a:p>
            <a:pPr marL="514350" indent="-514350">
              <a:buFont typeface="+mj-lt"/>
              <a:buAutoNum type="arabicPeriod"/>
            </a:pPr>
            <a:endParaRPr lang="en-US" dirty="0"/>
          </a:p>
          <a:p>
            <a:pPr marL="514350" indent="-514350">
              <a:buFont typeface="+mj-lt"/>
              <a:buAutoNum type="arabicPeriod"/>
            </a:pPr>
            <a:r>
              <a:rPr lang="en-US" dirty="0"/>
              <a:t>Gently blot dry with a tissue. </a:t>
            </a:r>
          </a:p>
          <a:p>
            <a:endParaRPr lang="en-US" dirty="0"/>
          </a:p>
        </p:txBody>
      </p:sp>
      <p:pic>
        <p:nvPicPr>
          <p:cNvPr id="11" name="Picture 10" descr="Caution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434" y="6214154"/>
            <a:ext cx="399410" cy="409377"/>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000999" y="6272552"/>
            <a:ext cx="7143001" cy="307777"/>
          </a:xfrm>
          <a:prstGeom prst="rect">
            <a:avLst/>
          </a:prstGeom>
          <a:noFill/>
        </p:spPr>
        <p:txBody>
          <a:bodyPr wrap="square" rtlCol="0">
            <a:spAutoFit/>
          </a:bodyPr>
          <a:lstStyle/>
          <a:p>
            <a:r>
              <a:rPr lang="en-US" sz="1400" b="1" i="1" dirty="0">
                <a:solidFill>
                  <a:srgbClr val="002060"/>
                </a:solidFill>
              </a:rPr>
              <a:t>Do not rub or stroke the electrode while drying as it may damage the probe</a:t>
            </a:r>
            <a:r>
              <a:rPr lang="en-US" sz="1400" i="1" dirty="0"/>
              <a:t>.</a:t>
            </a:r>
            <a:endParaRPr lang="en-US" sz="1400" b="1" dirty="0">
              <a:solidFill>
                <a:srgbClr val="000090"/>
              </a:solidFill>
            </a:endParaRPr>
          </a:p>
        </p:txBody>
      </p:sp>
      <p:pic>
        <p:nvPicPr>
          <p:cNvPr id="8" name="Content Placeholder 7" descr="Diagram of two labeled beakers, one with a thermometer inserted in the water sample. The EC probe will be rinsed in the first beaker and then will be used to measure the EC of the sample in the second beaker.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423035" y="2426183"/>
            <a:ext cx="3493815" cy="2978937"/>
          </a:xfrm>
        </p:spPr>
      </p:pic>
    </p:spTree>
    <p:extLst>
      <p:ext uri="{BB962C8B-B14F-4D97-AF65-F5344CB8AC3E}">
        <p14:creationId xmlns:p14="http://schemas.microsoft.com/office/powerpoint/2010/main" val="1780986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20</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90" y="-1"/>
            <a:ext cx="7996710" cy="1001377"/>
          </a:xfrm>
          <a:prstGeom prst="rect">
            <a:avLst/>
          </a:prstGeom>
        </p:spPr>
      </p:pic>
      <p:pic>
        <p:nvPicPr>
          <p:cNvPr id="7" name="Picture 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 y="-8627"/>
            <a:ext cx="1152486" cy="6858002"/>
          </a:xfrm>
          <a:prstGeom prst="rect">
            <a:avLst/>
          </a:prstGeom>
        </p:spPr>
      </p:pic>
      <p:sp>
        <p:nvSpPr>
          <p:cNvPr id="2" name="Title 1"/>
          <p:cNvSpPr>
            <a:spLocks noGrp="1"/>
          </p:cNvSpPr>
          <p:nvPr>
            <p:ph type="title"/>
          </p:nvPr>
        </p:nvSpPr>
        <p:spPr>
          <a:xfrm>
            <a:off x="1202295" y="872962"/>
            <a:ext cx="7886700" cy="1224896"/>
          </a:xfrm>
        </p:spPr>
        <p:txBody>
          <a:bodyPr>
            <a:normAutofit/>
          </a:bodyPr>
          <a:lstStyle/>
          <a:p>
            <a:r>
              <a:rPr lang="en-US" sz="2400" b="1" dirty="0">
                <a:solidFill>
                  <a:srgbClr val="000072"/>
                </a:solidFill>
              </a:rPr>
              <a:t>Calibration of the Electrical Conductivity Probe (2/2)</a:t>
            </a:r>
            <a:br>
              <a:rPr lang="en-US" sz="2400" dirty="0"/>
            </a:br>
            <a:endParaRPr lang="en-US" sz="2800" b="1" dirty="0">
              <a:solidFill>
                <a:srgbClr val="000072"/>
              </a:solidFill>
            </a:endParaRPr>
          </a:p>
        </p:txBody>
      </p:sp>
      <p:sp>
        <p:nvSpPr>
          <p:cNvPr id="13" name="Content Placeholder 3"/>
          <p:cNvSpPr txBox="1">
            <a:spLocks/>
          </p:cNvSpPr>
          <p:nvPr/>
        </p:nvSpPr>
        <p:spPr>
          <a:xfrm>
            <a:off x="1483359" y="1795394"/>
            <a:ext cx="3538632" cy="30703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dirty="0"/>
              <a:t>Here are the steps:</a:t>
            </a:r>
          </a:p>
          <a:p>
            <a:pPr marL="0" indent="0" algn="just">
              <a:buNone/>
            </a:pPr>
            <a:r>
              <a:rPr lang="en-US" sz="1600" dirty="0"/>
              <a:t>Put the probe end of the meter into the first beaker of standard. Stir gently for 2 seconds to rinse off any distilled water. </a:t>
            </a:r>
          </a:p>
          <a:p>
            <a:pPr marL="0" indent="0" algn="just">
              <a:buNone/>
            </a:pPr>
            <a:r>
              <a:rPr lang="en-US" sz="1600" dirty="0"/>
              <a:t>Take the meter out of the first beaker. DO NOT rinse with distilled water. </a:t>
            </a:r>
          </a:p>
          <a:p>
            <a:pPr marL="0" indent="0" algn="just">
              <a:buNone/>
            </a:pPr>
            <a:r>
              <a:rPr lang="en-US" sz="1600" dirty="0"/>
              <a:t>Put it into the second beaker. </a:t>
            </a:r>
          </a:p>
          <a:p>
            <a:pPr marL="0" indent="0" algn="just">
              <a:buNone/>
            </a:pPr>
            <a:r>
              <a:rPr lang="en-US" sz="1600" dirty="0"/>
              <a:t>Stir gently, and then wait for the numbers to stop changing.</a:t>
            </a:r>
          </a:p>
          <a:p>
            <a:endParaRPr lang="en-US" dirty="0"/>
          </a:p>
        </p:txBody>
      </p:sp>
      <p:sp>
        <p:nvSpPr>
          <p:cNvPr id="4" name="Content Placeholder 3"/>
          <p:cNvSpPr>
            <a:spLocks noGrp="1"/>
          </p:cNvSpPr>
          <p:nvPr>
            <p:ph sz="half" idx="1"/>
          </p:nvPr>
        </p:nvSpPr>
        <p:spPr>
          <a:xfrm>
            <a:off x="1483359" y="4427039"/>
            <a:ext cx="7193281" cy="2207443"/>
          </a:xfrm>
        </p:spPr>
        <p:txBody>
          <a:bodyPr>
            <a:normAutofit/>
          </a:bodyPr>
          <a:lstStyle/>
          <a:p>
            <a:pPr marL="0" indent="0" algn="just">
              <a:buNone/>
            </a:pPr>
            <a:r>
              <a:rPr lang="en-US" sz="1600" dirty="0"/>
              <a:t>If the display does not read the value of your standard solution, you must adjust the instrument to read this number. (For most meters, you can use a small screwdriver to adjust the calibration screw on the meter until the display reads the standard value).</a:t>
            </a:r>
          </a:p>
          <a:p>
            <a:pPr marL="0" indent="0" algn="just">
              <a:buNone/>
            </a:pPr>
            <a:r>
              <a:rPr lang="en-US" sz="1600" dirty="0"/>
              <a:t>Rinse the electrode with distilled water and blot it dry. Turn off the meter and put the cap on to protect the electrode.</a:t>
            </a:r>
          </a:p>
          <a:p>
            <a:pPr marL="0" indent="0" algn="just">
              <a:buNone/>
            </a:pPr>
            <a:r>
              <a:rPr lang="en-US" sz="1600" dirty="0"/>
              <a:t>Pour the standard from the beakers into a waste container. Rinse and dry the beakers.  </a:t>
            </a:r>
            <a:r>
              <a:rPr lang="en-US" sz="1600" b="1" dirty="0">
                <a:solidFill>
                  <a:srgbClr val="FF0000"/>
                </a:solidFill>
              </a:rPr>
              <a:t>You are done with calibration of your EC meter!  Now you are ready to measure the Electrical Conductivity of your sample.</a:t>
            </a:r>
            <a:endParaRPr lang="en-US" dirty="0"/>
          </a:p>
        </p:txBody>
      </p:sp>
      <p:pic>
        <p:nvPicPr>
          <p:cNvPr id="9" name="Content Placeholder 8" descr="diagram showing lab bench with two sample beakers of water, a thermometer and a EC prob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76996" y="1758939"/>
            <a:ext cx="3815149" cy="2599474"/>
          </a:xfrm>
        </p:spPr>
      </p:pic>
    </p:spTree>
    <p:extLst>
      <p:ext uri="{BB962C8B-B14F-4D97-AF65-F5344CB8AC3E}">
        <p14:creationId xmlns:p14="http://schemas.microsoft.com/office/powerpoint/2010/main" val="928348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21</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90" y="-1"/>
            <a:ext cx="7996710" cy="1001377"/>
          </a:xfrm>
          <a:prstGeom prst="rect">
            <a:avLst/>
          </a:prstGeom>
        </p:spPr>
      </p:pic>
      <p:pic>
        <p:nvPicPr>
          <p:cNvPr id="7" name="Picture 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 y="-8627"/>
            <a:ext cx="1152486" cy="6858002"/>
          </a:xfrm>
          <a:prstGeom prst="rect">
            <a:avLst/>
          </a:prstGeom>
        </p:spPr>
      </p:pic>
      <p:sp>
        <p:nvSpPr>
          <p:cNvPr id="2" name="Title 1"/>
          <p:cNvSpPr>
            <a:spLocks noGrp="1"/>
          </p:cNvSpPr>
          <p:nvPr>
            <p:ph type="title"/>
          </p:nvPr>
        </p:nvSpPr>
        <p:spPr>
          <a:xfrm>
            <a:off x="1202295" y="1175975"/>
            <a:ext cx="7886700" cy="1224896"/>
          </a:xfrm>
        </p:spPr>
        <p:txBody>
          <a:bodyPr>
            <a:normAutofit/>
          </a:bodyPr>
          <a:lstStyle/>
          <a:p>
            <a:r>
              <a:rPr lang="en-US" sz="2400" b="1" dirty="0">
                <a:solidFill>
                  <a:srgbClr val="000072"/>
                </a:solidFill>
              </a:rPr>
              <a:t>Assemble Equipment for Electrical Conductivity Protocol</a:t>
            </a:r>
            <a:br>
              <a:rPr lang="en-US" sz="2400" b="1" dirty="0">
                <a:solidFill>
                  <a:srgbClr val="000072"/>
                </a:solidFill>
              </a:rPr>
            </a:br>
            <a:br>
              <a:rPr lang="en-US" sz="2400" dirty="0"/>
            </a:br>
            <a:endParaRPr lang="en-US" sz="2800" b="1" dirty="0">
              <a:solidFill>
                <a:srgbClr val="000072"/>
              </a:solidFill>
            </a:endParaRPr>
          </a:p>
        </p:txBody>
      </p:sp>
      <p:sp>
        <p:nvSpPr>
          <p:cNvPr id="3" name="Content Placeholder 2"/>
          <p:cNvSpPr>
            <a:spLocks noGrp="1"/>
          </p:cNvSpPr>
          <p:nvPr>
            <p:ph sz="half" idx="1"/>
          </p:nvPr>
        </p:nvSpPr>
        <p:spPr>
          <a:xfrm>
            <a:off x="1147290" y="1874339"/>
            <a:ext cx="3886200" cy="4351338"/>
          </a:xfrm>
        </p:spPr>
        <p:txBody>
          <a:bodyPr>
            <a:normAutofit fontScale="55000" lnSpcReduction="20000"/>
          </a:bodyPr>
          <a:lstStyle/>
          <a:p>
            <a:pPr marL="0" indent="0">
              <a:buNone/>
            </a:pPr>
            <a:r>
              <a:rPr lang="en-US" b="1" dirty="0"/>
              <a:t>You will need: </a:t>
            </a:r>
          </a:p>
          <a:p>
            <a:endParaRPr lang="en-US" dirty="0"/>
          </a:p>
          <a:p>
            <a:pPr marL="285750" indent="-285750">
              <a:buFont typeface="Arial"/>
              <a:buChar char="•"/>
            </a:pPr>
            <a:r>
              <a:rPr lang="en-US" dirty="0"/>
              <a:t>Electrical conductivity meter</a:t>
            </a:r>
          </a:p>
          <a:p>
            <a:pPr marL="285750" indent="-285750">
              <a:buFont typeface="Arial"/>
              <a:buChar char="•"/>
            </a:pPr>
            <a:r>
              <a:rPr lang="en-US" dirty="0"/>
              <a:t>Thermometer</a:t>
            </a:r>
          </a:p>
          <a:p>
            <a:pPr marL="285750" indent="-285750">
              <a:buFont typeface="Arial"/>
              <a:buChar char="•"/>
            </a:pPr>
            <a:r>
              <a:rPr lang="en-US" dirty="0"/>
              <a:t>Distilled water in a wash bottle</a:t>
            </a:r>
          </a:p>
          <a:p>
            <a:pPr marL="285750" indent="-285750">
              <a:buFont typeface="Arial"/>
              <a:buChar char="•"/>
            </a:pPr>
            <a:r>
              <a:rPr lang="en-US" dirty="0"/>
              <a:t>Paper towels or soft tissue</a:t>
            </a:r>
          </a:p>
          <a:p>
            <a:pPr marL="285750" indent="-285750">
              <a:buFont typeface="Arial"/>
              <a:buChar char="•"/>
            </a:pPr>
            <a:r>
              <a:rPr lang="en-US" dirty="0"/>
              <a:t>2 100-mL beakers or plastic cups</a:t>
            </a:r>
          </a:p>
          <a:p>
            <a:pPr marL="285750" indent="-285750">
              <a:buFont typeface="Arial"/>
              <a:buChar char="•"/>
            </a:pPr>
            <a:r>
              <a:rPr lang="en-US" dirty="0"/>
              <a:t>Protective gloves and eyewear</a:t>
            </a:r>
          </a:p>
          <a:p>
            <a:pPr marL="285750" indent="-285750">
              <a:buFont typeface="Arial"/>
              <a:buChar char="•"/>
            </a:pPr>
            <a:r>
              <a:rPr lang="en-US" dirty="0"/>
              <a:t>Small screwdriver</a:t>
            </a:r>
          </a:p>
          <a:p>
            <a:pPr algn="just"/>
            <a:endParaRPr lang="en-US" dirty="0"/>
          </a:p>
          <a:p>
            <a:pPr marL="0" indent="0">
              <a:buNone/>
            </a:pPr>
            <a:r>
              <a:rPr lang="en-US" b="1" dirty="0"/>
              <a:t>Links:</a:t>
            </a:r>
          </a:p>
          <a:p>
            <a:r>
              <a:rPr lang="en-US" b="1" dirty="0">
                <a:hlinkClick r:id="rId4"/>
              </a:rPr>
              <a:t>Electrical Conductivity Field Guide Protocol </a:t>
            </a:r>
            <a:endParaRPr lang="en-US" b="1" dirty="0"/>
          </a:p>
          <a:p>
            <a:r>
              <a:rPr lang="en-US" b="1" dirty="0">
                <a:hlinkClick r:id="rId5"/>
              </a:rPr>
              <a:t>Hydrosphere Investigation Data Sheet</a:t>
            </a:r>
            <a:endParaRPr lang="en-US" b="1" dirty="0"/>
          </a:p>
          <a:p>
            <a:endParaRPr lang="en-US" dirty="0"/>
          </a:p>
        </p:txBody>
      </p:sp>
      <p:pic>
        <p:nvPicPr>
          <p:cNvPr id="10" name="Content Placeholder 9" descr="Illustration  of the equipment listed on this page."/>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5145644" y="1874339"/>
            <a:ext cx="3464441" cy="4351338"/>
          </a:xfrm>
        </p:spPr>
      </p:pic>
    </p:spTree>
    <p:extLst>
      <p:ext uri="{BB962C8B-B14F-4D97-AF65-F5344CB8AC3E}">
        <p14:creationId xmlns:p14="http://schemas.microsoft.com/office/powerpoint/2010/main" val="1367203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22</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90" y="-1"/>
            <a:ext cx="7996710" cy="1001377"/>
          </a:xfrm>
          <a:prstGeom prst="rect">
            <a:avLst/>
          </a:prstGeom>
        </p:spPr>
      </p:pic>
      <p:pic>
        <p:nvPicPr>
          <p:cNvPr id="7" name="Picture 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 y="-8627"/>
            <a:ext cx="1152486" cy="6858002"/>
          </a:xfrm>
          <a:prstGeom prst="rect">
            <a:avLst/>
          </a:prstGeom>
        </p:spPr>
      </p:pic>
      <p:sp>
        <p:nvSpPr>
          <p:cNvPr id="2" name="Title 1"/>
          <p:cNvSpPr>
            <a:spLocks noGrp="1"/>
          </p:cNvSpPr>
          <p:nvPr>
            <p:ph type="title"/>
          </p:nvPr>
        </p:nvSpPr>
        <p:spPr>
          <a:xfrm>
            <a:off x="1219469" y="1001376"/>
            <a:ext cx="7350885" cy="389274"/>
          </a:xfrm>
        </p:spPr>
        <p:txBody>
          <a:bodyPr>
            <a:normAutofit fontScale="90000"/>
          </a:bodyPr>
          <a:lstStyle/>
          <a:p>
            <a:r>
              <a:rPr lang="en-US" sz="2400" b="1" dirty="0">
                <a:solidFill>
                  <a:srgbClr val="000072"/>
                </a:solidFill>
              </a:rPr>
              <a:t>Electrical Conductivity Protocol (1/3)</a:t>
            </a:r>
            <a:endParaRPr lang="en-US" sz="2400" b="1" dirty="0">
              <a:solidFill>
                <a:schemeClr val="tx2"/>
              </a:solidFill>
            </a:endParaRPr>
          </a:p>
        </p:txBody>
      </p:sp>
      <p:sp>
        <p:nvSpPr>
          <p:cNvPr id="11" name="Content Placeholder 3"/>
          <p:cNvSpPr txBox="1">
            <a:spLocks/>
          </p:cNvSpPr>
          <p:nvPr/>
        </p:nvSpPr>
        <p:spPr>
          <a:xfrm>
            <a:off x="1202295" y="1704130"/>
            <a:ext cx="7313055" cy="136461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AutoNum type="arabicPeriod"/>
            </a:pPr>
            <a:r>
              <a:rPr lang="en-US" dirty="0"/>
              <a:t>Fill out the top portion of the Hydrosphere  Investigation Data Sheet.</a:t>
            </a:r>
          </a:p>
          <a:p>
            <a:pPr marL="342900" indent="-342900">
              <a:buAutoNum type="arabicPeriod"/>
            </a:pPr>
            <a:r>
              <a:rPr lang="en-US" dirty="0"/>
              <a:t>Put  on protective gloves.</a:t>
            </a:r>
          </a:p>
          <a:p>
            <a:pPr marL="342900" indent="-342900">
              <a:buAutoNum type="arabicPeriod"/>
            </a:pPr>
            <a:r>
              <a:rPr lang="en-US" dirty="0"/>
              <a:t>Record the temperature of the water to be tested. If water is </a:t>
            </a:r>
            <a:r>
              <a:rPr lang="en-US" b="1" dirty="0">
                <a:solidFill>
                  <a:srgbClr val="000090"/>
                </a:solidFill>
              </a:rPr>
              <a:t>between 20  ̊ – 30  ̊ C, go to step 5.</a:t>
            </a:r>
          </a:p>
        </p:txBody>
      </p:sp>
      <p:sp>
        <p:nvSpPr>
          <p:cNvPr id="22" name="TextBox 21"/>
          <p:cNvSpPr txBox="1"/>
          <p:nvPr/>
        </p:nvSpPr>
        <p:spPr>
          <a:xfrm>
            <a:off x="1219471" y="3081213"/>
            <a:ext cx="3507751" cy="2585323"/>
          </a:xfrm>
          <a:prstGeom prst="rect">
            <a:avLst/>
          </a:prstGeom>
          <a:noFill/>
        </p:spPr>
        <p:txBody>
          <a:bodyPr wrap="square" rtlCol="0">
            <a:spAutoFit/>
          </a:bodyPr>
          <a:lstStyle/>
          <a:p>
            <a:pPr algn="just"/>
            <a:r>
              <a:rPr lang="en-US" dirty="0"/>
              <a:t>4. If your water sample is either </a:t>
            </a:r>
          </a:p>
          <a:p>
            <a:pPr algn="just"/>
            <a:r>
              <a:rPr lang="en-US" b="1" dirty="0">
                <a:solidFill>
                  <a:srgbClr val="000090"/>
                </a:solidFill>
              </a:rPr>
              <a:t>below 20  ̊ C or above 30  ̊ C, </a:t>
            </a:r>
            <a:r>
              <a:rPr lang="en-US" dirty="0"/>
              <a:t>fill a clean sample bottle (600-700 mL) with the water to be tested. Cap and bring back to the classroom. Allow the water to reach 20  ̊ – 30  ̊ C, record the temperature and then proceed to step 5.</a:t>
            </a:r>
          </a:p>
          <a:p>
            <a:endParaRPr lang="en-US" dirty="0"/>
          </a:p>
        </p:txBody>
      </p:sp>
      <p:pic>
        <p:nvPicPr>
          <p:cNvPr id="5" name="Content Placeholder 4" descr="Image of user with gloves placing electrical conductivity meter in bucket of sample wate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23282" y="3131299"/>
            <a:ext cx="3013877" cy="2260408"/>
          </a:xfrm>
        </p:spPr>
      </p:pic>
      <p:pic>
        <p:nvPicPr>
          <p:cNvPr id="9" name="Picture 8" descr="Caution icon telling users to wear protective gloves and goggl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470" y="5725813"/>
            <a:ext cx="5916825" cy="986138"/>
          </a:xfrm>
          <a:prstGeom prst="rect">
            <a:avLst/>
          </a:prstGeom>
        </p:spPr>
      </p:pic>
    </p:spTree>
    <p:extLst>
      <p:ext uri="{BB962C8B-B14F-4D97-AF65-F5344CB8AC3E}">
        <p14:creationId xmlns:p14="http://schemas.microsoft.com/office/powerpoint/2010/main" val="1732265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23</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90" y="-1"/>
            <a:ext cx="7996710" cy="1001377"/>
          </a:xfrm>
          <a:prstGeom prst="rect">
            <a:avLst/>
          </a:prstGeom>
        </p:spPr>
      </p:pic>
      <p:pic>
        <p:nvPicPr>
          <p:cNvPr id="7" name="Picture 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 y="-8627"/>
            <a:ext cx="1152486" cy="6858002"/>
          </a:xfrm>
          <a:prstGeom prst="rect">
            <a:avLst/>
          </a:prstGeom>
        </p:spPr>
      </p:pic>
      <p:sp>
        <p:nvSpPr>
          <p:cNvPr id="2" name="Title 1"/>
          <p:cNvSpPr>
            <a:spLocks noGrp="1"/>
          </p:cNvSpPr>
          <p:nvPr>
            <p:ph type="title"/>
          </p:nvPr>
        </p:nvSpPr>
        <p:spPr>
          <a:xfrm>
            <a:off x="1197696" y="1001376"/>
            <a:ext cx="4745614" cy="487516"/>
          </a:xfrm>
        </p:spPr>
        <p:txBody>
          <a:bodyPr>
            <a:normAutofit/>
          </a:bodyPr>
          <a:lstStyle/>
          <a:p>
            <a:r>
              <a:rPr lang="en-US" sz="2400" b="1" dirty="0">
                <a:solidFill>
                  <a:srgbClr val="000072"/>
                </a:solidFill>
              </a:rPr>
              <a:t>Electrical Conductivity Protocol (2/3)</a:t>
            </a:r>
            <a:endParaRPr lang="en-US" sz="2400" b="1" dirty="0">
              <a:solidFill>
                <a:schemeClr val="tx2"/>
              </a:solidFill>
            </a:endParaRPr>
          </a:p>
        </p:txBody>
      </p:sp>
      <p:sp>
        <p:nvSpPr>
          <p:cNvPr id="11" name="Content Placeholder 3"/>
          <p:cNvSpPr txBox="1">
            <a:spLocks/>
          </p:cNvSpPr>
          <p:nvPr/>
        </p:nvSpPr>
        <p:spPr>
          <a:xfrm>
            <a:off x="1197696" y="1620991"/>
            <a:ext cx="7659482" cy="26295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t>5. Rinse two 100-mL beakers two times with sample water.</a:t>
            </a:r>
          </a:p>
          <a:p>
            <a:pPr marL="0" indent="0" algn="just">
              <a:buNone/>
            </a:pPr>
            <a:r>
              <a:rPr lang="en-US" sz="1600" dirty="0"/>
              <a:t>6. Pour about 50 mL of water to be tested into two 100-mL beakers.</a:t>
            </a:r>
          </a:p>
          <a:p>
            <a:pPr marL="0" indent="0" algn="just">
              <a:buNone/>
            </a:pPr>
            <a:r>
              <a:rPr lang="en-US" sz="1600" dirty="0"/>
              <a:t>7. Remove the cap from the probe end of the meter. Press the On/Off button to turn it on.</a:t>
            </a:r>
          </a:p>
          <a:p>
            <a:pPr marL="0" indent="0" algn="just">
              <a:buNone/>
            </a:pPr>
            <a:r>
              <a:rPr lang="en-US" sz="1600" dirty="0"/>
              <a:t>8. Rinse the probe with distilled water. Blot it dry. Do not rub or stroke the electrode while drying.</a:t>
            </a:r>
          </a:p>
          <a:p>
            <a:pPr marL="0" indent="0" algn="just">
              <a:buNone/>
            </a:pPr>
            <a:r>
              <a:rPr lang="en-US" sz="1600" dirty="0"/>
              <a:t>9. Put the probe in the water sample in the first beaker. Stir gently for a few seconds. </a:t>
            </a:r>
          </a:p>
          <a:p>
            <a:pPr marL="0" indent="0" algn="just">
              <a:buNone/>
            </a:pPr>
            <a:r>
              <a:rPr lang="en-US" sz="1600" dirty="0"/>
              <a:t>10. Take the probe out of the first beaker. Shake gently to remove excess water, then put it into the second beaker. Do not rinse with distilled water.</a:t>
            </a:r>
          </a:p>
        </p:txBody>
      </p:sp>
      <p:sp>
        <p:nvSpPr>
          <p:cNvPr id="22" name="TextBox 21"/>
          <p:cNvSpPr txBox="1"/>
          <p:nvPr/>
        </p:nvSpPr>
        <p:spPr>
          <a:xfrm>
            <a:off x="1197695" y="4118788"/>
            <a:ext cx="2764705" cy="2092881"/>
          </a:xfrm>
          <a:prstGeom prst="rect">
            <a:avLst/>
          </a:prstGeom>
          <a:noFill/>
        </p:spPr>
        <p:txBody>
          <a:bodyPr wrap="square" rtlCol="0">
            <a:spAutoFit/>
          </a:bodyPr>
          <a:lstStyle/>
          <a:p>
            <a:pPr algn="just"/>
            <a:r>
              <a:rPr lang="en-US" sz="1600" dirty="0"/>
              <a:t>11. Leave the probes submerged for at least one minute. When the numbers stop changing, record the value on the Hydrosphere Investigation Data Sheet by Conductivity Test 1.</a:t>
            </a:r>
          </a:p>
          <a:p>
            <a:endParaRPr lang="en-US" dirty="0"/>
          </a:p>
        </p:txBody>
      </p:sp>
      <p:pic>
        <p:nvPicPr>
          <p:cNvPr id="21" name="Picture 20" descr="caution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034" y="6029317"/>
            <a:ext cx="399410" cy="409377"/>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1707444" y="6211669"/>
            <a:ext cx="7154333" cy="584775"/>
          </a:xfrm>
          <a:prstGeom prst="rect">
            <a:avLst/>
          </a:prstGeom>
        </p:spPr>
        <p:txBody>
          <a:bodyPr wrap="square">
            <a:spAutoFit/>
          </a:bodyPr>
          <a:lstStyle/>
          <a:p>
            <a:r>
              <a:rPr lang="en-US" sz="1600" b="1" i="1" dirty="0">
                <a:solidFill>
                  <a:srgbClr val="002060"/>
                </a:solidFill>
              </a:rPr>
              <a:t>Do not let the  probe end of the meter rest on the bottom of the beaker or touch the sides</a:t>
            </a:r>
            <a:r>
              <a:rPr lang="en-US" sz="1600" dirty="0"/>
              <a:t>.</a:t>
            </a:r>
          </a:p>
        </p:txBody>
      </p:sp>
      <p:pic>
        <p:nvPicPr>
          <p:cNvPr id="16" name="Content Placeholder 15" descr="Screen Shot of the Electrical Conductivity data sheet. Record the three measurements .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316919" y="4141386"/>
            <a:ext cx="4413971" cy="1751667"/>
          </a:xfrm>
          <a:prstGeom prst="rect">
            <a:avLst/>
          </a:prstGeom>
          <a:ln>
            <a:noFill/>
          </a:ln>
          <a:effectLst>
            <a:outerShdw blurRad="292100" dist="139700" dir="2700000" algn="tl" rotWithShape="0">
              <a:srgbClr val="333333">
                <a:alpha val="65000"/>
              </a:srgbClr>
            </a:outerShdw>
          </a:effectLst>
        </p:spPr>
      </p:pic>
      <p:cxnSp>
        <p:nvCxnSpPr>
          <p:cNvPr id="17" name="Straight Arrow Connector 16" descr="arrow pointing to where you put the data on the data sheet."/>
          <p:cNvCxnSpPr/>
          <p:nvPr/>
        </p:nvCxnSpPr>
        <p:spPr>
          <a:xfrm flipV="1">
            <a:off x="3962400" y="4752889"/>
            <a:ext cx="620931" cy="88997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5729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24</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90" y="-1"/>
            <a:ext cx="7996710" cy="1001377"/>
          </a:xfrm>
          <a:prstGeom prst="rect">
            <a:avLst/>
          </a:prstGeom>
        </p:spPr>
      </p:pic>
      <p:pic>
        <p:nvPicPr>
          <p:cNvPr id="7" name="Picture 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 y="-8627"/>
            <a:ext cx="1152486" cy="6858002"/>
          </a:xfrm>
          <a:prstGeom prst="rect">
            <a:avLst/>
          </a:prstGeom>
        </p:spPr>
      </p:pic>
      <p:sp>
        <p:nvSpPr>
          <p:cNvPr id="2" name="Title 1"/>
          <p:cNvSpPr>
            <a:spLocks noGrp="1"/>
          </p:cNvSpPr>
          <p:nvPr>
            <p:ph type="title"/>
          </p:nvPr>
        </p:nvSpPr>
        <p:spPr>
          <a:xfrm>
            <a:off x="1384690" y="1001375"/>
            <a:ext cx="7417482" cy="751225"/>
          </a:xfrm>
        </p:spPr>
        <p:txBody>
          <a:bodyPr>
            <a:normAutofit/>
          </a:bodyPr>
          <a:lstStyle/>
          <a:p>
            <a:r>
              <a:rPr lang="en-US" sz="2400" b="1" dirty="0">
                <a:solidFill>
                  <a:srgbClr val="000072"/>
                </a:solidFill>
              </a:rPr>
              <a:t>Electrical Conductivity Protocol (3/3)</a:t>
            </a:r>
            <a:endParaRPr lang="en-US" sz="2400" b="1" dirty="0">
              <a:solidFill>
                <a:schemeClr val="tx2"/>
              </a:solidFill>
            </a:endParaRPr>
          </a:p>
        </p:txBody>
      </p:sp>
      <p:sp>
        <p:nvSpPr>
          <p:cNvPr id="11" name="Content Placeholder 3"/>
          <p:cNvSpPr txBox="1">
            <a:spLocks/>
          </p:cNvSpPr>
          <p:nvPr/>
        </p:nvSpPr>
        <p:spPr>
          <a:xfrm>
            <a:off x="1384690" y="1917753"/>
            <a:ext cx="3474131" cy="26295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t>12. Have two other students repeat the measurement using fresh beakers of water each time. The meter does not need to be calibrated for each student. Record these measurements as Observations 2 and 3.</a:t>
            </a:r>
          </a:p>
          <a:p>
            <a:pPr marL="0" indent="0" algn="just">
              <a:buNone/>
            </a:pPr>
            <a:r>
              <a:rPr lang="en-US" sz="1600" dirty="0"/>
              <a:t>13. Calculate the average of the three observations. </a:t>
            </a:r>
          </a:p>
        </p:txBody>
      </p:sp>
      <p:sp>
        <p:nvSpPr>
          <p:cNvPr id="22" name="TextBox 21"/>
          <p:cNvSpPr txBox="1"/>
          <p:nvPr/>
        </p:nvSpPr>
        <p:spPr>
          <a:xfrm>
            <a:off x="1384691" y="4272678"/>
            <a:ext cx="7249355" cy="2339102"/>
          </a:xfrm>
          <a:prstGeom prst="rect">
            <a:avLst/>
          </a:prstGeom>
          <a:noFill/>
        </p:spPr>
        <p:txBody>
          <a:bodyPr wrap="square" rtlCol="0">
            <a:spAutoFit/>
          </a:bodyPr>
          <a:lstStyle/>
          <a:p>
            <a:pPr algn="just"/>
            <a:r>
              <a:rPr lang="en-US" sz="1600" dirty="0"/>
              <a:t>14. Each of the observations </a:t>
            </a:r>
            <a:r>
              <a:rPr lang="en-US" sz="1600" b="1" dirty="0">
                <a:solidFill>
                  <a:srgbClr val="000090"/>
                </a:solidFill>
              </a:rPr>
              <a:t>should be within 40 </a:t>
            </a:r>
            <a:r>
              <a:rPr lang="en-US" sz="1600" dirty="0">
                <a:solidFill>
                  <a:srgbClr val="000090"/>
                </a:solidFill>
              </a:rPr>
              <a:t>µS </a:t>
            </a:r>
            <a:r>
              <a:rPr lang="en-US" sz="1600" b="1" dirty="0">
                <a:solidFill>
                  <a:srgbClr val="000090"/>
                </a:solidFill>
              </a:rPr>
              <a:t>/cm </a:t>
            </a:r>
            <a:r>
              <a:rPr lang="en-US" sz="1600" dirty="0"/>
              <a:t>of the average. If one or more of the values is not within 40 µS /cm, pour a fresh sample and repeat the measurements and calculate a new average. </a:t>
            </a:r>
            <a:r>
              <a:rPr lang="en-US" sz="1600" b="1" dirty="0">
                <a:solidFill>
                  <a:srgbClr val="000072"/>
                </a:solidFill>
              </a:rPr>
              <a:t> </a:t>
            </a:r>
            <a:endParaRPr lang="en-US" sz="1600" b="1" dirty="0">
              <a:solidFill>
                <a:schemeClr val="tx2"/>
              </a:solidFill>
            </a:endParaRPr>
          </a:p>
          <a:p>
            <a:pPr algn="just"/>
            <a:endParaRPr lang="en-US" sz="1600" dirty="0"/>
          </a:p>
          <a:p>
            <a:pPr algn="just"/>
            <a:r>
              <a:rPr lang="en-US" sz="1600" dirty="0"/>
              <a:t>15. Rinse the probe with distilled water, blot dry, and put the cap on the meter. Rinse and dry the beakers and sample bottle.</a:t>
            </a:r>
          </a:p>
          <a:p>
            <a:pPr algn="just"/>
            <a:endParaRPr lang="en-US" sz="1600" dirty="0"/>
          </a:p>
          <a:p>
            <a:pPr algn="just"/>
            <a:r>
              <a:rPr lang="en-US" sz="1600" b="1" dirty="0">
                <a:solidFill>
                  <a:srgbClr val="FF0000"/>
                </a:solidFill>
              </a:rPr>
              <a:t>You have completed the Electrical Conductivity measurement!</a:t>
            </a:r>
          </a:p>
          <a:p>
            <a:endParaRPr lang="en-US" dirty="0"/>
          </a:p>
        </p:txBody>
      </p:sp>
      <p:pic>
        <p:nvPicPr>
          <p:cNvPr id="12" name="Content Placeholder 8" descr="diagram showing lab bench with two sample beakers of water, a thermometer and a EC prob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55672" y="1917753"/>
            <a:ext cx="3367359" cy="2294370"/>
          </a:xfrm>
        </p:spPr>
      </p:pic>
    </p:spTree>
    <p:extLst>
      <p:ext uri="{BB962C8B-B14F-4D97-AF65-F5344CB8AC3E}">
        <p14:creationId xmlns:p14="http://schemas.microsoft.com/office/powerpoint/2010/main" val="1620642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25</a:t>
            </a:fld>
            <a:endParaRPr lang="en-US" dirty="0"/>
          </a:p>
        </p:txBody>
      </p:sp>
      <p:pic>
        <p:nvPicPr>
          <p:cNvPr id="9" name="Picture 8"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4" y="-17253"/>
            <a:ext cx="8035636" cy="1017322"/>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136073" cy="6858001"/>
          </a:xfrm>
          <a:prstGeom prst="rect">
            <a:avLst/>
          </a:prstGeom>
        </p:spPr>
      </p:pic>
      <p:sp>
        <p:nvSpPr>
          <p:cNvPr id="2" name="Title 1"/>
          <p:cNvSpPr>
            <a:spLocks noGrp="1"/>
          </p:cNvSpPr>
          <p:nvPr>
            <p:ph type="title"/>
          </p:nvPr>
        </p:nvSpPr>
        <p:spPr>
          <a:xfrm>
            <a:off x="1108364" y="809923"/>
            <a:ext cx="7886700" cy="1325563"/>
          </a:xfrm>
        </p:spPr>
        <p:txBody>
          <a:bodyPr>
            <a:normAutofit/>
          </a:bodyPr>
          <a:lstStyle/>
          <a:p>
            <a:r>
              <a:rPr lang="en-US" sz="3200" b="1" dirty="0">
                <a:solidFill>
                  <a:srgbClr val="002060"/>
                </a:solidFill>
              </a:rPr>
              <a:t>Let’s do a quick review before moving onto GLOBE Data Entry!  Question 4</a:t>
            </a:r>
          </a:p>
        </p:txBody>
      </p:sp>
      <p:sp>
        <p:nvSpPr>
          <p:cNvPr id="3" name="Content Placeholder 2"/>
          <p:cNvSpPr>
            <a:spLocks noGrp="1"/>
          </p:cNvSpPr>
          <p:nvPr>
            <p:ph sz="half" idx="1"/>
          </p:nvPr>
        </p:nvSpPr>
        <p:spPr>
          <a:xfrm>
            <a:off x="1422123" y="2203544"/>
            <a:ext cx="6867112" cy="4586397"/>
          </a:xfrm>
        </p:spPr>
        <p:txBody>
          <a:bodyPr>
            <a:normAutofit/>
          </a:bodyPr>
          <a:lstStyle/>
          <a:p>
            <a:pPr marL="0" indent="0">
              <a:buNone/>
            </a:pPr>
            <a:r>
              <a:rPr lang="en-US" sz="2000" b="1" dirty="0">
                <a:solidFill>
                  <a:srgbClr val="002060"/>
                </a:solidFill>
              </a:rPr>
              <a:t>What is a critical step you must complete before doing the Electrical Conductivity measurement on your water body?</a:t>
            </a:r>
          </a:p>
          <a:p>
            <a:pPr marL="457200" indent="-457200">
              <a:buFont typeface="+mj-lt"/>
              <a:buAutoNum type="alphaUcPeriod"/>
            </a:pPr>
            <a:r>
              <a:rPr lang="en-US" sz="2000" dirty="0"/>
              <a:t>Determine that the water sample is at a temperature of 20  ̊ - 30  ̊ C</a:t>
            </a:r>
          </a:p>
          <a:p>
            <a:pPr marL="457200" indent="-457200">
              <a:buFont typeface="+mj-lt"/>
              <a:buAutoNum type="alphaUcPeriod"/>
            </a:pPr>
            <a:r>
              <a:rPr lang="en-US" sz="2000" dirty="0"/>
              <a:t>Calibrate your Electrical Conductivity Meter</a:t>
            </a:r>
          </a:p>
          <a:p>
            <a:pPr marL="457200" indent="-457200">
              <a:buFont typeface="+mj-lt"/>
              <a:buAutoNum type="alphaUcPeriod"/>
            </a:pPr>
            <a:r>
              <a:rPr lang="en-US" sz="2000" dirty="0"/>
              <a:t>Both A and B</a:t>
            </a:r>
          </a:p>
          <a:p>
            <a:pPr marL="0" indent="0">
              <a:buNone/>
            </a:pPr>
            <a:endParaRPr lang="en-US" sz="2000" dirty="0"/>
          </a:p>
          <a:p>
            <a:pPr marL="0" indent="0">
              <a:buNone/>
            </a:pPr>
            <a:r>
              <a:rPr lang="en-US" sz="2000" b="1" dirty="0">
                <a:solidFill>
                  <a:srgbClr val="FF0000"/>
                </a:solidFill>
              </a:rPr>
              <a:t>What is the answer?</a:t>
            </a:r>
          </a:p>
        </p:txBody>
      </p:sp>
    </p:spTree>
    <p:extLst>
      <p:ext uri="{BB962C8B-B14F-4D97-AF65-F5344CB8AC3E}">
        <p14:creationId xmlns:p14="http://schemas.microsoft.com/office/powerpoint/2010/main" val="419225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26</a:t>
            </a:fld>
            <a:endParaRPr lang="en-US" dirty="0"/>
          </a:p>
        </p:txBody>
      </p:sp>
      <p:pic>
        <p:nvPicPr>
          <p:cNvPr id="9" name="Picture 8"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4" y="-1"/>
            <a:ext cx="8035636" cy="1017322"/>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625"/>
            <a:ext cx="1136073" cy="6858001"/>
          </a:xfrm>
          <a:prstGeom prst="rect">
            <a:avLst/>
          </a:prstGeom>
        </p:spPr>
      </p:pic>
      <p:sp>
        <p:nvSpPr>
          <p:cNvPr id="2" name="Title 1"/>
          <p:cNvSpPr>
            <a:spLocks noGrp="1"/>
          </p:cNvSpPr>
          <p:nvPr>
            <p:ph type="title"/>
          </p:nvPr>
        </p:nvSpPr>
        <p:spPr>
          <a:xfrm>
            <a:off x="1108364" y="809923"/>
            <a:ext cx="7886700" cy="1325563"/>
          </a:xfrm>
        </p:spPr>
        <p:txBody>
          <a:bodyPr>
            <a:normAutofit/>
          </a:bodyPr>
          <a:lstStyle/>
          <a:p>
            <a:r>
              <a:rPr lang="en-US" sz="3200" b="1" dirty="0">
                <a:solidFill>
                  <a:srgbClr val="002060"/>
                </a:solidFill>
              </a:rPr>
              <a:t>Let’s do a quick review before moving onto GLOBE Data Entry! Answer to Question 4</a:t>
            </a:r>
          </a:p>
        </p:txBody>
      </p:sp>
      <p:sp>
        <p:nvSpPr>
          <p:cNvPr id="3" name="Content Placeholder 2"/>
          <p:cNvSpPr>
            <a:spLocks noGrp="1"/>
          </p:cNvSpPr>
          <p:nvPr>
            <p:ph sz="half" idx="1"/>
          </p:nvPr>
        </p:nvSpPr>
        <p:spPr>
          <a:xfrm>
            <a:off x="1422123" y="2203544"/>
            <a:ext cx="6867112" cy="4586397"/>
          </a:xfrm>
        </p:spPr>
        <p:txBody>
          <a:bodyPr>
            <a:normAutofit/>
          </a:bodyPr>
          <a:lstStyle/>
          <a:p>
            <a:pPr marL="0" indent="0">
              <a:buNone/>
            </a:pPr>
            <a:r>
              <a:rPr lang="en-US" sz="2000" b="1" dirty="0">
                <a:solidFill>
                  <a:srgbClr val="002060"/>
                </a:solidFill>
              </a:rPr>
              <a:t>What is a critical step you must complete before doing the Electrical Conductivity measurement on your water body?</a:t>
            </a:r>
          </a:p>
          <a:p>
            <a:pPr marL="457200" indent="-457200">
              <a:buFont typeface="+mj-lt"/>
              <a:buAutoNum type="alphaUcPeriod"/>
            </a:pPr>
            <a:r>
              <a:rPr lang="en-US" sz="2000" dirty="0"/>
              <a:t>Determine that the water sample is at a temperature of 20  ̊ - 30  ̊ C</a:t>
            </a:r>
          </a:p>
          <a:p>
            <a:pPr marL="457200" indent="-457200">
              <a:buFont typeface="+mj-lt"/>
              <a:buAutoNum type="alphaUcPeriod"/>
            </a:pPr>
            <a:r>
              <a:rPr lang="en-US" sz="2000" dirty="0"/>
              <a:t>Calibrate your Electrical Conductivity Meter</a:t>
            </a:r>
          </a:p>
          <a:p>
            <a:pPr marL="457200" indent="-457200">
              <a:buFont typeface="+mj-lt"/>
              <a:buAutoNum type="alphaUcPeriod"/>
            </a:pPr>
            <a:r>
              <a:rPr lang="en-US" sz="2000" b="1" dirty="0">
                <a:solidFill>
                  <a:srgbClr val="FF0000"/>
                </a:solidFill>
              </a:rPr>
              <a:t>Both A and B- </a:t>
            </a:r>
            <a:r>
              <a:rPr lang="en-US" sz="2000" b="1" dirty="0">
                <a:solidFill>
                  <a:srgbClr val="FF0000"/>
                </a:solidFill>
                <a:sym typeface="Wingdings"/>
              </a:rPr>
              <a:t> </a:t>
            </a:r>
            <a:r>
              <a:rPr lang="en-US" sz="2000" b="1" dirty="0">
                <a:solidFill>
                  <a:srgbClr val="FF0000"/>
                </a:solidFill>
              </a:rPr>
              <a:t>correct! </a:t>
            </a:r>
          </a:p>
          <a:p>
            <a:pPr marL="457200" indent="-457200">
              <a:buFont typeface="+mj-lt"/>
              <a:buAutoNum type="alphaUcPeriod"/>
            </a:pPr>
            <a:endParaRPr lang="en-US" sz="2000" dirty="0"/>
          </a:p>
          <a:p>
            <a:pPr marL="0" indent="0">
              <a:buNone/>
            </a:pPr>
            <a:r>
              <a:rPr lang="en-US" sz="2000" b="1" dirty="0">
                <a:solidFill>
                  <a:srgbClr val="FF0000"/>
                </a:solidFill>
              </a:rPr>
              <a:t>Were  you correct? </a:t>
            </a:r>
          </a:p>
        </p:txBody>
      </p:sp>
    </p:spTree>
    <p:extLst>
      <p:ext uri="{BB962C8B-B14F-4D97-AF65-F5344CB8AC3E}">
        <p14:creationId xmlns:p14="http://schemas.microsoft.com/office/powerpoint/2010/main" val="1765913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27</a:t>
            </a:fld>
            <a:endParaRPr lang="en-US" dirty="0"/>
          </a:p>
        </p:txBody>
      </p:sp>
      <p:pic>
        <p:nvPicPr>
          <p:cNvPr id="9" name="Picture 8"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4" y="-1"/>
            <a:ext cx="8035636" cy="1017322"/>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251"/>
            <a:ext cx="1136073" cy="6858001"/>
          </a:xfrm>
          <a:prstGeom prst="rect">
            <a:avLst/>
          </a:prstGeom>
        </p:spPr>
      </p:pic>
      <p:sp>
        <p:nvSpPr>
          <p:cNvPr id="2" name="Title 1"/>
          <p:cNvSpPr>
            <a:spLocks noGrp="1"/>
          </p:cNvSpPr>
          <p:nvPr>
            <p:ph type="title"/>
          </p:nvPr>
        </p:nvSpPr>
        <p:spPr>
          <a:xfrm>
            <a:off x="1108364" y="809923"/>
            <a:ext cx="7886700" cy="1325563"/>
          </a:xfrm>
        </p:spPr>
        <p:txBody>
          <a:bodyPr>
            <a:normAutofit/>
          </a:bodyPr>
          <a:lstStyle/>
          <a:p>
            <a:r>
              <a:rPr lang="en-US" sz="3200" b="1" dirty="0">
                <a:solidFill>
                  <a:srgbClr val="002060"/>
                </a:solidFill>
              </a:rPr>
              <a:t>Let’s do a quick review before moving onto GLOBE Data Entry! Question 5</a:t>
            </a:r>
          </a:p>
        </p:txBody>
      </p:sp>
      <p:sp>
        <p:nvSpPr>
          <p:cNvPr id="3" name="Content Placeholder 2"/>
          <p:cNvSpPr>
            <a:spLocks noGrp="1"/>
          </p:cNvSpPr>
          <p:nvPr>
            <p:ph sz="half" idx="1"/>
          </p:nvPr>
        </p:nvSpPr>
        <p:spPr>
          <a:xfrm>
            <a:off x="1422123" y="2203544"/>
            <a:ext cx="6867112" cy="4586397"/>
          </a:xfrm>
        </p:spPr>
        <p:txBody>
          <a:bodyPr>
            <a:normAutofit/>
          </a:bodyPr>
          <a:lstStyle/>
          <a:p>
            <a:pPr marL="0" indent="0">
              <a:buNone/>
            </a:pPr>
            <a:r>
              <a:rPr lang="en-US" sz="2000" b="1" dirty="0">
                <a:solidFill>
                  <a:schemeClr val="tx2"/>
                </a:solidFill>
              </a:rPr>
              <a:t>According to the GLOBE protocol, each of the 3 replicate electrical conductivity observations should be within ___ of the average to be considered valid.</a:t>
            </a:r>
          </a:p>
          <a:p>
            <a:pPr marL="457200" indent="-457200">
              <a:buFont typeface="+mj-lt"/>
              <a:buAutoNum type="alphaUcPeriod"/>
            </a:pPr>
            <a:r>
              <a:rPr lang="en-US" sz="2000" dirty="0"/>
              <a:t>within .10 µS /cm</a:t>
            </a:r>
          </a:p>
          <a:p>
            <a:pPr marL="457200" indent="-457200">
              <a:buFont typeface="+mj-lt"/>
              <a:buAutoNum type="alphaUcPeriod"/>
            </a:pPr>
            <a:r>
              <a:rPr lang="en-US" sz="2000" dirty="0"/>
              <a:t>within 1.0 µS /cm</a:t>
            </a:r>
          </a:p>
          <a:p>
            <a:pPr marL="457200" indent="-457200">
              <a:buFont typeface="+mj-lt"/>
              <a:buAutoNum type="alphaUcPeriod"/>
            </a:pPr>
            <a:r>
              <a:rPr lang="en-US" sz="2000" dirty="0"/>
              <a:t>within  10.0  µS /cm</a:t>
            </a:r>
          </a:p>
          <a:p>
            <a:pPr marL="457200" indent="-457200">
              <a:buFont typeface="+mj-lt"/>
              <a:buAutoNum type="alphaUcPeriod"/>
            </a:pPr>
            <a:r>
              <a:rPr lang="en-US" sz="2000" dirty="0"/>
              <a:t>within 40 µS /cm</a:t>
            </a:r>
          </a:p>
          <a:p>
            <a:pPr marL="0" indent="0">
              <a:buNone/>
            </a:pPr>
            <a:endParaRPr lang="en-US" sz="2000" dirty="0"/>
          </a:p>
          <a:p>
            <a:pPr marL="0" indent="0">
              <a:buNone/>
            </a:pPr>
            <a:r>
              <a:rPr lang="en-US" sz="2000" b="1" dirty="0">
                <a:solidFill>
                  <a:srgbClr val="FF0000"/>
                </a:solidFill>
              </a:rPr>
              <a:t>What is the answer?</a:t>
            </a:r>
          </a:p>
        </p:txBody>
      </p:sp>
    </p:spTree>
    <p:extLst>
      <p:ext uri="{BB962C8B-B14F-4D97-AF65-F5344CB8AC3E}">
        <p14:creationId xmlns:p14="http://schemas.microsoft.com/office/powerpoint/2010/main" val="951916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28</a:t>
            </a:fld>
            <a:endParaRPr lang="en-US" dirty="0"/>
          </a:p>
        </p:txBody>
      </p:sp>
      <p:pic>
        <p:nvPicPr>
          <p:cNvPr id="9" name="Picture 8"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4" y="-1"/>
            <a:ext cx="8035636" cy="1017322"/>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251"/>
            <a:ext cx="1136073" cy="6858001"/>
          </a:xfrm>
          <a:prstGeom prst="rect">
            <a:avLst/>
          </a:prstGeom>
        </p:spPr>
      </p:pic>
      <p:sp>
        <p:nvSpPr>
          <p:cNvPr id="2" name="Title 1"/>
          <p:cNvSpPr>
            <a:spLocks noGrp="1"/>
          </p:cNvSpPr>
          <p:nvPr>
            <p:ph type="title"/>
          </p:nvPr>
        </p:nvSpPr>
        <p:spPr>
          <a:xfrm>
            <a:off x="1108364" y="809923"/>
            <a:ext cx="7886700" cy="1325563"/>
          </a:xfrm>
        </p:spPr>
        <p:txBody>
          <a:bodyPr>
            <a:normAutofit/>
          </a:bodyPr>
          <a:lstStyle/>
          <a:p>
            <a:r>
              <a:rPr lang="en-US" sz="3200" b="1" dirty="0">
                <a:solidFill>
                  <a:srgbClr val="002060"/>
                </a:solidFill>
              </a:rPr>
              <a:t>Let’s do a quick review before moving onto GLOBE Data Entry! Answer to Question 5</a:t>
            </a:r>
          </a:p>
        </p:txBody>
      </p:sp>
      <p:sp>
        <p:nvSpPr>
          <p:cNvPr id="3" name="Content Placeholder 2"/>
          <p:cNvSpPr>
            <a:spLocks noGrp="1"/>
          </p:cNvSpPr>
          <p:nvPr>
            <p:ph sz="half" idx="1"/>
          </p:nvPr>
        </p:nvSpPr>
        <p:spPr>
          <a:xfrm>
            <a:off x="1422123" y="2203544"/>
            <a:ext cx="6867112" cy="4586397"/>
          </a:xfrm>
        </p:spPr>
        <p:txBody>
          <a:bodyPr>
            <a:normAutofit/>
          </a:bodyPr>
          <a:lstStyle/>
          <a:p>
            <a:pPr marL="0" indent="0">
              <a:buNone/>
            </a:pPr>
            <a:r>
              <a:rPr lang="en-US" sz="2000" b="1" dirty="0">
                <a:solidFill>
                  <a:schemeClr val="tx2"/>
                </a:solidFill>
              </a:rPr>
              <a:t>According to the GLOBE protocol, each of the 3 replicate electrical conductivity observations should be within ___ of the average to be considered valid.</a:t>
            </a:r>
          </a:p>
          <a:p>
            <a:pPr marL="457200" indent="-457200">
              <a:buFont typeface="+mj-lt"/>
              <a:buAutoNum type="alphaUcPeriod"/>
            </a:pPr>
            <a:r>
              <a:rPr lang="en-US" sz="2000" dirty="0"/>
              <a:t>within .10 µS /cm</a:t>
            </a:r>
          </a:p>
          <a:p>
            <a:pPr marL="457200" indent="-457200">
              <a:buFont typeface="+mj-lt"/>
              <a:buAutoNum type="alphaUcPeriod"/>
            </a:pPr>
            <a:r>
              <a:rPr lang="en-US" sz="2000" dirty="0"/>
              <a:t>within 1.0 µS /cm</a:t>
            </a:r>
          </a:p>
          <a:p>
            <a:pPr marL="457200" indent="-457200">
              <a:buFont typeface="+mj-lt"/>
              <a:buAutoNum type="alphaUcPeriod"/>
            </a:pPr>
            <a:r>
              <a:rPr lang="en-US" sz="2000" dirty="0"/>
              <a:t>within  10.0  µS /cm</a:t>
            </a:r>
          </a:p>
          <a:p>
            <a:pPr marL="457200" indent="-457200">
              <a:buFont typeface="+mj-lt"/>
              <a:buAutoNum type="alphaUcPeriod"/>
            </a:pPr>
            <a:r>
              <a:rPr lang="en-US" sz="2000" b="1" dirty="0">
                <a:solidFill>
                  <a:srgbClr val="FF0000"/>
                </a:solidFill>
              </a:rPr>
              <a:t>within 40 µS /cm </a:t>
            </a:r>
            <a:r>
              <a:rPr lang="en-US" sz="2000" b="1" dirty="0">
                <a:solidFill>
                  <a:srgbClr val="FF0000"/>
                </a:solidFill>
                <a:sym typeface="Wingdings"/>
              </a:rPr>
              <a:t>  Correct! </a:t>
            </a:r>
            <a:endParaRPr lang="en-US" sz="2000" b="1" dirty="0">
              <a:solidFill>
                <a:srgbClr val="FF0000"/>
              </a:solidFill>
            </a:endParaRPr>
          </a:p>
          <a:p>
            <a:pPr marL="0" indent="0">
              <a:buNone/>
            </a:pPr>
            <a:endParaRPr lang="en-US" sz="2000" dirty="0"/>
          </a:p>
          <a:p>
            <a:pPr marL="0" indent="0">
              <a:buNone/>
            </a:pPr>
            <a:r>
              <a:rPr lang="en-US" sz="2000" b="1" dirty="0">
                <a:solidFill>
                  <a:srgbClr val="FF0000"/>
                </a:solidFill>
              </a:rPr>
              <a:t>Were you correct?</a:t>
            </a:r>
          </a:p>
        </p:txBody>
      </p:sp>
    </p:spTree>
    <p:extLst>
      <p:ext uri="{BB962C8B-B14F-4D97-AF65-F5344CB8AC3E}">
        <p14:creationId xmlns:p14="http://schemas.microsoft.com/office/powerpoint/2010/main" val="2130269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2</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138" y="0"/>
            <a:ext cx="7974862" cy="991096"/>
          </a:xfrm>
          <a:prstGeom prst="rect">
            <a:avLst/>
          </a:prstGeom>
        </p:spPr>
      </p:pic>
      <p:pic>
        <p:nvPicPr>
          <p:cNvPr id="7" name="Picture 6" descr="Menu:  What is electrical conductiv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69139" cy="6858000"/>
          </a:xfrm>
          <a:prstGeom prst="rect">
            <a:avLst/>
          </a:prstGeom>
        </p:spPr>
      </p:pic>
      <p:sp>
        <p:nvSpPr>
          <p:cNvPr id="2" name="Title 1"/>
          <p:cNvSpPr>
            <a:spLocks noGrp="1"/>
          </p:cNvSpPr>
          <p:nvPr>
            <p:ph type="title"/>
          </p:nvPr>
        </p:nvSpPr>
        <p:spPr>
          <a:xfrm>
            <a:off x="1169138" y="991096"/>
            <a:ext cx="6589568" cy="596180"/>
          </a:xfrm>
        </p:spPr>
        <p:txBody>
          <a:bodyPr>
            <a:normAutofit/>
          </a:bodyPr>
          <a:lstStyle/>
          <a:p>
            <a:r>
              <a:rPr lang="en-US" sz="3200" b="1" dirty="0">
                <a:solidFill>
                  <a:srgbClr val="002060"/>
                </a:solidFill>
              </a:rPr>
              <a:t>The Hydrosphere</a:t>
            </a:r>
          </a:p>
        </p:txBody>
      </p:sp>
      <p:sp>
        <p:nvSpPr>
          <p:cNvPr id="3" name="Content Placeholder 2"/>
          <p:cNvSpPr>
            <a:spLocks noGrp="1"/>
          </p:cNvSpPr>
          <p:nvPr>
            <p:ph sz="half" idx="1"/>
          </p:nvPr>
        </p:nvSpPr>
        <p:spPr>
          <a:xfrm>
            <a:off x="1351300" y="1723836"/>
            <a:ext cx="4444853" cy="5134164"/>
          </a:xfrm>
        </p:spPr>
        <p:txBody>
          <a:bodyPr>
            <a:noAutofit/>
          </a:bodyPr>
          <a:lstStyle/>
          <a:p>
            <a:pPr marL="0" indent="0" algn="just">
              <a:buNone/>
            </a:pPr>
            <a:r>
              <a:rPr lang="en-US" sz="1600" dirty="0"/>
              <a:t>The hydrosphere is the part of the Earth system that includes water, ice and water vapor. Water participates in many important natural chemical reactions and is a good solvent. Changing any part of the Earth system, such as the amount or type of vegetation in a region or from natural land cover to an impervious one, can affect the rest of the system. Rain and snow capture aerosols from the air. Acidic water slowly dissolves rocks, placing dissolved solids in water. Dissolved or suspended impurities determine water's chemical composition.</a:t>
            </a:r>
          </a:p>
          <a:p>
            <a:pPr marL="0" indent="0" algn="just">
              <a:buNone/>
            </a:pPr>
            <a:r>
              <a:rPr lang="en-US" sz="1600" dirty="0"/>
              <a:t>Current measurement programs in many areas of the world cover only a few water bodies a few times during the year. GLOBE Hydrosphere protocols will allow you to collect valuable data to help fill these gaps and improve our understanding of Earth's natural waters.</a:t>
            </a:r>
          </a:p>
        </p:txBody>
      </p:sp>
      <p:pic>
        <p:nvPicPr>
          <p:cNvPr id="9" name="Content Placeholder 7" descr="Earth system diagram: Energy flows and matter cycles through the Earth's biosphere, hydrosphere, atmosphere and pedosphere (soil). The cycles are powered by the Sun's energy.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796153" y="1723836"/>
            <a:ext cx="3246616" cy="3302169"/>
          </a:xfrm>
          <a:prstGeom prst="rect">
            <a:avLst/>
          </a:prstGeom>
        </p:spPr>
      </p:pic>
    </p:spTree>
    <p:extLst>
      <p:ext uri="{BB962C8B-B14F-4D97-AF65-F5344CB8AC3E}">
        <p14:creationId xmlns:p14="http://schemas.microsoft.com/office/powerpoint/2010/main" val="1928335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29</a:t>
            </a:fld>
            <a:endParaRPr lang="en-US" dirty="0"/>
          </a:p>
        </p:txBody>
      </p:sp>
      <p:pic>
        <p:nvPicPr>
          <p:cNvPr id="9" name="Picture 8"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4" y="-17253"/>
            <a:ext cx="8035636" cy="1017322"/>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136073" cy="6858001"/>
          </a:xfrm>
          <a:prstGeom prst="rect">
            <a:avLst/>
          </a:prstGeom>
        </p:spPr>
      </p:pic>
      <p:sp>
        <p:nvSpPr>
          <p:cNvPr id="2" name="Title 1"/>
          <p:cNvSpPr>
            <a:spLocks noGrp="1"/>
          </p:cNvSpPr>
          <p:nvPr>
            <p:ph type="title"/>
          </p:nvPr>
        </p:nvSpPr>
        <p:spPr>
          <a:xfrm>
            <a:off x="1108364" y="809923"/>
            <a:ext cx="7886700" cy="1325563"/>
          </a:xfrm>
        </p:spPr>
        <p:txBody>
          <a:bodyPr>
            <a:normAutofit/>
          </a:bodyPr>
          <a:lstStyle/>
          <a:p>
            <a:r>
              <a:rPr lang="en-US" sz="3200" b="1" dirty="0">
                <a:solidFill>
                  <a:srgbClr val="002060"/>
                </a:solidFill>
              </a:rPr>
              <a:t>Let’s do a quick review before moving onto GLOBE Data Entry! Question 6</a:t>
            </a:r>
          </a:p>
        </p:txBody>
      </p:sp>
      <p:sp>
        <p:nvSpPr>
          <p:cNvPr id="3" name="Content Placeholder 2"/>
          <p:cNvSpPr>
            <a:spLocks noGrp="1"/>
          </p:cNvSpPr>
          <p:nvPr>
            <p:ph sz="half" idx="1"/>
          </p:nvPr>
        </p:nvSpPr>
        <p:spPr>
          <a:xfrm>
            <a:off x="1422123" y="2203544"/>
            <a:ext cx="6867112" cy="4586397"/>
          </a:xfrm>
        </p:spPr>
        <p:txBody>
          <a:bodyPr>
            <a:normAutofit/>
          </a:bodyPr>
          <a:lstStyle/>
          <a:p>
            <a:pPr marL="0" indent="0">
              <a:buNone/>
            </a:pPr>
            <a:r>
              <a:rPr lang="en-US" sz="2000" b="1" dirty="0">
                <a:solidFill>
                  <a:srgbClr val="002060"/>
                </a:solidFill>
              </a:rPr>
              <a:t>Pure water: </a:t>
            </a:r>
          </a:p>
          <a:p>
            <a:pPr marL="457200" indent="-457200">
              <a:buFont typeface="+mj-lt"/>
              <a:buAutoNum type="alphaUcPeriod"/>
            </a:pPr>
            <a:r>
              <a:rPr lang="en-US" sz="2000" dirty="0"/>
              <a:t>Has a high electrical conductivity, and high total dissolved solids</a:t>
            </a:r>
          </a:p>
          <a:p>
            <a:pPr marL="457200" indent="-457200">
              <a:buFont typeface="+mj-lt"/>
              <a:buAutoNum type="alphaUcPeriod"/>
            </a:pPr>
            <a:r>
              <a:rPr lang="en-US" sz="2000" dirty="0"/>
              <a:t>Is not a good conductor of electricity</a:t>
            </a:r>
          </a:p>
          <a:p>
            <a:pPr marL="457200" indent="-457200">
              <a:buFont typeface="+mj-lt"/>
              <a:buAutoNum type="alphaUcPeriod"/>
            </a:pPr>
            <a:r>
              <a:rPr lang="en-US" sz="2000" dirty="0"/>
              <a:t>Is not a good conductor of electricity except above or below the 20 ̊ - 30 ̊ C</a:t>
            </a:r>
          </a:p>
          <a:p>
            <a:pPr marL="0" indent="0">
              <a:buNone/>
            </a:pPr>
            <a:endParaRPr lang="en-US" sz="2000" dirty="0"/>
          </a:p>
          <a:p>
            <a:pPr marL="0" indent="0">
              <a:buNone/>
            </a:pPr>
            <a:r>
              <a:rPr lang="en-US" sz="2000" b="1" dirty="0">
                <a:solidFill>
                  <a:srgbClr val="FF0000"/>
                </a:solidFill>
              </a:rPr>
              <a:t>What is the answer?</a:t>
            </a:r>
          </a:p>
        </p:txBody>
      </p:sp>
    </p:spTree>
    <p:extLst>
      <p:ext uri="{BB962C8B-B14F-4D97-AF65-F5344CB8AC3E}">
        <p14:creationId xmlns:p14="http://schemas.microsoft.com/office/powerpoint/2010/main" val="876921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30</a:t>
            </a:fld>
            <a:endParaRPr lang="en-US" dirty="0"/>
          </a:p>
        </p:txBody>
      </p:sp>
      <p:pic>
        <p:nvPicPr>
          <p:cNvPr id="9" name="Picture 8"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4" y="-17253"/>
            <a:ext cx="8035636" cy="1017322"/>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136073" cy="6858001"/>
          </a:xfrm>
          <a:prstGeom prst="rect">
            <a:avLst/>
          </a:prstGeom>
        </p:spPr>
      </p:pic>
      <p:sp>
        <p:nvSpPr>
          <p:cNvPr id="2" name="Title 1"/>
          <p:cNvSpPr>
            <a:spLocks noGrp="1"/>
          </p:cNvSpPr>
          <p:nvPr>
            <p:ph type="title"/>
          </p:nvPr>
        </p:nvSpPr>
        <p:spPr>
          <a:xfrm>
            <a:off x="1108364" y="809923"/>
            <a:ext cx="7886700" cy="1325563"/>
          </a:xfrm>
        </p:spPr>
        <p:txBody>
          <a:bodyPr>
            <a:normAutofit/>
          </a:bodyPr>
          <a:lstStyle/>
          <a:p>
            <a:r>
              <a:rPr lang="en-US" sz="3200" b="1" dirty="0">
                <a:solidFill>
                  <a:srgbClr val="002060"/>
                </a:solidFill>
              </a:rPr>
              <a:t>Let’s do a quick review before moving onto GLOBE Data Entry! Answer to Question 6</a:t>
            </a:r>
          </a:p>
        </p:txBody>
      </p:sp>
      <p:sp>
        <p:nvSpPr>
          <p:cNvPr id="3" name="Content Placeholder 2"/>
          <p:cNvSpPr>
            <a:spLocks noGrp="1"/>
          </p:cNvSpPr>
          <p:nvPr>
            <p:ph sz="half" idx="1"/>
          </p:nvPr>
        </p:nvSpPr>
        <p:spPr>
          <a:xfrm>
            <a:off x="1422123" y="2203544"/>
            <a:ext cx="6867112" cy="4586397"/>
          </a:xfrm>
        </p:spPr>
        <p:txBody>
          <a:bodyPr>
            <a:normAutofit/>
          </a:bodyPr>
          <a:lstStyle/>
          <a:p>
            <a:pPr marL="0" indent="0">
              <a:buNone/>
            </a:pPr>
            <a:r>
              <a:rPr lang="en-US" sz="2000" b="1" dirty="0">
                <a:solidFill>
                  <a:srgbClr val="002060"/>
                </a:solidFill>
              </a:rPr>
              <a:t>Pure water: </a:t>
            </a:r>
          </a:p>
          <a:p>
            <a:pPr marL="457200" indent="-457200">
              <a:buFont typeface="+mj-lt"/>
              <a:buAutoNum type="alphaUcPeriod"/>
            </a:pPr>
            <a:r>
              <a:rPr lang="en-US" sz="2000" dirty="0"/>
              <a:t>Has a high electrical conductivity, and high total dissolved solids</a:t>
            </a:r>
          </a:p>
          <a:p>
            <a:pPr marL="457200" indent="-457200">
              <a:buFont typeface="+mj-lt"/>
              <a:buAutoNum type="alphaUcPeriod"/>
            </a:pPr>
            <a:r>
              <a:rPr lang="en-US" sz="2000" b="1" dirty="0">
                <a:solidFill>
                  <a:srgbClr val="FF0000"/>
                </a:solidFill>
              </a:rPr>
              <a:t>Is not a good conductor of electricity </a:t>
            </a:r>
            <a:r>
              <a:rPr lang="en-US" sz="2000" b="1" dirty="0">
                <a:solidFill>
                  <a:srgbClr val="FF0000"/>
                </a:solidFill>
                <a:sym typeface="Wingdings"/>
              </a:rPr>
              <a:t> Correct!</a:t>
            </a:r>
            <a:endParaRPr lang="en-US" sz="2000" b="1" dirty="0">
              <a:solidFill>
                <a:srgbClr val="FF0000"/>
              </a:solidFill>
            </a:endParaRPr>
          </a:p>
          <a:p>
            <a:pPr marL="457200" indent="-457200">
              <a:buFont typeface="+mj-lt"/>
              <a:buAutoNum type="alphaUcPeriod"/>
            </a:pPr>
            <a:r>
              <a:rPr lang="en-US" sz="2000" dirty="0"/>
              <a:t>Is not a good conductor of electricity except above or below the 20 ̊ - 30 ̊ C</a:t>
            </a:r>
          </a:p>
          <a:p>
            <a:pPr marL="0" indent="0">
              <a:buNone/>
            </a:pPr>
            <a:endParaRPr lang="en-US" sz="2000" dirty="0"/>
          </a:p>
          <a:p>
            <a:pPr marL="0" indent="0">
              <a:buNone/>
            </a:pPr>
            <a:r>
              <a:rPr lang="en-US" sz="2000" b="1" dirty="0">
                <a:solidFill>
                  <a:srgbClr val="FF0000"/>
                </a:solidFill>
              </a:rPr>
              <a:t>Were you correct? </a:t>
            </a:r>
          </a:p>
          <a:p>
            <a:pPr marL="0" indent="0">
              <a:buNone/>
            </a:pPr>
            <a:r>
              <a:rPr lang="en-US" sz="2000" b="1" dirty="0">
                <a:solidFill>
                  <a:srgbClr val="FF0000"/>
                </a:solidFill>
              </a:rPr>
              <a:t>Let’s move on to GLOBE Data Entry and Visualization!</a:t>
            </a:r>
          </a:p>
        </p:txBody>
      </p:sp>
    </p:spTree>
    <p:extLst>
      <p:ext uri="{BB962C8B-B14F-4D97-AF65-F5344CB8AC3E}">
        <p14:creationId xmlns:p14="http://schemas.microsoft.com/office/powerpoint/2010/main" val="786173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31</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137" y="-9381"/>
            <a:ext cx="7974863" cy="984375"/>
          </a:xfrm>
          <a:prstGeom prst="rect">
            <a:avLst/>
          </a:prstGeom>
        </p:spPr>
      </p:pic>
      <p:pic>
        <p:nvPicPr>
          <p:cNvPr id="5" name="Picture 4" descr="Entering data on the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505"/>
            <a:ext cx="1169139" cy="6858001"/>
          </a:xfrm>
          <a:prstGeom prst="rect">
            <a:avLst/>
          </a:prstGeom>
        </p:spPr>
      </p:pic>
      <p:sp>
        <p:nvSpPr>
          <p:cNvPr id="2" name="Title 1"/>
          <p:cNvSpPr>
            <a:spLocks noGrp="1"/>
          </p:cNvSpPr>
          <p:nvPr>
            <p:ph type="title"/>
          </p:nvPr>
        </p:nvSpPr>
        <p:spPr>
          <a:xfrm>
            <a:off x="1353686" y="772244"/>
            <a:ext cx="6866659" cy="1053380"/>
          </a:xfrm>
        </p:spPr>
        <p:txBody>
          <a:bodyPr>
            <a:normAutofit/>
          </a:bodyPr>
          <a:lstStyle/>
          <a:p>
            <a:pPr>
              <a:spcAft>
                <a:spcPts val="600"/>
              </a:spcAft>
            </a:pPr>
            <a:r>
              <a:rPr lang="en-US" sz="2800" b="1" dirty="0">
                <a:solidFill>
                  <a:srgbClr val="000072"/>
                </a:solidFill>
              </a:rPr>
              <a:t>Submitting your data to GLOBE</a:t>
            </a:r>
          </a:p>
        </p:txBody>
      </p:sp>
      <p:sp>
        <p:nvSpPr>
          <p:cNvPr id="3" name="Content Placeholder 2"/>
          <p:cNvSpPr>
            <a:spLocks noGrp="1"/>
          </p:cNvSpPr>
          <p:nvPr>
            <p:ph sz="half" idx="1"/>
          </p:nvPr>
        </p:nvSpPr>
        <p:spPr>
          <a:xfrm>
            <a:off x="1379445" y="1469169"/>
            <a:ext cx="4310049" cy="4351338"/>
          </a:xfrm>
        </p:spPr>
        <p:txBody>
          <a:bodyPr>
            <a:noAutofit/>
          </a:bodyPr>
          <a:lstStyle/>
          <a:p>
            <a:endParaRPr lang="en-US" sz="1800" dirty="0">
              <a:hlinkClick r:id="rId4"/>
            </a:endParaRPr>
          </a:p>
          <a:p>
            <a:r>
              <a:rPr lang="en-US" sz="1800" dirty="0">
                <a:hlinkClick r:id="rId4"/>
              </a:rPr>
              <a:t>Live Data Entry</a:t>
            </a:r>
            <a:r>
              <a:rPr lang="en-US" sz="1800" dirty="0"/>
              <a:t>: Upload your data to the official</a:t>
            </a:r>
          </a:p>
          <a:p>
            <a:r>
              <a:rPr lang="en-US" sz="1800" dirty="0"/>
              <a:t>GLOBE science database</a:t>
            </a:r>
          </a:p>
          <a:p>
            <a:r>
              <a:rPr lang="en-US" sz="1800" dirty="0"/>
              <a:t>Email Data Entry: Send data in the body of your email (not as an attachment) to </a:t>
            </a:r>
            <a:r>
              <a:rPr lang="en-US" sz="1800" b="1" dirty="0">
                <a:hlinkClick r:id="rId5"/>
              </a:rPr>
              <a:t>DATA@GLOBE.GOV</a:t>
            </a:r>
            <a:endParaRPr lang="en-US" sz="1800" b="1" dirty="0"/>
          </a:p>
          <a:p>
            <a:r>
              <a:rPr lang="en-US" sz="1800" dirty="0"/>
              <a:t>Mobile Data App: Download the GLOBE Science Data Entry app to your mobile device and select the right option.</a:t>
            </a:r>
          </a:p>
          <a:p>
            <a:pPr lvl="1">
              <a:buFont typeface="Courier New" panose="02070309020205020404" pitchFamily="49" charset="0"/>
              <a:buChar char="o"/>
            </a:pPr>
            <a:r>
              <a:rPr lang="en-US" sz="1600" b="1" dirty="0"/>
              <a:t>For Android </a:t>
            </a:r>
            <a:r>
              <a:rPr lang="en-US" sz="1600" dirty="0"/>
              <a:t>via </a:t>
            </a:r>
            <a:r>
              <a:rPr lang="en-US" sz="1600" dirty="0">
                <a:hlinkClick r:id="rId6"/>
              </a:rPr>
              <a:t>Google Play</a:t>
            </a:r>
            <a:endParaRPr lang="en-US" sz="1600" dirty="0"/>
          </a:p>
          <a:p>
            <a:pPr lvl="1">
              <a:buFont typeface="Courier New" panose="02070309020205020404" pitchFamily="49" charset="0"/>
              <a:buChar char="o"/>
            </a:pPr>
            <a:r>
              <a:rPr lang="en-US" sz="1600" b="1" dirty="0"/>
              <a:t>For IOS </a:t>
            </a:r>
            <a:r>
              <a:rPr lang="en-US" sz="1600" dirty="0"/>
              <a:t>via the </a:t>
            </a:r>
            <a:r>
              <a:rPr lang="en-US" sz="1600" dirty="0">
                <a:hlinkClick r:id="rId7"/>
              </a:rPr>
              <a:t>App Store</a:t>
            </a:r>
            <a:r>
              <a:rPr lang="en-US" sz="1600" dirty="0"/>
              <a:t> </a:t>
            </a:r>
          </a:p>
        </p:txBody>
      </p:sp>
      <p:pic>
        <p:nvPicPr>
          <p:cNvPr id="7" name="Content Placeholder 6" descr="Screen Shot of The GLOBE Program Science Data Entry App"/>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5874042" y="1825624"/>
            <a:ext cx="2715856" cy="3994883"/>
          </a:xfrm>
          <a:prstGeom prst="rect">
            <a:avLst/>
          </a:prstGeom>
        </p:spPr>
      </p:pic>
    </p:spTree>
    <p:extLst>
      <p:ext uri="{BB962C8B-B14F-4D97-AF65-F5344CB8AC3E}">
        <p14:creationId xmlns:p14="http://schemas.microsoft.com/office/powerpoint/2010/main" val="122701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32</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137" y="-9381"/>
            <a:ext cx="7974863" cy="984375"/>
          </a:xfrm>
          <a:prstGeom prst="rect">
            <a:avLst/>
          </a:prstGeom>
        </p:spPr>
      </p:pic>
      <p:pic>
        <p:nvPicPr>
          <p:cNvPr id="5" name="Picture 4" descr="Entering data on the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505"/>
            <a:ext cx="1169139" cy="6858001"/>
          </a:xfrm>
          <a:prstGeom prst="rect">
            <a:avLst/>
          </a:prstGeom>
        </p:spPr>
      </p:pic>
      <p:sp>
        <p:nvSpPr>
          <p:cNvPr id="2" name="Title 1"/>
          <p:cNvSpPr>
            <a:spLocks noGrp="1"/>
          </p:cNvSpPr>
          <p:nvPr>
            <p:ph type="title"/>
          </p:nvPr>
        </p:nvSpPr>
        <p:spPr>
          <a:xfrm>
            <a:off x="1362567" y="973576"/>
            <a:ext cx="6866659" cy="1053380"/>
          </a:xfrm>
        </p:spPr>
        <p:txBody>
          <a:bodyPr>
            <a:normAutofit/>
          </a:bodyPr>
          <a:lstStyle/>
          <a:p>
            <a:r>
              <a:rPr lang="en-US" sz="2800" b="1" dirty="0">
                <a:solidFill>
                  <a:srgbClr val="000090"/>
                </a:solidFill>
              </a:rPr>
              <a:t>Entering your data via Live Data Entry or Data Entry Mobile App- Step 1 </a:t>
            </a:r>
          </a:p>
        </p:txBody>
      </p:sp>
      <p:pic>
        <p:nvPicPr>
          <p:cNvPr id="9" name="Content Placeholder 8" descr="Screen shot of the GLOBE data Entry site. Identify your sampling site, and select &quot;integrated hydrology&quot; and &quot;new observation&quo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858720" y="2026956"/>
            <a:ext cx="6177075" cy="4629712"/>
          </a:xfrm>
        </p:spPr>
      </p:pic>
    </p:spTree>
    <p:extLst>
      <p:ext uri="{BB962C8B-B14F-4D97-AF65-F5344CB8AC3E}">
        <p14:creationId xmlns:p14="http://schemas.microsoft.com/office/powerpoint/2010/main" val="2076290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33</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137" y="-9381"/>
            <a:ext cx="7974863" cy="984375"/>
          </a:xfrm>
          <a:prstGeom prst="rect">
            <a:avLst/>
          </a:prstGeom>
        </p:spPr>
      </p:pic>
      <p:pic>
        <p:nvPicPr>
          <p:cNvPr id="5" name="Picture 4" descr="Entering data on the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504"/>
            <a:ext cx="1169139" cy="6858001"/>
          </a:xfrm>
          <a:prstGeom prst="rect">
            <a:avLst/>
          </a:prstGeom>
        </p:spPr>
      </p:pic>
      <p:sp>
        <p:nvSpPr>
          <p:cNvPr id="2" name="Title 1"/>
          <p:cNvSpPr>
            <a:spLocks noGrp="1"/>
          </p:cNvSpPr>
          <p:nvPr>
            <p:ph type="title"/>
          </p:nvPr>
        </p:nvSpPr>
        <p:spPr>
          <a:xfrm>
            <a:off x="1195819" y="873620"/>
            <a:ext cx="6866659" cy="1053380"/>
          </a:xfrm>
        </p:spPr>
        <p:txBody>
          <a:bodyPr>
            <a:normAutofit/>
          </a:bodyPr>
          <a:lstStyle/>
          <a:p>
            <a:r>
              <a:rPr lang="en-US" sz="2800" b="1" dirty="0">
                <a:solidFill>
                  <a:srgbClr val="000090"/>
                </a:solidFill>
              </a:rPr>
              <a:t>Entering your data via Live Data Entry or Data Entry Mobile App- Step 2 </a:t>
            </a:r>
          </a:p>
        </p:txBody>
      </p:sp>
      <p:pic>
        <p:nvPicPr>
          <p:cNvPr id="9" name="Content Placeholder 8" descr="On the next screen, select water body site. Select the icon that corresponds to Electrical Conductivity, enter each measurement and click &quot;add&quot; and click to send data. You are done! Want to check who else has submitted electrical conductivity data using the GLOBE Visualization System?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529862" y="1958055"/>
            <a:ext cx="6910753" cy="4703850"/>
          </a:xfrm>
        </p:spPr>
      </p:pic>
    </p:spTree>
    <p:extLst>
      <p:ext uri="{BB962C8B-B14F-4D97-AF65-F5344CB8AC3E}">
        <p14:creationId xmlns:p14="http://schemas.microsoft.com/office/powerpoint/2010/main" val="458070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34</a:t>
            </a:fld>
            <a:endParaRPr lang="en-US" dirty="0"/>
          </a:p>
        </p:txBody>
      </p:sp>
      <p:pic>
        <p:nvPicPr>
          <p:cNvPr id="5" name="Picture 4"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782" y="0"/>
            <a:ext cx="7975023" cy="1008234"/>
          </a:xfrm>
          <a:prstGeom prst="rect">
            <a:avLst/>
          </a:prstGeom>
        </p:spPr>
      </p:pic>
      <p:pic>
        <p:nvPicPr>
          <p:cNvPr id="6" name="Picture 5"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63782" cy="6858001"/>
          </a:xfrm>
          <a:prstGeom prst="rect">
            <a:avLst/>
          </a:prstGeom>
        </p:spPr>
      </p:pic>
      <p:sp>
        <p:nvSpPr>
          <p:cNvPr id="2" name="Title 1"/>
          <p:cNvSpPr>
            <a:spLocks noGrp="1"/>
          </p:cNvSpPr>
          <p:nvPr>
            <p:ph type="title"/>
          </p:nvPr>
        </p:nvSpPr>
        <p:spPr>
          <a:xfrm>
            <a:off x="1252105" y="666797"/>
            <a:ext cx="7886700" cy="1325563"/>
          </a:xfrm>
        </p:spPr>
        <p:txBody>
          <a:bodyPr>
            <a:normAutofit/>
          </a:bodyPr>
          <a:lstStyle/>
          <a:p>
            <a:pPr>
              <a:spcAft>
                <a:spcPts val="600"/>
              </a:spcAft>
            </a:pPr>
            <a:r>
              <a:rPr lang="en-US" sz="2000" b="1" dirty="0">
                <a:solidFill>
                  <a:srgbClr val="000072"/>
                </a:solidFill>
              </a:rPr>
              <a:t>Visualize and Retrieve Water Electrical Conductivity Data-Step 1</a:t>
            </a:r>
          </a:p>
        </p:txBody>
      </p:sp>
      <p:sp>
        <p:nvSpPr>
          <p:cNvPr id="3" name="Content Placeholder 2"/>
          <p:cNvSpPr>
            <a:spLocks noGrp="1"/>
          </p:cNvSpPr>
          <p:nvPr>
            <p:ph sz="half" idx="1"/>
          </p:nvPr>
        </p:nvSpPr>
        <p:spPr>
          <a:xfrm>
            <a:off x="1252104" y="1607082"/>
            <a:ext cx="7664303" cy="4351338"/>
          </a:xfrm>
        </p:spPr>
        <p:txBody>
          <a:bodyPr>
            <a:normAutofit/>
          </a:bodyPr>
          <a:lstStyle/>
          <a:p>
            <a:pPr marL="0" indent="0">
              <a:spcAft>
                <a:spcPts val="600"/>
              </a:spcAft>
              <a:buNone/>
            </a:pPr>
            <a:r>
              <a:rPr lang="en-US" sz="1800" dirty="0"/>
              <a:t>GLOBE provides the ability to view and interact with data measured across the world. Select our </a:t>
            </a:r>
            <a:r>
              <a:rPr lang="en-US" sz="1800" b="1" dirty="0">
                <a:hlinkClick r:id="rId4"/>
              </a:rPr>
              <a:t>visualization tool</a:t>
            </a:r>
            <a:r>
              <a:rPr lang="en-US" sz="1800" dirty="0"/>
              <a:t> to map, graph, filter and export EC data that have been measured across GLOBE protocols since 1995. Here are screenshots  steps you will use when you use the visualization tool: </a:t>
            </a:r>
          </a:p>
        </p:txBody>
      </p:sp>
      <p:pic>
        <p:nvPicPr>
          <p:cNvPr id="7" name="Content Placeholder 6" descr="Screen shot of the map interface of the GLOBE Visualization Tool. Select Electrical Conductivity from drop down menu.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938512" y="2675342"/>
            <a:ext cx="6513885" cy="3112048"/>
          </a:xfrm>
        </p:spPr>
      </p:pic>
      <p:sp>
        <p:nvSpPr>
          <p:cNvPr id="8" name="TextBox 7"/>
          <p:cNvSpPr txBox="1"/>
          <p:nvPr/>
        </p:nvSpPr>
        <p:spPr>
          <a:xfrm>
            <a:off x="1474502" y="5958419"/>
            <a:ext cx="7441906" cy="861774"/>
          </a:xfrm>
          <a:prstGeom prst="rect">
            <a:avLst/>
          </a:prstGeom>
          <a:noFill/>
        </p:spPr>
        <p:txBody>
          <a:bodyPr wrap="square" rtlCol="0">
            <a:spAutoFit/>
          </a:bodyPr>
          <a:lstStyle/>
          <a:p>
            <a:r>
              <a:rPr lang="en-US" sz="1600" b="1" dirty="0">
                <a:solidFill>
                  <a:srgbClr val="000072"/>
                </a:solidFill>
              </a:rPr>
              <a:t>Link to step-by-step tutorials on Using the Visualization System will assist you in finding and analyzing GLOBE data:  </a:t>
            </a:r>
            <a:r>
              <a:rPr lang="en-US" sz="1600" b="1" dirty="0">
                <a:hlinkClick r:id="rId6"/>
              </a:rPr>
              <a:t>PDF version</a:t>
            </a:r>
            <a:br>
              <a:rPr lang="en-US" b="1" dirty="0"/>
            </a:br>
            <a:endParaRPr lang="en-US" b="1" dirty="0"/>
          </a:p>
        </p:txBody>
      </p:sp>
    </p:spTree>
    <p:extLst>
      <p:ext uri="{BB962C8B-B14F-4D97-AF65-F5344CB8AC3E}">
        <p14:creationId xmlns:p14="http://schemas.microsoft.com/office/powerpoint/2010/main" val="770367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35</a:t>
            </a:fld>
            <a:endParaRPr lang="en-US" dirty="0"/>
          </a:p>
        </p:txBody>
      </p:sp>
      <p:pic>
        <p:nvPicPr>
          <p:cNvPr id="5" name="Picture 4"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782" y="0"/>
            <a:ext cx="7975023" cy="1008234"/>
          </a:xfrm>
          <a:prstGeom prst="rect">
            <a:avLst/>
          </a:prstGeom>
        </p:spPr>
      </p:pic>
      <p:pic>
        <p:nvPicPr>
          <p:cNvPr id="6" name="Picture 5"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63782" cy="6858001"/>
          </a:xfrm>
          <a:prstGeom prst="rect">
            <a:avLst/>
          </a:prstGeom>
        </p:spPr>
      </p:pic>
      <p:sp>
        <p:nvSpPr>
          <p:cNvPr id="2" name="Title 1"/>
          <p:cNvSpPr>
            <a:spLocks noGrp="1"/>
          </p:cNvSpPr>
          <p:nvPr>
            <p:ph type="title"/>
          </p:nvPr>
        </p:nvSpPr>
        <p:spPr>
          <a:xfrm>
            <a:off x="1252105" y="666797"/>
            <a:ext cx="7886700" cy="1325563"/>
          </a:xfrm>
        </p:spPr>
        <p:txBody>
          <a:bodyPr>
            <a:normAutofit/>
          </a:bodyPr>
          <a:lstStyle/>
          <a:p>
            <a:pPr>
              <a:spcAft>
                <a:spcPts val="600"/>
              </a:spcAft>
            </a:pPr>
            <a:r>
              <a:rPr lang="en-US" sz="2000" b="1" dirty="0">
                <a:solidFill>
                  <a:srgbClr val="000072"/>
                </a:solidFill>
              </a:rPr>
              <a:t>Visualize and Retrieve Water Electrical Conductivity Data- Step 2</a:t>
            </a:r>
          </a:p>
        </p:txBody>
      </p:sp>
      <p:sp>
        <p:nvSpPr>
          <p:cNvPr id="3" name="Content Placeholder 2"/>
          <p:cNvSpPr>
            <a:spLocks noGrp="1"/>
          </p:cNvSpPr>
          <p:nvPr>
            <p:ph sz="half" idx="1"/>
          </p:nvPr>
        </p:nvSpPr>
        <p:spPr>
          <a:xfrm>
            <a:off x="1252104" y="1607082"/>
            <a:ext cx="7664303" cy="4351338"/>
          </a:xfrm>
        </p:spPr>
        <p:txBody>
          <a:bodyPr>
            <a:normAutofit/>
          </a:bodyPr>
          <a:lstStyle/>
          <a:p>
            <a:pPr marL="0" indent="0">
              <a:spcAft>
                <a:spcPts val="600"/>
              </a:spcAft>
              <a:buNone/>
            </a:pPr>
            <a:r>
              <a:rPr lang="en-US" sz="1800" dirty="0"/>
              <a:t>Select the date for which you need electrical conductivity data, add layer and you can see where data is available. </a:t>
            </a:r>
          </a:p>
        </p:txBody>
      </p:sp>
      <p:pic>
        <p:nvPicPr>
          <p:cNvPr id="9" name="Content Placeholder 8" descr="Screenshot of Map interface, GLOBE Visualization System. Icons appear in locations where data for the selected date or dates is availabl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534990" y="2253709"/>
            <a:ext cx="6606687" cy="4303559"/>
          </a:xfrm>
        </p:spPr>
      </p:pic>
    </p:spTree>
    <p:extLst>
      <p:ext uri="{BB962C8B-B14F-4D97-AF65-F5344CB8AC3E}">
        <p14:creationId xmlns:p14="http://schemas.microsoft.com/office/powerpoint/2010/main" val="1756998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36</a:t>
            </a:fld>
            <a:endParaRPr lang="en-US" dirty="0"/>
          </a:p>
        </p:txBody>
      </p:sp>
      <p:pic>
        <p:nvPicPr>
          <p:cNvPr id="5" name="Picture 4"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782" y="0"/>
            <a:ext cx="7975023" cy="1008234"/>
          </a:xfrm>
          <a:prstGeom prst="rect">
            <a:avLst/>
          </a:prstGeom>
        </p:spPr>
      </p:pic>
      <p:pic>
        <p:nvPicPr>
          <p:cNvPr id="6" name="Picture 5"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63782" cy="6858001"/>
          </a:xfrm>
          <a:prstGeom prst="rect">
            <a:avLst/>
          </a:prstGeom>
        </p:spPr>
      </p:pic>
      <p:sp>
        <p:nvSpPr>
          <p:cNvPr id="2" name="Title 1"/>
          <p:cNvSpPr>
            <a:spLocks noGrp="1"/>
          </p:cNvSpPr>
          <p:nvPr>
            <p:ph type="title"/>
          </p:nvPr>
        </p:nvSpPr>
        <p:spPr>
          <a:xfrm>
            <a:off x="1252105" y="666797"/>
            <a:ext cx="7886700" cy="1325563"/>
          </a:xfrm>
        </p:spPr>
        <p:txBody>
          <a:bodyPr>
            <a:normAutofit/>
          </a:bodyPr>
          <a:lstStyle/>
          <a:p>
            <a:pPr>
              <a:spcAft>
                <a:spcPts val="600"/>
              </a:spcAft>
            </a:pPr>
            <a:r>
              <a:rPr lang="en-US" sz="2000" b="1" dirty="0">
                <a:solidFill>
                  <a:srgbClr val="000072"/>
                </a:solidFill>
              </a:rPr>
              <a:t>Visualize and Retrieve Water Electrical Conductivity Data- Step 3</a:t>
            </a:r>
          </a:p>
        </p:txBody>
      </p:sp>
      <p:sp>
        <p:nvSpPr>
          <p:cNvPr id="3" name="Content Placeholder 2"/>
          <p:cNvSpPr>
            <a:spLocks noGrp="1"/>
          </p:cNvSpPr>
          <p:nvPr>
            <p:ph sz="half" idx="1"/>
          </p:nvPr>
        </p:nvSpPr>
        <p:spPr>
          <a:xfrm>
            <a:off x="1252104" y="1607082"/>
            <a:ext cx="7664303" cy="4351338"/>
          </a:xfrm>
        </p:spPr>
        <p:txBody>
          <a:bodyPr>
            <a:normAutofit/>
          </a:bodyPr>
          <a:lstStyle/>
          <a:p>
            <a:pPr marL="0" indent="0">
              <a:spcAft>
                <a:spcPts val="600"/>
              </a:spcAft>
              <a:buNone/>
            </a:pPr>
            <a:r>
              <a:rPr lang="en-US" sz="1800" dirty="0"/>
              <a:t>Select the sampling site for which you need  electrical conductivity data,  and a box will open with data summary for that site. </a:t>
            </a:r>
          </a:p>
        </p:txBody>
      </p:sp>
      <p:pic>
        <p:nvPicPr>
          <p:cNvPr id="7" name="Content Placeholder 6" descr="Clicking on a location will open to a map note providing electrical conductivity data for that location and time. Follow instructions in the tutorial to download data as a .csv file for analysis using spreadsheet application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176771" y="2165864"/>
            <a:ext cx="7814967" cy="4391404"/>
          </a:xfrm>
        </p:spPr>
      </p:pic>
    </p:spTree>
    <p:extLst>
      <p:ext uri="{BB962C8B-B14F-4D97-AF65-F5344CB8AC3E}">
        <p14:creationId xmlns:p14="http://schemas.microsoft.com/office/powerpoint/2010/main" val="261272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37</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4" y="-1"/>
            <a:ext cx="8035636" cy="1017322"/>
          </a:xfrm>
          <a:prstGeom prst="rect">
            <a:avLst/>
          </a:prstGeom>
        </p:spPr>
      </p:pic>
      <p:pic>
        <p:nvPicPr>
          <p:cNvPr id="5" name="Picture 4" descr="Menu: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08364" cy="6849121"/>
          </a:xfrm>
          <a:prstGeom prst="rect">
            <a:avLst/>
          </a:prstGeom>
        </p:spPr>
      </p:pic>
      <p:sp>
        <p:nvSpPr>
          <p:cNvPr id="2" name="Title 1"/>
          <p:cNvSpPr>
            <a:spLocks noGrp="1"/>
          </p:cNvSpPr>
          <p:nvPr>
            <p:ph type="title"/>
          </p:nvPr>
        </p:nvSpPr>
        <p:spPr>
          <a:xfrm>
            <a:off x="1108364" y="838067"/>
            <a:ext cx="7886700" cy="1325563"/>
          </a:xfrm>
        </p:spPr>
        <p:txBody>
          <a:bodyPr>
            <a:normAutofit/>
          </a:bodyPr>
          <a:lstStyle/>
          <a:p>
            <a:r>
              <a:rPr lang="en-US" sz="2800" b="1" dirty="0">
                <a:solidFill>
                  <a:srgbClr val="000072"/>
                </a:solidFill>
              </a:rPr>
              <a:t>Review questions to help you prepare to conduct the Hydrosphere Electrical Conductivity Protocol</a:t>
            </a:r>
          </a:p>
        </p:txBody>
      </p:sp>
      <p:sp>
        <p:nvSpPr>
          <p:cNvPr id="3" name="Content Placeholder 2"/>
          <p:cNvSpPr>
            <a:spLocks noGrp="1"/>
          </p:cNvSpPr>
          <p:nvPr>
            <p:ph sz="half" idx="1"/>
          </p:nvPr>
        </p:nvSpPr>
        <p:spPr>
          <a:xfrm>
            <a:off x="1354932" y="2118037"/>
            <a:ext cx="7542499" cy="4731083"/>
          </a:xfrm>
        </p:spPr>
        <p:txBody>
          <a:bodyPr>
            <a:normAutofit fontScale="92500" lnSpcReduction="10000"/>
          </a:bodyPr>
          <a:lstStyle/>
          <a:p>
            <a:pPr lvl="0">
              <a:buFont typeface="+mj-lt"/>
              <a:buAutoNum type="arabicPeriod"/>
            </a:pPr>
            <a:r>
              <a:rPr lang="en-US" sz="1800" b="1" dirty="0"/>
              <a:t>Electrical conductivity meters measure _____ through a centimeter of water.</a:t>
            </a:r>
          </a:p>
          <a:p>
            <a:pPr lvl="0">
              <a:buFont typeface="+mj-lt"/>
              <a:buAutoNum type="arabicPeriod"/>
            </a:pPr>
            <a:r>
              <a:rPr lang="en-US" sz="1800" b="1" dirty="0"/>
              <a:t>What is the relationship between electrical conductivity of a solution and the amount of total dissolved solids in solution?</a:t>
            </a:r>
          </a:p>
          <a:p>
            <a:pPr lvl="0">
              <a:buFont typeface="+mj-lt"/>
              <a:buAutoNum type="arabicPeriod"/>
            </a:pPr>
            <a:r>
              <a:rPr lang="en-US" sz="1800" b="1" dirty="0"/>
              <a:t>Electrical conductivity of water increases by ____% for an increase of 1 degree Celsius of water. </a:t>
            </a:r>
          </a:p>
          <a:p>
            <a:pPr lvl="0">
              <a:buFont typeface="+mj-lt"/>
              <a:buAutoNum type="arabicPeriod"/>
            </a:pPr>
            <a:r>
              <a:rPr lang="en-US" sz="1800" b="1" dirty="0"/>
              <a:t>Would you expect electrical conductivity of a water body to increase or decrease after a large snowmelt?</a:t>
            </a:r>
          </a:p>
          <a:p>
            <a:pPr lvl="0">
              <a:buFont typeface="+mj-lt"/>
              <a:buAutoNum type="arabicPeriod"/>
            </a:pPr>
            <a:r>
              <a:rPr lang="en-US" sz="1800" b="1" dirty="0"/>
              <a:t>Drinking water has an electrical conductivity between ______ µS/cm.</a:t>
            </a:r>
          </a:p>
          <a:p>
            <a:pPr lvl="0">
              <a:buFont typeface="+mj-lt"/>
              <a:buAutoNum type="arabicPeriod"/>
            </a:pPr>
            <a:r>
              <a:rPr lang="en-US" sz="1800" b="1" dirty="0"/>
              <a:t>Your water sample should be between 20 ̊ - 30 ̊ C when you make your electrical conductivity measurement (true/false). </a:t>
            </a:r>
          </a:p>
          <a:p>
            <a:pPr lvl="0">
              <a:buFont typeface="+mj-lt"/>
              <a:buAutoNum type="arabicPeriod"/>
            </a:pPr>
            <a:r>
              <a:rPr lang="en-US" sz="1800" b="1" dirty="0"/>
              <a:t>What are the safety precautions you should take when doing any of the hydrology protocols?</a:t>
            </a:r>
          </a:p>
          <a:p>
            <a:pPr lvl="0">
              <a:buFont typeface="+mj-lt"/>
              <a:buAutoNum type="arabicPeriod"/>
            </a:pPr>
            <a:r>
              <a:rPr lang="en-US" sz="1800" b="1" dirty="0"/>
              <a:t>What is the acceptable range of error of the three replicate samples you take, in µS/cm? </a:t>
            </a:r>
          </a:p>
          <a:p>
            <a:pPr lvl="0">
              <a:buFont typeface="+mj-lt"/>
              <a:buAutoNum type="arabicPeriod"/>
            </a:pPr>
            <a:r>
              <a:rPr lang="en-US" sz="1800" b="1" dirty="0"/>
              <a:t>What step do you need to complete before starting the Electrical Conductivity protocol? </a:t>
            </a:r>
          </a:p>
        </p:txBody>
      </p:sp>
      <p:pic>
        <p:nvPicPr>
          <p:cNvPr id="7" name="Picture 6" descr="watermark of student taking an EC reading in a bucket sample"/>
          <p:cNvPicPr>
            <a:picLocks noChangeAspect="1"/>
          </p:cNvPicPr>
          <p:nvPr/>
        </p:nvPicPr>
        <p:blipFill>
          <a:blip r:embed="rId4">
            <a:alphaModFix amt="10000"/>
            <a:extLst>
              <a:ext uri="{28A0092B-C50C-407E-A947-70E740481C1C}">
                <a14:useLocalDpi xmlns:a14="http://schemas.microsoft.com/office/drawing/2010/main" val="0"/>
              </a:ext>
            </a:extLst>
          </a:blip>
          <a:stretch>
            <a:fillRect/>
          </a:stretch>
        </p:blipFill>
        <p:spPr>
          <a:xfrm>
            <a:off x="1128020" y="1325143"/>
            <a:ext cx="8015979" cy="5532857"/>
          </a:xfrm>
          <a:prstGeom prst="rect">
            <a:avLst/>
          </a:prstGeom>
        </p:spPr>
      </p:pic>
    </p:spTree>
    <p:extLst>
      <p:ext uri="{BB962C8B-B14F-4D97-AF65-F5344CB8AC3E}">
        <p14:creationId xmlns:p14="http://schemas.microsoft.com/office/powerpoint/2010/main" val="572349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38</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4" y="-1"/>
            <a:ext cx="8035636" cy="1017322"/>
          </a:xfrm>
          <a:prstGeom prst="rect">
            <a:avLst/>
          </a:prstGeom>
        </p:spPr>
      </p:pic>
      <p:pic>
        <p:nvPicPr>
          <p:cNvPr id="5" name="Picture 4" descr="Menu: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08364" cy="6849121"/>
          </a:xfrm>
          <a:prstGeom prst="rect">
            <a:avLst/>
          </a:prstGeom>
        </p:spPr>
      </p:pic>
      <p:sp>
        <p:nvSpPr>
          <p:cNvPr id="2" name="Title 1"/>
          <p:cNvSpPr>
            <a:spLocks noGrp="1"/>
          </p:cNvSpPr>
          <p:nvPr>
            <p:ph type="title"/>
          </p:nvPr>
        </p:nvSpPr>
        <p:spPr>
          <a:xfrm>
            <a:off x="1108364" y="684156"/>
            <a:ext cx="7886700" cy="1325563"/>
          </a:xfrm>
        </p:spPr>
        <p:txBody>
          <a:bodyPr>
            <a:normAutofit/>
          </a:bodyPr>
          <a:lstStyle/>
          <a:p>
            <a:r>
              <a:rPr lang="en-US" sz="2400" b="1" dirty="0">
                <a:solidFill>
                  <a:srgbClr val="000072"/>
                </a:solidFill>
              </a:rPr>
              <a:t>Are you ready to take the Electrical Conductivity Protocol quiz?</a:t>
            </a:r>
          </a:p>
        </p:txBody>
      </p:sp>
      <p:sp>
        <p:nvSpPr>
          <p:cNvPr id="3" name="Content Placeholder 2"/>
          <p:cNvSpPr>
            <a:spLocks noGrp="1"/>
          </p:cNvSpPr>
          <p:nvPr>
            <p:ph sz="half" idx="1"/>
          </p:nvPr>
        </p:nvSpPr>
        <p:spPr>
          <a:xfrm>
            <a:off x="1128020" y="1891700"/>
            <a:ext cx="7438427" cy="4342678"/>
          </a:xfrm>
        </p:spPr>
        <p:txBody>
          <a:bodyPr>
            <a:normAutofit/>
          </a:bodyPr>
          <a:lstStyle/>
          <a:p>
            <a:r>
              <a:rPr lang="en-US" sz="2400" dirty="0">
                <a:solidFill>
                  <a:srgbClr val="000000"/>
                </a:solidFill>
              </a:rPr>
              <a:t>You have now completed the slide stack. If you are ready to take the quiz, sign on and take the quiz corresponding to the </a:t>
            </a:r>
            <a:r>
              <a:rPr lang="en-US" sz="2400" b="1" dirty="0">
                <a:solidFill>
                  <a:srgbClr val="000072"/>
                </a:solidFill>
              </a:rPr>
              <a:t>Electrical Conductivity Protocol</a:t>
            </a:r>
            <a:r>
              <a:rPr lang="en-US" sz="2400" b="1" dirty="0">
                <a:solidFill>
                  <a:srgbClr val="055000"/>
                </a:solidFill>
              </a:rPr>
              <a:t>.</a:t>
            </a:r>
          </a:p>
          <a:p>
            <a:endParaRPr lang="en-US" sz="2400" dirty="0">
              <a:solidFill>
                <a:srgbClr val="000000"/>
              </a:solidFill>
            </a:endParaRPr>
          </a:p>
          <a:p>
            <a:r>
              <a:rPr lang="en-US" sz="2400" dirty="0">
                <a:solidFill>
                  <a:srgbClr val="000000"/>
                </a:solidFill>
              </a:rPr>
              <a:t>When you pass the quiz, you are ready to take </a:t>
            </a:r>
            <a:r>
              <a:rPr lang="en-US" sz="2400" b="1" dirty="0">
                <a:solidFill>
                  <a:srgbClr val="000072"/>
                </a:solidFill>
              </a:rPr>
              <a:t>Electrical Conductivity Protocol </a:t>
            </a:r>
            <a:r>
              <a:rPr lang="en-US" sz="2400" dirty="0">
                <a:solidFill>
                  <a:srgbClr val="000000"/>
                </a:solidFill>
              </a:rPr>
              <a:t>measurements! </a:t>
            </a:r>
          </a:p>
        </p:txBody>
      </p:sp>
      <p:pic>
        <p:nvPicPr>
          <p:cNvPr id="7" name="Picture 6" descr="watermark of student taking an EC reading in a bucket sample"/>
          <p:cNvPicPr>
            <a:picLocks noChangeAspect="1"/>
          </p:cNvPicPr>
          <p:nvPr/>
        </p:nvPicPr>
        <p:blipFill>
          <a:blip r:embed="rId4">
            <a:alphaModFix amt="14000"/>
            <a:extLst>
              <a:ext uri="{28A0092B-C50C-407E-A947-70E740481C1C}">
                <a14:useLocalDpi xmlns:a14="http://schemas.microsoft.com/office/drawing/2010/main" val="0"/>
              </a:ext>
            </a:extLst>
          </a:blip>
          <a:stretch>
            <a:fillRect/>
          </a:stretch>
        </p:blipFill>
        <p:spPr>
          <a:xfrm>
            <a:off x="1128020" y="1325143"/>
            <a:ext cx="8015979" cy="5532857"/>
          </a:xfrm>
          <a:prstGeom prst="rect">
            <a:avLst/>
          </a:prstGeom>
        </p:spPr>
      </p:pic>
    </p:spTree>
    <p:extLst>
      <p:ext uri="{BB962C8B-B14F-4D97-AF65-F5344CB8AC3E}">
        <p14:creationId xmlns:p14="http://schemas.microsoft.com/office/powerpoint/2010/main" val="1907583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3</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512" y="0"/>
            <a:ext cx="7974862" cy="991096"/>
          </a:xfrm>
          <a:prstGeom prst="rect">
            <a:avLst/>
          </a:prstGeom>
        </p:spPr>
      </p:pic>
      <p:pic>
        <p:nvPicPr>
          <p:cNvPr id="7" name="Picture 6" descr="Menu:  What is electrical conductiv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69139" cy="6858000"/>
          </a:xfrm>
          <a:prstGeom prst="rect">
            <a:avLst/>
          </a:prstGeom>
        </p:spPr>
      </p:pic>
      <p:sp>
        <p:nvSpPr>
          <p:cNvPr id="2" name="Title 1"/>
          <p:cNvSpPr>
            <a:spLocks noGrp="1"/>
          </p:cNvSpPr>
          <p:nvPr>
            <p:ph type="title"/>
          </p:nvPr>
        </p:nvSpPr>
        <p:spPr>
          <a:xfrm>
            <a:off x="1169138" y="991096"/>
            <a:ext cx="6589568" cy="596180"/>
          </a:xfrm>
        </p:spPr>
        <p:txBody>
          <a:bodyPr>
            <a:normAutofit/>
          </a:bodyPr>
          <a:lstStyle/>
          <a:p>
            <a:pPr algn="just"/>
            <a:r>
              <a:rPr lang="en-US" sz="3200" b="1" dirty="0">
                <a:solidFill>
                  <a:srgbClr val="000072"/>
                </a:solidFill>
              </a:rPr>
              <a:t>What is Electrical Conductivity? </a:t>
            </a:r>
          </a:p>
        </p:txBody>
      </p:sp>
      <p:sp>
        <p:nvSpPr>
          <p:cNvPr id="3" name="Content Placeholder 2"/>
          <p:cNvSpPr>
            <a:spLocks noGrp="1"/>
          </p:cNvSpPr>
          <p:nvPr>
            <p:ph sz="half" idx="1"/>
          </p:nvPr>
        </p:nvSpPr>
        <p:spPr>
          <a:xfrm>
            <a:off x="1351300" y="1723836"/>
            <a:ext cx="4858114" cy="5134164"/>
          </a:xfrm>
        </p:spPr>
        <p:txBody>
          <a:bodyPr>
            <a:noAutofit/>
          </a:bodyPr>
          <a:lstStyle/>
          <a:p>
            <a:pPr algn="just"/>
            <a:r>
              <a:rPr lang="en-US" sz="1600" dirty="0"/>
              <a:t>Electrical conductivity measures </a:t>
            </a:r>
            <a:r>
              <a:rPr lang="en-US" sz="1600" b="1" dirty="0">
                <a:solidFill>
                  <a:srgbClr val="000090"/>
                </a:solidFill>
              </a:rPr>
              <a:t>the capacity of water to transmit an electrical current</a:t>
            </a:r>
            <a:r>
              <a:rPr lang="en-US" sz="1600" dirty="0"/>
              <a:t>. This capacity is directly related to the concentration of salts in the water. We call the amount of mineral and salt impurities in the water the </a:t>
            </a:r>
            <a:r>
              <a:rPr lang="en-US" sz="1600" b="1" dirty="0">
                <a:solidFill>
                  <a:srgbClr val="000090"/>
                </a:solidFill>
              </a:rPr>
              <a:t>total dissolved solids </a:t>
            </a:r>
            <a:r>
              <a:rPr lang="en-US" sz="1600" dirty="0"/>
              <a:t>(abbreviated TDS). We use electrical conductivity as an indirect measure to find the TDS of water.</a:t>
            </a:r>
          </a:p>
          <a:p>
            <a:pPr algn="just"/>
            <a:r>
              <a:rPr lang="en-US" sz="1600" dirty="0"/>
              <a:t>Salts </a:t>
            </a:r>
            <a:r>
              <a:rPr lang="en-US" sz="1600" b="1" dirty="0">
                <a:solidFill>
                  <a:srgbClr val="000090"/>
                </a:solidFill>
              </a:rPr>
              <a:t>disassociate</a:t>
            </a:r>
            <a:r>
              <a:rPr lang="en-US" sz="1600" dirty="0"/>
              <a:t> into positively and negatively charged ions in solution, and the ions conduct electricity. Inorganic dissolved solids such as chloride, nitrate, sulfate, and phosphate are present in water as negatively charged ions (anions). Sodium, magnesium, calcium, iron and aluminum are present in water as positively charged ions (cations). Pure water is a poor conductor of electricity. </a:t>
            </a:r>
          </a:p>
          <a:p>
            <a:pPr algn="just"/>
            <a:r>
              <a:rPr lang="en-US" sz="1600" dirty="0"/>
              <a:t>The electrical conductivity meter measures</a:t>
            </a:r>
            <a:r>
              <a:rPr lang="en-US" sz="1600" b="1" dirty="0">
                <a:solidFill>
                  <a:srgbClr val="000090"/>
                </a:solidFill>
              </a:rPr>
              <a:t> how much electricity is being conducted through a centimeter of water</a:t>
            </a:r>
            <a:r>
              <a:rPr lang="en-US" sz="1600" dirty="0"/>
              <a:t>. </a:t>
            </a:r>
          </a:p>
        </p:txBody>
      </p:sp>
      <p:pic>
        <p:nvPicPr>
          <p:cNvPr id="5" name="Content Placeholder 4" descr="List of GLOBE Hydrosphere Measurements: Hydrosphere study site, water temperature, water transparency, conductivity (this protocol) pH, mosquito, alkalinity, dissolved oxygen, salinity, nitrates and freshwater macroinvertebrate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05262" y="1723836"/>
            <a:ext cx="2121815" cy="4351338"/>
          </a:xfrm>
        </p:spPr>
      </p:pic>
    </p:spTree>
    <p:extLst>
      <p:ext uri="{BB962C8B-B14F-4D97-AF65-F5344CB8AC3E}">
        <p14:creationId xmlns:p14="http://schemas.microsoft.com/office/powerpoint/2010/main" val="988551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atermark of student taking an EC reading in a bucket sample"/>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1128020" y="1325143"/>
            <a:ext cx="8015979" cy="5532857"/>
          </a:xfrm>
          <a:prstGeom prst="rect">
            <a:avLst/>
          </a:prstGeom>
        </p:spPr>
      </p:pic>
      <p:sp>
        <p:nvSpPr>
          <p:cNvPr id="4" name="Slide Number Placeholder 3"/>
          <p:cNvSpPr>
            <a:spLocks noGrp="1"/>
          </p:cNvSpPr>
          <p:nvPr>
            <p:ph type="sldNum" sz="quarter" idx="12"/>
          </p:nvPr>
        </p:nvSpPr>
        <p:spPr/>
        <p:txBody>
          <a:bodyPr/>
          <a:lstStyle/>
          <a:p>
            <a:fld id="{F1302235-4686-FA4D-82D3-9660211AF392}" type="slidenum">
              <a:rPr lang="en-US" smtClean="0"/>
              <a:t>39</a:t>
            </a:fld>
            <a:endParaRPr lang="en-US" dirty="0"/>
          </a:p>
        </p:txBody>
      </p:sp>
      <p:pic>
        <p:nvPicPr>
          <p:cNvPr id="6" name="Picture 5" descr="Banner for Electrical Conductivity in Hydr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02" y="-2"/>
            <a:ext cx="8040398" cy="992464"/>
          </a:xfrm>
          <a:prstGeom prst="rect">
            <a:avLst/>
          </a:prstGeom>
        </p:spPr>
      </p:pic>
      <p:pic>
        <p:nvPicPr>
          <p:cNvPr id="7" name="Picture 6" descr="Menu: Additional resour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28"/>
            <a:ext cx="1214438" cy="6858002"/>
          </a:xfrm>
          <a:prstGeom prst="rect">
            <a:avLst/>
          </a:prstGeom>
        </p:spPr>
      </p:pic>
      <p:sp>
        <p:nvSpPr>
          <p:cNvPr id="2" name="Title 1"/>
          <p:cNvSpPr>
            <a:spLocks noGrp="1"/>
          </p:cNvSpPr>
          <p:nvPr>
            <p:ph type="title"/>
          </p:nvPr>
        </p:nvSpPr>
        <p:spPr>
          <a:xfrm>
            <a:off x="1389185" y="543783"/>
            <a:ext cx="7886700" cy="1325563"/>
          </a:xfrm>
        </p:spPr>
        <p:txBody>
          <a:bodyPr>
            <a:normAutofit/>
          </a:bodyPr>
          <a:lstStyle/>
          <a:p>
            <a:r>
              <a:rPr lang="en-US" sz="2800" b="1" dirty="0">
                <a:solidFill>
                  <a:srgbClr val="000090"/>
                </a:solidFill>
              </a:rPr>
              <a:t>Some Research Questions for Further Investigation</a:t>
            </a:r>
          </a:p>
        </p:txBody>
      </p:sp>
      <p:sp>
        <p:nvSpPr>
          <p:cNvPr id="3" name="Content Placeholder 2"/>
          <p:cNvSpPr>
            <a:spLocks noGrp="1"/>
          </p:cNvSpPr>
          <p:nvPr>
            <p:ph sz="half" idx="1"/>
          </p:nvPr>
        </p:nvSpPr>
        <p:spPr>
          <a:xfrm>
            <a:off x="1389185" y="1420667"/>
            <a:ext cx="7403123" cy="5191147"/>
          </a:xfrm>
        </p:spPr>
        <p:txBody>
          <a:bodyPr>
            <a:normAutofit/>
          </a:bodyPr>
          <a:lstStyle/>
          <a:p>
            <a:endParaRPr lang="en-US" sz="2000" b="1" dirty="0">
              <a:solidFill>
                <a:srgbClr val="000090"/>
              </a:solidFill>
            </a:endParaRPr>
          </a:p>
          <a:p>
            <a:pPr marL="285750" indent="-285750">
              <a:buFont typeface="Arial"/>
              <a:buChar char="•"/>
            </a:pPr>
            <a:r>
              <a:rPr lang="en-US" sz="2000" dirty="0"/>
              <a:t>Would the conductivity of the water at your site go up or down after a heavy rain? Why?</a:t>
            </a:r>
          </a:p>
          <a:p>
            <a:endParaRPr lang="en-US" sz="2000" dirty="0"/>
          </a:p>
          <a:p>
            <a:pPr marL="285750" indent="-285750">
              <a:buFont typeface="Arial"/>
              <a:buChar char="•"/>
            </a:pPr>
            <a:r>
              <a:rPr lang="en-US" sz="2000" dirty="0"/>
              <a:t>Would you expect the conductivity to be greater in a high mountain stream that receives fresh snowmelt or in a lake at lower elevations?</a:t>
            </a:r>
          </a:p>
          <a:p>
            <a:endParaRPr lang="en-US" sz="2000" dirty="0"/>
          </a:p>
          <a:p>
            <a:pPr marL="285750" indent="-285750">
              <a:buFont typeface="Arial"/>
              <a:buChar char="•"/>
            </a:pPr>
            <a:r>
              <a:rPr lang="en-US" sz="2000" dirty="0"/>
              <a:t>Why do you think water with high levels of TDS is harmful to plants?</a:t>
            </a:r>
          </a:p>
          <a:p>
            <a:pPr marL="0" marR="0" indent="0">
              <a:spcBef>
                <a:spcPts val="0"/>
              </a:spcBef>
              <a:spcAft>
                <a:spcPts val="0"/>
              </a:spcAft>
              <a:buNone/>
            </a:pPr>
            <a:endParaRPr lang="en-US" sz="1000" dirty="0">
              <a:ea typeface="ＭＳ 明朝"/>
              <a:cs typeface="Times New Roman"/>
            </a:endParaRPr>
          </a:p>
        </p:txBody>
      </p:sp>
    </p:spTree>
    <p:extLst>
      <p:ext uri="{BB962C8B-B14F-4D97-AF65-F5344CB8AC3E}">
        <p14:creationId xmlns:p14="http://schemas.microsoft.com/office/powerpoint/2010/main" val="2060234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atermark of student taking an EC reading in a bucket sample"/>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128020" y="1325143"/>
            <a:ext cx="8015980" cy="5532857"/>
          </a:xfrm>
          <a:prstGeom prst="rect">
            <a:avLst/>
          </a:prstGeom>
        </p:spPr>
      </p:pic>
      <p:sp>
        <p:nvSpPr>
          <p:cNvPr id="4" name="Slide Number Placeholder 3"/>
          <p:cNvSpPr>
            <a:spLocks noGrp="1"/>
          </p:cNvSpPr>
          <p:nvPr>
            <p:ph type="sldNum" sz="quarter" idx="12"/>
          </p:nvPr>
        </p:nvSpPr>
        <p:spPr/>
        <p:txBody>
          <a:bodyPr/>
          <a:lstStyle/>
          <a:p>
            <a:fld id="{F1302235-4686-FA4D-82D3-9660211AF392}" type="slidenum">
              <a:rPr lang="en-US" smtClean="0"/>
              <a:t>40</a:t>
            </a:fld>
            <a:endParaRPr lang="en-US" dirty="0"/>
          </a:p>
        </p:txBody>
      </p:sp>
      <p:pic>
        <p:nvPicPr>
          <p:cNvPr id="6" name="Picture 5" descr="Banner for Electrical Conductivity within Hydrosphe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602" y="-2"/>
            <a:ext cx="8040398" cy="992464"/>
          </a:xfrm>
          <a:prstGeom prst="rect">
            <a:avLst/>
          </a:prstGeom>
        </p:spPr>
      </p:pic>
      <p:pic>
        <p:nvPicPr>
          <p:cNvPr id="7" name="Picture 6" descr="Menu: Additional resourc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628"/>
            <a:ext cx="1214438" cy="6858002"/>
          </a:xfrm>
          <a:prstGeom prst="rect">
            <a:avLst/>
          </a:prstGeom>
        </p:spPr>
      </p:pic>
      <p:sp>
        <p:nvSpPr>
          <p:cNvPr id="2" name="Title 1"/>
          <p:cNvSpPr>
            <a:spLocks noGrp="1"/>
          </p:cNvSpPr>
          <p:nvPr>
            <p:ph type="title"/>
          </p:nvPr>
        </p:nvSpPr>
        <p:spPr>
          <a:xfrm>
            <a:off x="1355764" y="1325143"/>
            <a:ext cx="7403123" cy="1008825"/>
          </a:xfrm>
        </p:spPr>
        <p:txBody>
          <a:bodyPr>
            <a:normAutofit fontScale="90000"/>
          </a:bodyPr>
          <a:lstStyle/>
          <a:p>
            <a:r>
              <a:rPr lang="en-US" sz="2000" b="1" dirty="0">
                <a:latin typeface="+mn-lt"/>
              </a:rPr>
              <a:t>Please provide us with feedback about this module. This is a community project and we welcome your comments, suggestions and edits! Comment here: </a:t>
            </a:r>
            <a:r>
              <a:rPr lang="en-US" sz="2000" b="1" dirty="0">
                <a:latin typeface="+mn-lt"/>
                <a:hlinkClick r:id="rId6"/>
              </a:rPr>
              <a:t>eTraining Feedback</a:t>
            </a:r>
            <a:br>
              <a:rPr lang="en-US" sz="2000" b="1" dirty="0">
                <a:latin typeface="+mn-lt"/>
              </a:rPr>
            </a:br>
            <a:r>
              <a:rPr lang="en-US" sz="2000" b="1" dirty="0">
                <a:latin typeface="+mn-lt"/>
              </a:rPr>
              <a:t>Questions about module content? Contact GLOBE: </a:t>
            </a:r>
            <a:r>
              <a:rPr lang="en-US" sz="2000" b="1" dirty="0">
                <a:latin typeface="+mn-lt"/>
                <a:hlinkClick r:id="rId7"/>
              </a:rPr>
              <a:t>help@globe.gov</a:t>
            </a:r>
            <a:r>
              <a:rPr lang="en-US" sz="2000" b="1" dirty="0">
                <a:latin typeface="+mn-lt"/>
              </a:rPr>
              <a:t> </a:t>
            </a:r>
            <a:br>
              <a:rPr lang="en-US" sz="2000" b="1" dirty="0">
                <a:latin typeface="+mn-lt"/>
              </a:rPr>
            </a:br>
            <a:br>
              <a:rPr lang="en-US" sz="2000" b="1" dirty="0">
                <a:latin typeface="+mn-lt"/>
              </a:rPr>
            </a:br>
            <a:endParaRPr lang="en-US" sz="2000" b="1" dirty="0">
              <a:solidFill>
                <a:srgbClr val="000090"/>
              </a:solidFill>
              <a:latin typeface="+mn-lt"/>
            </a:endParaRPr>
          </a:p>
        </p:txBody>
      </p:sp>
      <p:sp>
        <p:nvSpPr>
          <p:cNvPr id="3" name="Content Placeholder 2" descr="Watermark of student with an EC probe."/>
          <p:cNvSpPr>
            <a:spLocks noGrp="1"/>
          </p:cNvSpPr>
          <p:nvPr>
            <p:ph sz="half" idx="1"/>
          </p:nvPr>
        </p:nvSpPr>
        <p:spPr>
          <a:xfrm>
            <a:off x="1355764" y="2156078"/>
            <a:ext cx="7403123" cy="5191147"/>
          </a:xfrm>
        </p:spPr>
        <p:txBody>
          <a:bodyPr>
            <a:normAutofit/>
          </a:bodyPr>
          <a:lstStyle/>
          <a:p>
            <a:pPr marL="0" indent="0">
              <a:buNone/>
            </a:pPr>
            <a:r>
              <a:rPr lang="en-US" sz="2000" b="1" dirty="0"/>
              <a:t>Credits</a:t>
            </a:r>
          </a:p>
          <a:p>
            <a:pPr marL="0" indent="0">
              <a:buNone/>
            </a:pPr>
            <a:r>
              <a:rPr lang="en-US" sz="1800" b="1" dirty="0"/>
              <a:t>Slides:  </a:t>
            </a:r>
          </a:p>
          <a:p>
            <a:pPr marL="0" indent="0">
              <a:buNone/>
            </a:pPr>
            <a:r>
              <a:rPr lang="en-US" sz="1800" b="1" dirty="0"/>
              <a:t>Russanne Low, Ph.D., University of Nebraska-Lincoln, USA </a:t>
            </a:r>
          </a:p>
          <a:p>
            <a:pPr marL="0" indent="0">
              <a:buNone/>
            </a:pPr>
            <a:r>
              <a:rPr lang="en-US" sz="1800" b="1" dirty="0"/>
              <a:t>Rebecca Boger, Ph.D., Brooklyn College, NYC, USA</a:t>
            </a:r>
          </a:p>
          <a:p>
            <a:pPr marL="0" indent="0">
              <a:buNone/>
            </a:pPr>
            <a:r>
              <a:rPr lang="en-US" sz="1800" b="1" dirty="0"/>
              <a:t>Cover Art:  Jenn Glaser, </a:t>
            </a:r>
            <a:r>
              <a:rPr lang="en-US" sz="1800" b="1" i="1" dirty="0"/>
              <a:t>ScribeArts</a:t>
            </a:r>
            <a:endParaRPr lang="en-US" sz="1800" b="1" dirty="0"/>
          </a:p>
          <a:p>
            <a:pPr marL="0" indent="0">
              <a:buNone/>
            </a:pPr>
            <a:r>
              <a:rPr lang="en-US" sz="1800" b="1" dirty="0"/>
              <a:t>More Information:</a:t>
            </a:r>
          </a:p>
          <a:p>
            <a:pPr marL="0" indent="0">
              <a:buNone/>
            </a:pPr>
            <a:r>
              <a:rPr lang="en-US" sz="1800" b="1" dirty="0">
                <a:hlinkClick r:id="rId8"/>
              </a:rPr>
              <a:t>The GLOBE Program</a:t>
            </a:r>
            <a:r>
              <a:rPr lang="en-US" sz="1800" b="1" dirty="0"/>
              <a:t>,  </a:t>
            </a:r>
            <a:r>
              <a:rPr lang="en-US" sz="1800" b="1" dirty="0" err="1">
                <a:hlinkClick r:id="rId9"/>
              </a:rPr>
              <a:t>Nasa</a:t>
            </a:r>
            <a:r>
              <a:rPr lang="en-US" sz="1800" b="1" dirty="0">
                <a:hlinkClick r:id="rId9"/>
              </a:rPr>
              <a:t> Wavelength </a:t>
            </a:r>
            <a:r>
              <a:rPr lang="en-US" sz="1800" b="1" dirty="0"/>
              <a:t>Digital Education Library</a:t>
            </a:r>
          </a:p>
          <a:p>
            <a:pPr marL="0" indent="0">
              <a:buNone/>
            </a:pPr>
            <a:r>
              <a:rPr lang="en-US" sz="1800" b="1" dirty="0">
                <a:hlinkClick r:id="rId10"/>
              </a:rPr>
              <a:t>NASA Global Climate Change: Vital Signs of the Planet</a:t>
            </a:r>
            <a:endParaRPr lang="en-US" sz="1800" b="1" dirty="0"/>
          </a:p>
          <a:p>
            <a:pPr marL="0" indent="0">
              <a:buNone/>
            </a:pPr>
            <a:r>
              <a:rPr lang="en-US" sz="1800" b="1" dirty="0"/>
              <a:t>The GLOBE Program is sponsored by these organizations: </a:t>
            </a:r>
          </a:p>
          <a:p>
            <a:pPr marL="0" indent="0">
              <a:buNone/>
            </a:pPr>
            <a:endParaRPr lang="en-US" sz="2000" b="1" dirty="0"/>
          </a:p>
          <a:p>
            <a:pPr marL="0" indent="0">
              <a:buNone/>
            </a:pPr>
            <a:r>
              <a:rPr lang="en-US" altLang="en-US" sz="1400" i="1" dirty="0">
                <a:solidFill>
                  <a:srgbClr val="000000"/>
                </a:solidFill>
              </a:rPr>
              <a:t>Version 5-11-20. If you edit and modify this slide set for use for educational purposes,  please note “modified by (and your name and date)“ on this page. Thank you.</a:t>
            </a:r>
            <a:br>
              <a:rPr lang="en-US" sz="1400" dirty="0"/>
            </a:br>
            <a:endParaRPr lang="en-US" sz="1400" b="1" dirty="0"/>
          </a:p>
          <a:p>
            <a:pPr marL="0" marR="0" indent="0">
              <a:spcBef>
                <a:spcPts val="0"/>
              </a:spcBef>
              <a:spcAft>
                <a:spcPts val="0"/>
              </a:spcAft>
              <a:buNone/>
            </a:pPr>
            <a:endParaRPr lang="en-US" sz="1000" dirty="0">
              <a:ea typeface="ＭＳ 明朝"/>
              <a:cs typeface="Times New Roman"/>
            </a:endParaRPr>
          </a:p>
        </p:txBody>
      </p:sp>
      <p:pic>
        <p:nvPicPr>
          <p:cNvPr id="9" name="Picture 8" descr="Logos for NASA, NOAA, NSF and the U.S. Department of Stat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65013" y="5552553"/>
            <a:ext cx="1919562" cy="401717"/>
          </a:xfrm>
          <a:prstGeom prst="rect">
            <a:avLst/>
          </a:prstGeom>
        </p:spPr>
      </p:pic>
    </p:spTree>
    <p:extLst>
      <p:ext uri="{BB962C8B-B14F-4D97-AF65-F5344CB8AC3E}">
        <p14:creationId xmlns:p14="http://schemas.microsoft.com/office/powerpoint/2010/main" val="207124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4</a:t>
            </a:fld>
            <a:endParaRPr lang="en-US" dirty="0"/>
          </a:p>
        </p:txBody>
      </p:sp>
      <p:pic>
        <p:nvPicPr>
          <p:cNvPr id="6" name="Picture 5" descr="Banner: Hydrosphere-Electrical Conductiv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346" y="0"/>
            <a:ext cx="7974862" cy="991096"/>
          </a:xfrm>
          <a:prstGeom prst="rect">
            <a:avLst/>
          </a:prstGeom>
        </p:spPr>
      </p:pic>
      <p:pic>
        <p:nvPicPr>
          <p:cNvPr id="7" name="Picture 6" descr="Menu:  What is electrical conductivit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169139" cy="6858000"/>
          </a:xfrm>
          <a:prstGeom prst="rect">
            <a:avLst/>
          </a:prstGeom>
        </p:spPr>
      </p:pic>
      <p:sp>
        <p:nvSpPr>
          <p:cNvPr id="2" name="Title 1"/>
          <p:cNvSpPr>
            <a:spLocks noGrp="1"/>
          </p:cNvSpPr>
          <p:nvPr>
            <p:ph type="title"/>
          </p:nvPr>
        </p:nvSpPr>
        <p:spPr>
          <a:xfrm>
            <a:off x="1169138" y="1127656"/>
            <a:ext cx="8442940" cy="596180"/>
          </a:xfrm>
        </p:spPr>
        <p:txBody>
          <a:bodyPr>
            <a:normAutofit/>
          </a:bodyPr>
          <a:lstStyle/>
          <a:p>
            <a:r>
              <a:rPr lang="en-US" sz="2800" b="1" dirty="0">
                <a:solidFill>
                  <a:srgbClr val="000072"/>
                </a:solidFill>
              </a:rPr>
              <a:t>How does temperature affect electrical conductivity?</a:t>
            </a:r>
            <a:endParaRPr lang="en-US" sz="2800" dirty="0"/>
          </a:p>
        </p:txBody>
      </p:sp>
      <p:sp>
        <p:nvSpPr>
          <p:cNvPr id="3" name="Content Placeholder 2"/>
          <p:cNvSpPr>
            <a:spLocks noGrp="1"/>
          </p:cNvSpPr>
          <p:nvPr>
            <p:ph sz="half" idx="1"/>
          </p:nvPr>
        </p:nvSpPr>
        <p:spPr>
          <a:xfrm>
            <a:off x="1479127" y="1740792"/>
            <a:ext cx="4602460" cy="5134164"/>
          </a:xfrm>
        </p:spPr>
        <p:txBody>
          <a:bodyPr>
            <a:noAutofit/>
          </a:bodyPr>
          <a:lstStyle/>
          <a:p>
            <a:pPr marL="0" indent="0" algn="just">
              <a:buNone/>
            </a:pPr>
            <a:r>
              <a:rPr lang="en-US" sz="2000" dirty="0"/>
              <a:t>Temperature also affects electrical conductivity: the higher the water temperature, the higher the electrical conductivity would be. </a:t>
            </a:r>
            <a:r>
              <a:rPr lang="en-US" sz="2000" b="1" dirty="0">
                <a:solidFill>
                  <a:srgbClr val="000090"/>
                </a:solidFill>
              </a:rPr>
              <a:t>The electrical conductivity of water increases by 2-3% for an increase of 1 degree Celsius of water temperature.</a:t>
            </a:r>
            <a:r>
              <a:rPr lang="en-US" sz="2000" dirty="0"/>
              <a:t> This is why water temperature readings are also taken when measuring electrical conductivity.</a:t>
            </a:r>
          </a:p>
          <a:p>
            <a:pPr marL="0" indent="0" algn="just">
              <a:buNone/>
            </a:pPr>
            <a:r>
              <a:rPr lang="en-US" sz="2000" dirty="0"/>
              <a:t>Many measured properties of water change at different temperatures. This is why water temperature is often called a </a:t>
            </a:r>
            <a:r>
              <a:rPr lang="en-US" sz="2000" b="1" dirty="0">
                <a:solidFill>
                  <a:srgbClr val="000090"/>
                </a:solidFill>
              </a:rPr>
              <a:t>master variable </a:t>
            </a:r>
            <a:r>
              <a:rPr lang="en-US" sz="2000" dirty="0"/>
              <a:t>in water investigation. </a:t>
            </a:r>
          </a:p>
        </p:txBody>
      </p:sp>
      <p:pic>
        <p:nvPicPr>
          <p:cNvPr id="8" name="Content Placeholder 7" descr="Illustration of a beaker with sample with thermometer and EC mete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391576" y="1723836"/>
            <a:ext cx="2451100" cy="3784600"/>
          </a:xfrm>
          <a:prstGeom prst="rect">
            <a:avLst/>
          </a:prstGeom>
        </p:spPr>
      </p:pic>
    </p:spTree>
    <p:extLst>
      <p:ext uri="{BB962C8B-B14F-4D97-AF65-F5344CB8AC3E}">
        <p14:creationId xmlns:p14="http://schemas.microsoft.com/office/powerpoint/2010/main" val="155491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5</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346" y="-26377"/>
            <a:ext cx="7974862" cy="991096"/>
          </a:xfrm>
          <a:prstGeom prst="rect">
            <a:avLst/>
          </a:prstGeom>
        </p:spPr>
      </p:pic>
      <p:pic>
        <p:nvPicPr>
          <p:cNvPr id="7" name="Picture 6" descr="Menu:  What is electrical conductiv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6376"/>
            <a:ext cx="1169139" cy="6858000"/>
          </a:xfrm>
          <a:prstGeom prst="rect">
            <a:avLst/>
          </a:prstGeom>
        </p:spPr>
      </p:pic>
      <p:sp>
        <p:nvSpPr>
          <p:cNvPr id="2" name="Title 1"/>
          <p:cNvSpPr>
            <a:spLocks noGrp="1"/>
          </p:cNvSpPr>
          <p:nvPr>
            <p:ph type="title"/>
          </p:nvPr>
        </p:nvSpPr>
        <p:spPr>
          <a:xfrm>
            <a:off x="1169138" y="1050898"/>
            <a:ext cx="8442940" cy="596180"/>
          </a:xfrm>
        </p:spPr>
        <p:txBody>
          <a:bodyPr>
            <a:normAutofit/>
          </a:bodyPr>
          <a:lstStyle/>
          <a:p>
            <a:r>
              <a:rPr lang="en-US" sz="2000" b="1" dirty="0">
                <a:solidFill>
                  <a:srgbClr val="000072"/>
                </a:solidFill>
              </a:rPr>
              <a:t>What role do dissolved solids play in the electrical conductivity of water?</a:t>
            </a:r>
            <a:endParaRPr lang="en-US" sz="2000" dirty="0"/>
          </a:p>
        </p:txBody>
      </p:sp>
      <p:sp>
        <p:nvSpPr>
          <p:cNvPr id="3" name="Content Placeholder 2"/>
          <p:cNvSpPr>
            <a:spLocks noGrp="1"/>
          </p:cNvSpPr>
          <p:nvPr>
            <p:ph sz="half" idx="1"/>
          </p:nvPr>
        </p:nvSpPr>
        <p:spPr>
          <a:xfrm>
            <a:off x="1479126" y="1740792"/>
            <a:ext cx="7136553" cy="5134164"/>
          </a:xfrm>
        </p:spPr>
        <p:txBody>
          <a:bodyPr>
            <a:noAutofit/>
          </a:bodyPr>
          <a:lstStyle/>
          <a:p>
            <a:pPr marL="0" indent="0">
              <a:buNone/>
            </a:pPr>
            <a:r>
              <a:rPr lang="en-US" sz="1600" dirty="0"/>
              <a:t>As stated earlier, electrical conductivity measures the capacity of water to transmit an electrical current and this capacity is directly related to the concentration of salts in the water.  If pure water is in the beaker, the electrical circuit cannot be completed because there are no dissolved led ions to conduct the electricity. If salt is added to the water, the dissolved ions of salt can transmit the charge, and the circuit can be completed and the light bulb lights up!</a:t>
            </a:r>
          </a:p>
        </p:txBody>
      </p:sp>
      <p:pic>
        <p:nvPicPr>
          <p:cNvPr id="10" name="Content Placeholder 9" descr="Diagram of experimental apparatus. A bulb is connected to a battery by leads. One lead is in the water sample. The lighbulb will not light until sufficient dissolved solids (salt) is in the water so that the water can transmit the current and light the bulb.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576830" y="3245639"/>
            <a:ext cx="4535170" cy="3101075"/>
          </a:xfrm>
        </p:spPr>
      </p:pic>
    </p:spTree>
    <p:extLst>
      <p:ext uri="{BB962C8B-B14F-4D97-AF65-F5344CB8AC3E}">
        <p14:creationId xmlns:p14="http://schemas.microsoft.com/office/powerpoint/2010/main" val="1912612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6</a:t>
            </a:fld>
            <a:endParaRPr lang="en-US" dirty="0"/>
          </a:p>
        </p:txBody>
      </p:sp>
      <p:pic>
        <p:nvPicPr>
          <p:cNvPr id="6" name="Picture 5"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722" y="-1"/>
            <a:ext cx="7996278" cy="999535"/>
          </a:xfrm>
          <a:prstGeom prst="rect">
            <a:avLst/>
          </a:prstGeom>
        </p:spPr>
      </p:pic>
      <p:pic>
        <p:nvPicPr>
          <p:cNvPr id="7" name="Picture 6" descr="Menu:  Why collect electrical conductivity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147723" cy="6858001"/>
          </a:xfrm>
          <a:prstGeom prst="rect">
            <a:avLst/>
          </a:prstGeom>
        </p:spPr>
      </p:pic>
      <p:sp>
        <p:nvSpPr>
          <p:cNvPr id="2" name="Title 1"/>
          <p:cNvSpPr>
            <a:spLocks noGrp="1"/>
          </p:cNvSpPr>
          <p:nvPr>
            <p:ph type="title"/>
          </p:nvPr>
        </p:nvSpPr>
        <p:spPr>
          <a:xfrm>
            <a:off x="1222261" y="999534"/>
            <a:ext cx="7886700" cy="1325563"/>
          </a:xfrm>
        </p:spPr>
        <p:txBody>
          <a:bodyPr>
            <a:normAutofit/>
          </a:bodyPr>
          <a:lstStyle/>
          <a:p>
            <a:r>
              <a:rPr lang="en-US" sz="2800" b="1" dirty="0">
                <a:solidFill>
                  <a:srgbClr val="000072"/>
                </a:solidFill>
              </a:rPr>
              <a:t>Why is it important to collect electrical conductivity data?</a:t>
            </a:r>
            <a:br>
              <a:rPr lang="en-US" sz="3200" dirty="0"/>
            </a:br>
            <a:endParaRPr lang="en-US" sz="3200" dirty="0"/>
          </a:p>
        </p:txBody>
      </p:sp>
      <p:sp>
        <p:nvSpPr>
          <p:cNvPr id="3" name="Content Placeholder 2"/>
          <p:cNvSpPr>
            <a:spLocks noGrp="1"/>
          </p:cNvSpPr>
          <p:nvPr>
            <p:ph sz="half" idx="1"/>
          </p:nvPr>
        </p:nvSpPr>
        <p:spPr>
          <a:xfrm>
            <a:off x="1551815" y="1999069"/>
            <a:ext cx="7188092" cy="3176425"/>
          </a:xfrm>
        </p:spPr>
        <p:txBody>
          <a:bodyPr>
            <a:normAutofit/>
          </a:bodyPr>
          <a:lstStyle/>
          <a:p>
            <a:pPr marL="0" indent="0" algn="just">
              <a:buNone/>
            </a:pPr>
            <a:r>
              <a:rPr lang="en-US" sz="1800" dirty="0"/>
              <a:t>The local geology through which water flows will affect the electrical conductivity. For instance, streams in areas with granite bedrock tend to have lower electrical conductivity because granite is made of components that do not ionize when eroded into water.  Streams that run through areas with clay soils tend to have higher electrical conductivity because they contain compounds that ionize when washed into the water. </a:t>
            </a:r>
          </a:p>
        </p:txBody>
      </p:sp>
    </p:spTree>
    <p:extLst>
      <p:ext uri="{BB962C8B-B14F-4D97-AF65-F5344CB8AC3E}">
        <p14:creationId xmlns:p14="http://schemas.microsoft.com/office/powerpoint/2010/main" val="1501184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7</a:t>
            </a:fld>
            <a:endParaRPr lang="en-US" dirty="0"/>
          </a:p>
        </p:txBody>
      </p:sp>
      <p:pic>
        <p:nvPicPr>
          <p:cNvPr id="5" name="Picture 4"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849" y="-1"/>
            <a:ext cx="8086371" cy="983673"/>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136073" cy="6858001"/>
          </a:xfrm>
          <a:prstGeom prst="rect">
            <a:avLst/>
          </a:prstGeom>
        </p:spPr>
      </p:pic>
      <p:sp>
        <p:nvSpPr>
          <p:cNvPr id="2" name="Title 1"/>
          <p:cNvSpPr>
            <a:spLocks noGrp="1"/>
          </p:cNvSpPr>
          <p:nvPr>
            <p:ph type="title"/>
          </p:nvPr>
        </p:nvSpPr>
        <p:spPr>
          <a:xfrm>
            <a:off x="1136072" y="535636"/>
            <a:ext cx="7886700" cy="1325563"/>
          </a:xfrm>
        </p:spPr>
        <p:txBody>
          <a:bodyPr>
            <a:normAutofit/>
          </a:bodyPr>
          <a:lstStyle/>
          <a:p>
            <a:r>
              <a:rPr lang="en-US" sz="3200" b="1" dirty="0">
                <a:solidFill>
                  <a:srgbClr val="000090"/>
                </a:solidFill>
              </a:rPr>
              <a:t>How Your Measurements Can Help</a:t>
            </a:r>
          </a:p>
        </p:txBody>
      </p:sp>
      <p:sp>
        <p:nvSpPr>
          <p:cNvPr id="3" name="Content Placeholder 2"/>
          <p:cNvSpPr>
            <a:spLocks noGrp="1"/>
          </p:cNvSpPr>
          <p:nvPr>
            <p:ph sz="half" idx="1"/>
          </p:nvPr>
        </p:nvSpPr>
        <p:spPr>
          <a:xfrm>
            <a:off x="1334384" y="1306402"/>
            <a:ext cx="3945064" cy="4586397"/>
          </a:xfrm>
        </p:spPr>
        <p:txBody>
          <a:bodyPr>
            <a:normAutofit lnSpcReduction="10000"/>
          </a:bodyPr>
          <a:lstStyle/>
          <a:p>
            <a:pPr marL="0" indent="0" algn="just">
              <a:buNone/>
            </a:pPr>
            <a:endParaRPr lang="en-US" sz="1600" dirty="0"/>
          </a:p>
          <a:p>
            <a:pPr marL="0" indent="0" algn="just">
              <a:buNone/>
            </a:pPr>
            <a:r>
              <a:rPr lang="en-US" sz="1800" dirty="0"/>
              <a:t>Electrical conductivity provides a general measurement of stream water quality. After baseline measurements have been collected, significant changes in conductivity can be an indication of pollution or discharge into a water body. For instance, an oil spill might lower electrical conductivity, and discharged sewage may raise the electrical conductivity.</a:t>
            </a:r>
          </a:p>
          <a:p>
            <a:pPr marL="0" indent="0" algn="just">
              <a:buNone/>
            </a:pPr>
            <a:endParaRPr lang="en-US" sz="1800" dirty="0"/>
          </a:p>
          <a:p>
            <a:pPr marL="0" indent="0" algn="just">
              <a:buNone/>
            </a:pPr>
            <a:r>
              <a:rPr lang="en-US" sz="1800" dirty="0"/>
              <a:t>A low number from 10 to about 200 µS/cm, could be considered to be drinking-water quality. Specific conductance measurement of mine waters in a Colorado study range from 100 to 38,000 µS/cm (</a:t>
            </a:r>
            <a:r>
              <a:rPr lang="en-US" sz="1800" dirty="0">
                <a:hlinkClick r:id="rId4"/>
              </a:rPr>
              <a:t>USGS 2013</a:t>
            </a:r>
            <a:r>
              <a:rPr lang="en-US" sz="1800" dirty="0"/>
              <a:t>).</a:t>
            </a:r>
          </a:p>
        </p:txBody>
      </p:sp>
      <p:pic>
        <p:nvPicPr>
          <p:cNvPr id="7" name="Content Placeholder 6" descr="Photo of discharge of mine waste into Animas river, turning water from blue to orange.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573726" y="1714217"/>
            <a:ext cx="2843910" cy="3721735"/>
          </a:xfrm>
          <a:prstGeom prst="rect">
            <a:avLst/>
          </a:prstGeom>
        </p:spPr>
      </p:pic>
      <p:sp>
        <p:nvSpPr>
          <p:cNvPr id="8" name="TextBox 7"/>
          <p:cNvSpPr txBox="1"/>
          <p:nvPr/>
        </p:nvSpPr>
        <p:spPr>
          <a:xfrm>
            <a:off x="5418896" y="5650056"/>
            <a:ext cx="3153569" cy="830997"/>
          </a:xfrm>
          <a:prstGeom prst="rect">
            <a:avLst/>
          </a:prstGeom>
          <a:noFill/>
        </p:spPr>
        <p:txBody>
          <a:bodyPr wrap="square" rtlCol="0">
            <a:spAutoFit/>
          </a:bodyPr>
          <a:lstStyle/>
          <a:p>
            <a:pPr algn="just"/>
            <a:r>
              <a:rPr lang="en-US" sz="1200" dirty="0"/>
              <a:t>The Animas River between Silverton and Durango in Colorado, USA, within 24 hours of the 2015 Gold King Mine waste water spill. Credit: Riverhugger, Wikipedia Commons. </a:t>
            </a:r>
          </a:p>
        </p:txBody>
      </p:sp>
    </p:spTree>
    <p:extLst>
      <p:ext uri="{BB962C8B-B14F-4D97-AF65-F5344CB8AC3E}">
        <p14:creationId xmlns:p14="http://schemas.microsoft.com/office/powerpoint/2010/main" val="1387534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8</a:t>
            </a:fld>
            <a:endParaRPr lang="en-US" dirty="0"/>
          </a:p>
        </p:txBody>
      </p:sp>
      <p:pic>
        <p:nvPicPr>
          <p:cNvPr id="9" name="Picture 8" descr="Banner: Hydrosphere-Electrical Conductiv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4" y="-1"/>
            <a:ext cx="8035636" cy="1017322"/>
          </a:xfrm>
          <a:prstGeom prst="rect">
            <a:avLst/>
          </a:prstGeom>
        </p:spPr>
      </p:pic>
      <p:pic>
        <p:nvPicPr>
          <p:cNvPr id="6" name="Picture 5"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136073" cy="6858001"/>
          </a:xfrm>
          <a:prstGeom prst="rect">
            <a:avLst/>
          </a:prstGeom>
        </p:spPr>
      </p:pic>
      <p:sp>
        <p:nvSpPr>
          <p:cNvPr id="2" name="Title 1"/>
          <p:cNvSpPr>
            <a:spLocks noGrp="1"/>
          </p:cNvSpPr>
          <p:nvPr>
            <p:ph type="title"/>
          </p:nvPr>
        </p:nvSpPr>
        <p:spPr>
          <a:xfrm>
            <a:off x="1108364" y="809923"/>
            <a:ext cx="7886700" cy="1325563"/>
          </a:xfrm>
        </p:spPr>
        <p:txBody>
          <a:bodyPr>
            <a:normAutofit/>
          </a:bodyPr>
          <a:lstStyle/>
          <a:p>
            <a:r>
              <a:rPr lang="en-US" sz="3200" b="1" dirty="0">
                <a:solidFill>
                  <a:srgbClr val="002060"/>
                </a:solidFill>
              </a:rPr>
              <a:t>Let’s do a quick review before moving onto data collection!  Question 1</a:t>
            </a:r>
          </a:p>
        </p:txBody>
      </p:sp>
      <p:sp>
        <p:nvSpPr>
          <p:cNvPr id="3" name="Content Placeholder 2"/>
          <p:cNvSpPr>
            <a:spLocks noGrp="1"/>
          </p:cNvSpPr>
          <p:nvPr>
            <p:ph sz="half" idx="1"/>
          </p:nvPr>
        </p:nvSpPr>
        <p:spPr>
          <a:xfrm>
            <a:off x="1422123" y="2203544"/>
            <a:ext cx="6867112" cy="4586397"/>
          </a:xfrm>
        </p:spPr>
        <p:txBody>
          <a:bodyPr>
            <a:normAutofit/>
          </a:bodyPr>
          <a:lstStyle/>
          <a:p>
            <a:pPr marL="0" indent="0">
              <a:buNone/>
            </a:pPr>
            <a:r>
              <a:rPr lang="en-US" sz="2000" b="1" dirty="0">
                <a:solidFill>
                  <a:srgbClr val="002060"/>
                </a:solidFill>
              </a:rPr>
              <a:t>Which is considered a  master variable of water, that is, a changeable property of water that tends to have an effect on other properties being measured?</a:t>
            </a:r>
          </a:p>
          <a:p>
            <a:pPr marL="0" indent="0">
              <a:buNone/>
            </a:pPr>
            <a:endParaRPr lang="en-US" sz="2000" dirty="0"/>
          </a:p>
          <a:p>
            <a:pPr marL="457200" indent="-457200">
              <a:buFont typeface="+mj-lt"/>
              <a:buAutoNum type="alphaUcPeriod"/>
            </a:pPr>
            <a:r>
              <a:rPr lang="en-US" sz="2000" dirty="0"/>
              <a:t>Electrical Conductivity</a:t>
            </a:r>
          </a:p>
          <a:p>
            <a:pPr marL="457200" indent="-457200">
              <a:buFont typeface="+mj-lt"/>
              <a:buAutoNum type="alphaUcPeriod"/>
            </a:pPr>
            <a:r>
              <a:rPr lang="en-US" sz="2000" dirty="0"/>
              <a:t>Temperature</a:t>
            </a:r>
          </a:p>
          <a:p>
            <a:pPr marL="0" indent="0">
              <a:buNone/>
            </a:pPr>
            <a:endParaRPr lang="en-US" sz="2000" dirty="0"/>
          </a:p>
          <a:p>
            <a:pPr marL="0" indent="0">
              <a:buNone/>
            </a:pPr>
            <a:r>
              <a:rPr lang="en-US" sz="2000" b="1" dirty="0">
                <a:solidFill>
                  <a:srgbClr val="FF0000"/>
                </a:solidFill>
              </a:rPr>
              <a:t>What is the answer?</a:t>
            </a:r>
          </a:p>
        </p:txBody>
      </p:sp>
    </p:spTree>
    <p:extLst>
      <p:ext uri="{BB962C8B-B14F-4D97-AF65-F5344CB8AC3E}">
        <p14:creationId xmlns:p14="http://schemas.microsoft.com/office/powerpoint/2010/main" val="19785088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1194</TotalTime>
  <Words>3747</Words>
  <Application>Microsoft Macintosh PowerPoint</Application>
  <PresentationFormat>On-screen Show (4:3)</PresentationFormat>
  <Paragraphs>344</Paragraphs>
  <Slides>41</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ＭＳ 明朝</vt:lpstr>
      <vt:lpstr>Arial</vt:lpstr>
      <vt:lpstr>Calibri</vt:lpstr>
      <vt:lpstr>Calibri Light</vt:lpstr>
      <vt:lpstr>Courier New</vt:lpstr>
      <vt:lpstr>Times New Roman</vt:lpstr>
      <vt:lpstr>Wingdings</vt:lpstr>
      <vt:lpstr>Office Theme</vt:lpstr>
      <vt:lpstr>Slide 1</vt:lpstr>
      <vt:lpstr>Overview</vt:lpstr>
      <vt:lpstr>The Hydrosphere</vt:lpstr>
      <vt:lpstr>What is Electrical Conductivity? </vt:lpstr>
      <vt:lpstr>How does temperature affect electrical conductivity?</vt:lpstr>
      <vt:lpstr>What role do dissolved solids play in the electrical conductivity of water?</vt:lpstr>
      <vt:lpstr>Why is it important to collect electrical conductivity data? </vt:lpstr>
      <vt:lpstr>How Your Measurements Can Help</vt:lpstr>
      <vt:lpstr>Let’s do a quick review before moving onto data collection!  Question 1</vt:lpstr>
      <vt:lpstr>Let’s do a quick review before moving onto data collection! Answer to Question 1</vt:lpstr>
      <vt:lpstr>Let’s do a quick review before moving onto data collection! Question 2</vt:lpstr>
      <vt:lpstr>Let’s do a quick review before moving onto data collection! Answer to Question 2</vt:lpstr>
      <vt:lpstr>Let’s do a quick review before moving onto data collection! Question 3</vt:lpstr>
      <vt:lpstr>Let’s do a quick review before moving onto data collection! Answer to Question 3</vt:lpstr>
      <vt:lpstr>Electrical Conductivity Protocol:   What do you need to start?</vt:lpstr>
      <vt:lpstr>Simultaneous or Prior Investigations Required</vt:lpstr>
      <vt:lpstr>Overview of the Electrical Conductivity Protocol  Your task is to measure the electrical conductivity of your water sample. Before you begin, make sure that the water conditions are right:  </vt:lpstr>
      <vt:lpstr>Assemble Equipment for Calibration of the EC Instrument  </vt:lpstr>
      <vt:lpstr>Electrical Conductivity Meter   </vt:lpstr>
      <vt:lpstr>Calibration of the Electrical Conductivity Probe (1/2) </vt:lpstr>
      <vt:lpstr>Calibration of the Electrical Conductivity Probe (2/2) </vt:lpstr>
      <vt:lpstr>Assemble Equipment for Electrical Conductivity Protocol  </vt:lpstr>
      <vt:lpstr>Electrical Conductivity Protocol (1/3)</vt:lpstr>
      <vt:lpstr>Electrical Conductivity Protocol (2/3)</vt:lpstr>
      <vt:lpstr>Electrical Conductivity Protocol (3/3)</vt:lpstr>
      <vt:lpstr>Let’s do a quick review before moving onto GLOBE Data Entry!  Question 4</vt:lpstr>
      <vt:lpstr>Let’s do a quick review before moving onto GLOBE Data Entry! Answer to Question 4</vt:lpstr>
      <vt:lpstr>Let’s do a quick review before moving onto GLOBE Data Entry! Question 5</vt:lpstr>
      <vt:lpstr>Let’s do a quick review before moving onto GLOBE Data Entry! Answer to Question 5</vt:lpstr>
      <vt:lpstr>Let’s do a quick review before moving onto GLOBE Data Entry! Question 6</vt:lpstr>
      <vt:lpstr>Let’s do a quick review before moving onto GLOBE Data Entry! Answer to Question 6</vt:lpstr>
      <vt:lpstr>Submitting your data to GLOBE</vt:lpstr>
      <vt:lpstr>Entering your data via Live Data Entry or Data Entry Mobile App- Step 1 </vt:lpstr>
      <vt:lpstr>Entering your data via Live Data Entry or Data Entry Mobile App- Step 2 </vt:lpstr>
      <vt:lpstr>Visualize and Retrieve Water Electrical Conductivity Data-Step 1</vt:lpstr>
      <vt:lpstr>Visualize and Retrieve Water Electrical Conductivity Data- Step 2</vt:lpstr>
      <vt:lpstr>Visualize and Retrieve Water Electrical Conductivity Data- Step 3</vt:lpstr>
      <vt:lpstr>Review questions to help you prepare to conduct the Hydrosphere Electrical Conductivity Protocol</vt:lpstr>
      <vt:lpstr>Are you ready to take the Electrical Conductivity Protocol quiz?</vt:lpstr>
      <vt:lpstr>Some Research Questions for Further Investigation</vt:lpstr>
      <vt:lpstr>Please provide us with feedback about this module. This is a community project and we welcome your comments, suggestions and edits! Comment here: eTraining Feedback Questions about module content? Contact GLOBE: help@globe.gov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Microsoft Office User</cp:lastModifiedBy>
  <cp:revision>72</cp:revision>
  <dcterms:created xsi:type="dcterms:W3CDTF">2016-04-05T18:25:17Z</dcterms:created>
  <dcterms:modified xsi:type="dcterms:W3CDTF">2020-05-11T23:37:59Z</dcterms:modified>
</cp:coreProperties>
</file>