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27_1E7296C9.xml" ContentType="application/vnd.ms-powerpoint.comments+xml"/>
  <Override PartName="/ppt/comments/modernComment_114_3F00DEA4.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84"/>
  </p:notesMasterIdLst>
  <p:sldIdLst>
    <p:sldId id="256" r:id="rId2"/>
    <p:sldId id="275" r:id="rId3"/>
    <p:sldId id="257" r:id="rId4"/>
    <p:sldId id="258" r:id="rId5"/>
    <p:sldId id="259" r:id="rId6"/>
    <p:sldId id="283" r:id="rId7"/>
    <p:sldId id="291" r:id="rId8"/>
    <p:sldId id="278" r:id="rId9"/>
    <p:sldId id="331" r:id="rId10"/>
    <p:sldId id="333" r:id="rId11"/>
    <p:sldId id="334" r:id="rId12"/>
    <p:sldId id="302" r:id="rId13"/>
    <p:sldId id="332" r:id="rId14"/>
    <p:sldId id="289" r:id="rId15"/>
    <p:sldId id="267" r:id="rId16"/>
    <p:sldId id="290" r:id="rId17"/>
    <p:sldId id="268" r:id="rId18"/>
    <p:sldId id="285" r:id="rId19"/>
    <p:sldId id="279" r:id="rId20"/>
    <p:sldId id="280" r:id="rId21"/>
    <p:sldId id="287" r:id="rId22"/>
    <p:sldId id="288" r:id="rId23"/>
    <p:sldId id="281" r:id="rId24"/>
    <p:sldId id="282" r:id="rId25"/>
    <p:sldId id="293" r:id="rId26"/>
    <p:sldId id="335" r:id="rId27"/>
    <p:sldId id="296" r:id="rId28"/>
    <p:sldId id="345" r:id="rId29"/>
    <p:sldId id="294" r:id="rId30"/>
    <p:sldId id="337" r:id="rId31"/>
    <p:sldId id="269" r:id="rId32"/>
    <p:sldId id="292" r:id="rId33"/>
    <p:sldId id="270" r:id="rId34"/>
    <p:sldId id="299" r:id="rId35"/>
    <p:sldId id="271" r:id="rId36"/>
    <p:sldId id="300" r:id="rId37"/>
    <p:sldId id="272" r:id="rId38"/>
    <p:sldId id="284" r:id="rId39"/>
    <p:sldId id="301" r:id="rId40"/>
    <p:sldId id="273" r:id="rId41"/>
    <p:sldId id="295" r:id="rId42"/>
    <p:sldId id="336" r:id="rId43"/>
    <p:sldId id="297" r:id="rId44"/>
    <p:sldId id="339" r:id="rId45"/>
    <p:sldId id="298" r:id="rId46"/>
    <p:sldId id="340" r:id="rId47"/>
    <p:sldId id="266" r:id="rId48"/>
    <p:sldId id="265" r:id="rId49"/>
    <p:sldId id="274" r:id="rId50"/>
    <p:sldId id="276" r:id="rId51"/>
    <p:sldId id="303" r:id="rId52"/>
    <p:sldId id="277" r:id="rId53"/>
    <p:sldId id="304" r:id="rId54"/>
    <p:sldId id="305" r:id="rId55"/>
    <p:sldId id="306" r:id="rId56"/>
    <p:sldId id="307" r:id="rId57"/>
    <p:sldId id="308" r:id="rId58"/>
    <p:sldId id="309" r:id="rId59"/>
    <p:sldId id="310" r:id="rId60"/>
    <p:sldId id="311" r:id="rId61"/>
    <p:sldId id="312" r:id="rId62"/>
    <p:sldId id="314" r:id="rId63"/>
    <p:sldId id="313" r:id="rId64"/>
    <p:sldId id="326" r:id="rId65"/>
    <p:sldId id="341" r:id="rId66"/>
    <p:sldId id="327" r:id="rId67"/>
    <p:sldId id="342" r:id="rId68"/>
    <p:sldId id="328" r:id="rId69"/>
    <p:sldId id="343" r:id="rId70"/>
    <p:sldId id="315" r:id="rId71"/>
    <p:sldId id="316" r:id="rId72"/>
    <p:sldId id="317" r:id="rId73"/>
    <p:sldId id="318" r:id="rId74"/>
    <p:sldId id="319" r:id="rId75"/>
    <p:sldId id="320" r:id="rId76"/>
    <p:sldId id="322" r:id="rId77"/>
    <p:sldId id="321" r:id="rId78"/>
    <p:sldId id="330" r:id="rId79"/>
    <p:sldId id="323" r:id="rId80"/>
    <p:sldId id="324" r:id="rId81"/>
    <p:sldId id="325" r:id="rId82"/>
    <p:sldId id="344"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A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5"/>
    <p:restoredTop sz="92887"/>
  </p:normalViewPr>
  <p:slideViewPr>
    <p:cSldViewPr snapToGrid="0" snapToObjects="1">
      <p:cViewPr varScale="1">
        <p:scale>
          <a:sx n="89" d="100"/>
          <a:sy n="89" d="100"/>
        </p:scale>
        <p:origin x="200" y="744"/>
      </p:cViewPr>
      <p:guideLst/>
    </p:cSldViewPr>
  </p:slideViewPr>
  <p:notesTextViewPr>
    <p:cViewPr>
      <p:scale>
        <a:sx n="1" d="1"/>
        <a:sy n="1" d="1"/>
      </p:scale>
      <p:origin x="0" y="0"/>
    </p:cViewPr>
  </p:notesTextViewPr>
  <p:sorterViewPr>
    <p:cViewPr>
      <p:scale>
        <a:sx n="91" d="100"/>
        <a:sy n="91"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microsoft.com/office/2018/10/relationships/authors" Targe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modernComment_114_3F00DEA4.xml><?xml version="1.0" encoding="utf-8"?>
<p188:cmLst xmlns:a="http://schemas.openxmlformats.org/drawingml/2006/main" xmlns:r="http://schemas.openxmlformats.org/officeDocument/2006/relationships" xmlns:p188="http://schemas.microsoft.com/office/powerpoint/2018/8/main">
  <p188:cm id="{072B7DB1-CEE8-B34F-91BD-FDD4D85AD62A}" authorId="{8443ED59-20C7-4FDF-8DCA-8A14D1AA1C8C}" created="2020-05-27T12:23:34.827">
    <pc:sldMkLst xmlns:pc="http://schemas.microsoft.com/office/powerpoint/2013/main/command">
      <pc:docMk/>
      <pc:sldMk cId="1057021604" sldId="276"/>
    </pc:sldMkLst>
    <p188:txBody>
      <a:bodyPr/>
      <a:lstStyle/>
      <a:p>
        <a:r>
          <a:rPr lang="en-US"/>
          <a:t>Could recommend doing the GO land cover protocol here…</a:t>
        </a:r>
      </a:p>
    </p188:txBody>
  </p188:cm>
</p188:cmLst>
</file>

<file path=ppt/comments/modernComment_127_1E7296C9.xml><?xml version="1.0" encoding="utf-8"?>
<p188:cmLst xmlns:a="http://schemas.openxmlformats.org/drawingml/2006/main" xmlns:r="http://schemas.openxmlformats.org/officeDocument/2006/relationships" xmlns:p188="http://schemas.microsoft.com/office/powerpoint/2018/8/main">
  <p188:cm id="{57734B20-A728-8946-ADE0-82769A2D87DC}" authorId="{8443ED59-20C7-4FDF-8DCA-8A14D1AA1C8C}" created="2020-05-27T12:23:08.739">
    <pc:sldMkLst xmlns:pc="http://schemas.microsoft.com/office/powerpoint/2013/main/command">
      <pc:docMk/>
      <pc:sldMk cId="510826185" sldId="295"/>
    </pc:sldMkLst>
    <p188:txBody>
      <a:bodyPr/>
      <a:lstStyle/>
      <a:p>
        <a:r>
          <a:rPr lang="en-US"/>
          <a:t>Could also change this to “When should you wear protective gloves and eye gear? 
I felt keeping the educator angle here was useful.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E3E217-AD46-1F46-82E0-A96830B49C2E}" type="datetimeFigureOut">
              <a:rPr lang="en-US" smtClean="0"/>
              <a:t>6/22/20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E2E8B7-E6A5-0941-B0EA-932912FFB10E}" type="slidenum">
              <a:rPr lang="en-US" smtClean="0"/>
              <a:t>‹#›</a:t>
            </a:fld>
            <a:endParaRPr lang="en-US" dirty="0"/>
          </a:p>
        </p:txBody>
      </p:sp>
    </p:spTree>
    <p:extLst>
      <p:ext uri="{BB962C8B-B14F-4D97-AF65-F5344CB8AC3E}">
        <p14:creationId xmlns:p14="http://schemas.microsoft.com/office/powerpoint/2010/main" val="545353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E2E8B7-E6A5-0941-B0EA-932912FFB10E}" type="slidenum">
              <a:rPr lang="en-US" smtClean="0"/>
              <a:t>1</a:t>
            </a:fld>
            <a:endParaRPr lang="en-US" dirty="0"/>
          </a:p>
        </p:txBody>
      </p:sp>
    </p:spTree>
    <p:extLst>
      <p:ext uri="{BB962C8B-B14F-4D97-AF65-F5344CB8AC3E}">
        <p14:creationId xmlns:p14="http://schemas.microsoft.com/office/powerpoint/2010/main" val="300775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9419535-BC22-6049-B550-0A41382E01AD}" type="datetime1">
              <a:rPr lang="en-US" smtClean="0"/>
              <a:t>6/22/20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A45AED-E2A5-D345-AA9C-D2E1C57AA5E2}" type="slidenum">
              <a:rPr lang="en-US" smtClean="0"/>
              <a:t>‹#›</a:t>
            </a:fld>
            <a:endParaRPr lang="en-US" dirty="0"/>
          </a:p>
        </p:txBody>
      </p:sp>
    </p:spTree>
    <p:extLst>
      <p:ext uri="{BB962C8B-B14F-4D97-AF65-F5344CB8AC3E}">
        <p14:creationId xmlns:p14="http://schemas.microsoft.com/office/powerpoint/2010/main" val="375439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BA85DE-71F4-6B46-B41E-F01AA2EC1918}" type="datetime1">
              <a:rPr lang="en-US" smtClean="0"/>
              <a:t>6/22/20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A45AED-E2A5-D345-AA9C-D2E1C57AA5E2}" type="slidenum">
              <a:rPr lang="en-US" smtClean="0"/>
              <a:t>‹#›</a:t>
            </a:fld>
            <a:endParaRPr lang="en-US" dirty="0"/>
          </a:p>
        </p:txBody>
      </p:sp>
    </p:spTree>
    <p:extLst>
      <p:ext uri="{BB962C8B-B14F-4D97-AF65-F5344CB8AC3E}">
        <p14:creationId xmlns:p14="http://schemas.microsoft.com/office/powerpoint/2010/main" val="1006728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369878-621F-294C-B1FA-7CFAF05429CA}" type="datetime1">
              <a:rPr lang="en-US" smtClean="0"/>
              <a:t>6/22/20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A45AED-E2A5-D345-AA9C-D2E1C57AA5E2}" type="slidenum">
              <a:rPr lang="en-US" smtClean="0"/>
              <a:t>‹#›</a:t>
            </a:fld>
            <a:endParaRPr lang="en-US" dirty="0"/>
          </a:p>
        </p:txBody>
      </p:sp>
    </p:spTree>
    <p:extLst>
      <p:ext uri="{BB962C8B-B14F-4D97-AF65-F5344CB8AC3E}">
        <p14:creationId xmlns:p14="http://schemas.microsoft.com/office/powerpoint/2010/main" val="7012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B65904-961A-9A4D-916F-51AFB9AA9FEA}" type="datetime1">
              <a:rPr lang="en-US" smtClean="0"/>
              <a:t>6/22/20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A45AED-E2A5-D345-AA9C-D2E1C57AA5E2}" type="slidenum">
              <a:rPr lang="en-US" smtClean="0"/>
              <a:t>‹#›</a:t>
            </a:fld>
            <a:endParaRPr lang="en-US" dirty="0"/>
          </a:p>
        </p:txBody>
      </p:sp>
    </p:spTree>
    <p:extLst>
      <p:ext uri="{BB962C8B-B14F-4D97-AF65-F5344CB8AC3E}">
        <p14:creationId xmlns:p14="http://schemas.microsoft.com/office/powerpoint/2010/main" val="1378333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33C5F3-3B8D-9D42-BC4F-EE4B8C77157F}" type="datetime1">
              <a:rPr lang="en-US" smtClean="0"/>
              <a:t>6/22/20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A45AED-E2A5-D345-AA9C-D2E1C57AA5E2}" type="slidenum">
              <a:rPr lang="en-US" smtClean="0"/>
              <a:t>‹#›</a:t>
            </a:fld>
            <a:endParaRPr lang="en-US" dirty="0"/>
          </a:p>
        </p:txBody>
      </p:sp>
    </p:spTree>
    <p:extLst>
      <p:ext uri="{BB962C8B-B14F-4D97-AF65-F5344CB8AC3E}">
        <p14:creationId xmlns:p14="http://schemas.microsoft.com/office/powerpoint/2010/main" val="752715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A96C7F-727B-6544-A0B7-309B498B2BBD}" type="datetime1">
              <a:rPr lang="en-US" smtClean="0"/>
              <a:t>6/22/20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A45AED-E2A5-D345-AA9C-D2E1C57AA5E2}" type="slidenum">
              <a:rPr lang="en-US" smtClean="0"/>
              <a:t>‹#›</a:t>
            </a:fld>
            <a:endParaRPr lang="en-US" dirty="0"/>
          </a:p>
        </p:txBody>
      </p:sp>
    </p:spTree>
    <p:extLst>
      <p:ext uri="{BB962C8B-B14F-4D97-AF65-F5344CB8AC3E}">
        <p14:creationId xmlns:p14="http://schemas.microsoft.com/office/powerpoint/2010/main" val="56689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AA9C26-3CE9-BB48-8C6E-EB6C244437E8}" type="datetime1">
              <a:rPr lang="en-US" smtClean="0"/>
              <a:t>6/22/20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AA45AED-E2A5-D345-AA9C-D2E1C57AA5E2}" type="slidenum">
              <a:rPr lang="en-US" smtClean="0"/>
              <a:t>‹#›</a:t>
            </a:fld>
            <a:endParaRPr lang="en-US" dirty="0"/>
          </a:p>
        </p:txBody>
      </p:sp>
    </p:spTree>
    <p:extLst>
      <p:ext uri="{BB962C8B-B14F-4D97-AF65-F5344CB8AC3E}">
        <p14:creationId xmlns:p14="http://schemas.microsoft.com/office/powerpoint/2010/main" val="14416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E431C8-FA4F-DB43-B8AC-559DAC0503BE}" type="datetime1">
              <a:rPr lang="en-US" smtClean="0"/>
              <a:t>6/22/20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A45AED-E2A5-D345-AA9C-D2E1C57AA5E2}" type="slidenum">
              <a:rPr lang="en-US" smtClean="0"/>
              <a:t>‹#›</a:t>
            </a:fld>
            <a:endParaRPr lang="en-US" dirty="0"/>
          </a:p>
        </p:txBody>
      </p:sp>
    </p:spTree>
    <p:extLst>
      <p:ext uri="{BB962C8B-B14F-4D97-AF65-F5344CB8AC3E}">
        <p14:creationId xmlns:p14="http://schemas.microsoft.com/office/powerpoint/2010/main" val="456597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188DB2-7E0B-D749-83A3-B0B749DCAF06}" type="datetime1">
              <a:rPr lang="en-US" smtClean="0"/>
              <a:t>6/22/20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AA45AED-E2A5-D345-AA9C-D2E1C57AA5E2}" type="slidenum">
              <a:rPr lang="en-US" smtClean="0"/>
              <a:t>‹#›</a:t>
            </a:fld>
            <a:endParaRPr lang="en-US" dirty="0"/>
          </a:p>
        </p:txBody>
      </p:sp>
    </p:spTree>
    <p:extLst>
      <p:ext uri="{BB962C8B-B14F-4D97-AF65-F5344CB8AC3E}">
        <p14:creationId xmlns:p14="http://schemas.microsoft.com/office/powerpoint/2010/main" val="107862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51E988-D0C4-AE4B-A610-15CF50537B69}" type="datetime1">
              <a:rPr lang="en-US" smtClean="0"/>
              <a:t>6/22/20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A45AED-E2A5-D345-AA9C-D2E1C57AA5E2}" type="slidenum">
              <a:rPr lang="en-US" smtClean="0"/>
              <a:t>‹#›</a:t>
            </a:fld>
            <a:endParaRPr lang="en-US" dirty="0"/>
          </a:p>
        </p:txBody>
      </p:sp>
    </p:spTree>
    <p:extLst>
      <p:ext uri="{BB962C8B-B14F-4D97-AF65-F5344CB8AC3E}">
        <p14:creationId xmlns:p14="http://schemas.microsoft.com/office/powerpoint/2010/main" val="1531364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FFBAE4-0606-024F-ADE4-95DA645374C0}" type="datetime1">
              <a:rPr lang="en-US" smtClean="0"/>
              <a:t>6/22/20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A45AED-E2A5-D345-AA9C-D2E1C57AA5E2}" type="slidenum">
              <a:rPr lang="en-US" smtClean="0"/>
              <a:t>‹#›</a:t>
            </a:fld>
            <a:endParaRPr lang="en-US" dirty="0"/>
          </a:p>
        </p:txBody>
      </p:sp>
    </p:spTree>
    <p:extLst>
      <p:ext uri="{BB962C8B-B14F-4D97-AF65-F5344CB8AC3E}">
        <p14:creationId xmlns:p14="http://schemas.microsoft.com/office/powerpoint/2010/main" val="48230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0C932C-3821-6043-9BE3-FC47FA40722E}" type="datetime1">
              <a:rPr lang="en-US" smtClean="0"/>
              <a:t>6/22/20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A45AED-E2A5-D345-AA9C-D2E1C57AA5E2}" type="slidenum">
              <a:rPr lang="en-US" smtClean="0"/>
              <a:t>‹#›</a:t>
            </a:fld>
            <a:endParaRPr lang="en-US" dirty="0"/>
          </a:p>
        </p:txBody>
      </p:sp>
    </p:spTree>
    <p:extLst>
      <p:ext uri="{BB962C8B-B14F-4D97-AF65-F5344CB8AC3E}">
        <p14:creationId xmlns:p14="http://schemas.microsoft.com/office/powerpoint/2010/main" val="487476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8.xml"/><Relationship Id="rId4" Type="http://schemas.openxmlformats.org/officeDocument/2006/relationships/hyperlink" Target="http://www.globe.gov/do-globe/globe-teachers-guid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hyperlink" Target="https://www.globe.gov/documents/10157/380993/Tool+Ki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hyperlink" Target="http://www.globe.gov/do-globe/globe-teachers-guide/hydrospher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5" Type="http://schemas.microsoft.com/office/2018/10/relationships/comments" Target="../comments/modernComment_127_1E7296C9.xml"/><Relationship Id="rId4" Type="http://schemas.openxmlformats.org/officeDocument/2006/relationships/image" Target="../media/image10.jpe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35.jpg"/></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38.jpg"/><Relationship Id="rId4" Type="http://schemas.openxmlformats.org/officeDocument/2006/relationships/image" Target="../media/image37.jpg"/></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png"/><Relationship Id="rId1" Type="http://schemas.openxmlformats.org/officeDocument/2006/relationships/slideLayout" Target="../slideLayouts/slideLayout8.xml"/><Relationship Id="rId4" Type="http://schemas.microsoft.com/office/2018/10/relationships/comments" Target="../comments/modernComment_114_3F00DEA4.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g"/><Relationship Id="rId1" Type="http://schemas.openxmlformats.org/officeDocument/2006/relationships/slideLayout" Target="../slideLayouts/slideLayout8.xml"/><Relationship Id="rId5" Type="http://schemas.openxmlformats.org/officeDocument/2006/relationships/hyperlink" Target="http://www.globe.gov/documents/10157/80c46eca-5e2a-49ce-9da5-418fc68f60e1" TargetMode="External"/><Relationship Id="rId4" Type="http://schemas.openxmlformats.org/officeDocument/2006/relationships/hyperlink" Target="http://www.globe.gov/documents/11865/3464b426-6d54-4ba2-9cca-8d398fb38ef8"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g"/><Relationship Id="rId1" Type="http://schemas.openxmlformats.org/officeDocument/2006/relationships/slideLayout" Target="../slideLayouts/slideLayout8.xml"/><Relationship Id="rId5" Type="http://schemas.openxmlformats.org/officeDocument/2006/relationships/hyperlink" Target="http://www.globe.gov/documents/11865/6c7f25d2-9dc5-40ce-b679-a63c48891737" TargetMode="External"/><Relationship Id="rId4" Type="http://schemas.openxmlformats.org/officeDocument/2006/relationships/hyperlink" Target="http://www.globe.gov/documents/11865/a7bbe573-db56-45cb-a1fb-f9f02242b4c3"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hyperlink" Target="https://play.google.com/store/apps/details?id=gov.nasa.globe.deapp&amp;hl=en" TargetMode="External"/><Relationship Id="rId7"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hyperlink" Target="mailto:DATA@GLOBE.GOV" TargetMode="External"/><Relationship Id="rId5" Type="http://schemas.openxmlformats.org/officeDocument/2006/relationships/hyperlink" Target="https://www.globe.gov/home?p_p_id=58&amp;p_p_lifecycle=0&amp;p_p_state=maximized&amp;p_p_mode=view&amp;p_p_col_id=column-2&amp;p_p_col_count=2&amp;_58_enter_data=1&amp;saveLastPath=0&amp;_58_struts_action=/login/login&amp;_58_redirect=https://data.globe.gov" TargetMode="External"/><Relationship Id="rId4" Type="http://schemas.openxmlformats.org/officeDocument/2006/relationships/hyperlink" Target="https://itunes.apple.com/us/app/globe-data-entry/id980592274?ls=1&amp;mt=8"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8.xml"/><Relationship Id="rId4" Type="http://schemas.openxmlformats.org/officeDocument/2006/relationships/hyperlink" Target="http://www.globe.gov/" TargetMode="External"/></Relationships>
</file>

<file path=ppt/slides/_rels/slide8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docs.google.com/forms/d/1nF4DOebsUPFN2I3Sl73HZkrN_BzFnjAgCBdAQAt_E0I/viewform?c=0&amp;w=1" TargetMode="External"/><Relationship Id="rId7" Type="http://schemas.openxmlformats.org/officeDocument/2006/relationships/hyperlink" Target="http://climate.nasa.gov/" TargetMode="External"/><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hyperlink" Target="http://nasawavelength.org/" TargetMode="External"/><Relationship Id="rId5" Type="http://schemas.openxmlformats.org/officeDocument/2006/relationships/hyperlink" Target="http://www.globe.gov/" TargetMode="External"/><Relationship Id="rId4" Type="http://schemas.openxmlformats.org/officeDocument/2006/relationships/hyperlink" Target="mailto:help@globe.gov" TargetMode="External"/><Relationship Id="rId9"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8.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GLOBE ProgramLA worldwide science and education program- Introduction to the Hydrosp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 y="0"/>
            <a:ext cx="12167870" cy="977900"/>
          </a:xfrm>
          <a:prstGeom prst="rect">
            <a:avLst/>
          </a:prstGeom>
        </p:spPr>
      </p:pic>
      <p:sp>
        <p:nvSpPr>
          <p:cNvPr id="2" name="Title 1"/>
          <p:cNvSpPr>
            <a:spLocks noGrp="1"/>
          </p:cNvSpPr>
          <p:nvPr>
            <p:ph type="ctrTitle"/>
          </p:nvPr>
        </p:nvSpPr>
        <p:spPr/>
        <p:txBody>
          <a:bodyPr/>
          <a:lstStyle/>
          <a:p>
            <a:r>
              <a:rPr lang="en-US" dirty="0"/>
              <a:t>Slide One</a:t>
            </a:r>
          </a:p>
        </p:txBody>
      </p:sp>
      <p:pic>
        <p:nvPicPr>
          <p:cNvPr id="7" name="Picture 6" descr="Abstract image of a strea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 y="939800"/>
            <a:ext cx="12167870" cy="5918200"/>
          </a:xfrm>
          <a:prstGeom prst="rect">
            <a:avLst/>
          </a:prstGeom>
        </p:spPr>
      </p:pic>
    </p:spTree>
    <p:extLst>
      <p:ext uri="{BB962C8B-B14F-4D97-AF65-F5344CB8AC3E}">
        <p14:creationId xmlns:p14="http://schemas.microsoft.com/office/powerpoint/2010/main" val="698570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9</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pic>
        <p:nvPicPr>
          <p:cNvPr id="5" name="Picture 4" descr="Icon: 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577" y="114300"/>
            <a:ext cx="952598" cy="734861"/>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114300"/>
            <a:ext cx="7963249" cy="1600200"/>
          </a:xfrm>
        </p:spPr>
        <p:txBody>
          <a:bodyPr/>
          <a:lstStyle/>
          <a:p>
            <a:r>
              <a:rPr lang="en-US" dirty="0"/>
              <a:t>Review your Understanding!  Question 2</a:t>
            </a:r>
          </a:p>
        </p:txBody>
      </p:sp>
      <p:sp>
        <p:nvSpPr>
          <p:cNvPr id="6" name="Text Placeholder 5" descr="watermark image of a stream in everglades"/>
          <p:cNvSpPr>
            <a:spLocks noGrp="1"/>
          </p:cNvSpPr>
          <p:nvPr>
            <p:ph type="body" sz="half" idx="2"/>
          </p:nvPr>
        </p:nvSpPr>
        <p:spPr>
          <a:xfrm>
            <a:off x="839787" y="2057400"/>
            <a:ext cx="10888387" cy="4800600"/>
          </a:xfrm>
        </p:spPr>
        <p:txBody>
          <a:bodyPr>
            <a:normAutofit fontScale="85000" lnSpcReduction="20000"/>
          </a:bodyPr>
          <a:lstStyle/>
          <a:p>
            <a:r>
              <a:rPr lang="en-US" sz="2800" b="1" dirty="0">
                <a:solidFill>
                  <a:srgbClr val="243A9D"/>
                </a:solidFill>
              </a:rPr>
              <a:t>What is true about GLOBE protocols ?</a:t>
            </a:r>
          </a:p>
          <a:p>
            <a:r>
              <a:rPr lang="en-US" sz="2800" b="1" dirty="0">
                <a:solidFill>
                  <a:srgbClr val="243A9D"/>
                </a:solidFill>
              </a:rPr>
              <a:t>a. It is recommended to use them when collecting data, unless you or the teacher wants to use a more scientific procedure </a:t>
            </a:r>
            <a:r>
              <a:rPr lang="en-US" sz="2800" b="1" strike="sngStrike" dirty="0">
                <a:solidFill>
                  <a:srgbClr val="243A9D"/>
                </a:solidFill>
              </a:rPr>
              <a:t>they</a:t>
            </a:r>
            <a:r>
              <a:rPr lang="en-US" sz="2800" b="1" dirty="0">
                <a:solidFill>
                  <a:srgbClr val="243A9D"/>
                </a:solidFill>
              </a:rPr>
              <a:t> learned in college</a:t>
            </a:r>
          </a:p>
          <a:p>
            <a:r>
              <a:rPr lang="en-US" sz="2800" b="1" dirty="0">
                <a:solidFill>
                  <a:srgbClr val="243A9D"/>
                </a:solidFill>
              </a:rPr>
              <a:t>b. They ensure that the data collected by GLOBE schools and volunteers around the world can be compared because the data collection procedures are the same</a:t>
            </a:r>
          </a:p>
          <a:p>
            <a:r>
              <a:rPr lang="en-US" sz="2800" b="1" dirty="0">
                <a:solidFill>
                  <a:srgbClr val="243A9D"/>
                </a:solidFill>
              </a:rPr>
              <a:t>c. GLOBE protocols are only a suggestion how to collect data. As long as you report the data to the GLOBE database, it is up to you how you want to collect it</a:t>
            </a:r>
          </a:p>
          <a:p>
            <a:r>
              <a:rPr lang="en-US" sz="2800" b="1" dirty="0">
                <a:solidFill>
                  <a:srgbClr val="243A9D"/>
                </a:solidFill>
              </a:rPr>
              <a:t>d. A and B</a:t>
            </a:r>
          </a:p>
          <a:p>
            <a:r>
              <a:rPr lang="en-US" sz="2800" b="1" dirty="0">
                <a:solidFill>
                  <a:srgbClr val="243A9D"/>
                </a:solidFill>
              </a:rPr>
              <a:t>e. All of the above</a:t>
            </a:r>
          </a:p>
          <a:p>
            <a:endParaRPr lang="en-US" sz="2800" b="1" dirty="0">
              <a:solidFill>
                <a:srgbClr val="243A9D"/>
              </a:solidFill>
            </a:endParaRPr>
          </a:p>
          <a:p>
            <a:r>
              <a:rPr lang="en-US" sz="2800" b="1" dirty="0"/>
              <a:t>What is your answer? </a:t>
            </a:r>
          </a:p>
          <a:p>
            <a:endParaRPr lang="en-US" sz="2800" b="1" dirty="0">
              <a:solidFill>
                <a:srgbClr val="243A9D"/>
              </a:solidFill>
            </a:endParaRPr>
          </a:p>
          <a:p>
            <a:r>
              <a:rPr lang="en-US" sz="2600" dirty="0"/>
              <a:t> </a:t>
            </a:r>
          </a:p>
          <a:p>
            <a:endParaRPr lang="en-US" dirty="0"/>
          </a:p>
        </p:txBody>
      </p:sp>
    </p:spTree>
    <p:extLst>
      <p:ext uri="{BB962C8B-B14F-4D97-AF65-F5344CB8AC3E}">
        <p14:creationId xmlns:p14="http://schemas.microsoft.com/office/powerpoint/2010/main" val="1246503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10</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pic>
        <p:nvPicPr>
          <p:cNvPr id="5" name="Picture 4" descr="Icon: 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577" y="114300"/>
            <a:ext cx="952598" cy="734861"/>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114300"/>
            <a:ext cx="10311916" cy="1600200"/>
          </a:xfrm>
        </p:spPr>
        <p:txBody>
          <a:bodyPr/>
          <a:lstStyle/>
          <a:p>
            <a:r>
              <a:rPr lang="en-US" dirty="0"/>
              <a:t>Review your Understanding! Answer to Question 2</a:t>
            </a:r>
          </a:p>
        </p:txBody>
      </p:sp>
      <p:pic>
        <p:nvPicPr>
          <p:cNvPr id="7" name="Picture 6" descr="watermark of stream in everglades"/>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6" name="Text Placeholder 5"/>
          <p:cNvSpPr>
            <a:spLocks noGrp="1"/>
          </p:cNvSpPr>
          <p:nvPr>
            <p:ph type="body" sz="half" idx="2"/>
          </p:nvPr>
        </p:nvSpPr>
        <p:spPr>
          <a:xfrm>
            <a:off x="839787" y="2057400"/>
            <a:ext cx="10888387" cy="4800600"/>
          </a:xfrm>
        </p:spPr>
        <p:txBody>
          <a:bodyPr>
            <a:normAutofit fontScale="92500" lnSpcReduction="10000"/>
          </a:bodyPr>
          <a:lstStyle/>
          <a:p>
            <a:r>
              <a:rPr lang="en-US" sz="2400" b="1" dirty="0">
                <a:solidFill>
                  <a:srgbClr val="243A9D"/>
                </a:solidFill>
              </a:rPr>
              <a:t>What is true about GLOBE protocols ?</a:t>
            </a:r>
          </a:p>
          <a:p>
            <a:r>
              <a:rPr lang="en-US" sz="2400" b="1" dirty="0">
                <a:solidFill>
                  <a:srgbClr val="243A9D"/>
                </a:solidFill>
              </a:rPr>
              <a:t>a. It is recommended to use them when collecting data, unless you or the teacher wants to use a more scientific procedure </a:t>
            </a:r>
            <a:r>
              <a:rPr lang="en-US" sz="2400" b="1" strike="sngStrike" dirty="0">
                <a:solidFill>
                  <a:srgbClr val="243A9D"/>
                </a:solidFill>
              </a:rPr>
              <a:t>they</a:t>
            </a:r>
            <a:r>
              <a:rPr lang="en-US" sz="2400" b="1" dirty="0">
                <a:solidFill>
                  <a:srgbClr val="243A9D"/>
                </a:solidFill>
              </a:rPr>
              <a:t> learned in college</a:t>
            </a:r>
          </a:p>
          <a:p>
            <a:r>
              <a:rPr lang="en-US" sz="2400" b="1" dirty="0">
                <a:solidFill>
                  <a:srgbClr val="FF0000"/>
                </a:solidFill>
              </a:rPr>
              <a:t>b. They ensure that the data collected by GLOBE schools and volunteers around the world can be compared because the data collection procedures are the same</a:t>
            </a:r>
          </a:p>
          <a:p>
            <a:r>
              <a:rPr lang="en-US" sz="2400" b="1" dirty="0">
                <a:solidFill>
                  <a:srgbClr val="243A9D"/>
                </a:solidFill>
              </a:rPr>
              <a:t>c. GLOBE protocols are only a suggestion how to collect data. As long as you report the data to the GLOBE database, it is up to you how you want to collect it</a:t>
            </a:r>
          </a:p>
          <a:p>
            <a:r>
              <a:rPr lang="en-US" sz="2400" b="1" dirty="0">
                <a:solidFill>
                  <a:srgbClr val="243A9D"/>
                </a:solidFill>
              </a:rPr>
              <a:t>d. A and B</a:t>
            </a:r>
          </a:p>
          <a:p>
            <a:r>
              <a:rPr lang="en-US" sz="2400" b="1" dirty="0">
                <a:solidFill>
                  <a:srgbClr val="243A9D"/>
                </a:solidFill>
              </a:rPr>
              <a:t>e. All of the above</a:t>
            </a:r>
          </a:p>
          <a:p>
            <a:endParaRPr lang="en-US" sz="2400" b="1" dirty="0">
              <a:solidFill>
                <a:srgbClr val="243A9D"/>
              </a:solidFill>
            </a:endParaRPr>
          </a:p>
          <a:p>
            <a:r>
              <a:rPr lang="en-US" sz="2400" b="1" dirty="0"/>
              <a:t>Were you correct? Proceed to the next question!</a:t>
            </a:r>
          </a:p>
          <a:p>
            <a:endParaRPr lang="en-US" sz="2400" b="1" dirty="0">
              <a:solidFill>
                <a:srgbClr val="243A9D"/>
              </a:solidFill>
            </a:endParaRPr>
          </a:p>
          <a:p>
            <a:r>
              <a:rPr lang="en-US" sz="2600" dirty="0"/>
              <a:t> </a:t>
            </a:r>
          </a:p>
          <a:p>
            <a:endParaRPr lang="en-US" dirty="0"/>
          </a:p>
        </p:txBody>
      </p:sp>
    </p:spTree>
    <p:extLst>
      <p:ext uri="{BB962C8B-B14F-4D97-AF65-F5344CB8AC3E}">
        <p14:creationId xmlns:p14="http://schemas.microsoft.com/office/powerpoint/2010/main" val="1032696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11</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pic>
        <p:nvPicPr>
          <p:cNvPr id="5" name="Picture 4"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114300"/>
            <a:ext cx="7963249" cy="1600200"/>
          </a:xfrm>
        </p:spPr>
        <p:txBody>
          <a:bodyPr/>
          <a:lstStyle/>
          <a:p>
            <a:r>
              <a:rPr lang="en-US" dirty="0"/>
              <a:t>Review your Understanding! Question 3</a:t>
            </a:r>
          </a:p>
        </p:txBody>
      </p:sp>
      <p:pic>
        <p:nvPicPr>
          <p:cNvPr id="7" name="Picture 6" descr="watermark image of a stream in everglades"/>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6" name="Text Placeholder 5"/>
          <p:cNvSpPr>
            <a:spLocks noGrp="1"/>
          </p:cNvSpPr>
          <p:nvPr>
            <p:ph type="body" sz="half" idx="2"/>
          </p:nvPr>
        </p:nvSpPr>
        <p:spPr>
          <a:xfrm>
            <a:off x="839788" y="2198777"/>
            <a:ext cx="9935788" cy="4858006"/>
          </a:xfrm>
        </p:spPr>
        <p:txBody>
          <a:bodyPr>
            <a:normAutofit fontScale="92500" lnSpcReduction="20000"/>
          </a:bodyPr>
          <a:lstStyle/>
          <a:p>
            <a:r>
              <a:rPr lang="en-US" sz="2600" b="1" dirty="0">
                <a:solidFill>
                  <a:srgbClr val="243A9D"/>
                </a:solidFill>
              </a:rPr>
              <a:t>GLOBE Hydrosphere Investigations are important because</a:t>
            </a:r>
          </a:p>
          <a:p>
            <a:r>
              <a:rPr lang="en-US" sz="2600" b="1" dirty="0">
                <a:solidFill>
                  <a:srgbClr val="243A9D"/>
                </a:solidFill>
              </a:rPr>
              <a:t>a. In many areas of the world there are only a few water bodies that are monitored </a:t>
            </a:r>
          </a:p>
          <a:p>
            <a:r>
              <a:rPr lang="en-US" sz="2600" b="1" dirty="0">
                <a:solidFill>
                  <a:srgbClr val="243A9D"/>
                </a:solidFill>
              </a:rPr>
              <a:t>b. They provide a way for students and volunteers to collect data and ensure the data that they collect can be used by scientists around the world</a:t>
            </a:r>
          </a:p>
          <a:p>
            <a:r>
              <a:rPr lang="en-US" sz="2600" b="1" dirty="0">
                <a:solidFill>
                  <a:srgbClr val="243A9D"/>
                </a:solidFill>
              </a:rPr>
              <a:t>c. Students and volunteers can identify their own concerns and those of their community and conduct research investigations to solve local problems</a:t>
            </a:r>
          </a:p>
          <a:p>
            <a:r>
              <a:rPr lang="en-US" sz="2600" b="1" dirty="0">
                <a:solidFill>
                  <a:srgbClr val="243A9D"/>
                </a:solidFill>
              </a:rPr>
              <a:t>d. A and B</a:t>
            </a:r>
          </a:p>
          <a:p>
            <a:r>
              <a:rPr lang="en-US" sz="2600" b="1" dirty="0">
                <a:solidFill>
                  <a:srgbClr val="243A9D"/>
                </a:solidFill>
              </a:rPr>
              <a:t>e. All of the above</a:t>
            </a:r>
          </a:p>
          <a:p>
            <a:endParaRPr lang="en-US" sz="2600" b="1" dirty="0">
              <a:solidFill>
                <a:srgbClr val="243A9D"/>
              </a:solidFill>
            </a:endParaRPr>
          </a:p>
          <a:p>
            <a:r>
              <a:rPr lang="en-US" sz="2600" b="1" dirty="0"/>
              <a:t>What is your answer? </a:t>
            </a:r>
          </a:p>
          <a:p>
            <a:endParaRPr lang="en-US" sz="2400" b="1" dirty="0">
              <a:solidFill>
                <a:srgbClr val="243A9D"/>
              </a:solidFill>
            </a:endParaRPr>
          </a:p>
          <a:p>
            <a:r>
              <a:rPr lang="en-US" dirty="0"/>
              <a:t> </a:t>
            </a:r>
          </a:p>
          <a:p>
            <a:endParaRPr lang="en-US" dirty="0"/>
          </a:p>
        </p:txBody>
      </p:sp>
    </p:spTree>
    <p:extLst>
      <p:ext uri="{BB962C8B-B14F-4D97-AF65-F5344CB8AC3E}">
        <p14:creationId xmlns:p14="http://schemas.microsoft.com/office/powerpoint/2010/main" val="425267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12</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pic>
        <p:nvPicPr>
          <p:cNvPr id="5" name="Picture 4" descr="Icon: 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114300"/>
            <a:ext cx="10391429" cy="1600200"/>
          </a:xfrm>
        </p:spPr>
        <p:txBody>
          <a:bodyPr/>
          <a:lstStyle/>
          <a:p>
            <a:r>
              <a:rPr lang="en-US" dirty="0"/>
              <a:t>Review your Understanding! Answer to Question 3</a:t>
            </a:r>
          </a:p>
        </p:txBody>
      </p:sp>
      <p:pic>
        <p:nvPicPr>
          <p:cNvPr id="7" name="Picture 6" descr="Watermark of everglades stream"/>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6" name="Text Placeholder 5" descr="watermark image of a stream in everglades"/>
          <p:cNvSpPr>
            <a:spLocks noGrp="1"/>
          </p:cNvSpPr>
          <p:nvPr>
            <p:ph type="body" sz="half" idx="2"/>
          </p:nvPr>
        </p:nvSpPr>
        <p:spPr>
          <a:xfrm>
            <a:off x="839788" y="1828800"/>
            <a:ext cx="11067290" cy="5613379"/>
          </a:xfrm>
        </p:spPr>
        <p:txBody>
          <a:bodyPr>
            <a:normAutofit/>
          </a:bodyPr>
          <a:lstStyle/>
          <a:p>
            <a:r>
              <a:rPr lang="en-US" sz="2400" b="1" dirty="0">
                <a:solidFill>
                  <a:srgbClr val="243A9D"/>
                </a:solidFill>
              </a:rPr>
              <a:t>GLOBE Hydrosphere Investigations are important because</a:t>
            </a:r>
          </a:p>
          <a:p>
            <a:r>
              <a:rPr lang="en-US" sz="2400" b="1" dirty="0">
                <a:solidFill>
                  <a:srgbClr val="243A9D"/>
                </a:solidFill>
              </a:rPr>
              <a:t>a. In many areas of the world there are only a few water bodies that are monitored </a:t>
            </a:r>
          </a:p>
          <a:p>
            <a:r>
              <a:rPr lang="en-US" sz="2400" b="1" dirty="0">
                <a:solidFill>
                  <a:srgbClr val="243A9D"/>
                </a:solidFill>
              </a:rPr>
              <a:t>b. They provide a way for students and volunteers to collect data and ensure the data that they collect can be used by scientists around the world</a:t>
            </a:r>
          </a:p>
          <a:p>
            <a:r>
              <a:rPr lang="en-US" sz="2400" b="1" dirty="0">
                <a:solidFill>
                  <a:srgbClr val="243A9D"/>
                </a:solidFill>
              </a:rPr>
              <a:t>c. Students and volunteers can identify their own concerns and those of their community and conduct research investigations to solve local problems</a:t>
            </a:r>
          </a:p>
          <a:p>
            <a:r>
              <a:rPr lang="en-US" sz="2400" b="1" dirty="0">
                <a:solidFill>
                  <a:srgbClr val="243A9D"/>
                </a:solidFill>
              </a:rPr>
              <a:t>d. A and B</a:t>
            </a:r>
          </a:p>
          <a:p>
            <a:r>
              <a:rPr lang="en-US" sz="2400" b="1" dirty="0">
                <a:solidFill>
                  <a:srgbClr val="FF0000"/>
                </a:solidFill>
              </a:rPr>
              <a:t>e. All of the above </a:t>
            </a:r>
            <a:r>
              <a:rPr lang="en-US" sz="2400" b="1" dirty="0">
                <a:solidFill>
                  <a:srgbClr val="FF0000"/>
                </a:solidFill>
                <a:sym typeface="Wingdings"/>
              </a:rPr>
              <a:t> </a:t>
            </a:r>
            <a:r>
              <a:rPr lang="en-US" sz="2400" b="1" i="1" dirty="0">
                <a:solidFill>
                  <a:srgbClr val="FF0000"/>
                </a:solidFill>
                <a:sym typeface="Wingdings"/>
              </a:rPr>
              <a:t>correct!</a:t>
            </a:r>
            <a:endParaRPr lang="en-US" sz="2400" b="1" i="1" dirty="0">
              <a:solidFill>
                <a:srgbClr val="FF0000"/>
              </a:solidFill>
            </a:endParaRPr>
          </a:p>
          <a:p>
            <a:endParaRPr lang="en-US" sz="2400" b="1" dirty="0">
              <a:solidFill>
                <a:srgbClr val="FF0000"/>
              </a:solidFill>
            </a:endParaRPr>
          </a:p>
          <a:p>
            <a:r>
              <a:rPr lang="en-US" sz="2400" b="1" dirty="0"/>
              <a:t>Were you correct?  Let’s now look at the different measurement protocols supported in the Hydrosphere investigation area. </a:t>
            </a:r>
          </a:p>
          <a:p>
            <a:r>
              <a:rPr lang="en-US" sz="2400" dirty="0"/>
              <a:t> </a:t>
            </a:r>
          </a:p>
          <a:p>
            <a:endParaRPr lang="en-US" dirty="0"/>
          </a:p>
        </p:txBody>
      </p:sp>
    </p:spTree>
    <p:extLst>
      <p:ext uri="{BB962C8B-B14F-4D97-AF65-F5344CB8AC3E}">
        <p14:creationId xmlns:p14="http://schemas.microsoft.com/office/powerpoint/2010/main" val="142316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shot of pH, Water Temperature and Conductivity Protocols, GLOBE Teacher's Gu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0188" y="914400"/>
            <a:ext cx="4249144" cy="5496600"/>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13</a:t>
            </a:fld>
            <a:endParaRPr lang="en-US" dirty="0"/>
          </a:p>
        </p:txBody>
      </p:sp>
      <p:pic>
        <p:nvPicPr>
          <p:cNvPr id="12" name="Content Placeholder 11" descr="Introduction to the Hydrosphe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8722666" cy="1600200"/>
          </a:xfrm>
        </p:spPr>
        <p:txBody>
          <a:bodyPr/>
          <a:lstStyle/>
          <a:p>
            <a:r>
              <a:rPr lang="en-US" dirty="0"/>
              <a:t>2. Introduction to GLOBE Hydrosphere Protocols</a:t>
            </a:r>
          </a:p>
        </p:txBody>
      </p:sp>
      <p:sp>
        <p:nvSpPr>
          <p:cNvPr id="6" name="Text Placeholder 5"/>
          <p:cNvSpPr>
            <a:spLocks noGrp="1"/>
          </p:cNvSpPr>
          <p:nvPr>
            <p:ph type="body" sz="half" idx="2"/>
          </p:nvPr>
        </p:nvSpPr>
        <p:spPr>
          <a:xfrm>
            <a:off x="839788" y="1756906"/>
            <a:ext cx="7010400" cy="3811588"/>
          </a:xfrm>
        </p:spPr>
        <p:txBody>
          <a:bodyPr>
            <a:noAutofit/>
          </a:bodyPr>
          <a:lstStyle/>
          <a:p>
            <a:pPr algn="just"/>
            <a:r>
              <a:rPr lang="en-US" sz="2000" dirty="0"/>
              <a:t>GLOBE protocols are designed so that you will obtain accurate data if you follow all the instructions. The protocols also include all the instrument calibration steps necessary so that your data are comparable with data collected by others around the world. </a:t>
            </a:r>
          </a:p>
          <a:p>
            <a:pPr algn="just"/>
            <a:r>
              <a:rPr lang="en-US" sz="2000" dirty="0"/>
              <a:t>You remember from Earth system science that “everything is connected to everything else.” In the hydrosphere, it’s no different! Often, you need to follow more than one protocol, because the different characteristics of water influence each other. </a:t>
            </a:r>
          </a:p>
          <a:p>
            <a:pPr algn="just"/>
            <a:r>
              <a:rPr lang="en-US" sz="2000" dirty="0"/>
              <a:t>You don’t need to worry, however, the Hydrosphere investigations inform you when you need to take additional measurements- such as the need to do the </a:t>
            </a:r>
            <a:r>
              <a:rPr lang="en-US" sz="2000" b="1" dirty="0">
                <a:solidFill>
                  <a:srgbClr val="243A9D"/>
                </a:solidFill>
              </a:rPr>
              <a:t>Water Temperature Protocol </a:t>
            </a:r>
            <a:r>
              <a:rPr lang="en-US" sz="2000" dirty="0"/>
              <a:t>when you conduct the </a:t>
            </a:r>
            <a:r>
              <a:rPr lang="en-US" sz="2000" b="1" dirty="0">
                <a:solidFill>
                  <a:srgbClr val="243A9D"/>
                </a:solidFill>
              </a:rPr>
              <a:t>Electrical Conductivity Protocol</a:t>
            </a:r>
            <a:r>
              <a:rPr lang="en-US" sz="2000" b="1" dirty="0">
                <a:solidFill>
                  <a:srgbClr val="002060"/>
                </a:solidFill>
              </a:rPr>
              <a:t>,  </a:t>
            </a:r>
            <a:r>
              <a:rPr lang="en-US" sz="2000" dirty="0"/>
              <a:t>or the need to conduct the Electrical Conductivity Protocol prior to testing for </a:t>
            </a:r>
            <a:r>
              <a:rPr lang="en-US" sz="2000" b="1" dirty="0">
                <a:solidFill>
                  <a:srgbClr val="243A9D"/>
                </a:solidFill>
              </a:rPr>
              <a:t>Water pH </a:t>
            </a:r>
            <a:r>
              <a:rPr lang="en-US" sz="2000" dirty="0"/>
              <a:t>to ensure the accuracy of your research. You will find all the information you need in the </a:t>
            </a:r>
            <a:r>
              <a:rPr lang="en-US" sz="2000" dirty="0">
                <a:hlinkClick r:id="rId4"/>
              </a:rPr>
              <a:t>GLOBE Teacher’s Guide</a:t>
            </a:r>
            <a:r>
              <a:rPr lang="en-US" sz="2000" dirty="0"/>
              <a:t>.  </a:t>
            </a:r>
          </a:p>
          <a:p>
            <a:endParaRPr lang="en-US" sz="2000" dirty="0"/>
          </a:p>
        </p:txBody>
      </p:sp>
    </p:spTree>
    <p:extLst>
      <p:ext uri="{BB962C8B-B14F-4D97-AF65-F5344CB8AC3E}">
        <p14:creationId xmlns:p14="http://schemas.microsoft.com/office/powerpoint/2010/main" val="1605494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14</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914400"/>
            <a:ext cx="6961187" cy="685800"/>
          </a:xfrm>
        </p:spPr>
        <p:txBody>
          <a:bodyPr/>
          <a:lstStyle/>
          <a:p>
            <a:r>
              <a:rPr lang="en-US" dirty="0"/>
              <a:t>When to Conduct Hydrosphere Protocols</a:t>
            </a:r>
          </a:p>
        </p:txBody>
      </p:sp>
      <p:sp>
        <p:nvSpPr>
          <p:cNvPr id="6" name="Text Placeholder 5"/>
          <p:cNvSpPr>
            <a:spLocks noGrp="1"/>
          </p:cNvSpPr>
          <p:nvPr>
            <p:ph type="body" sz="half" idx="2"/>
          </p:nvPr>
        </p:nvSpPr>
        <p:spPr>
          <a:xfrm>
            <a:off x="839789" y="1824318"/>
            <a:ext cx="6744352" cy="3811588"/>
          </a:xfrm>
        </p:spPr>
        <p:txBody>
          <a:bodyPr>
            <a:noAutofit/>
          </a:bodyPr>
          <a:lstStyle/>
          <a:p>
            <a:pPr algn="just"/>
            <a:r>
              <a:rPr lang="en-US" sz="2000" dirty="0"/>
              <a:t>What is the condition of Earth’s many surface waters – the streams, rivers, lakes, and coastal waters? How do these conditions vary over the year? Are these conditions changing from year to year? Through the GLOBE Hydrosphere Investigation, you can help address these questions by monitoring the waters near you or your school.  </a:t>
            </a:r>
          </a:p>
          <a:p>
            <a:pPr algn="just"/>
            <a:r>
              <a:rPr lang="en-US" sz="2000" b="1" dirty="0">
                <a:solidFill>
                  <a:srgbClr val="243A9D"/>
                </a:solidFill>
              </a:rPr>
              <a:t>It’s recommended that you conduct most of the hydrosphere data collection protocols weekly. </a:t>
            </a:r>
            <a:r>
              <a:rPr lang="en-US" sz="2000" dirty="0"/>
              <a:t>Most of the protocols take 20 minutes or less to complete. Freshwater invertebrates is a more time consuming protocol, and it is suggested that this investigation take place twice a year, during spring and fall, or once during the wet and once during a dry season.  The Mosquito Larvae Protocol can be conducted anytime that mosquitoes are in an active part of their life cycle. </a:t>
            </a:r>
          </a:p>
          <a:p>
            <a:endParaRPr lang="en-US" sz="2000" dirty="0"/>
          </a:p>
        </p:txBody>
      </p:sp>
      <p:pic>
        <p:nvPicPr>
          <p:cNvPr id="3" name="Picture 2" descr="Students Sampling for Mosquito Larvae. Barbuda, Caribbe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3753" y="1824318"/>
            <a:ext cx="3370729" cy="3370729"/>
          </a:xfrm>
          <a:prstGeom prst="rect">
            <a:avLst/>
          </a:prstGeom>
        </p:spPr>
      </p:pic>
      <p:sp>
        <p:nvSpPr>
          <p:cNvPr id="5" name="TextBox 4"/>
          <p:cNvSpPr txBox="1"/>
          <p:nvPr/>
        </p:nvSpPr>
        <p:spPr>
          <a:xfrm>
            <a:off x="8063753" y="5195047"/>
            <a:ext cx="3370729" cy="646331"/>
          </a:xfrm>
          <a:prstGeom prst="rect">
            <a:avLst/>
          </a:prstGeom>
          <a:noFill/>
        </p:spPr>
        <p:txBody>
          <a:bodyPr wrap="square" rtlCol="0">
            <a:spAutoFit/>
          </a:bodyPr>
          <a:lstStyle/>
          <a:p>
            <a:r>
              <a:rPr lang="en-US" dirty="0"/>
              <a:t>Sampling for mosquito larvae, Barbuda, Caribbean.</a:t>
            </a:r>
          </a:p>
        </p:txBody>
      </p:sp>
    </p:spTree>
    <p:extLst>
      <p:ext uri="{BB962C8B-B14F-4D97-AF65-F5344CB8AC3E}">
        <p14:creationId xmlns:p14="http://schemas.microsoft.com/office/powerpoint/2010/main" val="679958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 sure to wear gloves and goggles during your investigation"/>
          <p:cNvPicPr>
            <a:picLocks noChangeAspect="1"/>
          </p:cNvPicPr>
          <p:nvPr/>
        </p:nvPicPr>
        <p:blipFill>
          <a:blip r:embed="rId2"/>
          <a:stretch>
            <a:fillRect/>
          </a:stretch>
        </p:blipFill>
        <p:spPr>
          <a:xfrm>
            <a:off x="726899" y="5252952"/>
            <a:ext cx="9864901" cy="1605048"/>
          </a:xfrm>
          <a:prstGeom prst="rect">
            <a:avLst/>
          </a:prstGeom>
        </p:spPr>
      </p:pic>
      <p:pic>
        <p:nvPicPr>
          <p:cNvPr id="5" name="Picture 4" descr="photo of teachers in field measuring chemicals used in the dissolved oxygen protoc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983" y="1624194"/>
            <a:ext cx="4893674" cy="3670256"/>
          </a:xfrm>
          <a:prstGeom prst="rect">
            <a:avLst/>
          </a:prstGeom>
        </p:spPr>
      </p:pic>
      <p:sp>
        <p:nvSpPr>
          <p:cNvPr id="3" name="Slide Number Placeholder 2"/>
          <p:cNvSpPr>
            <a:spLocks noGrp="1"/>
          </p:cNvSpPr>
          <p:nvPr>
            <p:ph type="sldNum" sz="quarter" idx="12"/>
          </p:nvPr>
        </p:nvSpPr>
        <p:spPr/>
        <p:txBody>
          <a:bodyPr/>
          <a:lstStyle/>
          <a:p>
            <a:fld id="{6AA45AED-E2A5-D345-AA9C-D2E1C57AA5E2}" type="slidenum">
              <a:rPr lang="en-US" smtClean="0"/>
              <a:t>15</a:t>
            </a:fld>
            <a:endParaRPr lang="en-US" dirty="0"/>
          </a:p>
        </p:txBody>
      </p:sp>
      <p:pic>
        <p:nvPicPr>
          <p:cNvPr id="12" name="Content Placeholder 11" descr="Introduction to the Hydrosphere"/>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7" y="0"/>
            <a:ext cx="8573153" cy="1600200"/>
          </a:xfrm>
        </p:spPr>
        <p:txBody>
          <a:bodyPr/>
          <a:lstStyle/>
          <a:p>
            <a:r>
              <a:rPr lang="en-US" dirty="0"/>
              <a:t>GLOBE Hydrosphere Protocols Safety Precautions</a:t>
            </a:r>
          </a:p>
        </p:txBody>
      </p:sp>
      <p:sp>
        <p:nvSpPr>
          <p:cNvPr id="6" name="Text Placeholder 5"/>
          <p:cNvSpPr>
            <a:spLocks noGrp="1"/>
          </p:cNvSpPr>
          <p:nvPr>
            <p:ph type="body" sz="half" idx="2"/>
          </p:nvPr>
        </p:nvSpPr>
        <p:spPr>
          <a:xfrm>
            <a:off x="839788" y="1814557"/>
            <a:ext cx="5401986" cy="3811588"/>
          </a:xfrm>
        </p:spPr>
        <p:txBody>
          <a:bodyPr>
            <a:noAutofit/>
          </a:bodyPr>
          <a:lstStyle/>
          <a:p>
            <a:pPr algn="just"/>
            <a:r>
              <a:rPr lang="en-US" sz="2000" dirty="0"/>
              <a:t>With all the GLOBE Hydrosphere Protocols, you need to make sure to take appropriate safety precautions. </a:t>
            </a:r>
            <a:r>
              <a:rPr lang="en-US" sz="2000" b="1" dirty="0">
                <a:solidFill>
                  <a:srgbClr val="243A9D"/>
                </a:solidFill>
              </a:rPr>
              <a:t>Be sure to wear eye and hand protection.</a:t>
            </a:r>
            <a:r>
              <a:rPr lang="en-US" sz="2000" dirty="0"/>
              <a:t>  In regions with active mosquitoes, it is also important to cover the skin with clothing and use insect repellent. </a:t>
            </a:r>
          </a:p>
          <a:p>
            <a:endParaRPr lang="en-US" sz="2000" dirty="0"/>
          </a:p>
        </p:txBody>
      </p:sp>
    </p:spTree>
    <p:extLst>
      <p:ext uri="{BB962C8B-B14F-4D97-AF65-F5344CB8AC3E}">
        <p14:creationId xmlns:p14="http://schemas.microsoft.com/office/powerpoint/2010/main" val="1394905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A45AED-E2A5-D345-AA9C-D2E1C57AA5E2}" type="slidenum">
              <a:rPr lang="en-US" smtClean="0"/>
              <a:t>16</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6505892" cy="1600200"/>
          </a:xfrm>
        </p:spPr>
        <p:txBody>
          <a:bodyPr/>
          <a:lstStyle/>
          <a:p>
            <a:r>
              <a:rPr lang="en-US" dirty="0"/>
              <a:t>Water Temperature Protocol</a:t>
            </a:r>
          </a:p>
        </p:txBody>
      </p:sp>
      <p:sp>
        <p:nvSpPr>
          <p:cNvPr id="5" name="Text Placeholder 5"/>
          <p:cNvSpPr>
            <a:spLocks noGrp="1"/>
          </p:cNvSpPr>
          <p:nvPr>
            <p:ph type="body" sz="half" idx="2"/>
          </p:nvPr>
        </p:nvSpPr>
        <p:spPr>
          <a:xfrm>
            <a:off x="839788" y="1770529"/>
            <a:ext cx="5901671" cy="3811588"/>
          </a:xfrm>
        </p:spPr>
        <p:txBody>
          <a:bodyPr>
            <a:noAutofit/>
          </a:bodyPr>
          <a:lstStyle/>
          <a:p>
            <a:pPr algn="just"/>
            <a:r>
              <a:rPr lang="en-US" sz="2000" dirty="0"/>
              <a:t>The measurement of water temperature determines how hot or cold the water is. Sudden increases or decreases of water temperature are unusual. Water has a higher heat capacity (specific heat) than air, thus it heats and cools more slowly.</a:t>
            </a:r>
          </a:p>
          <a:p>
            <a:pPr algn="just"/>
            <a:r>
              <a:rPr lang="en-US" sz="2000" b="1" dirty="0">
                <a:solidFill>
                  <a:srgbClr val="243A9D"/>
                </a:solidFill>
              </a:rPr>
              <a:t>Water temperature </a:t>
            </a:r>
            <a:r>
              <a:rPr lang="en-US" sz="2000" dirty="0"/>
              <a:t>is sometimes called a </a:t>
            </a:r>
            <a:r>
              <a:rPr lang="en-US" sz="2000" b="1" dirty="0">
                <a:solidFill>
                  <a:srgbClr val="000090"/>
                </a:solidFill>
              </a:rPr>
              <a:t>master variable </a:t>
            </a:r>
            <a:r>
              <a:rPr lang="en-US" sz="2000" dirty="0"/>
              <a:t>because almost all properties of water, as well as chemical reactions taking place in it, are affected by it.  </a:t>
            </a:r>
          </a:p>
          <a:p>
            <a:pPr algn="just"/>
            <a:r>
              <a:rPr lang="en-US" sz="2000" dirty="0"/>
              <a:t>Other GLOBE Hydrosphere Protocols, such as electrical conductivity and dissolved oxygen, require water temperature data, because these properties are temperature dependent. Water temperature is also an important variable determining what organisms can live in a water body. </a:t>
            </a:r>
          </a:p>
        </p:txBody>
      </p:sp>
      <p:pic>
        <p:nvPicPr>
          <p:cNvPr id="2" name="Picture 1" descr="Photo of teacher demonstrating taking water temperature using a thermome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680" y="1770529"/>
            <a:ext cx="4146863" cy="3299012"/>
          </a:xfrm>
          <a:prstGeom prst="rect">
            <a:avLst/>
          </a:prstGeom>
        </p:spPr>
      </p:pic>
    </p:spTree>
    <p:extLst>
      <p:ext uri="{BB962C8B-B14F-4D97-AF65-F5344CB8AC3E}">
        <p14:creationId xmlns:p14="http://schemas.microsoft.com/office/powerpoint/2010/main" val="1371588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A45AED-E2A5-D345-AA9C-D2E1C57AA5E2}" type="slidenum">
              <a:rPr lang="en-US" smtClean="0"/>
              <a:t>17</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7640824" cy="1600200"/>
          </a:xfrm>
        </p:spPr>
        <p:txBody>
          <a:bodyPr/>
          <a:lstStyle/>
          <a:p>
            <a:r>
              <a:rPr lang="en-US" dirty="0"/>
              <a:t>How to Collect Water Temperature Data</a:t>
            </a:r>
          </a:p>
        </p:txBody>
      </p:sp>
      <p:sp>
        <p:nvSpPr>
          <p:cNvPr id="5" name="Text Placeholder 5"/>
          <p:cNvSpPr>
            <a:spLocks noGrp="1"/>
          </p:cNvSpPr>
          <p:nvPr>
            <p:ph type="body" sz="half" idx="2"/>
          </p:nvPr>
        </p:nvSpPr>
        <p:spPr>
          <a:xfrm>
            <a:off x="839788" y="1770529"/>
            <a:ext cx="5901671" cy="3811588"/>
          </a:xfrm>
        </p:spPr>
        <p:txBody>
          <a:bodyPr>
            <a:noAutofit/>
          </a:bodyPr>
          <a:lstStyle/>
          <a:p>
            <a:pPr algn="just"/>
            <a:r>
              <a:rPr lang="en-US" sz="2000" dirty="0"/>
              <a:t>There are two ways to ways to collect water temperature for GLOBE: Using an </a:t>
            </a:r>
            <a:r>
              <a:rPr lang="en-US" sz="2000" b="1" dirty="0">
                <a:solidFill>
                  <a:srgbClr val="243A9D"/>
                </a:solidFill>
              </a:rPr>
              <a:t>alcohol-filled thermometer</a:t>
            </a:r>
            <a:r>
              <a:rPr lang="en-US" sz="2000" dirty="0"/>
              <a:t> or using a </a:t>
            </a:r>
            <a:r>
              <a:rPr lang="en-US" sz="2000" b="1" dirty="0">
                <a:solidFill>
                  <a:srgbClr val="243A9D"/>
                </a:solidFill>
              </a:rPr>
              <a:t>temperature probe</a:t>
            </a:r>
            <a:r>
              <a:rPr lang="en-US" sz="2000" dirty="0">
                <a:solidFill>
                  <a:srgbClr val="243A9D"/>
                </a:solidFill>
              </a:rPr>
              <a:t>.  </a:t>
            </a:r>
            <a:r>
              <a:rPr lang="en-US" sz="2000" dirty="0"/>
              <a:t>You will find instructions for both procedures in the GLOBE Teacher’s Guide: choose the one that is most convenient for you or your students. </a:t>
            </a:r>
          </a:p>
        </p:txBody>
      </p:sp>
      <p:pic>
        <p:nvPicPr>
          <p:cNvPr id="2" name="Picture 1" descr="Artist image of a water temperature probe and a thermome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2824" y="1600200"/>
            <a:ext cx="4434305" cy="4591180"/>
          </a:xfrm>
          <a:prstGeom prst="rect">
            <a:avLst/>
          </a:prstGeom>
        </p:spPr>
      </p:pic>
    </p:spTree>
    <p:extLst>
      <p:ext uri="{BB962C8B-B14F-4D97-AF65-F5344CB8AC3E}">
        <p14:creationId xmlns:p14="http://schemas.microsoft.com/office/powerpoint/2010/main" val="644216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18</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9355772" cy="1600200"/>
          </a:xfrm>
        </p:spPr>
        <p:txBody>
          <a:bodyPr/>
          <a:lstStyle/>
          <a:p>
            <a:r>
              <a:rPr lang="en-US" dirty="0"/>
              <a:t>Water Transparency Protocols</a:t>
            </a:r>
          </a:p>
        </p:txBody>
      </p:sp>
      <p:sp>
        <p:nvSpPr>
          <p:cNvPr id="6" name="Text Placeholder 5"/>
          <p:cNvSpPr>
            <a:spLocks noGrp="1"/>
          </p:cNvSpPr>
          <p:nvPr>
            <p:ph type="body" sz="half" idx="2"/>
          </p:nvPr>
        </p:nvSpPr>
        <p:spPr>
          <a:xfrm>
            <a:off x="839788" y="1797578"/>
            <a:ext cx="4969341" cy="3811588"/>
          </a:xfrm>
        </p:spPr>
        <p:txBody>
          <a:bodyPr>
            <a:noAutofit/>
          </a:bodyPr>
          <a:lstStyle/>
          <a:p>
            <a:pPr algn="just"/>
            <a:r>
              <a:rPr lang="en-US" sz="2000" b="1" dirty="0">
                <a:solidFill>
                  <a:srgbClr val="243A9D"/>
                </a:solidFill>
              </a:rPr>
              <a:t>Water transparency </a:t>
            </a:r>
            <a:r>
              <a:rPr lang="en-US" sz="2000" dirty="0"/>
              <a:t>is one of the measurements used by GLOBE to describe the status of a water body. </a:t>
            </a:r>
            <a:r>
              <a:rPr lang="en-US" sz="2000" b="1" dirty="0">
                <a:solidFill>
                  <a:srgbClr val="243A9D"/>
                </a:solidFill>
              </a:rPr>
              <a:t>Water transparency measures depth of light penetration into the water. </a:t>
            </a:r>
          </a:p>
          <a:p>
            <a:pPr algn="just"/>
            <a:r>
              <a:rPr lang="en-US" sz="2000" dirty="0"/>
              <a:t>Water transparency depends on the amount of suspended particles. These can be organic, such as phytoplankton and algae, or inorganic, such as sediments, as well as other dissolved impurities such as organic or inorganic carbonates. These particles  limit the penetration of light through the water column and contribute to both the color and the transparency of the water. </a:t>
            </a:r>
          </a:p>
        </p:txBody>
      </p:sp>
      <p:pic>
        <p:nvPicPr>
          <p:cNvPr id="9" name="Picture 8" descr="Artist's image of suspended particles interacting with light in the water column. Particles in the water will reflect, absorb or scatter light, thus determining the depth at which more light can’t penetrat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1600200"/>
            <a:ext cx="5583175" cy="3740728"/>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6095998" y="5498850"/>
            <a:ext cx="5583175" cy="1077218"/>
          </a:xfrm>
          <a:prstGeom prst="rect">
            <a:avLst/>
          </a:prstGeom>
          <a:noFill/>
        </p:spPr>
        <p:txBody>
          <a:bodyPr wrap="square" rtlCol="0">
            <a:spAutoFit/>
          </a:bodyPr>
          <a:lstStyle/>
          <a:p>
            <a:r>
              <a:rPr lang="en-US" sz="1600" dirty="0"/>
              <a:t>Suspended particles interact with light’s penetration through the water column. Particles in the water will reflect, absorb or scatter light, thus determining the depth at which more light can’t penetrate. </a:t>
            </a:r>
          </a:p>
        </p:txBody>
      </p:sp>
    </p:spTree>
    <p:extLst>
      <p:ext uri="{BB962C8B-B14F-4D97-AF65-F5344CB8AC3E}">
        <p14:creationId xmlns:p14="http://schemas.microsoft.com/office/powerpoint/2010/main" val="494978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1</a:t>
            </a:fld>
            <a:endParaRPr lang="en-US" dirty="0"/>
          </a:p>
        </p:txBody>
      </p:sp>
      <p:pic>
        <p:nvPicPr>
          <p:cNvPr id="12" name="Content Placeholder 11" descr="Introduction to the Hydrosphe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78903"/>
            <a:ext cx="12192000" cy="914400"/>
          </a:xfrm>
        </p:spPr>
      </p:pic>
      <p:sp>
        <p:nvSpPr>
          <p:cNvPr id="4" name="Title 3"/>
          <p:cNvSpPr>
            <a:spLocks noGrp="1"/>
          </p:cNvSpPr>
          <p:nvPr>
            <p:ph type="title"/>
          </p:nvPr>
        </p:nvSpPr>
        <p:spPr>
          <a:xfrm>
            <a:off x="669307" y="0"/>
            <a:ext cx="6273934" cy="1600200"/>
          </a:xfrm>
        </p:spPr>
        <p:txBody>
          <a:bodyPr/>
          <a:lstStyle/>
          <a:p>
            <a:r>
              <a:rPr lang="en-US" dirty="0">
                <a:ea typeface="Arial" charset="0"/>
                <a:cs typeface="Arial" charset="0"/>
              </a:rPr>
              <a:t>Overview and Learning Objectives </a:t>
            </a:r>
            <a:endParaRPr lang="en-US" dirty="0"/>
          </a:p>
        </p:txBody>
      </p:sp>
      <p:sp>
        <p:nvSpPr>
          <p:cNvPr id="6" name="Text Placeholder 5"/>
          <p:cNvSpPr>
            <a:spLocks noGrp="1"/>
          </p:cNvSpPr>
          <p:nvPr>
            <p:ph type="body" sz="half" idx="2"/>
          </p:nvPr>
        </p:nvSpPr>
        <p:spPr>
          <a:xfrm>
            <a:off x="665958" y="1779103"/>
            <a:ext cx="10860084" cy="5078897"/>
          </a:xfrm>
        </p:spPr>
        <p:txBody>
          <a:bodyPr>
            <a:noAutofit/>
          </a:bodyPr>
          <a:lstStyle/>
          <a:p>
            <a:pPr>
              <a:spcBef>
                <a:spcPts val="0"/>
              </a:spcBef>
            </a:pPr>
            <a:r>
              <a:rPr lang="en-US" sz="2400" b="1" dirty="0">
                <a:solidFill>
                  <a:srgbClr val="243A9D"/>
                </a:solidFill>
                <a:ea typeface="ＭＳ 明朝"/>
                <a:cs typeface="Times New Roman"/>
              </a:rPr>
              <a:t>This module: </a:t>
            </a:r>
            <a:endParaRPr lang="en-US" sz="2400" dirty="0">
              <a:solidFill>
                <a:srgbClr val="243A9D"/>
              </a:solidFill>
              <a:ea typeface="ＭＳ 明朝"/>
              <a:cs typeface="Times New Roman"/>
            </a:endParaRPr>
          </a:p>
          <a:p>
            <a:pPr marL="342900" lvl="0" indent="-342900">
              <a:spcBef>
                <a:spcPts val="0"/>
              </a:spcBef>
              <a:buFont typeface="Arial"/>
              <a:buChar char="•"/>
              <a:tabLst>
                <a:tab pos="457200" algn="l"/>
              </a:tabLst>
            </a:pPr>
            <a:r>
              <a:rPr lang="en-US" sz="2400" b="1" dirty="0">
                <a:solidFill>
                  <a:srgbClr val="243A9D"/>
                </a:solidFill>
                <a:ea typeface="ＭＳ 明朝"/>
                <a:cs typeface="Times New Roman"/>
              </a:rPr>
              <a:t>Introduces the Hydrosphere as a part of the Earth system</a:t>
            </a:r>
          </a:p>
          <a:p>
            <a:pPr marL="342900" lvl="0" indent="-342900">
              <a:spcBef>
                <a:spcPts val="0"/>
              </a:spcBef>
              <a:buFont typeface="Arial"/>
              <a:buChar char="•"/>
              <a:tabLst>
                <a:tab pos="457200" algn="l"/>
              </a:tabLst>
            </a:pPr>
            <a:r>
              <a:rPr lang="en-US" sz="2400" b="1" dirty="0">
                <a:solidFill>
                  <a:srgbClr val="243A9D"/>
                </a:solidFill>
                <a:ea typeface="ＭＳ 明朝"/>
                <a:cs typeface="Times New Roman"/>
              </a:rPr>
              <a:t>Introduces the GLOBE protocols associated with the Hydrosphere</a:t>
            </a:r>
          </a:p>
          <a:p>
            <a:pPr marL="342900" indent="-342900">
              <a:spcBef>
                <a:spcPts val="0"/>
              </a:spcBef>
              <a:buFont typeface="Arial"/>
              <a:buChar char="•"/>
              <a:tabLst>
                <a:tab pos="457200" algn="l"/>
              </a:tabLst>
            </a:pPr>
            <a:r>
              <a:rPr lang="en-US" sz="2400" b="1" dirty="0">
                <a:solidFill>
                  <a:srgbClr val="243A9D"/>
                </a:solidFill>
                <a:ea typeface="ＭＳ 明朝"/>
                <a:cs typeface="Times New Roman"/>
              </a:rPr>
              <a:t>Provides a step by step introduction of the process of documenting a hydrosphere study site  </a:t>
            </a:r>
          </a:p>
          <a:p>
            <a:pPr>
              <a:spcBef>
                <a:spcPts val="0"/>
              </a:spcBef>
            </a:pPr>
            <a:endParaRPr lang="en-US" sz="2400" dirty="0">
              <a:solidFill>
                <a:srgbClr val="243A9D"/>
              </a:solidFill>
              <a:ea typeface="ＭＳ 明朝"/>
              <a:cs typeface="Times New Roman"/>
            </a:endParaRPr>
          </a:p>
          <a:p>
            <a:pPr>
              <a:spcBef>
                <a:spcPts val="0"/>
              </a:spcBef>
            </a:pPr>
            <a:r>
              <a:rPr lang="en-US" sz="2400" b="1" dirty="0">
                <a:solidFill>
                  <a:srgbClr val="243A9D"/>
                </a:solidFill>
                <a:ea typeface="ＭＳ 明朝"/>
                <a:cs typeface="Times New Roman"/>
              </a:rPr>
              <a:t>After completing this module, you will be able to:</a:t>
            </a:r>
          </a:p>
          <a:p>
            <a:pPr marL="342900" lvl="0" indent="-342900">
              <a:spcBef>
                <a:spcPts val="0"/>
              </a:spcBef>
              <a:buFont typeface="Arial"/>
              <a:buChar char="•"/>
              <a:tabLst>
                <a:tab pos="457200" algn="l"/>
              </a:tabLst>
            </a:pPr>
            <a:r>
              <a:rPr lang="en-US" sz="2400" b="1" dirty="0">
                <a:solidFill>
                  <a:srgbClr val="243A9D"/>
                </a:solidFill>
                <a:ea typeface="ＭＳ 明朝"/>
                <a:cs typeface="Times New Roman"/>
              </a:rPr>
              <a:t>Describe why it is important to document and monitor the Hydrosphere</a:t>
            </a:r>
          </a:p>
          <a:p>
            <a:pPr marL="342900" lvl="0" indent="-342900">
              <a:spcBef>
                <a:spcPts val="0"/>
              </a:spcBef>
              <a:buFont typeface="Arial"/>
              <a:buChar char="•"/>
              <a:tabLst>
                <a:tab pos="457200" algn="l"/>
              </a:tabLst>
            </a:pPr>
            <a:r>
              <a:rPr lang="en-US" sz="2400" b="1" dirty="0">
                <a:solidFill>
                  <a:srgbClr val="243A9D"/>
                </a:solidFill>
                <a:ea typeface="ＭＳ 明朝"/>
                <a:cs typeface="Times New Roman"/>
              </a:rPr>
              <a:t>Identify the GLOBE protocols associated with the Hydrosphere</a:t>
            </a:r>
          </a:p>
          <a:p>
            <a:pPr marL="342900" indent="-342900">
              <a:spcBef>
                <a:spcPts val="0"/>
              </a:spcBef>
              <a:buFont typeface="Arial"/>
              <a:buChar char="•"/>
              <a:tabLst>
                <a:tab pos="457200" algn="l"/>
              </a:tabLst>
            </a:pPr>
            <a:r>
              <a:rPr lang="en-US" sz="2400" b="1" dirty="0">
                <a:solidFill>
                  <a:srgbClr val="243A9D"/>
                </a:solidFill>
                <a:ea typeface="ＭＳ 明朝"/>
                <a:cs typeface="Times New Roman"/>
              </a:rPr>
              <a:t>Apply the steps required to document a hydrosphere study site</a:t>
            </a:r>
            <a:endParaRPr lang="en-US" sz="2400" b="1" dirty="0">
              <a:solidFill>
                <a:srgbClr val="243A9D"/>
              </a:solidFill>
              <a:effectLst/>
              <a:ea typeface="ＭＳ 明朝"/>
              <a:cs typeface="Times New Roman"/>
            </a:endParaRPr>
          </a:p>
          <a:p>
            <a:pPr marL="342900" lvl="0" indent="-342900">
              <a:spcBef>
                <a:spcPts val="0"/>
              </a:spcBef>
              <a:buFont typeface="Arial"/>
              <a:buChar char="•"/>
              <a:tabLst>
                <a:tab pos="457200" algn="l"/>
              </a:tabLst>
            </a:pPr>
            <a:r>
              <a:rPr lang="en-US" sz="2400" b="1" dirty="0">
                <a:solidFill>
                  <a:srgbClr val="243A9D"/>
                </a:solidFill>
                <a:ea typeface="ＭＳ 明朝"/>
                <a:cs typeface="Times New Roman"/>
              </a:rPr>
              <a:t>Upload your new Hydrosphere Study Site to the GLOBE database, using the Mobile Data Entry App</a:t>
            </a:r>
          </a:p>
          <a:p>
            <a:pPr marL="342900" lvl="0" indent="-342900">
              <a:spcBef>
                <a:spcPts val="0"/>
              </a:spcBef>
              <a:buFont typeface="Arial"/>
              <a:buChar char="•"/>
              <a:tabLst>
                <a:tab pos="457200" algn="l"/>
              </a:tabLst>
            </a:pPr>
            <a:endParaRPr lang="en-US" sz="2400" b="1" dirty="0">
              <a:solidFill>
                <a:srgbClr val="243A9D"/>
              </a:solidFill>
              <a:ea typeface="ＭＳ 明朝"/>
              <a:cs typeface="Times New Roman"/>
            </a:endParaRPr>
          </a:p>
          <a:p>
            <a:pPr lvl="0">
              <a:spcBef>
                <a:spcPts val="0"/>
              </a:spcBef>
              <a:tabLst>
                <a:tab pos="457200" algn="l"/>
              </a:tabLst>
            </a:pPr>
            <a:r>
              <a:rPr lang="en-US" sz="2400" b="1" i="1" dirty="0">
                <a:solidFill>
                  <a:srgbClr val="243A9D"/>
                </a:solidFill>
                <a:ea typeface="ＭＳ 明朝"/>
                <a:cs typeface="Times New Roman"/>
              </a:rPr>
              <a:t>Estimated time of completion of this module: 1.5 hours</a:t>
            </a:r>
            <a:endParaRPr lang="en-US" sz="2400" b="1" i="1" dirty="0">
              <a:solidFill>
                <a:srgbClr val="243A9D"/>
              </a:solidFill>
              <a:effectLst/>
              <a:ea typeface="ＭＳ 明朝"/>
              <a:cs typeface="Times New Roman"/>
            </a:endParaRPr>
          </a:p>
        </p:txBody>
      </p:sp>
      <p:pic>
        <p:nvPicPr>
          <p:cNvPr id="3" name="Picture 2" descr="watermark image of a wetland"/>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45267" y="936625"/>
            <a:ext cx="12282534" cy="5921375"/>
          </a:xfrm>
          <a:prstGeom prst="rect">
            <a:avLst/>
          </a:prstGeom>
        </p:spPr>
      </p:pic>
    </p:spTree>
    <p:extLst>
      <p:ext uri="{BB962C8B-B14F-4D97-AF65-F5344CB8AC3E}">
        <p14:creationId xmlns:p14="http://schemas.microsoft.com/office/powerpoint/2010/main" val="649174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19</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562777" y="457200"/>
            <a:ext cx="11342351" cy="1600200"/>
          </a:xfrm>
        </p:spPr>
        <p:txBody>
          <a:bodyPr/>
          <a:lstStyle/>
          <a:p>
            <a:r>
              <a:rPr lang="en-US" dirty="0"/>
              <a:t>Water Transparency Protocols: Should I use a Secchi Disk or a Transparency Tube to measure water transparency?</a:t>
            </a:r>
          </a:p>
        </p:txBody>
      </p:sp>
      <p:sp>
        <p:nvSpPr>
          <p:cNvPr id="6" name="Text Placeholder 5"/>
          <p:cNvSpPr>
            <a:spLocks noGrp="1"/>
          </p:cNvSpPr>
          <p:nvPr>
            <p:ph type="body" sz="half" idx="2"/>
          </p:nvPr>
        </p:nvSpPr>
        <p:spPr>
          <a:xfrm>
            <a:off x="562777" y="2173930"/>
            <a:ext cx="4285888" cy="3811588"/>
          </a:xfrm>
        </p:spPr>
        <p:txBody>
          <a:bodyPr/>
          <a:lstStyle/>
          <a:p>
            <a:pPr algn="just"/>
            <a:r>
              <a:rPr lang="en-US" sz="2000" dirty="0"/>
              <a:t>There are two techniques to choose from.  A</a:t>
            </a:r>
            <a:r>
              <a:rPr lang="en-US" sz="2000" dirty="0">
                <a:solidFill>
                  <a:srgbClr val="243A9D"/>
                </a:solidFill>
              </a:rPr>
              <a:t> </a:t>
            </a:r>
            <a:r>
              <a:rPr lang="en-US" sz="2000" b="1" dirty="0">
                <a:solidFill>
                  <a:srgbClr val="243A9D"/>
                </a:solidFill>
              </a:rPr>
              <a:t>Secchi Disk </a:t>
            </a:r>
            <a:r>
              <a:rPr lang="en-US" sz="2000" dirty="0"/>
              <a:t>is used to measure transparency of deep or still water.  The </a:t>
            </a:r>
            <a:r>
              <a:rPr lang="en-US" sz="2000" b="1" dirty="0">
                <a:solidFill>
                  <a:srgbClr val="243A9D"/>
                </a:solidFill>
              </a:rPr>
              <a:t>transparency tube </a:t>
            </a:r>
            <a:r>
              <a:rPr lang="en-US" sz="2000" dirty="0"/>
              <a:t>is used to measure transparency with shallow or flowing water.</a:t>
            </a:r>
          </a:p>
          <a:p>
            <a:pPr algn="just"/>
            <a:r>
              <a:rPr lang="en-US" sz="2000" dirty="0"/>
              <a:t>Both instruments can be built easily using household materials by following instructions in the GLOBE Teacher’s Guide.</a:t>
            </a:r>
          </a:p>
          <a:p>
            <a:endParaRPr lang="en-US" dirty="0"/>
          </a:p>
        </p:txBody>
      </p:sp>
      <p:pic>
        <p:nvPicPr>
          <p:cNvPr id="5" name="Picture 4" descr="Artist's image of a Secchi disk next to a transparency tu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542" y="2151789"/>
            <a:ext cx="5594983" cy="346097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363222" y="5707151"/>
            <a:ext cx="2986679" cy="584775"/>
          </a:xfrm>
          <a:prstGeom prst="rect">
            <a:avLst/>
          </a:prstGeom>
          <a:noFill/>
        </p:spPr>
        <p:txBody>
          <a:bodyPr wrap="square" rtlCol="0">
            <a:spAutoFit/>
          </a:bodyPr>
          <a:lstStyle/>
          <a:p>
            <a:r>
              <a:rPr lang="en-US" sz="1600" dirty="0"/>
              <a:t>Secchi Disk is used with deep </a:t>
            </a:r>
          </a:p>
          <a:p>
            <a:r>
              <a:rPr lang="en-US" sz="1600" dirty="0"/>
              <a:t>and still water</a:t>
            </a:r>
          </a:p>
        </p:txBody>
      </p:sp>
      <p:sp>
        <p:nvSpPr>
          <p:cNvPr id="8" name="Rectangle 7"/>
          <p:cNvSpPr/>
          <p:nvPr/>
        </p:nvSpPr>
        <p:spPr>
          <a:xfrm>
            <a:off x="8119034" y="5707151"/>
            <a:ext cx="2839171" cy="584775"/>
          </a:xfrm>
          <a:prstGeom prst="rect">
            <a:avLst/>
          </a:prstGeom>
        </p:spPr>
        <p:txBody>
          <a:bodyPr wrap="square">
            <a:spAutoFit/>
          </a:bodyPr>
          <a:lstStyle/>
          <a:p>
            <a:r>
              <a:rPr lang="en-US" sz="1600" dirty="0"/>
              <a:t>Transparency Tube used with shallow or Flowing water</a:t>
            </a:r>
          </a:p>
        </p:txBody>
      </p:sp>
    </p:spTree>
    <p:extLst>
      <p:ext uri="{BB962C8B-B14F-4D97-AF65-F5344CB8AC3E}">
        <p14:creationId xmlns:p14="http://schemas.microsoft.com/office/powerpoint/2010/main" val="278515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A45AED-E2A5-D345-AA9C-D2E1C57AA5E2}" type="slidenum">
              <a:rPr lang="en-US" smtClean="0"/>
              <a:t>20</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580708" y="0"/>
            <a:ext cx="9355772" cy="1600200"/>
          </a:xfrm>
        </p:spPr>
        <p:txBody>
          <a:bodyPr/>
          <a:lstStyle/>
          <a:p>
            <a:r>
              <a:rPr lang="en-US" dirty="0"/>
              <a:t>Electrical Conductivity Protocol</a:t>
            </a:r>
          </a:p>
        </p:txBody>
      </p:sp>
      <p:sp>
        <p:nvSpPr>
          <p:cNvPr id="6" name="Text Placeholder 5"/>
          <p:cNvSpPr>
            <a:spLocks noGrp="1"/>
          </p:cNvSpPr>
          <p:nvPr>
            <p:ph type="body" sz="half" idx="2"/>
          </p:nvPr>
        </p:nvSpPr>
        <p:spPr>
          <a:xfrm>
            <a:off x="580708" y="1828122"/>
            <a:ext cx="6465551" cy="4423839"/>
          </a:xfrm>
        </p:spPr>
        <p:txBody>
          <a:bodyPr>
            <a:normAutofit lnSpcReduction="10000"/>
          </a:bodyPr>
          <a:lstStyle/>
          <a:p>
            <a:pPr algn="just"/>
            <a:r>
              <a:rPr lang="en-US" sz="2000" dirty="0"/>
              <a:t>Electrical conductivity measures </a:t>
            </a:r>
            <a:r>
              <a:rPr lang="en-US" sz="2000" b="1" dirty="0">
                <a:solidFill>
                  <a:srgbClr val="000090"/>
                </a:solidFill>
              </a:rPr>
              <a:t>the capacity of water to transmit an electrical current</a:t>
            </a:r>
            <a:r>
              <a:rPr lang="en-US" sz="2000" dirty="0"/>
              <a:t>. This capacity is directly related to the concentration of salts in the water. Since we lack the time or money to analyze water for each substance, we have found a good indicator of the total level of impurities in fresh water to be its electrical conductivity. We call the amount of mineral and salt impurities in the water the </a:t>
            </a:r>
            <a:r>
              <a:rPr lang="en-US" sz="2000" b="1" dirty="0">
                <a:solidFill>
                  <a:srgbClr val="000090"/>
                </a:solidFill>
              </a:rPr>
              <a:t>total dissolved </a:t>
            </a:r>
            <a:r>
              <a:rPr lang="en-US" sz="2000" b="1" dirty="0">
                <a:solidFill>
                  <a:srgbClr val="243A9D"/>
                </a:solidFill>
              </a:rPr>
              <a:t>solids</a:t>
            </a:r>
            <a:r>
              <a:rPr lang="en-US" sz="2000" b="1" dirty="0">
                <a:solidFill>
                  <a:srgbClr val="000090"/>
                </a:solidFill>
              </a:rPr>
              <a:t> </a:t>
            </a:r>
            <a:r>
              <a:rPr lang="en-US" sz="2000" dirty="0"/>
              <a:t>(abbreviated TDS). We use electrical conductivity as an indirect measure to find the TDS of water.</a:t>
            </a:r>
          </a:p>
          <a:p>
            <a:pPr algn="just"/>
            <a:r>
              <a:rPr lang="en-US" sz="2000" b="1" dirty="0">
                <a:solidFill>
                  <a:srgbClr val="243A9D"/>
                </a:solidFill>
              </a:rPr>
              <a:t>Electrical conductivity provides a general measurement of stream water quality. </a:t>
            </a:r>
            <a:r>
              <a:rPr lang="en-US" sz="2000" dirty="0"/>
              <a:t>After baseline measurements have been collected, significant changes in conductivity can be an indication of pollution or discharge into a water body. For instance, an oil spill might lower electrical conductivity, and discharged sewage may raise the electrical conductivity.</a:t>
            </a:r>
          </a:p>
          <a:p>
            <a:pPr algn="just"/>
            <a:endParaRPr lang="en-US" dirty="0"/>
          </a:p>
          <a:p>
            <a:endParaRPr lang="en-US" dirty="0"/>
          </a:p>
        </p:txBody>
      </p:sp>
      <p:pic>
        <p:nvPicPr>
          <p:cNvPr id="2" name="Picture 1" descr="Image of lab set up: conductivity meter, beakers and a thermomet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9041" y="1828122"/>
            <a:ext cx="4324724" cy="3570873"/>
          </a:xfrm>
          <a:prstGeom prst="rect">
            <a:avLst/>
          </a:prstGeom>
        </p:spPr>
      </p:pic>
      <p:sp>
        <p:nvSpPr>
          <p:cNvPr id="8" name="TextBox 7"/>
          <p:cNvSpPr txBox="1"/>
          <p:nvPr/>
        </p:nvSpPr>
        <p:spPr>
          <a:xfrm>
            <a:off x="7419041" y="5626917"/>
            <a:ext cx="4468159" cy="830997"/>
          </a:xfrm>
          <a:prstGeom prst="rect">
            <a:avLst/>
          </a:prstGeom>
          <a:noFill/>
        </p:spPr>
        <p:txBody>
          <a:bodyPr wrap="square" rtlCol="0">
            <a:spAutoFit/>
          </a:bodyPr>
          <a:lstStyle/>
          <a:p>
            <a:pPr algn="just"/>
            <a:r>
              <a:rPr lang="en-US" sz="1600" dirty="0"/>
              <a:t>A low Electrical Conductivity value from 10 to about 200 µS/cm, suggests that the water may be drinking-water quality.</a:t>
            </a:r>
          </a:p>
        </p:txBody>
      </p:sp>
    </p:spTree>
    <p:extLst>
      <p:ext uri="{BB962C8B-B14F-4D97-AF65-F5344CB8AC3E}">
        <p14:creationId xmlns:p14="http://schemas.microsoft.com/office/powerpoint/2010/main" val="338993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21</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580708" y="0"/>
            <a:ext cx="9355772" cy="1600200"/>
          </a:xfrm>
        </p:spPr>
        <p:txBody>
          <a:bodyPr/>
          <a:lstStyle/>
          <a:p>
            <a:r>
              <a:rPr lang="en-US" dirty="0"/>
              <a:t>Electrical Conductivity Protocol- slide 2</a:t>
            </a:r>
          </a:p>
        </p:txBody>
      </p:sp>
      <p:sp>
        <p:nvSpPr>
          <p:cNvPr id="6" name="Text Placeholder 5"/>
          <p:cNvSpPr>
            <a:spLocks noGrp="1"/>
          </p:cNvSpPr>
          <p:nvPr>
            <p:ph type="body" sz="half" idx="2"/>
          </p:nvPr>
        </p:nvSpPr>
        <p:spPr>
          <a:xfrm>
            <a:off x="580709" y="1635381"/>
            <a:ext cx="7648892" cy="5732929"/>
          </a:xfrm>
        </p:spPr>
        <p:txBody>
          <a:bodyPr>
            <a:normAutofit/>
          </a:bodyPr>
          <a:lstStyle/>
          <a:p>
            <a:pPr algn="just"/>
            <a:r>
              <a:rPr lang="en-US" sz="2000" dirty="0"/>
              <a:t>Remember that when you learned about the Water Temperature Protocol, you learned that water temperature is sometimes referred to as a </a:t>
            </a:r>
            <a:r>
              <a:rPr lang="en-US" sz="2000" b="1" dirty="0">
                <a:solidFill>
                  <a:srgbClr val="243A9D"/>
                </a:solidFill>
              </a:rPr>
              <a:t>master variable</a:t>
            </a:r>
            <a:r>
              <a:rPr lang="en-US" sz="2000" dirty="0">
                <a:solidFill>
                  <a:srgbClr val="243A9D"/>
                </a:solidFill>
              </a:rPr>
              <a:t>? </a:t>
            </a:r>
          </a:p>
          <a:p>
            <a:pPr algn="just"/>
            <a:endParaRPr lang="en-US" sz="2000" dirty="0"/>
          </a:p>
          <a:p>
            <a:pPr algn="just"/>
            <a:r>
              <a:rPr lang="en-US" sz="2000" dirty="0"/>
              <a:t>Temperature also affects electrical conductivity: the higher the water temperature, the higher the electrical conductivity would be. </a:t>
            </a:r>
            <a:r>
              <a:rPr lang="en-US" sz="2000" b="1" dirty="0">
                <a:solidFill>
                  <a:srgbClr val="243A9D"/>
                </a:solidFill>
              </a:rPr>
              <a:t>The electrical conductivity of water increases by 2-3% for an increase of 1 degree Celsius of water temperature.</a:t>
            </a:r>
            <a:r>
              <a:rPr lang="en-US" sz="2000" dirty="0">
                <a:solidFill>
                  <a:srgbClr val="002060"/>
                </a:solidFill>
              </a:rPr>
              <a:t> </a:t>
            </a:r>
            <a:r>
              <a:rPr lang="en-US" sz="2000" dirty="0"/>
              <a:t>This is why temperature readings are also taken when measuring electrical conductivity. </a:t>
            </a:r>
          </a:p>
          <a:p>
            <a:pPr algn="just"/>
            <a:endParaRPr lang="en-US" sz="2000" dirty="0"/>
          </a:p>
          <a:p>
            <a:pPr algn="just"/>
            <a:r>
              <a:rPr lang="en-US" sz="2000" dirty="0"/>
              <a:t>As you will see, it is necessary to know the </a:t>
            </a:r>
            <a:r>
              <a:rPr lang="en-US" sz="2000" b="1" dirty="0">
                <a:solidFill>
                  <a:srgbClr val="243A9D"/>
                </a:solidFill>
              </a:rPr>
              <a:t>electrical conductivity</a:t>
            </a:r>
            <a:r>
              <a:rPr lang="en-US" sz="2000" dirty="0">
                <a:solidFill>
                  <a:srgbClr val="243A9D"/>
                </a:solidFill>
              </a:rPr>
              <a:t> </a:t>
            </a:r>
            <a:r>
              <a:rPr lang="en-US" sz="2000" dirty="0"/>
              <a:t>of your water sample to make sure that your </a:t>
            </a:r>
            <a:r>
              <a:rPr lang="en-US" sz="2000" b="1" dirty="0">
                <a:solidFill>
                  <a:srgbClr val="243A9D"/>
                </a:solidFill>
              </a:rPr>
              <a:t>water pH measurements </a:t>
            </a:r>
            <a:r>
              <a:rPr lang="en-US" sz="2000" dirty="0"/>
              <a:t>are accurate.  You don’t need to remember this now, the GLOBE Protocols let you know when additional measurements are necessary!</a:t>
            </a:r>
          </a:p>
          <a:p>
            <a:pPr algn="just"/>
            <a:endParaRPr lang="en-US" dirty="0"/>
          </a:p>
          <a:p>
            <a:endParaRPr lang="en-US" dirty="0"/>
          </a:p>
        </p:txBody>
      </p:sp>
      <p:pic>
        <p:nvPicPr>
          <p:cNvPr id="13" name="Picture 12" descr="Screenshot of pH, Water Temperature and Conductivity Protocols, GLOBE Teacher's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1" y="1237129"/>
            <a:ext cx="3603684" cy="4661647"/>
          </a:xfrm>
          <a:prstGeom prst="rect">
            <a:avLst/>
          </a:prstGeom>
        </p:spPr>
      </p:pic>
    </p:spTree>
    <p:extLst>
      <p:ext uri="{BB962C8B-B14F-4D97-AF65-F5344CB8AC3E}">
        <p14:creationId xmlns:p14="http://schemas.microsoft.com/office/powerpoint/2010/main" val="63320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22</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580708" y="0"/>
            <a:ext cx="9355772" cy="1600200"/>
          </a:xfrm>
        </p:spPr>
        <p:txBody>
          <a:bodyPr/>
          <a:lstStyle/>
          <a:p>
            <a:r>
              <a:rPr lang="en-US" dirty="0"/>
              <a:t>Water pH Protocols</a:t>
            </a:r>
          </a:p>
        </p:txBody>
      </p:sp>
      <p:sp>
        <p:nvSpPr>
          <p:cNvPr id="6" name="Text Placeholder 5"/>
          <p:cNvSpPr>
            <a:spLocks noGrp="1"/>
          </p:cNvSpPr>
          <p:nvPr>
            <p:ph type="body" sz="half" idx="2"/>
          </p:nvPr>
        </p:nvSpPr>
        <p:spPr>
          <a:xfrm>
            <a:off x="580708" y="1828800"/>
            <a:ext cx="7344093" cy="4558553"/>
          </a:xfrm>
        </p:spPr>
        <p:txBody>
          <a:bodyPr>
            <a:normAutofit fontScale="92500" lnSpcReduction="20000"/>
          </a:bodyPr>
          <a:lstStyle/>
          <a:p>
            <a:pPr algn="just"/>
            <a:r>
              <a:rPr lang="en-US" sz="2200" b="1" dirty="0">
                <a:solidFill>
                  <a:srgbClr val="243A9D"/>
                </a:solidFill>
              </a:rPr>
              <a:t>The concentration of the hydrogen ion [H+] activity in a solution determines the pH. </a:t>
            </a:r>
            <a:r>
              <a:rPr lang="en-US" sz="2200" dirty="0"/>
              <a:t>pH is reported in negative logarithmic units from 0-14, with 0 as the most acidic and 14 as the most basic. A pH of 7 is neutral. Each number represents a 10x change in the acidity or alkalinity of the water. </a:t>
            </a:r>
          </a:p>
          <a:p>
            <a:pPr algn="just"/>
            <a:endParaRPr lang="en-US" sz="2200" dirty="0"/>
          </a:p>
          <a:p>
            <a:pPr algn="just"/>
            <a:r>
              <a:rPr lang="en-US" sz="2200" dirty="0"/>
              <a:t>Water pH affects most chemical and biological processes that take place.  The pH affects the solubility (amount that can be dissolved in water) and biological availability of nutrients. It also determines the degree to which potentially toxic materials, such as heavy metals, are soluble.</a:t>
            </a:r>
          </a:p>
          <a:p>
            <a:pPr algn="just"/>
            <a:endParaRPr lang="en-US" sz="2200" dirty="0"/>
          </a:p>
          <a:p>
            <a:pPr algn="just"/>
            <a:r>
              <a:rPr lang="en-US" sz="2200" dirty="0"/>
              <a:t>Since most organisms are sensitive to changes in water pH, scientists monitor unusual decreases or increases in the pH of water bodies. pH does not normally change a great deal, although you may find some seasonal trends due to changes in temperature, rainfall patterns, or land cover. </a:t>
            </a:r>
          </a:p>
          <a:p>
            <a:pPr algn="just"/>
            <a:endParaRPr lang="en-US" sz="2000" dirty="0"/>
          </a:p>
          <a:p>
            <a:pPr algn="just"/>
            <a:endParaRPr lang="en-US" sz="2000" dirty="0"/>
          </a:p>
        </p:txBody>
      </p:sp>
      <p:pic>
        <p:nvPicPr>
          <p:cNvPr id="5" name="Picture 4" descr="Diagram of importance of pH to aquatic life. pH limits of selected aquatic organisms. pH 4.5-9.0 Trout eggs and larvae develop normally. pH 4.- 10.1: pH limits of most resistant fish species. pH 5.0: limits for stickleback fish.  pH 7.5-8.4 best range for algae growth. pH 1.0 Mosquito larvae die. pH 4.6-9.5  range limit for perch. Most fish avoid waters with pH below 5.4 or abov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9054" y="914400"/>
            <a:ext cx="3534852" cy="5943600"/>
          </a:xfrm>
          <a:prstGeom prst="rect">
            <a:avLst/>
          </a:prstGeom>
        </p:spPr>
      </p:pic>
    </p:spTree>
    <p:extLst>
      <p:ext uri="{BB962C8B-B14F-4D97-AF65-F5344CB8AC3E}">
        <p14:creationId xmlns:p14="http://schemas.microsoft.com/office/powerpoint/2010/main" val="1489426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23</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706214" y="339790"/>
            <a:ext cx="9355772" cy="1600200"/>
          </a:xfrm>
        </p:spPr>
        <p:txBody>
          <a:bodyPr/>
          <a:lstStyle/>
          <a:p>
            <a:r>
              <a:rPr lang="en-US" dirty="0"/>
              <a:t>Which Protocol Should I Use: Water pH Using pH Paper or Water pH using a meter?</a:t>
            </a:r>
          </a:p>
        </p:txBody>
      </p:sp>
      <p:sp>
        <p:nvSpPr>
          <p:cNvPr id="6" name="Text Placeholder 5"/>
          <p:cNvSpPr>
            <a:spLocks noGrp="1"/>
          </p:cNvSpPr>
          <p:nvPr>
            <p:ph type="body" sz="half" idx="2"/>
          </p:nvPr>
        </p:nvSpPr>
        <p:spPr>
          <a:xfrm>
            <a:off x="706214" y="2279780"/>
            <a:ext cx="7085012" cy="3811588"/>
          </a:xfrm>
        </p:spPr>
        <p:txBody>
          <a:bodyPr>
            <a:normAutofit fontScale="92500" lnSpcReduction="10000"/>
          </a:bodyPr>
          <a:lstStyle/>
          <a:p>
            <a:pPr algn="just"/>
            <a:r>
              <a:rPr lang="en-US" sz="2000" dirty="0"/>
              <a:t>It is your choice! The pH of a water body can be measured using either a </a:t>
            </a:r>
            <a:r>
              <a:rPr lang="en-US" sz="2000" b="1" dirty="0">
                <a:solidFill>
                  <a:srgbClr val="243A9D"/>
                </a:solidFill>
              </a:rPr>
              <a:t>pH meter </a:t>
            </a:r>
            <a:r>
              <a:rPr lang="en-US" sz="2000" dirty="0"/>
              <a:t>or </a:t>
            </a:r>
            <a:r>
              <a:rPr lang="en-US" sz="2000" b="1" dirty="0">
                <a:solidFill>
                  <a:srgbClr val="243A9D"/>
                </a:solidFill>
              </a:rPr>
              <a:t>pH paper</a:t>
            </a:r>
            <a:r>
              <a:rPr lang="en-US" sz="2000" dirty="0">
                <a:solidFill>
                  <a:srgbClr val="243A9D"/>
                </a:solidFill>
              </a:rPr>
              <a:t>. </a:t>
            </a:r>
            <a:r>
              <a:rPr lang="en-US" sz="2000" dirty="0"/>
              <a:t>The accuracy of either method depends on the </a:t>
            </a:r>
            <a:r>
              <a:rPr lang="en-US" sz="2000" b="1" dirty="0">
                <a:solidFill>
                  <a:srgbClr val="000072"/>
                </a:solidFill>
              </a:rPr>
              <a:t>electrical conductivity </a:t>
            </a:r>
            <a:r>
              <a:rPr lang="en-US" sz="2000" dirty="0"/>
              <a:t>of the water. The electrical conductivity needs to be at least 200 µS/cm for these methods to report accurately.</a:t>
            </a:r>
          </a:p>
          <a:p>
            <a:pPr algn="just"/>
            <a:endParaRPr lang="en-US" sz="2000" b="1" dirty="0">
              <a:solidFill>
                <a:schemeClr val="tx2"/>
              </a:solidFill>
            </a:endParaRPr>
          </a:p>
          <a:p>
            <a:pPr algn="just"/>
            <a:r>
              <a:rPr lang="en-US" sz="2000" dirty="0"/>
              <a:t>If you are sampling ocean or brackish water, you can assume that the electrical conductivity of your sample is greater than 200 µS/cm. If you are not sure if the fresh water at your Hydrosphere Study Site has a conductivity value high enough for the measurement technique (paper or meter), you will need to measure the </a:t>
            </a:r>
            <a:r>
              <a:rPr lang="en-US" sz="2000" b="1" dirty="0">
                <a:solidFill>
                  <a:srgbClr val="000072"/>
                </a:solidFill>
              </a:rPr>
              <a:t>electrical conductivity </a:t>
            </a:r>
            <a:r>
              <a:rPr lang="en-US" sz="2000" dirty="0"/>
              <a:t>of your sample before taking your pH measurements. After you know the electrical conductivity value of the water, follow the pH field guide of your choice.</a:t>
            </a:r>
          </a:p>
        </p:txBody>
      </p:sp>
      <p:pic>
        <p:nvPicPr>
          <p:cNvPr id="7" name="Picture 6" descr="Artist's image of pH paper dipped in a beaker of water, and a pH probe in a beak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480" y="1796197"/>
            <a:ext cx="3620253" cy="3636415"/>
          </a:xfrm>
          <a:prstGeom prst="rect">
            <a:avLst/>
          </a:prstGeom>
        </p:spPr>
      </p:pic>
    </p:spTree>
    <p:extLst>
      <p:ext uri="{BB962C8B-B14F-4D97-AF65-F5344CB8AC3E}">
        <p14:creationId xmlns:p14="http://schemas.microsoft.com/office/powerpoint/2010/main" val="1187546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24</a:t>
            </a:fld>
            <a:endParaRPr lang="en-US" dirty="0"/>
          </a:p>
        </p:txBody>
      </p:sp>
      <p:pic>
        <p:nvPicPr>
          <p:cNvPr id="12" name="Content Placeholder 11" descr="Introduction to the Hydrosphe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914400"/>
          </a:xfrm>
        </p:spPr>
      </p:pic>
      <p:pic>
        <p:nvPicPr>
          <p:cNvPr id="5" name="Picture 4" descr="TEST Your Knowled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0"/>
            <a:ext cx="8949671" cy="1600200"/>
          </a:xfrm>
        </p:spPr>
        <p:txBody>
          <a:bodyPr/>
          <a:lstStyle/>
          <a:p>
            <a:r>
              <a:rPr lang="en-US" dirty="0"/>
              <a:t>Review your Understanding! Question 4</a:t>
            </a:r>
          </a:p>
        </p:txBody>
      </p:sp>
      <p:sp>
        <p:nvSpPr>
          <p:cNvPr id="6" name="Text Placeholder 5"/>
          <p:cNvSpPr>
            <a:spLocks noGrp="1"/>
          </p:cNvSpPr>
          <p:nvPr>
            <p:ph type="body" sz="half" idx="2"/>
          </p:nvPr>
        </p:nvSpPr>
        <p:spPr>
          <a:xfrm>
            <a:off x="839788" y="1887071"/>
            <a:ext cx="10292038" cy="3811588"/>
          </a:xfrm>
        </p:spPr>
        <p:txBody>
          <a:bodyPr>
            <a:noAutofit/>
          </a:bodyPr>
          <a:lstStyle/>
          <a:p>
            <a:r>
              <a:rPr lang="en-US" sz="2400" b="1" dirty="0">
                <a:solidFill>
                  <a:srgbClr val="243A9D"/>
                </a:solidFill>
              </a:rPr>
              <a:t>If you are interested in the pH of a water body because you want to know whether the water is suitable for a certain fish, why would you need to take water temperature and electrical conductivity measurements? </a:t>
            </a:r>
          </a:p>
          <a:p>
            <a:endParaRPr lang="en-US" sz="2400" b="1" dirty="0">
              <a:solidFill>
                <a:srgbClr val="243A9D"/>
              </a:solidFill>
            </a:endParaRPr>
          </a:p>
          <a:p>
            <a:pPr marL="457200" lvl="0" indent="-457200">
              <a:buAutoNum type="alphaUcPeriod"/>
            </a:pPr>
            <a:r>
              <a:rPr lang="en-US" sz="2400" b="1" dirty="0">
                <a:solidFill>
                  <a:srgbClr val="243A9D"/>
                </a:solidFill>
              </a:rPr>
              <a:t>You don’t- you can always just choose the one protocol you want to </a:t>
            </a:r>
          </a:p>
          <a:p>
            <a:pPr marL="457200" lvl="0" indent="-457200">
              <a:buAutoNum type="alphaUcPeriod"/>
            </a:pPr>
            <a:r>
              <a:rPr lang="en-US" sz="2400" b="1" dirty="0">
                <a:solidFill>
                  <a:srgbClr val="243A9D"/>
                </a:solidFill>
              </a:rPr>
              <a:t>You must determine the electrical conductivity and know the temperature to get an accurate pH measurement </a:t>
            </a:r>
          </a:p>
          <a:p>
            <a:pPr lvl="0"/>
            <a:endParaRPr lang="en-US" sz="2400" b="1" dirty="0">
              <a:solidFill>
                <a:srgbClr val="243A9D"/>
              </a:solidFill>
            </a:endParaRPr>
          </a:p>
          <a:p>
            <a:pPr lvl="0"/>
            <a:r>
              <a:rPr lang="en-US" sz="2400" b="1" dirty="0"/>
              <a:t>What is your answer?</a:t>
            </a:r>
          </a:p>
          <a:p>
            <a:r>
              <a:rPr lang="en-US" sz="2000" dirty="0"/>
              <a:t> </a:t>
            </a:r>
          </a:p>
        </p:txBody>
      </p:sp>
    </p:spTree>
    <p:extLst>
      <p:ext uri="{BB962C8B-B14F-4D97-AF65-F5344CB8AC3E}">
        <p14:creationId xmlns:p14="http://schemas.microsoft.com/office/powerpoint/2010/main" val="381751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25</a:t>
            </a:fld>
            <a:endParaRPr lang="en-US" dirty="0"/>
          </a:p>
        </p:txBody>
      </p:sp>
      <p:pic>
        <p:nvPicPr>
          <p:cNvPr id="12" name="Content Placeholder 11" descr="Introduction to the Hydrosphe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914400"/>
          </a:xfrm>
        </p:spPr>
      </p:pic>
      <p:pic>
        <p:nvPicPr>
          <p:cNvPr id="5" name="Picture 4" descr="Test your Knowledg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0"/>
            <a:ext cx="11126925" cy="1600200"/>
          </a:xfrm>
        </p:spPr>
        <p:txBody>
          <a:bodyPr/>
          <a:lstStyle/>
          <a:p>
            <a:r>
              <a:rPr lang="en-US" dirty="0"/>
              <a:t>Review your Understanding! Answer to Question 4</a:t>
            </a:r>
          </a:p>
        </p:txBody>
      </p:sp>
      <p:sp>
        <p:nvSpPr>
          <p:cNvPr id="6" name="Text Placeholder 5"/>
          <p:cNvSpPr>
            <a:spLocks noGrp="1"/>
          </p:cNvSpPr>
          <p:nvPr>
            <p:ph type="body" sz="half" idx="2"/>
          </p:nvPr>
        </p:nvSpPr>
        <p:spPr>
          <a:xfrm>
            <a:off x="839788" y="1887071"/>
            <a:ext cx="10292038" cy="3811588"/>
          </a:xfrm>
        </p:spPr>
        <p:txBody>
          <a:bodyPr>
            <a:noAutofit/>
          </a:bodyPr>
          <a:lstStyle/>
          <a:p>
            <a:r>
              <a:rPr lang="en-US" sz="2400" b="1" dirty="0">
                <a:solidFill>
                  <a:srgbClr val="243A9D"/>
                </a:solidFill>
              </a:rPr>
              <a:t>If you are interested in the pH of a water body because you want to know whether the water is suitable for a certain fish, why would you need to take water temperature and electrical conductivity measurements? </a:t>
            </a:r>
          </a:p>
          <a:p>
            <a:endParaRPr lang="en-US" sz="2400" b="1" dirty="0">
              <a:solidFill>
                <a:srgbClr val="243A9D"/>
              </a:solidFill>
            </a:endParaRPr>
          </a:p>
          <a:p>
            <a:pPr marL="457200" lvl="0" indent="-457200">
              <a:buAutoNum type="alphaUcPeriod"/>
            </a:pPr>
            <a:r>
              <a:rPr lang="en-US" sz="2400" b="1" dirty="0">
                <a:solidFill>
                  <a:srgbClr val="243A9D"/>
                </a:solidFill>
              </a:rPr>
              <a:t>You don’t- you can always just choose the one protocol you want to do </a:t>
            </a:r>
          </a:p>
          <a:p>
            <a:pPr marL="457200" lvl="0" indent="-457200">
              <a:buAutoNum type="alphaUcPeriod"/>
            </a:pPr>
            <a:r>
              <a:rPr lang="en-US" sz="2400" b="1" dirty="0">
                <a:solidFill>
                  <a:srgbClr val="FF0000"/>
                </a:solidFill>
              </a:rPr>
              <a:t>You must determine the electrical conductivity and know the temperature to get an accurate pH measurement  </a:t>
            </a:r>
            <a:r>
              <a:rPr lang="en-US" sz="2400" b="1" dirty="0">
                <a:solidFill>
                  <a:srgbClr val="FF0000"/>
                </a:solidFill>
                <a:sym typeface="Wingdings"/>
              </a:rPr>
              <a:t> </a:t>
            </a:r>
            <a:r>
              <a:rPr lang="en-US" sz="2400" b="1" i="1" dirty="0">
                <a:solidFill>
                  <a:srgbClr val="FF0000"/>
                </a:solidFill>
                <a:sym typeface="Wingdings"/>
              </a:rPr>
              <a:t>correct!</a:t>
            </a:r>
          </a:p>
          <a:p>
            <a:pPr lvl="0"/>
            <a:endParaRPr lang="en-US" sz="2400" b="1" i="1" dirty="0">
              <a:solidFill>
                <a:srgbClr val="FF0000"/>
              </a:solidFill>
              <a:sym typeface="Wingdings"/>
            </a:endParaRPr>
          </a:p>
          <a:p>
            <a:pPr lvl="0"/>
            <a:r>
              <a:rPr lang="en-US" sz="2400" b="1" dirty="0">
                <a:sym typeface="Wingdings"/>
              </a:rPr>
              <a:t>Were you correct? Proceed to the next question!</a:t>
            </a:r>
            <a:endParaRPr lang="en-US" sz="2400" b="1" dirty="0"/>
          </a:p>
          <a:p>
            <a:r>
              <a:rPr lang="en-US" sz="2000" dirty="0"/>
              <a:t> </a:t>
            </a:r>
          </a:p>
        </p:txBody>
      </p:sp>
    </p:spTree>
    <p:extLst>
      <p:ext uri="{BB962C8B-B14F-4D97-AF65-F5344CB8AC3E}">
        <p14:creationId xmlns:p14="http://schemas.microsoft.com/office/powerpoint/2010/main" val="1788018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94499"/>
            <a:ext cx="12192000" cy="5531473"/>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26</a:t>
            </a:fld>
            <a:endParaRPr lang="en-US" dirty="0"/>
          </a:p>
        </p:txBody>
      </p:sp>
      <p:pic>
        <p:nvPicPr>
          <p:cNvPr id="12" name="Content Placeholder 11" descr="Introduction to the Hydrosphe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914400"/>
          </a:xfrm>
        </p:spPr>
      </p:pic>
      <p:pic>
        <p:nvPicPr>
          <p:cNvPr id="5" name="Picture 4" descr="TEST Your Knowled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0"/>
            <a:ext cx="8949671" cy="1600200"/>
          </a:xfrm>
        </p:spPr>
        <p:txBody>
          <a:bodyPr/>
          <a:lstStyle/>
          <a:p>
            <a:r>
              <a:rPr lang="en-US" dirty="0"/>
              <a:t>Review your Understanding! Question 5</a:t>
            </a:r>
          </a:p>
        </p:txBody>
      </p:sp>
      <p:sp>
        <p:nvSpPr>
          <p:cNvPr id="6" name="Text Placeholder 5"/>
          <p:cNvSpPr>
            <a:spLocks noGrp="1"/>
          </p:cNvSpPr>
          <p:nvPr>
            <p:ph type="body" sz="half" idx="2"/>
          </p:nvPr>
        </p:nvSpPr>
        <p:spPr>
          <a:xfrm>
            <a:off x="839788" y="1797424"/>
            <a:ext cx="8573153" cy="3811588"/>
          </a:xfrm>
        </p:spPr>
        <p:txBody>
          <a:bodyPr>
            <a:noAutofit/>
          </a:bodyPr>
          <a:lstStyle/>
          <a:p>
            <a:endParaRPr lang="en-US" sz="2000" dirty="0"/>
          </a:p>
          <a:p>
            <a:r>
              <a:rPr lang="en-US" sz="2400" b="1" dirty="0">
                <a:solidFill>
                  <a:srgbClr val="243A9D"/>
                </a:solidFill>
              </a:rPr>
              <a:t>What would you use to measure water transparency?</a:t>
            </a:r>
          </a:p>
          <a:p>
            <a:r>
              <a:rPr lang="en-US" sz="2400" b="1" dirty="0">
                <a:solidFill>
                  <a:srgbClr val="243A9D"/>
                </a:solidFill>
              </a:rPr>
              <a:t>a. Secchi disk</a:t>
            </a:r>
          </a:p>
          <a:p>
            <a:r>
              <a:rPr lang="en-US" sz="2400" b="1" dirty="0">
                <a:solidFill>
                  <a:srgbClr val="243A9D"/>
                </a:solidFill>
              </a:rPr>
              <a:t>b. transparency tube</a:t>
            </a:r>
          </a:p>
          <a:p>
            <a:r>
              <a:rPr lang="en-US" sz="2400" b="1" dirty="0">
                <a:solidFill>
                  <a:srgbClr val="243A9D"/>
                </a:solidFill>
              </a:rPr>
              <a:t>c. electrical conductivity meter</a:t>
            </a:r>
          </a:p>
          <a:p>
            <a:r>
              <a:rPr lang="en-US" sz="2400" b="1" dirty="0">
                <a:solidFill>
                  <a:srgbClr val="243A9D"/>
                </a:solidFill>
              </a:rPr>
              <a:t>d. commercial chemical test kit</a:t>
            </a:r>
          </a:p>
          <a:p>
            <a:r>
              <a:rPr lang="en-US" sz="2400" b="1" dirty="0">
                <a:solidFill>
                  <a:srgbClr val="243A9D"/>
                </a:solidFill>
              </a:rPr>
              <a:t>e. A and B only</a:t>
            </a:r>
          </a:p>
          <a:p>
            <a:r>
              <a:rPr lang="en-US" sz="2400" b="1" dirty="0">
                <a:solidFill>
                  <a:srgbClr val="243A9D"/>
                </a:solidFill>
              </a:rPr>
              <a:t>f. All of the above</a:t>
            </a:r>
          </a:p>
          <a:p>
            <a:endParaRPr lang="en-US" sz="2400" b="1" dirty="0">
              <a:solidFill>
                <a:srgbClr val="243A9D"/>
              </a:solidFill>
            </a:endParaRPr>
          </a:p>
          <a:p>
            <a:r>
              <a:rPr lang="en-US" sz="2400" b="1" dirty="0"/>
              <a:t>What is your answer?</a:t>
            </a:r>
          </a:p>
          <a:p>
            <a:r>
              <a:rPr lang="en-US" sz="2000" dirty="0"/>
              <a:t> </a:t>
            </a:r>
          </a:p>
        </p:txBody>
      </p:sp>
    </p:spTree>
    <p:extLst>
      <p:ext uri="{BB962C8B-B14F-4D97-AF65-F5344CB8AC3E}">
        <p14:creationId xmlns:p14="http://schemas.microsoft.com/office/powerpoint/2010/main" val="816575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27</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pic>
        <p:nvPicPr>
          <p:cNvPr id="5" name="Picture 4"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0"/>
            <a:ext cx="8949671" cy="1600200"/>
          </a:xfrm>
        </p:spPr>
        <p:txBody>
          <a:bodyPr/>
          <a:lstStyle/>
          <a:p>
            <a:r>
              <a:rPr lang="en-US" dirty="0"/>
              <a:t>Review your Understanding! Answer to Question 5</a:t>
            </a:r>
          </a:p>
        </p:txBody>
      </p:sp>
      <p:sp>
        <p:nvSpPr>
          <p:cNvPr id="6" name="Text Placeholder 5"/>
          <p:cNvSpPr>
            <a:spLocks noGrp="1"/>
          </p:cNvSpPr>
          <p:nvPr>
            <p:ph type="body" sz="half" idx="2"/>
          </p:nvPr>
        </p:nvSpPr>
        <p:spPr>
          <a:xfrm>
            <a:off x="839788" y="1797424"/>
            <a:ext cx="8573153" cy="3811588"/>
          </a:xfrm>
        </p:spPr>
        <p:txBody>
          <a:bodyPr>
            <a:noAutofit/>
          </a:bodyPr>
          <a:lstStyle/>
          <a:p>
            <a:endParaRPr lang="en-US" sz="2000" dirty="0"/>
          </a:p>
          <a:p>
            <a:r>
              <a:rPr lang="en-US" sz="2400" b="1" dirty="0">
                <a:solidFill>
                  <a:srgbClr val="243A9D"/>
                </a:solidFill>
              </a:rPr>
              <a:t>What would you use to measure water transparency?</a:t>
            </a:r>
          </a:p>
          <a:p>
            <a:r>
              <a:rPr lang="en-US" sz="2400" b="1" dirty="0">
                <a:solidFill>
                  <a:srgbClr val="243A9D"/>
                </a:solidFill>
              </a:rPr>
              <a:t>a. Secchi Disk</a:t>
            </a:r>
          </a:p>
          <a:p>
            <a:r>
              <a:rPr lang="en-US" sz="2400" b="1" dirty="0">
                <a:solidFill>
                  <a:srgbClr val="243A9D"/>
                </a:solidFill>
              </a:rPr>
              <a:t>b. transparency tube</a:t>
            </a:r>
          </a:p>
          <a:p>
            <a:r>
              <a:rPr lang="en-US" sz="2400" b="1" dirty="0">
                <a:solidFill>
                  <a:srgbClr val="243A9D"/>
                </a:solidFill>
              </a:rPr>
              <a:t>c. electrical conductivity meter</a:t>
            </a:r>
          </a:p>
          <a:p>
            <a:r>
              <a:rPr lang="en-US" sz="2400" b="1" dirty="0">
                <a:solidFill>
                  <a:srgbClr val="243A9D"/>
                </a:solidFill>
              </a:rPr>
              <a:t>d. commercial chemical test kit</a:t>
            </a:r>
          </a:p>
          <a:p>
            <a:r>
              <a:rPr lang="en-US" sz="2400" b="1" dirty="0">
                <a:solidFill>
                  <a:srgbClr val="FF0000"/>
                </a:solidFill>
              </a:rPr>
              <a:t>e. A and B only –correct </a:t>
            </a:r>
            <a:r>
              <a:rPr lang="en-US" sz="2400" b="1" dirty="0">
                <a:solidFill>
                  <a:srgbClr val="FF0000"/>
                </a:solidFill>
                <a:sym typeface="Wingdings"/>
              </a:rPr>
              <a:t> </a:t>
            </a:r>
            <a:endParaRPr lang="en-US" sz="2400" b="1" dirty="0">
              <a:solidFill>
                <a:srgbClr val="FF0000"/>
              </a:solidFill>
            </a:endParaRPr>
          </a:p>
          <a:p>
            <a:r>
              <a:rPr lang="en-US" sz="2400" b="1" dirty="0">
                <a:solidFill>
                  <a:srgbClr val="243A9D"/>
                </a:solidFill>
              </a:rPr>
              <a:t>f. All of the above</a:t>
            </a:r>
          </a:p>
          <a:p>
            <a:endParaRPr lang="en-US" sz="2400" b="1" dirty="0">
              <a:solidFill>
                <a:srgbClr val="243A9D"/>
              </a:solidFill>
            </a:endParaRPr>
          </a:p>
          <a:p>
            <a:r>
              <a:rPr lang="en-US" sz="2400" b="1" dirty="0"/>
              <a:t>Were you correct? </a:t>
            </a:r>
          </a:p>
          <a:p>
            <a:r>
              <a:rPr lang="en-US" sz="2000" dirty="0"/>
              <a:t> </a:t>
            </a:r>
          </a:p>
        </p:txBody>
      </p:sp>
      <p:pic>
        <p:nvPicPr>
          <p:cNvPr id="7" name="Picture 6" descr="watermark image of a stream in everglades"/>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1394499"/>
            <a:ext cx="12192000" cy="5531473"/>
          </a:xfrm>
          <a:prstGeom prst="rect">
            <a:avLst/>
          </a:prstGeom>
        </p:spPr>
      </p:pic>
    </p:spTree>
    <p:extLst>
      <p:ext uri="{BB962C8B-B14F-4D97-AF65-F5344CB8AC3E}">
        <p14:creationId xmlns:p14="http://schemas.microsoft.com/office/powerpoint/2010/main" val="36279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28</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pic>
        <p:nvPicPr>
          <p:cNvPr id="5" name="Picture 4"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0"/>
            <a:ext cx="8949671" cy="1600200"/>
          </a:xfrm>
        </p:spPr>
        <p:txBody>
          <a:bodyPr/>
          <a:lstStyle/>
          <a:p>
            <a:r>
              <a:rPr lang="en-US" dirty="0"/>
              <a:t>Review your Understanding! Question 6</a:t>
            </a:r>
          </a:p>
        </p:txBody>
      </p:sp>
      <p:sp>
        <p:nvSpPr>
          <p:cNvPr id="6" name="Text Placeholder 5"/>
          <p:cNvSpPr>
            <a:spLocks noGrp="1"/>
          </p:cNvSpPr>
          <p:nvPr>
            <p:ph type="body" sz="half" idx="2"/>
          </p:nvPr>
        </p:nvSpPr>
        <p:spPr>
          <a:xfrm>
            <a:off x="839788" y="1714500"/>
            <a:ext cx="10486709" cy="3811588"/>
          </a:xfrm>
        </p:spPr>
        <p:txBody>
          <a:bodyPr>
            <a:noAutofit/>
          </a:bodyPr>
          <a:lstStyle/>
          <a:p>
            <a:r>
              <a:rPr lang="en-US" sz="2000" dirty="0"/>
              <a:t> </a:t>
            </a:r>
            <a:endParaRPr lang="en-US" sz="2000" b="1" dirty="0">
              <a:solidFill>
                <a:srgbClr val="243A9D"/>
              </a:solidFill>
            </a:endParaRPr>
          </a:p>
          <a:p>
            <a:r>
              <a:rPr lang="en-US" sz="2400" b="1" dirty="0">
                <a:solidFill>
                  <a:srgbClr val="243A9D"/>
                </a:solidFill>
              </a:rPr>
              <a:t>Which of the following water properties is described as a master variable, because if affects almost all other properties of water? </a:t>
            </a:r>
          </a:p>
          <a:p>
            <a:pPr lvl="0"/>
            <a:r>
              <a:rPr lang="en-US" sz="2400" b="1" dirty="0">
                <a:solidFill>
                  <a:srgbClr val="243A9D"/>
                </a:solidFill>
              </a:rPr>
              <a:t>a. pH</a:t>
            </a:r>
          </a:p>
          <a:p>
            <a:pPr lvl="0"/>
            <a:r>
              <a:rPr lang="en-US" sz="2400" b="1" dirty="0">
                <a:solidFill>
                  <a:srgbClr val="243A9D"/>
                </a:solidFill>
              </a:rPr>
              <a:t>b. electrical conductivity</a:t>
            </a:r>
          </a:p>
          <a:p>
            <a:pPr lvl="0"/>
            <a:r>
              <a:rPr lang="en-US" sz="2400" b="1" dirty="0">
                <a:solidFill>
                  <a:srgbClr val="243A9D"/>
                </a:solidFill>
              </a:rPr>
              <a:t>c. dissolved oxygen</a:t>
            </a:r>
          </a:p>
          <a:p>
            <a:pPr lvl="0"/>
            <a:r>
              <a:rPr lang="en-US" sz="2400" b="1" dirty="0">
                <a:solidFill>
                  <a:srgbClr val="243A9D"/>
                </a:solidFill>
              </a:rPr>
              <a:t>d. temperature</a:t>
            </a:r>
          </a:p>
          <a:p>
            <a:pPr lvl="0"/>
            <a:r>
              <a:rPr lang="en-US" sz="2400" b="1" dirty="0">
                <a:solidFill>
                  <a:srgbClr val="243A9D"/>
                </a:solidFill>
              </a:rPr>
              <a:t>e. transparency</a:t>
            </a:r>
          </a:p>
          <a:p>
            <a:pPr lvl="0"/>
            <a:r>
              <a:rPr lang="en-US" sz="2400" b="1" dirty="0">
                <a:solidFill>
                  <a:srgbClr val="243A9D"/>
                </a:solidFill>
              </a:rPr>
              <a:t>f. all variables affect other properties of water equally</a:t>
            </a:r>
          </a:p>
          <a:p>
            <a:pPr lvl="0"/>
            <a:endParaRPr lang="en-US" sz="2400" b="1" dirty="0">
              <a:solidFill>
                <a:srgbClr val="243A9D"/>
              </a:solidFill>
            </a:endParaRPr>
          </a:p>
          <a:p>
            <a:pPr lvl="0"/>
            <a:r>
              <a:rPr lang="en-US" sz="2400" b="1" dirty="0"/>
              <a:t>What is your answer?</a:t>
            </a:r>
          </a:p>
          <a:p>
            <a:r>
              <a:rPr lang="en-US" sz="2400" dirty="0"/>
              <a:t> </a:t>
            </a:r>
          </a:p>
        </p:txBody>
      </p:sp>
      <p:pic>
        <p:nvPicPr>
          <p:cNvPr id="8" name="Picture 7" descr="watermark image of a stream in everglades"/>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1398677"/>
            <a:ext cx="12006020" cy="5459323"/>
          </a:xfrm>
          <a:prstGeom prst="rect">
            <a:avLst/>
          </a:prstGeom>
        </p:spPr>
      </p:pic>
    </p:spTree>
    <p:extLst>
      <p:ext uri="{BB962C8B-B14F-4D97-AF65-F5344CB8AC3E}">
        <p14:creationId xmlns:p14="http://schemas.microsoft.com/office/powerpoint/2010/main" val="234840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2</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679359" y="0"/>
            <a:ext cx="9518525" cy="1600200"/>
          </a:xfrm>
        </p:spPr>
        <p:txBody>
          <a:bodyPr/>
          <a:lstStyle/>
          <a:p>
            <a:r>
              <a:rPr lang="en-US" dirty="0"/>
              <a:t>1. Introduction: The Hydrosphere and the Earth System</a:t>
            </a:r>
          </a:p>
        </p:txBody>
      </p:sp>
      <p:sp>
        <p:nvSpPr>
          <p:cNvPr id="6" name="Text Placeholder 5"/>
          <p:cNvSpPr>
            <a:spLocks noGrp="1"/>
          </p:cNvSpPr>
          <p:nvPr>
            <p:ph type="body" sz="half" idx="2"/>
          </p:nvPr>
        </p:nvSpPr>
        <p:spPr>
          <a:xfrm>
            <a:off x="569600" y="1884184"/>
            <a:ext cx="6590338" cy="4714735"/>
          </a:xfrm>
        </p:spPr>
        <p:txBody>
          <a:bodyPr>
            <a:normAutofit/>
          </a:bodyPr>
          <a:lstStyle/>
          <a:p>
            <a:pPr algn="just"/>
            <a:r>
              <a:rPr lang="en-US" sz="2400" b="1" dirty="0">
                <a:solidFill>
                  <a:srgbClr val="243A9D"/>
                </a:solidFill>
              </a:rPr>
              <a:t>The Earth system </a:t>
            </a:r>
            <a:r>
              <a:rPr lang="en-US" sz="2400" dirty="0"/>
              <a:t>refers to Earth´s interacting physical, chemical, and biological processes. The system consists of the </a:t>
            </a:r>
            <a:r>
              <a:rPr lang="en-US" sz="2400" b="1" dirty="0">
                <a:solidFill>
                  <a:srgbClr val="243A9D"/>
                </a:solidFill>
              </a:rPr>
              <a:t>atmosphere</a:t>
            </a:r>
            <a:r>
              <a:rPr lang="en-US" sz="2400" dirty="0">
                <a:solidFill>
                  <a:srgbClr val="002060"/>
                </a:solidFill>
              </a:rPr>
              <a:t> </a:t>
            </a:r>
            <a:r>
              <a:rPr lang="en-US" sz="2400" dirty="0"/>
              <a:t>(air), </a:t>
            </a:r>
            <a:r>
              <a:rPr lang="en-US" sz="2400" b="1" dirty="0">
                <a:solidFill>
                  <a:srgbClr val="243A9D"/>
                </a:solidFill>
              </a:rPr>
              <a:t>hydrosphere</a:t>
            </a:r>
            <a:r>
              <a:rPr lang="en-US" sz="2400" dirty="0">
                <a:solidFill>
                  <a:srgbClr val="243A9D"/>
                </a:solidFill>
              </a:rPr>
              <a:t> </a:t>
            </a:r>
            <a:r>
              <a:rPr lang="en-US" sz="2400" dirty="0"/>
              <a:t>(water), </a:t>
            </a:r>
            <a:r>
              <a:rPr lang="en-US" sz="2400" b="1" dirty="0">
                <a:solidFill>
                  <a:srgbClr val="243A9D"/>
                </a:solidFill>
              </a:rPr>
              <a:t>lithosphere- which includes soil (</a:t>
            </a:r>
            <a:r>
              <a:rPr lang="en-US" sz="2400" b="1" dirty="0" err="1">
                <a:solidFill>
                  <a:srgbClr val="243A9D"/>
                </a:solidFill>
              </a:rPr>
              <a:t>pedosphere</a:t>
            </a:r>
            <a:r>
              <a:rPr lang="en-US" sz="2400" b="1" dirty="0">
                <a:solidFill>
                  <a:srgbClr val="243A9D"/>
                </a:solidFill>
              </a:rPr>
              <a:t>)</a:t>
            </a:r>
            <a:r>
              <a:rPr lang="en-US" sz="2400" dirty="0">
                <a:solidFill>
                  <a:schemeClr val="accent5">
                    <a:lumMod val="75000"/>
                  </a:schemeClr>
                </a:solidFill>
              </a:rPr>
              <a:t> </a:t>
            </a:r>
            <a:r>
              <a:rPr lang="en-US" sz="2400" dirty="0"/>
              <a:t>(land) and </a:t>
            </a:r>
            <a:r>
              <a:rPr lang="en-US" sz="2400" b="1" dirty="0">
                <a:solidFill>
                  <a:srgbClr val="243A9D"/>
                </a:solidFill>
              </a:rPr>
              <a:t>biosphere</a:t>
            </a:r>
            <a:r>
              <a:rPr lang="en-US" sz="2400" b="1" dirty="0">
                <a:solidFill>
                  <a:schemeClr val="accent5">
                    <a:lumMod val="75000"/>
                  </a:schemeClr>
                </a:solidFill>
              </a:rPr>
              <a:t> </a:t>
            </a:r>
            <a:r>
              <a:rPr lang="en-US" sz="2400" dirty="0"/>
              <a:t>(life). Changing any part of the Earth system, such as water chemistry or water transparency can affect the rest of the system. That is where GLOBE’s Hydrosphere Investigation is important- </a:t>
            </a:r>
            <a:r>
              <a:rPr lang="en-US" sz="2400" b="1" dirty="0">
                <a:solidFill>
                  <a:srgbClr val="243A9D"/>
                </a:solidFill>
              </a:rPr>
              <a:t>to document the chemical and physical characteristics of our water bodies, so important to life, and to document when and where changes in our Earth’s water bodies are found.</a:t>
            </a:r>
          </a:p>
        </p:txBody>
      </p:sp>
      <p:pic>
        <p:nvPicPr>
          <p:cNvPr id="7" name="Content Placeholder 7" descr="Earth system diagram: Energy flows and matter cycles through the Earth's biosphere, hydrosphere, atmosphere and pedosphere (soil). The cycles are powered by the Sun's energ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3287" y="1884184"/>
            <a:ext cx="3898481" cy="3965188"/>
          </a:xfrm>
          <a:prstGeom prst="rect">
            <a:avLst/>
          </a:prstGeom>
        </p:spPr>
      </p:pic>
      <p:sp>
        <p:nvSpPr>
          <p:cNvPr id="14" name="TextBox 13" descr="The biosphere, hydrosphere, atmosphere and lithosphere are all connected" title="Earth system diagram"/>
          <p:cNvSpPr txBox="1"/>
          <p:nvPr/>
        </p:nvSpPr>
        <p:spPr>
          <a:xfrm>
            <a:off x="7512033" y="5797113"/>
            <a:ext cx="4319357" cy="523220"/>
          </a:xfrm>
          <a:prstGeom prst="rect">
            <a:avLst/>
          </a:prstGeom>
          <a:noFill/>
        </p:spPr>
        <p:txBody>
          <a:bodyPr wrap="square" rtlCol="0">
            <a:spAutoFit/>
          </a:bodyPr>
          <a:lstStyle/>
          <a:p>
            <a:pPr algn="ctr"/>
            <a:r>
              <a:rPr lang="en-US" sz="1400" b="1" i="1" dirty="0"/>
              <a:t>The Earth System: Energy flows and matter cycles: Everything is connected to everything else. </a:t>
            </a:r>
          </a:p>
        </p:txBody>
      </p:sp>
    </p:spTree>
    <p:extLst>
      <p:ext uri="{BB962C8B-B14F-4D97-AF65-F5344CB8AC3E}">
        <p14:creationId xmlns:p14="http://schemas.microsoft.com/office/powerpoint/2010/main" val="951352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29</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pic>
        <p:nvPicPr>
          <p:cNvPr id="5" name="Picture 4" descr="Test your Knowledg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0"/>
            <a:ext cx="8949671" cy="1600200"/>
          </a:xfrm>
        </p:spPr>
        <p:txBody>
          <a:bodyPr/>
          <a:lstStyle/>
          <a:p>
            <a:r>
              <a:rPr lang="en-US" dirty="0"/>
              <a:t>Review your Understanding! Answer to Question 6</a:t>
            </a:r>
          </a:p>
        </p:txBody>
      </p:sp>
      <p:sp>
        <p:nvSpPr>
          <p:cNvPr id="6" name="Text Placeholder 5"/>
          <p:cNvSpPr>
            <a:spLocks noGrp="1"/>
          </p:cNvSpPr>
          <p:nvPr>
            <p:ph type="body" sz="half" idx="2"/>
          </p:nvPr>
        </p:nvSpPr>
        <p:spPr>
          <a:xfrm>
            <a:off x="839788" y="1570383"/>
            <a:ext cx="11352212" cy="3811588"/>
          </a:xfrm>
        </p:spPr>
        <p:txBody>
          <a:bodyPr>
            <a:noAutofit/>
          </a:bodyPr>
          <a:lstStyle/>
          <a:p>
            <a:r>
              <a:rPr lang="en-US" sz="2000" dirty="0"/>
              <a:t> </a:t>
            </a:r>
            <a:endParaRPr lang="en-US" sz="2000" b="1" dirty="0">
              <a:solidFill>
                <a:srgbClr val="243A9D"/>
              </a:solidFill>
            </a:endParaRPr>
          </a:p>
          <a:p>
            <a:r>
              <a:rPr lang="en-US" sz="2400" b="1" dirty="0">
                <a:solidFill>
                  <a:srgbClr val="243A9D"/>
                </a:solidFill>
              </a:rPr>
              <a:t>Which of the following water properties is described as a master variable, because if affects almost all other properties of water? </a:t>
            </a:r>
          </a:p>
          <a:p>
            <a:pPr lvl="0"/>
            <a:r>
              <a:rPr lang="en-US" sz="2400" b="1" dirty="0">
                <a:solidFill>
                  <a:srgbClr val="243A9D"/>
                </a:solidFill>
              </a:rPr>
              <a:t>a. pH</a:t>
            </a:r>
          </a:p>
          <a:p>
            <a:pPr lvl="0"/>
            <a:r>
              <a:rPr lang="en-US" sz="2400" b="1" dirty="0">
                <a:solidFill>
                  <a:srgbClr val="243A9D"/>
                </a:solidFill>
              </a:rPr>
              <a:t>b. electrical conductivity</a:t>
            </a:r>
          </a:p>
          <a:p>
            <a:pPr lvl="0"/>
            <a:r>
              <a:rPr lang="en-US" sz="2400" b="1" dirty="0">
                <a:solidFill>
                  <a:srgbClr val="243A9D"/>
                </a:solidFill>
              </a:rPr>
              <a:t>c. dissolved oxygen</a:t>
            </a:r>
          </a:p>
          <a:p>
            <a:pPr lvl="0"/>
            <a:r>
              <a:rPr lang="en-US" sz="2400" b="1" dirty="0">
                <a:solidFill>
                  <a:srgbClr val="FF0000"/>
                </a:solidFill>
              </a:rPr>
              <a:t>d. Temperature </a:t>
            </a:r>
            <a:r>
              <a:rPr lang="en-US" sz="2400" b="1" dirty="0">
                <a:solidFill>
                  <a:srgbClr val="FF0000"/>
                </a:solidFill>
                <a:sym typeface="Wingdings"/>
              </a:rPr>
              <a:t> </a:t>
            </a:r>
            <a:r>
              <a:rPr lang="en-US" sz="2400" b="1" i="1" dirty="0">
                <a:solidFill>
                  <a:srgbClr val="FF0000"/>
                </a:solidFill>
                <a:sym typeface="Wingdings"/>
              </a:rPr>
              <a:t>Correct!</a:t>
            </a:r>
            <a:endParaRPr lang="en-US" sz="2400" b="1" i="1" dirty="0">
              <a:solidFill>
                <a:srgbClr val="FF0000"/>
              </a:solidFill>
            </a:endParaRPr>
          </a:p>
          <a:p>
            <a:pPr lvl="0"/>
            <a:r>
              <a:rPr lang="en-US" sz="2400" b="1" dirty="0">
                <a:solidFill>
                  <a:srgbClr val="243A9D"/>
                </a:solidFill>
              </a:rPr>
              <a:t>e. transparency</a:t>
            </a:r>
          </a:p>
          <a:p>
            <a:pPr lvl="0"/>
            <a:r>
              <a:rPr lang="en-US" sz="2400" b="1" dirty="0">
                <a:solidFill>
                  <a:srgbClr val="243A9D"/>
                </a:solidFill>
              </a:rPr>
              <a:t>f. all variables affect other properties of water equally</a:t>
            </a:r>
          </a:p>
          <a:p>
            <a:pPr lvl="0"/>
            <a:endParaRPr lang="en-US" sz="2400" b="1" dirty="0">
              <a:solidFill>
                <a:srgbClr val="243A9D"/>
              </a:solidFill>
            </a:endParaRPr>
          </a:p>
          <a:p>
            <a:pPr lvl="0"/>
            <a:r>
              <a:rPr lang="en-US" sz="2400" b="1" dirty="0"/>
              <a:t>Were you correct? Now, Let’s look at the rest of the Hydrosphere Protocols!</a:t>
            </a:r>
          </a:p>
          <a:p>
            <a:r>
              <a:rPr lang="en-US" sz="2400" dirty="0"/>
              <a:t> </a:t>
            </a:r>
          </a:p>
        </p:txBody>
      </p:sp>
      <p:pic>
        <p:nvPicPr>
          <p:cNvPr id="8" name="Picture 7" descr="watermark image of a stream in everglades"/>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Tree>
    <p:extLst>
      <p:ext uri="{BB962C8B-B14F-4D97-AF65-F5344CB8AC3E}">
        <p14:creationId xmlns:p14="http://schemas.microsoft.com/office/powerpoint/2010/main" val="1960696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30</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6353492" cy="1600200"/>
          </a:xfrm>
        </p:spPr>
        <p:txBody>
          <a:bodyPr/>
          <a:lstStyle/>
          <a:p>
            <a:r>
              <a:rPr lang="en-US" dirty="0"/>
              <a:t>Dissolved Oxygen Protocol</a:t>
            </a:r>
          </a:p>
        </p:txBody>
      </p:sp>
      <p:sp>
        <p:nvSpPr>
          <p:cNvPr id="6" name="Text Placeholder 5"/>
          <p:cNvSpPr>
            <a:spLocks noGrp="1"/>
          </p:cNvSpPr>
          <p:nvPr>
            <p:ph type="body" sz="half" idx="2"/>
          </p:nvPr>
        </p:nvSpPr>
        <p:spPr>
          <a:xfrm>
            <a:off x="839788" y="1788459"/>
            <a:ext cx="6353492" cy="3811588"/>
          </a:xfrm>
        </p:spPr>
        <p:txBody>
          <a:bodyPr>
            <a:noAutofit/>
          </a:bodyPr>
          <a:lstStyle/>
          <a:p>
            <a:pPr algn="just"/>
            <a:r>
              <a:rPr lang="en-US" sz="2000" dirty="0"/>
              <a:t>An important GLOBE hydrosphere measurement is dissolved oxygen. Aquatic animals, such as fish and the zooplankton they feed on, do not breathe the oxygen atom in water molecules. Rather, they breathe the oxygen molecules dissolved in the water. Without sufficient levels of dissolved oxygen in the water, aquatic life suffocates. </a:t>
            </a:r>
          </a:p>
          <a:p>
            <a:pPr algn="just"/>
            <a:r>
              <a:rPr lang="en-US" sz="2000" dirty="0"/>
              <a:t>The amount of oxygen gas that is soluble in water is dependent on many factors, including water temperature, atmospheric pressure, and salinity. Colder water can dissolve more oxygen than warmer water. Water at higher elevations holds less dissolved oxygen since the atmospheric pressure is less. And as salinity increases, the solubility of oxygen decreases.</a:t>
            </a:r>
          </a:p>
          <a:p>
            <a:endParaRPr lang="en-US" sz="2000" dirty="0"/>
          </a:p>
          <a:p>
            <a:endParaRPr lang="en-US" sz="2000" dirty="0"/>
          </a:p>
        </p:txBody>
      </p:sp>
      <p:pic>
        <p:nvPicPr>
          <p:cNvPr id="3" name="Picture 2" descr="Image of color changes when using a dissolved oxygen chemical testing ki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006" y="1470632"/>
            <a:ext cx="1872654" cy="4320568"/>
          </a:xfrm>
          <a:prstGeom prst="rect">
            <a:avLst/>
          </a:prstGeom>
        </p:spPr>
      </p:pic>
      <p:pic>
        <p:nvPicPr>
          <p:cNvPr id="5" name="Picture 4" descr="image of a dissolved oxygen met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05316">
            <a:off x="7559652" y="2336798"/>
            <a:ext cx="1079500" cy="2184400"/>
          </a:xfrm>
          <a:prstGeom prst="rect">
            <a:avLst/>
          </a:prstGeom>
        </p:spPr>
      </p:pic>
    </p:spTree>
    <p:extLst>
      <p:ext uri="{BB962C8B-B14F-4D97-AF65-F5344CB8AC3E}">
        <p14:creationId xmlns:p14="http://schemas.microsoft.com/office/powerpoint/2010/main" val="1865428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A45AED-E2A5-D345-AA9C-D2E1C57AA5E2}" type="slidenum">
              <a:rPr lang="en-US" smtClean="0"/>
              <a:t>31</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688824" cy="1600200"/>
          </a:xfrm>
        </p:spPr>
        <p:txBody>
          <a:bodyPr/>
          <a:lstStyle/>
          <a:p>
            <a:r>
              <a:rPr lang="en-US" dirty="0"/>
              <a:t>Which Protocol for Dissolved Oxygen Should I Use? </a:t>
            </a:r>
          </a:p>
        </p:txBody>
      </p:sp>
      <p:sp>
        <p:nvSpPr>
          <p:cNvPr id="6" name="Text Placeholder 5"/>
          <p:cNvSpPr>
            <a:spLocks noGrp="1"/>
          </p:cNvSpPr>
          <p:nvPr>
            <p:ph type="body" sz="half" idx="2"/>
          </p:nvPr>
        </p:nvSpPr>
        <p:spPr>
          <a:xfrm>
            <a:off x="839787" y="1788459"/>
            <a:ext cx="7174659" cy="3811588"/>
          </a:xfrm>
        </p:spPr>
        <p:txBody>
          <a:bodyPr>
            <a:noAutofit/>
          </a:bodyPr>
          <a:lstStyle/>
          <a:p>
            <a:pPr algn="just">
              <a:spcAft>
                <a:spcPts val="600"/>
              </a:spcAft>
            </a:pPr>
            <a:r>
              <a:rPr lang="en-US" sz="2000" dirty="0">
                <a:solidFill>
                  <a:srgbClr val="000000"/>
                </a:solidFill>
              </a:rPr>
              <a:t>GLOBE has two Protocol Methods for Dissolved Oxygen. One involves the use of a probe. Like all scientific measuring equipment, you will need to calibrate the probe before use.  You can also use a commercial dissolved oxygen test kit. Both methods provide reliable results. Specifications for both methods are listed in the GLOBE Teacher’s Guide Toolkit. </a:t>
            </a:r>
          </a:p>
          <a:p>
            <a:pPr algn="just">
              <a:spcAft>
                <a:spcPts val="600"/>
              </a:spcAft>
            </a:pPr>
            <a:endParaRPr lang="en-US" sz="2000" dirty="0">
              <a:solidFill>
                <a:srgbClr val="000000"/>
              </a:solidFill>
            </a:endParaRPr>
          </a:p>
          <a:p>
            <a:pPr algn="just">
              <a:spcAft>
                <a:spcPts val="600"/>
              </a:spcAft>
            </a:pPr>
            <a:r>
              <a:rPr lang="en-US" sz="2000" dirty="0">
                <a:solidFill>
                  <a:srgbClr val="000000"/>
                </a:solidFill>
              </a:rPr>
              <a:t>It’s important to remember with either method that the amount of DO can change rapidly after a sample is collected. It’s important to preserve the water sample shortly after collecting. After sample preservation, sample testing can be done either in the field or taken back to the lab to determine the amount of DO in the water.</a:t>
            </a:r>
          </a:p>
          <a:p>
            <a:endParaRPr lang="en-US" sz="2000" dirty="0"/>
          </a:p>
          <a:p>
            <a:endParaRPr lang="en-US" sz="2000" dirty="0"/>
          </a:p>
        </p:txBody>
      </p:sp>
      <p:pic>
        <p:nvPicPr>
          <p:cNvPr id="5" name="Picture 4" descr="Screenshot of the Toolket, GLOBE Teacher's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1986">
            <a:off x="9201775" y="1984896"/>
            <a:ext cx="2019710" cy="2585881"/>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9552240" y="5168022"/>
            <a:ext cx="1092314" cy="369332"/>
          </a:xfrm>
          <a:prstGeom prst="rect">
            <a:avLst/>
          </a:prstGeom>
          <a:noFill/>
        </p:spPr>
        <p:txBody>
          <a:bodyPr wrap="square" rtlCol="0">
            <a:spAutoFit/>
          </a:bodyPr>
          <a:lstStyle/>
          <a:p>
            <a:pPr algn="just"/>
            <a:r>
              <a:rPr lang="en-US" b="1" dirty="0">
                <a:hlinkClick r:id="rId4"/>
              </a:rPr>
              <a:t>Toolkit</a:t>
            </a:r>
            <a:endParaRPr lang="nl-NL" b="1" dirty="0"/>
          </a:p>
        </p:txBody>
      </p:sp>
    </p:spTree>
    <p:extLst>
      <p:ext uri="{BB962C8B-B14F-4D97-AF65-F5344CB8AC3E}">
        <p14:creationId xmlns:p14="http://schemas.microsoft.com/office/powerpoint/2010/main" val="1529407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32</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6262052" cy="1600200"/>
          </a:xfrm>
        </p:spPr>
        <p:txBody>
          <a:bodyPr/>
          <a:lstStyle/>
          <a:p>
            <a:r>
              <a:rPr lang="en-US" dirty="0"/>
              <a:t>Water Alkalinity Protocol </a:t>
            </a:r>
            <a:r>
              <a:rPr lang="en-US" dirty="0">
                <a:solidFill>
                  <a:schemeClr val="bg1"/>
                </a:solidFill>
              </a:rPr>
              <a:t>1</a:t>
            </a:r>
          </a:p>
        </p:txBody>
      </p:sp>
      <p:sp>
        <p:nvSpPr>
          <p:cNvPr id="6" name="Text Placeholder 5"/>
          <p:cNvSpPr>
            <a:spLocks noGrp="1"/>
          </p:cNvSpPr>
          <p:nvPr>
            <p:ph type="body" sz="half" idx="2"/>
          </p:nvPr>
        </p:nvSpPr>
        <p:spPr>
          <a:xfrm>
            <a:off x="839788" y="1931894"/>
            <a:ext cx="6941577" cy="3811588"/>
          </a:xfrm>
        </p:spPr>
        <p:txBody>
          <a:bodyPr>
            <a:noAutofit/>
          </a:bodyPr>
          <a:lstStyle/>
          <a:p>
            <a:pPr algn="just"/>
            <a:r>
              <a:rPr lang="en-US" sz="2000" dirty="0"/>
              <a:t>Alkalinity and pH are properties of water that are related, but different. Alkalinity is the measure of the pH buffering capacity of the water. pH, on the other hand, is the acidity of water.</a:t>
            </a:r>
          </a:p>
          <a:p>
            <a:pPr algn="just"/>
            <a:r>
              <a:rPr lang="en-US" sz="2000" dirty="0"/>
              <a:t>Alkalinity is the measure of a water’s resistance to the lowering of pH when acids are added to the water. Acid additions generally come from rain or snow, though soil sources are also important in some areas. Alkalinity is generated as water dissolves rocks containing calcium carbonate such as calcite and limestone. When a lake or stream has low alkalinity, typically below about 100 mg/L as CaCO3, a large influx of acids from a big rainfall or rapid snowmelt event could (at least temporarily) drop the pH of the water to levels harmful for amphibians, fish or zooplankton.  If a water body is well-buffered, then it is less sensitive to chemical changes that could result in a change in acidity. The GLOBE protocol for water alkalinity uses a commercial test kit. </a:t>
            </a:r>
          </a:p>
        </p:txBody>
      </p:sp>
      <p:pic>
        <p:nvPicPr>
          <p:cNvPr id="5" name="Picture 4" descr="Diagram of importance of pH to Aquatic Life. pH limits of selected aquatic organisms. pH 4.5-9.0 Trout eggs and larvae develop normally. pH 4.- 10.1: pH limits of most resistant fish species. pH 5.0: limits for stickleback fish.  pH 7.5-8.4 best range for algae growth. pH 1.0 Mosquito larvae die. pH 4.6-9.5  range limit for perch. Most fish avoid waters with pH below 5.4 or abov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527" y="956691"/>
            <a:ext cx="3426844" cy="5761994"/>
          </a:xfrm>
          <a:prstGeom prst="rect">
            <a:avLst/>
          </a:prstGeom>
        </p:spPr>
      </p:pic>
    </p:spTree>
    <p:extLst>
      <p:ext uri="{BB962C8B-B14F-4D97-AF65-F5344CB8AC3E}">
        <p14:creationId xmlns:p14="http://schemas.microsoft.com/office/powerpoint/2010/main" val="1913956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AA45AED-E2A5-D345-AA9C-D2E1C57AA5E2}" type="slidenum">
              <a:rPr lang="en-US" smtClean="0"/>
              <a:t>33</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6262052" cy="1600200"/>
          </a:xfrm>
        </p:spPr>
        <p:txBody>
          <a:bodyPr/>
          <a:lstStyle/>
          <a:p>
            <a:r>
              <a:rPr lang="en-US" dirty="0"/>
              <a:t>Water Alkalinity Protocol </a:t>
            </a:r>
            <a:r>
              <a:rPr lang="en-US" dirty="0">
                <a:solidFill>
                  <a:schemeClr val="bg1"/>
                </a:solidFill>
              </a:rPr>
              <a:t>2</a:t>
            </a:r>
          </a:p>
        </p:txBody>
      </p:sp>
      <p:sp>
        <p:nvSpPr>
          <p:cNvPr id="6" name="Text Placeholder 5"/>
          <p:cNvSpPr>
            <a:spLocks noGrp="1"/>
          </p:cNvSpPr>
          <p:nvPr>
            <p:ph type="body" sz="half" idx="2"/>
          </p:nvPr>
        </p:nvSpPr>
        <p:spPr>
          <a:xfrm>
            <a:off x="590223" y="1553836"/>
            <a:ext cx="11083271" cy="3811588"/>
          </a:xfrm>
        </p:spPr>
        <p:txBody>
          <a:bodyPr>
            <a:noAutofit/>
          </a:bodyPr>
          <a:lstStyle/>
          <a:p>
            <a:pPr algn="just"/>
            <a:r>
              <a:rPr lang="en-US" sz="1800" dirty="0"/>
              <a:t>When water has high alkalinity, we say that it is </a:t>
            </a:r>
            <a:r>
              <a:rPr lang="en-US" sz="1800" i="1" dirty="0"/>
              <a:t>well buffered</a:t>
            </a:r>
            <a:r>
              <a:rPr lang="en-US" sz="1800" dirty="0"/>
              <a:t>. It resists a decrease in pH when acidic water, such as rain or snowmelt, enters it. Alkalinity comes from dissolved rocks, particularly limestone (CaCO3), and soils. It is added to the water naturally as water comes in contact with rocks and soil. Water dissolves the CaCO3, carrying it into streams and lakes. Lakes and streams in areas rich in limestone bedrock will tend to have a higher alkalinity than those in regions with non-carbonate bedrock. </a:t>
            </a:r>
          </a:p>
        </p:txBody>
      </p:sp>
      <p:pic>
        <p:nvPicPr>
          <p:cNvPr id="2" name="Picture 1" descr="Diagram of two lakes,  with pH meters showing  that the lake in limestone has a higher alkalinit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0991" y="3065969"/>
            <a:ext cx="8941734" cy="2411423"/>
          </a:xfrm>
          <a:prstGeom prst="rect">
            <a:avLst/>
          </a:prstGeom>
        </p:spPr>
      </p:pic>
      <p:sp>
        <p:nvSpPr>
          <p:cNvPr id="3" name="TextBox 2"/>
          <p:cNvSpPr txBox="1"/>
          <p:nvPr/>
        </p:nvSpPr>
        <p:spPr>
          <a:xfrm>
            <a:off x="340658" y="5589361"/>
            <a:ext cx="11582400" cy="830997"/>
          </a:xfrm>
          <a:prstGeom prst="rect">
            <a:avLst/>
          </a:prstGeom>
          <a:noFill/>
        </p:spPr>
        <p:txBody>
          <a:bodyPr wrap="square" rtlCol="0">
            <a:spAutoFit/>
          </a:bodyPr>
          <a:lstStyle/>
          <a:p>
            <a:pPr algn="just"/>
            <a:r>
              <a:rPr lang="en-US" sz="1600" i="1" dirty="0"/>
              <a:t>Two hypothetical lakes and a pH meter. The lake on the right is surrounded by limestone which weather to produce carbonate and bicarbonate ions. These raise the water’s alkalinity. The lake on the left is formed in igneous rock, which does not produce carbonates when weathered. The lake on the right is resistant to change when acid is added, whereas the lake on the left will change more readily. </a:t>
            </a:r>
          </a:p>
        </p:txBody>
      </p:sp>
    </p:spTree>
    <p:extLst>
      <p:ext uri="{BB962C8B-B14F-4D97-AF65-F5344CB8AC3E}">
        <p14:creationId xmlns:p14="http://schemas.microsoft.com/office/powerpoint/2010/main" val="659577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34</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7" y="0"/>
            <a:ext cx="4594362" cy="1600200"/>
          </a:xfrm>
        </p:spPr>
        <p:txBody>
          <a:bodyPr/>
          <a:lstStyle/>
          <a:p>
            <a:r>
              <a:rPr lang="en-US" dirty="0"/>
              <a:t>Water Salinity Protocol </a:t>
            </a:r>
            <a:r>
              <a:rPr lang="en-US" dirty="0">
                <a:solidFill>
                  <a:schemeClr val="bg1"/>
                </a:solidFill>
              </a:rPr>
              <a:t>1</a:t>
            </a:r>
          </a:p>
        </p:txBody>
      </p:sp>
      <p:sp>
        <p:nvSpPr>
          <p:cNvPr id="6" name="Text Placeholder 5"/>
          <p:cNvSpPr>
            <a:spLocks noGrp="1"/>
          </p:cNvSpPr>
          <p:nvPr>
            <p:ph type="body" sz="half" idx="2"/>
          </p:nvPr>
        </p:nvSpPr>
        <p:spPr>
          <a:xfrm>
            <a:off x="839788" y="2057400"/>
            <a:ext cx="6780212" cy="3811588"/>
          </a:xfrm>
        </p:spPr>
        <p:txBody>
          <a:bodyPr>
            <a:noAutofit/>
          </a:bodyPr>
          <a:lstStyle/>
          <a:p>
            <a:r>
              <a:rPr lang="en-US" sz="2000" dirty="0"/>
              <a:t>Water in seas and oceans is salty and has a much higher dissolved solids content than in freshwater lakes, streams and ponds. Salinity is a measure of that saltiness and is expressed in parts impurity per thousand parts water. The average salinity of Earth’s oceans is 35 parts per thousand (35 ppt). Sodium and chloride, the components of common table salt (NaCl), contribute most to the salinity. In bays and estuaries we can find a wide range of salinity values since these are the regions where freshwaters and seawater mix. The salinity of these brackish waters is between that of freshwater, which averages 0.5 ppt, and seawater.  </a:t>
            </a:r>
          </a:p>
        </p:txBody>
      </p:sp>
      <p:pic>
        <p:nvPicPr>
          <p:cNvPr id="5" name="Picture 4" descr="Image of ocean and beac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3287" y="2057400"/>
            <a:ext cx="3830918" cy="2873188"/>
          </a:xfrm>
          <a:prstGeom prst="rect">
            <a:avLst/>
          </a:prstGeom>
        </p:spPr>
      </p:pic>
    </p:spTree>
    <p:extLst>
      <p:ext uri="{BB962C8B-B14F-4D97-AF65-F5344CB8AC3E}">
        <p14:creationId xmlns:p14="http://schemas.microsoft.com/office/powerpoint/2010/main" val="266215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AA45AED-E2A5-D345-AA9C-D2E1C57AA5E2}" type="slidenum">
              <a:rPr lang="en-US" smtClean="0"/>
              <a:t>35</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701207" y="0"/>
            <a:ext cx="4288804" cy="1600200"/>
          </a:xfrm>
        </p:spPr>
        <p:txBody>
          <a:bodyPr/>
          <a:lstStyle/>
          <a:p>
            <a:r>
              <a:rPr lang="en-US" dirty="0"/>
              <a:t>Water Salinity Protocol </a:t>
            </a:r>
            <a:r>
              <a:rPr lang="en-US" dirty="0">
                <a:solidFill>
                  <a:schemeClr val="bg1"/>
                </a:solidFill>
              </a:rPr>
              <a:t>2</a:t>
            </a:r>
          </a:p>
        </p:txBody>
      </p:sp>
      <p:sp>
        <p:nvSpPr>
          <p:cNvPr id="6" name="Text Placeholder 5"/>
          <p:cNvSpPr>
            <a:spLocks noGrp="1"/>
          </p:cNvSpPr>
          <p:nvPr>
            <p:ph type="body" sz="half" idx="2"/>
          </p:nvPr>
        </p:nvSpPr>
        <p:spPr>
          <a:xfrm>
            <a:off x="701207" y="1788459"/>
            <a:ext cx="8304213" cy="3811588"/>
          </a:xfrm>
        </p:spPr>
        <p:txBody>
          <a:bodyPr>
            <a:noAutofit/>
          </a:bodyPr>
          <a:lstStyle/>
          <a:p>
            <a:pPr algn="just"/>
            <a:r>
              <a:rPr lang="en-US" sz="2000" dirty="0"/>
              <a:t>There are two ways to collect salinity data. One method uses a hydrometer and a thermometer. The other uses a salinity titration test kit. For both methods, you need to determine the times of the high tide and low tide that occur before and after your salinity measurement is taken.</a:t>
            </a:r>
          </a:p>
          <a:p>
            <a:pPr algn="just"/>
            <a:r>
              <a:rPr lang="en-US" sz="2000" dirty="0"/>
              <a:t>There are advantages and drawbacks to both methods: choose the one that best supports your practical considerations and, for teachers, your classroom learning goals: </a:t>
            </a:r>
            <a:endParaRPr lang="en-US" sz="1800" b="1" dirty="0">
              <a:solidFill>
                <a:srgbClr val="000090"/>
              </a:solidFill>
            </a:endParaRPr>
          </a:p>
          <a:p>
            <a:r>
              <a:rPr lang="en-US" sz="2000" b="1" dirty="0">
                <a:solidFill>
                  <a:srgbClr val="000090"/>
                </a:solidFill>
              </a:rPr>
              <a:t>The hydrometer method is </a:t>
            </a:r>
            <a:r>
              <a:rPr lang="en-US" sz="2000" dirty="0"/>
              <a:t>quick and easy to  to use, and does not create chemical byproducts that must be disposed of as chemical waste. However, hydrometers are relatively expensive and breakable.</a:t>
            </a:r>
          </a:p>
          <a:p>
            <a:endParaRPr lang="en-US" sz="2000" b="1" dirty="0"/>
          </a:p>
          <a:p>
            <a:r>
              <a:rPr lang="en-US" sz="2000" b="1" dirty="0">
                <a:solidFill>
                  <a:srgbClr val="000090"/>
                </a:solidFill>
              </a:rPr>
              <a:t>The Salinity Titration method </a:t>
            </a:r>
            <a:r>
              <a:rPr lang="en-US" sz="2000" dirty="0"/>
              <a:t>allows for practice in chemistry and less math is involved, however it takes more time to take a measurement and creates a chromium by-product that must be disposed of as chemical waste.</a:t>
            </a:r>
            <a:endParaRPr lang="en-US" sz="2000" b="1" dirty="0">
              <a:solidFill>
                <a:srgbClr val="000090"/>
              </a:solidFill>
            </a:endParaRPr>
          </a:p>
          <a:p>
            <a:pPr algn="just"/>
            <a:r>
              <a:rPr lang="en-US" sz="2000" dirty="0"/>
              <a:t> </a:t>
            </a:r>
          </a:p>
          <a:p>
            <a:endParaRPr lang="en-US" sz="2000" dirty="0"/>
          </a:p>
          <a:p>
            <a:endParaRPr lang="en-US" sz="2000" dirty="0"/>
          </a:p>
        </p:txBody>
      </p:sp>
      <p:pic>
        <p:nvPicPr>
          <p:cNvPr id="2" name="Picture 1" descr="dropper positioned over sample containing titra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5420" y="4313706"/>
            <a:ext cx="1104743" cy="1819088"/>
          </a:xfrm>
          <a:prstGeom prst="rect">
            <a:avLst/>
          </a:prstGeom>
        </p:spPr>
      </p:pic>
      <p:pic>
        <p:nvPicPr>
          <p:cNvPr id="3" name="Picture 2" descr="Hydrometer in glass graduated cylind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0163" y="1447147"/>
            <a:ext cx="1841500" cy="4152900"/>
          </a:xfrm>
          <a:prstGeom prst="rect">
            <a:avLst/>
          </a:prstGeom>
        </p:spPr>
      </p:pic>
    </p:spTree>
    <p:extLst>
      <p:ext uri="{BB962C8B-B14F-4D97-AF65-F5344CB8AC3E}">
        <p14:creationId xmlns:p14="http://schemas.microsoft.com/office/powerpoint/2010/main" val="1654274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36</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descr="Nitrogen cycles through the Earth system. Atmospheric nitrogen is not available to plants, but is fixed by bacteria, and becomes nutrients in the soil. Nitrates can leech into groundwater, contaminating it for drinking.  It can runoff into water bodies, providing additional nutrients, causing eutrofication." title="Nitrogen cycle"/>
          <p:cNvSpPr>
            <a:spLocks noGrp="1"/>
          </p:cNvSpPr>
          <p:nvPr>
            <p:ph type="title"/>
          </p:nvPr>
        </p:nvSpPr>
        <p:spPr>
          <a:xfrm>
            <a:off x="839788" y="0"/>
            <a:ext cx="5972492" cy="1600200"/>
          </a:xfrm>
        </p:spPr>
        <p:txBody>
          <a:bodyPr/>
          <a:lstStyle/>
          <a:p>
            <a:r>
              <a:rPr lang="en-US" dirty="0"/>
              <a:t>Water Nitrate Protocol</a:t>
            </a:r>
          </a:p>
        </p:txBody>
      </p:sp>
      <p:sp>
        <p:nvSpPr>
          <p:cNvPr id="6" name="Text Placeholder 5"/>
          <p:cNvSpPr>
            <a:spLocks noGrp="1"/>
          </p:cNvSpPr>
          <p:nvPr>
            <p:ph type="body" sz="half" idx="2"/>
          </p:nvPr>
        </p:nvSpPr>
        <p:spPr>
          <a:xfrm>
            <a:off x="660494" y="1837863"/>
            <a:ext cx="5766431" cy="3811588"/>
          </a:xfrm>
        </p:spPr>
        <p:txBody>
          <a:bodyPr>
            <a:noAutofit/>
          </a:bodyPr>
          <a:lstStyle/>
          <a:p>
            <a:pPr algn="just"/>
            <a:r>
              <a:rPr lang="en-US" sz="1800" dirty="0"/>
              <a:t>Plants in both fresh and saline waters require three major nutrients for growth: carbon, nitrogen and phosphorus. In fact, most plants tend to use these three nutrients in the same proportion, and cannot grow if one is in short supply. Nitrogen exists in water bodies in numerous forms: dissolved molecular nitrogen (N2), organic compounds, ammonium (NH4 +), nitrite (NO2-) and nitrate</a:t>
            </a:r>
            <a:r>
              <a:rPr lang="de-DE" sz="1800" dirty="0"/>
              <a:t>(NO3-). Water nitrate is often a limiting factor for plant growth. Excessive nitrogen in a water body can cause overgrowth of plant life, ultimately creating poor oxygenation for aquatic organisms. </a:t>
            </a:r>
          </a:p>
          <a:p>
            <a:pPr algn="just"/>
            <a:endParaRPr lang="de-DE" sz="1800" dirty="0"/>
          </a:p>
          <a:p>
            <a:pPr algn="just"/>
            <a:r>
              <a:rPr lang="de-DE" sz="1800" dirty="0"/>
              <a:t>To test for nitrates, you will use a commercial test kit. Nitrates are a common pollutant that is transferred from overfertilized agricultural fields by runoff. </a:t>
            </a:r>
          </a:p>
          <a:p>
            <a:pPr algn="just"/>
            <a:endParaRPr lang="en-US" sz="2000" dirty="0"/>
          </a:p>
        </p:txBody>
      </p:sp>
      <p:pic>
        <p:nvPicPr>
          <p:cNvPr id="5" name="Picture 4" descr="Diagram of the Nitrogen Cycle . Nitrogen in the air is not accessible to plants- bacteria play an important role in the nitrogen cycle. Nitrates applied to agricultural fields, animal waste and other sources wash into the waterway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2280" y="1837864"/>
            <a:ext cx="4998102" cy="3759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5457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A45AED-E2A5-D345-AA9C-D2E1C57AA5E2}" type="slidenum">
              <a:rPr lang="en-US" smtClean="0"/>
              <a:t>37</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7" y="0"/>
            <a:ext cx="8591083" cy="1600200"/>
          </a:xfrm>
        </p:spPr>
        <p:txBody>
          <a:bodyPr/>
          <a:lstStyle/>
          <a:p>
            <a:r>
              <a:rPr lang="en-US" dirty="0"/>
              <a:t>Freshwater Macroinvertebrates Protocol </a:t>
            </a:r>
            <a:r>
              <a:rPr lang="en-US" dirty="0">
                <a:solidFill>
                  <a:schemeClr val="bg1"/>
                </a:solidFill>
              </a:rPr>
              <a:t>1</a:t>
            </a:r>
          </a:p>
        </p:txBody>
      </p:sp>
      <p:sp>
        <p:nvSpPr>
          <p:cNvPr id="6" name="Text Placeholder 5"/>
          <p:cNvSpPr>
            <a:spLocks noGrp="1"/>
          </p:cNvSpPr>
          <p:nvPr>
            <p:ph type="body" sz="half" idx="2"/>
          </p:nvPr>
        </p:nvSpPr>
        <p:spPr>
          <a:xfrm>
            <a:off x="839788" y="1842247"/>
            <a:ext cx="6370909" cy="3811588"/>
          </a:xfrm>
        </p:spPr>
        <p:txBody>
          <a:bodyPr>
            <a:noAutofit/>
          </a:bodyPr>
          <a:lstStyle/>
          <a:p>
            <a:pPr algn="just"/>
            <a:r>
              <a:rPr lang="en-US" sz="2000" dirty="0"/>
              <a:t>Millions of small creatures inhabit fresh waters of lakes, streams, and wetlands. Macroinvertebrates, consisting of a variety of insects and insect larvae, crustaceans, mollusks, worms, and other small, spineless animals live in the mud, sand, or gravel of the substrate or on submersed plants and logs. They play a crucial role in the ecosystem. They provide an essential link in the food chain and are the source of food for many larger animals. Macroinvertebrates, such as freshwater mussels, help to filter water. Other types are scavengers and feed on decaying matter in the water, while certain macroinvetebrates prey on smaller organisms.</a:t>
            </a:r>
          </a:p>
          <a:p>
            <a:pPr algn="just"/>
            <a:endParaRPr lang="en-US" sz="2000" dirty="0"/>
          </a:p>
          <a:p>
            <a:pPr algn="just"/>
            <a:endParaRPr lang="en-US" sz="2000" dirty="0"/>
          </a:p>
        </p:txBody>
      </p:sp>
      <p:pic>
        <p:nvPicPr>
          <p:cNvPr id="2" name="Picture 1" descr="GLOBE volunteer sorting macroinvertebrate larva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595" y="1842247"/>
            <a:ext cx="4092515" cy="3069387"/>
          </a:xfrm>
          <a:prstGeom prst="rect">
            <a:avLst/>
          </a:prstGeom>
        </p:spPr>
      </p:pic>
    </p:spTree>
    <p:extLst>
      <p:ext uri="{BB962C8B-B14F-4D97-AF65-F5344CB8AC3E}">
        <p14:creationId xmlns:p14="http://schemas.microsoft.com/office/powerpoint/2010/main" val="1820370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A45AED-E2A5-D345-AA9C-D2E1C57AA5E2}" type="slidenum">
              <a:rPr lang="en-US" smtClean="0"/>
              <a:t>38</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7" y="0"/>
            <a:ext cx="8591083" cy="1600200"/>
          </a:xfrm>
        </p:spPr>
        <p:txBody>
          <a:bodyPr/>
          <a:lstStyle/>
          <a:p>
            <a:r>
              <a:rPr lang="en-US" dirty="0"/>
              <a:t>Freshwater Macroinvertebrates Protocol </a:t>
            </a:r>
            <a:r>
              <a:rPr lang="en-US" dirty="0">
                <a:solidFill>
                  <a:schemeClr val="bg1"/>
                </a:solidFill>
              </a:rPr>
              <a:t>2</a:t>
            </a:r>
          </a:p>
        </p:txBody>
      </p:sp>
      <p:sp>
        <p:nvSpPr>
          <p:cNvPr id="6" name="Text Placeholder 5"/>
          <p:cNvSpPr>
            <a:spLocks noGrp="1"/>
          </p:cNvSpPr>
          <p:nvPr>
            <p:ph type="body" sz="half" idx="2"/>
          </p:nvPr>
        </p:nvSpPr>
        <p:spPr>
          <a:xfrm>
            <a:off x="839787" y="1734671"/>
            <a:ext cx="6152684" cy="3811588"/>
          </a:xfrm>
        </p:spPr>
        <p:txBody>
          <a:bodyPr>
            <a:noAutofit/>
          </a:bodyPr>
          <a:lstStyle/>
          <a:p>
            <a:pPr algn="just"/>
            <a:endParaRPr lang="en-US" sz="2000" dirty="0"/>
          </a:p>
          <a:p>
            <a:pPr algn="just"/>
            <a:r>
              <a:rPr lang="en-US" sz="2000" dirty="0"/>
              <a:t>Macroinvertebrates can tell us a lot about the conditions within a water body. Many macroinvertebrates are sensitive to changes in pH, dissolved oxygen, temperature, salinity, transparency, and other changes in their habitat. Habitat is a place that includes everything that an animal needs to live and grow. Macroinvertebrate samples allow us to estimate biodiversity, examine the ecology of the water body and explore relationships among water chemistry measurements and organisms at your Hydrosphere Study Site. </a:t>
            </a:r>
          </a:p>
          <a:p>
            <a:pPr algn="just"/>
            <a:r>
              <a:rPr lang="en-US" sz="2000" dirty="0"/>
              <a:t>Ideally, you will sample freshwater macroinvertebrates twice a year, about 6 months apart, during the spring and the fall, or during the wet and dry seasons, about 6 months apart. </a:t>
            </a:r>
          </a:p>
        </p:txBody>
      </p:sp>
      <p:pic>
        <p:nvPicPr>
          <p:cNvPr id="2" name="Picture 1" descr="Girl looking closely at invertebrates visible in small po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9629" y="2246811"/>
            <a:ext cx="3709851" cy="3709851"/>
          </a:xfrm>
          <a:prstGeom prst="rect">
            <a:avLst/>
          </a:prstGeom>
        </p:spPr>
      </p:pic>
    </p:spTree>
    <p:extLst>
      <p:ext uri="{BB962C8B-B14F-4D97-AF65-F5344CB8AC3E}">
        <p14:creationId xmlns:p14="http://schemas.microsoft.com/office/powerpoint/2010/main" val="815642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A45AED-E2A5-D345-AA9C-D2E1C57AA5E2}" type="slidenum">
              <a:rPr lang="en-US" smtClean="0"/>
              <a:t>3</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747739" y="981074"/>
            <a:ext cx="4646612" cy="619125"/>
          </a:xfrm>
        </p:spPr>
        <p:txBody>
          <a:bodyPr/>
          <a:lstStyle/>
          <a:p>
            <a:r>
              <a:rPr lang="en-US" dirty="0"/>
              <a:t>What is the Hydrosphere? </a:t>
            </a:r>
          </a:p>
        </p:txBody>
      </p:sp>
      <p:sp>
        <p:nvSpPr>
          <p:cNvPr id="6" name="Text Placeholder 5"/>
          <p:cNvSpPr>
            <a:spLocks noGrp="1"/>
          </p:cNvSpPr>
          <p:nvPr>
            <p:ph type="body" sz="half" idx="2"/>
          </p:nvPr>
        </p:nvSpPr>
        <p:spPr>
          <a:xfrm>
            <a:off x="747739" y="1842247"/>
            <a:ext cx="6103453" cy="3811588"/>
          </a:xfrm>
        </p:spPr>
        <p:txBody>
          <a:bodyPr>
            <a:noAutofit/>
          </a:bodyPr>
          <a:lstStyle/>
          <a:p>
            <a:pPr algn="just"/>
            <a:r>
              <a:rPr lang="en-US" sz="2000" dirty="0"/>
              <a:t>Students, volunteers, and scientists investigate Earth’s water bodies- our hydrosphere-through the collection of data using GLOBE protocols. These instructions ensure that you will use the right instruments and procedures so that </a:t>
            </a:r>
            <a:r>
              <a:rPr lang="en-US" sz="2000" b="1" dirty="0">
                <a:solidFill>
                  <a:srgbClr val="243A9D"/>
                </a:solidFill>
              </a:rPr>
              <a:t>the data you or your students collect will be comparable to data collected by others around the world. </a:t>
            </a:r>
          </a:p>
          <a:p>
            <a:pPr algn="just"/>
            <a:endParaRPr lang="en-US" sz="2000" dirty="0"/>
          </a:p>
          <a:p>
            <a:pPr algn="just"/>
            <a:r>
              <a:rPr lang="en-US" sz="2000" dirty="0"/>
              <a:t>You also have access to Learning Activities, which aid in the understanding of important scientific concepts, data collection methodologies, and procedures for analysis. The Hydrosphere Investigation Appendix contains data sheets for all hydrology protocols, a hydrology site map template and a glossary of terms. Additionally, data sheets (from the Appendix) and field guides (from the individual protocols) are available individually.</a:t>
            </a:r>
          </a:p>
        </p:txBody>
      </p:sp>
      <p:pic>
        <p:nvPicPr>
          <p:cNvPr id="8" name="Picture 7" descr="image of screenshots of the Hydrosphere investigation from the GLOBE Teacher's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3942" y="1190574"/>
            <a:ext cx="4967356" cy="4306378"/>
          </a:xfrm>
          <a:prstGeom prst="rect">
            <a:avLst/>
          </a:prstGeom>
        </p:spPr>
      </p:pic>
      <p:sp>
        <p:nvSpPr>
          <p:cNvPr id="2" name="TextBox 1"/>
          <p:cNvSpPr txBox="1"/>
          <p:nvPr/>
        </p:nvSpPr>
        <p:spPr>
          <a:xfrm>
            <a:off x="7422775" y="5496952"/>
            <a:ext cx="4769224" cy="369332"/>
          </a:xfrm>
          <a:prstGeom prst="rect">
            <a:avLst/>
          </a:prstGeom>
          <a:noFill/>
        </p:spPr>
        <p:txBody>
          <a:bodyPr wrap="square" rtlCol="0">
            <a:spAutoFit/>
          </a:bodyPr>
          <a:lstStyle/>
          <a:p>
            <a:r>
              <a:rPr lang="en-US" dirty="0">
                <a:hlinkClick r:id="rId4"/>
              </a:rPr>
              <a:t>Link to GLOBE Hydrosphere Protocols</a:t>
            </a:r>
            <a:endParaRPr lang="en-US" dirty="0"/>
          </a:p>
        </p:txBody>
      </p:sp>
    </p:spTree>
    <p:extLst>
      <p:ext uri="{BB962C8B-B14F-4D97-AF65-F5344CB8AC3E}">
        <p14:creationId xmlns:p14="http://schemas.microsoft.com/office/powerpoint/2010/main" val="66951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39</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6661150" cy="1600200"/>
          </a:xfrm>
        </p:spPr>
        <p:txBody>
          <a:bodyPr/>
          <a:lstStyle/>
          <a:p>
            <a:r>
              <a:rPr lang="en-US" dirty="0"/>
              <a:t>Mosquito Habitat Mapper Protocol</a:t>
            </a:r>
          </a:p>
        </p:txBody>
      </p:sp>
      <p:sp>
        <p:nvSpPr>
          <p:cNvPr id="6" name="Text Placeholder 5"/>
          <p:cNvSpPr>
            <a:spLocks noGrp="1"/>
          </p:cNvSpPr>
          <p:nvPr>
            <p:ph type="body" sz="half" idx="2"/>
          </p:nvPr>
        </p:nvSpPr>
        <p:spPr>
          <a:xfrm>
            <a:off x="839789" y="1797424"/>
            <a:ext cx="7497388" cy="3811588"/>
          </a:xfrm>
        </p:spPr>
        <p:txBody>
          <a:bodyPr>
            <a:noAutofit/>
          </a:bodyPr>
          <a:lstStyle/>
          <a:p>
            <a:pPr algn="just"/>
            <a:r>
              <a:rPr lang="en-US" sz="2000" dirty="0"/>
              <a:t>The Mosquito Habitat Mapper Protocol is one of the hydrosphere protocols used by GLOBE to describe the status of a water body. </a:t>
            </a:r>
          </a:p>
          <a:p>
            <a:pPr algn="just"/>
            <a:r>
              <a:rPr lang="en-US" sz="2000" dirty="0"/>
              <a:t>Mosquitoes are common insects that occur in many places around the world particularly in the tropic and sub-tropic regions. Mosquitoes play an important role in ecosystems. They are food sources for many species of birds, amphibians and reptiles. Male mosquitoes are pollinators and so they help to make fruits and vegetables. </a:t>
            </a:r>
          </a:p>
          <a:p>
            <a:pPr algn="just"/>
            <a:r>
              <a:rPr lang="en-US" sz="2000" dirty="0"/>
              <a:t>There are over 40 genera and over 3500 known species. However, three of these genera, </a:t>
            </a:r>
            <a:r>
              <a:rPr lang="en-US" sz="2000" i="1" dirty="0"/>
              <a:t>Anopheles, Aedes</a:t>
            </a:r>
            <a:r>
              <a:rPr lang="en-US" sz="2000" dirty="0"/>
              <a:t>, and </a:t>
            </a:r>
            <a:r>
              <a:rPr lang="en-US" sz="2000" i="1" dirty="0"/>
              <a:t>Culex</a:t>
            </a:r>
            <a:r>
              <a:rPr lang="en-US" sz="2000" dirty="0"/>
              <a:t>, have species that transmit diseases that impact people including malaria, Chikungunya virus, dengue fever, Zika, and West Nile virus. </a:t>
            </a:r>
          </a:p>
          <a:p>
            <a:pPr algn="just"/>
            <a:r>
              <a:rPr lang="en-US" sz="2000" dirty="0"/>
              <a:t>Identifying the breeding areas of mosquitos that are disease vectors for humans is an important component of local disease management and eradication.  </a:t>
            </a:r>
          </a:p>
        </p:txBody>
      </p:sp>
      <p:pic>
        <p:nvPicPr>
          <p:cNvPr id="7" name="Picture 6" descr="artist rendition of adult mosquito and habita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3595" y="1607754"/>
            <a:ext cx="2661934" cy="1745046"/>
          </a:xfrm>
          <a:prstGeom prst="rect">
            <a:avLst/>
          </a:prstGeom>
        </p:spPr>
      </p:pic>
      <p:pic>
        <p:nvPicPr>
          <p:cNvPr id="5" name="Picture 4" descr="photograph of vial filled with mosquito larva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3595" y="3706690"/>
            <a:ext cx="2661934" cy="1996452"/>
          </a:xfrm>
          <a:prstGeom prst="rect">
            <a:avLst/>
          </a:prstGeom>
        </p:spPr>
      </p:pic>
    </p:spTree>
    <p:extLst>
      <p:ext uri="{BB962C8B-B14F-4D97-AF65-F5344CB8AC3E}">
        <p14:creationId xmlns:p14="http://schemas.microsoft.com/office/powerpoint/2010/main" val="1082313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40</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pic>
        <p:nvPicPr>
          <p:cNvPr id="5" name="Picture 4"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0"/>
            <a:ext cx="8949671" cy="1600200"/>
          </a:xfrm>
        </p:spPr>
        <p:txBody>
          <a:bodyPr/>
          <a:lstStyle/>
          <a:p>
            <a:r>
              <a:rPr lang="en-US" dirty="0"/>
              <a:t>Review your Understanding! Question 7</a:t>
            </a:r>
          </a:p>
        </p:txBody>
      </p:sp>
      <p:pic>
        <p:nvPicPr>
          <p:cNvPr id="7" name="Picture 6" descr="watermark image of a stream in everglades"/>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6" name="Text Placeholder 5"/>
          <p:cNvSpPr>
            <a:spLocks noGrp="1"/>
          </p:cNvSpPr>
          <p:nvPr>
            <p:ph type="body" sz="half" idx="2"/>
          </p:nvPr>
        </p:nvSpPr>
        <p:spPr>
          <a:xfrm>
            <a:off x="839788" y="1797424"/>
            <a:ext cx="10411308" cy="3811588"/>
          </a:xfrm>
        </p:spPr>
        <p:txBody>
          <a:bodyPr>
            <a:noAutofit/>
          </a:bodyPr>
          <a:lstStyle/>
          <a:p>
            <a:r>
              <a:rPr lang="en-US" sz="2400" dirty="0"/>
              <a:t> </a:t>
            </a:r>
            <a:endParaRPr lang="en-US" sz="2400" b="1" dirty="0">
              <a:solidFill>
                <a:srgbClr val="243A9D"/>
              </a:solidFill>
            </a:endParaRPr>
          </a:p>
          <a:p>
            <a:r>
              <a:rPr lang="en-US" sz="2400" b="1" dirty="0">
                <a:solidFill>
                  <a:srgbClr val="243A9D"/>
                </a:solidFill>
              </a:rPr>
              <a:t>When should a GLOBE teacher require students to wear protective gloves and eye gear?</a:t>
            </a:r>
          </a:p>
          <a:p>
            <a:r>
              <a:rPr lang="en-US" sz="2400" b="1" dirty="0">
                <a:solidFill>
                  <a:srgbClr val="243A9D"/>
                </a:solidFill>
              </a:rPr>
              <a:t> </a:t>
            </a:r>
          </a:p>
          <a:p>
            <a:pPr lvl="0"/>
            <a:r>
              <a:rPr lang="en-US" sz="2400" b="1" dirty="0">
                <a:solidFill>
                  <a:srgbClr val="243A9D"/>
                </a:solidFill>
              </a:rPr>
              <a:t>a. When you use commercial chemical test kits</a:t>
            </a:r>
          </a:p>
          <a:p>
            <a:pPr lvl="0"/>
            <a:r>
              <a:rPr lang="en-US" sz="2400" b="1" dirty="0">
                <a:solidFill>
                  <a:srgbClr val="243A9D"/>
                </a:solidFill>
              </a:rPr>
              <a:t>b. Whenever you conduct any hydrosphere protocol</a:t>
            </a:r>
          </a:p>
          <a:p>
            <a:pPr lvl="0"/>
            <a:r>
              <a:rPr lang="en-US" sz="2400" b="1" dirty="0">
                <a:solidFill>
                  <a:srgbClr val="243A9D"/>
                </a:solidFill>
              </a:rPr>
              <a:t>c. Whenever your principal is looking</a:t>
            </a:r>
          </a:p>
          <a:p>
            <a:pPr lvl="0"/>
            <a:endParaRPr lang="en-US" sz="2400" b="1" dirty="0">
              <a:solidFill>
                <a:srgbClr val="243A9D"/>
              </a:solidFill>
            </a:endParaRPr>
          </a:p>
          <a:p>
            <a:pPr lvl="0"/>
            <a:r>
              <a:rPr lang="en-US" sz="2400" b="1" dirty="0"/>
              <a:t>What is your answer?</a:t>
            </a:r>
          </a:p>
          <a:p>
            <a:pPr lvl="0"/>
            <a:endParaRPr lang="en-US" sz="2000" dirty="0"/>
          </a:p>
          <a:p>
            <a:pPr lvl="0"/>
            <a:endParaRPr lang="en-US" sz="2000" dirty="0"/>
          </a:p>
          <a:p>
            <a:r>
              <a:rPr lang="en-US" sz="2000" dirty="0"/>
              <a:t> </a:t>
            </a:r>
          </a:p>
        </p:txBody>
      </p:sp>
    </p:spTree>
    <p:extLst>
      <p:ext uri="{BB962C8B-B14F-4D97-AF65-F5344CB8AC3E}">
        <p14:creationId xmlns:p14="http://schemas.microsoft.com/office/powerpoint/2010/main" val="510826185"/>
      </p:ext>
    </p:extLst>
  </p:cSld>
  <p:clrMapOvr>
    <a:masterClrMapping/>
  </p:clrMapOvr>
  <p:extLst mod="1">
    <p:ext uri="{6950BFC3-D8DA-4A85-94F7-54DA5524770B}">
      <p188:commentRel xmlns:p188="http://schemas.microsoft.com/office/powerpoint/2018/8/main" xmlns="" r:id="rId5"/>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41</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pic>
        <p:nvPicPr>
          <p:cNvPr id="5" name="Picture 4"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0"/>
            <a:ext cx="10411308" cy="1600200"/>
          </a:xfrm>
        </p:spPr>
        <p:txBody>
          <a:bodyPr/>
          <a:lstStyle/>
          <a:p>
            <a:r>
              <a:rPr lang="en-US" dirty="0"/>
              <a:t>Review your Understanding! Answer to Question 7</a:t>
            </a:r>
          </a:p>
        </p:txBody>
      </p:sp>
      <p:pic>
        <p:nvPicPr>
          <p:cNvPr id="7" name="Picture 6" descr="watermark image of a stream in everglades"/>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1410709"/>
            <a:ext cx="12192000" cy="5459323"/>
          </a:xfrm>
          <a:prstGeom prst="rect">
            <a:avLst/>
          </a:prstGeom>
        </p:spPr>
      </p:pic>
      <p:sp>
        <p:nvSpPr>
          <p:cNvPr id="6" name="Text Placeholder 5"/>
          <p:cNvSpPr>
            <a:spLocks noGrp="1"/>
          </p:cNvSpPr>
          <p:nvPr>
            <p:ph type="body" sz="half" idx="2"/>
          </p:nvPr>
        </p:nvSpPr>
        <p:spPr>
          <a:xfrm>
            <a:off x="839788" y="1797424"/>
            <a:ext cx="10411308" cy="3811588"/>
          </a:xfrm>
        </p:spPr>
        <p:txBody>
          <a:bodyPr>
            <a:noAutofit/>
          </a:bodyPr>
          <a:lstStyle/>
          <a:p>
            <a:r>
              <a:rPr lang="en-US" sz="2400" dirty="0"/>
              <a:t> </a:t>
            </a:r>
            <a:endParaRPr lang="en-US" sz="2400" b="1" dirty="0">
              <a:solidFill>
                <a:srgbClr val="243A9D"/>
              </a:solidFill>
            </a:endParaRPr>
          </a:p>
          <a:p>
            <a:r>
              <a:rPr lang="en-US" sz="2400" b="1" dirty="0">
                <a:solidFill>
                  <a:srgbClr val="243A9D"/>
                </a:solidFill>
              </a:rPr>
              <a:t>When should a GLOBE teacher require students to wear protective gloves and eye gear?</a:t>
            </a:r>
          </a:p>
          <a:p>
            <a:r>
              <a:rPr lang="en-US" sz="2400" b="1" dirty="0">
                <a:solidFill>
                  <a:srgbClr val="243A9D"/>
                </a:solidFill>
              </a:rPr>
              <a:t> </a:t>
            </a:r>
          </a:p>
          <a:p>
            <a:pPr lvl="0"/>
            <a:r>
              <a:rPr lang="en-US" sz="2400" b="1" dirty="0">
                <a:solidFill>
                  <a:srgbClr val="243A9D"/>
                </a:solidFill>
              </a:rPr>
              <a:t>a. When you use commercial chemical test kits</a:t>
            </a:r>
          </a:p>
          <a:p>
            <a:pPr lvl="0"/>
            <a:r>
              <a:rPr lang="en-US" sz="2400" b="1" dirty="0">
                <a:solidFill>
                  <a:srgbClr val="FF0000"/>
                </a:solidFill>
              </a:rPr>
              <a:t>b. Whenever you conduct any hydrosphere protocol </a:t>
            </a:r>
            <a:r>
              <a:rPr lang="en-US" sz="2400" b="1" dirty="0">
                <a:solidFill>
                  <a:srgbClr val="FF0000"/>
                </a:solidFill>
                <a:sym typeface="Wingdings"/>
              </a:rPr>
              <a:t> </a:t>
            </a:r>
            <a:r>
              <a:rPr lang="en-US" sz="2400" b="1" i="1" dirty="0">
                <a:solidFill>
                  <a:srgbClr val="FF0000"/>
                </a:solidFill>
                <a:sym typeface="Wingdings"/>
              </a:rPr>
              <a:t>correct!</a:t>
            </a:r>
            <a:endParaRPr lang="en-US" sz="2400" b="1" i="1" dirty="0">
              <a:solidFill>
                <a:srgbClr val="FF0000"/>
              </a:solidFill>
            </a:endParaRPr>
          </a:p>
          <a:p>
            <a:pPr lvl="0"/>
            <a:r>
              <a:rPr lang="en-US" sz="2400" b="1" dirty="0">
                <a:solidFill>
                  <a:srgbClr val="243A9D"/>
                </a:solidFill>
              </a:rPr>
              <a:t>c. Whenever your principal is looking</a:t>
            </a:r>
          </a:p>
          <a:p>
            <a:pPr lvl="0"/>
            <a:endParaRPr lang="en-US" sz="2000" dirty="0"/>
          </a:p>
          <a:p>
            <a:pPr lvl="0"/>
            <a:endParaRPr lang="en-US" sz="2000" dirty="0"/>
          </a:p>
          <a:p>
            <a:r>
              <a:rPr lang="en-US" sz="2400" dirty="0"/>
              <a:t> </a:t>
            </a:r>
            <a:r>
              <a:rPr lang="en-US" sz="2400" b="1" dirty="0"/>
              <a:t>Were you correct? Proceed to the next question!</a:t>
            </a:r>
          </a:p>
          <a:p>
            <a:endParaRPr lang="en-US" sz="2000" dirty="0"/>
          </a:p>
        </p:txBody>
      </p:sp>
    </p:spTree>
    <p:extLst>
      <p:ext uri="{BB962C8B-B14F-4D97-AF65-F5344CB8AC3E}">
        <p14:creationId xmlns:p14="http://schemas.microsoft.com/office/powerpoint/2010/main" val="1819288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42</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pic>
        <p:nvPicPr>
          <p:cNvPr id="5" name="Picture 4"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0"/>
            <a:ext cx="8949671" cy="1600200"/>
          </a:xfrm>
        </p:spPr>
        <p:txBody>
          <a:bodyPr/>
          <a:lstStyle/>
          <a:p>
            <a:r>
              <a:rPr lang="en-US" dirty="0"/>
              <a:t>Review your Understanding! Question 8</a:t>
            </a:r>
          </a:p>
        </p:txBody>
      </p:sp>
      <p:sp>
        <p:nvSpPr>
          <p:cNvPr id="6" name="Text Placeholder 5"/>
          <p:cNvSpPr>
            <a:spLocks noGrp="1"/>
          </p:cNvSpPr>
          <p:nvPr>
            <p:ph type="body" sz="half" idx="2"/>
          </p:nvPr>
        </p:nvSpPr>
        <p:spPr>
          <a:xfrm>
            <a:off x="839788" y="1797424"/>
            <a:ext cx="10775027" cy="3811588"/>
          </a:xfrm>
        </p:spPr>
        <p:txBody>
          <a:bodyPr>
            <a:noAutofit/>
          </a:bodyPr>
          <a:lstStyle/>
          <a:p>
            <a:endParaRPr lang="en-US" sz="2000" dirty="0"/>
          </a:p>
          <a:p>
            <a:r>
              <a:rPr lang="en-US" sz="2400" b="1" dirty="0">
                <a:solidFill>
                  <a:srgbClr val="243A9D"/>
                </a:solidFill>
              </a:rPr>
              <a:t>Where can you find information about which instruments to use, and what specifications are necessary? </a:t>
            </a:r>
          </a:p>
          <a:p>
            <a:r>
              <a:rPr lang="en-US" sz="2400" b="1" dirty="0">
                <a:solidFill>
                  <a:srgbClr val="243A9D"/>
                </a:solidFill>
              </a:rPr>
              <a:t> </a:t>
            </a:r>
          </a:p>
          <a:p>
            <a:r>
              <a:rPr lang="en-US" sz="2400" b="1" dirty="0">
                <a:solidFill>
                  <a:srgbClr val="243A9D"/>
                </a:solidFill>
              </a:rPr>
              <a:t>a. Any distributor of commercial water test kits meet GLOBE specifications</a:t>
            </a:r>
          </a:p>
          <a:p>
            <a:r>
              <a:rPr lang="en-US" sz="2400" b="1" dirty="0">
                <a:solidFill>
                  <a:srgbClr val="243A9D"/>
                </a:solidFill>
              </a:rPr>
              <a:t>b. GLOBE Teacher’s Guide Learning Activities</a:t>
            </a:r>
          </a:p>
          <a:p>
            <a:r>
              <a:rPr lang="en-US" sz="2400" b="1" dirty="0">
                <a:solidFill>
                  <a:srgbClr val="243A9D"/>
                </a:solidFill>
              </a:rPr>
              <a:t>c. The GLOBE Teacher’s Guide Toolkit</a:t>
            </a:r>
          </a:p>
          <a:p>
            <a:r>
              <a:rPr lang="en-US" sz="2400" b="1" dirty="0">
                <a:solidFill>
                  <a:srgbClr val="243A9D"/>
                </a:solidFill>
              </a:rPr>
              <a:t>d. Hydrology Study Site Data Sheet</a:t>
            </a:r>
          </a:p>
          <a:p>
            <a:endParaRPr lang="en-US" sz="2400" b="1" dirty="0">
              <a:solidFill>
                <a:srgbClr val="243A9D"/>
              </a:solidFill>
            </a:endParaRPr>
          </a:p>
          <a:p>
            <a:r>
              <a:rPr lang="en-US" sz="2400" b="1" dirty="0"/>
              <a:t>What is your answer?</a:t>
            </a:r>
          </a:p>
          <a:p>
            <a:r>
              <a:rPr lang="en-US" sz="2000" dirty="0"/>
              <a:t> </a:t>
            </a:r>
          </a:p>
        </p:txBody>
      </p:sp>
      <p:pic>
        <p:nvPicPr>
          <p:cNvPr id="7" name="Picture 6" descr="watermark image of a stream in everglades"/>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Tree>
    <p:extLst>
      <p:ext uri="{BB962C8B-B14F-4D97-AF65-F5344CB8AC3E}">
        <p14:creationId xmlns:p14="http://schemas.microsoft.com/office/powerpoint/2010/main" val="394534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43</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pic>
        <p:nvPicPr>
          <p:cNvPr id="5" name="Picture 4"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0"/>
            <a:ext cx="8949671" cy="1600200"/>
          </a:xfrm>
        </p:spPr>
        <p:txBody>
          <a:bodyPr/>
          <a:lstStyle/>
          <a:p>
            <a:r>
              <a:rPr lang="en-US" dirty="0"/>
              <a:t>Review your Understanding! Answer to Question 8</a:t>
            </a:r>
          </a:p>
        </p:txBody>
      </p:sp>
      <p:sp>
        <p:nvSpPr>
          <p:cNvPr id="6" name="Text Placeholder 5"/>
          <p:cNvSpPr>
            <a:spLocks noGrp="1"/>
          </p:cNvSpPr>
          <p:nvPr>
            <p:ph type="body" sz="half" idx="2"/>
          </p:nvPr>
        </p:nvSpPr>
        <p:spPr>
          <a:xfrm>
            <a:off x="839788" y="1797424"/>
            <a:ext cx="10775027" cy="3811588"/>
          </a:xfrm>
        </p:spPr>
        <p:txBody>
          <a:bodyPr>
            <a:noAutofit/>
          </a:bodyPr>
          <a:lstStyle/>
          <a:p>
            <a:endParaRPr lang="en-US" sz="2000" dirty="0"/>
          </a:p>
          <a:p>
            <a:r>
              <a:rPr lang="en-US" sz="2400" b="1" dirty="0">
                <a:solidFill>
                  <a:srgbClr val="243A9D"/>
                </a:solidFill>
              </a:rPr>
              <a:t>Where can you find information about which instruments to use, and what specifications are necessary? </a:t>
            </a:r>
          </a:p>
          <a:p>
            <a:r>
              <a:rPr lang="en-US" sz="2400" b="1" dirty="0">
                <a:solidFill>
                  <a:srgbClr val="243A9D"/>
                </a:solidFill>
              </a:rPr>
              <a:t> </a:t>
            </a:r>
          </a:p>
          <a:p>
            <a:r>
              <a:rPr lang="en-US" sz="2400" b="1" dirty="0">
                <a:solidFill>
                  <a:srgbClr val="243A9D"/>
                </a:solidFill>
              </a:rPr>
              <a:t>a. Any distributor of commercial water test kits meet GLOBE specifications</a:t>
            </a:r>
          </a:p>
          <a:p>
            <a:r>
              <a:rPr lang="en-US" sz="2400" b="1" dirty="0">
                <a:solidFill>
                  <a:srgbClr val="243A9D"/>
                </a:solidFill>
              </a:rPr>
              <a:t>b. GLOBE Teacher’s Guide Learning Activities</a:t>
            </a:r>
          </a:p>
          <a:p>
            <a:r>
              <a:rPr lang="en-US" sz="2400" b="1" dirty="0">
                <a:solidFill>
                  <a:srgbClr val="FF0000"/>
                </a:solidFill>
              </a:rPr>
              <a:t>c. The GLOBE Teacher’s Guide Toolkit </a:t>
            </a:r>
            <a:r>
              <a:rPr lang="en-US" sz="2400" b="1" dirty="0">
                <a:solidFill>
                  <a:srgbClr val="FF0000"/>
                </a:solidFill>
                <a:sym typeface="Wingdings"/>
              </a:rPr>
              <a:t> </a:t>
            </a:r>
            <a:r>
              <a:rPr lang="en-US" sz="2400" b="1" i="1" dirty="0">
                <a:solidFill>
                  <a:srgbClr val="FF0000"/>
                </a:solidFill>
                <a:sym typeface="Wingdings"/>
              </a:rPr>
              <a:t>correct!</a:t>
            </a:r>
            <a:endParaRPr lang="en-US" sz="2400" b="1" i="1" dirty="0">
              <a:solidFill>
                <a:srgbClr val="FF0000"/>
              </a:solidFill>
            </a:endParaRPr>
          </a:p>
          <a:p>
            <a:r>
              <a:rPr lang="en-US" sz="2400" b="1" dirty="0">
                <a:solidFill>
                  <a:srgbClr val="243A9D"/>
                </a:solidFill>
              </a:rPr>
              <a:t>d. Hydrology Study Site Data Sheet</a:t>
            </a:r>
          </a:p>
          <a:p>
            <a:endParaRPr lang="en-US" sz="2400" b="1" dirty="0">
              <a:solidFill>
                <a:srgbClr val="243A9D"/>
              </a:solidFill>
            </a:endParaRPr>
          </a:p>
          <a:p>
            <a:r>
              <a:rPr lang="en-US" sz="2400" b="1" dirty="0"/>
              <a:t>Were you correct? Proceed to the next question!</a:t>
            </a:r>
          </a:p>
          <a:p>
            <a:endParaRPr lang="en-US" sz="2400" b="1" dirty="0">
              <a:solidFill>
                <a:srgbClr val="243A9D"/>
              </a:solidFill>
            </a:endParaRPr>
          </a:p>
          <a:p>
            <a:r>
              <a:rPr lang="en-US" sz="2000" dirty="0"/>
              <a:t> </a:t>
            </a:r>
          </a:p>
        </p:txBody>
      </p:sp>
      <p:pic>
        <p:nvPicPr>
          <p:cNvPr id="7" name="Picture 6" descr="watermark image of a stream in everglades"/>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Tree>
    <p:extLst>
      <p:ext uri="{BB962C8B-B14F-4D97-AF65-F5344CB8AC3E}">
        <p14:creationId xmlns:p14="http://schemas.microsoft.com/office/powerpoint/2010/main" val="925299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44</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pic>
        <p:nvPicPr>
          <p:cNvPr id="5" name="Picture 4"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0"/>
            <a:ext cx="8949671" cy="1600200"/>
          </a:xfrm>
        </p:spPr>
        <p:txBody>
          <a:bodyPr/>
          <a:lstStyle/>
          <a:p>
            <a:r>
              <a:rPr lang="en-US" dirty="0"/>
              <a:t>Review your Understanding! Question 9</a:t>
            </a:r>
          </a:p>
        </p:txBody>
      </p:sp>
      <p:sp>
        <p:nvSpPr>
          <p:cNvPr id="6" name="Text Placeholder 5"/>
          <p:cNvSpPr>
            <a:spLocks noGrp="1"/>
          </p:cNvSpPr>
          <p:nvPr>
            <p:ph type="body" sz="half" idx="2"/>
          </p:nvPr>
        </p:nvSpPr>
        <p:spPr>
          <a:xfrm>
            <a:off x="839788" y="1797424"/>
            <a:ext cx="10550455" cy="3811588"/>
          </a:xfrm>
        </p:spPr>
        <p:txBody>
          <a:bodyPr>
            <a:noAutofit/>
          </a:bodyPr>
          <a:lstStyle/>
          <a:p>
            <a:r>
              <a:rPr lang="en-US" sz="2400" b="1" dirty="0">
                <a:solidFill>
                  <a:srgbClr val="243A9D"/>
                </a:solidFill>
              </a:rPr>
              <a:t>Which of the following protocols must be conducted using a commercial test kit?</a:t>
            </a:r>
          </a:p>
          <a:p>
            <a:r>
              <a:rPr lang="en-US" sz="2400" b="1" dirty="0">
                <a:solidFill>
                  <a:srgbClr val="243A9D"/>
                </a:solidFill>
              </a:rPr>
              <a:t>a. Water pH Protocol</a:t>
            </a:r>
          </a:p>
          <a:p>
            <a:r>
              <a:rPr lang="en-US" sz="2400" b="1" dirty="0">
                <a:solidFill>
                  <a:srgbClr val="243A9D"/>
                </a:solidFill>
              </a:rPr>
              <a:t>b. Dissolved Oxygen Protocol</a:t>
            </a:r>
          </a:p>
          <a:p>
            <a:r>
              <a:rPr lang="en-US" sz="2400" b="1" dirty="0">
                <a:solidFill>
                  <a:srgbClr val="243A9D"/>
                </a:solidFill>
              </a:rPr>
              <a:t>c. Electrical Conductivity Protocol</a:t>
            </a:r>
          </a:p>
          <a:p>
            <a:r>
              <a:rPr lang="en-US" sz="2400" b="1" dirty="0">
                <a:solidFill>
                  <a:srgbClr val="243A9D"/>
                </a:solidFill>
              </a:rPr>
              <a:t>d. Water Nitrate Protocol</a:t>
            </a:r>
          </a:p>
          <a:p>
            <a:r>
              <a:rPr lang="en-US" sz="2400" b="1" dirty="0">
                <a:solidFill>
                  <a:srgbClr val="243A9D"/>
                </a:solidFill>
              </a:rPr>
              <a:t>e. Mosquito Protocol</a:t>
            </a:r>
          </a:p>
          <a:p>
            <a:endParaRPr lang="en-US" sz="2400" b="1" dirty="0">
              <a:solidFill>
                <a:srgbClr val="243A9D"/>
              </a:solidFill>
            </a:endParaRPr>
          </a:p>
          <a:p>
            <a:r>
              <a:rPr lang="en-US" sz="2400" b="1" dirty="0"/>
              <a:t>What is your answer?</a:t>
            </a:r>
          </a:p>
        </p:txBody>
      </p:sp>
      <p:pic>
        <p:nvPicPr>
          <p:cNvPr id="7" name="Picture 6" descr="watermark image of a stream in everglades"/>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9015" y="1398677"/>
            <a:ext cx="12192000" cy="5459323"/>
          </a:xfrm>
          <a:prstGeom prst="rect">
            <a:avLst/>
          </a:prstGeom>
        </p:spPr>
      </p:pic>
    </p:spTree>
    <p:extLst>
      <p:ext uri="{BB962C8B-B14F-4D97-AF65-F5344CB8AC3E}">
        <p14:creationId xmlns:p14="http://schemas.microsoft.com/office/powerpoint/2010/main" val="310129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45</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pic>
        <p:nvPicPr>
          <p:cNvPr id="5" name="Picture 4"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0"/>
            <a:ext cx="8949671" cy="1600200"/>
          </a:xfrm>
        </p:spPr>
        <p:txBody>
          <a:bodyPr/>
          <a:lstStyle/>
          <a:p>
            <a:r>
              <a:rPr lang="en-US" dirty="0"/>
              <a:t>Review your Understanding! Answer to Question 9</a:t>
            </a:r>
          </a:p>
        </p:txBody>
      </p:sp>
      <p:sp>
        <p:nvSpPr>
          <p:cNvPr id="6" name="Text Placeholder 5"/>
          <p:cNvSpPr>
            <a:spLocks noGrp="1"/>
          </p:cNvSpPr>
          <p:nvPr>
            <p:ph type="body" sz="half" idx="2"/>
          </p:nvPr>
        </p:nvSpPr>
        <p:spPr>
          <a:xfrm>
            <a:off x="839788" y="1797424"/>
            <a:ext cx="10550455" cy="3811588"/>
          </a:xfrm>
        </p:spPr>
        <p:txBody>
          <a:bodyPr>
            <a:noAutofit/>
          </a:bodyPr>
          <a:lstStyle/>
          <a:p>
            <a:r>
              <a:rPr lang="en-US" sz="2400" b="1" dirty="0">
                <a:solidFill>
                  <a:srgbClr val="243A9D"/>
                </a:solidFill>
              </a:rPr>
              <a:t>Which of the following protocols must be conducted using a commercial test kit?</a:t>
            </a:r>
          </a:p>
          <a:p>
            <a:r>
              <a:rPr lang="en-US" sz="2400" b="1" dirty="0">
                <a:solidFill>
                  <a:srgbClr val="243A9D"/>
                </a:solidFill>
              </a:rPr>
              <a:t>a. Water pH Protocol</a:t>
            </a:r>
          </a:p>
          <a:p>
            <a:r>
              <a:rPr lang="en-US" sz="2400" b="1" dirty="0">
                <a:solidFill>
                  <a:srgbClr val="243A9D"/>
                </a:solidFill>
              </a:rPr>
              <a:t>b. Dissolved Oxygen Protocol</a:t>
            </a:r>
          </a:p>
          <a:p>
            <a:r>
              <a:rPr lang="en-US" sz="2400" b="1" dirty="0">
                <a:solidFill>
                  <a:srgbClr val="243A9D"/>
                </a:solidFill>
              </a:rPr>
              <a:t>c. Electrical Conductivity Protocol</a:t>
            </a:r>
          </a:p>
          <a:p>
            <a:r>
              <a:rPr lang="en-US" sz="2400" b="1" dirty="0">
                <a:solidFill>
                  <a:srgbClr val="FF0000"/>
                </a:solidFill>
              </a:rPr>
              <a:t>d. Water Nitrate Protocol </a:t>
            </a:r>
            <a:r>
              <a:rPr lang="en-US" sz="2400" b="1" dirty="0">
                <a:solidFill>
                  <a:srgbClr val="FF0000"/>
                </a:solidFill>
                <a:sym typeface="Wingdings"/>
              </a:rPr>
              <a:t> </a:t>
            </a:r>
            <a:r>
              <a:rPr lang="en-US" sz="2400" b="1" i="1" dirty="0">
                <a:solidFill>
                  <a:srgbClr val="FF0000"/>
                </a:solidFill>
                <a:sym typeface="Wingdings"/>
              </a:rPr>
              <a:t>correct!</a:t>
            </a:r>
            <a:endParaRPr lang="en-US" sz="2400" b="1" i="1" dirty="0">
              <a:solidFill>
                <a:srgbClr val="FF0000"/>
              </a:solidFill>
            </a:endParaRPr>
          </a:p>
          <a:p>
            <a:r>
              <a:rPr lang="en-US" sz="2400" b="1" dirty="0">
                <a:solidFill>
                  <a:srgbClr val="243A9D"/>
                </a:solidFill>
              </a:rPr>
              <a:t>e. Mosquito Protocol</a:t>
            </a:r>
          </a:p>
          <a:p>
            <a:endParaRPr lang="en-US" sz="2400" b="1" dirty="0">
              <a:solidFill>
                <a:srgbClr val="243A9D"/>
              </a:solidFill>
            </a:endParaRPr>
          </a:p>
          <a:p>
            <a:r>
              <a:rPr lang="en-US" sz="2400" b="1" dirty="0"/>
              <a:t>Were you correct? Let’s move on now to learn how to describe your GLOBE Hydrosphere Study Site.</a:t>
            </a:r>
          </a:p>
        </p:txBody>
      </p:sp>
      <p:pic>
        <p:nvPicPr>
          <p:cNvPr id="7" name="Picture 6" descr="watermark image of a stream in everglades"/>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Tree>
    <p:extLst>
      <p:ext uri="{BB962C8B-B14F-4D97-AF65-F5344CB8AC3E}">
        <p14:creationId xmlns:p14="http://schemas.microsoft.com/office/powerpoint/2010/main" val="434803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46</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733108" y="0"/>
            <a:ext cx="9553892" cy="1600200"/>
          </a:xfrm>
        </p:spPr>
        <p:txBody>
          <a:bodyPr/>
          <a:lstStyle/>
          <a:p>
            <a:r>
              <a:rPr lang="en-US" dirty="0"/>
              <a:t>3. Establishing your Hydrosphere Study Site</a:t>
            </a:r>
          </a:p>
        </p:txBody>
      </p:sp>
      <p:sp>
        <p:nvSpPr>
          <p:cNvPr id="6" name="Text Placeholder 5"/>
          <p:cNvSpPr>
            <a:spLocks noGrp="1"/>
          </p:cNvSpPr>
          <p:nvPr>
            <p:ph type="body" sz="half" idx="2"/>
          </p:nvPr>
        </p:nvSpPr>
        <p:spPr>
          <a:xfrm>
            <a:off x="733108" y="1969427"/>
            <a:ext cx="6600918" cy="3811588"/>
          </a:xfrm>
        </p:spPr>
        <p:txBody>
          <a:bodyPr>
            <a:normAutofit/>
          </a:bodyPr>
          <a:lstStyle/>
          <a:p>
            <a:pPr algn="just"/>
            <a:r>
              <a:rPr lang="en-US" sz="2000" dirty="0"/>
              <a:t>Information about your GLOBE Hydrosphere Study Site is essential for students, citizen scientists and scientists to interpret water data. Students and citizen scientists need to </a:t>
            </a:r>
            <a:r>
              <a:rPr lang="en-US" sz="2000" b="1" dirty="0">
                <a:solidFill>
                  <a:srgbClr val="243A9D"/>
                </a:solidFill>
              </a:rPr>
              <a:t>keep current and accurate science logs, report unusual findings, and attempt to understand the data they are collecting both spatially and temporally. </a:t>
            </a:r>
            <a:r>
              <a:rPr lang="en-US" sz="2000" dirty="0"/>
              <a:t>This means understanding what is in their entire watershed and how their area changes over time. Research may reveal seasonal patterns and longer-term changes or trends.</a:t>
            </a:r>
          </a:p>
          <a:p>
            <a:endParaRPr lang="en-US" dirty="0"/>
          </a:p>
        </p:txBody>
      </p:sp>
      <p:pic>
        <p:nvPicPr>
          <p:cNvPr id="5" name="Picture 4" descr="Teachers planning to document a study 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498" y="1800959"/>
            <a:ext cx="2765684" cy="2074262"/>
          </a:xfrm>
          <a:prstGeom prst="rect">
            <a:avLst/>
          </a:prstGeom>
        </p:spPr>
      </p:pic>
      <p:pic>
        <p:nvPicPr>
          <p:cNvPr id="7" name="Picture 6" descr=" Teacher shows students how to read thermometer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2498" y="4213751"/>
            <a:ext cx="2879114" cy="2189974"/>
          </a:xfrm>
          <a:prstGeom prst="rect">
            <a:avLst/>
          </a:prstGeom>
        </p:spPr>
      </p:pic>
    </p:spTree>
    <p:extLst>
      <p:ext uri="{BB962C8B-B14F-4D97-AF65-F5344CB8AC3E}">
        <p14:creationId xmlns:p14="http://schemas.microsoft.com/office/powerpoint/2010/main" val="1035938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47</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114300"/>
            <a:ext cx="7963249" cy="1600200"/>
          </a:xfrm>
        </p:spPr>
        <p:txBody>
          <a:bodyPr/>
          <a:lstStyle/>
          <a:p>
            <a:r>
              <a:rPr lang="en-US" dirty="0"/>
              <a:t>Selecting your Hydrosphere Study Site</a:t>
            </a:r>
          </a:p>
        </p:txBody>
      </p:sp>
      <p:sp>
        <p:nvSpPr>
          <p:cNvPr id="6" name="Text Placeholder 5"/>
          <p:cNvSpPr>
            <a:spLocks noGrp="1"/>
          </p:cNvSpPr>
          <p:nvPr>
            <p:ph type="body" sz="half" idx="2"/>
          </p:nvPr>
        </p:nvSpPr>
        <p:spPr>
          <a:xfrm>
            <a:off x="839788" y="2057400"/>
            <a:ext cx="7389812" cy="3811588"/>
          </a:xfrm>
        </p:spPr>
        <p:txBody>
          <a:bodyPr>
            <a:noAutofit/>
          </a:bodyPr>
          <a:lstStyle/>
          <a:p>
            <a:pPr algn="just"/>
            <a:r>
              <a:rPr lang="en-US" sz="2000" dirty="0"/>
              <a:t>All your hydrosphere measurements are taken at the same Hydrosphere Study Site. This may be any surface water site that can be safely visited and monitored regularly, although natural waters are preferred.  Sites may include (in order of preference):</a:t>
            </a:r>
          </a:p>
          <a:p>
            <a:pPr algn="just"/>
            <a:endParaRPr lang="en-US" sz="2000" b="1" dirty="0">
              <a:solidFill>
                <a:srgbClr val="000000"/>
              </a:solidFill>
            </a:endParaRPr>
          </a:p>
          <a:p>
            <a:pPr algn="just"/>
            <a:r>
              <a:rPr lang="en-US" sz="2000" b="1" dirty="0">
                <a:solidFill>
                  <a:srgbClr val="000000"/>
                </a:solidFill>
              </a:rPr>
              <a:t>1. Stream or river</a:t>
            </a:r>
          </a:p>
          <a:p>
            <a:pPr algn="just"/>
            <a:r>
              <a:rPr lang="en-US" sz="2000" b="1" dirty="0">
                <a:solidFill>
                  <a:srgbClr val="000000"/>
                </a:solidFill>
              </a:rPr>
              <a:t>2. Lake, reservoir, bay or ocean</a:t>
            </a:r>
          </a:p>
          <a:p>
            <a:pPr algn="just"/>
            <a:r>
              <a:rPr lang="en-US" sz="2000" b="1" dirty="0">
                <a:solidFill>
                  <a:srgbClr val="000000"/>
                </a:solidFill>
              </a:rPr>
              <a:t>3. Pond</a:t>
            </a:r>
          </a:p>
          <a:p>
            <a:pPr algn="just"/>
            <a:r>
              <a:rPr lang="en-US" sz="2000" b="1" dirty="0">
                <a:solidFill>
                  <a:srgbClr val="000000"/>
                </a:solidFill>
              </a:rPr>
              <a:t>4. An irrigation ditch or other water </a:t>
            </a:r>
          </a:p>
          <a:p>
            <a:pPr algn="just"/>
            <a:r>
              <a:rPr lang="en-US" sz="2000" b="1" dirty="0">
                <a:solidFill>
                  <a:srgbClr val="000000"/>
                </a:solidFill>
              </a:rPr>
              <a:t>body, if natural body is not available</a:t>
            </a:r>
          </a:p>
        </p:txBody>
      </p:sp>
      <p:pic>
        <p:nvPicPr>
          <p:cNvPr id="5" name="Picture 4" descr="bucket sampling from a bri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3037" y="1205918"/>
            <a:ext cx="2177815" cy="1633361"/>
          </a:xfrm>
          <a:prstGeom prst="rect">
            <a:avLst/>
          </a:prstGeom>
        </p:spPr>
      </p:pic>
      <p:pic>
        <p:nvPicPr>
          <p:cNvPr id="7" name="Picture 6" descr="wetlands 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037" y="3091360"/>
            <a:ext cx="2177815" cy="1633361"/>
          </a:xfrm>
          <a:prstGeom prst="rect">
            <a:avLst/>
          </a:prstGeom>
        </p:spPr>
      </p:pic>
      <p:pic>
        <p:nvPicPr>
          <p:cNvPr id="8" name="Picture 7" descr="Image of a lake from a dista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3037" y="4931251"/>
            <a:ext cx="2177815" cy="1633361"/>
          </a:xfrm>
          <a:prstGeom prst="rect">
            <a:avLst/>
          </a:prstGeom>
        </p:spPr>
      </p:pic>
    </p:spTree>
    <p:extLst>
      <p:ext uri="{BB962C8B-B14F-4D97-AF65-F5344CB8AC3E}">
        <p14:creationId xmlns:p14="http://schemas.microsoft.com/office/powerpoint/2010/main" val="634312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48</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9684777" cy="1600200"/>
          </a:xfrm>
        </p:spPr>
        <p:txBody>
          <a:bodyPr/>
          <a:lstStyle/>
          <a:p>
            <a:r>
              <a:rPr lang="en-US" dirty="0"/>
              <a:t>Documenting your Hydrosphere Study Site: Notes</a:t>
            </a:r>
          </a:p>
        </p:txBody>
      </p:sp>
      <p:sp>
        <p:nvSpPr>
          <p:cNvPr id="6" name="Text Placeholder 5"/>
          <p:cNvSpPr>
            <a:spLocks noGrp="1"/>
          </p:cNvSpPr>
          <p:nvPr>
            <p:ph type="body" sz="half" idx="2"/>
          </p:nvPr>
        </p:nvSpPr>
        <p:spPr>
          <a:xfrm>
            <a:off x="839788" y="2057400"/>
            <a:ext cx="6385765" cy="3811588"/>
          </a:xfrm>
        </p:spPr>
        <p:txBody>
          <a:bodyPr>
            <a:normAutofit/>
          </a:bodyPr>
          <a:lstStyle/>
          <a:p>
            <a:pPr algn="just"/>
            <a:r>
              <a:rPr lang="en-US" sz="2000" dirty="0"/>
              <a:t>Information on your site are provided in three ways: through written comments, photographs, and a field map.</a:t>
            </a:r>
          </a:p>
          <a:p>
            <a:pPr algn="just"/>
            <a:endParaRPr lang="en-US" sz="2000" dirty="0"/>
          </a:p>
          <a:p>
            <a:pPr algn="just"/>
            <a:r>
              <a:rPr lang="en-US" sz="2000" b="1" dirty="0">
                <a:solidFill>
                  <a:srgbClr val="000090"/>
                </a:solidFill>
              </a:rPr>
              <a:t>1. Written: </a:t>
            </a:r>
            <a:r>
              <a:rPr lang="en-US" sz="2000" dirty="0"/>
              <a:t>You are asked to provide specific information when you define your site, by filling out the </a:t>
            </a:r>
            <a:r>
              <a:rPr lang="en-US" sz="2000" b="1" i="1" dirty="0">
                <a:solidFill>
                  <a:srgbClr val="243A9D"/>
                </a:solidFill>
              </a:rPr>
              <a:t>Site Definition Sheet.</a:t>
            </a:r>
            <a:r>
              <a:rPr lang="en-US" sz="2000" i="1" dirty="0"/>
              <a:t> </a:t>
            </a:r>
            <a:r>
              <a:rPr lang="en-US" sz="2000" dirty="0"/>
              <a:t>In addition to supplying this information, you must also carefully observe and report other things that may affect the water at your site. For example, you may observe migratory waterfowl in the pond, a large storm may have caused trees to fall into the stream or a new bridge is being built slightly up the stream from where you are sampling.</a:t>
            </a:r>
          </a:p>
        </p:txBody>
      </p:sp>
      <p:pic>
        <p:nvPicPr>
          <p:cNvPr id="5" name="Picture 4" descr="Student documenting sit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339" y="2057400"/>
            <a:ext cx="3427696" cy="3427696"/>
          </a:xfrm>
          <a:prstGeom prst="rect">
            <a:avLst/>
          </a:prstGeom>
        </p:spPr>
      </p:pic>
    </p:spTree>
    <p:extLst>
      <p:ext uri="{BB962C8B-B14F-4D97-AF65-F5344CB8AC3E}">
        <p14:creationId xmlns:p14="http://schemas.microsoft.com/office/powerpoint/2010/main" val="2135316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1009650"/>
            <a:ext cx="10055520" cy="590550"/>
          </a:xfrm>
        </p:spPr>
        <p:txBody>
          <a:bodyPr>
            <a:normAutofit/>
          </a:bodyPr>
          <a:lstStyle/>
          <a:p>
            <a:r>
              <a:rPr lang="en-US" dirty="0">
                <a:ea typeface="Arial" charset="0"/>
                <a:cs typeface="Arial" charset="0"/>
              </a:rPr>
              <a:t>Why are GLOBE Hydrosphere Investigations Important?</a:t>
            </a:r>
            <a:endParaRPr lang="en-US" dirty="0"/>
          </a:p>
        </p:txBody>
      </p:sp>
      <p:sp>
        <p:nvSpPr>
          <p:cNvPr id="6" name="Text Placeholder 5"/>
          <p:cNvSpPr>
            <a:spLocks noGrp="1"/>
          </p:cNvSpPr>
          <p:nvPr>
            <p:ph type="body" sz="half" idx="2"/>
          </p:nvPr>
        </p:nvSpPr>
        <p:spPr>
          <a:xfrm>
            <a:off x="839788" y="1973822"/>
            <a:ext cx="6690565" cy="3811588"/>
          </a:xfrm>
        </p:spPr>
        <p:txBody>
          <a:bodyPr>
            <a:noAutofit/>
          </a:bodyPr>
          <a:lstStyle/>
          <a:p>
            <a:pPr algn="just"/>
            <a:r>
              <a:rPr lang="en-US" sz="2000" dirty="0"/>
              <a:t>Current measurement programs in many areas of the world cover only a few water bodies a few times during the year. GLOBE students and volunteers conducting </a:t>
            </a:r>
            <a:r>
              <a:rPr lang="en-US" sz="2000" b="1" dirty="0">
                <a:solidFill>
                  <a:srgbClr val="243A9D"/>
                </a:solidFill>
              </a:rPr>
              <a:t>Hydrosphere Investigations</a:t>
            </a:r>
            <a:r>
              <a:rPr lang="en-US" sz="2000" dirty="0">
                <a:solidFill>
                  <a:srgbClr val="243A9D"/>
                </a:solidFill>
              </a:rPr>
              <a:t> </a:t>
            </a:r>
            <a:r>
              <a:rPr lang="en-US" sz="2000" dirty="0"/>
              <a:t>provide valuable data to help fill these gaps and improve our understanding of Earth's natural waters, and their role in preserving our ecosystems as well as  human health.  </a:t>
            </a:r>
          </a:p>
          <a:p>
            <a:pPr algn="just"/>
            <a:r>
              <a:rPr lang="en-US" sz="2000" dirty="0"/>
              <a:t>Scientists use GLOBE data, but it’s important for teachers to stress that </a:t>
            </a:r>
            <a:r>
              <a:rPr lang="en-US" sz="2000" b="1" dirty="0">
                <a:solidFill>
                  <a:srgbClr val="243A9D"/>
                </a:solidFill>
              </a:rPr>
              <a:t>GLOBE students are scientists themselves. </a:t>
            </a:r>
            <a:r>
              <a:rPr lang="en-US" sz="2000" dirty="0"/>
              <a:t>They ask questions about the world around them, collect data, conduct analyses and examine the validity of their hypotheses. What questions are explored in GLOBE Hydrosphere Investigations is up to you and your students. </a:t>
            </a:r>
          </a:p>
        </p:txBody>
      </p:sp>
      <p:pic>
        <p:nvPicPr>
          <p:cNvPr id="5" name="Picture 4" descr="Student with net obtaining mosquito larvae for analysis,  Barbuda, Caribbee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9824" y="1973822"/>
            <a:ext cx="3626224" cy="3626224"/>
          </a:xfrm>
          <a:prstGeom prst="rect">
            <a:avLst/>
          </a:prstGeom>
        </p:spPr>
      </p:pic>
      <p:sp>
        <p:nvSpPr>
          <p:cNvPr id="7" name="TextBox 6"/>
          <p:cNvSpPr txBox="1"/>
          <p:nvPr/>
        </p:nvSpPr>
        <p:spPr>
          <a:xfrm>
            <a:off x="7919824" y="5600046"/>
            <a:ext cx="3626224" cy="646331"/>
          </a:xfrm>
          <a:prstGeom prst="rect">
            <a:avLst/>
          </a:prstGeom>
          <a:noFill/>
        </p:spPr>
        <p:txBody>
          <a:bodyPr wrap="square" rtlCol="0">
            <a:spAutoFit/>
          </a:bodyPr>
          <a:lstStyle/>
          <a:p>
            <a:r>
              <a:rPr lang="en-US" dirty="0"/>
              <a:t>GLOBE Mosquito Protocol: Netting mosquito larvae, Barbuda. </a:t>
            </a:r>
          </a:p>
        </p:txBody>
      </p:sp>
    </p:spTree>
    <p:extLst>
      <p:ext uri="{BB962C8B-B14F-4D97-AF65-F5344CB8AC3E}">
        <p14:creationId xmlns:p14="http://schemas.microsoft.com/office/powerpoint/2010/main" val="19795567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49</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114300"/>
            <a:ext cx="10599177" cy="1600200"/>
          </a:xfrm>
        </p:spPr>
        <p:txBody>
          <a:bodyPr/>
          <a:lstStyle/>
          <a:p>
            <a:r>
              <a:rPr lang="en-US" dirty="0"/>
              <a:t>Documenting your Hydrosphere Study Site: Photos</a:t>
            </a:r>
          </a:p>
        </p:txBody>
      </p:sp>
      <p:sp>
        <p:nvSpPr>
          <p:cNvPr id="6" name="Text Placeholder 5"/>
          <p:cNvSpPr>
            <a:spLocks noGrp="1"/>
          </p:cNvSpPr>
          <p:nvPr>
            <p:ph type="body" sz="half" idx="2"/>
          </p:nvPr>
        </p:nvSpPr>
        <p:spPr>
          <a:xfrm>
            <a:off x="839788" y="2057400"/>
            <a:ext cx="5614800" cy="3811588"/>
          </a:xfrm>
        </p:spPr>
        <p:txBody>
          <a:bodyPr>
            <a:normAutofit/>
          </a:bodyPr>
          <a:lstStyle/>
          <a:p>
            <a:r>
              <a:rPr lang="en-US" sz="2000" b="1" dirty="0">
                <a:solidFill>
                  <a:srgbClr val="000090"/>
                </a:solidFill>
              </a:rPr>
              <a:t>2. Photos: </a:t>
            </a:r>
            <a:r>
              <a:rPr lang="en-US" sz="2000" dirty="0"/>
              <a:t>Once each year, take photographs of your </a:t>
            </a:r>
            <a:r>
              <a:rPr lang="en-US" sz="2000" b="1" i="1" dirty="0">
                <a:solidFill>
                  <a:srgbClr val="243A9D"/>
                </a:solidFill>
              </a:rPr>
              <a:t>Hydrosphere Study Site. </a:t>
            </a:r>
            <a:r>
              <a:rPr lang="en-US" sz="2000" dirty="0"/>
              <a:t>Take four photographs, one in each cardinal direction (north, south, east, and west) while standing where you normally stand to collect your water sample. </a:t>
            </a:r>
          </a:p>
        </p:txBody>
      </p:sp>
      <p:pic>
        <p:nvPicPr>
          <p:cNvPr id="7" name="Picture 6" descr="Girl holding card that says &quot;west&quot; as direction  indicator for phot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830" y="2057400"/>
            <a:ext cx="4773124" cy="3579843"/>
          </a:xfrm>
          <a:prstGeom prst="rect">
            <a:avLst/>
          </a:prstGeom>
        </p:spPr>
      </p:pic>
    </p:spTree>
    <p:extLst>
      <p:ext uri="{BB962C8B-B14F-4D97-AF65-F5344CB8AC3E}">
        <p14:creationId xmlns:p14="http://schemas.microsoft.com/office/powerpoint/2010/main" val="1057021604"/>
      </p:ext>
    </p:extLst>
  </p:cSld>
  <p:clrMapOvr>
    <a:masterClrMapping/>
  </p:clrMapOvr>
  <p:extLst>
    <p:ext uri="{6950BFC3-D8DA-4A85-94F7-54DA5524770B}">
      <p188:commentRel xmlns:p188="http://schemas.microsoft.com/office/powerpoint/2018/8/main" xmlns="" r:id="rId4"/>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50</a:t>
            </a:fld>
            <a:endParaRPr lang="en-US" dirty="0"/>
          </a:p>
        </p:txBody>
      </p:sp>
      <p:pic>
        <p:nvPicPr>
          <p:cNvPr id="12" name="Content Placeholder 11" descr="Introduction to the Hydrosphere" title="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114300"/>
            <a:ext cx="10599177" cy="1600200"/>
          </a:xfrm>
        </p:spPr>
        <p:txBody>
          <a:bodyPr/>
          <a:lstStyle/>
          <a:p>
            <a:r>
              <a:rPr lang="en-US" dirty="0"/>
              <a:t>Documenting your Hydrosphere Study Site: Map</a:t>
            </a:r>
          </a:p>
        </p:txBody>
      </p:sp>
      <p:sp>
        <p:nvSpPr>
          <p:cNvPr id="6" name="Text Placeholder 5"/>
          <p:cNvSpPr>
            <a:spLocks noGrp="1"/>
          </p:cNvSpPr>
          <p:nvPr>
            <p:ph type="body" sz="half" idx="2"/>
          </p:nvPr>
        </p:nvSpPr>
        <p:spPr>
          <a:xfrm>
            <a:off x="839788" y="2057400"/>
            <a:ext cx="5435506" cy="3811588"/>
          </a:xfrm>
        </p:spPr>
        <p:txBody>
          <a:bodyPr>
            <a:normAutofit/>
          </a:bodyPr>
          <a:lstStyle/>
          <a:p>
            <a:pPr algn="just"/>
            <a:r>
              <a:rPr lang="en-US" sz="2000" b="1" dirty="0">
                <a:solidFill>
                  <a:srgbClr val="000090"/>
                </a:solidFill>
              </a:rPr>
              <a:t>3. Field Map: </a:t>
            </a:r>
            <a:r>
              <a:rPr lang="en-US" sz="2000" dirty="0"/>
              <a:t>Sketch a field map of your </a:t>
            </a:r>
            <a:r>
              <a:rPr lang="en-US" sz="2000" b="1" i="1" dirty="0">
                <a:solidFill>
                  <a:srgbClr val="243A9D"/>
                </a:solidFill>
              </a:rPr>
              <a:t>Hydrosphere Study Site </a:t>
            </a:r>
            <a:r>
              <a:rPr lang="en-US" sz="2000" dirty="0"/>
              <a:t>each year following the guidelines in the </a:t>
            </a:r>
            <a:r>
              <a:rPr lang="en-US" sz="2000" b="1" i="1" dirty="0">
                <a:solidFill>
                  <a:srgbClr val="243A9D"/>
                </a:solidFill>
              </a:rPr>
              <a:t>Mapping Your Hydrosphere Study Site Field Guide. </a:t>
            </a:r>
            <a:r>
              <a:rPr lang="en-US" sz="2000" dirty="0"/>
              <a:t>The field map will help you become familiar with your site and identify micro habitats as well as surrounding land cover that may affect the water.</a:t>
            </a:r>
          </a:p>
        </p:txBody>
      </p:sp>
      <p:pic>
        <p:nvPicPr>
          <p:cNvPr id="8" name="Picture 7" descr="Hand-drawn map of a study sit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077" y="2085882"/>
            <a:ext cx="5010059" cy="3783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762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the equipment you ne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0141" y="1600200"/>
            <a:ext cx="5629373" cy="3575237"/>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51</a:t>
            </a:fld>
            <a:endParaRPr lang="en-US" dirty="0"/>
          </a:p>
        </p:txBody>
      </p:sp>
      <p:pic>
        <p:nvPicPr>
          <p:cNvPr id="12" name="Content Placeholder 11" descr="Introduction to the Hydrosphe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814330" cy="1600200"/>
          </a:xfrm>
        </p:spPr>
        <p:txBody>
          <a:bodyPr/>
          <a:lstStyle/>
          <a:p>
            <a:r>
              <a:rPr lang="en-US" dirty="0"/>
              <a:t>Equipment Needed to Document your Hydrosphere Study Site</a:t>
            </a:r>
          </a:p>
        </p:txBody>
      </p:sp>
      <p:sp>
        <p:nvSpPr>
          <p:cNvPr id="6" name="Text Placeholder 5"/>
          <p:cNvSpPr>
            <a:spLocks noGrp="1"/>
          </p:cNvSpPr>
          <p:nvPr>
            <p:ph type="body" sz="half" idx="2"/>
          </p:nvPr>
        </p:nvSpPr>
        <p:spPr>
          <a:xfrm>
            <a:off x="839788" y="1725706"/>
            <a:ext cx="7049153" cy="5257800"/>
          </a:xfrm>
        </p:spPr>
        <p:txBody>
          <a:bodyPr>
            <a:normAutofit fontScale="77500" lnSpcReduction="20000"/>
          </a:bodyPr>
          <a:lstStyle/>
          <a:p>
            <a:r>
              <a:rPr lang="en-US" sz="2900" b="1" dirty="0">
                <a:solidFill>
                  <a:srgbClr val="000072"/>
                </a:solidFill>
              </a:rPr>
              <a:t>Assemble Equipment:</a:t>
            </a:r>
            <a:endParaRPr lang="en-US" sz="2900" b="1" dirty="0">
              <a:solidFill>
                <a:srgbClr val="000000"/>
              </a:solidFill>
            </a:endParaRPr>
          </a:p>
          <a:p>
            <a:pPr marL="285750" indent="-285750">
              <a:buFont typeface="Arial"/>
              <a:buChar char="•"/>
            </a:pPr>
            <a:r>
              <a:rPr lang="en-US" sz="2900" dirty="0">
                <a:solidFill>
                  <a:srgbClr val="000000"/>
                </a:solidFill>
              </a:rPr>
              <a:t>Pencil or pen</a:t>
            </a:r>
          </a:p>
          <a:p>
            <a:pPr marL="285750" indent="-285750">
              <a:buFont typeface="Arial"/>
              <a:buChar char="•"/>
            </a:pPr>
            <a:r>
              <a:rPr lang="en-US" sz="2900" dirty="0">
                <a:solidFill>
                  <a:srgbClr val="000000"/>
                </a:solidFill>
              </a:rPr>
              <a:t>Compass</a:t>
            </a:r>
          </a:p>
          <a:p>
            <a:pPr marL="285750" indent="-285750">
              <a:buFont typeface="Arial"/>
              <a:buChar char="•"/>
            </a:pPr>
            <a:r>
              <a:rPr lang="en-US" sz="2900" dirty="0">
                <a:solidFill>
                  <a:srgbClr val="000000"/>
                </a:solidFill>
              </a:rPr>
              <a:t>GPS receiver</a:t>
            </a:r>
          </a:p>
          <a:p>
            <a:pPr marL="285750" indent="-285750">
              <a:buFont typeface="Arial"/>
              <a:buChar char="•"/>
            </a:pPr>
            <a:r>
              <a:rPr lang="en-US" sz="2900" dirty="0">
                <a:solidFill>
                  <a:srgbClr val="000000"/>
                </a:solidFill>
              </a:rPr>
              <a:t>Camera</a:t>
            </a:r>
          </a:p>
          <a:p>
            <a:pPr marL="285750" indent="-285750">
              <a:buFont typeface="Arial"/>
              <a:buChar char="•"/>
            </a:pPr>
            <a:r>
              <a:rPr lang="en-US" sz="2900" dirty="0">
                <a:solidFill>
                  <a:srgbClr val="000000"/>
                </a:solidFill>
              </a:rPr>
              <a:t>GLOBE Science Log</a:t>
            </a:r>
          </a:p>
          <a:p>
            <a:pPr marL="285750" indent="-285750">
              <a:buFont typeface="Arial"/>
              <a:buChar char="•"/>
            </a:pPr>
            <a:endParaRPr lang="en-US" sz="2900" dirty="0">
              <a:solidFill>
                <a:srgbClr val="000000"/>
              </a:solidFill>
            </a:endParaRPr>
          </a:p>
          <a:p>
            <a:r>
              <a:rPr lang="en-US" sz="2900" b="1" dirty="0">
                <a:solidFill>
                  <a:srgbClr val="000072"/>
                </a:solidFill>
              </a:rPr>
              <a:t>Assemble Necessary Documents:</a:t>
            </a:r>
          </a:p>
          <a:p>
            <a:r>
              <a:rPr lang="en-US" sz="2900" b="1" dirty="0">
                <a:solidFill>
                  <a:srgbClr val="000072"/>
                </a:solidFill>
                <a:hlinkClick r:id="rId4"/>
              </a:rPr>
              <a:t>Selecting and Documenting your Hydrosphere Study Site</a:t>
            </a:r>
            <a:endParaRPr lang="en-US" sz="2900" b="1" dirty="0">
              <a:solidFill>
                <a:srgbClr val="000072"/>
              </a:solidFill>
            </a:endParaRPr>
          </a:p>
          <a:p>
            <a:r>
              <a:rPr lang="en-US" sz="2900" b="1" dirty="0">
                <a:solidFill>
                  <a:srgbClr val="000072"/>
                </a:solidFill>
                <a:hlinkClick r:id="rId5"/>
              </a:rPr>
              <a:t>GPS Protocol</a:t>
            </a:r>
            <a:endParaRPr lang="en-US" sz="2900" b="1" dirty="0">
              <a:solidFill>
                <a:srgbClr val="000072"/>
              </a:solidFill>
            </a:endParaRPr>
          </a:p>
          <a:p>
            <a:endParaRPr lang="en-US" sz="2900" b="1" dirty="0">
              <a:solidFill>
                <a:srgbClr val="000072"/>
              </a:solidFill>
            </a:endParaRPr>
          </a:p>
          <a:p>
            <a:r>
              <a:rPr lang="en-US" sz="2900" b="1" dirty="0">
                <a:solidFill>
                  <a:srgbClr val="000072"/>
                </a:solidFill>
              </a:rPr>
              <a:t>Time: </a:t>
            </a:r>
            <a:r>
              <a:rPr lang="en-US" sz="2900" dirty="0">
                <a:solidFill>
                  <a:srgbClr val="000000"/>
                </a:solidFill>
              </a:rPr>
              <a:t>10 minutes</a:t>
            </a:r>
          </a:p>
          <a:p>
            <a:r>
              <a:rPr lang="en-US" sz="2900" b="1" dirty="0">
                <a:solidFill>
                  <a:srgbClr val="000072"/>
                </a:solidFill>
              </a:rPr>
              <a:t>Suggested Frequency</a:t>
            </a:r>
            <a:r>
              <a:rPr lang="en-US" sz="2900" dirty="0">
                <a:solidFill>
                  <a:srgbClr val="000000"/>
                </a:solidFill>
              </a:rPr>
              <a:t>: one time; update if the site changes</a:t>
            </a:r>
          </a:p>
          <a:p>
            <a:pPr marL="285750" indent="-285750">
              <a:buFont typeface="Arial"/>
              <a:buChar char="•"/>
            </a:pPr>
            <a:endParaRPr lang="en-US" sz="2900" dirty="0">
              <a:solidFill>
                <a:srgbClr val="000072"/>
              </a:solidFill>
            </a:endParaRPr>
          </a:p>
          <a:p>
            <a:endParaRPr lang="en-US" dirty="0"/>
          </a:p>
        </p:txBody>
      </p:sp>
    </p:spTree>
    <p:extLst>
      <p:ext uri="{BB962C8B-B14F-4D97-AF65-F5344CB8AC3E}">
        <p14:creationId xmlns:p14="http://schemas.microsoft.com/office/powerpoint/2010/main" val="17388212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52</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The Site Definition Sheet </a:t>
            </a:r>
          </a:p>
        </p:txBody>
      </p:sp>
      <p:sp>
        <p:nvSpPr>
          <p:cNvPr id="6" name="Text Placeholder 5"/>
          <p:cNvSpPr>
            <a:spLocks noGrp="1"/>
          </p:cNvSpPr>
          <p:nvPr>
            <p:ph type="body" sz="half" idx="2"/>
          </p:nvPr>
        </p:nvSpPr>
        <p:spPr>
          <a:xfrm>
            <a:off x="839789" y="1725706"/>
            <a:ext cx="3517058" cy="5257800"/>
          </a:xfrm>
        </p:spPr>
        <p:txBody>
          <a:bodyPr>
            <a:normAutofit/>
          </a:bodyPr>
          <a:lstStyle/>
          <a:p>
            <a:pPr marL="457200" indent="-457200">
              <a:buAutoNum type="arabicPeriod"/>
            </a:pPr>
            <a:r>
              <a:rPr lang="en-US" sz="2400" dirty="0"/>
              <a:t>Fill in the information on the top of your </a:t>
            </a:r>
            <a:r>
              <a:rPr lang="en-US" sz="2400" i="1" dirty="0"/>
              <a:t>Site Definition Sheet.</a:t>
            </a:r>
          </a:p>
          <a:p>
            <a:pPr marL="457200" indent="-457200">
              <a:buAutoNum type="arabicPeriod"/>
            </a:pPr>
            <a:endParaRPr lang="en-US" sz="2400" i="1" dirty="0"/>
          </a:p>
          <a:p>
            <a:pPr marL="457200" indent="-457200">
              <a:buAutoNum type="arabicPeriod"/>
            </a:pPr>
            <a:r>
              <a:rPr lang="en-US" sz="2400" dirty="0"/>
              <a:t>Locate your Hydrosphere Study Site following the </a:t>
            </a:r>
            <a:r>
              <a:rPr lang="en-US" sz="2400" i="1" dirty="0"/>
              <a:t>GPS Protocol Field Guide, </a:t>
            </a:r>
            <a:r>
              <a:rPr lang="en-US" sz="2400" dirty="0"/>
              <a:t>shown in the next two slides.</a:t>
            </a:r>
            <a:endParaRPr lang="en-US" sz="2400" i="1" dirty="0"/>
          </a:p>
          <a:p>
            <a:pPr marL="457200" indent="-457200">
              <a:buAutoNum type="arabicPeriod"/>
            </a:pPr>
            <a:endParaRPr lang="en-US" sz="2400" i="1" dirty="0"/>
          </a:p>
          <a:p>
            <a:endParaRPr lang="en-US" sz="2400" dirty="0"/>
          </a:p>
        </p:txBody>
      </p:sp>
      <p:pic>
        <p:nvPicPr>
          <p:cNvPr id="7" name="Picture 6" descr="Site Definition Sheet Screenshot. In this sheet, fill in your school name, site name, students completing the site definition, date, geospatial coordinates and elevation, source of location data, and kind of site type, which in this case would be  the Hydrosphere"/>
          <p:cNvPicPr>
            <a:picLocks noChangeAspect="1"/>
          </p:cNvPicPr>
          <p:nvPr/>
        </p:nvPicPr>
        <p:blipFill>
          <a:blip r:embed="rId3"/>
          <a:stretch>
            <a:fillRect/>
          </a:stretch>
        </p:blipFill>
        <p:spPr>
          <a:xfrm>
            <a:off x="4661647" y="1783977"/>
            <a:ext cx="6983506" cy="38656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5131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53</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Determining your Location using a GPS Receiver</a:t>
            </a:r>
          </a:p>
        </p:txBody>
      </p:sp>
      <p:sp>
        <p:nvSpPr>
          <p:cNvPr id="6" name="Text Placeholder 5"/>
          <p:cNvSpPr>
            <a:spLocks noGrp="1"/>
          </p:cNvSpPr>
          <p:nvPr>
            <p:ph type="body" sz="half" idx="2"/>
          </p:nvPr>
        </p:nvSpPr>
        <p:spPr>
          <a:xfrm>
            <a:off x="839788" y="1920951"/>
            <a:ext cx="6045105" cy="5257800"/>
          </a:xfrm>
        </p:spPr>
        <p:txBody>
          <a:bodyPr>
            <a:normAutofit/>
          </a:bodyPr>
          <a:lstStyle/>
          <a:p>
            <a:pPr algn="just"/>
            <a:r>
              <a:rPr lang="en-US" sz="2000" dirty="0"/>
              <a:t>1. </a:t>
            </a:r>
            <a:r>
              <a:rPr lang="en-US" sz="2000" b="1" dirty="0">
                <a:solidFill>
                  <a:srgbClr val="000090"/>
                </a:solidFill>
              </a:rPr>
              <a:t>Collect positional data using a GPS receiver</a:t>
            </a:r>
            <a:r>
              <a:rPr lang="en-US" sz="2000" dirty="0"/>
              <a:t>.</a:t>
            </a:r>
          </a:p>
          <a:p>
            <a:pPr algn="just"/>
            <a:r>
              <a:rPr lang="en-US" sz="2000" dirty="0"/>
              <a:t>Identify the latitude, longitude and elevation of the center following instructions from the GPS field guide, below:</a:t>
            </a:r>
          </a:p>
          <a:p>
            <a:pPr marL="285750" indent="-285750" algn="just">
              <a:buFont typeface="Arial"/>
              <a:buChar char="•"/>
            </a:pPr>
            <a:r>
              <a:rPr lang="en-US" sz="2000" dirty="0"/>
              <a:t>Turn on the receiver, making sure that you are holding it vertical and you are not blocking the antenna’s view of the sky. In most receivers the antenna is internal and is located at the top of the receiver.</a:t>
            </a:r>
          </a:p>
          <a:p>
            <a:pPr marL="285750" indent="-285750" algn="just">
              <a:buFont typeface="Arial"/>
              <a:buChar char="•"/>
            </a:pPr>
            <a:r>
              <a:rPr lang="en-US" sz="2000" dirty="0"/>
              <a:t>After an introduction message, the receiver will start to search for satellites. Some receivers may display the previous latitude, longitude, and elevation values while it is locking onto satellite signals. </a:t>
            </a:r>
          </a:p>
          <a:p>
            <a:pPr marL="457200" indent="-457200">
              <a:buAutoNum type="arabicPeriod"/>
            </a:pPr>
            <a:endParaRPr lang="en-US" sz="2400" i="1" dirty="0"/>
          </a:p>
          <a:p>
            <a:endParaRPr lang="en-US" sz="2400" dirty="0"/>
          </a:p>
        </p:txBody>
      </p:sp>
      <p:pic>
        <p:nvPicPr>
          <p:cNvPr id="9" name="Picture 8" descr="Teachers locating satellites on the GPS recei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7932" y="1920951"/>
            <a:ext cx="4300327" cy="3225246"/>
          </a:xfrm>
          <a:prstGeom prst="rect">
            <a:avLst/>
          </a:prstGeom>
        </p:spPr>
      </p:pic>
    </p:spTree>
    <p:extLst>
      <p:ext uri="{BB962C8B-B14F-4D97-AF65-F5344CB8AC3E}">
        <p14:creationId xmlns:p14="http://schemas.microsoft.com/office/powerpoint/2010/main" val="1143531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54</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Using the GPS Receiver</a:t>
            </a:r>
          </a:p>
        </p:txBody>
      </p:sp>
      <p:sp>
        <p:nvSpPr>
          <p:cNvPr id="6" name="Text Placeholder 5"/>
          <p:cNvSpPr>
            <a:spLocks noGrp="1"/>
          </p:cNvSpPr>
          <p:nvPr>
            <p:ph type="body" sz="half" idx="2"/>
          </p:nvPr>
        </p:nvSpPr>
        <p:spPr>
          <a:xfrm>
            <a:off x="839788" y="1347210"/>
            <a:ext cx="6045105" cy="5257800"/>
          </a:xfrm>
        </p:spPr>
        <p:txBody>
          <a:bodyPr>
            <a:normAutofit/>
          </a:bodyPr>
          <a:lstStyle/>
          <a:p>
            <a:pPr marL="285750" indent="-285750" algn="just">
              <a:buFont typeface="Arial"/>
              <a:buChar char="•"/>
            </a:pPr>
            <a:endParaRPr lang="en-US" sz="2000" b="1" dirty="0">
              <a:solidFill>
                <a:srgbClr val="055000"/>
              </a:solidFill>
            </a:endParaRPr>
          </a:p>
          <a:p>
            <a:pPr marL="285750" indent="-285750" algn="just">
              <a:buFont typeface="Arial"/>
              <a:buChar char="•"/>
            </a:pPr>
            <a:r>
              <a:rPr lang="en-US" sz="2000" dirty="0"/>
              <a:t>Wait for the receiver to indicate that at least four satellites have been acquired and that a good measurement is available. In most receivers, this is indicated by the appearance of a “3-D” message. </a:t>
            </a:r>
          </a:p>
          <a:p>
            <a:pPr marL="285750" indent="-285750" algn="just">
              <a:buFont typeface="Arial"/>
              <a:buChar char="•"/>
            </a:pPr>
            <a:r>
              <a:rPr lang="en-US" sz="2000" b="1" dirty="0">
                <a:solidFill>
                  <a:srgbClr val="243A9D"/>
                </a:solidFill>
              </a:rPr>
              <a:t>At one minute intervals and without moving the receiver more than one meter, make five readings </a:t>
            </a:r>
            <a:r>
              <a:rPr lang="en-US" sz="2000" dirty="0"/>
              <a:t>on a copy of the GPS Investigation Data Sheet of all digits and symbols for the following displayed values:</a:t>
            </a:r>
          </a:p>
          <a:p>
            <a:r>
              <a:rPr lang="en-US" sz="2000" b="1" dirty="0"/>
              <a:t>	a. Latitude </a:t>
            </a:r>
          </a:p>
          <a:p>
            <a:r>
              <a:rPr lang="en-US" sz="2000" b="1" dirty="0"/>
              <a:t>	b. Longitude</a:t>
            </a:r>
          </a:p>
          <a:p>
            <a:r>
              <a:rPr lang="en-US" sz="2000" b="1" dirty="0"/>
              <a:t>	c. Elevation</a:t>
            </a:r>
          </a:p>
          <a:p>
            <a:r>
              <a:rPr lang="en-US" sz="2000" b="1" dirty="0"/>
              <a:t>	d. Time</a:t>
            </a:r>
          </a:p>
          <a:p>
            <a:r>
              <a:rPr lang="en-US" sz="2000" b="1" dirty="0"/>
              <a:t>	e. Number of satellites</a:t>
            </a:r>
          </a:p>
          <a:p>
            <a:r>
              <a:rPr lang="en-US" sz="2000" b="1" dirty="0"/>
              <a:t>	f. “2-D’ or “3-D” status icons</a:t>
            </a:r>
          </a:p>
          <a:p>
            <a:pPr marL="457200" indent="-457200">
              <a:buAutoNum type="arabicPeriod"/>
            </a:pPr>
            <a:endParaRPr lang="en-US" sz="2400" i="1" dirty="0"/>
          </a:p>
          <a:p>
            <a:endParaRPr lang="en-US" sz="2400" dirty="0"/>
          </a:p>
        </p:txBody>
      </p:sp>
      <p:pic>
        <p:nvPicPr>
          <p:cNvPr id="8" name="Picture 7" descr="Reading the GPS Recei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105" y="1600200"/>
            <a:ext cx="4233978" cy="3175484"/>
          </a:xfrm>
          <a:prstGeom prst="rect">
            <a:avLst/>
          </a:prstGeom>
        </p:spPr>
      </p:pic>
    </p:spTree>
    <p:extLst>
      <p:ext uri="{BB962C8B-B14F-4D97-AF65-F5344CB8AC3E}">
        <p14:creationId xmlns:p14="http://schemas.microsoft.com/office/powerpoint/2010/main" val="20377335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55</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Adding Data to the Hydrosphere Fields-1</a:t>
            </a:r>
          </a:p>
        </p:txBody>
      </p:sp>
      <p:sp>
        <p:nvSpPr>
          <p:cNvPr id="6" name="Text Placeholder 5"/>
          <p:cNvSpPr>
            <a:spLocks noGrp="1"/>
          </p:cNvSpPr>
          <p:nvPr>
            <p:ph type="body" sz="half" idx="2"/>
          </p:nvPr>
        </p:nvSpPr>
        <p:spPr>
          <a:xfrm>
            <a:off x="839788" y="1600200"/>
            <a:ext cx="6045105" cy="5257800"/>
          </a:xfrm>
        </p:spPr>
        <p:txBody>
          <a:bodyPr>
            <a:normAutofit fontScale="92500" lnSpcReduction="10000"/>
          </a:bodyPr>
          <a:lstStyle/>
          <a:p>
            <a:pPr marL="457200" indent="-457200" algn="just">
              <a:buFont typeface="+mj-lt"/>
              <a:buAutoNum type="arabicPeriod" startAt="2"/>
            </a:pPr>
            <a:r>
              <a:rPr lang="en-US" sz="2400" dirty="0"/>
              <a:t>Record the </a:t>
            </a:r>
            <a:r>
              <a:rPr lang="en-US" sz="2400" b="1" dirty="0">
                <a:solidFill>
                  <a:srgbClr val="000090"/>
                </a:solidFill>
              </a:rPr>
              <a:t>name of the water body </a:t>
            </a:r>
            <a:r>
              <a:rPr lang="en-US" sz="2400" dirty="0"/>
              <a:t>you are sampling, using the name commonly used in maps. If your water body does not have a common name, then provide the name of the water body your water site comes from or flows into or both. For example, Unnamed Stream, Tributary to Green River; Unnamed Stream, Outlet from Whiterock Lake; Unnamed Stream, Outlet from Bear Lake, Tributary to Black Creek.</a:t>
            </a:r>
          </a:p>
          <a:p>
            <a:pPr algn="just"/>
            <a:endParaRPr lang="en-US" sz="2400" dirty="0"/>
          </a:p>
          <a:p>
            <a:pPr marL="457200" indent="-457200" algn="just">
              <a:buFont typeface="+mj-lt"/>
              <a:buAutoNum type="arabicPeriod" startAt="3"/>
            </a:pPr>
            <a:r>
              <a:rPr lang="en-US" sz="2400" dirty="0"/>
              <a:t>Record whether the water is </a:t>
            </a:r>
            <a:r>
              <a:rPr lang="en-US" sz="2400" b="1" dirty="0">
                <a:solidFill>
                  <a:srgbClr val="000090"/>
                </a:solidFill>
              </a:rPr>
              <a:t>salt water or fresh water</a:t>
            </a:r>
            <a:r>
              <a:rPr lang="en-US" sz="2400" dirty="0"/>
              <a:t>.</a:t>
            </a:r>
          </a:p>
          <a:p>
            <a:pPr marL="342900" indent="-342900" algn="just">
              <a:buFont typeface="+mj-lt"/>
              <a:buAutoNum type="arabicPeriod" startAt="3"/>
            </a:pPr>
            <a:endParaRPr lang="en-US" sz="2400" dirty="0"/>
          </a:p>
          <a:p>
            <a:pPr marL="457200" indent="-457200" algn="just">
              <a:buFont typeface="+mj-lt"/>
              <a:buAutoNum type="arabicPeriod" startAt="4"/>
            </a:pPr>
            <a:r>
              <a:rPr lang="en-US" sz="2400" dirty="0"/>
              <a:t>If your water site is </a:t>
            </a:r>
            <a:r>
              <a:rPr lang="en-US" sz="2400" b="1" dirty="0">
                <a:solidFill>
                  <a:srgbClr val="000090"/>
                </a:solidFill>
              </a:rPr>
              <a:t>moving water</a:t>
            </a:r>
            <a:r>
              <a:rPr lang="en-US" sz="2400" dirty="0"/>
              <a:t>, record whether it is a stream, river, or other and its approximate width in meters.</a:t>
            </a:r>
          </a:p>
          <a:p>
            <a:pPr marL="457200" indent="-457200">
              <a:buAutoNum type="arabicPeriod" startAt="4"/>
            </a:pPr>
            <a:endParaRPr lang="en-US" sz="2400" i="1" dirty="0"/>
          </a:p>
          <a:p>
            <a:endParaRPr lang="en-US" sz="2400" dirty="0"/>
          </a:p>
        </p:txBody>
      </p:sp>
      <p:pic>
        <p:nvPicPr>
          <p:cNvPr id="7" name="Picture 6" title="Screenshot of hydrosphere data form"/>
          <p:cNvPicPr>
            <a:picLocks noChangeAspect="1"/>
          </p:cNvPicPr>
          <p:nvPr/>
        </p:nvPicPr>
        <p:blipFill>
          <a:blip r:embed="rId3"/>
          <a:stretch>
            <a:fillRect/>
          </a:stretch>
        </p:blipFill>
        <p:spPr>
          <a:xfrm>
            <a:off x="7353598" y="1600200"/>
            <a:ext cx="4371077" cy="4670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312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56</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Adding Data to the Hydrosphere Fields-2</a:t>
            </a:r>
          </a:p>
        </p:txBody>
      </p:sp>
      <p:sp>
        <p:nvSpPr>
          <p:cNvPr id="8" name="TextBox 7"/>
          <p:cNvSpPr txBox="1"/>
          <p:nvPr/>
        </p:nvSpPr>
        <p:spPr>
          <a:xfrm>
            <a:off x="839788" y="1691258"/>
            <a:ext cx="6097570" cy="5386090"/>
          </a:xfrm>
          <a:prstGeom prst="rect">
            <a:avLst/>
          </a:prstGeom>
          <a:noFill/>
        </p:spPr>
        <p:txBody>
          <a:bodyPr wrap="square" rtlCol="0">
            <a:spAutoFit/>
          </a:bodyPr>
          <a:lstStyle/>
          <a:p>
            <a:pPr marL="342900" indent="-342900">
              <a:buFont typeface="+mj-lt"/>
              <a:buAutoNum type="arabicPeriod" startAt="5"/>
            </a:pPr>
            <a:r>
              <a:rPr lang="en-US" dirty="0"/>
              <a:t>If your water site is standing water, record whether it is a pond, lake, reservoir, bay, ditch, ocean or other and whether it is smaller than, larger than, or about equal to a 50 m x 100 m area. If known, indicate the approximate area (km2) and depth (meters).</a:t>
            </a:r>
          </a:p>
          <a:p>
            <a:pPr marL="342900" indent="-342900">
              <a:buFont typeface="+mj-lt"/>
              <a:buAutoNum type="arabicPeriod" startAt="5"/>
            </a:pPr>
            <a:endParaRPr lang="en-US" dirty="0"/>
          </a:p>
          <a:p>
            <a:pPr marL="342900" indent="-342900">
              <a:buFont typeface="+mj-lt"/>
              <a:buAutoNum type="arabicPeriod" startAt="5"/>
            </a:pPr>
            <a:r>
              <a:rPr lang="en-US" dirty="0"/>
              <a:t>Record whether your </a:t>
            </a:r>
            <a:r>
              <a:rPr lang="en-US" b="1" dirty="0">
                <a:solidFill>
                  <a:srgbClr val="000090"/>
                </a:solidFill>
              </a:rPr>
              <a:t>sample location </a:t>
            </a:r>
            <a:r>
              <a:rPr lang="en-US" dirty="0"/>
              <a:t>is an outlet, bank, bridge, boat, inlet or pier.</a:t>
            </a:r>
          </a:p>
          <a:p>
            <a:pPr marL="342900" indent="-342900">
              <a:buFont typeface="+mj-lt"/>
              <a:buAutoNum type="arabicPeriod" startAt="5"/>
            </a:pPr>
            <a:endParaRPr lang="en-US" dirty="0"/>
          </a:p>
          <a:p>
            <a:pPr marL="342900" indent="-342900">
              <a:buFont typeface="+mj-lt"/>
              <a:buAutoNum type="arabicPeriod" startAt="5"/>
            </a:pPr>
            <a:r>
              <a:rPr lang="en-US" dirty="0"/>
              <a:t>Record whether you can see the </a:t>
            </a:r>
            <a:r>
              <a:rPr lang="en-US" b="1" dirty="0">
                <a:solidFill>
                  <a:srgbClr val="000090"/>
                </a:solidFill>
              </a:rPr>
              <a:t>bottom</a:t>
            </a:r>
            <a:r>
              <a:rPr lang="en-US" dirty="0"/>
              <a:t>.</a:t>
            </a:r>
          </a:p>
          <a:p>
            <a:pPr marL="342900" indent="-342900">
              <a:buFont typeface="+mj-lt"/>
              <a:buAutoNum type="arabicPeriod" startAt="5"/>
            </a:pPr>
            <a:endParaRPr lang="en-US" dirty="0"/>
          </a:p>
          <a:p>
            <a:pPr marL="342900" indent="-342900">
              <a:buFont typeface="+mj-lt"/>
              <a:buAutoNum type="arabicPeriod" startAt="5"/>
            </a:pPr>
            <a:r>
              <a:rPr lang="en-US" dirty="0"/>
              <a:t>Record the </a:t>
            </a:r>
            <a:r>
              <a:rPr lang="en-US" b="1" dirty="0">
                <a:solidFill>
                  <a:srgbClr val="000090"/>
                </a:solidFill>
              </a:rPr>
              <a:t>material</a:t>
            </a:r>
            <a:r>
              <a:rPr lang="en-US" dirty="0"/>
              <a:t> from which the bank or channel is made.</a:t>
            </a:r>
          </a:p>
          <a:p>
            <a:pPr marL="342900" indent="-342900">
              <a:buFont typeface="+mj-lt"/>
              <a:buAutoNum type="arabicPeriod" startAt="5"/>
            </a:pPr>
            <a:endParaRPr lang="en-US" dirty="0"/>
          </a:p>
          <a:p>
            <a:pPr marL="342900" indent="-342900">
              <a:buFont typeface="+mj-lt"/>
              <a:buAutoNum type="arabicPeriod" startAt="5"/>
            </a:pPr>
            <a:r>
              <a:rPr lang="en-US" dirty="0"/>
              <a:t>Record the </a:t>
            </a:r>
            <a:r>
              <a:rPr lang="en-US" b="1" dirty="0">
                <a:solidFill>
                  <a:srgbClr val="000090"/>
                </a:solidFill>
              </a:rPr>
              <a:t>type of bedrock</a:t>
            </a:r>
            <a:r>
              <a:rPr lang="en-US" dirty="0"/>
              <a:t>, if known.</a:t>
            </a:r>
          </a:p>
          <a:p>
            <a:pPr marL="342900" indent="-342900">
              <a:buFont typeface="+mj-lt"/>
              <a:buAutoNum type="arabicPeriod" startAt="5"/>
            </a:pPr>
            <a:endParaRPr lang="en-US" dirty="0"/>
          </a:p>
          <a:p>
            <a:pPr marL="342900" indent="-342900">
              <a:buFont typeface="+mj-lt"/>
              <a:buAutoNum type="arabicPeriod" startAt="5"/>
            </a:pPr>
            <a:r>
              <a:rPr lang="en-US" dirty="0"/>
              <a:t>Record the </a:t>
            </a:r>
            <a:r>
              <a:rPr lang="en-US" b="1" dirty="0">
                <a:solidFill>
                  <a:srgbClr val="000090"/>
                </a:solidFill>
              </a:rPr>
              <a:t>manufacturer and model number </a:t>
            </a:r>
            <a:r>
              <a:rPr lang="en-US" dirty="0"/>
              <a:t>for each chemical test kit you are using, if any.</a:t>
            </a:r>
          </a:p>
          <a:p>
            <a:endParaRPr lang="en-US" dirty="0"/>
          </a:p>
        </p:txBody>
      </p:sp>
      <p:pic>
        <p:nvPicPr>
          <p:cNvPr id="7" name="Picture 6" descr="Screenshot of hydrosphere data form, showing boxes where you need to insert the data."/>
          <p:cNvPicPr>
            <a:picLocks noChangeAspect="1"/>
          </p:cNvPicPr>
          <p:nvPr/>
        </p:nvPicPr>
        <p:blipFill>
          <a:blip r:embed="rId3"/>
          <a:stretch>
            <a:fillRect/>
          </a:stretch>
        </p:blipFill>
        <p:spPr>
          <a:xfrm>
            <a:off x="7353598" y="1600200"/>
            <a:ext cx="4371077" cy="4670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4803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57</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914400"/>
            <a:ext cx="10294377" cy="685800"/>
          </a:xfrm>
        </p:spPr>
        <p:txBody>
          <a:bodyPr/>
          <a:lstStyle/>
          <a:p>
            <a:r>
              <a:rPr lang="en-US" dirty="0"/>
              <a:t>Adding Data to the Hydrosphere Fields-3</a:t>
            </a:r>
          </a:p>
        </p:txBody>
      </p:sp>
      <p:sp>
        <p:nvSpPr>
          <p:cNvPr id="8" name="TextBox 7"/>
          <p:cNvSpPr txBox="1"/>
          <p:nvPr/>
        </p:nvSpPr>
        <p:spPr>
          <a:xfrm>
            <a:off x="655983" y="1691258"/>
            <a:ext cx="6421092" cy="5047536"/>
          </a:xfrm>
          <a:prstGeom prst="rect">
            <a:avLst/>
          </a:prstGeom>
          <a:noFill/>
        </p:spPr>
        <p:txBody>
          <a:bodyPr wrap="square" rtlCol="0">
            <a:spAutoFit/>
          </a:bodyPr>
          <a:lstStyle/>
          <a:p>
            <a:pPr marL="457200" indent="-457200">
              <a:buFont typeface="+mj-lt"/>
              <a:buAutoNum type="arabicPeriod" startAt="11"/>
            </a:pPr>
            <a:r>
              <a:rPr lang="en-US" sz="2000" dirty="0"/>
              <a:t>Record in the </a:t>
            </a:r>
            <a:r>
              <a:rPr lang="en-US" sz="2000" b="1" dirty="0">
                <a:solidFill>
                  <a:srgbClr val="000090"/>
                </a:solidFill>
              </a:rPr>
              <a:t>Comments Section </a:t>
            </a:r>
            <a:r>
              <a:rPr lang="en-US" sz="2000" dirty="0"/>
              <a:t>any information that may be important for understanding the water at your site. Some possible observations might be:</a:t>
            </a:r>
          </a:p>
          <a:p>
            <a:pPr marL="342900" indent="-342900" algn="just">
              <a:buFont typeface="+mj-lt"/>
              <a:buAutoNum type="arabicPeriod" startAt="12"/>
            </a:pPr>
            <a:endParaRPr lang="en-US" sz="2000" dirty="0"/>
          </a:p>
          <a:p>
            <a:pPr marL="742950" lvl="1" indent="-285750" algn="just">
              <a:buFont typeface="Arial"/>
              <a:buChar char="•"/>
            </a:pPr>
            <a:r>
              <a:rPr lang="en-US" sz="1600" b="1" dirty="0">
                <a:solidFill>
                  <a:srgbClr val="002060"/>
                </a:solidFill>
              </a:rPr>
              <a:t>Any upstream discharge into your body of water</a:t>
            </a:r>
          </a:p>
          <a:p>
            <a:pPr marL="742950" lvl="1" indent="-285750" algn="just">
              <a:buFont typeface="Arial"/>
              <a:buChar char="•"/>
            </a:pPr>
            <a:r>
              <a:rPr lang="en-US" sz="1600" b="1" dirty="0">
                <a:solidFill>
                  <a:srgbClr val="002060"/>
                </a:solidFill>
              </a:rPr>
              <a:t>Whether the flow (streams) or water level (lakes) is regulated or is natural (for example, flow is regulated downstream of dams).</a:t>
            </a:r>
          </a:p>
          <a:p>
            <a:pPr marL="742950" lvl="1" indent="-285750" algn="just">
              <a:buFont typeface="Arial"/>
              <a:buChar char="•"/>
            </a:pPr>
            <a:r>
              <a:rPr lang="en-US" sz="1600" b="1" dirty="0">
                <a:solidFill>
                  <a:srgbClr val="002060"/>
                </a:solidFill>
              </a:rPr>
              <a:t>Types of plants and animals observed</a:t>
            </a:r>
          </a:p>
          <a:p>
            <a:pPr marL="742950" lvl="1" indent="-285750" algn="just">
              <a:buFont typeface="Arial"/>
              <a:buChar char="•"/>
            </a:pPr>
            <a:r>
              <a:rPr lang="en-US" sz="1600" b="1" dirty="0">
                <a:solidFill>
                  <a:srgbClr val="002060"/>
                </a:solidFill>
              </a:rPr>
              <a:t>Amount of vegetation in the stream</a:t>
            </a:r>
          </a:p>
          <a:p>
            <a:pPr marL="742950" lvl="1" indent="-285750" algn="just">
              <a:buFont typeface="Arial"/>
              <a:buChar char="•"/>
            </a:pPr>
            <a:r>
              <a:rPr lang="en-US" sz="1600" b="1" dirty="0">
                <a:solidFill>
                  <a:srgbClr val="002060"/>
                </a:solidFill>
              </a:rPr>
              <a:t>Human uses of the water: fishing, swimming, boating, drinking water, irrigation, etc.</a:t>
            </a:r>
          </a:p>
          <a:p>
            <a:pPr marL="742950" lvl="1" indent="-285750" algn="just">
              <a:buFont typeface="Arial"/>
              <a:buChar char="•"/>
            </a:pPr>
            <a:r>
              <a:rPr lang="en-US" sz="1600" b="1" dirty="0">
                <a:solidFill>
                  <a:srgbClr val="002060"/>
                </a:solidFill>
              </a:rPr>
              <a:t>Other information about why this specific site was selected.</a:t>
            </a:r>
          </a:p>
          <a:p>
            <a:pPr marL="742950" lvl="1" indent="-285750" algn="just">
              <a:buFont typeface="Arial"/>
              <a:buChar char="•"/>
            </a:pPr>
            <a:endParaRPr lang="en-US" sz="1600" b="1" dirty="0">
              <a:solidFill>
                <a:srgbClr val="002060"/>
              </a:solidFill>
            </a:endParaRPr>
          </a:p>
          <a:p>
            <a:pPr lvl="1" algn="just"/>
            <a:r>
              <a:rPr lang="en-US" sz="2000" dirty="0"/>
              <a:t>Human activities can often be the cause for changes you measure in your water body, so it’s important to  make notes that may help you understand your data.</a:t>
            </a:r>
          </a:p>
          <a:p>
            <a:pPr lvl="1" algn="just"/>
            <a:endParaRPr lang="en-US" sz="2000" dirty="0"/>
          </a:p>
          <a:p>
            <a:endParaRPr lang="en-US" dirty="0"/>
          </a:p>
        </p:txBody>
      </p:sp>
      <p:pic>
        <p:nvPicPr>
          <p:cNvPr id="7" name="Picture 6" descr="Screenshot of hydrosphere data form"/>
          <p:cNvPicPr>
            <a:picLocks noChangeAspect="1"/>
          </p:cNvPicPr>
          <p:nvPr/>
        </p:nvPicPr>
        <p:blipFill>
          <a:blip r:embed="rId3"/>
          <a:stretch>
            <a:fillRect/>
          </a:stretch>
        </p:blipFill>
        <p:spPr>
          <a:xfrm>
            <a:off x="7353598" y="1600200"/>
            <a:ext cx="4371077" cy="4670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47084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58</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1019174"/>
            <a:ext cx="10294377" cy="581025"/>
          </a:xfrm>
        </p:spPr>
        <p:txBody>
          <a:bodyPr/>
          <a:lstStyle/>
          <a:p>
            <a:r>
              <a:rPr lang="en-US" dirty="0"/>
              <a:t>Adding Data to the Hydrosphere Fields-4</a:t>
            </a:r>
          </a:p>
        </p:txBody>
      </p:sp>
      <p:sp>
        <p:nvSpPr>
          <p:cNvPr id="8" name="TextBox 7"/>
          <p:cNvSpPr txBox="1"/>
          <p:nvPr/>
        </p:nvSpPr>
        <p:spPr>
          <a:xfrm>
            <a:off x="839788" y="1691258"/>
            <a:ext cx="6097570" cy="3724096"/>
          </a:xfrm>
          <a:prstGeom prst="rect">
            <a:avLst/>
          </a:prstGeom>
          <a:noFill/>
        </p:spPr>
        <p:txBody>
          <a:bodyPr wrap="square" rtlCol="0">
            <a:spAutoFit/>
          </a:bodyPr>
          <a:lstStyle/>
          <a:p>
            <a:pPr marL="457200" indent="-457200" algn="just">
              <a:buFont typeface="+mj-lt"/>
              <a:buAutoNum type="arabicPeriod" startAt="12"/>
            </a:pPr>
            <a:r>
              <a:rPr lang="en-US" sz="2000" dirty="0"/>
              <a:t>Standing where you will be collecting your water sample, </a:t>
            </a:r>
            <a:r>
              <a:rPr lang="en-US" sz="2000" b="1" dirty="0">
                <a:solidFill>
                  <a:srgbClr val="000090"/>
                </a:solidFill>
              </a:rPr>
              <a:t>take four photographs</a:t>
            </a:r>
            <a:r>
              <a:rPr lang="en-US" sz="2000" dirty="0"/>
              <a:t> of your sampling area, one in each cardinal direction (N, S, E, W). Use a compass to determine the direction.</a:t>
            </a:r>
          </a:p>
          <a:p>
            <a:pPr marL="457200" indent="-457200" algn="just">
              <a:buFont typeface="+mj-lt"/>
              <a:buAutoNum type="arabicPeriod" startAt="12"/>
            </a:pPr>
            <a:endParaRPr lang="en-US" sz="2000" dirty="0"/>
          </a:p>
          <a:p>
            <a:pPr marL="457200" indent="-457200" algn="just">
              <a:buFont typeface="+mj-lt"/>
              <a:buAutoNum type="arabicPeriod" startAt="12"/>
            </a:pPr>
            <a:r>
              <a:rPr lang="en-US" sz="2000" dirty="0"/>
              <a:t>If you’ve taken photographs of your site </a:t>
            </a:r>
            <a:r>
              <a:rPr lang="en-US" sz="2000" b="1" dirty="0">
                <a:solidFill>
                  <a:srgbClr val="000090"/>
                </a:solidFill>
              </a:rPr>
              <a:t>label each photo </a:t>
            </a:r>
            <a:r>
              <a:rPr lang="en-US" sz="2000" dirty="0"/>
              <a:t>with your school’s name (if you are associated with a school), the name of the study site name, and cardinal direction. Keep an electronic copy to provide to any collaborators.</a:t>
            </a:r>
          </a:p>
          <a:p>
            <a:pPr lvl="1" algn="just"/>
            <a:endParaRPr lang="en-US" dirty="0"/>
          </a:p>
          <a:p>
            <a:endParaRPr lang="en-US" dirty="0"/>
          </a:p>
        </p:txBody>
      </p:sp>
      <p:pic>
        <p:nvPicPr>
          <p:cNvPr id="6" name="Picture 5" descr="Girl holding card with &quot;west&quot; showing how a photo's direction can be indic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094" y="1830169"/>
            <a:ext cx="4488093" cy="3366070"/>
          </a:xfrm>
          <a:prstGeom prst="rect">
            <a:avLst/>
          </a:prstGeom>
        </p:spPr>
      </p:pic>
    </p:spTree>
    <p:extLst>
      <p:ext uri="{BB962C8B-B14F-4D97-AF65-F5344CB8AC3E}">
        <p14:creationId xmlns:p14="http://schemas.microsoft.com/office/powerpoint/2010/main" val="1719367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AA45AED-E2A5-D345-AA9C-D2E1C57AA5E2}" type="slidenum">
              <a:rPr lang="en-US" smtClean="0"/>
              <a:t>5</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475577" y="0"/>
            <a:ext cx="6103453" cy="1600200"/>
          </a:xfrm>
        </p:spPr>
        <p:txBody>
          <a:bodyPr/>
          <a:lstStyle/>
          <a:p>
            <a:r>
              <a:rPr lang="en-US" dirty="0"/>
              <a:t>The Hydrologic (Water) Cycle</a:t>
            </a:r>
          </a:p>
        </p:txBody>
      </p:sp>
      <p:sp>
        <p:nvSpPr>
          <p:cNvPr id="6" name="Text Placeholder 5"/>
          <p:cNvSpPr>
            <a:spLocks noGrp="1"/>
          </p:cNvSpPr>
          <p:nvPr>
            <p:ph type="body" sz="half" idx="2"/>
          </p:nvPr>
        </p:nvSpPr>
        <p:spPr>
          <a:xfrm>
            <a:off x="475577" y="1925530"/>
            <a:ext cx="4096423" cy="4258235"/>
          </a:xfrm>
        </p:spPr>
        <p:txBody>
          <a:bodyPr>
            <a:noAutofit/>
          </a:bodyPr>
          <a:lstStyle/>
          <a:p>
            <a:pPr algn="just"/>
            <a:r>
              <a:rPr lang="en-US" sz="2000" b="1" dirty="0">
                <a:solidFill>
                  <a:srgbClr val="243A9D"/>
                </a:solidFill>
              </a:rPr>
              <a:t>The hydrologic (water) cycle actively connects all parts of the Earth system</a:t>
            </a:r>
            <a:r>
              <a:rPr lang="en-US" sz="2000" dirty="0">
                <a:solidFill>
                  <a:srgbClr val="243A9D"/>
                </a:solidFill>
              </a:rPr>
              <a:t>. </a:t>
            </a:r>
            <a:r>
              <a:rPr lang="en-US" sz="2000" dirty="0"/>
              <a:t>The hydrologic cycle is one of the basic processes in nature. Responding to heat from the sun and other influences, water from oceans, rivers, lakes, soils and vegetation evaporates into the air and becomes water vapor. Water vapor rises into the atmosphere, cools, and turns into liquid water or ice to become clouds. When water droplets or ice crystals get large enough, they fall back to the surface as rain or snow. </a:t>
            </a:r>
          </a:p>
        </p:txBody>
      </p:sp>
      <p:pic>
        <p:nvPicPr>
          <p:cNvPr id="2" name="Picture 1" descr="Water Cycle Diagram:Water changes phase as it moves through the cycle: precipitation (liquid) hits surface of the Earth, runs off into groundwater or surface water bodies, evaporates, cools and condenses into clouds and precipitates aga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829" y="1925530"/>
            <a:ext cx="6529552" cy="3533965"/>
          </a:xfrm>
          <a:prstGeom prst="rect">
            <a:avLst/>
          </a:prstGeom>
        </p:spPr>
      </p:pic>
      <p:sp>
        <p:nvSpPr>
          <p:cNvPr id="3" name="TextBox 2"/>
          <p:cNvSpPr txBox="1"/>
          <p:nvPr/>
        </p:nvSpPr>
        <p:spPr>
          <a:xfrm>
            <a:off x="5133829" y="5547373"/>
            <a:ext cx="6994735" cy="646331"/>
          </a:xfrm>
          <a:prstGeom prst="rect">
            <a:avLst/>
          </a:prstGeom>
          <a:noFill/>
        </p:spPr>
        <p:txBody>
          <a:bodyPr wrap="none" rtlCol="0">
            <a:spAutoFit/>
          </a:bodyPr>
          <a:lstStyle/>
          <a:p>
            <a:r>
              <a:rPr lang="en-US" i="1" dirty="0"/>
              <a:t>As water cycles, it changes state between its forms of liquid, gas and ice. </a:t>
            </a:r>
          </a:p>
          <a:p>
            <a:r>
              <a:rPr lang="en-US" i="1" dirty="0"/>
              <a:t>Source: NASA Global Precipitation Mission</a:t>
            </a:r>
          </a:p>
        </p:txBody>
      </p:sp>
    </p:spTree>
    <p:extLst>
      <p:ext uri="{BB962C8B-B14F-4D97-AF65-F5344CB8AC3E}">
        <p14:creationId xmlns:p14="http://schemas.microsoft.com/office/powerpoint/2010/main" val="321433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 of equipment that needs to be assembl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4898" y="1600199"/>
            <a:ext cx="5442796" cy="4431793"/>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59</a:t>
            </a:fld>
            <a:endParaRPr lang="en-US" dirty="0"/>
          </a:p>
        </p:txBody>
      </p:sp>
      <p:pic>
        <p:nvPicPr>
          <p:cNvPr id="12" name="Content Placeholder 11" descr="Introduction to the Hydrosphe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Mapping your Hydrosphere Study Site</a:t>
            </a:r>
          </a:p>
        </p:txBody>
      </p:sp>
      <p:sp>
        <p:nvSpPr>
          <p:cNvPr id="8" name="TextBox 7"/>
          <p:cNvSpPr txBox="1"/>
          <p:nvPr/>
        </p:nvSpPr>
        <p:spPr>
          <a:xfrm>
            <a:off x="839788" y="1691258"/>
            <a:ext cx="6097570" cy="5355312"/>
          </a:xfrm>
          <a:prstGeom prst="rect">
            <a:avLst/>
          </a:prstGeom>
          <a:noFill/>
        </p:spPr>
        <p:txBody>
          <a:bodyPr wrap="square" rtlCol="0">
            <a:spAutoFit/>
          </a:bodyPr>
          <a:lstStyle/>
          <a:p>
            <a:r>
              <a:rPr lang="en-US" b="1" dirty="0">
                <a:solidFill>
                  <a:srgbClr val="000072"/>
                </a:solidFill>
              </a:rPr>
              <a:t>Assemble Equipment</a:t>
            </a:r>
            <a:r>
              <a:rPr lang="en-US" dirty="0">
                <a:solidFill>
                  <a:srgbClr val="000000"/>
                </a:solidFill>
              </a:rPr>
              <a:t>:</a:t>
            </a:r>
            <a:endParaRPr lang="en-US" b="1" dirty="0">
              <a:solidFill>
                <a:srgbClr val="000000"/>
              </a:solidFill>
            </a:endParaRPr>
          </a:p>
          <a:p>
            <a:pPr marL="285750" indent="-285750">
              <a:buFont typeface="Arial" panose="020B0604020202020204" pitchFamily="34" charset="0"/>
              <a:buChar char="•"/>
            </a:pPr>
            <a:r>
              <a:rPr lang="en-US" dirty="0">
                <a:solidFill>
                  <a:srgbClr val="000000"/>
                </a:solidFill>
              </a:rPr>
              <a:t>Pencil/eraser</a:t>
            </a:r>
          </a:p>
          <a:p>
            <a:pPr marL="285750" indent="-285750">
              <a:buFont typeface="Arial" panose="020B0604020202020204" pitchFamily="34" charset="0"/>
              <a:buChar char="•"/>
            </a:pPr>
            <a:r>
              <a:rPr lang="en-US" dirty="0">
                <a:solidFill>
                  <a:srgbClr val="000000"/>
                </a:solidFill>
              </a:rPr>
              <a:t>Compass</a:t>
            </a:r>
          </a:p>
          <a:p>
            <a:pPr marL="285750" indent="-285750">
              <a:buFont typeface="Arial" panose="020B0604020202020204" pitchFamily="34" charset="0"/>
              <a:buChar char="•"/>
            </a:pPr>
            <a:r>
              <a:rPr lang="en-US" dirty="0">
                <a:solidFill>
                  <a:srgbClr val="000000"/>
                </a:solidFill>
              </a:rPr>
              <a:t>Flags (18)</a:t>
            </a:r>
          </a:p>
          <a:p>
            <a:pPr marL="285750" indent="-285750">
              <a:buFont typeface="Arial" panose="020B0604020202020204" pitchFamily="34" charset="0"/>
              <a:buChar char="•"/>
            </a:pPr>
            <a:r>
              <a:rPr lang="en-US" dirty="0">
                <a:solidFill>
                  <a:srgbClr val="000000"/>
                </a:solidFill>
              </a:rPr>
              <a:t>Measuring tape (50 m)</a:t>
            </a:r>
          </a:p>
          <a:p>
            <a:pPr marL="285750" indent="-285750">
              <a:buFont typeface="Arial" panose="020B0604020202020204" pitchFamily="34" charset="0"/>
              <a:buChar char="•"/>
            </a:pPr>
            <a:r>
              <a:rPr lang="en-US" dirty="0">
                <a:solidFill>
                  <a:srgbClr val="000000"/>
                </a:solidFill>
              </a:rPr>
              <a:t>1 cm grid paper</a:t>
            </a:r>
          </a:p>
          <a:p>
            <a:endParaRPr lang="en-US" dirty="0">
              <a:solidFill>
                <a:srgbClr val="000000"/>
              </a:solidFill>
            </a:endParaRPr>
          </a:p>
          <a:p>
            <a:r>
              <a:rPr lang="en-US" b="1" dirty="0">
                <a:solidFill>
                  <a:srgbClr val="000072"/>
                </a:solidFill>
              </a:rPr>
              <a:t>Assemble Necessary Documents:</a:t>
            </a:r>
          </a:p>
          <a:p>
            <a:r>
              <a:rPr lang="en-US" b="1" dirty="0">
                <a:hlinkClick r:id="rId4"/>
              </a:rPr>
              <a:t>Mapping Your Hydrosphere Study Site Field Guide</a:t>
            </a:r>
            <a:endParaRPr lang="en-US" b="1" dirty="0"/>
          </a:p>
          <a:p>
            <a:r>
              <a:rPr lang="en-US" b="1" dirty="0">
                <a:hlinkClick r:id="rId5"/>
              </a:rPr>
              <a:t>Hydrosphere Study Site Mapping Sheet</a:t>
            </a:r>
            <a:endParaRPr lang="en-US" b="1" dirty="0"/>
          </a:p>
          <a:p>
            <a:endParaRPr lang="en-US" b="1" i="1" dirty="0">
              <a:solidFill>
                <a:srgbClr val="000072"/>
              </a:solidFill>
            </a:endParaRPr>
          </a:p>
          <a:p>
            <a:r>
              <a:rPr lang="en-US" b="1" dirty="0">
                <a:solidFill>
                  <a:srgbClr val="000072"/>
                </a:solidFill>
              </a:rPr>
              <a:t>Time: </a:t>
            </a:r>
            <a:r>
              <a:rPr lang="en-US" dirty="0">
                <a:solidFill>
                  <a:srgbClr val="000000"/>
                </a:solidFill>
              </a:rPr>
              <a:t>30 -45 minutes</a:t>
            </a:r>
          </a:p>
          <a:p>
            <a:r>
              <a:rPr lang="en-US" b="1" dirty="0">
                <a:solidFill>
                  <a:srgbClr val="000072"/>
                </a:solidFill>
              </a:rPr>
              <a:t>Suggested Frequency</a:t>
            </a:r>
            <a:r>
              <a:rPr lang="en-US" dirty="0">
                <a:solidFill>
                  <a:srgbClr val="000000"/>
                </a:solidFill>
              </a:rPr>
              <a:t>: one time; update if the site changes</a:t>
            </a:r>
          </a:p>
          <a:p>
            <a:endParaRPr lang="en-US" dirty="0">
              <a:solidFill>
                <a:srgbClr val="000000"/>
              </a:solidFill>
            </a:endParaRPr>
          </a:p>
          <a:p>
            <a:pPr lvl="1" algn="just"/>
            <a:endParaRPr lang="en-US" dirty="0"/>
          </a:p>
          <a:p>
            <a:pPr lvl="1" algn="just"/>
            <a:endParaRPr lang="en-US" dirty="0"/>
          </a:p>
          <a:p>
            <a:pPr lvl="1" algn="just"/>
            <a:endParaRPr lang="en-US" dirty="0"/>
          </a:p>
          <a:p>
            <a:pPr lvl="1" algn="just"/>
            <a:endParaRPr lang="en-US" dirty="0"/>
          </a:p>
          <a:p>
            <a:endParaRPr lang="en-US" dirty="0"/>
          </a:p>
        </p:txBody>
      </p:sp>
    </p:spTree>
    <p:extLst>
      <p:ext uri="{BB962C8B-B14F-4D97-AF65-F5344CB8AC3E}">
        <p14:creationId xmlns:p14="http://schemas.microsoft.com/office/powerpoint/2010/main" val="14544372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A45AED-E2A5-D345-AA9C-D2E1C57AA5E2}" type="slidenum">
              <a:rPr lang="en-US" smtClean="0"/>
              <a:t>60</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Creating Your Site Map</a:t>
            </a:r>
          </a:p>
        </p:txBody>
      </p:sp>
      <p:sp>
        <p:nvSpPr>
          <p:cNvPr id="8" name="TextBox 7"/>
          <p:cNvSpPr txBox="1"/>
          <p:nvPr/>
        </p:nvSpPr>
        <p:spPr>
          <a:xfrm>
            <a:off x="839788" y="1691258"/>
            <a:ext cx="7079189" cy="4801314"/>
          </a:xfrm>
          <a:prstGeom prst="rect">
            <a:avLst/>
          </a:prstGeom>
          <a:noFill/>
        </p:spPr>
        <p:txBody>
          <a:bodyPr wrap="square" rtlCol="0">
            <a:spAutoFit/>
          </a:bodyPr>
          <a:lstStyle/>
          <a:p>
            <a:pPr algn="just"/>
            <a:r>
              <a:rPr lang="en-US" dirty="0"/>
              <a:t>1. Select a section of the bank at least 50 meters long as your study area, if possible. You may consider the entire water body as your study area if it is small enough. The area should contain the sampling site where you collect your water measurements as well as a variety of habitats.</a:t>
            </a:r>
          </a:p>
          <a:p>
            <a:pPr algn="just"/>
            <a:endParaRPr lang="en-US" dirty="0"/>
          </a:p>
          <a:p>
            <a:pPr algn="just"/>
            <a:r>
              <a:rPr lang="en-US" dirty="0"/>
              <a:t>2. Use the measuring tape to measure a straight transect, at least 50 meters long, parallel to the shoreline, and within 10 meters of the bank. The transect will be varying distances from the water if the bank is not straight.</a:t>
            </a:r>
          </a:p>
          <a:p>
            <a:pPr algn="just"/>
            <a:endParaRPr lang="en-US" dirty="0"/>
          </a:p>
          <a:p>
            <a:pPr algn="just"/>
            <a:r>
              <a:rPr lang="en-US" dirty="0"/>
              <a:t>3. Place flags at the two ends and at every 2 meters along the transect.</a:t>
            </a:r>
          </a:p>
          <a:p>
            <a:pPr algn="just"/>
            <a:endParaRPr lang="en-US" dirty="0"/>
          </a:p>
          <a:p>
            <a:pPr algn="just"/>
            <a:r>
              <a:rPr lang="en-US" dirty="0"/>
              <a:t>4. Start drawing your map using the flags to help keep it to scale.</a:t>
            </a:r>
          </a:p>
          <a:p>
            <a:pPr algn="just"/>
            <a:endParaRPr lang="en-US" dirty="0"/>
          </a:p>
          <a:p>
            <a:pPr algn="just"/>
            <a:endParaRPr lang="en-US" dirty="0"/>
          </a:p>
          <a:p>
            <a:pPr algn="just"/>
            <a:endParaRPr lang="en-US" dirty="0"/>
          </a:p>
          <a:p>
            <a:pPr algn="just"/>
            <a:endParaRPr lang="en-US" dirty="0"/>
          </a:p>
        </p:txBody>
      </p:sp>
      <p:pic>
        <p:nvPicPr>
          <p:cNvPr id="7" name="Picture 6" descr="Example of a hand-drawn site map: The site map includes the shore line, sandbar, and vegetation. The direction of water flow is indicated. "/>
          <p:cNvPicPr>
            <a:picLocks noChangeAspect="1"/>
          </p:cNvPicPr>
          <p:nvPr/>
        </p:nvPicPr>
        <p:blipFill>
          <a:blip r:embed="rId3"/>
          <a:stretch>
            <a:fillRect/>
          </a:stretch>
        </p:blipFill>
        <p:spPr>
          <a:xfrm>
            <a:off x="7991838" y="1409785"/>
            <a:ext cx="3069466" cy="4508071"/>
          </a:xfrm>
          <a:prstGeom prst="rect">
            <a:avLst/>
          </a:prstGeom>
        </p:spPr>
      </p:pic>
      <p:cxnSp>
        <p:nvCxnSpPr>
          <p:cNvPr id="9" name="Straight Arrow Connector 8" descr="arrow pointing to flags on a measured transect on the site map"/>
          <p:cNvCxnSpPr/>
          <p:nvPr/>
        </p:nvCxnSpPr>
        <p:spPr>
          <a:xfrm>
            <a:off x="6877878" y="4731026"/>
            <a:ext cx="1113960" cy="8491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02906" y="5638379"/>
            <a:ext cx="10786188" cy="646331"/>
          </a:xfrm>
          <a:prstGeom prst="rect">
            <a:avLst/>
          </a:prstGeom>
          <a:noFill/>
        </p:spPr>
        <p:txBody>
          <a:bodyPr wrap="square" rtlCol="0">
            <a:spAutoFit/>
          </a:bodyPr>
          <a:lstStyle/>
          <a:p>
            <a:pPr algn="just"/>
            <a:r>
              <a:rPr lang="en-US" b="1" i="1" dirty="0"/>
              <a:t>Note: Use the Mapping Field Sheet or graph paper with 1 cm squares, </a:t>
            </a:r>
          </a:p>
          <a:p>
            <a:pPr algn="just"/>
            <a:r>
              <a:rPr lang="en-US" b="1" i="1" dirty="0"/>
              <a:t>each square should represent 2 meters. Put the scale on your graph.</a:t>
            </a:r>
          </a:p>
        </p:txBody>
      </p:sp>
    </p:spTree>
    <p:extLst>
      <p:ext uri="{BB962C8B-B14F-4D97-AF65-F5344CB8AC3E}">
        <p14:creationId xmlns:p14="http://schemas.microsoft.com/office/powerpoint/2010/main" val="1649566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61</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Drawing your Site Map</a:t>
            </a:r>
          </a:p>
        </p:txBody>
      </p:sp>
      <p:sp>
        <p:nvSpPr>
          <p:cNvPr id="8" name="TextBox 7"/>
          <p:cNvSpPr txBox="1"/>
          <p:nvPr/>
        </p:nvSpPr>
        <p:spPr>
          <a:xfrm>
            <a:off x="839788" y="1691258"/>
            <a:ext cx="6587379" cy="4247317"/>
          </a:xfrm>
          <a:prstGeom prst="rect">
            <a:avLst/>
          </a:prstGeom>
          <a:noFill/>
        </p:spPr>
        <p:txBody>
          <a:bodyPr wrap="square" rtlCol="0">
            <a:spAutoFit/>
          </a:bodyPr>
          <a:lstStyle/>
          <a:p>
            <a:pPr algn="just"/>
            <a:r>
              <a:rPr lang="en-US" dirty="0"/>
              <a:t>5. </a:t>
            </a:r>
            <a:r>
              <a:rPr lang="en-US" b="1" dirty="0">
                <a:solidFill>
                  <a:srgbClr val="000090"/>
                </a:solidFill>
              </a:rPr>
              <a:t>Mark the transect </a:t>
            </a:r>
            <a:r>
              <a:rPr lang="en-US" dirty="0"/>
              <a:t>and flag positions on the map.</a:t>
            </a:r>
          </a:p>
          <a:p>
            <a:pPr algn="just"/>
            <a:endParaRPr lang="en-US" dirty="0"/>
          </a:p>
          <a:p>
            <a:pPr algn="just"/>
            <a:r>
              <a:rPr lang="en-US" dirty="0"/>
              <a:t>6. </a:t>
            </a:r>
            <a:r>
              <a:rPr lang="en-US" b="1" dirty="0">
                <a:solidFill>
                  <a:srgbClr val="000090"/>
                </a:solidFill>
              </a:rPr>
              <a:t>Draw the waterline </a:t>
            </a:r>
            <a:r>
              <a:rPr lang="en-US" dirty="0"/>
              <a:t>or bank by measuring from each flag directly to the water, placing a small dot on the map to show the waterline, then connect the dots with a dotted line to indicate the bank.</a:t>
            </a:r>
          </a:p>
          <a:p>
            <a:pPr algn="just"/>
            <a:endParaRPr lang="en-US" dirty="0"/>
          </a:p>
          <a:p>
            <a:pPr algn="just"/>
            <a:r>
              <a:rPr lang="en-US" dirty="0"/>
              <a:t>7. Put in the opposite bank or indicate the </a:t>
            </a:r>
            <a:r>
              <a:rPr lang="en-US" b="1" dirty="0">
                <a:solidFill>
                  <a:srgbClr val="000090"/>
                </a:solidFill>
              </a:rPr>
              <a:t>approximate distance to the opposite bank </a:t>
            </a:r>
            <a:r>
              <a:rPr lang="en-US" dirty="0"/>
              <a:t>if known.</a:t>
            </a:r>
          </a:p>
          <a:p>
            <a:pPr algn="just"/>
            <a:endParaRPr lang="en-US" dirty="0"/>
          </a:p>
          <a:p>
            <a:pPr algn="just"/>
            <a:r>
              <a:rPr lang="en-US" dirty="0"/>
              <a:t>8. Use an arrow to indicate the </a:t>
            </a:r>
            <a:r>
              <a:rPr lang="en-US" b="1" dirty="0">
                <a:solidFill>
                  <a:srgbClr val="000090"/>
                </a:solidFill>
              </a:rPr>
              <a:t>direction of water flow</a:t>
            </a:r>
            <a:r>
              <a:rPr lang="en-US" dirty="0"/>
              <a:t> or the inlet and outlet of your water body.</a:t>
            </a:r>
          </a:p>
          <a:p>
            <a:pPr algn="just"/>
            <a:endParaRPr lang="en-US" dirty="0"/>
          </a:p>
          <a:p>
            <a:pPr algn="just"/>
            <a:endParaRPr lang="en-US" dirty="0"/>
          </a:p>
          <a:p>
            <a:pPr algn="just"/>
            <a:endParaRPr lang="en-US" dirty="0"/>
          </a:p>
          <a:p>
            <a:pPr algn="just"/>
            <a:endParaRPr lang="en-US" dirty="0"/>
          </a:p>
        </p:txBody>
      </p:sp>
      <p:pic>
        <p:nvPicPr>
          <p:cNvPr id="10" name="Picture 9" descr="Image of a student-drawn map showing the features described on this slide."/>
          <p:cNvPicPr>
            <a:picLocks noChangeAspect="1"/>
          </p:cNvPicPr>
          <p:nvPr/>
        </p:nvPicPr>
        <p:blipFill>
          <a:blip r:embed="rId3"/>
          <a:stretch>
            <a:fillRect/>
          </a:stretch>
        </p:blipFill>
        <p:spPr>
          <a:xfrm>
            <a:off x="7691418" y="1242440"/>
            <a:ext cx="3442747" cy="5144952"/>
          </a:xfrm>
          <a:prstGeom prst="rect">
            <a:avLst/>
          </a:prstGeom>
        </p:spPr>
      </p:pic>
    </p:spTree>
    <p:extLst>
      <p:ext uri="{BB962C8B-B14F-4D97-AF65-F5344CB8AC3E}">
        <p14:creationId xmlns:p14="http://schemas.microsoft.com/office/powerpoint/2010/main" val="6493485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62</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Create a Key for your Map</a:t>
            </a:r>
          </a:p>
        </p:txBody>
      </p:sp>
      <p:sp>
        <p:nvSpPr>
          <p:cNvPr id="8" name="TextBox 7"/>
          <p:cNvSpPr txBox="1"/>
          <p:nvPr/>
        </p:nvSpPr>
        <p:spPr>
          <a:xfrm>
            <a:off x="781880" y="1600200"/>
            <a:ext cx="10608364" cy="6124754"/>
          </a:xfrm>
          <a:prstGeom prst="rect">
            <a:avLst/>
          </a:prstGeom>
          <a:noFill/>
        </p:spPr>
        <p:txBody>
          <a:bodyPr wrap="square" rtlCol="0">
            <a:spAutoFit/>
          </a:bodyPr>
          <a:lstStyle/>
          <a:p>
            <a:pPr algn="just"/>
            <a:r>
              <a:rPr lang="en-US" sz="1600" dirty="0"/>
              <a:t>9. Create a key with symbols for special features found at your site. Use these symbols to indicate where special features are located on the map. Suggested features include:</a:t>
            </a:r>
          </a:p>
          <a:p>
            <a:pPr algn="just"/>
            <a:endParaRPr lang="en-US" sz="1600" dirty="0"/>
          </a:p>
          <a:p>
            <a:pPr algn="just"/>
            <a:r>
              <a:rPr lang="en-US" sz="1600" dirty="0"/>
              <a:t>Within the sampling area: riffle areas, pools, vegetated areas, logs, rocky areas, gravel bars, bridges, docks, jetties, dams, etc.</a:t>
            </a:r>
          </a:p>
          <a:p>
            <a:pPr algn="just"/>
            <a:r>
              <a:rPr lang="en-US" sz="1600" dirty="0"/>
              <a:t>Around the sampling area: land cover (or MUC codes), geological features such as cliffs or rocky outcrops, man-made features such as houses, parks, parking lots, factories, roads, dumps or debris, etc.</a:t>
            </a:r>
          </a:p>
          <a:p>
            <a:pPr algn="just"/>
            <a:endParaRPr lang="en-US" sz="1600" dirty="0"/>
          </a:p>
          <a:p>
            <a:pPr algn="just"/>
            <a:r>
              <a:rPr lang="en-US" sz="1600" dirty="0"/>
              <a:t>10. Show the location of your Hydrosphere Sampling Site.</a:t>
            </a:r>
          </a:p>
          <a:p>
            <a:pPr algn="just"/>
            <a:endParaRPr lang="en-US" sz="1600" dirty="0"/>
          </a:p>
          <a:p>
            <a:pPr algn="just"/>
            <a:r>
              <a:rPr lang="en-US" sz="1600" dirty="0"/>
              <a:t>11. Include the following information on the map:</a:t>
            </a:r>
          </a:p>
          <a:p>
            <a:pPr marL="342900" algn="just"/>
            <a:r>
              <a:rPr lang="en-US" sz="1600" dirty="0"/>
              <a:t>• Name of site</a:t>
            </a:r>
          </a:p>
          <a:p>
            <a:pPr marL="342900" algn="just"/>
            <a:r>
              <a:rPr lang="en-US" sz="1600" dirty="0"/>
              <a:t>• Name of water body</a:t>
            </a:r>
          </a:p>
          <a:p>
            <a:pPr marL="342900" algn="just"/>
            <a:r>
              <a:rPr lang="en-US" sz="1600" dirty="0"/>
              <a:t>• North arrow</a:t>
            </a:r>
          </a:p>
          <a:p>
            <a:pPr marL="342900" algn="just"/>
            <a:r>
              <a:rPr lang="en-US" sz="1600" dirty="0"/>
              <a:t>• Date</a:t>
            </a:r>
          </a:p>
          <a:p>
            <a:pPr marL="342900" algn="just"/>
            <a:r>
              <a:rPr lang="en-US" sz="1600" dirty="0"/>
              <a:t>• Scale (e.g., 1 cm = 3 m)</a:t>
            </a:r>
          </a:p>
          <a:p>
            <a:pPr marL="342900" algn="just"/>
            <a:r>
              <a:rPr lang="en-US" sz="1600" dirty="0"/>
              <a:t>• Key to all symbols used on the map</a:t>
            </a:r>
          </a:p>
          <a:p>
            <a:pPr marL="342900" algn="just"/>
            <a:endParaRPr lang="en-US" sz="1600" dirty="0"/>
          </a:p>
          <a:p>
            <a:pPr algn="just"/>
            <a:r>
              <a:rPr lang="en-US" sz="1600" dirty="0"/>
              <a:t>12. Scan your map to have an electronic version to keep for your reference and to share with others.</a:t>
            </a:r>
          </a:p>
          <a:p>
            <a:pPr algn="just"/>
            <a:endParaRPr lang="en-US" sz="1600" dirty="0"/>
          </a:p>
          <a:p>
            <a:pPr algn="just"/>
            <a:r>
              <a:rPr lang="en-US" sz="1600" b="1" dirty="0">
                <a:solidFill>
                  <a:srgbClr val="243A9D"/>
                </a:solidFill>
              </a:rPr>
              <a:t>Let’s now check our understanding! </a:t>
            </a:r>
          </a:p>
          <a:p>
            <a:pPr algn="just"/>
            <a:endParaRPr lang="en-US" dirty="0"/>
          </a:p>
          <a:p>
            <a:pPr algn="just"/>
            <a:endParaRPr lang="en-US" dirty="0"/>
          </a:p>
          <a:p>
            <a:pPr algn="just"/>
            <a:endParaRPr lang="en-US" dirty="0"/>
          </a:p>
          <a:p>
            <a:pPr algn="just"/>
            <a:endParaRPr lang="en-US" dirty="0"/>
          </a:p>
        </p:txBody>
      </p:sp>
      <p:pic>
        <p:nvPicPr>
          <p:cNvPr id="11" name="Picture 10" descr="Image of a Map key. This shows the direction of steam flow, flags, vegetation, houses, shoreline, sandbar and veget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095" y="3850839"/>
            <a:ext cx="3982097" cy="1299659"/>
          </a:xfrm>
          <a:prstGeom prst="rect">
            <a:avLst/>
          </a:prstGeom>
          <a:solidFill>
            <a:srgbClr val="C0504D"/>
          </a:solidFill>
          <a:ln w="38100" cmpd="sng">
            <a:solidFill>
              <a:srgbClr val="FF0000"/>
            </a:solidFill>
          </a:ln>
        </p:spPr>
      </p:pic>
    </p:spTree>
    <p:extLst>
      <p:ext uri="{BB962C8B-B14F-4D97-AF65-F5344CB8AC3E}">
        <p14:creationId xmlns:p14="http://schemas.microsoft.com/office/powerpoint/2010/main" val="2879786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63</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pic>
        <p:nvPicPr>
          <p:cNvPr id="6" name="Picture 5"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0"/>
            <a:ext cx="10294377" cy="1600200"/>
          </a:xfrm>
        </p:spPr>
        <p:txBody>
          <a:bodyPr/>
          <a:lstStyle/>
          <a:p>
            <a:r>
              <a:rPr lang="en-US" dirty="0"/>
              <a:t>Review Your Understanding! Question 11</a:t>
            </a:r>
          </a:p>
        </p:txBody>
      </p:sp>
      <p:pic>
        <p:nvPicPr>
          <p:cNvPr id="7" name="Picture 6" descr="watermark image of a stream in everglades"/>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1406531"/>
            <a:ext cx="12192000" cy="5459323"/>
          </a:xfrm>
          <a:prstGeom prst="rect">
            <a:avLst/>
          </a:prstGeom>
        </p:spPr>
      </p:pic>
      <p:sp>
        <p:nvSpPr>
          <p:cNvPr id="8" name="TextBox 7"/>
          <p:cNvSpPr txBox="1"/>
          <p:nvPr/>
        </p:nvSpPr>
        <p:spPr>
          <a:xfrm>
            <a:off x="839788" y="1691258"/>
            <a:ext cx="10431592" cy="4154984"/>
          </a:xfrm>
          <a:prstGeom prst="rect">
            <a:avLst/>
          </a:prstGeom>
          <a:noFill/>
        </p:spPr>
        <p:txBody>
          <a:bodyPr wrap="square" rtlCol="0">
            <a:spAutoFit/>
          </a:bodyPr>
          <a:lstStyle/>
          <a:p>
            <a:r>
              <a:rPr lang="en-US" sz="2400" b="1" dirty="0">
                <a:solidFill>
                  <a:srgbClr val="243A9D"/>
                </a:solidFill>
              </a:rPr>
              <a:t>If you have three potential sites close to choose from, which of the following is the most preferable Hydrosphere Study Site for your GLOBE investigation?</a:t>
            </a:r>
          </a:p>
          <a:p>
            <a:r>
              <a:rPr lang="en-US" sz="2400" b="1" dirty="0">
                <a:solidFill>
                  <a:srgbClr val="243A9D"/>
                </a:solidFill>
              </a:rPr>
              <a:t> </a:t>
            </a:r>
          </a:p>
          <a:p>
            <a:r>
              <a:rPr lang="en-US" sz="2400" b="1" dirty="0">
                <a:solidFill>
                  <a:srgbClr val="243A9D"/>
                </a:solidFill>
              </a:rPr>
              <a:t>a. Irrigation ditch </a:t>
            </a:r>
          </a:p>
          <a:p>
            <a:r>
              <a:rPr lang="en-US" sz="2400" b="1" dirty="0">
                <a:solidFill>
                  <a:srgbClr val="243A9D"/>
                </a:solidFill>
              </a:rPr>
              <a:t>b. Pond</a:t>
            </a:r>
          </a:p>
          <a:p>
            <a:r>
              <a:rPr lang="en-US" sz="2400" b="1" dirty="0">
                <a:solidFill>
                  <a:srgbClr val="243A9D"/>
                </a:solidFill>
              </a:rPr>
              <a:t>c. Stream or River</a:t>
            </a:r>
          </a:p>
          <a:p>
            <a:endParaRPr lang="en-US" sz="2400" b="1" dirty="0">
              <a:solidFill>
                <a:srgbClr val="243A9D"/>
              </a:solidFill>
            </a:endParaRPr>
          </a:p>
          <a:p>
            <a:r>
              <a:rPr lang="en-US" sz="2400" b="1" dirty="0"/>
              <a:t>What is your answer?</a:t>
            </a:r>
          </a:p>
          <a:p>
            <a:pPr algn="just"/>
            <a:endParaRPr lang="en-US" dirty="0"/>
          </a:p>
          <a:p>
            <a:pPr algn="just"/>
            <a:endParaRPr lang="en-US" dirty="0"/>
          </a:p>
          <a:p>
            <a:pPr algn="just"/>
            <a:endParaRPr lang="en-US" dirty="0"/>
          </a:p>
          <a:p>
            <a:pPr algn="just"/>
            <a:endParaRPr lang="en-US" dirty="0"/>
          </a:p>
        </p:txBody>
      </p:sp>
    </p:spTree>
    <p:extLst>
      <p:ext uri="{BB962C8B-B14F-4D97-AF65-F5344CB8AC3E}">
        <p14:creationId xmlns:p14="http://schemas.microsoft.com/office/powerpoint/2010/main" val="3366793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64</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pic>
        <p:nvPicPr>
          <p:cNvPr id="6" name="Picture 5"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0"/>
            <a:ext cx="10294377" cy="1600200"/>
          </a:xfrm>
        </p:spPr>
        <p:txBody>
          <a:bodyPr/>
          <a:lstStyle/>
          <a:p>
            <a:r>
              <a:rPr lang="en-US" dirty="0"/>
              <a:t>Review Your Understanding! Answer to Question 11</a:t>
            </a:r>
          </a:p>
        </p:txBody>
      </p:sp>
      <p:pic>
        <p:nvPicPr>
          <p:cNvPr id="7" name="Picture 6" descr="watermark image of a stream in everglades"/>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1431661"/>
            <a:ext cx="12192000" cy="5459323"/>
          </a:xfrm>
          <a:prstGeom prst="rect">
            <a:avLst/>
          </a:prstGeom>
        </p:spPr>
      </p:pic>
      <p:sp>
        <p:nvSpPr>
          <p:cNvPr id="8" name="TextBox 7"/>
          <p:cNvSpPr txBox="1"/>
          <p:nvPr/>
        </p:nvSpPr>
        <p:spPr>
          <a:xfrm>
            <a:off x="880204" y="1714500"/>
            <a:ext cx="10431592" cy="4524315"/>
          </a:xfrm>
          <a:prstGeom prst="rect">
            <a:avLst/>
          </a:prstGeom>
          <a:noFill/>
        </p:spPr>
        <p:txBody>
          <a:bodyPr wrap="square" rtlCol="0">
            <a:spAutoFit/>
          </a:bodyPr>
          <a:lstStyle/>
          <a:p>
            <a:r>
              <a:rPr lang="en-US" sz="2400" b="1" dirty="0">
                <a:solidFill>
                  <a:srgbClr val="243A9D"/>
                </a:solidFill>
              </a:rPr>
              <a:t>If you have three potential sites close to choose from, which of the following is the most preferable Hydrosphere Study Site for your GLOBE investigation?</a:t>
            </a:r>
          </a:p>
          <a:p>
            <a:r>
              <a:rPr lang="en-US" sz="2400" b="1" dirty="0">
                <a:solidFill>
                  <a:srgbClr val="243A9D"/>
                </a:solidFill>
              </a:rPr>
              <a:t> </a:t>
            </a:r>
          </a:p>
          <a:p>
            <a:r>
              <a:rPr lang="en-US" sz="2400" b="1" dirty="0">
                <a:solidFill>
                  <a:srgbClr val="243A9D"/>
                </a:solidFill>
              </a:rPr>
              <a:t>a. Irrigation ditch </a:t>
            </a:r>
          </a:p>
          <a:p>
            <a:r>
              <a:rPr lang="en-US" sz="2400" b="1" dirty="0">
                <a:solidFill>
                  <a:srgbClr val="243A9D"/>
                </a:solidFill>
              </a:rPr>
              <a:t>b. Pond</a:t>
            </a:r>
          </a:p>
          <a:p>
            <a:r>
              <a:rPr lang="en-US" sz="2400" b="1" dirty="0">
                <a:solidFill>
                  <a:srgbClr val="FF0000"/>
                </a:solidFill>
              </a:rPr>
              <a:t>c. Stream or River </a:t>
            </a:r>
            <a:r>
              <a:rPr lang="en-US" sz="2400" b="1" dirty="0">
                <a:solidFill>
                  <a:srgbClr val="FF0000"/>
                </a:solidFill>
                <a:sym typeface="Wingdings"/>
              </a:rPr>
              <a:t> </a:t>
            </a:r>
            <a:r>
              <a:rPr lang="en-US" sz="2400" b="1" i="1" dirty="0">
                <a:solidFill>
                  <a:srgbClr val="FF0000"/>
                </a:solidFill>
                <a:sym typeface="Wingdings"/>
              </a:rPr>
              <a:t>correct!</a:t>
            </a:r>
          </a:p>
          <a:p>
            <a:endParaRPr lang="en-US" sz="2400" b="1" i="1" dirty="0">
              <a:solidFill>
                <a:srgbClr val="FF0000"/>
              </a:solidFill>
              <a:sym typeface="Wingdings"/>
            </a:endParaRPr>
          </a:p>
          <a:p>
            <a:r>
              <a:rPr lang="en-US" sz="2400" dirty="0"/>
              <a:t> </a:t>
            </a:r>
            <a:r>
              <a:rPr lang="en-US" sz="2400" b="1" dirty="0"/>
              <a:t>Were you correct? Proceed to the next question!</a:t>
            </a:r>
          </a:p>
          <a:p>
            <a:endParaRPr lang="en-US" sz="2400" b="1" i="1" dirty="0">
              <a:solidFill>
                <a:srgbClr val="FF0000"/>
              </a:solidFill>
            </a:endParaRPr>
          </a:p>
          <a:p>
            <a:pPr algn="just"/>
            <a:endParaRPr lang="en-US" dirty="0"/>
          </a:p>
          <a:p>
            <a:pPr algn="just"/>
            <a:endParaRPr lang="en-US" dirty="0"/>
          </a:p>
          <a:p>
            <a:pPr algn="just"/>
            <a:endParaRPr lang="en-US" dirty="0"/>
          </a:p>
          <a:p>
            <a:pPr algn="just"/>
            <a:endParaRPr lang="en-US" dirty="0"/>
          </a:p>
        </p:txBody>
      </p:sp>
    </p:spTree>
    <p:extLst>
      <p:ext uri="{BB962C8B-B14F-4D97-AF65-F5344CB8AC3E}">
        <p14:creationId xmlns:p14="http://schemas.microsoft.com/office/powerpoint/2010/main" val="92211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65</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pic>
        <p:nvPicPr>
          <p:cNvPr id="6" name="Picture 5"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0"/>
            <a:ext cx="10294377" cy="1600200"/>
          </a:xfrm>
        </p:spPr>
        <p:txBody>
          <a:bodyPr/>
          <a:lstStyle/>
          <a:p>
            <a:r>
              <a:rPr lang="en-US" dirty="0"/>
              <a:t>Review Your Understanding! Question 12</a:t>
            </a:r>
          </a:p>
        </p:txBody>
      </p:sp>
      <p:sp>
        <p:nvSpPr>
          <p:cNvPr id="8" name="TextBox 7"/>
          <p:cNvSpPr txBox="1"/>
          <p:nvPr/>
        </p:nvSpPr>
        <p:spPr>
          <a:xfrm>
            <a:off x="839788" y="1691258"/>
            <a:ext cx="10431592" cy="4154984"/>
          </a:xfrm>
          <a:prstGeom prst="rect">
            <a:avLst/>
          </a:prstGeom>
          <a:noFill/>
        </p:spPr>
        <p:txBody>
          <a:bodyPr wrap="square" rtlCol="0">
            <a:spAutoFit/>
          </a:bodyPr>
          <a:lstStyle/>
          <a:p>
            <a:r>
              <a:rPr lang="en-US" sz="2400" b="1" dirty="0">
                <a:solidFill>
                  <a:srgbClr val="243A9D"/>
                </a:solidFill>
              </a:rPr>
              <a:t>When using a GPS receiver, how many measurements should you make at one minute intervals?  You will average these measurements. </a:t>
            </a:r>
          </a:p>
          <a:p>
            <a:endParaRPr lang="en-US" sz="2400" b="1" dirty="0">
              <a:solidFill>
                <a:srgbClr val="243A9D"/>
              </a:solidFill>
            </a:endParaRPr>
          </a:p>
          <a:p>
            <a:r>
              <a:rPr lang="en-US" sz="2400" b="1" dirty="0">
                <a:solidFill>
                  <a:srgbClr val="243A9D"/>
                </a:solidFill>
              </a:rPr>
              <a:t>a. 2 or 3 (either 2D or 3D)</a:t>
            </a:r>
          </a:p>
          <a:p>
            <a:r>
              <a:rPr lang="en-US" sz="2400" b="1" dirty="0">
                <a:solidFill>
                  <a:srgbClr val="243A9D"/>
                </a:solidFill>
              </a:rPr>
              <a:t>b. 4</a:t>
            </a:r>
          </a:p>
          <a:p>
            <a:r>
              <a:rPr lang="en-US" sz="2400" b="1" dirty="0">
                <a:solidFill>
                  <a:srgbClr val="243A9D"/>
                </a:solidFill>
              </a:rPr>
              <a:t>c. 5</a:t>
            </a:r>
          </a:p>
          <a:p>
            <a:endParaRPr lang="en-US" sz="2400" b="1" dirty="0"/>
          </a:p>
          <a:p>
            <a:r>
              <a:rPr lang="en-US" sz="2400" b="1" dirty="0"/>
              <a:t>What is your answer? </a:t>
            </a:r>
          </a:p>
          <a:p>
            <a:pPr algn="just"/>
            <a:endParaRPr lang="en-US" dirty="0"/>
          </a:p>
          <a:p>
            <a:pPr algn="just"/>
            <a:endParaRPr lang="en-US" dirty="0"/>
          </a:p>
          <a:p>
            <a:pPr algn="just"/>
            <a:endParaRPr lang="en-US" dirty="0"/>
          </a:p>
          <a:p>
            <a:pPr algn="just"/>
            <a:endParaRPr lang="en-US" dirty="0"/>
          </a:p>
        </p:txBody>
      </p:sp>
      <p:pic>
        <p:nvPicPr>
          <p:cNvPr id="7" name="Picture 6" descr="watermark image of a stream in everglades"/>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Tree>
    <p:extLst>
      <p:ext uri="{BB962C8B-B14F-4D97-AF65-F5344CB8AC3E}">
        <p14:creationId xmlns:p14="http://schemas.microsoft.com/office/powerpoint/2010/main" val="518486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66</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pic>
        <p:nvPicPr>
          <p:cNvPr id="6" name="Picture 5"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0"/>
            <a:ext cx="10294377" cy="1600200"/>
          </a:xfrm>
        </p:spPr>
        <p:txBody>
          <a:bodyPr/>
          <a:lstStyle/>
          <a:p>
            <a:r>
              <a:rPr lang="en-US" dirty="0"/>
              <a:t>Review Your Understanding! Answer to Question 12</a:t>
            </a:r>
          </a:p>
        </p:txBody>
      </p:sp>
      <p:sp>
        <p:nvSpPr>
          <p:cNvPr id="8" name="TextBox 7"/>
          <p:cNvSpPr txBox="1"/>
          <p:nvPr/>
        </p:nvSpPr>
        <p:spPr>
          <a:xfrm>
            <a:off x="839788" y="1691258"/>
            <a:ext cx="10431592" cy="4524315"/>
          </a:xfrm>
          <a:prstGeom prst="rect">
            <a:avLst/>
          </a:prstGeom>
          <a:noFill/>
        </p:spPr>
        <p:txBody>
          <a:bodyPr wrap="square" rtlCol="0">
            <a:spAutoFit/>
          </a:bodyPr>
          <a:lstStyle/>
          <a:p>
            <a:r>
              <a:rPr lang="en-US" sz="2400" b="1" dirty="0">
                <a:solidFill>
                  <a:srgbClr val="243A9D"/>
                </a:solidFill>
              </a:rPr>
              <a:t>When using a GPS receiver, how many measurements should you make at one minute intervals?  You will average these measurements. </a:t>
            </a:r>
          </a:p>
          <a:p>
            <a:endParaRPr lang="en-US" sz="2400" b="1" dirty="0">
              <a:solidFill>
                <a:srgbClr val="243A9D"/>
              </a:solidFill>
            </a:endParaRPr>
          </a:p>
          <a:p>
            <a:r>
              <a:rPr lang="en-US" sz="2400" b="1" dirty="0">
                <a:solidFill>
                  <a:srgbClr val="243A9D"/>
                </a:solidFill>
              </a:rPr>
              <a:t>a. 2 or 3 (either 2D or 3D)</a:t>
            </a:r>
          </a:p>
          <a:p>
            <a:r>
              <a:rPr lang="en-US" sz="2400" b="1" dirty="0">
                <a:solidFill>
                  <a:srgbClr val="243A9D"/>
                </a:solidFill>
              </a:rPr>
              <a:t>b. 4</a:t>
            </a:r>
          </a:p>
          <a:p>
            <a:r>
              <a:rPr lang="en-US" sz="2400" b="1" dirty="0">
                <a:solidFill>
                  <a:srgbClr val="FF0000"/>
                </a:solidFill>
              </a:rPr>
              <a:t>c. 5 </a:t>
            </a:r>
            <a:r>
              <a:rPr lang="en-US" sz="2400" b="1" dirty="0">
                <a:solidFill>
                  <a:srgbClr val="FF0000"/>
                </a:solidFill>
                <a:sym typeface="Wingdings"/>
              </a:rPr>
              <a:t> </a:t>
            </a:r>
            <a:r>
              <a:rPr lang="en-US" sz="2400" b="1" i="1" dirty="0">
                <a:solidFill>
                  <a:srgbClr val="FF0000"/>
                </a:solidFill>
                <a:sym typeface="Wingdings"/>
              </a:rPr>
              <a:t>correct!</a:t>
            </a:r>
          </a:p>
          <a:p>
            <a:endParaRPr lang="en-US" sz="2400" b="1" i="1" dirty="0">
              <a:solidFill>
                <a:srgbClr val="FF0000"/>
              </a:solidFill>
              <a:sym typeface="Wingdings"/>
            </a:endParaRPr>
          </a:p>
          <a:p>
            <a:r>
              <a:rPr lang="en-US" sz="2400" dirty="0"/>
              <a:t> </a:t>
            </a:r>
            <a:r>
              <a:rPr lang="en-US" sz="2400" b="1" dirty="0"/>
              <a:t>Were you correct? Proceed to the next question!</a:t>
            </a:r>
          </a:p>
          <a:p>
            <a:endParaRPr lang="en-US" sz="2400" b="1" i="1" dirty="0">
              <a:solidFill>
                <a:srgbClr val="FF0000"/>
              </a:solidFill>
            </a:endParaRPr>
          </a:p>
          <a:p>
            <a:pPr algn="just"/>
            <a:endParaRPr lang="en-US" dirty="0"/>
          </a:p>
          <a:p>
            <a:pPr algn="just"/>
            <a:endParaRPr lang="en-US" dirty="0"/>
          </a:p>
          <a:p>
            <a:pPr algn="just"/>
            <a:endParaRPr lang="en-US" dirty="0"/>
          </a:p>
          <a:p>
            <a:pPr algn="just"/>
            <a:endParaRPr lang="en-US" dirty="0"/>
          </a:p>
        </p:txBody>
      </p:sp>
      <p:pic>
        <p:nvPicPr>
          <p:cNvPr id="7" name="Picture 6" descr="watermark image of a stream in everglades"/>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Tree>
    <p:extLst>
      <p:ext uri="{BB962C8B-B14F-4D97-AF65-F5344CB8AC3E}">
        <p14:creationId xmlns:p14="http://schemas.microsoft.com/office/powerpoint/2010/main" val="6041222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67</a:t>
            </a:fld>
            <a:endParaRPr lang="en-US" dirty="0"/>
          </a:p>
        </p:txBody>
      </p:sp>
      <p:pic>
        <p:nvPicPr>
          <p:cNvPr id="12" name="Content Placeholder 11" descr="Introduction to the Hydrosphe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914400"/>
          </a:xfrm>
        </p:spPr>
      </p:pic>
      <p:pic>
        <p:nvPicPr>
          <p:cNvPr id="6" name="Picture 5" descr="TEST Your Knowled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0"/>
            <a:ext cx="10294377" cy="1600200"/>
          </a:xfrm>
        </p:spPr>
        <p:txBody>
          <a:bodyPr/>
          <a:lstStyle/>
          <a:p>
            <a:r>
              <a:rPr lang="en-US" dirty="0"/>
              <a:t>Review Your Understanding! Question 13</a:t>
            </a:r>
          </a:p>
        </p:txBody>
      </p:sp>
      <p:sp>
        <p:nvSpPr>
          <p:cNvPr id="8" name="TextBox 7"/>
          <p:cNvSpPr txBox="1"/>
          <p:nvPr/>
        </p:nvSpPr>
        <p:spPr>
          <a:xfrm>
            <a:off x="839788" y="1691258"/>
            <a:ext cx="10431592" cy="4616648"/>
          </a:xfrm>
          <a:prstGeom prst="rect">
            <a:avLst/>
          </a:prstGeom>
          <a:noFill/>
        </p:spPr>
        <p:txBody>
          <a:bodyPr wrap="square" rtlCol="0">
            <a:spAutoFit/>
          </a:bodyPr>
          <a:lstStyle/>
          <a:p>
            <a:r>
              <a:rPr lang="en-US" sz="2400" b="1" dirty="0">
                <a:solidFill>
                  <a:srgbClr val="243A9D"/>
                </a:solidFill>
              </a:rPr>
              <a:t>If your water body does not have a name, what do you record on the Hydrosphere or your data sheet and upload to the GLOBE Mobile Data Entry App?</a:t>
            </a:r>
          </a:p>
          <a:p>
            <a:endParaRPr lang="en-US" sz="2400" b="1" dirty="0">
              <a:solidFill>
                <a:srgbClr val="243A9D"/>
              </a:solidFill>
            </a:endParaRPr>
          </a:p>
          <a:p>
            <a:r>
              <a:rPr lang="en-US" sz="2400" b="1" dirty="0">
                <a:solidFill>
                  <a:srgbClr val="243A9D"/>
                </a:solidFill>
              </a:rPr>
              <a:t>a. Leave this field blank</a:t>
            </a:r>
          </a:p>
          <a:p>
            <a:r>
              <a:rPr lang="en-US" sz="2400" b="1" dirty="0">
                <a:solidFill>
                  <a:srgbClr val="243A9D"/>
                </a:solidFill>
              </a:rPr>
              <a:t>b. Create a descriptive name, such as “Unnamed Stream, north tributary to Bear Creek”. </a:t>
            </a:r>
          </a:p>
          <a:p>
            <a:endParaRPr lang="en-US" sz="2400" b="1" dirty="0">
              <a:solidFill>
                <a:srgbClr val="243A9D"/>
              </a:solidFill>
            </a:endParaRPr>
          </a:p>
          <a:p>
            <a:r>
              <a:rPr lang="en-US" sz="2400" b="1" dirty="0"/>
              <a:t>What is you answer?</a:t>
            </a:r>
          </a:p>
          <a:p>
            <a:pPr algn="just"/>
            <a:endParaRPr lang="en-US" sz="2400" dirty="0"/>
          </a:p>
          <a:p>
            <a:pPr algn="just"/>
            <a:endParaRPr lang="en-US" dirty="0"/>
          </a:p>
          <a:p>
            <a:pPr algn="just"/>
            <a:endParaRPr lang="en-US" dirty="0"/>
          </a:p>
          <a:p>
            <a:pPr algn="just"/>
            <a:endParaRPr lang="en-US" dirty="0"/>
          </a:p>
        </p:txBody>
      </p:sp>
    </p:spTree>
    <p:extLst>
      <p:ext uri="{BB962C8B-B14F-4D97-AF65-F5344CB8AC3E}">
        <p14:creationId xmlns:p14="http://schemas.microsoft.com/office/powerpoint/2010/main" val="11495651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68</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pic>
        <p:nvPicPr>
          <p:cNvPr id="6" name="Picture 5"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0"/>
            <a:ext cx="10294377" cy="1600200"/>
          </a:xfrm>
        </p:spPr>
        <p:txBody>
          <a:bodyPr/>
          <a:lstStyle/>
          <a:p>
            <a:r>
              <a:rPr lang="en-US" dirty="0"/>
              <a:t>Review Your Understanding! Answer to Question 13</a:t>
            </a:r>
          </a:p>
        </p:txBody>
      </p:sp>
      <p:sp>
        <p:nvSpPr>
          <p:cNvPr id="8" name="TextBox 7"/>
          <p:cNvSpPr txBox="1"/>
          <p:nvPr/>
        </p:nvSpPr>
        <p:spPr>
          <a:xfrm>
            <a:off x="839788" y="1691258"/>
            <a:ext cx="10431592" cy="4524315"/>
          </a:xfrm>
          <a:prstGeom prst="rect">
            <a:avLst/>
          </a:prstGeom>
          <a:noFill/>
        </p:spPr>
        <p:txBody>
          <a:bodyPr wrap="square" rtlCol="0">
            <a:spAutoFit/>
          </a:bodyPr>
          <a:lstStyle/>
          <a:p>
            <a:r>
              <a:rPr lang="en-US" sz="2400" b="1" dirty="0">
                <a:solidFill>
                  <a:srgbClr val="243A9D"/>
                </a:solidFill>
              </a:rPr>
              <a:t>If your water body does not have a name, what do you record on the Hydrosphere or your data sheet  and upload to the GLOBE Mobile Data Entry App?</a:t>
            </a:r>
          </a:p>
          <a:p>
            <a:endParaRPr lang="en-US" sz="2400" b="1" dirty="0">
              <a:solidFill>
                <a:srgbClr val="243A9D"/>
              </a:solidFill>
            </a:endParaRPr>
          </a:p>
          <a:p>
            <a:r>
              <a:rPr lang="en-US" sz="2400" b="1" dirty="0">
                <a:solidFill>
                  <a:srgbClr val="243A9D"/>
                </a:solidFill>
              </a:rPr>
              <a:t>a. Leave this field blank</a:t>
            </a:r>
          </a:p>
          <a:p>
            <a:r>
              <a:rPr lang="en-US" sz="2400" b="1" dirty="0">
                <a:solidFill>
                  <a:srgbClr val="FF0000"/>
                </a:solidFill>
              </a:rPr>
              <a:t>b. Create a descriptive name, such as “Unnamed Stream, north tributary to Bear Creek”.  </a:t>
            </a:r>
            <a:r>
              <a:rPr lang="en-US" sz="2400" b="1" dirty="0">
                <a:solidFill>
                  <a:srgbClr val="FF0000"/>
                </a:solidFill>
                <a:sym typeface="Wingdings"/>
              </a:rPr>
              <a:t> </a:t>
            </a:r>
            <a:r>
              <a:rPr lang="en-US" sz="2400" b="1" i="1" dirty="0">
                <a:solidFill>
                  <a:srgbClr val="FF0000"/>
                </a:solidFill>
                <a:sym typeface="Wingdings"/>
              </a:rPr>
              <a:t>correct!</a:t>
            </a:r>
            <a:endParaRPr lang="en-US" sz="2400" b="1" i="1" dirty="0">
              <a:solidFill>
                <a:srgbClr val="FF0000"/>
              </a:solidFill>
            </a:endParaRPr>
          </a:p>
          <a:p>
            <a:pPr algn="just"/>
            <a:endParaRPr lang="en-US" sz="2000" dirty="0"/>
          </a:p>
          <a:p>
            <a:pPr algn="just"/>
            <a:r>
              <a:rPr lang="en-US" sz="2000" dirty="0"/>
              <a:t> </a:t>
            </a:r>
            <a:r>
              <a:rPr lang="en-US" sz="2000" b="1" dirty="0"/>
              <a:t>Were you correct? Proceed to the next question!</a:t>
            </a:r>
          </a:p>
          <a:p>
            <a:pPr algn="just"/>
            <a:endParaRPr lang="en-US" sz="2000" b="1" dirty="0"/>
          </a:p>
          <a:p>
            <a:pPr algn="just"/>
            <a:r>
              <a:rPr lang="en-US" sz="2000" b="1" dirty="0"/>
              <a:t>In the next section, we will learn how to upload data to GLOBE’s data portal, and how to use GLOBE’s Scientific Visualization System.</a:t>
            </a:r>
          </a:p>
          <a:p>
            <a:pPr algn="just"/>
            <a:endParaRPr lang="en-US" dirty="0"/>
          </a:p>
        </p:txBody>
      </p:sp>
      <p:pic>
        <p:nvPicPr>
          <p:cNvPr id="7" name="Picture 6" descr="watermark image of a stream in everglades"/>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Tree>
    <p:extLst>
      <p:ext uri="{BB962C8B-B14F-4D97-AF65-F5344CB8AC3E}">
        <p14:creationId xmlns:p14="http://schemas.microsoft.com/office/powerpoint/2010/main" val="1878723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6</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1114424"/>
            <a:ext cx="6818312" cy="485775"/>
          </a:xfrm>
        </p:spPr>
        <p:txBody>
          <a:bodyPr>
            <a:normAutofit fontScale="90000"/>
          </a:bodyPr>
          <a:lstStyle/>
          <a:p>
            <a:r>
              <a:rPr lang="en-US" dirty="0">
                <a:ea typeface="Arial" charset="0"/>
                <a:cs typeface="Arial" charset="0"/>
              </a:rPr>
              <a:t>What Can GLOBE Hydrosphere Data Tell Us? </a:t>
            </a:r>
            <a:endParaRPr lang="en-US" dirty="0"/>
          </a:p>
        </p:txBody>
      </p:sp>
      <p:sp>
        <p:nvSpPr>
          <p:cNvPr id="6" name="Text Placeholder 5"/>
          <p:cNvSpPr>
            <a:spLocks noGrp="1"/>
          </p:cNvSpPr>
          <p:nvPr>
            <p:ph type="body" sz="half" idx="2"/>
          </p:nvPr>
        </p:nvSpPr>
        <p:spPr>
          <a:xfrm>
            <a:off x="839788" y="1600200"/>
            <a:ext cx="6690565" cy="4173071"/>
          </a:xfrm>
        </p:spPr>
        <p:txBody>
          <a:bodyPr>
            <a:noAutofit/>
          </a:bodyPr>
          <a:lstStyle/>
          <a:p>
            <a:pPr algn="just"/>
            <a:endParaRPr lang="en-US" sz="2000" dirty="0"/>
          </a:p>
          <a:p>
            <a:pPr algn="just"/>
            <a:r>
              <a:rPr lang="en-US" sz="2000" b="1" dirty="0">
                <a:solidFill>
                  <a:srgbClr val="243A9D"/>
                </a:solidFill>
              </a:rPr>
              <a:t>Water participates in many important chemical reactions</a:t>
            </a:r>
            <a:r>
              <a:rPr lang="en-US" sz="2000" b="1" dirty="0"/>
              <a:t>. </a:t>
            </a:r>
            <a:r>
              <a:rPr lang="en-US" sz="2000" dirty="0"/>
              <a:t>Completely pure water rarely occurs in nature because it carries impurities as it travels through the hydrologic cycle. Rain and snow capture aerosols from the air. Acidic water slowly dissolves rocks, placing dissolved solids in water. Small but visible pieces of rocks and soils also can become suspended in water and make some waters turbid. </a:t>
            </a:r>
          </a:p>
          <a:p>
            <a:pPr algn="just"/>
            <a:r>
              <a:rPr lang="en-US" sz="2000" b="1" dirty="0">
                <a:solidFill>
                  <a:srgbClr val="243A9D"/>
                </a:solidFill>
              </a:rPr>
              <a:t>Water is a good solvent. </a:t>
            </a:r>
            <a:r>
              <a:rPr lang="en-US" sz="2000" dirty="0"/>
              <a:t>Because of its molecular polarity, it dissolved more substances than any other liquid.  When water percolates into the ground, more minerals dissolve into water. Dissolved or suspended impurities determine water’s chemical composition.  </a:t>
            </a:r>
            <a:r>
              <a:rPr lang="en-US" sz="2000" b="1" dirty="0">
                <a:solidFill>
                  <a:srgbClr val="243A9D"/>
                </a:solidFill>
              </a:rPr>
              <a:t>By studying changes in the quality and composition of water bodies, we are also gathering clues about changes in other parts of the Earth system.</a:t>
            </a:r>
          </a:p>
        </p:txBody>
      </p:sp>
      <p:pic>
        <p:nvPicPr>
          <p:cNvPr id="8" name="Picture 7" descr="Water molecule, with negative charge on hydrogen atom and postive change on oxygen atom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0353" y="1881809"/>
            <a:ext cx="4297212" cy="4374292"/>
          </a:xfrm>
          <a:prstGeom prst="rect">
            <a:avLst/>
          </a:prstGeom>
        </p:spPr>
      </p:pic>
    </p:spTree>
    <p:extLst>
      <p:ext uri="{BB962C8B-B14F-4D97-AF65-F5344CB8AC3E}">
        <p14:creationId xmlns:p14="http://schemas.microsoft.com/office/powerpoint/2010/main" val="7908127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69</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4. Entering Data on the GLOBE Website</a:t>
            </a:r>
          </a:p>
        </p:txBody>
      </p:sp>
      <p:sp>
        <p:nvSpPr>
          <p:cNvPr id="8" name="TextBox 7"/>
          <p:cNvSpPr txBox="1"/>
          <p:nvPr/>
        </p:nvSpPr>
        <p:spPr>
          <a:xfrm>
            <a:off x="839788" y="1600200"/>
            <a:ext cx="7126257" cy="4524315"/>
          </a:xfrm>
          <a:prstGeom prst="rect">
            <a:avLst/>
          </a:prstGeom>
          <a:noFill/>
        </p:spPr>
        <p:txBody>
          <a:bodyPr wrap="square" rtlCol="0">
            <a:spAutoFit/>
          </a:bodyPr>
          <a:lstStyle/>
          <a:p>
            <a:endParaRPr lang="en-US" b="1" dirty="0"/>
          </a:p>
          <a:p>
            <a:pPr marL="285750" indent="-285750">
              <a:buFont typeface="Arial" panose="020B0604020202020204" pitchFamily="34" charset="0"/>
              <a:buChar char="•"/>
            </a:pPr>
            <a:r>
              <a:rPr lang="en-US" b="1" dirty="0">
                <a:solidFill>
                  <a:srgbClr val="002060"/>
                </a:solidFill>
              </a:rPr>
              <a:t>Mobile Data App</a:t>
            </a:r>
            <a:r>
              <a:rPr lang="en-US" dirty="0">
                <a:solidFill>
                  <a:srgbClr val="002060"/>
                </a:solidFill>
              </a:rPr>
              <a:t>: </a:t>
            </a:r>
            <a:r>
              <a:rPr lang="en-US" dirty="0"/>
              <a:t>Download the GLOBE Science Data Entry app to your mobile device and select the right option.</a:t>
            </a:r>
          </a:p>
          <a:p>
            <a:pPr marL="742950" lvl="1" indent="-285750">
              <a:buFont typeface="Courier New" panose="02070309020205020404" pitchFamily="49" charset="0"/>
              <a:buChar char="o"/>
            </a:pPr>
            <a:r>
              <a:rPr lang="en-US" b="1" dirty="0"/>
              <a:t>For Android </a:t>
            </a:r>
            <a:r>
              <a:rPr lang="en-US" dirty="0"/>
              <a:t>via </a:t>
            </a:r>
            <a:r>
              <a:rPr lang="en-US" b="1" dirty="0">
                <a:hlinkClick r:id="rId3"/>
              </a:rPr>
              <a:t>Google Play</a:t>
            </a:r>
            <a:endParaRPr lang="en-US" b="1" dirty="0"/>
          </a:p>
          <a:p>
            <a:pPr marL="742950" lvl="1" indent="-285750">
              <a:buFont typeface="Courier New" panose="02070309020205020404" pitchFamily="49" charset="0"/>
              <a:buChar char="o"/>
            </a:pPr>
            <a:r>
              <a:rPr lang="en-US" b="1" dirty="0"/>
              <a:t>For IOS </a:t>
            </a:r>
            <a:r>
              <a:rPr lang="en-US" dirty="0"/>
              <a:t>via the </a:t>
            </a:r>
            <a:r>
              <a:rPr lang="en-US" b="1" dirty="0">
                <a:hlinkClick r:id="rId4"/>
              </a:rPr>
              <a:t>App Store</a:t>
            </a:r>
            <a:r>
              <a:rPr lang="en-US" b="1" dirty="0"/>
              <a:t> </a:t>
            </a:r>
            <a:endParaRPr lang="en-US" dirty="0">
              <a:solidFill>
                <a:srgbClr val="000000"/>
              </a:solidFill>
            </a:endParaRPr>
          </a:p>
          <a:p>
            <a:pPr marL="285750" indent="-285750" algn="just">
              <a:buFont typeface="Arial" panose="020B0604020202020204" pitchFamily="34" charset="0"/>
              <a:buChar char="•"/>
            </a:pPr>
            <a:endParaRPr lang="en-US" dirty="0"/>
          </a:p>
          <a:p>
            <a:pPr marL="285750" indent="-285750">
              <a:buFont typeface="Arial" panose="020B0604020202020204" pitchFamily="34" charset="0"/>
              <a:buChar char="•"/>
            </a:pPr>
            <a:r>
              <a:rPr lang="en-US" b="1" dirty="0">
                <a:hlinkClick r:id="rId5"/>
              </a:rPr>
              <a:t>Live Data Entry</a:t>
            </a:r>
            <a:r>
              <a:rPr lang="en-US" dirty="0"/>
              <a:t>: Upload your data to the official.</a:t>
            </a:r>
          </a:p>
          <a:p>
            <a:endParaRPr lang="en-US" dirty="0"/>
          </a:p>
          <a:p>
            <a:pPr marL="285750" indent="-285750">
              <a:buFont typeface="Arial" panose="020B0604020202020204" pitchFamily="34" charset="0"/>
              <a:buChar char="•"/>
            </a:pPr>
            <a:r>
              <a:rPr lang="en-US" dirty="0"/>
              <a:t>GLOBE science database.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Email Data Entry: Send data in the body of your email (not as an attachment) to </a:t>
            </a:r>
            <a:r>
              <a:rPr lang="en-US" b="1" dirty="0">
                <a:hlinkClick r:id="rId6"/>
              </a:rPr>
              <a:t>DATA@GLOBE.GOV</a:t>
            </a:r>
            <a:r>
              <a:rPr lang="en-US" b="1" dirty="0"/>
              <a:t>.</a:t>
            </a:r>
          </a:p>
          <a:p>
            <a:pPr algn="just"/>
            <a:endParaRPr lang="en-US" dirty="0"/>
          </a:p>
          <a:p>
            <a:pPr algn="just"/>
            <a:endParaRPr lang="en-US" dirty="0"/>
          </a:p>
          <a:p>
            <a:pPr algn="just"/>
            <a:endParaRPr lang="en-US" dirty="0"/>
          </a:p>
          <a:p>
            <a:pPr algn="just"/>
            <a:endParaRPr lang="en-US" dirty="0"/>
          </a:p>
        </p:txBody>
      </p:sp>
      <p:pic>
        <p:nvPicPr>
          <p:cNvPr id="6" name="Picture 5" descr="Screenshot of Science Data Entry App"/>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444" y="1346832"/>
            <a:ext cx="3168119" cy="4169277"/>
          </a:xfrm>
          <a:prstGeom prst="rect">
            <a:avLst/>
          </a:prstGeom>
        </p:spPr>
      </p:pic>
    </p:spTree>
    <p:extLst>
      <p:ext uri="{BB962C8B-B14F-4D97-AF65-F5344CB8AC3E}">
        <p14:creationId xmlns:p14="http://schemas.microsoft.com/office/powerpoint/2010/main" val="107534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70</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Steps to Add your Hydrosphere Study Site: Step 1</a:t>
            </a:r>
          </a:p>
        </p:txBody>
      </p:sp>
      <p:pic>
        <p:nvPicPr>
          <p:cNvPr id="7" name="Picture 6" descr="Screenshot of data entry screen. Select add site, under organizations and sit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392" y="1769167"/>
            <a:ext cx="6167694" cy="4346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descr="box around words &quot;select add site&quot;"/>
          <p:cNvSpPr txBox="1"/>
          <p:nvPr/>
        </p:nvSpPr>
        <p:spPr>
          <a:xfrm>
            <a:off x="8346841" y="4163981"/>
            <a:ext cx="1771413" cy="369332"/>
          </a:xfrm>
          <a:prstGeom prst="rect">
            <a:avLst/>
          </a:prstGeom>
          <a:noFill/>
          <a:ln w="38100">
            <a:solidFill>
              <a:schemeClr val="tx1"/>
            </a:solidFill>
          </a:ln>
        </p:spPr>
        <p:txBody>
          <a:bodyPr wrap="none" rtlCol="0">
            <a:spAutoFit/>
          </a:bodyPr>
          <a:lstStyle/>
          <a:p>
            <a:r>
              <a:rPr lang="en-US" b="1" dirty="0">
                <a:solidFill>
                  <a:srgbClr val="000090"/>
                </a:solidFill>
              </a:rPr>
              <a:t>Select “add site”</a:t>
            </a:r>
          </a:p>
        </p:txBody>
      </p:sp>
      <p:cxnSp>
        <p:nvCxnSpPr>
          <p:cNvPr id="10" name="Straight Arrow Connector 9" descr="arrow points to &quot;add site&quot;"/>
          <p:cNvCxnSpPr>
            <a:stCxn id="9" idx="1"/>
          </p:cNvCxnSpPr>
          <p:nvPr/>
        </p:nvCxnSpPr>
        <p:spPr>
          <a:xfrm flipH="1">
            <a:off x="7487767" y="4348647"/>
            <a:ext cx="859074" cy="2074"/>
          </a:xfrm>
          <a:prstGeom prst="straightConnector1">
            <a:avLst/>
          </a:prstGeom>
          <a:ln w="38100">
            <a:solidFill>
              <a:srgbClr val="00009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97345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71</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Entering your Data using the Data Entry Mobile App: Step 2</a:t>
            </a:r>
          </a:p>
        </p:txBody>
      </p:sp>
      <p:pic>
        <p:nvPicPr>
          <p:cNvPr id="8" name="Picture 7" descr="Screenshot of Site Definition Entry Site. Arrows point to where you select &quot;hydrology&quot; and add locational GPS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692" y="1749490"/>
            <a:ext cx="5217998" cy="4584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1418253" y="2793880"/>
            <a:ext cx="2427676" cy="338554"/>
          </a:xfrm>
          <a:prstGeom prst="rect">
            <a:avLst/>
          </a:prstGeom>
          <a:noFill/>
        </p:spPr>
        <p:txBody>
          <a:bodyPr wrap="square" rtlCol="0">
            <a:spAutoFit/>
          </a:bodyPr>
          <a:lstStyle/>
          <a:p>
            <a:r>
              <a:rPr lang="en-US" sz="1600" b="1" dirty="0">
                <a:solidFill>
                  <a:srgbClr val="000090"/>
                </a:solidFill>
              </a:rPr>
              <a:t>Select box = “hydrology”</a:t>
            </a:r>
          </a:p>
        </p:txBody>
      </p:sp>
      <p:cxnSp>
        <p:nvCxnSpPr>
          <p:cNvPr id="13" name="Straight Arrow Connector 12" descr="arrow points to hydrology box"/>
          <p:cNvCxnSpPr/>
          <p:nvPr/>
        </p:nvCxnSpPr>
        <p:spPr>
          <a:xfrm flipV="1">
            <a:off x="3712395" y="3097763"/>
            <a:ext cx="1102201" cy="1805"/>
          </a:xfrm>
          <a:prstGeom prst="straightConnector1">
            <a:avLst/>
          </a:prstGeom>
          <a:ln w="38100">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418253" y="3259454"/>
            <a:ext cx="2480753" cy="338554"/>
          </a:xfrm>
          <a:prstGeom prst="rect">
            <a:avLst/>
          </a:prstGeom>
          <a:noFill/>
        </p:spPr>
        <p:txBody>
          <a:bodyPr wrap="square" rtlCol="0">
            <a:spAutoFit/>
          </a:bodyPr>
          <a:lstStyle/>
          <a:p>
            <a:r>
              <a:rPr lang="en-US" sz="1600" b="1" dirty="0">
                <a:solidFill>
                  <a:srgbClr val="000090"/>
                </a:solidFill>
              </a:rPr>
              <a:t>Add locational data </a:t>
            </a:r>
          </a:p>
        </p:txBody>
      </p:sp>
      <p:cxnSp>
        <p:nvCxnSpPr>
          <p:cNvPr id="15" name="Straight Arrow Connector 14" descr="arrow points to where GPS data is entered"/>
          <p:cNvCxnSpPr/>
          <p:nvPr/>
        </p:nvCxnSpPr>
        <p:spPr>
          <a:xfrm>
            <a:off x="3277053" y="3464399"/>
            <a:ext cx="3030441" cy="6589"/>
          </a:xfrm>
          <a:prstGeom prst="straightConnector1">
            <a:avLst/>
          </a:prstGeom>
          <a:ln w="38100">
            <a:solidFill>
              <a:srgbClr val="00206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26161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A45AED-E2A5-D345-AA9C-D2E1C57AA5E2}" type="slidenum">
              <a:rPr lang="en-US" smtClean="0"/>
              <a:t>72</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Entering your Data using the Data Entry Mobile App: Step 3</a:t>
            </a:r>
          </a:p>
        </p:txBody>
      </p:sp>
      <p:pic>
        <p:nvPicPr>
          <p:cNvPr id="2" name="Picture 1" descr="Screenshot of Data Entry Mobile App. The image shows the locations in the field where data should be input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935" y="1946470"/>
            <a:ext cx="4092403" cy="4427368"/>
          </a:xfrm>
          <a:prstGeom prst="rect">
            <a:avLst/>
          </a:prstGeom>
        </p:spPr>
      </p:pic>
      <p:sp>
        <p:nvSpPr>
          <p:cNvPr id="11" name="TextBox 10"/>
          <p:cNvSpPr txBox="1"/>
          <p:nvPr/>
        </p:nvSpPr>
        <p:spPr>
          <a:xfrm>
            <a:off x="1160014" y="2993203"/>
            <a:ext cx="3006141" cy="338554"/>
          </a:xfrm>
          <a:prstGeom prst="rect">
            <a:avLst/>
          </a:prstGeom>
          <a:noFill/>
        </p:spPr>
        <p:txBody>
          <a:bodyPr wrap="square" rtlCol="0">
            <a:spAutoFit/>
          </a:bodyPr>
          <a:lstStyle/>
          <a:p>
            <a:r>
              <a:rPr lang="en-US" sz="1600" b="1" dirty="0">
                <a:solidFill>
                  <a:srgbClr val="000090"/>
                </a:solidFill>
              </a:rPr>
              <a:t>Add Name of Body of Water</a:t>
            </a:r>
          </a:p>
        </p:txBody>
      </p:sp>
      <p:cxnSp>
        <p:nvCxnSpPr>
          <p:cNvPr id="13" name="Straight Arrow Connector 12" descr="arrow points to box where you enter the name of the body of water"/>
          <p:cNvCxnSpPr/>
          <p:nvPr/>
        </p:nvCxnSpPr>
        <p:spPr>
          <a:xfrm flipV="1">
            <a:off x="3888332" y="3177185"/>
            <a:ext cx="1102201" cy="1805"/>
          </a:xfrm>
          <a:prstGeom prst="straightConnector1">
            <a:avLst/>
          </a:prstGeom>
          <a:ln w="38100">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685402" y="3515739"/>
            <a:ext cx="2480753" cy="1077218"/>
          </a:xfrm>
          <a:prstGeom prst="rect">
            <a:avLst/>
          </a:prstGeom>
          <a:noFill/>
        </p:spPr>
        <p:txBody>
          <a:bodyPr wrap="square" rtlCol="0">
            <a:spAutoFit/>
          </a:bodyPr>
          <a:lstStyle/>
          <a:p>
            <a:r>
              <a:rPr lang="en-US" sz="1600" b="1" dirty="0">
                <a:solidFill>
                  <a:srgbClr val="000090"/>
                </a:solidFill>
              </a:rPr>
              <a:t>Add description: type, source and sample location from drop down menu</a:t>
            </a:r>
          </a:p>
        </p:txBody>
      </p:sp>
      <p:cxnSp>
        <p:nvCxnSpPr>
          <p:cNvPr id="15" name="Straight Arrow Connector 14" descr="arrow points to space to add description"/>
          <p:cNvCxnSpPr/>
          <p:nvPr/>
        </p:nvCxnSpPr>
        <p:spPr>
          <a:xfrm>
            <a:off x="3683389" y="3894758"/>
            <a:ext cx="1239296" cy="6589"/>
          </a:xfrm>
          <a:prstGeom prst="straightConnector1">
            <a:avLst/>
          </a:prstGeom>
          <a:ln w="38100">
            <a:solidFill>
              <a:srgbClr val="00206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979880" y="5874632"/>
            <a:ext cx="2480753" cy="338554"/>
          </a:xfrm>
          <a:prstGeom prst="rect">
            <a:avLst/>
          </a:prstGeom>
          <a:noFill/>
        </p:spPr>
        <p:txBody>
          <a:bodyPr wrap="square" rtlCol="0">
            <a:spAutoFit/>
          </a:bodyPr>
          <a:lstStyle/>
          <a:p>
            <a:r>
              <a:rPr lang="en-US" sz="1600" b="1" dirty="0">
                <a:solidFill>
                  <a:srgbClr val="000090"/>
                </a:solidFill>
              </a:rPr>
              <a:t>Click to Create Site</a:t>
            </a:r>
          </a:p>
        </p:txBody>
      </p:sp>
      <p:cxnSp>
        <p:nvCxnSpPr>
          <p:cNvPr id="16" name="Straight Arrow Connector 15" descr="arrow points to button that says, &quot;Create site&quot;"/>
          <p:cNvCxnSpPr/>
          <p:nvPr/>
        </p:nvCxnSpPr>
        <p:spPr>
          <a:xfrm>
            <a:off x="3888332" y="6043909"/>
            <a:ext cx="1239296" cy="6589"/>
          </a:xfrm>
          <a:prstGeom prst="straightConnector1">
            <a:avLst/>
          </a:prstGeom>
          <a:ln w="38100">
            <a:solidFill>
              <a:srgbClr val="00206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69151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73</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Visualize and Retrieve Data-Step 1</a:t>
            </a:r>
          </a:p>
        </p:txBody>
      </p:sp>
      <p:sp>
        <p:nvSpPr>
          <p:cNvPr id="17" name="TextBox 16"/>
          <p:cNvSpPr txBox="1"/>
          <p:nvPr/>
        </p:nvSpPr>
        <p:spPr>
          <a:xfrm>
            <a:off x="839788" y="1691258"/>
            <a:ext cx="10674188" cy="2108269"/>
          </a:xfrm>
          <a:prstGeom prst="rect">
            <a:avLst/>
          </a:prstGeom>
          <a:noFill/>
        </p:spPr>
        <p:txBody>
          <a:bodyPr wrap="square" rtlCol="0">
            <a:spAutoFit/>
          </a:bodyPr>
          <a:lstStyle/>
          <a:p>
            <a:pPr algn="just">
              <a:spcAft>
                <a:spcPts val="600"/>
              </a:spcAft>
            </a:pPr>
            <a:r>
              <a:rPr lang="en-US" dirty="0"/>
              <a:t>GLOBE provides the ability to view and interact with data measured across the world. Enter the GLOBE Visualization System to map, graph, filter and export data that have been measured across GLOBE protocols since 1995. Here are screenshots steps you will use when you use the visualization tool for data you collect at your hydrosphere study site. As an example, let’s plot  water temperature data. </a:t>
            </a:r>
          </a:p>
          <a:p>
            <a:pPr algn="just"/>
            <a:endParaRPr lang="en-US" dirty="0"/>
          </a:p>
          <a:p>
            <a:pPr algn="just"/>
            <a:endParaRPr lang="en-US" dirty="0"/>
          </a:p>
          <a:p>
            <a:pPr algn="just"/>
            <a:endParaRPr lang="en-US" dirty="0"/>
          </a:p>
        </p:txBody>
      </p:sp>
      <p:pic>
        <p:nvPicPr>
          <p:cNvPr id="19" name="Picture 18" descr="Screenshot of GLOBE Visualization System, showing the map interface. Select from Drop down menu &quot;water temperature&quot;"/>
          <p:cNvPicPr>
            <a:picLocks noChangeAspect="1"/>
          </p:cNvPicPr>
          <p:nvPr/>
        </p:nvPicPr>
        <p:blipFill>
          <a:blip r:embed="rId3"/>
          <a:stretch>
            <a:fillRect/>
          </a:stretch>
        </p:blipFill>
        <p:spPr>
          <a:xfrm>
            <a:off x="3181672" y="3031721"/>
            <a:ext cx="4995469" cy="2809532"/>
          </a:xfrm>
          <a:prstGeom prst="rect">
            <a:avLst/>
          </a:prstGeom>
        </p:spPr>
      </p:pic>
      <p:sp>
        <p:nvSpPr>
          <p:cNvPr id="20" name="TextBox 19"/>
          <p:cNvSpPr txBox="1"/>
          <p:nvPr/>
        </p:nvSpPr>
        <p:spPr>
          <a:xfrm>
            <a:off x="6043473" y="3980062"/>
            <a:ext cx="3503727" cy="646331"/>
          </a:xfrm>
          <a:prstGeom prst="rect">
            <a:avLst/>
          </a:prstGeom>
          <a:noFill/>
        </p:spPr>
        <p:txBody>
          <a:bodyPr wrap="square" rtlCol="0">
            <a:spAutoFit/>
          </a:bodyPr>
          <a:lstStyle/>
          <a:p>
            <a:r>
              <a:rPr lang="en-US" b="1" dirty="0"/>
              <a:t>Select water temperature from drop down menu</a:t>
            </a:r>
          </a:p>
        </p:txBody>
      </p:sp>
      <p:cxnSp>
        <p:nvCxnSpPr>
          <p:cNvPr id="21" name="Straight Arrow Connector 20" descr="arrow points to &quot;water temperature&quot;"/>
          <p:cNvCxnSpPr/>
          <p:nvPr/>
        </p:nvCxnSpPr>
        <p:spPr>
          <a:xfrm flipH="1">
            <a:off x="5315339" y="4303228"/>
            <a:ext cx="728134" cy="0"/>
          </a:xfrm>
          <a:prstGeom prst="straightConnector1">
            <a:avLst/>
          </a:prstGeom>
          <a:ln w="38100">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1082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74</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Visualize and Retrieve Data-Step 2</a:t>
            </a:r>
          </a:p>
        </p:txBody>
      </p:sp>
      <p:sp>
        <p:nvSpPr>
          <p:cNvPr id="17" name="TextBox 16"/>
          <p:cNvSpPr txBox="1"/>
          <p:nvPr/>
        </p:nvSpPr>
        <p:spPr>
          <a:xfrm>
            <a:off x="839788" y="1691258"/>
            <a:ext cx="10674188" cy="1277273"/>
          </a:xfrm>
          <a:prstGeom prst="rect">
            <a:avLst/>
          </a:prstGeom>
          <a:noFill/>
        </p:spPr>
        <p:txBody>
          <a:bodyPr wrap="square" rtlCol="0">
            <a:spAutoFit/>
          </a:bodyPr>
          <a:lstStyle/>
          <a:p>
            <a:pPr>
              <a:spcAft>
                <a:spcPts val="600"/>
              </a:spcAft>
            </a:pPr>
            <a:r>
              <a:rPr lang="en-US" dirty="0"/>
              <a:t>Select the date for which you need water temperature data, add layer and you can see where data are available. </a:t>
            </a:r>
          </a:p>
          <a:p>
            <a:pPr algn="just"/>
            <a:endParaRPr lang="en-US" dirty="0"/>
          </a:p>
          <a:p>
            <a:pPr algn="just"/>
            <a:endParaRPr lang="en-US" dirty="0"/>
          </a:p>
          <a:p>
            <a:pPr algn="just"/>
            <a:endParaRPr lang="en-US" dirty="0"/>
          </a:p>
        </p:txBody>
      </p:sp>
      <p:grpSp>
        <p:nvGrpSpPr>
          <p:cNvPr id="8" name="Group 7" descr="Screenshot of GLOBE Visualization System map interface.  Map shows dots where water temperature data have been reported from GLOBE schools for the date or range of dates selected."/>
          <p:cNvGrpSpPr/>
          <p:nvPr/>
        </p:nvGrpSpPr>
        <p:grpSpPr>
          <a:xfrm>
            <a:off x="1869963" y="2070508"/>
            <a:ext cx="8514065" cy="4075044"/>
            <a:chOff x="1738505" y="1947333"/>
            <a:chExt cx="7100696" cy="3220848"/>
          </a:xfrm>
        </p:grpSpPr>
        <p:pic>
          <p:nvPicPr>
            <p:cNvPr id="9" name="Picture 8" descr="Image showing globe and locations where water temperature data are available for the selected dates."/>
            <p:cNvPicPr>
              <a:picLocks noChangeAspect="1"/>
            </p:cNvPicPr>
            <p:nvPr/>
          </p:nvPicPr>
          <p:blipFill>
            <a:blip r:embed="rId3"/>
            <a:stretch>
              <a:fillRect/>
            </a:stretch>
          </p:blipFill>
          <p:spPr>
            <a:xfrm>
              <a:off x="1738505" y="2397780"/>
              <a:ext cx="4903510" cy="2770401"/>
            </a:xfrm>
            <a:prstGeom prst="rect">
              <a:avLst/>
            </a:prstGeom>
          </p:spPr>
        </p:pic>
        <p:cxnSp>
          <p:nvCxnSpPr>
            <p:cNvPr id="13" name="Straight Arrow Connector 12" descr="arrow points to where you select the date or range of dates of data to be displayed"/>
            <p:cNvCxnSpPr/>
            <p:nvPr/>
          </p:nvCxnSpPr>
          <p:spPr>
            <a:xfrm flipH="1">
              <a:off x="2150535" y="1947333"/>
              <a:ext cx="338665" cy="57815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87337" y="3148000"/>
              <a:ext cx="1751864" cy="1169551"/>
            </a:xfrm>
            <a:prstGeom prst="rect">
              <a:avLst/>
            </a:prstGeom>
            <a:noFill/>
          </p:spPr>
          <p:txBody>
            <a:bodyPr wrap="square" rtlCol="0">
              <a:spAutoFit/>
            </a:bodyPr>
            <a:lstStyle/>
            <a:p>
              <a:r>
                <a:rPr lang="en-US" sz="1400" b="1" dirty="0"/>
                <a:t>Locations where water temperature data are available for the dates you selected</a:t>
              </a:r>
            </a:p>
          </p:txBody>
        </p:sp>
        <p:cxnSp>
          <p:nvCxnSpPr>
            <p:cNvPr id="11" name="Straight Arrow Connector 10" descr="arrow points to icons showing where water temperature data are available"/>
            <p:cNvCxnSpPr/>
            <p:nvPr/>
          </p:nvCxnSpPr>
          <p:spPr>
            <a:xfrm flipH="1" flipV="1">
              <a:off x="4819226" y="3887722"/>
              <a:ext cx="2326643" cy="19077"/>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473535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75</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Visualize and Retrieve Data-Step 3</a:t>
            </a:r>
          </a:p>
        </p:txBody>
      </p:sp>
      <p:sp>
        <p:nvSpPr>
          <p:cNvPr id="17" name="TextBox 16"/>
          <p:cNvSpPr txBox="1"/>
          <p:nvPr/>
        </p:nvSpPr>
        <p:spPr>
          <a:xfrm>
            <a:off x="839788" y="1691258"/>
            <a:ext cx="10674188" cy="1000274"/>
          </a:xfrm>
          <a:prstGeom prst="rect">
            <a:avLst/>
          </a:prstGeom>
          <a:noFill/>
        </p:spPr>
        <p:txBody>
          <a:bodyPr wrap="square" rtlCol="0">
            <a:spAutoFit/>
          </a:bodyPr>
          <a:lstStyle/>
          <a:p>
            <a:pPr>
              <a:spcAft>
                <a:spcPts val="600"/>
              </a:spcAft>
            </a:pPr>
            <a:r>
              <a:rPr lang="en-US" dirty="0"/>
              <a:t>In the box with the data for the location you have selected, there are several tabs. One of the tabs, “Site Info” contains the data for the Hydrosphere Site.</a:t>
            </a:r>
          </a:p>
          <a:p>
            <a:pPr algn="just"/>
            <a:endParaRPr lang="en-US" dirty="0"/>
          </a:p>
        </p:txBody>
      </p:sp>
      <p:pic>
        <p:nvPicPr>
          <p:cNvPr id="8" name="Picture 7" descr="Screenshot of Map in GLOBE Visualization System, Selecting an icon will open a map note with data from that location."/>
          <p:cNvPicPr>
            <a:picLocks noChangeAspect="1"/>
          </p:cNvPicPr>
          <p:nvPr/>
        </p:nvPicPr>
        <p:blipFill>
          <a:blip r:embed="rId3"/>
          <a:stretch>
            <a:fillRect/>
          </a:stretch>
        </p:blipFill>
        <p:spPr>
          <a:xfrm>
            <a:off x="1806962" y="2377058"/>
            <a:ext cx="6702557" cy="3959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Straight Arrow Connector 8" descr="arrow points to tab, &quot;site info&quot;"/>
          <p:cNvCxnSpPr/>
          <p:nvPr/>
        </p:nvCxnSpPr>
        <p:spPr>
          <a:xfrm flipH="1">
            <a:off x="4161453" y="2127380"/>
            <a:ext cx="1231641" cy="2369975"/>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00108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76</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Visualize and Retrieve Data-Step 4</a:t>
            </a:r>
          </a:p>
        </p:txBody>
      </p:sp>
      <p:sp>
        <p:nvSpPr>
          <p:cNvPr id="17" name="TextBox 16"/>
          <p:cNvSpPr txBox="1"/>
          <p:nvPr/>
        </p:nvSpPr>
        <p:spPr>
          <a:xfrm>
            <a:off x="839788" y="1691258"/>
            <a:ext cx="10674188" cy="1277273"/>
          </a:xfrm>
          <a:prstGeom prst="rect">
            <a:avLst/>
          </a:prstGeom>
          <a:noFill/>
        </p:spPr>
        <p:txBody>
          <a:bodyPr wrap="square" rtlCol="0">
            <a:spAutoFit/>
          </a:bodyPr>
          <a:lstStyle/>
          <a:p>
            <a:pPr>
              <a:spcAft>
                <a:spcPts val="600"/>
              </a:spcAft>
            </a:pPr>
            <a:r>
              <a:rPr lang="en-US" dirty="0"/>
              <a:t>Select the sampling site for which you need  water temperature data,  and a box will open with data summary for that site. </a:t>
            </a:r>
          </a:p>
          <a:p>
            <a:pPr algn="just"/>
            <a:endParaRPr lang="en-US" dirty="0"/>
          </a:p>
          <a:p>
            <a:pPr algn="just"/>
            <a:endParaRPr lang="en-US" dirty="0"/>
          </a:p>
        </p:txBody>
      </p:sp>
      <p:pic>
        <p:nvPicPr>
          <p:cNvPr id="14" name="Picture 13" descr="Screenshot of map in GLOBE Visualization System.By clicking on a place on the map, a box open and displays water temperature data for that location. "/>
          <p:cNvPicPr>
            <a:picLocks noChangeAspect="1"/>
          </p:cNvPicPr>
          <p:nvPr/>
        </p:nvPicPr>
        <p:blipFill>
          <a:blip r:embed="rId3"/>
          <a:stretch>
            <a:fillRect/>
          </a:stretch>
        </p:blipFill>
        <p:spPr>
          <a:xfrm>
            <a:off x="1494791" y="2350820"/>
            <a:ext cx="6166629" cy="3434160"/>
          </a:xfrm>
          <a:prstGeom prst="rect">
            <a:avLst/>
          </a:prstGeom>
        </p:spPr>
      </p:pic>
      <p:sp>
        <p:nvSpPr>
          <p:cNvPr id="15" name="TextBox 14"/>
          <p:cNvSpPr txBox="1"/>
          <p:nvPr/>
        </p:nvSpPr>
        <p:spPr>
          <a:xfrm>
            <a:off x="8490166" y="2597953"/>
            <a:ext cx="1577840" cy="2677656"/>
          </a:xfrm>
          <a:prstGeom prst="rect">
            <a:avLst/>
          </a:prstGeom>
          <a:noFill/>
        </p:spPr>
        <p:txBody>
          <a:bodyPr wrap="square" rtlCol="0">
            <a:spAutoFit/>
          </a:bodyPr>
          <a:lstStyle/>
          <a:p>
            <a:r>
              <a:rPr lang="en-US" sz="1400" b="1" dirty="0"/>
              <a:t>Clicking on a location will open to a map note providing water temperature data for that location and time.  Follow instructions in the tutorial to download data as a .csv file for analysis.</a:t>
            </a:r>
          </a:p>
        </p:txBody>
      </p:sp>
      <p:cxnSp>
        <p:nvCxnSpPr>
          <p:cNvPr id="16" name="Straight Arrow Connector 15" descr="arrow points to icon, for which a box with graph data is displayed"/>
          <p:cNvCxnSpPr/>
          <p:nvPr/>
        </p:nvCxnSpPr>
        <p:spPr>
          <a:xfrm flipH="1">
            <a:off x="4928653" y="3628093"/>
            <a:ext cx="3561513" cy="766"/>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69478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atermark image of a stream in everglades"/>
          <p:cNvPicPr>
            <a:picLocks noChangeAspect="1"/>
          </p:cNvPicPr>
          <p:nvPr/>
        </p:nvPicPr>
        <p:blipFill>
          <a:blip r:embed="rId2">
            <a:alphaModFix amt="11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77</a:t>
            </a:fld>
            <a:endParaRPr lang="en-US" dirty="0"/>
          </a:p>
        </p:txBody>
      </p:sp>
      <p:pic>
        <p:nvPicPr>
          <p:cNvPr id="12" name="Content Placeholder 11" descr="Introduction to the Hydrosphe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914400"/>
          </a:xfrm>
        </p:spPr>
      </p:pic>
      <p:pic>
        <p:nvPicPr>
          <p:cNvPr id="9" name="Picture 8" descr="Test your knowledge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5576" y="114300"/>
            <a:ext cx="839239" cy="64741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900818" y="598577"/>
            <a:ext cx="11006260" cy="1600200"/>
          </a:xfrm>
        </p:spPr>
        <p:txBody>
          <a:bodyPr>
            <a:normAutofit/>
          </a:bodyPr>
          <a:lstStyle/>
          <a:p>
            <a:r>
              <a:rPr lang="en-US" sz="2800" dirty="0"/>
              <a:t>We are now at the end of the module. Before you take the quiz about the Introduction to the Hydrosphere Investigations,</a:t>
            </a:r>
            <a:br>
              <a:rPr lang="en-US" sz="2800" dirty="0"/>
            </a:br>
            <a:r>
              <a:rPr lang="en-US" sz="2800" dirty="0"/>
              <a:t>stop and think about these questions!</a:t>
            </a:r>
          </a:p>
        </p:txBody>
      </p:sp>
      <p:sp>
        <p:nvSpPr>
          <p:cNvPr id="17" name="TextBox 16"/>
          <p:cNvSpPr txBox="1"/>
          <p:nvPr/>
        </p:nvSpPr>
        <p:spPr>
          <a:xfrm>
            <a:off x="740396" y="1798716"/>
            <a:ext cx="11166682" cy="4739759"/>
          </a:xfrm>
          <a:prstGeom prst="rect">
            <a:avLst/>
          </a:prstGeom>
          <a:noFill/>
        </p:spPr>
        <p:txBody>
          <a:bodyPr wrap="square" rtlCol="0">
            <a:spAutoFit/>
          </a:bodyPr>
          <a:lstStyle/>
          <a:p>
            <a:endParaRPr lang="en-US" sz="2400" dirty="0"/>
          </a:p>
          <a:p>
            <a:pPr marL="457200" lvl="0" indent="-457200">
              <a:buFont typeface="+mj-lt"/>
              <a:buAutoNum type="arabicPeriod"/>
            </a:pPr>
            <a:r>
              <a:rPr lang="en-US" sz="2000" b="1" dirty="0"/>
              <a:t>One of the  preferred water bodies for a hydrosphere study site  is ________________________. </a:t>
            </a:r>
            <a:r>
              <a:rPr lang="en-US" sz="2000" b="1" dirty="0">
                <a:solidFill>
                  <a:srgbClr val="FF0000"/>
                </a:solidFill>
              </a:rPr>
              <a:t>(slide 48)</a:t>
            </a:r>
          </a:p>
          <a:p>
            <a:pPr marL="457200" lvl="0" indent="-457200">
              <a:buFont typeface="+mj-lt"/>
              <a:buAutoNum type="arabicPeriod"/>
            </a:pPr>
            <a:r>
              <a:rPr lang="en-US" sz="2000" b="1" dirty="0"/>
              <a:t>What scientific instrument is used to locate the latitude and longitude of your study site?  </a:t>
            </a:r>
            <a:r>
              <a:rPr lang="en-US" sz="2000" b="1" dirty="0">
                <a:solidFill>
                  <a:srgbClr val="FF0000"/>
                </a:solidFill>
              </a:rPr>
              <a:t>(slide 56)</a:t>
            </a:r>
          </a:p>
          <a:p>
            <a:pPr marL="457200" lvl="0" indent="-457200">
              <a:buFont typeface="+mj-lt"/>
              <a:buAutoNum type="arabicPeriod"/>
            </a:pPr>
            <a:r>
              <a:rPr lang="en-US" sz="2000" b="1" dirty="0"/>
              <a:t>Why do you think it is important to identify the ways in which a water body is used by humans as part of your metadata description?  </a:t>
            </a:r>
            <a:r>
              <a:rPr lang="en-US" sz="2000" b="1" dirty="0">
                <a:solidFill>
                  <a:srgbClr val="FF0000"/>
                </a:solidFill>
              </a:rPr>
              <a:t>(slide 60)</a:t>
            </a:r>
          </a:p>
          <a:p>
            <a:pPr marL="457200" lvl="0" indent="-457200">
              <a:buFont typeface="+mj-lt"/>
              <a:buAutoNum type="arabicPeriod"/>
            </a:pPr>
            <a:r>
              <a:rPr lang="en-US" sz="2000" b="1" dirty="0"/>
              <a:t>Which of the Hydrosphere protocol measurements is referred to as a “master variable,” whose properties affect other measurements? </a:t>
            </a:r>
            <a:r>
              <a:rPr lang="en-US" sz="2000" b="1" dirty="0">
                <a:solidFill>
                  <a:srgbClr val="FF0000"/>
                </a:solidFill>
              </a:rPr>
              <a:t>(slide 17)</a:t>
            </a:r>
          </a:p>
          <a:p>
            <a:pPr marL="457200" lvl="0" indent="-457200">
              <a:buFont typeface="+mj-lt"/>
              <a:buAutoNum type="arabicPeriod"/>
            </a:pPr>
            <a:r>
              <a:rPr lang="en-US" sz="2000" b="1" dirty="0"/>
              <a:t>Which of the following kinds of documentation do you need for your hydrosphere study site:  photographs, map,  written description, or all of these?  </a:t>
            </a:r>
            <a:r>
              <a:rPr lang="en-US" sz="2000" b="1" dirty="0">
                <a:solidFill>
                  <a:srgbClr val="FF0000"/>
                </a:solidFill>
              </a:rPr>
              <a:t>(slide 58-61)</a:t>
            </a:r>
          </a:p>
          <a:p>
            <a:pPr marL="457200" lvl="0" indent="-457200">
              <a:buFont typeface="+mj-lt"/>
              <a:buAutoNum type="arabicPeriod"/>
            </a:pPr>
            <a:r>
              <a:rPr lang="en-US" sz="2000" b="1" dirty="0"/>
              <a:t>Thinking about the nitrogen cycle, where do excess nitrates in water bodies tend to come from? </a:t>
            </a:r>
            <a:r>
              <a:rPr lang="en-US" sz="2000" b="1" dirty="0">
                <a:solidFill>
                  <a:srgbClr val="FF0000"/>
                </a:solidFill>
              </a:rPr>
              <a:t>(slide 37)</a:t>
            </a:r>
          </a:p>
          <a:p>
            <a:pPr lvl="0"/>
            <a:r>
              <a:rPr lang="en-US" sz="2000" b="1" i="1" dirty="0">
                <a:solidFill>
                  <a:srgbClr val="FF0000"/>
                </a:solidFill>
              </a:rPr>
              <a:t>If you are unsure of any of the answers to these questions, you can find them by reviewing the slide set.</a:t>
            </a:r>
          </a:p>
          <a:p>
            <a:pPr lvl="0"/>
            <a:r>
              <a:rPr lang="en-US" sz="2000" b="1" i="1" dirty="0">
                <a:solidFill>
                  <a:srgbClr val="FF0000"/>
                </a:solidFill>
              </a:rPr>
              <a:t>Other questions? Take a look at the Frequently Asked Questions, next slide.  </a:t>
            </a:r>
          </a:p>
          <a:p>
            <a:pPr algn="just"/>
            <a:endParaRPr lang="en-US" dirty="0"/>
          </a:p>
        </p:txBody>
      </p:sp>
    </p:spTree>
    <p:extLst>
      <p:ext uri="{BB962C8B-B14F-4D97-AF65-F5344CB8AC3E}">
        <p14:creationId xmlns:p14="http://schemas.microsoft.com/office/powerpoint/2010/main" val="19936536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78</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FAQ-Frequently Asked Questions-Page 1</a:t>
            </a:r>
          </a:p>
        </p:txBody>
      </p:sp>
      <p:sp>
        <p:nvSpPr>
          <p:cNvPr id="17" name="TextBox 16"/>
          <p:cNvSpPr txBox="1"/>
          <p:nvPr/>
        </p:nvSpPr>
        <p:spPr>
          <a:xfrm>
            <a:off x="839788" y="1691258"/>
            <a:ext cx="10674188" cy="5078313"/>
          </a:xfrm>
          <a:prstGeom prst="rect">
            <a:avLst/>
          </a:prstGeom>
          <a:noFill/>
        </p:spPr>
        <p:txBody>
          <a:bodyPr wrap="square" rtlCol="0">
            <a:spAutoFit/>
          </a:bodyPr>
          <a:lstStyle/>
          <a:p>
            <a:r>
              <a:rPr lang="en-US" b="1" dirty="0">
                <a:solidFill>
                  <a:srgbClr val="000090"/>
                </a:solidFill>
              </a:rPr>
              <a:t>Is it acceptable to use a man-made site, e.g. a pond built near the school? </a:t>
            </a:r>
          </a:p>
          <a:p>
            <a:r>
              <a:rPr lang="en-US" dirty="0"/>
              <a:t>Answer: Although natural sites are first in the order of preference, man-made sites may be used. Many lakes and ponds are man-made.</a:t>
            </a:r>
          </a:p>
          <a:p>
            <a:endParaRPr lang="en-US" dirty="0"/>
          </a:p>
          <a:p>
            <a:r>
              <a:rPr lang="en-US" b="1" dirty="0">
                <a:solidFill>
                  <a:srgbClr val="000090"/>
                </a:solidFill>
              </a:rPr>
              <a:t>My coastline curves. Is this an appropriate site? </a:t>
            </a:r>
          </a:p>
          <a:p>
            <a:r>
              <a:rPr lang="en-US" dirty="0"/>
              <a:t>Answer: You will seldom find a perfectly straight coastline. Try to pick as straight a stretch of coast as possible or an area of coast representative of the water body. </a:t>
            </a:r>
          </a:p>
          <a:p>
            <a:endParaRPr lang="en-US" dirty="0"/>
          </a:p>
          <a:p>
            <a:r>
              <a:rPr lang="en-US" b="1" dirty="0">
                <a:solidFill>
                  <a:srgbClr val="000090"/>
                </a:solidFill>
              </a:rPr>
              <a:t>There are agricultural fields to the north of my site. How should I indicate them? </a:t>
            </a:r>
          </a:p>
          <a:p>
            <a:r>
              <a:rPr lang="en-US" dirty="0"/>
              <a:t>Answer: In the </a:t>
            </a:r>
            <a:r>
              <a:rPr lang="en-US" i="1" dirty="0"/>
              <a:t>Comments section, note anything within </a:t>
            </a:r>
            <a:r>
              <a:rPr lang="en-US" dirty="0"/>
              <a:t>your watershed that you think might affect the water. On the field map, note direction and approximate distance to major land cover features of the surrounding area.</a:t>
            </a:r>
          </a:p>
          <a:p>
            <a:r>
              <a:rPr lang="en-US" dirty="0"/>
              <a:t> </a:t>
            </a:r>
          </a:p>
          <a:p>
            <a:r>
              <a:rPr lang="en-US" b="1" dirty="0">
                <a:solidFill>
                  <a:srgbClr val="000090"/>
                </a:solidFill>
              </a:rPr>
              <a:t>My beach has both rocky and sandy shores. Should I choose a mix or try to find a site with just one type of habitat? </a:t>
            </a:r>
          </a:p>
          <a:p>
            <a:r>
              <a:rPr lang="en-US" dirty="0"/>
              <a:t>Answer: Try and find a site with just one type of habitat. The sampling procedures for different types of coast are different.</a:t>
            </a:r>
          </a:p>
          <a:p>
            <a:pPr algn="just"/>
            <a:endParaRPr lang="en-US" dirty="0"/>
          </a:p>
          <a:p>
            <a:pPr algn="just"/>
            <a:endParaRPr lang="en-US" dirty="0"/>
          </a:p>
        </p:txBody>
      </p:sp>
    </p:spTree>
    <p:extLst>
      <p:ext uri="{BB962C8B-B14F-4D97-AF65-F5344CB8AC3E}">
        <p14:creationId xmlns:p14="http://schemas.microsoft.com/office/powerpoint/2010/main" val="615949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0" y="1398677"/>
            <a:ext cx="12192000" cy="5459323"/>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7</a:t>
            </a:fld>
            <a:endParaRPr lang="en-US" dirty="0"/>
          </a:p>
        </p:txBody>
      </p:sp>
      <p:pic>
        <p:nvPicPr>
          <p:cNvPr id="12" name="Content Placeholder 11" descr="Introduction to the Hydrosphe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914400"/>
          </a:xfrm>
        </p:spPr>
      </p:pic>
      <p:pic>
        <p:nvPicPr>
          <p:cNvPr id="5" name="Picture 4" descr="Icon: Test your knowled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5576" y="114300"/>
            <a:ext cx="952598" cy="734861"/>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114300"/>
            <a:ext cx="7963249" cy="1600200"/>
          </a:xfrm>
        </p:spPr>
        <p:txBody>
          <a:bodyPr/>
          <a:lstStyle/>
          <a:p>
            <a:r>
              <a:rPr lang="en-US" dirty="0"/>
              <a:t>Review your Understanding!  Question 1</a:t>
            </a:r>
          </a:p>
        </p:txBody>
      </p:sp>
      <p:sp>
        <p:nvSpPr>
          <p:cNvPr id="6" name="Text Placeholder 5"/>
          <p:cNvSpPr>
            <a:spLocks noGrp="1"/>
          </p:cNvSpPr>
          <p:nvPr>
            <p:ph type="body" sz="half" idx="2"/>
          </p:nvPr>
        </p:nvSpPr>
        <p:spPr>
          <a:xfrm>
            <a:off x="839788" y="2057400"/>
            <a:ext cx="9935788" cy="4462670"/>
          </a:xfrm>
        </p:spPr>
        <p:txBody>
          <a:bodyPr>
            <a:normAutofit fontScale="92500" lnSpcReduction="20000"/>
          </a:bodyPr>
          <a:lstStyle/>
          <a:p>
            <a:r>
              <a:rPr lang="en-US" sz="2400" b="1" dirty="0">
                <a:solidFill>
                  <a:srgbClr val="243A9D"/>
                </a:solidFill>
              </a:rPr>
              <a:t>When we say that in the Earth system, everything is connected to everything else, we can be referring to: </a:t>
            </a:r>
          </a:p>
          <a:p>
            <a:endParaRPr lang="en-US" sz="2400" b="1" dirty="0">
              <a:solidFill>
                <a:srgbClr val="243A9D"/>
              </a:solidFill>
            </a:endParaRPr>
          </a:p>
          <a:p>
            <a:r>
              <a:rPr lang="en-US" sz="2400" b="1" dirty="0">
                <a:solidFill>
                  <a:srgbClr val="243A9D"/>
                </a:solidFill>
              </a:rPr>
              <a:t>a. Earth’s interacting, physical, chemical and biological processes</a:t>
            </a:r>
          </a:p>
          <a:p>
            <a:r>
              <a:rPr lang="en-US" sz="2400" b="1" dirty="0">
                <a:solidFill>
                  <a:srgbClr val="243A9D"/>
                </a:solidFill>
              </a:rPr>
              <a:t>b. The connections between the  atmosphere, hydrosphere, lithosphere and biosphere</a:t>
            </a:r>
          </a:p>
          <a:p>
            <a:r>
              <a:rPr lang="en-US" sz="2400" b="1" dirty="0">
                <a:solidFill>
                  <a:srgbClr val="243A9D"/>
                </a:solidFill>
              </a:rPr>
              <a:t>c. System where energy flows and matter cycles</a:t>
            </a:r>
          </a:p>
          <a:p>
            <a:r>
              <a:rPr lang="en-US" sz="2400" b="1" dirty="0">
                <a:solidFill>
                  <a:srgbClr val="243A9D"/>
                </a:solidFill>
              </a:rPr>
              <a:t>d. The way the hydrologic cycle moves water through air, land and life</a:t>
            </a:r>
          </a:p>
          <a:p>
            <a:r>
              <a:rPr lang="en-US" sz="2400" b="1" dirty="0">
                <a:solidFill>
                  <a:srgbClr val="243A9D"/>
                </a:solidFill>
              </a:rPr>
              <a:t>e. A and B</a:t>
            </a:r>
          </a:p>
          <a:p>
            <a:r>
              <a:rPr lang="en-US" sz="2400" b="1" dirty="0">
                <a:solidFill>
                  <a:srgbClr val="243A9D"/>
                </a:solidFill>
              </a:rPr>
              <a:t>f. All of the above</a:t>
            </a:r>
          </a:p>
          <a:p>
            <a:endParaRPr lang="en-US" sz="2400" b="1" dirty="0">
              <a:solidFill>
                <a:schemeClr val="accent5">
                  <a:lumMod val="50000"/>
                </a:schemeClr>
              </a:solidFill>
            </a:endParaRPr>
          </a:p>
          <a:p>
            <a:r>
              <a:rPr lang="en-US" sz="2400" b="1" dirty="0"/>
              <a:t>What is your answer? </a:t>
            </a:r>
          </a:p>
          <a:p>
            <a:r>
              <a:rPr lang="en-US" sz="2400" dirty="0"/>
              <a:t> </a:t>
            </a:r>
          </a:p>
          <a:p>
            <a:endParaRPr lang="en-US" dirty="0"/>
          </a:p>
        </p:txBody>
      </p:sp>
    </p:spTree>
    <p:extLst>
      <p:ext uri="{BB962C8B-B14F-4D97-AF65-F5344CB8AC3E}">
        <p14:creationId xmlns:p14="http://schemas.microsoft.com/office/powerpoint/2010/main" val="5801575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79</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FAQ-Frequently Asked Questions-Page 2</a:t>
            </a:r>
          </a:p>
        </p:txBody>
      </p:sp>
      <p:sp>
        <p:nvSpPr>
          <p:cNvPr id="17" name="TextBox 16"/>
          <p:cNvSpPr txBox="1"/>
          <p:nvPr/>
        </p:nvSpPr>
        <p:spPr>
          <a:xfrm>
            <a:off x="839788" y="1691258"/>
            <a:ext cx="10674188" cy="4801314"/>
          </a:xfrm>
          <a:prstGeom prst="rect">
            <a:avLst/>
          </a:prstGeom>
          <a:noFill/>
        </p:spPr>
        <p:txBody>
          <a:bodyPr wrap="square" rtlCol="0">
            <a:spAutoFit/>
          </a:bodyPr>
          <a:lstStyle/>
          <a:p>
            <a:pPr algn="just"/>
            <a:r>
              <a:rPr lang="en-US" b="1" dirty="0">
                <a:solidFill>
                  <a:srgbClr val="000090"/>
                </a:solidFill>
              </a:rPr>
              <a:t>We live fairly near to a river, but my class</a:t>
            </a:r>
            <a:r>
              <a:rPr lang="en-US" dirty="0">
                <a:solidFill>
                  <a:srgbClr val="000090"/>
                </a:solidFill>
              </a:rPr>
              <a:t> </a:t>
            </a:r>
            <a:r>
              <a:rPr lang="en-US" b="1" dirty="0">
                <a:solidFill>
                  <a:srgbClr val="000090"/>
                </a:solidFill>
              </a:rPr>
              <a:t>can’t go that far for sampling every week. Should we choose a less preferable, but closer site? </a:t>
            </a:r>
          </a:p>
          <a:p>
            <a:pPr algn="just"/>
            <a:r>
              <a:rPr lang="en-US" dirty="0"/>
              <a:t>Answer: Try to sample water bodies that are significant to your area, even if you have to use a less frequent sampling strategy. Sites closer to you that can be sampled weekly, can also be chosen as a second sampling site. This often makes for interesting comparisons between the sites.</a:t>
            </a:r>
          </a:p>
          <a:p>
            <a:pPr algn="just"/>
            <a:endParaRPr lang="en-US" dirty="0"/>
          </a:p>
          <a:p>
            <a:pPr algn="just"/>
            <a:r>
              <a:rPr lang="en-US" b="1" dirty="0">
                <a:solidFill>
                  <a:srgbClr val="000090"/>
                </a:solidFill>
              </a:rPr>
              <a:t>Can I choose a site that is sometimes dry? </a:t>
            </a:r>
          </a:p>
          <a:p>
            <a:pPr algn="just"/>
            <a:r>
              <a:rPr lang="en-US" dirty="0"/>
              <a:t>Answer: Water sites may sometimes dry up, be frozen, or become flooded so that data cannot be collected. If one of these situations occurs, check ‘dry’, ‘frozen’ or ‘flooded’ on the data entry page for each week that you cannot collect a water sample. This will indicate to researchers that the site is still being monitored even though water data cannot be collected.</a:t>
            </a:r>
          </a:p>
          <a:p>
            <a:pPr algn="just"/>
            <a:endParaRPr lang="en-US" dirty="0"/>
          </a:p>
          <a:p>
            <a:pPr algn="just"/>
            <a:r>
              <a:rPr lang="en-US" b="1" dirty="0">
                <a:solidFill>
                  <a:srgbClr val="000090"/>
                </a:solidFill>
              </a:rPr>
              <a:t>Can I have more than one site on a river or lake? </a:t>
            </a:r>
          </a:p>
          <a:p>
            <a:pPr algn="just"/>
            <a:r>
              <a:rPr lang="en-US" dirty="0"/>
              <a:t>Answer: Multiple sites along a watershed are desirable. Significant differences might be found at sites with different depths, near different land cover, or in tributaries of a larger river or body of water.</a:t>
            </a:r>
          </a:p>
          <a:p>
            <a:pPr algn="just"/>
            <a:endParaRPr lang="en-US" dirty="0"/>
          </a:p>
          <a:p>
            <a:pPr algn="just"/>
            <a:endParaRPr lang="en-US" dirty="0"/>
          </a:p>
        </p:txBody>
      </p:sp>
    </p:spTree>
    <p:extLst>
      <p:ext uri="{BB962C8B-B14F-4D97-AF65-F5344CB8AC3E}">
        <p14:creationId xmlns:p14="http://schemas.microsoft.com/office/powerpoint/2010/main" val="25381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Watermark Map of Earth"/>
          <p:cNvPicPr>
            <a:picLocks noChangeAspect="1" noChangeArrowheads="1"/>
          </p:cNvPicPr>
          <p:nvPr/>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2098371" y="1708699"/>
            <a:ext cx="8459555" cy="4098468"/>
          </a:xfrm>
          <a:prstGeom prst="rect">
            <a:avLst/>
          </a:prstGeom>
          <a:solidFill>
            <a:schemeClr val="accent1">
              <a:alpha val="0"/>
            </a:schemeClr>
          </a:solidFill>
          <a:ln w="9525">
            <a:noFill/>
            <a:miter lim="800000"/>
            <a:headEnd/>
            <a:tailEnd/>
          </a:ln>
          <a:effectLst/>
        </p:spPr>
      </p:pic>
      <p:sp>
        <p:nvSpPr>
          <p:cNvPr id="2" name="Slide Number Placeholder 1"/>
          <p:cNvSpPr>
            <a:spLocks noGrp="1"/>
          </p:cNvSpPr>
          <p:nvPr>
            <p:ph type="sldNum" sz="quarter" idx="12"/>
          </p:nvPr>
        </p:nvSpPr>
        <p:spPr/>
        <p:txBody>
          <a:bodyPr/>
          <a:lstStyle/>
          <a:p>
            <a:fld id="{6AA45AED-E2A5-D345-AA9C-D2E1C57AA5E2}" type="slidenum">
              <a:rPr lang="en-US" smtClean="0"/>
              <a:t>80</a:t>
            </a:fld>
            <a:endParaRPr lang="en-US" dirty="0"/>
          </a:p>
        </p:txBody>
      </p:sp>
      <p:pic>
        <p:nvPicPr>
          <p:cNvPr id="12" name="Content Placeholder 11" descr="Introduction to the Hydrosphe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839788" y="0"/>
            <a:ext cx="10294377" cy="1600200"/>
          </a:xfrm>
        </p:spPr>
        <p:txBody>
          <a:bodyPr/>
          <a:lstStyle/>
          <a:p>
            <a:r>
              <a:rPr lang="en-US" dirty="0"/>
              <a:t>You are Done! </a:t>
            </a:r>
          </a:p>
        </p:txBody>
      </p:sp>
      <p:sp>
        <p:nvSpPr>
          <p:cNvPr id="17" name="TextBox 16"/>
          <p:cNvSpPr txBox="1"/>
          <p:nvPr/>
        </p:nvSpPr>
        <p:spPr>
          <a:xfrm>
            <a:off x="839788" y="1691258"/>
            <a:ext cx="10674188" cy="2800767"/>
          </a:xfrm>
          <a:prstGeom prst="rect">
            <a:avLst/>
          </a:prstGeom>
          <a:noFill/>
        </p:spPr>
        <p:txBody>
          <a:bodyPr wrap="square" rtlCol="0">
            <a:spAutoFit/>
          </a:bodyPr>
          <a:lstStyle/>
          <a:p>
            <a:r>
              <a:rPr lang="en-US" sz="2800" dirty="0">
                <a:solidFill>
                  <a:srgbClr val="000000"/>
                </a:solidFill>
              </a:rPr>
              <a:t>You have now completed the slide stack. If you are ready to take the quiz, sign on and take the quiz corresponding to </a:t>
            </a:r>
            <a:r>
              <a:rPr lang="en-US" sz="2800" b="1" dirty="0">
                <a:solidFill>
                  <a:srgbClr val="000072"/>
                </a:solidFill>
              </a:rPr>
              <a:t>Introduction to the Hydrosphere.</a:t>
            </a:r>
            <a:endParaRPr lang="en-US" sz="2800" dirty="0">
              <a:solidFill>
                <a:srgbClr val="000000"/>
              </a:solidFill>
            </a:endParaRPr>
          </a:p>
          <a:p>
            <a:endParaRPr lang="en-US" sz="2800" dirty="0">
              <a:solidFill>
                <a:srgbClr val="000000"/>
              </a:solidFill>
            </a:endParaRPr>
          </a:p>
          <a:p>
            <a:r>
              <a:rPr lang="en-US" sz="2800" dirty="0">
                <a:solidFill>
                  <a:srgbClr val="000000"/>
                </a:solidFill>
              </a:rPr>
              <a:t>Welcome to the GLOBE Hydrosphere Investigation! </a:t>
            </a:r>
            <a:endParaRPr lang="en-US" sz="2800" dirty="0"/>
          </a:p>
          <a:p>
            <a:pPr algn="just"/>
            <a:endParaRPr lang="en-US" dirty="0"/>
          </a:p>
          <a:p>
            <a:pPr algn="just"/>
            <a:endParaRPr lang="en-US" dirty="0"/>
          </a:p>
        </p:txBody>
      </p:sp>
      <p:sp>
        <p:nvSpPr>
          <p:cNvPr id="5" name="TextBox 4"/>
          <p:cNvSpPr txBox="1"/>
          <p:nvPr/>
        </p:nvSpPr>
        <p:spPr>
          <a:xfrm>
            <a:off x="4241480" y="4930395"/>
            <a:ext cx="4424053" cy="1569660"/>
          </a:xfrm>
          <a:prstGeom prst="rect">
            <a:avLst/>
          </a:prstGeom>
          <a:noFill/>
        </p:spPr>
        <p:txBody>
          <a:bodyPr wrap="square" rtlCol="0">
            <a:spAutoFit/>
          </a:bodyPr>
          <a:lstStyle/>
          <a:p>
            <a:pPr algn="ctr"/>
            <a:r>
              <a:rPr lang="en-US" b="1" dirty="0">
                <a:solidFill>
                  <a:srgbClr val="000072"/>
                </a:solidFill>
              </a:rPr>
              <a:t>For More Information Contact</a:t>
            </a:r>
            <a:endParaRPr lang="en-US" b="1" dirty="0">
              <a:solidFill>
                <a:srgbClr val="055000"/>
              </a:solidFill>
            </a:endParaRPr>
          </a:p>
          <a:p>
            <a:r>
              <a:rPr lang="en-US" b="1" dirty="0">
                <a:solidFill>
                  <a:srgbClr val="055000"/>
                </a:solidFill>
              </a:rPr>
              <a:t>					</a:t>
            </a:r>
            <a:r>
              <a:rPr lang="en-US" b="1" dirty="0">
                <a:solidFill>
                  <a:srgbClr val="055000"/>
                </a:solidFill>
                <a:hlinkClick r:id="rId4"/>
              </a:rPr>
              <a:t>The GLOBE Program</a:t>
            </a:r>
            <a:endParaRPr lang="en-US" b="1" dirty="0">
              <a:solidFill>
                <a:srgbClr val="055000"/>
              </a:solidFill>
            </a:endParaRPr>
          </a:p>
          <a:p>
            <a:endParaRPr lang="en-US" sz="2400" b="1" dirty="0">
              <a:solidFill>
                <a:srgbClr val="055000"/>
              </a:solidFill>
            </a:endParaRPr>
          </a:p>
          <a:p>
            <a:endParaRPr lang="en-US" b="1" i="1" dirty="0"/>
          </a:p>
        </p:txBody>
      </p:sp>
    </p:spTree>
    <p:extLst>
      <p:ext uri="{BB962C8B-B14F-4D97-AF65-F5344CB8AC3E}">
        <p14:creationId xmlns:p14="http://schemas.microsoft.com/office/powerpoint/2010/main" val="16126346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A45AED-E2A5-D345-AA9C-D2E1C57AA5E2}" type="slidenum">
              <a:rPr lang="en-US" smtClean="0"/>
              <a:t>81</a:t>
            </a:fld>
            <a:endParaRPr lang="en-US" dirty="0"/>
          </a:p>
        </p:txBody>
      </p:sp>
      <p:pic>
        <p:nvPicPr>
          <p:cNvPr id="12" name="Content Placeholder 11" descr="Introduction to the Hydrospher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914400"/>
          </a:xfrm>
        </p:spPr>
      </p:pic>
      <p:sp>
        <p:nvSpPr>
          <p:cNvPr id="4" name="Title 3"/>
          <p:cNvSpPr>
            <a:spLocks noGrp="1"/>
          </p:cNvSpPr>
          <p:nvPr>
            <p:ph type="title"/>
          </p:nvPr>
        </p:nvSpPr>
        <p:spPr>
          <a:xfrm>
            <a:off x="649881" y="398378"/>
            <a:ext cx="11283813" cy="1600200"/>
          </a:xfrm>
        </p:spPr>
        <p:txBody>
          <a:bodyPr>
            <a:normAutofit/>
          </a:bodyPr>
          <a:lstStyle/>
          <a:p>
            <a:r>
              <a:rPr lang="en-US" sz="2000" b="1" dirty="0">
                <a:latin typeface="+mn-lt"/>
              </a:rPr>
              <a:t>Please provide us with feedback about this module. This is a community project and we welcome and need your comments, suggestions and edits! Please comment here: </a:t>
            </a:r>
            <a:r>
              <a:rPr lang="en-US" sz="2000" b="1" dirty="0">
                <a:latin typeface="+mn-lt"/>
                <a:hlinkClick r:id="rId3"/>
              </a:rPr>
              <a:t>eTraining Feedback</a:t>
            </a:r>
            <a:br>
              <a:rPr lang="en-US" sz="2000" b="1" dirty="0">
                <a:latin typeface="+mn-lt"/>
              </a:rPr>
            </a:br>
            <a:r>
              <a:rPr lang="en-US" sz="2000" b="1" dirty="0">
                <a:latin typeface="+mn-lt"/>
              </a:rPr>
              <a:t>Questions about the content of this module? Contact GLOBE:  </a:t>
            </a:r>
            <a:r>
              <a:rPr lang="en-US" sz="2000" b="1" dirty="0">
                <a:latin typeface="+mn-lt"/>
                <a:hlinkClick r:id="rId4"/>
              </a:rPr>
              <a:t>help@globe.gov</a:t>
            </a:r>
            <a:endParaRPr lang="en-US" sz="2000" b="1" dirty="0">
              <a:latin typeface="+mn-lt"/>
            </a:endParaRPr>
          </a:p>
        </p:txBody>
      </p:sp>
      <p:sp>
        <p:nvSpPr>
          <p:cNvPr id="17" name="TextBox 16"/>
          <p:cNvSpPr txBox="1"/>
          <p:nvPr/>
        </p:nvSpPr>
        <p:spPr>
          <a:xfrm>
            <a:off x="649881" y="2120868"/>
            <a:ext cx="10674188" cy="4862870"/>
          </a:xfrm>
          <a:prstGeom prst="rect">
            <a:avLst/>
          </a:prstGeom>
          <a:noFill/>
        </p:spPr>
        <p:txBody>
          <a:bodyPr wrap="square" rtlCol="0">
            <a:spAutoFit/>
          </a:bodyPr>
          <a:lstStyle/>
          <a:p>
            <a:r>
              <a:rPr lang="en-US" sz="2000" b="1" dirty="0">
                <a:solidFill>
                  <a:srgbClr val="243A9D"/>
                </a:solidFill>
              </a:rPr>
              <a:t>Credits</a:t>
            </a:r>
          </a:p>
          <a:p>
            <a:r>
              <a:rPr lang="en-US" sz="1600" b="1" dirty="0">
                <a:solidFill>
                  <a:srgbClr val="000000"/>
                </a:solidFill>
              </a:rPr>
              <a:t>Slides: </a:t>
            </a:r>
          </a:p>
          <a:p>
            <a:r>
              <a:rPr lang="en-US" sz="1600" dirty="0">
                <a:solidFill>
                  <a:srgbClr val="000000"/>
                </a:solidFill>
              </a:rPr>
              <a:t>Russanne Low, Ph.D., University of Nebraska, Lincoln, USA</a:t>
            </a:r>
          </a:p>
          <a:p>
            <a:r>
              <a:rPr lang="en-US" sz="1600" dirty="0">
                <a:solidFill>
                  <a:srgbClr val="000000"/>
                </a:solidFill>
              </a:rPr>
              <a:t>Rebecca Boger, Ph.D., Brooklyn College, NYC, USA</a:t>
            </a:r>
          </a:p>
          <a:p>
            <a:endParaRPr lang="en-US" sz="1600" dirty="0">
              <a:solidFill>
                <a:srgbClr val="000000"/>
              </a:solidFill>
            </a:endParaRPr>
          </a:p>
          <a:p>
            <a:r>
              <a:rPr lang="en-US" sz="1600" b="1" dirty="0">
                <a:solidFill>
                  <a:srgbClr val="000000"/>
                </a:solidFill>
              </a:rPr>
              <a:t>Photo Credits:  </a:t>
            </a:r>
            <a:r>
              <a:rPr lang="en-US" sz="1600" dirty="0" err="1">
                <a:solidFill>
                  <a:srgbClr val="000000"/>
                </a:solidFill>
              </a:rPr>
              <a:t>Russanne</a:t>
            </a:r>
            <a:r>
              <a:rPr lang="en-US" sz="1600" dirty="0">
                <a:solidFill>
                  <a:srgbClr val="000000"/>
                </a:solidFill>
              </a:rPr>
              <a:t> Low</a:t>
            </a:r>
          </a:p>
          <a:p>
            <a:endParaRPr lang="en-US" sz="1600" dirty="0">
              <a:solidFill>
                <a:srgbClr val="000000"/>
              </a:solidFill>
            </a:endParaRPr>
          </a:p>
          <a:p>
            <a:r>
              <a:rPr lang="en-US" sz="1600" b="1" dirty="0">
                <a:solidFill>
                  <a:srgbClr val="000000"/>
                </a:solidFill>
              </a:rPr>
              <a:t>Illustrations and Cover Art: </a:t>
            </a:r>
            <a:r>
              <a:rPr lang="en-US" sz="1600" dirty="0">
                <a:solidFill>
                  <a:srgbClr val="000000"/>
                </a:solidFill>
              </a:rPr>
              <a:t>Jenn Glaser, </a:t>
            </a:r>
            <a:r>
              <a:rPr lang="en-US" sz="1600" i="1" dirty="0">
                <a:solidFill>
                  <a:srgbClr val="000000"/>
                </a:solidFill>
              </a:rPr>
              <a:t>ScribeArts</a:t>
            </a:r>
          </a:p>
          <a:p>
            <a:endParaRPr lang="en-US" sz="1600" i="1" dirty="0">
              <a:solidFill>
                <a:srgbClr val="000000"/>
              </a:solidFill>
            </a:endParaRPr>
          </a:p>
          <a:p>
            <a:r>
              <a:rPr lang="en-US" sz="1600" b="1" dirty="0">
                <a:solidFill>
                  <a:srgbClr val="000000"/>
                </a:solidFill>
              </a:rPr>
              <a:t>Additional Information:</a:t>
            </a:r>
          </a:p>
          <a:p>
            <a:r>
              <a:rPr lang="en-US" sz="1600" b="1" dirty="0">
                <a:hlinkClick r:id="rId5"/>
              </a:rPr>
              <a:t>The GLOBE Program</a:t>
            </a:r>
            <a:endParaRPr lang="en-US" sz="1600" b="1" dirty="0"/>
          </a:p>
          <a:p>
            <a:r>
              <a:rPr lang="en-US" sz="1600" b="1" dirty="0">
                <a:hlinkClick r:id="rId6"/>
              </a:rPr>
              <a:t>NASA Wavelength</a:t>
            </a:r>
            <a:r>
              <a:rPr lang="en-US" sz="1600" b="1" dirty="0"/>
              <a:t>  </a:t>
            </a:r>
            <a:r>
              <a:rPr lang="en-US" sz="1600" i="1" dirty="0"/>
              <a:t>NASA’s Digital Library for Earth and Space Education</a:t>
            </a:r>
          </a:p>
          <a:p>
            <a:r>
              <a:rPr lang="en-US" sz="1600" b="1" dirty="0">
                <a:hlinkClick r:id="rId7"/>
              </a:rPr>
              <a:t>NASA Global Climate Change: Vital Signs of the Planet</a:t>
            </a:r>
            <a:endParaRPr lang="en-US" sz="1600" b="1" dirty="0"/>
          </a:p>
          <a:p>
            <a:endParaRPr lang="en-US" sz="1600" i="1" dirty="0">
              <a:solidFill>
                <a:srgbClr val="000000"/>
              </a:solidFill>
            </a:endParaRPr>
          </a:p>
          <a:p>
            <a:r>
              <a:rPr lang="en-US" sz="1600" b="1" dirty="0"/>
              <a:t>The GLOBE Program is sponsored by these organizations: </a:t>
            </a:r>
            <a:endParaRPr lang="en-US" b="1" dirty="0"/>
          </a:p>
          <a:p>
            <a:endParaRPr lang="en-US" b="1" dirty="0"/>
          </a:p>
          <a:p>
            <a:r>
              <a:rPr lang="en-US" altLang="en-US" sz="1200" i="1" dirty="0">
                <a:solidFill>
                  <a:srgbClr val="000000"/>
                </a:solidFill>
              </a:rPr>
              <a:t>Version 6/22/2020. If you edit and modify this slide set for use for educational purposes,  please note “modified by (and your name and date)“ on this page. Thank you.</a:t>
            </a:r>
            <a:endParaRPr lang="en-US" sz="1200" b="1" dirty="0"/>
          </a:p>
          <a:p>
            <a:endParaRPr lang="en-US" i="1" dirty="0"/>
          </a:p>
          <a:p>
            <a:pPr algn="just"/>
            <a:endParaRPr lang="en-US" dirty="0"/>
          </a:p>
        </p:txBody>
      </p:sp>
      <p:pic>
        <p:nvPicPr>
          <p:cNvPr id="6" name="Picture 5" descr="Logos for NASA, NOAA, NSF and the U.S. Department of Stat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0262" y="5516357"/>
            <a:ext cx="2016584" cy="422022"/>
          </a:xfrm>
          <a:prstGeom prst="rect">
            <a:avLst/>
          </a:prstGeom>
        </p:spPr>
      </p:pic>
      <p:pic>
        <p:nvPicPr>
          <p:cNvPr id="8" name="Picture 2" descr="Watermark Map of Earth"/>
          <p:cNvPicPr>
            <a:picLocks noChangeAspect="1" noChangeArrowheads="1"/>
          </p:cNvPicPr>
          <p:nvPr/>
        </p:nvPicPr>
        <p:blipFill>
          <a:blip r:embed="rId9" cstate="print">
            <a:alphaModFix amt="22000"/>
            <a:extLst>
              <a:ext uri="{28A0092B-C50C-407E-A947-70E740481C1C}">
                <a14:useLocalDpi xmlns:a14="http://schemas.microsoft.com/office/drawing/2010/main"/>
              </a:ext>
            </a:extLst>
          </a:blip>
          <a:srcRect/>
          <a:stretch>
            <a:fillRect/>
          </a:stretch>
        </p:blipFill>
        <p:spPr bwMode="auto">
          <a:xfrm>
            <a:off x="1757198" y="1839911"/>
            <a:ext cx="8459555" cy="4098468"/>
          </a:xfrm>
          <a:prstGeom prst="rect">
            <a:avLst/>
          </a:prstGeom>
          <a:solidFill>
            <a:schemeClr val="accent1">
              <a:alpha val="0"/>
            </a:schemeClr>
          </a:solidFill>
          <a:ln w="9525">
            <a:noFill/>
            <a:miter lim="800000"/>
            <a:headEnd/>
            <a:tailEnd/>
          </a:ln>
          <a:effectLst/>
        </p:spPr>
      </p:pic>
    </p:spTree>
    <p:extLst>
      <p:ext uri="{BB962C8B-B14F-4D97-AF65-F5344CB8AC3E}">
        <p14:creationId xmlns:p14="http://schemas.microsoft.com/office/powerpoint/2010/main" val="85524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termark image of a stream in everglad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19879" y="1398677"/>
            <a:ext cx="12192000" cy="5459323"/>
          </a:xfrm>
          <a:prstGeom prst="rect">
            <a:avLst/>
          </a:prstGeom>
        </p:spPr>
      </p:pic>
      <p:sp>
        <p:nvSpPr>
          <p:cNvPr id="2" name="Slide Number Placeholder 1"/>
          <p:cNvSpPr>
            <a:spLocks noGrp="1"/>
          </p:cNvSpPr>
          <p:nvPr>
            <p:ph type="sldNum" sz="quarter" idx="12"/>
          </p:nvPr>
        </p:nvSpPr>
        <p:spPr/>
        <p:txBody>
          <a:bodyPr/>
          <a:lstStyle/>
          <a:p>
            <a:fld id="{6AA45AED-E2A5-D345-AA9C-D2E1C57AA5E2}" type="slidenum">
              <a:rPr lang="en-US" smtClean="0"/>
              <a:t>8</a:t>
            </a:fld>
            <a:endParaRPr lang="en-US" dirty="0"/>
          </a:p>
        </p:txBody>
      </p:sp>
      <p:pic>
        <p:nvPicPr>
          <p:cNvPr id="12" name="Content Placeholder 11" descr="Introduction to the Hydrosphe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914400"/>
          </a:xfrm>
        </p:spPr>
      </p:pic>
      <p:pic>
        <p:nvPicPr>
          <p:cNvPr id="5" name="Picture 4" descr="Icon: Test your knowled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5577" y="114300"/>
            <a:ext cx="952598" cy="734861"/>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839788" y="114300"/>
            <a:ext cx="9471964" cy="1600200"/>
          </a:xfrm>
        </p:spPr>
        <p:txBody>
          <a:bodyPr/>
          <a:lstStyle/>
          <a:p>
            <a:r>
              <a:rPr lang="en-US" dirty="0"/>
              <a:t>Review your Understanding!  Answer to Question 1</a:t>
            </a:r>
          </a:p>
        </p:txBody>
      </p:sp>
      <p:sp>
        <p:nvSpPr>
          <p:cNvPr id="6" name="Text Placeholder 5"/>
          <p:cNvSpPr>
            <a:spLocks noGrp="1"/>
          </p:cNvSpPr>
          <p:nvPr>
            <p:ph type="body" sz="half" idx="2"/>
          </p:nvPr>
        </p:nvSpPr>
        <p:spPr>
          <a:xfrm>
            <a:off x="839788" y="2057400"/>
            <a:ext cx="9935788" cy="4800600"/>
          </a:xfrm>
        </p:spPr>
        <p:txBody>
          <a:bodyPr>
            <a:normAutofit fontScale="85000" lnSpcReduction="20000"/>
          </a:bodyPr>
          <a:lstStyle/>
          <a:p>
            <a:r>
              <a:rPr lang="en-US" sz="2800" b="1" dirty="0">
                <a:solidFill>
                  <a:srgbClr val="243A9D"/>
                </a:solidFill>
              </a:rPr>
              <a:t>When we say that in the Earth system, everything is connected to everything else, we can be referring to: </a:t>
            </a:r>
          </a:p>
          <a:p>
            <a:endParaRPr lang="en-US" sz="2800" b="1" dirty="0">
              <a:solidFill>
                <a:srgbClr val="243A9D"/>
              </a:solidFill>
            </a:endParaRPr>
          </a:p>
          <a:p>
            <a:r>
              <a:rPr lang="en-US" sz="2800" b="1" dirty="0">
                <a:solidFill>
                  <a:srgbClr val="243A9D"/>
                </a:solidFill>
              </a:rPr>
              <a:t>a. Earth’s interacting, physical, chemical and biological processes</a:t>
            </a:r>
          </a:p>
          <a:p>
            <a:r>
              <a:rPr lang="en-US" sz="2800" b="1" dirty="0">
                <a:solidFill>
                  <a:srgbClr val="243A9D"/>
                </a:solidFill>
              </a:rPr>
              <a:t>b. The connections between the  atmosphere, hydrosphere, lithosphere and biosphere</a:t>
            </a:r>
          </a:p>
          <a:p>
            <a:r>
              <a:rPr lang="en-US" sz="2800" b="1" dirty="0">
                <a:solidFill>
                  <a:srgbClr val="243A9D"/>
                </a:solidFill>
              </a:rPr>
              <a:t>c. System where energy flows and matter cycles</a:t>
            </a:r>
          </a:p>
          <a:p>
            <a:r>
              <a:rPr lang="en-US" sz="2800" b="1" dirty="0">
                <a:solidFill>
                  <a:srgbClr val="243A9D"/>
                </a:solidFill>
              </a:rPr>
              <a:t>d. The way the hydrologic cycle moves water through air, land and life</a:t>
            </a:r>
          </a:p>
          <a:p>
            <a:r>
              <a:rPr lang="en-US" sz="2800" b="1" dirty="0">
                <a:solidFill>
                  <a:srgbClr val="243A9D"/>
                </a:solidFill>
              </a:rPr>
              <a:t>e. A and B</a:t>
            </a:r>
          </a:p>
          <a:p>
            <a:r>
              <a:rPr lang="en-US" sz="2800" b="1" dirty="0">
                <a:solidFill>
                  <a:srgbClr val="FF0000"/>
                </a:solidFill>
              </a:rPr>
              <a:t>f. All of the above </a:t>
            </a:r>
            <a:r>
              <a:rPr lang="en-US" sz="2800" b="1" dirty="0">
                <a:solidFill>
                  <a:srgbClr val="FF0000"/>
                </a:solidFill>
                <a:sym typeface="Wingdings"/>
              </a:rPr>
              <a:t>- </a:t>
            </a:r>
            <a:r>
              <a:rPr lang="en-US" sz="2800" b="1" i="1" dirty="0">
                <a:solidFill>
                  <a:srgbClr val="FF0000"/>
                </a:solidFill>
                <a:sym typeface="Wingdings"/>
              </a:rPr>
              <a:t>correct!</a:t>
            </a:r>
            <a:endParaRPr lang="en-US" sz="2800" b="1" i="1" dirty="0">
              <a:solidFill>
                <a:srgbClr val="FF0000"/>
              </a:solidFill>
            </a:endParaRPr>
          </a:p>
          <a:p>
            <a:endParaRPr lang="en-US" sz="2800" b="1" dirty="0">
              <a:solidFill>
                <a:srgbClr val="FF0000"/>
              </a:solidFill>
            </a:endParaRPr>
          </a:p>
          <a:p>
            <a:r>
              <a:rPr lang="en-US" sz="2800" b="1" dirty="0"/>
              <a:t>Were you correct? Proceed to the next question!</a:t>
            </a:r>
          </a:p>
          <a:p>
            <a:r>
              <a:rPr lang="en-US" sz="2600" dirty="0"/>
              <a:t> </a:t>
            </a:r>
          </a:p>
          <a:p>
            <a:endParaRPr lang="en-US" dirty="0"/>
          </a:p>
        </p:txBody>
      </p:sp>
    </p:spTree>
    <p:extLst>
      <p:ext uri="{BB962C8B-B14F-4D97-AF65-F5344CB8AC3E}">
        <p14:creationId xmlns:p14="http://schemas.microsoft.com/office/powerpoint/2010/main" val="17995370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7227</TotalTime>
  <Words>8580</Words>
  <Application>Microsoft Macintosh PowerPoint</Application>
  <PresentationFormat>Widescreen</PresentationFormat>
  <Paragraphs>689</Paragraphs>
  <Slides>82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ＭＳ 明朝</vt:lpstr>
      <vt:lpstr>Arial</vt:lpstr>
      <vt:lpstr>Calibri</vt:lpstr>
      <vt:lpstr>Calibri Light</vt:lpstr>
      <vt:lpstr>Courier New</vt:lpstr>
      <vt:lpstr>Times New Roman</vt:lpstr>
      <vt:lpstr>Wingdings</vt:lpstr>
      <vt:lpstr>Office Theme</vt:lpstr>
      <vt:lpstr>Slide One</vt:lpstr>
      <vt:lpstr>Overview and Learning Objectives </vt:lpstr>
      <vt:lpstr>1. Introduction: The Hydrosphere and the Earth System</vt:lpstr>
      <vt:lpstr>What is the Hydrosphere? </vt:lpstr>
      <vt:lpstr>Why are GLOBE Hydrosphere Investigations Important?</vt:lpstr>
      <vt:lpstr>The Hydrologic (Water) Cycle</vt:lpstr>
      <vt:lpstr>What Can GLOBE Hydrosphere Data Tell Us? </vt:lpstr>
      <vt:lpstr>Review your Understanding!  Question 1</vt:lpstr>
      <vt:lpstr>Review your Understanding!  Answer to Question 1</vt:lpstr>
      <vt:lpstr>Review your Understanding!  Question 2</vt:lpstr>
      <vt:lpstr>Review your Understanding! Answer to Question 2</vt:lpstr>
      <vt:lpstr>Review your Understanding! Question 3</vt:lpstr>
      <vt:lpstr>Review your Understanding! Answer to Question 3</vt:lpstr>
      <vt:lpstr>2. Introduction to GLOBE Hydrosphere Protocols</vt:lpstr>
      <vt:lpstr>When to Conduct Hydrosphere Protocols</vt:lpstr>
      <vt:lpstr>GLOBE Hydrosphere Protocols Safety Precautions</vt:lpstr>
      <vt:lpstr>Water Temperature Protocol</vt:lpstr>
      <vt:lpstr>How to Collect Water Temperature Data</vt:lpstr>
      <vt:lpstr>Water Transparency Protocols</vt:lpstr>
      <vt:lpstr>Water Transparency Protocols: Should I use a Secchi Disk or a Transparency Tube to measure water transparency?</vt:lpstr>
      <vt:lpstr>Electrical Conductivity Protocol</vt:lpstr>
      <vt:lpstr>Electrical Conductivity Protocol- slide 2</vt:lpstr>
      <vt:lpstr>Water pH Protocols</vt:lpstr>
      <vt:lpstr>Which Protocol Should I Use: Water pH Using pH Paper or Water pH using a meter?</vt:lpstr>
      <vt:lpstr>Review your Understanding! Question 4</vt:lpstr>
      <vt:lpstr>Review your Understanding! Answer to Question 4</vt:lpstr>
      <vt:lpstr>Review your Understanding! Question 5</vt:lpstr>
      <vt:lpstr>Review your Understanding! Answer to Question 5</vt:lpstr>
      <vt:lpstr>Review your Understanding! Question 6</vt:lpstr>
      <vt:lpstr>Review your Understanding! Answer to Question 6</vt:lpstr>
      <vt:lpstr>Dissolved Oxygen Protocol</vt:lpstr>
      <vt:lpstr>Which Protocol for Dissolved Oxygen Should I Use? </vt:lpstr>
      <vt:lpstr>Water Alkalinity Protocol 1</vt:lpstr>
      <vt:lpstr>Water Alkalinity Protocol 2</vt:lpstr>
      <vt:lpstr>Water Salinity Protocol 1</vt:lpstr>
      <vt:lpstr>Water Salinity Protocol 2</vt:lpstr>
      <vt:lpstr>Water Nitrate Protocol</vt:lpstr>
      <vt:lpstr>Freshwater Macroinvertebrates Protocol 1</vt:lpstr>
      <vt:lpstr>Freshwater Macroinvertebrates Protocol 2</vt:lpstr>
      <vt:lpstr>Mosquito Habitat Mapper Protocol</vt:lpstr>
      <vt:lpstr>Review your Understanding! Question 7</vt:lpstr>
      <vt:lpstr>Review your Understanding! Answer to Question 7</vt:lpstr>
      <vt:lpstr>Review your Understanding! Question 8</vt:lpstr>
      <vt:lpstr>Review your Understanding! Answer to Question 8</vt:lpstr>
      <vt:lpstr>Review your Understanding! Question 9</vt:lpstr>
      <vt:lpstr>Review your Understanding! Answer to Question 9</vt:lpstr>
      <vt:lpstr>3. Establishing your Hydrosphere Study Site</vt:lpstr>
      <vt:lpstr>Selecting your Hydrosphere Study Site</vt:lpstr>
      <vt:lpstr>Documenting your Hydrosphere Study Site: Notes</vt:lpstr>
      <vt:lpstr>Documenting your Hydrosphere Study Site: Photos</vt:lpstr>
      <vt:lpstr>Documenting your Hydrosphere Study Site: Map</vt:lpstr>
      <vt:lpstr>Equipment Needed to Document your Hydrosphere Study Site</vt:lpstr>
      <vt:lpstr>The Site Definition Sheet </vt:lpstr>
      <vt:lpstr>Determining your Location using a GPS Receiver</vt:lpstr>
      <vt:lpstr>Using the GPS Receiver</vt:lpstr>
      <vt:lpstr>Adding Data to the Hydrosphere Fields-1</vt:lpstr>
      <vt:lpstr>Adding Data to the Hydrosphere Fields-2</vt:lpstr>
      <vt:lpstr>Adding Data to the Hydrosphere Fields-3</vt:lpstr>
      <vt:lpstr>Adding Data to the Hydrosphere Fields-4</vt:lpstr>
      <vt:lpstr>Mapping your Hydrosphere Study Site</vt:lpstr>
      <vt:lpstr>Creating Your Site Map</vt:lpstr>
      <vt:lpstr>Drawing your Site Map</vt:lpstr>
      <vt:lpstr>Create a Key for your Map</vt:lpstr>
      <vt:lpstr>Review Your Understanding! Question 11</vt:lpstr>
      <vt:lpstr>Review Your Understanding! Answer to Question 11</vt:lpstr>
      <vt:lpstr>Review Your Understanding! Question 12</vt:lpstr>
      <vt:lpstr>Review Your Understanding! Answer to Question 12</vt:lpstr>
      <vt:lpstr>Review Your Understanding! Question 13</vt:lpstr>
      <vt:lpstr>Review Your Understanding! Answer to Question 13</vt:lpstr>
      <vt:lpstr>4. Entering Data on the GLOBE Website</vt:lpstr>
      <vt:lpstr>Steps to Add your Hydrosphere Study Site: Step 1</vt:lpstr>
      <vt:lpstr>Entering your Data using the Data Entry Mobile App: Step 2</vt:lpstr>
      <vt:lpstr>Entering your Data using the Data Entry Mobile App: Step 3</vt:lpstr>
      <vt:lpstr>Visualize and Retrieve Data-Step 1</vt:lpstr>
      <vt:lpstr>Visualize and Retrieve Data-Step 2</vt:lpstr>
      <vt:lpstr>Visualize and Retrieve Data-Step 3</vt:lpstr>
      <vt:lpstr>Visualize and Retrieve Data-Step 4</vt:lpstr>
      <vt:lpstr>We are now at the end of the module. Before you take the quiz about the Introduction to the Hydrosphere Investigations, stop and think about these questions!</vt:lpstr>
      <vt:lpstr>FAQ-Frequently Asked Questions-Page 1</vt:lpstr>
      <vt:lpstr>FAQ-Frequently Asked Questions-Page 2</vt:lpstr>
      <vt:lpstr>You are Done! </vt:lpstr>
      <vt:lpstr>Please provide us with feedback about this module. This is a community project and we welcome and need your comments, suggestions and edits! Please comment here: eTraining Feedback Questions about the content of this module? Contact GLOBE:  help@globe.gov</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Microsoft Office User</cp:lastModifiedBy>
  <cp:revision>160</cp:revision>
  <dcterms:created xsi:type="dcterms:W3CDTF">2016-02-28T04:03:38Z</dcterms:created>
  <dcterms:modified xsi:type="dcterms:W3CDTF">2020-06-22T23:41:47Z</dcterms:modified>
</cp:coreProperties>
</file>