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63"/>
  </p:notesMasterIdLst>
  <p:sldIdLst>
    <p:sldId id="256" r:id="rId2"/>
    <p:sldId id="257" r:id="rId3"/>
    <p:sldId id="267" r:id="rId4"/>
    <p:sldId id="266" r:id="rId5"/>
    <p:sldId id="268" r:id="rId6"/>
    <p:sldId id="258" r:id="rId7"/>
    <p:sldId id="270" r:id="rId8"/>
    <p:sldId id="308" r:id="rId9"/>
    <p:sldId id="310" r:id="rId10"/>
    <p:sldId id="259" r:id="rId11"/>
    <p:sldId id="307" r:id="rId12"/>
    <p:sldId id="273" r:id="rId13"/>
    <p:sldId id="271" r:id="rId14"/>
    <p:sldId id="274" r:id="rId15"/>
    <p:sldId id="275" r:id="rId16"/>
    <p:sldId id="276" r:id="rId17"/>
    <p:sldId id="277" r:id="rId18"/>
    <p:sldId id="311" r:id="rId19"/>
    <p:sldId id="312" r:id="rId20"/>
    <p:sldId id="313" r:id="rId21"/>
    <p:sldId id="314" r:id="rId22"/>
    <p:sldId id="315" r:id="rId23"/>
    <p:sldId id="31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17" r:id="rId44"/>
    <p:sldId id="318" r:id="rId45"/>
    <p:sldId id="319" r:id="rId46"/>
    <p:sldId id="320" r:id="rId47"/>
    <p:sldId id="321" r:id="rId48"/>
    <p:sldId id="322" r:id="rId49"/>
    <p:sldId id="323" r:id="rId50"/>
    <p:sldId id="324" r:id="rId51"/>
    <p:sldId id="261" r:id="rId52"/>
    <p:sldId id="298" r:id="rId53"/>
    <p:sldId id="299" r:id="rId54"/>
    <p:sldId id="262" r:id="rId55"/>
    <p:sldId id="300" r:id="rId56"/>
    <p:sldId id="301" r:id="rId57"/>
    <p:sldId id="302" r:id="rId58"/>
    <p:sldId id="303" r:id="rId59"/>
    <p:sldId id="304" r:id="rId60"/>
    <p:sldId id="305" r:id="rId61"/>
    <p:sldId id="30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93" autoAdjust="0"/>
    <p:restoredTop sz="95042" autoAdjust="0"/>
  </p:normalViewPr>
  <p:slideViewPr>
    <p:cSldViewPr snapToGrid="0" snapToObjects="1">
      <p:cViewPr>
        <p:scale>
          <a:sx n="136" d="100"/>
          <a:sy n="136" d="100"/>
        </p:scale>
        <p:origin x="440" y="-2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41D30-5C79-9B44-9289-83FA4EFE9105}" type="datetimeFigureOut">
              <a:rPr lang="en-US" smtClean="0"/>
              <a:t>4/29/20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C182A-2D72-8C41-9E93-AD6C108689BC}" type="slidenum">
              <a:rPr lang="en-US" smtClean="0"/>
              <a:t>‹#›</a:t>
            </a:fld>
            <a:endParaRPr lang="en-US" dirty="0"/>
          </a:p>
        </p:txBody>
      </p:sp>
    </p:spTree>
    <p:extLst>
      <p:ext uri="{BB962C8B-B14F-4D97-AF65-F5344CB8AC3E}">
        <p14:creationId xmlns:p14="http://schemas.microsoft.com/office/powerpoint/2010/main" val="214583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C182A-2D72-8C41-9E93-AD6C108689BC}" type="slidenum">
              <a:rPr lang="en-US" smtClean="0"/>
              <a:t>1</a:t>
            </a:fld>
            <a:endParaRPr lang="en-US" dirty="0"/>
          </a:p>
        </p:txBody>
      </p:sp>
    </p:spTree>
    <p:extLst>
      <p:ext uri="{BB962C8B-B14F-4D97-AF65-F5344CB8AC3E}">
        <p14:creationId xmlns:p14="http://schemas.microsoft.com/office/powerpoint/2010/main" val="23546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539A50-D3B1-C847-8956-D6130A8FBD62}"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0119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98F65-1497-A845-97DE-27E5089636AC}"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996102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2124C-C2E7-D046-B58F-9AA8CF92A400}"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85180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6293ED-A6EB-3E4A-915F-0158E76D3202}"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211727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C4892B-55A6-9349-8EAA-7C88AA913478}"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16440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9510" y="832486"/>
            <a:ext cx="7886700" cy="1325563"/>
          </a:xfrm>
        </p:spPr>
        <p:txBody>
          <a:bodyPr>
            <a:normAutofit/>
          </a:bodyPr>
          <a:lstStyle>
            <a:lvl1pPr>
              <a:defRPr sz="2800" b="1">
                <a:solidFill>
                  <a:srgbClr val="002060"/>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sz="180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2D3774-A235-1344-982E-19E0657D1363}" type="datetime1">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4676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4D7BCD-89C1-3049-93D0-7C3FAE3EB230}" type="datetime1">
              <a:rPr lang="en-US" smtClean="0"/>
              <a:t>4/29/20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34160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9C986F-4406-4449-8D32-80A5813F0832}" type="datetime1">
              <a:rPr lang="en-US" smtClean="0"/>
              <a:t>4/29/20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95464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1BF119-F0EB-8847-92B3-64B36E0FFEE1}" type="datetime1">
              <a:rPr lang="en-US" smtClean="0"/>
              <a:t>4/29/20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646595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F554EA-3FB1-B942-80D3-4B1D89B36807}" type="datetime1">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85078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51F9E2-A5A5-1A4A-8259-B28FBC075B82}" type="datetime1">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91576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52A07-CF60-144A-8C15-0190B8D135FE}" type="datetime1">
              <a:rPr lang="en-US" smtClean="0"/>
              <a:t>4/29/20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3EC50-3ED0-CA48-8147-E2073213C44D}" type="slidenum">
              <a:rPr lang="en-US" smtClean="0"/>
              <a:t>‹#›</a:t>
            </a:fld>
            <a:endParaRPr lang="en-US" dirty="0"/>
          </a:p>
        </p:txBody>
      </p:sp>
    </p:spTree>
    <p:extLst>
      <p:ext uri="{BB962C8B-B14F-4D97-AF65-F5344CB8AC3E}">
        <p14:creationId xmlns:p14="http://schemas.microsoft.com/office/powerpoint/2010/main" val="165855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hyperlink" Target="https://www.globe.gov/documents/11865/096cb1d2-93c1-49a1-a637-5c9c25ea2d9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hyperlink" Target="https://www.globe.gov/documents/11865/680502f7-9024-4891-bec5-64aba3a6bc41"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www.globe.gov/documents/352961/353271/Soil+Characterization+Site+Definition+Sheet/a3624505-f6c3-4f22-be4c-75d2b6e98d7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http://www.globe.gov/do-globe/globe-teachers-guide/instruments#http:/www.globe.gov/documents/10157/21dc2a21-f1d2-417e-a2d1-b9f6ec527f04" TargetMode="External"/><Relationship Id="rId4" Type="http://schemas.openxmlformats.org/officeDocument/2006/relationships/hyperlink" Target="http://www.globe.gov/documents/10157/380993/Tool+Ki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www.globe.gov/documents/11865/8a6f9353-9398-421d-8b50-032f6af7ba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6.jpg"/><Relationship Id="rId1" Type="http://schemas.openxmlformats.org/officeDocument/2006/relationships/slideLayout" Target="../slideLayouts/slideLayout4.xml"/><Relationship Id="rId6" Type="http://schemas.openxmlformats.org/officeDocument/2006/relationships/hyperlink" Target="http://www.globe.gov/documents/11865/cb21cfd4-6eb6-4479-af0d-d7a5a0b7468d"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hyperlink" Target="http://www.globe.gov/documents/11865/cb21cfd4-6eb6-4479-af0d-d7a5a0b7468d" TargetMode="External"/><Relationship Id="rId4" Type="http://schemas.openxmlformats.org/officeDocument/2006/relationships/hyperlink" Target="http://www.globe.gov/documents/11865/26f37835-c82a-4418-906d-23ec9f6c64a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hyperlink" Target="http://www.globe.gov/documents/11865/cb21cfd4-6eb6-4479-af0d-d7a5a0b7468d" TargetMode="External"/><Relationship Id="rId4" Type="http://schemas.openxmlformats.org/officeDocument/2006/relationships/hyperlink" Target="http://www.globe.gov/documents/11865/26f37835-c82a-4418-906d-23ec9f6c64a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8.jpg"/><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17.jpg"/></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www.globe.gov/documents/11865/2246c86a-73c0-44c5-8376-a9cb19ad5b14" TargetMode="External"/><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hyperlink" Target="http://www.globe.gov/documents/11865/cb21cfd4-6eb6-4479-af0d-d7a5a0b7468d"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image" Target="../media/image17.jpg"/></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www.globe.gov/documents/11865/cb21cfd4-6eb6-4479-af0d-d7a5a0b7468d" TargetMode="External"/><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hyperlink" Target="http://www.globe.gov/documents/11865/2246c86a-73c0-44c5-8376-a9cb19ad5b14"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jpg"/><Relationship Id="rId7" Type="http://schemas.openxmlformats.org/officeDocument/2006/relationships/hyperlink" Target="https://www.globe.gov/globe-data/data-entry/email-data-entry" TargetMode="External"/><Relationship Id="rId2" Type="http://schemas.openxmlformats.org/officeDocument/2006/relationships/image" Target="../media/image39.jpg"/><Relationship Id="rId1" Type="http://schemas.openxmlformats.org/officeDocument/2006/relationships/slideLayout" Target="../slideLayouts/slideLayout4.xml"/><Relationship Id="rId6" Type="http://schemas.openxmlformats.org/officeDocument/2006/relationships/hyperlink" Target="https://data.globe.gov/" TargetMode="External"/><Relationship Id="rId5" Type="http://schemas.openxmlformats.org/officeDocument/2006/relationships/hyperlink" Target="https://itunes.apple.com/us/app/globe-data-entry/id980592274?ls=1&amp;mt=8" TargetMode="External"/><Relationship Id="rId4" Type="http://schemas.openxmlformats.org/officeDocument/2006/relationships/hyperlink" Target="https://www.globe.gov/globe-data/data-entry"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 Id="rId6" Type="http://schemas.openxmlformats.org/officeDocument/2006/relationships/hyperlink" Target="https://www.globe.gov/documents/10157/7349361/Viz+tutorial.pdf" TargetMode="External"/><Relationship Id="rId5" Type="http://schemas.openxmlformats.org/officeDocument/2006/relationships/image" Target="../media/image46.jpg"/><Relationship Id="rId4" Type="http://schemas.openxmlformats.org/officeDocument/2006/relationships/hyperlink" Target="http://vis.globe.gov/GLOB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hyperlink" Target="https://en.wikipedia.org/wiki/User:Rozzychan~enwiki"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8" Type="http://schemas.openxmlformats.org/officeDocument/2006/relationships/hyperlink" Target="http://www.nasa.gov/topics/earth/index.html" TargetMode="External"/><Relationship Id="rId3" Type="http://schemas.openxmlformats.org/officeDocument/2006/relationships/image" Target="../media/image51.jpg"/><Relationship Id="rId7" Type="http://schemas.openxmlformats.org/officeDocument/2006/relationships/hyperlink" Target="http://www.globe.gov/" TargetMode="External"/><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53.png"/><Relationship Id="rId4" Type="http://schemas.openxmlformats.org/officeDocument/2006/relationships/image" Target="../media/image52.jpg"/><Relationship Id="rId9" Type="http://schemas.openxmlformats.org/officeDocument/2006/relationships/hyperlink" Target="http://climate.nas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5" Type="http://schemas.openxmlformats.org/officeDocument/2006/relationships/hyperlink" Target="http://www.chesapeakebay.net/maps.aspx?menuitem=15170"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hyperlink" Target="http://rapidfire.sci.gsfc.nasa.gov/" TargetMode="External"/><Relationship Id="rId5" Type="http://schemas.openxmlformats.org/officeDocument/2006/relationships/image" Target="../media/image15.jpg"/><Relationship Id="rId4" Type="http://schemas.openxmlformats.org/officeDocument/2006/relationships/hyperlink" Target="http://earthobservatory.nasa.gov/Features/ChesapeakeBa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NER: The GLOBE Program, Hydrosphere- Nitrate Protocol.  Image of student using a prob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35134" cy="7177414"/>
          </a:xfrm>
          <a:prstGeom prst="rect">
            <a:avLst/>
          </a:prstGeom>
        </p:spPr>
      </p:pic>
      <p:sp>
        <p:nvSpPr>
          <p:cNvPr id="2" name="Title 1" hidden="1"/>
          <p:cNvSpPr>
            <a:spLocks noGrp="1"/>
          </p:cNvSpPr>
          <p:nvPr>
            <p:ph type="ctrTitle"/>
          </p:nvPr>
        </p:nvSpPr>
        <p:spPr/>
        <p:txBody>
          <a:bodyPr/>
          <a:lstStyle/>
          <a:p>
            <a:r>
              <a:rPr lang="en-US" dirty="0"/>
              <a:t>Landing Slide</a:t>
            </a:r>
          </a:p>
        </p:txBody>
      </p:sp>
    </p:spTree>
    <p:extLst>
      <p:ext uri="{BB962C8B-B14F-4D97-AF65-F5344CB8AC3E}">
        <p14:creationId xmlns:p14="http://schemas.microsoft.com/office/powerpoint/2010/main" val="399535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9</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14788" y="800369"/>
            <a:ext cx="7886700" cy="1325563"/>
          </a:xfrm>
        </p:spPr>
        <p:txBody>
          <a:bodyPr>
            <a:normAutofit/>
          </a:bodyPr>
          <a:lstStyle/>
          <a:p>
            <a:r>
              <a:rPr lang="en-US" dirty="0">
                <a:solidFill>
                  <a:srgbClr val="000072"/>
                </a:solidFill>
              </a:rPr>
              <a:t>Protocol at a Glance</a:t>
            </a:r>
          </a:p>
        </p:txBody>
      </p:sp>
      <p:graphicFrame>
        <p:nvGraphicFramePr>
          <p:cNvPr id="9" name="Content Placeholder 5" descr="Table showing a summary of this protocol. When: take measurements weekly if possible. Where: your hydrosphere study site. Time needed: 20 minutes. Prerequisites: Hydrosphere study site descripton, Nitrate quality control proceduress. Key instrument- commercial nitrate test kit. Skill level: intermediate. References: GLOBE Nirate Protocol."/>
          <p:cNvGraphicFramePr>
            <a:graphicFrameLocks/>
          </p:cNvGraphicFramePr>
          <p:nvPr>
            <p:extLst>
              <p:ext uri="{D42A27DB-BD31-4B8C-83A1-F6EECF244321}">
                <p14:modId xmlns:p14="http://schemas.microsoft.com/office/powerpoint/2010/main" val="2928628077"/>
              </p:ext>
            </p:extLst>
          </p:nvPr>
        </p:nvGraphicFramePr>
        <p:xfrm>
          <a:off x="1482282" y="2368896"/>
          <a:ext cx="7351712" cy="3139440"/>
        </p:xfrm>
        <a:graphic>
          <a:graphicData uri="http://schemas.openxmlformats.org/drawingml/2006/table">
            <a:tbl>
              <a:tblPr firstRow="1" bandRow="1">
                <a:tableStyleId>{69CF1AB2-1976-4502-BF36-3FF5EA218861}</a:tableStyleId>
              </a:tblPr>
              <a:tblGrid>
                <a:gridCol w="1770872">
                  <a:extLst>
                    <a:ext uri="{9D8B030D-6E8A-4147-A177-3AD203B41FA5}">
                      <a16:colId xmlns:a16="http://schemas.microsoft.com/office/drawing/2014/main" val="20000"/>
                    </a:ext>
                  </a:extLst>
                </a:gridCol>
                <a:gridCol w="5580840">
                  <a:extLst>
                    <a:ext uri="{9D8B030D-6E8A-4147-A177-3AD203B41FA5}">
                      <a16:colId xmlns:a16="http://schemas.microsoft.com/office/drawing/2014/main" val="20001"/>
                    </a:ext>
                  </a:extLst>
                </a:gridCol>
              </a:tblGrid>
              <a:tr h="370840">
                <a:tc>
                  <a:txBody>
                    <a:bodyPr/>
                    <a:lstStyle/>
                    <a:p>
                      <a:r>
                        <a:rPr lang="en-US" b="0" dirty="0"/>
                        <a:t>When </a:t>
                      </a:r>
                    </a:p>
                  </a:txBody>
                  <a:tcPr/>
                </a:tc>
                <a:tc>
                  <a:txBody>
                    <a:bodyPr/>
                    <a:lstStyle/>
                    <a:p>
                      <a:r>
                        <a:rPr lang="en-US" b="0" dirty="0"/>
                        <a:t>Weekly, if</a:t>
                      </a:r>
                      <a:r>
                        <a:rPr lang="en-US" b="0" baseline="0" dirty="0"/>
                        <a:t> possible</a:t>
                      </a:r>
                      <a:endParaRPr lang="en-US" b="0" dirty="0"/>
                    </a:p>
                  </a:txBody>
                  <a:tcPr/>
                </a:tc>
                <a:extLst>
                  <a:ext uri="{0D108BD9-81ED-4DB2-BD59-A6C34878D82A}">
                    <a16:rowId xmlns:a16="http://schemas.microsoft.com/office/drawing/2014/main" val="10000"/>
                  </a:ext>
                </a:extLst>
              </a:tr>
              <a:tr h="370840">
                <a:tc>
                  <a:txBody>
                    <a:bodyPr/>
                    <a:lstStyle/>
                    <a:p>
                      <a:r>
                        <a:rPr lang="en-US" dirty="0"/>
                        <a:t>Where</a:t>
                      </a:r>
                    </a:p>
                  </a:txBody>
                  <a:tcPr/>
                </a:tc>
                <a:tc>
                  <a:txBody>
                    <a:bodyPr/>
                    <a:lstStyle/>
                    <a:p>
                      <a:r>
                        <a:rPr lang="en-US" dirty="0"/>
                        <a:t>Hydrosphere</a:t>
                      </a:r>
                      <a:r>
                        <a:rPr lang="en-US" baseline="0" dirty="0"/>
                        <a:t> Study Site</a:t>
                      </a:r>
                      <a:endParaRPr lang="en-US" dirty="0"/>
                    </a:p>
                  </a:txBody>
                  <a:tcPr/>
                </a:tc>
                <a:extLst>
                  <a:ext uri="{0D108BD9-81ED-4DB2-BD59-A6C34878D82A}">
                    <a16:rowId xmlns:a16="http://schemas.microsoft.com/office/drawing/2014/main" val="10001"/>
                  </a:ext>
                </a:extLst>
              </a:tr>
              <a:tr h="370840">
                <a:tc>
                  <a:txBody>
                    <a:bodyPr/>
                    <a:lstStyle/>
                    <a:p>
                      <a:r>
                        <a:rPr lang="en-US" dirty="0"/>
                        <a:t>Time Needed</a:t>
                      </a:r>
                    </a:p>
                  </a:txBody>
                  <a:tcPr/>
                </a:tc>
                <a:tc>
                  <a:txBody>
                    <a:bodyPr/>
                    <a:lstStyle/>
                    <a:p>
                      <a:r>
                        <a:rPr lang="en-US" dirty="0"/>
                        <a:t>20 minutes</a:t>
                      </a:r>
                    </a:p>
                  </a:txBody>
                  <a:tcPr/>
                </a:tc>
                <a:extLst>
                  <a:ext uri="{0D108BD9-81ED-4DB2-BD59-A6C34878D82A}">
                    <a16:rowId xmlns:a16="http://schemas.microsoft.com/office/drawing/2014/main" val="10002"/>
                  </a:ext>
                </a:extLst>
              </a:tr>
              <a:tr h="914400">
                <a:tc>
                  <a:txBody>
                    <a:bodyPr/>
                    <a:lstStyle/>
                    <a:p>
                      <a:r>
                        <a:rPr lang="en-US" dirty="0"/>
                        <a:t>Prerequisites</a:t>
                      </a:r>
                    </a:p>
                  </a:txBody>
                  <a:tcPr/>
                </a:tc>
                <a:tc>
                  <a:txBody>
                    <a:bodyPr/>
                    <a:lstStyle/>
                    <a:p>
                      <a:r>
                        <a:rPr lang="en-US" baseline="0" dirty="0">
                          <a:hlinkClick r:id="rId4"/>
                        </a:rPr>
                        <a:t>Hydrosphere Study Site</a:t>
                      </a:r>
                      <a:r>
                        <a:rPr lang="en-US" baseline="0" dirty="0"/>
                        <a:t> is described</a:t>
                      </a:r>
                    </a:p>
                    <a:p>
                      <a:r>
                        <a:rPr lang="en-US" baseline="0" dirty="0"/>
                        <a:t>Make Nitrate Standard Solution (this slide set)</a:t>
                      </a:r>
                    </a:p>
                    <a:p>
                      <a:r>
                        <a:rPr lang="en-US" baseline="0" dirty="0"/>
                        <a:t>Follow Nitrate Quality Control Procedure (this slide set)</a:t>
                      </a:r>
                      <a:endParaRPr lang="en-US" dirty="0"/>
                    </a:p>
                  </a:txBody>
                  <a:tcPr/>
                </a:tc>
                <a:extLst>
                  <a:ext uri="{0D108BD9-81ED-4DB2-BD59-A6C34878D82A}">
                    <a16:rowId xmlns:a16="http://schemas.microsoft.com/office/drawing/2014/main" val="10003"/>
                  </a:ext>
                </a:extLst>
              </a:tr>
              <a:tr h="370840">
                <a:tc>
                  <a:txBody>
                    <a:bodyPr/>
                    <a:lstStyle/>
                    <a:p>
                      <a:r>
                        <a:rPr lang="en-US" dirty="0"/>
                        <a:t>Key</a:t>
                      </a:r>
                      <a:r>
                        <a:rPr lang="en-US" baseline="0" dirty="0"/>
                        <a:t> Instrument </a:t>
                      </a:r>
                      <a:endParaRPr lang="en-US" dirty="0"/>
                    </a:p>
                  </a:txBody>
                  <a:tcPr/>
                </a:tc>
                <a:tc>
                  <a:txBody>
                    <a:bodyPr/>
                    <a:lstStyle/>
                    <a:p>
                      <a:r>
                        <a:rPr lang="en-US" dirty="0"/>
                        <a:t>Commercial</a:t>
                      </a:r>
                      <a:r>
                        <a:rPr lang="en-US" baseline="0" dirty="0"/>
                        <a:t> Nitrate Test Kit</a:t>
                      </a:r>
                      <a:endParaRPr lang="en-US" dirty="0"/>
                    </a:p>
                  </a:txBody>
                  <a:tcPr/>
                </a:tc>
                <a:extLst>
                  <a:ext uri="{0D108BD9-81ED-4DB2-BD59-A6C34878D82A}">
                    <a16:rowId xmlns:a16="http://schemas.microsoft.com/office/drawing/2014/main" val="10004"/>
                  </a:ext>
                </a:extLst>
              </a:tr>
              <a:tr h="370840">
                <a:tc>
                  <a:txBody>
                    <a:bodyPr/>
                    <a:lstStyle/>
                    <a:p>
                      <a:r>
                        <a:rPr lang="en-US" dirty="0"/>
                        <a:t>Skill Level</a:t>
                      </a:r>
                    </a:p>
                  </a:txBody>
                  <a:tcPr/>
                </a:tc>
                <a:tc>
                  <a:txBody>
                    <a:bodyPr/>
                    <a:lstStyle/>
                    <a:p>
                      <a:r>
                        <a:rPr lang="en-US" dirty="0"/>
                        <a:t>Intermediate</a:t>
                      </a:r>
                    </a:p>
                  </a:txBody>
                  <a:tcPr/>
                </a:tc>
                <a:extLst>
                  <a:ext uri="{0D108BD9-81ED-4DB2-BD59-A6C34878D82A}">
                    <a16:rowId xmlns:a16="http://schemas.microsoft.com/office/drawing/2014/main" val="10005"/>
                  </a:ext>
                </a:extLst>
              </a:tr>
              <a:tr h="370840">
                <a:tc>
                  <a:txBody>
                    <a:bodyPr/>
                    <a:lstStyle/>
                    <a:p>
                      <a:r>
                        <a:rPr lang="en-US" dirty="0"/>
                        <a:t>References</a:t>
                      </a:r>
                    </a:p>
                  </a:txBody>
                  <a:tcPr/>
                </a:tc>
                <a:tc>
                  <a:txBody>
                    <a:bodyPr/>
                    <a:lstStyle/>
                    <a:p>
                      <a:r>
                        <a:rPr lang="en-US" dirty="0"/>
                        <a:t>Nitrate Protocol</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77752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10</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57300" y="1036852"/>
            <a:ext cx="7886700" cy="1325563"/>
          </a:xfrm>
        </p:spPr>
        <p:txBody>
          <a:bodyPr>
            <a:normAutofit/>
          </a:bodyPr>
          <a:lstStyle/>
          <a:p>
            <a:r>
              <a:rPr lang="en-US" dirty="0">
                <a:solidFill>
                  <a:srgbClr val="000072"/>
                </a:solidFill>
              </a:rPr>
              <a:t>Before you Begin: Simultaneous or Prior Investigations  Required to Conduct the Nitrate Protocol</a:t>
            </a:r>
          </a:p>
        </p:txBody>
      </p:sp>
      <p:sp>
        <p:nvSpPr>
          <p:cNvPr id="7" name="Content Placeholder 2"/>
          <p:cNvSpPr txBox="1">
            <a:spLocks/>
          </p:cNvSpPr>
          <p:nvPr/>
        </p:nvSpPr>
        <p:spPr>
          <a:xfrm>
            <a:off x="1409680" y="2315998"/>
            <a:ext cx="7341594" cy="43191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700" dirty="0"/>
              <a:t>The Nitrate protocol is conducted at your </a:t>
            </a:r>
            <a:r>
              <a:rPr lang="en-US" sz="1700" b="1" dirty="0">
                <a:solidFill>
                  <a:srgbClr val="000072"/>
                </a:solidFill>
              </a:rPr>
              <a:t>GLOBE Study Site</a:t>
            </a:r>
            <a:r>
              <a:rPr lang="en-US" sz="1700" dirty="0"/>
              <a:t>. You will need to define your </a:t>
            </a:r>
            <a:r>
              <a:rPr lang="en-US" sz="1700" b="1" dirty="0">
                <a:solidFill>
                  <a:srgbClr val="000072"/>
                </a:solidFill>
              </a:rPr>
              <a:t>GLOBE Study Site </a:t>
            </a:r>
            <a:r>
              <a:rPr lang="en-US" sz="1700" dirty="0"/>
              <a:t>where you will conduct your </a:t>
            </a:r>
            <a:r>
              <a:rPr lang="en-US" sz="1700" b="1" dirty="0">
                <a:solidFill>
                  <a:srgbClr val="000072"/>
                </a:solidFill>
              </a:rPr>
              <a:t>Hydrosphere Investigation</a:t>
            </a:r>
            <a:r>
              <a:rPr lang="en-US" sz="1700" dirty="0"/>
              <a:t> prior to beginning this protocol. The </a:t>
            </a:r>
            <a:r>
              <a:rPr lang="en-US" sz="1700" b="1" dirty="0">
                <a:solidFill>
                  <a:srgbClr val="000072"/>
                </a:solidFill>
              </a:rPr>
              <a:t>Hydrosphere Investigation Data Sheet</a:t>
            </a:r>
            <a:r>
              <a:rPr lang="en-US" sz="1700" dirty="0"/>
              <a:t> is used to record all the hydrosphere measurements, including Nitrates.  You will also want to map your Hydrosphere Site at some point.</a:t>
            </a:r>
          </a:p>
          <a:p>
            <a:pPr marL="0" indent="0" algn="just">
              <a:buFont typeface="Arial" panose="020B0604020202020204" pitchFamily="34" charset="0"/>
              <a:buNone/>
            </a:pPr>
            <a:endParaRPr lang="en-US" sz="1700" dirty="0"/>
          </a:p>
          <a:p>
            <a:pPr marL="0" indent="0" algn="just">
              <a:buNone/>
            </a:pPr>
            <a:r>
              <a:rPr lang="en-US" sz="1700" b="1" dirty="0"/>
              <a:t>Find your documents here: </a:t>
            </a:r>
          </a:p>
          <a:p>
            <a:pPr algn="just"/>
            <a:endParaRPr lang="en-US" sz="1700" dirty="0"/>
          </a:p>
          <a:p>
            <a:pPr marL="285750" indent="-285750" algn="just">
              <a:buFont typeface="Arial"/>
              <a:buChar char="•"/>
            </a:pPr>
            <a:r>
              <a:rPr lang="en-US" sz="1700" b="1" dirty="0">
                <a:solidFill>
                  <a:schemeClr val="tx2"/>
                </a:solidFill>
                <a:hlinkClick r:id="rId4"/>
              </a:rPr>
              <a:t>GLOBE Study Site Definition Sheet</a:t>
            </a:r>
            <a:endParaRPr lang="nl-NL" sz="1700" b="1" dirty="0">
              <a:solidFill>
                <a:schemeClr val="tx2"/>
              </a:solidFill>
            </a:endParaRPr>
          </a:p>
          <a:p>
            <a:pPr marL="285750" indent="-285750" algn="just">
              <a:buFont typeface="Arial"/>
              <a:buChar char="•"/>
            </a:pPr>
            <a:r>
              <a:rPr lang="en-US" sz="1700" b="1" dirty="0">
                <a:solidFill>
                  <a:schemeClr val="tx2"/>
                </a:solidFill>
                <a:hlinkClick r:id="rId5"/>
              </a:rPr>
              <a:t>Hydrosphere Investigation Data Sheet</a:t>
            </a:r>
            <a:endParaRPr lang="en-US" sz="1700" b="1" dirty="0">
              <a:solidFill>
                <a:schemeClr val="tx2"/>
              </a:solidFill>
            </a:endParaRPr>
          </a:p>
          <a:p>
            <a:pPr marL="285750" indent="-285750" algn="just">
              <a:buFont typeface="Arial"/>
              <a:buChar char="•"/>
            </a:pPr>
            <a:r>
              <a:rPr lang="en-US" sz="1700" b="1" dirty="0">
                <a:solidFill>
                  <a:schemeClr val="tx2"/>
                </a:solidFill>
                <a:hlinkClick r:id="rId6"/>
              </a:rPr>
              <a:t>Mapping your Hydrosphere Study Site Field Guide</a:t>
            </a:r>
            <a:endParaRPr lang="en-US" sz="1700" b="1" dirty="0">
              <a:solidFill>
                <a:schemeClr val="tx2"/>
              </a:solidFill>
            </a:endParaRPr>
          </a:p>
          <a:p>
            <a:pPr marL="285750" indent="-285750" algn="just">
              <a:buFont typeface="Arial"/>
              <a:buChar char="•"/>
            </a:pPr>
            <a:endParaRPr lang="en-US" sz="1700" b="1" dirty="0">
              <a:solidFill>
                <a:schemeClr val="tx2"/>
              </a:solidFill>
            </a:endParaRPr>
          </a:p>
          <a:p>
            <a:pPr marL="0" indent="0" algn="just">
              <a:buNone/>
            </a:pPr>
            <a:r>
              <a:rPr lang="en-US" sz="1700" b="1" dirty="0"/>
              <a:t>Since there can be a connection between dissolved oxygen (DO) and nitrates, DO measurements could lead to interesting investigations.</a:t>
            </a:r>
          </a:p>
          <a:p>
            <a:pPr marL="285750" indent="-285750" algn="just">
              <a:buFont typeface="Arial"/>
              <a:buChar char="•"/>
            </a:pPr>
            <a:endParaRPr lang="en-US" sz="1400" b="1" dirty="0">
              <a:solidFill>
                <a:schemeClr val="tx2"/>
              </a:solidFill>
            </a:endParaRPr>
          </a:p>
          <a:p>
            <a:pPr marL="0" indent="0" algn="just">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135567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73EC50-3ED0-CA48-8147-E2073213C44D}" type="slidenum">
              <a:rPr lang="en-US" smtClean="0"/>
              <a:t>11</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pPr algn="just"/>
            <a:r>
              <a:rPr lang="en-US" dirty="0">
                <a:solidFill>
                  <a:srgbClr val="000072"/>
                </a:solidFill>
              </a:rPr>
              <a:t>Site Selection: Preferred Study Sites</a:t>
            </a:r>
          </a:p>
        </p:txBody>
      </p:sp>
      <p:sp>
        <p:nvSpPr>
          <p:cNvPr id="7" name="Content Placeholder 2"/>
          <p:cNvSpPr txBox="1">
            <a:spLocks/>
          </p:cNvSpPr>
          <p:nvPr/>
        </p:nvSpPr>
        <p:spPr>
          <a:xfrm>
            <a:off x="1214788" y="1468258"/>
            <a:ext cx="7341594" cy="4319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b="1" dirty="0">
              <a:solidFill>
                <a:srgbClr val="000072"/>
              </a:solidFill>
            </a:endParaRPr>
          </a:p>
          <a:p>
            <a:pPr marL="0" indent="0" algn="just">
              <a:buNone/>
            </a:pPr>
            <a:r>
              <a:rPr lang="en-US" dirty="0"/>
              <a:t>All your hydrosphere measurements are taken at the same Hydrosphere Study Site. This may be any surface water site that can be safely visited and monitored regularly, although natural waters are preferred.  Sites may include (in order of preference):</a:t>
            </a:r>
          </a:p>
          <a:p>
            <a:pPr marL="0" indent="0" algn="just">
              <a:buNone/>
            </a:pPr>
            <a:endParaRPr lang="en-US" sz="1600" b="1" dirty="0">
              <a:solidFill>
                <a:srgbClr val="000000"/>
              </a:solidFill>
            </a:endParaRPr>
          </a:p>
          <a:p>
            <a:pPr marL="0" indent="0" algn="just">
              <a:buNone/>
            </a:pPr>
            <a:r>
              <a:rPr lang="en-US" sz="1600" b="1" dirty="0">
                <a:solidFill>
                  <a:srgbClr val="000000"/>
                </a:solidFill>
              </a:rPr>
              <a:t>1. Stream or river</a:t>
            </a:r>
          </a:p>
          <a:p>
            <a:pPr marL="0" indent="0" algn="just">
              <a:buNone/>
            </a:pPr>
            <a:r>
              <a:rPr lang="en-US" sz="1600" b="1" dirty="0">
                <a:solidFill>
                  <a:srgbClr val="000000"/>
                </a:solidFill>
              </a:rPr>
              <a:t>2. Lake, reservoir, bay or ocean</a:t>
            </a:r>
          </a:p>
          <a:p>
            <a:pPr marL="0" indent="0" algn="just">
              <a:buNone/>
            </a:pPr>
            <a:r>
              <a:rPr lang="en-US" sz="1600" b="1" dirty="0">
                <a:solidFill>
                  <a:srgbClr val="000000"/>
                </a:solidFill>
              </a:rPr>
              <a:t>3. Pond</a:t>
            </a:r>
          </a:p>
          <a:p>
            <a:pPr marL="0" indent="0" algn="just">
              <a:buNone/>
            </a:pPr>
            <a:r>
              <a:rPr lang="en-US" sz="1600" b="1" dirty="0">
                <a:solidFill>
                  <a:srgbClr val="000000"/>
                </a:solidFill>
              </a:rPr>
              <a:t>4. An irrigation ditch or other water </a:t>
            </a:r>
          </a:p>
          <a:p>
            <a:pPr marL="0" indent="0" algn="just">
              <a:buNone/>
            </a:pPr>
            <a:r>
              <a:rPr lang="en-US" sz="1600" b="1" dirty="0">
                <a:solidFill>
                  <a:srgbClr val="000000"/>
                </a:solidFill>
              </a:rPr>
              <a:t>body, if natural body is not available</a:t>
            </a:r>
          </a:p>
          <a:p>
            <a:pPr marL="285750" indent="-285750" algn="just">
              <a:buFont typeface="Arial"/>
              <a:buChar char="•"/>
            </a:pPr>
            <a:endParaRPr lang="en-US" sz="1400" b="1" dirty="0">
              <a:solidFill>
                <a:schemeClr val="tx2"/>
              </a:solidFill>
            </a:endParaRPr>
          </a:p>
          <a:p>
            <a:pPr marL="0" indent="0" algn="just">
              <a:buFont typeface="Arial" panose="020B0604020202020204" pitchFamily="34" charset="0"/>
              <a:buNone/>
            </a:pPr>
            <a:endParaRPr lang="en-US" dirty="0"/>
          </a:p>
          <a:p>
            <a:endParaRPr lang="en-US" dirty="0"/>
          </a:p>
        </p:txBody>
      </p:sp>
      <p:pic>
        <p:nvPicPr>
          <p:cNvPr id="8" name="Content Placeholder 4" descr="Photograph of studentts measuring water nitrate values of water body covered by ice.  Measurement is taken through a hole in the i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182" y="3056798"/>
            <a:ext cx="3886200" cy="2913120"/>
          </a:xfrm>
          <a:prstGeom prst="rect">
            <a:avLst/>
          </a:prstGeom>
        </p:spPr>
      </p:pic>
      <p:sp>
        <p:nvSpPr>
          <p:cNvPr id="3" name="Rectangle 2"/>
          <p:cNvSpPr/>
          <p:nvPr/>
        </p:nvSpPr>
        <p:spPr>
          <a:xfrm>
            <a:off x="4529488" y="5969918"/>
            <a:ext cx="4572000" cy="523220"/>
          </a:xfrm>
          <a:prstGeom prst="rect">
            <a:avLst/>
          </a:prstGeom>
        </p:spPr>
        <p:txBody>
          <a:bodyPr>
            <a:spAutoFit/>
          </a:bodyPr>
          <a:lstStyle/>
          <a:p>
            <a:r>
              <a:rPr lang="en-US" sz="1400" dirty="0"/>
              <a:t>Students measure nitrate through ice covering the Volga River. Image: GLOBE.</a:t>
            </a:r>
          </a:p>
        </p:txBody>
      </p:sp>
    </p:spTree>
    <p:extLst>
      <p:ext uri="{BB962C8B-B14F-4D97-AF65-F5344CB8AC3E}">
        <p14:creationId xmlns:p14="http://schemas.microsoft.com/office/powerpoint/2010/main" val="154419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12</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pPr algn="just"/>
            <a:r>
              <a:rPr lang="en-US" dirty="0">
                <a:solidFill>
                  <a:srgbClr val="000072"/>
                </a:solidFill>
              </a:rPr>
              <a:t>Site Selection: Hydrosphere Study Site</a:t>
            </a:r>
          </a:p>
        </p:txBody>
      </p:sp>
      <p:sp>
        <p:nvSpPr>
          <p:cNvPr id="7" name="Content Placeholder 2"/>
          <p:cNvSpPr txBox="1">
            <a:spLocks/>
          </p:cNvSpPr>
          <p:nvPr/>
        </p:nvSpPr>
        <p:spPr>
          <a:xfrm>
            <a:off x="1337352" y="1842865"/>
            <a:ext cx="4336986" cy="5545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700" dirty="0"/>
              <a:t>Select a specific site where the hydrosphere measurements (water temperature, dissolved oxygen, nitrate, pH, alkalinity, turbidity, and either conductivity or salinity) will be taken. If the selected study site is a moving body of water (i.e. stream or river), locate your sampling site at a riffle area as opposed to still water or rapids. This will provide a more representative measurement of the water in the stream or river.</a:t>
            </a:r>
          </a:p>
          <a:p>
            <a:pPr marL="0" indent="0" algn="just">
              <a:buNone/>
            </a:pPr>
            <a:r>
              <a:rPr lang="en-US" sz="1700" dirty="0"/>
              <a:t>If the selected study site is a still body of water {i.e. a lake or reservoir), find a sampling site near the outlet area or along the middle of the water body. Avoid inlet areas. A bridge or a pier are good choices. If your water body is brackish or salty, you will need to know the times of high and low tide at a location as close as possible to your study site.</a:t>
            </a:r>
          </a:p>
          <a:p>
            <a:pPr algn="just"/>
            <a:endParaRPr lang="en-US" sz="2100" dirty="0"/>
          </a:p>
          <a:p>
            <a:pPr marL="0" indent="0" algn="just">
              <a:buNone/>
            </a:pPr>
            <a:endParaRPr lang="en-US" sz="1600" b="1" dirty="0">
              <a:solidFill>
                <a:srgbClr val="000000"/>
              </a:solidFill>
            </a:endParaRPr>
          </a:p>
          <a:p>
            <a:pPr marL="285750" indent="-285750" algn="just">
              <a:buFont typeface="Arial"/>
              <a:buChar char="•"/>
            </a:pPr>
            <a:endParaRPr lang="en-US" sz="1400" b="1" dirty="0">
              <a:solidFill>
                <a:schemeClr val="tx2"/>
              </a:solidFill>
            </a:endParaRPr>
          </a:p>
          <a:p>
            <a:pPr marL="0" indent="0" algn="just">
              <a:buFont typeface="Arial" panose="020B0604020202020204" pitchFamily="34" charset="0"/>
              <a:buNone/>
            </a:pPr>
            <a:endParaRPr lang="en-US" dirty="0"/>
          </a:p>
          <a:p>
            <a:endParaRPr lang="en-US" dirty="0"/>
          </a:p>
        </p:txBody>
      </p:sp>
      <p:pic>
        <p:nvPicPr>
          <p:cNvPr id="9" name="Content Placeholder 6" descr="Photo of a bucket with a water sample being hauled up from standing location on a bri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692" y="1842865"/>
            <a:ext cx="2935463" cy="2201597"/>
          </a:xfrm>
          <a:prstGeom prst="rect">
            <a:avLst/>
          </a:prstGeom>
        </p:spPr>
      </p:pic>
    </p:spTree>
    <p:extLst>
      <p:ext uri="{BB962C8B-B14F-4D97-AF65-F5344CB8AC3E}">
        <p14:creationId xmlns:p14="http://schemas.microsoft.com/office/powerpoint/2010/main" val="609300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13</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pPr algn="just"/>
            <a:r>
              <a:rPr lang="en-US" dirty="0">
                <a:solidFill>
                  <a:srgbClr val="000072"/>
                </a:solidFill>
              </a:rPr>
              <a:t>Overview of the Water Nitrate Protocol</a:t>
            </a:r>
          </a:p>
        </p:txBody>
      </p:sp>
      <p:sp>
        <p:nvSpPr>
          <p:cNvPr id="7" name="Content Placeholder 2"/>
          <p:cNvSpPr txBox="1">
            <a:spLocks/>
          </p:cNvSpPr>
          <p:nvPr/>
        </p:nvSpPr>
        <p:spPr>
          <a:xfrm>
            <a:off x="1337352" y="1842865"/>
            <a:ext cx="7532328" cy="4539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The GLOBE Nitrate Protocol uses a chemical based test kit. Always look at the manufacturer’s instructions on how to perform the test.</a:t>
            </a:r>
          </a:p>
          <a:p>
            <a:pPr marL="0" indent="0" algn="just">
              <a:buNone/>
            </a:pPr>
            <a:r>
              <a:rPr lang="en-US" sz="1600" dirty="0"/>
              <a:t>Although nitrate (NO</a:t>
            </a:r>
            <a:r>
              <a:rPr lang="en-US" sz="1600" baseline="-25000" dirty="0"/>
              <a:t>3</a:t>
            </a:r>
            <a:r>
              <a:rPr lang="en-US" sz="1600" baseline="30000" dirty="0"/>
              <a:t>-</a:t>
            </a:r>
            <a:r>
              <a:rPr lang="en-US" sz="1600" dirty="0"/>
              <a:t>) is the chemical form of nitrogen of interest, it is difficult to measure directly. So, nitrate test kits have you perform a chemical reaction where the nitrate in the sample of water will be transformed into nitrite (NO</a:t>
            </a:r>
            <a:r>
              <a:rPr lang="en-US" sz="1600" baseline="-25000" dirty="0"/>
              <a:t>2</a:t>
            </a:r>
            <a:r>
              <a:rPr lang="en-US" sz="1600" baseline="30000" dirty="0"/>
              <a:t>-</a:t>
            </a:r>
            <a:r>
              <a:rPr lang="en-US" sz="1600" dirty="0"/>
              <a:t>) which is a form more easily measured. </a:t>
            </a:r>
          </a:p>
          <a:p>
            <a:pPr marL="0" indent="0" algn="just">
              <a:buNone/>
            </a:pPr>
            <a:r>
              <a:rPr lang="en-US" sz="1600" dirty="0"/>
              <a:t>You will add a chemical (such as cadmium) to the water sample, and this will change the nitrate (NO</a:t>
            </a:r>
            <a:r>
              <a:rPr lang="en-US" sz="1600" baseline="-25000" dirty="0"/>
              <a:t>3</a:t>
            </a:r>
            <a:r>
              <a:rPr lang="en-US" sz="1600" baseline="30000" dirty="0"/>
              <a:t>-</a:t>
            </a:r>
            <a:r>
              <a:rPr lang="en-US" sz="1600" dirty="0"/>
              <a:t>) in the water to nitrite (NO</a:t>
            </a:r>
            <a:r>
              <a:rPr lang="en-US" sz="1600" baseline="-25000" dirty="0"/>
              <a:t>2</a:t>
            </a:r>
            <a:r>
              <a:rPr lang="en-US" sz="1600" baseline="30000" dirty="0"/>
              <a:t>-</a:t>
            </a:r>
            <a:r>
              <a:rPr lang="en-US" sz="1600" dirty="0"/>
              <a:t>). A second chemical is then added to the water sample and reacts with the nitrite (NO</a:t>
            </a:r>
            <a:r>
              <a:rPr lang="en-US" sz="1600" baseline="-25000" dirty="0"/>
              <a:t>2</a:t>
            </a:r>
            <a:r>
              <a:rPr lang="en-US" sz="1600" dirty="0"/>
              <a:t> </a:t>
            </a:r>
            <a:r>
              <a:rPr lang="en-US" sz="1600" baseline="30000" dirty="0"/>
              <a:t>-</a:t>
            </a:r>
            <a:r>
              <a:rPr lang="en-US" sz="1600" dirty="0"/>
              <a:t>) to cause a color change. The resulting color change of the water sample is proportional to the amount of nitrite in the sample.</a:t>
            </a:r>
          </a:p>
          <a:p>
            <a:pPr marL="0" indent="0">
              <a:buNone/>
            </a:pPr>
            <a:r>
              <a:rPr lang="en-US" sz="1600" dirty="0"/>
              <a:t>The chemical reaction that causes nitrate (NO</a:t>
            </a:r>
            <a:r>
              <a:rPr lang="en-US" sz="1600" baseline="-25000" dirty="0"/>
              <a:t>3</a:t>
            </a:r>
            <a:r>
              <a:rPr lang="en-US" sz="1600" baseline="30000" dirty="0"/>
              <a:t>-</a:t>
            </a:r>
            <a:r>
              <a:rPr lang="en-US" sz="1600" dirty="0"/>
              <a:t>) to change to nitrite (NO</a:t>
            </a:r>
            <a:r>
              <a:rPr lang="en-US" sz="1600" baseline="-25000" dirty="0"/>
              <a:t>2</a:t>
            </a:r>
            <a:r>
              <a:rPr lang="en-US" sz="1600" baseline="30000" dirty="0"/>
              <a:t>-</a:t>
            </a:r>
            <a:r>
              <a:rPr lang="en-US" sz="1600" dirty="0"/>
              <a:t>) is called an oxidation – reduction reaction. Often, the kits will say that they use a cadmium reduction method. This means that the cadmium has removed electrons from nitrate (NO</a:t>
            </a:r>
            <a:r>
              <a:rPr lang="en-US" sz="1600" baseline="-25000" dirty="0"/>
              <a:t>3</a:t>
            </a:r>
            <a:r>
              <a:rPr lang="en-US" sz="1600" baseline="30000" dirty="0"/>
              <a:t>-</a:t>
            </a:r>
            <a:r>
              <a:rPr lang="en-US" sz="1600" dirty="0"/>
              <a:t>) to form nitrite (NO</a:t>
            </a:r>
            <a:r>
              <a:rPr lang="en-US" sz="1600" baseline="-25000" dirty="0"/>
              <a:t>2</a:t>
            </a:r>
            <a:r>
              <a:rPr lang="en-US" sz="1600" baseline="30000" dirty="0"/>
              <a:t>-</a:t>
            </a:r>
            <a:r>
              <a:rPr lang="en-US" sz="1600" dirty="0"/>
              <a:t>).</a:t>
            </a:r>
          </a:p>
          <a:p>
            <a:pPr algn="just"/>
            <a:endParaRPr lang="en-US" sz="2100" dirty="0"/>
          </a:p>
          <a:p>
            <a:pPr marL="0" indent="0" algn="just">
              <a:buNone/>
            </a:pPr>
            <a:endParaRPr lang="en-US" sz="1600" b="1" dirty="0">
              <a:solidFill>
                <a:srgbClr val="000000"/>
              </a:solidFill>
            </a:endParaRPr>
          </a:p>
          <a:p>
            <a:pPr marL="285750" indent="-285750" algn="just">
              <a:buFont typeface="Arial"/>
              <a:buChar char="•"/>
            </a:pPr>
            <a:endParaRPr lang="en-US" sz="1400" b="1" dirty="0">
              <a:solidFill>
                <a:schemeClr val="tx2"/>
              </a:solidFill>
            </a:endParaRPr>
          </a:p>
          <a:p>
            <a:pPr marL="0" indent="0" algn="just">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976619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14</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pPr algn="just"/>
            <a:r>
              <a:rPr lang="en-US" dirty="0">
                <a:solidFill>
                  <a:srgbClr val="000072"/>
                </a:solidFill>
              </a:rPr>
              <a:t>Understand your Nitrate Kit</a:t>
            </a:r>
          </a:p>
        </p:txBody>
      </p:sp>
      <p:sp>
        <p:nvSpPr>
          <p:cNvPr id="7" name="Content Placeholder 2"/>
          <p:cNvSpPr txBox="1">
            <a:spLocks/>
          </p:cNvSpPr>
          <p:nvPr/>
        </p:nvSpPr>
        <p:spPr>
          <a:xfrm>
            <a:off x="1337352" y="1842865"/>
            <a:ext cx="7532328" cy="4539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Most natural waters have nitrate levels under 1.0 mg/L NO</a:t>
            </a:r>
            <a:r>
              <a:rPr lang="en-US" sz="1600" baseline="-25000" dirty="0"/>
              <a:t>3</a:t>
            </a:r>
            <a:r>
              <a:rPr lang="en-US" sz="1600" baseline="30000" dirty="0"/>
              <a:t>- </a:t>
            </a:r>
            <a:r>
              <a:rPr lang="en-US" sz="1600" dirty="0"/>
              <a:t>-N, but concentrations over 10 mg/L NO</a:t>
            </a:r>
            <a:r>
              <a:rPr lang="en-US" sz="1600" baseline="-25000" dirty="0"/>
              <a:t>3</a:t>
            </a:r>
            <a:r>
              <a:rPr lang="en-US" sz="1600" baseline="30000" dirty="0"/>
              <a:t>- </a:t>
            </a:r>
            <a:r>
              <a:rPr lang="en-US" sz="1600" dirty="0"/>
              <a:t>-N are found in some areas. If your kit has a low range (0-1 mg/L ) and a high range (1-10 mg/L ), most likely you will only use the low range test. If you are not sure what the nitrate levels are, first use the low range. Values above 10 mg/L  NO</a:t>
            </a:r>
            <a:r>
              <a:rPr lang="en-US" sz="1600" baseline="-25000" dirty="0"/>
              <a:t>3</a:t>
            </a:r>
            <a:r>
              <a:rPr lang="en-US" sz="1600" baseline="30000" dirty="0"/>
              <a:t>- </a:t>
            </a:r>
            <a:r>
              <a:rPr lang="en-US" sz="1600" dirty="0"/>
              <a:t>-N may be rejected unless a school indicates that their results are valid above this level.</a:t>
            </a:r>
          </a:p>
          <a:p>
            <a:pPr algn="just"/>
            <a:endParaRPr lang="en-US" sz="2100" dirty="0"/>
          </a:p>
          <a:p>
            <a:pPr marL="0" indent="0" algn="just">
              <a:buNone/>
            </a:pPr>
            <a:endParaRPr lang="en-US" sz="1600" b="1" dirty="0">
              <a:solidFill>
                <a:srgbClr val="000000"/>
              </a:solidFill>
            </a:endParaRPr>
          </a:p>
          <a:p>
            <a:pPr marL="285750" indent="-285750" algn="just">
              <a:buFont typeface="Arial"/>
              <a:buChar char="•"/>
            </a:pPr>
            <a:endParaRPr lang="en-US" sz="1400" b="1" dirty="0">
              <a:solidFill>
                <a:schemeClr val="tx2"/>
              </a:solidFill>
            </a:endParaRPr>
          </a:p>
          <a:p>
            <a:pPr marL="0" indent="0" algn="just">
              <a:buFont typeface="Arial" panose="020B0604020202020204" pitchFamily="34" charset="0"/>
              <a:buNone/>
            </a:pPr>
            <a:endParaRPr lang="en-US" dirty="0"/>
          </a:p>
          <a:p>
            <a:endParaRPr lang="en-US" dirty="0"/>
          </a:p>
        </p:txBody>
      </p:sp>
      <p:pic>
        <p:nvPicPr>
          <p:cNvPr id="8" name="Content Placeholder 8" descr="Image of teacher unpacking a nitrates test kit in the field, wearing safety glov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0078" y="3129185"/>
            <a:ext cx="3558068" cy="2668551"/>
          </a:xfrm>
          <a:prstGeom prst="rect">
            <a:avLst/>
          </a:prstGeom>
        </p:spPr>
      </p:pic>
      <p:pic>
        <p:nvPicPr>
          <p:cNvPr id="9" name="Picture 8"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844" y="6034342"/>
            <a:ext cx="399410" cy="40937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956594" y="6034342"/>
            <a:ext cx="6679047" cy="523220"/>
          </a:xfrm>
          <a:prstGeom prst="rect">
            <a:avLst/>
          </a:prstGeom>
          <a:noFill/>
        </p:spPr>
        <p:txBody>
          <a:bodyPr wrap="square" rtlCol="0">
            <a:spAutoFit/>
          </a:bodyPr>
          <a:lstStyle/>
          <a:p>
            <a:r>
              <a:rPr lang="en-US" sz="1400" b="1" i="1" dirty="0"/>
              <a:t>If your site has brackish or salt water, you need to make sure that you have a Nitrate Test Kit that can be used in brackish or salt water. </a:t>
            </a:r>
          </a:p>
        </p:txBody>
      </p:sp>
    </p:spTree>
    <p:extLst>
      <p:ext uri="{BB962C8B-B14F-4D97-AF65-F5344CB8AC3E}">
        <p14:creationId xmlns:p14="http://schemas.microsoft.com/office/powerpoint/2010/main" val="128086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15</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r>
              <a:rPr lang="en-US" sz="2400" dirty="0">
                <a:solidFill>
                  <a:srgbClr val="000072"/>
                </a:solidFill>
              </a:rPr>
              <a:t>Measuring Nitrates and Nitrites using a Commercial Test Kit</a:t>
            </a:r>
          </a:p>
        </p:txBody>
      </p:sp>
      <p:pic>
        <p:nvPicPr>
          <p:cNvPr id="11" name="Content Placeholder 10" descr="Diagram explaining the steps in using a nitrate test kit. First the nitrate in the test kit is changed from nitrate to nitrite.  The second chemical in the kit reacts with nitrite and creates a color. the color intensity is proportional to the amount of nitrate in the samp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723" y="2361768"/>
            <a:ext cx="6768830" cy="4085689"/>
          </a:xfrm>
          <a:prstGeom prst="rect">
            <a:avLst/>
          </a:prstGeom>
        </p:spPr>
      </p:pic>
      <p:sp>
        <p:nvSpPr>
          <p:cNvPr id="12" name="Content Placeholder 2"/>
          <p:cNvSpPr txBox="1">
            <a:spLocks/>
          </p:cNvSpPr>
          <p:nvPr/>
        </p:nvSpPr>
        <p:spPr>
          <a:xfrm>
            <a:off x="1424175" y="1431048"/>
            <a:ext cx="72114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solidFill>
                <a:srgbClr val="000072"/>
              </a:solidFill>
            </a:endParaRPr>
          </a:p>
          <a:p>
            <a:pPr marL="0" indent="0">
              <a:buFont typeface="Arial" panose="020B0604020202020204" pitchFamily="34" charset="0"/>
              <a:buNone/>
            </a:pPr>
            <a:r>
              <a:rPr lang="en-US" b="1" dirty="0"/>
              <a:t>These are the chemical reactions that you will be using in the Nitrate Protocol: </a:t>
            </a:r>
          </a:p>
          <a:p>
            <a:endParaRPr lang="en-US" dirty="0"/>
          </a:p>
        </p:txBody>
      </p:sp>
    </p:spTree>
    <p:extLst>
      <p:ext uri="{BB962C8B-B14F-4D97-AF65-F5344CB8AC3E}">
        <p14:creationId xmlns:p14="http://schemas.microsoft.com/office/powerpoint/2010/main" val="1446703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16</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pPr algn="just"/>
            <a:r>
              <a:rPr lang="en-US" sz="2400" dirty="0">
                <a:solidFill>
                  <a:srgbClr val="000072"/>
                </a:solidFill>
              </a:rPr>
              <a:t>Optional: Additional Chemistry Information </a:t>
            </a:r>
            <a:endParaRPr lang="en-US" sz="2400" dirty="0"/>
          </a:p>
        </p:txBody>
      </p:sp>
      <p:sp>
        <p:nvSpPr>
          <p:cNvPr id="8" name="Content Placeholder 2"/>
          <p:cNvSpPr txBox="1">
            <a:spLocks/>
          </p:cNvSpPr>
          <p:nvPr/>
        </p:nvSpPr>
        <p:spPr>
          <a:xfrm>
            <a:off x="1391974" y="1788668"/>
            <a:ext cx="72033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600" dirty="0"/>
              <a:t>The cadmium reduction method will give you a quantity of nitrites (NO</a:t>
            </a:r>
            <a:r>
              <a:rPr lang="en-US" sz="1600" baseline="-25000" dirty="0"/>
              <a:t>2</a:t>
            </a:r>
            <a:r>
              <a:rPr lang="en-US" sz="1600" baseline="30000" dirty="0"/>
              <a:t>-</a:t>
            </a:r>
            <a:r>
              <a:rPr lang="en-US" sz="1600" dirty="0"/>
              <a:t>)  that includes nitrates (NO</a:t>
            </a:r>
            <a:r>
              <a:rPr lang="en-US" sz="1600" baseline="-25000" dirty="0"/>
              <a:t>3</a:t>
            </a:r>
            <a:r>
              <a:rPr lang="en-US" sz="1600" baseline="30000" dirty="0"/>
              <a:t>-</a:t>
            </a:r>
            <a:r>
              <a:rPr lang="en-US" sz="1600" dirty="0"/>
              <a:t>)</a:t>
            </a:r>
            <a:r>
              <a:rPr lang="en-US" sz="1600" baseline="30000" dirty="0"/>
              <a:t> </a:t>
            </a:r>
            <a:r>
              <a:rPr lang="en-US" sz="1600" dirty="0"/>
              <a:t>that have been converted to nitrites plus any nitrites that were already in the water before you added any chemicals. We ask you to report the combined nitrate and nitrite forms. If the water at your site has very low dissolved oxygen levels, we encourage you to measure the nitrite (NO</a:t>
            </a:r>
            <a:r>
              <a:rPr lang="en-US" sz="1600" baseline="-25000" dirty="0"/>
              <a:t>2</a:t>
            </a:r>
            <a:r>
              <a:rPr lang="en-US" sz="1600" baseline="30000" dirty="0"/>
              <a:t>-</a:t>
            </a:r>
            <a:r>
              <a:rPr lang="en-US" sz="1600" dirty="0"/>
              <a:t>) amount. To measure nitrite (NO</a:t>
            </a:r>
            <a:r>
              <a:rPr lang="en-US" sz="1600" baseline="-25000" dirty="0"/>
              <a:t>2</a:t>
            </a:r>
            <a:r>
              <a:rPr lang="en-US" sz="1600" baseline="30000" dirty="0"/>
              <a:t>-</a:t>
            </a:r>
            <a:r>
              <a:rPr lang="en-US" sz="1600" dirty="0"/>
              <a:t>) , you do not add the first chemical (such as cadmium). Instead, you only add the second chemical that reacts with the nitrite (NO</a:t>
            </a:r>
            <a:r>
              <a:rPr lang="en-US" sz="1600" baseline="-25000" dirty="0"/>
              <a:t>2</a:t>
            </a:r>
            <a:r>
              <a:rPr lang="en-US" sz="1600" baseline="30000" dirty="0"/>
              <a:t>-</a:t>
            </a:r>
            <a:r>
              <a:rPr lang="en-US" sz="1600" dirty="0"/>
              <a:t>) to cause a color change. The instructions in the nitrate kit should explain what to do.</a:t>
            </a:r>
          </a:p>
          <a:p>
            <a:pPr marL="0" indent="0" algn="just">
              <a:buFont typeface="Arial" panose="020B0604020202020204" pitchFamily="34" charset="0"/>
              <a:buNone/>
            </a:pPr>
            <a:endParaRPr lang="en-US" sz="1600" dirty="0"/>
          </a:p>
          <a:p>
            <a:pPr marL="0" indent="0" algn="just">
              <a:buFont typeface="Arial" panose="020B0604020202020204" pitchFamily="34" charset="0"/>
              <a:buNone/>
            </a:pPr>
            <a:r>
              <a:rPr lang="en-US" sz="1600" dirty="0"/>
              <a:t>For GLOBE, concentrations of nitrate are expressed as the amount of elemental nitrogen in the form of nitrate. Concentrations are expressed as nitrate-nitrogen (NO</a:t>
            </a:r>
            <a:r>
              <a:rPr lang="en-US" sz="1600" baseline="-25000" dirty="0"/>
              <a:t>3</a:t>
            </a:r>
            <a:r>
              <a:rPr lang="en-US" sz="1600" baseline="30000" dirty="0"/>
              <a:t>- </a:t>
            </a:r>
            <a:r>
              <a:rPr lang="en-US" sz="1600" dirty="0"/>
              <a:t>-N) in milligrams per liter (mg/L). Check with your kit to see what form of nitrogen the test kit results provide. If it gives test results in the form of mg/L nitrate, simply multiply your measured value by 4.4. This value is the ratio of nitrate/nitrogen molecular weights (62g/14g).</a:t>
            </a:r>
          </a:p>
          <a:p>
            <a:endParaRPr lang="en-US" dirty="0"/>
          </a:p>
        </p:txBody>
      </p:sp>
    </p:spTree>
    <p:extLst>
      <p:ext uri="{BB962C8B-B14F-4D97-AF65-F5344CB8AC3E}">
        <p14:creationId xmlns:p14="http://schemas.microsoft.com/office/powerpoint/2010/main" val="901204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17</a:t>
            </a:fld>
            <a:endParaRPr lang="en-US" dirty="0"/>
          </a:p>
        </p:txBody>
      </p:sp>
      <p:pic>
        <p:nvPicPr>
          <p:cNvPr id="11"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p:spPr>
      </p:pic>
      <p:pic>
        <p:nvPicPr>
          <p:cNvPr id="7"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p:txBody>
          <a:bodyPr/>
          <a:lstStyle/>
          <a:p>
            <a:r>
              <a:rPr lang="en-US" dirty="0"/>
              <a:t>Time for a quick review before we move onto data collection! Question 1</a:t>
            </a:r>
          </a:p>
        </p:txBody>
      </p:sp>
      <p:sp>
        <p:nvSpPr>
          <p:cNvPr id="3" name="Content Placeholder 2"/>
          <p:cNvSpPr>
            <a:spLocks noGrp="1"/>
          </p:cNvSpPr>
          <p:nvPr>
            <p:ph sz="half" idx="1"/>
          </p:nvPr>
        </p:nvSpPr>
        <p:spPr>
          <a:xfrm>
            <a:off x="1408941" y="2430144"/>
            <a:ext cx="7343072" cy="4351338"/>
          </a:xfrm>
        </p:spPr>
        <p:txBody>
          <a:bodyPr/>
          <a:lstStyle/>
          <a:p>
            <a:pPr marL="0" indent="0">
              <a:buNone/>
            </a:pPr>
            <a:r>
              <a:rPr lang="en-US" sz="2000" dirty="0"/>
              <a:t>Why do we measure nitrates in a water system?</a:t>
            </a:r>
          </a:p>
          <a:p>
            <a:pPr marL="342900" indent="-342900">
              <a:buFont typeface="+mj-lt"/>
              <a:buAutoNum type="alphaUcPeriod"/>
            </a:pPr>
            <a:r>
              <a:rPr lang="en-US" sz="2000" dirty="0"/>
              <a:t>Nitrate is usually the most important inorganic form of nitrogen in aquatic environments and serves as a nutrient for aquatic plants and algae</a:t>
            </a:r>
          </a:p>
          <a:p>
            <a:pPr marL="342900" indent="-342900">
              <a:buFont typeface="+mj-lt"/>
              <a:buAutoNum type="alphaUcPeriod"/>
            </a:pPr>
            <a:r>
              <a:rPr lang="en-US" sz="2000" dirty="0"/>
              <a:t>Nitrite is usually only found in waters with low dissolved oxygen levels</a:t>
            </a:r>
          </a:p>
          <a:p>
            <a:pPr marL="342900" indent="-342900">
              <a:buFont typeface="+mj-lt"/>
              <a:buAutoNum type="alphaUcPeriod"/>
            </a:pPr>
            <a:r>
              <a:rPr lang="en-US" sz="2000" dirty="0"/>
              <a:t>Nitrate is a limiting nutrient</a:t>
            </a:r>
          </a:p>
          <a:p>
            <a:pPr marL="342900" indent="-342900">
              <a:buFont typeface="+mj-lt"/>
              <a:buAutoNum type="alphaUcPeriod"/>
            </a:pPr>
            <a:r>
              <a:rPr lang="en-US" sz="2000" dirty="0"/>
              <a:t>All of the above</a:t>
            </a:r>
          </a:p>
          <a:p>
            <a:endParaRPr lang="en-US" dirty="0"/>
          </a:p>
        </p:txBody>
      </p:sp>
    </p:spTree>
    <p:extLst>
      <p:ext uri="{BB962C8B-B14F-4D97-AF65-F5344CB8AC3E}">
        <p14:creationId xmlns:p14="http://schemas.microsoft.com/office/powerpoint/2010/main" val="2099394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18</a:t>
            </a:fld>
            <a:endParaRPr lang="en-US" dirty="0"/>
          </a:p>
        </p:txBody>
      </p:sp>
      <p:pic>
        <p:nvPicPr>
          <p:cNvPr id="9"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p:spPr>
      </p:pic>
      <p:pic>
        <p:nvPicPr>
          <p:cNvPr id="7"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p:txBody>
          <a:bodyPr/>
          <a:lstStyle/>
          <a:p>
            <a:r>
              <a:rPr lang="en-US" dirty="0"/>
              <a:t>Time for a quick review before we move onto data collection! Answer to Question 1</a:t>
            </a:r>
          </a:p>
        </p:txBody>
      </p:sp>
      <p:sp>
        <p:nvSpPr>
          <p:cNvPr id="3" name="Content Placeholder 2"/>
          <p:cNvSpPr>
            <a:spLocks noGrp="1"/>
          </p:cNvSpPr>
          <p:nvPr>
            <p:ph sz="half" idx="1"/>
          </p:nvPr>
        </p:nvSpPr>
        <p:spPr>
          <a:xfrm>
            <a:off x="1408941" y="2430144"/>
            <a:ext cx="7343072" cy="4351338"/>
          </a:xfrm>
        </p:spPr>
        <p:txBody>
          <a:bodyPr/>
          <a:lstStyle/>
          <a:p>
            <a:pPr marL="0" indent="0">
              <a:buNone/>
            </a:pPr>
            <a:r>
              <a:rPr lang="en-US" sz="2000" dirty="0"/>
              <a:t>Why do we measure nitrates in a water system?</a:t>
            </a:r>
          </a:p>
          <a:p>
            <a:pPr marL="342900" indent="-342900">
              <a:buFont typeface="+mj-lt"/>
              <a:buAutoNum type="alphaUcPeriod"/>
            </a:pPr>
            <a:r>
              <a:rPr lang="en-US" sz="2000" dirty="0"/>
              <a:t>Nitrate is usually the most important inorganic form of nitrogen in aquatic environments and serves as a nutrient for aquatic plants and algae</a:t>
            </a:r>
          </a:p>
          <a:p>
            <a:pPr marL="342900" indent="-342900">
              <a:buFont typeface="+mj-lt"/>
              <a:buAutoNum type="alphaUcPeriod"/>
            </a:pPr>
            <a:r>
              <a:rPr lang="en-US" sz="2000" dirty="0"/>
              <a:t>Nitrite is usually only found in waters with low dissolved oxygen levels</a:t>
            </a:r>
          </a:p>
          <a:p>
            <a:pPr marL="342900" indent="-342900">
              <a:buFont typeface="+mj-lt"/>
              <a:buAutoNum type="alphaUcPeriod"/>
            </a:pPr>
            <a:r>
              <a:rPr lang="en-US" sz="2000" dirty="0"/>
              <a:t>Nitrate is a limiting nutrient</a:t>
            </a:r>
          </a:p>
          <a:p>
            <a:pPr marL="342900" indent="-342900">
              <a:buFont typeface="+mj-lt"/>
              <a:buAutoNum type="alphaUcPeriod"/>
            </a:pPr>
            <a:r>
              <a:rPr lang="en-US" sz="2000" b="1" dirty="0">
                <a:solidFill>
                  <a:srgbClr val="FF0000"/>
                </a:solidFill>
              </a:rPr>
              <a:t>All of the above- correct! </a:t>
            </a:r>
            <a:r>
              <a:rPr lang="en-US" sz="2000" b="1" dirty="0">
                <a:solidFill>
                  <a:srgbClr val="FF0000"/>
                </a:solidFill>
                <a:sym typeface="Wingdings"/>
              </a:rPr>
              <a:t> </a:t>
            </a:r>
            <a:endParaRPr lang="en-US" sz="2000" b="1" dirty="0">
              <a:solidFill>
                <a:srgbClr val="FF0000"/>
              </a:solidFill>
            </a:endParaRPr>
          </a:p>
          <a:p>
            <a:endParaRPr lang="en-US" dirty="0"/>
          </a:p>
        </p:txBody>
      </p:sp>
    </p:spTree>
    <p:extLst>
      <p:ext uri="{BB962C8B-B14F-4D97-AF65-F5344CB8AC3E}">
        <p14:creationId xmlns:p14="http://schemas.microsoft.com/office/powerpoint/2010/main" val="1344263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of student using a probe to determine water quality."/>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183777" y="1449319"/>
            <a:ext cx="7960223" cy="5408681"/>
          </a:xfrm>
          <a:prstGeom prst="rect">
            <a:avLst/>
          </a:prstGeom>
        </p:spPr>
      </p:pic>
      <p:sp>
        <p:nvSpPr>
          <p:cNvPr id="3" name="Slide Number Placeholder 2"/>
          <p:cNvSpPr>
            <a:spLocks noGrp="1"/>
          </p:cNvSpPr>
          <p:nvPr>
            <p:ph type="sldNum" sz="quarter" idx="12"/>
          </p:nvPr>
        </p:nvSpPr>
        <p:spPr/>
        <p:txBody>
          <a:bodyPr/>
          <a:lstStyle/>
          <a:p>
            <a:fld id="{7473EC50-3ED0-CA48-8147-E2073213C44D}" type="slidenum">
              <a:rPr lang="en-US" smtClean="0"/>
              <a:t>1</a:t>
            </a:fld>
            <a:endParaRPr lang="en-US" dirty="0"/>
          </a:p>
        </p:txBody>
      </p:sp>
      <p:pic>
        <p:nvPicPr>
          <p:cNvPr id="5" name="Content Placeholder 4" descr="Banner: Nitrate Protocol"/>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91904" y="-17620"/>
            <a:ext cx="8152096" cy="1037812"/>
          </a:xfrm>
        </p:spPr>
      </p:pic>
      <p:pic>
        <p:nvPicPr>
          <p:cNvPr id="6" name="Content Placeholder 5" descr="Menu: What are nitrates?"/>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 y="-17620"/>
            <a:ext cx="1190011" cy="6875620"/>
          </a:xfrm>
        </p:spPr>
      </p:pic>
      <p:sp>
        <p:nvSpPr>
          <p:cNvPr id="2" name="Title 1"/>
          <p:cNvSpPr>
            <a:spLocks noGrp="1"/>
          </p:cNvSpPr>
          <p:nvPr>
            <p:ph type="title"/>
          </p:nvPr>
        </p:nvSpPr>
        <p:spPr>
          <a:xfrm>
            <a:off x="1280805" y="1083043"/>
            <a:ext cx="6717324" cy="662782"/>
          </a:xfrm>
        </p:spPr>
        <p:txBody>
          <a:bodyPr/>
          <a:lstStyle/>
          <a:p>
            <a:r>
              <a:rPr lang="en-US" sz="2400" dirty="0">
                <a:solidFill>
                  <a:srgbClr val="000090"/>
                </a:solidFill>
                <a:latin typeface="+mn-lt"/>
                <a:ea typeface="ＭＳ 明朝"/>
                <a:cs typeface="Times New Roman"/>
              </a:rPr>
              <a:t>Overview</a:t>
            </a:r>
            <a:endParaRPr lang="en-US" dirty="0">
              <a:solidFill>
                <a:schemeClr val="bg1"/>
              </a:solidFill>
            </a:endParaRPr>
          </a:p>
        </p:txBody>
      </p:sp>
      <p:sp>
        <p:nvSpPr>
          <p:cNvPr id="8" name="Content Placeholder 2"/>
          <p:cNvSpPr txBox="1">
            <a:spLocks/>
          </p:cNvSpPr>
          <p:nvPr/>
        </p:nvSpPr>
        <p:spPr>
          <a:xfrm>
            <a:off x="1280805" y="1824348"/>
            <a:ext cx="7414308" cy="5033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00090"/>
                </a:solidFill>
                <a:ea typeface="ＭＳ 明朝"/>
                <a:cs typeface="Times New Roman"/>
              </a:rPr>
              <a:t>This module: </a:t>
            </a:r>
          </a:p>
          <a:p>
            <a:pPr marL="0">
              <a:spcBef>
                <a:spcPts val="0"/>
              </a:spcBef>
            </a:pPr>
            <a:endParaRPr lang="en-US" sz="1000" dirty="0">
              <a:ea typeface="ＭＳ 明朝"/>
              <a:cs typeface="Times New Roman"/>
            </a:endParaRPr>
          </a:p>
          <a:p>
            <a:pPr marL="342900" indent="-342900">
              <a:spcBef>
                <a:spcPts val="0"/>
              </a:spcBef>
              <a:buFont typeface="Arial"/>
              <a:buChar char="•"/>
              <a:tabLst>
                <a:tab pos="457200" algn="l"/>
              </a:tabLst>
            </a:pPr>
            <a:r>
              <a:rPr lang="en-US" b="1" dirty="0">
                <a:solidFill>
                  <a:srgbClr val="000090"/>
                </a:solidFill>
                <a:ea typeface="ＭＳ 明朝"/>
                <a:cs typeface="Times New Roman"/>
              </a:rPr>
              <a:t>Reviews the selection of a GLOBE hydrology site </a:t>
            </a:r>
            <a:endParaRPr lang="en-US" sz="1000" dirty="0">
              <a:ea typeface="ＭＳ 明朝"/>
              <a:cs typeface="Times New Roman"/>
            </a:endParaRPr>
          </a:p>
          <a:p>
            <a:pPr marL="342900" indent="-342900">
              <a:spcBef>
                <a:spcPts val="0"/>
              </a:spcBef>
              <a:buFont typeface="Arial"/>
              <a:buChar char="•"/>
              <a:tabLst>
                <a:tab pos="457200" algn="l"/>
              </a:tabLst>
            </a:pPr>
            <a:r>
              <a:rPr lang="en-US" b="1" dirty="0">
                <a:solidFill>
                  <a:srgbClr val="000090"/>
                </a:solidFill>
                <a:ea typeface="ＭＳ 明朝"/>
                <a:cs typeface="Times New Roman"/>
              </a:rPr>
              <a:t>Reviews the water sampling technique used in GLOBE hydrology protocols</a:t>
            </a:r>
            <a:endParaRPr lang="en-US" sz="1000" dirty="0">
              <a:ea typeface="ＭＳ 明朝"/>
              <a:cs typeface="Times New Roman"/>
            </a:endParaRPr>
          </a:p>
          <a:p>
            <a:pPr marL="342900" indent="-342900">
              <a:spcBef>
                <a:spcPts val="0"/>
              </a:spcBef>
              <a:buFont typeface="Arial"/>
              <a:buChar char="•"/>
              <a:tabLst>
                <a:tab pos="457200" algn="l"/>
              </a:tabLst>
            </a:pPr>
            <a:r>
              <a:rPr lang="en-US" b="1" dirty="0">
                <a:solidFill>
                  <a:srgbClr val="000090"/>
                </a:solidFill>
                <a:ea typeface="ＭＳ 明朝"/>
                <a:cs typeface="Times New Roman"/>
              </a:rPr>
              <a:t>Provides a step by step introduction of the protocol method</a:t>
            </a:r>
          </a:p>
          <a:p>
            <a:pPr marL="342900" indent="-342900">
              <a:spcBef>
                <a:spcPts val="0"/>
              </a:spcBef>
              <a:buFont typeface="Arial"/>
              <a:buChar char="•"/>
              <a:tabLst>
                <a:tab pos="457200" algn="l"/>
              </a:tabLst>
            </a:pPr>
            <a:endParaRPr lang="en-US" sz="1000" dirty="0">
              <a:ea typeface="ＭＳ 明朝"/>
              <a:cs typeface="Times New Roman"/>
            </a:endParaRPr>
          </a:p>
          <a:p>
            <a:pPr marL="0" indent="0">
              <a:spcBef>
                <a:spcPts val="0"/>
              </a:spcBef>
              <a:buNone/>
            </a:pPr>
            <a:r>
              <a:rPr lang="en-US" sz="2400" b="1" dirty="0">
                <a:solidFill>
                  <a:srgbClr val="000090"/>
                </a:solidFill>
                <a:ea typeface="ＭＳ 明朝"/>
                <a:cs typeface="Times New Roman"/>
              </a:rPr>
              <a:t>Learning Objectives</a:t>
            </a:r>
          </a:p>
          <a:p>
            <a:pPr marL="0" indent="0">
              <a:spcBef>
                <a:spcPts val="0"/>
              </a:spcBef>
              <a:buNone/>
            </a:pPr>
            <a:endParaRPr lang="en-US" sz="1000" dirty="0">
              <a:ea typeface="ＭＳ 明朝"/>
              <a:cs typeface="Times New Roman"/>
            </a:endParaRPr>
          </a:p>
          <a:p>
            <a:pPr marL="0" indent="0">
              <a:spcBef>
                <a:spcPts val="0"/>
              </a:spcBef>
              <a:buNone/>
            </a:pPr>
            <a:r>
              <a:rPr lang="en-US" b="1" dirty="0">
                <a:solidFill>
                  <a:srgbClr val="000090"/>
                </a:solidFill>
                <a:ea typeface="ＭＳ 明朝"/>
                <a:cs typeface="Times New Roman"/>
              </a:rPr>
              <a:t>After completing this module, you will be able to:</a:t>
            </a:r>
          </a:p>
          <a:p>
            <a:pPr marL="0">
              <a:spcBef>
                <a:spcPts val="0"/>
              </a:spcBef>
            </a:pPr>
            <a:endParaRPr lang="en-US" sz="1000" dirty="0">
              <a:ea typeface="ＭＳ 明朝"/>
              <a:cs typeface="Times New Roman"/>
            </a:endParaRPr>
          </a:p>
          <a:p>
            <a:pPr marL="342900" indent="-342900">
              <a:spcBef>
                <a:spcPts val="0"/>
              </a:spcBef>
              <a:buFont typeface="Arial"/>
              <a:buChar char="•"/>
              <a:tabLst>
                <a:tab pos="457200" algn="l"/>
              </a:tabLst>
            </a:pPr>
            <a:r>
              <a:rPr lang="en-US" b="1" dirty="0">
                <a:solidFill>
                  <a:srgbClr val="000090"/>
                </a:solidFill>
                <a:ea typeface="ＭＳ 明朝"/>
                <a:cs typeface="Times New Roman"/>
              </a:rPr>
              <a:t>Define water nitrates and explain how environmental variables can result in different measurements</a:t>
            </a:r>
            <a:endParaRPr lang="en-US" sz="1000" dirty="0">
              <a:ea typeface="ＭＳ 明朝"/>
              <a:cs typeface="Times New Roman"/>
            </a:endParaRPr>
          </a:p>
          <a:p>
            <a:pPr marL="342900" indent="-342900">
              <a:spcBef>
                <a:spcPts val="0"/>
              </a:spcBef>
              <a:buFont typeface="Arial"/>
              <a:buChar char="•"/>
              <a:tabLst>
                <a:tab pos="457200" algn="l"/>
              </a:tabLst>
            </a:pPr>
            <a:r>
              <a:rPr lang="en-US" b="1" dirty="0">
                <a:solidFill>
                  <a:srgbClr val="000090"/>
                </a:solidFill>
                <a:ea typeface="ＭＳ 明朝"/>
                <a:cs typeface="Times New Roman"/>
              </a:rPr>
              <a:t>Describe the importance of instrument calibration in the collection of accurate data</a:t>
            </a:r>
            <a:endParaRPr lang="en-US" sz="1000" dirty="0">
              <a:ea typeface="ＭＳ 明朝"/>
              <a:cs typeface="Times New Roman"/>
            </a:endParaRPr>
          </a:p>
          <a:p>
            <a:pPr marL="342900" indent="-342900">
              <a:spcBef>
                <a:spcPts val="0"/>
              </a:spcBef>
              <a:buFont typeface="Arial"/>
              <a:buChar char="•"/>
              <a:tabLst>
                <a:tab pos="457200" algn="l"/>
              </a:tabLst>
            </a:pPr>
            <a:r>
              <a:rPr lang="en-US" b="1" dirty="0">
                <a:solidFill>
                  <a:srgbClr val="000090"/>
                </a:solidFill>
                <a:ea typeface="ＭＳ 明朝"/>
                <a:cs typeface="Times New Roman"/>
              </a:rPr>
              <a:t>Conduct water nitrate measurements using a nitrates test kit</a:t>
            </a:r>
            <a:endParaRPr lang="en-US" sz="1000" dirty="0">
              <a:ea typeface="ＭＳ 明朝"/>
              <a:cs typeface="Times New Roman"/>
            </a:endParaRPr>
          </a:p>
          <a:p>
            <a:pPr marL="342900" indent="-342900">
              <a:spcBef>
                <a:spcPts val="0"/>
              </a:spcBef>
              <a:buFont typeface="Arial"/>
              <a:buChar char="•"/>
              <a:tabLst>
                <a:tab pos="457200" algn="l"/>
              </a:tabLst>
            </a:pPr>
            <a:r>
              <a:rPr lang="en-US" b="1" dirty="0">
                <a:solidFill>
                  <a:srgbClr val="000090"/>
                </a:solidFill>
                <a:ea typeface="ＭＳ 明朝"/>
                <a:cs typeface="Times New Roman"/>
              </a:rPr>
              <a:t>Upload data to the GLOBE portal</a:t>
            </a:r>
            <a:endParaRPr lang="en-US" sz="1000" dirty="0">
              <a:ea typeface="ＭＳ 明朝"/>
              <a:cs typeface="Times New Roman"/>
            </a:endParaRPr>
          </a:p>
          <a:p>
            <a:pPr marL="342900" indent="-342900">
              <a:spcBef>
                <a:spcPts val="0"/>
              </a:spcBef>
              <a:buFont typeface="Arial"/>
              <a:buChar char="•"/>
              <a:tabLst>
                <a:tab pos="457200" algn="l"/>
              </a:tabLst>
            </a:pPr>
            <a:r>
              <a:rPr lang="en-US" b="1" dirty="0">
                <a:solidFill>
                  <a:srgbClr val="000090"/>
                </a:solidFill>
                <a:ea typeface="ＭＳ 明朝"/>
                <a:cs typeface="Times New Roman"/>
              </a:rPr>
              <a:t>Visualize data using GLOBE’s Visualization Site </a:t>
            </a:r>
          </a:p>
          <a:p>
            <a:pPr marL="342900" indent="-342900">
              <a:spcBef>
                <a:spcPts val="0"/>
              </a:spcBef>
              <a:buFont typeface="Arial"/>
              <a:buChar char="•"/>
              <a:tabLst>
                <a:tab pos="457200" algn="l"/>
              </a:tabLst>
            </a:pPr>
            <a:endParaRPr lang="en-US" b="1" dirty="0">
              <a:solidFill>
                <a:srgbClr val="000090"/>
              </a:solidFill>
              <a:ea typeface="ＭＳ 明朝"/>
              <a:cs typeface="Times New Roman"/>
            </a:endParaRPr>
          </a:p>
          <a:p>
            <a:pPr marL="0" indent="0">
              <a:spcBef>
                <a:spcPts val="0"/>
              </a:spcBef>
              <a:buNone/>
              <a:tabLst>
                <a:tab pos="457200" algn="l"/>
              </a:tabLst>
            </a:pPr>
            <a:r>
              <a:rPr lang="en-US" b="1" i="1" dirty="0">
                <a:solidFill>
                  <a:srgbClr val="000090"/>
                </a:solidFill>
                <a:ea typeface="ＭＳ 明朝"/>
                <a:cs typeface="Times New Roman"/>
              </a:rPr>
              <a:t>Estimated time for completion of this module: 1.5 hours</a:t>
            </a:r>
            <a:endParaRPr lang="en-US" sz="1000" i="1" dirty="0">
              <a:ea typeface="ＭＳ 明朝"/>
              <a:cs typeface="Times New Roman"/>
            </a:endParaRPr>
          </a:p>
          <a:p>
            <a:endParaRPr lang="en-US" dirty="0"/>
          </a:p>
        </p:txBody>
      </p:sp>
    </p:spTree>
    <p:extLst>
      <p:ext uri="{BB962C8B-B14F-4D97-AF65-F5344CB8AC3E}">
        <p14:creationId xmlns:p14="http://schemas.microsoft.com/office/powerpoint/2010/main" val="156512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19</a:t>
            </a:fld>
            <a:endParaRPr lang="en-US" dirty="0"/>
          </a:p>
        </p:txBody>
      </p:sp>
      <p:pic>
        <p:nvPicPr>
          <p:cNvPr id="9"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p:spPr>
      </p:pic>
      <p:pic>
        <p:nvPicPr>
          <p:cNvPr id="7"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p:txBody>
          <a:bodyPr/>
          <a:lstStyle/>
          <a:p>
            <a:r>
              <a:rPr lang="en-US" dirty="0"/>
              <a:t>Time for a quick review before we move onto data collection! Question 2</a:t>
            </a:r>
          </a:p>
        </p:txBody>
      </p:sp>
      <p:sp>
        <p:nvSpPr>
          <p:cNvPr id="3" name="Content Placeholder 2"/>
          <p:cNvSpPr>
            <a:spLocks noGrp="1"/>
          </p:cNvSpPr>
          <p:nvPr>
            <p:ph sz="half" idx="1"/>
          </p:nvPr>
        </p:nvSpPr>
        <p:spPr>
          <a:xfrm>
            <a:off x="1408941" y="2430144"/>
            <a:ext cx="7343072" cy="4351338"/>
          </a:xfrm>
        </p:spPr>
        <p:txBody>
          <a:bodyPr/>
          <a:lstStyle/>
          <a:p>
            <a:pPr marL="0" indent="0">
              <a:buNone/>
            </a:pPr>
            <a:r>
              <a:rPr lang="en-US" sz="2000" dirty="0"/>
              <a:t>Which of the following is a possible result of an imbalance of nitrates in a water system?</a:t>
            </a:r>
          </a:p>
          <a:p>
            <a:pPr marL="457200" indent="-457200">
              <a:buFont typeface="+mj-lt"/>
              <a:buAutoNum type="alphaUcPeriod"/>
            </a:pPr>
            <a:r>
              <a:rPr lang="en-US" sz="2000" dirty="0"/>
              <a:t>Eutrophication (or Cultural Eutrophication, which means eutrophication by human activity) </a:t>
            </a:r>
          </a:p>
          <a:p>
            <a:pPr marL="457200" indent="-457200">
              <a:buFont typeface="+mj-lt"/>
              <a:buAutoNum type="alphaUcPeriod"/>
            </a:pPr>
            <a:r>
              <a:rPr lang="en-US" sz="2000" dirty="0"/>
              <a:t>Dead zone</a:t>
            </a:r>
          </a:p>
          <a:p>
            <a:pPr marL="457200" indent="-457200">
              <a:buFont typeface="+mj-lt"/>
              <a:buAutoNum type="alphaUcPeriod"/>
            </a:pPr>
            <a:r>
              <a:rPr lang="en-US" sz="2000" dirty="0"/>
              <a:t>Both of the above</a:t>
            </a:r>
          </a:p>
          <a:p>
            <a:pPr marL="457200" indent="-457200">
              <a:buFont typeface="+mj-lt"/>
              <a:buAutoNum type="alphaUcPeriod"/>
            </a:pPr>
            <a:r>
              <a:rPr lang="en-US" sz="2000" dirty="0"/>
              <a:t>None of the above</a:t>
            </a:r>
          </a:p>
          <a:p>
            <a:endParaRPr lang="en-US" dirty="0"/>
          </a:p>
        </p:txBody>
      </p:sp>
    </p:spTree>
    <p:extLst>
      <p:ext uri="{BB962C8B-B14F-4D97-AF65-F5344CB8AC3E}">
        <p14:creationId xmlns:p14="http://schemas.microsoft.com/office/powerpoint/2010/main" val="2136768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20</a:t>
            </a:fld>
            <a:endParaRPr lang="en-US" dirty="0"/>
          </a:p>
        </p:txBody>
      </p:sp>
      <p:pic>
        <p:nvPicPr>
          <p:cNvPr id="8"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p:spPr>
      </p:pic>
      <p:pic>
        <p:nvPicPr>
          <p:cNvPr id="7"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p:txBody>
          <a:bodyPr/>
          <a:lstStyle/>
          <a:p>
            <a:r>
              <a:rPr lang="en-US" dirty="0"/>
              <a:t>Time for a quick review before we move onto data collection! Answer to Question 2</a:t>
            </a:r>
          </a:p>
        </p:txBody>
      </p:sp>
      <p:sp>
        <p:nvSpPr>
          <p:cNvPr id="3" name="Content Placeholder 2"/>
          <p:cNvSpPr>
            <a:spLocks noGrp="1"/>
          </p:cNvSpPr>
          <p:nvPr>
            <p:ph sz="half" idx="1"/>
          </p:nvPr>
        </p:nvSpPr>
        <p:spPr>
          <a:xfrm>
            <a:off x="1408941" y="2430144"/>
            <a:ext cx="7343072" cy="4351338"/>
          </a:xfrm>
        </p:spPr>
        <p:txBody>
          <a:bodyPr/>
          <a:lstStyle/>
          <a:p>
            <a:pPr marL="0" indent="0">
              <a:buNone/>
            </a:pPr>
            <a:r>
              <a:rPr lang="en-US" sz="2000" dirty="0"/>
              <a:t>Which of the following is a possible result of an imbalance of nitrates in a water system?</a:t>
            </a:r>
          </a:p>
          <a:p>
            <a:pPr marL="457200" indent="-457200">
              <a:buFont typeface="+mj-lt"/>
              <a:buAutoNum type="alphaUcPeriod"/>
            </a:pPr>
            <a:r>
              <a:rPr lang="en-US" sz="2000" dirty="0"/>
              <a:t>Eutrophication (or Cultural Eutrophication, which means eutrophication by human activity) </a:t>
            </a:r>
          </a:p>
          <a:p>
            <a:pPr marL="457200" indent="-457200">
              <a:buFont typeface="+mj-lt"/>
              <a:buAutoNum type="alphaUcPeriod"/>
            </a:pPr>
            <a:r>
              <a:rPr lang="en-US" sz="2000" dirty="0"/>
              <a:t>Dead zone</a:t>
            </a:r>
          </a:p>
          <a:p>
            <a:pPr marL="457200" indent="-457200">
              <a:buFont typeface="+mj-lt"/>
              <a:buAutoNum type="alphaUcPeriod"/>
            </a:pPr>
            <a:r>
              <a:rPr lang="en-US" sz="2000" b="1" dirty="0">
                <a:solidFill>
                  <a:srgbClr val="FF0000"/>
                </a:solidFill>
              </a:rPr>
              <a:t>Both of the above- correct! </a:t>
            </a:r>
            <a:r>
              <a:rPr lang="en-US" sz="2000" b="1" dirty="0">
                <a:solidFill>
                  <a:srgbClr val="FF0000"/>
                </a:solidFill>
                <a:sym typeface="Wingdings"/>
              </a:rPr>
              <a:t> </a:t>
            </a:r>
            <a:endParaRPr lang="en-US" sz="2000" b="1" dirty="0">
              <a:solidFill>
                <a:srgbClr val="FF0000"/>
              </a:solidFill>
            </a:endParaRPr>
          </a:p>
          <a:p>
            <a:pPr marL="457200" indent="-457200">
              <a:buFont typeface="+mj-lt"/>
              <a:buAutoNum type="alphaUcPeriod"/>
            </a:pPr>
            <a:r>
              <a:rPr lang="en-US" sz="2000" dirty="0"/>
              <a:t>None of the above</a:t>
            </a:r>
          </a:p>
          <a:p>
            <a:endParaRPr lang="en-US" dirty="0"/>
          </a:p>
        </p:txBody>
      </p:sp>
    </p:spTree>
    <p:extLst>
      <p:ext uri="{BB962C8B-B14F-4D97-AF65-F5344CB8AC3E}">
        <p14:creationId xmlns:p14="http://schemas.microsoft.com/office/powerpoint/2010/main" val="1807703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21</a:t>
            </a:fld>
            <a:endParaRPr lang="en-US" dirty="0"/>
          </a:p>
        </p:txBody>
      </p:sp>
      <p:pic>
        <p:nvPicPr>
          <p:cNvPr id="8"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p:spPr>
      </p:pic>
      <p:pic>
        <p:nvPicPr>
          <p:cNvPr id="7"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p:txBody>
          <a:bodyPr/>
          <a:lstStyle/>
          <a:p>
            <a:r>
              <a:rPr lang="en-US" dirty="0"/>
              <a:t>Time for a quick review before we move onto data collection! Question 3</a:t>
            </a:r>
          </a:p>
        </p:txBody>
      </p:sp>
      <p:sp>
        <p:nvSpPr>
          <p:cNvPr id="3" name="Content Placeholder 2"/>
          <p:cNvSpPr>
            <a:spLocks noGrp="1"/>
          </p:cNvSpPr>
          <p:nvPr>
            <p:ph sz="half" idx="1"/>
          </p:nvPr>
        </p:nvSpPr>
        <p:spPr>
          <a:xfrm>
            <a:off x="1408941" y="2430144"/>
            <a:ext cx="7343072" cy="4351338"/>
          </a:xfrm>
        </p:spPr>
        <p:txBody>
          <a:bodyPr/>
          <a:lstStyle/>
          <a:p>
            <a:pPr marL="0" indent="0">
              <a:buNone/>
            </a:pPr>
            <a:r>
              <a:rPr lang="en-US" sz="2000" dirty="0"/>
              <a:t>True or False:  The nitrate test kits create a chemical reaction where nitrate in your sample is transformed into nitrite, and a chemical is added to the water sample to react with the nitrite, whose concentration is then measured. </a:t>
            </a:r>
          </a:p>
        </p:txBody>
      </p:sp>
    </p:spTree>
    <p:extLst>
      <p:ext uri="{BB962C8B-B14F-4D97-AF65-F5344CB8AC3E}">
        <p14:creationId xmlns:p14="http://schemas.microsoft.com/office/powerpoint/2010/main" val="1775352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22</a:t>
            </a:fld>
            <a:endParaRPr lang="en-US" dirty="0"/>
          </a:p>
        </p:txBody>
      </p:sp>
      <p:pic>
        <p:nvPicPr>
          <p:cNvPr id="8"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p:spPr>
      </p:pic>
      <p:pic>
        <p:nvPicPr>
          <p:cNvPr id="7"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p:txBody>
          <a:bodyPr/>
          <a:lstStyle/>
          <a:p>
            <a:r>
              <a:rPr lang="en-US" dirty="0"/>
              <a:t>Time for a quick review before we move onto data collection! Answer to Question 3</a:t>
            </a:r>
          </a:p>
        </p:txBody>
      </p:sp>
      <p:sp>
        <p:nvSpPr>
          <p:cNvPr id="3" name="Content Placeholder 2"/>
          <p:cNvSpPr>
            <a:spLocks noGrp="1"/>
          </p:cNvSpPr>
          <p:nvPr>
            <p:ph sz="half" idx="1"/>
          </p:nvPr>
        </p:nvSpPr>
        <p:spPr>
          <a:xfrm>
            <a:off x="1408941" y="2430144"/>
            <a:ext cx="7343072" cy="4351338"/>
          </a:xfrm>
        </p:spPr>
        <p:txBody>
          <a:bodyPr/>
          <a:lstStyle/>
          <a:p>
            <a:pPr marL="0" indent="0">
              <a:buNone/>
            </a:pPr>
            <a:r>
              <a:rPr lang="en-US" sz="2000" dirty="0"/>
              <a:t>True or False:  The nitrate test kits create a chemical reaction where nitrate in your sample is transformed into nitrite, and a chemical is added to the water sample to react with the nitrite, whose concentration is then measured. </a:t>
            </a:r>
          </a:p>
          <a:p>
            <a:pPr marL="0" indent="0">
              <a:buNone/>
            </a:pPr>
            <a:endParaRPr lang="en-US" sz="2000" dirty="0"/>
          </a:p>
          <a:p>
            <a:pPr marL="0" indent="0">
              <a:buNone/>
            </a:pPr>
            <a:r>
              <a:rPr lang="en-US" sz="2000" dirty="0"/>
              <a:t>Answer: </a:t>
            </a:r>
            <a:r>
              <a:rPr lang="en-US" sz="2000" b="1" dirty="0">
                <a:solidFill>
                  <a:srgbClr val="FF0000"/>
                </a:solidFill>
              </a:rPr>
              <a:t>True is correct! </a:t>
            </a:r>
            <a:r>
              <a:rPr lang="en-US" sz="2000" b="1" dirty="0">
                <a:solidFill>
                  <a:srgbClr val="FF0000"/>
                </a:solidFill>
                <a:sym typeface="Wingdings"/>
              </a:rPr>
              <a:t> </a:t>
            </a:r>
            <a:endParaRPr lang="en-US" sz="2000" b="1" dirty="0">
              <a:solidFill>
                <a:srgbClr val="FF0000"/>
              </a:solidFill>
            </a:endParaRPr>
          </a:p>
        </p:txBody>
      </p:sp>
    </p:spTree>
    <p:extLst>
      <p:ext uri="{BB962C8B-B14F-4D97-AF65-F5344CB8AC3E}">
        <p14:creationId xmlns:p14="http://schemas.microsoft.com/office/powerpoint/2010/main" val="350773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23</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r>
              <a:rPr lang="en-US" sz="2400" dirty="0">
                <a:solidFill>
                  <a:srgbClr val="000072"/>
                </a:solidFill>
              </a:rPr>
              <a:t>Sources for Equipment You Need for the Water Nitrate Protocol</a:t>
            </a:r>
            <a:endParaRPr lang="en-US" sz="2400" dirty="0">
              <a:solidFill>
                <a:srgbClr val="055000"/>
              </a:solidFill>
            </a:endParaRPr>
          </a:p>
        </p:txBody>
      </p:sp>
      <p:sp>
        <p:nvSpPr>
          <p:cNvPr id="8" name="Content Placeholder 2"/>
          <p:cNvSpPr txBox="1">
            <a:spLocks/>
          </p:cNvSpPr>
          <p:nvPr/>
        </p:nvSpPr>
        <p:spPr>
          <a:xfrm>
            <a:off x="1701197" y="1924480"/>
            <a:ext cx="49556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The following resources summarize the measurements associated with each protocol, as well as the associated skill level, scientific specifications for the instruments, and how to access the equipment you need (purchase, build, or download). </a:t>
            </a:r>
          </a:p>
          <a:p>
            <a:r>
              <a:rPr lang="nl-NL" sz="1600" b="1" dirty="0">
                <a:hlinkClick r:id="rId4"/>
              </a:rPr>
              <a:t>Where to find specifications for instruments used in GLOBE investigations</a:t>
            </a:r>
            <a:endParaRPr lang="nl-NL" sz="1600" b="1" dirty="0"/>
          </a:p>
          <a:p>
            <a:r>
              <a:rPr lang="nl-NL" sz="1600" b="1" dirty="0">
                <a:hlinkClick r:id="rId5"/>
              </a:rPr>
              <a:t>Where to find scientific instruments used in GLOBE investigations </a:t>
            </a:r>
            <a:endParaRPr lang="nl-NL" sz="1600" b="1" dirty="0"/>
          </a:p>
          <a:p>
            <a:endParaRPr lang="en-US" dirty="0"/>
          </a:p>
          <a:p>
            <a:pPr marL="0" indent="0">
              <a:buNone/>
            </a:pPr>
            <a:r>
              <a:rPr lang="en-US" sz="1500" b="1" dirty="0"/>
              <a:t>A</a:t>
            </a:r>
            <a:r>
              <a:rPr lang="en-US" sz="1500" b="1" i="1" dirty="0"/>
              <a:t>ll chemicals should be kept tightly capped and away from direct heat. Replace chemicals after one year.</a:t>
            </a:r>
          </a:p>
          <a:p>
            <a:pPr marL="0" indent="0">
              <a:buNone/>
            </a:pPr>
            <a:r>
              <a:rPr lang="en-US" sz="1500" b="1" i="1" dirty="0"/>
              <a:t>Glassware in the kit should be rinsed with distilled water before storing.</a:t>
            </a:r>
          </a:p>
          <a:p>
            <a:pPr marL="0" indent="0">
              <a:buNone/>
            </a:pPr>
            <a:r>
              <a:rPr lang="en-US" sz="1500" b="1" i="1" dirty="0"/>
              <a:t>Perform the quality control procedure with the kit every 6 months to ensure that chemicals are still good.</a:t>
            </a:r>
          </a:p>
          <a:p>
            <a:endParaRPr lang="en-US" dirty="0"/>
          </a:p>
        </p:txBody>
      </p:sp>
      <p:pic>
        <p:nvPicPr>
          <p:cNvPr id="9" name="Picture 8" descr="Caution icon emphasizing important point!  All chemicals should be kept tightly capped and away from direct heat. Replace chemicals after one year.&#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754" y="4535540"/>
            <a:ext cx="399410" cy="409377"/>
          </a:xfrm>
          <a:prstGeom prst="rect">
            <a:avLst/>
          </a:prstGeom>
          <a:ln>
            <a:noFill/>
          </a:ln>
          <a:effectLst>
            <a:outerShdw blurRad="292100" dist="139700" dir="2700000" algn="tl" rotWithShape="0">
              <a:srgbClr val="333333">
                <a:alpha val="65000"/>
              </a:srgbClr>
            </a:outerShdw>
          </a:effectLst>
        </p:spPr>
      </p:pic>
      <p:pic>
        <p:nvPicPr>
          <p:cNvPr id="10" name="Picture 9" descr="Caution icon emphasizing important point!  Glassware in the kit should be rinsed with distilled water before storing.&#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2339" y="5095449"/>
            <a:ext cx="399410" cy="409377"/>
          </a:xfrm>
          <a:prstGeom prst="rect">
            <a:avLst/>
          </a:prstGeom>
          <a:ln>
            <a:noFill/>
          </a:ln>
          <a:effectLst>
            <a:outerShdw blurRad="292100" dist="139700" dir="2700000" algn="tl" rotWithShape="0">
              <a:srgbClr val="333333">
                <a:alpha val="65000"/>
              </a:srgbClr>
            </a:outerShdw>
          </a:effectLst>
        </p:spPr>
      </p:pic>
      <p:pic>
        <p:nvPicPr>
          <p:cNvPr id="11" name="Picture 10" descr="Caution icon emphasizing important point!  Perform the quality control procedure with the kit every 6 months to insure that chemicals are still good.&#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0177" y="5710222"/>
            <a:ext cx="399410" cy="409377"/>
          </a:xfrm>
          <a:prstGeom prst="rect">
            <a:avLst/>
          </a:prstGeom>
          <a:ln>
            <a:noFill/>
          </a:ln>
          <a:effectLst>
            <a:outerShdw blurRad="292100" dist="139700" dir="2700000" algn="tl" rotWithShape="0">
              <a:srgbClr val="333333">
                <a:alpha val="65000"/>
              </a:srgbClr>
            </a:outerShdw>
          </a:effectLst>
        </p:spPr>
      </p:pic>
      <p:pic>
        <p:nvPicPr>
          <p:cNvPr id="12" name="Content Placeholder 12" descr="Screen Shot of Toolkit, GLOBE Teacher's Guid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91986">
            <a:off x="6926787" y="1911815"/>
            <a:ext cx="1642061" cy="2102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853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24</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r>
              <a:rPr lang="en-US" sz="2400" dirty="0">
                <a:solidFill>
                  <a:srgbClr val="000072"/>
                </a:solidFill>
              </a:rPr>
              <a:t>Ensuring Accurate Nitrate Test Measurements: </a:t>
            </a:r>
            <a:br>
              <a:rPr lang="en-US" sz="2400" dirty="0">
                <a:solidFill>
                  <a:srgbClr val="000072"/>
                </a:solidFill>
              </a:rPr>
            </a:br>
            <a:r>
              <a:rPr lang="en-US" sz="2400" dirty="0">
                <a:solidFill>
                  <a:srgbClr val="000072"/>
                </a:solidFill>
              </a:rPr>
              <a:t>Quality Control Procedure-1</a:t>
            </a:r>
            <a:endParaRPr lang="en-US" sz="2000" dirty="0">
              <a:solidFill>
                <a:srgbClr val="000072"/>
              </a:solidFill>
            </a:endParaRPr>
          </a:p>
        </p:txBody>
      </p:sp>
      <p:sp>
        <p:nvSpPr>
          <p:cNvPr id="8" name="Content Placeholder 2"/>
          <p:cNvSpPr txBox="1">
            <a:spLocks/>
          </p:cNvSpPr>
          <p:nvPr/>
        </p:nvSpPr>
        <p:spPr>
          <a:xfrm>
            <a:off x="1391974" y="1926600"/>
            <a:ext cx="7296701" cy="4933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dirty="0"/>
              <a:t>Your results are only as good as the chemicals you use. Prior to doing the Nitrate Protocol, you will need to ensure that your commercial test kit is providing accurate readings. To do this, you will need to test it with a solution with a known quantity of nitrate.</a:t>
            </a:r>
          </a:p>
          <a:p>
            <a:pPr marL="0" indent="0" algn="just">
              <a:buNone/>
            </a:pPr>
            <a:endParaRPr lang="en-US" sz="1400" dirty="0"/>
          </a:p>
          <a:p>
            <a:pPr marL="0" indent="0" algn="just">
              <a:buNone/>
            </a:pPr>
            <a:r>
              <a:rPr lang="en-US" sz="1400" dirty="0"/>
              <a:t>To perform the quality control procedure, you need to buy a standard nitrate-nitrogen. You can use either a liquid standard solution or a dry stock standard solution. The liquid standard you buy has a high concentration of NO</a:t>
            </a:r>
            <a:r>
              <a:rPr lang="en-US" sz="1400" baseline="-25000" dirty="0"/>
              <a:t>3</a:t>
            </a:r>
            <a:r>
              <a:rPr lang="en-US" sz="1400" baseline="30000" dirty="0"/>
              <a:t>- </a:t>
            </a:r>
            <a:r>
              <a:rPr lang="en-US" sz="1400" dirty="0"/>
              <a:t>-N (1000 mg/L ). Option 1 and Option 2 lab guides explain two techniques on how to dilute a concentrated liquid standard to 2 mg/L. You can then measure the concentration of the NO</a:t>
            </a:r>
            <a:r>
              <a:rPr lang="en-US" sz="1400" baseline="-25000" dirty="0"/>
              <a:t>3</a:t>
            </a:r>
            <a:r>
              <a:rPr lang="en-US" sz="1400" baseline="30000" dirty="0"/>
              <a:t>- </a:t>
            </a:r>
            <a:r>
              <a:rPr lang="en-US" sz="1400" dirty="0"/>
              <a:t>-N in the standard and compare your result to the expected standard value of 2 mg/L . A third lab guide shows you how to make the 1000 mg/L Nitrate standard using KNO</a:t>
            </a:r>
            <a:r>
              <a:rPr lang="en-US" sz="1400" baseline="-25000" dirty="0"/>
              <a:t>3</a:t>
            </a:r>
            <a:r>
              <a:rPr lang="en-US" sz="1400" dirty="0"/>
              <a:t> (potassium nitrate).  Choose the one option that suits your situation. </a:t>
            </a:r>
          </a:p>
          <a:p>
            <a:pPr marL="0" indent="0" algn="just">
              <a:buNone/>
            </a:pPr>
            <a:endParaRPr lang="en-US" sz="1400" dirty="0"/>
          </a:p>
          <a:p>
            <a:pPr marL="0" indent="0" algn="just">
              <a:buNone/>
            </a:pPr>
            <a:r>
              <a:rPr lang="en-US" sz="1600" b="1" dirty="0">
                <a:solidFill>
                  <a:srgbClr val="FF0000"/>
                </a:solidFill>
                <a:hlinkClick r:id="rId4"/>
              </a:rPr>
              <a:t>Nitrate quality control lab guides</a:t>
            </a:r>
            <a:endParaRPr lang="en-US" sz="1600" b="1" dirty="0">
              <a:solidFill>
                <a:srgbClr val="FF0000"/>
              </a:solidFill>
            </a:endParaRPr>
          </a:p>
          <a:p>
            <a:pPr marL="0" indent="0" algn="just">
              <a:buNone/>
            </a:pPr>
            <a:endParaRPr lang="en-US" sz="1400" dirty="0"/>
          </a:p>
          <a:p>
            <a:pPr marL="0" indent="0" algn="just">
              <a:buNone/>
            </a:pPr>
            <a:endParaRPr lang="en-US" sz="1400" dirty="0"/>
          </a:p>
          <a:p>
            <a:r>
              <a:rPr lang="en-US" sz="1400" b="1" dirty="0">
                <a:solidFill>
                  <a:srgbClr val="000090"/>
                </a:solidFill>
              </a:rPr>
              <a:t>Be sure to pay close attention to the quality control procedure- without it, the data you collect using the Nitrate Protocol will not be meaningful and cannot be compared with the data sets collected by others. </a:t>
            </a:r>
          </a:p>
          <a:p>
            <a:pPr marL="0" indent="0" algn="just">
              <a:buNone/>
            </a:pPr>
            <a:endParaRPr lang="en-US" sz="1600" dirty="0"/>
          </a:p>
          <a:p>
            <a:pPr marL="0" indent="0" algn="just">
              <a:buNone/>
            </a:pPr>
            <a:endParaRPr lang="en-US" sz="1600" dirty="0"/>
          </a:p>
          <a:p>
            <a:endParaRPr lang="en-US" dirty="0"/>
          </a:p>
        </p:txBody>
      </p:sp>
      <p:pic>
        <p:nvPicPr>
          <p:cNvPr id="11" name="Picture 10" descr="Caution icon emphasizing important point!  Be sure to pay close attention to the quality control procedure- without it, the data you collect using the Nitrate Protocol will not be meaningful and cannot be compared with the data sets collected by others.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443" y="5582206"/>
            <a:ext cx="399410" cy="409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6487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25</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r>
              <a:rPr lang="en-US" sz="2400" dirty="0">
                <a:solidFill>
                  <a:srgbClr val="000072"/>
                </a:solidFill>
              </a:rPr>
              <a:t>Ensuring Accurate Nitrate Test Measurements: </a:t>
            </a:r>
            <a:br>
              <a:rPr lang="en-US" sz="2400" dirty="0">
                <a:solidFill>
                  <a:srgbClr val="000072"/>
                </a:solidFill>
              </a:rPr>
            </a:br>
            <a:r>
              <a:rPr lang="en-US" sz="2400" dirty="0">
                <a:solidFill>
                  <a:srgbClr val="000072"/>
                </a:solidFill>
              </a:rPr>
              <a:t>Quality Control Procedure- 2</a:t>
            </a:r>
            <a:endParaRPr lang="en-US" sz="2000" dirty="0">
              <a:solidFill>
                <a:srgbClr val="000072"/>
              </a:solidFill>
            </a:endParaRPr>
          </a:p>
        </p:txBody>
      </p:sp>
      <p:sp>
        <p:nvSpPr>
          <p:cNvPr id="8" name="Content Placeholder 2"/>
          <p:cNvSpPr txBox="1">
            <a:spLocks/>
          </p:cNvSpPr>
          <p:nvPr/>
        </p:nvSpPr>
        <p:spPr>
          <a:xfrm>
            <a:off x="1391974" y="1926600"/>
            <a:ext cx="7296701" cy="82386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There are 3 options for creating your Nitrate Nitrogen Standard. Look at the three different methods following in this slide stack. You can choose any one of the three to prepare to do the GLOBE Nitrate Protocol, depending on what reagents you have available. </a:t>
            </a:r>
          </a:p>
          <a:p>
            <a:pPr marL="0" indent="0" algn="just">
              <a:buNone/>
            </a:pPr>
            <a:endParaRPr lang="en-US" sz="1600" dirty="0"/>
          </a:p>
          <a:p>
            <a:pPr marL="0" indent="0" algn="just">
              <a:buNone/>
            </a:pPr>
            <a:endParaRPr lang="en-US" sz="1600" dirty="0"/>
          </a:p>
          <a:p>
            <a:endParaRPr lang="en-US" dirty="0"/>
          </a:p>
        </p:txBody>
      </p:sp>
      <p:pic>
        <p:nvPicPr>
          <p:cNvPr id="9" name="Content Placeholder 14" descr="Illustration of 3 bottles, each with a different Nitrate-Nitrogen standard solutio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238" y="2772994"/>
            <a:ext cx="5996178" cy="3713825"/>
          </a:xfrm>
          <a:prstGeom prst="rect">
            <a:avLst/>
          </a:prstGeom>
        </p:spPr>
      </p:pic>
    </p:spTree>
    <p:extLst>
      <p:ext uri="{BB962C8B-B14F-4D97-AF65-F5344CB8AC3E}">
        <p14:creationId xmlns:p14="http://schemas.microsoft.com/office/powerpoint/2010/main" val="1614669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6" descr="Illustration of the equipment listed on this slid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082" y="2038014"/>
            <a:ext cx="3586323" cy="4614404"/>
          </a:xfrm>
          <a:prstGeom prst="rect">
            <a:avLst/>
          </a:prstGeom>
        </p:spPr>
      </p:pic>
      <p:sp>
        <p:nvSpPr>
          <p:cNvPr id="3" name="Slide Number Placeholder 2"/>
          <p:cNvSpPr>
            <a:spLocks noGrp="1"/>
          </p:cNvSpPr>
          <p:nvPr>
            <p:ph type="sldNum" sz="quarter" idx="12"/>
          </p:nvPr>
        </p:nvSpPr>
        <p:spPr/>
        <p:txBody>
          <a:bodyPr/>
          <a:lstStyle/>
          <a:p>
            <a:fld id="{7473EC50-3ED0-CA48-8147-E2073213C44D}" type="slidenum">
              <a:rPr lang="en-US" smtClean="0"/>
              <a:t>26</a:t>
            </a:fld>
            <a:endParaRPr lang="en-US" dirty="0"/>
          </a:p>
        </p:txBody>
      </p:sp>
      <p:pic>
        <p:nvPicPr>
          <p:cNvPr id="5" name="Content Placeholder 4" descr="Banner: Nitrate Protocol"/>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r>
              <a:rPr lang="en-US" sz="2400" dirty="0">
                <a:solidFill>
                  <a:srgbClr val="000072"/>
                </a:solidFill>
              </a:rPr>
              <a:t>Option 1: Equipment to make the Nitrate Standard (2 ppm)</a:t>
            </a:r>
            <a:endParaRPr lang="en-US" sz="2000" dirty="0">
              <a:solidFill>
                <a:srgbClr val="000072"/>
              </a:solidFill>
            </a:endParaRPr>
          </a:p>
        </p:txBody>
      </p:sp>
      <p:sp>
        <p:nvSpPr>
          <p:cNvPr id="8" name="Content Placeholder 2"/>
          <p:cNvSpPr txBox="1">
            <a:spLocks/>
          </p:cNvSpPr>
          <p:nvPr/>
        </p:nvSpPr>
        <p:spPr>
          <a:xfrm>
            <a:off x="1299809" y="1602493"/>
            <a:ext cx="7296701" cy="116652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400" dirty="0"/>
              <a:t>Make the nitrate-nitrogen standard for the quality control procedure using 5 mL stock nitrate-nitrogen solution.</a:t>
            </a:r>
            <a:endParaRPr lang="en-US" sz="6400" b="1" dirty="0">
              <a:solidFill>
                <a:srgbClr val="000072"/>
              </a:solidFill>
            </a:endParaRPr>
          </a:p>
          <a:p>
            <a:pPr marL="0" indent="0">
              <a:buNone/>
            </a:pPr>
            <a:r>
              <a:rPr lang="en-US" sz="6400" b="1" dirty="0">
                <a:solidFill>
                  <a:srgbClr val="000072"/>
                </a:solidFill>
              </a:rPr>
              <a:t>Assemble Equipment</a:t>
            </a:r>
            <a:r>
              <a:rPr lang="en-US" sz="6400" dirty="0">
                <a:solidFill>
                  <a:srgbClr val="000000"/>
                </a:solidFill>
              </a:rPr>
              <a:t>:</a:t>
            </a:r>
            <a:endParaRPr lang="en-US" sz="6400" b="1" dirty="0">
              <a:solidFill>
                <a:srgbClr val="000072"/>
              </a:solidFill>
            </a:endParaRPr>
          </a:p>
          <a:p>
            <a:pPr marL="342900" indent="-342900">
              <a:buFont typeface="Arial" charset="0"/>
              <a:buChar char="•"/>
            </a:pPr>
            <a:r>
              <a:rPr lang="en-US" sz="6400" dirty="0"/>
              <a:t>Standard nitrate-nitrogen solution (1000 ppm)</a:t>
            </a:r>
          </a:p>
          <a:p>
            <a:pPr marL="342900" indent="-342900">
              <a:buFont typeface="Arial" charset="0"/>
              <a:buChar char="•"/>
            </a:pPr>
            <a:r>
              <a:rPr lang="en-US" sz="6400" dirty="0"/>
              <a:t>100-mL beaker (or larger)</a:t>
            </a:r>
          </a:p>
          <a:p>
            <a:pPr marL="342900" indent="-342900">
              <a:buFont typeface="Arial" charset="0"/>
              <a:buChar char="•"/>
            </a:pPr>
            <a:r>
              <a:rPr lang="en-US" sz="6400" dirty="0"/>
              <a:t>100-mL graduated cylinder</a:t>
            </a:r>
          </a:p>
          <a:p>
            <a:pPr marL="342900" indent="-342900">
              <a:buFont typeface="Arial" charset="0"/>
              <a:buChar char="•"/>
            </a:pPr>
            <a:r>
              <a:rPr lang="en-US" sz="6400" dirty="0"/>
              <a:t>500-mL beaker or flask</a:t>
            </a:r>
          </a:p>
          <a:p>
            <a:pPr marL="342900" indent="-342900">
              <a:buFont typeface="Arial" charset="0"/>
              <a:buChar char="•"/>
            </a:pPr>
            <a:r>
              <a:rPr lang="en-US" sz="6400" dirty="0"/>
              <a:t>500-mL graduated cylinder</a:t>
            </a:r>
          </a:p>
          <a:p>
            <a:pPr marL="342900" indent="-342900">
              <a:buFont typeface="Arial" charset="0"/>
              <a:buChar char="•"/>
            </a:pPr>
            <a:r>
              <a:rPr lang="en-US" sz="6400" dirty="0"/>
              <a:t>Latex gloves </a:t>
            </a:r>
          </a:p>
          <a:p>
            <a:pPr marL="342900" indent="-342900">
              <a:buFont typeface="Arial" charset="0"/>
              <a:buChar char="•"/>
            </a:pPr>
            <a:r>
              <a:rPr lang="en-US" sz="6400" dirty="0"/>
              <a:t>Goggles</a:t>
            </a:r>
          </a:p>
          <a:p>
            <a:pPr marL="342900" indent="-342900">
              <a:buFont typeface="Arial" charset="0"/>
              <a:buChar char="•"/>
            </a:pPr>
            <a:r>
              <a:rPr lang="en-US" sz="6400" dirty="0"/>
              <a:t>Pipette</a:t>
            </a:r>
          </a:p>
          <a:p>
            <a:pPr marL="342900" indent="-342900">
              <a:buFont typeface="Arial" charset="0"/>
              <a:buChar char="•"/>
            </a:pPr>
            <a:r>
              <a:rPr lang="en-US" sz="6400" dirty="0"/>
              <a:t>Stirring rod (optional)</a:t>
            </a:r>
          </a:p>
          <a:p>
            <a:pPr marL="342900" indent="-342900">
              <a:buFont typeface="Arial" charset="0"/>
              <a:buChar char="•"/>
            </a:pPr>
            <a:r>
              <a:rPr lang="en-US" sz="6400" dirty="0"/>
              <a:t>Distilled water</a:t>
            </a:r>
          </a:p>
          <a:p>
            <a:pPr marL="342900" indent="-342900">
              <a:buFont typeface="Arial" charset="0"/>
              <a:buChar char="•"/>
            </a:pPr>
            <a:r>
              <a:rPr lang="en-US" sz="6400" dirty="0"/>
              <a:t>250-mL bottle or jar with lid</a:t>
            </a:r>
          </a:p>
          <a:p>
            <a:pPr marL="0" indent="0">
              <a:buNone/>
            </a:pPr>
            <a:r>
              <a:rPr lang="en-US" sz="6400" b="1" dirty="0">
                <a:solidFill>
                  <a:srgbClr val="000072"/>
                </a:solidFill>
              </a:rPr>
              <a:t>Assemble Necessary Documents:</a:t>
            </a:r>
          </a:p>
          <a:p>
            <a:r>
              <a:rPr lang="en-US" sz="6400" b="1" dirty="0">
                <a:solidFill>
                  <a:srgbClr val="000072"/>
                </a:solidFill>
                <a:hlinkClick r:id="rId5"/>
              </a:rPr>
              <a:t>Hydrosphere Investigation Data Sheet</a:t>
            </a:r>
            <a:endParaRPr lang="en-US" sz="6400" b="1" dirty="0">
              <a:solidFill>
                <a:srgbClr val="000072"/>
              </a:solidFill>
            </a:endParaRPr>
          </a:p>
          <a:p>
            <a:r>
              <a:rPr lang="en-US" sz="6400" b="1" dirty="0">
                <a:solidFill>
                  <a:srgbClr val="000072"/>
                </a:solidFill>
                <a:hlinkClick r:id="rId6"/>
              </a:rPr>
              <a:t>Nitrate Water </a:t>
            </a:r>
            <a:r>
              <a:rPr lang="en-US" sz="6400" b="1" dirty="0">
                <a:solidFill>
                  <a:srgbClr val="000072"/>
                </a:solidFill>
                <a:hlinkClick r:id="rId6"/>
              </a:rPr>
              <a:t>Protocol</a:t>
            </a:r>
            <a:endParaRPr lang="en-US" sz="6400" dirty="0"/>
          </a:p>
          <a:p>
            <a:pPr marL="342900" indent="-342900">
              <a:buFont typeface="Arial" charset="0"/>
              <a:buChar char="•"/>
            </a:pPr>
            <a:endParaRPr lang="en-US" sz="6400" b="1" dirty="0">
              <a:solidFill>
                <a:srgbClr val="000072"/>
              </a:solidFill>
            </a:endParaRPr>
          </a:p>
          <a:p>
            <a:pPr marL="0" indent="0" algn="just">
              <a:buNone/>
            </a:pPr>
            <a:endParaRPr lang="en-US" sz="6400" dirty="0"/>
          </a:p>
          <a:p>
            <a:pPr marL="0" indent="0" algn="just">
              <a:buNone/>
            </a:pPr>
            <a:endParaRPr lang="en-US" sz="6400" dirty="0"/>
          </a:p>
          <a:p>
            <a:endParaRPr lang="en-US" dirty="0"/>
          </a:p>
        </p:txBody>
      </p:sp>
    </p:spTree>
    <p:extLst>
      <p:ext uri="{BB962C8B-B14F-4D97-AF65-F5344CB8AC3E}">
        <p14:creationId xmlns:p14="http://schemas.microsoft.com/office/powerpoint/2010/main" val="1084895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73EC50-3ED0-CA48-8147-E2073213C44D}" type="slidenum">
              <a:rPr lang="en-US" smtClean="0"/>
              <a:t>27</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r>
              <a:rPr lang="en-US" sz="2400" dirty="0">
                <a:solidFill>
                  <a:srgbClr val="000072"/>
                </a:solidFill>
              </a:rPr>
              <a:t>Option 1: Making the 2 ppm Nitrate Standard (1/2) </a:t>
            </a:r>
          </a:p>
        </p:txBody>
      </p:sp>
      <p:sp>
        <p:nvSpPr>
          <p:cNvPr id="8" name="Content Placeholder 2"/>
          <p:cNvSpPr txBox="1">
            <a:spLocks/>
          </p:cNvSpPr>
          <p:nvPr/>
        </p:nvSpPr>
        <p:spPr>
          <a:xfrm>
            <a:off x="1391974" y="1756331"/>
            <a:ext cx="4002986" cy="4687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400" b="1" i="1" dirty="0"/>
              <a:t>In the Lab</a:t>
            </a:r>
          </a:p>
          <a:p>
            <a:pPr marL="342900" indent="-342900">
              <a:buFont typeface="+mj-lt"/>
              <a:buAutoNum type="arabicPeriod"/>
            </a:pPr>
            <a:r>
              <a:rPr lang="en-US" sz="1900" dirty="0"/>
              <a:t>Put on gloves and goggles.</a:t>
            </a:r>
          </a:p>
          <a:p>
            <a:pPr marL="342900" indent="-342900">
              <a:buFont typeface="+mj-lt"/>
              <a:buAutoNum type="arabicPeriod"/>
            </a:pPr>
            <a:r>
              <a:rPr lang="en-US" sz="1900" dirty="0"/>
              <a:t>Rinse a 100 mL cylinder and 100 mL beaker with distilled water. Dry.</a:t>
            </a:r>
          </a:p>
          <a:p>
            <a:pPr marL="342900" indent="-342900">
              <a:buFont typeface="+mj-lt"/>
              <a:buAutoNum type="arabicPeriod"/>
            </a:pPr>
            <a:r>
              <a:rPr lang="en-US" sz="1900" dirty="0"/>
              <a:t>Using a pipette (if possible), measure 5 mL of the 1000 stock nitrate solution into the 100-mL graduate cylinder. Dilute with distilled water to 50 mL.</a:t>
            </a:r>
          </a:p>
          <a:p>
            <a:pPr marL="342900" indent="-342900">
              <a:buFont typeface="+mj-lt"/>
              <a:buAutoNum type="arabicPeriod"/>
            </a:pPr>
            <a:r>
              <a:rPr lang="en-US" sz="1900" dirty="0"/>
              <a:t>Pour into a 100 mL beaker and mix (swirl or use clean stirring rod). Label this 100-ppm nitrate standard.</a:t>
            </a:r>
          </a:p>
          <a:p>
            <a:pPr marL="0" indent="0" algn="just">
              <a:buNone/>
            </a:pPr>
            <a:endParaRPr lang="en-US" sz="1600" dirty="0"/>
          </a:p>
          <a:p>
            <a:pPr marL="0" indent="0" algn="just">
              <a:buNone/>
            </a:pPr>
            <a:endParaRPr lang="en-US" sz="1600" dirty="0"/>
          </a:p>
          <a:p>
            <a:endParaRPr lang="en-US" dirty="0"/>
          </a:p>
        </p:txBody>
      </p:sp>
      <p:pic>
        <p:nvPicPr>
          <p:cNvPr id="3" name="Picture 2" descr="Illustration of a lab bench with a graduated cylinder, pipette, beaker, standard solution, distilled water and goggles and glov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538" y="1756330"/>
            <a:ext cx="3657600" cy="2603500"/>
          </a:xfrm>
          <a:prstGeom prst="rect">
            <a:avLst/>
          </a:prstGeom>
        </p:spPr>
      </p:pic>
      <p:pic>
        <p:nvPicPr>
          <p:cNvPr id="10" name="Content Placeholder 18" descr="Safety: be sure to wear gloves and goggles during your investig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7901" y="5901550"/>
            <a:ext cx="4855125" cy="956450"/>
          </a:xfrm>
          <a:prstGeom prst="rect">
            <a:avLst/>
          </a:prstGeom>
        </p:spPr>
      </p:pic>
    </p:spTree>
    <p:extLst>
      <p:ext uri="{BB962C8B-B14F-4D97-AF65-F5344CB8AC3E}">
        <p14:creationId xmlns:p14="http://schemas.microsoft.com/office/powerpoint/2010/main" val="1456185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28</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p:spPr>
      </p:pic>
      <p:pic>
        <p:nvPicPr>
          <p:cNvPr id="6" name="Content Placeholder 5"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p:spPr>
      </p:pic>
      <p:sp>
        <p:nvSpPr>
          <p:cNvPr id="2" name="Title 1"/>
          <p:cNvSpPr>
            <a:spLocks noGrp="1"/>
          </p:cNvSpPr>
          <p:nvPr>
            <p:ph type="title"/>
          </p:nvPr>
        </p:nvSpPr>
        <p:spPr>
          <a:xfrm>
            <a:off x="1299809" y="712451"/>
            <a:ext cx="7886700" cy="1325563"/>
          </a:xfrm>
        </p:spPr>
        <p:txBody>
          <a:bodyPr>
            <a:normAutofit/>
          </a:bodyPr>
          <a:lstStyle/>
          <a:p>
            <a:r>
              <a:rPr lang="en-US" sz="2400" dirty="0">
                <a:solidFill>
                  <a:srgbClr val="000072"/>
                </a:solidFill>
              </a:rPr>
              <a:t>Option 1: Making the 2 ppm Nitrate Standard (2/2) </a:t>
            </a:r>
          </a:p>
        </p:txBody>
      </p:sp>
      <p:sp>
        <p:nvSpPr>
          <p:cNvPr id="8" name="Content Placeholder 2"/>
          <p:cNvSpPr txBox="1">
            <a:spLocks/>
          </p:cNvSpPr>
          <p:nvPr/>
        </p:nvSpPr>
        <p:spPr>
          <a:xfrm>
            <a:off x="1391974" y="1756331"/>
            <a:ext cx="4002986" cy="468738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300" b="1" i="1" dirty="0"/>
              <a:t>In the Lab</a:t>
            </a:r>
          </a:p>
          <a:p>
            <a:pPr marL="0" indent="0" algn="just">
              <a:buNone/>
            </a:pPr>
            <a:r>
              <a:rPr lang="en-US" sz="2300" dirty="0"/>
              <a:t>5.    Rinse 100-mL graduated cylinder with distilled water.</a:t>
            </a:r>
          </a:p>
          <a:p>
            <a:pPr marL="0" indent="0" algn="just">
              <a:buNone/>
            </a:pPr>
            <a:r>
              <a:rPr lang="en-US" sz="2300" dirty="0"/>
              <a:t>6.  Measure out 10 mL of the 100 ppm nitrate standard using the 100-mL graduated cylinder. Pour into 500 mL flask or beaker. Measure out 490 mL of distilled water in the 500 mL graduate cylinder. Add to the 500 mL flask or beaker.</a:t>
            </a:r>
          </a:p>
          <a:p>
            <a:pPr marL="0" indent="0" algn="just">
              <a:buNone/>
            </a:pPr>
            <a:r>
              <a:rPr lang="en-US" sz="2300" dirty="0"/>
              <a:t>7.  Carefully swirl the solution to mix. Pour into a bottle with a lid and label as </a:t>
            </a:r>
            <a:r>
              <a:rPr lang="en-US" sz="2300" i="1" dirty="0"/>
              <a:t>2.0 ppm nitrate-nitrogen standard</a:t>
            </a:r>
            <a:r>
              <a:rPr lang="en-US" sz="2300" dirty="0"/>
              <a:t>. </a:t>
            </a:r>
          </a:p>
          <a:p>
            <a:pPr marL="0" indent="0" algn="just">
              <a:buNone/>
            </a:pPr>
            <a:r>
              <a:rPr lang="en-US" sz="2300" dirty="0"/>
              <a:t>8.    Rinse all glassware and pipettes with distilled water and store. </a:t>
            </a:r>
          </a:p>
          <a:p>
            <a:pPr marL="0" indent="0" algn="just">
              <a:buNone/>
            </a:pPr>
            <a:r>
              <a:rPr lang="en-US" sz="2300" dirty="0">
                <a:solidFill>
                  <a:srgbClr val="FF0000"/>
                </a:solidFill>
              </a:rPr>
              <a:t>9. You have made your standard. </a:t>
            </a:r>
          </a:p>
          <a:p>
            <a:pPr marL="0" indent="0" algn="just">
              <a:buNone/>
            </a:pPr>
            <a:endParaRPr lang="en-US" sz="3600" dirty="0"/>
          </a:p>
          <a:p>
            <a:pPr marL="0" indent="0" algn="just">
              <a:buNone/>
            </a:pPr>
            <a:endParaRPr lang="en-US" sz="1600" dirty="0"/>
          </a:p>
          <a:p>
            <a:pPr marL="0" indent="0" algn="just">
              <a:buNone/>
            </a:pPr>
            <a:endParaRPr lang="en-US" sz="1600" dirty="0"/>
          </a:p>
          <a:p>
            <a:endParaRPr lang="en-US" dirty="0"/>
          </a:p>
        </p:txBody>
      </p:sp>
      <p:pic>
        <p:nvPicPr>
          <p:cNvPr id="9" name="Content Placeholder 20" descr="Illustration of a lab bench with 2 graduated cylinders,  beaker, standard solution, distilled water and goggles and glov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617" y="2038014"/>
            <a:ext cx="3201981" cy="2699516"/>
          </a:xfrm>
          <a:prstGeom prst="rect">
            <a:avLst/>
          </a:prstGeom>
        </p:spPr>
      </p:pic>
      <p:sp>
        <p:nvSpPr>
          <p:cNvPr id="11" name="Content Placeholder 2"/>
          <p:cNvSpPr txBox="1">
            <a:spLocks/>
          </p:cNvSpPr>
          <p:nvPr/>
        </p:nvSpPr>
        <p:spPr>
          <a:xfrm>
            <a:off x="1741316" y="6091550"/>
            <a:ext cx="7402684" cy="704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a:t>Follow the </a:t>
            </a:r>
            <a:r>
              <a:rPr lang="en-US" b="1" i="1" dirty="0">
                <a:solidFill>
                  <a:srgbClr val="000072"/>
                </a:solidFill>
              </a:rPr>
              <a:t>Nitrate Quality Control Procedure </a:t>
            </a:r>
            <a:r>
              <a:rPr lang="en-US" b="1" i="1" dirty="0"/>
              <a:t>to determine that the test kit measures the standard solution accurately.</a:t>
            </a:r>
          </a:p>
          <a:p>
            <a:endParaRPr lang="en-US" dirty="0"/>
          </a:p>
        </p:txBody>
      </p:sp>
      <p:pic>
        <p:nvPicPr>
          <p:cNvPr id="12" name="Picture 11" descr="Caution icon emphasizing important point!  Follow the Nitrate Quality Control Procedure to determine that the test kit measures the standard solution accurately.&#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932" y="6022343"/>
            <a:ext cx="399410" cy="409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15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2</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1904" y="-17620"/>
            <a:ext cx="8152096" cy="1037812"/>
          </a:xfrm>
        </p:spPr>
      </p:pic>
      <p:pic>
        <p:nvPicPr>
          <p:cNvPr id="6" name="Content Placeholder 5" descr="Menu: What are nitrate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0"/>
            <a:ext cx="1190011" cy="6875620"/>
          </a:xfrm>
        </p:spPr>
      </p:pic>
      <p:sp>
        <p:nvSpPr>
          <p:cNvPr id="2" name="Title 1"/>
          <p:cNvSpPr>
            <a:spLocks noGrp="1"/>
          </p:cNvSpPr>
          <p:nvPr>
            <p:ph type="title"/>
          </p:nvPr>
        </p:nvSpPr>
        <p:spPr>
          <a:xfrm>
            <a:off x="1341967" y="1116623"/>
            <a:ext cx="2282918" cy="658009"/>
          </a:xfrm>
        </p:spPr>
        <p:txBody>
          <a:bodyPr/>
          <a:lstStyle/>
          <a:p>
            <a:r>
              <a:rPr lang="en-US" dirty="0"/>
              <a:t>Overview </a:t>
            </a:r>
            <a:r>
              <a:rPr lang="en-US" dirty="0">
                <a:solidFill>
                  <a:schemeClr val="bg1"/>
                </a:solidFill>
              </a:rPr>
              <a:t>2</a:t>
            </a:r>
            <a:r>
              <a:rPr lang="en-US" dirty="0"/>
              <a:t> </a:t>
            </a:r>
          </a:p>
        </p:txBody>
      </p:sp>
      <p:sp>
        <p:nvSpPr>
          <p:cNvPr id="8" name="Content Placeholder 2"/>
          <p:cNvSpPr txBox="1">
            <a:spLocks/>
          </p:cNvSpPr>
          <p:nvPr/>
        </p:nvSpPr>
        <p:spPr>
          <a:xfrm>
            <a:off x="1341967" y="1770340"/>
            <a:ext cx="4443268" cy="5033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p>
          <a:p>
            <a:pPr marL="0" indent="0" algn="just">
              <a:buNone/>
            </a:pPr>
            <a:r>
              <a:rPr lang="en-US" sz="1600" dirty="0"/>
              <a:t>Current measurement programs in many areas of the world cover only a few water bodies a few times during the year. GLOBE Hydrosphere protocols will allow you to collect valuable data to help fill these gaps and improve our understanding of Earth's natural waters.</a:t>
            </a:r>
          </a:p>
          <a:p>
            <a:endParaRPr lang="en-US" dirty="0"/>
          </a:p>
        </p:txBody>
      </p:sp>
      <p:pic>
        <p:nvPicPr>
          <p:cNvPr id="10" name="Content Placeholder 7" descr="Earth system diagram: Energy flows and matter cycles through the Earth's biosphere, hydrosphere, atmosphere and pedosphere (soil). The cycles are powered by the Sun's energ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192" y="1774632"/>
            <a:ext cx="2913765" cy="2963623"/>
          </a:xfrm>
          <a:prstGeom prst="rect">
            <a:avLst/>
          </a:prstGeom>
        </p:spPr>
      </p:pic>
      <p:sp>
        <p:nvSpPr>
          <p:cNvPr id="9" name="Rectangle 8"/>
          <p:cNvSpPr/>
          <p:nvPr/>
        </p:nvSpPr>
        <p:spPr>
          <a:xfrm>
            <a:off x="5795909" y="4738255"/>
            <a:ext cx="3381482" cy="461665"/>
          </a:xfrm>
          <a:prstGeom prst="rect">
            <a:avLst/>
          </a:prstGeom>
        </p:spPr>
        <p:txBody>
          <a:bodyPr wrap="square">
            <a:spAutoFit/>
          </a:bodyPr>
          <a:lstStyle/>
          <a:p>
            <a:pPr algn="ctr"/>
            <a:r>
              <a:rPr lang="en-US" sz="1200" i="1" dirty="0"/>
              <a:t>The Earth System: </a:t>
            </a:r>
          </a:p>
          <a:p>
            <a:pPr algn="ctr"/>
            <a:r>
              <a:rPr lang="en-US" sz="1200" i="1" dirty="0"/>
              <a:t>Energy flows and matter cycles. </a:t>
            </a:r>
          </a:p>
        </p:txBody>
      </p:sp>
    </p:spTree>
    <p:extLst>
      <p:ext uri="{BB962C8B-B14F-4D97-AF65-F5344CB8AC3E}">
        <p14:creationId xmlns:p14="http://schemas.microsoft.com/office/powerpoint/2010/main" val="1802957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29</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72278" y="1047224"/>
            <a:ext cx="7886700" cy="433322"/>
          </a:xfrm>
        </p:spPr>
        <p:txBody>
          <a:bodyPr>
            <a:normAutofit/>
          </a:bodyPr>
          <a:lstStyle/>
          <a:p>
            <a:r>
              <a:rPr lang="en-US" sz="2400" dirty="0">
                <a:solidFill>
                  <a:srgbClr val="000072"/>
                </a:solidFill>
              </a:rPr>
              <a:t>Option 2: Equipment to make the Nitrate Standard (2 ppm)</a:t>
            </a:r>
          </a:p>
        </p:txBody>
      </p:sp>
      <p:sp>
        <p:nvSpPr>
          <p:cNvPr id="4" name="Content Placeholder 3"/>
          <p:cNvSpPr>
            <a:spLocks noGrp="1"/>
          </p:cNvSpPr>
          <p:nvPr>
            <p:ph sz="half" idx="2"/>
          </p:nvPr>
        </p:nvSpPr>
        <p:spPr>
          <a:xfrm>
            <a:off x="1327600" y="1618310"/>
            <a:ext cx="5586062" cy="5103165"/>
          </a:xfrm>
        </p:spPr>
        <p:txBody>
          <a:bodyPr>
            <a:normAutofit fontScale="85000" lnSpcReduction="20000"/>
          </a:bodyPr>
          <a:lstStyle/>
          <a:p>
            <a:pPr marL="0" indent="0">
              <a:buNone/>
            </a:pPr>
            <a:r>
              <a:rPr lang="en-US" sz="2000" dirty="0"/>
              <a:t>Make the nitrate-nitrogen standard for the quality control procedure using 1 mL stock nitrate-nitrogen solution.</a:t>
            </a:r>
          </a:p>
          <a:p>
            <a:pPr marL="0" indent="0">
              <a:buNone/>
            </a:pPr>
            <a:r>
              <a:rPr lang="en-US" sz="2000" b="1" dirty="0">
                <a:solidFill>
                  <a:srgbClr val="000072"/>
                </a:solidFill>
              </a:rPr>
              <a:t>Assemble Equipment</a:t>
            </a:r>
            <a:r>
              <a:rPr lang="en-US" sz="2000" dirty="0">
                <a:solidFill>
                  <a:srgbClr val="000000"/>
                </a:solidFill>
              </a:rPr>
              <a:t>:</a:t>
            </a:r>
            <a:endParaRPr lang="en-US" sz="2000" b="1" dirty="0">
              <a:solidFill>
                <a:srgbClr val="000072"/>
              </a:solidFill>
            </a:endParaRPr>
          </a:p>
          <a:p>
            <a:pPr marL="342900" indent="-342900">
              <a:buFont typeface="Arial" charset="0"/>
              <a:buChar char="•"/>
            </a:pPr>
            <a:r>
              <a:rPr lang="en-US" sz="2000" dirty="0"/>
              <a:t>Standard nitrate-nitrogen solution (1000 ppm)</a:t>
            </a:r>
          </a:p>
          <a:p>
            <a:pPr marL="342900" indent="-342900">
              <a:buFont typeface="Arial" charset="0"/>
              <a:buChar char="•"/>
            </a:pPr>
            <a:r>
              <a:rPr lang="en-US" sz="2000" dirty="0"/>
              <a:t>100-mL beaker (or larger)</a:t>
            </a:r>
          </a:p>
          <a:p>
            <a:pPr marL="342900" indent="-342900">
              <a:buFont typeface="Arial" charset="0"/>
              <a:buChar char="•"/>
            </a:pPr>
            <a:r>
              <a:rPr lang="en-US" sz="2000" dirty="0"/>
              <a:t>500-mL beaker or flask</a:t>
            </a:r>
          </a:p>
          <a:p>
            <a:pPr marL="342900" indent="-342900">
              <a:buFont typeface="Arial" charset="0"/>
              <a:buChar char="•"/>
            </a:pPr>
            <a:r>
              <a:rPr lang="en-US" sz="2000" dirty="0"/>
              <a:t>Latex gloves </a:t>
            </a:r>
          </a:p>
          <a:p>
            <a:pPr marL="342900" indent="-342900">
              <a:buFont typeface="Arial" charset="0"/>
              <a:buChar char="•"/>
            </a:pPr>
            <a:r>
              <a:rPr lang="en-US" sz="2000" dirty="0"/>
              <a:t>Goggles</a:t>
            </a:r>
          </a:p>
          <a:p>
            <a:pPr marL="342900" indent="-342900">
              <a:buFont typeface="Arial" charset="0"/>
              <a:buChar char="•"/>
            </a:pPr>
            <a:r>
              <a:rPr lang="en-US" sz="2000" dirty="0"/>
              <a:t>Pipette</a:t>
            </a:r>
          </a:p>
          <a:p>
            <a:pPr marL="342900" indent="-342900">
              <a:buFont typeface="Arial" charset="0"/>
              <a:buChar char="•"/>
            </a:pPr>
            <a:r>
              <a:rPr lang="en-US" sz="2000" dirty="0"/>
              <a:t>Distilled water</a:t>
            </a:r>
          </a:p>
          <a:p>
            <a:pPr marL="342900" indent="-342900">
              <a:buFont typeface="Arial" charset="0"/>
              <a:buChar char="•"/>
            </a:pPr>
            <a:r>
              <a:rPr lang="en-US" sz="2000" dirty="0"/>
              <a:t>250-mL bottle or jar with lid</a:t>
            </a:r>
          </a:p>
          <a:p>
            <a:pPr marL="342900" indent="-342900">
              <a:buFont typeface="Arial" charset="0"/>
              <a:buChar char="•"/>
            </a:pPr>
            <a:r>
              <a:rPr lang="en-US" sz="2000" dirty="0"/>
              <a:t>Balance</a:t>
            </a:r>
          </a:p>
          <a:p>
            <a:pPr marL="342900" indent="-342900">
              <a:buFont typeface="Arial" charset="0"/>
              <a:buChar char="•"/>
            </a:pPr>
            <a:endParaRPr lang="en-US" sz="2000" dirty="0"/>
          </a:p>
          <a:p>
            <a:r>
              <a:rPr lang="en-US" sz="2000" b="1" dirty="0">
                <a:solidFill>
                  <a:srgbClr val="000072"/>
                </a:solidFill>
              </a:rPr>
              <a:t>Assemble Necessary Documents:</a:t>
            </a:r>
          </a:p>
          <a:p>
            <a:r>
              <a:rPr lang="en-US" sz="2000" b="1" dirty="0">
                <a:solidFill>
                  <a:srgbClr val="000072"/>
                </a:solidFill>
                <a:hlinkClick r:id="rId4"/>
              </a:rPr>
              <a:t>Hydrosphere Investigation Data Sheet</a:t>
            </a:r>
            <a:endParaRPr lang="en-US" sz="2000" b="1" dirty="0">
              <a:solidFill>
                <a:srgbClr val="000072"/>
              </a:solidFill>
            </a:endParaRPr>
          </a:p>
          <a:p>
            <a:r>
              <a:rPr lang="en-US" sz="2000" b="1" dirty="0">
                <a:solidFill>
                  <a:srgbClr val="000072"/>
                </a:solidFill>
                <a:hlinkClick r:id="rId5"/>
              </a:rPr>
              <a:t>Nitrate Water Protocol</a:t>
            </a:r>
            <a:endParaRPr lang="en-US" sz="20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p:txBody>
      </p:sp>
      <p:pic>
        <p:nvPicPr>
          <p:cNvPr id="7" name="Content Placeholder 6" descr="Illustration of equipment listed on this slide."/>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816256" y="2032226"/>
            <a:ext cx="4194811" cy="4182509"/>
          </a:xfrm>
        </p:spPr>
      </p:pic>
    </p:spTree>
    <p:extLst>
      <p:ext uri="{BB962C8B-B14F-4D97-AF65-F5344CB8AC3E}">
        <p14:creationId xmlns:p14="http://schemas.microsoft.com/office/powerpoint/2010/main" val="1270429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30</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72278" y="565047"/>
            <a:ext cx="7886700" cy="1325563"/>
          </a:xfrm>
        </p:spPr>
        <p:txBody>
          <a:bodyPr/>
          <a:lstStyle/>
          <a:p>
            <a:pPr algn="just"/>
            <a:r>
              <a:rPr lang="en-US" dirty="0">
                <a:solidFill>
                  <a:srgbClr val="000072"/>
                </a:solidFill>
              </a:rPr>
              <a:t>Option 2: Making the 2 ppm Nitrate Standard (1/2</a:t>
            </a:r>
            <a:r>
              <a:rPr lang="en-US" sz="2400" dirty="0">
                <a:solidFill>
                  <a:srgbClr val="000072"/>
                </a:solidFill>
              </a:rPr>
              <a:t>) </a:t>
            </a:r>
          </a:p>
        </p:txBody>
      </p:sp>
      <p:sp>
        <p:nvSpPr>
          <p:cNvPr id="4" name="Content Placeholder 3"/>
          <p:cNvSpPr>
            <a:spLocks noGrp="1"/>
          </p:cNvSpPr>
          <p:nvPr>
            <p:ph sz="half" idx="2"/>
          </p:nvPr>
        </p:nvSpPr>
        <p:spPr>
          <a:xfrm>
            <a:off x="1327600" y="1618311"/>
            <a:ext cx="4101650" cy="5116912"/>
          </a:xfrm>
        </p:spPr>
        <p:txBody>
          <a:bodyPr>
            <a:normAutofit fontScale="92500" lnSpcReduction="10000"/>
          </a:bodyPr>
          <a:lstStyle/>
          <a:p>
            <a:pPr marL="0" indent="0" algn="just">
              <a:buNone/>
            </a:pPr>
            <a:r>
              <a:rPr lang="en-US" sz="2100" b="1" i="1" dirty="0"/>
              <a:t>In the Lab</a:t>
            </a:r>
            <a:endParaRPr lang="en-US" sz="2100" dirty="0"/>
          </a:p>
          <a:p>
            <a:pPr marL="0" indent="0" algn="just">
              <a:buNone/>
            </a:pPr>
            <a:r>
              <a:rPr lang="en-US" sz="2100" dirty="0"/>
              <a:t>1. Put on the gloves and goggles.</a:t>
            </a:r>
          </a:p>
          <a:p>
            <a:pPr marL="0" indent="0" algn="just">
              <a:buNone/>
            </a:pPr>
            <a:r>
              <a:rPr lang="en-US" sz="2100" dirty="0"/>
              <a:t>2. Rinse a 100 mL beaker and a 500 mL cylinder with distilled water. Dry.</a:t>
            </a:r>
          </a:p>
          <a:p>
            <a:pPr marL="0" indent="0" algn="just">
              <a:buNone/>
            </a:pPr>
            <a:r>
              <a:rPr lang="en-US" sz="2100" dirty="0"/>
              <a:t>3. Measure the mass of the 100 mL beaker with a balance. Leave the beaker on the balance.</a:t>
            </a:r>
          </a:p>
          <a:p>
            <a:pPr marL="0" indent="0" algn="just">
              <a:buNone/>
            </a:pPr>
            <a:r>
              <a:rPr lang="en-US" sz="2100" dirty="0"/>
              <a:t>4. Using a pipette, add 1.0 g of 1000 ppm nitrate-nitrogen solution to the beaker on the balance.</a:t>
            </a:r>
          </a:p>
          <a:p>
            <a:pPr marL="0" indent="0" algn="just">
              <a:buNone/>
            </a:pPr>
            <a:r>
              <a:rPr lang="en-US" sz="2100" dirty="0"/>
              <a:t>5. Take beaker off balance and fill to the 100 mL line with distilled water. Stir the solution. Label this solution 10 ppm nitrate standard.</a:t>
            </a:r>
          </a:p>
          <a:p>
            <a:pPr marL="0" indent="0" algn="just">
              <a:buNone/>
            </a:pPr>
            <a:r>
              <a:rPr lang="en-US" sz="2100" dirty="0"/>
              <a:t>6. Measure the mass of the 500-mL graduated cylinder. Leave the cylinder on the balance.</a:t>
            </a:r>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pic>
        <p:nvPicPr>
          <p:cNvPr id="8" name="Content Placeholder 18" descr="Safety: be sure to wear gloves and goggles during your investigation."/>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301014" y="5969649"/>
            <a:ext cx="3886200" cy="765574"/>
          </a:xfrm>
          <a:prstGeom prst="rect">
            <a:avLst/>
          </a:prstGeom>
        </p:spPr>
      </p:pic>
      <p:pic>
        <p:nvPicPr>
          <p:cNvPr id="9" name="Picture 8" descr="illustration of lab bench, with a digital balance, pipette, beaker, standard solution, distilled water, gloves and goggle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0715" y="2024820"/>
            <a:ext cx="3046798" cy="2067863"/>
          </a:xfrm>
          <a:prstGeom prst="rect">
            <a:avLst/>
          </a:prstGeom>
        </p:spPr>
      </p:pic>
    </p:spTree>
    <p:extLst>
      <p:ext uri="{BB962C8B-B14F-4D97-AF65-F5344CB8AC3E}">
        <p14:creationId xmlns:p14="http://schemas.microsoft.com/office/powerpoint/2010/main" val="1171226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473EC50-3ED0-CA48-8147-E2073213C44D}" type="slidenum">
              <a:rPr lang="en-US" smtClean="0"/>
              <a:t>31</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72278" y="565047"/>
            <a:ext cx="7886700" cy="1325563"/>
          </a:xfrm>
        </p:spPr>
        <p:txBody>
          <a:bodyPr/>
          <a:lstStyle/>
          <a:p>
            <a:pPr algn="just"/>
            <a:r>
              <a:rPr lang="en-US" dirty="0">
                <a:solidFill>
                  <a:srgbClr val="000072"/>
                </a:solidFill>
              </a:rPr>
              <a:t>Option 2- Making the 2 ppm Nitrate Standard (2/2) </a:t>
            </a:r>
          </a:p>
        </p:txBody>
      </p:sp>
      <p:sp>
        <p:nvSpPr>
          <p:cNvPr id="4" name="Content Placeholder 3"/>
          <p:cNvSpPr>
            <a:spLocks noGrp="1"/>
          </p:cNvSpPr>
          <p:nvPr>
            <p:ph sz="half" idx="2"/>
          </p:nvPr>
        </p:nvSpPr>
        <p:spPr>
          <a:xfrm>
            <a:off x="1327599" y="1618311"/>
            <a:ext cx="4968098" cy="5116912"/>
          </a:xfrm>
        </p:spPr>
        <p:txBody>
          <a:bodyPr>
            <a:normAutofit/>
          </a:bodyPr>
          <a:lstStyle/>
          <a:p>
            <a:pPr marL="0" indent="0">
              <a:buNone/>
            </a:pPr>
            <a:r>
              <a:rPr lang="en-US" sz="2100" b="1" i="1" dirty="0"/>
              <a:t>In the Lab</a:t>
            </a:r>
            <a:endParaRPr lang="en-US" sz="2100" dirty="0"/>
          </a:p>
          <a:p>
            <a:pPr marL="342900" indent="-342900">
              <a:buFont typeface="+mj-lt"/>
              <a:buAutoNum type="arabicPeriod" startAt="7"/>
            </a:pPr>
            <a:r>
              <a:rPr lang="en-US" sz="1600" dirty="0"/>
              <a:t>Measure 40 g of the 10 ppm nitrate standard into the 500-mL graduated cylinder. Use a clean pipette to add the last few grams of standard so you do not exceed 40 g.</a:t>
            </a:r>
          </a:p>
          <a:p>
            <a:pPr marL="342900" indent="-342900">
              <a:buFont typeface="+mj-lt"/>
              <a:buAutoNum type="arabicPeriod" startAt="7"/>
            </a:pPr>
            <a:r>
              <a:rPr lang="en-US" sz="1600" dirty="0"/>
              <a:t>Add distilled water until there is 200 g (10 ppm nitrate standard + distilled water) in the graduated cylinder. Use a clean pipette to add the last few grams of water so you do not exceed 200 g.</a:t>
            </a:r>
          </a:p>
          <a:p>
            <a:pPr marL="342900" indent="-342900">
              <a:buFont typeface="+mj-lt"/>
              <a:buAutoNum type="arabicPeriod" startAt="7"/>
            </a:pPr>
            <a:r>
              <a:rPr lang="en-US" sz="1600" dirty="0"/>
              <a:t>Swirl to mix. Pour into a bottle with a lid and label as 2.0 ppm nitrate-nitrogen standard.</a:t>
            </a:r>
          </a:p>
          <a:p>
            <a:pPr marL="342900" indent="-342900">
              <a:buFont typeface="+mj-lt"/>
              <a:buAutoNum type="arabicPeriod" startAt="7"/>
            </a:pPr>
            <a:r>
              <a:rPr lang="en-US" sz="1600" dirty="0"/>
              <a:t>Rinse all glassware and pipettes with distilled water and store. </a:t>
            </a:r>
          </a:p>
          <a:p>
            <a:pPr marL="0" indent="0">
              <a:buNone/>
            </a:pPr>
            <a:r>
              <a:rPr lang="en-US" sz="1600" b="1" dirty="0">
                <a:solidFill>
                  <a:srgbClr val="FF0000"/>
                </a:solidFill>
              </a:rPr>
              <a:t>You have made your standard!</a:t>
            </a:r>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pic>
        <p:nvPicPr>
          <p:cNvPr id="9" name="Picture 8" descr="illustration of lab bench, with a digital balance, pipette, beaker, standard solution, distilled water, gloves and goggl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697" y="1862267"/>
            <a:ext cx="2681666" cy="1820048"/>
          </a:xfrm>
          <a:prstGeom prst="rect">
            <a:avLst/>
          </a:prstGeom>
        </p:spPr>
      </p:pic>
      <p:pic>
        <p:nvPicPr>
          <p:cNvPr id="10" name="Picture 9" descr="Caution icon emphasizing important poi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932" y="5627258"/>
            <a:ext cx="399410" cy="409377"/>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sz="half" idx="1"/>
          </p:nvPr>
        </p:nvSpPr>
        <p:spPr>
          <a:xfrm>
            <a:off x="1741316" y="5696465"/>
            <a:ext cx="7402684" cy="704335"/>
          </a:xfrm>
        </p:spPr>
        <p:txBody>
          <a:bodyPr>
            <a:normAutofit/>
          </a:bodyPr>
          <a:lstStyle/>
          <a:p>
            <a:pPr marL="0" indent="0">
              <a:buNone/>
            </a:pPr>
            <a:r>
              <a:rPr lang="en-US" b="1" i="1" dirty="0"/>
              <a:t>Follow the </a:t>
            </a:r>
            <a:r>
              <a:rPr lang="en-US" b="1" i="1" dirty="0">
                <a:solidFill>
                  <a:srgbClr val="000072"/>
                </a:solidFill>
              </a:rPr>
              <a:t>Nitrate Quality Control Procedure </a:t>
            </a:r>
            <a:r>
              <a:rPr lang="en-US" b="1" i="1" dirty="0"/>
              <a:t>to determine that the test kit measures the standard solution accurately.</a:t>
            </a:r>
          </a:p>
          <a:p>
            <a:endParaRPr lang="en-US" dirty="0"/>
          </a:p>
        </p:txBody>
      </p:sp>
    </p:spTree>
    <p:extLst>
      <p:ext uri="{BB962C8B-B14F-4D97-AF65-F5344CB8AC3E}">
        <p14:creationId xmlns:p14="http://schemas.microsoft.com/office/powerpoint/2010/main" val="1561213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32</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654646"/>
            <a:ext cx="7886700" cy="1325563"/>
          </a:xfrm>
        </p:spPr>
        <p:txBody>
          <a:bodyPr>
            <a:normAutofit/>
          </a:bodyPr>
          <a:lstStyle/>
          <a:p>
            <a:r>
              <a:rPr lang="en-US" sz="2400" dirty="0">
                <a:solidFill>
                  <a:srgbClr val="000072"/>
                </a:solidFill>
              </a:rPr>
              <a:t>Option 3: Making the 1000 ppm Nitrate Stock Solution </a:t>
            </a:r>
          </a:p>
        </p:txBody>
      </p:sp>
      <p:sp>
        <p:nvSpPr>
          <p:cNvPr id="4" name="Content Placeholder 3"/>
          <p:cNvSpPr>
            <a:spLocks noGrp="1"/>
          </p:cNvSpPr>
          <p:nvPr>
            <p:ph sz="half" idx="2"/>
          </p:nvPr>
        </p:nvSpPr>
        <p:spPr>
          <a:xfrm>
            <a:off x="1327599" y="1618311"/>
            <a:ext cx="7466874" cy="5116912"/>
          </a:xfrm>
        </p:spPr>
        <p:txBody>
          <a:bodyPr>
            <a:normAutofit fontScale="85000" lnSpcReduction="20000"/>
          </a:bodyPr>
          <a:lstStyle/>
          <a:p>
            <a:pPr marL="0" indent="0">
              <a:buNone/>
            </a:pPr>
            <a:r>
              <a:rPr lang="en-US" sz="2100" b="1" i="1" dirty="0"/>
              <a:t>In the Lab</a:t>
            </a:r>
            <a:endParaRPr lang="en-US" sz="2100" dirty="0"/>
          </a:p>
          <a:p>
            <a:pPr marL="0" indent="0">
              <a:buNone/>
            </a:pPr>
            <a:r>
              <a:rPr lang="en-US" sz="1600" dirty="0"/>
              <a:t>Make the 1000 ppm nitrate-nitrogen stock solution for the quality control procedure using KNO</a:t>
            </a:r>
            <a:r>
              <a:rPr lang="en-US" sz="1600" baseline="-25000" dirty="0"/>
              <a:t>3</a:t>
            </a:r>
            <a:r>
              <a:rPr lang="en-US" sz="1600" dirty="0"/>
              <a:t> (potassium nitrate).</a:t>
            </a:r>
          </a:p>
          <a:p>
            <a:pPr marL="0" indent="0">
              <a:buNone/>
            </a:pPr>
            <a:endParaRPr lang="en-US" sz="1600" b="1" dirty="0">
              <a:solidFill>
                <a:srgbClr val="000072"/>
              </a:solidFill>
            </a:endParaRPr>
          </a:p>
          <a:p>
            <a:pPr marL="0" indent="0">
              <a:buNone/>
            </a:pPr>
            <a:r>
              <a:rPr lang="en-US" sz="1700" b="1" dirty="0">
                <a:solidFill>
                  <a:srgbClr val="000072"/>
                </a:solidFill>
              </a:rPr>
              <a:t>Assemble Equipment</a:t>
            </a:r>
            <a:r>
              <a:rPr lang="en-US" sz="1700" dirty="0">
                <a:solidFill>
                  <a:srgbClr val="000000"/>
                </a:solidFill>
              </a:rPr>
              <a:t>:</a:t>
            </a:r>
            <a:endParaRPr lang="en-US" sz="1700" b="1" dirty="0">
              <a:solidFill>
                <a:srgbClr val="000072"/>
              </a:solidFill>
            </a:endParaRPr>
          </a:p>
          <a:p>
            <a:pPr marL="0" indent="0">
              <a:buNone/>
            </a:pPr>
            <a:r>
              <a:rPr lang="en-US" sz="1700" dirty="0"/>
              <a:t>Potassium nitrate (KNO</a:t>
            </a:r>
            <a:r>
              <a:rPr lang="en-US" sz="1700" baseline="-25000" dirty="0"/>
              <a:t>3</a:t>
            </a:r>
            <a:r>
              <a:rPr lang="en-US" sz="1700" dirty="0"/>
              <a:t>)</a:t>
            </a:r>
          </a:p>
          <a:p>
            <a:pPr marL="0" indent="0">
              <a:buNone/>
            </a:pPr>
            <a:r>
              <a:rPr lang="en-US" sz="1700" dirty="0"/>
              <a:t>Drying oven</a:t>
            </a:r>
          </a:p>
          <a:p>
            <a:pPr marL="0" indent="0">
              <a:buNone/>
            </a:pPr>
            <a:r>
              <a:rPr lang="en-US" sz="1700" dirty="0"/>
              <a:t>500-mL graduated cylinder</a:t>
            </a:r>
          </a:p>
          <a:p>
            <a:pPr marL="0" indent="0">
              <a:buNone/>
            </a:pPr>
            <a:r>
              <a:rPr lang="en-US" sz="1700" dirty="0"/>
              <a:t>Latex gloves </a:t>
            </a:r>
          </a:p>
          <a:p>
            <a:pPr marL="0" indent="0">
              <a:buNone/>
            </a:pPr>
            <a:r>
              <a:rPr lang="en-US" sz="1700" dirty="0"/>
              <a:t>Goggles</a:t>
            </a:r>
          </a:p>
          <a:p>
            <a:pPr marL="0" indent="0">
              <a:buNone/>
            </a:pPr>
            <a:r>
              <a:rPr lang="en-US" sz="1700" dirty="0"/>
              <a:t>Chloroform (optional)</a:t>
            </a:r>
          </a:p>
          <a:p>
            <a:pPr marL="0" indent="0">
              <a:buNone/>
            </a:pPr>
            <a:r>
              <a:rPr lang="en-US" sz="1700" dirty="0"/>
              <a:t>Distilled water</a:t>
            </a:r>
          </a:p>
          <a:p>
            <a:pPr marL="0" indent="0">
              <a:buNone/>
            </a:pPr>
            <a:r>
              <a:rPr lang="en-US" sz="1700" dirty="0"/>
              <a:t>500-mL bottle or jar with lid</a:t>
            </a:r>
          </a:p>
          <a:p>
            <a:pPr marL="0" indent="0">
              <a:buNone/>
            </a:pPr>
            <a:r>
              <a:rPr lang="en-US" sz="1700" dirty="0"/>
              <a:t>Balance</a:t>
            </a:r>
          </a:p>
          <a:p>
            <a:endParaRPr lang="en-US" sz="1700" b="1" dirty="0">
              <a:solidFill>
                <a:srgbClr val="000072"/>
              </a:solidFill>
            </a:endParaRPr>
          </a:p>
          <a:p>
            <a:pPr marL="0" indent="0">
              <a:buNone/>
            </a:pPr>
            <a:r>
              <a:rPr lang="en-US" sz="1700" b="1" dirty="0">
                <a:solidFill>
                  <a:srgbClr val="000072"/>
                </a:solidFill>
              </a:rPr>
              <a:t>Assemble Necessary Documents:</a:t>
            </a:r>
          </a:p>
          <a:p>
            <a:pPr marL="0" indent="0">
              <a:buNone/>
            </a:pPr>
            <a:r>
              <a:rPr lang="en-US" sz="1700" b="1" dirty="0">
                <a:solidFill>
                  <a:srgbClr val="000072"/>
                </a:solidFill>
                <a:hlinkClick r:id="rId4"/>
              </a:rPr>
              <a:t>Hydrosphere Investigation Data Sheet</a:t>
            </a:r>
            <a:endParaRPr lang="en-US" sz="1700" b="1" dirty="0"/>
          </a:p>
          <a:p>
            <a:pPr marL="0" indent="0">
              <a:buNone/>
            </a:pPr>
            <a:r>
              <a:rPr lang="en-US" sz="1700" b="1" dirty="0">
                <a:solidFill>
                  <a:srgbClr val="000072"/>
                </a:solidFill>
                <a:hlinkClick r:id="rId5"/>
              </a:rPr>
              <a:t>Nitrate Water Protocol</a:t>
            </a:r>
            <a:endParaRPr lang="en-US" sz="1700" dirty="0"/>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pic>
        <p:nvPicPr>
          <p:cNvPr id="8" name="Content Placeholder 7" descr="Illustration of equipment listed on this slide."/>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512382" y="2198036"/>
            <a:ext cx="4456198" cy="3991749"/>
          </a:xfrm>
        </p:spPr>
      </p:pic>
    </p:spTree>
    <p:extLst>
      <p:ext uri="{BB962C8B-B14F-4D97-AF65-F5344CB8AC3E}">
        <p14:creationId xmlns:p14="http://schemas.microsoft.com/office/powerpoint/2010/main" val="2072810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8" descr="Safety: be sure to wear gloves and goggles during your investig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829" y="5675861"/>
            <a:ext cx="5356619" cy="1055244"/>
          </a:xfrm>
          <a:prstGeom prst="rect">
            <a:avLst/>
          </a:prstGeom>
        </p:spPr>
      </p:pic>
      <p:sp>
        <p:nvSpPr>
          <p:cNvPr id="3" name="Slide Number Placeholder 2"/>
          <p:cNvSpPr>
            <a:spLocks noGrp="1"/>
          </p:cNvSpPr>
          <p:nvPr>
            <p:ph type="sldNum" sz="quarter" idx="12"/>
          </p:nvPr>
        </p:nvSpPr>
        <p:spPr/>
        <p:txBody>
          <a:bodyPr/>
          <a:lstStyle/>
          <a:p>
            <a:fld id="{7473EC50-3ED0-CA48-8147-E2073213C44D}" type="slidenum">
              <a:rPr lang="en-US" smtClean="0"/>
              <a:t>33</a:t>
            </a:fld>
            <a:endParaRPr lang="en-US" dirty="0"/>
          </a:p>
        </p:txBody>
      </p:sp>
      <p:pic>
        <p:nvPicPr>
          <p:cNvPr id="5" name="Content Placeholder 4" descr="Banner: Nitrat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654646"/>
            <a:ext cx="7886700" cy="1325563"/>
          </a:xfrm>
        </p:spPr>
        <p:txBody>
          <a:bodyPr>
            <a:normAutofit/>
          </a:bodyPr>
          <a:lstStyle/>
          <a:p>
            <a:r>
              <a:rPr lang="en-US" sz="2400" dirty="0">
                <a:solidFill>
                  <a:srgbClr val="000072"/>
                </a:solidFill>
              </a:rPr>
              <a:t>Option 3: Making the 1000 ppm Nitrate Standard (1/2) </a:t>
            </a:r>
          </a:p>
        </p:txBody>
      </p:sp>
      <p:sp>
        <p:nvSpPr>
          <p:cNvPr id="4" name="Content Placeholder 3"/>
          <p:cNvSpPr>
            <a:spLocks noGrp="1"/>
          </p:cNvSpPr>
          <p:nvPr>
            <p:ph sz="half" idx="2"/>
          </p:nvPr>
        </p:nvSpPr>
        <p:spPr>
          <a:xfrm>
            <a:off x="1292448" y="1575494"/>
            <a:ext cx="3587461" cy="4321453"/>
          </a:xfrm>
        </p:spPr>
        <p:txBody>
          <a:bodyPr>
            <a:normAutofit fontScale="47500" lnSpcReduction="20000"/>
          </a:bodyPr>
          <a:lstStyle/>
          <a:p>
            <a:pPr marL="0" indent="0">
              <a:buNone/>
            </a:pPr>
            <a:r>
              <a:rPr lang="en-US" sz="3800" b="1" i="1" dirty="0"/>
              <a:t>In the Lab</a:t>
            </a:r>
            <a:endParaRPr lang="en-US" sz="3800" dirty="0"/>
          </a:p>
          <a:p>
            <a:pPr marL="514350" indent="-514350">
              <a:buFont typeface="+mj-lt"/>
              <a:buAutoNum type="arabicPeriod"/>
            </a:pPr>
            <a:r>
              <a:rPr lang="en-US" sz="3800" dirty="0"/>
              <a:t>Put on gloves and goggles</a:t>
            </a:r>
          </a:p>
          <a:p>
            <a:pPr marL="514350" indent="-514350">
              <a:buFont typeface="+mj-lt"/>
              <a:buAutoNum type="arabicPeriod"/>
            </a:pPr>
            <a:endParaRPr lang="en-US" sz="3800" dirty="0"/>
          </a:p>
          <a:p>
            <a:pPr marL="514350" indent="-514350">
              <a:buFont typeface="+mj-lt"/>
              <a:buAutoNum type="arabicPeriod"/>
            </a:pPr>
            <a:r>
              <a:rPr lang="en-US" sz="3800" dirty="0"/>
              <a:t>Dry KNO3 (potassium nitrate) in an oven for 24 hours at 105 degrees C.</a:t>
            </a:r>
          </a:p>
          <a:p>
            <a:pPr marL="514350" indent="-514350">
              <a:buFont typeface="+mj-lt"/>
              <a:buAutoNum type="arabicPeriod"/>
            </a:pPr>
            <a:endParaRPr lang="en-US" sz="3800" dirty="0"/>
          </a:p>
          <a:p>
            <a:pPr marL="514350" indent="-514350">
              <a:buFont typeface="+mj-lt"/>
              <a:buAutoNum type="arabicPeriod"/>
            </a:pPr>
            <a:r>
              <a:rPr lang="en-US" sz="3800" dirty="0"/>
              <a:t>Measure 3.6 g of KNO3</a:t>
            </a:r>
          </a:p>
          <a:p>
            <a:pPr marL="514350" indent="-514350">
              <a:buFont typeface="+mj-lt"/>
              <a:buAutoNum type="arabicPeriod"/>
            </a:pPr>
            <a:endParaRPr lang="en-US" sz="3800" dirty="0"/>
          </a:p>
          <a:p>
            <a:pPr marL="514350" indent="-514350">
              <a:buFont typeface="+mj-lt"/>
              <a:buAutoNum type="arabicPeriod"/>
            </a:pPr>
            <a:r>
              <a:rPr lang="en-US" sz="3800" dirty="0"/>
              <a:t>Dissolve 3.6 g of KNO3 in 100 mL of distilled water.</a:t>
            </a:r>
          </a:p>
          <a:p>
            <a:pPr marL="514350" indent="-514350">
              <a:buFont typeface="+mj-lt"/>
              <a:buAutoNum type="arabicPeriod"/>
            </a:pPr>
            <a:endParaRPr lang="en-US" sz="3800" dirty="0"/>
          </a:p>
          <a:p>
            <a:pPr marL="514350" indent="-514350">
              <a:buFont typeface="+mj-lt"/>
              <a:buAutoNum type="arabicPeriod"/>
            </a:pPr>
            <a:r>
              <a:rPr lang="en-US" sz="3800" dirty="0"/>
              <a:t>Pour solution into a 500 mL graduated cylinder. Fill cylinder to the 500 mL line with distilled water.</a:t>
            </a:r>
          </a:p>
          <a:p>
            <a:pPr marL="514350" indent="-514350">
              <a:buFont typeface="+mj-lt"/>
              <a:buAutoNum type="arabicPeriod"/>
            </a:pPr>
            <a:endParaRPr lang="en-US" sz="3800" dirty="0"/>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pic>
        <p:nvPicPr>
          <p:cNvPr id="7" name="Content Placeholder 6" descr="Illustration of lab bench, including digital balance, graduated cylinder, reagent, distilled water and safety gloves and goggles. "/>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080477" y="1759657"/>
            <a:ext cx="3484606" cy="1452639"/>
          </a:xfrm>
        </p:spPr>
      </p:pic>
      <p:sp>
        <p:nvSpPr>
          <p:cNvPr id="9" name="Rectangle 8"/>
          <p:cNvSpPr/>
          <p:nvPr/>
        </p:nvSpPr>
        <p:spPr>
          <a:xfrm>
            <a:off x="5080477" y="3420189"/>
            <a:ext cx="3484606" cy="1169551"/>
          </a:xfrm>
          <a:prstGeom prst="rect">
            <a:avLst/>
          </a:prstGeom>
        </p:spPr>
        <p:txBody>
          <a:bodyPr wrap="square">
            <a:spAutoFit/>
          </a:bodyPr>
          <a:lstStyle/>
          <a:p>
            <a:r>
              <a:rPr lang="en-US" sz="1400" b="1" dirty="0"/>
              <a:t>NOTE: </a:t>
            </a:r>
            <a:r>
              <a:rPr lang="en-US" sz="1400" dirty="0"/>
              <a:t>To calculate nitrate-nitrogen (NO</a:t>
            </a:r>
            <a:r>
              <a:rPr lang="en-US" sz="1400" baseline="-25000" dirty="0"/>
              <a:t>3</a:t>
            </a:r>
            <a:r>
              <a:rPr lang="en-US" sz="1400" dirty="0"/>
              <a:t>-N), take into account the molecular composition of KNO</a:t>
            </a:r>
            <a:r>
              <a:rPr lang="en-US" sz="1400" baseline="-25000" dirty="0"/>
              <a:t>3</a:t>
            </a:r>
            <a:r>
              <a:rPr lang="en-US" sz="1400" dirty="0"/>
              <a:t> (the ratio of the molecular weight of N to NO</a:t>
            </a:r>
            <a:r>
              <a:rPr lang="en-US" sz="1400" baseline="-25000" dirty="0"/>
              <a:t>3</a:t>
            </a:r>
            <a:r>
              <a:rPr lang="en-US" sz="1400" dirty="0"/>
              <a:t> is 0.138): 7200 mg/L KNO</a:t>
            </a:r>
            <a:r>
              <a:rPr lang="en-US" sz="1400" baseline="-25000" dirty="0"/>
              <a:t>3 </a:t>
            </a:r>
            <a:r>
              <a:rPr lang="en-US" sz="1400" dirty="0"/>
              <a:t>x 0.138 =1000 mg/L nitrate nitrogen solution.</a:t>
            </a:r>
          </a:p>
        </p:txBody>
      </p:sp>
    </p:spTree>
    <p:extLst>
      <p:ext uri="{BB962C8B-B14F-4D97-AF65-F5344CB8AC3E}">
        <p14:creationId xmlns:p14="http://schemas.microsoft.com/office/powerpoint/2010/main" val="1361504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34</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654646"/>
            <a:ext cx="7886700" cy="1325563"/>
          </a:xfrm>
        </p:spPr>
        <p:txBody>
          <a:bodyPr>
            <a:normAutofit/>
          </a:bodyPr>
          <a:lstStyle/>
          <a:p>
            <a:r>
              <a:rPr lang="en-US" sz="2400" dirty="0">
                <a:solidFill>
                  <a:srgbClr val="000072"/>
                </a:solidFill>
              </a:rPr>
              <a:t>Option 3: Making the 1000 ppm Nitrate Standard (2/2) </a:t>
            </a:r>
          </a:p>
        </p:txBody>
      </p:sp>
      <p:sp>
        <p:nvSpPr>
          <p:cNvPr id="4" name="Content Placeholder 3"/>
          <p:cNvSpPr>
            <a:spLocks noGrp="1"/>
          </p:cNvSpPr>
          <p:nvPr>
            <p:ph sz="half" idx="2"/>
          </p:nvPr>
        </p:nvSpPr>
        <p:spPr>
          <a:xfrm>
            <a:off x="1292449" y="1575494"/>
            <a:ext cx="3498576" cy="4100367"/>
          </a:xfrm>
        </p:spPr>
        <p:txBody>
          <a:bodyPr>
            <a:normAutofit fontScale="85000" lnSpcReduction="20000"/>
          </a:bodyPr>
          <a:lstStyle/>
          <a:p>
            <a:pPr marL="0" indent="0">
              <a:buNone/>
            </a:pPr>
            <a:r>
              <a:rPr lang="en-US" sz="2000" b="1" i="1" dirty="0"/>
              <a:t>In the Lab</a:t>
            </a:r>
            <a:endParaRPr lang="en-US" sz="2000" dirty="0"/>
          </a:p>
          <a:p>
            <a:pPr marL="0" indent="0">
              <a:buNone/>
            </a:pPr>
            <a:r>
              <a:rPr lang="en-US" sz="2400" dirty="0"/>
              <a:t>6.  Carefully swirl to mix. (Do not shake).</a:t>
            </a:r>
          </a:p>
          <a:p>
            <a:pPr marL="0" indent="0">
              <a:buNone/>
            </a:pPr>
            <a:r>
              <a:rPr lang="en-US" sz="2400" dirty="0"/>
              <a:t>7.  Pour into a jar and label as 1000 mg/L nitrate-nitrogen solution. Put the date on the label.</a:t>
            </a:r>
          </a:p>
          <a:p>
            <a:pPr marL="0" indent="0">
              <a:buNone/>
            </a:pPr>
            <a:r>
              <a:rPr lang="en-US" sz="2400" dirty="0"/>
              <a:t>The stock nitrate solution can be preserved for up to six months using chloroform (CHCl</a:t>
            </a:r>
            <a:r>
              <a:rPr lang="en-US" sz="2400" baseline="-25000" dirty="0"/>
              <a:t>3</a:t>
            </a:r>
            <a:r>
              <a:rPr lang="en-US" sz="2400" dirty="0"/>
              <a:t>). To preserve a stock nitrate standard, add 1 mL of chloroform to 500 mL of stock nitrate solution.</a:t>
            </a:r>
          </a:p>
          <a:p>
            <a:pPr marL="0" indent="0">
              <a:buNone/>
            </a:pPr>
            <a:r>
              <a:rPr lang="en-US" sz="2400" b="1" dirty="0">
                <a:solidFill>
                  <a:srgbClr val="FF0000"/>
                </a:solidFill>
              </a:rPr>
              <a:t>You have made your standard!</a:t>
            </a:r>
            <a:endParaRPr lang="en-US" sz="2400" dirty="0"/>
          </a:p>
          <a:p>
            <a:pPr marL="0" indent="0">
              <a:buNone/>
            </a:pPr>
            <a:endParaRPr lang="en-US" sz="2400" dirty="0"/>
          </a:p>
          <a:p>
            <a:endParaRPr lang="en-US" sz="1700" b="1" dirty="0">
              <a:solidFill>
                <a:srgbClr val="000072"/>
              </a:solidFill>
            </a:endParaRPr>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pic>
        <p:nvPicPr>
          <p:cNvPr id="8" name="Content Placeholder 7" descr="Illustration of lab bench. Shows graduated cylinders, stock solution, distilled water and safety gloves and goggles.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791025" y="1839123"/>
            <a:ext cx="3886200" cy="2166257"/>
          </a:xfrm>
        </p:spPr>
      </p:pic>
      <p:pic>
        <p:nvPicPr>
          <p:cNvPr id="12" name="Picture 11" descr="Caution icon emphasizing important poi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932" y="5717041"/>
            <a:ext cx="399410" cy="409377"/>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a:xfrm>
            <a:off x="1741316" y="5786248"/>
            <a:ext cx="7402684" cy="704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a:t>Follow the </a:t>
            </a:r>
            <a:r>
              <a:rPr lang="en-US" b="1" i="1" dirty="0">
                <a:solidFill>
                  <a:srgbClr val="000072"/>
                </a:solidFill>
              </a:rPr>
              <a:t>Nitrate Quality Control Procedure </a:t>
            </a:r>
            <a:r>
              <a:rPr lang="en-US" b="1" i="1" dirty="0"/>
              <a:t>to determine that the test kit measures the standard solution accurately.</a:t>
            </a:r>
          </a:p>
          <a:p>
            <a:endParaRPr lang="en-US" dirty="0"/>
          </a:p>
        </p:txBody>
      </p:sp>
    </p:spTree>
    <p:extLst>
      <p:ext uri="{BB962C8B-B14F-4D97-AF65-F5344CB8AC3E}">
        <p14:creationId xmlns:p14="http://schemas.microsoft.com/office/powerpoint/2010/main" val="130133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llustration of equipment listed on this page needed to conduct the Nitrate quality control procedur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85311" y="2077848"/>
            <a:ext cx="3784600" cy="3708400"/>
          </a:xfrm>
        </p:spPr>
      </p:pic>
      <p:sp>
        <p:nvSpPr>
          <p:cNvPr id="3" name="Slide Number Placeholder 2"/>
          <p:cNvSpPr>
            <a:spLocks noGrp="1"/>
          </p:cNvSpPr>
          <p:nvPr>
            <p:ph type="sldNum" sz="quarter" idx="12"/>
          </p:nvPr>
        </p:nvSpPr>
        <p:spPr/>
        <p:txBody>
          <a:bodyPr/>
          <a:lstStyle/>
          <a:p>
            <a:fld id="{7473EC50-3ED0-CA48-8147-E2073213C44D}" type="slidenum">
              <a:rPr lang="en-US" smtClean="0"/>
              <a:t>35</a:t>
            </a:fld>
            <a:endParaRPr lang="en-US" dirty="0"/>
          </a:p>
        </p:txBody>
      </p:sp>
      <p:pic>
        <p:nvPicPr>
          <p:cNvPr id="5" name="Content Placeholder 4" descr="Banner: Nitrat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654646"/>
            <a:ext cx="7886700" cy="1325563"/>
          </a:xfrm>
        </p:spPr>
        <p:txBody>
          <a:bodyPr>
            <a:normAutofit/>
          </a:bodyPr>
          <a:lstStyle/>
          <a:p>
            <a:pPr marL="514350" indent="-514350"/>
            <a:r>
              <a:rPr lang="en-US" sz="2400" dirty="0">
                <a:solidFill>
                  <a:srgbClr val="000072"/>
                </a:solidFill>
              </a:rPr>
              <a:t>Nitrate Quality Control Procedure</a:t>
            </a:r>
          </a:p>
        </p:txBody>
      </p:sp>
      <p:sp>
        <p:nvSpPr>
          <p:cNvPr id="4" name="Content Placeholder 3"/>
          <p:cNvSpPr>
            <a:spLocks noGrp="1"/>
          </p:cNvSpPr>
          <p:nvPr>
            <p:ph sz="half" idx="2"/>
          </p:nvPr>
        </p:nvSpPr>
        <p:spPr>
          <a:xfrm>
            <a:off x="1292449" y="1575494"/>
            <a:ext cx="7384776" cy="4915089"/>
          </a:xfrm>
        </p:spPr>
        <p:txBody>
          <a:bodyPr>
            <a:normAutofit fontScale="40000" lnSpcReduction="20000"/>
          </a:bodyPr>
          <a:lstStyle/>
          <a:p>
            <a:pPr marL="0" indent="0">
              <a:buNone/>
            </a:pPr>
            <a:r>
              <a:rPr lang="en-US" sz="4000" i="1" dirty="0"/>
              <a:t>You will need to complete this step before conducting the GLOBE Nitrate Protocol</a:t>
            </a:r>
          </a:p>
          <a:p>
            <a:endParaRPr lang="en-US" sz="3500" b="1" dirty="0">
              <a:solidFill>
                <a:srgbClr val="000072"/>
              </a:solidFill>
            </a:endParaRPr>
          </a:p>
          <a:p>
            <a:pPr marL="0" indent="0">
              <a:buNone/>
            </a:pPr>
            <a:r>
              <a:rPr lang="en-US" sz="3500" b="1" dirty="0">
                <a:solidFill>
                  <a:srgbClr val="000072"/>
                </a:solidFill>
              </a:rPr>
              <a:t>Assemble Equipment</a:t>
            </a:r>
            <a:r>
              <a:rPr lang="en-US" sz="3500" dirty="0">
                <a:solidFill>
                  <a:srgbClr val="000000"/>
                </a:solidFill>
              </a:rPr>
              <a:t>:</a:t>
            </a:r>
            <a:endParaRPr lang="en-US" sz="3500" b="1" dirty="0">
              <a:solidFill>
                <a:srgbClr val="000072"/>
              </a:solidFill>
            </a:endParaRPr>
          </a:p>
          <a:p>
            <a:r>
              <a:rPr lang="en-US" sz="3500" dirty="0"/>
              <a:t>Nitrate Test Kit</a:t>
            </a:r>
          </a:p>
          <a:p>
            <a:r>
              <a:rPr lang="en-US" sz="3500" dirty="0"/>
              <a:t>2 ppm Nitrate standard</a:t>
            </a:r>
          </a:p>
          <a:p>
            <a:r>
              <a:rPr lang="en-US" sz="3500" dirty="0"/>
              <a:t>Latex gloves </a:t>
            </a:r>
          </a:p>
          <a:p>
            <a:r>
              <a:rPr lang="en-US" sz="3500" dirty="0"/>
              <a:t>Goggles</a:t>
            </a:r>
          </a:p>
          <a:p>
            <a:r>
              <a:rPr lang="en-US" sz="3500" dirty="0"/>
              <a:t>Clock or watch</a:t>
            </a:r>
          </a:p>
          <a:p>
            <a:r>
              <a:rPr lang="en-US" sz="3500" dirty="0"/>
              <a:t>Distilled water</a:t>
            </a:r>
          </a:p>
          <a:p>
            <a:r>
              <a:rPr lang="en-US" sz="3500" dirty="0"/>
              <a:t>Surgical mask (if using powdered reagents)</a:t>
            </a:r>
          </a:p>
          <a:p>
            <a:r>
              <a:rPr lang="en-US" sz="3500" dirty="0"/>
              <a:t>Chemical waste bottle</a:t>
            </a:r>
          </a:p>
          <a:p>
            <a:pPr marL="342900" indent="-342900">
              <a:buFont typeface="Arial" charset="0"/>
              <a:buChar char="•"/>
            </a:pPr>
            <a:endParaRPr lang="en-US" sz="3500" dirty="0"/>
          </a:p>
          <a:p>
            <a:pPr marL="0" indent="0">
              <a:buNone/>
            </a:pPr>
            <a:r>
              <a:rPr lang="en-US" sz="3500" b="1" dirty="0">
                <a:solidFill>
                  <a:srgbClr val="000072"/>
                </a:solidFill>
              </a:rPr>
              <a:t>Assemble Necessary Documents:</a:t>
            </a:r>
          </a:p>
          <a:p>
            <a:r>
              <a:rPr lang="en-US" sz="3500" b="1" dirty="0">
                <a:solidFill>
                  <a:srgbClr val="000072"/>
                </a:solidFill>
                <a:hlinkClick r:id="rId5"/>
              </a:rPr>
              <a:t>Hydrosphere Investigation Data Sheet</a:t>
            </a:r>
            <a:endParaRPr lang="en-US" sz="3500" b="1" dirty="0">
              <a:solidFill>
                <a:srgbClr val="000072"/>
              </a:solidFill>
            </a:endParaRPr>
          </a:p>
          <a:p>
            <a:r>
              <a:rPr lang="en-US" sz="3500" b="1" dirty="0">
                <a:solidFill>
                  <a:srgbClr val="000072"/>
                </a:solidFill>
                <a:hlinkClick r:id="rId6"/>
              </a:rPr>
              <a:t>Nitrate Water Protocol</a:t>
            </a:r>
            <a:endParaRPr lang="en-US" sz="3500" b="1" dirty="0">
              <a:solidFill>
                <a:srgbClr val="000072"/>
              </a:solidFill>
            </a:endParaRPr>
          </a:p>
          <a:p>
            <a:r>
              <a:rPr lang="en-US" sz="3500" b="1" dirty="0">
                <a:hlinkClick r:id="rId7"/>
              </a:rPr>
              <a:t>Hydrosphere Investigation Quality Control</a:t>
            </a:r>
            <a:r>
              <a:rPr lang="en-US" sz="3500" b="1" dirty="0">
                <a:solidFill>
                  <a:srgbClr val="000072"/>
                </a:solidFill>
                <a:hlinkClick r:id="rId7"/>
              </a:rPr>
              <a:t> Data Sheet</a:t>
            </a:r>
            <a:endParaRPr lang="en-US" sz="3500" b="1" dirty="0"/>
          </a:p>
          <a:p>
            <a:pPr marL="342900" indent="-342900">
              <a:buFont typeface="Arial" charset="0"/>
              <a:buChar char="•"/>
            </a:pPr>
            <a:endParaRPr lang="en-US" sz="3200" b="1" dirty="0">
              <a:solidFill>
                <a:srgbClr val="000072"/>
              </a:solidFill>
            </a:endParaRPr>
          </a:p>
          <a:p>
            <a:pPr marL="0" indent="0">
              <a:buNone/>
            </a:pPr>
            <a:endParaRPr lang="en-US" sz="2400" dirty="0"/>
          </a:p>
          <a:p>
            <a:endParaRPr lang="en-US" sz="1700" b="1" dirty="0">
              <a:solidFill>
                <a:srgbClr val="000072"/>
              </a:solidFill>
            </a:endParaRPr>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spTree>
    <p:extLst>
      <p:ext uri="{BB962C8B-B14F-4D97-AF65-F5344CB8AC3E}">
        <p14:creationId xmlns:p14="http://schemas.microsoft.com/office/powerpoint/2010/main" val="163283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aution icon emphasizing important point! it is important to shake your sample for the eact time stated in the instructions.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42740" y="5883774"/>
            <a:ext cx="6274626" cy="822279"/>
          </a:xfrm>
        </p:spPr>
      </p:pic>
      <p:sp>
        <p:nvSpPr>
          <p:cNvPr id="3" name="Slide Number Placeholder 2"/>
          <p:cNvSpPr>
            <a:spLocks noGrp="1"/>
          </p:cNvSpPr>
          <p:nvPr>
            <p:ph type="sldNum" sz="quarter" idx="12"/>
          </p:nvPr>
        </p:nvSpPr>
        <p:spPr/>
        <p:txBody>
          <a:bodyPr/>
          <a:lstStyle/>
          <a:p>
            <a:fld id="{7473EC50-3ED0-CA48-8147-E2073213C44D}" type="slidenum">
              <a:rPr lang="en-US" smtClean="0"/>
              <a:t>36</a:t>
            </a:fld>
            <a:endParaRPr lang="en-US" dirty="0"/>
          </a:p>
        </p:txBody>
      </p:sp>
      <p:pic>
        <p:nvPicPr>
          <p:cNvPr id="5" name="Content Placeholder 4" descr="Banner: Nitrat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1019232"/>
            <a:ext cx="7886700" cy="538980"/>
          </a:xfrm>
        </p:spPr>
        <p:txBody>
          <a:bodyPr>
            <a:normAutofit/>
          </a:bodyPr>
          <a:lstStyle/>
          <a:p>
            <a:pPr marL="514350" indent="-514350"/>
            <a:r>
              <a:rPr lang="en-US" sz="2200" dirty="0">
                <a:solidFill>
                  <a:srgbClr val="000072"/>
                </a:solidFill>
              </a:rPr>
              <a:t>How to Collect your Data: Nitrate Quality  Control Procedure (1/2)</a:t>
            </a:r>
          </a:p>
        </p:txBody>
      </p:sp>
      <p:sp>
        <p:nvSpPr>
          <p:cNvPr id="4" name="Content Placeholder 3"/>
          <p:cNvSpPr>
            <a:spLocks noGrp="1"/>
          </p:cNvSpPr>
          <p:nvPr>
            <p:ph sz="half" idx="2"/>
          </p:nvPr>
        </p:nvSpPr>
        <p:spPr>
          <a:xfrm>
            <a:off x="1270854" y="1791478"/>
            <a:ext cx="7384776" cy="4236098"/>
          </a:xfrm>
        </p:spPr>
        <p:txBody>
          <a:bodyPr>
            <a:normAutofit fontScale="40000" lnSpcReduction="20000"/>
          </a:bodyPr>
          <a:lstStyle/>
          <a:p>
            <a:pPr marL="0" indent="0" algn="just">
              <a:buNone/>
            </a:pPr>
            <a:r>
              <a:rPr lang="en-US" sz="4000" b="1" i="1" dirty="0"/>
              <a:t>In the Lab</a:t>
            </a:r>
          </a:p>
          <a:p>
            <a:pPr marL="0" indent="0" algn="just">
              <a:buNone/>
            </a:pPr>
            <a:endParaRPr lang="en-US" sz="3500" dirty="0"/>
          </a:p>
          <a:p>
            <a:pPr marL="342900" indent="-342900" algn="just">
              <a:buFont typeface="+mj-lt"/>
              <a:buAutoNum type="arabicPeriod"/>
            </a:pPr>
            <a:r>
              <a:rPr lang="en-US" sz="4500" dirty="0"/>
              <a:t>Fill out the top portion of the Hydrosphere Investigation Quality Control Data Sheet. In the Nitrate section fill in the name of the kit manufacturer and model.</a:t>
            </a:r>
          </a:p>
          <a:p>
            <a:pPr marL="342900" indent="-342900" algn="just">
              <a:buFont typeface="+mj-lt"/>
              <a:buAutoNum type="arabicPeriod"/>
            </a:pPr>
            <a:r>
              <a:rPr lang="en-US" sz="4500" dirty="0"/>
              <a:t>Put on gloves and goggles.</a:t>
            </a:r>
          </a:p>
          <a:p>
            <a:pPr marL="342900" indent="-342900" algn="just">
              <a:buFont typeface="+mj-lt"/>
              <a:buAutoNum type="arabicPeriod"/>
            </a:pPr>
            <a:r>
              <a:rPr lang="en-US" sz="4500" dirty="0"/>
              <a:t>Follow the directions in the nitrate test kit to measure the nitrate-nitrogen in the 2 ppm standard. If your test kit has directions for both a Low Range (0-1) and High Range (0-10) test, use the High Range directions for the calibration. Use the standard where it says ‘sample water’. If using powdered reagents, use the surgical mask when opening these products. Use clock or watch to measure the time if your kit requires you to shake your sample.</a:t>
            </a:r>
          </a:p>
          <a:p>
            <a:pPr marL="342900" indent="-342900" algn="just">
              <a:buFont typeface="+mj-lt"/>
              <a:buAutoNum type="arabicPeriod"/>
            </a:pPr>
            <a:r>
              <a:rPr lang="en-US" sz="4500" dirty="0"/>
              <a:t>Match the color of the treated sample water with a color in the test kit. Record the value as ppm nitrate-nitrogen for the matching color on the </a:t>
            </a:r>
            <a:r>
              <a:rPr lang="en-US" sz="4500" i="1" dirty="0"/>
              <a:t>Hydrosphere Investigation Quality Control Data Sheet. </a:t>
            </a:r>
            <a:r>
              <a:rPr lang="en-US" sz="4500" b="1" dirty="0"/>
              <a:t>NOTE: </a:t>
            </a:r>
            <a:r>
              <a:rPr lang="en-US" sz="4500" dirty="0"/>
              <a:t>If you are not sure about the best matching color ask other students for their opinions.</a:t>
            </a:r>
          </a:p>
          <a:p>
            <a:pPr marL="342900" indent="-342900">
              <a:buFont typeface="Arial" charset="0"/>
              <a:buChar char="•"/>
            </a:pPr>
            <a:endParaRPr lang="en-US" sz="3500" b="1" dirty="0">
              <a:solidFill>
                <a:srgbClr val="000072"/>
              </a:solidFill>
            </a:endParaRPr>
          </a:p>
          <a:p>
            <a:pPr marL="0" indent="0">
              <a:buNone/>
            </a:pPr>
            <a:endParaRPr lang="en-US" sz="2400" dirty="0"/>
          </a:p>
          <a:p>
            <a:endParaRPr lang="en-US" sz="1700" b="1" dirty="0">
              <a:solidFill>
                <a:srgbClr val="000072"/>
              </a:solidFill>
            </a:endParaRPr>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spTree>
    <p:extLst>
      <p:ext uri="{BB962C8B-B14F-4D97-AF65-F5344CB8AC3E}">
        <p14:creationId xmlns:p14="http://schemas.microsoft.com/office/powerpoint/2010/main" val="838839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37</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72278" y="1130253"/>
            <a:ext cx="7886700" cy="334654"/>
          </a:xfrm>
        </p:spPr>
        <p:txBody>
          <a:bodyPr>
            <a:normAutofit fontScale="90000"/>
          </a:bodyPr>
          <a:lstStyle/>
          <a:p>
            <a:pPr marL="514350" indent="-514350"/>
            <a:r>
              <a:rPr lang="en-US" sz="2200" dirty="0">
                <a:solidFill>
                  <a:srgbClr val="000072"/>
                </a:solidFill>
              </a:rPr>
              <a:t>How to Collect your Data: Nitrate Quality  Control Procedure (2/2)</a:t>
            </a:r>
          </a:p>
        </p:txBody>
      </p:sp>
      <p:sp>
        <p:nvSpPr>
          <p:cNvPr id="4" name="Content Placeholder 3"/>
          <p:cNvSpPr>
            <a:spLocks noGrp="1"/>
          </p:cNvSpPr>
          <p:nvPr>
            <p:ph sz="half" idx="2"/>
          </p:nvPr>
        </p:nvSpPr>
        <p:spPr>
          <a:xfrm>
            <a:off x="1270854" y="1808890"/>
            <a:ext cx="7384776" cy="4915089"/>
          </a:xfrm>
        </p:spPr>
        <p:txBody>
          <a:bodyPr>
            <a:normAutofit/>
          </a:bodyPr>
          <a:lstStyle/>
          <a:p>
            <a:pPr marL="0" indent="0" algn="just">
              <a:buNone/>
            </a:pPr>
            <a:r>
              <a:rPr lang="en-US" sz="1800" b="1" i="1" dirty="0"/>
              <a:t>In the Lab</a:t>
            </a:r>
            <a:endParaRPr lang="en-US" sz="1800" dirty="0"/>
          </a:p>
          <a:p>
            <a:pPr marL="342900" indent="-342900" algn="just">
              <a:buFont typeface="+mj-lt"/>
              <a:buAutoNum type="arabicPeriod" startAt="5"/>
            </a:pPr>
            <a:r>
              <a:rPr lang="en-US" sz="1800" dirty="0">
                <a:latin typeface="Arial" charset="0"/>
              </a:rPr>
              <a:t>Repeat steps 3 and 4 with fresh water samples. You will have a total of three nitrate-nitrogen measurements.</a:t>
            </a:r>
          </a:p>
          <a:p>
            <a:pPr marL="342900" indent="-342900" algn="just">
              <a:buFont typeface="+mj-lt"/>
              <a:buAutoNum type="arabicPeriod" startAt="5"/>
            </a:pPr>
            <a:r>
              <a:rPr lang="en-US" sz="1800" dirty="0">
                <a:latin typeface="Arial" charset="0"/>
              </a:rPr>
              <a:t>Calculate the average of the three measurements.</a:t>
            </a:r>
          </a:p>
          <a:p>
            <a:pPr marL="342900" indent="-342900" algn="just">
              <a:buFont typeface="+mj-lt"/>
              <a:buAutoNum type="arabicPeriod" startAt="5"/>
            </a:pPr>
            <a:r>
              <a:rPr lang="en-US" sz="1800" dirty="0">
                <a:latin typeface="Arial" charset="0"/>
              </a:rPr>
              <a:t>If your measurement is not + or – 1 ppm (high range) of the standard, repeat the measurement. If your measurement is still not within range, talk with your teacher or a GLOBE Master Trainer about possible problems.</a:t>
            </a:r>
          </a:p>
          <a:p>
            <a:pPr marL="342900" indent="-342900" algn="just">
              <a:buFont typeface="+mj-lt"/>
              <a:buAutoNum type="arabicPeriod" startAt="5"/>
            </a:pPr>
            <a:r>
              <a:rPr lang="en-US" sz="1800" dirty="0">
                <a:latin typeface="Arial" charset="0"/>
              </a:rPr>
              <a:t>Put used chemicals in a waste container. Rinse glassware with distilled water. Cap all chemicals tightly.</a:t>
            </a:r>
          </a:p>
          <a:p>
            <a:pPr marL="0" indent="0">
              <a:buNone/>
            </a:pPr>
            <a:r>
              <a:rPr lang="en-US" sz="1800" b="1" dirty="0">
                <a:solidFill>
                  <a:srgbClr val="FF0000"/>
                </a:solidFill>
                <a:latin typeface="Arial" charset="0"/>
              </a:rPr>
              <a:t>You have now completed your quality control procedure and are ready to use the Nitrate Protocol.</a:t>
            </a:r>
            <a:endParaRPr lang="en-US" sz="1800" b="1" dirty="0">
              <a:solidFill>
                <a:srgbClr val="000072"/>
              </a:solidFill>
            </a:endParaRPr>
          </a:p>
          <a:p>
            <a:pPr marL="0" indent="0">
              <a:buNone/>
            </a:pPr>
            <a:endParaRPr lang="en-US" sz="2400" dirty="0"/>
          </a:p>
          <a:p>
            <a:endParaRPr lang="en-US" sz="1700" b="1" dirty="0">
              <a:solidFill>
                <a:srgbClr val="000072"/>
              </a:solidFill>
            </a:endParaRPr>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pic>
        <p:nvPicPr>
          <p:cNvPr id="7" name="Content Placeholder 6" descr="Caution icon emphasizing important point!- Be sure to wear gloves and goggles during your investigation."/>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42739" y="5552852"/>
            <a:ext cx="6631465" cy="1306386"/>
          </a:xfrm>
        </p:spPr>
      </p:pic>
    </p:spTree>
    <p:extLst>
      <p:ext uri="{BB962C8B-B14F-4D97-AF65-F5344CB8AC3E}">
        <p14:creationId xmlns:p14="http://schemas.microsoft.com/office/powerpoint/2010/main" val="208501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llustration of equipment need to conduct the Water Nitrate Protocol.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41073" y="1019231"/>
            <a:ext cx="3598655" cy="4091247"/>
          </a:xfrm>
        </p:spPr>
      </p:pic>
      <p:sp>
        <p:nvSpPr>
          <p:cNvPr id="3" name="Slide Number Placeholder 2"/>
          <p:cNvSpPr>
            <a:spLocks noGrp="1"/>
          </p:cNvSpPr>
          <p:nvPr>
            <p:ph type="sldNum" sz="quarter" idx="12"/>
          </p:nvPr>
        </p:nvSpPr>
        <p:spPr/>
        <p:txBody>
          <a:bodyPr/>
          <a:lstStyle/>
          <a:p>
            <a:fld id="{7473EC50-3ED0-CA48-8147-E2073213C44D}" type="slidenum">
              <a:rPr lang="en-US" smtClean="0"/>
              <a:t>38</a:t>
            </a:fld>
            <a:endParaRPr lang="en-US" dirty="0"/>
          </a:p>
        </p:txBody>
      </p:sp>
      <p:pic>
        <p:nvPicPr>
          <p:cNvPr id="5" name="Content Placeholder 4" descr="Banner: Nitrat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654646"/>
            <a:ext cx="7886700" cy="1664808"/>
          </a:xfrm>
        </p:spPr>
        <p:txBody>
          <a:bodyPr>
            <a:normAutofit/>
          </a:bodyPr>
          <a:lstStyle/>
          <a:p>
            <a:pPr marL="514350" indent="-514350"/>
            <a:r>
              <a:rPr lang="en-US" sz="2400" dirty="0">
                <a:solidFill>
                  <a:srgbClr val="000072"/>
                </a:solidFill>
              </a:rPr>
              <a:t>Water Nitrate Protocol</a:t>
            </a:r>
          </a:p>
        </p:txBody>
      </p:sp>
      <p:sp>
        <p:nvSpPr>
          <p:cNvPr id="4" name="Content Placeholder 3"/>
          <p:cNvSpPr>
            <a:spLocks noGrp="1"/>
          </p:cNvSpPr>
          <p:nvPr>
            <p:ph sz="half" idx="2"/>
          </p:nvPr>
        </p:nvSpPr>
        <p:spPr>
          <a:xfrm>
            <a:off x="1270854" y="1808890"/>
            <a:ext cx="7384776" cy="4915089"/>
          </a:xfrm>
        </p:spPr>
        <p:txBody>
          <a:bodyPr>
            <a:normAutofit/>
          </a:bodyPr>
          <a:lstStyle/>
          <a:p>
            <a:pPr marL="0" indent="0">
              <a:buNone/>
            </a:pPr>
            <a:r>
              <a:rPr lang="en-US" sz="1800" b="1" dirty="0">
                <a:solidFill>
                  <a:srgbClr val="000072"/>
                </a:solidFill>
              </a:rPr>
              <a:t>Assemble Equipment</a:t>
            </a:r>
            <a:r>
              <a:rPr lang="en-US" sz="1800" dirty="0">
                <a:solidFill>
                  <a:srgbClr val="000000"/>
                </a:solidFill>
              </a:rPr>
              <a:t>:</a:t>
            </a:r>
            <a:endParaRPr lang="en-US" sz="1800" b="1" dirty="0">
              <a:solidFill>
                <a:srgbClr val="000072"/>
              </a:solidFill>
            </a:endParaRPr>
          </a:p>
          <a:p>
            <a:pPr>
              <a:buFont typeface="Arial"/>
              <a:buChar char="•"/>
            </a:pPr>
            <a:r>
              <a:rPr lang="en-US" sz="1800" dirty="0"/>
              <a:t>Nitrate test kit</a:t>
            </a:r>
          </a:p>
          <a:p>
            <a:pPr>
              <a:buFont typeface="Arial"/>
              <a:buChar char="•"/>
            </a:pPr>
            <a:r>
              <a:rPr lang="en-US" sz="1800" dirty="0"/>
              <a:t> Latex gloves</a:t>
            </a:r>
          </a:p>
          <a:p>
            <a:pPr>
              <a:buFont typeface="Arial"/>
              <a:buChar char="•"/>
            </a:pPr>
            <a:r>
              <a:rPr lang="en-US" sz="1800" dirty="0"/>
              <a:t> Clock or watch</a:t>
            </a:r>
          </a:p>
          <a:p>
            <a:pPr>
              <a:buFont typeface="Arial"/>
              <a:buChar char="•"/>
            </a:pPr>
            <a:r>
              <a:rPr lang="en-US" sz="1800" dirty="0"/>
              <a:t> Goggles</a:t>
            </a:r>
          </a:p>
          <a:p>
            <a:pPr>
              <a:buFont typeface="Arial"/>
              <a:buChar char="•"/>
            </a:pPr>
            <a:r>
              <a:rPr lang="en-US" sz="1800" dirty="0"/>
              <a:t> Distilled water</a:t>
            </a:r>
          </a:p>
          <a:p>
            <a:pPr>
              <a:buFont typeface="Arial"/>
              <a:buChar char="•"/>
            </a:pPr>
            <a:r>
              <a:rPr lang="en-US" sz="1800" dirty="0"/>
              <a:t> Surgical mask (if using powdered reagents)</a:t>
            </a:r>
          </a:p>
          <a:p>
            <a:pPr>
              <a:buFont typeface="Arial"/>
              <a:buChar char="•"/>
            </a:pPr>
            <a:r>
              <a:rPr lang="en-US" sz="1800" dirty="0"/>
              <a:t> Chemical waste bottle</a:t>
            </a:r>
          </a:p>
          <a:p>
            <a:pPr marL="0" indent="0">
              <a:buNone/>
            </a:pPr>
            <a:r>
              <a:rPr lang="en-US" sz="1800" b="1" dirty="0">
                <a:solidFill>
                  <a:srgbClr val="000072"/>
                </a:solidFill>
              </a:rPr>
              <a:t>Assemble Necessary Documents:</a:t>
            </a:r>
          </a:p>
          <a:p>
            <a:r>
              <a:rPr lang="en-US" sz="1800" b="1" dirty="0">
                <a:solidFill>
                  <a:srgbClr val="000072"/>
                </a:solidFill>
                <a:hlinkClick r:id="rId5"/>
              </a:rPr>
              <a:t>Hydrosphere Investigation Data Sheet</a:t>
            </a:r>
            <a:endParaRPr lang="en-US" sz="1800" b="1" dirty="0">
              <a:solidFill>
                <a:srgbClr val="000072"/>
              </a:solidFill>
            </a:endParaRPr>
          </a:p>
          <a:p>
            <a:r>
              <a:rPr lang="en-US" sz="1800" b="1" dirty="0">
                <a:hlinkClick r:id="rId6"/>
              </a:rPr>
              <a:t>Hydrosphere Investigation Quality Contro</a:t>
            </a:r>
            <a:r>
              <a:rPr lang="en-US" sz="1800" b="1" dirty="0">
                <a:solidFill>
                  <a:srgbClr val="000072"/>
                </a:solidFill>
                <a:hlinkClick r:id="rId6"/>
              </a:rPr>
              <a:t>l Data Sheet</a:t>
            </a:r>
            <a:endParaRPr lang="en-US" sz="1800" b="1" dirty="0">
              <a:solidFill>
                <a:srgbClr val="000072"/>
              </a:solidFill>
            </a:endParaRPr>
          </a:p>
          <a:p>
            <a:r>
              <a:rPr lang="en-US" sz="1800" b="1" dirty="0">
                <a:solidFill>
                  <a:srgbClr val="000072"/>
                </a:solidFill>
                <a:hlinkClick r:id="rId7"/>
              </a:rPr>
              <a:t>Nitrate Water Protocol</a:t>
            </a:r>
            <a:endParaRPr lang="en-US" sz="1800" b="1" dirty="0"/>
          </a:p>
          <a:p>
            <a:pPr>
              <a:buFont typeface="Arial"/>
              <a:buChar char="•"/>
            </a:pPr>
            <a:endParaRPr lang="en-US" sz="2400" b="1" dirty="0">
              <a:solidFill>
                <a:srgbClr val="000072"/>
              </a:solidFill>
            </a:endParaRPr>
          </a:p>
          <a:p>
            <a:pPr marL="0" indent="0">
              <a:buNone/>
            </a:pPr>
            <a:endParaRPr lang="en-US" sz="2400" dirty="0"/>
          </a:p>
          <a:p>
            <a:endParaRPr lang="en-US" sz="1700" b="1" dirty="0">
              <a:solidFill>
                <a:srgbClr val="000072"/>
              </a:solidFill>
            </a:endParaRPr>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spTree>
    <p:extLst>
      <p:ext uri="{BB962C8B-B14F-4D97-AF65-F5344CB8AC3E}">
        <p14:creationId xmlns:p14="http://schemas.microsoft.com/office/powerpoint/2010/main" val="620000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a:t>
            </a:fld>
            <a:endParaRPr lang="en-US" dirty="0"/>
          </a:p>
        </p:txBody>
      </p:sp>
      <p:pic>
        <p:nvPicPr>
          <p:cNvPr id="6" name="Content Placeholder 5" descr="Menu: What are nitrate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 y="-17620"/>
            <a:ext cx="1190011" cy="6875620"/>
          </a:xfrm>
        </p:spPr>
      </p:pic>
      <p:pic>
        <p:nvPicPr>
          <p:cNvPr id="5" name="Content Placeholder 4" descr="Banner: Nitrate Protocol"/>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90010" y="-17620"/>
            <a:ext cx="7953990" cy="1037812"/>
          </a:xfrm>
        </p:spPr>
      </p:pic>
      <p:sp>
        <p:nvSpPr>
          <p:cNvPr id="2" name="Title 1"/>
          <p:cNvSpPr>
            <a:spLocks noGrp="1"/>
          </p:cNvSpPr>
          <p:nvPr>
            <p:ph type="title"/>
          </p:nvPr>
        </p:nvSpPr>
        <p:spPr>
          <a:xfrm>
            <a:off x="1341967" y="1203649"/>
            <a:ext cx="2685211" cy="464054"/>
          </a:xfrm>
        </p:spPr>
        <p:txBody>
          <a:bodyPr>
            <a:normAutofit fontScale="90000"/>
          </a:bodyPr>
          <a:lstStyle/>
          <a:p>
            <a:r>
              <a:rPr lang="en-US" dirty="0"/>
              <a:t>Nitrates </a:t>
            </a:r>
          </a:p>
        </p:txBody>
      </p:sp>
      <p:sp>
        <p:nvSpPr>
          <p:cNvPr id="8" name="Content Placeholder 2"/>
          <p:cNvSpPr txBox="1">
            <a:spLocks/>
          </p:cNvSpPr>
          <p:nvPr/>
        </p:nvSpPr>
        <p:spPr>
          <a:xfrm>
            <a:off x="1341967" y="1770340"/>
            <a:ext cx="4443268" cy="5033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Nitrogen can be found in many chemical forms in water. Biological and physical processes transform the chemical forms as part of the nitrogen cycle. The GLOBE Nitrate Protocol targets nitrate (NO</a:t>
            </a:r>
            <a:r>
              <a:rPr lang="en-US" sz="1600" baseline="-25000" dirty="0"/>
              <a:t>3</a:t>
            </a:r>
            <a:r>
              <a:rPr lang="en-US" sz="1600" baseline="30000" dirty="0"/>
              <a:t>-</a:t>
            </a:r>
            <a:r>
              <a:rPr lang="en-US" sz="1600" dirty="0"/>
              <a:t>). Nitrate (NO</a:t>
            </a:r>
            <a:r>
              <a:rPr lang="en-US" sz="1600" baseline="-25000" dirty="0"/>
              <a:t>3</a:t>
            </a:r>
            <a:r>
              <a:rPr lang="en-US" sz="1600" baseline="30000" dirty="0"/>
              <a:t>-</a:t>
            </a:r>
            <a:r>
              <a:rPr lang="en-US" sz="1600" dirty="0"/>
              <a:t>) is usually the most important inorganic form of nitrogen because it is an essential nutrient for the growth and reproduction of many algae and other aquatic plants. Nitrite (NO</a:t>
            </a:r>
            <a:r>
              <a:rPr lang="en-US" sz="1600" baseline="-25000" dirty="0"/>
              <a:t>2</a:t>
            </a:r>
            <a:r>
              <a:rPr lang="en-US" sz="1600" baseline="30000" dirty="0"/>
              <a:t>-</a:t>
            </a:r>
            <a:r>
              <a:rPr lang="en-US" sz="1600" dirty="0"/>
              <a:t>) is usually found only in waters with low dissolved oxygen levels, called suboxic waters.</a:t>
            </a:r>
          </a:p>
          <a:p>
            <a:endParaRPr lang="en-US" dirty="0"/>
          </a:p>
        </p:txBody>
      </p:sp>
      <p:pic>
        <p:nvPicPr>
          <p:cNvPr id="11" name="Content Placeholder 4" descr="List of GLOBE Hydrosphere Protocols: Hydrosphere study site, water temperature, water transparency, conductivity, pH, Mosquito larvae, alkalinity, dissolved oxygen, salinity, Nitrates, freshwater macroinvertebrates. This is the Water Nitrate protoc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870" y="1547296"/>
            <a:ext cx="2541366" cy="4724336"/>
          </a:xfrm>
          <a:prstGeom prst="rect">
            <a:avLst/>
          </a:prstGeom>
        </p:spPr>
      </p:pic>
    </p:spTree>
    <p:extLst>
      <p:ext uri="{BB962C8B-B14F-4D97-AF65-F5344CB8AC3E}">
        <p14:creationId xmlns:p14="http://schemas.microsoft.com/office/powerpoint/2010/main" val="611067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39</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654646"/>
            <a:ext cx="7886700" cy="1664808"/>
          </a:xfrm>
        </p:spPr>
        <p:txBody>
          <a:bodyPr>
            <a:normAutofit/>
          </a:bodyPr>
          <a:lstStyle/>
          <a:p>
            <a:r>
              <a:rPr lang="en-US" sz="2400" dirty="0">
                <a:solidFill>
                  <a:srgbClr val="000072"/>
                </a:solidFill>
              </a:rPr>
              <a:t>How to Collect your Data: Nitrate Protocol (1/3)</a:t>
            </a:r>
          </a:p>
        </p:txBody>
      </p:sp>
      <p:sp>
        <p:nvSpPr>
          <p:cNvPr id="4" name="Content Placeholder 3"/>
          <p:cNvSpPr>
            <a:spLocks noGrp="1"/>
          </p:cNvSpPr>
          <p:nvPr>
            <p:ph sz="half" idx="2"/>
          </p:nvPr>
        </p:nvSpPr>
        <p:spPr>
          <a:xfrm>
            <a:off x="1270854" y="1808890"/>
            <a:ext cx="7449400" cy="4915089"/>
          </a:xfrm>
        </p:spPr>
        <p:txBody>
          <a:bodyPr>
            <a:normAutofit/>
          </a:bodyPr>
          <a:lstStyle/>
          <a:p>
            <a:pPr marL="342900" indent="-342900" algn="just">
              <a:buFont typeface="+mj-lt"/>
              <a:buAutoNum type="arabicPeriod"/>
            </a:pPr>
            <a:r>
              <a:rPr lang="en-US" sz="1800" dirty="0"/>
              <a:t>Fill out the top portion of your </a:t>
            </a:r>
            <a:r>
              <a:rPr lang="en-US" sz="1800" i="1" dirty="0"/>
              <a:t>Hydrosphere Investigation Data Sheet</a:t>
            </a:r>
            <a:r>
              <a:rPr lang="en-US" sz="1800" dirty="0"/>
              <a:t>. In the Nitrate section fill in the kit manufacturer and model.</a:t>
            </a:r>
          </a:p>
          <a:p>
            <a:pPr marL="342900" indent="-342900" algn="just">
              <a:buFont typeface="+mj-lt"/>
              <a:buAutoNum type="arabicPeriod"/>
            </a:pPr>
            <a:r>
              <a:rPr lang="en-US" sz="1800" dirty="0"/>
              <a:t>Put on gloves and goggles.</a:t>
            </a:r>
          </a:p>
          <a:p>
            <a:pPr marL="342900" indent="-342900" algn="just">
              <a:buFont typeface="+mj-lt"/>
              <a:buAutoNum type="arabicPeriod"/>
            </a:pPr>
            <a:r>
              <a:rPr lang="en-US" sz="1800" dirty="0"/>
              <a:t>Follow the instructions in your kit to measure the nitrate nitrogen. You should use the Low Range Test (0 – 1 mg/L) unless previous results indicate that your site typically has greater than 1 mg/L nitrate nitrogen. If using powdered reagents, use the surgical mask when opening these products. Use clock or watch to measure the time if your kit requires you to shake your sample.</a:t>
            </a:r>
          </a:p>
          <a:p>
            <a:pPr>
              <a:buFont typeface="Arial"/>
              <a:buChar char="•"/>
            </a:pPr>
            <a:endParaRPr lang="en-US" sz="2400" b="1" dirty="0">
              <a:solidFill>
                <a:srgbClr val="000072"/>
              </a:solidFill>
            </a:endParaRPr>
          </a:p>
          <a:p>
            <a:pPr marL="0" indent="0">
              <a:buNone/>
            </a:pPr>
            <a:endParaRPr lang="en-US" sz="2400" dirty="0"/>
          </a:p>
          <a:p>
            <a:endParaRPr lang="en-US" sz="1700" b="1" dirty="0">
              <a:solidFill>
                <a:srgbClr val="000072"/>
              </a:solidFill>
            </a:endParaRPr>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pic>
        <p:nvPicPr>
          <p:cNvPr id="9" name="Content Placeholder 8" descr=" Screen shot of data sheet showing where to enter data for your three tests"/>
          <p:cNvPicPr>
            <a:picLocks noGrp="1" noChangeAspect="1"/>
          </p:cNvPicPr>
          <p:nvPr>
            <p:ph sz="half" idx="1"/>
          </p:nvPr>
        </p:nvPicPr>
        <p:blipFill>
          <a:blip r:embed="rId4"/>
          <a:srcRect l="2425" t="4659" r="2663" b="22027"/>
          <a:stretch>
            <a:fillRect/>
          </a:stretch>
        </p:blipFill>
        <p:spPr>
          <a:xfrm>
            <a:off x="3215038" y="4507932"/>
            <a:ext cx="3886200" cy="1439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22" descr="Safety: Be sure to wear gloves and goggles during your investig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457" y="5947600"/>
            <a:ext cx="4309083" cy="848881"/>
          </a:xfrm>
          <a:prstGeom prst="rect">
            <a:avLst/>
          </a:prstGeom>
        </p:spPr>
      </p:pic>
    </p:spTree>
    <p:extLst>
      <p:ext uri="{BB962C8B-B14F-4D97-AF65-F5344CB8AC3E}">
        <p14:creationId xmlns:p14="http://schemas.microsoft.com/office/powerpoint/2010/main" val="739591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40</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654646"/>
            <a:ext cx="7886700" cy="1664808"/>
          </a:xfrm>
        </p:spPr>
        <p:txBody>
          <a:bodyPr>
            <a:normAutofit/>
          </a:bodyPr>
          <a:lstStyle/>
          <a:p>
            <a:r>
              <a:rPr lang="en-US" sz="2400" dirty="0">
                <a:solidFill>
                  <a:srgbClr val="000072"/>
                </a:solidFill>
              </a:rPr>
              <a:t>How to Collect your Data: Nitrate Protocol (2/3)</a:t>
            </a:r>
          </a:p>
        </p:txBody>
      </p:sp>
      <p:sp>
        <p:nvSpPr>
          <p:cNvPr id="4" name="Content Placeholder 3"/>
          <p:cNvSpPr>
            <a:spLocks noGrp="1"/>
          </p:cNvSpPr>
          <p:nvPr>
            <p:ph sz="half" idx="2"/>
          </p:nvPr>
        </p:nvSpPr>
        <p:spPr>
          <a:xfrm>
            <a:off x="1270854" y="1808890"/>
            <a:ext cx="7449400" cy="4915089"/>
          </a:xfrm>
        </p:spPr>
        <p:txBody>
          <a:bodyPr>
            <a:normAutofit/>
          </a:bodyPr>
          <a:lstStyle/>
          <a:p>
            <a:pPr marL="342900" indent="-342900" algn="just">
              <a:buFont typeface="+mj-lt"/>
              <a:buAutoNum type="arabicPeriod" startAt="4"/>
            </a:pPr>
            <a:r>
              <a:rPr lang="en-US" sz="1800" dirty="0"/>
              <a:t>Match the color of the treated sample water with a color in the test kit. Record the value as ppm nitrate-nitrogen for the matching color. Have two other students match a color with the treated sample water for a total of three observations. Record all three nitrate-nitrogen values on the Data Sheet.</a:t>
            </a:r>
          </a:p>
          <a:p>
            <a:pPr marL="342900" indent="-342900" algn="just">
              <a:buFont typeface="+mj-lt"/>
              <a:buAutoNum type="arabicPeriod" startAt="4"/>
            </a:pPr>
            <a:r>
              <a:rPr lang="en-US" sz="1800" dirty="0"/>
              <a:t>Calculate the average of the three measurements.</a:t>
            </a:r>
          </a:p>
          <a:p>
            <a:pPr marL="342900" indent="-342900" algn="just">
              <a:buFont typeface="+mj-lt"/>
              <a:buAutoNum type="arabicPeriod" startAt="4"/>
            </a:pPr>
            <a:r>
              <a:rPr lang="en-US" sz="1800" dirty="0"/>
              <a:t>Check to see if each of the three measurements is within 0.1 ppm of the average (or within 1.0 ppm of the average if using the high range test). If they are, record the average on the Data Sheet. If they are not, read the color measurements again (</a:t>
            </a:r>
            <a:r>
              <a:rPr lang="en-US" sz="1800" b="1" dirty="0"/>
              <a:t>Note: </a:t>
            </a:r>
            <a:r>
              <a:rPr lang="en-US" sz="1800" dirty="0"/>
              <a:t>do not read again if it has been more than 5 minutes). Calculate a new average. If the measurements are still not within range, data quality is questionable.</a:t>
            </a:r>
          </a:p>
          <a:p>
            <a:pPr>
              <a:buFont typeface="Arial"/>
              <a:buChar char="•"/>
            </a:pPr>
            <a:endParaRPr lang="en-US" sz="2400" b="1" dirty="0">
              <a:solidFill>
                <a:srgbClr val="000072"/>
              </a:solidFill>
            </a:endParaRPr>
          </a:p>
          <a:p>
            <a:pPr marL="0" indent="0">
              <a:buNone/>
            </a:pPr>
            <a:endParaRPr lang="en-US" sz="2400" dirty="0"/>
          </a:p>
          <a:p>
            <a:endParaRPr lang="en-US" sz="1700" b="1" dirty="0">
              <a:solidFill>
                <a:srgbClr val="000072"/>
              </a:solidFill>
            </a:endParaRPr>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a:p>
            <a:endParaRPr lang="en-US" dirty="0"/>
          </a:p>
        </p:txBody>
      </p:sp>
      <p:pic>
        <p:nvPicPr>
          <p:cNvPr id="12" name="Content Placeholder 7" descr="Caution icon: It is important to shake your sample for the exact time stated in the instructions.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42740" y="5586468"/>
            <a:ext cx="6899094" cy="904115"/>
          </a:xfrm>
        </p:spPr>
      </p:pic>
    </p:spTree>
    <p:extLst>
      <p:ext uri="{BB962C8B-B14F-4D97-AF65-F5344CB8AC3E}">
        <p14:creationId xmlns:p14="http://schemas.microsoft.com/office/powerpoint/2010/main" val="2146151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41</a:t>
            </a:fld>
            <a:endParaRPr lang="en-US" dirty="0"/>
          </a:p>
        </p:txBody>
      </p:sp>
      <p:pic>
        <p:nvPicPr>
          <p:cNvPr id="5" name="Content Placeholder 4"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6" y="-1"/>
            <a:ext cx="8127043" cy="1019233"/>
          </a:xfrm>
          <a:prstGeom prst="rect">
            <a:avLst/>
          </a:prstGeom>
        </p:spPr>
      </p:pic>
      <p:pic>
        <p:nvPicPr>
          <p:cNvPr id="6" name="Content Placeholder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21"/>
            <a:ext cx="1172279" cy="6875621"/>
          </a:xfrm>
          <a:prstGeom prst="rect">
            <a:avLst/>
          </a:prstGeom>
        </p:spPr>
      </p:pic>
      <p:sp>
        <p:nvSpPr>
          <p:cNvPr id="2" name="Title 1"/>
          <p:cNvSpPr>
            <a:spLocks noGrp="1"/>
          </p:cNvSpPr>
          <p:nvPr>
            <p:ph type="title"/>
          </p:nvPr>
        </p:nvSpPr>
        <p:spPr>
          <a:xfrm>
            <a:off x="1137127" y="654646"/>
            <a:ext cx="7886700" cy="1664808"/>
          </a:xfrm>
        </p:spPr>
        <p:txBody>
          <a:bodyPr>
            <a:normAutofit/>
          </a:bodyPr>
          <a:lstStyle/>
          <a:p>
            <a:r>
              <a:rPr lang="en-US" sz="2400" dirty="0">
                <a:solidFill>
                  <a:srgbClr val="000072"/>
                </a:solidFill>
              </a:rPr>
              <a:t>How to Collect your Data: Nitrate Protocol (3/3)</a:t>
            </a:r>
          </a:p>
        </p:txBody>
      </p:sp>
      <p:sp>
        <p:nvSpPr>
          <p:cNvPr id="4" name="Content Placeholder 3"/>
          <p:cNvSpPr>
            <a:spLocks noGrp="1"/>
          </p:cNvSpPr>
          <p:nvPr>
            <p:ph sz="half" idx="2"/>
          </p:nvPr>
        </p:nvSpPr>
        <p:spPr>
          <a:xfrm>
            <a:off x="1270854" y="1808890"/>
            <a:ext cx="7449400" cy="1165211"/>
          </a:xfrm>
        </p:spPr>
        <p:txBody>
          <a:bodyPr>
            <a:normAutofit/>
          </a:bodyPr>
          <a:lstStyle/>
          <a:p>
            <a:pPr marL="0" indent="0">
              <a:buNone/>
            </a:pPr>
            <a:r>
              <a:rPr lang="en-US" sz="1800" dirty="0"/>
              <a:t>If there are low values of dissolved oxygen (e.g., less than 3.0 mg/L) and you have detected amounts of nitrate nitrogen (NO</a:t>
            </a:r>
            <a:r>
              <a:rPr lang="en-US" sz="1800" baseline="-25000" dirty="0"/>
              <a:t>3</a:t>
            </a:r>
            <a:r>
              <a:rPr lang="en-US" sz="1800" baseline="30000" dirty="0"/>
              <a:t>- </a:t>
            </a:r>
            <a:r>
              <a:rPr lang="en-US" sz="1800" dirty="0"/>
              <a:t>-N), you may want to measure the amounts of nitrite nitrogen (NO</a:t>
            </a:r>
            <a:r>
              <a:rPr lang="en-US" sz="1800" baseline="-25000" dirty="0"/>
              <a:t>2</a:t>
            </a:r>
            <a:r>
              <a:rPr lang="en-US" sz="1800" baseline="30000" dirty="0"/>
              <a:t>-</a:t>
            </a:r>
            <a:r>
              <a:rPr lang="en-US" sz="1800" dirty="0"/>
              <a:t>-N).</a:t>
            </a:r>
          </a:p>
          <a:p>
            <a:pPr>
              <a:buFont typeface="Arial"/>
              <a:buChar char="•"/>
            </a:pPr>
            <a:endParaRPr lang="en-US" sz="2400" b="1" dirty="0">
              <a:solidFill>
                <a:srgbClr val="000072"/>
              </a:solidFill>
            </a:endParaRPr>
          </a:p>
          <a:p>
            <a:pPr marL="0" indent="0">
              <a:buNone/>
            </a:pPr>
            <a:endParaRPr lang="en-US" sz="2400" dirty="0"/>
          </a:p>
          <a:p>
            <a:endParaRPr lang="en-US" sz="1700" b="1" dirty="0">
              <a:solidFill>
                <a:srgbClr val="000072"/>
              </a:solidFill>
            </a:endParaRPr>
          </a:p>
          <a:p>
            <a:pPr marL="0" indent="0">
              <a:buNone/>
            </a:pPr>
            <a:endParaRPr lang="en-US" sz="1400" dirty="0"/>
          </a:p>
          <a:p>
            <a:pPr marL="0" indent="0">
              <a:buNone/>
            </a:pPr>
            <a:endParaRPr lang="en-US" sz="2100" dirty="0"/>
          </a:p>
          <a:p>
            <a:pPr marL="342900" indent="-342900">
              <a:buFont typeface="Arial" charset="0"/>
              <a:buChar char="•"/>
            </a:pPr>
            <a:endParaRPr lang="en-US" sz="1900" dirty="0"/>
          </a:p>
          <a:p>
            <a:pPr marL="342900" indent="-342900">
              <a:buFont typeface="Arial" charset="0"/>
              <a:buChar char="•"/>
            </a:pPr>
            <a:endParaRPr lang="en-US" sz="1900" b="1" dirty="0">
              <a:solidFill>
                <a:srgbClr val="000072"/>
              </a:solidFill>
            </a:endParaRPr>
          </a:p>
        </p:txBody>
      </p:sp>
      <p:pic>
        <p:nvPicPr>
          <p:cNvPr id="9" name="Content Placeholder 8" descr="screen shot of daa sheet where Nitrate and Nitrite data are entered. "/>
          <p:cNvPicPr>
            <a:picLocks noGrp="1" noChangeAspect="1"/>
          </p:cNvPicPr>
          <p:nvPr>
            <p:ph sz="half" idx="1"/>
          </p:nvPr>
        </p:nvPicPr>
        <p:blipFill>
          <a:blip r:embed="rId4"/>
          <a:srcRect l="2425" t="4659" r="2663" b="22027"/>
          <a:stretch>
            <a:fillRect/>
          </a:stretch>
        </p:blipFill>
        <p:spPr>
          <a:xfrm>
            <a:off x="2145215" y="2974101"/>
            <a:ext cx="5396969" cy="1999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2"/>
          <p:cNvSpPr txBox="1">
            <a:spLocks/>
          </p:cNvSpPr>
          <p:nvPr/>
        </p:nvSpPr>
        <p:spPr>
          <a:xfrm>
            <a:off x="1575511" y="5786248"/>
            <a:ext cx="7448316" cy="895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Do not report any value if the water was not tested for nitrate- leave the box on the data sheet blank.  A value of 0.0 mg/L indicates that the water was tested and no nitrate was detected.</a:t>
            </a:r>
          </a:p>
          <a:p>
            <a:endParaRPr lang="en-US" dirty="0"/>
          </a:p>
        </p:txBody>
      </p:sp>
      <p:pic>
        <p:nvPicPr>
          <p:cNvPr id="13" name="Picture 12" descr="Caution icon emphasizing important poi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733" y="5662350"/>
            <a:ext cx="399410" cy="409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9640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42</a:t>
            </a:fld>
            <a:endParaRPr lang="en-US" dirty="0"/>
          </a:p>
        </p:txBody>
      </p:sp>
      <p:pic>
        <p:nvPicPr>
          <p:cNvPr id="6" name="Content Placeholder 3"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a:prstGeom prst="rect">
            <a:avLst/>
          </a:prstGeom>
        </p:spPr>
      </p:pic>
      <p:pic>
        <p:nvPicPr>
          <p:cNvPr id="7" name="Content Placeholder 5"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2524"/>
            <a:ext cx="1167139" cy="6845475"/>
          </a:xfrm>
          <a:prstGeom prst="rect">
            <a:avLst/>
          </a:prstGeom>
        </p:spPr>
      </p:pic>
      <p:sp>
        <p:nvSpPr>
          <p:cNvPr id="2" name="Title 1"/>
          <p:cNvSpPr>
            <a:spLocks noGrp="1"/>
          </p:cNvSpPr>
          <p:nvPr>
            <p:ph type="title"/>
          </p:nvPr>
        </p:nvSpPr>
        <p:spPr>
          <a:xfrm>
            <a:off x="1303480" y="751072"/>
            <a:ext cx="7886700" cy="1325563"/>
          </a:xfrm>
        </p:spPr>
        <p:txBody>
          <a:bodyPr/>
          <a:lstStyle/>
          <a:p>
            <a:r>
              <a:rPr lang="en-US" dirty="0"/>
              <a:t>Here’s a quick review before we move onto data entry! Question 4</a:t>
            </a:r>
          </a:p>
        </p:txBody>
      </p:sp>
      <p:sp>
        <p:nvSpPr>
          <p:cNvPr id="4" name="Content Placeholder 3"/>
          <p:cNvSpPr>
            <a:spLocks noGrp="1"/>
          </p:cNvSpPr>
          <p:nvPr>
            <p:ph sz="half" idx="2"/>
          </p:nvPr>
        </p:nvSpPr>
        <p:spPr>
          <a:xfrm>
            <a:off x="1360630" y="2005013"/>
            <a:ext cx="6939308" cy="4351338"/>
          </a:xfrm>
        </p:spPr>
        <p:txBody>
          <a:bodyPr>
            <a:normAutofit/>
          </a:bodyPr>
          <a:lstStyle/>
          <a:p>
            <a:r>
              <a:rPr lang="en-US" sz="2400" dirty="0"/>
              <a:t>True or False: It is necessary to conduct quality control procedures using each of the three different methods for creating  Nitrate Nitrogen standard</a:t>
            </a:r>
          </a:p>
        </p:txBody>
      </p:sp>
    </p:spTree>
    <p:extLst>
      <p:ext uri="{BB962C8B-B14F-4D97-AF65-F5344CB8AC3E}">
        <p14:creationId xmlns:p14="http://schemas.microsoft.com/office/powerpoint/2010/main" val="2116694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43</a:t>
            </a:fld>
            <a:endParaRPr lang="en-US" dirty="0"/>
          </a:p>
        </p:txBody>
      </p:sp>
      <p:pic>
        <p:nvPicPr>
          <p:cNvPr id="6" name="Content Placeholder 3"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a:prstGeom prst="rect">
            <a:avLst/>
          </a:prstGeom>
        </p:spPr>
      </p:pic>
      <p:pic>
        <p:nvPicPr>
          <p:cNvPr id="7" name="Content Placeholder 5"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2524"/>
            <a:ext cx="1167139" cy="6845475"/>
          </a:xfrm>
          <a:prstGeom prst="rect">
            <a:avLst/>
          </a:prstGeom>
        </p:spPr>
      </p:pic>
      <p:sp>
        <p:nvSpPr>
          <p:cNvPr id="2" name="Title 1"/>
          <p:cNvSpPr>
            <a:spLocks noGrp="1"/>
          </p:cNvSpPr>
          <p:nvPr>
            <p:ph type="title"/>
          </p:nvPr>
        </p:nvSpPr>
        <p:spPr>
          <a:xfrm>
            <a:off x="1303480" y="751072"/>
            <a:ext cx="7886700" cy="1325563"/>
          </a:xfrm>
        </p:spPr>
        <p:txBody>
          <a:bodyPr/>
          <a:lstStyle/>
          <a:p>
            <a:r>
              <a:rPr lang="en-US" dirty="0"/>
              <a:t>Here’s a quick review before we move onto data entry!  Answer to Question 4</a:t>
            </a:r>
          </a:p>
        </p:txBody>
      </p:sp>
      <p:sp>
        <p:nvSpPr>
          <p:cNvPr id="4" name="Content Placeholder 3"/>
          <p:cNvSpPr>
            <a:spLocks noGrp="1"/>
          </p:cNvSpPr>
          <p:nvPr>
            <p:ph sz="half" idx="2"/>
          </p:nvPr>
        </p:nvSpPr>
        <p:spPr>
          <a:xfrm>
            <a:off x="1360630" y="2005013"/>
            <a:ext cx="6939308" cy="4351338"/>
          </a:xfrm>
        </p:spPr>
        <p:txBody>
          <a:bodyPr>
            <a:normAutofit/>
          </a:bodyPr>
          <a:lstStyle/>
          <a:p>
            <a:r>
              <a:rPr lang="en-US" sz="2400" dirty="0"/>
              <a:t>True or False: It is necessary to conduct quality control procedures using each of the three different methods for creating  Nitrate Nitrogen standard</a:t>
            </a:r>
          </a:p>
          <a:p>
            <a:endParaRPr lang="en-US" sz="2400" dirty="0"/>
          </a:p>
          <a:p>
            <a:r>
              <a:rPr lang="en-US" sz="2400" dirty="0"/>
              <a:t>Answer: </a:t>
            </a:r>
            <a:r>
              <a:rPr lang="en-US" sz="2400" b="1" dirty="0">
                <a:solidFill>
                  <a:srgbClr val="FF0000"/>
                </a:solidFill>
              </a:rPr>
              <a:t>False! You can use any one of the three methods to prepare your standard </a:t>
            </a:r>
            <a:r>
              <a:rPr lang="en-US" sz="2400" b="1" dirty="0">
                <a:solidFill>
                  <a:srgbClr val="FF0000"/>
                </a:solidFill>
                <a:sym typeface="Wingdings"/>
              </a:rPr>
              <a:t></a:t>
            </a:r>
            <a:endParaRPr lang="en-US" sz="2400" b="1" dirty="0">
              <a:solidFill>
                <a:srgbClr val="FF0000"/>
              </a:solidFill>
            </a:endParaRPr>
          </a:p>
        </p:txBody>
      </p:sp>
    </p:spTree>
    <p:extLst>
      <p:ext uri="{BB962C8B-B14F-4D97-AF65-F5344CB8AC3E}">
        <p14:creationId xmlns:p14="http://schemas.microsoft.com/office/powerpoint/2010/main" val="553844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44</a:t>
            </a:fld>
            <a:endParaRPr lang="en-US" dirty="0"/>
          </a:p>
        </p:txBody>
      </p:sp>
      <p:pic>
        <p:nvPicPr>
          <p:cNvPr id="6" name="Content Placeholder 3"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a:prstGeom prst="rect">
            <a:avLst/>
          </a:prstGeom>
        </p:spPr>
      </p:pic>
      <p:pic>
        <p:nvPicPr>
          <p:cNvPr id="7" name="Content Placeholder 5"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2524"/>
            <a:ext cx="1167139" cy="6845475"/>
          </a:xfrm>
          <a:prstGeom prst="rect">
            <a:avLst/>
          </a:prstGeom>
        </p:spPr>
      </p:pic>
      <p:sp>
        <p:nvSpPr>
          <p:cNvPr id="2" name="Title 1"/>
          <p:cNvSpPr>
            <a:spLocks noGrp="1"/>
          </p:cNvSpPr>
          <p:nvPr>
            <p:ph type="title"/>
          </p:nvPr>
        </p:nvSpPr>
        <p:spPr>
          <a:xfrm>
            <a:off x="1303480" y="751072"/>
            <a:ext cx="7886700" cy="1325563"/>
          </a:xfrm>
        </p:spPr>
        <p:txBody>
          <a:bodyPr/>
          <a:lstStyle/>
          <a:p>
            <a:r>
              <a:rPr lang="en-US" dirty="0"/>
              <a:t>Here’s a quick review before we move onto data entry! Question 5</a:t>
            </a:r>
          </a:p>
        </p:txBody>
      </p:sp>
      <p:sp>
        <p:nvSpPr>
          <p:cNvPr id="4" name="Content Placeholder 3"/>
          <p:cNvSpPr>
            <a:spLocks noGrp="1"/>
          </p:cNvSpPr>
          <p:nvPr>
            <p:ph sz="half" idx="2"/>
          </p:nvPr>
        </p:nvSpPr>
        <p:spPr>
          <a:xfrm>
            <a:off x="1360630" y="2005013"/>
            <a:ext cx="6939308" cy="4351338"/>
          </a:xfrm>
        </p:spPr>
        <p:txBody>
          <a:bodyPr>
            <a:normAutofit/>
          </a:bodyPr>
          <a:lstStyle/>
          <a:p>
            <a:pPr marL="0" indent="0">
              <a:buNone/>
            </a:pPr>
            <a:r>
              <a:rPr lang="en-US" sz="2400" dirty="0"/>
              <a:t>When you report your data to GLOBE  you will:</a:t>
            </a:r>
          </a:p>
          <a:p>
            <a:pPr marL="0" indent="0">
              <a:buNone/>
            </a:pPr>
            <a:endParaRPr lang="en-US" sz="2400" dirty="0"/>
          </a:p>
          <a:p>
            <a:pPr marL="457200" indent="-457200">
              <a:buFont typeface="+mj-lt"/>
              <a:buAutoNum type="alphaUcPeriod"/>
            </a:pPr>
            <a:r>
              <a:rPr lang="en-US" sz="2400" dirty="0"/>
              <a:t>Report all three trials</a:t>
            </a:r>
          </a:p>
          <a:p>
            <a:pPr marL="457200" indent="-457200">
              <a:buFont typeface="+mj-lt"/>
              <a:buAutoNum type="alphaUcPeriod"/>
            </a:pPr>
            <a:r>
              <a:rPr lang="en-US" sz="2400" dirty="0"/>
              <a:t>Report the calculated average of your three trials</a:t>
            </a:r>
          </a:p>
          <a:p>
            <a:pPr marL="457200" indent="-457200">
              <a:buFont typeface="+mj-lt"/>
              <a:buAutoNum type="alphaUcPeriod"/>
            </a:pPr>
            <a:r>
              <a:rPr lang="en-US" sz="2400" dirty="0"/>
              <a:t>Report the range of the three trials</a:t>
            </a:r>
          </a:p>
          <a:p>
            <a:pPr marL="457200" indent="-457200">
              <a:buFont typeface="+mj-lt"/>
              <a:buAutoNum type="alphaUcPeriod"/>
            </a:pPr>
            <a:r>
              <a:rPr lang="en-US" sz="2400" dirty="0"/>
              <a:t>Report the number you like the best</a:t>
            </a:r>
          </a:p>
        </p:txBody>
      </p:sp>
    </p:spTree>
    <p:extLst>
      <p:ext uri="{BB962C8B-B14F-4D97-AF65-F5344CB8AC3E}">
        <p14:creationId xmlns:p14="http://schemas.microsoft.com/office/powerpoint/2010/main" val="2043411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45</a:t>
            </a:fld>
            <a:endParaRPr lang="en-US" dirty="0"/>
          </a:p>
        </p:txBody>
      </p:sp>
      <p:pic>
        <p:nvPicPr>
          <p:cNvPr id="6" name="Content Placeholder 3"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a:prstGeom prst="rect">
            <a:avLst/>
          </a:prstGeom>
        </p:spPr>
      </p:pic>
      <p:pic>
        <p:nvPicPr>
          <p:cNvPr id="7" name="Content Placeholder 5"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2524"/>
            <a:ext cx="1167139" cy="6845475"/>
          </a:xfrm>
          <a:prstGeom prst="rect">
            <a:avLst/>
          </a:prstGeom>
        </p:spPr>
      </p:pic>
      <p:sp>
        <p:nvSpPr>
          <p:cNvPr id="2" name="Title 1"/>
          <p:cNvSpPr>
            <a:spLocks noGrp="1"/>
          </p:cNvSpPr>
          <p:nvPr>
            <p:ph type="title"/>
          </p:nvPr>
        </p:nvSpPr>
        <p:spPr>
          <a:xfrm>
            <a:off x="1303480" y="751072"/>
            <a:ext cx="7886700" cy="1325563"/>
          </a:xfrm>
        </p:spPr>
        <p:txBody>
          <a:bodyPr/>
          <a:lstStyle/>
          <a:p>
            <a:r>
              <a:rPr lang="en-US" dirty="0"/>
              <a:t>Here’s a quick review before we move onto data entry! Answer to Question 5</a:t>
            </a:r>
          </a:p>
        </p:txBody>
      </p:sp>
      <p:sp>
        <p:nvSpPr>
          <p:cNvPr id="4" name="Content Placeholder 3"/>
          <p:cNvSpPr>
            <a:spLocks noGrp="1"/>
          </p:cNvSpPr>
          <p:nvPr>
            <p:ph sz="half" idx="2"/>
          </p:nvPr>
        </p:nvSpPr>
        <p:spPr>
          <a:xfrm>
            <a:off x="1360630" y="2005013"/>
            <a:ext cx="6939308" cy="4351338"/>
          </a:xfrm>
        </p:spPr>
        <p:txBody>
          <a:bodyPr>
            <a:normAutofit/>
          </a:bodyPr>
          <a:lstStyle/>
          <a:p>
            <a:pPr marL="0" indent="0">
              <a:buNone/>
            </a:pPr>
            <a:r>
              <a:rPr lang="en-US" sz="2400" dirty="0"/>
              <a:t>When you report your data to GLOBE  you will:</a:t>
            </a:r>
          </a:p>
          <a:p>
            <a:pPr marL="0" indent="0">
              <a:buNone/>
            </a:pPr>
            <a:endParaRPr lang="en-US" sz="2400" dirty="0"/>
          </a:p>
          <a:p>
            <a:pPr marL="457200" indent="-457200">
              <a:buFont typeface="+mj-lt"/>
              <a:buAutoNum type="alphaUcPeriod"/>
            </a:pPr>
            <a:r>
              <a:rPr lang="en-US" sz="2400" dirty="0"/>
              <a:t>Report all three trials</a:t>
            </a:r>
          </a:p>
          <a:p>
            <a:pPr marL="457200" indent="-457200">
              <a:buFont typeface="+mj-lt"/>
              <a:buAutoNum type="alphaUcPeriod"/>
            </a:pPr>
            <a:r>
              <a:rPr lang="en-US" sz="2400" b="1" dirty="0">
                <a:solidFill>
                  <a:srgbClr val="FF0000"/>
                </a:solidFill>
              </a:rPr>
              <a:t>Report the calculated average of your three trials- correct </a:t>
            </a:r>
            <a:r>
              <a:rPr lang="en-US" sz="2400" b="1" dirty="0">
                <a:solidFill>
                  <a:srgbClr val="FF0000"/>
                </a:solidFill>
                <a:sym typeface="Wingdings"/>
              </a:rPr>
              <a:t> </a:t>
            </a:r>
            <a:endParaRPr lang="en-US" sz="2400" b="1" dirty="0">
              <a:solidFill>
                <a:srgbClr val="FF0000"/>
              </a:solidFill>
            </a:endParaRPr>
          </a:p>
          <a:p>
            <a:pPr marL="457200" indent="-457200">
              <a:buFont typeface="+mj-lt"/>
              <a:buAutoNum type="alphaUcPeriod"/>
            </a:pPr>
            <a:r>
              <a:rPr lang="en-US" sz="2400" dirty="0"/>
              <a:t>Report the range of the three trials</a:t>
            </a:r>
          </a:p>
          <a:p>
            <a:pPr marL="457200" indent="-457200">
              <a:buFont typeface="+mj-lt"/>
              <a:buAutoNum type="alphaUcPeriod"/>
            </a:pPr>
            <a:r>
              <a:rPr lang="en-US" sz="2400" dirty="0"/>
              <a:t>Report the number you like the best</a:t>
            </a:r>
          </a:p>
        </p:txBody>
      </p:sp>
    </p:spTree>
    <p:extLst>
      <p:ext uri="{BB962C8B-B14F-4D97-AF65-F5344CB8AC3E}">
        <p14:creationId xmlns:p14="http://schemas.microsoft.com/office/powerpoint/2010/main" val="448583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46</a:t>
            </a:fld>
            <a:endParaRPr lang="en-US" dirty="0"/>
          </a:p>
        </p:txBody>
      </p:sp>
      <p:pic>
        <p:nvPicPr>
          <p:cNvPr id="6" name="Content Placeholder 3"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a:prstGeom prst="rect">
            <a:avLst/>
          </a:prstGeom>
        </p:spPr>
      </p:pic>
      <p:pic>
        <p:nvPicPr>
          <p:cNvPr id="7" name="Content Placeholder 5"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2524"/>
            <a:ext cx="1167139" cy="6845475"/>
          </a:xfrm>
          <a:prstGeom prst="rect">
            <a:avLst/>
          </a:prstGeom>
        </p:spPr>
      </p:pic>
      <p:sp>
        <p:nvSpPr>
          <p:cNvPr id="2" name="Title 1"/>
          <p:cNvSpPr>
            <a:spLocks noGrp="1"/>
          </p:cNvSpPr>
          <p:nvPr>
            <p:ph type="title"/>
          </p:nvPr>
        </p:nvSpPr>
        <p:spPr>
          <a:xfrm>
            <a:off x="1303480" y="751072"/>
            <a:ext cx="7886700" cy="1325563"/>
          </a:xfrm>
        </p:spPr>
        <p:txBody>
          <a:bodyPr/>
          <a:lstStyle/>
          <a:p>
            <a:r>
              <a:rPr lang="en-US" dirty="0"/>
              <a:t>Here’s a quick review before we move onto data entry! Question 6</a:t>
            </a:r>
          </a:p>
        </p:txBody>
      </p:sp>
      <p:sp>
        <p:nvSpPr>
          <p:cNvPr id="4" name="Content Placeholder 3"/>
          <p:cNvSpPr>
            <a:spLocks noGrp="1"/>
          </p:cNvSpPr>
          <p:nvPr>
            <p:ph sz="half" idx="2"/>
          </p:nvPr>
        </p:nvSpPr>
        <p:spPr>
          <a:xfrm>
            <a:off x="1360630" y="2005013"/>
            <a:ext cx="6939308" cy="4351338"/>
          </a:xfrm>
        </p:spPr>
        <p:txBody>
          <a:bodyPr>
            <a:normAutofit/>
          </a:bodyPr>
          <a:lstStyle/>
          <a:p>
            <a:pPr marL="0" indent="0">
              <a:buNone/>
            </a:pPr>
            <a:r>
              <a:rPr lang="en-US" sz="2400" dirty="0"/>
              <a:t>To ensure accuracy and precision, each of the three measurements you obtain should be within </a:t>
            </a:r>
          </a:p>
          <a:p>
            <a:pPr marL="457200" indent="-457200">
              <a:buFont typeface="+mj-lt"/>
              <a:buAutoNum type="alphaUcPeriod"/>
            </a:pPr>
            <a:r>
              <a:rPr lang="en-US" sz="2400" dirty="0"/>
              <a:t>10 ppm for a high range test</a:t>
            </a:r>
          </a:p>
          <a:p>
            <a:pPr marL="457200" indent="-457200">
              <a:buFont typeface="+mj-lt"/>
              <a:buAutoNum type="alphaUcPeriod"/>
            </a:pPr>
            <a:r>
              <a:rPr lang="en-US" sz="2400" dirty="0"/>
              <a:t>1  ppm for a high range test</a:t>
            </a:r>
          </a:p>
          <a:p>
            <a:pPr marL="457200" indent="-457200">
              <a:buFont typeface="+mj-lt"/>
              <a:buAutoNum type="alphaUcPeriod"/>
            </a:pPr>
            <a:r>
              <a:rPr lang="en-US" sz="2400" dirty="0"/>
              <a:t>.1 ppm for a low range test</a:t>
            </a:r>
          </a:p>
          <a:p>
            <a:pPr marL="457200" indent="-457200">
              <a:buFont typeface="+mj-lt"/>
              <a:buAutoNum type="alphaUcPeriod"/>
            </a:pPr>
            <a:r>
              <a:rPr lang="en-US" sz="2400" dirty="0"/>
              <a:t>.01 ppm for a low range test</a:t>
            </a:r>
          </a:p>
          <a:p>
            <a:pPr marL="457200" indent="-457200">
              <a:buFont typeface="+mj-lt"/>
              <a:buAutoNum type="alphaUcPeriod"/>
            </a:pPr>
            <a:r>
              <a:rPr lang="en-US" sz="2400" dirty="0"/>
              <a:t>A and D</a:t>
            </a:r>
          </a:p>
          <a:p>
            <a:pPr marL="457200" indent="-457200">
              <a:buFont typeface="+mj-lt"/>
              <a:buAutoNum type="alphaUcPeriod"/>
            </a:pPr>
            <a:r>
              <a:rPr lang="en-US" sz="2400" dirty="0"/>
              <a:t>B and C</a:t>
            </a:r>
          </a:p>
        </p:txBody>
      </p:sp>
    </p:spTree>
    <p:extLst>
      <p:ext uri="{BB962C8B-B14F-4D97-AF65-F5344CB8AC3E}">
        <p14:creationId xmlns:p14="http://schemas.microsoft.com/office/powerpoint/2010/main" val="1979947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47</a:t>
            </a:fld>
            <a:endParaRPr lang="en-US" dirty="0"/>
          </a:p>
        </p:txBody>
      </p:sp>
      <p:pic>
        <p:nvPicPr>
          <p:cNvPr id="6" name="Content Placeholder 3"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a:prstGeom prst="rect">
            <a:avLst/>
          </a:prstGeom>
        </p:spPr>
      </p:pic>
      <p:pic>
        <p:nvPicPr>
          <p:cNvPr id="7" name="Content Placeholder 5"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2524"/>
            <a:ext cx="1167139" cy="6845475"/>
          </a:xfrm>
          <a:prstGeom prst="rect">
            <a:avLst/>
          </a:prstGeom>
        </p:spPr>
      </p:pic>
      <p:sp>
        <p:nvSpPr>
          <p:cNvPr id="2" name="Title 1"/>
          <p:cNvSpPr>
            <a:spLocks noGrp="1"/>
          </p:cNvSpPr>
          <p:nvPr>
            <p:ph type="title"/>
          </p:nvPr>
        </p:nvSpPr>
        <p:spPr>
          <a:xfrm>
            <a:off x="1303480" y="751072"/>
            <a:ext cx="7886700" cy="1325563"/>
          </a:xfrm>
        </p:spPr>
        <p:txBody>
          <a:bodyPr/>
          <a:lstStyle/>
          <a:p>
            <a:r>
              <a:rPr lang="en-US" dirty="0"/>
              <a:t>Here’s a quick review before we move onto data entry! Answer to Question 6</a:t>
            </a:r>
          </a:p>
        </p:txBody>
      </p:sp>
      <p:sp>
        <p:nvSpPr>
          <p:cNvPr id="4" name="Content Placeholder 3"/>
          <p:cNvSpPr>
            <a:spLocks noGrp="1"/>
          </p:cNvSpPr>
          <p:nvPr>
            <p:ph sz="half" idx="2"/>
          </p:nvPr>
        </p:nvSpPr>
        <p:spPr>
          <a:xfrm>
            <a:off x="1360630" y="2005013"/>
            <a:ext cx="6939308" cy="4351338"/>
          </a:xfrm>
        </p:spPr>
        <p:txBody>
          <a:bodyPr>
            <a:normAutofit/>
          </a:bodyPr>
          <a:lstStyle/>
          <a:p>
            <a:pPr marL="0" indent="0">
              <a:buNone/>
            </a:pPr>
            <a:r>
              <a:rPr lang="en-US" sz="2400" dirty="0"/>
              <a:t>To ensure accuracy and precision, each of the three measurements you obtain should be within </a:t>
            </a:r>
          </a:p>
          <a:p>
            <a:pPr marL="457200" indent="-457200">
              <a:buFont typeface="+mj-lt"/>
              <a:buAutoNum type="alphaUcPeriod"/>
            </a:pPr>
            <a:r>
              <a:rPr lang="en-US" sz="2400" dirty="0"/>
              <a:t>10 ppm for a high range test</a:t>
            </a:r>
          </a:p>
          <a:p>
            <a:pPr marL="457200" indent="-457200">
              <a:buFont typeface="+mj-lt"/>
              <a:buAutoNum type="alphaUcPeriod"/>
            </a:pPr>
            <a:r>
              <a:rPr lang="en-US" sz="2400" dirty="0"/>
              <a:t>1  ppm for a high range test</a:t>
            </a:r>
          </a:p>
          <a:p>
            <a:pPr marL="457200" indent="-457200">
              <a:buFont typeface="+mj-lt"/>
              <a:buAutoNum type="alphaUcPeriod"/>
            </a:pPr>
            <a:r>
              <a:rPr lang="en-US" sz="2400" dirty="0"/>
              <a:t>.1 ppm for a low range test</a:t>
            </a:r>
          </a:p>
          <a:p>
            <a:pPr marL="457200" indent="-457200">
              <a:buFont typeface="+mj-lt"/>
              <a:buAutoNum type="alphaUcPeriod"/>
            </a:pPr>
            <a:r>
              <a:rPr lang="en-US" sz="2400" dirty="0"/>
              <a:t>.01 ppm for a low range test</a:t>
            </a:r>
          </a:p>
          <a:p>
            <a:pPr marL="457200" indent="-457200">
              <a:buFont typeface="+mj-lt"/>
              <a:buAutoNum type="alphaUcPeriod"/>
            </a:pPr>
            <a:r>
              <a:rPr lang="en-US" sz="2400" dirty="0"/>
              <a:t>A and D</a:t>
            </a:r>
          </a:p>
          <a:p>
            <a:pPr marL="457200" indent="-457200">
              <a:buFont typeface="+mj-lt"/>
              <a:buAutoNum type="alphaUcPeriod"/>
            </a:pPr>
            <a:r>
              <a:rPr lang="en-US" sz="2400" b="1" dirty="0">
                <a:solidFill>
                  <a:srgbClr val="FF0000"/>
                </a:solidFill>
              </a:rPr>
              <a:t>B and C- correct! </a:t>
            </a:r>
            <a:r>
              <a:rPr lang="en-US" sz="2400" b="1" dirty="0">
                <a:solidFill>
                  <a:srgbClr val="FF0000"/>
                </a:solidFill>
                <a:sym typeface="Wingdings"/>
              </a:rPr>
              <a:t> </a:t>
            </a:r>
            <a:endParaRPr lang="en-US" sz="2400" b="1" dirty="0">
              <a:solidFill>
                <a:srgbClr val="FF0000"/>
              </a:solidFill>
            </a:endParaRPr>
          </a:p>
        </p:txBody>
      </p:sp>
    </p:spTree>
    <p:extLst>
      <p:ext uri="{BB962C8B-B14F-4D97-AF65-F5344CB8AC3E}">
        <p14:creationId xmlns:p14="http://schemas.microsoft.com/office/powerpoint/2010/main" val="104566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48</a:t>
            </a:fld>
            <a:endParaRPr lang="en-US" dirty="0"/>
          </a:p>
        </p:txBody>
      </p:sp>
      <p:pic>
        <p:nvPicPr>
          <p:cNvPr id="6" name="Content Placeholder 3"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a:prstGeom prst="rect">
            <a:avLst/>
          </a:prstGeom>
        </p:spPr>
      </p:pic>
      <p:pic>
        <p:nvPicPr>
          <p:cNvPr id="7" name="Content Placeholder 5"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2524"/>
            <a:ext cx="1167139" cy="6845475"/>
          </a:xfrm>
          <a:prstGeom prst="rect">
            <a:avLst/>
          </a:prstGeom>
        </p:spPr>
      </p:pic>
      <p:sp>
        <p:nvSpPr>
          <p:cNvPr id="2" name="Title 1"/>
          <p:cNvSpPr>
            <a:spLocks noGrp="1"/>
          </p:cNvSpPr>
          <p:nvPr>
            <p:ph type="title"/>
          </p:nvPr>
        </p:nvSpPr>
        <p:spPr>
          <a:xfrm>
            <a:off x="1303480" y="751072"/>
            <a:ext cx="7886700" cy="1325563"/>
          </a:xfrm>
        </p:spPr>
        <p:txBody>
          <a:bodyPr/>
          <a:lstStyle/>
          <a:p>
            <a:r>
              <a:rPr lang="en-US" dirty="0"/>
              <a:t>Here’s a quick review before we move onto data entry! Question 7</a:t>
            </a:r>
          </a:p>
        </p:txBody>
      </p:sp>
      <p:sp>
        <p:nvSpPr>
          <p:cNvPr id="4" name="Content Placeholder 3"/>
          <p:cNvSpPr>
            <a:spLocks noGrp="1"/>
          </p:cNvSpPr>
          <p:nvPr>
            <p:ph sz="half" idx="2"/>
          </p:nvPr>
        </p:nvSpPr>
        <p:spPr>
          <a:xfrm>
            <a:off x="1360630" y="2005013"/>
            <a:ext cx="6939308" cy="4351338"/>
          </a:xfrm>
        </p:spPr>
        <p:txBody>
          <a:bodyPr>
            <a:normAutofit/>
          </a:bodyPr>
          <a:lstStyle/>
          <a:p>
            <a:pPr marL="0" indent="0">
              <a:buNone/>
            </a:pPr>
            <a:r>
              <a:rPr lang="en-US" sz="2400" dirty="0"/>
              <a:t>True/False: You don’t need to wear gloves and goggles with the Nitrate Protocol because it is a chemical kit prepared commercially and therefore safe to use without safety precautions. </a:t>
            </a:r>
            <a:endParaRPr lang="en-US" sz="2400" b="1" dirty="0">
              <a:solidFill>
                <a:srgbClr val="FF0000"/>
              </a:solidFill>
            </a:endParaRPr>
          </a:p>
        </p:txBody>
      </p:sp>
    </p:spTree>
    <p:extLst>
      <p:ext uri="{BB962C8B-B14F-4D97-AF65-F5344CB8AC3E}">
        <p14:creationId xmlns:p14="http://schemas.microsoft.com/office/powerpoint/2010/main" val="32889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868414" y="6536350"/>
            <a:ext cx="805197" cy="185126"/>
          </a:xfrm>
        </p:spPr>
        <p:txBody>
          <a:bodyPr/>
          <a:lstStyle/>
          <a:p>
            <a:fld id="{7473EC50-3ED0-CA48-8147-E2073213C44D}" type="slidenum">
              <a:rPr lang="en-US" smtClean="0"/>
              <a:t>4</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1904" y="-17620"/>
            <a:ext cx="8152096" cy="1037812"/>
          </a:xfrm>
        </p:spPr>
      </p:pic>
      <p:pic>
        <p:nvPicPr>
          <p:cNvPr id="6" name="Content Placeholder 5" descr="Menu: What are nitrate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17620"/>
            <a:ext cx="1190011" cy="6875620"/>
          </a:xfrm>
        </p:spPr>
      </p:pic>
      <p:sp>
        <p:nvSpPr>
          <p:cNvPr id="2" name="Title 1"/>
          <p:cNvSpPr>
            <a:spLocks noGrp="1"/>
          </p:cNvSpPr>
          <p:nvPr>
            <p:ph type="title"/>
          </p:nvPr>
        </p:nvSpPr>
        <p:spPr>
          <a:xfrm>
            <a:off x="1279219" y="643418"/>
            <a:ext cx="7886700" cy="1325563"/>
          </a:xfrm>
        </p:spPr>
        <p:txBody>
          <a:bodyPr/>
          <a:lstStyle/>
          <a:p>
            <a:r>
              <a:rPr lang="en-US" dirty="0"/>
              <a:t>Nitrogen Cycle </a:t>
            </a:r>
          </a:p>
        </p:txBody>
      </p:sp>
      <p:pic>
        <p:nvPicPr>
          <p:cNvPr id="7" name="Content Placeholder 6" descr="Diagram of the Nitrogen cycle, showing how atmospheric nitrogen is fixed by microorganisms in the soil, then moved down the soil profile by leaching and across the landscape by run off. Excess nitrogen causes cultural eutrofication of water bodi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629" y="1525242"/>
            <a:ext cx="5161524" cy="3882319"/>
          </a:xfrm>
          <a:prstGeom prst="rect">
            <a:avLst/>
          </a:prstGeom>
          <a:ln>
            <a:noFill/>
          </a:ln>
          <a:effectLst>
            <a:softEdge rad="112500"/>
          </a:effectLst>
        </p:spPr>
      </p:pic>
      <p:sp>
        <p:nvSpPr>
          <p:cNvPr id="8" name="Content Placeholder 2"/>
          <p:cNvSpPr txBox="1">
            <a:spLocks/>
          </p:cNvSpPr>
          <p:nvPr/>
        </p:nvSpPr>
        <p:spPr>
          <a:xfrm>
            <a:off x="1279219" y="5407562"/>
            <a:ext cx="7643064" cy="13139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dirty="0"/>
              <a:t>The nitrate form of nitrogen found in natural waters comes from the atmosphere in rain, snow, fog or dry deposition by wind, from groundwater inputs, and from surface and below surface run-off that flows off and through surrounding land cover and soils. Decay of plant or animal matter in soil or sediments creates nitrates. Human activities can greatly affect the amounts of nitrate in water bodies. Illustration of a farmer on a tractor, with nitrogen-fixing legume plants in the foreground. These plants have a symbiotic relationship with nitrogen fixing-bacteria in their roots that obtain nitrogen from the atmosphere and change it into a form that can be used by plants.</a:t>
            </a:r>
          </a:p>
          <a:p>
            <a:pPr marL="0" indent="0" algn="just">
              <a:buNone/>
            </a:pPr>
            <a:endParaRPr lang="en-US" sz="1600" dirty="0"/>
          </a:p>
          <a:p>
            <a:endParaRPr lang="en-US" dirty="0"/>
          </a:p>
        </p:txBody>
      </p:sp>
    </p:spTree>
    <p:extLst>
      <p:ext uri="{BB962C8B-B14F-4D97-AF65-F5344CB8AC3E}">
        <p14:creationId xmlns:p14="http://schemas.microsoft.com/office/powerpoint/2010/main" val="1215013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49</a:t>
            </a:fld>
            <a:endParaRPr lang="en-US" dirty="0"/>
          </a:p>
        </p:txBody>
      </p:sp>
      <p:pic>
        <p:nvPicPr>
          <p:cNvPr id="6" name="Content Placeholder 3" descr="Banner: Nitrat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a:prstGeom prst="rect">
            <a:avLst/>
          </a:prstGeom>
        </p:spPr>
      </p:pic>
      <p:pic>
        <p:nvPicPr>
          <p:cNvPr id="7" name="Content Placeholder 5"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2524"/>
            <a:ext cx="1167139" cy="6845475"/>
          </a:xfrm>
          <a:prstGeom prst="rect">
            <a:avLst/>
          </a:prstGeom>
        </p:spPr>
      </p:pic>
      <p:sp>
        <p:nvSpPr>
          <p:cNvPr id="2" name="Title 1"/>
          <p:cNvSpPr>
            <a:spLocks noGrp="1"/>
          </p:cNvSpPr>
          <p:nvPr>
            <p:ph type="title"/>
          </p:nvPr>
        </p:nvSpPr>
        <p:spPr>
          <a:xfrm>
            <a:off x="1303480" y="751072"/>
            <a:ext cx="7886700" cy="1325563"/>
          </a:xfrm>
        </p:spPr>
        <p:txBody>
          <a:bodyPr/>
          <a:lstStyle/>
          <a:p>
            <a:r>
              <a:rPr lang="en-US" dirty="0"/>
              <a:t>Here’s a quick review before we move onto data entry! Answer to Question 7</a:t>
            </a:r>
          </a:p>
        </p:txBody>
      </p:sp>
      <p:sp>
        <p:nvSpPr>
          <p:cNvPr id="4" name="Content Placeholder 3"/>
          <p:cNvSpPr>
            <a:spLocks noGrp="1"/>
          </p:cNvSpPr>
          <p:nvPr>
            <p:ph sz="half" idx="2"/>
          </p:nvPr>
        </p:nvSpPr>
        <p:spPr>
          <a:xfrm>
            <a:off x="1360630" y="2005013"/>
            <a:ext cx="6939308" cy="4351338"/>
          </a:xfrm>
        </p:spPr>
        <p:txBody>
          <a:bodyPr>
            <a:normAutofit/>
          </a:bodyPr>
          <a:lstStyle/>
          <a:p>
            <a:pPr marL="0" indent="0">
              <a:buNone/>
            </a:pPr>
            <a:r>
              <a:rPr lang="en-US" sz="2400" dirty="0"/>
              <a:t>True/False: You don’t need to wear gloves and goggles with the Nitrate Protocol because it is a chemical kit prepared commercially and therefore safe to use without safety precautions. </a:t>
            </a:r>
          </a:p>
          <a:p>
            <a:pPr marL="0" indent="0">
              <a:buNone/>
            </a:pPr>
            <a:r>
              <a:rPr lang="en-US" sz="2400" b="1" dirty="0">
                <a:solidFill>
                  <a:srgbClr val="FF0000"/>
                </a:solidFill>
              </a:rPr>
              <a:t>Answer: False! Always use gloves and goggles when conducing all GLOBE hydrosphere protocols.</a:t>
            </a:r>
          </a:p>
          <a:p>
            <a:pPr marL="0" indent="0">
              <a:buNone/>
            </a:pPr>
            <a:endParaRPr lang="en-US" sz="2400" b="1" dirty="0">
              <a:solidFill>
                <a:srgbClr val="FF0000"/>
              </a:solidFill>
            </a:endParaRPr>
          </a:p>
          <a:p>
            <a:pPr marL="0" indent="0">
              <a:buNone/>
            </a:pPr>
            <a:r>
              <a:rPr lang="en-US" sz="2400" b="1" dirty="0">
                <a:solidFill>
                  <a:srgbClr val="002060"/>
                </a:solidFill>
              </a:rPr>
              <a:t>Now, let’s move onto data entry and visualization!</a:t>
            </a:r>
          </a:p>
        </p:txBody>
      </p:sp>
    </p:spTree>
    <p:extLst>
      <p:ext uri="{BB962C8B-B14F-4D97-AF65-F5344CB8AC3E}">
        <p14:creationId xmlns:p14="http://schemas.microsoft.com/office/powerpoint/2010/main" val="1429731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50</a:t>
            </a:fld>
            <a:endParaRPr lang="en-US" dirty="0"/>
          </a:p>
        </p:txBody>
      </p:sp>
      <p:pic>
        <p:nvPicPr>
          <p:cNvPr id="4"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2278" y="-51449"/>
            <a:ext cx="7971722" cy="1012908"/>
          </a:xfrm>
        </p:spPr>
      </p:pic>
      <p:pic>
        <p:nvPicPr>
          <p:cNvPr id="8" name="Content Placeholder 7" descr="Menu: Entering on the GLOBE Websit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57218"/>
            <a:ext cx="1214122" cy="6915217"/>
          </a:xfrm>
        </p:spPr>
      </p:pic>
      <p:sp>
        <p:nvSpPr>
          <p:cNvPr id="2" name="Title 1"/>
          <p:cNvSpPr>
            <a:spLocks noGrp="1"/>
          </p:cNvSpPr>
          <p:nvPr>
            <p:ph type="title"/>
          </p:nvPr>
        </p:nvSpPr>
        <p:spPr/>
        <p:txBody>
          <a:bodyPr/>
          <a:lstStyle/>
          <a:p>
            <a:r>
              <a:rPr lang="en-US" dirty="0">
                <a:solidFill>
                  <a:srgbClr val="000072"/>
                </a:solidFill>
                <a:hlinkClick r:id="rId4"/>
              </a:rPr>
              <a:t>Reporting your Data </a:t>
            </a:r>
            <a:r>
              <a:rPr lang="en-US" dirty="0">
                <a:solidFill>
                  <a:srgbClr val="000072"/>
                </a:solidFill>
              </a:rPr>
              <a:t>to GLOBE</a:t>
            </a:r>
            <a:br>
              <a:rPr lang="en-US" dirty="0">
                <a:solidFill>
                  <a:srgbClr val="000072"/>
                </a:solidFill>
              </a:rPr>
            </a:br>
            <a:endParaRPr lang="en-US" dirty="0"/>
          </a:p>
        </p:txBody>
      </p:sp>
      <p:sp>
        <p:nvSpPr>
          <p:cNvPr id="9" name="Content Placeholder 2"/>
          <p:cNvSpPr txBox="1">
            <a:spLocks/>
          </p:cNvSpPr>
          <p:nvPr/>
        </p:nvSpPr>
        <p:spPr>
          <a:xfrm>
            <a:off x="1292861" y="1845394"/>
            <a:ext cx="388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Download the Data Entry app from the </a:t>
            </a:r>
            <a:r>
              <a:rPr lang="en-US" b="1" u="sng" dirty="0">
                <a:hlinkClick r:id="rId5"/>
              </a:rPr>
              <a:t>App Store</a:t>
            </a:r>
            <a:endParaRPr lang="en-US" dirty="0"/>
          </a:p>
          <a:p>
            <a:pPr lvl="0"/>
            <a:r>
              <a:rPr lang="en-US" b="1" u="sng" dirty="0">
                <a:hlinkClick r:id="rId6"/>
              </a:rPr>
              <a:t>Live Data Entry</a:t>
            </a:r>
            <a:r>
              <a:rPr lang="en-US" dirty="0"/>
              <a:t>: These pages are for entering environmental data – collected at defined sites, according to protocol, and using approved instrumentation – for entry into the official GLOBE science database.</a:t>
            </a:r>
          </a:p>
          <a:p>
            <a:pPr lvl="0"/>
            <a:r>
              <a:rPr lang="en-US" b="1" u="sng" dirty="0">
                <a:hlinkClick r:id="rId7"/>
              </a:rPr>
              <a:t>Email Data Entry</a:t>
            </a:r>
            <a:r>
              <a:rPr lang="en-US" dirty="0"/>
              <a:t> : If connectivity is an issue, data can also be entered via email.</a:t>
            </a:r>
          </a:p>
          <a:p>
            <a:pPr marL="0" indent="0">
              <a:buNone/>
            </a:pPr>
            <a:r>
              <a:rPr lang="en-US" dirty="0"/>
              <a:t> </a:t>
            </a:r>
          </a:p>
        </p:txBody>
      </p:sp>
      <p:pic>
        <p:nvPicPr>
          <p:cNvPr id="10" name="Content Placeholder 4" descr="Screen Shot of GLOBE Science Data Entry Mobile App"/>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3542" y="1845394"/>
            <a:ext cx="2958186" cy="4351338"/>
          </a:xfrm>
          <a:prstGeom prst="rect">
            <a:avLst/>
          </a:prstGeom>
        </p:spPr>
      </p:pic>
    </p:spTree>
    <p:extLst>
      <p:ext uri="{BB962C8B-B14F-4D97-AF65-F5344CB8AC3E}">
        <p14:creationId xmlns:p14="http://schemas.microsoft.com/office/powerpoint/2010/main" val="1390510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51</a:t>
            </a:fld>
            <a:endParaRPr lang="en-US" dirty="0"/>
          </a:p>
        </p:txBody>
      </p:sp>
      <p:pic>
        <p:nvPicPr>
          <p:cNvPr id="8" name="Content Placeholder 7" descr="Menu: Entering on the GLOBE Websit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57218"/>
            <a:ext cx="1214122" cy="6915217"/>
          </a:xfrm>
        </p:spPr>
      </p:pic>
      <p:pic>
        <p:nvPicPr>
          <p:cNvPr id="4" name="Content Placeholder 3" descr="Banner: Nitrate Protocol"/>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72278" y="-51449"/>
            <a:ext cx="7971722" cy="1012908"/>
          </a:xfrm>
        </p:spPr>
      </p:pic>
      <p:sp>
        <p:nvSpPr>
          <p:cNvPr id="2" name="Title 1"/>
          <p:cNvSpPr>
            <a:spLocks noGrp="1"/>
          </p:cNvSpPr>
          <p:nvPr>
            <p:ph type="title"/>
          </p:nvPr>
        </p:nvSpPr>
        <p:spPr>
          <a:xfrm>
            <a:off x="1292861" y="1182612"/>
            <a:ext cx="7886700" cy="1325563"/>
          </a:xfrm>
        </p:spPr>
        <p:txBody>
          <a:bodyPr>
            <a:normAutofit fontScale="90000"/>
          </a:bodyPr>
          <a:lstStyle/>
          <a:p>
            <a:r>
              <a:rPr lang="en-US" dirty="0">
                <a:solidFill>
                  <a:srgbClr val="000090"/>
                </a:solidFill>
              </a:rPr>
              <a:t>Entering your data via Live Data Entry or Data Entry Mobile App </a:t>
            </a:r>
            <a:r>
              <a:rPr lang="en-US" dirty="0">
                <a:solidFill>
                  <a:schemeClr val="bg1"/>
                </a:solidFill>
              </a:rPr>
              <a:t>1</a:t>
            </a:r>
            <a:br>
              <a:rPr lang="en-US" dirty="0">
                <a:solidFill>
                  <a:srgbClr val="000090"/>
                </a:solidFill>
              </a:rPr>
            </a:br>
            <a:br>
              <a:rPr lang="en-US" dirty="0">
                <a:solidFill>
                  <a:srgbClr val="000072"/>
                </a:solidFill>
              </a:rPr>
            </a:br>
            <a:endParaRPr lang="en-US" dirty="0"/>
          </a:p>
        </p:txBody>
      </p:sp>
      <p:pic>
        <p:nvPicPr>
          <p:cNvPr id="7" name="Content Placeholder 6" descr="Screenshot of data entry form. You will need to identify your sampling site. Select Integrated hydrology, and &quot;new observation&quot; to get started. "/>
          <p:cNvPicPr>
            <a:picLocks noChangeAspect="1"/>
          </p:cNvPicPr>
          <p:nvPr/>
        </p:nvPicPr>
        <p:blipFill rotWithShape="1">
          <a:blip r:embed="rId4">
            <a:extLst>
              <a:ext uri="{28A0092B-C50C-407E-A947-70E740481C1C}">
                <a14:useLocalDpi xmlns:a14="http://schemas.microsoft.com/office/drawing/2010/main" val="0"/>
              </a:ext>
            </a:extLst>
          </a:blip>
          <a:srcRect t="2620"/>
          <a:stretch/>
        </p:blipFill>
        <p:spPr>
          <a:xfrm>
            <a:off x="2097826" y="1964987"/>
            <a:ext cx="6120626" cy="4445230"/>
          </a:xfrm>
          <a:prstGeom prst="rect">
            <a:avLst/>
          </a:prstGeom>
        </p:spPr>
      </p:pic>
    </p:spTree>
    <p:extLst>
      <p:ext uri="{BB962C8B-B14F-4D97-AF65-F5344CB8AC3E}">
        <p14:creationId xmlns:p14="http://schemas.microsoft.com/office/powerpoint/2010/main" val="1621472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52</a:t>
            </a:fld>
            <a:endParaRPr lang="en-US" dirty="0"/>
          </a:p>
        </p:txBody>
      </p:sp>
      <p:pic>
        <p:nvPicPr>
          <p:cNvPr id="4"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2278" y="-51449"/>
            <a:ext cx="7971722" cy="1012908"/>
          </a:xfrm>
        </p:spPr>
      </p:pic>
      <p:pic>
        <p:nvPicPr>
          <p:cNvPr id="8" name="Content Placeholder 7" descr="Menu: Entering on the GLOBE Websit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57218"/>
            <a:ext cx="1214122" cy="6915217"/>
          </a:xfrm>
        </p:spPr>
      </p:pic>
      <p:sp>
        <p:nvSpPr>
          <p:cNvPr id="2" name="Title 1"/>
          <p:cNvSpPr>
            <a:spLocks noGrp="1"/>
          </p:cNvSpPr>
          <p:nvPr>
            <p:ph type="title"/>
          </p:nvPr>
        </p:nvSpPr>
        <p:spPr>
          <a:xfrm>
            <a:off x="1292861" y="1182612"/>
            <a:ext cx="7886700" cy="1325563"/>
          </a:xfrm>
        </p:spPr>
        <p:txBody>
          <a:bodyPr>
            <a:normAutofit fontScale="90000"/>
          </a:bodyPr>
          <a:lstStyle/>
          <a:p>
            <a:r>
              <a:rPr lang="en-US" dirty="0">
                <a:solidFill>
                  <a:srgbClr val="000090"/>
                </a:solidFill>
              </a:rPr>
              <a:t>Entering your data via Live Data Entry or Data Entry Mobile App </a:t>
            </a:r>
            <a:r>
              <a:rPr lang="en-US" dirty="0">
                <a:solidFill>
                  <a:schemeClr val="bg1"/>
                </a:solidFill>
              </a:rPr>
              <a:t>2</a:t>
            </a:r>
            <a:br>
              <a:rPr lang="en-US" dirty="0">
                <a:solidFill>
                  <a:srgbClr val="000090"/>
                </a:solidFill>
              </a:rPr>
            </a:br>
            <a:br>
              <a:rPr lang="en-US" dirty="0">
                <a:solidFill>
                  <a:srgbClr val="000072"/>
                </a:solidFill>
              </a:rPr>
            </a:br>
            <a:endParaRPr lang="en-US" dirty="0"/>
          </a:p>
        </p:txBody>
      </p:sp>
      <p:pic>
        <p:nvPicPr>
          <p:cNvPr id="10" name="Content Placeholder 8" descr="Screenshot of third data entry screen. You will select the status of the water body (such as Normal), select the protocol from the icon (Nitrate) and be sure to enter data that identifes the Nitrate kit that is used. Enter each measurement and click &quot;add&quot; then click send data. You are done! Want to check who else has submitted nitrate data using the GLOBE Visualization system?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019" y="2101685"/>
            <a:ext cx="6968118" cy="4657262"/>
          </a:xfrm>
          <a:prstGeom prst="rect">
            <a:avLst/>
          </a:prstGeom>
        </p:spPr>
      </p:pic>
    </p:spTree>
    <p:extLst>
      <p:ext uri="{BB962C8B-B14F-4D97-AF65-F5344CB8AC3E}">
        <p14:creationId xmlns:p14="http://schemas.microsoft.com/office/powerpoint/2010/main" val="790199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53</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9510" y="0"/>
            <a:ext cx="7998283" cy="1014608"/>
          </a:xfrm>
        </p:spPr>
      </p:pic>
      <p:pic>
        <p:nvPicPr>
          <p:cNvPr id="7" name="Content Placeholder 6" descr="Menu: Understand the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59510" cy="6878011"/>
          </a:xfrm>
        </p:spPr>
      </p:pic>
      <p:sp>
        <p:nvSpPr>
          <p:cNvPr id="2" name="Title 1"/>
          <p:cNvSpPr>
            <a:spLocks noGrp="1"/>
          </p:cNvSpPr>
          <p:nvPr>
            <p:ph type="title"/>
          </p:nvPr>
        </p:nvSpPr>
        <p:spPr/>
        <p:txBody>
          <a:bodyPr/>
          <a:lstStyle/>
          <a:p>
            <a:pPr>
              <a:spcAft>
                <a:spcPts val="600"/>
              </a:spcAft>
            </a:pPr>
            <a:r>
              <a:rPr lang="en-US" dirty="0">
                <a:solidFill>
                  <a:srgbClr val="000072"/>
                </a:solidFill>
              </a:rPr>
              <a:t>Visualize and Retrieve Nitrate Data: 1/3</a:t>
            </a:r>
          </a:p>
        </p:txBody>
      </p:sp>
      <p:sp>
        <p:nvSpPr>
          <p:cNvPr id="9" name="Rectangle 8"/>
          <p:cNvSpPr/>
          <p:nvPr/>
        </p:nvSpPr>
        <p:spPr>
          <a:xfrm>
            <a:off x="1159510" y="1847094"/>
            <a:ext cx="7886700" cy="1200329"/>
          </a:xfrm>
          <a:prstGeom prst="rect">
            <a:avLst/>
          </a:prstGeom>
        </p:spPr>
        <p:txBody>
          <a:bodyPr wrap="square">
            <a:spAutoFit/>
          </a:bodyPr>
          <a:lstStyle/>
          <a:p>
            <a:pPr>
              <a:spcAft>
                <a:spcPts val="600"/>
              </a:spcAft>
            </a:pPr>
            <a:r>
              <a:rPr lang="en-US" dirty="0"/>
              <a:t>GLOBE provides the ability to view and interact with data measured across the world. Select our </a:t>
            </a:r>
            <a:r>
              <a:rPr lang="en-US" dirty="0">
                <a:hlinkClick r:id="rId4"/>
              </a:rPr>
              <a:t>visualization tool</a:t>
            </a:r>
            <a:r>
              <a:rPr lang="en-US" dirty="0"/>
              <a:t> to map, graph, filter and export nitrate data that have been measured across GLOBE protocols since 1995. Here are screenshots  steps you will use when you use the visualization tool: </a:t>
            </a:r>
          </a:p>
        </p:txBody>
      </p:sp>
      <p:pic>
        <p:nvPicPr>
          <p:cNvPr id="10" name="Content Placeholder 10" descr="Screenshot of the map interface, GLOBE visualization system.  Go to data layers and select Nitrate from dropdown men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7205" y="3106581"/>
            <a:ext cx="6222892" cy="2696587"/>
          </a:xfrm>
          <a:prstGeom prst="rect">
            <a:avLst/>
          </a:prstGeom>
        </p:spPr>
      </p:pic>
      <p:sp>
        <p:nvSpPr>
          <p:cNvPr id="11" name="Rectangle 10"/>
          <p:cNvSpPr/>
          <p:nvPr/>
        </p:nvSpPr>
        <p:spPr>
          <a:xfrm>
            <a:off x="1420956" y="6100547"/>
            <a:ext cx="8296724" cy="646331"/>
          </a:xfrm>
          <a:prstGeom prst="rect">
            <a:avLst/>
          </a:prstGeom>
        </p:spPr>
        <p:txBody>
          <a:bodyPr wrap="square">
            <a:spAutoFit/>
          </a:bodyPr>
          <a:lstStyle/>
          <a:p>
            <a:r>
              <a:rPr lang="en-US" b="1" dirty="0"/>
              <a:t>Link to step-by-step tutorials on Using the Visualization System will assist you in finding and analyzing GLOBE data: </a:t>
            </a:r>
            <a:r>
              <a:rPr lang="en-US" dirty="0">
                <a:hlinkClick r:id="rId6"/>
              </a:rPr>
              <a:t>PDF version</a:t>
            </a:r>
            <a:endParaRPr lang="en-US" dirty="0"/>
          </a:p>
        </p:txBody>
      </p:sp>
    </p:spTree>
    <p:extLst>
      <p:ext uri="{BB962C8B-B14F-4D97-AF65-F5344CB8AC3E}">
        <p14:creationId xmlns:p14="http://schemas.microsoft.com/office/powerpoint/2010/main" val="1653429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54</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9510" y="0"/>
            <a:ext cx="7998283" cy="1014608"/>
          </a:xfrm>
        </p:spPr>
      </p:pic>
      <p:pic>
        <p:nvPicPr>
          <p:cNvPr id="7" name="Content Placeholder 6" descr="Menu: Understand the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59510" cy="6878011"/>
          </a:xfrm>
        </p:spPr>
      </p:pic>
      <p:sp>
        <p:nvSpPr>
          <p:cNvPr id="2" name="Title 1"/>
          <p:cNvSpPr>
            <a:spLocks noGrp="1"/>
          </p:cNvSpPr>
          <p:nvPr>
            <p:ph type="title"/>
          </p:nvPr>
        </p:nvSpPr>
        <p:spPr/>
        <p:txBody>
          <a:bodyPr/>
          <a:lstStyle/>
          <a:p>
            <a:pPr>
              <a:spcAft>
                <a:spcPts val="600"/>
              </a:spcAft>
            </a:pPr>
            <a:r>
              <a:rPr lang="en-US" dirty="0">
                <a:solidFill>
                  <a:srgbClr val="000072"/>
                </a:solidFill>
              </a:rPr>
              <a:t>Visualize and Retrieve Nitrate Data: 2/3</a:t>
            </a:r>
          </a:p>
        </p:txBody>
      </p:sp>
      <p:sp>
        <p:nvSpPr>
          <p:cNvPr id="11" name="Content Placeholder 2"/>
          <p:cNvSpPr txBox="1">
            <a:spLocks/>
          </p:cNvSpPr>
          <p:nvPr/>
        </p:nvSpPr>
        <p:spPr>
          <a:xfrm>
            <a:off x="1425084" y="1847094"/>
            <a:ext cx="7467135" cy="654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dirty="0"/>
              <a:t>Select the sampling site for which you need  nitrate data,  and a box will open with data summary for that site. </a:t>
            </a:r>
          </a:p>
        </p:txBody>
      </p:sp>
      <p:pic>
        <p:nvPicPr>
          <p:cNvPr id="8" name="Content Placeholder 12" descr="Identify the date or range of dates for which you wish to examine data. Locations wehre nitrate data is available for the time period you selected will be identified by icon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712" y="2501823"/>
            <a:ext cx="7110296" cy="4032413"/>
          </a:xfrm>
          <a:prstGeom prst="rect">
            <a:avLst/>
          </a:prstGeom>
        </p:spPr>
      </p:pic>
    </p:spTree>
    <p:extLst>
      <p:ext uri="{BB962C8B-B14F-4D97-AF65-F5344CB8AC3E}">
        <p14:creationId xmlns:p14="http://schemas.microsoft.com/office/powerpoint/2010/main" val="1164126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55</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9510" y="0"/>
            <a:ext cx="7998283" cy="1014608"/>
          </a:xfrm>
        </p:spPr>
      </p:pic>
      <p:pic>
        <p:nvPicPr>
          <p:cNvPr id="7" name="Content Placeholder 6" descr="Menu: Understand the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59510" cy="6878011"/>
          </a:xfrm>
        </p:spPr>
      </p:pic>
      <p:sp>
        <p:nvSpPr>
          <p:cNvPr id="2" name="Title 1"/>
          <p:cNvSpPr>
            <a:spLocks noGrp="1"/>
          </p:cNvSpPr>
          <p:nvPr>
            <p:ph type="title"/>
          </p:nvPr>
        </p:nvSpPr>
        <p:spPr/>
        <p:txBody>
          <a:bodyPr/>
          <a:lstStyle/>
          <a:p>
            <a:pPr>
              <a:spcAft>
                <a:spcPts val="600"/>
              </a:spcAft>
            </a:pPr>
            <a:r>
              <a:rPr lang="en-US" dirty="0">
                <a:solidFill>
                  <a:srgbClr val="000072"/>
                </a:solidFill>
              </a:rPr>
              <a:t>Visualize and Retrieve Nitrate Data: 3/3</a:t>
            </a:r>
          </a:p>
        </p:txBody>
      </p:sp>
      <p:pic>
        <p:nvPicPr>
          <p:cNvPr id="9" name="Content Placeholder 14" descr="Screenshot of map interface.  If you click on one of the icons, it will open to a map note providing nitrate data for that location and time. Follow instructions in the tutorial to dowload data as a .csv file for analysi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021" y="2053842"/>
            <a:ext cx="7583214" cy="3990119"/>
          </a:xfrm>
          <a:prstGeom prst="rect">
            <a:avLst/>
          </a:prstGeom>
        </p:spPr>
      </p:pic>
    </p:spTree>
    <p:extLst>
      <p:ext uri="{BB962C8B-B14F-4D97-AF65-F5344CB8AC3E}">
        <p14:creationId xmlns:p14="http://schemas.microsoft.com/office/powerpoint/2010/main" val="441169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73EC50-3ED0-CA48-8147-E2073213C44D}" type="slidenum">
              <a:rPr lang="en-US" smtClean="0"/>
              <a:t>56</a:t>
            </a:fld>
            <a:endParaRPr lang="en-US" dirty="0"/>
          </a:p>
        </p:txBody>
      </p:sp>
      <p:pic>
        <p:nvPicPr>
          <p:cNvPr id="6"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p:spPr>
      </p:pic>
      <p:pic>
        <p:nvPicPr>
          <p:cNvPr id="7" name="Content Placeholder 11" descr="Menu: Quiz yoursel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1" y="-1"/>
            <a:ext cx="1132031" cy="6858001"/>
          </a:xfrm>
        </p:spPr>
      </p:pic>
      <p:sp>
        <p:nvSpPr>
          <p:cNvPr id="2" name="Title 1"/>
          <p:cNvSpPr>
            <a:spLocks noGrp="1"/>
          </p:cNvSpPr>
          <p:nvPr>
            <p:ph type="title"/>
          </p:nvPr>
        </p:nvSpPr>
        <p:spPr/>
        <p:txBody>
          <a:bodyPr/>
          <a:lstStyle/>
          <a:p>
            <a:r>
              <a:rPr lang="en-US" dirty="0">
                <a:solidFill>
                  <a:srgbClr val="000090"/>
                </a:solidFill>
              </a:rPr>
              <a:t>Review questions to help you prepare to conduct the Nitrate Protocol</a:t>
            </a:r>
          </a:p>
        </p:txBody>
      </p:sp>
      <p:pic>
        <p:nvPicPr>
          <p:cNvPr id="5" name="Picture 4" descr="watermark of student using a probe, measuring a parameter in a bucket sample.   Artistic background to text."/>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159510" y="1325143"/>
            <a:ext cx="8015979" cy="5532857"/>
          </a:xfrm>
          <a:prstGeom prst="rect">
            <a:avLst/>
          </a:prstGeom>
        </p:spPr>
      </p:pic>
      <p:sp>
        <p:nvSpPr>
          <p:cNvPr id="3" name="Content Placeholder 2"/>
          <p:cNvSpPr>
            <a:spLocks noGrp="1"/>
          </p:cNvSpPr>
          <p:nvPr>
            <p:ph sz="half" idx="1"/>
          </p:nvPr>
        </p:nvSpPr>
        <p:spPr>
          <a:xfrm>
            <a:off x="1281298" y="1915902"/>
            <a:ext cx="7528165" cy="4351338"/>
          </a:xfrm>
        </p:spPr>
        <p:txBody>
          <a:bodyPr>
            <a:normAutofit fontScale="92500" lnSpcReduction="10000"/>
          </a:bodyPr>
          <a:lstStyle/>
          <a:p>
            <a:pPr marL="342900" indent="-342900">
              <a:buFont typeface="+mj-lt"/>
              <a:buAutoNum type="arabicPeriod"/>
            </a:pPr>
            <a:r>
              <a:rPr lang="en-US" b="1" dirty="0"/>
              <a:t>Why are scientists interested in nitrates in water bodies? </a:t>
            </a:r>
          </a:p>
          <a:p>
            <a:pPr marL="342900" indent="-342900">
              <a:buFont typeface="+mj-lt"/>
              <a:buAutoNum type="arabicPeriod"/>
            </a:pPr>
            <a:r>
              <a:rPr lang="en-US" b="1" dirty="0"/>
              <a:t>True/false Nitrogen is found in the atmosphere, biosphere, lithosphere and hydrosphere. </a:t>
            </a:r>
          </a:p>
          <a:p>
            <a:pPr marL="342900" indent="-342900">
              <a:buFont typeface="+mj-lt"/>
              <a:buAutoNum type="arabicPeriod"/>
            </a:pPr>
            <a:r>
              <a:rPr lang="en-US" b="1" dirty="0"/>
              <a:t>What is eutrophication? What role might nitrates have in the creation of eutrophic waters? </a:t>
            </a:r>
          </a:p>
          <a:p>
            <a:pPr marL="342900" indent="-342900">
              <a:buFont typeface="+mj-lt"/>
              <a:buAutoNum type="arabicPeriod"/>
            </a:pPr>
            <a:r>
              <a:rPr lang="en-US" b="1" dirty="0"/>
              <a:t>What happens to dissolved oxygen in highly eutrophic waters? </a:t>
            </a:r>
          </a:p>
          <a:p>
            <a:pPr marL="342900" indent="-342900">
              <a:buFont typeface="+mj-lt"/>
              <a:buAutoNum type="arabicPeriod"/>
            </a:pPr>
            <a:r>
              <a:rPr lang="en-US" b="1" dirty="0"/>
              <a:t>What are the safety precautions you should take when doing any of the hydrology protocols? </a:t>
            </a:r>
          </a:p>
          <a:p>
            <a:pPr marL="342900" indent="-342900">
              <a:buFont typeface="+mj-lt"/>
              <a:buAutoNum type="arabicPeriod"/>
            </a:pPr>
            <a:r>
              <a:rPr lang="en-US" b="1" dirty="0"/>
              <a:t>Most natural waters have nitrate levels lower than/ more than 0 mg/L NO</a:t>
            </a:r>
            <a:r>
              <a:rPr lang="en-US" b="1" baseline="-25000" dirty="0"/>
              <a:t>3</a:t>
            </a:r>
            <a:r>
              <a:rPr lang="en-US" b="1" baseline="30000" dirty="0"/>
              <a:t>- </a:t>
            </a:r>
            <a:r>
              <a:rPr lang="en-US" b="1" dirty="0"/>
              <a:t>-</a:t>
            </a:r>
          </a:p>
          <a:p>
            <a:pPr marL="342900" indent="-342900">
              <a:buFont typeface="+mj-lt"/>
              <a:buAutoNum type="arabicPeriod"/>
            </a:pPr>
            <a:r>
              <a:rPr lang="en-US" b="1" dirty="0"/>
              <a:t>Why do you need to test your kit against a nitrate-nitrogen control standard? </a:t>
            </a:r>
          </a:p>
          <a:p>
            <a:pPr marL="342900" indent="-342900">
              <a:buFont typeface="+mj-lt"/>
              <a:buAutoNum type="arabicPeriod"/>
            </a:pPr>
            <a:r>
              <a:rPr lang="en-US" b="1" dirty="0"/>
              <a:t>Your three measurements should be within ___ ppm of the average if you are conducting a low range test. </a:t>
            </a:r>
          </a:p>
          <a:p>
            <a:pPr marL="342900" indent="-342900">
              <a:buFont typeface="+mj-lt"/>
              <a:buAutoNum type="arabicPeriod"/>
            </a:pPr>
            <a:r>
              <a:rPr lang="en-US" b="1" dirty="0"/>
              <a:t>What do you think could cause an increase in nitrogen in a water body? What would you look for? </a:t>
            </a:r>
          </a:p>
          <a:p>
            <a:endParaRPr lang="en-US" dirty="0"/>
          </a:p>
        </p:txBody>
      </p:sp>
    </p:spTree>
    <p:extLst>
      <p:ext uri="{BB962C8B-B14F-4D97-AF65-F5344CB8AC3E}">
        <p14:creationId xmlns:p14="http://schemas.microsoft.com/office/powerpoint/2010/main" val="1705929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57</a:t>
            </a:fld>
            <a:endParaRPr lang="en-US" dirty="0"/>
          </a:p>
        </p:txBody>
      </p:sp>
      <p:pic>
        <p:nvPicPr>
          <p:cNvPr id="6" name="Content Placeholder 3"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20" y="12525"/>
            <a:ext cx="8063560" cy="989557"/>
          </a:xfrm>
        </p:spPr>
      </p:pic>
      <p:pic>
        <p:nvPicPr>
          <p:cNvPr id="7" name="Content Placeholder 11" descr="Menu: Quiz yoursel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1" y="-1"/>
            <a:ext cx="1132031" cy="6858001"/>
          </a:xfrm>
        </p:spPr>
      </p:pic>
      <p:sp>
        <p:nvSpPr>
          <p:cNvPr id="2" name="Title 1"/>
          <p:cNvSpPr>
            <a:spLocks noGrp="1"/>
          </p:cNvSpPr>
          <p:nvPr>
            <p:ph type="title"/>
          </p:nvPr>
        </p:nvSpPr>
        <p:spPr/>
        <p:txBody>
          <a:bodyPr/>
          <a:lstStyle/>
          <a:p>
            <a:r>
              <a:rPr lang="en-US" dirty="0">
                <a:solidFill>
                  <a:srgbClr val="000090"/>
                </a:solidFill>
              </a:rPr>
              <a:t>You are done! </a:t>
            </a:r>
          </a:p>
        </p:txBody>
      </p:sp>
      <p:pic>
        <p:nvPicPr>
          <p:cNvPr id="5" name="Picture 4" descr="watermark of student using a probe, measuring a parameter in a bucket sample.  Artistic background to the text."/>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159510" y="1325143"/>
            <a:ext cx="8015979" cy="5532857"/>
          </a:xfrm>
          <a:prstGeom prst="rect">
            <a:avLst/>
          </a:prstGeom>
        </p:spPr>
      </p:pic>
      <p:sp>
        <p:nvSpPr>
          <p:cNvPr id="8" name="TextBox 7"/>
          <p:cNvSpPr txBox="1"/>
          <p:nvPr/>
        </p:nvSpPr>
        <p:spPr>
          <a:xfrm>
            <a:off x="1392673" y="1714049"/>
            <a:ext cx="7394488" cy="3139321"/>
          </a:xfrm>
          <a:prstGeom prst="rect">
            <a:avLst/>
          </a:prstGeom>
          <a:noFill/>
        </p:spPr>
        <p:txBody>
          <a:bodyPr wrap="square" rtlCol="0">
            <a:spAutoFit/>
          </a:bodyPr>
          <a:lstStyle/>
          <a:p>
            <a:r>
              <a:rPr lang="en-US" sz="1600" dirty="0"/>
              <a:t> </a:t>
            </a:r>
          </a:p>
          <a:p>
            <a:r>
              <a:rPr lang="en-US" sz="1600" dirty="0"/>
              <a:t>You have now completed the slide stack. If you are ready to take the quiz, sign on and take the quiz corresponding to </a:t>
            </a:r>
            <a:r>
              <a:rPr lang="en-US" sz="1600" b="1" dirty="0">
                <a:solidFill>
                  <a:srgbClr val="000090"/>
                </a:solidFill>
              </a:rPr>
              <a:t>Water Nitrate Protocol.</a:t>
            </a:r>
          </a:p>
          <a:p>
            <a:endParaRPr lang="en-US" sz="1600" dirty="0"/>
          </a:p>
          <a:p>
            <a:r>
              <a:rPr lang="en-US" sz="1600" dirty="0"/>
              <a:t>You can also review the slide stack, post questions on the discussion board, or look at the FAQs on the next page. </a:t>
            </a:r>
          </a:p>
          <a:p>
            <a:endParaRPr lang="en-US" sz="1600" dirty="0"/>
          </a:p>
          <a:p>
            <a:r>
              <a:rPr lang="en-US" sz="1600" dirty="0"/>
              <a:t>When you pass the quiz, you are ready to take </a:t>
            </a:r>
            <a:r>
              <a:rPr lang="en-US" sz="1600" b="1" dirty="0">
                <a:solidFill>
                  <a:srgbClr val="000090"/>
                </a:solidFill>
              </a:rPr>
              <a:t>Water Nitrate Protocol </a:t>
            </a:r>
            <a:r>
              <a:rPr lang="en-US" sz="1600" dirty="0"/>
              <a:t>measurements! </a:t>
            </a:r>
          </a:p>
          <a:p>
            <a:endParaRPr lang="en-US" sz="1600" dirty="0"/>
          </a:p>
          <a:p>
            <a:r>
              <a:rPr lang="en-US" sz="1600" dirty="0"/>
              <a:t>When you are done, please complete the eTraining feedback form so that we can improve this product! Thank you! </a:t>
            </a:r>
          </a:p>
          <a:p>
            <a:endParaRPr lang="en-US" dirty="0"/>
          </a:p>
        </p:txBody>
      </p:sp>
      <p:pic>
        <p:nvPicPr>
          <p:cNvPr id="9" name="Content Placeholder 16" descr="screenshot of the eTraining portal, showing where you can find the eTraining Feedback form on the left menu bar.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177" y="4521585"/>
            <a:ext cx="3986580" cy="1834609"/>
          </a:xfrm>
          <a:prstGeom prst="rect">
            <a:avLst/>
          </a:prstGeom>
        </p:spPr>
      </p:pic>
      <p:cxnSp>
        <p:nvCxnSpPr>
          <p:cNvPr id="11" name="Straight Arrow Connector 10" descr="arrow pointing to the eTraining Feedback form"/>
          <p:cNvCxnSpPr/>
          <p:nvPr/>
        </p:nvCxnSpPr>
        <p:spPr>
          <a:xfrm>
            <a:off x="3084071" y="4480019"/>
            <a:ext cx="1331020" cy="11795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041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73EC50-3ED0-CA48-8147-E2073213C44D}" type="slidenum">
              <a:rPr lang="en-US" smtClean="0"/>
              <a:t>58</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9211" y="0"/>
            <a:ext cx="8076931" cy="989556"/>
          </a:xfrm>
        </p:spPr>
      </p:pic>
      <p:pic>
        <p:nvPicPr>
          <p:cNvPr id="6" name="Content Placeholder 6" descr="Menu: Additional information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684" y="-12526"/>
            <a:ext cx="1221827" cy="6858000"/>
          </a:xfrm>
        </p:spPr>
      </p:pic>
      <p:sp>
        <p:nvSpPr>
          <p:cNvPr id="2" name="Title 1"/>
          <p:cNvSpPr>
            <a:spLocks noGrp="1"/>
          </p:cNvSpPr>
          <p:nvPr>
            <p:ph type="title"/>
          </p:nvPr>
        </p:nvSpPr>
        <p:spPr>
          <a:xfrm>
            <a:off x="1259442" y="779978"/>
            <a:ext cx="7886700" cy="1325563"/>
          </a:xfrm>
        </p:spPr>
        <p:txBody>
          <a:bodyPr/>
          <a:lstStyle/>
          <a:p>
            <a:r>
              <a:rPr lang="en-US" dirty="0">
                <a:solidFill>
                  <a:srgbClr val="000090"/>
                </a:solidFill>
              </a:rPr>
              <a:t>FAQ:  Frequently Asked Questions</a:t>
            </a:r>
          </a:p>
        </p:txBody>
      </p:sp>
      <p:sp>
        <p:nvSpPr>
          <p:cNvPr id="3" name="Content Placeholder 2"/>
          <p:cNvSpPr>
            <a:spLocks noGrp="1"/>
          </p:cNvSpPr>
          <p:nvPr>
            <p:ph sz="half" idx="1"/>
          </p:nvPr>
        </p:nvSpPr>
        <p:spPr>
          <a:xfrm>
            <a:off x="1441938" y="1895963"/>
            <a:ext cx="7227277" cy="4351338"/>
          </a:xfrm>
        </p:spPr>
        <p:txBody>
          <a:bodyPr>
            <a:normAutofit fontScale="85000" lnSpcReduction="20000"/>
          </a:bodyPr>
          <a:lstStyle/>
          <a:p>
            <a:pPr marL="0" indent="0">
              <a:buNone/>
            </a:pPr>
            <a:r>
              <a:rPr lang="en-US" b="1" dirty="0">
                <a:solidFill>
                  <a:srgbClr val="000072"/>
                </a:solidFill>
              </a:rPr>
              <a:t>Is it okay for my water to have a nitrate measurement of 0? </a:t>
            </a:r>
          </a:p>
          <a:p>
            <a:pPr marL="0" indent="0">
              <a:buNone/>
            </a:pPr>
            <a:r>
              <a:rPr lang="en-US" b="1" dirty="0"/>
              <a:t>Yes, a 0 ppm value indicates that the amount of nitrate (if any) in the water is below the detection limit (usually 0.1 ppm N-NO3) of the nitrate kit you are using. Many water bodies may have 0 ppm N-NO3 most of the year.</a:t>
            </a:r>
          </a:p>
          <a:p>
            <a:pPr marL="0" indent="0">
              <a:buNone/>
            </a:pPr>
            <a:endParaRPr lang="en-US" b="1" dirty="0"/>
          </a:p>
          <a:p>
            <a:pPr marL="0" indent="0">
              <a:buNone/>
            </a:pPr>
            <a:r>
              <a:rPr lang="en-US" b="1" dirty="0">
                <a:solidFill>
                  <a:srgbClr val="000072"/>
                </a:solidFill>
              </a:rPr>
              <a:t>What happens if my water turns a different color, instead of pink, during the testing process? </a:t>
            </a:r>
          </a:p>
          <a:p>
            <a:pPr marL="0" indent="0">
              <a:buNone/>
            </a:pPr>
            <a:r>
              <a:rPr lang="en-US" b="1" dirty="0"/>
              <a:t>You probably cannot use the kit you are currently using, as the chemicals have expired.</a:t>
            </a:r>
          </a:p>
          <a:p>
            <a:pPr marL="0" indent="0">
              <a:buNone/>
            </a:pPr>
            <a:endParaRPr lang="en-US" b="1" dirty="0">
              <a:solidFill>
                <a:srgbClr val="000072"/>
              </a:solidFill>
            </a:endParaRPr>
          </a:p>
          <a:p>
            <a:pPr marL="0" indent="0">
              <a:buNone/>
            </a:pPr>
            <a:r>
              <a:rPr lang="en-US" b="1" dirty="0">
                <a:solidFill>
                  <a:srgbClr val="000072"/>
                </a:solidFill>
              </a:rPr>
              <a:t>Is it okay for nitrate values to fluctuate a lot in a short period of time? </a:t>
            </a:r>
            <a:r>
              <a:rPr lang="en-US" b="1" dirty="0"/>
              <a:t>Yes, after precipitation events runoff from surrounding land cover and soils containing nitrates can go into a stream, lake, or estuary and cause the nitrate levels to rise. After the storm or snow melt, the levels may decline.</a:t>
            </a:r>
          </a:p>
          <a:p>
            <a:pPr marL="0" indent="0">
              <a:buNone/>
            </a:pPr>
            <a:endParaRPr lang="en-US" b="1" dirty="0"/>
          </a:p>
          <a:p>
            <a:pPr marL="0" indent="0">
              <a:buNone/>
            </a:pPr>
            <a:r>
              <a:rPr lang="en-US" b="1" dirty="0">
                <a:solidFill>
                  <a:srgbClr val="000072"/>
                </a:solidFill>
              </a:rPr>
              <a:t>Is it OK to use a zinc-based nitrate kit? </a:t>
            </a:r>
            <a:r>
              <a:rPr lang="en-US" b="1" dirty="0"/>
              <a:t>Yes. While the cadmium-based kits give more accurate values in the low nitrate waters, we realize that school regulations do not allow some GLOBE schools to use the cadmium-based kits. If this is the situation at your school, use the zinc-based kits. Please designate on the site definition page the type of kit you are using. </a:t>
            </a:r>
            <a:endParaRPr lang="en-US" b="1" dirty="0">
              <a:latin typeface="Arial" charset="0"/>
            </a:endParaRPr>
          </a:p>
          <a:p>
            <a:endParaRPr lang="en-US" dirty="0"/>
          </a:p>
        </p:txBody>
      </p:sp>
      <p:pic>
        <p:nvPicPr>
          <p:cNvPr id="7" name="Picture 6" descr="Watermark Illustration of a student taking a water measurement using a probe"/>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118480" y="1465909"/>
            <a:ext cx="7978391" cy="5421025"/>
          </a:xfrm>
          <a:prstGeom prst="rect">
            <a:avLst/>
          </a:prstGeom>
        </p:spPr>
      </p:pic>
    </p:spTree>
    <p:extLst>
      <p:ext uri="{BB962C8B-B14F-4D97-AF65-F5344CB8AC3E}">
        <p14:creationId xmlns:p14="http://schemas.microsoft.com/office/powerpoint/2010/main" val="1164236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5</a:t>
            </a:fld>
            <a:endParaRPr lang="en-US" dirty="0"/>
          </a:p>
        </p:txBody>
      </p:sp>
      <p:pic>
        <p:nvPicPr>
          <p:cNvPr id="6" name="Content Placeholder 5" descr="Banner: Nitrate Protoco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59510" y="0"/>
            <a:ext cx="7984490" cy="1042602"/>
          </a:xfrm>
        </p:spPr>
      </p:pic>
      <p:pic>
        <p:nvPicPr>
          <p:cNvPr id="5" name="Content Placeholder 4" descr="Menu: Why collect nitrate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0"/>
            <a:ext cx="1248103" cy="6858000"/>
          </a:xfrm>
        </p:spPr>
      </p:pic>
      <p:sp>
        <p:nvSpPr>
          <p:cNvPr id="2" name="Title 1"/>
          <p:cNvSpPr>
            <a:spLocks noGrp="1"/>
          </p:cNvSpPr>
          <p:nvPr>
            <p:ph type="title"/>
          </p:nvPr>
        </p:nvSpPr>
        <p:spPr>
          <a:xfrm>
            <a:off x="1316530" y="937544"/>
            <a:ext cx="5789930" cy="1042602"/>
          </a:xfrm>
        </p:spPr>
        <p:txBody>
          <a:bodyPr/>
          <a:lstStyle/>
          <a:p>
            <a:r>
              <a:rPr lang="en-US" dirty="0">
                <a:solidFill>
                  <a:srgbClr val="000072"/>
                </a:solidFill>
              </a:rPr>
              <a:t>Why Collect Water Nitrate Data?</a:t>
            </a:r>
          </a:p>
        </p:txBody>
      </p:sp>
      <p:sp>
        <p:nvSpPr>
          <p:cNvPr id="9" name="Content Placeholder 2"/>
          <p:cNvSpPr txBox="1">
            <a:spLocks/>
          </p:cNvSpPr>
          <p:nvPr/>
        </p:nvSpPr>
        <p:spPr>
          <a:xfrm>
            <a:off x="1427624" y="1912051"/>
            <a:ext cx="4014171" cy="4809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t>Scientists often call nitrogen a “limiting nutrient” because when nitrogen is found in low amounts, plants use up all the available nitrogen in the water and cannot grow or reproduce anymore. So, it “limits” the amount of plants in the water. Many plants that use nitrogen are microscopic algae, or phytoplankton. Additional amounts of nitrogen added to the water may allow the plants to grow and reproduce more.</a:t>
            </a:r>
          </a:p>
          <a:p>
            <a:endParaRPr lang="en-US" dirty="0"/>
          </a:p>
        </p:txBody>
      </p:sp>
      <p:pic>
        <p:nvPicPr>
          <p:cNvPr id="10" name="Content Placeholder 9" descr="View through a100x power microscope of freshwater green algae, appearing as strands of cell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913" y="1912051"/>
            <a:ext cx="2805492" cy="2719464"/>
          </a:xfrm>
          <a:prstGeom prst="rect">
            <a:avLst/>
          </a:prstGeom>
        </p:spPr>
      </p:pic>
      <p:sp>
        <p:nvSpPr>
          <p:cNvPr id="11" name="TextBox 10"/>
          <p:cNvSpPr txBox="1"/>
          <p:nvPr/>
        </p:nvSpPr>
        <p:spPr>
          <a:xfrm>
            <a:off x="5925913" y="4720733"/>
            <a:ext cx="3116109" cy="461665"/>
          </a:xfrm>
          <a:prstGeom prst="rect">
            <a:avLst/>
          </a:prstGeom>
          <a:noFill/>
        </p:spPr>
        <p:txBody>
          <a:bodyPr wrap="none" rtlCol="0">
            <a:spAutoFit/>
          </a:bodyPr>
          <a:lstStyle/>
          <a:p>
            <a:r>
              <a:rPr lang="en-US" sz="1200" dirty="0"/>
              <a:t>Freshwater green algae, 100x.</a:t>
            </a:r>
          </a:p>
          <a:p>
            <a:r>
              <a:rPr lang="en-US" sz="1200" dirty="0"/>
              <a:t>Credit: </a:t>
            </a:r>
            <a:r>
              <a:rPr lang="en-US" sz="1200" i="1" dirty="0">
                <a:hlinkClick r:id="rId5" tooltip="en:User:Rozzychan~enwiki"/>
              </a:rPr>
              <a:t>Rozzychan~enwiki</a:t>
            </a:r>
            <a:r>
              <a:rPr lang="en-US" sz="1200" i="1" dirty="0"/>
              <a:t> , Creative Commons.</a:t>
            </a:r>
            <a:r>
              <a:rPr lang="en-US" sz="1200" dirty="0"/>
              <a:t> </a:t>
            </a:r>
          </a:p>
        </p:txBody>
      </p:sp>
    </p:spTree>
    <p:extLst>
      <p:ext uri="{BB962C8B-B14F-4D97-AF65-F5344CB8AC3E}">
        <p14:creationId xmlns:p14="http://schemas.microsoft.com/office/powerpoint/2010/main" val="932303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73EC50-3ED0-CA48-8147-E2073213C44D}" type="slidenum">
              <a:rPr lang="en-US" smtClean="0"/>
              <a:t>59</a:t>
            </a:fld>
            <a:endParaRPr lang="en-US" dirty="0"/>
          </a:p>
        </p:txBody>
      </p:sp>
      <p:pic>
        <p:nvPicPr>
          <p:cNvPr id="5" name="Content Placeholder 4" descr="Banner: Nitrate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19" y="0"/>
            <a:ext cx="8076931" cy="989556"/>
          </a:xfrm>
        </p:spPr>
      </p:pic>
      <p:pic>
        <p:nvPicPr>
          <p:cNvPr id="6" name="Content Placeholder 6" descr="Menu: Additional information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684" y="-12526"/>
            <a:ext cx="1221827" cy="6858000"/>
          </a:xfrm>
        </p:spPr>
      </p:pic>
      <p:sp>
        <p:nvSpPr>
          <p:cNvPr id="2" name="Title 1"/>
          <p:cNvSpPr>
            <a:spLocks noGrp="1"/>
          </p:cNvSpPr>
          <p:nvPr>
            <p:ph type="title"/>
          </p:nvPr>
        </p:nvSpPr>
        <p:spPr/>
        <p:txBody>
          <a:bodyPr/>
          <a:lstStyle/>
          <a:p>
            <a:r>
              <a:rPr lang="en-US" dirty="0">
                <a:solidFill>
                  <a:schemeClr val="accent5">
                    <a:lumMod val="50000"/>
                  </a:schemeClr>
                </a:solidFill>
              </a:rPr>
              <a:t>Questions for Further Research and Investigation</a:t>
            </a:r>
          </a:p>
        </p:txBody>
      </p:sp>
      <p:sp>
        <p:nvSpPr>
          <p:cNvPr id="3" name="Content Placeholder 2"/>
          <p:cNvSpPr>
            <a:spLocks noGrp="1"/>
          </p:cNvSpPr>
          <p:nvPr>
            <p:ph sz="half" idx="1"/>
          </p:nvPr>
        </p:nvSpPr>
        <p:spPr>
          <a:xfrm>
            <a:off x="1441938" y="1895963"/>
            <a:ext cx="7227277" cy="4351338"/>
          </a:xfrm>
        </p:spPr>
        <p:txBody>
          <a:bodyPr>
            <a:normAutofit/>
          </a:bodyPr>
          <a:lstStyle/>
          <a:p>
            <a:r>
              <a:rPr lang="en-US" b="1" dirty="0"/>
              <a:t>Why do you think there may be a seasonal pattern in nitrate data?</a:t>
            </a:r>
          </a:p>
          <a:p>
            <a:endParaRPr lang="en-US" b="1" dirty="0"/>
          </a:p>
          <a:p>
            <a:r>
              <a:rPr lang="en-US" b="1" dirty="0"/>
              <a:t>Is there a relationship between the amount of nitrate at your site and the type of land cover in your watershed?</a:t>
            </a:r>
          </a:p>
          <a:p>
            <a:endParaRPr lang="en-US" b="1" dirty="0"/>
          </a:p>
          <a:p>
            <a:r>
              <a:rPr lang="en-US" b="1" dirty="0"/>
              <a:t>Does temperature affect the amount of nitrate in water?</a:t>
            </a:r>
          </a:p>
          <a:p>
            <a:endParaRPr lang="en-US" b="1" dirty="0"/>
          </a:p>
          <a:p>
            <a:r>
              <a:rPr lang="en-US" b="1" dirty="0"/>
              <a:t>Is there are relationship between the types of soil in the watershed and the amount of nitrate in the water body?</a:t>
            </a:r>
          </a:p>
          <a:p>
            <a:endParaRPr lang="en-US" dirty="0"/>
          </a:p>
        </p:txBody>
      </p:sp>
      <p:pic>
        <p:nvPicPr>
          <p:cNvPr id="7" name="Picture 6" descr="watermark Illustration of a student taking a water measurement using a probe"/>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165609" y="1436975"/>
            <a:ext cx="7978391" cy="5421025"/>
          </a:xfrm>
          <a:prstGeom prst="rect">
            <a:avLst/>
          </a:prstGeom>
        </p:spPr>
      </p:pic>
    </p:spTree>
    <p:extLst>
      <p:ext uri="{BB962C8B-B14F-4D97-AF65-F5344CB8AC3E}">
        <p14:creationId xmlns:p14="http://schemas.microsoft.com/office/powerpoint/2010/main" val="366145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llustration of a student taking a water measurement using a probe"/>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137398" y="1424449"/>
            <a:ext cx="7978391" cy="5421025"/>
          </a:xfrm>
          <a:prstGeom prst="rect">
            <a:avLst/>
          </a:prstGeom>
        </p:spPr>
      </p:pic>
      <p:sp>
        <p:nvSpPr>
          <p:cNvPr id="4" name="Slide Number Placeholder 3"/>
          <p:cNvSpPr>
            <a:spLocks noGrp="1"/>
          </p:cNvSpPr>
          <p:nvPr>
            <p:ph type="sldNum" sz="quarter" idx="12"/>
          </p:nvPr>
        </p:nvSpPr>
        <p:spPr/>
        <p:txBody>
          <a:bodyPr/>
          <a:lstStyle/>
          <a:p>
            <a:fld id="{7473EC50-3ED0-CA48-8147-E2073213C44D}" type="slidenum">
              <a:rPr lang="en-US" smtClean="0"/>
              <a:t>60</a:t>
            </a:fld>
            <a:endParaRPr lang="en-US" dirty="0"/>
          </a:p>
        </p:txBody>
      </p:sp>
      <p:pic>
        <p:nvPicPr>
          <p:cNvPr id="5" name="Content Placeholder 4" descr="Banner: Nitrate Protocol"/>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8804" y="0"/>
            <a:ext cx="8076931" cy="989556"/>
          </a:xfrm>
        </p:spPr>
      </p:pic>
      <p:pic>
        <p:nvPicPr>
          <p:cNvPr id="6" name="Content Placeholder 6" descr="Menu: Additional information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684" y="-12526"/>
            <a:ext cx="1221827" cy="6858000"/>
          </a:xfrm>
        </p:spPr>
      </p:pic>
      <p:sp>
        <p:nvSpPr>
          <p:cNvPr id="2" name="Title 1"/>
          <p:cNvSpPr>
            <a:spLocks noGrp="1"/>
          </p:cNvSpPr>
          <p:nvPr>
            <p:ph type="title"/>
          </p:nvPr>
        </p:nvSpPr>
        <p:spPr>
          <a:xfrm>
            <a:off x="1229089" y="1169885"/>
            <a:ext cx="7886700" cy="1204776"/>
          </a:xfrm>
        </p:spPr>
        <p:txBody>
          <a:bodyPr>
            <a:normAutofit fontScale="90000"/>
          </a:bodyPr>
          <a:lstStyle/>
          <a:p>
            <a:br>
              <a:rPr lang="en-US" sz="2700" dirty="0">
                <a:latin typeface="+mn-lt"/>
              </a:rPr>
            </a:br>
            <a:r>
              <a:rPr lang="en-US" sz="2700" dirty="0">
                <a:latin typeface="+mn-lt"/>
              </a:rPr>
              <a:t>We want your Feedback! </a:t>
            </a:r>
            <a:br>
              <a:rPr lang="en-US" sz="2700" dirty="0">
                <a:latin typeface="+mn-lt"/>
              </a:rPr>
            </a:br>
            <a:br>
              <a:rPr lang="en-US" sz="2000" dirty="0">
                <a:latin typeface="+mn-lt"/>
              </a:rPr>
            </a:br>
            <a:r>
              <a:rPr lang="en-US" sz="2000" b="0" dirty="0">
                <a:latin typeface="+mn-lt"/>
              </a:rPr>
              <a:t>Please provide us with feedback about this module. This is a community project and we welcome your comments, suggestions and edits! Comment here:</a:t>
            </a:r>
            <a:br>
              <a:rPr lang="en-US" sz="2000" b="0" dirty="0">
                <a:latin typeface="+mn-lt"/>
              </a:rPr>
            </a:br>
            <a:r>
              <a:rPr lang="en-US" sz="2000" dirty="0" err="1">
                <a:latin typeface="+mn-lt"/>
                <a:hlinkClick r:id="rId5"/>
              </a:rPr>
              <a:t>eTraining</a:t>
            </a:r>
            <a:r>
              <a:rPr lang="en-US" sz="2000" dirty="0">
                <a:latin typeface="+mn-lt"/>
                <a:hlinkClick r:id="rId5"/>
              </a:rPr>
              <a:t> Feedback</a:t>
            </a:r>
            <a:br>
              <a:rPr lang="en-US" sz="2000" dirty="0">
                <a:latin typeface="+mn-lt"/>
              </a:rPr>
            </a:br>
            <a:br>
              <a:rPr lang="en-US" sz="2000" dirty="0">
                <a:latin typeface="+mn-lt"/>
              </a:rPr>
            </a:br>
            <a:r>
              <a:rPr lang="en-US" sz="2000" dirty="0"/>
              <a:t>Questions about module content? Contact GLOBE: </a:t>
            </a:r>
            <a:r>
              <a:rPr lang="en-US" sz="2000" dirty="0">
                <a:hlinkClick r:id="rId6"/>
              </a:rPr>
              <a:t>help@globe.gov</a:t>
            </a:r>
            <a:endParaRPr lang="en-US" sz="2000" dirty="0">
              <a:solidFill>
                <a:schemeClr val="accent5">
                  <a:lumMod val="50000"/>
                </a:schemeClr>
              </a:solidFill>
              <a:latin typeface="+mn-lt"/>
            </a:endParaRPr>
          </a:p>
        </p:txBody>
      </p:sp>
      <p:sp>
        <p:nvSpPr>
          <p:cNvPr id="3" name="Content Placeholder 2"/>
          <p:cNvSpPr>
            <a:spLocks noGrp="1"/>
          </p:cNvSpPr>
          <p:nvPr>
            <p:ph sz="half" idx="1"/>
          </p:nvPr>
        </p:nvSpPr>
        <p:spPr>
          <a:xfrm>
            <a:off x="1288073" y="2802147"/>
            <a:ext cx="7827716" cy="4357433"/>
          </a:xfrm>
        </p:spPr>
        <p:txBody>
          <a:bodyPr>
            <a:normAutofit fontScale="47500" lnSpcReduction="20000"/>
          </a:bodyPr>
          <a:lstStyle/>
          <a:p>
            <a:pPr marL="0" indent="0">
              <a:buNone/>
            </a:pPr>
            <a:r>
              <a:rPr lang="en-US" sz="2900" b="1" dirty="0"/>
              <a:t>Credits</a:t>
            </a:r>
          </a:p>
          <a:p>
            <a:pPr marL="0" indent="0">
              <a:buNone/>
            </a:pPr>
            <a:r>
              <a:rPr lang="en-US" sz="2900" b="1" dirty="0"/>
              <a:t>Slides:  </a:t>
            </a:r>
          </a:p>
          <a:p>
            <a:pPr marL="0" indent="0">
              <a:lnSpc>
                <a:spcPct val="100000"/>
              </a:lnSpc>
              <a:buNone/>
            </a:pPr>
            <a:r>
              <a:rPr lang="en-US" sz="2900" dirty="0"/>
              <a:t>Russanne Low, Ph.D., University of Nebraska-Lincoln, USA </a:t>
            </a:r>
          </a:p>
          <a:p>
            <a:pPr marL="0" indent="0">
              <a:lnSpc>
                <a:spcPct val="100000"/>
              </a:lnSpc>
              <a:buNone/>
            </a:pPr>
            <a:r>
              <a:rPr lang="en-US" sz="2900" dirty="0"/>
              <a:t>Rebecca Boger, Ph.D., Brooklyn College, NYC, USA</a:t>
            </a:r>
          </a:p>
          <a:p>
            <a:pPr marL="0" indent="0">
              <a:buNone/>
            </a:pPr>
            <a:r>
              <a:rPr lang="en-US" sz="2900" b="1" dirty="0"/>
              <a:t>Photos: </a:t>
            </a:r>
            <a:r>
              <a:rPr lang="en-US" sz="2900" dirty="0"/>
              <a:t>Russanne Low</a:t>
            </a:r>
          </a:p>
          <a:p>
            <a:pPr marL="0" indent="0">
              <a:buNone/>
            </a:pPr>
            <a:r>
              <a:rPr lang="en-US" sz="2900" b="1" dirty="0"/>
              <a:t>Art: </a:t>
            </a:r>
            <a:r>
              <a:rPr lang="en-US" sz="2900" dirty="0"/>
              <a:t>Jenn Glaser, </a:t>
            </a:r>
            <a:r>
              <a:rPr lang="en-US" sz="2900" i="1" dirty="0"/>
              <a:t>ScribeArts</a:t>
            </a:r>
          </a:p>
          <a:p>
            <a:pPr marL="0" indent="0">
              <a:buNone/>
            </a:pPr>
            <a:r>
              <a:rPr lang="en-US" sz="2900" b="1" dirty="0"/>
              <a:t>More Information:</a:t>
            </a:r>
          </a:p>
          <a:p>
            <a:pPr marL="0" indent="0">
              <a:buNone/>
            </a:pPr>
            <a:r>
              <a:rPr lang="en-US" sz="2900" b="1" dirty="0">
                <a:hlinkClick r:id="rId7"/>
              </a:rPr>
              <a:t>The GLOBE Program</a:t>
            </a:r>
            <a:r>
              <a:rPr lang="en-US" sz="2900" b="1" dirty="0"/>
              <a:t>, </a:t>
            </a:r>
            <a:r>
              <a:rPr lang="en-US" sz="2900" b="1" dirty="0">
                <a:hlinkClick r:id="rId8"/>
              </a:rPr>
              <a:t>NASA Earth Science </a:t>
            </a:r>
            <a:endParaRPr lang="en-US" sz="2900" b="1" dirty="0"/>
          </a:p>
          <a:p>
            <a:pPr marL="0" indent="0">
              <a:buNone/>
            </a:pPr>
            <a:r>
              <a:rPr lang="en-US" sz="2900" b="1" dirty="0">
                <a:hlinkClick r:id="rId9"/>
              </a:rPr>
              <a:t>NASA Global Climate Change: Vital Signs of the Planet</a:t>
            </a:r>
            <a:endParaRPr lang="en-US" sz="2900" b="1" dirty="0"/>
          </a:p>
          <a:p>
            <a:pPr marL="0" indent="0">
              <a:buNone/>
            </a:pPr>
            <a:r>
              <a:rPr lang="en-US" sz="2900" b="1" dirty="0"/>
              <a:t>The GLOBE Program is sponsored by these organizations:</a:t>
            </a:r>
          </a:p>
          <a:p>
            <a:pPr marL="0" indent="0">
              <a:buNone/>
            </a:pPr>
            <a:endParaRPr lang="en-US" sz="2900" b="1" dirty="0"/>
          </a:p>
          <a:p>
            <a:pPr marL="0" indent="0">
              <a:buNone/>
            </a:pPr>
            <a:endParaRPr lang="en-US" sz="1600" b="1" dirty="0"/>
          </a:p>
          <a:p>
            <a:pPr marL="0" indent="0">
              <a:buNone/>
            </a:pPr>
            <a:endParaRPr lang="en-US" sz="1600" b="1" dirty="0"/>
          </a:p>
          <a:p>
            <a:pPr marL="0" indent="0">
              <a:buNone/>
            </a:pPr>
            <a:r>
              <a:rPr lang="en-US" altLang="en-US" sz="2500" i="1" dirty="0">
                <a:solidFill>
                  <a:srgbClr val="000000"/>
                </a:solidFill>
              </a:rPr>
              <a:t>Version 4/29/20. If you edit and modify this slide set for use for educational purposes, please note “modified by (and your name and date)“  on this page. Thank you</a:t>
            </a:r>
            <a:r>
              <a:rPr lang="en-US" altLang="en-US" sz="1600" i="1" dirty="0">
                <a:solidFill>
                  <a:srgbClr val="000000"/>
                </a:solidFill>
              </a:rPr>
              <a:t>.</a:t>
            </a:r>
            <a:endParaRPr lang="en-US" sz="1600" b="1" dirty="0"/>
          </a:p>
          <a:p>
            <a:endParaRPr lang="en-US" sz="1600" i="1" dirty="0"/>
          </a:p>
          <a:p>
            <a:pPr marL="0" indent="0">
              <a:buNone/>
            </a:pPr>
            <a:r>
              <a:rPr lang="en-US" sz="1600" b="1" dirty="0"/>
              <a:t> </a:t>
            </a:r>
          </a:p>
          <a:p>
            <a:pPr marL="0" marR="0" lvl="0" indent="0" defTabSz="914400" eaLnBrk="1" fontAlgn="auto" latinLnBrk="0" hangingPunct="1">
              <a:lnSpc>
                <a:spcPct val="100000"/>
              </a:lnSpc>
              <a:spcBef>
                <a:spcPts val="0"/>
              </a:spcBef>
              <a:spcAft>
                <a:spcPts val="0"/>
              </a:spcAft>
              <a:buClrTx/>
              <a:buSzTx/>
              <a:buFontTx/>
              <a:buNone/>
              <a:tabLst/>
              <a:defRPr/>
            </a:pPr>
            <a:endParaRPr lang="en-US" sz="1600" dirty="0"/>
          </a:p>
        </p:txBody>
      </p:sp>
      <p:pic>
        <p:nvPicPr>
          <p:cNvPr id="8" name="Picture 7"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0211" y="5568300"/>
            <a:ext cx="2505227" cy="524283"/>
          </a:xfrm>
          <a:prstGeom prst="rect">
            <a:avLst/>
          </a:prstGeom>
        </p:spPr>
      </p:pic>
    </p:spTree>
    <p:extLst>
      <p:ext uri="{BB962C8B-B14F-4D97-AF65-F5344CB8AC3E}">
        <p14:creationId xmlns:p14="http://schemas.microsoft.com/office/powerpoint/2010/main" val="11829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6</a:t>
            </a:fld>
            <a:endParaRPr lang="en-US" dirty="0"/>
          </a:p>
        </p:txBody>
      </p:sp>
      <p:pic>
        <p:nvPicPr>
          <p:cNvPr id="6" name="Content Placeholder 5" descr="Banner: Nitrate Protoco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59510" y="0"/>
            <a:ext cx="7984490" cy="1042602"/>
          </a:xfrm>
        </p:spPr>
      </p:pic>
      <p:pic>
        <p:nvPicPr>
          <p:cNvPr id="5" name="Content Placeholder 4" descr="Menu: Why collect nitrate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0"/>
            <a:ext cx="1248103" cy="6858000"/>
          </a:xfrm>
        </p:spPr>
      </p:pic>
      <p:sp>
        <p:nvSpPr>
          <p:cNvPr id="2" name="Title 1"/>
          <p:cNvSpPr>
            <a:spLocks noGrp="1"/>
          </p:cNvSpPr>
          <p:nvPr>
            <p:ph type="title"/>
          </p:nvPr>
        </p:nvSpPr>
        <p:spPr>
          <a:xfrm>
            <a:off x="1316530" y="1042602"/>
            <a:ext cx="7332532" cy="1042602"/>
          </a:xfrm>
        </p:spPr>
        <p:txBody>
          <a:bodyPr/>
          <a:lstStyle/>
          <a:p>
            <a:r>
              <a:rPr lang="en-US" dirty="0">
                <a:solidFill>
                  <a:srgbClr val="000072"/>
                </a:solidFill>
              </a:rPr>
              <a:t>Nitrates play a role in Cultural Eutrophication of Water Bodies </a:t>
            </a:r>
          </a:p>
        </p:txBody>
      </p:sp>
      <p:sp>
        <p:nvSpPr>
          <p:cNvPr id="9" name="Content Placeholder 2"/>
          <p:cNvSpPr txBox="1">
            <a:spLocks/>
          </p:cNvSpPr>
          <p:nvPr/>
        </p:nvSpPr>
        <p:spPr>
          <a:xfrm>
            <a:off x="1427624" y="2045117"/>
            <a:ext cx="4120781" cy="4809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When an excess amount of a limiting nutrient such as nitrogen is added to a lake, stream, or estuary the water becomes highly productive. This may cause tremendous growth of algae and other plants. This process of enriching the water is called </a:t>
            </a:r>
            <a:r>
              <a:rPr lang="en-US" sz="1600" i="1" dirty="0"/>
              <a:t>eutrophication. </a:t>
            </a:r>
            <a:r>
              <a:rPr lang="en-US" sz="1600" dirty="0"/>
              <a:t>The resulting excess plant growth can cause taste and odor problems in lakes used for drinking water or can cause nuisance problems for users of the water body.</a:t>
            </a:r>
          </a:p>
          <a:p>
            <a:pPr marL="0" indent="0" algn="just">
              <a:buNone/>
            </a:pPr>
            <a:r>
              <a:rPr lang="en-US" sz="1600" dirty="0"/>
              <a:t>Although plants and algae add valuable oxygen to the water, overgrowth can potentially lead to reduced light levels in the water body. As plants and algae die and decay, bacteria multiply and use the dissolved oxygen in the water. The amount of available dissolved oxygen in the water may become very low and harm fish and other aquatic animals.</a:t>
            </a:r>
            <a:endParaRPr lang="en-US" sz="1600" b="1" dirty="0">
              <a:solidFill>
                <a:srgbClr val="000072"/>
              </a:solidFill>
            </a:endParaRPr>
          </a:p>
          <a:p>
            <a:endParaRPr lang="en-US" dirty="0"/>
          </a:p>
        </p:txBody>
      </p:sp>
      <p:pic>
        <p:nvPicPr>
          <p:cNvPr id="8" name="Content Placeholder 15" descr="Conceptual diagram of a eutrophic water column with microscopic algae enlarged for emphasi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889" y="1818123"/>
            <a:ext cx="1832428" cy="4264356"/>
          </a:xfrm>
          <a:prstGeom prst="rect">
            <a:avLst/>
          </a:prstGeom>
        </p:spPr>
      </p:pic>
      <p:sp>
        <p:nvSpPr>
          <p:cNvPr id="11" name="TextBox 10"/>
          <p:cNvSpPr txBox="1"/>
          <p:nvPr/>
        </p:nvSpPr>
        <p:spPr>
          <a:xfrm>
            <a:off x="5548405" y="6082479"/>
            <a:ext cx="3100657" cy="461665"/>
          </a:xfrm>
          <a:prstGeom prst="rect">
            <a:avLst/>
          </a:prstGeom>
          <a:noFill/>
        </p:spPr>
        <p:txBody>
          <a:bodyPr wrap="none" rtlCol="0">
            <a:spAutoFit/>
          </a:bodyPr>
          <a:lstStyle/>
          <a:p>
            <a:r>
              <a:rPr lang="en-US" sz="1200" dirty="0"/>
              <a:t>Conceptual Diagram: Eutrophic water column</a:t>
            </a:r>
          </a:p>
          <a:p>
            <a:r>
              <a:rPr lang="en-US" sz="1200" dirty="0"/>
              <a:t> with microscopic algae enlarged for emphasis.</a:t>
            </a:r>
          </a:p>
        </p:txBody>
      </p:sp>
    </p:spTree>
    <p:extLst>
      <p:ext uri="{BB962C8B-B14F-4D97-AF65-F5344CB8AC3E}">
        <p14:creationId xmlns:p14="http://schemas.microsoft.com/office/powerpoint/2010/main" val="862906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21998" y="5041723"/>
            <a:ext cx="2057400" cy="365125"/>
          </a:xfrm>
        </p:spPr>
        <p:txBody>
          <a:bodyPr/>
          <a:lstStyle/>
          <a:p>
            <a:fld id="{7473EC50-3ED0-CA48-8147-E2073213C44D}" type="slidenum">
              <a:rPr lang="en-US" smtClean="0"/>
              <a:t>7</a:t>
            </a:fld>
            <a:endParaRPr lang="en-US" dirty="0"/>
          </a:p>
        </p:txBody>
      </p:sp>
      <p:pic>
        <p:nvPicPr>
          <p:cNvPr id="7" name="Content Placeholder 6" descr="Banner: Nitrate Protoco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34846" y="-2"/>
            <a:ext cx="8109153" cy="1044449"/>
          </a:xfrm>
        </p:spPr>
      </p:pic>
      <p:pic>
        <p:nvPicPr>
          <p:cNvPr id="14" name="Content Placeholder 13"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087" y="-1"/>
            <a:ext cx="1187229" cy="6858001"/>
          </a:xfrm>
        </p:spPr>
      </p:pic>
      <p:sp>
        <p:nvSpPr>
          <p:cNvPr id="2" name="Title 1"/>
          <p:cNvSpPr>
            <a:spLocks noGrp="1"/>
          </p:cNvSpPr>
          <p:nvPr>
            <p:ph type="title"/>
          </p:nvPr>
        </p:nvSpPr>
        <p:spPr>
          <a:xfrm>
            <a:off x="1246866" y="751645"/>
            <a:ext cx="7332532" cy="1042602"/>
          </a:xfrm>
        </p:spPr>
        <p:txBody>
          <a:bodyPr/>
          <a:lstStyle/>
          <a:p>
            <a:r>
              <a:rPr lang="en-US" dirty="0">
                <a:solidFill>
                  <a:srgbClr val="000072"/>
                </a:solidFill>
              </a:rPr>
              <a:t>Case Study: Chesapeake Bay, USA-1</a:t>
            </a:r>
          </a:p>
        </p:txBody>
      </p:sp>
      <p:sp>
        <p:nvSpPr>
          <p:cNvPr id="9" name="Content Placeholder 2" descr="Map of dissolved Oxygen concentration in mg/L, by depth. Chesapeake Bay, Maryland, USA. The image shows how dissolved oxygen entering the bay from one of the rivers to the west  has little to no dissolved oxygen, and causes a dead zone in the bay. "/>
          <p:cNvSpPr txBox="1">
            <a:spLocks/>
          </p:cNvSpPr>
          <p:nvPr/>
        </p:nvSpPr>
        <p:spPr>
          <a:xfrm>
            <a:off x="1313663" y="1600802"/>
            <a:ext cx="4120781" cy="541545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t>The Chesapeake Bay is the largest estuary in the United States, located on the Mid-Atlantic Seaboard (Delaware, Maryland, Virginia). In summer 2004, a dead zone spanned more than a third of the Chesapeake Bay floor. Around the world, similar dead zones are occurring with increasing frequency in estuaries and near the mouths of major rivers. </a:t>
            </a:r>
          </a:p>
          <a:p>
            <a:pPr marL="0" indent="0" algn="just">
              <a:buNone/>
            </a:pPr>
            <a:r>
              <a:rPr lang="en-US" dirty="0"/>
              <a:t>Here, local pork and chicken production creates manure, which runs off into tributaries feeding the Chesapeake Bay. Nitrogen in the water  makes algae and other single-celled plants (phytoplankton) grow excessively. As the excess algae die, bacteria that decompose the plant matter may use up virtually all the dissolved oxygen in the water, creating bottom-hugging, low-oxygen “dead zones.” This map shows measurements of dissolved oxygen for July 15–30, 2004. The graph on the right shows dissolved oxygen levels between the surface and a depth of 40 meters through the center of the Bay. Orange and red colors correspond to the dead zone.  </a:t>
            </a:r>
          </a:p>
          <a:p>
            <a:pPr marL="0" indent="0" algn="just">
              <a:buNone/>
            </a:pPr>
            <a:r>
              <a:rPr lang="en-US" dirty="0"/>
              <a:t>When you monitor the nitrate concentration at your study site, you are providing exactly the kind of information that is needed to understand how dead zones are created in our aquatic systems.</a:t>
            </a:r>
          </a:p>
        </p:txBody>
      </p:sp>
      <p:pic>
        <p:nvPicPr>
          <p:cNvPr id="4" name="Picture 3" descr="Map of dissolved Oxygen concentration in mg/L, by depth. Chesapeake Bay, Maryland, USA. The image shows how dissolved oxygen entering the bay from one of the rivers to the west  has little to no dissolved oxygen, and causes a dead zone in the ba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828" y="1600803"/>
            <a:ext cx="2954091" cy="4577090"/>
          </a:xfrm>
          <a:prstGeom prst="rect">
            <a:avLst/>
          </a:prstGeom>
        </p:spPr>
      </p:pic>
      <p:sp>
        <p:nvSpPr>
          <p:cNvPr id="11" name="TextBox 10"/>
          <p:cNvSpPr txBox="1"/>
          <p:nvPr/>
        </p:nvSpPr>
        <p:spPr>
          <a:xfrm>
            <a:off x="5715793" y="6179019"/>
            <a:ext cx="2769117" cy="461665"/>
          </a:xfrm>
          <a:prstGeom prst="rect">
            <a:avLst/>
          </a:prstGeom>
          <a:noFill/>
        </p:spPr>
        <p:txBody>
          <a:bodyPr wrap="square" rtlCol="0">
            <a:spAutoFit/>
          </a:bodyPr>
          <a:lstStyle/>
          <a:p>
            <a:r>
              <a:rPr lang="en-US" sz="1200" dirty="0"/>
              <a:t>Text: Earth Observatory, </a:t>
            </a:r>
          </a:p>
          <a:p>
            <a:r>
              <a:rPr lang="en-US" sz="1200" dirty="0"/>
              <a:t>Map copyright </a:t>
            </a:r>
            <a:r>
              <a:rPr lang="en-US" sz="1200" dirty="0">
                <a:hlinkClick r:id="rId5"/>
              </a:rPr>
              <a:t>Chesapeake Bay Program</a:t>
            </a:r>
            <a:r>
              <a:rPr lang="en-US" sz="1200" dirty="0"/>
              <a:t>.</a:t>
            </a:r>
          </a:p>
        </p:txBody>
      </p:sp>
    </p:spTree>
    <p:extLst>
      <p:ext uri="{BB962C8B-B14F-4D97-AF65-F5344CB8AC3E}">
        <p14:creationId xmlns:p14="http://schemas.microsoft.com/office/powerpoint/2010/main" val="496267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21998" y="5041723"/>
            <a:ext cx="2057400" cy="365125"/>
          </a:xfrm>
        </p:spPr>
        <p:txBody>
          <a:bodyPr/>
          <a:lstStyle/>
          <a:p>
            <a:fld id="{7473EC50-3ED0-CA48-8147-E2073213C44D}" type="slidenum">
              <a:rPr lang="en-US" smtClean="0"/>
              <a:t>8</a:t>
            </a:fld>
            <a:endParaRPr lang="en-US" dirty="0"/>
          </a:p>
        </p:txBody>
      </p:sp>
      <p:pic>
        <p:nvPicPr>
          <p:cNvPr id="7" name="Content Placeholder 6" descr="Banner: Nitrate Protoco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34846" y="-2"/>
            <a:ext cx="8109153" cy="1044449"/>
          </a:xfrm>
        </p:spPr>
      </p:pic>
      <p:pic>
        <p:nvPicPr>
          <p:cNvPr id="14" name="Content Placeholder 13"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087" y="-1"/>
            <a:ext cx="1187229" cy="6858001"/>
          </a:xfrm>
        </p:spPr>
      </p:pic>
      <p:sp>
        <p:nvSpPr>
          <p:cNvPr id="2" name="Title 1"/>
          <p:cNvSpPr>
            <a:spLocks noGrp="1"/>
          </p:cNvSpPr>
          <p:nvPr>
            <p:ph type="title"/>
          </p:nvPr>
        </p:nvSpPr>
        <p:spPr>
          <a:xfrm>
            <a:off x="1246866" y="751645"/>
            <a:ext cx="7332532" cy="1042602"/>
          </a:xfrm>
        </p:spPr>
        <p:txBody>
          <a:bodyPr/>
          <a:lstStyle/>
          <a:p>
            <a:r>
              <a:rPr lang="en-US" dirty="0">
                <a:solidFill>
                  <a:srgbClr val="000072"/>
                </a:solidFill>
              </a:rPr>
              <a:t>Case Study: Chesapeake Bay, USA -2</a:t>
            </a:r>
          </a:p>
        </p:txBody>
      </p:sp>
      <p:sp>
        <p:nvSpPr>
          <p:cNvPr id="9" name="Content Placeholder 2"/>
          <p:cNvSpPr txBox="1">
            <a:spLocks/>
          </p:cNvSpPr>
          <p:nvPr/>
        </p:nvSpPr>
        <p:spPr>
          <a:xfrm>
            <a:off x="1313663" y="1600803"/>
            <a:ext cx="3932017" cy="4809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t>Researchers use satellite measurements of ocean color to estimate the amount of microscopic plant life that lives in the Chesapeake Bay and other bodies of water. Ocean color depends on what is living in the water. </a:t>
            </a:r>
          </a:p>
          <a:p>
            <a:pPr marL="0" indent="0" algn="just">
              <a:buNone/>
            </a:pPr>
            <a:r>
              <a:rPr lang="en-US" dirty="0"/>
              <a:t>When large numbers of plants are growing in the water, the chlorophyll and other plant pigments affect the water’s color, making it greener, sometimes even with shades of red. The kinds and amounts of plant life are indicators of the health of marine ecosystems.</a:t>
            </a:r>
          </a:p>
          <a:p>
            <a:pPr marL="0" indent="0">
              <a:buNone/>
            </a:pPr>
            <a:r>
              <a:rPr lang="en-US" dirty="0"/>
              <a:t>Read more here:  </a:t>
            </a:r>
            <a:r>
              <a:rPr lang="en-US" dirty="0">
                <a:hlinkClick r:id="rId4"/>
              </a:rPr>
              <a:t>Earth Observatory</a:t>
            </a:r>
            <a:endParaRPr lang="en-US" dirty="0"/>
          </a:p>
        </p:txBody>
      </p:sp>
      <p:pic>
        <p:nvPicPr>
          <p:cNvPr id="10" name="Content Placeholder 7" descr="Satellite image of the Chesapeake Bay, Maryland, USA. Note differences in color exhibited near the mouths of rivers entering the bay.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1" y="1608071"/>
            <a:ext cx="3333718" cy="3333718"/>
          </a:xfrm>
          <a:prstGeom prst="rect">
            <a:avLst/>
          </a:prstGeom>
        </p:spPr>
      </p:pic>
      <p:sp>
        <p:nvSpPr>
          <p:cNvPr id="11" name="TextBox 10"/>
          <p:cNvSpPr txBox="1"/>
          <p:nvPr/>
        </p:nvSpPr>
        <p:spPr>
          <a:xfrm>
            <a:off x="5692501" y="5043748"/>
            <a:ext cx="2769117" cy="461665"/>
          </a:xfrm>
          <a:prstGeom prst="rect">
            <a:avLst/>
          </a:prstGeom>
          <a:noFill/>
        </p:spPr>
        <p:txBody>
          <a:bodyPr wrap="square" rtlCol="0">
            <a:spAutoFit/>
          </a:bodyPr>
          <a:lstStyle/>
          <a:p>
            <a:r>
              <a:rPr lang="en-US" sz="1200" dirty="0"/>
              <a:t>NASA image courtesy Jeff Schmaltz, </a:t>
            </a:r>
            <a:r>
              <a:rPr lang="en-US" sz="1200" dirty="0">
                <a:hlinkClick r:id="rId6"/>
              </a:rPr>
              <a:t>MODIS Rapid Response</a:t>
            </a:r>
            <a:endParaRPr lang="en-US" sz="1200" dirty="0"/>
          </a:p>
        </p:txBody>
      </p:sp>
    </p:spTree>
    <p:extLst>
      <p:ext uri="{BB962C8B-B14F-4D97-AF65-F5344CB8AC3E}">
        <p14:creationId xmlns:p14="http://schemas.microsoft.com/office/powerpoint/2010/main" val="4667377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4773</TotalTime>
  <Words>6163</Words>
  <Application>Microsoft Macintosh PowerPoint</Application>
  <PresentationFormat>On-screen Show (4:3)</PresentationFormat>
  <Paragraphs>551</Paragraphs>
  <Slides>61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ＭＳ 明朝</vt:lpstr>
      <vt:lpstr>Arial</vt:lpstr>
      <vt:lpstr>Calibri</vt:lpstr>
      <vt:lpstr>Calibri Light</vt:lpstr>
      <vt:lpstr>Times New Roman</vt:lpstr>
      <vt:lpstr>Wingdings</vt:lpstr>
      <vt:lpstr>Office Theme</vt:lpstr>
      <vt:lpstr>Landing Slide</vt:lpstr>
      <vt:lpstr>Overview</vt:lpstr>
      <vt:lpstr>Overview 2 </vt:lpstr>
      <vt:lpstr>Nitrates </vt:lpstr>
      <vt:lpstr>Nitrogen Cycle </vt:lpstr>
      <vt:lpstr>Why Collect Water Nitrate Data?</vt:lpstr>
      <vt:lpstr>Nitrates play a role in Cultural Eutrophication of Water Bodies </vt:lpstr>
      <vt:lpstr>Case Study: Chesapeake Bay, USA-1</vt:lpstr>
      <vt:lpstr>Case Study: Chesapeake Bay, USA -2</vt:lpstr>
      <vt:lpstr>Protocol at a Glance</vt:lpstr>
      <vt:lpstr>Before you Begin: Simultaneous or Prior Investigations  Required to Conduct the Nitrate Protocol</vt:lpstr>
      <vt:lpstr>Site Selection: Preferred Study Sites</vt:lpstr>
      <vt:lpstr>Site Selection: Hydrosphere Study Site</vt:lpstr>
      <vt:lpstr>Overview of the Water Nitrate Protocol</vt:lpstr>
      <vt:lpstr>Understand your Nitrate Kit</vt:lpstr>
      <vt:lpstr>Measuring Nitrates and Nitrites using a Commercial Test Kit</vt:lpstr>
      <vt:lpstr>Optional: Additional Chemistry Information </vt:lpstr>
      <vt:lpstr>Time for a quick review before we move onto data collection! Question 1</vt:lpstr>
      <vt:lpstr>Time for a quick review before we move onto data collection! Answer to Question 1</vt:lpstr>
      <vt:lpstr>Time for a quick review before we move onto data collection! Question 2</vt:lpstr>
      <vt:lpstr>Time for a quick review before we move onto data collection! Answer to Question 2</vt:lpstr>
      <vt:lpstr>Time for a quick review before we move onto data collection! Question 3</vt:lpstr>
      <vt:lpstr>Time for a quick review before we move onto data collection! Answer to Question 3</vt:lpstr>
      <vt:lpstr>Sources for Equipment You Need for the Water Nitrate Protocol</vt:lpstr>
      <vt:lpstr>Ensuring Accurate Nitrate Test Measurements:  Quality Control Procedure-1</vt:lpstr>
      <vt:lpstr>Ensuring Accurate Nitrate Test Measurements:  Quality Control Procedure- 2</vt:lpstr>
      <vt:lpstr>Option 1: Equipment to make the Nitrate Standard (2 ppm)</vt:lpstr>
      <vt:lpstr>Option 1: Making the 2 ppm Nitrate Standard (1/2) </vt:lpstr>
      <vt:lpstr>Option 1: Making the 2 ppm Nitrate Standard (2/2) </vt:lpstr>
      <vt:lpstr>Option 2: Equipment to make the Nitrate Standard (2 ppm)</vt:lpstr>
      <vt:lpstr>Option 2: Making the 2 ppm Nitrate Standard (1/2) </vt:lpstr>
      <vt:lpstr>Option 2- Making the 2 ppm Nitrate Standard (2/2) </vt:lpstr>
      <vt:lpstr>Option 3: Making the 1000 ppm Nitrate Stock Solution </vt:lpstr>
      <vt:lpstr>Option 3: Making the 1000 ppm Nitrate Standard (1/2) </vt:lpstr>
      <vt:lpstr>Option 3: Making the 1000 ppm Nitrate Standard (2/2) </vt:lpstr>
      <vt:lpstr>Nitrate Quality Control Procedure</vt:lpstr>
      <vt:lpstr>How to Collect your Data: Nitrate Quality  Control Procedure (1/2)</vt:lpstr>
      <vt:lpstr>How to Collect your Data: Nitrate Quality  Control Procedure (2/2)</vt:lpstr>
      <vt:lpstr>Water Nitrate Protocol</vt:lpstr>
      <vt:lpstr>How to Collect your Data: Nitrate Protocol (1/3)</vt:lpstr>
      <vt:lpstr>How to Collect your Data: Nitrate Protocol (2/3)</vt:lpstr>
      <vt:lpstr>How to Collect your Data: Nitrate Protocol (3/3)</vt:lpstr>
      <vt:lpstr>Here’s a quick review before we move onto data entry! Question 4</vt:lpstr>
      <vt:lpstr>Here’s a quick review before we move onto data entry!  Answer to Question 4</vt:lpstr>
      <vt:lpstr>Here’s a quick review before we move onto data entry! Question 5</vt:lpstr>
      <vt:lpstr>Here’s a quick review before we move onto data entry! Answer to Question 5</vt:lpstr>
      <vt:lpstr>Here’s a quick review before we move onto data entry! Question 6</vt:lpstr>
      <vt:lpstr>Here’s a quick review before we move onto data entry! Answer to Question 6</vt:lpstr>
      <vt:lpstr>Here’s a quick review before we move onto data entry! Question 7</vt:lpstr>
      <vt:lpstr>Here’s a quick review before we move onto data entry! Answer to Question 7</vt:lpstr>
      <vt:lpstr>Reporting your Data to GLOBE </vt:lpstr>
      <vt:lpstr>Entering your data via Live Data Entry or Data Entry Mobile App 1  </vt:lpstr>
      <vt:lpstr>Entering your data via Live Data Entry or Data Entry Mobile App 2  </vt:lpstr>
      <vt:lpstr>Visualize and Retrieve Nitrate Data: 1/3</vt:lpstr>
      <vt:lpstr>Visualize and Retrieve Nitrate Data: 2/3</vt:lpstr>
      <vt:lpstr>Visualize and Retrieve Nitrate Data: 3/3</vt:lpstr>
      <vt:lpstr>Review questions to help you prepare to conduct the Nitrate Protocol</vt:lpstr>
      <vt:lpstr>You are done! </vt:lpstr>
      <vt:lpstr>FAQ:  Frequently Asked Questions</vt:lpstr>
      <vt:lpstr>Questions for Further Research and Investigation</vt:lpstr>
      <vt:lpstr> We want your Feedback!   Please provide us with feedback about this module. This is a community project and we welcome your comments, suggestions and edits! Comment here: eTraining Feedback  Questions about module content? Contact GLOBE: help@globe.gov</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97</cp:revision>
  <dcterms:created xsi:type="dcterms:W3CDTF">2016-04-23T04:12:25Z</dcterms:created>
  <dcterms:modified xsi:type="dcterms:W3CDTF">2020-04-29T23:57:52Z</dcterms:modified>
</cp:coreProperties>
</file>