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DRgDsvwzZl/MiF8bejrJZOFw79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F5392-5BC7-483D-B107-2B9C73E44A8F}" v="2" dt="2024-10-01T13:03:20.194"/>
  </p1510:revLst>
</p1510:revInfo>
</file>

<file path=ppt/tableStyles.xml><?xml version="1.0" encoding="utf-8"?>
<a:tblStyleLst xmlns:a="http://schemas.openxmlformats.org/drawingml/2006/main" def="{EA43F557-B57C-4EFA-906E-FDD427744B3C}">
  <a:tblStyle styleId="{EA43F557-B57C-4EFA-906E-FDD427744B3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59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l Lewis" userId="f1efe6fb-81a3-4543-8c70-ba19aec2ba77" providerId="ADAL" clId="{063F5392-5BC7-483D-B107-2B9C73E44A8F}"/>
    <pc:docChg chg="custSel modSld">
      <pc:chgData name="Cornell Lewis" userId="f1efe6fb-81a3-4543-8c70-ba19aec2ba77" providerId="ADAL" clId="{063F5392-5BC7-483D-B107-2B9C73E44A8F}" dt="2024-10-01T13:02:57.754" v="0" actId="27636"/>
      <pc:docMkLst>
        <pc:docMk/>
      </pc:docMkLst>
      <pc:sldChg chg="modSp mod">
        <pc:chgData name="Cornell Lewis" userId="f1efe6fb-81a3-4543-8c70-ba19aec2ba77" providerId="ADAL" clId="{063F5392-5BC7-483D-B107-2B9C73E44A8F}" dt="2024-10-01T13:02:57.754" v="0" actId="27636"/>
        <pc:sldMkLst>
          <pc:docMk/>
          <pc:sldMk cId="0" sldId="279"/>
        </pc:sldMkLst>
        <pc:spChg chg="mod">
          <ac:chgData name="Cornell Lewis" userId="f1efe6fb-81a3-4543-8c70-ba19aec2ba77" providerId="ADAL" clId="{063F5392-5BC7-483D-B107-2B9C73E44A8F}" dt="2024-10-01T13:02:57.754" v="0" actId="27636"/>
          <ac:spMkLst>
            <pc:docMk/>
            <pc:sldMk cId="0" sldId="279"/>
            <ac:spMk id="3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8" name="Google Shape;668;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8" name="Google Shape;678;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7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7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7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64"/>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2800"/>
              <a:buFont typeface="Calibri"/>
              <a:buNone/>
              <a:defRPr sz="2800" b="1">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6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7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7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71"/>
          <p:cNvSpPr>
            <a:spLocks noGrp="1"/>
          </p:cNvSpPr>
          <p:nvPr>
            <p:ph type="pic" idx="2"/>
          </p:nvPr>
        </p:nvSpPr>
        <p:spPr>
          <a:xfrm>
            <a:off x="3887391" y="987426"/>
            <a:ext cx="4629150" cy="4873625"/>
          </a:xfrm>
          <a:prstGeom prst="rect">
            <a:avLst/>
          </a:prstGeom>
          <a:noFill/>
          <a:ln>
            <a:noFill/>
          </a:ln>
        </p:spPr>
      </p:sp>
      <p:sp>
        <p:nvSpPr>
          <p:cNvPr id="68" name="Google Shape;68;p7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google.com/url?client=internal-element-cse&amp;cx=006398410463594519007:i7pfkmkmz_c&amp;q=https://www.globe.gov/documents/11865/354449/Site%2BSelection%2BProtocols/3464b426-6d54-4ba2-9cca-8d398fb38ef8&amp;sa=U&amp;ved=2ahUKEwjHhafrldeIAxUeF1kFHTIBKxIQFnoECAcQAQ&amp;usg=AOvVaw2VJJWv8i4o6BEUa7vYJhtC"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s://www.globe.gov/documents/11865/680502f7-9024-4891-bec5-64aba3a6bc4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globe.gov/documents/11865/26f37835-c82a-4418-906d-23ec9f6c64a9" TargetMode="External"/><Relationship Id="rId5" Type="http://schemas.openxmlformats.org/officeDocument/2006/relationships/hyperlink" Target="http://www.globe.gov/documents/352961/353271/Soil+Characterization+Site+Definition+Sheet/a3624505-f6c3-4f22-be4c-75d2b6e98d78" TargetMode="Externa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7.jpeg"/><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globe.gov/do-globe/resources/instruments" TargetMode="External"/><Relationship Id="rId5" Type="http://schemas.openxmlformats.org/officeDocument/2006/relationships/hyperlink" Target="http://www.globe.gov/documents/10157/380993/Tool+Kit" TargetMode="Externa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www.globe.gov/documents/11865/8a6f9353-9398-421d-8b50-032f6af7baed" TargetMode="Externa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hyperlink" Target="http://www.globe.gov/documents/11865/cb21cfd4-6eb6-4479-af0d-d7a5a0b7468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globe.gov/documents/11865/26f37835-c82a-4418-906d-23ec9f6c64a9"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0.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globe.gov/documents/11865/cb21cfd4-6eb6-4479-af0d-d7a5a0b7468d" TargetMode="External"/><Relationship Id="rId5" Type="http://schemas.openxmlformats.org/officeDocument/2006/relationships/hyperlink" Target="http://www.globe.gov/documents/11865/26f37835-c82a-4418-906d-23ec9f6c64a9" TargetMode="Externa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4.jpe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globe.gov/documents/11865/cb21cfd4-6eb6-4479-af0d-d7a5a0b7468d" TargetMode="External"/><Relationship Id="rId5" Type="http://schemas.openxmlformats.org/officeDocument/2006/relationships/hyperlink" Target="http://www.globe.gov/documents/11865/26f37835-c82a-4418-906d-23ec9f6c64a9" TargetMode="Externa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18.jpeg"/><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8.jpeg"/><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8" Type="http://schemas.openxmlformats.org/officeDocument/2006/relationships/hyperlink" Target="http://www.globe.gov/documents/11865/2246c86a-73c0-44c5-8376-a9cb19ad5b14" TargetMode="External"/><Relationship Id="rId3" Type="http://schemas.openxmlformats.org/officeDocument/2006/relationships/image" Target="../media/image39.jpeg"/><Relationship Id="rId7" Type="http://schemas.openxmlformats.org/officeDocument/2006/relationships/hyperlink" Target="http://www.globe.gov/documents/11865/cb21cfd4-6eb6-4479-af0d-d7a5a0b7468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www.globe.gov/documents/11865/26f37835-c82a-4418-906d-23ec9f6c64a9"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8" Type="http://schemas.openxmlformats.org/officeDocument/2006/relationships/hyperlink" Target="http://www.globe.gov/documents/11865/cb21cfd4-6eb6-4479-af0d-d7a5a0b7468d" TargetMode="External"/><Relationship Id="rId3" Type="http://schemas.openxmlformats.org/officeDocument/2006/relationships/image" Target="../media/image42.jpeg"/><Relationship Id="rId7" Type="http://schemas.openxmlformats.org/officeDocument/2006/relationships/hyperlink" Target="http://www.globe.gov/documents/11865/2246c86a-73c0-44c5-8376-a9cb19ad5b14"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globe.gov/documents/11865/26f37835-c82a-4418-906d-23ec9f6c64a9"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6.png"/><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7.jpeg"/><Relationship Id="rId7" Type="http://schemas.openxmlformats.org/officeDocument/2006/relationships/hyperlink" Target="https://www.globe.gov/globe-data/data-entry/email-data-entry"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itunes.apple.com/us/app/globe-data-entry/id980592274?ls=1&amp;mt=8" TargetMode="External"/><Relationship Id="rId5" Type="http://schemas.openxmlformats.org/officeDocument/2006/relationships/hyperlink" Target="https://www.globe.gov/globe-data/data-entry" TargetMode="External"/><Relationship Id="rId4" Type="http://schemas.openxmlformats.org/officeDocument/2006/relationships/image" Target="../media/image48.jpeg"/></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hyperlink" Target="https://www.globe.gov/documents/10157/7349361/Viz+tutorial.pd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hyperlink" Target="http://vis.globe.gov/GLOBE/" TargetMode="External"/><Relationship Id="rId4" Type="http://schemas.openxmlformats.org/officeDocument/2006/relationships/image" Target="../media/image53.jpeg"/></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53.jpeg"/></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3.jpeg"/></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1.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n.wikipedia.org/wiki/User:Rozzychan~enwiki"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1.jpeg"/></Relationships>
</file>

<file path=ppt/slides/_rels/slide61.xml.rels><?xml version="1.0" encoding="UTF-8" standalone="yes"?>
<Relationships xmlns="http://schemas.openxmlformats.org/package/2006/relationships"><Relationship Id="rId8" Type="http://schemas.openxmlformats.org/officeDocument/2006/relationships/hyperlink" Target="http://www.globe.gov/" TargetMode="External"/><Relationship Id="rId3" Type="http://schemas.openxmlformats.org/officeDocument/2006/relationships/image" Target="../media/image2.jpeg"/><Relationship Id="rId7" Type="http://schemas.openxmlformats.org/officeDocument/2006/relationships/hyperlink" Target="mailto:help@nasaglobe.org"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mailto:training@nasaglobe.org" TargetMode="External"/><Relationship Id="rId11" Type="http://schemas.openxmlformats.org/officeDocument/2006/relationships/image" Target="../media/image62.png"/><Relationship Id="rId5" Type="http://schemas.openxmlformats.org/officeDocument/2006/relationships/image" Target="../media/image61.jpeg"/><Relationship Id="rId10" Type="http://schemas.openxmlformats.org/officeDocument/2006/relationships/hyperlink" Target="http://climate.nasa.gov/" TargetMode="External"/><Relationship Id="rId4" Type="http://schemas.openxmlformats.org/officeDocument/2006/relationships/image" Target="../media/image60.jpeg"/><Relationship Id="rId9" Type="http://schemas.openxmlformats.org/officeDocument/2006/relationships/hyperlink" Target="http://www.nasa.gov/topics/earth/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hesapeakebay.net/maps.aspx?menuitem=15170"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rapidfire.sci.gsfc.nas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earthobservatory.nasa.gov/Features/ChesapeakeBay/"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BANNER: The GLOBE Program, Hydrosphere- Nitrate Protocol.  Image of student using a prob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335134" cy="71774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80" name="Google Shape;180;p10"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181" name="Google Shape;181;p10"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182" name="Google Shape;182;p10"/>
          <p:cNvSpPr txBox="1">
            <a:spLocks noGrp="1"/>
          </p:cNvSpPr>
          <p:nvPr>
            <p:ph type="title"/>
          </p:nvPr>
        </p:nvSpPr>
        <p:spPr>
          <a:xfrm>
            <a:off x="1214788" y="80036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Protocol at a Glance</a:t>
            </a:r>
            <a:endParaRPr/>
          </a:p>
        </p:txBody>
      </p:sp>
      <p:graphicFrame>
        <p:nvGraphicFramePr>
          <p:cNvPr id="183" name="Google Shape;183;p10" descr="Table showing a summary of this protocol. When: take measurements weekly if possible. Where: your hydrosphere study site. Time needed: 20 minutes. Prerequisites: Hydrosphere study site descripton, Nitrate quality control proceduress. Key instrument- commercial nitrate test kit. Skill level: intermediate. References: GLOBE Nirate Protocol."/>
          <p:cNvGraphicFramePr/>
          <p:nvPr/>
        </p:nvGraphicFramePr>
        <p:xfrm>
          <a:off x="1482282" y="2368896"/>
          <a:ext cx="3000000" cy="3000000"/>
        </p:xfrm>
        <a:graphic>
          <a:graphicData uri="http://schemas.openxmlformats.org/drawingml/2006/table">
            <a:tbl>
              <a:tblPr firstRow="1" bandRow="1">
                <a:noFill/>
                <a:tableStyleId>{EA43F557-B57C-4EFA-906E-FDD427744B3C}</a:tableStyleId>
              </a:tblPr>
              <a:tblGrid>
                <a:gridCol w="1770875">
                  <a:extLst>
                    <a:ext uri="{9D8B030D-6E8A-4147-A177-3AD203B41FA5}">
                      <a16:colId xmlns:a16="http://schemas.microsoft.com/office/drawing/2014/main" val="20000"/>
                    </a:ext>
                  </a:extLst>
                </a:gridCol>
                <a:gridCol w="558085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b="0" u="none" strike="noStrike" cap="none"/>
                        <a:t>When </a:t>
                      </a:r>
                      <a:endParaRPr/>
                    </a:p>
                  </a:txBody>
                  <a:tcPr marL="91450" marR="91450" marT="45725" marB="45725"/>
                </a:tc>
                <a:tc>
                  <a:txBody>
                    <a:bodyPr/>
                    <a:lstStyle/>
                    <a:p>
                      <a:pPr marL="0" marR="0" lvl="0" indent="0" algn="l" rtl="0">
                        <a:spcBef>
                          <a:spcPts val="0"/>
                        </a:spcBef>
                        <a:spcAft>
                          <a:spcPts val="0"/>
                        </a:spcAft>
                        <a:buNone/>
                      </a:pPr>
                      <a:r>
                        <a:rPr lang="en-US" sz="1800" b="0"/>
                        <a:t>Weekly, if possible</a:t>
                      </a:r>
                      <a:endParaRPr sz="1800" b="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Where</a:t>
                      </a:r>
                      <a:endParaRPr/>
                    </a:p>
                  </a:txBody>
                  <a:tcPr marL="91450" marR="91450" marT="45725" marB="45725"/>
                </a:tc>
                <a:tc>
                  <a:txBody>
                    <a:bodyPr/>
                    <a:lstStyle/>
                    <a:p>
                      <a:pPr marL="0" marR="0" lvl="0" indent="0" algn="l" rtl="0">
                        <a:spcBef>
                          <a:spcPts val="0"/>
                        </a:spcBef>
                        <a:spcAft>
                          <a:spcPts val="0"/>
                        </a:spcAft>
                        <a:buNone/>
                      </a:pPr>
                      <a:r>
                        <a:rPr lang="en-US" sz="1800"/>
                        <a:t>Hydrosphere Study Site</a:t>
                      </a: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Time Needed</a:t>
                      </a:r>
                      <a:endParaRPr/>
                    </a:p>
                  </a:txBody>
                  <a:tcPr marL="91450" marR="91450" marT="45725" marB="45725"/>
                </a:tc>
                <a:tc>
                  <a:txBody>
                    <a:bodyPr/>
                    <a:lstStyle/>
                    <a:p>
                      <a:pPr marL="0" marR="0" lvl="0" indent="0" algn="l" rtl="0">
                        <a:spcBef>
                          <a:spcPts val="0"/>
                        </a:spcBef>
                        <a:spcAft>
                          <a:spcPts val="0"/>
                        </a:spcAft>
                        <a:buNone/>
                      </a:pPr>
                      <a:r>
                        <a:rPr lang="en-US" sz="1800"/>
                        <a:t>20 minutes</a:t>
                      </a:r>
                      <a:endParaRPr/>
                    </a:p>
                  </a:txBody>
                  <a:tcPr marL="91450" marR="91450" marT="45725" marB="45725"/>
                </a:tc>
                <a:extLst>
                  <a:ext uri="{0D108BD9-81ED-4DB2-BD59-A6C34878D82A}">
                    <a16:rowId xmlns:a16="http://schemas.microsoft.com/office/drawing/2014/main" val="10002"/>
                  </a:ext>
                </a:extLst>
              </a:tr>
              <a:tr h="914400">
                <a:tc>
                  <a:txBody>
                    <a:bodyPr/>
                    <a:lstStyle/>
                    <a:p>
                      <a:pPr marL="0" marR="0" lvl="0" indent="0" algn="l" rtl="0">
                        <a:spcBef>
                          <a:spcPts val="0"/>
                        </a:spcBef>
                        <a:spcAft>
                          <a:spcPts val="0"/>
                        </a:spcAft>
                        <a:buNone/>
                      </a:pPr>
                      <a:r>
                        <a:rPr lang="en-US" sz="1800"/>
                        <a:t>Prerequisites</a:t>
                      </a:r>
                      <a:endParaRPr/>
                    </a:p>
                  </a:txBody>
                  <a:tcPr marL="91450" marR="91450" marT="45725" marB="45725"/>
                </a:tc>
                <a:tc>
                  <a:txBody>
                    <a:bodyPr/>
                    <a:lstStyle/>
                    <a:p>
                      <a:pPr marL="0" marR="0" lvl="0" indent="0" algn="l" rtl="0">
                        <a:spcBef>
                          <a:spcPts val="0"/>
                        </a:spcBef>
                        <a:spcAft>
                          <a:spcPts val="0"/>
                        </a:spcAft>
                        <a:buNone/>
                      </a:pPr>
                      <a:r>
                        <a:rPr lang="en-US" sz="1800" u="sng">
                          <a:solidFill>
                            <a:schemeClr val="hlink"/>
                          </a:solidFill>
                          <a:hlinkClick r:id="rId5"/>
                        </a:rPr>
                        <a:t>Hydrosphere Study Site</a:t>
                      </a:r>
                      <a:r>
                        <a:rPr lang="en-US" sz="1800"/>
                        <a:t> is described</a:t>
                      </a:r>
                      <a:endParaRPr/>
                    </a:p>
                    <a:p>
                      <a:pPr marL="0" marR="0" lvl="0" indent="0" algn="l" rtl="0">
                        <a:spcBef>
                          <a:spcPts val="0"/>
                        </a:spcBef>
                        <a:spcAft>
                          <a:spcPts val="0"/>
                        </a:spcAft>
                        <a:buNone/>
                      </a:pPr>
                      <a:r>
                        <a:rPr lang="en-US" sz="1800"/>
                        <a:t>Make Nitrate Standard Solution (this slide set)</a:t>
                      </a:r>
                      <a:endParaRPr/>
                    </a:p>
                    <a:p>
                      <a:pPr marL="0" marR="0" lvl="0" indent="0" algn="l" rtl="0">
                        <a:spcBef>
                          <a:spcPts val="0"/>
                        </a:spcBef>
                        <a:spcAft>
                          <a:spcPts val="0"/>
                        </a:spcAft>
                        <a:buNone/>
                      </a:pPr>
                      <a:r>
                        <a:rPr lang="en-US" sz="1800"/>
                        <a:t>Follow Nitrate Quality Control Procedure (this slide set)</a:t>
                      </a: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Key Instrument </a:t>
                      </a:r>
                      <a:endParaRPr sz="1800"/>
                    </a:p>
                  </a:txBody>
                  <a:tcPr marL="91450" marR="91450" marT="45725" marB="45725"/>
                </a:tc>
                <a:tc>
                  <a:txBody>
                    <a:bodyPr/>
                    <a:lstStyle/>
                    <a:p>
                      <a:pPr marL="0" marR="0" lvl="0" indent="0" algn="l" rtl="0">
                        <a:spcBef>
                          <a:spcPts val="0"/>
                        </a:spcBef>
                        <a:spcAft>
                          <a:spcPts val="0"/>
                        </a:spcAft>
                        <a:buNone/>
                      </a:pPr>
                      <a:r>
                        <a:rPr lang="en-US" sz="1800"/>
                        <a:t>Commercial Nitrate Test Kit</a:t>
                      </a: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Skill Level</a:t>
                      </a:r>
                      <a:endParaRPr/>
                    </a:p>
                  </a:txBody>
                  <a:tcPr marL="91450" marR="91450" marT="45725" marB="45725"/>
                </a:tc>
                <a:tc>
                  <a:txBody>
                    <a:bodyPr/>
                    <a:lstStyle/>
                    <a:p>
                      <a:pPr marL="0" marR="0" lvl="0" indent="0" algn="l" rtl="0">
                        <a:spcBef>
                          <a:spcPts val="0"/>
                        </a:spcBef>
                        <a:spcAft>
                          <a:spcPts val="0"/>
                        </a:spcAft>
                        <a:buNone/>
                      </a:pPr>
                      <a:r>
                        <a:rPr lang="en-US" sz="1800"/>
                        <a:t>Intermediate</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a:t>References</a:t>
                      </a:r>
                      <a:endParaRPr/>
                    </a:p>
                  </a:txBody>
                  <a:tcPr marL="91450" marR="91450" marT="45725" marB="45725"/>
                </a:tc>
                <a:tc>
                  <a:txBody>
                    <a:bodyPr/>
                    <a:lstStyle/>
                    <a:p>
                      <a:pPr marL="0" marR="0" lvl="0" indent="0" algn="l" rtl="0">
                        <a:spcBef>
                          <a:spcPts val="0"/>
                        </a:spcBef>
                        <a:spcAft>
                          <a:spcPts val="0"/>
                        </a:spcAft>
                        <a:buNone/>
                      </a:pPr>
                      <a:r>
                        <a:rPr lang="en-US" sz="1800"/>
                        <a:t>Nitrate Protocol</a:t>
                      </a:r>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89" name="Google Shape;189;p11"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190" name="Google Shape;190;p11"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191" name="Google Shape;191;p11"/>
          <p:cNvSpPr txBox="1">
            <a:spLocks noGrp="1"/>
          </p:cNvSpPr>
          <p:nvPr>
            <p:ph type="title"/>
          </p:nvPr>
        </p:nvSpPr>
        <p:spPr>
          <a:xfrm>
            <a:off x="1257300" y="103685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Before you Begin: Simultaneous or Prior Investigations  Required to Conduct the Nitrate Protocol</a:t>
            </a:r>
            <a:endParaRPr/>
          </a:p>
        </p:txBody>
      </p:sp>
      <p:sp>
        <p:nvSpPr>
          <p:cNvPr id="192" name="Google Shape;192;p11"/>
          <p:cNvSpPr txBox="1"/>
          <p:nvPr/>
        </p:nvSpPr>
        <p:spPr>
          <a:xfrm>
            <a:off x="1409680" y="2315998"/>
            <a:ext cx="7341594" cy="4319143"/>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90000"/>
              </a:lnSpc>
              <a:spcBef>
                <a:spcPts val="0"/>
              </a:spcBef>
              <a:spcAft>
                <a:spcPts val="0"/>
              </a:spcAft>
              <a:buClr>
                <a:schemeClr val="dk1"/>
              </a:buClr>
              <a:buSzPts val="1700"/>
              <a:buFont typeface="Arial"/>
              <a:buNone/>
            </a:pPr>
            <a:r>
              <a:rPr lang="en-US" sz="1700">
                <a:solidFill>
                  <a:schemeClr val="dk1"/>
                </a:solidFill>
                <a:latin typeface="Calibri"/>
                <a:ea typeface="Calibri"/>
                <a:cs typeface="Calibri"/>
                <a:sym typeface="Calibri"/>
              </a:rPr>
              <a:t>The Nitrate protocol is conducted at your </a:t>
            </a:r>
            <a:r>
              <a:rPr lang="en-US" sz="1700" b="1">
                <a:solidFill>
                  <a:srgbClr val="000072"/>
                </a:solidFill>
                <a:latin typeface="Calibri"/>
                <a:ea typeface="Calibri"/>
                <a:cs typeface="Calibri"/>
                <a:sym typeface="Calibri"/>
              </a:rPr>
              <a:t>GLOBE Study Site</a:t>
            </a:r>
            <a:r>
              <a:rPr lang="en-US" sz="1700">
                <a:solidFill>
                  <a:schemeClr val="dk1"/>
                </a:solidFill>
                <a:latin typeface="Calibri"/>
                <a:ea typeface="Calibri"/>
                <a:cs typeface="Calibri"/>
                <a:sym typeface="Calibri"/>
              </a:rPr>
              <a:t>. You will need to define your </a:t>
            </a:r>
            <a:r>
              <a:rPr lang="en-US" sz="1700" b="1">
                <a:solidFill>
                  <a:srgbClr val="000072"/>
                </a:solidFill>
                <a:latin typeface="Calibri"/>
                <a:ea typeface="Calibri"/>
                <a:cs typeface="Calibri"/>
                <a:sym typeface="Calibri"/>
              </a:rPr>
              <a:t>GLOBE Study Site </a:t>
            </a:r>
            <a:r>
              <a:rPr lang="en-US" sz="1700">
                <a:solidFill>
                  <a:schemeClr val="dk1"/>
                </a:solidFill>
                <a:latin typeface="Calibri"/>
                <a:ea typeface="Calibri"/>
                <a:cs typeface="Calibri"/>
                <a:sym typeface="Calibri"/>
              </a:rPr>
              <a:t>where you will conduct your </a:t>
            </a:r>
            <a:r>
              <a:rPr lang="en-US" sz="1700" b="1">
                <a:solidFill>
                  <a:srgbClr val="000072"/>
                </a:solidFill>
                <a:latin typeface="Calibri"/>
                <a:ea typeface="Calibri"/>
                <a:cs typeface="Calibri"/>
                <a:sym typeface="Calibri"/>
              </a:rPr>
              <a:t>Hydrosphere Investigation</a:t>
            </a:r>
            <a:r>
              <a:rPr lang="en-US" sz="1700">
                <a:solidFill>
                  <a:schemeClr val="dk1"/>
                </a:solidFill>
                <a:latin typeface="Calibri"/>
                <a:ea typeface="Calibri"/>
                <a:cs typeface="Calibri"/>
                <a:sym typeface="Calibri"/>
              </a:rPr>
              <a:t> prior to beginning this protocol. The </a:t>
            </a:r>
            <a:r>
              <a:rPr lang="en-US" sz="1700" b="1">
                <a:solidFill>
                  <a:srgbClr val="000072"/>
                </a:solidFill>
                <a:latin typeface="Calibri"/>
                <a:ea typeface="Calibri"/>
                <a:cs typeface="Calibri"/>
                <a:sym typeface="Calibri"/>
              </a:rPr>
              <a:t>Hydrosphere Investigation Data Sheet</a:t>
            </a:r>
            <a:r>
              <a:rPr lang="en-US" sz="1700">
                <a:solidFill>
                  <a:schemeClr val="dk1"/>
                </a:solidFill>
                <a:latin typeface="Calibri"/>
                <a:ea typeface="Calibri"/>
                <a:cs typeface="Calibri"/>
                <a:sym typeface="Calibri"/>
              </a:rPr>
              <a:t> is used to record all the hydrosphere measurements, including Nitrates.  You will also want to map your Hydrosphere Site at some point.</a:t>
            </a:r>
            <a:endParaRPr/>
          </a:p>
          <a:p>
            <a:pPr marL="0" marR="0" lvl="0" indent="0" algn="just" rtl="0">
              <a:lnSpc>
                <a:spcPct val="90000"/>
              </a:lnSpc>
              <a:spcBef>
                <a:spcPts val="100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700"/>
              <a:buFont typeface="Arial"/>
              <a:buNone/>
            </a:pPr>
            <a:r>
              <a:rPr lang="en-US" sz="1700" b="1">
                <a:solidFill>
                  <a:schemeClr val="dk1"/>
                </a:solidFill>
                <a:latin typeface="Calibri"/>
                <a:ea typeface="Calibri"/>
                <a:cs typeface="Calibri"/>
                <a:sym typeface="Calibri"/>
              </a:rPr>
              <a:t>Find your documents here: </a:t>
            </a:r>
            <a:endParaRPr/>
          </a:p>
          <a:p>
            <a:pPr marL="228600" marR="0" lvl="0" indent="-120650" algn="just" rtl="0">
              <a:lnSpc>
                <a:spcPct val="90000"/>
              </a:lnSpc>
              <a:spcBef>
                <a:spcPts val="100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285750" marR="0" lvl="0" indent="-285750" algn="just" rtl="0">
              <a:lnSpc>
                <a:spcPct val="90000"/>
              </a:lnSpc>
              <a:spcBef>
                <a:spcPts val="1000"/>
              </a:spcBef>
              <a:spcAft>
                <a:spcPts val="0"/>
              </a:spcAft>
              <a:buClr>
                <a:schemeClr val="dk2"/>
              </a:buClr>
              <a:buSzPts val="1700"/>
              <a:buFont typeface="Arial"/>
              <a:buChar char="•"/>
            </a:pPr>
            <a:r>
              <a:rPr lang="en-US" sz="1700" b="1" u="sng">
                <a:solidFill>
                  <a:schemeClr val="dk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GLOBE Study Site Definition Sheet</a:t>
            </a:r>
            <a:endParaRPr sz="1700" b="1">
              <a:solidFill>
                <a:schemeClr val="dk2"/>
              </a:solidFill>
              <a:latin typeface="Calibri"/>
              <a:ea typeface="Calibri"/>
              <a:cs typeface="Calibri"/>
              <a:sym typeface="Calibri"/>
            </a:endParaRPr>
          </a:p>
          <a:p>
            <a:pPr marL="285750" marR="0" lvl="0" indent="-285750" algn="just" rtl="0">
              <a:lnSpc>
                <a:spcPct val="90000"/>
              </a:lnSpc>
              <a:spcBef>
                <a:spcPts val="1000"/>
              </a:spcBef>
              <a:spcAft>
                <a:spcPts val="0"/>
              </a:spcAft>
              <a:buClr>
                <a:schemeClr val="dk2"/>
              </a:buClr>
              <a:buSzPts val="1700"/>
              <a:buFont typeface="Arial"/>
              <a:buChar char="•"/>
            </a:pPr>
            <a:r>
              <a:rPr lang="en-US" sz="1700" b="1" u="sng">
                <a:solidFill>
                  <a:schemeClr val="dk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Hydrosphere Investigation Data Sheet</a:t>
            </a:r>
            <a:endParaRPr sz="1700" b="1">
              <a:solidFill>
                <a:schemeClr val="dk2"/>
              </a:solidFill>
              <a:latin typeface="Calibri"/>
              <a:ea typeface="Calibri"/>
              <a:cs typeface="Calibri"/>
              <a:sym typeface="Calibri"/>
            </a:endParaRPr>
          </a:p>
          <a:p>
            <a:pPr marL="285750" marR="0" lvl="0" indent="-285750" algn="just" rtl="0">
              <a:lnSpc>
                <a:spcPct val="90000"/>
              </a:lnSpc>
              <a:spcBef>
                <a:spcPts val="1000"/>
              </a:spcBef>
              <a:spcAft>
                <a:spcPts val="0"/>
              </a:spcAft>
              <a:buClr>
                <a:schemeClr val="dk2"/>
              </a:buClr>
              <a:buSzPts val="1700"/>
              <a:buFont typeface="Arial"/>
              <a:buChar char="•"/>
            </a:pPr>
            <a:r>
              <a:rPr lang="en-US" sz="1700" b="1" u="sng">
                <a:solidFill>
                  <a:schemeClr val="dk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Mapping your Hydrosphere Study Site Field Guide</a:t>
            </a:r>
            <a:endParaRPr sz="1700" b="1">
              <a:solidFill>
                <a:schemeClr val="dk2"/>
              </a:solidFill>
              <a:latin typeface="Calibri"/>
              <a:ea typeface="Calibri"/>
              <a:cs typeface="Calibri"/>
              <a:sym typeface="Calibri"/>
            </a:endParaRPr>
          </a:p>
          <a:p>
            <a:pPr marL="285750" marR="0" lvl="0" indent="-177800" algn="just" rtl="0">
              <a:lnSpc>
                <a:spcPct val="90000"/>
              </a:lnSpc>
              <a:spcBef>
                <a:spcPts val="1000"/>
              </a:spcBef>
              <a:spcAft>
                <a:spcPts val="0"/>
              </a:spcAft>
              <a:buClr>
                <a:schemeClr val="dk1"/>
              </a:buClr>
              <a:buSzPts val="1700"/>
              <a:buFont typeface="Arial"/>
              <a:buNone/>
            </a:pPr>
            <a:endParaRPr sz="1700" b="1">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700"/>
              <a:buFont typeface="Arial"/>
              <a:buNone/>
            </a:pPr>
            <a:r>
              <a:rPr lang="en-US" sz="1700" b="1">
                <a:solidFill>
                  <a:schemeClr val="dk1"/>
                </a:solidFill>
                <a:latin typeface="Calibri"/>
                <a:ea typeface="Calibri"/>
                <a:cs typeface="Calibri"/>
                <a:sym typeface="Calibri"/>
              </a:rPr>
              <a:t>Since there can be a connection between dissolved oxygen (DO) and nitrates, DO measurements could lead to interesting investigations.</a:t>
            </a:r>
            <a:endParaRPr/>
          </a:p>
          <a:p>
            <a:pPr marL="285750" marR="0" lvl="0" indent="-196850" algn="just" rtl="0">
              <a:lnSpc>
                <a:spcPct val="90000"/>
              </a:lnSpc>
              <a:spcBef>
                <a:spcPts val="1000"/>
              </a:spcBef>
              <a:spcAft>
                <a:spcPts val="0"/>
              </a:spcAft>
              <a:buClr>
                <a:schemeClr val="dk1"/>
              </a:buClr>
              <a:buSzPts val="1400"/>
              <a:buFont typeface="Arial"/>
              <a:buNone/>
            </a:pPr>
            <a:endParaRPr sz="1400" b="1">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98" name="Google Shape;198;p12"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199" name="Google Shape;199;p12"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200" name="Google Shape;200;p12"/>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Site Selection: Preferred Study Sites</a:t>
            </a:r>
            <a:endParaRPr/>
          </a:p>
        </p:txBody>
      </p:sp>
      <p:sp>
        <p:nvSpPr>
          <p:cNvPr id="201" name="Google Shape;201;p12"/>
          <p:cNvSpPr txBox="1"/>
          <p:nvPr/>
        </p:nvSpPr>
        <p:spPr>
          <a:xfrm>
            <a:off x="1214788" y="1468258"/>
            <a:ext cx="7341594" cy="4319143"/>
          </a:xfrm>
          <a:prstGeom prst="rect">
            <a:avLst/>
          </a:prstGeom>
          <a:noFill/>
          <a:ln>
            <a:noFill/>
          </a:ln>
        </p:spPr>
        <p:txBody>
          <a:bodyPr spcFirstLastPara="1" wrap="square" lIns="91425" tIns="45700" rIns="91425" bIns="45700" anchor="t" anchorCtr="0">
            <a:normAutofit/>
          </a:bodyPr>
          <a:lstStyle/>
          <a:p>
            <a:pPr marL="228600" marR="0" lvl="0" indent="-114300" algn="just" rtl="0">
              <a:lnSpc>
                <a:spcPct val="90000"/>
              </a:lnSpc>
              <a:spcBef>
                <a:spcPts val="0"/>
              </a:spcBef>
              <a:spcAft>
                <a:spcPts val="0"/>
              </a:spcAft>
              <a:buClr>
                <a:schemeClr val="dk1"/>
              </a:buClr>
              <a:buSzPts val="1800"/>
              <a:buFont typeface="Arial"/>
              <a:buNone/>
            </a:pPr>
            <a:endParaRPr sz="1800" b="1">
              <a:solidFill>
                <a:srgbClr val="00007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All your hydrosphere measurements are taken at the same Hydrosphere Study Site. This may be any surface water site that can be safely visited and monitored regularly, although natural waters are preferred.  Sites may include (in order of preference):</a:t>
            </a:r>
            <a:endParaRPr/>
          </a:p>
          <a:p>
            <a:pPr marL="0" marR="0" lvl="0" indent="0" algn="just" rtl="0">
              <a:lnSpc>
                <a:spcPct val="90000"/>
              </a:lnSpc>
              <a:spcBef>
                <a:spcPts val="1000"/>
              </a:spcBef>
              <a:spcAft>
                <a:spcPts val="0"/>
              </a:spcAft>
              <a:buClr>
                <a:schemeClr val="dk1"/>
              </a:buClr>
              <a:buSzPts val="1600"/>
              <a:buFont typeface="Arial"/>
              <a:buNone/>
            </a:pPr>
            <a:endParaRPr sz="1600" b="1">
              <a:solidFill>
                <a:srgbClr val="000000"/>
              </a:solidFill>
              <a:latin typeface="Calibri"/>
              <a:ea typeface="Calibri"/>
              <a:cs typeface="Calibri"/>
              <a:sym typeface="Calibri"/>
            </a:endParaRPr>
          </a:p>
          <a:p>
            <a:pPr marL="0" marR="0" lvl="0" indent="0" algn="just" rtl="0">
              <a:lnSpc>
                <a:spcPct val="90000"/>
              </a:lnSpc>
              <a:spcBef>
                <a:spcPts val="1000"/>
              </a:spcBef>
              <a:spcAft>
                <a:spcPts val="0"/>
              </a:spcAft>
              <a:buClr>
                <a:srgbClr val="000000"/>
              </a:buClr>
              <a:buSzPts val="1600"/>
              <a:buFont typeface="Arial"/>
              <a:buNone/>
            </a:pPr>
            <a:r>
              <a:rPr lang="en-US" sz="1600" b="1">
                <a:solidFill>
                  <a:srgbClr val="000000"/>
                </a:solidFill>
                <a:latin typeface="Calibri"/>
                <a:ea typeface="Calibri"/>
                <a:cs typeface="Calibri"/>
                <a:sym typeface="Calibri"/>
              </a:rPr>
              <a:t>1. Stream or river</a:t>
            </a:r>
            <a:endParaRPr/>
          </a:p>
          <a:p>
            <a:pPr marL="0" marR="0" lvl="0" indent="0" algn="just" rtl="0">
              <a:lnSpc>
                <a:spcPct val="90000"/>
              </a:lnSpc>
              <a:spcBef>
                <a:spcPts val="1000"/>
              </a:spcBef>
              <a:spcAft>
                <a:spcPts val="0"/>
              </a:spcAft>
              <a:buClr>
                <a:srgbClr val="000000"/>
              </a:buClr>
              <a:buSzPts val="1600"/>
              <a:buFont typeface="Arial"/>
              <a:buNone/>
            </a:pPr>
            <a:r>
              <a:rPr lang="en-US" sz="1600" b="1">
                <a:solidFill>
                  <a:srgbClr val="000000"/>
                </a:solidFill>
                <a:latin typeface="Calibri"/>
                <a:ea typeface="Calibri"/>
                <a:cs typeface="Calibri"/>
                <a:sym typeface="Calibri"/>
              </a:rPr>
              <a:t>2. Lake, reservoir, bay or ocean</a:t>
            </a:r>
            <a:endParaRPr/>
          </a:p>
          <a:p>
            <a:pPr marL="0" marR="0" lvl="0" indent="0" algn="just" rtl="0">
              <a:lnSpc>
                <a:spcPct val="90000"/>
              </a:lnSpc>
              <a:spcBef>
                <a:spcPts val="1000"/>
              </a:spcBef>
              <a:spcAft>
                <a:spcPts val="0"/>
              </a:spcAft>
              <a:buClr>
                <a:srgbClr val="000000"/>
              </a:buClr>
              <a:buSzPts val="1600"/>
              <a:buFont typeface="Arial"/>
              <a:buNone/>
            </a:pPr>
            <a:r>
              <a:rPr lang="en-US" sz="1600" b="1">
                <a:solidFill>
                  <a:srgbClr val="000000"/>
                </a:solidFill>
                <a:latin typeface="Calibri"/>
                <a:ea typeface="Calibri"/>
                <a:cs typeface="Calibri"/>
                <a:sym typeface="Calibri"/>
              </a:rPr>
              <a:t>3. Pond</a:t>
            </a:r>
            <a:endParaRPr/>
          </a:p>
          <a:p>
            <a:pPr marL="0" marR="0" lvl="0" indent="0" algn="just" rtl="0">
              <a:lnSpc>
                <a:spcPct val="90000"/>
              </a:lnSpc>
              <a:spcBef>
                <a:spcPts val="1000"/>
              </a:spcBef>
              <a:spcAft>
                <a:spcPts val="0"/>
              </a:spcAft>
              <a:buClr>
                <a:srgbClr val="000000"/>
              </a:buClr>
              <a:buSzPts val="1600"/>
              <a:buFont typeface="Arial"/>
              <a:buNone/>
            </a:pPr>
            <a:r>
              <a:rPr lang="en-US" sz="1600" b="1">
                <a:solidFill>
                  <a:srgbClr val="000000"/>
                </a:solidFill>
                <a:latin typeface="Calibri"/>
                <a:ea typeface="Calibri"/>
                <a:cs typeface="Calibri"/>
                <a:sym typeface="Calibri"/>
              </a:rPr>
              <a:t>4. An irrigation ditch or other water </a:t>
            </a:r>
            <a:endParaRPr/>
          </a:p>
          <a:p>
            <a:pPr marL="0" marR="0" lvl="0" indent="0" algn="just" rtl="0">
              <a:lnSpc>
                <a:spcPct val="90000"/>
              </a:lnSpc>
              <a:spcBef>
                <a:spcPts val="1000"/>
              </a:spcBef>
              <a:spcAft>
                <a:spcPts val="0"/>
              </a:spcAft>
              <a:buClr>
                <a:srgbClr val="000000"/>
              </a:buClr>
              <a:buSzPts val="1600"/>
              <a:buFont typeface="Arial"/>
              <a:buNone/>
            </a:pPr>
            <a:r>
              <a:rPr lang="en-US" sz="1600" b="1">
                <a:solidFill>
                  <a:srgbClr val="000000"/>
                </a:solidFill>
                <a:latin typeface="Calibri"/>
                <a:ea typeface="Calibri"/>
                <a:cs typeface="Calibri"/>
                <a:sym typeface="Calibri"/>
              </a:rPr>
              <a:t>body, if natural body is not available</a:t>
            </a:r>
            <a:endParaRPr/>
          </a:p>
          <a:p>
            <a:pPr marL="285750" marR="0" lvl="0" indent="-196850" algn="just" rtl="0">
              <a:lnSpc>
                <a:spcPct val="90000"/>
              </a:lnSpc>
              <a:spcBef>
                <a:spcPts val="1000"/>
              </a:spcBef>
              <a:spcAft>
                <a:spcPts val="0"/>
              </a:spcAft>
              <a:buClr>
                <a:schemeClr val="dk1"/>
              </a:buClr>
              <a:buSzPts val="1400"/>
              <a:buFont typeface="Arial"/>
              <a:buNone/>
            </a:pPr>
            <a:endParaRPr sz="1400" b="1">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02" name="Google Shape;202;p12" descr="Photograph of studentts measuring water nitrate values of water body covered by ice.  Measurement is taken through a hole in the i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70182" y="3056798"/>
            <a:ext cx="3886200" cy="2913120"/>
          </a:xfrm>
          <a:prstGeom prst="rect">
            <a:avLst/>
          </a:prstGeom>
          <a:noFill/>
          <a:ln>
            <a:noFill/>
          </a:ln>
        </p:spPr>
      </p:pic>
      <p:sp>
        <p:nvSpPr>
          <p:cNvPr id="203" name="Google Shape;203;p12"/>
          <p:cNvSpPr/>
          <p:nvPr/>
        </p:nvSpPr>
        <p:spPr>
          <a:xfrm>
            <a:off x="4529488" y="5969918"/>
            <a:ext cx="4572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Students measure nitrate through ice covering the Volga River. Image: GLOBE.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09" name="Google Shape;209;p13"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210" name="Google Shape;210;p13"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211" name="Google Shape;211;p13"/>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Site Selection: Hydrosphere Study Site</a:t>
            </a:r>
            <a:endParaRPr/>
          </a:p>
        </p:txBody>
      </p:sp>
      <p:sp>
        <p:nvSpPr>
          <p:cNvPr id="212" name="Google Shape;212;p13"/>
          <p:cNvSpPr txBox="1"/>
          <p:nvPr/>
        </p:nvSpPr>
        <p:spPr>
          <a:xfrm>
            <a:off x="1337352" y="1842865"/>
            <a:ext cx="4336986" cy="5545487"/>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700"/>
              <a:buFont typeface="Arial"/>
              <a:buNone/>
            </a:pPr>
            <a:r>
              <a:rPr lang="en-US" sz="1700">
                <a:solidFill>
                  <a:schemeClr val="dk1"/>
                </a:solidFill>
                <a:latin typeface="Calibri"/>
                <a:ea typeface="Calibri"/>
                <a:cs typeface="Calibri"/>
                <a:sym typeface="Calibri"/>
              </a:rPr>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riffle area as opposed to still water or rapids. This will provide a more representative measurement of the water in the stream or river.</a:t>
            </a:r>
            <a:endParaRPr/>
          </a:p>
          <a:p>
            <a:pPr marL="0" marR="0" lvl="0" indent="0" algn="just" rtl="0">
              <a:lnSpc>
                <a:spcPct val="90000"/>
              </a:lnSpc>
              <a:spcBef>
                <a:spcPts val="1000"/>
              </a:spcBef>
              <a:spcAft>
                <a:spcPts val="0"/>
              </a:spcAft>
              <a:buClr>
                <a:schemeClr val="dk1"/>
              </a:buClr>
              <a:buSzPts val="1700"/>
              <a:buFont typeface="Arial"/>
              <a:buNone/>
            </a:pPr>
            <a:r>
              <a:rPr lang="en-US" sz="1700">
                <a:solidFill>
                  <a:schemeClr val="dk1"/>
                </a:solidFill>
                <a:latin typeface="Calibri"/>
                <a:ea typeface="Calibri"/>
                <a:cs typeface="Calibri"/>
                <a:sym typeface="Calibri"/>
              </a:rPr>
              <a:t>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a:p>
          <a:p>
            <a:pPr marL="228600" marR="0" lvl="0" indent="-95250" algn="just" rtl="0">
              <a:lnSpc>
                <a:spcPct val="90000"/>
              </a:lnSpc>
              <a:spcBef>
                <a:spcPts val="100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1">
              <a:solidFill>
                <a:srgbClr val="000000"/>
              </a:solidFill>
              <a:latin typeface="Calibri"/>
              <a:ea typeface="Calibri"/>
              <a:cs typeface="Calibri"/>
              <a:sym typeface="Calibri"/>
            </a:endParaRPr>
          </a:p>
          <a:p>
            <a:pPr marL="285750" marR="0" lvl="0" indent="-196850" algn="just" rtl="0">
              <a:lnSpc>
                <a:spcPct val="90000"/>
              </a:lnSpc>
              <a:spcBef>
                <a:spcPts val="1000"/>
              </a:spcBef>
              <a:spcAft>
                <a:spcPts val="0"/>
              </a:spcAft>
              <a:buClr>
                <a:schemeClr val="dk1"/>
              </a:buClr>
              <a:buSzPts val="1400"/>
              <a:buFont typeface="Arial"/>
              <a:buNone/>
            </a:pPr>
            <a:endParaRPr sz="1400" b="1">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13" name="Google Shape;213;p13" descr="Photo of a bucket with a water sample being hauled up from standing location on a brid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962692" y="1842865"/>
            <a:ext cx="2935463" cy="22015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19" name="Google Shape;219;p14"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220" name="Google Shape;220;p14"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221" name="Google Shape;221;p14"/>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Overview of the Water Nitrate Protocol</a:t>
            </a:r>
            <a:endParaRPr/>
          </a:p>
        </p:txBody>
      </p:sp>
      <p:sp>
        <p:nvSpPr>
          <p:cNvPr id="222" name="Google Shape;222;p14"/>
          <p:cNvSpPr txBox="1"/>
          <p:nvPr/>
        </p:nvSpPr>
        <p:spPr>
          <a:xfrm>
            <a:off x="1337352" y="1842865"/>
            <a:ext cx="7532328" cy="4539647"/>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The GLOBE Nitrate Protocol uses a chemical based test kit. Always look at the manufacturer’s instructions on how to perform the test.</a:t>
            </a:r>
            <a:endParaRPr/>
          </a:p>
          <a:p>
            <a:pPr marL="0" marR="0" lvl="0" indent="0" algn="just" rtl="0">
              <a:lnSpc>
                <a:spcPct val="90000"/>
              </a:lnSpc>
              <a:spcBef>
                <a:spcPts val="1000"/>
              </a:spcBef>
              <a:spcAft>
                <a:spcPts val="0"/>
              </a:spcAft>
              <a:buClr>
                <a:schemeClr val="dk1"/>
              </a:buClr>
              <a:buSzPts val="1600"/>
              <a:buFont typeface="Arial"/>
              <a:buNone/>
            </a:pPr>
            <a:r>
              <a:rPr lang="en-US" sz="1600">
                <a:solidFill>
                  <a:schemeClr val="dk1"/>
                </a:solidFill>
                <a:latin typeface="Calibri"/>
                <a:ea typeface="Calibri"/>
                <a:cs typeface="Calibri"/>
                <a:sym typeface="Calibri"/>
              </a:rPr>
              <a:t>Although nitrate (NO</a:t>
            </a:r>
            <a:r>
              <a:rPr lang="en-US" sz="1600" baseline="-25000">
                <a:solidFill>
                  <a:schemeClr val="dk1"/>
                </a:solidFill>
                <a:latin typeface="Calibri"/>
                <a:ea typeface="Calibri"/>
                <a:cs typeface="Calibri"/>
                <a:sym typeface="Calibri"/>
              </a:rPr>
              <a:t>3</a:t>
            </a:r>
            <a:r>
              <a:rPr lang="en-US" sz="1600" baseline="30000">
                <a:solidFill>
                  <a:schemeClr val="dk1"/>
                </a:solidFill>
                <a:latin typeface="Calibri"/>
                <a:ea typeface="Calibri"/>
                <a:cs typeface="Calibri"/>
                <a:sym typeface="Calibri"/>
              </a:rPr>
              <a:t>-</a:t>
            </a:r>
            <a:r>
              <a:rPr lang="en-US" sz="1600">
                <a:solidFill>
                  <a:schemeClr val="dk1"/>
                </a:solidFill>
                <a:latin typeface="Calibri"/>
                <a:ea typeface="Calibri"/>
                <a:cs typeface="Calibri"/>
                <a:sym typeface="Calibri"/>
              </a:rPr>
              <a:t>) is the chemical form of nitrogen of interest, it is difficult to measure directly. So, nitrate test kits have you perform a chemical reaction where the nitrate in the sample of water will be transformed into nitrite (NO</a:t>
            </a:r>
            <a:r>
              <a:rPr lang="en-US" sz="1600" baseline="-25000">
                <a:solidFill>
                  <a:schemeClr val="dk1"/>
                </a:solidFill>
                <a:latin typeface="Calibri"/>
                <a:ea typeface="Calibri"/>
                <a:cs typeface="Calibri"/>
                <a:sym typeface="Calibri"/>
              </a:rPr>
              <a:t>2</a:t>
            </a:r>
            <a:r>
              <a:rPr lang="en-US" sz="1600" baseline="30000">
                <a:solidFill>
                  <a:schemeClr val="dk1"/>
                </a:solidFill>
                <a:latin typeface="Calibri"/>
                <a:ea typeface="Calibri"/>
                <a:cs typeface="Calibri"/>
                <a:sym typeface="Calibri"/>
              </a:rPr>
              <a:t>-</a:t>
            </a:r>
            <a:r>
              <a:rPr lang="en-US" sz="1600">
                <a:solidFill>
                  <a:schemeClr val="dk1"/>
                </a:solidFill>
                <a:latin typeface="Calibri"/>
                <a:ea typeface="Calibri"/>
                <a:cs typeface="Calibri"/>
                <a:sym typeface="Calibri"/>
              </a:rPr>
              <a:t>) which is a form more easily measured. </a:t>
            </a:r>
            <a:endParaRPr/>
          </a:p>
          <a:p>
            <a:pPr marL="0" marR="0" lvl="0" indent="0" algn="just" rtl="0">
              <a:lnSpc>
                <a:spcPct val="90000"/>
              </a:lnSpc>
              <a:spcBef>
                <a:spcPts val="1000"/>
              </a:spcBef>
              <a:spcAft>
                <a:spcPts val="0"/>
              </a:spcAft>
              <a:buClr>
                <a:schemeClr val="dk1"/>
              </a:buClr>
              <a:buSzPts val="1600"/>
              <a:buFont typeface="Arial"/>
              <a:buNone/>
            </a:pPr>
            <a:r>
              <a:rPr lang="en-US" sz="1600">
                <a:solidFill>
                  <a:schemeClr val="dk1"/>
                </a:solidFill>
                <a:latin typeface="Calibri"/>
                <a:ea typeface="Calibri"/>
                <a:cs typeface="Calibri"/>
                <a:sym typeface="Calibri"/>
              </a:rPr>
              <a:t>You will add a chemical (such as cadmium) to the water sample, and this will change the nitrate (NO</a:t>
            </a:r>
            <a:r>
              <a:rPr lang="en-US" sz="1600" baseline="-25000">
                <a:solidFill>
                  <a:schemeClr val="dk1"/>
                </a:solidFill>
                <a:latin typeface="Calibri"/>
                <a:ea typeface="Calibri"/>
                <a:cs typeface="Calibri"/>
                <a:sym typeface="Calibri"/>
              </a:rPr>
              <a:t>3</a:t>
            </a:r>
            <a:r>
              <a:rPr lang="en-US" sz="1600" baseline="30000">
                <a:solidFill>
                  <a:schemeClr val="dk1"/>
                </a:solidFill>
                <a:latin typeface="Calibri"/>
                <a:ea typeface="Calibri"/>
                <a:cs typeface="Calibri"/>
                <a:sym typeface="Calibri"/>
              </a:rPr>
              <a:t>-</a:t>
            </a:r>
            <a:r>
              <a:rPr lang="en-US" sz="1600">
                <a:solidFill>
                  <a:schemeClr val="dk1"/>
                </a:solidFill>
                <a:latin typeface="Calibri"/>
                <a:ea typeface="Calibri"/>
                <a:cs typeface="Calibri"/>
                <a:sym typeface="Calibri"/>
              </a:rPr>
              <a:t>) in the water to nitrite (NO</a:t>
            </a:r>
            <a:r>
              <a:rPr lang="en-US" sz="1600" baseline="-25000">
                <a:solidFill>
                  <a:schemeClr val="dk1"/>
                </a:solidFill>
                <a:latin typeface="Calibri"/>
                <a:ea typeface="Calibri"/>
                <a:cs typeface="Calibri"/>
                <a:sym typeface="Calibri"/>
              </a:rPr>
              <a:t>2</a:t>
            </a:r>
            <a:r>
              <a:rPr lang="en-US" sz="1600" baseline="30000">
                <a:solidFill>
                  <a:schemeClr val="dk1"/>
                </a:solidFill>
                <a:latin typeface="Calibri"/>
                <a:ea typeface="Calibri"/>
                <a:cs typeface="Calibri"/>
                <a:sym typeface="Calibri"/>
              </a:rPr>
              <a:t>-</a:t>
            </a:r>
            <a:r>
              <a:rPr lang="en-US" sz="1600">
                <a:solidFill>
                  <a:schemeClr val="dk1"/>
                </a:solidFill>
                <a:latin typeface="Calibri"/>
                <a:ea typeface="Calibri"/>
                <a:cs typeface="Calibri"/>
                <a:sym typeface="Calibri"/>
              </a:rPr>
              <a:t>). A second chemical is then added to the water sample and reacts with the nitrite (NO</a:t>
            </a:r>
            <a:r>
              <a:rPr lang="en-US" sz="1600" baseline="-25000">
                <a:solidFill>
                  <a:schemeClr val="dk1"/>
                </a:solidFill>
                <a:latin typeface="Calibri"/>
                <a:ea typeface="Calibri"/>
                <a:cs typeface="Calibri"/>
                <a:sym typeface="Calibri"/>
              </a:rPr>
              <a:t>2</a:t>
            </a:r>
            <a:r>
              <a:rPr lang="en-US" sz="1600">
                <a:solidFill>
                  <a:schemeClr val="dk1"/>
                </a:solidFill>
                <a:latin typeface="Calibri"/>
                <a:ea typeface="Calibri"/>
                <a:cs typeface="Calibri"/>
                <a:sym typeface="Calibri"/>
              </a:rPr>
              <a:t> </a:t>
            </a:r>
            <a:r>
              <a:rPr lang="en-US" sz="1600" baseline="30000">
                <a:solidFill>
                  <a:schemeClr val="dk1"/>
                </a:solidFill>
                <a:latin typeface="Calibri"/>
                <a:ea typeface="Calibri"/>
                <a:cs typeface="Calibri"/>
                <a:sym typeface="Calibri"/>
              </a:rPr>
              <a:t>-</a:t>
            </a:r>
            <a:r>
              <a:rPr lang="en-US" sz="1600">
                <a:solidFill>
                  <a:schemeClr val="dk1"/>
                </a:solidFill>
                <a:latin typeface="Calibri"/>
                <a:ea typeface="Calibri"/>
                <a:cs typeface="Calibri"/>
                <a:sym typeface="Calibri"/>
              </a:rPr>
              <a:t>) to cause a color change. The resulting color change of the water sample is proportional to the amount of nitrite in the sample.</a:t>
            </a:r>
            <a:endParaRPr/>
          </a:p>
          <a:p>
            <a:pPr marL="0" marR="0" lvl="0" indent="0" algn="l" rtl="0">
              <a:lnSpc>
                <a:spcPct val="90000"/>
              </a:lnSpc>
              <a:spcBef>
                <a:spcPts val="1000"/>
              </a:spcBef>
              <a:spcAft>
                <a:spcPts val="0"/>
              </a:spcAft>
              <a:buClr>
                <a:schemeClr val="dk1"/>
              </a:buClr>
              <a:buSzPts val="1600"/>
              <a:buFont typeface="Arial"/>
              <a:buNone/>
            </a:pPr>
            <a:r>
              <a:rPr lang="en-US" sz="1600">
                <a:solidFill>
                  <a:schemeClr val="dk1"/>
                </a:solidFill>
                <a:latin typeface="Calibri"/>
                <a:ea typeface="Calibri"/>
                <a:cs typeface="Calibri"/>
                <a:sym typeface="Calibri"/>
              </a:rPr>
              <a:t>The chemical reaction that causes nitrate (NO</a:t>
            </a:r>
            <a:r>
              <a:rPr lang="en-US" sz="1600" baseline="-25000">
                <a:solidFill>
                  <a:schemeClr val="dk1"/>
                </a:solidFill>
                <a:latin typeface="Calibri"/>
                <a:ea typeface="Calibri"/>
                <a:cs typeface="Calibri"/>
                <a:sym typeface="Calibri"/>
              </a:rPr>
              <a:t>3</a:t>
            </a:r>
            <a:r>
              <a:rPr lang="en-US" sz="1600" baseline="30000">
                <a:solidFill>
                  <a:schemeClr val="dk1"/>
                </a:solidFill>
                <a:latin typeface="Calibri"/>
                <a:ea typeface="Calibri"/>
                <a:cs typeface="Calibri"/>
                <a:sym typeface="Calibri"/>
              </a:rPr>
              <a:t>-</a:t>
            </a:r>
            <a:r>
              <a:rPr lang="en-US" sz="1600">
                <a:solidFill>
                  <a:schemeClr val="dk1"/>
                </a:solidFill>
                <a:latin typeface="Calibri"/>
                <a:ea typeface="Calibri"/>
                <a:cs typeface="Calibri"/>
                <a:sym typeface="Calibri"/>
              </a:rPr>
              <a:t>) to change to nitrite (NO</a:t>
            </a:r>
            <a:r>
              <a:rPr lang="en-US" sz="1600" baseline="-25000">
                <a:solidFill>
                  <a:schemeClr val="dk1"/>
                </a:solidFill>
                <a:latin typeface="Calibri"/>
                <a:ea typeface="Calibri"/>
                <a:cs typeface="Calibri"/>
                <a:sym typeface="Calibri"/>
              </a:rPr>
              <a:t>2</a:t>
            </a:r>
            <a:r>
              <a:rPr lang="en-US" sz="1600" baseline="30000">
                <a:solidFill>
                  <a:schemeClr val="dk1"/>
                </a:solidFill>
                <a:latin typeface="Calibri"/>
                <a:ea typeface="Calibri"/>
                <a:cs typeface="Calibri"/>
                <a:sym typeface="Calibri"/>
              </a:rPr>
              <a:t>-</a:t>
            </a:r>
            <a:r>
              <a:rPr lang="en-US" sz="1600">
                <a:solidFill>
                  <a:schemeClr val="dk1"/>
                </a:solidFill>
                <a:latin typeface="Calibri"/>
                <a:ea typeface="Calibri"/>
                <a:cs typeface="Calibri"/>
                <a:sym typeface="Calibri"/>
              </a:rPr>
              <a:t>) is called an oxidation – reduction reaction. Often, the kits will say that they use a cadmium reduction method. This means that the cadmium has removed electrons from nitrate (NO</a:t>
            </a:r>
            <a:r>
              <a:rPr lang="en-US" sz="1600" baseline="-25000">
                <a:solidFill>
                  <a:schemeClr val="dk1"/>
                </a:solidFill>
                <a:latin typeface="Calibri"/>
                <a:ea typeface="Calibri"/>
                <a:cs typeface="Calibri"/>
                <a:sym typeface="Calibri"/>
              </a:rPr>
              <a:t>3</a:t>
            </a:r>
            <a:r>
              <a:rPr lang="en-US" sz="1600" baseline="30000">
                <a:solidFill>
                  <a:schemeClr val="dk1"/>
                </a:solidFill>
                <a:latin typeface="Calibri"/>
                <a:ea typeface="Calibri"/>
                <a:cs typeface="Calibri"/>
                <a:sym typeface="Calibri"/>
              </a:rPr>
              <a:t>-</a:t>
            </a:r>
            <a:r>
              <a:rPr lang="en-US" sz="1600">
                <a:solidFill>
                  <a:schemeClr val="dk1"/>
                </a:solidFill>
                <a:latin typeface="Calibri"/>
                <a:ea typeface="Calibri"/>
                <a:cs typeface="Calibri"/>
                <a:sym typeface="Calibri"/>
              </a:rPr>
              <a:t>) to form nitrite (NO</a:t>
            </a:r>
            <a:r>
              <a:rPr lang="en-US" sz="1600" baseline="-25000">
                <a:solidFill>
                  <a:schemeClr val="dk1"/>
                </a:solidFill>
                <a:latin typeface="Calibri"/>
                <a:ea typeface="Calibri"/>
                <a:cs typeface="Calibri"/>
                <a:sym typeface="Calibri"/>
              </a:rPr>
              <a:t>2</a:t>
            </a:r>
            <a:r>
              <a:rPr lang="en-US" sz="1600" baseline="30000">
                <a:solidFill>
                  <a:schemeClr val="dk1"/>
                </a:solidFill>
                <a:latin typeface="Calibri"/>
                <a:ea typeface="Calibri"/>
                <a:cs typeface="Calibri"/>
                <a:sym typeface="Calibri"/>
              </a:rPr>
              <a:t>-</a:t>
            </a:r>
            <a:r>
              <a:rPr lang="en-US" sz="1600">
                <a:solidFill>
                  <a:schemeClr val="dk1"/>
                </a:solidFill>
                <a:latin typeface="Calibri"/>
                <a:ea typeface="Calibri"/>
                <a:cs typeface="Calibri"/>
                <a:sym typeface="Calibri"/>
              </a:rPr>
              <a:t>).</a:t>
            </a:r>
            <a:endParaRPr/>
          </a:p>
          <a:p>
            <a:pPr marL="228600" marR="0" lvl="0" indent="-95250" algn="just" rtl="0">
              <a:lnSpc>
                <a:spcPct val="90000"/>
              </a:lnSpc>
              <a:spcBef>
                <a:spcPts val="100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1">
              <a:solidFill>
                <a:srgbClr val="000000"/>
              </a:solidFill>
              <a:latin typeface="Calibri"/>
              <a:ea typeface="Calibri"/>
              <a:cs typeface="Calibri"/>
              <a:sym typeface="Calibri"/>
            </a:endParaRPr>
          </a:p>
          <a:p>
            <a:pPr marL="285750" marR="0" lvl="0" indent="-196850" algn="just" rtl="0">
              <a:lnSpc>
                <a:spcPct val="90000"/>
              </a:lnSpc>
              <a:spcBef>
                <a:spcPts val="1000"/>
              </a:spcBef>
              <a:spcAft>
                <a:spcPts val="0"/>
              </a:spcAft>
              <a:buClr>
                <a:schemeClr val="dk1"/>
              </a:buClr>
              <a:buSzPts val="1400"/>
              <a:buFont typeface="Arial"/>
              <a:buNone/>
            </a:pPr>
            <a:endParaRPr sz="1400" b="1">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28" name="Google Shape;228;p15"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229" name="Google Shape;229;p15"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230" name="Google Shape;230;p15"/>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Understand your Nitrate Kit</a:t>
            </a:r>
            <a:endParaRPr/>
          </a:p>
        </p:txBody>
      </p:sp>
      <p:sp>
        <p:nvSpPr>
          <p:cNvPr id="231" name="Google Shape;231;p15"/>
          <p:cNvSpPr txBox="1"/>
          <p:nvPr/>
        </p:nvSpPr>
        <p:spPr>
          <a:xfrm>
            <a:off x="1337352" y="1842865"/>
            <a:ext cx="7532328" cy="453964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Most natural waters have nitrate levels under 1.0 mg/L NO</a:t>
            </a:r>
            <a:r>
              <a:rPr lang="en-US" sz="1600" baseline="-25000">
                <a:solidFill>
                  <a:schemeClr val="dk1"/>
                </a:solidFill>
                <a:latin typeface="Calibri"/>
                <a:ea typeface="Calibri"/>
                <a:cs typeface="Calibri"/>
                <a:sym typeface="Calibri"/>
              </a:rPr>
              <a:t>3</a:t>
            </a:r>
            <a:r>
              <a:rPr lang="en-US" sz="1600" baseline="3000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-N, but concentrations over 10 mg/L NO</a:t>
            </a:r>
            <a:r>
              <a:rPr lang="en-US" sz="1600" baseline="-25000">
                <a:solidFill>
                  <a:schemeClr val="dk1"/>
                </a:solidFill>
                <a:latin typeface="Calibri"/>
                <a:ea typeface="Calibri"/>
                <a:cs typeface="Calibri"/>
                <a:sym typeface="Calibri"/>
              </a:rPr>
              <a:t>3</a:t>
            </a:r>
            <a:r>
              <a:rPr lang="en-US" sz="1600" baseline="3000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-N are found in some areas. If your kit has a low range (0-1 mg/L ) and a high range (1-10 mg/L ), most likely you will only use the low range test. If you are not sure what the nitrate levels are, first use the low range. Values above 10 mg/L  NO</a:t>
            </a:r>
            <a:r>
              <a:rPr lang="en-US" sz="1600" baseline="-25000">
                <a:solidFill>
                  <a:schemeClr val="dk1"/>
                </a:solidFill>
                <a:latin typeface="Calibri"/>
                <a:ea typeface="Calibri"/>
                <a:cs typeface="Calibri"/>
                <a:sym typeface="Calibri"/>
              </a:rPr>
              <a:t>3</a:t>
            </a:r>
            <a:r>
              <a:rPr lang="en-US" sz="1600" baseline="3000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-N may be rejected unless a school indicates that their results are valid above this level.</a:t>
            </a:r>
            <a:endParaRPr/>
          </a:p>
          <a:p>
            <a:pPr marL="228600" marR="0" lvl="0" indent="-95250" algn="just" rtl="0">
              <a:lnSpc>
                <a:spcPct val="90000"/>
              </a:lnSpc>
              <a:spcBef>
                <a:spcPts val="1000"/>
              </a:spcBef>
              <a:spcAft>
                <a:spcPts val="0"/>
              </a:spcAft>
              <a:buClr>
                <a:schemeClr val="dk1"/>
              </a:buClr>
              <a:buSzPts val="2100"/>
              <a:buFont typeface="Arial"/>
              <a:buNone/>
            </a:pPr>
            <a:endParaRPr sz="21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b="1">
              <a:solidFill>
                <a:srgbClr val="000000"/>
              </a:solidFill>
              <a:latin typeface="Calibri"/>
              <a:ea typeface="Calibri"/>
              <a:cs typeface="Calibri"/>
              <a:sym typeface="Calibri"/>
            </a:endParaRPr>
          </a:p>
          <a:p>
            <a:pPr marL="285750" marR="0" lvl="0" indent="-196850" algn="just" rtl="0">
              <a:lnSpc>
                <a:spcPct val="90000"/>
              </a:lnSpc>
              <a:spcBef>
                <a:spcPts val="1000"/>
              </a:spcBef>
              <a:spcAft>
                <a:spcPts val="0"/>
              </a:spcAft>
              <a:buClr>
                <a:schemeClr val="dk1"/>
              </a:buClr>
              <a:buSzPts val="1400"/>
              <a:buFont typeface="Arial"/>
              <a:buNone/>
            </a:pPr>
            <a:endParaRPr sz="1400" b="1">
              <a:solidFill>
                <a:schemeClr val="dk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32" name="Google Shape;232;p15" descr="Image of teacher unpacking a nitrates test kit in the field, wearing safety glove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910078" y="3129185"/>
            <a:ext cx="3558068" cy="2668551"/>
          </a:xfrm>
          <a:prstGeom prst="rect">
            <a:avLst/>
          </a:prstGeom>
          <a:noFill/>
          <a:ln>
            <a:noFill/>
          </a:ln>
        </p:spPr>
      </p:pic>
      <p:pic>
        <p:nvPicPr>
          <p:cNvPr id="233" name="Google Shape;233;p15" descr="Caution icon."/>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492844" y="6034342"/>
            <a:ext cx="399410" cy="409377"/>
          </a:xfrm>
          <a:prstGeom prst="rect">
            <a:avLst/>
          </a:prstGeom>
          <a:noFill/>
          <a:ln>
            <a:noFill/>
          </a:ln>
          <a:effectLst>
            <a:outerShdw blurRad="292100" dist="139700" dir="2700000" algn="tl" rotWithShape="0">
              <a:srgbClr val="333333">
                <a:alpha val="64705"/>
              </a:srgbClr>
            </a:outerShdw>
          </a:effectLst>
        </p:spPr>
      </p:pic>
      <p:sp>
        <p:nvSpPr>
          <p:cNvPr id="234" name="Google Shape;234;p15"/>
          <p:cNvSpPr txBox="1"/>
          <p:nvPr/>
        </p:nvSpPr>
        <p:spPr>
          <a:xfrm>
            <a:off x="1956594" y="6034342"/>
            <a:ext cx="667904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If your site has brackish or salt water, you need to make sure that you have a Nitrate Test Kit that can be used in brackish or salt water.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40" name="Google Shape;240;p16"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241" name="Google Shape;241;p16"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242" name="Google Shape;242;p16"/>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Measuring Nitrates and Nitrites using a Commercial Test Kit</a:t>
            </a:r>
            <a:endParaRPr/>
          </a:p>
        </p:txBody>
      </p:sp>
      <p:pic>
        <p:nvPicPr>
          <p:cNvPr id="243" name="Google Shape;243;p16" descr="Diagram explaining the steps in using a nitrate test kit. First the nitrate in the test kit is changed from nitrate to nitrite.  The second chemical in the kit reacts with nitrite and creates a color. the color intensity is proportional to the amount of nitrate in the sampl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73723" y="2361768"/>
            <a:ext cx="6768830" cy="4085689"/>
          </a:xfrm>
          <a:prstGeom prst="rect">
            <a:avLst/>
          </a:prstGeom>
          <a:noFill/>
          <a:ln>
            <a:noFill/>
          </a:ln>
        </p:spPr>
      </p:pic>
      <p:sp>
        <p:nvSpPr>
          <p:cNvPr id="244" name="Google Shape;244;p16"/>
          <p:cNvSpPr txBox="1"/>
          <p:nvPr/>
        </p:nvSpPr>
        <p:spPr>
          <a:xfrm>
            <a:off x="1424175" y="1431048"/>
            <a:ext cx="7211466" cy="4351338"/>
          </a:xfrm>
          <a:prstGeom prst="rect">
            <a:avLst/>
          </a:prstGeom>
          <a:noFill/>
          <a:ln>
            <a:noFill/>
          </a:ln>
        </p:spPr>
        <p:txBody>
          <a:bodyPr spcFirstLastPara="1" wrap="square" lIns="91425" tIns="45700" rIns="91425" bIns="45700" anchor="t" anchorCtr="0">
            <a:normAutofit/>
          </a:bodyPr>
          <a:lstStyle/>
          <a:p>
            <a:pPr marL="228600" marR="0" lvl="0" indent="-114300" algn="l" rtl="0">
              <a:lnSpc>
                <a:spcPct val="90000"/>
              </a:lnSpc>
              <a:spcBef>
                <a:spcPts val="0"/>
              </a:spcBef>
              <a:spcAft>
                <a:spcPts val="0"/>
              </a:spcAft>
              <a:buClr>
                <a:schemeClr val="dk1"/>
              </a:buClr>
              <a:buSzPts val="1800"/>
              <a:buFont typeface="Arial"/>
              <a:buNone/>
            </a:pPr>
            <a:endParaRPr sz="1800" b="1">
              <a:solidFill>
                <a:srgbClr val="000072"/>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These are the chemical reactions that you will be using in the Nitrate Protocol: </a:t>
            </a:r>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50" name="Google Shape;250;p17"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251" name="Google Shape;251;p17"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252" name="Google Shape;252;p17"/>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400"/>
              <a:buFont typeface="Calibri"/>
              <a:buNone/>
            </a:pPr>
            <a:r>
              <a:rPr lang="en-US" sz="2400">
                <a:solidFill>
                  <a:srgbClr val="000072"/>
                </a:solidFill>
              </a:rPr>
              <a:t>Optional: Additional Chemistry Information </a:t>
            </a:r>
            <a:endParaRPr sz="2400"/>
          </a:p>
        </p:txBody>
      </p:sp>
      <p:sp>
        <p:nvSpPr>
          <p:cNvPr id="253" name="Google Shape;253;p17"/>
          <p:cNvSpPr txBox="1"/>
          <p:nvPr/>
        </p:nvSpPr>
        <p:spPr>
          <a:xfrm>
            <a:off x="1391974" y="1788668"/>
            <a:ext cx="7203386" cy="435133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The cadmium reduction method will give you a quantity of nitrites (NO</a:t>
            </a:r>
            <a:r>
              <a:rPr lang="en-US" sz="1600" baseline="-25000">
                <a:solidFill>
                  <a:schemeClr val="dk1"/>
                </a:solidFill>
                <a:latin typeface="Calibri"/>
                <a:ea typeface="Calibri"/>
                <a:cs typeface="Calibri"/>
                <a:sym typeface="Calibri"/>
              </a:rPr>
              <a:t>2</a:t>
            </a:r>
            <a:r>
              <a:rPr lang="en-US" sz="1600" baseline="30000">
                <a:solidFill>
                  <a:schemeClr val="dk1"/>
                </a:solidFill>
                <a:latin typeface="Calibri"/>
                <a:ea typeface="Calibri"/>
                <a:cs typeface="Calibri"/>
                <a:sym typeface="Calibri"/>
              </a:rPr>
              <a:t>-</a:t>
            </a:r>
            <a:r>
              <a:rPr lang="en-US" sz="1600">
                <a:solidFill>
                  <a:schemeClr val="dk1"/>
                </a:solidFill>
                <a:latin typeface="Calibri"/>
                <a:ea typeface="Calibri"/>
                <a:cs typeface="Calibri"/>
                <a:sym typeface="Calibri"/>
              </a:rPr>
              <a:t>)  that includes nitrates (NO</a:t>
            </a:r>
            <a:r>
              <a:rPr lang="en-US" sz="1600" baseline="-25000">
                <a:solidFill>
                  <a:schemeClr val="dk1"/>
                </a:solidFill>
                <a:latin typeface="Calibri"/>
                <a:ea typeface="Calibri"/>
                <a:cs typeface="Calibri"/>
                <a:sym typeface="Calibri"/>
              </a:rPr>
              <a:t>3</a:t>
            </a:r>
            <a:r>
              <a:rPr lang="en-US" sz="1600" baseline="30000">
                <a:solidFill>
                  <a:schemeClr val="dk1"/>
                </a:solidFill>
                <a:latin typeface="Calibri"/>
                <a:ea typeface="Calibri"/>
                <a:cs typeface="Calibri"/>
                <a:sym typeface="Calibri"/>
              </a:rPr>
              <a:t>-</a:t>
            </a:r>
            <a:r>
              <a:rPr lang="en-US" sz="1600">
                <a:solidFill>
                  <a:schemeClr val="dk1"/>
                </a:solidFill>
                <a:latin typeface="Calibri"/>
                <a:ea typeface="Calibri"/>
                <a:cs typeface="Calibri"/>
                <a:sym typeface="Calibri"/>
              </a:rPr>
              <a:t>)</a:t>
            </a:r>
            <a:r>
              <a:rPr lang="en-US" sz="1600" baseline="3000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that have been converted to nitrites plus any nitrites that were already in the water before you added any chemicals. We ask you to report the combined nitrate and nitrite forms. If the water at your site has very low dissolved oxygen levels, we encourage you to measure the nitrite (NO</a:t>
            </a:r>
            <a:r>
              <a:rPr lang="en-US" sz="1600" baseline="-25000">
                <a:solidFill>
                  <a:schemeClr val="dk1"/>
                </a:solidFill>
                <a:latin typeface="Calibri"/>
                <a:ea typeface="Calibri"/>
                <a:cs typeface="Calibri"/>
                <a:sym typeface="Calibri"/>
              </a:rPr>
              <a:t>2</a:t>
            </a:r>
            <a:r>
              <a:rPr lang="en-US" sz="1600" baseline="30000">
                <a:solidFill>
                  <a:schemeClr val="dk1"/>
                </a:solidFill>
                <a:latin typeface="Calibri"/>
                <a:ea typeface="Calibri"/>
                <a:cs typeface="Calibri"/>
                <a:sym typeface="Calibri"/>
              </a:rPr>
              <a:t>-</a:t>
            </a:r>
            <a:r>
              <a:rPr lang="en-US" sz="1600">
                <a:solidFill>
                  <a:schemeClr val="dk1"/>
                </a:solidFill>
                <a:latin typeface="Calibri"/>
                <a:ea typeface="Calibri"/>
                <a:cs typeface="Calibri"/>
                <a:sym typeface="Calibri"/>
              </a:rPr>
              <a:t>) amount. To measure nitrite (NO</a:t>
            </a:r>
            <a:r>
              <a:rPr lang="en-US" sz="1600" baseline="-25000">
                <a:solidFill>
                  <a:schemeClr val="dk1"/>
                </a:solidFill>
                <a:latin typeface="Calibri"/>
                <a:ea typeface="Calibri"/>
                <a:cs typeface="Calibri"/>
                <a:sym typeface="Calibri"/>
              </a:rPr>
              <a:t>2</a:t>
            </a:r>
            <a:r>
              <a:rPr lang="en-US" sz="1600" baseline="30000">
                <a:solidFill>
                  <a:schemeClr val="dk1"/>
                </a:solidFill>
                <a:latin typeface="Calibri"/>
                <a:ea typeface="Calibri"/>
                <a:cs typeface="Calibri"/>
                <a:sym typeface="Calibri"/>
              </a:rPr>
              <a:t>-</a:t>
            </a:r>
            <a:r>
              <a:rPr lang="en-US" sz="1600">
                <a:solidFill>
                  <a:schemeClr val="dk1"/>
                </a:solidFill>
                <a:latin typeface="Calibri"/>
                <a:ea typeface="Calibri"/>
                <a:cs typeface="Calibri"/>
                <a:sym typeface="Calibri"/>
              </a:rPr>
              <a:t>) , you do not add the first chemical (such as cadmium). Instead, you only add the second chemical that reacts with the nitrite (NO</a:t>
            </a:r>
            <a:r>
              <a:rPr lang="en-US" sz="1600" baseline="-25000">
                <a:solidFill>
                  <a:schemeClr val="dk1"/>
                </a:solidFill>
                <a:latin typeface="Calibri"/>
                <a:ea typeface="Calibri"/>
                <a:cs typeface="Calibri"/>
                <a:sym typeface="Calibri"/>
              </a:rPr>
              <a:t>2</a:t>
            </a:r>
            <a:r>
              <a:rPr lang="en-US" sz="1600" baseline="30000">
                <a:solidFill>
                  <a:schemeClr val="dk1"/>
                </a:solidFill>
                <a:latin typeface="Calibri"/>
                <a:ea typeface="Calibri"/>
                <a:cs typeface="Calibri"/>
                <a:sym typeface="Calibri"/>
              </a:rPr>
              <a:t>-</a:t>
            </a:r>
            <a:r>
              <a:rPr lang="en-US" sz="1600">
                <a:solidFill>
                  <a:schemeClr val="dk1"/>
                </a:solidFill>
                <a:latin typeface="Calibri"/>
                <a:ea typeface="Calibri"/>
                <a:cs typeface="Calibri"/>
                <a:sym typeface="Calibri"/>
              </a:rPr>
              <a:t>) to cause a color change. The instructions in the nitrate kit should explain what to do.</a:t>
            </a:r>
            <a:endParaRPr/>
          </a:p>
          <a:p>
            <a:pPr marL="0" marR="0" lvl="0" indent="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r>
              <a:rPr lang="en-US" sz="1600">
                <a:solidFill>
                  <a:schemeClr val="dk1"/>
                </a:solidFill>
                <a:latin typeface="Calibri"/>
                <a:ea typeface="Calibri"/>
                <a:cs typeface="Calibri"/>
                <a:sym typeface="Calibri"/>
              </a:rPr>
              <a:t>For GLOBE, concentrations of nitrate are expressed as the amount of elemental nitrogen in the form of nitrate. Concentrations are expressed as nitrate-nitrogen (NO</a:t>
            </a:r>
            <a:r>
              <a:rPr lang="en-US" sz="1600" baseline="-25000">
                <a:solidFill>
                  <a:schemeClr val="dk1"/>
                </a:solidFill>
                <a:latin typeface="Calibri"/>
                <a:ea typeface="Calibri"/>
                <a:cs typeface="Calibri"/>
                <a:sym typeface="Calibri"/>
              </a:rPr>
              <a:t>3</a:t>
            </a:r>
            <a:r>
              <a:rPr lang="en-US" sz="1600" baseline="3000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-N) in milligrams per liter (mg/L). Check with your kit to see what form of nitrogen the test kit results provide. If it gives test results in the form of mg/L nitrate, simply multiply your measured value by 4.4. This value is the ratio of nitrate/nitrogen molecular weights (62g/14g).</a:t>
            </a:r>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59" name="Google Shape;259;p18"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126620" y="12525"/>
            <a:ext cx="8063560" cy="989557"/>
          </a:xfrm>
          <a:prstGeom prst="rect">
            <a:avLst/>
          </a:prstGeom>
          <a:noFill/>
          <a:ln>
            <a:noFill/>
          </a:ln>
        </p:spPr>
      </p:pic>
      <p:pic>
        <p:nvPicPr>
          <p:cNvPr id="260" name="Google Shape;260;p1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261" name="Google Shape;261;p18"/>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Question 1</a:t>
            </a:r>
            <a:endParaRPr/>
          </a:p>
        </p:txBody>
      </p:sp>
      <p:sp>
        <p:nvSpPr>
          <p:cNvPr id="262" name="Google Shape;262;p18"/>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Why do we measure nitrates in a water system?</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Nitrate is usually the most important inorganic form of nitrogen in aquatic environments and serves as a nutrient for aquatic plants and algae</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Nitrite is usually only found in waters with low dissolved oxygen levels</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Nitrate is a limiting nutrient</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All of the above</a:t>
            </a: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68" name="Google Shape;268;p19"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126620" y="12525"/>
            <a:ext cx="8063560" cy="989557"/>
          </a:xfrm>
          <a:prstGeom prst="rect">
            <a:avLst/>
          </a:prstGeom>
          <a:noFill/>
          <a:ln>
            <a:noFill/>
          </a:ln>
        </p:spPr>
      </p:pic>
      <p:pic>
        <p:nvPicPr>
          <p:cNvPr id="269" name="Google Shape;269;p1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270" name="Google Shape;270;p19"/>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Answer to Question 1</a:t>
            </a:r>
            <a:endParaRPr/>
          </a:p>
        </p:txBody>
      </p:sp>
      <p:sp>
        <p:nvSpPr>
          <p:cNvPr id="271" name="Google Shape;271;p19"/>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Why do we measure nitrates in a water system?</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Nitrate is usually the most important inorganic form of nitrogen in aquatic environments and serves as a nutrient for aquatic plants and algae</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Nitrite is usually only found in waters with low dissolved oxygen levels</a:t>
            </a:r>
            <a:endParaRPr/>
          </a:p>
          <a:p>
            <a:pPr marL="342900" lvl="0" indent="-342900" algn="l" rtl="0">
              <a:lnSpc>
                <a:spcPct val="90000"/>
              </a:lnSpc>
              <a:spcBef>
                <a:spcPts val="1000"/>
              </a:spcBef>
              <a:spcAft>
                <a:spcPts val="0"/>
              </a:spcAft>
              <a:buClr>
                <a:schemeClr val="dk1"/>
              </a:buClr>
              <a:buSzPts val="2000"/>
              <a:buFont typeface="Calibri"/>
              <a:buAutoNum type="alphaUcPeriod"/>
            </a:pPr>
            <a:r>
              <a:rPr lang="en-US" sz="2000"/>
              <a:t>Nitrate is a limiting nutrient</a:t>
            </a:r>
            <a:endParaRPr/>
          </a:p>
          <a:p>
            <a:pPr marL="342900" lvl="0" indent="-3429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All of the above- correct! ☺ </a:t>
            </a:r>
            <a:endParaRPr sz="2000" b="1">
              <a:solidFill>
                <a:srgbClr val="FF0000"/>
              </a:solidFill>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watermark of student using a probe to determine water quality."/>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1183777" y="1449319"/>
            <a:ext cx="7960223" cy="5408681"/>
          </a:xfrm>
          <a:prstGeom prst="rect">
            <a:avLst/>
          </a:prstGeom>
          <a:noFill/>
          <a:ln>
            <a:noFill/>
          </a:ln>
        </p:spPr>
      </p:pic>
      <p:sp>
        <p:nvSpPr>
          <p:cNvPr id="95" name="Google Shape;95;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6" name="Google Shape;96;p2" descr="Banner: Nitrate Protocol"/>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991904" y="-17620"/>
            <a:ext cx="8152096" cy="1037812"/>
          </a:xfrm>
          <a:prstGeom prst="rect">
            <a:avLst/>
          </a:prstGeom>
          <a:noFill/>
          <a:ln>
            <a:noFill/>
          </a:ln>
        </p:spPr>
      </p:pic>
      <p:pic>
        <p:nvPicPr>
          <p:cNvPr id="97" name="Google Shape;97;p2" descr="Menu: What are nitrates?"/>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 y="-17620"/>
            <a:ext cx="1190011" cy="6875620"/>
          </a:xfrm>
          <a:prstGeom prst="rect">
            <a:avLst/>
          </a:prstGeom>
          <a:noFill/>
          <a:ln>
            <a:noFill/>
          </a:ln>
        </p:spPr>
      </p:pic>
      <p:sp>
        <p:nvSpPr>
          <p:cNvPr id="98" name="Google Shape;98;p2"/>
          <p:cNvSpPr txBox="1">
            <a:spLocks noGrp="1"/>
          </p:cNvSpPr>
          <p:nvPr>
            <p:ph type="title"/>
          </p:nvPr>
        </p:nvSpPr>
        <p:spPr>
          <a:xfrm>
            <a:off x="1280805" y="1083043"/>
            <a:ext cx="6717324"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400"/>
              <a:buFont typeface="Calibri"/>
              <a:buNone/>
            </a:pPr>
            <a:r>
              <a:rPr lang="en-US" sz="2400">
                <a:solidFill>
                  <a:srgbClr val="000090"/>
                </a:solidFill>
                <a:latin typeface="Calibri"/>
                <a:ea typeface="Calibri"/>
                <a:cs typeface="Calibri"/>
                <a:sym typeface="Calibri"/>
              </a:rPr>
              <a:t>Overview</a:t>
            </a:r>
            <a:endParaRPr>
              <a:solidFill>
                <a:schemeClr val="lt1"/>
              </a:solidFill>
            </a:endParaRPr>
          </a:p>
        </p:txBody>
      </p:sp>
      <p:sp>
        <p:nvSpPr>
          <p:cNvPr id="99" name="Google Shape;99;p2"/>
          <p:cNvSpPr txBox="1"/>
          <p:nvPr/>
        </p:nvSpPr>
        <p:spPr>
          <a:xfrm>
            <a:off x="1280805" y="1824348"/>
            <a:ext cx="7414308" cy="503365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90"/>
              </a:buClr>
              <a:buSzPts val="1800"/>
              <a:buFont typeface="Arial"/>
              <a:buNone/>
            </a:pPr>
            <a:r>
              <a:rPr lang="en-US" sz="1800" b="1" i="0" u="none" strike="noStrike" cap="none">
                <a:solidFill>
                  <a:srgbClr val="000090"/>
                </a:solidFill>
                <a:latin typeface="Calibri"/>
                <a:ea typeface="Calibri"/>
                <a:cs typeface="Calibri"/>
                <a:sym typeface="Calibri"/>
              </a:rPr>
              <a:t>This module: </a:t>
            </a:r>
            <a:endParaRPr/>
          </a:p>
          <a:p>
            <a:pPr marL="0" marR="0" lvl="0" indent="6350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selection of a GLOBE hydrology site </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water sampling technique used in GLOBE hydrology protocols</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Provides a step by step introduction of the protocol method</a:t>
            </a:r>
            <a:endParaRPr/>
          </a:p>
          <a:p>
            <a:pPr marL="342900" marR="0" lvl="0" indent="-27940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90"/>
              </a:buClr>
              <a:buSzPts val="2400"/>
              <a:buFont typeface="Arial"/>
              <a:buNone/>
            </a:pPr>
            <a:r>
              <a:rPr lang="en-US" sz="2400" b="1" i="0" u="none" strike="noStrike" cap="none">
                <a:solidFill>
                  <a:srgbClr val="000090"/>
                </a:solidFill>
                <a:latin typeface="Calibri"/>
                <a:ea typeface="Calibri"/>
                <a:cs typeface="Calibri"/>
                <a:sym typeface="Calibri"/>
              </a:rPr>
              <a:t>Learning Objectives</a:t>
            </a:r>
            <a:endParaRPr/>
          </a:p>
          <a:p>
            <a:pPr marL="0" marR="0" lvl="0" indent="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90"/>
              </a:buClr>
              <a:buSzPts val="1800"/>
              <a:buFont typeface="Arial"/>
              <a:buNone/>
            </a:pPr>
            <a:r>
              <a:rPr lang="en-US" sz="1800" b="1" i="0" u="none" strike="noStrike" cap="none">
                <a:solidFill>
                  <a:srgbClr val="000090"/>
                </a:solidFill>
                <a:latin typeface="Calibri"/>
                <a:ea typeface="Calibri"/>
                <a:cs typeface="Calibri"/>
                <a:sym typeface="Calibri"/>
              </a:rPr>
              <a:t>After completing this module, you will be able to:</a:t>
            </a:r>
            <a:endParaRPr/>
          </a:p>
          <a:p>
            <a:pPr marL="0" marR="0" lvl="0" indent="63500" algn="l"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Define water nitrates and explain how environmental variables can result in different measurements</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the importance of instrument calibration in the collection of accurate data</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Conduct water nitrate measurements using a nitrates test kit</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Upload data to the GLOBE portal</a:t>
            </a:r>
            <a:endParaRPr sz="1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Visualize data using GLOBE’s Visualization Site </a:t>
            </a:r>
            <a:endParaRPr/>
          </a:p>
          <a:p>
            <a:pPr marL="342900" marR="0" lvl="0" indent="-228600" algn="l" rtl="0">
              <a:lnSpc>
                <a:spcPct val="90000"/>
              </a:lnSpc>
              <a:spcBef>
                <a:spcPts val="0"/>
              </a:spcBef>
              <a:spcAft>
                <a:spcPts val="0"/>
              </a:spcAft>
              <a:buClr>
                <a:schemeClr val="dk1"/>
              </a:buClr>
              <a:buSzPts val="1800"/>
              <a:buFont typeface="Arial"/>
              <a:buNone/>
            </a:pPr>
            <a:endParaRPr sz="1800" b="1" i="0" u="none" strike="noStrike" cap="none">
              <a:solidFill>
                <a:srgbClr val="000090"/>
              </a:solidFill>
              <a:latin typeface="Calibri"/>
              <a:ea typeface="Calibri"/>
              <a:cs typeface="Calibri"/>
              <a:sym typeface="Calibri"/>
            </a:endParaRPr>
          </a:p>
          <a:p>
            <a:pPr marL="0" marR="0" lvl="0" indent="0" algn="l" rtl="0">
              <a:lnSpc>
                <a:spcPct val="90000"/>
              </a:lnSpc>
              <a:spcBef>
                <a:spcPts val="0"/>
              </a:spcBef>
              <a:spcAft>
                <a:spcPts val="0"/>
              </a:spcAft>
              <a:buClr>
                <a:srgbClr val="000090"/>
              </a:buClr>
              <a:buSzPts val="1800"/>
              <a:buFont typeface="Arial"/>
              <a:buNone/>
            </a:pPr>
            <a:r>
              <a:rPr lang="en-US" sz="1800" b="1" i="1" u="none" strike="noStrike" cap="none">
                <a:solidFill>
                  <a:srgbClr val="000090"/>
                </a:solidFill>
                <a:latin typeface="Calibri"/>
                <a:ea typeface="Calibri"/>
                <a:cs typeface="Calibri"/>
                <a:sym typeface="Calibri"/>
              </a:rPr>
              <a:t>Estimated time for completion of this module: 1.5 hours</a:t>
            </a:r>
            <a:endParaRPr sz="1000" b="0" i="1"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77" name="Google Shape;277;p20"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126620" y="12525"/>
            <a:ext cx="8063560" cy="989557"/>
          </a:xfrm>
          <a:prstGeom prst="rect">
            <a:avLst/>
          </a:prstGeom>
          <a:noFill/>
          <a:ln>
            <a:noFill/>
          </a:ln>
        </p:spPr>
      </p:pic>
      <p:pic>
        <p:nvPicPr>
          <p:cNvPr id="278" name="Google Shape;278;p2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279" name="Google Shape;279;p20"/>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Question 2</a:t>
            </a:r>
            <a:endParaRPr/>
          </a:p>
        </p:txBody>
      </p:sp>
      <p:sp>
        <p:nvSpPr>
          <p:cNvPr id="280" name="Google Shape;280;p20"/>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Which of the following is a possible result of an imbalance of nitrates in a water system?</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Eutrophication (or Cultural Eutrophication, which means eutrophication by human activity) </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Dead zone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Both of the above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None of the above</a:t>
            </a: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86" name="Google Shape;286;p21"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126620" y="12525"/>
            <a:ext cx="8063560" cy="989557"/>
          </a:xfrm>
          <a:prstGeom prst="rect">
            <a:avLst/>
          </a:prstGeom>
          <a:noFill/>
          <a:ln>
            <a:noFill/>
          </a:ln>
        </p:spPr>
      </p:pic>
      <p:pic>
        <p:nvPicPr>
          <p:cNvPr id="287" name="Google Shape;287;p21"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288" name="Google Shape;288;p21"/>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Answer to Question 2</a:t>
            </a:r>
            <a:endParaRPr/>
          </a:p>
        </p:txBody>
      </p:sp>
      <p:sp>
        <p:nvSpPr>
          <p:cNvPr id="289" name="Google Shape;289;p21"/>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Which of the following is a possible result of an imbalance of nitrates in a water system?</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Eutrophication (or Cultural Eutrophication, which means eutrophication by human activity) </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Dead zone</a:t>
            </a:r>
            <a:endParaRPr/>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Both of the above- correct! ☺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None of the above</a:t>
            </a: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95" name="Google Shape;295;p22"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126620" y="12525"/>
            <a:ext cx="8063560" cy="989557"/>
          </a:xfrm>
          <a:prstGeom prst="rect">
            <a:avLst/>
          </a:prstGeom>
          <a:noFill/>
          <a:ln>
            <a:noFill/>
          </a:ln>
        </p:spPr>
      </p:pic>
      <p:pic>
        <p:nvPicPr>
          <p:cNvPr id="296" name="Google Shape;296;p2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297" name="Google Shape;297;p22"/>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Question 3</a:t>
            </a:r>
            <a:endParaRPr/>
          </a:p>
        </p:txBody>
      </p:sp>
      <p:sp>
        <p:nvSpPr>
          <p:cNvPr id="298" name="Google Shape;298;p22"/>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The nitrate test kits create a chemical reaction where nitrate in your sample is transformed into nitrite, and a chemical is added to the water sample to react with the nitrite, whose concentration is then measured.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04" name="Google Shape;304;p23"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126620" y="12525"/>
            <a:ext cx="8063560" cy="989557"/>
          </a:xfrm>
          <a:prstGeom prst="rect">
            <a:avLst/>
          </a:prstGeom>
          <a:noFill/>
          <a:ln>
            <a:noFill/>
          </a:ln>
        </p:spPr>
      </p:pic>
      <p:pic>
        <p:nvPicPr>
          <p:cNvPr id="305" name="Google Shape;305;p2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306" name="Google Shape;306;p23"/>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Time for a quick review before we move onto data collection! Answer to Question 3</a:t>
            </a:r>
            <a:endParaRPr/>
          </a:p>
        </p:txBody>
      </p:sp>
      <p:sp>
        <p:nvSpPr>
          <p:cNvPr id="307" name="Google Shape;307;p23"/>
          <p:cNvSpPr txBox="1">
            <a:spLocks noGrp="1"/>
          </p:cNvSpPr>
          <p:nvPr>
            <p:ph type="body" idx="1"/>
          </p:nvPr>
        </p:nvSpPr>
        <p:spPr>
          <a:xfrm>
            <a:off x="1408941" y="2430144"/>
            <a:ext cx="7343072"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The nitrate test kits create a chemical reaction where nitrate in your sample is transformed into nitrite, and a chemical is added to the water sample to react with the nitrite, whose concentration is then measured. </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a:t>Answer: </a:t>
            </a:r>
            <a:r>
              <a:rPr lang="en-US" sz="2000" b="1">
                <a:solidFill>
                  <a:srgbClr val="FF0000"/>
                </a:solidFill>
              </a:rPr>
              <a:t>True is correct! ☺ </a:t>
            </a:r>
            <a:endParaRPr sz="2000" b="1">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13" name="Google Shape;313;p24"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314" name="Google Shape;314;p24"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315" name="Google Shape;315;p24"/>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Sources for Equipment You Need for the Water Nitrate Protocol</a:t>
            </a:r>
            <a:endParaRPr sz="2400">
              <a:solidFill>
                <a:srgbClr val="055000"/>
              </a:solidFill>
            </a:endParaRPr>
          </a:p>
        </p:txBody>
      </p:sp>
      <p:sp>
        <p:nvSpPr>
          <p:cNvPr id="316" name="Google Shape;316;p24"/>
          <p:cNvSpPr txBox="1"/>
          <p:nvPr/>
        </p:nvSpPr>
        <p:spPr>
          <a:xfrm>
            <a:off x="1701197" y="1924480"/>
            <a:ext cx="4955636" cy="435133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The following resources summarize the measurements associated with each protocol, as well as the associated skill level, scientific specifications for the instruments, and how to access the equipment you need (purchase, build, or download). </a:t>
            </a:r>
            <a:endParaRPr/>
          </a:p>
          <a:p>
            <a:pPr marL="228600" marR="0" lvl="0" indent="-228600" algn="l" rtl="0">
              <a:lnSpc>
                <a:spcPct val="90000"/>
              </a:lnSpc>
              <a:spcBef>
                <a:spcPts val="1000"/>
              </a:spcBef>
              <a:spcAft>
                <a:spcPts val="0"/>
              </a:spcAft>
              <a:buClr>
                <a:schemeClr val="dk1"/>
              </a:buClr>
              <a:buSzPts val="1600"/>
              <a:buFont typeface="Arial"/>
              <a:buChar char="•"/>
            </a:pPr>
            <a:r>
              <a:rPr lang="en-US" sz="1600" b="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Where to find specifications for instruments used in GLOBE investigations</a:t>
            </a:r>
            <a:endParaRPr sz="1600" b="1">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1600"/>
              <a:buFont typeface="Arial"/>
              <a:buChar char="•"/>
            </a:pPr>
            <a:r>
              <a:rPr lang="en-US" sz="16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Where to find scientific instruments used in GLOBE investigations </a:t>
            </a:r>
            <a:endParaRPr sz="1600" b="1">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500"/>
              <a:buFont typeface="Arial"/>
              <a:buNone/>
            </a:pPr>
            <a:r>
              <a:rPr lang="en-US" sz="1500" b="1">
                <a:solidFill>
                  <a:schemeClr val="dk1"/>
                </a:solidFill>
                <a:latin typeface="Calibri"/>
                <a:ea typeface="Calibri"/>
                <a:cs typeface="Calibri"/>
                <a:sym typeface="Calibri"/>
              </a:rPr>
              <a:t>A</a:t>
            </a:r>
            <a:r>
              <a:rPr lang="en-US" sz="1500" b="1" i="1">
                <a:solidFill>
                  <a:schemeClr val="dk1"/>
                </a:solidFill>
                <a:latin typeface="Calibri"/>
                <a:ea typeface="Calibri"/>
                <a:cs typeface="Calibri"/>
                <a:sym typeface="Calibri"/>
              </a:rPr>
              <a:t>ll chemicals should be kept tightly capped and away from direct heat. Replace chemicals after one year.</a:t>
            </a:r>
            <a:endParaRPr/>
          </a:p>
          <a:p>
            <a:pPr marL="0" marR="0" lvl="0" indent="0" algn="l" rtl="0">
              <a:lnSpc>
                <a:spcPct val="90000"/>
              </a:lnSpc>
              <a:spcBef>
                <a:spcPts val="1000"/>
              </a:spcBef>
              <a:spcAft>
                <a:spcPts val="0"/>
              </a:spcAft>
              <a:buClr>
                <a:schemeClr val="dk1"/>
              </a:buClr>
              <a:buSzPts val="1500"/>
              <a:buFont typeface="Arial"/>
              <a:buNone/>
            </a:pPr>
            <a:r>
              <a:rPr lang="en-US" sz="1500" b="1" i="1">
                <a:solidFill>
                  <a:schemeClr val="dk1"/>
                </a:solidFill>
                <a:latin typeface="Calibri"/>
                <a:ea typeface="Calibri"/>
                <a:cs typeface="Calibri"/>
                <a:sym typeface="Calibri"/>
              </a:rPr>
              <a:t>Glassware in the kit should be rinsed with distilled water before storing.</a:t>
            </a:r>
            <a:endParaRPr/>
          </a:p>
          <a:p>
            <a:pPr marL="0" marR="0" lvl="0" indent="0" algn="l" rtl="0">
              <a:lnSpc>
                <a:spcPct val="90000"/>
              </a:lnSpc>
              <a:spcBef>
                <a:spcPts val="1000"/>
              </a:spcBef>
              <a:spcAft>
                <a:spcPts val="0"/>
              </a:spcAft>
              <a:buClr>
                <a:schemeClr val="dk1"/>
              </a:buClr>
              <a:buSzPts val="1500"/>
              <a:buFont typeface="Arial"/>
              <a:buNone/>
            </a:pPr>
            <a:r>
              <a:rPr lang="en-US" sz="1500" b="1" i="1">
                <a:solidFill>
                  <a:schemeClr val="dk1"/>
                </a:solidFill>
                <a:latin typeface="Calibri"/>
                <a:ea typeface="Calibri"/>
                <a:cs typeface="Calibri"/>
                <a:sym typeface="Calibri"/>
              </a:rPr>
              <a:t>Perform the quality control procedure with the kit every 6 months to ensure that chemicals are still good.</a:t>
            </a:r>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17" name="Google Shape;317;p24" descr="Caution icon emphasizing important point!  All chemicals should be kept tightly capped and away from direct heat. Replace chemicals after one year.&#1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288754" y="4535540"/>
            <a:ext cx="399410" cy="409377"/>
          </a:xfrm>
          <a:prstGeom prst="rect">
            <a:avLst/>
          </a:prstGeom>
          <a:noFill/>
          <a:ln>
            <a:noFill/>
          </a:ln>
          <a:effectLst>
            <a:outerShdw blurRad="292100" dist="139700" dir="2700000" algn="tl" rotWithShape="0">
              <a:srgbClr val="333333">
                <a:alpha val="64705"/>
              </a:srgbClr>
            </a:outerShdw>
          </a:effectLst>
        </p:spPr>
      </p:pic>
      <p:pic>
        <p:nvPicPr>
          <p:cNvPr id="318" name="Google Shape;318;p24" descr="Caution icon emphasizing important point!  Glassware in the kit should be rinsed with distilled water before storing.&#1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262339" y="5095449"/>
            <a:ext cx="399410" cy="409377"/>
          </a:xfrm>
          <a:prstGeom prst="rect">
            <a:avLst/>
          </a:prstGeom>
          <a:noFill/>
          <a:ln>
            <a:noFill/>
          </a:ln>
          <a:effectLst>
            <a:outerShdw blurRad="292100" dist="139700" dir="2700000" algn="tl" rotWithShape="0">
              <a:srgbClr val="333333">
                <a:alpha val="64705"/>
              </a:srgbClr>
            </a:outerShdw>
          </a:effectLst>
        </p:spPr>
      </p:pic>
      <p:pic>
        <p:nvPicPr>
          <p:cNvPr id="319" name="Google Shape;319;p24" descr="Caution icon emphasizing important point!  Perform the quality control procedure with the kit every 6 months to insure that chemicals are still good.&#1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250177" y="5710222"/>
            <a:ext cx="399410" cy="409377"/>
          </a:xfrm>
          <a:prstGeom prst="rect">
            <a:avLst/>
          </a:prstGeom>
          <a:noFill/>
          <a:ln>
            <a:noFill/>
          </a:ln>
          <a:effectLst>
            <a:outerShdw blurRad="292100" dist="139700" dir="2700000" algn="tl" rotWithShape="0">
              <a:srgbClr val="333333">
                <a:alpha val="64705"/>
              </a:srgbClr>
            </a:outerShdw>
          </a:effectLst>
        </p:spPr>
      </p:pic>
      <p:pic>
        <p:nvPicPr>
          <p:cNvPr id="320" name="Google Shape;320;p24" descr="Screen Shot of Toolkit, GLOBE Teacher's Guid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791986">
            <a:off x="6926787" y="1911815"/>
            <a:ext cx="1642061" cy="2102371"/>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26" name="Google Shape;326;p25"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327" name="Google Shape;327;p25"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328" name="Google Shape;328;p25"/>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Ensuring Accurate Nitrate Test Measurements: </a:t>
            </a:r>
            <a:br>
              <a:rPr lang="en-US" sz="2400">
                <a:solidFill>
                  <a:srgbClr val="000072"/>
                </a:solidFill>
              </a:rPr>
            </a:br>
            <a:r>
              <a:rPr lang="en-US" sz="2400">
                <a:solidFill>
                  <a:srgbClr val="000072"/>
                </a:solidFill>
              </a:rPr>
              <a:t>Quality Control Procedure-1</a:t>
            </a:r>
            <a:endParaRPr sz="2000">
              <a:solidFill>
                <a:srgbClr val="000072"/>
              </a:solidFill>
            </a:endParaRPr>
          </a:p>
        </p:txBody>
      </p:sp>
      <p:sp>
        <p:nvSpPr>
          <p:cNvPr id="329" name="Google Shape;329;p25"/>
          <p:cNvSpPr txBox="1"/>
          <p:nvPr/>
        </p:nvSpPr>
        <p:spPr>
          <a:xfrm>
            <a:off x="1391974" y="1926600"/>
            <a:ext cx="7296701" cy="4933520"/>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Your results are only as good as the chemicals you use. Prior to doing the Nitrate Protocol, you will need to ensure that your commercial test kit is providing accurate readings. To do this, you will need to test it with a solution with a known quantity of nitrate.</a:t>
            </a:r>
            <a:endParaRPr/>
          </a:p>
          <a:p>
            <a:pPr marL="0" marR="0" lvl="0" indent="0" algn="just" rtl="0">
              <a:lnSpc>
                <a:spcPct val="90000"/>
              </a:lnSpc>
              <a:spcBef>
                <a:spcPts val="100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400"/>
              <a:buFont typeface="Arial"/>
              <a:buNone/>
            </a:pPr>
            <a:r>
              <a:rPr lang="en-US" sz="1400">
                <a:solidFill>
                  <a:schemeClr val="dk1"/>
                </a:solidFill>
                <a:latin typeface="Calibri"/>
                <a:ea typeface="Calibri"/>
                <a:cs typeface="Calibri"/>
                <a:sym typeface="Calibri"/>
              </a:rPr>
              <a:t>To perform the quality control procedure, you need to buy a standard nitrate-nitrogen. You can use either a liquid standard solution or a dry stock standard solution. The liquid standard you buy has a high concentration of NO</a:t>
            </a:r>
            <a:r>
              <a:rPr lang="en-US" sz="1400" baseline="-25000">
                <a:solidFill>
                  <a:schemeClr val="dk1"/>
                </a:solidFill>
                <a:latin typeface="Calibri"/>
                <a:ea typeface="Calibri"/>
                <a:cs typeface="Calibri"/>
                <a:sym typeface="Calibri"/>
              </a:rPr>
              <a:t>3</a:t>
            </a:r>
            <a:r>
              <a:rPr lang="en-US" sz="1400" baseline="30000">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-N (1000 mg/L ). Option 1 and Option 2 lab guides explain two techniques on how to dilute a concentrated liquid standard to 2 mg/L. You can then measure the concentration of the NO</a:t>
            </a:r>
            <a:r>
              <a:rPr lang="en-US" sz="1400" baseline="-25000">
                <a:solidFill>
                  <a:schemeClr val="dk1"/>
                </a:solidFill>
                <a:latin typeface="Calibri"/>
                <a:ea typeface="Calibri"/>
                <a:cs typeface="Calibri"/>
                <a:sym typeface="Calibri"/>
              </a:rPr>
              <a:t>3</a:t>
            </a:r>
            <a:r>
              <a:rPr lang="en-US" sz="1400" baseline="30000">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-N in the standard and compare your result to the expected standard value of 2 mg/L . A third lab guide shows you how to make the 1000 mg/L Nitrate standard using KNO</a:t>
            </a:r>
            <a:r>
              <a:rPr lang="en-US" sz="1400" baseline="-25000">
                <a:solidFill>
                  <a:schemeClr val="dk1"/>
                </a:solidFill>
                <a:latin typeface="Calibri"/>
                <a:ea typeface="Calibri"/>
                <a:cs typeface="Calibri"/>
                <a:sym typeface="Calibri"/>
              </a:rPr>
              <a:t>3</a:t>
            </a:r>
            <a:r>
              <a:rPr lang="en-US" sz="1400">
                <a:solidFill>
                  <a:schemeClr val="dk1"/>
                </a:solidFill>
                <a:latin typeface="Calibri"/>
                <a:ea typeface="Calibri"/>
                <a:cs typeface="Calibri"/>
                <a:sym typeface="Calibri"/>
              </a:rPr>
              <a:t> (potassium nitrate).  Choose the one option that suits your situation. </a:t>
            </a:r>
            <a:endParaRPr/>
          </a:p>
          <a:p>
            <a:pPr marL="0" marR="0" lvl="0" indent="0" algn="just" rtl="0">
              <a:lnSpc>
                <a:spcPct val="90000"/>
              </a:lnSpc>
              <a:spcBef>
                <a:spcPts val="100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rgbClr val="FF0000"/>
              </a:buClr>
              <a:buSzPts val="1600"/>
              <a:buFont typeface="Arial"/>
              <a:buNone/>
            </a:pPr>
            <a:r>
              <a:rPr lang="en-US" sz="1600" b="1" u="sng">
                <a:solidFill>
                  <a:srgbClr val="FF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Nitrate quality control lab guides</a:t>
            </a:r>
            <a:endParaRPr sz="1600" b="1">
              <a:solidFill>
                <a:srgbClr val="FF0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90"/>
              </a:buClr>
              <a:buSzPts val="1400"/>
              <a:buFont typeface="Arial"/>
              <a:buChar char="•"/>
            </a:pPr>
            <a:r>
              <a:rPr lang="en-US" sz="1400" b="1">
                <a:solidFill>
                  <a:srgbClr val="000090"/>
                </a:solidFill>
                <a:latin typeface="Calibri"/>
                <a:ea typeface="Calibri"/>
                <a:cs typeface="Calibri"/>
                <a:sym typeface="Calibri"/>
              </a:rPr>
              <a:t>Be sure to pay close attention to the quality control procedure- without it, the data you collect using the Nitrate Protocol will not be meaningful and cannot be compared with the data sets collected by others. </a:t>
            </a:r>
            <a:endParaRPr/>
          </a:p>
          <a:p>
            <a:pPr marL="0" marR="0" lvl="0" indent="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30" name="Google Shape;330;p25" descr="Caution icon emphasizing important point!  Be sure to pay close attention to the quality control procedure- without it, the data you collect using the Nitrate Protocol will not be meaningful and cannot be compared with the data sets collected by others. &#1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264443" y="5582206"/>
            <a:ext cx="399410" cy="40937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36" name="Google Shape;336;p26"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337" name="Google Shape;337;p26"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338" name="Google Shape;338;p26"/>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Ensuring Accurate Nitrate Test Measurements: </a:t>
            </a:r>
            <a:br>
              <a:rPr lang="en-US" sz="2400">
                <a:solidFill>
                  <a:srgbClr val="000072"/>
                </a:solidFill>
              </a:rPr>
            </a:br>
            <a:r>
              <a:rPr lang="en-US" sz="2400">
                <a:solidFill>
                  <a:srgbClr val="000072"/>
                </a:solidFill>
              </a:rPr>
              <a:t>Quality Control Procedure- 2</a:t>
            </a:r>
            <a:endParaRPr sz="2000">
              <a:solidFill>
                <a:srgbClr val="000072"/>
              </a:solidFill>
            </a:endParaRPr>
          </a:p>
        </p:txBody>
      </p:sp>
      <p:sp>
        <p:nvSpPr>
          <p:cNvPr id="339" name="Google Shape;339;p26"/>
          <p:cNvSpPr txBox="1"/>
          <p:nvPr/>
        </p:nvSpPr>
        <p:spPr>
          <a:xfrm>
            <a:off x="1391974" y="1926600"/>
            <a:ext cx="7296701" cy="823866"/>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Clr>
                <a:schemeClr val="dk1"/>
              </a:buClr>
              <a:buSzPct val="100000"/>
              <a:buFont typeface="Arial"/>
              <a:buNone/>
            </a:pPr>
            <a:r>
              <a:rPr lang="en-US" sz="1600">
                <a:solidFill>
                  <a:schemeClr val="dk1"/>
                </a:solidFill>
                <a:latin typeface="Calibri"/>
                <a:ea typeface="Calibri"/>
                <a:cs typeface="Calibri"/>
                <a:sym typeface="Calibri"/>
              </a:rPr>
              <a:t>There are 3 options for creating your Nitrate Nitrogen Standard. Look at the three different methods following in this slide stack. You can choose any one of the three to prepare to do the GLOBE Nitrate Protocol, depending on what reagents you have available. </a:t>
            </a:r>
            <a:endParaRPr/>
          </a:p>
          <a:p>
            <a:pPr marL="0" marR="0" lvl="0" indent="0" algn="just" rtl="0">
              <a:lnSpc>
                <a:spcPct val="90000"/>
              </a:lnSpc>
              <a:spcBef>
                <a:spcPts val="1000"/>
              </a:spcBef>
              <a:spcAft>
                <a:spcPts val="0"/>
              </a:spcAft>
              <a:buClr>
                <a:schemeClr val="dk1"/>
              </a:buClr>
              <a:buSzPct val="100000"/>
              <a:buFont typeface="Arial"/>
              <a:buNone/>
            </a:pPr>
            <a:endParaRPr sz="16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1600">
              <a:solidFill>
                <a:schemeClr val="dk1"/>
              </a:solidFill>
              <a:latin typeface="Calibri"/>
              <a:ea typeface="Calibri"/>
              <a:cs typeface="Calibri"/>
              <a:sym typeface="Calibri"/>
            </a:endParaRPr>
          </a:p>
          <a:p>
            <a:pPr marL="228600" marR="0" lvl="0" indent="-122872" algn="l" rtl="0">
              <a:lnSpc>
                <a:spcPct val="90000"/>
              </a:lnSpc>
              <a:spcBef>
                <a:spcPts val="100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p:txBody>
      </p:sp>
      <p:pic>
        <p:nvPicPr>
          <p:cNvPr id="340" name="Google Shape;340;p26" descr="Illustration of 3 bottles, each with a different Nitrate-Nitrogen standard solution.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04238" y="2772994"/>
            <a:ext cx="5996178" cy="3713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27" descr="Illustration of the equipment listed on this slide.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69082" y="2038014"/>
            <a:ext cx="3586323" cy="4614404"/>
          </a:xfrm>
          <a:prstGeom prst="rect">
            <a:avLst/>
          </a:prstGeom>
          <a:noFill/>
          <a:ln>
            <a:noFill/>
          </a:ln>
        </p:spPr>
      </p:pic>
      <p:sp>
        <p:nvSpPr>
          <p:cNvPr id="346" name="Google Shape;346;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47" name="Google Shape;347;p27" descr="Banner: Nitrate Protocol"/>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348" name="Google Shape;348;p27" descr="Menu: how to collect your data"/>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349" name="Google Shape;349;p27"/>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1: Equipment to make the Nitrate Standard (2 ppm)</a:t>
            </a:r>
            <a:endParaRPr sz="2000">
              <a:solidFill>
                <a:srgbClr val="000072"/>
              </a:solidFill>
            </a:endParaRPr>
          </a:p>
        </p:txBody>
      </p:sp>
      <p:sp>
        <p:nvSpPr>
          <p:cNvPr id="350" name="Google Shape;350;p27"/>
          <p:cNvSpPr txBox="1"/>
          <p:nvPr/>
        </p:nvSpPr>
        <p:spPr>
          <a:xfrm>
            <a:off x="1299809" y="1602493"/>
            <a:ext cx="7296701" cy="1166522"/>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ct val="100000"/>
              <a:buFont typeface="Arial"/>
              <a:buNone/>
            </a:pPr>
            <a:r>
              <a:rPr lang="en-US" sz="6400">
                <a:solidFill>
                  <a:schemeClr val="dk1"/>
                </a:solidFill>
                <a:latin typeface="Calibri"/>
                <a:ea typeface="Calibri"/>
                <a:cs typeface="Calibri"/>
                <a:sym typeface="Calibri"/>
              </a:rPr>
              <a:t>Make the nitrate-nitrogen standard for the quality control procedure using 5 mL stock nitrate-nitrogen solution.</a:t>
            </a:r>
            <a:endParaRPr sz="6400" b="1">
              <a:solidFill>
                <a:srgbClr val="000072"/>
              </a:solidFill>
              <a:latin typeface="Calibri"/>
              <a:ea typeface="Calibri"/>
              <a:cs typeface="Calibri"/>
              <a:sym typeface="Calibri"/>
            </a:endParaRPr>
          </a:p>
          <a:p>
            <a:pPr marL="0" marR="0" lvl="0" indent="0" algn="l" rtl="0">
              <a:lnSpc>
                <a:spcPct val="90000"/>
              </a:lnSpc>
              <a:spcBef>
                <a:spcPts val="1000"/>
              </a:spcBef>
              <a:spcAft>
                <a:spcPts val="0"/>
              </a:spcAft>
              <a:buClr>
                <a:srgbClr val="000072"/>
              </a:buClr>
              <a:buSzPct val="100000"/>
              <a:buFont typeface="Arial"/>
              <a:buNone/>
            </a:pPr>
            <a:r>
              <a:rPr lang="en-US" sz="6400" b="1">
                <a:solidFill>
                  <a:srgbClr val="000072"/>
                </a:solidFill>
                <a:latin typeface="Calibri"/>
                <a:ea typeface="Calibri"/>
                <a:cs typeface="Calibri"/>
                <a:sym typeface="Calibri"/>
              </a:rPr>
              <a:t>Assemble Equipment</a:t>
            </a:r>
            <a:r>
              <a:rPr lang="en-US" sz="6400">
                <a:solidFill>
                  <a:srgbClr val="000000"/>
                </a:solidFill>
                <a:latin typeface="Calibri"/>
                <a:ea typeface="Calibri"/>
                <a:cs typeface="Calibri"/>
                <a:sym typeface="Calibri"/>
              </a:rPr>
              <a:t>:</a:t>
            </a:r>
            <a:endParaRPr sz="6400" b="1">
              <a:solidFill>
                <a:srgbClr val="000072"/>
              </a:solidFill>
              <a:latin typeface="Calibri"/>
              <a:ea typeface="Calibri"/>
              <a:cs typeface="Calibri"/>
              <a:sym typeface="Calibri"/>
            </a:endParaRPr>
          </a:p>
          <a:p>
            <a:pPr marL="342900" marR="0" lvl="0" indent="-342900" algn="l" rtl="0">
              <a:lnSpc>
                <a:spcPct val="90000"/>
              </a:lnSpc>
              <a:spcBef>
                <a:spcPts val="1000"/>
              </a:spcBef>
              <a:spcAft>
                <a:spcPts val="0"/>
              </a:spcAft>
              <a:buClr>
                <a:schemeClr val="dk1"/>
              </a:buClr>
              <a:buSzPct val="100000"/>
              <a:buFont typeface="Arial"/>
              <a:buChar char="•"/>
            </a:pPr>
            <a:r>
              <a:rPr lang="en-US" sz="6400">
                <a:solidFill>
                  <a:schemeClr val="dk1"/>
                </a:solidFill>
                <a:latin typeface="Calibri"/>
                <a:ea typeface="Calibri"/>
                <a:cs typeface="Calibri"/>
                <a:sym typeface="Calibri"/>
              </a:rPr>
              <a:t>Standard nitrate-nitrogen solution (1000 ppm)</a:t>
            </a:r>
            <a:endParaRPr/>
          </a:p>
          <a:p>
            <a:pPr marL="342900" marR="0" lvl="0" indent="-342900" algn="l" rtl="0">
              <a:lnSpc>
                <a:spcPct val="90000"/>
              </a:lnSpc>
              <a:spcBef>
                <a:spcPts val="1000"/>
              </a:spcBef>
              <a:spcAft>
                <a:spcPts val="0"/>
              </a:spcAft>
              <a:buClr>
                <a:schemeClr val="dk1"/>
              </a:buClr>
              <a:buSzPct val="100000"/>
              <a:buFont typeface="Arial"/>
              <a:buChar char="•"/>
            </a:pPr>
            <a:r>
              <a:rPr lang="en-US" sz="6400">
                <a:solidFill>
                  <a:schemeClr val="dk1"/>
                </a:solidFill>
                <a:latin typeface="Calibri"/>
                <a:ea typeface="Calibri"/>
                <a:cs typeface="Calibri"/>
                <a:sym typeface="Calibri"/>
              </a:rPr>
              <a:t>100-mL beaker (or larger)</a:t>
            </a:r>
            <a:endParaRPr/>
          </a:p>
          <a:p>
            <a:pPr marL="342900" marR="0" lvl="0" indent="-342900" algn="l" rtl="0">
              <a:lnSpc>
                <a:spcPct val="90000"/>
              </a:lnSpc>
              <a:spcBef>
                <a:spcPts val="1000"/>
              </a:spcBef>
              <a:spcAft>
                <a:spcPts val="0"/>
              </a:spcAft>
              <a:buClr>
                <a:schemeClr val="dk1"/>
              </a:buClr>
              <a:buSzPct val="100000"/>
              <a:buFont typeface="Arial"/>
              <a:buChar char="•"/>
            </a:pPr>
            <a:r>
              <a:rPr lang="en-US" sz="6400">
                <a:solidFill>
                  <a:schemeClr val="dk1"/>
                </a:solidFill>
                <a:latin typeface="Calibri"/>
                <a:ea typeface="Calibri"/>
                <a:cs typeface="Calibri"/>
                <a:sym typeface="Calibri"/>
              </a:rPr>
              <a:t>100-mL graduated cylinder</a:t>
            </a:r>
            <a:endParaRPr/>
          </a:p>
          <a:p>
            <a:pPr marL="342900" marR="0" lvl="0" indent="-342900" algn="l" rtl="0">
              <a:lnSpc>
                <a:spcPct val="90000"/>
              </a:lnSpc>
              <a:spcBef>
                <a:spcPts val="1000"/>
              </a:spcBef>
              <a:spcAft>
                <a:spcPts val="0"/>
              </a:spcAft>
              <a:buClr>
                <a:schemeClr val="dk1"/>
              </a:buClr>
              <a:buSzPct val="100000"/>
              <a:buFont typeface="Arial"/>
              <a:buChar char="•"/>
            </a:pPr>
            <a:r>
              <a:rPr lang="en-US" sz="6400">
                <a:solidFill>
                  <a:schemeClr val="dk1"/>
                </a:solidFill>
                <a:latin typeface="Calibri"/>
                <a:ea typeface="Calibri"/>
                <a:cs typeface="Calibri"/>
                <a:sym typeface="Calibri"/>
              </a:rPr>
              <a:t>500-mL beaker or flask</a:t>
            </a:r>
            <a:endParaRPr/>
          </a:p>
          <a:p>
            <a:pPr marL="342900" marR="0" lvl="0" indent="-342900" algn="l" rtl="0">
              <a:lnSpc>
                <a:spcPct val="90000"/>
              </a:lnSpc>
              <a:spcBef>
                <a:spcPts val="1000"/>
              </a:spcBef>
              <a:spcAft>
                <a:spcPts val="0"/>
              </a:spcAft>
              <a:buClr>
                <a:schemeClr val="dk1"/>
              </a:buClr>
              <a:buSzPct val="100000"/>
              <a:buFont typeface="Arial"/>
              <a:buChar char="•"/>
            </a:pPr>
            <a:r>
              <a:rPr lang="en-US" sz="6400">
                <a:solidFill>
                  <a:schemeClr val="dk1"/>
                </a:solidFill>
                <a:latin typeface="Calibri"/>
                <a:ea typeface="Calibri"/>
                <a:cs typeface="Calibri"/>
                <a:sym typeface="Calibri"/>
              </a:rPr>
              <a:t>500-mL graduated cylinder</a:t>
            </a:r>
            <a:endParaRPr/>
          </a:p>
          <a:p>
            <a:pPr marL="342900" marR="0" lvl="0" indent="-342900" algn="l" rtl="0">
              <a:lnSpc>
                <a:spcPct val="90000"/>
              </a:lnSpc>
              <a:spcBef>
                <a:spcPts val="1000"/>
              </a:spcBef>
              <a:spcAft>
                <a:spcPts val="0"/>
              </a:spcAft>
              <a:buClr>
                <a:schemeClr val="dk1"/>
              </a:buClr>
              <a:buSzPct val="100000"/>
              <a:buFont typeface="Arial"/>
              <a:buChar char="•"/>
            </a:pPr>
            <a:r>
              <a:rPr lang="en-US" sz="6400">
                <a:solidFill>
                  <a:schemeClr val="dk1"/>
                </a:solidFill>
                <a:latin typeface="Calibri"/>
                <a:ea typeface="Calibri"/>
                <a:cs typeface="Calibri"/>
                <a:sym typeface="Calibri"/>
              </a:rPr>
              <a:t>Latex gloves </a:t>
            </a:r>
            <a:endParaRPr/>
          </a:p>
          <a:p>
            <a:pPr marL="342900" marR="0" lvl="0" indent="-342900" algn="l" rtl="0">
              <a:lnSpc>
                <a:spcPct val="90000"/>
              </a:lnSpc>
              <a:spcBef>
                <a:spcPts val="1000"/>
              </a:spcBef>
              <a:spcAft>
                <a:spcPts val="0"/>
              </a:spcAft>
              <a:buClr>
                <a:schemeClr val="dk1"/>
              </a:buClr>
              <a:buSzPct val="100000"/>
              <a:buFont typeface="Arial"/>
              <a:buChar char="•"/>
            </a:pPr>
            <a:r>
              <a:rPr lang="en-US" sz="6400">
                <a:solidFill>
                  <a:schemeClr val="dk1"/>
                </a:solidFill>
                <a:latin typeface="Calibri"/>
                <a:ea typeface="Calibri"/>
                <a:cs typeface="Calibri"/>
                <a:sym typeface="Calibri"/>
              </a:rPr>
              <a:t>Goggles</a:t>
            </a:r>
            <a:endParaRPr/>
          </a:p>
          <a:p>
            <a:pPr marL="342900" marR="0" lvl="0" indent="-342900" algn="l" rtl="0">
              <a:lnSpc>
                <a:spcPct val="90000"/>
              </a:lnSpc>
              <a:spcBef>
                <a:spcPts val="1000"/>
              </a:spcBef>
              <a:spcAft>
                <a:spcPts val="0"/>
              </a:spcAft>
              <a:buClr>
                <a:schemeClr val="dk1"/>
              </a:buClr>
              <a:buSzPct val="100000"/>
              <a:buFont typeface="Arial"/>
              <a:buChar char="•"/>
            </a:pPr>
            <a:r>
              <a:rPr lang="en-US" sz="6400">
                <a:solidFill>
                  <a:schemeClr val="dk1"/>
                </a:solidFill>
                <a:latin typeface="Calibri"/>
                <a:ea typeface="Calibri"/>
                <a:cs typeface="Calibri"/>
                <a:sym typeface="Calibri"/>
              </a:rPr>
              <a:t>Pipette</a:t>
            </a:r>
            <a:endParaRPr/>
          </a:p>
          <a:p>
            <a:pPr marL="342900" marR="0" lvl="0" indent="-342900" algn="l" rtl="0">
              <a:lnSpc>
                <a:spcPct val="90000"/>
              </a:lnSpc>
              <a:spcBef>
                <a:spcPts val="1000"/>
              </a:spcBef>
              <a:spcAft>
                <a:spcPts val="0"/>
              </a:spcAft>
              <a:buClr>
                <a:schemeClr val="dk1"/>
              </a:buClr>
              <a:buSzPct val="100000"/>
              <a:buFont typeface="Arial"/>
              <a:buChar char="•"/>
            </a:pPr>
            <a:r>
              <a:rPr lang="en-US" sz="6400">
                <a:solidFill>
                  <a:schemeClr val="dk1"/>
                </a:solidFill>
                <a:latin typeface="Calibri"/>
                <a:ea typeface="Calibri"/>
                <a:cs typeface="Calibri"/>
                <a:sym typeface="Calibri"/>
              </a:rPr>
              <a:t>Stirring rod (optional)</a:t>
            </a:r>
            <a:endParaRPr/>
          </a:p>
          <a:p>
            <a:pPr marL="342900" marR="0" lvl="0" indent="-342900" algn="l" rtl="0">
              <a:lnSpc>
                <a:spcPct val="90000"/>
              </a:lnSpc>
              <a:spcBef>
                <a:spcPts val="1000"/>
              </a:spcBef>
              <a:spcAft>
                <a:spcPts val="0"/>
              </a:spcAft>
              <a:buClr>
                <a:schemeClr val="dk1"/>
              </a:buClr>
              <a:buSzPct val="100000"/>
              <a:buFont typeface="Arial"/>
              <a:buChar char="•"/>
            </a:pPr>
            <a:r>
              <a:rPr lang="en-US" sz="6400">
                <a:solidFill>
                  <a:schemeClr val="dk1"/>
                </a:solidFill>
                <a:latin typeface="Calibri"/>
                <a:ea typeface="Calibri"/>
                <a:cs typeface="Calibri"/>
                <a:sym typeface="Calibri"/>
              </a:rPr>
              <a:t>Distilled water</a:t>
            </a:r>
            <a:endParaRPr/>
          </a:p>
          <a:p>
            <a:pPr marL="342900" marR="0" lvl="0" indent="-342900" algn="l" rtl="0">
              <a:lnSpc>
                <a:spcPct val="90000"/>
              </a:lnSpc>
              <a:spcBef>
                <a:spcPts val="1000"/>
              </a:spcBef>
              <a:spcAft>
                <a:spcPts val="0"/>
              </a:spcAft>
              <a:buClr>
                <a:schemeClr val="dk1"/>
              </a:buClr>
              <a:buSzPct val="100000"/>
              <a:buFont typeface="Arial"/>
              <a:buChar char="•"/>
            </a:pPr>
            <a:r>
              <a:rPr lang="en-US" sz="6400">
                <a:solidFill>
                  <a:schemeClr val="dk1"/>
                </a:solidFill>
                <a:latin typeface="Calibri"/>
                <a:ea typeface="Calibri"/>
                <a:cs typeface="Calibri"/>
                <a:sym typeface="Calibri"/>
              </a:rPr>
              <a:t>250-mL bottle or jar with lid</a:t>
            </a:r>
            <a:endParaRPr/>
          </a:p>
          <a:p>
            <a:pPr marL="0" marR="0" lvl="0" indent="0" algn="l" rtl="0">
              <a:lnSpc>
                <a:spcPct val="90000"/>
              </a:lnSpc>
              <a:spcBef>
                <a:spcPts val="1000"/>
              </a:spcBef>
              <a:spcAft>
                <a:spcPts val="0"/>
              </a:spcAft>
              <a:buClr>
                <a:srgbClr val="000072"/>
              </a:buClr>
              <a:buSzPct val="100000"/>
              <a:buFont typeface="Arial"/>
              <a:buNone/>
            </a:pPr>
            <a:r>
              <a:rPr lang="en-US" sz="6400" b="1">
                <a:solidFill>
                  <a:srgbClr val="000072"/>
                </a:solidFill>
                <a:latin typeface="Calibri"/>
                <a:ea typeface="Calibri"/>
                <a:cs typeface="Calibri"/>
                <a:sym typeface="Calibri"/>
              </a:rPr>
              <a:t>Assemble Necessary Documents:</a:t>
            </a:r>
            <a:endParaRPr/>
          </a:p>
          <a:p>
            <a:pPr marL="228600" marR="0" lvl="0" indent="-228600" algn="l" rtl="0">
              <a:lnSpc>
                <a:spcPct val="90000"/>
              </a:lnSpc>
              <a:spcBef>
                <a:spcPts val="1000"/>
              </a:spcBef>
              <a:spcAft>
                <a:spcPts val="0"/>
              </a:spcAft>
              <a:buClr>
                <a:srgbClr val="000072"/>
              </a:buClr>
              <a:buSzPct val="100000"/>
              <a:buFont typeface="Arial"/>
              <a:buChar char="•"/>
            </a:pPr>
            <a:r>
              <a:rPr lang="en-US" sz="6400" b="1" u="sng">
                <a:solidFill>
                  <a:srgbClr val="00007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Hydrosphere Investigation Data Sheet</a:t>
            </a:r>
            <a:endParaRPr sz="6400" b="1">
              <a:solidFill>
                <a:srgbClr val="000072"/>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72"/>
              </a:buClr>
              <a:buSzPct val="100000"/>
              <a:buFont typeface="Arial"/>
              <a:buChar char="•"/>
            </a:pPr>
            <a:r>
              <a:rPr lang="en-US" sz="6400" b="1" u="sng">
                <a:solidFill>
                  <a:srgbClr val="00007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Nitrate Water Protocol</a:t>
            </a:r>
            <a:endParaRPr sz="6400">
              <a:solidFill>
                <a:schemeClr val="dk1"/>
              </a:solidFill>
              <a:latin typeface="Calibri"/>
              <a:ea typeface="Calibri"/>
              <a:cs typeface="Calibri"/>
              <a:sym typeface="Calibri"/>
            </a:endParaRPr>
          </a:p>
          <a:p>
            <a:pPr marL="342900" marR="0" lvl="0" indent="-241300" algn="l" rtl="0">
              <a:lnSpc>
                <a:spcPct val="90000"/>
              </a:lnSpc>
              <a:spcBef>
                <a:spcPts val="1000"/>
              </a:spcBef>
              <a:spcAft>
                <a:spcPts val="0"/>
              </a:spcAft>
              <a:buClr>
                <a:schemeClr val="dk1"/>
              </a:buClr>
              <a:buSzPct val="100000"/>
              <a:buFont typeface="Arial"/>
              <a:buNone/>
            </a:pPr>
            <a:endParaRPr sz="6400" b="1">
              <a:solidFill>
                <a:srgbClr val="000072"/>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64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6400">
              <a:solidFill>
                <a:schemeClr val="dk1"/>
              </a:solidFill>
              <a:latin typeface="Calibri"/>
              <a:ea typeface="Calibri"/>
              <a:cs typeface="Calibri"/>
              <a:sym typeface="Calibri"/>
            </a:endParaRPr>
          </a:p>
          <a:p>
            <a:pPr marL="228600" marR="0" lvl="0" indent="-200025" algn="l" rtl="0">
              <a:lnSpc>
                <a:spcPct val="90000"/>
              </a:lnSpc>
              <a:spcBef>
                <a:spcPts val="100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56" name="Google Shape;356;p28"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357" name="Google Shape;357;p28"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358" name="Google Shape;358;p28"/>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1: Making the 2 ppm Nitrate Standard (1/2) </a:t>
            </a:r>
            <a:endParaRPr/>
          </a:p>
        </p:txBody>
      </p:sp>
      <p:sp>
        <p:nvSpPr>
          <p:cNvPr id="359" name="Google Shape;359;p28"/>
          <p:cNvSpPr txBox="1"/>
          <p:nvPr/>
        </p:nvSpPr>
        <p:spPr>
          <a:xfrm>
            <a:off x="1391974" y="1756331"/>
            <a:ext cx="4002986" cy="4687387"/>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3400"/>
              <a:buFont typeface="Arial"/>
              <a:buNone/>
            </a:pPr>
            <a:r>
              <a:rPr lang="en-US" sz="3400" b="1" i="1">
                <a:solidFill>
                  <a:schemeClr val="dk1"/>
                </a:solidFill>
                <a:latin typeface="Calibri"/>
                <a:ea typeface="Calibri"/>
                <a:cs typeface="Calibri"/>
                <a:sym typeface="Calibri"/>
              </a:rPr>
              <a:t>In the Lab</a:t>
            </a:r>
            <a:endParaRPr/>
          </a:p>
          <a:p>
            <a:pPr marL="342900" marR="0" lvl="0" indent="-342900" algn="l" rtl="0">
              <a:lnSpc>
                <a:spcPct val="90000"/>
              </a:lnSpc>
              <a:spcBef>
                <a:spcPts val="1000"/>
              </a:spcBef>
              <a:spcAft>
                <a:spcPts val="0"/>
              </a:spcAft>
              <a:buClr>
                <a:schemeClr val="dk1"/>
              </a:buClr>
              <a:buSzPts val="1900"/>
              <a:buFont typeface="Calibri"/>
              <a:buAutoNum type="arabicPeriod"/>
            </a:pPr>
            <a:r>
              <a:rPr lang="en-US" sz="1900">
                <a:solidFill>
                  <a:schemeClr val="dk1"/>
                </a:solidFill>
                <a:latin typeface="Calibri"/>
                <a:ea typeface="Calibri"/>
                <a:cs typeface="Calibri"/>
                <a:sym typeface="Calibri"/>
              </a:rPr>
              <a:t>Put on gloves and goggles.</a:t>
            </a:r>
            <a:endParaRPr/>
          </a:p>
          <a:p>
            <a:pPr marL="342900" marR="0" lvl="0" indent="-342900" algn="l" rtl="0">
              <a:lnSpc>
                <a:spcPct val="90000"/>
              </a:lnSpc>
              <a:spcBef>
                <a:spcPts val="1000"/>
              </a:spcBef>
              <a:spcAft>
                <a:spcPts val="0"/>
              </a:spcAft>
              <a:buClr>
                <a:schemeClr val="dk1"/>
              </a:buClr>
              <a:buSzPts val="1900"/>
              <a:buFont typeface="Calibri"/>
              <a:buAutoNum type="arabicPeriod"/>
            </a:pPr>
            <a:r>
              <a:rPr lang="en-US" sz="1900">
                <a:solidFill>
                  <a:schemeClr val="dk1"/>
                </a:solidFill>
                <a:latin typeface="Calibri"/>
                <a:ea typeface="Calibri"/>
                <a:cs typeface="Calibri"/>
                <a:sym typeface="Calibri"/>
              </a:rPr>
              <a:t>Rinse a 100 mL cylinder and 100 mL beaker with distilled water. Dry.</a:t>
            </a:r>
            <a:endParaRPr/>
          </a:p>
          <a:p>
            <a:pPr marL="342900" marR="0" lvl="0" indent="-342900" algn="l" rtl="0">
              <a:lnSpc>
                <a:spcPct val="90000"/>
              </a:lnSpc>
              <a:spcBef>
                <a:spcPts val="1000"/>
              </a:spcBef>
              <a:spcAft>
                <a:spcPts val="0"/>
              </a:spcAft>
              <a:buClr>
                <a:schemeClr val="dk1"/>
              </a:buClr>
              <a:buSzPts val="1900"/>
              <a:buFont typeface="Calibri"/>
              <a:buAutoNum type="arabicPeriod"/>
            </a:pPr>
            <a:r>
              <a:rPr lang="en-US" sz="1900">
                <a:solidFill>
                  <a:schemeClr val="dk1"/>
                </a:solidFill>
                <a:latin typeface="Calibri"/>
                <a:ea typeface="Calibri"/>
                <a:cs typeface="Calibri"/>
                <a:sym typeface="Calibri"/>
              </a:rPr>
              <a:t>Using a pipette (if possible), measure 5 mL of the 1000 stock nitrate solution into the 100-mL graduate cylinder. Dilute with distilled water to 50 mL.</a:t>
            </a:r>
            <a:endParaRPr/>
          </a:p>
          <a:p>
            <a:pPr marL="342900" marR="0" lvl="0" indent="-342900" algn="l" rtl="0">
              <a:lnSpc>
                <a:spcPct val="90000"/>
              </a:lnSpc>
              <a:spcBef>
                <a:spcPts val="1000"/>
              </a:spcBef>
              <a:spcAft>
                <a:spcPts val="0"/>
              </a:spcAft>
              <a:buClr>
                <a:schemeClr val="dk1"/>
              </a:buClr>
              <a:buSzPts val="1900"/>
              <a:buFont typeface="Calibri"/>
              <a:buAutoNum type="arabicPeriod"/>
            </a:pPr>
            <a:r>
              <a:rPr lang="en-US" sz="1900">
                <a:solidFill>
                  <a:schemeClr val="dk1"/>
                </a:solidFill>
                <a:latin typeface="Calibri"/>
                <a:ea typeface="Calibri"/>
                <a:cs typeface="Calibri"/>
                <a:sym typeface="Calibri"/>
              </a:rPr>
              <a:t>Pour into a 100 mL beaker and mix (swirl or use clean stirring rod). Label this 100-ppm nitrate standard.</a:t>
            </a:r>
            <a:endParaRPr/>
          </a:p>
          <a:p>
            <a:pPr marL="0" marR="0" lvl="0" indent="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60" name="Google Shape;360;p28" descr="Illustration of a lab bench with a graduated cylinder, pipette, beaker, standard solution, distilled water and goggles and gloves.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351538" y="1756330"/>
            <a:ext cx="3657600" cy="2603500"/>
          </a:xfrm>
          <a:prstGeom prst="rect">
            <a:avLst/>
          </a:prstGeom>
          <a:noFill/>
          <a:ln>
            <a:noFill/>
          </a:ln>
        </p:spPr>
      </p:pic>
      <p:pic>
        <p:nvPicPr>
          <p:cNvPr id="361" name="Google Shape;361;p28" descr="Safety: be sure to wear gloves and goggles during your investigation."/>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387901" y="5901550"/>
            <a:ext cx="4855125" cy="956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67" name="Google Shape;367;p29"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368" name="Google Shape;368;p29" descr="Menu: how to collect your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369" name="Google Shape;369;p29"/>
          <p:cNvSpPr txBox="1">
            <a:spLocks noGrp="1"/>
          </p:cNvSpPr>
          <p:nvPr>
            <p:ph type="title"/>
          </p:nvPr>
        </p:nvSpPr>
        <p:spPr>
          <a:xfrm>
            <a:off x="1299809" y="7124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1: Making the 2 ppm Nitrate Standard (2/2) </a:t>
            </a:r>
            <a:endParaRPr/>
          </a:p>
        </p:txBody>
      </p:sp>
      <p:sp>
        <p:nvSpPr>
          <p:cNvPr id="370" name="Google Shape;370;p29"/>
          <p:cNvSpPr txBox="1"/>
          <p:nvPr/>
        </p:nvSpPr>
        <p:spPr>
          <a:xfrm>
            <a:off x="1391974" y="1756331"/>
            <a:ext cx="4002986" cy="4687387"/>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just" rtl="0">
              <a:lnSpc>
                <a:spcPct val="90000"/>
              </a:lnSpc>
              <a:spcBef>
                <a:spcPts val="0"/>
              </a:spcBef>
              <a:spcAft>
                <a:spcPts val="0"/>
              </a:spcAft>
              <a:buClr>
                <a:schemeClr val="dk1"/>
              </a:buClr>
              <a:buSzPct val="100000"/>
              <a:buFont typeface="Arial"/>
              <a:buNone/>
            </a:pPr>
            <a:r>
              <a:rPr lang="en-US" sz="2300" b="1" i="1">
                <a:solidFill>
                  <a:schemeClr val="dk1"/>
                </a:solidFill>
                <a:latin typeface="Calibri"/>
                <a:ea typeface="Calibri"/>
                <a:cs typeface="Calibri"/>
                <a:sym typeface="Calibri"/>
              </a:rPr>
              <a:t>In the Lab</a:t>
            </a:r>
            <a:endParaRPr/>
          </a:p>
          <a:p>
            <a:pPr marL="0" marR="0" lvl="0" indent="0" algn="just" rtl="0">
              <a:lnSpc>
                <a:spcPct val="90000"/>
              </a:lnSpc>
              <a:spcBef>
                <a:spcPts val="1000"/>
              </a:spcBef>
              <a:spcAft>
                <a:spcPts val="0"/>
              </a:spcAft>
              <a:buClr>
                <a:schemeClr val="dk1"/>
              </a:buClr>
              <a:buSzPct val="100000"/>
              <a:buFont typeface="Arial"/>
              <a:buNone/>
            </a:pPr>
            <a:r>
              <a:rPr lang="en-US" sz="2300">
                <a:solidFill>
                  <a:schemeClr val="dk1"/>
                </a:solidFill>
                <a:latin typeface="Calibri"/>
                <a:ea typeface="Calibri"/>
                <a:cs typeface="Calibri"/>
                <a:sym typeface="Calibri"/>
              </a:rPr>
              <a:t>5.    Rinse 100-mL graduated cylinder with distilled water.</a:t>
            </a:r>
            <a:endParaRPr/>
          </a:p>
          <a:p>
            <a:pPr marL="0" marR="0" lvl="0" indent="0" algn="just" rtl="0">
              <a:lnSpc>
                <a:spcPct val="90000"/>
              </a:lnSpc>
              <a:spcBef>
                <a:spcPts val="1000"/>
              </a:spcBef>
              <a:spcAft>
                <a:spcPts val="0"/>
              </a:spcAft>
              <a:buClr>
                <a:schemeClr val="dk1"/>
              </a:buClr>
              <a:buSzPct val="100000"/>
              <a:buFont typeface="Arial"/>
              <a:buNone/>
            </a:pPr>
            <a:r>
              <a:rPr lang="en-US" sz="2300">
                <a:solidFill>
                  <a:schemeClr val="dk1"/>
                </a:solidFill>
                <a:latin typeface="Calibri"/>
                <a:ea typeface="Calibri"/>
                <a:cs typeface="Calibri"/>
                <a:sym typeface="Calibri"/>
              </a:rPr>
              <a:t>6.  Measure out 10 mL of the 100 ppm nitrate standard using the 100-mL graduated cylinder. Pour into 500 mL flask or beaker. Measure out 490 mL of distilled water in the 500 mL graduate cylinder. Add to the 500 mL flask or beaker.</a:t>
            </a:r>
            <a:endParaRPr/>
          </a:p>
          <a:p>
            <a:pPr marL="0" marR="0" lvl="0" indent="0" algn="just" rtl="0">
              <a:lnSpc>
                <a:spcPct val="90000"/>
              </a:lnSpc>
              <a:spcBef>
                <a:spcPts val="1000"/>
              </a:spcBef>
              <a:spcAft>
                <a:spcPts val="0"/>
              </a:spcAft>
              <a:buClr>
                <a:schemeClr val="dk1"/>
              </a:buClr>
              <a:buSzPct val="100000"/>
              <a:buFont typeface="Arial"/>
              <a:buNone/>
            </a:pPr>
            <a:r>
              <a:rPr lang="en-US" sz="2300">
                <a:solidFill>
                  <a:schemeClr val="dk1"/>
                </a:solidFill>
                <a:latin typeface="Calibri"/>
                <a:ea typeface="Calibri"/>
                <a:cs typeface="Calibri"/>
                <a:sym typeface="Calibri"/>
              </a:rPr>
              <a:t>7.  Carefully swirl the solution to mix. Pour into a bottle with a lid and label as </a:t>
            </a:r>
            <a:r>
              <a:rPr lang="en-US" sz="2300" i="1">
                <a:solidFill>
                  <a:schemeClr val="dk1"/>
                </a:solidFill>
                <a:latin typeface="Calibri"/>
                <a:ea typeface="Calibri"/>
                <a:cs typeface="Calibri"/>
                <a:sym typeface="Calibri"/>
              </a:rPr>
              <a:t>2.0 ppm nitrate-nitrogen standard</a:t>
            </a:r>
            <a:r>
              <a:rPr lang="en-US" sz="2300">
                <a:solidFill>
                  <a:schemeClr val="dk1"/>
                </a:solidFill>
                <a:latin typeface="Calibri"/>
                <a:ea typeface="Calibri"/>
                <a:cs typeface="Calibri"/>
                <a:sym typeface="Calibri"/>
              </a:rPr>
              <a:t>. </a:t>
            </a:r>
            <a:endParaRPr/>
          </a:p>
          <a:p>
            <a:pPr marL="0" marR="0" lvl="0" indent="0" algn="just" rtl="0">
              <a:lnSpc>
                <a:spcPct val="90000"/>
              </a:lnSpc>
              <a:spcBef>
                <a:spcPts val="1000"/>
              </a:spcBef>
              <a:spcAft>
                <a:spcPts val="0"/>
              </a:spcAft>
              <a:buClr>
                <a:schemeClr val="dk1"/>
              </a:buClr>
              <a:buSzPct val="100000"/>
              <a:buFont typeface="Arial"/>
              <a:buNone/>
            </a:pPr>
            <a:r>
              <a:rPr lang="en-US" sz="2300">
                <a:solidFill>
                  <a:schemeClr val="dk1"/>
                </a:solidFill>
                <a:latin typeface="Calibri"/>
                <a:ea typeface="Calibri"/>
                <a:cs typeface="Calibri"/>
                <a:sym typeface="Calibri"/>
              </a:rPr>
              <a:t>8.    Rinse all glassware and pipettes with distilled water and store. </a:t>
            </a:r>
            <a:endParaRPr/>
          </a:p>
          <a:p>
            <a:pPr marL="0" marR="0" lvl="0" indent="0" algn="just" rtl="0">
              <a:lnSpc>
                <a:spcPct val="90000"/>
              </a:lnSpc>
              <a:spcBef>
                <a:spcPts val="1000"/>
              </a:spcBef>
              <a:spcAft>
                <a:spcPts val="0"/>
              </a:spcAft>
              <a:buClr>
                <a:srgbClr val="FF0000"/>
              </a:buClr>
              <a:buSzPct val="100000"/>
              <a:buFont typeface="Arial"/>
              <a:buNone/>
            </a:pPr>
            <a:r>
              <a:rPr lang="en-US" sz="2300">
                <a:solidFill>
                  <a:srgbClr val="FF0000"/>
                </a:solidFill>
                <a:latin typeface="Calibri"/>
                <a:ea typeface="Calibri"/>
                <a:cs typeface="Calibri"/>
                <a:sym typeface="Calibri"/>
              </a:rPr>
              <a:t>9. You have made your standard. </a:t>
            </a:r>
            <a:endParaRPr/>
          </a:p>
          <a:p>
            <a:pPr marL="0" marR="0" lvl="0" indent="0" algn="just" rtl="0">
              <a:lnSpc>
                <a:spcPct val="90000"/>
              </a:lnSpc>
              <a:spcBef>
                <a:spcPts val="1000"/>
              </a:spcBef>
              <a:spcAft>
                <a:spcPts val="0"/>
              </a:spcAft>
              <a:buClr>
                <a:schemeClr val="dk1"/>
              </a:buClr>
              <a:buSzPct val="100000"/>
              <a:buFont typeface="Arial"/>
              <a:buNone/>
            </a:pPr>
            <a:endParaRPr sz="36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16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ct val="100000"/>
              <a:buFont typeface="Arial"/>
              <a:buNone/>
            </a:pPr>
            <a:endParaRPr sz="1600">
              <a:solidFill>
                <a:schemeClr val="dk1"/>
              </a:solidFill>
              <a:latin typeface="Calibri"/>
              <a:ea typeface="Calibri"/>
              <a:cs typeface="Calibri"/>
              <a:sym typeface="Calibri"/>
            </a:endParaRPr>
          </a:p>
          <a:p>
            <a:pPr marL="228600" marR="0" lvl="0" indent="-131445" algn="l" rtl="0">
              <a:lnSpc>
                <a:spcPct val="90000"/>
              </a:lnSpc>
              <a:spcBef>
                <a:spcPts val="1000"/>
              </a:spcBef>
              <a:spcAft>
                <a:spcPts val="0"/>
              </a:spcAft>
              <a:buClr>
                <a:schemeClr val="dk1"/>
              </a:buClr>
              <a:buSzPct val="100000"/>
              <a:buFont typeface="Arial"/>
              <a:buNone/>
            </a:pPr>
            <a:endParaRPr sz="1800">
              <a:solidFill>
                <a:schemeClr val="dk1"/>
              </a:solidFill>
              <a:latin typeface="Calibri"/>
              <a:ea typeface="Calibri"/>
              <a:cs typeface="Calibri"/>
              <a:sym typeface="Calibri"/>
            </a:endParaRPr>
          </a:p>
        </p:txBody>
      </p:sp>
      <p:pic>
        <p:nvPicPr>
          <p:cNvPr id="371" name="Google Shape;371;p29" descr="Illustration of a lab bench with 2 graduated cylinders,  beaker, standard solution, distilled water and goggles and gloves.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49617" y="2038014"/>
            <a:ext cx="3201981" cy="2699516"/>
          </a:xfrm>
          <a:prstGeom prst="rect">
            <a:avLst/>
          </a:prstGeom>
          <a:noFill/>
          <a:ln>
            <a:noFill/>
          </a:ln>
        </p:spPr>
      </p:pic>
      <p:sp>
        <p:nvSpPr>
          <p:cNvPr id="372" name="Google Shape;372;p29"/>
          <p:cNvSpPr txBox="1"/>
          <p:nvPr/>
        </p:nvSpPr>
        <p:spPr>
          <a:xfrm>
            <a:off x="1741316" y="6091550"/>
            <a:ext cx="7402684" cy="70433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i="1">
                <a:solidFill>
                  <a:schemeClr val="dk1"/>
                </a:solidFill>
                <a:latin typeface="Calibri"/>
                <a:ea typeface="Calibri"/>
                <a:cs typeface="Calibri"/>
                <a:sym typeface="Calibri"/>
              </a:rPr>
              <a:t>Follow the </a:t>
            </a:r>
            <a:r>
              <a:rPr lang="en-US" sz="1800" b="1" i="1">
                <a:solidFill>
                  <a:srgbClr val="000072"/>
                </a:solidFill>
                <a:latin typeface="Calibri"/>
                <a:ea typeface="Calibri"/>
                <a:cs typeface="Calibri"/>
                <a:sym typeface="Calibri"/>
              </a:rPr>
              <a:t>Nitrate Quality Control Procedure </a:t>
            </a:r>
            <a:r>
              <a:rPr lang="en-US" sz="1800" b="1" i="1">
                <a:solidFill>
                  <a:schemeClr val="dk1"/>
                </a:solidFill>
                <a:latin typeface="Calibri"/>
                <a:ea typeface="Calibri"/>
                <a:cs typeface="Calibri"/>
                <a:sym typeface="Calibri"/>
              </a:rPr>
              <a:t>to determine that the test kit measures the standard solution accurately.</a:t>
            </a:r>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73" name="Google Shape;373;p29" descr="Caution icon emphasizing important point!  Follow the Nitrate Quality Control Procedure to determine that the test kit measures the standard solution accurately.&#1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31932" y="6022343"/>
            <a:ext cx="399410" cy="40937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5" name="Google Shape;105;p3"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991904" y="-17620"/>
            <a:ext cx="8152096" cy="1037812"/>
          </a:xfrm>
          <a:prstGeom prst="rect">
            <a:avLst/>
          </a:prstGeom>
          <a:noFill/>
          <a:ln>
            <a:noFill/>
          </a:ln>
        </p:spPr>
      </p:pic>
      <p:pic>
        <p:nvPicPr>
          <p:cNvPr id="106" name="Google Shape;106;p3" descr="Menu: What are nitrates?"/>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 y="-17620"/>
            <a:ext cx="1190011" cy="6875620"/>
          </a:xfrm>
          <a:prstGeom prst="rect">
            <a:avLst/>
          </a:prstGeom>
          <a:noFill/>
          <a:ln>
            <a:noFill/>
          </a:ln>
        </p:spPr>
      </p:pic>
      <p:sp>
        <p:nvSpPr>
          <p:cNvPr id="107" name="Google Shape;107;p3"/>
          <p:cNvSpPr txBox="1">
            <a:spLocks noGrp="1"/>
          </p:cNvSpPr>
          <p:nvPr>
            <p:ph type="title"/>
          </p:nvPr>
        </p:nvSpPr>
        <p:spPr>
          <a:xfrm>
            <a:off x="1341967" y="1116623"/>
            <a:ext cx="2282918" cy="6580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Overview </a:t>
            </a:r>
            <a:r>
              <a:rPr lang="en-US">
                <a:solidFill>
                  <a:schemeClr val="lt1"/>
                </a:solidFill>
              </a:rPr>
              <a:t>2</a:t>
            </a:r>
            <a:r>
              <a:rPr lang="en-US"/>
              <a:t> </a:t>
            </a:r>
            <a:endParaRPr/>
          </a:p>
        </p:txBody>
      </p:sp>
      <p:sp>
        <p:nvSpPr>
          <p:cNvPr id="108" name="Google Shape;108;p3"/>
          <p:cNvSpPr txBox="1"/>
          <p:nvPr/>
        </p:nvSpPr>
        <p:spPr>
          <a:xfrm>
            <a:off x="1341967" y="1770340"/>
            <a:ext cx="4443268" cy="5033651"/>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a:p>
          <a:p>
            <a:pPr marL="0" marR="0" lvl="0" indent="0" algn="just" rtl="0">
              <a:lnSpc>
                <a:spcPct val="90000"/>
              </a:lnSpc>
              <a:spcBef>
                <a:spcPts val="100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9" name="Google Shape;109;p3" descr="Earth system diagram: Energy flows and matter cycles through the Earth's biosphere, hydrosphere, atmosphere and pedosphere (soil). The cycles are powered by the Sun's energy.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937192" y="1774632"/>
            <a:ext cx="2913765" cy="2963623"/>
          </a:xfrm>
          <a:prstGeom prst="rect">
            <a:avLst/>
          </a:prstGeom>
          <a:noFill/>
          <a:ln>
            <a:noFill/>
          </a:ln>
        </p:spPr>
      </p:pic>
      <p:sp>
        <p:nvSpPr>
          <p:cNvPr id="110" name="Google Shape;110;p3"/>
          <p:cNvSpPr/>
          <p:nvPr/>
        </p:nvSpPr>
        <p:spPr>
          <a:xfrm>
            <a:off x="5795909" y="4738255"/>
            <a:ext cx="338148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1" u="none" strike="noStrike" cap="none">
                <a:solidFill>
                  <a:schemeClr val="dk1"/>
                </a:solidFill>
                <a:latin typeface="Calibri"/>
                <a:ea typeface="Calibri"/>
                <a:cs typeface="Calibri"/>
                <a:sym typeface="Calibri"/>
              </a:rPr>
              <a:t>The Earth System: </a:t>
            </a:r>
            <a:endParaRPr/>
          </a:p>
          <a:p>
            <a:pPr marL="0" marR="0" lvl="0" indent="0" algn="ctr" rtl="0">
              <a:spcBef>
                <a:spcPts val="0"/>
              </a:spcBef>
              <a:spcAft>
                <a:spcPts val="0"/>
              </a:spcAft>
              <a:buNone/>
            </a:pPr>
            <a:r>
              <a:rPr lang="en-US" sz="1200" b="0" i="1" u="none" strike="noStrike" cap="none">
                <a:solidFill>
                  <a:schemeClr val="dk1"/>
                </a:solidFill>
                <a:latin typeface="Calibri"/>
                <a:ea typeface="Calibri"/>
                <a:cs typeface="Calibri"/>
                <a:sym typeface="Calibri"/>
              </a:rPr>
              <a:t>Energy flows and matter cycles.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79" name="Google Shape;379;p30" descr="Banner: Nitrat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380" name="Google Shape;380;p3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381" name="Google Shape;381;p30"/>
          <p:cNvSpPr txBox="1">
            <a:spLocks noGrp="1"/>
          </p:cNvSpPr>
          <p:nvPr>
            <p:ph type="title"/>
          </p:nvPr>
        </p:nvSpPr>
        <p:spPr>
          <a:xfrm>
            <a:off x="1172278" y="1047224"/>
            <a:ext cx="7886700" cy="4333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2: Equipment to make the Nitrate Standard (2 ppm)</a:t>
            </a:r>
            <a:endParaRPr/>
          </a:p>
        </p:txBody>
      </p:sp>
      <p:sp>
        <p:nvSpPr>
          <p:cNvPr id="382" name="Google Shape;382;p30"/>
          <p:cNvSpPr txBox="1">
            <a:spLocks noGrp="1"/>
          </p:cNvSpPr>
          <p:nvPr>
            <p:ph type="body" idx="2"/>
          </p:nvPr>
        </p:nvSpPr>
        <p:spPr>
          <a:xfrm>
            <a:off x="1327600" y="1618310"/>
            <a:ext cx="5586062" cy="5103165"/>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sz="2000"/>
              <a:t>Make the nitrate-nitrogen standard for the quality control procedure using 1 mL stock nitrate-nitrogen solution.</a:t>
            </a:r>
            <a:endParaRPr/>
          </a:p>
          <a:p>
            <a:pPr marL="0" lvl="0" indent="0" algn="l" rtl="0">
              <a:lnSpc>
                <a:spcPct val="90000"/>
              </a:lnSpc>
              <a:spcBef>
                <a:spcPts val="1000"/>
              </a:spcBef>
              <a:spcAft>
                <a:spcPts val="0"/>
              </a:spcAft>
              <a:buClr>
                <a:srgbClr val="000072"/>
              </a:buClr>
              <a:buSzPct val="100000"/>
              <a:buNone/>
            </a:pPr>
            <a:r>
              <a:rPr lang="en-US" sz="2000" b="1">
                <a:solidFill>
                  <a:srgbClr val="000072"/>
                </a:solidFill>
              </a:rPr>
              <a:t>Assemble Equipment</a:t>
            </a:r>
            <a:r>
              <a:rPr lang="en-US" sz="2000">
                <a:solidFill>
                  <a:srgbClr val="000000"/>
                </a:solidFill>
              </a:rPr>
              <a:t>:</a:t>
            </a:r>
            <a:endParaRPr sz="2000" b="1">
              <a:solidFill>
                <a:srgbClr val="000072"/>
              </a:solidFill>
            </a:endParaRPr>
          </a:p>
          <a:p>
            <a:pPr marL="342900" lvl="0" indent="-342900" algn="l" rtl="0">
              <a:lnSpc>
                <a:spcPct val="90000"/>
              </a:lnSpc>
              <a:spcBef>
                <a:spcPts val="1000"/>
              </a:spcBef>
              <a:spcAft>
                <a:spcPts val="0"/>
              </a:spcAft>
              <a:buClr>
                <a:schemeClr val="dk1"/>
              </a:buClr>
              <a:buSzPct val="100000"/>
              <a:buFont typeface="Arial"/>
              <a:buChar char="•"/>
            </a:pPr>
            <a:r>
              <a:rPr lang="en-US" sz="2000"/>
              <a:t>Standard nitrate-nitrogen solution (1000 ppm)</a:t>
            </a:r>
            <a:endParaRPr/>
          </a:p>
          <a:p>
            <a:pPr marL="342900" lvl="0" indent="-342900" algn="l" rtl="0">
              <a:lnSpc>
                <a:spcPct val="90000"/>
              </a:lnSpc>
              <a:spcBef>
                <a:spcPts val="1000"/>
              </a:spcBef>
              <a:spcAft>
                <a:spcPts val="0"/>
              </a:spcAft>
              <a:buClr>
                <a:schemeClr val="dk1"/>
              </a:buClr>
              <a:buSzPct val="100000"/>
              <a:buFont typeface="Arial"/>
              <a:buChar char="•"/>
            </a:pPr>
            <a:r>
              <a:rPr lang="en-US" sz="2000"/>
              <a:t>100-mL beaker (or larger)</a:t>
            </a:r>
            <a:endParaRPr/>
          </a:p>
          <a:p>
            <a:pPr marL="342900" lvl="0" indent="-342900" algn="l" rtl="0">
              <a:lnSpc>
                <a:spcPct val="90000"/>
              </a:lnSpc>
              <a:spcBef>
                <a:spcPts val="1000"/>
              </a:spcBef>
              <a:spcAft>
                <a:spcPts val="0"/>
              </a:spcAft>
              <a:buClr>
                <a:schemeClr val="dk1"/>
              </a:buClr>
              <a:buSzPct val="100000"/>
              <a:buFont typeface="Arial"/>
              <a:buChar char="•"/>
            </a:pPr>
            <a:r>
              <a:rPr lang="en-US" sz="2000"/>
              <a:t>500-mL beaker or flask</a:t>
            </a:r>
            <a:endParaRPr/>
          </a:p>
          <a:p>
            <a:pPr marL="342900" lvl="0" indent="-342900" algn="l" rtl="0">
              <a:lnSpc>
                <a:spcPct val="90000"/>
              </a:lnSpc>
              <a:spcBef>
                <a:spcPts val="1000"/>
              </a:spcBef>
              <a:spcAft>
                <a:spcPts val="0"/>
              </a:spcAft>
              <a:buClr>
                <a:schemeClr val="dk1"/>
              </a:buClr>
              <a:buSzPct val="100000"/>
              <a:buFont typeface="Arial"/>
              <a:buChar char="•"/>
            </a:pPr>
            <a:r>
              <a:rPr lang="en-US" sz="2000"/>
              <a:t>Latex gloves </a:t>
            </a:r>
            <a:endParaRPr/>
          </a:p>
          <a:p>
            <a:pPr marL="342900" lvl="0" indent="-342900" algn="l" rtl="0">
              <a:lnSpc>
                <a:spcPct val="90000"/>
              </a:lnSpc>
              <a:spcBef>
                <a:spcPts val="1000"/>
              </a:spcBef>
              <a:spcAft>
                <a:spcPts val="0"/>
              </a:spcAft>
              <a:buClr>
                <a:schemeClr val="dk1"/>
              </a:buClr>
              <a:buSzPct val="100000"/>
              <a:buFont typeface="Arial"/>
              <a:buChar char="•"/>
            </a:pPr>
            <a:r>
              <a:rPr lang="en-US" sz="2000"/>
              <a:t>Goggles</a:t>
            </a:r>
            <a:endParaRPr/>
          </a:p>
          <a:p>
            <a:pPr marL="342900" lvl="0" indent="-342900" algn="l" rtl="0">
              <a:lnSpc>
                <a:spcPct val="90000"/>
              </a:lnSpc>
              <a:spcBef>
                <a:spcPts val="1000"/>
              </a:spcBef>
              <a:spcAft>
                <a:spcPts val="0"/>
              </a:spcAft>
              <a:buClr>
                <a:schemeClr val="dk1"/>
              </a:buClr>
              <a:buSzPct val="100000"/>
              <a:buFont typeface="Arial"/>
              <a:buChar char="•"/>
            </a:pPr>
            <a:r>
              <a:rPr lang="en-US" sz="2000"/>
              <a:t>Pipette</a:t>
            </a:r>
            <a:endParaRPr/>
          </a:p>
          <a:p>
            <a:pPr marL="342900" lvl="0" indent="-342900" algn="l" rtl="0">
              <a:lnSpc>
                <a:spcPct val="90000"/>
              </a:lnSpc>
              <a:spcBef>
                <a:spcPts val="1000"/>
              </a:spcBef>
              <a:spcAft>
                <a:spcPts val="0"/>
              </a:spcAft>
              <a:buClr>
                <a:schemeClr val="dk1"/>
              </a:buClr>
              <a:buSzPct val="100000"/>
              <a:buFont typeface="Arial"/>
              <a:buChar char="•"/>
            </a:pPr>
            <a:r>
              <a:rPr lang="en-US" sz="2000"/>
              <a:t>Distilled water</a:t>
            </a:r>
            <a:endParaRPr/>
          </a:p>
          <a:p>
            <a:pPr marL="342900" lvl="0" indent="-342900" algn="l" rtl="0">
              <a:lnSpc>
                <a:spcPct val="90000"/>
              </a:lnSpc>
              <a:spcBef>
                <a:spcPts val="1000"/>
              </a:spcBef>
              <a:spcAft>
                <a:spcPts val="0"/>
              </a:spcAft>
              <a:buClr>
                <a:schemeClr val="dk1"/>
              </a:buClr>
              <a:buSzPct val="100000"/>
              <a:buFont typeface="Arial"/>
              <a:buChar char="•"/>
            </a:pPr>
            <a:r>
              <a:rPr lang="en-US" sz="2000"/>
              <a:t>250-mL bottle or jar with lid</a:t>
            </a:r>
            <a:endParaRPr/>
          </a:p>
          <a:p>
            <a:pPr marL="342900" lvl="0" indent="-342900" algn="l" rtl="0">
              <a:lnSpc>
                <a:spcPct val="90000"/>
              </a:lnSpc>
              <a:spcBef>
                <a:spcPts val="1000"/>
              </a:spcBef>
              <a:spcAft>
                <a:spcPts val="0"/>
              </a:spcAft>
              <a:buClr>
                <a:schemeClr val="dk1"/>
              </a:buClr>
              <a:buSzPct val="100000"/>
              <a:buFont typeface="Arial"/>
              <a:buChar char="•"/>
            </a:pPr>
            <a:r>
              <a:rPr lang="en-US" sz="2000"/>
              <a:t>Balance</a:t>
            </a:r>
            <a:endParaRPr/>
          </a:p>
          <a:p>
            <a:pPr marL="342900" lvl="0" indent="-234950" algn="l" rtl="0">
              <a:lnSpc>
                <a:spcPct val="90000"/>
              </a:lnSpc>
              <a:spcBef>
                <a:spcPts val="1000"/>
              </a:spcBef>
              <a:spcAft>
                <a:spcPts val="0"/>
              </a:spcAft>
              <a:buClr>
                <a:schemeClr val="dk1"/>
              </a:buClr>
              <a:buSzPct val="100000"/>
              <a:buFont typeface="Arial"/>
              <a:buNone/>
            </a:pPr>
            <a:endParaRPr sz="2000"/>
          </a:p>
          <a:p>
            <a:pPr marL="228600" lvl="0" indent="-228600" algn="l" rtl="0">
              <a:lnSpc>
                <a:spcPct val="90000"/>
              </a:lnSpc>
              <a:spcBef>
                <a:spcPts val="1000"/>
              </a:spcBef>
              <a:spcAft>
                <a:spcPts val="0"/>
              </a:spcAft>
              <a:buClr>
                <a:srgbClr val="000072"/>
              </a:buClr>
              <a:buSzPct val="100000"/>
              <a:buChar char="•"/>
            </a:pPr>
            <a:r>
              <a:rPr lang="en-US" sz="2000" b="1">
                <a:solidFill>
                  <a:srgbClr val="000072"/>
                </a:solidFill>
              </a:rPr>
              <a:t>Assemble Necessary Documents:</a:t>
            </a:r>
            <a:endParaRPr/>
          </a:p>
          <a:p>
            <a:pPr marL="228600" lvl="0" indent="-228600" algn="l" rtl="0">
              <a:lnSpc>
                <a:spcPct val="90000"/>
              </a:lnSpc>
              <a:spcBef>
                <a:spcPts val="1000"/>
              </a:spcBef>
              <a:spcAft>
                <a:spcPts val="0"/>
              </a:spcAft>
              <a:buClr>
                <a:srgbClr val="000072"/>
              </a:buClr>
              <a:buSzPct val="100000"/>
              <a:buChar char="•"/>
            </a:pPr>
            <a:r>
              <a:rPr lang="en-US" sz="2000" b="1" u="sng">
                <a:solidFill>
                  <a:srgbClr val="000072"/>
                </a:solidFill>
                <a:hlinkClick r:id="rId5">
                  <a:extLst>
                    <a:ext uri="{A12FA001-AC4F-418D-AE19-62706E023703}">
                      <ahyp:hlinkClr xmlns:ahyp="http://schemas.microsoft.com/office/drawing/2018/hyperlinkcolor" val="tx"/>
                    </a:ext>
                  </a:extLst>
                </a:hlinkClick>
              </a:rPr>
              <a:t>Hydrosphere Investigation Data Sheet</a:t>
            </a:r>
            <a:endParaRPr sz="2000" b="1">
              <a:solidFill>
                <a:srgbClr val="000072"/>
              </a:solidFill>
            </a:endParaRPr>
          </a:p>
          <a:p>
            <a:pPr marL="228600" lvl="0" indent="-228600" algn="l" rtl="0">
              <a:lnSpc>
                <a:spcPct val="90000"/>
              </a:lnSpc>
              <a:spcBef>
                <a:spcPts val="1000"/>
              </a:spcBef>
              <a:spcAft>
                <a:spcPts val="0"/>
              </a:spcAft>
              <a:buClr>
                <a:srgbClr val="000072"/>
              </a:buClr>
              <a:buSzPct val="100000"/>
              <a:buChar char="•"/>
            </a:pPr>
            <a:r>
              <a:rPr lang="en-US" sz="2000" b="1" u="sng">
                <a:solidFill>
                  <a:srgbClr val="000072"/>
                </a:solidFill>
                <a:hlinkClick r:id="rId6">
                  <a:extLst>
                    <a:ext uri="{A12FA001-AC4F-418D-AE19-62706E023703}">
                      <ahyp:hlinkClr xmlns:ahyp="http://schemas.microsoft.com/office/drawing/2018/hyperlinkcolor" val="tx"/>
                    </a:ext>
                  </a:extLst>
                </a:hlinkClick>
              </a:rPr>
              <a:t>Nitrate Water Protocol</a:t>
            </a:r>
            <a:endParaRPr sz="2000"/>
          </a:p>
          <a:p>
            <a:pPr marL="342900" lvl="0" indent="-240347" algn="l" rtl="0">
              <a:lnSpc>
                <a:spcPct val="90000"/>
              </a:lnSpc>
              <a:spcBef>
                <a:spcPts val="1000"/>
              </a:spcBef>
              <a:spcAft>
                <a:spcPts val="0"/>
              </a:spcAft>
              <a:buClr>
                <a:schemeClr val="dk1"/>
              </a:buClr>
              <a:buSzPct val="100000"/>
              <a:buFont typeface="Arial"/>
              <a:buNone/>
            </a:pPr>
            <a:endParaRPr sz="1900"/>
          </a:p>
          <a:p>
            <a:pPr marL="342900" lvl="0" indent="-240347" algn="l" rtl="0">
              <a:lnSpc>
                <a:spcPct val="90000"/>
              </a:lnSpc>
              <a:spcBef>
                <a:spcPts val="1000"/>
              </a:spcBef>
              <a:spcAft>
                <a:spcPts val="0"/>
              </a:spcAft>
              <a:buClr>
                <a:schemeClr val="dk1"/>
              </a:buClr>
              <a:buSzPct val="100000"/>
              <a:buFont typeface="Arial"/>
              <a:buNone/>
            </a:pPr>
            <a:endParaRPr sz="1900" b="1">
              <a:solidFill>
                <a:srgbClr val="000072"/>
              </a:solidFill>
            </a:endParaRPr>
          </a:p>
        </p:txBody>
      </p:sp>
      <p:pic>
        <p:nvPicPr>
          <p:cNvPr id="383" name="Google Shape;383;p30" descr="Illustration of equipment listed on this slide."/>
          <p:cNvPicPr preferRelativeResize="0">
            <a:picLocks noGrp="1"/>
          </p:cNvPicPr>
          <p:nvPr>
            <p:ph type="body" idx="1"/>
          </p:nvPr>
        </p:nvPicPr>
        <p:blipFill rotWithShape="1">
          <a:blip r:embed="rId7" cstate="email">
            <a:alphaModFix/>
            <a:extLst>
              <a:ext uri="{28A0092B-C50C-407E-A947-70E740481C1C}">
                <a14:useLocalDpi xmlns:a14="http://schemas.microsoft.com/office/drawing/2010/main"/>
              </a:ext>
            </a:extLst>
          </a:blip>
          <a:srcRect/>
          <a:stretch/>
        </p:blipFill>
        <p:spPr>
          <a:xfrm>
            <a:off x="4816256" y="2032226"/>
            <a:ext cx="4194811" cy="418250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89" name="Google Shape;389;p31" descr="Banner: Nitrat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390" name="Google Shape;390;p31"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391" name="Google Shape;391;p31"/>
          <p:cNvSpPr txBox="1">
            <a:spLocks noGrp="1"/>
          </p:cNvSpPr>
          <p:nvPr>
            <p:ph type="title"/>
          </p:nvPr>
        </p:nvSpPr>
        <p:spPr>
          <a:xfrm>
            <a:off x="1172278" y="565047"/>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Option 2: Making the 2 ppm Nitrate Standard (1/2</a:t>
            </a:r>
            <a:r>
              <a:rPr lang="en-US" sz="2400">
                <a:solidFill>
                  <a:srgbClr val="000072"/>
                </a:solidFill>
              </a:rPr>
              <a:t>) </a:t>
            </a:r>
            <a:endParaRPr/>
          </a:p>
        </p:txBody>
      </p:sp>
      <p:sp>
        <p:nvSpPr>
          <p:cNvPr id="392" name="Google Shape;392;p31"/>
          <p:cNvSpPr txBox="1">
            <a:spLocks noGrp="1"/>
          </p:cNvSpPr>
          <p:nvPr>
            <p:ph type="body" idx="2"/>
          </p:nvPr>
        </p:nvSpPr>
        <p:spPr>
          <a:xfrm>
            <a:off x="1327600" y="1618311"/>
            <a:ext cx="4101650" cy="5116912"/>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sz="2100" b="1" i="1"/>
              <a:t>In the Lab</a:t>
            </a:r>
            <a:endParaRPr sz="2100"/>
          </a:p>
          <a:p>
            <a:pPr marL="0" lvl="0" indent="0" algn="just" rtl="0">
              <a:lnSpc>
                <a:spcPct val="90000"/>
              </a:lnSpc>
              <a:spcBef>
                <a:spcPts val="1000"/>
              </a:spcBef>
              <a:spcAft>
                <a:spcPts val="0"/>
              </a:spcAft>
              <a:buClr>
                <a:schemeClr val="dk1"/>
              </a:buClr>
              <a:buSzPct val="100000"/>
              <a:buNone/>
            </a:pPr>
            <a:r>
              <a:rPr lang="en-US" sz="2100"/>
              <a:t>1. Put on the gloves and goggles.</a:t>
            </a:r>
            <a:endParaRPr/>
          </a:p>
          <a:p>
            <a:pPr marL="0" lvl="0" indent="0" algn="just" rtl="0">
              <a:lnSpc>
                <a:spcPct val="90000"/>
              </a:lnSpc>
              <a:spcBef>
                <a:spcPts val="1000"/>
              </a:spcBef>
              <a:spcAft>
                <a:spcPts val="0"/>
              </a:spcAft>
              <a:buClr>
                <a:schemeClr val="dk1"/>
              </a:buClr>
              <a:buSzPct val="100000"/>
              <a:buNone/>
            </a:pPr>
            <a:r>
              <a:rPr lang="en-US" sz="2100"/>
              <a:t>2. Rinse a 100 mL beaker and a 500 mL cylinder with distilled water. Dry.</a:t>
            </a:r>
            <a:endParaRPr/>
          </a:p>
          <a:p>
            <a:pPr marL="0" lvl="0" indent="0" algn="just" rtl="0">
              <a:lnSpc>
                <a:spcPct val="90000"/>
              </a:lnSpc>
              <a:spcBef>
                <a:spcPts val="1000"/>
              </a:spcBef>
              <a:spcAft>
                <a:spcPts val="0"/>
              </a:spcAft>
              <a:buClr>
                <a:schemeClr val="dk1"/>
              </a:buClr>
              <a:buSzPct val="100000"/>
              <a:buNone/>
            </a:pPr>
            <a:r>
              <a:rPr lang="en-US" sz="2100"/>
              <a:t>3. Measure the mass of the 100 mL beaker with a balance. Leave the beaker on the balance.</a:t>
            </a:r>
            <a:endParaRPr/>
          </a:p>
          <a:p>
            <a:pPr marL="0" lvl="0" indent="0" algn="just" rtl="0">
              <a:lnSpc>
                <a:spcPct val="90000"/>
              </a:lnSpc>
              <a:spcBef>
                <a:spcPts val="1000"/>
              </a:spcBef>
              <a:spcAft>
                <a:spcPts val="0"/>
              </a:spcAft>
              <a:buClr>
                <a:schemeClr val="dk1"/>
              </a:buClr>
              <a:buSzPct val="100000"/>
              <a:buNone/>
            </a:pPr>
            <a:r>
              <a:rPr lang="en-US" sz="2100"/>
              <a:t>4. Using a pipette, add 1.0 g of 1000 ppm nitrate-nitrogen solution to the beaker on the balance.</a:t>
            </a:r>
            <a:endParaRPr/>
          </a:p>
          <a:p>
            <a:pPr marL="0" lvl="0" indent="0" algn="just" rtl="0">
              <a:lnSpc>
                <a:spcPct val="90000"/>
              </a:lnSpc>
              <a:spcBef>
                <a:spcPts val="1000"/>
              </a:spcBef>
              <a:spcAft>
                <a:spcPts val="0"/>
              </a:spcAft>
              <a:buClr>
                <a:schemeClr val="dk1"/>
              </a:buClr>
              <a:buSzPct val="100000"/>
              <a:buNone/>
            </a:pPr>
            <a:r>
              <a:rPr lang="en-US" sz="2100"/>
              <a:t>5. Take beaker off balance and fill to the 100 mL line with distilled water. Stir the solution. Label this solution 10 ppm nitrate standard.</a:t>
            </a:r>
            <a:endParaRPr/>
          </a:p>
          <a:p>
            <a:pPr marL="0" lvl="0" indent="0" algn="just" rtl="0">
              <a:lnSpc>
                <a:spcPct val="90000"/>
              </a:lnSpc>
              <a:spcBef>
                <a:spcPts val="1000"/>
              </a:spcBef>
              <a:spcAft>
                <a:spcPts val="0"/>
              </a:spcAft>
              <a:buClr>
                <a:schemeClr val="dk1"/>
              </a:buClr>
              <a:buSzPct val="100000"/>
              <a:buNone/>
            </a:pPr>
            <a:r>
              <a:rPr lang="en-US" sz="2100"/>
              <a:t>6. Measure the mass of the 500-mL graduated cylinder. Leave the cylinder on the balance.</a:t>
            </a:r>
            <a:endParaRPr/>
          </a:p>
          <a:p>
            <a:pPr marL="342900" lvl="0" indent="-231330" algn="l" rtl="0">
              <a:lnSpc>
                <a:spcPct val="90000"/>
              </a:lnSpc>
              <a:spcBef>
                <a:spcPts val="1000"/>
              </a:spcBef>
              <a:spcAft>
                <a:spcPts val="0"/>
              </a:spcAft>
              <a:buClr>
                <a:schemeClr val="dk1"/>
              </a:buClr>
              <a:buSzPct val="100000"/>
              <a:buFont typeface="Arial"/>
              <a:buNone/>
            </a:pPr>
            <a:endParaRPr sz="1900"/>
          </a:p>
          <a:p>
            <a:pPr marL="342900" lvl="0" indent="-231330"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64135" algn="l" rtl="0">
              <a:lnSpc>
                <a:spcPct val="90000"/>
              </a:lnSpc>
              <a:spcBef>
                <a:spcPts val="1000"/>
              </a:spcBef>
              <a:spcAft>
                <a:spcPts val="0"/>
              </a:spcAft>
              <a:buClr>
                <a:schemeClr val="dk1"/>
              </a:buClr>
              <a:buSzPct val="100000"/>
              <a:buNone/>
            </a:pPr>
            <a:endParaRPr/>
          </a:p>
        </p:txBody>
      </p:sp>
      <p:pic>
        <p:nvPicPr>
          <p:cNvPr id="393" name="Google Shape;393;p31" descr="Safety: be sure to wear gloves and goggles during your investigation."/>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5301014" y="5969649"/>
            <a:ext cx="3886200" cy="765574"/>
          </a:xfrm>
          <a:prstGeom prst="rect">
            <a:avLst/>
          </a:prstGeom>
          <a:noFill/>
          <a:ln>
            <a:noFill/>
          </a:ln>
        </p:spPr>
      </p:pic>
      <p:pic>
        <p:nvPicPr>
          <p:cNvPr id="394" name="Google Shape;394;p31" descr="illustration of lab bench, with a digital balance, pipette, beaker, standard solution, distilled water, gloves and goggles.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720715" y="2024820"/>
            <a:ext cx="3046798" cy="20678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400" name="Google Shape;400;p32" descr="Banner: Nitrat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401" name="Google Shape;401;p3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402" name="Google Shape;402;p32"/>
          <p:cNvSpPr txBox="1">
            <a:spLocks noGrp="1"/>
          </p:cNvSpPr>
          <p:nvPr>
            <p:ph type="title"/>
          </p:nvPr>
        </p:nvSpPr>
        <p:spPr>
          <a:xfrm>
            <a:off x="1172278" y="565047"/>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solidFill>
                  <a:srgbClr val="000072"/>
                </a:solidFill>
              </a:rPr>
              <a:t>Option 2- Making the 2 ppm Nitrate Standard (2/2) </a:t>
            </a:r>
            <a:endParaRPr/>
          </a:p>
        </p:txBody>
      </p:sp>
      <p:sp>
        <p:nvSpPr>
          <p:cNvPr id="403" name="Google Shape;403;p32"/>
          <p:cNvSpPr txBox="1">
            <a:spLocks noGrp="1"/>
          </p:cNvSpPr>
          <p:nvPr>
            <p:ph type="body" idx="2"/>
          </p:nvPr>
        </p:nvSpPr>
        <p:spPr>
          <a:xfrm>
            <a:off x="1327599" y="1618311"/>
            <a:ext cx="4968098" cy="51169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en-US" sz="2100" b="1" i="1"/>
              <a:t>In the Lab</a:t>
            </a:r>
            <a:endParaRPr sz="2100"/>
          </a:p>
          <a:p>
            <a:pPr marL="342900" lvl="0" indent="-342900" algn="l" rtl="0">
              <a:lnSpc>
                <a:spcPct val="90000"/>
              </a:lnSpc>
              <a:spcBef>
                <a:spcPts val="1000"/>
              </a:spcBef>
              <a:spcAft>
                <a:spcPts val="0"/>
              </a:spcAft>
              <a:buClr>
                <a:schemeClr val="dk1"/>
              </a:buClr>
              <a:buSzPts val="1600"/>
              <a:buFont typeface="Calibri"/>
              <a:buAutoNum type="arabicPeriod" startAt="7"/>
            </a:pPr>
            <a:r>
              <a:rPr lang="en-US" sz="1600"/>
              <a:t>Measure 40 g of the 10 ppm nitrate standard into the 500-mL graduated cylinder. Use a clean pipette to add the last few grams of standard so you do not exceed 40 g.</a:t>
            </a:r>
            <a:endParaRPr/>
          </a:p>
          <a:p>
            <a:pPr marL="342900" lvl="0" indent="-342900" algn="l" rtl="0">
              <a:lnSpc>
                <a:spcPct val="90000"/>
              </a:lnSpc>
              <a:spcBef>
                <a:spcPts val="1000"/>
              </a:spcBef>
              <a:spcAft>
                <a:spcPts val="0"/>
              </a:spcAft>
              <a:buClr>
                <a:schemeClr val="dk1"/>
              </a:buClr>
              <a:buSzPts val="1600"/>
              <a:buFont typeface="Calibri"/>
              <a:buAutoNum type="arabicPeriod" startAt="7"/>
            </a:pPr>
            <a:r>
              <a:rPr lang="en-US" sz="1600"/>
              <a:t>Add distilled water until there is 200 g (10 ppm nitrate standard + distilled water) in the graduated cylinder. Use a clean pipette to add the last few grams of water so you do not exceed 200 g.</a:t>
            </a:r>
            <a:endParaRPr/>
          </a:p>
          <a:p>
            <a:pPr marL="342900" lvl="0" indent="-342900" algn="l" rtl="0">
              <a:lnSpc>
                <a:spcPct val="90000"/>
              </a:lnSpc>
              <a:spcBef>
                <a:spcPts val="1000"/>
              </a:spcBef>
              <a:spcAft>
                <a:spcPts val="0"/>
              </a:spcAft>
              <a:buClr>
                <a:schemeClr val="dk1"/>
              </a:buClr>
              <a:buSzPts val="1600"/>
              <a:buFont typeface="Calibri"/>
              <a:buAutoNum type="arabicPeriod" startAt="7"/>
            </a:pPr>
            <a:r>
              <a:rPr lang="en-US" sz="1600"/>
              <a:t>Swirl to mix. Pour into a bottle with a lid and label as 2.0 ppm nitrate-nitrogen standard.</a:t>
            </a:r>
            <a:endParaRPr/>
          </a:p>
          <a:p>
            <a:pPr marL="342900" lvl="0" indent="-342900" algn="l" rtl="0">
              <a:lnSpc>
                <a:spcPct val="90000"/>
              </a:lnSpc>
              <a:spcBef>
                <a:spcPts val="1000"/>
              </a:spcBef>
              <a:spcAft>
                <a:spcPts val="0"/>
              </a:spcAft>
              <a:buClr>
                <a:schemeClr val="dk1"/>
              </a:buClr>
              <a:buSzPts val="1600"/>
              <a:buFont typeface="Calibri"/>
              <a:buAutoNum type="arabicPeriod" startAt="7"/>
            </a:pPr>
            <a:r>
              <a:rPr lang="en-US" sz="1600"/>
              <a:t>Rinse all glassware and pipettes with distilled water and store. </a:t>
            </a:r>
            <a:endParaRPr/>
          </a:p>
          <a:p>
            <a:pPr marL="0" lvl="0" indent="0" algn="l" rtl="0">
              <a:lnSpc>
                <a:spcPct val="90000"/>
              </a:lnSpc>
              <a:spcBef>
                <a:spcPts val="1000"/>
              </a:spcBef>
              <a:spcAft>
                <a:spcPts val="0"/>
              </a:spcAft>
              <a:buClr>
                <a:srgbClr val="FF0000"/>
              </a:buClr>
              <a:buSzPts val="1600"/>
              <a:buNone/>
            </a:pPr>
            <a:r>
              <a:rPr lang="en-US" sz="1600" b="1">
                <a:solidFill>
                  <a:srgbClr val="FF0000"/>
                </a:solidFill>
              </a:rPr>
              <a:t>You have made your standard!</a:t>
            </a:r>
            <a:endParaRPr/>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a:p>
            <a:pPr marL="228600" lvl="0" indent="-50800" algn="l" rtl="0">
              <a:lnSpc>
                <a:spcPct val="90000"/>
              </a:lnSpc>
              <a:spcBef>
                <a:spcPts val="1000"/>
              </a:spcBef>
              <a:spcAft>
                <a:spcPts val="0"/>
              </a:spcAft>
              <a:buClr>
                <a:schemeClr val="dk1"/>
              </a:buClr>
              <a:buSzPts val="2800"/>
              <a:buNone/>
            </a:pPr>
            <a:endParaRPr/>
          </a:p>
        </p:txBody>
      </p:sp>
      <p:pic>
        <p:nvPicPr>
          <p:cNvPr id="404" name="Google Shape;404;p32" descr="illustration of lab bench, with a digital balance, pipette, beaker, standard solution, distilled water, gloves and goggles.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95697" y="1862267"/>
            <a:ext cx="2681666" cy="1820048"/>
          </a:xfrm>
          <a:prstGeom prst="rect">
            <a:avLst/>
          </a:prstGeom>
          <a:noFill/>
          <a:ln>
            <a:noFill/>
          </a:ln>
        </p:spPr>
      </p:pic>
      <p:pic>
        <p:nvPicPr>
          <p:cNvPr id="405" name="Google Shape;405;p32" descr="Caution icon emphasizing important poin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31932" y="5627258"/>
            <a:ext cx="399410" cy="409377"/>
          </a:xfrm>
          <a:prstGeom prst="rect">
            <a:avLst/>
          </a:prstGeom>
          <a:noFill/>
          <a:ln>
            <a:noFill/>
          </a:ln>
          <a:effectLst>
            <a:outerShdw blurRad="292100" dist="139700" dir="2700000" algn="tl" rotWithShape="0">
              <a:srgbClr val="333333">
                <a:alpha val="64705"/>
              </a:srgbClr>
            </a:outerShdw>
          </a:effectLst>
        </p:spPr>
      </p:pic>
      <p:sp>
        <p:nvSpPr>
          <p:cNvPr id="406" name="Google Shape;406;p32"/>
          <p:cNvSpPr txBox="1">
            <a:spLocks noGrp="1"/>
          </p:cNvSpPr>
          <p:nvPr>
            <p:ph type="body" idx="1"/>
          </p:nvPr>
        </p:nvSpPr>
        <p:spPr>
          <a:xfrm>
            <a:off x="1741316" y="5696465"/>
            <a:ext cx="7402684" cy="7043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b="1" i="1"/>
              <a:t>Follow the </a:t>
            </a:r>
            <a:r>
              <a:rPr lang="en-US" b="1" i="1">
                <a:solidFill>
                  <a:srgbClr val="000072"/>
                </a:solidFill>
              </a:rPr>
              <a:t>Nitrate Quality Control Procedure </a:t>
            </a:r>
            <a:r>
              <a:rPr lang="en-US" b="1" i="1"/>
              <a:t>to determine that the test kit measures the standard solution accurately.</a:t>
            </a: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12" name="Google Shape;412;p33" descr="Banner: Nitrat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413" name="Google Shape;413;p33"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414" name="Google Shape;414;p33"/>
          <p:cNvSpPr txBox="1">
            <a:spLocks noGrp="1"/>
          </p:cNvSpPr>
          <p:nvPr>
            <p:ph type="title"/>
          </p:nvPr>
        </p:nvSpPr>
        <p:spPr>
          <a:xfrm>
            <a:off x="1137127" y="65464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3: Making the 1000 ppm Nitrate Stock Solution </a:t>
            </a:r>
            <a:endParaRPr/>
          </a:p>
        </p:txBody>
      </p:sp>
      <p:sp>
        <p:nvSpPr>
          <p:cNvPr id="415" name="Google Shape;415;p33"/>
          <p:cNvSpPr txBox="1">
            <a:spLocks noGrp="1"/>
          </p:cNvSpPr>
          <p:nvPr>
            <p:ph type="body" idx="2"/>
          </p:nvPr>
        </p:nvSpPr>
        <p:spPr>
          <a:xfrm>
            <a:off x="1327599" y="1618311"/>
            <a:ext cx="7466874" cy="511691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sz="2100" b="1" i="1"/>
              <a:t>In the Lab</a:t>
            </a:r>
            <a:endParaRPr sz="2100"/>
          </a:p>
          <a:p>
            <a:pPr marL="0" lvl="0" indent="0" algn="l" rtl="0">
              <a:lnSpc>
                <a:spcPct val="90000"/>
              </a:lnSpc>
              <a:spcBef>
                <a:spcPts val="1000"/>
              </a:spcBef>
              <a:spcAft>
                <a:spcPts val="0"/>
              </a:spcAft>
              <a:buClr>
                <a:schemeClr val="dk1"/>
              </a:buClr>
              <a:buSzPct val="100000"/>
              <a:buNone/>
            </a:pPr>
            <a:r>
              <a:rPr lang="en-US" sz="1600"/>
              <a:t>Make the 1000 ppm nitrate-nitrogen stock solution for the quality control procedure using KNO</a:t>
            </a:r>
            <a:r>
              <a:rPr lang="en-US" sz="1600" baseline="-25000"/>
              <a:t>3</a:t>
            </a:r>
            <a:r>
              <a:rPr lang="en-US" sz="1600"/>
              <a:t> (potassium nitrate).</a:t>
            </a:r>
            <a:endParaRPr/>
          </a:p>
          <a:p>
            <a:pPr marL="0" lvl="0" indent="0" algn="l" rtl="0">
              <a:lnSpc>
                <a:spcPct val="90000"/>
              </a:lnSpc>
              <a:spcBef>
                <a:spcPts val="1000"/>
              </a:spcBef>
              <a:spcAft>
                <a:spcPts val="0"/>
              </a:spcAft>
              <a:buClr>
                <a:schemeClr val="dk1"/>
              </a:buClr>
              <a:buSzPct val="100000"/>
              <a:buNone/>
            </a:pPr>
            <a:endParaRPr sz="1600" b="1">
              <a:solidFill>
                <a:srgbClr val="000072"/>
              </a:solidFill>
            </a:endParaRPr>
          </a:p>
          <a:p>
            <a:pPr marL="0" lvl="0" indent="0" algn="l" rtl="0">
              <a:lnSpc>
                <a:spcPct val="90000"/>
              </a:lnSpc>
              <a:spcBef>
                <a:spcPts val="1000"/>
              </a:spcBef>
              <a:spcAft>
                <a:spcPts val="0"/>
              </a:spcAft>
              <a:buClr>
                <a:srgbClr val="000072"/>
              </a:buClr>
              <a:buSzPct val="100000"/>
              <a:buNone/>
            </a:pPr>
            <a:r>
              <a:rPr lang="en-US" sz="1700" b="1">
                <a:solidFill>
                  <a:srgbClr val="000072"/>
                </a:solidFill>
              </a:rPr>
              <a:t>Assemble Equipment</a:t>
            </a:r>
            <a:r>
              <a:rPr lang="en-US" sz="1700">
                <a:solidFill>
                  <a:srgbClr val="000000"/>
                </a:solidFill>
              </a:rPr>
              <a:t>:</a:t>
            </a:r>
            <a:endParaRPr sz="1700" b="1">
              <a:solidFill>
                <a:srgbClr val="000072"/>
              </a:solidFill>
            </a:endParaRPr>
          </a:p>
          <a:p>
            <a:pPr marL="0" lvl="0" indent="0" algn="l" rtl="0">
              <a:lnSpc>
                <a:spcPct val="90000"/>
              </a:lnSpc>
              <a:spcBef>
                <a:spcPts val="1000"/>
              </a:spcBef>
              <a:spcAft>
                <a:spcPts val="0"/>
              </a:spcAft>
              <a:buClr>
                <a:schemeClr val="dk1"/>
              </a:buClr>
              <a:buSzPct val="100000"/>
              <a:buNone/>
            </a:pPr>
            <a:r>
              <a:rPr lang="en-US" sz="1700"/>
              <a:t>Potassium nitrate (KNO</a:t>
            </a:r>
            <a:r>
              <a:rPr lang="en-US" sz="1700" baseline="-25000"/>
              <a:t>3</a:t>
            </a:r>
            <a:r>
              <a:rPr lang="en-US" sz="1700"/>
              <a:t>)</a:t>
            </a:r>
            <a:endParaRPr/>
          </a:p>
          <a:p>
            <a:pPr marL="0" lvl="0" indent="0" algn="l" rtl="0">
              <a:lnSpc>
                <a:spcPct val="90000"/>
              </a:lnSpc>
              <a:spcBef>
                <a:spcPts val="1000"/>
              </a:spcBef>
              <a:spcAft>
                <a:spcPts val="0"/>
              </a:spcAft>
              <a:buClr>
                <a:schemeClr val="dk1"/>
              </a:buClr>
              <a:buSzPct val="100000"/>
              <a:buNone/>
            </a:pPr>
            <a:r>
              <a:rPr lang="en-US" sz="1700"/>
              <a:t>Drying oven</a:t>
            </a:r>
            <a:endParaRPr/>
          </a:p>
          <a:p>
            <a:pPr marL="0" lvl="0" indent="0" algn="l" rtl="0">
              <a:lnSpc>
                <a:spcPct val="90000"/>
              </a:lnSpc>
              <a:spcBef>
                <a:spcPts val="1000"/>
              </a:spcBef>
              <a:spcAft>
                <a:spcPts val="0"/>
              </a:spcAft>
              <a:buClr>
                <a:schemeClr val="dk1"/>
              </a:buClr>
              <a:buSzPct val="100000"/>
              <a:buNone/>
            </a:pPr>
            <a:r>
              <a:rPr lang="en-US" sz="1700"/>
              <a:t>500-mL graduated cylinder</a:t>
            </a:r>
            <a:endParaRPr/>
          </a:p>
          <a:p>
            <a:pPr marL="0" lvl="0" indent="0" algn="l" rtl="0">
              <a:lnSpc>
                <a:spcPct val="90000"/>
              </a:lnSpc>
              <a:spcBef>
                <a:spcPts val="1000"/>
              </a:spcBef>
              <a:spcAft>
                <a:spcPts val="0"/>
              </a:spcAft>
              <a:buClr>
                <a:schemeClr val="dk1"/>
              </a:buClr>
              <a:buSzPct val="100000"/>
              <a:buNone/>
            </a:pPr>
            <a:r>
              <a:rPr lang="en-US" sz="1700"/>
              <a:t>Latex gloves </a:t>
            </a:r>
            <a:endParaRPr/>
          </a:p>
          <a:p>
            <a:pPr marL="0" lvl="0" indent="0" algn="l" rtl="0">
              <a:lnSpc>
                <a:spcPct val="90000"/>
              </a:lnSpc>
              <a:spcBef>
                <a:spcPts val="1000"/>
              </a:spcBef>
              <a:spcAft>
                <a:spcPts val="0"/>
              </a:spcAft>
              <a:buClr>
                <a:schemeClr val="dk1"/>
              </a:buClr>
              <a:buSzPct val="100000"/>
              <a:buNone/>
            </a:pPr>
            <a:r>
              <a:rPr lang="en-US" sz="1700"/>
              <a:t>Goggles</a:t>
            </a:r>
            <a:endParaRPr/>
          </a:p>
          <a:p>
            <a:pPr marL="0" lvl="0" indent="0" algn="l" rtl="0">
              <a:lnSpc>
                <a:spcPct val="90000"/>
              </a:lnSpc>
              <a:spcBef>
                <a:spcPts val="1000"/>
              </a:spcBef>
              <a:spcAft>
                <a:spcPts val="0"/>
              </a:spcAft>
              <a:buClr>
                <a:schemeClr val="dk1"/>
              </a:buClr>
              <a:buSzPct val="100000"/>
              <a:buNone/>
            </a:pPr>
            <a:r>
              <a:rPr lang="en-US" sz="1700"/>
              <a:t>Chloroform (optional)</a:t>
            </a:r>
            <a:endParaRPr/>
          </a:p>
          <a:p>
            <a:pPr marL="0" lvl="0" indent="0" algn="l" rtl="0">
              <a:lnSpc>
                <a:spcPct val="90000"/>
              </a:lnSpc>
              <a:spcBef>
                <a:spcPts val="1000"/>
              </a:spcBef>
              <a:spcAft>
                <a:spcPts val="0"/>
              </a:spcAft>
              <a:buClr>
                <a:schemeClr val="dk1"/>
              </a:buClr>
              <a:buSzPct val="100000"/>
              <a:buNone/>
            </a:pPr>
            <a:r>
              <a:rPr lang="en-US" sz="1700"/>
              <a:t>Distilled water</a:t>
            </a:r>
            <a:endParaRPr/>
          </a:p>
          <a:p>
            <a:pPr marL="0" lvl="0" indent="0" algn="l" rtl="0">
              <a:lnSpc>
                <a:spcPct val="90000"/>
              </a:lnSpc>
              <a:spcBef>
                <a:spcPts val="1000"/>
              </a:spcBef>
              <a:spcAft>
                <a:spcPts val="0"/>
              </a:spcAft>
              <a:buClr>
                <a:schemeClr val="dk1"/>
              </a:buClr>
              <a:buSzPct val="100000"/>
              <a:buNone/>
            </a:pPr>
            <a:r>
              <a:rPr lang="en-US" sz="1700"/>
              <a:t>500-mL bottle or jar with lid</a:t>
            </a:r>
            <a:endParaRPr/>
          </a:p>
          <a:p>
            <a:pPr marL="0" lvl="0" indent="0" algn="l" rtl="0">
              <a:lnSpc>
                <a:spcPct val="90000"/>
              </a:lnSpc>
              <a:spcBef>
                <a:spcPts val="1000"/>
              </a:spcBef>
              <a:spcAft>
                <a:spcPts val="0"/>
              </a:spcAft>
              <a:buClr>
                <a:schemeClr val="dk1"/>
              </a:buClr>
              <a:buSzPct val="100000"/>
              <a:buNone/>
            </a:pPr>
            <a:r>
              <a:rPr lang="en-US" sz="1700"/>
              <a:t>Balance</a:t>
            </a:r>
            <a:endParaRPr/>
          </a:p>
          <a:p>
            <a:pPr marL="228600" lvl="0" indent="-136842" algn="l" rtl="0">
              <a:lnSpc>
                <a:spcPct val="90000"/>
              </a:lnSpc>
              <a:spcBef>
                <a:spcPts val="1000"/>
              </a:spcBef>
              <a:spcAft>
                <a:spcPts val="0"/>
              </a:spcAft>
              <a:buClr>
                <a:schemeClr val="dk1"/>
              </a:buClr>
              <a:buSzPct val="100000"/>
              <a:buNone/>
            </a:pPr>
            <a:endParaRPr sz="1700" b="1">
              <a:solidFill>
                <a:srgbClr val="000072"/>
              </a:solidFill>
            </a:endParaRPr>
          </a:p>
          <a:p>
            <a:pPr marL="0" lvl="0" indent="0" algn="l" rtl="0">
              <a:lnSpc>
                <a:spcPct val="90000"/>
              </a:lnSpc>
              <a:spcBef>
                <a:spcPts val="1000"/>
              </a:spcBef>
              <a:spcAft>
                <a:spcPts val="0"/>
              </a:spcAft>
              <a:buClr>
                <a:srgbClr val="000072"/>
              </a:buClr>
              <a:buSzPct val="100000"/>
              <a:buNone/>
            </a:pPr>
            <a:r>
              <a:rPr lang="en-US" sz="1700" b="1">
                <a:solidFill>
                  <a:srgbClr val="000072"/>
                </a:solidFill>
              </a:rPr>
              <a:t>Assemble Necessary Documents:</a:t>
            </a:r>
            <a:endParaRPr/>
          </a:p>
          <a:p>
            <a:pPr marL="0" lvl="0" indent="0" algn="l" rtl="0">
              <a:lnSpc>
                <a:spcPct val="90000"/>
              </a:lnSpc>
              <a:spcBef>
                <a:spcPts val="1000"/>
              </a:spcBef>
              <a:spcAft>
                <a:spcPts val="0"/>
              </a:spcAft>
              <a:buClr>
                <a:srgbClr val="000072"/>
              </a:buClr>
              <a:buSzPct val="100000"/>
              <a:buNone/>
            </a:pPr>
            <a:r>
              <a:rPr lang="en-US" sz="1700" b="1" u="sng">
                <a:solidFill>
                  <a:srgbClr val="000072"/>
                </a:solidFill>
                <a:hlinkClick r:id="rId5">
                  <a:extLst>
                    <a:ext uri="{A12FA001-AC4F-418D-AE19-62706E023703}">
                      <ahyp:hlinkClr xmlns:ahyp="http://schemas.microsoft.com/office/drawing/2018/hyperlinkcolor" val="tx"/>
                    </a:ext>
                  </a:extLst>
                </a:hlinkClick>
              </a:rPr>
              <a:t>Hydrosphere Investigation Data Sheet</a:t>
            </a:r>
            <a:endParaRPr sz="1700" b="1"/>
          </a:p>
          <a:p>
            <a:pPr marL="0" lvl="0" indent="0" algn="l" rtl="0">
              <a:lnSpc>
                <a:spcPct val="90000"/>
              </a:lnSpc>
              <a:spcBef>
                <a:spcPts val="1000"/>
              </a:spcBef>
              <a:spcAft>
                <a:spcPts val="0"/>
              </a:spcAft>
              <a:buClr>
                <a:srgbClr val="000072"/>
              </a:buClr>
              <a:buSzPct val="100000"/>
              <a:buNone/>
            </a:pPr>
            <a:r>
              <a:rPr lang="en-US" sz="1700" b="1" u="sng">
                <a:solidFill>
                  <a:srgbClr val="000072"/>
                </a:solidFill>
                <a:hlinkClick r:id="rId6">
                  <a:extLst>
                    <a:ext uri="{A12FA001-AC4F-418D-AE19-62706E023703}">
                      <ahyp:hlinkClr xmlns:ahyp="http://schemas.microsoft.com/office/drawing/2018/hyperlinkcolor" val="tx"/>
                    </a:ext>
                  </a:extLst>
                </a:hlinkClick>
              </a:rPr>
              <a:t>Nitrate Water Protocol</a:t>
            </a:r>
            <a:endParaRPr sz="17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40347" algn="l" rtl="0">
              <a:lnSpc>
                <a:spcPct val="90000"/>
              </a:lnSpc>
              <a:spcBef>
                <a:spcPts val="1000"/>
              </a:spcBef>
              <a:spcAft>
                <a:spcPts val="0"/>
              </a:spcAft>
              <a:buClr>
                <a:schemeClr val="dk1"/>
              </a:buClr>
              <a:buSzPct val="100000"/>
              <a:buFont typeface="Arial"/>
              <a:buNone/>
            </a:pPr>
            <a:endParaRPr sz="1900"/>
          </a:p>
          <a:p>
            <a:pPr marL="342900" lvl="0" indent="-240347"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77470" algn="l" rtl="0">
              <a:lnSpc>
                <a:spcPct val="90000"/>
              </a:lnSpc>
              <a:spcBef>
                <a:spcPts val="1000"/>
              </a:spcBef>
              <a:spcAft>
                <a:spcPts val="0"/>
              </a:spcAft>
              <a:buClr>
                <a:schemeClr val="dk1"/>
              </a:buClr>
              <a:buSzPct val="100000"/>
              <a:buNone/>
            </a:pPr>
            <a:endParaRPr/>
          </a:p>
        </p:txBody>
      </p:sp>
      <p:pic>
        <p:nvPicPr>
          <p:cNvPr id="416" name="Google Shape;416;p33" descr="Illustration of equipment listed on this slide."/>
          <p:cNvPicPr preferRelativeResize="0">
            <a:picLocks noGrp="1"/>
          </p:cNvPicPr>
          <p:nvPr>
            <p:ph type="body" idx="1"/>
          </p:nvPr>
        </p:nvPicPr>
        <p:blipFill rotWithShape="1">
          <a:blip r:embed="rId7" cstate="email">
            <a:alphaModFix/>
            <a:extLst>
              <a:ext uri="{28A0092B-C50C-407E-A947-70E740481C1C}">
                <a14:useLocalDpi xmlns:a14="http://schemas.microsoft.com/office/drawing/2010/main"/>
              </a:ext>
            </a:extLst>
          </a:blip>
          <a:srcRect/>
          <a:stretch/>
        </p:blipFill>
        <p:spPr>
          <a:xfrm>
            <a:off x="4512382" y="2198036"/>
            <a:ext cx="4456198" cy="39917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34" descr="Safety: be sure to wear gloves and goggles during your investig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79829" y="5675861"/>
            <a:ext cx="5356619" cy="1055244"/>
          </a:xfrm>
          <a:prstGeom prst="rect">
            <a:avLst/>
          </a:prstGeom>
          <a:noFill/>
          <a:ln>
            <a:noFill/>
          </a:ln>
        </p:spPr>
      </p:pic>
      <p:sp>
        <p:nvSpPr>
          <p:cNvPr id="422" name="Google Shape;422;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23" name="Google Shape;423;p34" descr="Banner: Nitrate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424" name="Google Shape;424;p34" descr="Menu: how to collect your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425" name="Google Shape;425;p34"/>
          <p:cNvSpPr txBox="1">
            <a:spLocks noGrp="1"/>
          </p:cNvSpPr>
          <p:nvPr>
            <p:ph type="title"/>
          </p:nvPr>
        </p:nvSpPr>
        <p:spPr>
          <a:xfrm>
            <a:off x="1137127" y="65464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3: Making the 1000 ppm Nitrate Standard (1/2) </a:t>
            </a:r>
            <a:endParaRPr/>
          </a:p>
        </p:txBody>
      </p:sp>
      <p:sp>
        <p:nvSpPr>
          <p:cNvPr id="426" name="Google Shape;426;p34"/>
          <p:cNvSpPr txBox="1">
            <a:spLocks noGrp="1"/>
          </p:cNvSpPr>
          <p:nvPr>
            <p:ph type="body" idx="2"/>
          </p:nvPr>
        </p:nvSpPr>
        <p:spPr>
          <a:xfrm>
            <a:off x="1292448" y="1575494"/>
            <a:ext cx="3587461" cy="4321453"/>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Clr>
                <a:schemeClr val="dk1"/>
              </a:buClr>
              <a:buSzPct val="100000"/>
              <a:buNone/>
            </a:pPr>
            <a:r>
              <a:rPr lang="en-US" sz="3800" b="1" i="1"/>
              <a:t>In the Lab</a:t>
            </a: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Put on gloves and goggles</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Dry KNO3 (potassium nitrate) in an oven for 24 hours at 105 degrees C.</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Measure 3.6 g of KNO3</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Dissolve 3.6 g of KNO3 in 100 mL of distilled water.</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514350" lvl="0" indent="-514350" algn="l" rtl="0">
              <a:lnSpc>
                <a:spcPct val="90000"/>
              </a:lnSpc>
              <a:spcBef>
                <a:spcPts val="1000"/>
              </a:spcBef>
              <a:spcAft>
                <a:spcPts val="0"/>
              </a:spcAft>
              <a:buClr>
                <a:schemeClr val="dk1"/>
              </a:buClr>
              <a:buSzPct val="100000"/>
              <a:buFont typeface="Calibri"/>
              <a:buAutoNum type="arabicPeriod"/>
            </a:pPr>
            <a:r>
              <a:rPr lang="en-US" sz="3800"/>
              <a:t>Pour solution into a 500 mL graduated cylinder. Fill cylinder to the 500 mL line with distilled water.</a:t>
            </a:r>
            <a:endParaRPr/>
          </a:p>
          <a:p>
            <a:pPr marL="514350" lvl="0" indent="-399732" algn="l" rtl="0">
              <a:lnSpc>
                <a:spcPct val="90000"/>
              </a:lnSpc>
              <a:spcBef>
                <a:spcPts val="1000"/>
              </a:spcBef>
              <a:spcAft>
                <a:spcPts val="0"/>
              </a:spcAft>
              <a:buClr>
                <a:schemeClr val="dk1"/>
              </a:buClr>
              <a:buSzPct val="100000"/>
              <a:buFont typeface="Calibri"/>
              <a:buNone/>
            </a:pPr>
            <a:endParaRPr sz="3800"/>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85623" algn="l" rtl="0">
              <a:lnSpc>
                <a:spcPct val="90000"/>
              </a:lnSpc>
              <a:spcBef>
                <a:spcPts val="1000"/>
              </a:spcBef>
              <a:spcAft>
                <a:spcPts val="0"/>
              </a:spcAft>
              <a:buClr>
                <a:schemeClr val="dk1"/>
              </a:buClr>
              <a:buSzPct val="100000"/>
              <a:buFont typeface="Arial"/>
              <a:buNone/>
            </a:pPr>
            <a:endParaRPr sz="1900"/>
          </a:p>
          <a:p>
            <a:pPr marL="342900" lvl="0" indent="-285623"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144145" algn="l" rtl="0">
              <a:lnSpc>
                <a:spcPct val="90000"/>
              </a:lnSpc>
              <a:spcBef>
                <a:spcPts val="1000"/>
              </a:spcBef>
              <a:spcAft>
                <a:spcPts val="0"/>
              </a:spcAft>
              <a:buClr>
                <a:schemeClr val="dk1"/>
              </a:buClr>
              <a:buSzPct val="100000"/>
              <a:buNone/>
            </a:pPr>
            <a:endParaRPr/>
          </a:p>
        </p:txBody>
      </p:sp>
      <p:pic>
        <p:nvPicPr>
          <p:cNvPr id="427" name="Google Shape;427;p34" descr="Illustration of lab bench, including digital balance, graduated cylinder, reagent, distilled water and safety gloves and goggles. "/>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a:off x="5080477" y="1759657"/>
            <a:ext cx="3484606" cy="1452639"/>
          </a:xfrm>
          <a:prstGeom prst="rect">
            <a:avLst/>
          </a:prstGeom>
          <a:noFill/>
          <a:ln>
            <a:noFill/>
          </a:ln>
        </p:spPr>
      </p:pic>
      <p:sp>
        <p:nvSpPr>
          <p:cNvPr id="428" name="Google Shape;428;p34"/>
          <p:cNvSpPr/>
          <p:nvPr/>
        </p:nvSpPr>
        <p:spPr>
          <a:xfrm>
            <a:off x="5080477" y="3420189"/>
            <a:ext cx="3484606"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NOTE: </a:t>
            </a:r>
            <a:r>
              <a:rPr lang="en-US" sz="1400">
                <a:solidFill>
                  <a:schemeClr val="dk1"/>
                </a:solidFill>
                <a:latin typeface="Calibri"/>
                <a:ea typeface="Calibri"/>
                <a:cs typeface="Calibri"/>
                <a:sym typeface="Calibri"/>
              </a:rPr>
              <a:t>To calculate nitrate-nitrogen (NO</a:t>
            </a:r>
            <a:r>
              <a:rPr lang="en-US" sz="1400" baseline="-25000">
                <a:solidFill>
                  <a:schemeClr val="dk1"/>
                </a:solidFill>
                <a:latin typeface="Calibri"/>
                <a:ea typeface="Calibri"/>
                <a:cs typeface="Calibri"/>
                <a:sym typeface="Calibri"/>
              </a:rPr>
              <a:t>3</a:t>
            </a:r>
            <a:r>
              <a:rPr lang="en-US" sz="1400">
                <a:solidFill>
                  <a:schemeClr val="dk1"/>
                </a:solidFill>
                <a:latin typeface="Calibri"/>
                <a:ea typeface="Calibri"/>
                <a:cs typeface="Calibri"/>
                <a:sym typeface="Calibri"/>
              </a:rPr>
              <a:t>-N), take into account the molecular composition of KNO</a:t>
            </a:r>
            <a:r>
              <a:rPr lang="en-US" sz="1400" baseline="-25000">
                <a:solidFill>
                  <a:schemeClr val="dk1"/>
                </a:solidFill>
                <a:latin typeface="Calibri"/>
                <a:ea typeface="Calibri"/>
                <a:cs typeface="Calibri"/>
                <a:sym typeface="Calibri"/>
              </a:rPr>
              <a:t>3</a:t>
            </a:r>
            <a:r>
              <a:rPr lang="en-US" sz="1400">
                <a:solidFill>
                  <a:schemeClr val="dk1"/>
                </a:solidFill>
                <a:latin typeface="Calibri"/>
                <a:ea typeface="Calibri"/>
                <a:cs typeface="Calibri"/>
                <a:sym typeface="Calibri"/>
              </a:rPr>
              <a:t> (the ratio of the molecular weight of N to NO</a:t>
            </a:r>
            <a:r>
              <a:rPr lang="en-US" sz="1400" baseline="-25000">
                <a:solidFill>
                  <a:schemeClr val="dk1"/>
                </a:solidFill>
                <a:latin typeface="Calibri"/>
                <a:ea typeface="Calibri"/>
                <a:cs typeface="Calibri"/>
                <a:sym typeface="Calibri"/>
              </a:rPr>
              <a:t>3</a:t>
            </a:r>
            <a:r>
              <a:rPr lang="en-US" sz="1400">
                <a:solidFill>
                  <a:schemeClr val="dk1"/>
                </a:solidFill>
                <a:latin typeface="Calibri"/>
                <a:ea typeface="Calibri"/>
                <a:cs typeface="Calibri"/>
                <a:sym typeface="Calibri"/>
              </a:rPr>
              <a:t> is 0.138): 7200 mg/L KNO</a:t>
            </a:r>
            <a:r>
              <a:rPr lang="en-US" sz="1400" baseline="-25000">
                <a:solidFill>
                  <a:schemeClr val="dk1"/>
                </a:solidFill>
                <a:latin typeface="Calibri"/>
                <a:ea typeface="Calibri"/>
                <a:cs typeface="Calibri"/>
                <a:sym typeface="Calibri"/>
              </a:rPr>
              <a:t>3 </a:t>
            </a:r>
            <a:r>
              <a:rPr lang="en-US" sz="1400">
                <a:solidFill>
                  <a:schemeClr val="dk1"/>
                </a:solidFill>
                <a:latin typeface="Calibri"/>
                <a:ea typeface="Calibri"/>
                <a:cs typeface="Calibri"/>
                <a:sym typeface="Calibri"/>
              </a:rPr>
              <a:t>x 0.138 =1000 mg/L nitrate nitrogen solution.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34" name="Google Shape;434;p35" descr="Banner: Nitrat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435" name="Google Shape;435;p35"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436" name="Google Shape;436;p35"/>
          <p:cNvSpPr txBox="1">
            <a:spLocks noGrp="1"/>
          </p:cNvSpPr>
          <p:nvPr>
            <p:ph type="title"/>
          </p:nvPr>
        </p:nvSpPr>
        <p:spPr>
          <a:xfrm>
            <a:off x="1137127" y="65464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Option 3: Making the 1000 ppm Nitrate Standard (2/2) </a:t>
            </a:r>
            <a:endParaRPr/>
          </a:p>
        </p:txBody>
      </p:sp>
      <p:sp>
        <p:nvSpPr>
          <p:cNvPr id="437" name="Google Shape;437;p35"/>
          <p:cNvSpPr txBox="1">
            <a:spLocks noGrp="1"/>
          </p:cNvSpPr>
          <p:nvPr>
            <p:ph type="body" idx="2"/>
          </p:nvPr>
        </p:nvSpPr>
        <p:spPr>
          <a:xfrm>
            <a:off x="1292449" y="1575494"/>
            <a:ext cx="3498576" cy="4100367"/>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sz="2000" b="1" i="1"/>
              <a:t>In the Lab</a:t>
            </a:r>
            <a:endParaRPr sz="2000"/>
          </a:p>
          <a:p>
            <a:pPr marL="0" lvl="0" indent="0" algn="l" rtl="0">
              <a:lnSpc>
                <a:spcPct val="90000"/>
              </a:lnSpc>
              <a:spcBef>
                <a:spcPts val="1000"/>
              </a:spcBef>
              <a:spcAft>
                <a:spcPts val="0"/>
              </a:spcAft>
              <a:buClr>
                <a:schemeClr val="dk1"/>
              </a:buClr>
              <a:buSzPct val="100000"/>
              <a:buNone/>
            </a:pPr>
            <a:r>
              <a:rPr lang="en-US" sz="2400"/>
              <a:t>6.  Carefully swirl to mix. (Do not shake).</a:t>
            </a:r>
            <a:endParaRPr/>
          </a:p>
          <a:p>
            <a:pPr marL="0" lvl="0" indent="0" algn="l" rtl="0">
              <a:lnSpc>
                <a:spcPct val="90000"/>
              </a:lnSpc>
              <a:spcBef>
                <a:spcPts val="1000"/>
              </a:spcBef>
              <a:spcAft>
                <a:spcPts val="0"/>
              </a:spcAft>
              <a:buClr>
                <a:schemeClr val="dk1"/>
              </a:buClr>
              <a:buSzPct val="100000"/>
              <a:buNone/>
            </a:pPr>
            <a:r>
              <a:rPr lang="en-US" sz="2400"/>
              <a:t>7.  Pour into a jar and label as 1000 mg/L nitrate-nitrogen solution. Put the date on the label.</a:t>
            </a:r>
            <a:endParaRPr/>
          </a:p>
          <a:p>
            <a:pPr marL="0" lvl="0" indent="0" algn="l" rtl="0">
              <a:lnSpc>
                <a:spcPct val="90000"/>
              </a:lnSpc>
              <a:spcBef>
                <a:spcPts val="1000"/>
              </a:spcBef>
              <a:spcAft>
                <a:spcPts val="0"/>
              </a:spcAft>
              <a:buClr>
                <a:schemeClr val="dk1"/>
              </a:buClr>
              <a:buSzPct val="100000"/>
              <a:buNone/>
            </a:pPr>
            <a:r>
              <a:rPr lang="en-US" sz="2400"/>
              <a:t>The stock nitrate solution can be preserved for up to six months using chloroform (CHCl</a:t>
            </a:r>
            <a:r>
              <a:rPr lang="en-US" sz="2400" baseline="-25000"/>
              <a:t>3</a:t>
            </a:r>
            <a:r>
              <a:rPr lang="en-US" sz="2400"/>
              <a:t>). To preserve a stock nitrate standard, add 1 mL of chloroform to 500 mL of stock nitrate solution.</a:t>
            </a:r>
            <a:endParaRPr/>
          </a:p>
          <a:p>
            <a:pPr marL="0" lvl="0" indent="0" algn="l" rtl="0">
              <a:lnSpc>
                <a:spcPct val="90000"/>
              </a:lnSpc>
              <a:spcBef>
                <a:spcPts val="1000"/>
              </a:spcBef>
              <a:spcAft>
                <a:spcPts val="0"/>
              </a:spcAft>
              <a:buClr>
                <a:srgbClr val="FF0000"/>
              </a:buClr>
              <a:buSzPct val="100000"/>
              <a:buNone/>
            </a:pPr>
            <a:r>
              <a:rPr lang="en-US" sz="2400" b="1">
                <a:solidFill>
                  <a:srgbClr val="FF0000"/>
                </a:solidFill>
              </a:rPr>
              <a:t>You have made your standard!</a:t>
            </a:r>
            <a:endParaRPr sz="2400"/>
          </a:p>
          <a:p>
            <a:pPr marL="0" lvl="0" indent="0" algn="l" rtl="0">
              <a:lnSpc>
                <a:spcPct val="90000"/>
              </a:lnSpc>
              <a:spcBef>
                <a:spcPts val="1000"/>
              </a:spcBef>
              <a:spcAft>
                <a:spcPts val="0"/>
              </a:spcAft>
              <a:buClr>
                <a:schemeClr val="dk1"/>
              </a:buClr>
              <a:buSzPct val="100000"/>
              <a:buNone/>
            </a:pPr>
            <a:endParaRPr sz="2400"/>
          </a:p>
          <a:p>
            <a:pPr marL="228600" lvl="0" indent="-136842" algn="l" rtl="0">
              <a:lnSpc>
                <a:spcPct val="90000"/>
              </a:lnSpc>
              <a:spcBef>
                <a:spcPts val="1000"/>
              </a:spcBef>
              <a:spcAft>
                <a:spcPts val="0"/>
              </a:spcAft>
              <a:buClr>
                <a:schemeClr val="dk1"/>
              </a:buClr>
              <a:buSzPct val="100000"/>
              <a:buNone/>
            </a:pPr>
            <a:endParaRPr sz="1700" b="1">
              <a:solidFill>
                <a:srgbClr val="000072"/>
              </a:solidFill>
            </a:endParaRPr>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40347" algn="l" rtl="0">
              <a:lnSpc>
                <a:spcPct val="90000"/>
              </a:lnSpc>
              <a:spcBef>
                <a:spcPts val="1000"/>
              </a:spcBef>
              <a:spcAft>
                <a:spcPts val="0"/>
              </a:spcAft>
              <a:buClr>
                <a:schemeClr val="dk1"/>
              </a:buClr>
              <a:buSzPct val="100000"/>
              <a:buFont typeface="Arial"/>
              <a:buNone/>
            </a:pPr>
            <a:endParaRPr sz="1900"/>
          </a:p>
          <a:p>
            <a:pPr marL="342900" lvl="0" indent="-240347"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77470" algn="l" rtl="0">
              <a:lnSpc>
                <a:spcPct val="90000"/>
              </a:lnSpc>
              <a:spcBef>
                <a:spcPts val="1000"/>
              </a:spcBef>
              <a:spcAft>
                <a:spcPts val="0"/>
              </a:spcAft>
              <a:buClr>
                <a:schemeClr val="dk1"/>
              </a:buClr>
              <a:buSzPct val="100000"/>
              <a:buNone/>
            </a:pPr>
            <a:endParaRPr/>
          </a:p>
        </p:txBody>
      </p:sp>
      <p:pic>
        <p:nvPicPr>
          <p:cNvPr id="438" name="Google Shape;438;p35" descr="Illustration of lab bench. Shows graduated cylinders, stock solution, distilled water and safety gloves and goggles. "/>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4791025" y="1839123"/>
            <a:ext cx="3886200" cy="2166257"/>
          </a:xfrm>
          <a:prstGeom prst="rect">
            <a:avLst/>
          </a:prstGeom>
          <a:noFill/>
          <a:ln>
            <a:noFill/>
          </a:ln>
        </p:spPr>
      </p:pic>
      <p:pic>
        <p:nvPicPr>
          <p:cNvPr id="439" name="Google Shape;439;p35" descr="Caution icon emphasizing important poin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31932" y="5717041"/>
            <a:ext cx="399410" cy="409377"/>
          </a:xfrm>
          <a:prstGeom prst="rect">
            <a:avLst/>
          </a:prstGeom>
          <a:noFill/>
          <a:ln>
            <a:noFill/>
          </a:ln>
          <a:effectLst>
            <a:outerShdw blurRad="292100" dist="139700" dir="2700000" algn="tl" rotWithShape="0">
              <a:srgbClr val="333333">
                <a:alpha val="64705"/>
              </a:srgbClr>
            </a:outerShdw>
          </a:effectLst>
        </p:spPr>
      </p:pic>
      <p:sp>
        <p:nvSpPr>
          <p:cNvPr id="440" name="Google Shape;440;p35"/>
          <p:cNvSpPr txBox="1"/>
          <p:nvPr/>
        </p:nvSpPr>
        <p:spPr>
          <a:xfrm>
            <a:off x="1741316" y="5786248"/>
            <a:ext cx="7402684" cy="70433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i="1">
                <a:solidFill>
                  <a:schemeClr val="dk1"/>
                </a:solidFill>
                <a:latin typeface="Calibri"/>
                <a:ea typeface="Calibri"/>
                <a:cs typeface="Calibri"/>
                <a:sym typeface="Calibri"/>
              </a:rPr>
              <a:t>Follow the </a:t>
            </a:r>
            <a:r>
              <a:rPr lang="en-US" sz="1800" b="1" i="1">
                <a:solidFill>
                  <a:srgbClr val="000072"/>
                </a:solidFill>
                <a:latin typeface="Calibri"/>
                <a:ea typeface="Calibri"/>
                <a:cs typeface="Calibri"/>
                <a:sym typeface="Calibri"/>
              </a:rPr>
              <a:t>Nitrate Quality Control Procedure </a:t>
            </a:r>
            <a:r>
              <a:rPr lang="en-US" sz="1800" b="1" i="1">
                <a:solidFill>
                  <a:schemeClr val="dk1"/>
                </a:solidFill>
                <a:latin typeface="Calibri"/>
                <a:ea typeface="Calibri"/>
                <a:cs typeface="Calibri"/>
                <a:sym typeface="Calibri"/>
              </a:rPr>
              <a:t>to determine that the test kit measures the standard solution accurately.</a:t>
            </a:r>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36" descr="Illustration of equipment listed on this page needed to conduct the Nitrate quality control procedur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4685311" y="2077848"/>
            <a:ext cx="3784600" cy="3708400"/>
          </a:xfrm>
          <a:prstGeom prst="rect">
            <a:avLst/>
          </a:prstGeom>
          <a:noFill/>
          <a:ln>
            <a:noFill/>
          </a:ln>
        </p:spPr>
      </p:pic>
      <p:sp>
        <p:nvSpPr>
          <p:cNvPr id="446" name="Google Shape;446;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47" name="Google Shape;447;p36" descr="Banner: Nitrate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448" name="Google Shape;448;p36" descr="Menu: how to collect your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449" name="Google Shape;449;p36"/>
          <p:cNvSpPr txBox="1">
            <a:spLocks noGrp="1"/>
          </p:cNvSpPr>
          <p:nvPr>
            <p:ph type="title"/>
          </p:nvPr>
        </p:nvSpPr>
        <p:spPr>
          <a:xfrm>
            <a:off x="1137127" y="654646"/>
            <a:ext cx="7886700" cy="1325563"/>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solidFill>
                  <a:srgbClr val="000072"/>
                </a:solidFill>
              </a:rPr>
              <a:t>Nitrate Quality Control Procedure</a:t>
            </a:r>
            <a:endParaRPr/>
          </a:p>
        </p:txBody>
      </p:sp>
      <p:sp>
        <p:nvSpPr>
          <p:cNvPr id="450" name="Google Shape;450;p36"/>
          <p:cNvSpPr txBox="1">
            <a:spLocks noGrp="1"/>
          </p:cNvSpPr>
          <p:nvPr>
            <p:ph type="body" idx="2"/>
          </p:nvPr>
        </p:nvSpPr>
        <p:spPr>
          <a:xfrm>
            <a:off x="1292449" y="1575494"/>
            <a:ext cx="7384776" cy="4915089"/>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r>
              <a:rPr lang="en-US" sz="4000" i="1"/>
              <a:t>You will need to complete this step before conducting the GLOBE Nitrate Protocol</a:t>
            </a:r>
            <a:endParaRPr/>
          </a:p>
          <a:p>
            <a:pPr marL="228600" lvl="0" indent="-139700" algn="l" rtl="0">
              <a:lnSpc>
                <a:spcPct val="90000"/>
              </a:lnSpc>
              <a:spcBef>
                <a:spcPts val="1000"/>
              </a:spcBef>
              <a:spcAft>
                <a:spcPts val="0"/>
              </a:spcAft>
              <a:buClr>
                <a:schemeClr val="dk1"/>
              </a:buClr>
              <a:buSzPct val="100000"/>
              <a:buNone/>
            </a:pPr>
            <a:endParaRPr sz="3500" b="1">
              <a:solidFill>
                <a:srgbClr val="000072"/>
              </a:solidFill>
            </a:endParaRPr>
          </a:p>
          <a:p>
            <a:pPr marL="0" lvl="0" indent="0" algn="l" rtl="0">
              <a:lnSpc>
                <a:spcPct val="90000"/>
              </a:lnSpc>
              <a:spcBef>
                <a:spcPts val="1000"/>
              </a:spcBef>
              <a:spcAft>
                <a:spcPts val="0"/>
              </a:spcAft>
              <a:buClr>
                <a:srgbClr val="000072"/>
              </a:buClr>
              <a:buSzPct val="100000"/>
              <a:buNone/>
            </a:pPr>
            <a:r>
              <a:rPr lang="en-US" sz="3500" b="1">
                <a:solidFill>
                  <a:srgbClr val="000072"/>
                </a:solidFill>
              </a:rPr>
              <a:t>Assemble Equipment</a:t>
            </a:r>
            <a:r>
              <a:rPr lang="en-US" sz="3500">
                <a:solidFill>
                  <a:srgbClr val="000000"/>
                </a:solidFill>
              </a:rPr>
              <a:t>:</a:t>
            </a:r>
            <a:endParaRPr sz="3500" b="1">
              <a:solidFill>
                <a:srgbClr val="000072"/>
              </a:solidFill>
            </a:endParaRPr>
          </a:p>
          <a:p>
            <a:pPr marL="228600" lvl="0" indent="-228600" algn="l" rtl="0">
              <a:lnSpc>
                <a:spcPct val="90000"/>
              </a:lnSpc>
              <a:spcBef>
                <a:spcPts val="1000"/>
              </a:spcBef>
              <a:spcAft>
                <a:spcPts val="0"/>
              </a:spcAft>
              <a:buClr>
                <a:schemeClr val="dk1"/>
              </a:buClr>
              <a:buSzPct val="100000"/>
              <a:buChar char="•"/>
            </a:pPr>
            <a:r>
              <a:rPr lang="en-US" sz="3500"/>
              <a:t>Nitrate Test Kit</a:t>
            </a:r>
            <a:endParaRPr/>
          </a:p>
          <a:p>
            <a:pPr marL="228600" lvl="0" indent="-228600" algn="l" rtl="0">
              <a:lnSpc>
                <a:spcPct val="90000"/>
              </a:lnSpc>
              <a:spcBef>
                <a:spcPts val="1000"/>
              </a:spcBef>
              <a:spcAft>
                <a:spcPts val="0"/>
              </a:spcAft>
              <a:buClr>
                <a:schemeClr val="dk1"/>
              </a:buClr>
              <a:buSzPct val="100000"/>
              <a:buChar char="•"/>
            </a:pPr>
            <a:r>
              <a:rPr lang="en-US" sz="3500"/>
              <a:t>2 ppm Nitrate standard</a:t>
            </a:r>
            <a:endParaRPr/>
          </a:p>
          <a:p>
            <a:pPr marL="228600" lvl="0" indent="-228600" algn="l" rtl="0">
              <a:lnSpc>
                <a:spcPct val="90000"/>
              </a:lnSpc>
              <a:spcBef>
                <a:spcPts val="1000"/>
              </a:spcBef>
              <a:spcAft>
                <a:spcPts val="0"/>
              </a:spcAft>
              <a:buClr>
                <a:schemeClr val="dk1"/>
              </a:buClr>
              <a:buSzPct val="100000"/>
              <a:buChar char="•"/>
            </a:pPr>
            <a:r>
              <a:rPr lang="en-US" sz="3500"/>
              <a:t>Latex gloves </a:t>
            </a:r>
            <a:endParaRPr/>
          </a:p>
          <a:p>
            <a:pPr marL="228600" lvl="0" indent="-228600" algn="l" rtl="0">
              <a:lnSpc>
                <a:spcPct val="90000"/>
              </a:lnSpc>
              <a:spcBef>
                <a:spcPts val="1000"/>
              </a:spcBef>
              <a:spcAft>
                <a:spcPts val="0"/>
              </a:spcAft>
              <a:buClr>
                <a:schemeClr val="dk1"/>
              </a:buClr>
              <a:buSzPct val="100000"/>
              <a:buChar char="•"/>
            </a:pPr>
            <a:r>
              <a:rPr lang="en-US" sz="3500"/>
              <a:t>Goggles</a:t>
            </a:r>
            <a:endParaRPr/>
          </a:p>
          <a:p>
            <a:pPr marL="228600" lvl="0" indent="-228600" algn="l" rtl="0">
              <a:lnSpc>
                <a:spcPct val="90000"/>
              </a:lnSpc>
              <a:spcBef>
                <a:spcPts val="1000"/>
              </a:spcBef>
              <a:spcAft>
                <a:spcPts val="0"/>
              </a:spcAft>
              <a:buClr>
                <a:schemeClr val="dk1"/>
              </a:buClr>
              <a:buSzPct val="100000"/>
              <a:buChar char="•"/>
            </a:pPr>
            <a:r>
              <a:rPr lang="en-US" sz="3500"/>
              <a:t>Clock or watch</a:t>
            </a:r>
            <a:endParaRPr/>
          </a:p>
          <a:p>
            <a:pPr marL="228600" lvl="0" indent="-228600" algn="l" rtl="0">
              <a:lnSpc>
                <a:spcPct val="90000"/>
              </a:lnSpc>
              <a:spcBef>
                <a:spcPts val="1000"/>
              </a:spcBef>
              <a:spcAft>
                <a:spcPts val="0"/>
              </a:spcAft>
              <a:buClr>
                <a:schemeClr val="dk1"/>
              </a:buClr>
              <a:buSzPct val="100000"/>
              <a:buChar char="•"/>
            </a:pPr>
            <a:r>
              <a:rPr lang="en-US" sz="3500"/>
              <a:t>Distilled water</a:t>
            </a:r>
            <a:endParaRPr/>
          </a:p>
          <a:p>
            <a:pPr marL="228600" lvl="0" indent="-228600" algn="l" rtl="0">
              <a:lnSpc>
                <a:spcPct val="90000"/>
              </a:lnSpc>
              <a:spcBef>
                <a:spcPts val="1000"/>
              </a:spcBef>
              <a:spcAft>
                <a:spcPts val="0"/>
              </a:spcAft>
              <a:buClr>
                <a:schemeClr val="dk1"/>
              </a:buClr>
              <a:buSzPct val="100000"/>
              <a:buChar char="•"/>
            </a:pPr>
            <a:r>
              <a:rPr lang="en-US" sz="3500"/>
              <a:t>Surgical mask (if using powdered reagents)</a:t>
            </a:r>
            <a:endParaRPr/>
          </a:p>
          <a:p>
            <a:pPr marL="228600" lvl="0" indent="-228600" algn="l" rtl="0">
              <a:lnSpc>
                <a:spcPct val="90000"/>
              </a:lnSpc>
              <a:spcBef>
                <a:spcPts val="1000"/>
              </a:spcBef>
              <a:spcAft>
                <a:spcPts val="0"/>
              </a:spcAft>
              <a:buClr>
                <a:schemeClr val="dk1"/>
              </a:buClr>
              <a:buSzPct val="100000"/>
              <a:buChar char="•"/>
            </a:pPr>
            <a:r>
              <a:rPr lang="en-US" sz="3500"/>
              <a:t>Chemical waste bottle</a:t>
            </a:r>
            <a:endParaRPr/>
          </a:p>
          <a:p>
            <a:pPr marL="342900" lvl="0" indent="-254000" algn="l" rtl="0">
              <a:lnSpc>
                <a:spcPct val="90000"/>
              </a:lnSpc>
              <a:spcBef>
                <a:spcPts val="1000"/>
              </a:spcBef>
              <a:spcAft>
                <a:spcPts val="0"/>
              </a:spcAft>
              <a:buClr>
                <a:schemeClr val="dk1"/>
              </a:buClr>
              <a:buSzPct val="100000"/>
              <a:buFont typeface="Arial"/>
              <a:buNone/>
            </a:pPr>
            <a:endParaRPr sz="3500"/>
          </a:p>
          <a:p>
            <a:pPr marL="0" lvl="0" indent="0" algn="l" rtl="0">
              <a:lnSpc>
                <a:spcPct val="90000"/>
              </a:lnSpc>
              <a:spcBef>
                <a:spcPts val="1000"/>
              </a:spcBef>
              <a:spcAft>
                <a:spcPts val="0"/>
              </a:spcAft>
              <a:buClr>
                <a:srgbClr val="000072"/>
              </a:buClr>
              <a:buSzPct val="100000"/>
              <a:buNone/>
            </a:pPr>
            <a:r>
              <a:rPr lang="en-US" sz="3500" b="1">
                <a:solidFill>
                  <a:srgbClr val="000072"/>
                </a:solidFill>
              </a:rPr>
              <a:t>Assemble Necessary Documents:</a:t>
            </a:r>
            <a:endParaRPr/>
          </a:p>
          <a:p>
            <a:pPr marL="228600" lvl="0" indent="-228600" algn="l" rtl="0">
              <a:lnSpc>
                <a:spcPct val="90000"/>
              </a:lnSpc>
              <a:spcBef>
                <a:spcPts val="1000"/>
              </a:spcBef>
              <a:spcAft>
                <a:spcPts val="0"/>
              </a:spcAft>
              <a:buClr>
                <a:srgbClr val="000072"/>
              </a:buClr>
              <a:buSzPct val="100000"/>
              <a:buChar char="•"/>
            </a:pPr>
            <a:r>
              <a:rPr lang="en-US" sz="3500" b="1" u="sng">
                <a:solidFill>
                  <a:srgbClr val="000072"/>
                </a:solidFill>
                <a:hlinkClick r:id="rId6">
                  <a:extLst>
                    <a:ext uri="{A12FA001-AC4F-418D-AE19-62706E023703}">
                      <ahyp:hlinkClr xmlns:ahyp="http://schemas.microsoft.com/office/drawing/2018/hyperlinkcolor" val="tx"/>
                    </a:ext>
                  </a:extLst>
                </a:hlinkClick>
              </a:rPr>
              <a:t>Hydrosphere Investigation Data Sheet</a:t>
            </a:r>
            <a:endParaRPr sz="3500" b="1">
              <a:solidFill>
                <a:srgbClr val="000072"/>
              </a:solidFill>
            </a:endParaRPr>
          </a:p>
          <a:p>
            <a:pPr marL="228600" lvl="0" indent="-228600" algn="l" rtl="0">
              <a:lnSpc>
                <a:spcPct val="90000"/>
              </a:lnSpc>
              <a:spcBef>
                <a:spcPts val="1000"/>
              </a:spcBef>
              <a:spcAft>
                <a:spcPts val="0"/>
              </a:spcAft>
              <a:buClr>
                <a:srgbClr val="000072"/>
              </a:buClr>
              <a:buSzPct val="100000"/>
              <a:buChar char="•"/>
            </a:pPr>
            <a:r>
              <a:rPr lang="en-US" sz="3500" b="1" u="sng">
                <a:solidFill>
                  <a:srgbClr val="000072"/>
                </a:solidFill>
                <a:hlinkClick r:id="rId7">
                  <a:extLst>
                    <a:ext uri="{A12FA001-AC4F-418D-AE19-62706E023703}">
                      <ahyp:hlinkClr xmlns:ahyp="http://schemas.microsoft.com/office/drawing/2018/hyperlinkcolor" val="tx"/>
                    </a:ext>
                  </a:extLst>
                </a:hlinkClick>
              </a:rPr>
              <a:t>Nitrate Water Protocol</a:t>
            </a:r>
            <a:endParaRPr sz="3500" b="1">
              <a:solidFill>
                <a:srgbClr val="000072"/>
              </a:solidFill>
            </a:endParaRPr>
          </a:p>
          <a:p>
            <a:pPr marL="228600" lvl="0" indent="-228600" algn="l" rtl="0">
              <a:lnSpc>
                <a:spcPct val="90000"/>
              </a:lnSpc>
              <a:spcBef>
                <a:spcPts val="1000"/>
              </a:spcBef>
              <a:spcAft>
                <a:spcPts val="0"/>
              </a:spcAft>
              <a:buClr>
                <a:schemeClr val="dk1"/>
              </a:buClr>
              <a:buSzPct val="100000"/>
              <a:buChar char="•"/>
            </a:pPr>
            <a:r>
              <a:rPr lang="en-US" sz="3500" b="1" u="sng">
                <a:solidFill>
                  <a:schemeClr val="hlink"/>
                </a:solidFill>
                <a:hlinkClick r:id="rId8"/>
              </a:rPr>
              <a:t>Hydrosphere Investigation Quality Control</a:t>
            </a:r>
            <a:r>
              <a:rPr lang="en-US" sz="3500" b="1" u="sng">
                <a:solidFill>
                  <a:srgbClr val="000072"/>
                </a:solidFill>
                <a:hlinkClick r:id="rId8">
                  <a:extLst>
                    <a:ext uri="{A12FA001-AC4F-418D-AE19-62706E023703}">
                      <ahyp:hlinkClr xmlns:ahyp="http://schemas.microsoft.com/office/drawing/2018/hyperlinkcolor" val="tx"/>
                    </a:ext>
                  </a:extLst>
                </a:hlinkClick>
              </a:rPr>
              <a:t> Data Sheet</a:t>
            </a:r>
            <a:endParaRPr sz="3500" b="1"/>
          </a:p>
          <a:p>
            <a:pPr marL="342900" lvl="0" indent="-261620" algn="l" rtl="0">
              <a:lnSpc>
                <a:spcPct val="90000"/>
              </a:lnSpc>
              <a:spcBef>
                <a:spcPts val="1000"/>
              </a:spcBef>
              <a:spcAft>
                <a:spcPts val="0"/>
              </a:spcAft>
              <a:buClr>
                <a:schemeClr val="dk1"/>
              </a:buClr>
              <a:buSzPct val="100000"/>
              <a:buFont typeface="Arial"/>
              <a:buNone/>
            </a:pPr>
            <a:endParaRPr sz="3200" b="1">
              <a:solidFill>
                <a:srgbClr val="000072"/>
              </a:solidFill>
            </a:endParaRPr>
          </a:p>
          <a:p>
            <a:pPr marL="0" lvl="0" indent="0" algn="l" rtl="0">
              <a:lnSpc>
                <a:spcPct val="90000"/>
              </a:lnSpc>
              <a:spcBef>
                <a:spcPts val="1000"/>
              </a:spcBef>
              <a:spcAft>
                <a:spcPts val="0"/>
              </a:spcAft>
              <a:buClr>
                <a:schemeClr val="dk1"/>
              </a:buClr>
              <a:buSzPct val="100000"/>
              <a:buNone/>
            </a:pPr>
            <a:endParaRPr sz="2400"/>
          </a:p>
          <a:p>
            <a:pPr marL="228600" lvl="0" indent="-185420" algn="l" rtl="0">
              <a:lnSpc>
                <a:spcPct val="90000"/>
              </a:lnSpc>
              <a:spcBef>
                <a:spcPts val="1000"/>
              </a:spcBef>
              <a:spcAft>
                <a:spcPts val="0"/>
              </a:spcAft>
              <a:buClr>
                <a:schemeClr val="dk1"/>
              </a:buClr>
              <a:buSzPct val="100000"/>
              <a:buNone/>
            </a:pPr>
            <a:endParaRPr sz="1700" b="1">
              <a:solidFill>
                <a:srgbClr val="000072"/>
              </a:solidFill>
            </a:endParaRPr>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94640" algn="l" rtl="0">
              <a:lnSpc>
                <a:spcPct val="90000"/>
              </a:lnSpc>
              <a:spcBef>
                <a:spcPts val="1000"/>
              </a:spcBef>
              <a:spcAft>
                <a:spcPts val="0"/>
              </a:spcAft>
              <a:buClr>
                <a:schemeClr val="dk1"/>
              </a:buClr>
              <a:buSzPct val="100000"/>
              <a:buFont typeface="Arial"/>
              <a:buNone/>
            </a:pPr>
            <a:endParaRPr sz="1900"/>
          </a:p>
          <a:p>
            <a:pPr marL="342900" lvl="0" indent="-294640"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15748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37" descr="Caution icon emphasizing important point! it is important to shake your sample for the eact time stated in the instructions. "/>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642740" y="5883774"/>
            <a:ext cx="6274626" cy="822279"/>
          </a:xfrm>
          <a:prstGeom prst="rect">
            <a:avLst/>
          </a:prstGeom>
          <a:noFill/>
          <a:ln>
            <a:noFill/>
          </a:ln>
        </p:spPr>
      </p:pic>
      <p:sp>
        <p:nvSpPr>
          <p:cNvPr id="456" name="Google Shape;456;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57" name="Google Shape;457;p37" descr="Banner: Nitrate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458" name="Google Shape;458;p37" descr="Menu: how to collect your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459" name="Google Shape;459;p37"/>
          <p:cNvSpPr txBox="1">
            <a:spLocks noGrp="1"/>
          </p:cNvSpPr>
          <p:nvPr>
            <p:ph type="title"/>
          </p:nvPr>
        </p:nvSpPr>
        <p:spPr>
          <a:xfrm>
            <a:off x="1137127" y="1019232"/>
            <a:ext cx="7886700" cy="538980"/>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200"/>
              <a:buFont typeface="Calibri"/>
              <a:buNone/>
            </a:pPr>
            <a:r>
              <a:rPr lang="en-US" sz="2200">
                <a:solidFill>
                  <a:srgbClr val="000072"/>
                </a:solidFill>
              </a:rPr>
              <a:t>How to Collect your Data: Nitrate Quality  Control Procedure (1/2)</a:t>
            </a:r>
            <a:endParaRPr/>
          </a:p>
        </p:txBody>
      </p:sp>
      <p:sp>
        <p:nvSpPr>
          <p:cNvPr id="460" name="Google Shape;460;p37"/>
          <p:cNvSpPr txBox="1">
            <a:spLocks noGrp="1"/>
          </p:cNvSpPr>
          <p:nvPr>
            <p:ph type="body" idx="2"/>
          </p:nvPr>
        </p:nvSpPr>
        <p:spPr>
          <a:xfrm>
            <a:off x="1270854" y="1791478"/>
            <a:ext cx="7384776" cy="4236098"/>
          </a:xfrm>
          <a:prstGeom prst="rect">
            <a:avLst/>
          </a:prstGeom>
          <a:noFill/>
          <a:ln>
            <a:noFill/>
          </a:ln>
        </p:spPr>
        <p:txBody>
          <a:bodyPr spcFirstLastPara="1" wrap="square" lIns="91425" tIns="45700" rIns="91425" bIns="45700" anchor="t" anchorCtr="0">
            <a:normAutofit fontScale="40000" lnSpcReduction="20000"/>
          </a:bodyPr>
          <a:lstStyle/>
          <a:p>
            <a:pPr marL="0" lvl="0" indent="0" algn="just" rtl="0">
              <a:lnSpc>
                <a:spcPct val="90000"/>
              </a:lnSpc>
              <a:spcBef>
                <a:spcPts val="0"/>
              </a:spcBef>
              <a:spcAft>
                <a:spcPts val="0"/>
              </a:spcAft>
              <a:buClr>
                <a:schemeClr val="dk1"/>
              </a:buClr>
              <a:buSzPct val="100000"/>
              <a:buNone/>
            </a:pPr>
            <a:r>
              <a:rPr lang="en-US" sz="4000" b="1" i="1"/>
              <a:t>In the Lab</a:t>
            </a:r>
            <a:endParaRPr/>
          </a:p>
          <a:p>
            <a:pPr marL="0" lvl="0" indent="0" algn="just" rtl="0">
              <a:lnSpc>
                <a:spcPct val="90000"/>
              </a:lnSpc>
              <a:spcBef>
                <a:spcPts val="1000"/>
              </a:spcBef>
              <a:spcAft>
                <a:spcPts val="0"/>
              </a:spcAft>
              <a:buClr>
                <a:schemeClr val="dk1"/>
              </a:buClr>
              <a:buSzPct val="100000"/>
              <a:buNone/>
            </a:pPr>
            <a:endParaRPr sz="3500"/>
          </a:p>
          <a:p>
            <a:pPr marL="342900" lvl="0" indent="-342900" algn="just" rtl="0">
              <a:lnSpc>
                <a:spcPct val="90000"/>
              </a:lnSpc>
              <a:spcBef>
                <a:spcPts val="1000"/>
              </a:spcBef>
              <a:spcAft>
                <a:spcPts val="0"/>
              </a:spcAft>
              <a:buClr>
                <a:schemeClr val="dk1"/>
              </a:buClr>
              <a:buSzPct val="100000"/>
              <a:buFont typeface="Calibri"/>
              <a:buAutoNum type="arabicPeriod"/>
            </a:pPr>
            <a:r>
              <a:rPr lang="en-US" sz="4500"/>
              <a:t>Fill out the top portion of the Hydrosphere Investigation Quality Control Data Sheet. In the Nitrate section fill in the name of the kit manufacturer and model.</a:t>
            </a:r>
            <a:endParaRPr/>
          </a:p>
          <a:p>
            <a:pPr marL="342900" lvl="0" indent="-342900" algn="just" rtl="0">
              <a:lnSpc>
                <a:spcPct val="90000"/>
              </a:lnSpc>
              <a:spcBef>
                <a:spcPts val="1000"/>
              </a:spcBef>
              <a:spcAft>
                <a:spcPts val="0"/>
              </a:spcAft>
              <a:buClr>
                <a:schemeClr val="dk1"/>
              </a:buClr>
              <a:buSzPct val="100000"/>
              <a:buFont typeface="Calibri"/>
              <a:buAutoNum type="arabicPeriod"/>
            </a:pPr>
            <a:r>
              <a:rPr lang="en-US" sz="4500"/>
              <a:t>Put on gloves and goggles.</a:t>
            </a:r>
            <a:endParaRPr/>
          </a:p>
          <a:p>
            <a:pPr marL="342900" lvl="0" indent="-342900" algn="just" rtl="0">
              <a:lnSpc>
                <a:spcPct val="90000"/>
              </a:lnSpc>
              <a:spcBef>
                <a:spcPts val="1000"/>
              </a:spcBef>
              <a:spcAft>
                <a:spcPts val="0"/>
              </a:spcAft>
              <a:buClr>
                <a:schemeClr val="dk1"/>
              </a:buClr>
              <a:buSzPct val="100000"/>
              <a:buFont typeface="Calibri"/>
              <a:buAutoNum type="arabicPeriod"/>
            </a:pPr>
            <a:r>
              <a:rPr lang="en-US" sz="4500"/>
              <a:t>Follow the directions in the nitrate test kit to measure the nitrate-nitrogen in the 2 ppm standard. If your test kit has directions for both a Low Range (0-1) and High Range (0-10) test, use the High Range directions for the calibration. Use the standard where it says ‘sample water’. If using powdered reagents, use the surgical mask when opening these products. Use clock or watch to measure the time if your kit requires you to shake your sample.</a:t>
            </a:r>
            <a:endParaRPr/>
          </a:p>
          <a:p>
            <a:pPr marL="342900" lvl="0" indent="-342900" algn="just" rtl="0">
              <a:lnSpc>
                <a:spcPct val="90000"/>
              </a:lnSpc>
              <a:spcBef>
                <a:spcPts val="1000"/>
              </a:spcBef>
              <a:spcAft>
                <a:spcPts val="0"/>
              </a:spcAft>
              <a:buClr>
                <a:schemeClr val="dk1"/>
              </a:buClr>
              <a:buSzPct val="100000"/>
              <a:buFont typeface="Calibri"/>
              <a:buAutoNum type="arabicPeriod"/>
            </a:pPr>
            <a:r>
              <a:rPr lang="en-US" sz="4500"/>
              <a:t>Match the color of the treated sample water with a color in the test kit. Record the value as ppm nitrate-nitrogen for the matching color on the </a:t>
            </a:r>
            <a:r>
              <a:rPr lang="en-US" sz="4500" i="1"/>
              <a:t>Hydrosphere Investigation Quality Control Data Sheet. </a:t>
            </a:r>
            <a:r>
              <a:rPr lang="en-US" sz="4500" b="1"/>
              <a:t>NOTE: </a:t>
            </a:r>
            <a:r>
              <a:rPr lang="en-US" sz="4500"/>
              <a:t>If you are not sure about the best matching color ask other students for their opinions.</a:t>
            </a:r>
            <a:endParaRPr/>
          </a:p>
          <a:p>
            <a:pPr marL="342900" lvl="0" indent="-254000" algn="l" rtl="0">
              <a:lnSpc>
                <a:spcPct val="90000"/>
              </a:lnSpc>
              <a:spcBef>
                <a:spcPts val="1000"/>
              </a:spcBef>
              <a:spcAft>
                <a:spcPts val="0"/>
              </a:spcAft>
              <a:buClr>
                <a:schemeClr val="dk1"/>
              </a:buClr>
              <a:buSzPct val="100000"/>
              <a:buFont typeface="Arial"/>
              <a:buNone/>
            </a:pPr>
            <a:endParaRPr sz="3500" b="1">
              <a:solidFill>
                <a:srgbClr val="000072"/>
              </a:solidFill>
            </a:endParaRPr>
          </a:p>
          <a:p>
            <a:pPr marL="0" lvl="0" indent="0" algn="l" rtl="0">
              <a:lnSpc>
                <a:spcPct val="90000"/>
              </a:lnSpc>
              <a:spcBef>
                <a:spcPts val="1000"/>
              </a:spcBef>
              <a:spcAft>
                <a:spcPts val="0"/>
              </a:spcAft>
              <a:buClr>
                <a:schemeClr val="dk1"/>
              </a:buClr>
              <a:buSzPct val="100000"/>
              <a:buNone/>
            </a:pPr>
            <a:endParaRPr sz="2400"/>
          </a:p>
          <a:p>
            <a:pPr marL="228600" lvl="0" indent="-185420" algn="l" rtl="0">
              <a:lnSpc>
                <a:spcPct val="90000"/>
              </a:lnSpc>
              <a:spcBef>
                <a:spcPts val="1000"/>
              </a:spcBef>
              <a:spcAft>
                <a:spcPts val="0"/>
              </a:spcAft>
              <a:buClr>
                <a:schemeClr val="dk1"/>
              </a:buClr>
              <a:buSzPct val="100000"/>
              <a:buNone/>
            </a:pPr>
            <a:endParaRPr sz="1700" b="1">
              <a:solidFill>
                <a:srgbClr val="000072"/>
              </a:solidFill>
            </a:endParaRPr>
          </a:p>
          <a:p>
            <a:pPr marL="0" lvl="0" indent="0" algn="l" rtl="0">
              <a:lnSpc>
                <a:spcPct val="90000"/>
              </a:lnSpc>
              <a:spcBef>
                <a:spcPts val="1000"/>
              </a:spcBef>
              <a:spcAft>
                <a:spcPts val="0"/>
              </a:spcAft>
              <a:buClr>
                <a:schemeClr val="dk1"/>
              </a:buClr>
              <a:buSzPct val="100000"/>
              <a:buNone/>
            </a:pPr>
            <a:endParaRPr sz="1400"/>
          </a:p>
          <a:p>
            <a:pPr marL="0" lvl="0" indent="0" algn="l" rtl="0">
              <a:lnSpc>
                <a:spcPct val="90000"/>
              </a:lnSpc>
              <a:spcBef>
                <a:spcPts val="1000"/>
              </a:spcBef>
              <a:spcAft>
                <a:spcPts val="0"/>
              </a:spcAft>
              <a:buClr>
                <a:schemeClr val="dk1"/>
              </a:buClr>
              <a:buSzPct val="100000"/>
              <a:buNone/>
            </a:pPr>
            <a:endParaRPr sz="2100"/>
          </a:p>
          <a:p>
            <a:pPr marL="342900" lvl="0" indent="-294640" algn="l" rtl="0">
              <a:lnSpc>
                <a:spcPct val="90000"/>
              </a:lnSpc>
              <a:spcBef>
                <a:spcPts val="1000"/>
              </a:spcBef>
              <a:spcAft>
                <a:spcPts val="0"/>
              </a:spcAft>
              <a:buClr>
                <a:schemeClr val="dk1"/>
              </a:buClr>
              <a:buSzPct val="100000"/>
              <a:buFont typeface="Arial"/>
              <a:buNone/>
            </a:pPr>
            <a:endParaRPr sz="1900"/>
          </a:p>
          <a:p>
            <a:pPr marL="342900" lvl="0" indent="-294640" algn="l" rtl="0">
              <a:lnSpc>
                <a:spcPct val="90000"/>
              </a:lnSpc>
              <a:spcBef>
                <a:spcPts val="1000"/>
              </a:spcBef>
              <a:spcAft>
                <a:spcPts val="0"/>
              </a:spcAft>
              <a:buClr>
                <a:schemeClr val="dk1"/>
              </a:buClr>
              <a:buSzPct val="100000"/>
              <a:buFont typeface="Arial"/>
              <a:buNone/>
            </a:pPr>
            <a:endParaRPr sz="1900" b="1">
              <a:solidFill>
                <a:srgbClr val="000072"/>
              </a:solidFill>
            </a:endParaRPr>
          </a:p>
          <a:p>
            <a:pPr marL="228600" lvl="0" indent="-15748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466" name="Google Shape;466;p38" descr="Banner: Nitrat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467" name="Google Shape;467;p3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468" name="Google Shape;468;p38"/>
          <p:cNvSpPr txBox="1">
            <a:spLocks noGrp="1"/>
          </p:cNvSpPr>
          <p:nvPr>
            <p:ph type="title"/>
          </p:nvPr>
        </p:nvSpPr>
        <p:spPr>
          <a:xfrm>
            <a:off x="1172278" y="1130253"/>
            <a:ext cx="7886700" cy="334654"/>
          </a:xfrm>
          <a:prstGeom prst="rect">
            <a:avLst/>
          </a:prstGeom>
          <a:noFill/>
          <a:ln>
            <a:noFill/>
          </a:ln>
        </p:spPr>
        <p:txBody>
          <a:bodyPr spcFirstLastPara="1" wrap="square" lIns="91425" tIns="45700" rIns="91425" bIns="45700" anchor="ctr" anchorCtr="0">
            <a:normAutofit fontScale="90000"/>
          </a:bodyPr>
          <a:lstStyle/>
          <a:p>
            <a:pPr marL="514350" lvl="0" indent="-514350" algn="l" rtl="0">
              <a:lnSpc>
                <a:spcPct val="90000"/>
              </a:lnSpc>
              <a:spcBef>
                <a:spcPts val="0"/>
              </a:spcBef>
              <a:spcAft>
                <a:spcPts val="0"/>
              </a:spcAft>
              <a:buClr>
                <a:srgbClr val="000072"/>
              </a:buClr>
              <a:buSzPct val="100000"/>
              <a:buFont typeface="Calibri"/>
              <a:buNone/>
            </a:pPr>
            <a:r>
              <a:rPr lang="en-US" sz="2200">
                <a:solidFill>
                  <a:srgbClr val="000072"/>
                </a:solidFill>
              </a:rPr>
              <a:t>How to Collect your Data: Nitrate Quality  Control Procedure (2/2)</a:t>
            </a:r>
            <a:endParaRPr/>
          </a:p>
        </p:txBody>
      </p:sp>
      <p:sp>
        <p:nvSpPr>
          <p:cNvPr id="469" name="Google Shape;469;p38"/>
          <p:cNvSpPr txBox="1">
            <a:spLocks noGrp="1"/>
          </p:cNvSpPr>
          <p:nvPr>
            <p:ph type="body" idx="2"/>
          </p:nvPr>
        </p:nvSpPr>
        <p:spPr>
          <a:xfrm>
            <a:off x="1270854" y="1808890"/>
            <a:ext cx="7384776" cy="4915089"/>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sz="1800" b="1" i="1"/>
              <a:t>In the Lab</a:t>
            </a:r>
            <a:endParaRPr sz="1800"/>
          </a:p>
          <a:p>
            <a:pPr marL="342900" lvl="0" indent="-342900" algn="just" rtl="0">
              <a:lnSpc>
                <a:spcPct val="90000"/>
              </a:lnSpc>
              <a:spcBef>
                <a:spcPts val="1000"/>
              </a:spcBef>
              <a:spcAft>
                <a:spcPts val="0"/>
              </a:spcAft>
              <a:buClr>
                <a:schemeClr val="dk1"/>
              </a:buClr>
              <a:buSzPts val="1800"/>
              <a:buFont typeface="Calibri"/>
              <a:buAutoNum type="arabicPeriod" startAt="5"/>
            </a:pPr>
            <a:r>
              <a:rPr lang="en-US" sz="1800">
                <a:latin typeface="Arial"/>
                <a:ea typeface="Arial"/>
                <a:cs typeface="Arial"/>
                <a:sym typeface="Arial"/>
              </a:rPr>
              <a:t>Repeat steps 3 and 4 with fresh water samples. You will have a total of three nitrate-nitrogen measurements.</a:t>
            </a:r>
            <a:endParaRPr/>
          </a:p>
          <a:p>
            <a:pPr marL="342900" lvl="0" indent="-342900" algn="just" rtl="0">
              <a:lnSpc>
                <a:spcPct val="90000"/>
              </a:lnSpc>
              <a:spcBef>
                <a:spcPts val="1000"/>
              </a:spcBef>
              <a:spcAft>
                <a:spcPts val="0"/>
              </a:spcAft>
              <a:buClr>
                <a:schemeClr val="dk1"/>
              </a:buClr>
              <a:buSzPts val="1800"/>
              <a:buFont typeface="Calibri"/>
              <a:buAutoNum type="arabicPeriod" startAt="5"/>
            </a:pPr>
            <a:r>
              <a:rPr lang="en-US" sz="1800">
                <a:latin typeface="Arial"/>
                <a:ea typeface="Arial"/>
                <a:cs typeface="Arial"/>
                <a:sym typeface="Arial"/>
              </a:rPr>
              <a:t>Calculate the average of the three measurements.</a:t>
            </a:r>
            <a:endParaRPr/>
          </a:p>
          <a:p>
            <a:pPr marL="342900" lvl="0" indent="-342900" algn="just" rtl="0">
              <a:lnSpc>
                <a:spcPct val="90000"/>
              </a:lnSpc>
              <a:spcBef>
                <a:spcPts val="1000"/>
              </a:spcBef>
              <a:spcAft>
                <a:spcPts val="0"/>
              </a:spcAft>
              <a:buClr>
                <a:schemeClr val="dk1"/>
              </a:buClr>
              <a:buSzPts val="1800"/>
              <a:buFont typeface="Calibri"/>
              <a:buAutoNum type="arabicPeriod" startAt="5"/>
            </a:pPr>
            <a:r>
              <a:rPr lang="en-US" sz="1800">
                <a:latin typeface="Arial"/>
                <a:ea typeface="Arial"/>
                <a:cs typeface="Arial"/>
                <a:sym typeface="Arial"/>
              </a:rPr>
              <a:t>If your measurement is not + or – 1 ppm (high range) of the standard, repeat the measurement. If your measurement is still not within range, talk with your teacher or a GLOBE Master Trainer about possible problems.</a:t>
            </a:r>
            <a:endParaRPr/>
          </a:p>
          <a:p>
            <a:pPr marL="342900" lvl="0" indent="-342900" algn="just" rtl="0">
              <a:lnSpc>
                <a:spcPct val="90000"/>
              </a:lnSpc>
              <a:spcBef>
                <a:spcPts val="1000"/>
              </a:spcBef>
              <a:spcAft>
                <a:spcPts val="0"/>
              </a:spcAft>
              <a:buClr>
                <a:schemeClr val="dk1"/>
              </a:buClr>
              <a:buSzPts val="1800"/>
              <a:buFont typeface="Calibri"/>
              <a:buAutoNum type="arabicPeriod" startAt="5"/>
            </a:pPr>
            <a:r>
              <a:rPr lang="en-US" sz="1800">
                <a:latin typeface="Arial"/>
                <a:ea typeface="Arial"/>
                <a:cs typeface="Arial"/>
                <a:sym typeface="Arial"/>
              </a:rPr>
              <a:t>Put used chemicals in a waste container. Rinse glassware with distilled water. Cap all chemicals tightly.</a:t>
            </a:r>
            <a:endParaRPr/>
          </a:p>
          <a:p>
            <a:pPr marL="0" lvl="0" indent="0" algn="l" rtl="0">
              <a:lnSpc>
                <a:spcPct val="90000"/>
              </a:lnSpc>
              <a:spcBef>
                <a:spcPts val="1000"/>
              </a:spcBef>
              <a:spcAft>
                <a:spcPts val="0"/>
              </a:spcAft>
              <a:buClr>
                <a:srgbClr val="FF0000"/>
              </a:buClr>
              <a:buSzPts val="1800"/>
              <a:buNone/>
            </a:pPr>
            <a:r>
              <a:rPr lang="en-US" sz="1800" b="1">
                <a:solidFill>
                  <a:srgbClr val="FF0000"/>
                </a:solidFill>
                <a:latin typeface="Arial"/>
                <a:ea typeface="Arial"/>
                <a:cs typeface="Arial"/>
                <a:sym typeface="Arial"/>
              </a:rPr>
              <a:t>You have now completed your quality control procedure and are ready to use the Nitrate Protocol.</a:t>
            </a:r>
            <a:endParaRPr sz="1800" b="1">
              <a:solidFill>
                <a:srgbClr val="000072"/>
              </a:solidFill>
            </a:endParaRPr>
          </a:p>
          <a:p>
            <a:pPr marL="0" lvl="0" indent="0" algn="l" rtl="0">
              <a:lnSpc>
                <a:spcPct val="90000"/>
              </a:lnSpc>
              <a:spcBef>
                <a:spcPts val="1000"/>
              </a:spcBef>
              <a:spcAft>
                <a:spcPts val="0"/>
              </a:spcAft>
              <a:buClr>
                <a:schemeClr val="dk1"/>
              </a:buClr>
              <a:buSzPts val="2400"/>
              <a:buNone/>
            </a:pPr>
            <a:endParaRPr sz="2400"/>
          </a:p>
          <a:p>
            <a:pPr marL="228600" lvl="0" indent="-120650" algn="l" rtl="0">
              <a:lnSpc>
                <a:spcPct val="90000"/>
              </a:lnSpc>
              <a:spcBef>
                <a:spcPts val="1000"/>
              </a:spcBef>
              <a:spcAft>
                <a:spcPts val="0"/>
              </a:spcAft>
              <a:buClr>
                <a:schemeClr val="dk1"/>
              </a:buClr>
              <a:buSzPts val="1700"/>
              <a:buNone/>
            </a:pPr>
            <a:endParaRPr sz="1700" b="1">
              <a:solidFill>
                <a:srgbClr val="000072"/>
              </a:solidFill>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a:p>
            <a:pPr marL="228600" lvl="0" indent="-50800" algn="l" rtl="0">
              <a:lnSpc>
                <a:spcPct val="90000"/>
              </a:lnSpc>
              <a:spcBef>
                <a:spcPts val="1000"/>
              </a:spcBef>
              <a:spcAft>
                <a:spcPts val="0"/>
              </a:spcAft>
              <a:buClr>
                <a:schemeClr val="dk1"/>
              </a:buClr>
              <a:buSzPts val="2800"/>
              <a:buNone/>
            </a:pPr>
            <a:endParaRPr/>
          </a:p>
        </p:txBody>
      </p:sp>
      <p:pic>
        <p:nvPicPr>
          <p:cNvPr id="470" name="Google Shape;470;p38" descr="Caution icon emphasizing important point!- Be sure to wear gloves and goggles during your investigation."/>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642739" y="5552852"/>
            <a:ext cx="6631465" cy="130638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39" descr="Illustration of equipment need to conduct the Water Nitrate Protocol. "/>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5241073" y="1019231"/>
            <a:ext cx="3598655" cy="4091247"/>
          </a:xfrm>
          <a:prstGeom prst="rect">
            <a:avLst/>
          </a:prstGeom>
          <a:noFill/>
          <a:ln>
            <a:noFill/>
          </a:ln>
        </p:spPr>
      </p:pic>
      <p:sp>
        <p:nvSpPr>
          <p:cNvPr id="476" name="Google Shape;476;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pic>
        <p:nvPicPr>
          <p:cNvPr id="477" name="Google Shape;477;p39" descr="Banner: Nitrate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478" name="Google Shape;478;p39" descr="Menu: how to collect your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479" name="Google Shape;479;p39"/>
          <p:cNvSpPr txBox="1">
            <a:spLocks noGrp="1"/>
          </p:cNvSpPr>
          <p:nvPr>
            <p:ph type="title"/>
          </p:nvPr>
        </p:nvSpPr>
        <p:spPr>
          <a:xfrm>
            <a:off x="1137127" y="654646"/>
            <a:ext cx="7886700" cy="1664808"/>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solidFill>
                  <a:srgbClr val="000072"/>
                </a:solidFill>
              </a:rPr>
              <a:t>Water Nitrate Protocol</a:t>
            </a:r>
            <a:endParaRPr/>
          </a:p>
        </p:txBody>
      </p:sp>
      <p:sp>
        <p:nvSpPr>
          <p:cNvPr id="480" name="Google Shape;480;p39"/>
          <p:cNvSpPr txBox="1">
            <a:spLocks noGrp="1"/>
          </p:cNvSpPr>
          <p:nvPr>
            <p:ph type="body" idx="2"/>
          </p:nvPr>
        </p:nvSpPr>
        <p:spPr>
          <a:xfrm>
            <a:off x="1270854" y="1808890"/>
            <a:ext cx="7384776" cy="491508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72"/>
              </a:buClr>
              <a:buSzPts val="1800"/>
              <a:buNone/>
            </a:pPr>
            <a:r>
              <a:rPr lang="en-US" sz="1800" b="1">
                <a:solidFill>
                  <a:srgbClr val="000072"/>
                </a:solidFill>
              </a:rPr>
              <a:t>Assemble Equipment</a:t>
            </a:r>
            <a:r>
              <a:rPr lang="en-US" sz="1800">
                <a:solidFill>
                  <a:srgbClr val="000000"/>
                </a:solidFill>
              </a:rPr>
              <a:t>:</a:t>
            </a:r>
            <a:endParaRPr sz="1800" b="1">
              <a:solidFill>
                <a:srgbClr val="000072"/>
              </a:solidFill>
            </a:endParaRPr>
          </a:p>
          <a:p>
            <a:pPr marL="228600" lvl="0" indent="-228600" algn="l" rtl="0">
              <a:lnSpc>
                <a:spcPct val="90000"/>
              </a:lnSpc>
              <a:spcBef>
                <a:spcPts val="1000"/>
              </a:spcBef>
              <a:spcAft>
                <a:spcPts val="0"/>
              </a:spcAft>
              <a:buClr>
                <a:schemeClr val="dk1"/>
              </a:buClr>
              <a:buSzPts val="1800"/>
              <a:buFont typeface="Arial"/>
              <a:buChar char="•"/>
            </a:pPr>
            <a:r>
              <a:rPr lang="en-US" sz="1800"/>
              <a:t>Nitrate test kit</a:t>
            </a:r>
            <a:endParaRPr/>
          </a:p>
          <a:p>
            <a:pPr marL="228600" lvl="0" indent="-228600" algn="l" rtl="0">
              <a:lnSpc>
                <a:spcPct val="90000"/>
              </a:lnSpc>
              <a:spcBef>
                <a:spcPts val="1000"/>
              </a:spcBef>
              <a:spcAft>
                <a:spcPts val="0"/>
              </a:spcAft>
              <a:buClr>
                <a:schemeClr val="dk1"/>
              </a:buClr>
              <a:buSzPts val="1800"/>
              <a:buFont typeface="Arial"/>
              <a:buChar char="•"/>
            </a:pPr>
            <a:r>
              <a:rPr lang="en-US" sz="1800"/>
              <a:t> Latex gloves</a:t>
            </a:r>
            <a:endParaRPr/>
          </a:p>
          <a:p>
            <a:pPr marL="228600" lvl="0" indent="-228600" algn="l" rtl="0">
              <a:lnSpc>
                <a:spcPct val="90000"/>
              </a:lnSpc>
              <a:spcBef>
                <a:spcPts val="1000"/>
              </a:spcBef>
              <a:spcAft>
                <a:spcPts val="0"/>
              </a:spcAft>
              <a:buClr>
                <a:schemeClr val="dk1"/>
              </a:buClr>
              <a:buSzPts val="1800"/>
              <a:buFont typeface="Arial"/>
              <a:buChar char="•"/>
            </a:pPr>
            <a:r>
              <a:rPr lang="en-US" sz="1800"/>
              <a:t> Clock or watch</a:t>
            </a:r>
            <a:endParaRPr/>
          </a:p>
          <a:p>
            <a:pPr marL="228600" lvl="0" indent="-228600" algn="l" rtl="0">
              <a:lnSpc>
                <a:spcPct val="90000"/>
              </a:lnSpc>
              <a:spcBef>
                <a:spcPts val="1000"/>
              </a:spcBef>
              <a:spcAft>
                <a:spcPts val="0"/>
              </a:spcAft>
              <a:buClr>
                <a:schemeClr val="dk1"/>
              </a:buClr>
              <a:buSzPts val="1800"/>
              <a:buFont typeface="Arial"/>
              <a:buChar char="•"/>
            </a:pPr>
            <a:r>
              <a:rPr lang="en-US" sz="1800"/>
              <a:t> Goggles</a:t>
            </a:r>
            <a:endParaRPr/>
          </a:p>
          <a:p>
            <a:pPr marL="228600" lvl="0" indent="-228600" algn="l" rtl="0">
              <a:lnSpc>
                <a:spcPct val="90000"/>
              </a:lnSpc>
              <a:spcBef>
                <a:spcPts val="1000"/>
              </a:spcBef>
              <a:spcAft>
                <a:spcPts val="0"/>
              </a:spcAft>
              <a:buClr>
                <a:schemeClr val="dk1"/>
              </a:buClr>
              <a:buSzPts val="1800"/>
              <a:buFont typeface="Arial"/>
              <a:buChar char="•"/>
            </a:pPr>
            <a:r>
              <a:rPr lang="en-US" sz="1800"/>
              <a:t> Distilled water</a:t>
            </a:r>
            <a:endParaRPr/>
          </a:p>
          <a:p>
            <a:pPr marL="228600" lvl="0" indent="-228600" algn="l" rtl="0">
              <a:lnSpc>
                <a:spcPct val="90000"/>
              </a:lnSpc>
              <a:spcBef>
                <a:spcPts val="1000"/>
              </a:spcBef>
              <a:spcAft>
                <a:spcPts val="0"/>
              </a:spcAft>
              <a:buClr>
                <a:schemeClr val="dk1"/>
              </a:buClr>
              <a:buSzPts val="1800"/>
              <a:buFont typeface="Arial"/>
              <a:buChar char="•"/>
            </a:pPr>
            <a:r>
              <a:rPr lang="en-US" sz="1800"/>
              <a:t> Surgical mask (if using powdered reagents)</a:t>
            </a:r>
            <a:endParaRPr/>
          </a:p>
          <a:p>
            <a:pPr marL="228600" lvl="0" indent="-228600" algn="l" rtl="0">
              <a:lnSpc>
                <a:spcPct val="90000"/>
              </a:lnSpc>
              <a:spcBef>
                <a:spcPts val="1000"/>
              </a:spcBef>
              <a:spcAft>
                <a:spcPts val="0"/>
              </a:spcAft>
              <a:buClr>
                <a:schemeClr val="dk1"/>
              </a:buClr>
              <a:buSzPts val="1800"/>
              <a:buFont typeface="Arial"/>
              <a:buChar char="•"/>
            </a:pPr>
            <a:r>
              <a:rPr lang="en-US" sz="1800"/>
              <a:t> Chemical waste bottle</a:t>
            </a:r>
            <a:endParaRPr/>
          </a:p>
          <a:p>
            <a:pPr marL="0" lvl="0" indent="0" algn="l" rtl="0">
              <a:lnSpc>
                <a:spcPct val="90000"/>
              </a:lnSpc>
              <a:spcBef>
                <a:spcPts val="1000"/>
              </a:spcBef>
              <a:spcAft>
                <a:spcPts val="0"/>
              </a:spcAft>
              <a:buClr>
                <a:srgbClr val="000072"/>
              </a:buClr>
              <a:buSzPts val="1800"/>
              <a:buNone/>
            </a:pPr>
            <a:r>
              <a:rPr lang="en-US" sz="1800" b="1">
                <a:solidFill>
                  <a:srgbClr val="000072"/>
                </a:solidFill>
              </a:rPr>
              <a:t>Assemble Necessary Documents:</a:t>
            </a:r>
            <a:endParaRPr/>
          </a:p>
          <a:p>
            <a:pPr marL="228600" lvl="0" indent="-228600" algn="l" rtl="0">
              <a:lnSpc>
                <a:spcPct val="90000"/>
              </a:lnSpc>
              <a:spcBef>
                <a:spcPts val="1000"/>
              </a:spcBef>
              <a:spcAft>
                <a:spcPts val="0"/>
              </a:spcAft>
              <a:buClr>
                <a:srgbClr val="000072"/>
              </a:buClr>
              <a:buSzPts val="1800"/>
              <a:buChar char="•"/>
            </a:pPr>
            <a:r>
              <a:rPr lang="en-US" sz="1800" b="1" u="sng">
                <a:solidFill>
                  <a:srgbClr val="000072"/>
                </a:solidFill>
                <a:hlinkClick r:id="rId6">
                  <a:extLst>
                    <a:ext uri="{A12FA001-AC4F-418D-AE19-62706E023703}">
                      <ahyp:hlinkClr xmlns:ahyp="http://schemas.microsoft.com/office/drawing/2018/hyperlinkcolor" val="tx"/>
                    </a:ext>
                  </a:extLst>
                </a:hlinkClick>
              </a:rPr>
              <a:t>Hydrosphere Investigation Data Sheet</a:t>
            </a:r>
            <a:endParaRPr sz="1800" b="1">
              <a:solidFill>
                <a:srgbClr val="000072"/>
              </a:solidFill>
            </a:endParaRPr>
          </a:p>
          <a:p>
            <a:pPr marL="228600" lvl="0" indent="-228600" algn="l" rtl="0">
              <a:lnSpc>
                <a:spcPct val="90000"/>
              </a:lnSpc>
              <a:spcBef>
                <a:spcPts val="1000"/>
              </a:spcBef>
              <a:spcAft>
                <a:spcPts val="0"/>
              </a:spcAft>
              <a:buClr>
                <a:schemeClr val="dk1"/>
              </a:buClr>
              <a:buSzPts val="1800"/>
              <a:buChar char="•"/>
            </a:pPr>
            <a:r>
              <a:rPr lang="en-US" sz="1800" b="1" u="sng">
                <a:solidFill>
                  <a:schemeClr val="hlink"/>
                </a:solidFill>
                <a:hlinkClick r:id="rId7"/>
              </a:rPr>
              <a:t>Hydrosphere Investigation Quality Contro</a:t>
            </a:r>
            <a:r>
              <a:rPr lang="en-US" sz="1800" b="1" u="sng">
                <a:solidFill>
                  <a:srgbClr val="000072"/>
                </a:solidFill>
                <a:hlinkClick r:id="rId7">
                  <a:extLst>
                    <a:ext uri="{A12FA001-AC4F-418D-AE19-62706E023703}">
                      <ahyp:hlinkClr xmlns:ahyp="http://schemas.microsoft.com/office/drawing/2018/hyperlinkcolor" val="tx"/>
                    </a:ext>
                  </a:extLst>
                </a:hlinkClick>
              </a:rPr>
              <a:t>l Data Sheet</a:t>
            </a:r>
            <a:endParaRPr sz="1800" b="1">
              <a:solidFill>
                <a:srgbClr val="000072"/>
              </a:solidFill>
            </a:endParaRPr>
          </a:p>
          <a:p>
            <a:pPr marL="228600" lvl="0" indent="-228600" algn="l" rtl="0">
              <a:lnSpc>
                <a:spcPct val="90000"/>
              </a:lnSpc>
              <a:spcBef>
                <a:spcPts val="1000"/>
              </a:spcBef>
              <a:spcAft>
                <a:spcPts val="0"/>
              </a:spcAft>
              <a:buClr>
                <a:srgbClr val="000072"/>
              </a:buClr>
              <a:buSzPts val="1800"/>
              <a:buChar char="•"/>
            </a:pPr>
            <a:r>
              <a:rPr lang="en-US" sz="1800" b="1" u="sng">
                <a:solidFill>
                  <a:srgbClr val="000072"/>
                </a:solidFill>
                <a:hlinkClick r:id="rId8">
                  <a:extLst>
                    <a:ext uri="{A12FA001-AC4F-418D-AE19-62706E023703}">
                      <ahyp:hlinkClr xmlns:ahyp="http://schemas.microsoft.com/office/drawing/2018/hyperlinkcolor" val="tx"/>
                    </a:ext>
                  </a:extLst>
                </a:hlinkClick>
              </a:rPr>
              <a:t>Nitrate Water Protocol</a:t>
            </a:r>
            <a:endParaRPr sz="1800" b="1"/>
          </a:p>
          <a:p>
            <a:pPr marL="228600" lvl="0" indent="-76200" algn="l" rtl="0">
              <a:lnSpc>
                <a:spcPct val="90000"/>
              </a:lnSpc>
              <a:spcBef>
                <a:spcPts val="1000"/>
              </a:spcBef>
              <a:spcAft>
                <a:spcPts val="0"/>
              </a:spcAft>
              <a:buClr>
                <a:schemeClr val="dk1"/>
              </a:buClr>
              <a:buSzPts val="2400"/>
              <a:buFont typeface="Arial"/>
              <a:buNone/>
            </a:pPr>
            <a:endParaRPr sz="2400" b="1">
              <a:solidFill>
                <a:srgbClr val="000072"/>
              </a:solidFill>
            </a:endParaRPr>
          </a:p>
          <a:p>
            <a:pPr marL="0" lvl="0" indent="0" algn="l" rtl="0">
              <a:lnSpc>
                <a:spcPct val="90000"/>
              </a:lnSpc>
              <a:spcBef>
                <a:spcPts val="1000"/>
              </a:spcBef>
              <a:spcAft>
                <a:spcPts val="0"/>
              </a:spcAft>
              <a:buClr>
                <a:schemeClr val="dk1"/>
              </a:buClr>
              <a:buSzPts val="2400"/>
              <a:buNone/>
            </a:pPr>
            <a:endParaRPr sz="2400"/>
          </a:p>
          <a:p>
            <a:pPr marL="228600" lvl="0" indent="-120650" algn="l" rtl="0">
              <a:lnSpc>
                <a:spcPct val="90000"/>
              </a:lnSpc>
              <a:spcBef>
                <a:spcPts val="1000"/>
              </a:spcBef>
              <a:spcAft>
                <a:spcPts val="0"/>
              </a:spcAft>
              <a:buClr>
                <a:schemeClr val="dk1"/>
              </a:buClr>
              <a:buSzPts val="1700"/>
              <a:buNone/>
            </a:pPr>
            <a:endParaRPr sz="1700" b="1">
              <a:solidFill>
                <a:srgbClr val="000072"/>
              </a:solidFill>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6" name="Google Shape;116;p4" descr="Menu: What are nitrates?"/>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1" y="-17620"/>
            <a:ext cx="1190011" cy="6875620"/>
          </a:xfrm>
          <a:prstGeom prst="rect">
            <a:avLst/>
          </a:prstGeom>
          <a:noFill/>
          <a:ln>
            <a:noFill/>
          </a:ln>
        </p:spPr>
      </p:pic>
      <p:pic>
        <p:nvPicPr>
          <p:cNvPr id="117" name="Google Shape;117;p4" descr="Banner: Nitrate Protocol"/>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190010" y="-17620"/>
            <a:ext cx="7953990" cy="1037812"/>
          </a:xfrm>
          <a:prstGeom prst="rect">
            <a:avLst/>
          </a:prstGeom>
          <a:noFill/>
          <a:ln>
            <a:noFill/>
          </a:ln>
        </p:spPr>
      </p:pic>
      <p:sp>
        <p:nvSpPr>
          <p:cNvPr id="118" name="Google Shape;118;p4"/>
          <p:cNvSpPr txBox="1">
            <a:spLocks noGrp="1"/>
          </p:cNvSpPr>
          <p:nvPr>
            <p:ph type="title"/>
          </p:nvPr>
        </p:nvSpPr>
        <p:spPr>
          <a:xfrm>
            <a:off x="1341967" y="1203649"/>
            <a:ext cx="2685211" cy="46405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a:t>Nitrates </a:t>
            </a:r>
            <a:endParaRPr/>
          </a:p>
        </p:txBody>
      </p:sp>
      <p:sp>
        <p:nvSpPr>
          <p:cNvPr id="119" name="Google Shape;119;p4"/>
          <p:cNvSpPr txBox="1"/>
          <p:nvPr/>
        </p:nvSpPr>
        <p:spPr>
          <a:xfrm>
            <a:off x="1341967" y="1770340"/>
            <a:ext cx="4443268" cy="5033651"/>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Nitrogen can be found in many chemical forms in water. Biological and physical processes transform the chemical forms as part of the nitrogen cycle. The GLOBE Nitrate Protocol targets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Nitrate (NO</a:t>
            </a:r>
            <a:r>
              <a:rPr lang="en-US" sz="1600" b="0" i="0" u="none" strike="noStrike" cap="none" baseline="-25000">
                <a:solidFill>
                  <a:schemeClr val="dk1"/>
                </a:solidFill>
                <a:latin typeface="Calibri"/>
                <a:ea typeface="Calibri"/>
                <a:cs typeface="Calibri"/>
                <a:sym typeface="Calibri"/>
              </a:rPr>
              <a:t>3</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is usually the most important inorganic form of nitrogen because it is an essential nutrient for the growth and reproduction of many algae and other aquatic plants. Nitrite (NO</a:t>
            </a:r>
            <a:r>
              <a:rPr lang="en-US" sz="1600" b="0" i="0" u="none" strike="noStrike" cap="none" baseline="-25000">
                <a:solidFill>
                  <a:schemeClr val="dk1"/>
                </a:solidFill>
                <a:latin typeface="Calibri"/>
                <a:ea typeface="Calibri"/>
                <a:cs typeface="Calibri"/>
                <a:sym typeface="Calibri"/>
              </a:rPr>
              <a:t>2</a:t>
            </a:r>
            <a:r>
              <a:rPr lang="en-US" sz="1600" b="0" i="0" u="none" strike="noStrike" cap="none" baseline="30000">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is usually found only in waters with low dissolved oxygen levels, called suboxic waters.</a:t>
            </a:r>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0" name="Google Shape;120;p4" descr="List of GLOBE Hydrosphere Protocols: Hydrosphere study site, water temperature, water transparency, conductivity, pH, Mosquito larvae, alkalinity, dissolved oxygen, salinity, Nitrates, freshwater macroinvertebrates. This is the Water Nitrate protocol."/>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03870" y="1547296"/>
            <a:ext cx="2541366" cy="472433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pic>
        <p:nvPicPr>
          <p:cNvPr id="486" name="Google Shape;486;p40" descr="Banner: Nitrat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487" name="Google Shape;487;p4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488" name="Google Shape;488;p40"/>
          <p:cNvSpPr txBox="1">
            <a:spLocks noGrp="1"/>
          </p:cNvSpPr>
          <p:nvPr>
            <p:ph type="title"/>
          </p:nvPr>
        </p:nvSpPr>
        <p:spPr>
          <a:xfrm>
            <a:off x="1137127" y="654646"/>
            <a:ext cx="7886700" cy="16648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How to Collect your Data: Nitrate Protocol (1/3)</a:t>
            </a:r>
            <a:endParaRPr/>
          </a:p>
        </p:txBody>
      </p:sp>
      <p:sp>
        <p:nvSpPr>
          <p:cNvPr id="489" name="Google Shape;489;p40"/>
          <p:cNvSpPr txBox="1">
            <a:spLocks noGrp="1"/>
          </p:cNvSpPr>
          <p:nvPr>
            <p:ph type="body" idx="2"/>
          </p:nvPr>
        </p:nvSpPr>
        <p:spPr>
          <a:xfrm>
            <a:off x="1270854" y="1808890"/>
            <a:ext cx="7449400" cy="4915089"/>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dk1"/>
              </a:buClr>
              <a:buSzPts val="1800"/>
              <a:buFont typeface="Calibri"/>
              <a:buAutoNum type="arabicPeriod"/>
            </a:pPr>
            <a:r>
              <a:rPr lang="en-US" sz="1800"/>
              <a:t>Fill out the top portion of your </a:t>
            </a:r>
            <a:r>
              <a:rPr lang="en-US" sz="1800" i="1"/>
              <a:t>Hydrosphere Investigation Data Sheet</a:t>
            </a:r>
            <a:r>
              <a:rPr lang="en-US" sz="1800"/>
              <a:t>. In the Nitrate section fill in the kit manufacturer and model.</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sz="1800"/>
              <a:t>Put on gloves and goggles.</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sz="1800"/>
              <a:t>Follow the instructions in your kit to measure the nitrate nitrogen. You should use the Low Range Test (0 – 1 mg/L) unless previous results indicate that your site typically has greater than 1 mg/L nitrate nitrogen. If using powdered reagents, use the surgical mask when opening these products. Use clock or watch to measure the time if your kit requires you to shake your sample.</a:t>
            </a:r>
            <a:endParaRPr/>
          </a:p>
          <a:p>
            <a:pPr marL="228600" lvl="0" indent="-76200" algn="l" rtl="0">
              <a:lnSpc>
                <a:spcPct val="90000"/>
              </a:lnSpc>
              <a:spcBef>
                <a:spcPts val="1000"/>
              </a:spcBef>
              <a:spcAft>
                <a:spcPts val="0"/>
              </a:spcAft>
              <a:buClr>
                <a:schemeClr val="dk1"/>
              </a:buClr>
              <a:buSzPts val="2400"/>
              <a:buFont typeface="Arial"/>
              <a:buNone/>
            </a:pPr>
            <a:endParaRPr sz="2400" b="1">
              <a:solidFill>
                <a:srgbClr val="000072"/>
              </a:solidFill>
            </a:endParaRPr>
          </a:p>
          <a:p>
            <a:pPr marL="0" lvl="0" indent="0" algn="l" rtl="0">
              <a:lnSpc>
                <a:spcPct val="90000"/>
              </a:lnSpc>
              <a:spcBef>
                <a:spcPts val="1000"/>
              </a:spcBef>
              <a:spcAft>
                <a:spcPts val="0"/>
              </a:spcAft>
              <a:buClr>
                <a:schemeClr val="dk1"/>
              </a:buClr>
              <a:buSzPts val="2400"/>
              <a:buNone/>
            </a:pPr>
            <a:endParaRPr sz="2400"/>
          </a:p>
          <a:p>
            <a:pPr marL="228600" lvl="0" indent="-120650" algn="l" rtl="0">
              <a:lnSpc>
                <a:spcPct val="90000"/>
              </a:lnSpc>
              <a:spcBef>
                <a:spcPts val="1000"/>
              </a:spcBef>
              <a:spcAft>
                <a:spcPts val="0"/>
              </a:spcAft>
              <a:buClr>
                <a:schemeClr val="dk1"/>
              </a:buClr>
              <a:buSzPts val="1700"/>
              <a:buNone/>
            </a:pPr>
            <a:endParaRPr sz="1700" b="1">
              <a:solidFill>
                <a:srgbClr val="000072"/>
              </a:solidFill>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a:p>
            <a:pPr marL="228600" lvl="0" indent="-50800" algn="l" rtl="0">
              <a:lnSpc>
                <a:spcPct val="90000"/>
              </a:lnSpc>
              <a:spcBef>
                <a:spcPts val="1000"/>
              </a:spcBef>
              <a:spcAft>
                <a:spcPts val="0"/>
              </a:spcAft>
              <a:buClr>
                <a:schemeClr val="dk1"/>
              </a:buClr>
              <a:buSzPts val="2800"/>
              <a:buNone/>
            </a:pPr>
            <a:endParaRPr/>
          </a:p>
        </p:txBody>
      </p:sp>
      <p:pic>
        <p:nvPicPr>
          <p:cNvPr id="490" name="Google Shape;490;p40" descr=" Screen shot of data sheet showing where to enter data for your three tests"/>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3215038" y="4507932"/>
            <a:ext cx="3886200" cy="143966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91" name="Google Shape;491;p40" descr="Safety: Be sure to wear gloves and goggles during your investigation."/>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556457" y="5947600"/>
            <a:ext cx="4309083" cy="84888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497" name="Google Shape;497;p41" descr="Banner: Nitrat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498" name="Google Shape;498;p41"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499" name="Google Shape;499;p41"/>
          <p:cNvSpPr txBox="1">
            <a:spLocks noGrp="1"/>
          </p:cNvSpPr>
          <p:nvPr>
            <p:ph type="title"/>
          </p:nvPr>
        </p:nvSpPr>
        <p:spPr>
          <a:xfrm>
            <a:off x="1137127" y="654646"/>
            <a:ext cx="7886700" cy="16648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How to Collect your Data: Nitrate Protocol (2/3)</a:t>
            </a:r>
            <a:endParaRPr/>
          </a:p>
        </p:txBody>
      </p:sp>
      <p:sp>
        <p:nvSpPr>
          <p:cNvPr id="500" name="Google Shape;500;p41"/>
          <p:cNvSpPr txBox="1">
            <a:spLocks noGrp="1"/>
          </p:cNvSpPr>
          <p:nvPr>
            <p:ph type="body" idx="2"/>
          </p:nvPr>
        </p:nvSpPr>
        <p:spPr>
          <a:xfrm>
            <a:off x="1270854" y="1808890"/>
            <a:ext cx="7449400" cy="4915089"/>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dk1"/>
              </a:buClr>
              <a:buSzPts val="1800"/>
              <a:buFont typeface="Calibri"/>
              <a:buAutoNum type="arabicPeriod" startAt="4"/>
            </a:pPr>
            <a:r>
              <a:rPr lang="en-US" sz="1800"/>
              <a:t>Match the color of the treated sample water with a color in the test kit. Record the value as ppm nitrate-nitrogen for the matching color. Have two other students match a color with the treated sample water for a total of three observations. Record all three nitrate-nitrogen values on the Data Sheet.</a:t>
            </a:r>
            <a:endParaRPr/>
          </a:p>
          <a:p>
            <a:pPr marL="342900" lvl="0" indent="-342900" algn="just" rtl="0">
              <a:lnSpc>
                <a:spcPct val="90000"/>
              </a:lnSpc>
              <a:spcBef>
                <a:spcPts val="1000"/>
              </a:spcBef>
              <a:spcAft>
                <a:spcPts val="0"/>
              </a:spcAft>
              <a:buClr>
                <a:schemeClr val="dk1"/>
              </a:buClr>
              <a:buSzPts val="1800"/>
              <a:buFont typeface="Calibri"/>
              <a:buAutoNum type="arabicPeriod" startAt="4"/>
            </a:pPr>
            <a:r>
              <a:rPr lang="en-US" sz="1800"/>
              <a:t>Calculate the average of the three measurements.</a:t>
            </a:r>
            <a:endParaRPr/>
          </a:p>
          <a:p>
            <a:pPr marL="342900" lvl="0" indent="-342900" algn="just" rtl="0">
              <a:lnSpc>
                <a:spcPct val="90000"/>
              </a:lnSpc>
              <a:spcBef>
                <a:spcPts val="1000"/>
              </a:spcBef>
              <a:spcAft>
                <a:spcPts val="0"/>
              </a:spcAft>
              <a:buClr>
                <a:schemeClr val="dk1"/>
              </a:buClr>
              <a:buSzPts val="1800"/>
              <a:buFont typeface="Calibri"/>
              <a:buAutoNum type="arabicPeriod" startAt="4"/>
            </a:pPr>
            <a:r>
              <a:rPr lang="en-US" sz="1800"/>
              <a:t>Check to see if each of the three measurements is within 0.1 ppm of the average (or within 1.0 ppm of the average if using the high range test). If they are, record the average on the Data Sheet. If they are not, read the color measurements again (</a:t>
            </a:r>
            <a:r>
              <a:rPr lang="en-US" sz="1800" b="1"/>
              <a:t>Note: </a:t>
            </a:r>
            <a:r>
              <a:rPr lang="en-US" sz="1800"/>
              <a:t>do not read again if it has been more than 5 minutes). Calculate a new average. If the measurements are still not within range, data quality is questionable.</a:t>
            </a:r>
            <a:endParaRPr/>
          </a:p>
          <a:p>
            <a:pPr marL="228600" lvl="0" indent="-76200" algn="l" rtl="0">
              <a:lnSpc>
                <a:spcPct val="90000"/>
              </a:lnSpc>
              <a:spcBef>
                <a:spcPts val="1000"/>
              </a:spcBef>
              <a:spcAft>
                <a:spcPts val="0"/>
              </a:spcAft>
              <a:buClr>
                <a:schemeClr val="dk1"/>
              </a:buClr>
              <a:buSzPts val="2400"/>
              <a:buFont typeface="Arial"/>
              <a:buNone/>
            </a:pPr>
            <a:endParaRPr sz="2400" b="1">
              <a:solidFill>
                <a:srgbClr val="000072"/>
              </a:solidFill>
            </a:endParaRPr>
          </a:p>
          <a:p>
            <a:pPr marL="0" lvl="0" indent="0" algn="l" rtl="0">
              <a:lnSpc>
                <a:spcPct val="90000"/>
              </a:lnSpc>
              <a:spcBef>
                <a:spcPts val="1000"/>
              </a:spcBef>
              <a:spcAft>
                <a:spcPts val="0"/>
              </a:spcAft>
              <a:buClr>
                <a:schemeClr val="dk1"/>
              </a:buClr>
              <a:buSzPts val="2400"/>
              <a:buNone/>
            </a:pPr>
            <a:endParaRPr sz="2400"/>
          </a:p>
          <a:p>
            <a:pPr marL="228600" lvl="0" indent="-120650" algn="l" rtl="0">
              <a:lnSpc>
                <a:spcPct val="90000"/>
              </a:lnSpc>
              <a:spcBef>
                <a:spcPts val="1000"/>
              </a:spcBef>
              <a:spcAft>
                <a:spcPts val="0"/>
              </a:spcAft>
              <a:buClr>
                <a:schemeClr val="dk1"/>
              </a:buClr>
              <a:buSzPts val="1700"/>
              <a:buNone/>
            </a:pPr>
            <a:endParaRPr sz="1700" b="1">
              <a:solidFill>
                <a:srgbClr val="000072"/>
              </a:solidFill>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a:p>
            <a:pPr marL="228600" lvl="0" indent="-50800" algn="l" rtl="0">
              <a:lnSpc>
                <a:spcPct val="90000"/>
              </a:lnSpc>
              <a:spcBef>
                <a:spcPts val="1000"/>
              </a:spcBef>
              <a:spcAft>
                <a:spcPts val="0"/>
              </a:spcAft>
              <a:buClr>
                <a:schemeClr val="dk1"/>
              </a:buClr>
              <a:buSzPts val="2800"/>
              <a:buNone/>
            </a:pPr>
            <a:endParaRPr/>
          </a:p>
        </p:txBody>
      </p:sp>
      <p:pic>
        <p:nvPicPr>
          <p:cNvPr id="501" name="Google Shape;501;p41" descr="Caution icon: It is important to shake your sample for the exact time stated in the instructions. "/>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642740" y="5586468"/>
            <a:ext cx="6899094" cy="90411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507" name="Google Shape;507;p42" descr="Banner: Nitrat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956" y="-1"/>
            <a:ext cx="8127043" cy="1019233"/>
          </a:xfrm>
          <a:prstGeom prst="rect">
            <a:avLst/>
          </a:prstGeom>
          <a:noFill/>
          <a:ln>
            <a:noFill/>
          </a:ln>
        </p:spPr>
      </p:pic>
      <p:pic>
        <p:nvPicPr>
          <p:cNvPr id="508" name="Google Shape;508;p4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7621"/>
            <a:ext cx="1172279" cy="6875621"/>
          </a:xfrm>
          <a:prstGeom prst="rect">
            <a:avLst/>
          </a:prstGeom>
          <a:noFill/>
          <a:ln>
            <a:noFill/>
          </a:ln>
        </p:spPr>
      </p:pic>
      <p:sp>
        <p:nvSpPr>
          <p:cNvPr id="509" name="Google Shape;509;p42"/>
          <p:cNvSpPr txBox="1">
            <a:spLocks noGrp="1"/>
          </p:cNvSpPr>
          <p:nvPr>
            <p:ph type="title"/>
          </p:nvPr>
        </p:nvSpPr>
        <p:spPr>
          <a:xfrm>
            <a:off x="1137127" y="654646"/>
            <a:ext cx="7886700" cy="16648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solidFill>
                  <a:srgbClr val="000072"/>
                </a:solidFill>
              </a:rPr>
              <a:t>How to Collect your Data: Nitrate Protocol (3/3)</a:t>
            </a:r>
            <a:endParaRPr/>
          </a:p>
        </p:txBody>
      </p:sp>
      <p:sp>
        <p:nvSpPr>
          <p:cNvPr id="510" name="Google Shape;510;p42"/>
          <p:cNvSpPr txBox="1">
            <a:spLocks noGrp="1"/>
          </p:cNvSpPr>
          <p:nvPr>
            <p:ph type="body" idx="2"/>
          </p:nvPr>
        </p:nvSpPr>
        <p:spPr>
          <a:xfrm>
            <a:off x="1270854" y="1808890"/>
            <a:ext cx="7449400" cy="116521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If there are low values of dissolved oxygen (e.g., less than 3.0 mg/L) and you have detected amounts of nitrate nitrogen (NO</a:t>
            </a:r>
            <a:r>
              <a:rPr lang="en-US" sz="1800" baseline="-25000"/>
              <a:t>3</a:t>
            </a:r>
            <a:r>
              <a:rPr lang="en-US" sz="1800" baseline="30000"/>
              <a:t>- </a:t>
            </a:r>
            <a:r>
              <a:rPr lang="en-US" sz="1800"/>
              <a:t>-N), you may want to measure the amounts of nitrite nitrogen (NO</a:t>
            </a:r>
            <a:r>
              <a:rPr lang="en-US" sz="1800" baseline="-25000"/>
              <a:t>2</a:t>
            </a:r>
            <a:r>
              <a:rPr lang="en-US" sz="1800" baseline="30000"/>
              <a:t>-</a:t>
            </a:r>
            <a:r>
              <a:rPr lang="en-US" sz="1800"/>
              <a:t>-N).</a:t>
            </a:r>
            <a:endParaRPr/>
          </a:p>
          <a:p>
            <a:pPr marL="228600" lvl="0" indent="-76200" algn="l" rtl="0">
              <a:lnSpc>
                <a:spcPct val="90000"/>
              </a:lnSpc>
              <a:spcBef>
                <a:spcPts val="1000"/>
              </a:spcBef>
              <a:spcAft>
                <a:spcPts val="0"/>
              </a:spcAft>
              <a:buClr>
                <a:schemeClr val="dk1"/>
              </a:buClr>
              <a:buSzPts val="2400"/>
              <a:buFont typeface="Arial"/>
              <a:buNone/>
            </a:pPr>
            <a:endParaRPr sz="2400" b="1">
              <a:solidFill>
                <a:srgbClr val="000072"/>
              </a:solidFill>
            </a:endParaRPr>
          </a:p>
          <a:p>
            <a:pPr marL="0" lvl="0" indent="0" algn="l" rtl="0">
              <a:lnSpc>
                <a:spcPct val="90000"/>
              </a:lnSpc>
              <a:spcBef>
                <a:spcPts val="1000"/>
              </a:spcBef>
              <a:spcAft>
                <a:spcPts val="0"/>
              </a:spcAft>
              <a:buClr>
                <a:schemeClr val="dk1"/>
              </a:buClr>
              <a:buSzPts val="2400"/>
              <a:buNone/>
            </a:pPr>
            <a:endParaRPr sz="2400"/>
          </a:p>
          <a:p>
            <a:pPr marL="228600" lvl="0" indent="-120650" algn="l" rtl="0">
              <a:lnSpc>
                <a:spcPct val="90000"/>
              </a:lnSpc>
              <a:spcBef>
                <a:spcPts val="1000"/>
              </a:spcBef>
              <a:spcAft>
                <a:spcPts val="0"/>
              </a:spcAft>
              <a:buClr>
                <a:schemeClr val="dk1"/>
              </a:buClr>
              <a:buSzPts val="1700"/>
              <a:buNone/>
            </a:pPr>
            <a:endParaRPr sz="1700" b="1">
              <a:solidFill>
                <a:srgbClr val="000072"/>
              </a:solidFill>
            </a:endParaRPr>
          </a:p>
          <a:p>
            <a:pPr marL="0" lvl="0" indent="0" algn="l" rtl="0">
              <a:lnSpc>
                <a:spcPct val="90000"/>
              </a:lnSpc>
              <a:spcBef>
                <a:spcPts val="1000"/>
              </a:spcBef>
              <a:spcAft>
                <a:spcPts val="0"/>
              </a:spcAft>
              <a:buClr>
                <a:schemeClr val="dk1"/>
              </a:buClr>
              <a:buSzPts val="1400"/>
              <a:buNone/>
            </a:pPr>
            <a:endParaRPr sz="1400"/>
          </a:p>
          <a:p>
            <a:pPr marL="0" lvl="0" indent="0" algn="l" rtl="0">
              <a:lnSpc>
                <a:spcPct val="90000"/>
              </a:lnSpc>
              <a:spcBef>
                <a:spcPts val="1000"/>
              </a:spcBef>
              <a:spcAft>
                <a:spcPts val="0"/>
              </a:spcAft>
              <a:buClr>
                <a:schemeClr val="dk1"/>
              </a:buClr>
              <a:buSzPts val="2100"/>
              <a:buNone/>
            </a:pPr>
            <a:endParaRPr sz="2100"/>
          </a:p>
          <a:p>
            <a:pPr marL="342900" lvl="0" indent="-222250" algn="l" rtl="0">
              <a:lnSpc>
                <a:spcPct val="90000"/>
              </a:lnSpc>
              <a:spcBef>
                <a:spcPts val="1000"/>
              </a:spcBef>
              <a:spcAft>
                <a:spcPts val="0"/>
              </a:spcAft>
              <a:buClr>
                <a:schemeClr val="dk1"/>
              </a:buClr>
              <a:buSzPts val="1900"/>
              <a:buFont typeface="Arial"/>
              <a:buNone/>
            </a:pPr>
            <a:endParaRPr sz="1900"/>
          </a:p>
          <a:p>
            <a:pPr marL="342900" lvl="0" indent="-222250" algn="l" rtl="0">
              <a:lnSpc>
                <a:spcPct val="90000"/>
              </a:lnSpc>
              <a:spcBef>
                <a:spcPts val="1000"/>
              </a:spcBef>
              <a:spcAft>
                <a:spcPts val="0"/>
              </a:spcAft>
              <a:buClr>
                <a:schemeClr val="dk1"/>
              </a:buClr>
              <a:buSzPts val="1900"/>
              <a:buFont typeface="Arial"/>
              <a:buNone/>
            </a:pPr>
            <a:endParaRPr sz="1900" b="1">
              <a:solidFill>
                <a:srgbClr val="000072"/>
              </a:solidFill>
            </a:endParaRPr>
          </a:p>
        </p:txBody>
      </p:sp>
      <p:pic>
        <p:nvPicPr>
          <p:cNvPr id="511" name="Google Shape;511;p42" descr="screen shot of daa sheet where Nitrate and Nitrite data are entered. "/>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2145215" y="2974101"/>
            <a:ext cx="5396969" cy="199934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512" name="Google Shape;512;p42"/>
          <p:cNvSpPr txBox="1"/>
          <p:nvPr/>
        </p:nvSpPr>
        <p:spPr>
          <a:xfrm>
            <a:off x="1575511" y="5786248"/>
            <a:ext cx="7448316" cy="895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Do not report any value if the water was not tested for nitrate- leave the box on the data sheet blank.  A value of 0.0 mg/L indicates that the water was tested and no nitrate was detected.</a:t>
            </a:r>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513" name="Google Shape;513;p42" descr="Caution icon emphasizing important poin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221733" y="5662350"/>
            <a:ext cx="399410" cy="40937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519" name="Google Shape;519;p43" descr="Banner: Nitrat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6620" y="12525"/>
            <a:ext cx="8063560" cy="989557"/>
          </a:xfrm>
          <a:prstGeom prst="rect">
            <a:avLst/>
          </a:prstGeom>
          <a:noFill/>
          <a:ln>
            <a:noFill/>
          </a:ln>
        </p:spPr>
      </p:pic>
      <p:pic>
        <p:nvPicPr>
          <p:cNvPr id="520" name="Google Shape;520;p43" descr="Menu: how to collect your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 y="12524"/>
            <a:ext cx="1167139" cy="6845475"/>
          </a:xfrm>
          <a:prstGeom prst="rect">
            <a:avLst/>
          </a:prstGeom>
          <a:noFill/>
          <a:ln>
            <a:noFill/>
          </a:ln>
        </p:spPr>
      </p:pic>
      <p:sp>
        <p:nvSpPr>
          <p:cNvPr id="521" name="Google Shape;521;p43"/>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Question 4</a:t>
            </a:r>
            <a:endParaRPr/>
          </a:p>
        </p:txBody>
      </p:sp>
      <p:sp>
        <p:nvSpPr>
          <p:cNvPr id="522" name="Google Shape;522;p43"/>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True or False: It is necessary to conduct quality control procedures using each of the three different methods for creating  Nitrate Nitrogen standard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528" name="Google Shape;528;p44" descr="Banner: Nitrat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6620" y="12525"/>
            <a:ext cx="8063560" cy="989557"/>
          </a:xfrm>
          <a:prstGeom prst="rect">
            <a:avLst/>
          </a:prstGeom>
          <a:noFill/>
          <a:ln>
            <a:noFill/>
          </a:ln>
        </p:spPr>
      </p:pic>
      <p:pic>
        <p:nvPicPr>
          <p:cNvPr id="529" name="Google Shape;529;p44" descr="Menu: how to collect your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 y="12524"/>
            <a:ext cx="1167139" cy="6845475"/>
          </a:xfrm>
          <a:prstGeom prst="rect">
            <a:avLst/>
          </a:prstGeom>
          <a:noFill/>
          <a:ln>
            <a:noFill/>
          </a:ln>
        </p:spPr>
      </p:pic>
      <p:sp>
        <p:nvSpPr>
          <p:cNvPr id="530" name="Google Shape;530;p44"/>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Answer to Question 4</a:t>
            </a:r>
            <a:endParaRPr/>
          </a:p>
        </p:txBody>
      </p:sp>
      <p:sp>
        <p:nvSpPr>
          <p:cNvPr id="531" name="Google Shape;531;p44"/>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True or False: It is necessary to conduct quality control procedures using each of the three different methods for creating  Nitrate Nitrogen standard</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US" sz="2400"/>
              <a:t>Answer: </a:t>
            </a:r>
            <a:r>
              <a:rPr lang="en-US" sz="2400" b="1">
                <a:solidFill>
                  <a:srgbClr val="FF0000"/>
                </a:solidFill>
              </a:rPr>
              <a:t>False! You can use any one of the three methods to prepare your standard ☺</a:t>
            </a:r>
            <a:endParaRPr sz="2400" b="1">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537" name="Google Shape;537;p45" descr="Banner: Nitrat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6620" y="12525"/>
            <a:ext cx="8063560" cy="989557"/>
          </a:xfrm>
          <a:prstGeom prst="rect">
            <a:avLst/>
          </a:prstGeom>
          <a:noFill/>
          <a:ln>
            <a:noFill/>
          </a:ln>
        </p:spPr>
      </p:pic>
      <p:pic>
        <p:nvPicPr>
          <p:cNvPr id="538" name="Google Shape;538;p45" descr="Menu: how to collect your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 y="12524"/>
            <a:ext cx="1167139" cy="6845475"/>
          </a:xfrm>
          <a:prstGeom prst="rect">
            <a:avLst/>
          </a:prstGeom>
          <a:noFill/>
          <a:ln>
            <a:noFill/>
          </a:ln>
        </p:spPr>
      </p:pic>
      <p:sp>
        <p:nvSpPr>
          <p:cNvPr id="539" name="Google Shape;539;p45"/>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Question 5</a:t>
            </a:r>
            <a:endParaRPr/>
          </a:p>
        </p:txBody>
      </p:sp>
      <p:sp>
        <p:nvSpPr>
          <p:cNvPr id="540" name="Google Shape;540;p45"/>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When you report your data to GLOBE  you will:</a:t>
            </a:r>
            <a:endParaRPr/>
          </a:p>
          <a:p>
            <a:pPr marL="0" lvl="0" indent="0" algn="l" rtl="0">
              <a:lnSpc>
                <a:spcPct val="90000"/>
              </a:lnSpc>
              <a:spcBef>
                <a:spcPts val="1000"/>
              </a:spcBef>
              <a:spcAft>
                <a:spcPts val="0"/>
              </a:spcAft>
              <a:buClr>
                <a:schemeClr val="dk1"/>
              </a:buClr>
              <a:buSzPts val="2400"/>
              <a:buNone/>
            </a:pPr>
            <a:endParaRPr sz="2400"/>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all three trials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calculated average of your three trials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range of the three trials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number you like the best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pic>
        <p:nvPicPr>
          <p:cNvPr id="546" name="Google Shape;546;p46" descr="Banner: Nitrat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6620" y="12525"/>
            <a:ext cx="8063560" cy="989557"/>
          </a:xfrm>
          <a:prstGeom prst="rect">
            <a:avLst/>
          </a:prstGeom>
          <a:noFill/>
          <a:ln>
            <a:noFill/>
          </a:ln>
        </p:spPr>
      </p:pic>
      <p:pic>
        <p:nvPicPr>
          <p:cNvPr id="547" name="Google Shape;547;p46" descr="Menu: how to collect your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 y="12524"/>
            <a:ext cx="1167139" cy="6845475"/>
          </a:xfrm>
          <a:prstGeom prst="rect">
            <a:avLst/>
          </a:prstGeom>
          <a:noFill/>
          <a:ln>
            <a:noFill/>
          </a:ln>
        </p:spPr>
      </p:pic>
      <p:sp>
        <p:nvSpPr>
          <p:cNvPr id="548" name="Google Shape;548;p46"/>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Answer to Question 5</a:t>
            </a:r>
            <a:endParaRPr/>
          </a:p>
        </p:txBody>
      </p:sp>
      <p:sp>
        <p:nvSpPr>
          <p:cNvPr id="549" name="Google Shape;549;p46"/>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When you report your data to GLOBE  you will:</a:t>
            </a:r>
            <a:endParaRPr/>
          </a:p>
          <a:p>
            <a:pPr marL="0" lvl="0" indent="0" algn="l" rtl="0">
              <a:lnSpc>
                <a:spcPct val="90000"/>
              </a:lnSpc>
              <a:spcBef>
                <a:spcPts val="1000"/>
              </a:spcBef>
              <a:spcAft>
                <a:spcPts val="0"/>
              </a:spcAft>
              <a:buClr>
                <a:schemeClr val="dk1"/>
              </a:buClr>
              <a:buSzPts val="2400"/>
              <a:buNone/>
            </a:pPr>
            <a:endParaRPr sz="2400"/>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all three trials</a:t>
            </a:r>
            <a:endParaRPr/>
          </a:p>
          <a:p>
            <a:pPr marL="457200" lvl="0" indent="-457200" algn="l" rtl="0">
              <a:lnSpc>
                <a:spcPct val="90000"/>
              </a:lnSpc>
              <a:spcBef>
                <a:spcPts val="1000"/>
              </a:spcBef>
              <a:spcAft>
                <a:spcPts val="0"/>
              </a:spcAft>
              <a:buClr>
                <a:srgbClr val="FF0000"/>
              </a:buClr>
              <a:buSzPts val="2400"/>
              <a:buFont typeface="Calibri"/>
              <a:buAutoNum type="alphaUcPeriod"/>
            </a:pPr>
            <a:r>
              <a:rPr lang="en-US" sz="2400" b="1">
                <a:solidFill>
                  <a:srgbClr val="FF0000"/>
                </a:solidFill>
              </a:rPr>
              <a:t>Report the calculated average of your three trials- correct ☺ </a:t>
            </a:r>
            <a:endParaRPr sz="2400" b="1">
              <a:solidFill>
                <a:srgbClr val="FF0000"/>
              </a:solidFill>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range of the three trials</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Report the number you like the best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555" name="Google Shape;555;p47" descr="Banner: Nitrat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6620" y="12525"/>
            <a:ext cx="8063560" cy="989557"/>
          </a:xfrm>
          <a:prstGeom prst="rect">
            <a:avLst/>
          </a:prstGeom>
          <a:noFill/>
          <a:ln>
            <a:noFill/>
          </a:ln>
        </p:spPr>
      </p:pic>
      <p:pic>
        <p:nvPicPr>
          <p:cNvPr id="556" name="Google Shape;556;p47" descr="Menu: how to collect your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 y="12524"/>
            <a:ext cx="1167139" cy="6845475"/>
          </a:xfrm>
          <a:prstGeom prst="rect">
            <a:avLst/>
          </a:prstGeom>
          <a:noFill/>
          <a:ln>
            <a:noFill/>
          </a:ln>
        </p:spPr>
      </p:pic>
      <p:sp>
        <p:nvSpPr>
          <p:cNvPr id="557" name="Google Shape;557;p47"/>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Question 6</a:t>
            </a:r>
            <a:endParaRPr/>
          </a:p>
        </p:txBody>
      </p:sp>
      <p:sp>
        <p:nvSpPr>
          <p:cNvPr id="558" name="Google Shape;558;p47"/>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To ensure accuracy and precision, each of the three measurements you obtain should be within </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10 ppm for a high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  ppm for a high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 ppm for a low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.01 ppm for a low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A and D</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B and C</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pic>
        <p:nvPicPr>
          <p:cNvPr id="564" name="Google Shape;564;p48" descr="Banner: Nitrat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6620" y="12525"/>
            <a:ext cx="8063560" cy="989557"/>
          </a:xfrm>
          <a:prstGeom prst="rect">
            <a:avLst/>
          </a:prstGeom>
          <a:noFill/>
          <a:ln>
            <a:noFill/>
          </a:ln>
        </p:spPr>
      </p:pic>
      <p:pic>
        <p:nvPicPr>
          <p:cNvPr id="565" name="Google Shape;565;p48" descr="Menu: how to collect your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 y="12524"/>
            <a:ext cx="1167139" cy="6845475"/>
          </a:xfrm>
          <a:prstGeom prst="rect">
            <a:avLst/>
          </a:prstGeom>
          <a:noFill/>
          <a:ln>
            <a:noFill/>
          </a:ln>
        </p:spPr>
      </p:pic>
      <p:sp>
        <p:nvSpPr>
          <p:cNvPr id="566" name="Google Shape;566;p48"/>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Answer to Question 6</a:t>
            </a:r>
            <a:endParaRPr/>
          </a:p>
        </p:txBody>
      </p:sp>
      <p:sp>
        <p:nvSpPr>
          <p:cNvPr id="567" name="Google Shape;567;p48"/>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To ensure accuracy and precision, each of the three measurements you obtain should be within </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10 ppm for a high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  ppm for a high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.1 ppm for a low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.01 ppm for a low range test</a:t>
            </a:r>
            <a:endParaRPr/>
          </a:p>
          <a:p>
            <a:pPr marL="457200" lvl="0" indent="-457200" algn="l" rtl="0">
              <a:lnSpc>
                <a:spcPct val="90000"/>
              </a:lnSpc>
              <a:spcBef>
                <a:spcPts val="1000"/>
              </a:spcBef>
              <a:spcAft>
                <a:spcPts val="0"/>
              </a:spcAft>
              <a:buClr>
                <a:schemeClr val="dk1"/>
              </a:buClr>
              <a:buSzPts val="2400"/>
              <a:buFont typeface="Calibri"/>
              <a:buAutoNum type="alphaUcPeriod"/>
            </a:pPr>
            <a:r>
              <a:rPr lang="en-US" sz="2400"/>
              <a:t>A and D</a:t>
            </a:r>
            <a:endParaRPr/>
          </a:p>
          <a:p>
            <a:pPr marL="457200" lvl="0" indent="-457200" algn="l" rtl="0">
              <a:lnSpc>
                <a:spcPct val="90000"/>
              </a:lnSpc>
              <a:spcBef>
                <a:spcPts val="1000"/>
              </a:spcBef>
              <a:spcAft>
                <a:spcPts val="0"/>
              </a:spcAft>
              <a:buClr>
                <a:srgbClr val="FF0000"/>
              </a:buClr>
              <a:buSzPts val="2400"/>
              <a:buFont typeface="Calibri"/>
              <a:buAutoNum type="alphaUcPeriod"/>
            </a:pPr>
            <a:r>
              <a:rPr lang="en-US" sz="2400" b="1">
                <a:solidFill>
                  <a:srgbClr val="FF0000"/>
                </a:solidFill>
              </a:rPr>
              <a:t>B and C- correct! ☺ </a:t>
            </a:r>
            <a:endParaRPr sz="2400" b="1">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pic>
        <p:nvPicPr>
          <p:cNvPr id="573" name="Google Shape;573;p49" descr="Banner: Nitrat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6620" y="12525"/>
            <a:ext cx="8063560" cy="989557"/>
          </a:xfrm>
          <a:prstGeom prst="rect">
            <a:avLst/>
          </a:prstGeom>
          <a:noFill/>
          <a:ln>
            <a:noFill/>
          </a:ln>
        </p:spPr>
      </p:pic>
      <p:pic>
        <p:nvPicPr>
          <p:cNvPr id="574" name="Google Shape;574;p49" descr="Menu: how to collect your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 y="12524"/>
            <a:ext cx="1167139" cy="6845475"/>
          </a:xfrm>
          <a:prstGeom prst="rect">
            <a:avLst/>
          </a:prstGeom>
          <a:noFill/>
          <a:ln>
            <a:noFill/>
          </a:ln>
        </p:spPr>
      </p:pic>
      <p:sp>
        <p:nvSpPr>
          <p:cNvPr id="575" name="Google Shape;575;p49"/>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Question 7</a:t>
            </a:r>
            <a:endParaRPr/>
          </a:p>
        </p:txBody>
      </p:sp>
      <p:sp>
        <p:nvSpPr>
          <p:cNvPr id="576" name="Google Shape;576;p49"/>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True/False: You don’t need to wear gloves and goggles with the Nitrate Protocol because it is a chemical kit prepared commercially and therefore safe to use without safety precautions. </a:t>
            </a:r>
            <a:endParaRPr sz="2400" b="1">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7868414" y="6536350"/>
            <a:ext cx="805197" cy="18512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6" name="Google Shape;126;p5"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991904" y="-17620"/>
            <a:ext cx="8152096" cy="1037812"/>
          </a:xfrm>
          <a:prstGeom prst="rect">
            <a:avLst/>
          </a:prstGeom>
          <a:noFill/>
          <a:ln>
            <a:noFill/>
          </a:ln>
        </p:spPr>
      </p:pic>
      <p:pic>
        <p:nvPicPr>
          <p:cNvPr id="127" name="Google Shape;127;p5" descr="Menu: What are nitrates?"/>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1" y="-17620"/>
            <a:ext cx="1190011" cy="6875620"/>
          </a:xfrm>
          <a:prstGeom prst="rect">
            <a:avLst/>
          </a:prstGeom>
          <a:noFill/>
          <a:ln>
            <a:noFill/>
          </a:ln>
        </p:spPr>
      </p:pic>
      <p:sp>
        <p:nvSpPr>
          <p:cNvPr id="128" name="Google Shape;128;p5"/>
          <p:cNvSpPr txBox="1">
            <a:spLocks noGrp="1"/>
          </p:cNvSpPr>
          <p:nvPr>
            <p:ph type="title"/>
          </p:nvPr>
        </p:nvSpPr>
        <p:spPr>
          <a:xfrm>
            <a:off x="1279219" y="64341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Nitrogen Cycle </a:t>
            </a:r>
            <a:endParaRPr/>
          </a:p>
        </p:txBody>
      </p:sp>
      <p:pic>
        <p:nvPicPr>
          <p:cNvPr id="129" name="Google Shape;129;p5" descr="Diagram of the Nitrogen cycle, showing how atmospheric nitrogen is fixed by microorganisms in the soil, then moved down the soil profile by leaching and across the landscape by run off. Excess nitrogen causes cultural eutrofication of water bodies.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548629" y="1525242"/>
            <a:ext cx="5161524" cy="3882319"/>
          </a:xfrm>
          <a:prstGeom prst="rect">
            <a:avLst/>
          </a:prstGeom>
          <a:noFill/>
          <a:ln>
            <a:noFill/>
          </a:ln>
        </p:spPr>
      </p:pic>
      <p:sp>
        <p:nvSpPr>
          <p:cNvPr id="130" name="Google Shape;130;p5"/>
          <p:cNvSpPr txBox="1"/>
          <p:nvPr/>
        </p:nvSpPr>
        <p:spPr>
          <a:xfrm>
            <a:off x="1279219" y="5407562"/>
            <a:ext cx="7643064" cy="1313914"/>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90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The nitrate form of nitrogen found in natural waters comes from the atmosphere in rain, snow, fog or dry deposition by wind, from groundwater inputs, and from surface and below surface run-off that flows off and through surrounding land cover and soils. Decay of plant or animal matter in soil or sediments creates nitrates. Human activities can greatly affect the amounts of nitrate in water bodies. Illustration of a farmer on a tractor, with nitrogen-fixing legume plants in the foreground. These plants have a symbiotic relationship with nitrogen fixing-bacteria in their roots that obtain nitrogen from the atmosphere and change it into a form that can be used by plants.</a:t>
            </a:r>
            <a:endParaRPr/>
          </a:p>
          <a:p>
            <a:pPr marL="0" marR="0" lvl="0" indent="0" algn="just"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pic>
        <p:nvPicPr>
          <p:cNvPr id="582" name="Google Shape;582;p50" descr="Banner: Nitrat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6620" y="12525"/>
            <a:ext cx="8063560" cy="989557"/>
          </a:xfrm>
          <a:prstGeom prst="rect">
            <a:avLst/>
          </a:prstGeom>
          <a:noFill/>
          <a:ln>
            <a:noFill/>
          </a:ln>
        </p:spPr>
      </p:pic>
      <p:pic>
        <p:nvPicPr>
          <p:cNvPr id="583" name="Google Shape;583;p50" descr="Menu: how to collect your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 y="12524"/>
            <a:ext cx="1167139" cy="6845475"/>
          </a:xfrm>
          <a:prstGeom prst="rect">
            <a:avLst/>
          </a:prstGeom>
          <a:noFill/>
          <a:ln>
            <a:noFill/>
          </a:ln>
        </p:spPr>
      </p:pic>
      <p:sp>
        <p:nvSpPr>
          <p:cNvPr id="584" name="Google Shape;584;p50"/>
          <p:cNvSpPr txBox="1">
            <a:spLocks noGrp="1"/>
          </p:cNvSpPr>
          <p:nvPr>
            <p:ph type="title"/>
          </p:nvPr>
        </p:nvSpPr>
        <p:spPr>
          <a:xfrm>
            <a:off x="1303480" y="7510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t>Here’s a quick review before we move onto data entry! Answer to Question 7</a:t>
            </a:r>
            <a:endParaRPr/>
          </a:p>
        </p:txBody>
      </p:sp>
      <p:sp>
        <p:nvSpPr>
          <p:cNvPr id="585" name="Google Shape;585;p50"/>
          <p:cNvSpPr txBox="1">
            <a:spLocks noGrp="1"/>
          </p:cNvSpPr>
          <p:nvPr>
            <p:ph type="body" idx="2"/>
          </p:nvPr>
        </p:nvSpPr>
        <p:spPr>
          <a:xfrm>
            <a:off x="1360630" y="2005013"/>
            <a:ext cx="693930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2400"/>
              <a:t>True/False: You don’t need to wear gloves and goggles with the Nitrate Protocol because it is a chemical kit prepared commercially and therefore safe to use without safety precautions. </a:t>
            </a:r>
            <a:endParaRPr/>
          </a:p>
          <a:p>
            <a:pPr marL="0" lvl="0" indent="0" algn="l" rtl="0">
              <a:lnSpc>
                <a:spcPct val="90000"/>
              </a:lnSpc>
              <a:spcBef>
                <a:spcPts val="1000"/>
              </a:spcBef>
              <a:spcAft>
                <a:spcPts val="0"/>
              </a:spcAft>
              <a:buClr>
                <a:srgbClr val="FF0000"/>
              </a:buClr>
              <a:buSzPts val="2400"/>
              <a:buNone/>
            </a:pPr>
            <a:r>
              <a:rPr lang="en-US" sz="2400" b="1">
                <a:solidFill>
                  <a:srgbClr val="FF0000"/>
                </a:solidFill>
              </a:rPr>
              <a:t>Answer: False! Always use gloves and goggles when conducing all GLOBE hydrosphere protocols.</a:t>
            </a:r>
            <a:endParaRPr/>
          </a:p>
          <a:p>
            <a:pPr marL="0" lvl="0" indent="0" algn="l" rtl="0">
              <a:lnSpc>
                <a:spcPct val="90000"/>
              </a:lnSpc>
              <a:spcBef>
                <a:spcPts val="1000"/>
              </a:spcBef>
              <a:spcAft>
                <a:spcPts val="0"/>
              </a:spcAft>
              <a:buClr>
                <a:schemeClr val="dk1"/>
              </a:buClr>
              <a:buSzPts val="2400"/>
              <a:buNone/>
            </a:pPr>
            <a:endParaRPr sz="2400" b="1">
              <a:solidFill>
                <a:srgbClr val="FF0000"/>
              </a:solidFill>
            </a:endParaRPr>
          </a:p>
          <a:p>
            <a:pPr marL="0" lvl="0" indent="0" algn="l" rtl="0">
              <a:lnSpc>
                <a:spcPct val="90000"/>
              </a:lnSpc>
              <a:spcBef>
                <a:spcPts val="1000"/>
              </a:spcBef>
              <a:spcAft>
                <a:spcPts val="0"/>
              </a:spcAft>
              <a:buClr>
                <a:srgbClr val="002060"/>
              </a:buClr>
              <a:buSzPts val="2400"/>
              <a:buNone/>
            </a:pPr>
            <a:r>
              <a:rPr lang="en-US" sz="2400" b="1">
                <a:solidFill>
                  <a:srgbClr val="002060"/>
                </a:solidFill>
              </a:rPr>
              <a:t>Now, let’s move onto data entry and visualization!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591" name="Google Shape;591;p51"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172278" y="-51449"/>
            <a:ext cx="7971722" cy="1012908"/>
          </a:xfrm>
          <a:prstGeom prst="rect">
            <a:avLst/>
          </a:prstGeom>
          <a:noFill/>
          <a:ln>
            <a:noFill/>
          </a:ln>
        </p:spPr>
      </p:pic>
      <p:pic>
        <p:nvPicPr>
          <p:cNvPr id="592" name="Google Shape;592;p51" descr="Menu: Entering on the GLOBE Website"/>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57218"/>
            <a:ext cx="1214122" cy="6915217"/>
          </a:xfrm>
          <a:prstGeom prst="rect">
            <a:avLst/>
          </a:prstGeom>
          <a:noFill/>
          <a:ln>
            <a:noFill/>
          </a:ln>
        </p:spPr>
      </p:pic>
      <p:sp>
        <p:nvSpPr>
          <p:cNvPr id="593" name="Google Shape;593;p51"/>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u="sng">
                <a:solidFill>
                  <a:srgbClr val="000072"/>
                </a:solidFill>
                <a:hlinkClick r:id="rId5">
                  <a:extLst>
                    <a:ext uri="{A12FA001-AC4F-418D-AE19-62706E023703}">
                      <ahyp:hlinkClr xmlns:ahyp="http://schemas.microsoft.com/office/drawing/2018/hyperlinkcolor" val="tx"/>
                    </a:ext>
                  </a:extLst>
                </a:hlinkClick>
              </a:rPr>
              <a:t>Reporting your Data </a:t>
            </a:r>
            <a:r>
              <a:rPr lang="en-US">
                <a:solidFill>
                  <a:srgbClr val="000072"/>
                </a:solidFill>
              </a:rPr>
              <a:t>to GLOBE</a:t>
            </a:r>
            <a:br>
              <a:rPr lang="en-US">
                <a:solidFill>
                  <a:srgbClr val="000072"/>
                </a:solidFill>
              </a:rPr>
            </a:br>
            <a:endParaRPr/>
          </a:p>
        </p:txBody>
      </p:sp>
      <p:sp>
        <p:nvSpPr>
          <p:cNvPr id="594" name="Google Shape;594;p51"/>
          <p:cNvSpPr txBox="1"/>
          <p:nvPr/>
        </p:nvSpPr>
        <p:spPr>
          <a:xfrm>
            <a:off x="1292861" y="1845394"/>
            <a:ext cx="3886200"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Download the Data Entry app from the </a:t>
            </a:r>
            <a:r>
              <a:rPr lang="en-US" sz="18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App Store</a:t>
            </a:r>
            <a:endParaRPr sz="18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1800"/>
              <a:buFont typeface="Arial"/>
              <a:buChar char="•"/>
            </a:pPr>
            <a:r>
              <a:rPr lang="en-US" sz="1800" b="1" u="sng">
                <a:solidFill>
                  <a:schemeClr val="hlink"/>
                </a:solidFill>
                <a:latin typeface="Calibri"/>
                <a:ea typeface="Calibri"/>
                <a:cs typeface="Calibri"/>
                <a:sym typeface="Calibri"/>
                <a:hlinkClick r:id="rId5"/>
              </a:rPr>
              <a:t>Live Data Entry</a:t>
            </a:r>
            <a:r>
              <a:rPr lang="en-US" sz="1800">
                <a:solidFill>
                  <a:schemeClr val="dk1"/>
                </a:solidFill>
                <a:latin typeface="Calibri"/>
                <a:ea typeface="Calibri"/>
                <a:cs typeface="Calibri"/>
                <a:sym typeface="Calibri"/>
              </a:rPr>
              <a:t>: These pages are for entering environmental data – collected at defined sites, according to protocol, and using approved instrumentation – for entry into the official GLOBE science database.</a:t>
            </a:r>
            <a:endParaRPr/>
          </a:p>
          <a:p>
            <a:pPr marL="228600" marR="0" lvl="0" indent="-228600" algn="l" rtl="0">
              <a:lnSpc>
                <a:spcPct val="90000"/>
              </a:lnSpc>
              <a:spcBef>
                <a:spcPts val="1000"/>
              </a:spcBef>
              <a:spcAft>
                <a:spcPts val="0"/>
              </a:spcAft>
              <a:buClr>
                <a:schemeClr val="dk1"/>
              </a:buClr>
              <a:buSzPts val="1800"/>
              <a:buFont typeface="Arial"/>
              <a:buChar char="•"/>
            </a:pPr>
            <a:r>
              <a:rPr lang="en-US" sz="1800" b="1"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Email Data Entry</a:t>
            </a:r>
            <a:r>
              <a:rPr lang="en-US" sz="1800">
                <a:solidFill>
                  <a:schemeClr val="dk1"/>
                </a:solidFill>
                <a:latin typeface="Calibri"/>
                <a:ea typeface="Calibri"/>
                <a:cs typeface="Calibri"/>
                <a:sym typeface="Calibri"/>
              </a:rPr>
              <a:t> : If connectivity is an issue, data can also be entered via email.</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 </a:t>
            </a:r>
            <a:endParaRPr/>
          </a:p>
        </p:txBody>
      </p:sp>
      <p:pic>
        <p:nvPicPr>
          <p:cNvPr id="595" name="Google Shape;595;p51" descr="Screen Shot of GLOBE Science Data Entry Mobile App"/>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633542" y="1845394"/>
            <a:ext cx="2958186" cy="435133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pic>
        <p:nvPicPr>
          <p:cNvPr id="601" name="Google Shape;601;p52" descr="Menu: Entering on the GLOBE Website"/>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0" y="-57218"/>
            <a:ext cx="1214122" cy="6915217"/>
          </a:xfrm>
          <a:prstGeom prst="rect">
            <a:avLst/>
          </a:prstGeom>
          <a:noFill/>
          <a:ln>
            <a:noFill/>
          </a:ln>
        </p:spPr>
      </p:pic>
      <p:pic>
        <p:nvPicPr>
          <p:cNvPr id="602" name="Google Shape;602;p52" descr="Banner: Nitrate Protocol"/>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172278" y="-51449"/>
            <a:ext cx="7971722" cy="1012908"/>
          </a:xfrm>
          <a:prstGeom prst="rect">
            <a:avLst/>
          </a:prstGeom>
          <a:noFill/>
          <a:ln>
            <a:noFill/>
          </a:ln>
        </p:spPr>
      </p:pic>
      <p:sp>
        <p:nvSpPr>
          <p:cNvPr id="603" name="Google Shape;603;p52"/>
          <p:cNvSpPr txBox="1">
            <a:spLocks noGrp="1"/>
          </p:cNvSpPr>
          <p:nvPr>
            <p:ph type="title"/>
          </p:nvPr>
        </p:nvSpPr>
        <p:spPr>
          <a:xfrm>
            <a:off x="1292861" y="1182612"/>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90"/>
              </a:buClr>
              <a:buSzPct val="100000"/>
              <a:buFont typeface="Calibri"/>
              <a:buNone/>
            </a:pPr>
            <a:r>
              <a:rPr lang="en-US">
                <a:solidFill>
                  <a:srgbClr val="000090"/>
                </a:solidFill>
              </a:rPr>
              <a:t>Entering your data via Live Data Entry or Data Entry Mobile App </a:t>
            </a:r>
            <a:r>
              <a:rPr lang="en-US">
                <a:solidFill>
                  <a:schemeClr val="lt1"/>
                </a:solidFill>
              </a:rPr>
              <a:t>1</a:t>
            </a:r>
            <a:br>
              <a:rPr lang="en-US">
                <a:solidFill>
                  <a:srgbClr val="000090"/>
                </a:solidFill>
              </a:rPr>
            </a:br>
            <a:br>
              <a:rPr lang="en-US">
                <a:solidFill>
                  <a:srgbClr val="000072"/>
                </a:solidFill>
              </a:rPr>
            </a:br>
            <a:endParaRPr/>
          </a:p>
        </p:txBody>
      </p:sp>
      <p:pic>
        <p:nvPicPr>
          <p:cNvPr id="604" name="Google Shape;604;p52" descr="Screenshot of data entry form. You will need to identify your sampling site. Select Integrated hydrology, and &quot;new observation&quot; to get started.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097826" y="1964987"/>
            <a:ext cx="6120626" cy="444523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pic>
        <p:nvPicPr>
          <p:cNvPr id="610" name="Google Shape;610;p53"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172278" y="-51449"/>
            <a:ext cx="7971722" cy="1012908"/>
          </a:xfrm>
          <a:prstGeom prst="rect">
            <a:avLst/>
          </a:prstGeom>
          <a:noFill/>
          <a:ln>
            <a:noFill/>
          </a:ln>
        </p:spPr>
      </p:pic>
      <p:pic>
        <p:nvPicPr>
          <p:cNvPr id="611" name="Google Shape;611;p53" descr="Menu: Entering on the GLOBE Website"/>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57218"/>
            <a:ext cx="1214122" cy="6915217"/>
          </a:xfrm>
          <a:prstGeom prst="rect">
            <a:avLst/>
          </a:prstGeom>
          <a:noFill/>
          <a:ln>
            <a:noFill/>
          </a:ln>
        </p:spPr>
      </p:pic>
      <p:sp>
        <p:nvSpPr>
          <p:cNvPr id="612" name="Google Shape;612;p53"/>
          <p:cNvSpPr txBox="1">
            <a:spLocks noGrp="1"/>
          </p:cNvSpPr>
          <p:nvPr>
            <p:ph type="title"/>
          </p:nvPr>
        </p:nvSpPr>
        <p:spPr>
          <a:xfrm>
            <a:off x="1292861" y="1182612"/>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90"/>
              </a:buClr>
              <a:buSzPct val="100000"/>
              <a:buFont typeface="Calibri"/>
              <a:buNone/>
            </a:pPr>
            <a:r>
              <a:rPr lang="en-US">
                <a:solidFill>
                  <a:srgbClr val="000090"/>
                </a:solidFill>
              </a:rPr>
              <a:t>Entering your data via Live Data Entry or Data Entry Mobile App </a:t>
            </a:r>
            <a:r>
              <a:rPr lang="en-US">
                <a:solidFill>
                  <a:schemeClr val="lt1"/>
                </a:solidFill>
              </a:rPr>
              <a:t>2</a:t>
            </a:r>
            <a:br>
              <a:rPr lang="en-US">
                <a:solidFill>
                  <a:srgbClr val="000090"/>
                </a:solidFill>
              </a:rPr>
            </a:br>
            <a:br>
              <a:rPr lang="en-US">
                <a:solidFill>
                  <a:srgbClr val="000072"/>
                </a:solidFill>
              </a:rPr>
            </a:br>
            <a:endParaRPr/>
          </a:p>
        </p:txBody>
      </p:sp>
      <p:pic>
        <p:nvPicPr>
          <p:cNvPr id="613" name="Google Shape;613;p53" descr="Screenshot of third data entry screen. You will select the status of the water body (such as Normal), select the protocol from the icon (Nitrate) and be sure to enter data that identifes the Nitrate kit that is used. Enter each measurement and click &quot;add&quot; then click send data. You are done! Want to check who else has submitted nitrate data using the GLOBE Visualization system?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596019" y="2101685"/>
            <a:ext cx="6968118" cy="465726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pic>
        <p:nvPicPr>
          <p:cNvPr id="619" name="Google Shape;619;p54"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159510" y="0"/>
            <a:ext cx="7998283" cy="1014608"/>
          </a:xfrm>
          <a:prstGeom prst="rect">
            <a:avLst/>
          </a:prstGeom>
          <a:noFill/>
          <a:ln>
            <a:noFill/>
          </a:ln>
        </p:spPr>
      </p:pic>
      <p:pic>
        <p:nvPicPr>
          <p:cNvPr id="620" name="Google Shape;620;p54" descr="Menu: Understand the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1"/>
            <a:ext cx="1159510" cy="6878011"/>
          </a:xfrm>
          <a:prstGeom prst="rect">
            <a:avLst/>
          </a:prstGeom>
          <a:noFill/>
          <a:ln>
            <a:noFill/>
          </a:ln>
        </p:spPr>
      </p:pic>
      <p:sp>
        <p:nvSpPr>
          <p:cNvPr id="621" name="Google Shape;621;p54"/>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Visualize and Retrieve Nitrate Data: 1/3</a:t>
            </a:r>
            <a:endParaRPr/>
          </a:p>
        </p:txBody>
      </p:sp>
      <p:sp>
        <p:nvSpPr>
          <p:cNvPr id="622" name="Google Shape;622;p54"/>
          <p:cNvSpPr/>
          <p:nvPr/>
        </p:nvSpPr>
        <p:spPr>
          <a:xfrm>
            <a:off x="1159510" y="1847094"/>
            <a:ext cx="78867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GLOBE provides the ability to view and interact with data measured across the world. Select our </a:t>
            </a: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visualization tool</a:t>
            </a:r>
            <a:r>
              <a:rPr lang="en-US" sz="1800">
                <a:solidFill>
                  <a:schemeClr val="dk1"/>
                </a:solidFill>
                <a:latin typeface="Calibri"/>
                <a:ea typeface="Calibri"/>
                <a:cs typeface="Calibri"/>
                <a:sym typeface="Calibri"/>
              </a:rPr>
              <a:t> to map, graph, filter and export nitrate data that have been measured across GLOBE protocols since 1995. Here are screenshots  steps you will use when you use the visualization tool: </a:t>
            </a:r>
            <a:endParaRPr/>
          </a:p>
        </p:txBody>
      </p:sp>
      <p:pic>
        <p:nvPicPr>
          <p:cNvPr id="623" name="Google Shape;623;p54" descr="Screenshot of the map interface, GLOBE visualization system.  Go to data layers and select Nitrate from dropdown menu."/>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047205" y="3106581"/>
            <a:ext cx="6222892" cy="2696587"/>
          </a:xfrm>
          <a:prstGeom prst="rect">
            <a:avLst/>
          </a:prstGeom>
          <a:noFill/>
          <a:ln>
            <a:noFill/>
          </a:ln>
        </p:spPr>
      </p:pic>
      <p:sp>
        <p:nvSpPr>
          <p:cNvPr id="624" name="Google Shape;624;p54"/>
          <p:cNvSpPr/>
          <p:nvPr/>
        </p:nvSpPr>
        <p:spPr>
          <a:xfrm>
            <a:off x="1420956" y="6100547"/>
            <a:ext cx="829672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Link to step-by-step tutorials on Using the Visualization System will assist you in finding and analyzing GLOBE data: </a:t>
            </a:r>
            <a:r>
              <a:rPr lang="en-US"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PDF version</a:t>
            </a:r>
            <a:endParaRPr sz="18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pic>
        <p:nvPicPr>
          <p:cNvPr id="630" name="Google Shape;630;p55"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159510" y="0"/>
            <a:ext cx="7998283" cy="1014608"/>
          </a:xfrm>
          <a:prstGeom prst="rect">
            <a:avLst/>
          </a:prstGeom>
          <a:noFill/>
          <a:ln>
            <a:noFill/>
          </a:ln>
        </p:spPr>
      </p:pic>
      <p:pic>
        <p:nvPicPr>
          <p:cNvPr id="631" name="Google Shape;631;p55" descr="Menu: Understand the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1"/>
            <a:ext cx="1159510" cy="6878011"/>
          </a:xfrm>
          <a:prstGeom prst="rect">
            <a:avLst/>
          </a:prstGeom>
          <a:noFill/>
          <a:ln>
            <a:noFill/>
          </a:ln>
        </p:spPr>
      </p:pic>
      <p:sp>
        <p:nvSpPr>
          <p:cNvPr id="632" name="Google Shape;632;p55"/>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Visualize and Retrieve Nitrate Data: 2/3</a:t>
            </a:r>
            <a:endParaRPr/>
          </a:p>
        </p:txBody>
      </p:sp>
      <p:sp>
        <p:nvSpPr>
          <p:cNvPr id="633" name="Google Shape;633;p55"/>
          <p:cNvSpPr txBox="1"/>
          <p:nvPr/>
        </p:nvSpPr>
        <p:spPr>
          <a:xfrm>
            <a:off x="1425084" y="1847094"/>
            <a:ext cx="7467135" cy="654729"/>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Select the sampling site for which you need  nitrate data,  and a box will open with data summary for that site. </a:t>
            </a:r>
            <a:endParaRPr/>
          </a:p>
        </p:txBody>
      </p:sp>
      <p:pic>
        <p:nvPicPr>
          <p:cNvPr id="634" name="Google Shape;634;p55" descr="Identify the date or range of dates for which you wish to examine data. Locations wehre nitrate data is available for the time period you selected will be identified by icons. "/>
          <p:cNvPicPr preferRelativeResize="0"/>
          <p:nvPr/>
        </p:nvPicPr>
        <p:blipFill rotWithShape="1">
          <a:blip r:embed="rId5">
            <a:alphaModFix/>
          </a:blip>
          <a:srcRect/>
          <a:stretch/>
        </p:blipFill>
        <p:spPr>
          <a:xfrm>
            <a:off x="1547712" y="2501823"/>
            <a:ext cx="7110296" cy="403241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pic>
        <p:nvPicPr>
          <p:cNvPr id="640" name="Google Shape;640;p56"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159510" y="0"/>
            <a:ext cx="7998283" cy="1014608"/>
          </a:xfrm>
          <a:prstGeom prst="rect">
            <a:avLst/>
          </a:prstGeom>
          <a:noFill/>
          <a:ln>
            <a:noFill/>
          </a:ln>
        </p:spPr>
      </p:pic>
      <p:pic>
        <p:nvPicPr>
          <p:cNvPr id="641" name="Google Shape;641;p56" descr="Menu: Understand the data"/>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1"/>
            <a:ext cx="1159510" cy="6878011"/>
          </a:xfrm>
          <a:prstGeom prst="rect">
            <a:avLst/>
          </a:prstGeom>
          <a:noFill/>
          <a:ln>
            <a:noFill/>
          </a:ln>
        </p:spPr>
      </p:pic>
      <p:sp>
        <p:nvSpPr>
          <p:cNvPr id="642" name="Google Shape;642;p56"/>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Visualize and Retrieve Nitrate Data: 3/3</a:t>
            </a:r>
            <a:endParaRPr/>
          </a:p>
        </p:txBody>
      </p:sp>
      <p:pic>
        <p:nvPicPr>
          <p:cNvPr id="643" name="Google Shape;643;p56" descr="Screenshot of map interface.  If you click on one of the icons, it will open to a map note providing nitrate data for that location and time. Follow instructions in the tutorial to dowload data as a .csv file for analysis. "/>
          <p:cNvPicPr preferRelativeResize="0"/>
          <p:nvPr/>
        </p:nvPicPr>
        <p:blipFill rotWithShape="1">
          <a:blip r:embed="rId5">
            <a:alphaModFix/>
          </a:blip>
          <a:srcRect/>
          <a:stretch/>
        </p:blipFill>
        <p:spPr>
          <a:xfrm>
            <a:off x="1340021" y="2053842"/>
            <a:ext cx="7583214" cy="399011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pic>
        <p:nvPicPr>
          <p:cNvPr id="649" name="Google Shape;649;p57"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126620" y="12525"/>
            <a:ext cx="8063560" cy="989557"/>
          </a:xfrm>
          <a:prstGeom prst="rect">
            <a:avLst/>
          </a:prstGeom>
          <a:noFill/>
          <a:ln>
            <a:noFill/>
          </a:ln>
        </p:spPr>
      </p:pic>
      <p:pic>
        <p:nvPicPr>
          <p:cNvPr id="650" name="Google Shape;650;p57" descr="Menu: Quiz yourself"/>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5411" y="-1"/>
            <a:ext cx="1132031" cy="6858001"/>
          </a:xfrm>
          <a:prstGeom prst="rect">
            <a:avLst/>
          </a:prstGeom>
          <a:noFill/>
          <a:ln>
            <a:noFill/>
          </a:ln>
        </p:spPr>
      </p:pic>
      <p:sp>
        <p:nvSpPr>
          <p:cNvPr id="651" name="Google Shape;651;p57"/>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800"/>
              <a:buFont typeface="Calibri"/>
              <a:buNone/>
            </a:pPr>
            <a:r>
              <a:rPr lang="en-US">
                <a:solidFill>
                  <a:srgbClr val="000090"/>
                </a:solidFill>
              </a:rPr>
              <a:t>Review questions to help you prepare to conduct the Nitrate Protocol</a:t>
            </a:r>
            <a:endParaRPr/>
          </a:p>
        </p:txBody>
      </p:sp>
      <p:pic>
        <p:nvPicPr>
          <p:cNvPr id="652" name="Google Shape;652;p57" descr="watermark of student using a probe, measuring a parameter in a bucket sample.   Artistic background to text."/>
          <p:cNvPicPr preferRelativeResize="0"/>
          <p:nvPr/>
        </p:nvPicPr>
        <p:blipFill rotWithShape="1">
          <a:blip r:embed="rId5" cstate="email">
            <a:alphaModFix amt="14000"/>
            <a:extLst>
              <a:ext uri="{28A0092B-C50C-407E-A947-70E740481C1C}">
                <a14:useLocalDpi xmlns:a14="http://schemas.microsoft.com/office/drawing/2010/main"/>
              </a:ext>
            </a:extLst>
          </a:blip>
          <a:srcRect/>
          <a:stretch/>
        </p:blipFill>
        <p:spPr>
          <a:xfrm>
            <a:off x="1159510" y="1325143"/>
            <a:ext cx="8015979" cy="5532857"/>
          </a:xfrm>
          <a:prstGeom prst="rect">
            <a:avLst/>
          </a:prstGeom>
          <a:noFill/>
          <a:ln>
            <a:noFill/>
          </a:ln>
        </p:spPr>
      </p:pic>
      <p:sp>
        <p:nvSpPr>
          <p:cNvPr id="653" name="Google Shape;653;p57"/>
          <p:cNvSpPr txBox="1">
            <a:spLocks noGrp="1"/>
          </p:cNvSpPr>
          <p:nvPr>
            <p:ph type="body" idx="1"/>
          </p:nvPr>
        </p:nvSpPr>
        <p:spPr>
          <a:xfrm>
            <a:off x="1281298" y="1915902"/>
            <a:ext cx="7528165" cy="435133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90000"/>
              </a:lnSpc>
              <a:spcBef>
                <a:spcPts val="0"/>
              </a:spcBef>
              <a:spcAft>
                <a:spcPts val="0"/>
              </a:spcAft>
              <a:buClr>
                <a:schemeClr val="dk1"/>
              </a:buClr>
              <a:buSzPct val="100000"/>
              <a:buFont typeface="Calibri"/>
              <a:buAutoNum type="arabicPeriod"/>
            </a:pPr>
            <a:r>
              <a:rPr lang="en-US" b="1"/>
              <a:t>Why are scientists interested in nitrates in water bodies?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True/false Nitrogen is found in the atmosphere, biosphere, lithosphere and hydrosphere.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is eutrophication? What role might nitrates have in the creation of eutrophic waters?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happens to dissolved oxygen in highly eutrophic waters?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are the safety precautions you should take when doing any of the hydrology protocols?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Most natural waters have nitrate levels lower than/ more than 0 mg/L NO</a:t>
            </a:r>
            <a:r>
              <a:rPr lang="en-US" b="1" baseline="-25000"/>
              <a:t>3</a:t>
            </a:r>
            <a:r>
              <a:rPr lang="en-US" b="1" baseline="30000"/>
              <a:t>- </a:t>
            </a:r>
            <a:r>
              <a:rPr lang="en-US" b="1"/>
              <a:t>-</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Why do you need to test your kit against a nitrate-nitrogen control standard?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Your three measurements should be within ___ ppm of the average if you are conducting a low range test.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do you think could cause an increase in nitrogen in a water body? What would you look for? </a:t>
            </a:r>
            <a:endParaRPr/>
          </a:p>
          <a:p>
            <a:pPr marL="228600" lvl="0" indent="-122872"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pic>
        <p:nvPicPr>
          <p:cNvPr id="659" name="Google Shape;659;p58"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126620" y="12525"/>
            <a:ext cx="8063560" cy="989557"/>
          </a:xfrm>
          <a:prstGeom prst="rect">
            <a:avLst/>
          </a:prstGeom>
          <a:noFill/>
          <a:ln>
            <a:noFill/>
          </a:ln>
        </p:spPr>
      </p:pic>
      <p:pic>
        <p:nvPicPr>
          <p:cNvPr id="660" name="Google Shape;660;p58" descr="Menu: Quiz yourself"/>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5411" y="-1"/>
            <a:ext cx="1132031" cy="6858001"/>
          </a:xfrm>
          <a:prstGeom prst="rect">
            <a:avLst/>
          </a:prstGeom>
          <a:noFill/>
          <a:ln>
            <a:noFill/>
          </a:ln>
        </p:spPr>
      </p:pic>
      <p:sp>
        <p:nvSpPr>
          <p:cNvPr id="661" name="Google Shape;661;p58"/>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800"/>
              <a:buFont typeface="Calibri"/>
              <a:buNone/>
            </a:pPr>
            <a:r>
              <a:rPr lang="en-US">
                <a:solidFill>
                  <a:srgbClr val="000090"/>
                </a:solidFill>
              </a:rPr>
              <a:t>You are done! </a:t>
            </a:r>
            <a:endParaRPr/>
          </a:p>
        </p:txBody>
      </p:sp>
      <p:pic>
        <p:nvPicPr>
          <p:cNvPr id="662" name="Google Shape;662;p58" descr="watermark of student using a probe, measuring a parameter in a bucket sample.  Artistic background to the text."/>
          <p:cNvPicPr preferRelativeResize="0"/>
          <p:nvPr/>
        </p:nvPicPr>
        <p:blipFill rotWithShape="1">
          <a:blip r:embed="rId5" cstate="email">
            <a:alphaModFix amt="14000"/>
            <a:extLst>
              <a:ext uri="{28A0092B-C50C-407E-A947-70E740481C1C}">
                <a14:useLocalDpi xmlns:a14="http://schemas.microsoft.com/office/drawing/2010/main"/>
              </a:ext>
            </a:extLst>
          </a:blip>
          <a:srcRect/>
          <a:stretch/>
        </p:blipFill>
        <p:spPr>
          <a:xfrm>
            <a:off x="1159510" y="1325143"/>
            <a:ext cx="8015979" cy="5532857"/>
          </a:xfrm>
          <a:prstGeom prst="rect">
            <a:avLst/>
          </a:prstGeom>
          <a:noFill/>
          <a:ln>
            <a:noFill/>
          </a:ln>
        </p:spPr>
      </p:pic>
      <p:sp>
        <p:nvSpPr>
          <p:cNvPr id="663" name="Google Shape;663;p58"/>
          <p:cNvSpPr txBox="1"/>
          <p:nvPr/>
        </p:nvSpPr>
        <p:spPr>
          <a:xfrm>
            <a:off x="1392673" y="1714049"/>
            <a:ext cx="7394488"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You have now completed the slide stack. If you are ready to take the quiz, sign on and take the quiz corresponding to </a:t>
            </a:r>
            <a:r>
              <a:rPr lang="en-US" sz="1600" b="1">
                <a:solidFill>
                  <a:srgbClr val="000090"/>
                </a:solidFill>
                <a:latin typeface="Calibri"/>
                <a:ea typeface="Calibri"/>
                <a:cs typeface="Calibri"/>
                <a:sym typeface="Calibri"/>
              </a:rPr>
              <a:t>Water Nitrate Protocol.</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You can also review the slide stack, post questions on the discussion board, or look at the FAQs on the next page. </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When you pass the quiz, you are ready to take </a:t>
            </a:r>
            <a:r>
              <a:rPr lang="en-US" sz="1600" b="1">
                <a:solidFill>
                  <a:srgbClr val="000090"/>
                </a:solidFill>
                <a:latin typeface="Calibri"/>
                <a:ea typeface="Calibri"/>
                <a:cs typeface="Calibri"/>
                <a:sym typeface="Calibri"/>
              </a:rPr>
              <a:t>Water Nitrate Protocol </a:t>
            </a:r>
            <a:r>
              <a:rPr lang="en-US" sz="1600">
                <a:solidFill>
                  <a:schemeClr val="dk1"/>
                </a:solidFill>
                <a:latin typeface="Calibri"/>
                <a:ea typeface="Calibri"/>
                <a:cs typeface="Calibri"/>
                <a:sym typeface="Calibri"/>
              </a:rPr>
              <a:t>measurements! </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When you are done, please complete the eTraining feedback form so that we can improve this product! Thank you!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64" name="Google Shape;664;p58" descr="screenshot of the eTraining portal, showing where you can find the eTraining Feedback form on the left menu bar.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283177" y="4521585"/>
            <a:ext cx="3986580" cy="1834609"/>
          </a:xfrm>
          <a:prstGeom prst="rect">
            <a:avLst/>
          </a:prstGeom>
          <a:noFill/>
          <a:ln>
            <a:noFill/>
          </a:ln>
        </p:spPr>
      </p:pic>
      <p:cxnSp>
        <p:nvCxnSpPr>
          <p:cNvPr id="665" name="Google Shape;665;p58" descr="arrow pointing to the eTraining Feedback form"/>
          <p:cNvCxnSpPr/>
          <p:nvPr/>
        </p:nvCxnSpPr>
        <p:spPr>
          <a:xfrm>
            <a:off x="3084071" y="4480019"/>
            <a:ext cx="1331020" cy="1179522"/>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pic>
        <p:nvPicPr>
          <p:cNvPr id="671" name="Google Shape;671;p59"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069211" y="0"/>
            <a:ext cx="8076931" cy="989556"/>
          </a:xfrm>
          <a:prstGeom prst="rect">
            <a:avLst/>
          </a:prstGeom>
          <a:noFill/>
          <a:ln>
            <a:noFill/>
          </a:ln>
        </p:spPr>
      </p:pic>
      <p:pic>
        <p:nvPicPr>
          <p:cNvPr id="672" name="Google Shape;672;p59" descr="Menu: Additional information "/>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52684" y="-12526"/>
            <a:ext cx="1221827" cy="6858000"/>
          </a:xfrm>
          <a:prstGeom prst="rect">
            <a:avLst/>
          </a:prstGeom>
          <a:noFill/>
          <a:ln>
            <a:noFill/>
          </a:ln>
        </p:spPr>
      </p:pic>
      <p:sp>
        <p:nvSpPr>
          <p:cNvPr id="673" name="Google Shape;673;p59"/>
          <p:cNvSpPr txBox="1">
            <a:spLocks noGrp="1"/>
          </p:cNvSpPr>
          <p:nvPr>
            <p:ph type="title"/>
          </p:nvPr>
        </p:nvSpPr>
        <p:spPr>
          <a:xfrm>
            <a:off x="1259442" y="77997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90"/>
              </a:buClr>
              <a:buSzPts val="2800"/>
              <a:buFont typeface="Calibri"/>
              <a:buNone/>
            </a:pPr>
            <a:r>
              <a:rPr lang="en-US">
                <a:solidFill>
                  <a:srgbClr val="000090"/>
                </a:solidFill>
              </a:rPr>
              <a:t>FAQ:  Frequently Asked Questions</a:t>
            </a:r>
            <a:endParaRPr/>
          </a:p>
        </p:txBody>
      </p:sp>
      <p:sp>
        <p:nvSpPr>
          <p:cNvPr id="674" name="Google Shape;674;p59"/>
          <p:cNvSpPr txBox="1">
            <a:spLocks noGrp="1"/>
          </p:cNvSpPr>
          <p:nvPr>
            <p:ph type="body" idx="1"/>
          </p:nvPr>
        </p:nvSpPr>
        <p:spPr>
          <a:xfrm>
            <a:off x="1441938" y="1895963"/>
            <a:ext cx="7227277"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000072"/>
              </a:buClr>
              <a:buSzPct val="100000"/>
              <a:buNone/>
            </a:pPr>
            <a:r>
              <a:rPr lang="en-US" b="1">
                <a:solidFill>
                  <a:srgbClr val="000072"/>
                </a:solidFill>
              </a:rPr>
              <a:t>Is it okay for my water to have a nitrate measurement of 0? </a:t>
            </a:r>
            <a:endParaRPr/>
          </a:p>
          <a:p>
            <a:pPr marL="0" lvl="0" indent="0" algn="l" rtl="0">
              <a:lnSpc>
                <a:spcPct val="90000"/>
              </a:lnSpc>
              <a:spcBef>
                <a:spcPts val="1000"/>
              </a:spcBef>
              <a:spcAft>
                <a:spcPts val="0"/>
              </a:spcAft>
              <a:buClr>
                <a:schemeClr val="dk1"/>
              </a:buClr>
              <a:buSzPct val="100000"/>
              <a:buNone/>
            </a:pPr>
            <a:r>
              <a:rPr lang="en-US" b="1"/>
              <a:t>Yes, a 0 ppm value indicates that the amount of nitrate (if any) in the water is below the detection limit (usually 0.1 ppm N-NO3) of the nitrate kit you are using. Many water bodies may have 0 ppm N-NO3 most of the year.</a:t>
            </a:r>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rgbClr val="000072"/>
              </a:buClr>
              <a:buSzPct val="100000"/>
              <a:buNone/>
            </a:pPr>
            <a:r>
              <a:rPr lang="en-US" b="1">
                <a:solidFill>
                  <a:srgbClr val="000072"/>
                </a:solidFill>
              </a:rPr>
              <a:t>What happens if my water turns a different color, instead of pink, during the testing process? </a:t>
            </a:r>
            <a:endParaRPr/>
          </a:p>
          <a:p>
            <a:pPr marL="0" lvl="0" indent="0" algn="l" rtl="0">
              <a:lnSpc>
                <a:spcPct val="90000"/>
              </a:lnSpc>
              <a:spcBef>
                <a:spcPts val="1000"/>
              </a:spcBef>
              <a:spcAft>
                <a:spcPts val="0"/>
              </a:spcAft>
              <a:buClr>
                <a:schemeClr val="dk1"/>
              </a:buClr>
              <a:buSzPct val="100000"/>
              <a:buNone/>
            </a:pPr>
            <a:r>
              <a:rPr lang="en-US" b="1"/>
              <a:t>You probably cannot use the kit you are currently using, as the chemicals have expired.</a:t>
            </a:r>
            <a:endParaRPr/>
          </a:p>
          <a:p>
            <a:pPr marL="0" lvl="0" indent="0" algn="l" rtl="0">
              <a:lnSpc>
                <a:spcPct val="90000"/>
              </a:lnSpc>
              <a:spcBef>
                <a:spcPts val="1000"/>
              </a:spcBef>
              <a:spcAft>
                <a:spcPts val="0"/>
              </a:spcAft>
              <a:buClr>
                <a:schemeClr val="dk1"/>
              </a:buClr>
              <a:buSzPct val="100000"/>
              <a:buNone/>
            </a:pPr>
            <a:endParaRPr b="1">
              <a:solidFill>
                <a:srgbClr val="000072"/>
              </a:solidFill>
            </a:endParaRPr>
          </a:p>
          <a:p>
            <a:pPr marL="0" lvl="0" indent="0" algn="l" rtl="0">
              <a:lnSpc>
                <a:spcPct val="90000"/>
              </a:lnSpc>
              <a:spcBef>
                <a:spcPts val="1000"/>
              </a:spcBef>
              <a:spcAft>
                <a:spcPts val="0"/>
              </a:spcAft>
              <a:buClr>
                <a:srgbClr val="000072"/>
              </a:buClr>
              <a:buSzPct val="100000"/>
              <a:buNone/>
            </a:pPr>
            <a:r>
              <a:rPr lang="en-US" b="1">
                <a:solidFill>
                  <a:srgbClr val="000072"/>
                </a:solidFill>
              </a:rPr>
              <a:t>Is it okay for nitrate values to fluctuate a lot in a short period of time? </a:t>
            </a:r>
            <a:r>
              <a:rPr lang="en-US" b="1"/>
              <a:t>Yes, after precipitation events runoff from surrounding land cover and soils containing nitrates can go into a stream, lake, or estuary and cause the nitrate levels to rise. After the storm or snow melt, the levels may decline.</a:t>
            </a:r>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rgbClr val="000072"/>
              </a:buClr>
              <a:buSzPct val="100000"/>
              <a:buNone/>
            </a:pPr>
            <a:r>
              <a:rPr lang="en-US" b="1">
                <a:solidFill>
                  <a:srgbClr val="000072"/>
                </a:solidFill>
              </a:rPr>
              <a:t>Is it OK to use a zinc-based nitrate kit? </a:t>
            </a:r>
            <a:r>
              <a:rPr lang="en-US" b="1"/>
              <a:t>Yes. While the cadmium-based kits give more accurate values in the low nitrate waters, we realize that school regulations do not allow some GLOBE schools to use the cadmium-based kits. If this is the situation at your school, use the zinc-based kits. Please designate on the site definition page the type of kit you are using. </a:t>
            </a:r>
            <a:endParaRPr b="1">
              <a:latin typeface="Arial"/>
              <a:ea typeface="Arial"/>
              <a:cs typeface="Arial"/>
              <a:sym typeface="Arial"/>
            </a:endParaRPr>
          </a:p>
          <a:p>
            <a:pPr marL="228600" lvl="0" indent="-131445" algn="l" rtl="0">
              <a:lnSpc>
                <a:spcPct val="90000"/>
              </a:lnSpc>
              <a:spcBef>
                <a:spcPts val="1000"/>
              </a:spcBef>
              <a:spcAft>
                <a:spcPts val="0"/>
              </a:spcAft>
              <a:buClr>
                <a:schemeClr val="dk1"/>
              </a:buClr>
              <a:buSzPct val="100000"/>
              <a:buNone/>
            </a:pPr>
            <a:endParaRPr/>
          </a:p>
        </p:txBody>
      </p:sp>
      <p:pic>
        <p:nvPicPr>
          <p:cNvPr id="675" name="Google Shape;675;p59" descr="Watermark Illustration of a student taking a water measurement using a probe"/>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1118480" y="1465909"/>
            <a:ext cx="7978391" cy="5421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6" name="Google Shape;136;p6" descr="Banner: Nitrate Protocol"/>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1159510" y="0"/>
            <a:ext cx="7984490" cy="1042602"/>
          </a:xfrm>
          <a:prstGeom prst="rect">
            <a:avLst/>
          </a:prstGeom>
          <a:noFill/>
          <a:ln>
            <a:noFill/>
          </a:ln>
        </p:spPr>
      </p:pic>
      <p:pic>
        <p:nvPicPr>
          <p:cNvPr id="137" name="Google Shape;137;p6" descr="Menu: Why collect nitrate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 y="0"/>
            <a:ext cx="1248103" cy="6858000"/>
          </a:xfrm>
          <a:prstGeom prst="rect">
            <a:avLst/>
          </a:prstGeom>
          <a:noFill/>
          <a:ln>
            <a:noFill/>
          </a:ln>
        </p:spPr>
      </p:pic>
      <p:sp>
        <p:nvSpPr>
          <p:cNvPr id="138" name="Google Shape;138;p6"/>
          <p:cNvSpPr txBox="1">
            <a:spLocks noGrp="1"/>
          </p:cNvSpPr>
          <p:nvPr>
            <p:ph type="title"/>
          </p:nvPr>
        </p:nvSpPr>
        <p:spPr>
          <a:xfrm>
            <a:off x="1316530" y="937544"/>
            <a:ext cx="5789930"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Why Collect Water Nitrate Data?</a:t>
            </a:r>
            <a:endParaRPr/>
          </a:p>
        </p:txBody>
      </p:sp>
      <p:sp>
        <p:nvSpPr>
          <p:cNvPr id="139" name="Google Shape;139;p6"/>
          <p:cNvSpPr txBox="1"/>
          <p:nvPr/>
        </p:nvSpPr>
        <p:spPr>
          <a:xfrm>
            <a:off x="1427624" y="1912051"/>
            <a:ext cx="4014171" cy="480904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Scientists often call nitrogen a “limiting nutrient” because when nitrogen is found in low amounts, plants use up all the available nitrogen in the water and cannot grow or reproduce anymore. So, it “limits” the amount of plants in the water. Many plants that use nitrogen are microscopic algae, or phytoplankton. Additional amounts of nitrogen added to the water may allow the plants to grow and reproduce more.</a:t>
            </a:r>
            <a:endParaRPr/>
          </a:p>
          <a:p>
            <a:pPr marL="228600" marR="0" lvl="0" indent="-11430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0" name="Google Shape;140;p6" descr="View through a100x power microscope of freshwater green algae, appearing as strands of cells.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925913" y="1912051"/>
            <a:ext cx="2805492" cy="2719464"/>
          </a:xfrm>
          <a:prstGeom prst="rect">
            <a:avLst/>
          </a:prstGeom>
          <a:noFill/>
          <a:ln>
            <a:noFill/>
          </a:ln>
        </p:spPr>
      </p:pic>
      <p:sp>
        <p:nvSpPr>
          <p:cNvPr id="141" name="Google Shape;141;p6"/>
          <p:cNvSpPr txBox="1"/>
          <p:nvPr/>
        </p:nvSpPr>
        <p:spPr>
          <a:xfrm>
            <a:off x="5925913" y="4720733"/>
            <a:ext cx="31161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Freshwater green algae, 100x.</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Credit: </a:t>
            </a:r>
            <a:r>
              <a:rPr lang="en-US" sz="1200" i="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Rozzychan~enwiki</a:t>
            </a:r>
            <a:r>
              <a:rPr lang="en-US" sz="1200" i="1">
                <a:solidFill>
                  <a:schemeClr val="dk1"/>
                </a:solidFill>
                <a:latin typeface="Calibri"/>
                <a:ea typeface="Calibri"/>
                <a:cs typeface="Calibri"/>
                <a:sym typeface="Calibri"/>
              </a:rPr>
              <a:t> , Creative Commons.</a:t>
            </a:r>
            <a:r>
              <a:rPr lang="en-US" sz="1200">
                <a:solidFill>
                  <a:schemeClr val="dk1"/>
                </a:solidFill>
                <a:latin typeface="Calibri"/>
                <a:ea typeface="Calibri"/>
                <a:cs typeface="Calibri"/>
                <a:sym typeface="Calibri"/>
              </a:rPr>
              <a:t>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pic>
        <p:nvPicPr>
          <p:cNvPr id="681" name="Google Shape;681;p60" descr="Banner: Nitrate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126619" y="0"/>
            <a:ext cx="8076931" cy="989556"/>
          </a:xfrm>
          <a:prstGeom prst="rect">
            <a:avLst/>
          </a:prstGeom>
          <a:noFill/>
          <a:ln>
            <a:noFill/>
          </a:ln>
        </p:spPr>
      </p:pic>
      <p:pic>
        <p:nvPicPr>
          <p:cNvPr id="682" name="Google Shape;682;p60" descr="Menu: Additional information "/>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52684" y="-12526"/>
            <a:ext cx="1221827" cy="6858000"/>
          </a:xfrm>
          <a:prstGeom prst="rect">
            <a:avLst/>
          </a:prstGeom>
          <a:noFill/>
          <a:ln>
            <a:noFill/>
          </a:ln>
        </p:spPr>
      </p:pic>
      <p:sp>
        <p:nvSpPr>
          <p:cNvPr id="683" name="Google Shape;683;p60"/>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2800"/>
              <a:buFont typeface="Calibri"/>
              <a:buNone/>
            </a:pPr>
            <a:r>
              <a:rPr lang="en-US">
                <a:solidFill>
                  <a:srgbClr val="1F3864"/>
                </a:solidFill>
              </a:rPr>
              <a:t>Questions for Further Research and Investigation</a:t>
            </a:r>
            <a:endParaRPr/>
          </a:p>
        </p:txBody>
      </p:sp>
      <p:sp>
        <p:nvSpPr>
          <p:cNvPr id="684" name="Google Shape;684;p60"/>
          <p:cNvSpPr txBox="1">
            <a:spLocks noGrp="1"/>
          </p:cNvSpPr>
          <p:nvPr>
            <p:ph type="body" idx="1"/>
          </p:nvPr>
        </p:nvSpPr>
        <p:spPr>
          <a:xfrm>
            <a:off x="1441938" y="1895963"/>
            <a:ext cx="722727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b="1"/>
              <a:t>Why do you think there may be a seasonal pattern in nitrate data?</a:t>
            </a:r>
            <a:endParaRPr/>
          </a:p>
          <a:p>
            <a:pPr marL="228600" lvl="0" indent="-114300" algn="l" rtl="0">
              <a:lnSpc>
                <a:spcPct val="90000"/>
              </a:lnSpc>
              <a:spcBef>
                <a:spcPts val="1000"/>
              </a:spcBef>
              <a:spcAft>
                <a:spcPts val="0"/>
              </a:spcAft>
              <a:buClr>
                <a:schemeClr val="dk1"/>
              </a:buClr>
              <a:buSzPts val="1800"/>
              <a:buNone/>
            </a:pPr>
            <a:endParaRPr b="1"/>
          </a:p>
          <a:p>
            <a:pPr marL="228600" lvl="0" indent="-228600" algn="l" rtl="0">
              <a:lnSpc>
                <a:spcPct val="90000"/>
              </a:lnSpc>
              <a:spcBef>
                <a:spcPts val="1000"/>
              </a:spcBef>
              <a:spcAft>
                <a:spcPts val="0"/>
              </a:spcAft>
              <a:buClr>
                <a:schemeClr val="dk1"/>
              </a:buClr>
              <a:buSzPts val="1800"/>
              <a:buChar char="•"/>
            </a:pPr>
            <a:r>
              <a:rPr lang="en-US" b="1"/>
              <a:t>Is there a relationship between the amount of nitrate at your site and the type of land cover in your watershed?</a:t>
            </a:r>
            <a:endParaRPr/>
          </a:p>
          <a:p>
            <a:pPr marL="228600" lvl="0" indent="-114300" algn="l" rtl="0">
              <a:lnSpc>
                <a:spcPct val="90000"/>
              </a:lnSpc>
              <a:spcBef>
                <a:spcPts val="1000"/>
              </a:spcBef>
              <a:spcAft>
                <a:spcPts val="0"/>
              </a:spcAft>
              <a:buClr>
                <a:schemeClr val="dk1"/>
              </a:buClr>
              <a:buSzPts val="1800"/>
              <a:buNone/>
            </a:pPr>
            <a:endParaRPr b="1"/>
          </a:p>
          <a:p>
            <a:pPr marL="228600" lvl="0" indent="-228600" algn="l" rtl="0">
              <a:lnSpc>
                <a:spcPct val="90000"/>
              </a:lnSpc>
              <a:spcBef>
                <a:spcPts val="1000"/>
              </a:spcBef>
              <a:spcAft>
                <a:spcPts val="0"/>
              </a:spcAft>
              <a:buClr>
                <a:schemeClr val="dk1"/>
              </a:buClr>
              <a:buSzPts val="1800"/>
              <a:buChar char="•"/>
            </a:pPr>
            <a:r>
              <a:rPr lang="en-US" b="1"/>
              <a:t>Does temperature affect the amount of nitrate in water?</a:t>
            </a:r>
            <a:endParaRPr/>
          </a:p>
          <a:p>
            <a:pPr marL="228600" lvl="0" indent="-114300" algn="l" rtl="0">
              <a:lnSpc>
                <a:spcPct val="90000"/>
              </a:lnSpc>
              <a:spcBef>
                <a:spcPts val="1000"/>
              </a:spcBef>
              <a:spcAft>
                <a:spcPts val="0"/>
              </a:spcAft>
              <a:buClr>
                <a:schemeClr val="dk1"/>
              </a:buClr>
              <a:buSzPts val="1800"/>
              <a:buNone/>
            </a:pPr>
            <a:endParaRPr b="1"/>
          </a:p>
          <a:p>
            <a:pPr marL="228600" lvl="0" indent="-228600" algn="l" rtl="0">
              <a:lnSpc>
                <a:spcPct val="90000"/>
              </a:lnSpc>
              <a:spcBef>
                <a:spcPts val="1000"/>
              </a:spcBef>
              <a:spcAft>
                <a:spcPts val="0"/>
              </a:spcAft>
              <a:buClr>
                <a:schemeClr val="dk1"/>
              </a:buClr>
              <a:buSzPts val="1800"/>
              <a:buChar char="•"/>
            </a:pPr>
            <a:r>
              <a:rPr lang="en-US" b="1"/>
              <a:t>Is there are relationship between the types of soil in the watershed and the amount of nitrate in the water body?</a:t>
            </a:r>
            <a:endParaRPr/>
          </a:p>
          <a:p>
            <a:pPr marL="228600" lvl="0" indent="-114300" algn="l" rtl="0">
              <a:lnSpc>
                <a:spcPct val="90000"/>
              </a:lnSpc>
              <a:spcBef>
                <a:spcPts val="1000"/>
              </a:spcBef>
              <a:spcAft>
                <a:spcPts val="0"/>
              </a:spcAft>
              <a:buClr>
                <a:schemeClr val="dk1"/>
              </a:buClr>
              <a:buSzPts val="1800"/>
              <a:buNone/>
            </a:pPr>
            <a:endParaRPr/>
          </a:p>
        </p:txBody>
      </p:sp>
      <p:pic>
        <p:nvPicPr>
          <p:cNvPr id="685" name="Google Shape;685;p60" descr="watermark Illustration of a student taking a water measurement using a probe"/>
          <p:cNvPicPr preferRelativeResize="0"/>
          <p:nvPr/>
        </p:nvPicPr>
        <p:blipFill rotWithShape="1">
          <a:blip r:embed="rId5" cstate="email">
            <a:alphaModFix amt="15000"/>
            <a:extLst>
              <a:ext uri="{28A0092B-C50C-407E-A947-70E740481C1C}">
                <a14:useLocalDpi xmlns:a14="http://schemas.microsoft.com/office/drawing/2010/main"/>
              </a:ext>
            </a:extLst>
          </a:blip>
          <a:srcRect/>
          <a:stretch/>
        </p:blipFill>
        <p:spPr>
          <a:xfrm>
            <a:off x="1165609" y="1436975"/>
            <a:ext cx="7978391" cy="54210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690" name="Google Shape;690;p61" descr="Watermark Illustration of a student taking a water measurement using a probe"/>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1137398" y="1424449"/>
            <a:ext cx="7978391" cy="5421025"/>
          </a:xfrm>
          <a:prstGeom prst="rect">
            <a:avLst/>
          </a:prstGeom>
          <a:noFill/>
          <a:ln>
            <a:noFill/>
          </a:ln>
        </p:spPr>
      </p:pic>
      <p:sp>
        <p:nvSpPr>
          <p:cNvPr id="691" name="Google Shape;691;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pic>
        <p:nvPicPr>
          <p:cNvPr id="692" name="Google Shape;692;p61" descr="Banner: Nitrate Protocol"/>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098804" y="0"/>
            <a:ext cx="8076931" cy="989556"/>
          </a:xfrm>
          <a:prstGeom prst="rect">
            <a:avLst/>
          </a:prstGeom>
          <a:noFill/>
          <a:ln>
            <a:noFill/>
          </a:ln>
        </p:spPr>
      </p:pic>
      <p:pic>
        <p:nvPicPr>
          <p:cNvPr id="693" name="Google Shape;693;p61" descr="Menu: Additional information "/>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52684" y="-12526"/>
            <a:ext cx="1221827" cy="6858000"/>
          </a:xfrm>
          <a:prstGeom prst="rect">
            <a:avLst/>
          </a:prstGeom>
          <a:noFill/>
          <a:ln>
            <a:noFill/>
          </a:ln>
        </p:spPr>
      </p:pic>
      <p:sp>
        <p:nvSpPr>
          <p:cNvPr id="694" name="Google Shape;694;p61"/>
          <p:cNvSpPr txBox="1">
            <a:spLocks noGrp="1"/>
          </p:cNvSpPr>
          <p:nvPr>
            <p:ph type="title"/>
          </p:nvPr>
        </p:nvSpPr>
        <p:spPr>
          <a:xfrm>
            <a:off x="1229089" y="1169885"/>
            <a:ext cx="7886700" cy="120477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br>
              <a:rPr lang="en-US" sz="2700">
                <a:latin typeface="Calibri"/>
                <a:ea typeface="Calibri"/>
                <a:cs typeface="Calibri"/>
                <a:sym typeface="Calibri"/>
              </a:rPr>
            </a:br>
            <a:r>
              <a:rPr lang="en-US" sz="2700">
                <a:latin typeface="Calibri"/>
                <a:ea typeface="Calibri"/>
                <a:cs typeface="Calibri"/>
                <a:sym typeface="Calibri"/>
              </a:rPr>
              <a:t>We want your Feedback! </a:t>
            </a:r>
            <a:br>
              <a:rPr lang="en-US" sz="2700">
                <a:latin typeface="Calibri"/>
                <a:ea typeface="Calibri"/>
                <a:cs typeface="Calibri"/>
                <a:sym typeface="Calibri"/>
              </a:rPr>
            </a:br>
            <a:br>
              <a:rPr lang="en-US" sz="2000">
                <a:latin typeface="Calibri"/>
                <a:ea typeface="Calibri"/>
                <a:cs typeface="Calibri"/>
                <a:sym typeface="Calibri"/>
              </a:rPr>
            </a:br>
            <a:r>
              <a:rPr lang="en-US" sz="2000" b="0">
                <a:latin typeface="Calibri"/>
                <a:ea typeface="Calibri"/>
                <a:cs typeface="Calibri"/>
                <a:sym typeface="Calibri"/>
              </a:rPr>
              <a:t>Please provide us with feedback about this module. This is a community project and we welcome your comments, suggestions and edits! Comment here:</a:t>
            </a:r>
            <a:br>
              <a:rPr lang="en-US" sz="2000" b="0">
                <a:latin typeface="Calibri"/>
                <a:ea typeface="Calibri"/>
                <a:cs typeface="Calibri"/>
                <a:sym typeface="Calibri"/>
              </a:rPr>
            </a:br>
            <a:r>
              <a:rPr lang="en-US" sz="2000" u="sng">
                <a:solidFill>
                  <a:schemeClr val="hlink"/>
                </a:solidFill>
                <a:latin typeface="Calibri"/>
                <a:ea typeface="Calibri"/>
                <a:cs typeface="Calibri"/>
                <a:sym typeface="Calibri"/>
                <a:hlinkClick r:id="rId6"/>
              </a:rPr>
              <a:t>Training</a:t>
            </a:r>
            <a:r>
              <a:rPr lang="en-US" sz="2000"/>
              <a:t>@nasaglobe.org</a:t>
            </a:r>
            <a:br>
              <a:rPr lang="en-US" sz="2000">
                <a:latin typeface="Calibri"/>
                <a:ea typeface="Calibri"/>
                <a:cs typeface="Calibri"/>
                <a:sym typeface="Calibri"/>
              </a:rPr>
            </a:br>
            <a:br>
              <a:rPr lang="en-US" sz="2000">
                <a:latin typeface="Calibri"/>
                <a:ea typeface="Calibri"/>
                <a:cs typeface="Calibri"/>
                <a:sym typeface="Calibri"/>
              </a:rPr>
            </a:br>
            <a:r>
              <a:rPr lang="en-US" sz="2000"/>
              <a:t>Questions about module content? Contact GLOBE: </a:t>
            </a:r>
            <a:r>
              <a:rPr lang="en-US" sz="2000" u="sng">
                <a:solidFill>
                  <a:schemeClr val="hlink"/>
                </a:solidFill>
                <a:hlinkClick r:id="rId7"/>
              </a:rPr>
              <a:t>help@nasaglobe.</a:t>
            </a:r>
            <a:r>
              <a:rPr lang="en-US" sz="2000">
                <a:solidFill>
                  <a:srgbClr val="1F3864"/>
                </a:solidFill>
              </a:rPr>
              <a:t>org</a:t>
            </a:r>
            <a:endParaRPr sz="2000">
              <a:solidFill>
                <a:srgbClr val="1F3864"/>
              </a:solidFill>
              <a:latin typeface="Calibri"/>
              <a:ea typeface="Calibri"/>
              <a:cs typeface="Calibri"/>
              <a:sym typeface="Calibri"/>
            </a:endParaRPr>
          </a:p>
        </p:txBody>
      </p:sp>
      <p:sp>
        <p:nvSpPr>
          <p:cNvPr id="695" name="Google Shape;695;p61"/>
          <p:cNvSpPr txBox="1">
            <a:spLocks noGrp="1"/>
          </p:cNvSpPr>
          <p:nvPr>
            <p:ph type="body" idx="1"/>
          </p:nvPr>
        </p:nvSpPr>
        <p:spPr>
          <a:xfrm>
            <a:off x="1288073" y="2802147"/>
            <a:ext cx="7827716" cy="4357433"/>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Clr>
                <a:schemeClr val="dk1"/>
              </a:buClr>
              <a:buSzPct val="100000"/>
              <a:buNone/>
            </a:pPr>
            <a:r>
              <a:rPr lang="en-US" sz="2900" b="1"/>
              <a:t>Credits</a:t>
            </a:r>
            <a:endParaRPr/>
          </a:p>
          <a:p>
            <a:pPr marL="0" lvl="0" indent="0" algn="l" rtl="0">
              <a:lnSpc>
                <a:spcPct val="90000"/>
              </a:lnSpc>
              <a:spcBef>
                <a:spcPts val="1000"/>
              </a:spcBef>
              <a:spcAft>
                <a:spcPts val="0"/>
              </a:spcAft>
              <a:buClr>
                <a:schemeClr val="dk1"/>
              </a:buClr>
              <a:buSzPct val="100000"/>
              <a:buNone/>
            </a:pPr>
            <a:r>
              <a:rPr lang="en-US" sz="2900" b="1"/>
              <a:t>Slides:  </a:t>
            </a:r>
            <a:endParaRPr/>
          </a:p>
          <a:p>
            <a:pPr marL="0" lvl="0" indent="0" algn="l" rtl="0">
              <a:lnSpc>
                <a:spcPct val="100000"/>
              </a:lnSpc>
              <a:spcBef>
                <a:spcPts val="1000"/>
              </a:spcBef>
              <a:spcAft>
                <a:spcPts val="0"/>
              </a:spcAft>
              <a:buClr>
                <a:schemeClr val="dk1"/>
              </a:buClr>
              <a:buSzPct val="100000"/>
              <a:buNone/>
            </a:pPr>
            <a:r>
              <a:rPr lang="en-US" sz="2900"/>
              <a:t>Russanne Low, Ph.D., University of Nebraska-Lincoln, USA </a:t>
            </a:r>
            <a:endParaRPr/>
          </a:p>
          <a:p>
            <a:pPr marL="0" lvl="0" indent="0" algn="l" rtl="0">
              <a:lnSpc>
                <a:spcPct val="100000"/>
              </a:lnSpc>
              <a:spcBef>
                <a:spcPts val="1000"/>
              </a:spcBef>
              <a:spcAft>
                <a:spcPts val="0"/>
              </a:spcAft>
              <a:buClr>
                <a:schemeClr val="dk1"/>
              </a:buClr>
              <a:buSzPct val="100000"/>
              <a:buNone/>
            </a:pPr>
            <a:r>
              <a:rPr lang="en-US" sz="2900"/>
              <a:t>Rebecca Boger, Ph.D., Brooklyn College, NYC, USA</a:t>
            </a:r>
            <a:endParaRPr/>
          </a:p>
          <a:p>
            <a:pPr marL="0" lvl="0" indent="0" algn="l" rtl="0">
              <a:lnSpc>
                <a:spcPct val="90000"/>
              </a:lnSpc>
              <a:spcBef>
                <a:spcPts val="1000"/>
              </a:spcBef>
              <a:spcAft>
                <a:spcPts val="0"/>
              </a:spcAft>
              <a:buClr>
                <a:schemeClr val="dk1"/>
              </a:buClr>
              <a:buSzPct val="100000"/>
              <a:buNone/>
            </a:pPr>
            <a:r>
              <a:rPr lang="en-US" sz="2900" b="1"/>
              <a:t>Photos: </a:t>
            </a:r>
            <a:r>
              <a:rPr lang="en-US" sz="2900"/>
              <a:t>Russanne Low</a:t>
            </a:r>
            <a:endParaRPr/>
          </a:p>
          <a:p>
            <a:pPr marL="0" lvl="0" indent="0" algn="l" rtl="0">
              <a:lnSpc>
                <a:spcPct val="90000"/>
              </a:lnSpc>
              <a:spcBef>
                <a:spcPts val="1000"/>
              </a:spcBef>
              <a:spcAft>
                <a:spcPts val="0"/>
              </a:spcAft>
              <a:buClr>
                <a:schemeClr val="dk1"/>
              </a:buClr>
              <a:buSzPct val="100000"/>
              <a:buNone/>
            </a:pPr>
            <a:r>
              <a:rPr lang="en-US" sz="2900" b="1"/>
              <a:t>Art: </a:t>
            </a:r>
            <a:r>
              <a:rPr lang="en-US" sz="2900"/>
              <a:t>Jenn Glaser, </a:t>
            </a:r>
            <a:r>
              <a:rPr lang="en-US" sz="2900" i="1"/>
              <a:t>ScribeArts</a:t>
            </a:r>
            <a:endParaRPr/>
          </a:p>
          <a:p>
            <a:pPr marL="0" lvl="0" indent="0" algn="l" rtl="0">
              <a:lnSpc>
                <a:spcPct val="90000"/>
              </a:lnSpc>
              <a:spcBef>
                <a:spcPts val="1000"/>
              </a:spcBef>
              <a:spcAft>
                <a:spcPts val="0"/>
              </a:spcAft>
              <a:buClr>
                <a:schemeClr val="dk1"/>
              </a:buClr>
              <a:buSzPct val="100000"/>
              <a:buNone/>
            </a:pPr>
            <a:r>
              <a:rPr lang="en-US" sz="2900" b="1"/>
              <a:t>More Information:</a:t>
            </a:r>
            <a:endParaRPr/>
          </a:p>
          <a:p>
            <a:pPr marL="0" lvl="0" indent="0" algn="l" rtl="0">
              <a:lnSpc>
                <a:spcPct val="90000"/>
              </a:lnSpc>
              <a:spcBef>
                <a:spcPts val="1000"/>
              </a:spcBef>
              <a:spcAft>
                <a:spcPts val="0"/>
              </a:spcAft>
              <a:buClr>
                <a:schemeClr val="dk1"/>
              </a:buClr>
              <a:buSzPct val="100000"/>
              <a:buNone/>
            </a:pPr>
            <a:r>
              <a:rPr lang="en-US" sz="2900" b="1" u="sng">
                <a:solidFill>
                  <a:schemeClr val="hlink"/>
                </a:solidFill>
                <a:hlinkClick r:id="rId8"/>
              </a:rPr>
              <a:t>The GLOBE Program</a:t>
            </a:r>
            <a:r>
              <a:rPr lang="en-US" sz="2900" b="1"/>
              <a:t>, </a:t>
            </a:r>
            <a:r>
              <a:rPr lang="en-US" sz="2900" b="1" u="sng">
                <a:solidFill>
                  <a:schemeClr val="hlink"/>
                </a:solidFill>
                <a:hlinkClick r:id="rId9"/>
              </a:rPr>
              <a:t>NASA Earth Science </a:t>
            </a:r>
            <a:endParaRPr sz="2900" b="1"/>
          </a:p>
          <a:p>
            <a:pPr marL="0" lvl="0" indent="0" algn="l" rtl="0">
              <a:lnSpc>
                <a:spcPct val="90000"/>
              </a:lnSpc>
              <a:spcBef>
                <a:spcPts val="1000"/>
              </a:spcBef>
              <a:spcAft>
                <a:spcPts val="0"/>
              </a:spcAft>
              <a:buClr>
                <a:schemeClr val="dk1"/>
              </a:buClr>
              <a:buSzPct val="100000"/>
              <a:buNone/>
            </a:pPr>
            <a:r>
              <a:rPr lang="en-US" sz="2900" b="1" u="sng">
                <a:solidFill>
                  <a:schemeClr val="hlink"/>
                </a:solidFill>
                <a:hlinkClick r:id="rId10"/>
              </a:rPr>
              <a:t>NASA Global Climate Change: Vital Signs of the Planet</a:t>
            </a:r>
            <a:endParaRPr sz="2900" b="1"/>
          </a:p>
          <a:p>
            <a:pPr marL="0" lvl="0" indent="0" algn="l" rtl="0">
              <a:lnSpc>
                <a:spcPct val="90000"/>
              </a:lnSpc>
              <a:spcBef>
                <a:spcPts val="1000"/>
              </a:spcBef>
              <a:spcAft>
                <a:spcPts val="0"/>
              </a:spcAft>
              <a:buClr>
                <a:schemeClr val="dk1"/>
              </a:buClr>
              <a:buSzPct val="100000"/>
              <a:buNone/>
            </a:pPr>
            <a:r>
              <a:rPr lang="en-US" sz="2900" b="1"/>
              <a:t>The GLOBE Program is sponsored by these organizations:</a:t>
            </a:r>
            <a:endParaRPr/>
          </a:p>
          <a:p>
            <a:pPr marL="0" lvl="0" indent="0" algn="l" rtl="0">
              <a:lnSpc>
                <a:spcPct val="90000"/>
              </a:lnSpc>
              <a:spcBef>
                <a:spcPts val="1000"/>
              </a:spcBef>
              <a:spcAft>
                <a:spcPts val="0"/>
              </a:spcAft>
              <a:buClr>
                <a:schemeClr val="dk1"/>
              </a:buClr>
              <a:buSzPct val="100000"/>
              <a:buNone/>
            </a:pPr>
            <a:endParaRPr sz="2900" b="1"/>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chemeClr val="dk1"/>
              </a:buClr>
              <a:buSzPct val="100000"/>
              <a:buNone/>
            </a:pPr>
            <a:endParaRPr sz="1600" b="1"/>
          </a:p>
          <a:p>
            <a:pPr marL="0" lvl="0" indent="0" algn="l" rtl="0">
              <a:lnSpc>
                <a:spcPct val="90000"/>
              </a:lnSpc>
              <a:spcBef>
                <a:spcPts val="1000"/>
              </a:spcBef>
              <a:spcAft>
                <a:spcPts val="0"/>
              </a:spcAft>
              <a:buClr>
                <a:srgbClr val="000000"/>
              </a:buClr>
              <a:buSzPct val="100000"/>
              <a:buNone/>
            </a:pPr>
            <a:r>
              <a:rPr lang="en-US" sz="2500" i="1">
                <a:solidFill>
                  <a:srgbClr val="000000"/>
                </a:solidFill>
              </a:rPr>
              <a:t>Version 4/29/20. If you edit and modify this slide set for use for educational purposes, please note “modified by (and your name and date)“  on this page. Thank you</a:t>
            </a:r>
            <a:r>
              <a:rPr lang="en-US" sz="1600" i="1">
                <a:solidFill>
                  <a:srgbClr val="000000"/>
                </a:solidFill>
              </a:rPr>
              <a:t>.</a:t>
            </a:r>
            <a:endParaRPr sz="1600" b="1"/>
          </a:p>
          <a:p>
            <a:pPr marL="228600" lvl="0" indent="-180340" algn="l" rtl="0">
              <a:lnSpc>
                <a:spcPct val="90000"/>
              </a:lnSpc>
              <a:spcBef>
                <a:spcPts val="1000"/>
              </a:spcBef>
              <a:spcAft>
                <a:spcPts val="0"/>
              </a:spcAft>
              <a:buClr>
                <a:schemeClr val="dk1"/>
              </a:buClr>
              <a:buSzPct val="100000"/>
              <a:buNone/>
            </a:pPr>
            <a:endParaRPr sz="1600" i="1"/>
          </a:p>
          <a:p>
            <a:pPr marL="0" lvl="0" indent="0" algn="l" rtl="0">
              <a:lnSpc>
                <a:spcPct val="90000"/>
              </a:lnSpc>
              <a:spcBef>
                <a:spcPts val="1000"/>
              </a:spcBef>
              <a:spcAft>
                <a:spcPts val="0"/>
              </a:spcAft>
              <a:buClr>
                <a:schemeClr val="dk1"/>
              </a:buClr>
              <a:buSzPct val="100000"/>
              <a:buNone/>
            </a:pPr>
            <a:r>
              <a:rPr lang="en-US" sz="1600" b="1"/>
              <a:t> </a:t>
            </a:r>
            <a:endParaRPr/>
          </a:p>
          <a:p>
            <a:pPr marL="0" marR="0" lvl="0" indent="0" algn="l" rtl="0">
              <a:lnSpc>
                <a:spcPct val="100000"/>
              </a:lnSpc>
              <a:spcBef>
                <a:spcPts val="0"/>
              </a:spcBef>
              <a:spcAft>
                <a:spcPts val="0"/>
              </a:spcAft>
              <a:buClr>
                <a:schemeClr val="dk1"/>
              </a:buClr>
              <a:buSzPct val="100000"/>
              <a:buFont typeface="Calibri"/>
              <a:buNone/>
            </a:pPr>
            <a:endParaRPr sz="1600"/>
          </a:p>
        </p:txBody>
      </p:sp>
      <p:pic>
        <p:nvPicPr>
          <p:cNvPr id="696" name="Google Shape;696;p61" descr="Logos for NASA, NOAA, NSF and the U.S. Department of State."/>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3610211" y="5568300"/>
            <a:ext cx="2505227" cy="5242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7" name="Google Shape;147;p7" descr="Banner: Nitrate Protocol"/>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1159510" y="0"/>
            <a:ext cx="7984490" cy="1042602"/>
          </a:xfrm>
          <a:prstGeom prst="rect">
            <a:avLst/>
          </a:prstGeom>
          <a:noFill/>
          <a:ln>
            <a:noFill/>
          </a:ln>
        </p:spPr>
      </p:pic>
      <p:pic>
        <p:nvPicPr>
          <p:cNvPr id="148" name="Google Shape;148;p7" descr="Menu: Why collect nitrate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 y="0"/>
            <a:ext cx="1248103" cy="6858000"/>
          </a:xfrm>
          <a:prstGeom prst="rect">
            <a:avLst/>
          </a:prstGeom>
          <a:noFill/>
          <a:ln>
            <a:noFill/>
          </a:ln>
        </p:spPr>
      </p:pic>
      <p:sp>
        <p:nvSpPr>
          <p:cNvPr id="149" name="Google Shape;149;p7"/>
          <p:cNvSpPr txBox="1">
            <a:spLocks noGrp="1"/>
          </p:cNvSpPr>
          <p:nvPr>
            <p:ph type="title"/>
          </p:nvPr>
        </p:nvSpPr>
        <p:spPr>
          <a:xfrm>
            <a:off x="1316530" y="1042602"/>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Nitrates play a role in Cultural Eutrophication of Water Bodies </a:t>
            </a:r>
            <a:endParaRPr/>
          </a:p>
        </p:txBody>
      </p:sp>
      <p:sp>
        <p:nvSpPr>
          <p:cNvPr id="150" name="Google Shape;150;p7"/>
          <p:cNvSpPr txBox="1"/>
          <p:nvPr/>
        </p:nvSpPr>
        <p:spPr>
          <a:xfrm>
            <a:off x="1427624" y="2045117"/>
            <a:ext cx="4120781" cy="480904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600"/>
              <a:buFont typeface="Arial"/>
              <a:buNone/>
            </a:pPr>
            <a:r>
              <a:rPr lang="en-US" sz="1600">
                <a:solidFill>
                  <a:schemeClr val="dk1"/>
                </a:solidFill>
                <a:latin typeface="Calibri"/>
                <a:ea typeface="Calibri"/>
                <a:cs typeface="Calibri"/>
                <a:sym typeface="Calibri"/>
              </a:rPr>
              <a:t>When an excess amount of a limiting nutrient such as nitrogen is added to a lake, stream, or estuary the water becomes highly productive. This may cause tremendous growth of algae and other plants. This process of enriching the water is called </a:t>
            </a:r>
            <a:r>
              <a:rPr lang="en-US" sz="1600" i="1">
                <a:solidFill>
                  <a:schemeClr val="dk1"/>
                </a:solidFill>
                <a:latin typeface="Calibri"/>
                <a:ea typeface="Calibri"/>
                <a:cs typeface="Calibri"/>
                <a:sym typeface="Calibri"/>
              </a:rPr>
              <a:t>eutrophication. </a:t>
            </a:r>
            <a:r>
              <a:rPr lang="en-US" sz="1600">
                <a:solidFill>
                  <a:schemeClr val="dk1"/>
                </a:solidFill>
                <a:latin typeface="Calibri"/>
                <a:ea typeface="Calibri"/>
                <a:cs typeface="Calibri"/>
                <a:sym typeface="Calibri"/>
              </a:rPr>
              <a:t>The resulting excess plant growth can cause taste and odor problems in lakes used for drinking water or can cause nuisance problems for users of the water body.</a:t>
            </a:r>
            <a:endParaRPr/>
          </a:p>
          <a:p>
            <a:pPr marL="0" marR="0" lvl="0" indent="0" algn="just" rtl="0">
              <a:lnSpc>
                <a:spcPct val="90000"/>
              </a:lnSpc>
              <a:spcBef>
                <a:spcPts val="1000"/>
              </a:spcBef>
              <a:spcAft>
                <a:spcPts val="0"/>
              </a:spcAft>
              <a:buClr>
                <a:schemeClr val="dk1"/>
              </a:buClr>
              <a:buSzPts val="1600"/>
              <a:buFont typeface="Arial"/>
              <a:buNone/>
            </a:pPr>
            <a:r>
              <a:rPr lang="en-US" sz="1600">
                <a:solidFill>
                  <a:schemeClr val="dk1"/>
                </a:solidFill>
                <a:latin typeface="Calibri"/>
                <a:ea typeface="Calibri"/>
                <a:cs typeface="Calibri"/>
                <a:sym typeface="Calibri"/>
              </a:rPr>
              <a:t>Although plants and algae add valuable oxygen to the water, overgrowth can potentially lead to reduced light levels in the water body. As plants and algae die and decay, bacteria multiply and use the dissolved oxygen in the water. The amount of available dissolved oxygen in the water may become very low and harm fish and other aquatic animals.</a:t>
            </a:r>
            <a:endParaRPr sz="1600" b="1">
              <a:solidFill>
                <a:srgbClr val="000072"/>
              </a:solidFill>
              <a:latin typeface="Calibri"/>
              <a:ea typeface="Calibri"/>
              <a:cs typeface="Calibri"/>
              <a:sym typeface="Calibri"/>
            </a:endParaRPr>
          </a:p>
          <a:p>
            <a:pPr marL="228600" marR="0" lvl="0" indent="-114300" algn="l"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151" name="Google Shape;151;p7" descr="Conceptual diagram of a eutrophic water column with microscopic algae enlarged for emphasi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47889" y="1818123"/>
            <a:ext cx="1832428" cy="4264356"/>
          </a:xfrm>
          <a:prstGeom prst="rect">
            <a:avLst/>
          </a:prstGeom>
          <a:noFill/>
          <a:ln>
            <a:noFill/>
          </a:ln>
        </p:spPr>
      </p:pic>
      <p:sp>
        <p:nvSpPr>
          <p:cNvPr id="152" name="Google Shape;152;p7"/>
          <p:cNvSpPr txBox="1"/>
          <p:nvPr/>
        </p:nvSpPr>
        <p:spPr>
          <a:xfrm>
            <a:off x="5548405" y="6082479"/>
            <a:ext cx="310065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Conceptual Diagram: Eutrophic water column</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 with microscopic algae enlarged for emphasis.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sldNum" idx="12"/>
          </p:nvPr>
        </p:nvSpPr>
        <p:spPr>
          <a:xfrm>
            <a:off x="6521998" y="5041723"/>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8" name="Google Shape;158;p8" descr="Banner: Nitrate Protocol"/>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1034846" y="-2"/>
            <a:ext cx="8109153" cy="1044449"/>
          </a:xfrm>
          <a:prstGeom prst="rect">
            <a:avLst/>
          </a:prstGeom>
          <a:noFill/>
          <a:ln>
            <a:noFill/>
          </a:ln>
        </p:spPr>
      </p:pic>
      <p:pic>
        <p:nvPicPr>
          <p:cNvPr id="159" name="Google Shape;159;p8" descr="Menu: How your measurements can help"/>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38087" y="-1"/>
            <a:ext cx="1187229" cy="6858001"/>
          </a:xfrm>
          <a:prstGeom prst="rect">
            <a:avLst/>
          </a:prstGeom>
          <a:noFill/>
          <a:ln>
            <a:noFill/>
          </a:ln>
        </p:spPr>
      </p:pic>
      <p:sp>
        <p:nvSpPr>
          <p:cNvPr id="160" name="Google Shape;160;p8"/>
          <p:cNvSpPr txBox="1">
            <a:spLocks noGrp="1"/>
          </p:cNvSpPr>
          <p:nvPr>
            <p:ph type="title"/>
          </p:nvPr>
        </p:nvSpPr>
        <p:spPr>
          <a:xfrm>
            <a:off x="1246866" y="751645"/>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Case Study: Chesapeake Bay, USA-1</a:t>
            </a:r>
            <a:endParaRPr/>
          </a:p>
        </p:txBody>
      </p:sp>
      <p:sp>
        <p:nvSpPr>
          <p:cNvPr id="161" name="Google Shape;161;p8" descr="Map of dissolved Oxygen concentration in mg/L, by depth. Chesapeake Bay, Maryland, USA. The image shows how dissolved oxygen entering the bay from one of the rivers to the west  has little to no dissolved oxygen, and causes a dead zone in the bay. "/>
          <p:cNvSpPr txBox="1"/>
          <p:nvPr/>
        </p:nvSpPr>
        <p:spPr>
          <a:xfrm>
            <a:off x="1313663" y="1600802"/>
            <a:ext cx="4120781" cy="5415459"/>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just" rtl="0">
              <a:lnSpc>
                <a:spcPct val="90000"/>
              </a:lnSpc>
              <a:spcBef>
                <a:spcPts val="0"/>
              </a:spcBef>
              <a:spcAft>
                <a:spcPts val="0"/>
              </a:spcAft>
              <a:buClr>
                <a:schemeClr val="dk1"/>
              </a:buClr>
              <a:buSzPct val="100000"/>
              <a:buFont typeface="Arial"/>
              <a:buNone/>
            </a:pPr>
            <a:r>
              <a:rPr lang="en-US" sz="1800">
                <a:solidFill>
                  <a:schemeClr val="dk1"/>
                </a:solidFill>
                <a:latin typeface="Calibri"/>
                <a:ea typeface="Calibri"/>
                <a:cs typeface="Calibri"/>
                <a:sym typeface="Calibri"/>
              </a:rPr>
              <a:t>The Chesapeake Bay is the largest estuary in the United States, located on the Mid-Atlantic Seaboard (Delaware, Maryland, Virginia). In summer 2004, a dead zone spanned more than a third of the Chesapeake Bay floor. Around the world, similar dead zones are occurring with increasing frequency in estuaries and near the mouths of major rivers. </a:t>
            </a:r>
            <a:endParaRPr/>
          </a:p>
          <a:p>
            <a:pPr marL="0" marR="0" lvl="0" indent="0" algn="just" rtl="0">
              <a:lnSpc>
                <a:spcPct val="90000"/>
              </a:lnSpc>
              <a:spcBef>
                <a:spcPts val="1000"/>
              </a:spcBef>
              <a:spcAft>
                <a:spcPts val="0"/>
              </a:spcAft>
              <a:buClr>
                <a:schemeClr val="dk1"/>
              </a:buClr>
              <a:buSzPct val="100000"/>
              <a:buFont typeface="Arial"/>
              <a:buNone/>
            </a:pPr>
            <a:r>
              <a:rPr lang="en-US" sz="1800">
                <a:solidFill>
                  <a:schemeClr val="dk1"/>
                </a:solidFill>
                <a:latin typeface="Calibri"/>
                <a:ea typeface="Calibri"/>
                <a:cs typeface="Calibri"/>
                <a:sym typeface="Calibri"/>
              </a:rPr>
              <a:t>Here, local pork and chicken production creates manure, which runs off into tributaries feeding the Chesapeake Bay. Nitrogen in the water  makes algae and other single-celled plants (phytoplankton) grow excessively. As the excess algae die, bacteria that decompose the plant matter may use up virtually all the dissolved oxygen in the water, creating bottom-hugging, low-oxygen “dead zones.” This map shows measurements of dissolved oxygen for July 15–30, 2004. The graph on the right shows dissolved oxygen levels between the surface and a depth of 40 meters through the center of the Bay. Orange and red colors correspond to the dead zone.  </a:t>
            </a:r>
            <a:endParaRPr/>
          </a:p>
          <a:p>
            <a:pPr marL="0" marR="0" lvl="0" indent="0" algn="just" rtl="0">
              <a:lnSpc>
                <a:spcPct val="90000"/>
              </a:lnSpc>
              <a:spcBef>
                <a:spcPts val="1000"/>
              </a:spcBef>
              <a:spcAft>
                <a:spcPts val="0"/>
              </a:spcAft>
              <a:buClr>
                <a:schemeClr val="dk1"/>
              </a:buClr>
              <a:buSzPct val="100000"/>
              <a:buFont typeface="Arial"/>
              <a:buNone/>
            </a:pPr>
            <a:r>
              <a:rPr lang="en-US" sz="1800">
                <a:solidFill>
                  <a:schemeClr val="dk1"/>
                </a:solidFill>
                <a:latin typeface="Calibri"/>
                <a:ea typeface="Calibri"/>
                <a:cs typeface="Calibri"/>
                <a:sym typeface="Calibri"/>
              </a:rPr>
              <a:t>When you monitor the nitrate concentration at your study site, you are providing exactly the kind of information that is needed to understand how dead zones are created in our aquatic systems.</a:t>
            </a:r>
            <a:endParaRPr/>
          </a:p>
        </p:txBody>
      </p:sp>
      <p:pic>
        <p:nvPicPr>
          <p:cNvPr id="162" name="Google Shape;162;p8" descr="Map of dissolved Oxygen concentration in mg/L, by depth. Chesapeake Bay, Maryland, USA. The image shows how dissolved oxygen entering the bay from one of the rivers to the west  has little to no dissolved oxygen, and causes a dead zone in the bay.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789828" y="1600803"/>
            <a:ext cx="2954091" cy="4577090"/>
          </a:xfrm>
          <a:prstGeom prst="rect">
            <a:avLst/>
          </a:prstGeom>
          <a:noFill/>
          <a:ln>
            <a:noFill/>
          </a:ln>
        </p:spPr>
      </p:pic>
      <p:sp>
        <p:nvSpPr>
          <p:cNvPr id="163" name="Google Shape;163;p8"/>
          <p:cNvSpPr txBox="1"/>
          <p:nvPr/>
        </p:nvSpPr>
        <p:spPr>
          <a:xfrm>
            <a:off x="5715793" y="6179019"/>
            <a:ext cx="27691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Text: Earth Observatory, </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Map copyright </a:t>
            </a:r>
            <a:r>
              <a:rPr lang="en-US" sz="12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Chesapeake Bay Program</a:t>
            </a:r>
            <a:r>
              <a:rPr lang="en-US" sz="1200">
                <a:solidFill>
                  <a:schemeClr val="dk1"/>
                </a:solidFill>
                <a:latin typeface="Calibri"/>
                <a:ea typeface="Calibri"/>
                <a:cs typeface="Calibri"/>
                <a:sym typeface="Calibri"/>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sldNum" idx="12"/>
          </p:nvPr>
        </p:nvSpPr>
        <p:spPr>
          <a:xfrm>
            <a:off x="6521998" y="5041723"/>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9" name="Google Shape;169;p9" descr="Banner: Nitrate Protocol"/>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1034846" y="-2"/>
            <a:ext cx="8109153" cy="1044449"/>
          </a:xfrm>
          <a:prstGeom prst="rect">
            <a:avLst/>
          </a:prstGeom>
          <a:noFill/>
          <a:ln>
            <a:noFill/>
          </a:ln>
        </p:spPr>
      </p:pic>
      <p:pic>
        <p:nvPicPr>
          <p:cNvPr id="170" name="Google Shape;170;p9" descr="Menu: How your measurements can help"/>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38087" y="-1"/>
            <a:ext cx="1187229" cy="6858001"/>
          </a:xfrm>
          <a:prstGeom prst="rect">
            <a:avLst/>
          </a:prstGeom>
          <a:noFill/>
          <a:ln>
            <a:noFill/>
          </a:ln>
        </p:spPr>
      </p:pic>
      <p:sp>
        <p:nvSpPr>
          <p:cNvPr id="171" name="Google Shape;171;p9"/>
          <p:cNvSpPr txBox="1">
            <a:spLocks noGrp="1"/>
          </p:cNvSpPr>
          <p:nvPr>
            <p:ph type="title"/>
          </p:nvPr>
        </p:nvSpPr>
        <p:spPr>
          <a:xfrm>
            <a:off x="1246866" y="751645"/>
            <a:ext cx="7332532" cy="10426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Case Study: Chesapeake Bay, USA -2</a:t>
            </a:r>
            <a:endParaRPr/>
          </a:p>
        </p:txBody>
      </p:sp>
      <p:sp>
        <p:nvSpPr>
          <p:cNvPr id="172" name="Google Shape;172;p9"/>
          <p:cNvSpPr txBox="1"/>
          <p:nvPr/>
        </p:nvSpPr>
        <p:spPr>
          <a:xfrm>
            <a:off x="1313663" y="1600803"/>
            <a:ext cx="3932017" cy="480904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Researchers use satellite measurements of ocean color to estimate the amount of microscopic plant life that lives in the Chesapeake Bay and other bodies of water. Ocean color depends on what is living in the water. </a:t>
            </a:r>
            <a:endParaRPr/>
          </a:p>
          <a:p>
            <a:pPr marL="0" marR="0" lvl="0" indent="0" algn="just"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When large numbers of plants are growing in the water, the chlorophyll and other plant pigments affect the water’s color, making it greener, sometimes even with shades of red. The kinds and amounts of plant life are indicators of the health of marine ecosystems.</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Read more here:  </a:t>
            </a: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Earth Observatory</a:t>
            </a:r>
            <a:endParaRPr sz="1800">
              <a:solidFill>
                <a:schemeClr val="dk1"/>
              </a:solidFill>
              <a:latin typeface="Calibri"/>
              <a:ea typeface="Calibri"/>
              <a:cs typeface="Calibri"/>
              <a:sym typeface="Calibri"/>
            </a:endParaRPr>
          </a:p>
        </p:txBody>
      </p:sp>
      <p:pic>
        <p:nvPicPr>
          <p:cNvPr id="173" name="Google Shape;173;p9" descr="Satellite image of the Chesapeake Bay, Maryland, USA. Note differences in color exhibited near the mouths of rivers entering the bay.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10201" y="1608071"/>
            <a:ext cx="3333718" cy="3333718"/>
          </a:xfrm>
          <a:prstGeom prst="rect">
            <a:avLst/>
          </a:prstGeom>
          <a:noFill/>
          <a:ln>
            <a:noFill/>
          </a:ln>
        </p:spPr>
      </p:pic>
      <p:sp>
        <p:nvSpPr>
          <p:cNvPr id="174" name="Google Shape;174;p9"/>
          <p:cNvSpPr txBox="1"/>
          <p:nvPr/>
        </p:nvSpPr>
        <p:spPr>
          <a:xfrm>
            <a:off x="5692501" y="5043748"/>
            <a:ext cx="27691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NASA image courtesy Jeff Schmaltz, </a:t>
            </a:r>
            <a:r>
              <a:rPr lang="en-US" sz="12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MODIS Rapid Response</a:t>
            </a:r>
            <a:endParaRPr sz="1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6159</Words>
  <Application>Microsoft Office PowerPoint</Application>
  <PresentationFormat>On-screen Show (4:3)</PresentationFormat>
  <Paragraphs>550</Paragraphs>
  <Slides>61</Slides>
  <Notes>61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61</vt:i4>
      </vt:variant>
    </vt:vector>
  </HeadingPairs>
  <TitlesOfParts>
    <vt:vector size="64" baseType="lpstr">
      <vt:lpstr>Arial</vt:lpstr>
      <vt:lpstr>Calibri</vt:lpstr>
      <vt:lpstr>Office Theme</vt:lpstr>
      <vt:lpstr>PowerPoint Presentation</vt:lpstr>
      <vt:lpstr>Overview</vt:lpstr>
      <vt:lpstr>Overview 2 </vt:lpstr>
      <vt:lpstr>Nitrates </vt:lpstr>
      <vt:lpstr>Nitrogen Cycle </vt:lpstr>
      <vt:lpstr>Why Collect Water Nitrate Data?</vt:lpstr>
      <vt:lpstr>Nitrates play a role in Cultural Eutrophication of Water Bodies </vt:lpstr>
      <vt:lpstr>Case Study: Chesapeake Bay, USA-1</vt:lpstr>
      <vt:lpstr>Case Study: Chesapeake Bay, USA -2</vt:lpstr>
      <vt:lpstr>Protocol at a Glance</vt:lpstr>
      <vt:lpstr>Before you Begin: Simultaneous or Prior Investigations  Required to Conduct the Nitrate Protocol</vt:lpstr>
      <vt:lpstr>Site Selection: Preferred Study Sites</vt:lpstr>
      <vt:lpstr>Site Selection: Hydrosphere Study Site</vt:lpstr>
      <vt:lpstr>Overview of the Water Nitrate Protocol</vt:lpstr>
      <vt:lpstr>Understand your Nitrate Kit</vt:lpstr>
      <vt:lpstr>Measuring Nitrates and Nitrites using a Commercial Test Kit</vt:lpstr>
      <vt:lpstr>Optional: Additional Chemistry Information </vt:lpstr>
      <vt:lpstr>Time for a quick review before we move onto data collection! Question 1</vt:lpstr>
      <vt:lpstr>Time for a quick review before we move onto data collection! Answer to Question 1</vt:lpstr>
      <vt:lpstr>Time for a quick review before we move onto data collection! Question 2</vt:lpstr>
      <vt:lpstr>Time for a quick review before we move onto data collection! Answer to Question 2</vt:lpstr>
      <vt:lpstr>Time for a quick review before we move onto data collection! Question 3</vt:lpstr>
      <vt:lpstr>Time for a quick review before we move onto data collection! Answer to Question 3</vt:lpstr>
      <vt:lpstr>Sources for Equipment You Need for the Water Nitrate Protocol</vt:lpstr>
      <vt:lpstr>Ensuring Accurate Nitrate Test Measurements:  Quality Control Procedure-1</vt:lpstr>
      <vt:lpstr>Ensuring Accurate Nitrate Test Measurements:  Quality Control Procedure- 2</vt:lpstr>
      <vt:lpstr>Option 1: Equipment to make the Nitrate Standard (2 ppm)</vt:lpstr>
      <vt:lpstr>Option 1: Making the 2 ppm Nitrate Standard (1/2) </vt:lpstr>
      <vt:lpstr>Option 1: Making the 2 ppm Nitrate Standard (2/2) </vt:lpstr>
      <vt:lpstr>Option 2: Equipment to make the Nitrate Standard (2 ppm)</vt:lpstr>
      <vt:lpstr>Option 2: Making the 2 ppm Nitrate Standard (1/2) </vt:lpstr>
      <vt:lpstr>Option 2- Making the 2 ppm Nitrate Standard (2/2) </vt:lpstr>
      <vt:lpstr>Option 3: Making the 1000 ppm Nitrate Stock Solution </vt:lpstr>
      <vt:lpstr>Option 3: Making the 1000 ppm Nitrate Standard (1/2) </vt:lpstr>
      <vt:lpstr>Option 3: Making the 1000 ppm Nitrate Standard (2/2) </vt:lpstr>
      <vt:lpstr>Nitrate Quality Control Procedure</vt:lpstr>
      <vt:lpstr>How to Collect your Data: Nitrate Quality  Control Procedure (1/2)</vt:lpstr>
      <vt:lpstr>How to Collect your Data: Nitrate Quality  Control Procedure (2/2)</vt:lpstr>
      <vt:lpstr>Water Nitrate Protocol</vt:lpstr>
      <vt:lpstr>How to Collect your Data: Nitrate Protocol (1/3)</vt:lpstr>
      <vt:lpstr>How to Collect your Data: Nitrate Protocol (2/3)</vt:lpstr>
      <vt:lpstr>How to Collect your Data: Nitrate Protocol (3/3)</vt:lpstr>
      <vt:lpstr>Here’s a quick review before we move onto data entry! Question 4</vt:lpstr>
      <vt:lpstr>Here’s a quick review before we move onto data entry!  Answer to Question 4</vt:lpstr>
      <vt:lpstr>Here’s a quick review before we move onto data entry! Question 5</vt:lpstr>
      <vt:lpstr>Here’s a quick review before we move onto data entry! Answer to Question 5</vt:lpstr>
      <vt:lpstr>Here’s a quick review before we move onto data entry! Question 6</vt:lpstr>
      <vt:lpstr>Here’s a quick review before we move onto data entry! Answer to Question 6</vt:lpstr>
      <vt:lpstr>Here’s a quick review before we move onto data entry! Question 7</vt:lpstr>
      <vt:lpstr>Here’s a quick review before we move onto data entry! Answer to Question 7</vt:lpstr>
      <vt:lpstr>Reporting your Data to GLOBE </vt:lpstr>
      <vt:lpstr>Entering your data via Live Data Entry or Data Entry Mobile App 1  </vt:lpstr>
      <vt:lpstr>Entering your data via Live Data Entry or Data Entry Mobile App 2  </vt:lpstr>
      <vt:lpstr>Visualize and Retrieve Nitrate Data: 1/3</vt:lpstr>
      <vt:lpstr>Visualize and Retrieve Nitrate Data: 2/3</vt:lpstr>
      <vt:lpstr>Visualize and Retrieve Nitrate Data: 3/3</vt:lpstr>
      <vt:lpstr>Review questions to help you prepare to conduct the Nitrate Protocol</vt:lpstr>
      <vt:lpstr>You are done! </vt:lpstr>
      <vt:lpstr>FAQ:  Frequently Asked Questions</vt:lpstr>
      <vt:lpstr>Questions for Further Research and Investigation</vt:lpstr>
      <vt:lpstr> We want your Feedback!   Please provide us with feedback about this module. This is a community project and we welcome your comments, suggestions and edits! Comment here: Training@nasaglobe.org  Questions about module content? Contact GLOBE: help@nasaglobe.org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Cornell Lewis</cp:lastModifiedBy>
  <cp:revision>1</cp:revision>
  <dcterms:created xsi:type="dcterms:W3CDTF">2016-04-23T04:12:25Z</dcterms:created>
  <dcterms:modified xsi:type="dcterms:W3CDTF">2024-10-01T13:03:23Z</dcterms:modified>
</cp:coreProperties>
</file>