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69"/>
  </p:notesMasterIdLst>
  <p:sldIdLst>
    <p:sldId id="256" r:id="rId2"/>
    <p:sldId id="257" r:id="rId3"/>
    <p:sldId id="268" r:id="rId4"/>
    <p:sldId id="271" r:id="rId5"/>
    <p:sldId id="270" r:id="rId6"/>
    <p:sldId id="272" r:id="rId7"/>
    <p:sldId id="261" r:id="rId8"/>
    <p:sldId id="300" r:id="rId9"/>
    <p:sldId id="310" r:id="rId10"/>
    <p:sldId id="311" r:id="rId11"/>
    <p:sldId id="312" r:id="rId12"/>
    <p:sldId id="313" r:id="rId13"/>
    <p:sldId id="314" r:id="rId14"/>
    <p:sldId id="315" r:id="rId15"/>
    <p:sldId id="316" r:id="rId16"/>
    <p:sldId id="317" r:id="rId17"/>
    <p:sldId id="325" r:id="rId18"/>
    <p:sldId id="275" r:id="rId19"/>
    <p:sldId id="309" r:id="rId20"/>
    <p:sldId id="283" r:id="rId21"/>
    <p:sldId id="274" r:id="rId22"/>
    <p:sldId id="276" r:id="rId23"/>
    <p:sldId id="279" r:id="rId24"/>
    <p:sldId id="329" r:id="rId25"/>
    <p:sldId id="280" r:id="rId26"/>
    <p:sldId id="281" r:id="rId27"/>
    <p:sldId id="301" r:id="rId28"/>
    <p:sldId id="284" r:id="rId29"/>
    <p:sldId id="285" r:id="rId30"/>
    <p:sldId id="302" r:id="rId31"/>
    <p:sldId id="303" r:id="rId32"/>
    <p:sldId id="286" r:id="rId33"/>
    <p:sldId id="305" r:id="rId34"/>
    <p:sldId id="306" r:id="rId35"/>
    <p:sldId id="307" r:id="rId36"/>
    <p:sldId id="308" r:id="rId37"/>
    <p:sldId id="330" r:id="rId38"/>
    <p:sldId id="331" r:id="rId39"/>
    <p:sldId id="332" r:id="rId40"/>
    <p:sldId id="282" r:id="rId41"/>
    <p:sldId id="334" r:id="rId42"/>
    <p:sldId id="335" r:id="rId43"/>
    <p:sldId id="336" r:id="rId44"/>
    <p:sldId id="288" r:id="rId45"/>
    <p:sldId id="287" r:id="rId46"/>
    <p:sldId id="318" r:id="rId47"/>
    <p:sldId id="319" r:id="rId48"/>
    <p:sldId id="320" r:id="rId49"/>
    <p:sldId id="321" r:id="rId50"/>
    <p:sldId id="322" r:id="rId51"/>
    <p:sldId id="323" r:id="rId52"/>
    <p:sldId id="337" r:id="rId53"/>
    <p:sldId id="338" r:id="rId54"/>
    <p:sldId id="339" r:id="rId55"/>
    <p:sldId id="340" r:id="rId56"/>
    <p:sldId id="264" r:id="rId57"/>
    <p:sldId id="290" r:id="rId58"/>
    <p:sldId id="292" r:id="rId59"/>
    <p:sldId id="291" r:id="rId60"/>
    <p:sldId id="265" r:id="rId61"/>
    <p:sldId id="293" r:id="rId62"/>
    <p:sldId id="294" r:id="rId63"/>
    <p:sldId id="295" r:id="rId64"/>
    <p:sldId id="296" r:id="rId65"/>
    <p:sldId id="267" r:id="rId66"/>
    <p:sldId id="297" r:id="rId67"/>
    <p:sldId id="298"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34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98"/>
    <p:restoredTop sz="92867"/>
  </p:normalViewPr>
  <p:slideViewPr>
    <p:cSldViewPr snapToGrid="0" snapToObjects="1">
      <p:cViewPr varScale="1">
        <p:scale>
          <a:sx n="115" d="100"/>
          <a:sy n="115" d="100"/>
        </p:scale>
        <p:origin x="1560" y="200"/>
      </p:cViewPr>
      <p:guideLst/>
    </p:cSldViewPr>
  </p:slideViewPr>
  <p:notesTextViewPr>
    <p:cViewPr>
      <p:scale>
        <a:sx n="1" d="1"/>
        <a:sy n="1" d="1"/>
      </p:scale>
      <p:origin x="0" y="0"/>
    </p:cViewPr>
  </p:notesTextViewPr>
  <p:sorterViewPr>
    <p:cViewPr>
      <p:scale>
        <a:sx n="100" d="100"/>
        <a:sy n="100" d="100"/>
      </p:scale>
      <p:origin x="0" y="-409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959669-172C-5A41-AC7E-3CA17CC2D295}" type="datetimeFigureOut">
              <a:rPr lang="en-US" smtClean="0"/>
              <a:t>4/29/20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999DB9-6FA0-7349-8799-E38DA764528D}" type="slidenum">
              <a:rPr lang="en-US" smtClean="0"/>
              <a:t>‹#›</a:t>
            </a:fld>
            <a:endParaRPr lang="en-US" dirty="0"/>
          </a:p>
        </p:txBody>
      </p:sp>
    </p:spTree>
    <p:extLst>
      <p:ext uri="{BB962C8B-B14F-4D97-AF65-F5344CB8AC3E}">
        <p14:creationId xmlns:p14="http://schemas.microsoft.com/office/powerpoint/2010/main" val="1707670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0</a:t>
            </a:fld>
            <a:endParaRPr lang="en-US" dirty="0"/>
          </a:p>
        </p:txBody>
      </p:sp>
    </p:spTree>
    <p:extLst>
      <p:ext uri="{BB962C8B-B14F-4D97-AF65-F5344CB8AC3E}">
        <p14:creationId xmlns:p14="http://schemas.microsoft.com/office/powerpoint/2010/main" val="2032056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14</a:t>
            </a:fld>
            <a:endParaRPr lang="en-US" dirty="0"/>
          </a:p>
        </p:txBody>
      </p:sp>
    </p:spTree>
    <p:extLst>
      <p:ext uri="{BB962C8B-B14F-4D97-AF65-F5344CB8AC3E}">
        <p14:creationId xmlns:p14="http://schemas.microsoft.com/office/powerpoint/2010/main" val="2114411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15</a:t>
            </a:fld>
            <a:endParaRPr lang="en-US" dirty="0"/>
          </a:p>
        </p:txBody>
      </p:sp>
    </p:spTree>
    <p:extLst>
      <p:ext uri="{BB962C8B-B14F-4D97-AF65-F5344CB8AC3E}">
        <p14:creationId xmlns:p14="http://schemas.microsoft.com/office/powerpoint/2010/main" val="889872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28</a:t>
            </a:fld>
            <a:endParaRPr lang="en-US" dirty="0"/>
          </a:p>
        </p:txBody>
      </p:sp>
    </p:spTree>
    <p:extLst>
      <p:ext uri="{BB962C8B-B14F-4D97-AF65-F5344CB8AC3E}">
        <p14:creationId xmlns:p14="http://schemas.microsoft.com/office/powerpoint/2010/main" val="1950286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29</a:t>
            </a:fld>
            <a:endParaRPr lang="en-US" dirty="0"/>
          </a:p>
        </p:txBody>
      </p:sp>
    </p:spTree>
    <p:extLst>
      <p:ext uri="{BB962C8B-B14F-4D97-AF65-F5344CB8AC3E}">
        <p14:creationId xmlns:p14="http://schemas.microsoft.com/office/powerpoint/2010/main" val="2699652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41</a:t>
            </a:fld>
            <a:endParaRPr lang="en-US" dirty="0"/>
          </a:p>
        </p:txBody>
      </p:sp>
    </p:spTree>
    <p:extLst>
      <p:ext uri="{BB962C8B-B14F-4D97-AF65-F5344CB8AC3E}">
        <p14:creationId xmlns:p14="http://schemas.microsoft.com/office/powerpoint/2010/main" val="3745898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55</a:t>
            </a:fld>
            <a:endParaRPr lang="en-US" dirty="0"/>
          </a:p>
        </p:txBody>
      </p:sp>
    </p:spTree>
    <p:extLst>
      <p:ext uri="{BB962C8B-B14F-4D97-AF65-F5344CB8AC3E}">
        <p14:creationId xmlns:p14="http://schemas.microsoft.com/office/powerpoint/2010/main" val="984528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56</a:t>
            </a:fld>
            <a:endParaRPr lang="en-US" dirty="0"/>
          </a:p>
        </p:txBody>
      </p:sp>
    </p:spTree>
    <p:extLst>
      <p:ext uri="{BB962C8B-B14F-4D97-AF65-F5344CB8AC3E}">
        <p14:creationId xmlns:p14="http://schemas.microsoft.com/office/powerpoint/2010/main" val="714717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57</a:t>
            </a:fld>
            <a:endParaRPr lang="en-US" dirty="0"/>
          </a:p>
        </p:txBody>
      </p:sp>
    </p:spTree>
    <p:extLst>
      <p:ext uri="{BB962C8B-B14F-4D97-AF65-F5344CB8AC3E}">
        <p14:creationId xmlns:p14="http://schemas.microsoft.com/office/powerpoint/2010/main" val="1284239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58</a:t>
            </a:fld>
            <a:endParaRPr lang="en-US" dirty="0"/>
          </a:p>
        </p:txBody>
      </p:sp>
    </p:spTree>
    <p:extLst>
      <p:ext uri="{BB962C8B-B14F-4D97-AF65-F5344CB8AC3E}">
        <p14:creationId xmlns:p14="http://schemas.microsoft.com/office/powerpoint/2010/main" val="1723648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59</a:t>
            </a:fld>
            <a:endParaRPr lang="en-US" dirty="0"/>
          </a:p>
        </p:txBody>
      </p:sp>
    </p:spTree>
    <p:extLst>
      <p:ext uri="{BB962C8B-B14F-4D97-AF65-F5344CB8AC3E}">
        <p14:creationId xmlns:p14="http://schemas.microsoft.com/office/powerpoint/2010/main" val="1001964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6</a:t>
            </a:fld>
            <a:endParaRPr lang="en-US" dirty="0"/>
          </a:p>
        </p:txBody>
      </p:sp>
    </p:spTree>
    <p:extLst>
      <p:ext uri="{BB962C8B-B14F-4D97-AF65-F5344CB8AC3E}">
        <p14:creationId xmlns:p14="http://schemas.microsoft.com/office/powerpoint/2010/main" val="337467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60</a:t>
            </a:fld>
            <a:endParaRPr lang="en-US" dirty="0"/>
          </a:p>
        </p:txBody>
      </p:sp>
    </p:spTree>
    <p:extLst>
      <p:ext uri="{BB962C8B-B14F-4D97-AF65-F5344CB8AC3E}">
        <p14:creationId xmlns:p14="http://schemas.microsoft.com/office/powerpoint/2010/main" val="636533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61</a:t>
            </a:fld>
            <a:endParaRPr lang="en-US" dirty="0"/>
          </a:p>
        </p:txBody>
      </p:sp>
    </p:spTree>
    <p:extLst>
      <p:ext uri="{BB962C8B-B14F-4D97-AF65-F5344CB8AC3E}">
        <p14:creationId xmlns:p14="http://schemas.microsoft.com/office/powerpoint/2010/main" val="292168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64</a:t>
            </a:fld>
            <a:endParaRPr lang="en-US" dirty="0"/>
          </a:p>
        </p:txBody>
      </p:sp>
    </p:spTree>
    <p:extLst>
      <p:ext uri="{BB962C8B-B14F-4D97-AF65-F5344CB8AC3E}">
        <p14:creationId xmlns:p14="http://schemas.microsoft.com/office/powerpoint/2010/main" val="1822701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65</a:t>
            </a:fld>
            <a:endParaRPr lang="en-US" dirty="0"/>
          </a:p>
        </p:txBody>
      </p:sp>
    </p:spTree>
    <p:extLst>
      <p:ext uri="{BB962C8B-B14F-4D97-AF65-F5344CB8AC3E}">
        <p14:creationId xmlns:p14="http://schemas.microsoft.com/office/powerpoint/2010/main" val="576176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66</a:t>
            </a:fld>
            <a:endParaRPr lang="en-US" dirty="0"/>
          </a:p>
        </p:txBody>
      </p:sp>
    </p:spTree>
    <p:extLst>
      <p:ext uri="{BB962C8B-B14F-4D97-AF65-F5344CB8AC3E}">
        <p14:creationId xmlns:p14="http://schemas.microsoft.com/office/powerpoint/2010/main" val="1498305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7</a:t>
            </a:fld>
            <a:endParaRPr lang="en-US" dirty="0"/>
          </a:p>
        </p:txBody>
      </p:sp>
    </p:spTree>
    <p:extLst>
      <p:ext uri="{BB962C8B-B14F-4D97-AF65-F5344CB8AC3E}">
        <p14:creationId xmlns:p14="http://schemas.microsoft.com/office/powerpoint/2010/main" val="1689579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8</a:t>
            </a:fld>
            <a:endParaRPr lang="en-US" dirty="0"/>
          </a:p>
        </p:txBody>
      </p:sp>
    </p:spTree>
    <p:extLst>
      <p:ext uri="{BB962C8B-B14F-4D97-AF65-F5344CB8AC3E}">
        <p14:creationId xmlns:p14="http://schemas.microsoft.com/office/powerpoint/2010/main" val="1732166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9</a:t>
            </a:fld>
            <a:endParaRPr lang="en-US" dirty="0"/>
          </a:p>
        </p:txBody>
      </p:sp>
    </p:spTree>
    <p:extLst>
      <p:ext uri="{BB962C8B-B14F-4D97-AF65-F5344CB8AC3E}">
        <p14:creationId xmlns:p14="http://schemas.microsoft.com/office/powerpoint/2010/main" val="446116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10</a:t>
            </a:fld>
            <a:endParaRPr lang="en-US" dirty="0"/>
          </a:p>
        </p:txBody>
      </p:sp>
    </p:spTree>
    <p:extLst>
      <p:ext uri="{BB962C8B-B14F-4D97-AF65-F5344CB8AC3E}">
        <p14:creationId xmlns:p14="http://schemas.microsoft.com/office/powerpoint/2010/main" val="670768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11</a:t>
            </a:fld>
            <a:endParaRPr lang="en-US" dirty="0"/>
          </a:p>
        </p:txBody>
      </p:sp>
    </p:spTree>
    <p:extLst>
      <p:ext uri="{BB962C8B-B14F-4D97-AF65-F5344CB8AC3E}">
        <p14:creationId xmlns:p14="http://schemas.microsoft.com/office/powerpoint/2010/main" val="788057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12</a:t>
            </a:fld>
            <a:endParaRPr lang="en-US" dirty="0"/>
          </a:p>
        </p:txBody>
      </p:sp>
    </p:spTree>
    <p:extLst>
      <p:ext uri="{BB962C8B-B14F-4D97-AF65-F5344CB8AC3E}">
        <p14:creationId xmlns:p14="http://schemas.microsoft.com/office/powerpoint/2010/main" val="1265145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99DB9-6FA0-7349-8799-E38DA764528D}" type="slidenum">
              <a:rPr lang="en-US" smtClean="0"/>
              <a:t>13</a:t>
            </a:fld>
            <a:endParaRPr lang="en-US" dirty="0"/>
          </a:p>
        </p:txBody>
      </p:sp>
    </p:spTree>
    <p:extLst>
      <p:ext uri="{BB962C8B-B14F-4D97-AF65-F5344CB8AC3E}">
        <p14:creationId xmlns:p14="http://schemas.microsoft.com/office/powerpoint/2010/main" val="1049226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0BC6E3-FEB3-6346-BC02-445B220AB89E}" type="datetime1">
              <a:rPr lang="en-US" smtClean="0"/>
              <a:t>4/29/20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904EEA-5274-754B-9601-B82B3A188726}" type="slidenum">
              <a:rPr lang="en-US" smtClean="0"/>
              <a:t>‹#›</a:t>
            </a:fld>
            <a:endParaRPr lang="en-US" dirty="0"/>
          </a:p>
        </p:txBody>
      </p:sp>
    </p:spTree>
    <p:extLst>
      <p:ext uri="{BB962C8B-B14F-4D97-AF65-F5344CB8AC3E}">
        <p14:creationId xmlns:p14="http://schemas.microsoft.com/office/powerpoint/2010/main" val="915173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6A7EB8-DD87-DC46-B216-D583CDB72DE8}" type="datetime1">
              <a:rPr lang="en-US" smtClean="0"/>
              <a:t>4/29/20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904EEA-5274-754B-9601-B82B3A188726}" type="slidenum">
              <a:rPr lang="en-US" smtClean="0"/>
              <a:t>‹#›</a:t>
            </a:fld>
            <a:endParaRPr lang="en-US" dirty="0"/>
          </a:p>
        </p:txBody>
      </p:sp>
    </p:spTree>
    <p:extLst>
      <p:ext uri="{BB962C8B-B14F-4D97-AF65-F5344CB8AC3E}">
        <p14:creationId xmlns:p14="http://schemas.microsoft.com/office/powerpoint/2010/main" val="439456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DFEC0E-277D-3C46-A55F-40C8BB2723FE}" type="datetime1">
              <a:rPr lang="en-US" smtClean="0"/>
              <a:t>4/29/20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904EEA-5274-754B-9601-B82B3A188726}" type="slidenum">
              <a:rPr lang="en-US" smtClean="0"/>
              <a:t>‹#›</a:t>
            </a:fld>
            <a:endParaRPr lang="en-US" dirty="0"/>
          </a:p>
        </p:txBody>
      </p:sp>
    </p:spTree>
    <p:extLst>
      <p:ext uri="{BB962C8B-B14F-4D97-AF65-F5344CB8AC3E}">
        <p14:creationId xmlns:p14="http://schemas.microsoft.com/office/powerpoint/2010/main" val="753150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D0FA6F-111E-014B-AD48-5E3FDD99B080}" type="datetime1">
              <a:rPr lang="en-US" smtClean="0"/>
              <a:t>4/29/20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904EEA-5274-754B-9601-B82B3A188726}" type="slidenum">
              <a:rPr lang="en-US" smtClean="0"/>
              <a:t>‹#›</a:t>
            </a:fld>
            <a:endParaRPr lang="en-US" dirty="0"/>
          </a:p>
        </p:txBody>
      </p:sp>
    </p:spTree>
    <p:extLst>
      <p:ext uri="{BB962C8B-B14F-4D97-AF65-F5344CB8AC3E}">
        <p14:creationId xmlns:p14="http://schemas.microsoft.com/office/powerpoint/2010/main" val="103506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0BE799-7966-8A4A-85F8-635F94AEF073}" type="datetime1">
              <a:rPr lang="en-US" smtClean="0"/>
              <a:t>4/29/20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904EEA-5274-754B-9601-B82B3A188726}" type="slidenum">
              <a:rPr lang="en-US" smtClean="0"/>
              <a:t>‹#›</a:t>
            </a:fld>
            <a:endParaRPr lang="en-US" dirty="0"/>
          </a:p>
        </p:txBody>
      </p:sp>
    </p:spTree>
    <p:extLst>
      <p:ext uri="{BB962C8B-B14F-4D97-AF65-F5344CB8AC3E}">
        <p14:creationId xmlns:p14="http://schemas.microsoft.com/office/powerpoint/2010/main" val="1759007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7629FF-0789-9C46-A1D3-CFEB3F985B4C}" type="datetime1">
              <a:rPr lang="en-US" smtClean="0"/>
              <a:t>4/29/20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904EEA-5274-754B-9601-B82B3A188726}" type="slidenum">
              <a:rPr lang="en-US" smtClean="0"/>
              <a:t>‹#›</a:t>
            </a:fld>
            <a:endParaRPr lang="en-US" dirty="0"/>
          </a:p>
        </p:txBody>
      </p:sp>
    </p:spTree>
    <p:extLst>
      <p:ext uri="{BB962C8B-B14F-4D97-AF65-F5344CB8AC3E}">
        <p14:creationId xmlns:p14="http://schemas.microsoft.com/office/powerpoint/2010/main" val="1377184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AB3C53-63AA-4349-819A-18458872FE96}" type="datetime1">
              <a:rPr lang="en-US" smtClean="0"/>
              <a:t>4/29/20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9904EEA-5274-754B-9601-B82B3A188726}" type="slidenum">
              <a:rPr lang="en-US" smtClean="0"/>
              <a:t>‹#›</a:t>
            </a:fld>
            <a:endParaRPr lang="en-US" dirty="0"/>
          </a:p>
        </p:txBody>
      </p:sp>
    </p:spTree>
    <p:extLst>
      <p:ext uri="{BB962C8B-B14F-4D97-AF65-F5344CB8AC3E}">
        <p14:creationId xmlns:p14="http://schemas.microsoft.com/office/powerpoint/2010/main" val="764034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849EE-A8B5-0F43-ACC9-7FBFCD67F11F}" type="datetime1">
              <a:rPr lang="en-US" smtClean="0"/>
              <a:t>4/29/20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9904EEA-5274-754B-9601-B82B3A188726}" type="slidenum">
              <a:rPr lang="en-US" smtClean="0"/>
              <a:t>‹#›</a:t>
            </a:fld>
            <a:endParaRPr lang="en-US" dirty="0"/>
          </a:p>
        </p:txBody>
      </p:sp>
    </p:spTree>
    <p:extLst>
      <p:ext uri="{BB962C8B-B14F-4D97-AF65-F5344CB8AC3E}">
        <p14:creationId xmlns:p14="http://schemas.microsoft.com/office/powerpoint/2010/main" val="1330477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69EDF5-22A6-3542-9E27-977CC0CD0ABC}" type="datetime1">
              <a:rPr lang="en-US" smtClean="0"/>
              <a:t>4/29/20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9904EEA-5274-754B-9601-B82B3A188726}" type="slidenum">
              <a:rPr lang="en-US" smtClean="0"/>
              <a:t>‹#›</a:t>
            </a:fld>
            <a:endParaRPr lang="en-US" dirty="0"/>
          </a:p>
        </p:txBody>
      </p:sp>
    </p:spTree>
    <p:extLst>
      <p:ext uri="{BB962C8B-B14F-4D97-AF65-F5344CB8AC3E}">
        <p14:creationId xmlns:p14="http://schemas.microsoft.com/office/powerpoint/2010/main" val="1736500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EA687B-91D1-1A44-8FED-2F3D20FF2FA1}" type="datetime1">
              <a:rPr lang="en-US" smtClean="0"/>
              <a:t>4/29/20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904EEA-5274-754B-9601-B82B3A188726}" type="slidenum">
              <a:rPr lang="en-US" smtClean="0"/>
              <a:t>‹#›</a:t>
            </a:fld>
            <a:endParaRPr lang="en-US" dirty="0"/>
          </a:p>
        </p:txBody>
      </p:sp>
    </p:spTree>
    <p:extLst>
      <p:ext uri="{BB962C8B-B14F-4D97-AF65-F5344CB8AC3E}">
        <p14:creationId xmlns:p14="http://schemas.microsoft.com/office/powerpoint/2010/main" val="1064619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9AA780-F0F4-9A42-8453-E7C7A2A5F73C}" type="datetime1">
              <a:rPr lang="en-US" smtClean="0"/>
              <a:t>4/29/20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904EEA-5274-754B-9601-B82B3A188726}" type="slidenum">
              <a:rPr lang="en-US" smtClean="0"/>
              <a:t>‹#›</a:t>
            </a:fld>
            <a:endParaRPr lang="en-US" dirty="0"/>
          </a:p>
        </p:txBody>
      </p:sp>
    </p:spTree>
    <p:extLst>
      <p:ext uri="{BB962C8B-B14F-4D97-AF65-F5344CB8AC3E}">
        <p14:creationId xmlns:p14="http://schemas.microsoft.com/office/powerpoint/2010/main" val="231551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43FC08-5847-2049-A3A6-84648068B389}" type="datetime1">
              <a:rPr lang="en-US" smtClean="0"/>
              <a:t>4/29/20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04EEA-5274-754B-9601-B82B3A188726}" type="slidenum">
              <a:rPr lang="en-US" smtClean="0"/>
              <a:t>‹#›</a:t>
            </a:fld>
            <a:endParaRPr lang="en-US" dirty="0"/>
          </a:p>
        </p:txBody>
      </p:sp>
    </p:spTree>
    <p:extLst>
      <p:ext uri="{BB962C8B-B14F-4D97-AF65-F5344CB8AC3E}">
        <p14:creationId xmlns:p14="http://schemas.microsoft.com/office/powerpoint/2010/main" val="1732658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hyperlink" Target="https://www.globe.gov/documents/11865/f9c1dcb6-95dc-4f53-a8e6-8a44a3a2f563" TargetMode="External"/><Relationship Id="rId4" Type="http://schemas.openxmlformats.org/officeDocument/2006/relationships/hyperlink" Target="https://www.globe.gov/documents/11865/4a5dd79a-1710-4478-92db-530ba9cfbf58"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hyperlink" Target="https://www.globe.gov/documents/11865/680502f7-9024-4891-bec5-64aba3a6bc41" TargetMode="External"/><Relationship Id="rId5" Type="http://schemas.openxmlformats.org/officeDocument/2006/relationships/hyperlink" Target="http://www.globe.gov/documents/11865/26f37835-c82a-4418-906d-23ec9f6c64a9" TargetMode="External"/><Relationship Id="rId4" Type="http://schemas.openxmlformats.org/officeDocument/2006/relationships/hyperlink" Target="http://www.globe.gov/documents/352961/353271/Soil+Characterization+Site+Definition+Sheet/a3624505-f6c3-4f22-be4c-75d2b6e98d7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hyperlink" Target="http://www.globe.gov/do-globe/globe-teachers-guide/instruments#http:/www.globe.gov/documents/10157/21dc2a21-f1d2-417e-a2d1-b9f6ec527f04" TargetMode="External"/><Relationship Id="rId4" Type="http://schemas.openxmlformats.org/officeDocument/2006/relationships/hyperlink" Target="http://www.globe.gov/documents/10157/380993/Tool+Ki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4.jpg"/><Relationship Id="rId1" Type="http://schemas.openxmlformats.org/officeDocument/2006/relationships/slideLayout" Target="../slideLayouts/slideLayout4.xml"/><Relationship Id="rId6" Type="http://schemas.openxmlformats.org/officeDocument/2006/relationships/hyperlink" Target="http://www.globe.gov/documents/11865/4a5dd79a-1710-4478-92db-530ba9cfbf58" TargetMode="External"/><Relationship Id="rId5" Type="http://schemas.openxmlformats.org/officeDocument/2006/relationships/hyperlink" Target="http://www.globe.gov/documents/11865/26f37835-c82a-4418-906d-23ec9f6c64a9" TargetMode="External"/><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7.jpg"/><Relationship Id="rId5" Type="http://schemas.openxmlformats.org/officeDocument/2006/relationships/hyperlink" Target="http://www.globe.gov/documents/11865/dc5565c1-cf93-46e0-925a-af60463fb72d" TargetMode="External"/><Relationship Id="rId4" Type="http://schemas.openxmlformats.org/officeDocument/2006/relationships/image" Target="../media/image16.jpg"/></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image" Target="../media/image28.jpg"/><Relationship Id="rId4" Type="http://schemas.openxmlformats.org/officeDocument/2006/relationships/hyperlink" Target="http://www.globe.gov/documents/11865/dc5565c1-cf93-46e0-925a-af60463fb72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hyperlink" Target="http://www.globe.gov/documents/11865/26f37835-c82a-4418-906d-23ec9f6c64a9"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3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hyperlink" Target="http://www.globe.gov/documents/11865/f3841172-0e17-4e45-b52f-e68674a276e5"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image" Target="../media/image33.jpg"/></Relationships>
</file>

<file path=ppt/slides/_rels/slide4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5.jpg"/><Relationship Id="rId1" Type="http://schemas.openxmlformats.org/officeDocument/2006/relationships/slideLayout" Target="../slideLayouts/slideLayout4.xml"/><Relationship Id="rId6" Type="http://schemas.openxmlformats.org/officeDocument/2006/relationships/hyperlink" Target="http://www.globe.gov/documents/11865/212b555a-247c-4ccb-8357-b61b33d999f5" TargetMode="External"/><Relationship Id="rId5" Type="http://schemas.openxmlformats.org/officeDocument/2006/relationships/hyperlink" Target="http://www.globe.gov/documents/11865/26f37835-c82a-4418-906d-23ec9f6c64a9" TargetMode="External"/><Relationship Id="rId4" Type="http://schemas.openxmlformats.org/officeDocument/2006/relationships/image" Target="../media/image16.jpg"/></Relationships>
</file>

<file path=ppt/slides/_rels/slide4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16.jpg"/></Relationships>
</file>

<file path=ppt/slides/_rels/slide4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hyperlink" Target="https://www.globe.gov/documents/11865/354448/Hydrology+Investigation+Quality+Control+Procedure+Data+Sheet/2246c86a-73c0-44c5-8376-a9cb19ad5b14"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4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36.jpg"/></Relationships>
</file>

<file path=ppt/slides/_rels/slide4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hyperlink" Target="https://itunes.apple.com/us/app/globe-data-entry/id980592274?ls=1&amp;mt=8" TargetMode="External"/><Relationship Id="rId3" Type="http://schemas.openxmlformats.org/officeDocument/2006/relationships/image" Target="../media/image37.jpg"/><Relationship Id="rId7" Type="http://schemas.openxmlformats.org/officeDocument/2006/relationships/hyperlink" Target="https://play.google.com/store/apps/details?id=gov.nasa.globe.deapp&amp;hl=en"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mailto:DATA@GLOBE.GOV" TargetMode="External"/><Relationship Id="rId5" Type="http://schemas.openxmlformats.org/officeDocument/2006/relationships/hyperlink" Target="https://www.globe.gov/home?p_p_id=58&amp;p_p_lifecycle=0&amp;p_p_state=maximized&amp;p_p_mode=view&amp;p_p_col_id=column-2&amp;p_p_col_count=2&amp;_58_enter_data=1&amp;saveLastPath=0&amp;_58_struts_action=/login/login&amp;_58_redirect=https://data.globe.gov" TargetMode="External"/><Relationship Id="rId4" Type="http://schemas.openxmlformats.org/officeDocument/2006/relationships/image" Target="../media/image38.jpg"/><Relationship Id="rId9"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8.jpg"/></Relationships>
</file>

<file path=ppt/slides/_rels/slide5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1.jpg"/><Relationship Id="rId4" Type="http://schemas.openxmlformats.org/officeDocument/2006/relationships/image" Target="../media/image38.jpg"/></Relationships>
</file>

<file path=ppt/slides/_rels/slide5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2.jpg"/><Relationship Id="rId4" Type="http://schemas.openxmlformats.org/officeDocument/2006/relationships/image" Target="../media/image3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hyperlink" Target="http://www.globe.gov/documents/10157/7349361/Viz+tutorial.pdf"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5.jpg"/><Relationship Id="rId5" Type="http://schemas.openxmlformats.org/officeDocument/2006/relationships/hyperlink" Target="http://vis.globe.gov/GLOBE/" TargetMode="Externa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6.jpg"/><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7.jpg"/><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48.jpg"/></Relationships>
</file>

<file path=ppt/slides/_rels/slide6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6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0.jpg"/></Relationships>
</file>

<file path=ppt/slides/_rels/slide6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0.jpg"/></Relationships>
</file>

<file path=ppt/slides/_rels/slide67.xml.rels><?xml version="1.0" encoding="UTF-8" standalone="yes"?>
<Relationships xmlns="http://schemas.openxmlformats.org/package/2006/relationships"><Relationship Id="rId8" Type="http://schemas.openxmlformats.org/officeDocument/2006/relationships/hyperlink" Target="http://www.nasa.gov/topics/earth/index.html" TargetMode="External"/><Relationship Id="rId3" Type="http://schemas.openxmlformats.org/officeDocument/2006/relationships/image" Target="../media/image49.jpg"/><Relationship Id="rId7" Type="http://schemas.openxmlformats.org/officeDocument/2006/relationships/hyperlink" Target="http://www.globe.gov/"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mailto:help@globe.gov" TargetMode="External"/><Relationship Id="rId5" Type="http://schemas.openxmlformats.org/officeDocument/2006/relationships/hyperlink" Target="https://docs.google.com/forms/d/1nF4DOebsUPFN2I3Sl73HZkrN_BzFnjAgCBdAQAt_E0I/viewform?c=0&amp;w=1" TargetMode="External"/><Relationship Id="rId10" Type="http://schemas.openxmlformats.org/officeDocument/2006/relationships/image" Target="../media/image51.png"/><Relationship Id="rId4" Type="http://schemas.openxmlformats.org/officeDocument/2006/relationships/image" Target="../media/image50.jpg"/><Relationship Id="rId9" Type="http://schemas.openxmlformats.org/officeDocument/2006/relationships/hyperlink" Target="http://climate.nasa.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hyperlink" Target="https://aquarius.nasa.gov/" TargetMode="Externa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NNER: The GLOBE Program, A worldwide science and education program. Hydrosphere-Salinity Protocol."/>
          <p:cNvPicPr>
            <a:picLocks noChangeAspect="1"/>
          </p:cNvPicPr>
          <p:nvPr/>
        </p:nvPicPr>
        <p:blipFill>
          <a:blip r:embed="rId3"/>
          <a:stretch>
            <a:fillRect/>
          </a:stretch>
        </p:blipFill>
        <p:spPr>
          <a:xfrm>
            <a:off x="0" y="247"/>
            <a:ext cx="9144000" cy="7010400"/>
          </a:xfrm>
          <a:prstGeom prst="rect">
            <a:avLst/>
          </a:prstGeom>
        </p:spPr>
      </p:pic>
      <p:sp>
        <p:nvSpPr>
          <p:cNvPr id="3" name="Title 2" hidden="1"/>
          <p:cNvSpPr>
            <a:spLocks noGrp="1"/>
          </p:cNvSpPr>
          <p:nvPr>
            <p:ph type="ctrTitle"/>
          </p:nvPr>
        </p:nvSpPr>
        <p:spPr/>
        <p:txBody>
          <a:bodyPr/>
          <a:lstStyle/>
          <a:p>
            <a:r>
              <a:rPr lang="en-US" dirty="0"/>
              <a:t>Slide One</a:t>
            </a:r>
          </a:p>
        </p:txBody>
      </p:sp>
    </p:spTree>
    <p:extLst>
      <p:ext uri="{BB962C8B-B14F-4D97-AF65-F5344CB8AC3E}">
        <p14:creationId xmlns:p14="http://schemas.microsoft.com/office/powerpoint/2010/main" val="213951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904EEA-5274-754B-9601-B82B3A188726}" type="slidenum">
              <a:rPr lang="en-US" smtClean="0"/>
              <a:t>9</a:t>
            </a:fld>
            <a:endParaRPr lang="en-US" dirty="0"/>
          </a:p>
        </p:txBody>
      </p:sp>
      <p:pic>
        <p:nvPicPr>
          <p:cNvPr id="12" name="Content Placeholder 8" descr="Banner: Water Salinity Protocol "/>
          <p:cNvPicPr>
            <a:picLocks noGrp="1" noChangeAspect="1"/>
          </p:cNvPicPr>
          <p:nvPr>
            <p:ph sz="half" idx="2"/>
          </p:nvPr>
        </p:nvPicPr>
        <p:blipFill>
          <a:blip r:embed="rId3"/>
          <a:stretch>
            <a:fillRect/>
          </a:stretch>
        </p:blipFill>
        <p:spPr>
          <a:xfrm>
            <a:off x="1146492" y="9525"/>
            <a:ext cx="8034387" cy="983673"/>
          </a:xfrm>
        </p:spPr>
      </p:pic>
      <p:pic>
        <p:nvPicPr>
          <p:cNvPr id="9" name="Content Placeholder 8"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8" y="-14288"/>
            <a:ext cx="1164430" cy="6829586"/>
          </a:xfrm>
          <a:prstGeom prst="rect">
            <a:avLst/>
          </a:prstGeom>
        </p:spPr>
      </p:pic>
      <p:sp>
        <p:nvSpPr>
          <p:cNvPr id="2" name="Title 1"/>
          <p:cNvSpPr>
            <a:spLocks noGrp="1"/>
          </p:cNvSpPr>
          <p:nvPr>
            <p:ph type="title"/>
          </p:nvPr>
        </p:nvSpPr>
        <p:spPr>
          <a:xfrm>
            <a:off x="1178718" y="1030474"/>
            <a:ext cx="7886700" cy="753690"/>
          </a:xfrm>
        </p:spPr>
        <p:txBody>
          <a:bodyPr>
            <a:normAutofit fontScale="90000"/>
          </a:bodyPr>
          <a:lstStyle/>
          <a:p>
            <a:r>
              <a:rPr lang="en-US" sz="2800" b="1" dirty="0">
                <a:solidFill>
                  <a:srgbClr val="002060"/>
                </a:solidFill>
                <a:latin typeface="+mn-lt"/>
              </a:rPr>
              <a:t>Let’s test your knowledge so far! Answer to Question 1</a:t>
            </a:r>
          </a:p>
        </p:txBody>
      </p:sp>
      <p:sp>
        <p:nvSpPr>
          <p:cNvPr id="6" name="Content Placeholder 5"/>
          <p:cNvSpPr>
            <a:spLocks noGrp="1"/>
          </p:cNvSpPr>
          <p:nvPr>
            <p:ph sz="half" idx="1"/>
          </p:nvPr>
        </p:nvSpPr>
        <p:spPr>
          <a:xfrm>
            <a:off x="1445078" y="1784164"/>
            <a:ext cx="6604908" cy="4351338"/>
          </a:xfrm>
        </p:spPr>
        <p:txBody>
          <a:bodyPr/>
          <a:lstStyle/>
          <a:p>
            <a:pPr marL="0" indent="0">
              <a:buNone/>
            </a:pPr>
            <a:r>
              <a:rPr lang="en-US" b="1" dirty="0"/>
              <a:t>True or False: </a:t>
            </a:r>
            <a:r>
              <a:rPr lang="en-US" dirty="0"/>
              <a:t>Saline water can hold more oxygen than fresh water at the same pressure and temperature.</a:t>
            </a:r>
          </a:p>
          <a:p>
            <a:pPr marL="0" indent="0">
              <a:buNone/>
            </a:pPr>
            <a:endParaRPr lang="en-US" dirty="0"/>
          </a:p>
          <a:p>
            <a:pPr marL="0" indent="0">
              <a:buNone/>
            </a:pPr>
            <a:r>
              <a:rPr lang="en-US" b="1" dirty="0">
                <a:solidFill>
                  <a:srgbClr val="FF0000"/>
                </a:solidFill>
              </a:rPr>
              <a:t>Answer: False </a:t>
            </a:r>
            <a:r>
              <a:rPr lang="en-US" b="1" dirty="0">
                <a:solidFill>
                  <a:srgbClr val="FF0000"/>
                </a:solidFill>
                <a:sym typeface="Wingdings"/>
              </a:rPr>
              <a:t></a:t>
            </a:r>
            <a:endParaRPr lang="en-US" b="1" dirty="0">
              <a:solidFill>
                <a:srgbClr val="FF0000"/>
              </a:solidFill>
            </a:endParaRPr>
          </a:p>
        </p:txBody>
      </p:sp>
    </p:spTree>
    <p:extLst>
      <p:ext uri="{BB962C8B-B14F-4D97-AF65-F5344CB8AC3E}">
        <p14:creationId xmlns:p14="http://schemas.microsoft.com/office/powerpoint/2010/main" val="1345989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904EEA-5274-754B-9601-B82B3A188726}" type="slidenum">
              <a:rPr lang="en-US" smtClean="0"/>
              <a:t>10</a:t>
            </a:fld>
            <a:endParaRPr lang="en-US" dirty="0"/>
          </a:p>
        </p:txBody>
      </p:sp>
      <p:pic>
        <p:nvPicPr>
          <p:cNvPr id="12" name="Content Placeholder 8" descr="Banner: Water Salinity Protocol "/>
          <p:cNvPicPr>
            <a:picLocks noGrp="1" noChangeAspect="1"/>
          </p:cNvPicPr>
          <p:nvPr>
            <p:ph sz="half" idx="2"/>
          </p:nvPr>
        </p:nvPicPr>
        <p:blipFill>
          <a:blip r:embed="rId3"/>
          <a:stretch>
            <a:fillRect/>
          </a:stretch>
        </p:blipFill>
        <p:spPr>
          <a:xfrm>
            <a:off x="1146492" y="0"/>
            <a:ext cx="8034387" cy="983673"/>
          </a:xfrm>
        </p:spPr>
      </p:pic>
      <p:pic>
        <p:nvPicPr>
          <p:cNvPr id="9" name="Content Placeholder 8"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8" y="-14288"/>
            <a:ext cx="1164430" cy="6829586"/>
          </a:xfrm>
          <a:prstGeom prst="rect">
            <a:avLst/>
          </a:prstGeom>
        </p:spPr>
      </p:pic>
      <p:sp>
        <p:nvSpPr>
          <p:cNvPr id="2" name="Title 1"/>
          <p:cNvSpPr>
            <a:spLocks noGrp="1"/>
          </p:cNvSpPr>
          <p:nvPr>
            <p:ph type="title"/>
          </p:nvPr>
        </p:nvSpPr>
        <p:spPr>
          <a:xfrm>
            <a:off x="1178718" y="1030474"/>
            <a:ext cx="7886700" cy="753690"/>
          </a:xfrm>
        </p:spPr>
        <p:txBody>
          <a:bodyPr>
            <a:normAutofit/>
          </a:bodyPr>
          <a:lstStyle/>
          <a:p>
            <a:r>
              <a:rPr lang="en-US" sz="2800" b="1" dirty="0">
                <a:solidFill>
                  <a:srgbClr val="002060"/>
                </a:solidFill>
                <a:latin typeface="+mn-lt"/>
              </a:rPr>
              <a:t>Let’s test your knowledge so far! Question 2</a:t>
            </a:r>
          </a:p>
        </p:txBody>
      </p:sp>
      <p:sp>
        <p:nvSpPr>
          <p:cNvPr id="6" name="Content Placeholder 5"/>
          <p:cNvSpPr>
            <a:spLocks noGrp="1"/>
          </p:cNvSpPr>
          <p:nvPr>
            <p:ph sz="half" idx="1"/>
          </p:nvPr>
        </p:nvSpPr>
        <p:spPr>
          <a:xfrm>
            <a:off x="1445078" y="1784164"/>
            <a:ext cx="6604908" cy="4351338"/>
          </a:xfrm>
        </p:spPr>
        <p:txBody>
          <a:bodyPr/>
          <a:lstStyle/>
          <a:p>
            <a:pPr marL="0" indent="0">
              <a:buNone/>
            </a:pPr>
            <a:r>
              <a:rPr lang="en-US" b="1" dirty="0"/>
              <a:t>True or False: </a:t>
            </a:r>
            <a:r>
              <a:rPr lang="en-US" dirty="0"/>
              <a:t>Freshwater has too little dissolved solids to accurately determine the total dissolved solids using the Salinity Protocol.</a:t>
            </a:r>
          </a:p>
          <a:p>
            <a:pPr marL="0" indent="0">
              <a:buNone/>
            </a:pPr>
            <a:endParaRPr lang="en-US" dirty="0"/>
          </a:p>
        </p:txBody>
      </p:sp>
    </p:spTree>
    <p:extLst>
      <p:ext uri="{BB962C8B-B14F-4D97-AF65-F5344CB8AC3E}">
        <p14:creationId xmlns:p14="http://schemas.microsoft.com/office/powerpoint/2010/main" val="2133851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904EEA-5274-754B-9601-B82B3A188726}" type="slidenum">
              <a:rPr lang="en-US" smtClean="0"/>
              <a:t>11</a:t>
            </a:fld>
            <a:endParaRPr lang="en-US" dirty="0"/>
          </a:p>
        </p:txBody>
      </p:sp>
      <p:pic>
        <p:nvPicPr>
          <p:cNvPr id="12" name="Content Placeholder 8" descr="Banner: Water Salinity Protocol "/>
          <p:cNvPicPr>
            <a:picLocks noGrp="1" noChangeAspect="1"/>
          </p:cNvPicPr>
          <p:nvPr>
            <p:ph sz="half" idx="2"/>
          </p:nvPr>
        </p:nvPicPr>
        <p:blipFill>
          <a:blip r:embed="rId3"/>
          <a:stretch>
            <a:fillRect/>
          </a:stretch>
        </p:blipFill>
        <p:spPr>
          <a:xfrm>
            <a:off x="1146492" y="0"/>
            <a:ext cx="8034387" cy="983673"/>
          </a:xfrm>
        </p:spPr>
      </p:pic>
      <p:pic>
        <p:nvPicPr>
          <p:cNvPr id="9" name="Content Placeholder 8"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8" y="-14288"/>
            <a:ext cx="1164430" cy="6829586"/>
          </a:xfrm>
          <a:prstGeom prst="rect">
            <a:avLst/>
          </a:prstGeom>
        </p:spPr>
      </p:pic>
      <p:sp>
        <p:nvSpPr>
          <p:cNvPr id="2" name="Title 1"/>
          <p:cNvSpPr>
            <a:spLocks noGrp="1"/>
          </p:cNvSpPr>
          <p:nvPr>
            <p:ph type="title"/>
          </p:nvPr>
        </p:nvSpPr>
        <p:spPr>
          <a:xfrm>
            <a:off x="1178718" y="1030474"/>
            <a:ext cx="7886700" cy="753690"/>
          </a:xfrm>
        </p:spPr>
        <p:txBody>
          <a:bodyPr>
            <a:normAutofit fontScale="90000"/>
          </a:bodyPr>
          <a:lstStyle/>
          <a:p>
            <a:r>
              <a:rPr lang="en-US" sz="2800" b="1" dirty="0">
                <a:solidFill>
                  <a:srgbClr val="002060"/>
                </a:solidFill>
                <a:latin typeface="+mn-lt"/>
              </a:rPr>
              <a:t>Let’s test your knowledge so far! Answer to Question 2</a:t>
            </a:r>
          </a:p>
        </p:txBody>
      </p:sp>
      <p:sp>
        <p:nvSpPr>
          <p:cNvPr id="6" name="Content Placeholder 5"/>
          <p:cNvSpPr>
            <a:spLocks noGrp="1"/>
          </p:cNvSpPr>
          <p:nvPr>
            <p:ph sz="half" idx="1"/>
          </p:nvPr>
        </p:nvSpPr>
        <p:spPr>
          <a:xfrm>
            <a:off x="1445078" y="1784164"/>
            <a:ext cx="6604908" cy="4351338"/>
          </a:xfrm>
        </p:spPr>
        <p:txBody>
          <a:bodyPr/>
          <a:lstStyle/>
          <a:p>
            <a:pPr marL="0" indent="0">
              <a:buNone/>
            </a:pPr>
            <a:r>
              <a:rPr lang="en-US" b="1" dirty="0"/>
              <a:t>True or False: </a:t>
            </a:r>
            <a:r>
              <a:rPr lang="en-US" dirty="0"/>
              <a:t>Freshwater has too little dissolved solids to accurately determine the total dissolved solids using the Salinity Protocol.</a:t>
            </a:r>
          </a:p>
          <a:p>
            <a:pPr marL="0" indent="0">
              <a:buNone/>
            </a:pPr>
            <a:endParaRPr lang="en-US" dirty="0"/>
          </a:p>
          <a:p>
            <a:pPr marL="0" indent="0">
              <a:buNone/>
            </a:pPr>
            <a:r>
              <a:rPr lang="en-US" b="1" dirty="0">
                <a:solidFill>
                  <a:srgbClr val="FF0000"/>
                </a:solidFill>
              </a:rPr>
              <a:t>Answer: True. For freshwater, use the Electrical Conductivity Protocol. </a:t>
            </a:r>
          </a:p>
          <a:p>
            <a:endParaRPr lang="en-US" dirty="0"/>
          </a:p>
          <a:p>
            <a:pPr marL="0" indent="0">
              <a:buNone/>
            </a:pPr>
            <a:endParaRPr lang="en-US" dirty="0"/>
          </a:p>
        </p:txBody>
      </p:sp>
    </p:spTree>
    <p:extLst>
      <p:ext uri="{BB962C8B-B14F-4D97-AF65-F5344CB8AC3E}">
        <p14:creationId xmlns:p14="http://schemas.microsoft.com/office/powerpoint/2010/main" val="1585200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718" y="1030474"/>
            <a:ext cx="7886700" cy="753690"/>
          </a:xfrm>
        </p:spPr>
        <p:txBody>
          <a:bodyPr>
            <a:normAutofit/>
          </a:bodyPr>
          <a:lstStyle/>
          <a:p>
            <a:r>
              <a:rPr lang="en-US" sz="2800" b="1" dirty="0">
                <a:solidFill>
                  <a:srgbClr val="002060"/>
                </a:solidFill>
                <a:latin typeface="+mn-lt"/>
              </a:rPr>
              <a:t>Let’s test your knowledge so far! Question 3</a:t>
            </a:r>
          </a:p>
        </p:txBody>
      </p:sp>
      <p:pic>
        <p:nvPicPr>
          <p:cNvPr id="9" name="Content Placeholder 8"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8" y="-14288"/>
            <a:ext cx="1164430" cy="6829586"/>
          </a:xfrm>
          <a:prstGeom prst="rect">
            <a:avLst/>
          </a:prstGeom>
        </p:spPr>
      </p:pic>
      <p:sp>
        <p:nvSpPr>
          <p:cNvPr id="5" name="Slide Number Placeholder 4"/>
          <p:cNvSpPr>
            <a:spLocks noGrp="1"/>
          </p:cNvSpPr>
          <p:nvPr>
            <p:ph type="sldNum" sz="quarter" idx="12"/>
          </p:nvPr>
        </p:nvSpPr>
        <p:spPr/>
        <p:txBody>
          <a:bodyPr/>
          <a:lstStyle/>
          <a:p>
            <a:fld id="{39904EEA-5274-754B-9601-B82B3A188726}" type="slidenum">
              <a:rPr lang="en-US" smtClean="0"/>
              <a:t>12</a:t>
            </a:fld>
            <a:endParaRPr lang="en-US" dirty="0"/>
          </a:p>
        </p:txBody>
      </p:sp>
      <p:pic>
        <p:nvPicPr>
          <p:cNvPr id="12" name="Content Placeholder 8" descr="Banner: Water Salinity Protocol "/>
          <p:cNvPicPr>
            <a:picLocks noGrp="1" noChangeAspect="1"/>
          </p:cNvPicPr>
          <p:nvPr>
            <p:ph sz="half" idx="2"/>
          </p:nvPr>
        </p:nvPicPr>
        <p:blipFill>
          <a:blip r:embed="rId4"/>
          <a:stretch>
            <a:fillRect/>
          </a:stretch>
        </p:blipFill>
        <p:spPr>
          <a:xfrm>
            <a:off x="1146492" y="0"/>
            <a:ext cx="8034387" cy="983673"/>
          </a:xfrm>
        </p:spPr>
      </p:pic>
      <p:sp>
        <p:nvSpPr>
          <p:cNvPr id="6" name="Content Placeholder 5"/>
          <p:cNvSpPr>
            <a:spLocks noGrp="1"/>
          </p:cNvSpPr>
          <p:nvPr>
            <p:ph sz="half" idx="1"/>
          </p:nvPr>
        </p:nvSpPr>
        <p:spPr>
          <a:xfrm>
            <a:off x="1445078" y="1784164"/>
            <a:ext cx="6604908" cy="4351338"/>
          </a:xfrm>
        </p:spPr>
        <p:txBody>
          <a:bodyPr/>
          <a:lstStyle/>
          <a:p>
            <a:pPr marL="0" indent="0">
              <a:buNone/>
            </a:pPr>
            <a:r>
              <a:rPr lang="en-US" sz="2400" dirty="0"/>
              <a:t>Both the Electrical Conductivity Protocol and the Salinity Protocol are used as a way to understand the amount of total dissolved solids in water. Which protocol would you use for a sample that measures electrical conductance of  2500 µS /cm? </a:t>
            </a:r>
          </a:p>
          <a:p>
            <a:pPr marL="457200" indent="-457200">
              <a:buFont typeface="+mj-lt"/>
              <a:buAutoNum type="alphaUcPeriod"/>
            </a:pPr>
            <a:r>
              <a:rPr lang="en-US" sz="2400" dirty="0"/>
              <a:t>Electrical Conductivity Protocol</a:t>
            </a:r>
          </a:p>
          <a:p>
            <a:pPr marL="457200" indent="-457200">
              <a:buFont typeface="+mj-lt"/>
              <a:buAutoNum type="alphaUcPeriod"/>
            </a:pPr>
            <a:r>
              <a:rPr lang="en-US" sz="2400" dirty="0"/>
              <a:t>Salinity Protocol </a:t>
            </a:r>
          </a:p>
          <a:p>
            <a:endParaRPr lang="en-US" dirty="0"/>
          </a:p>
          <a:p>
            <a:pPr marL="0" indent="0">
              <a:buNone/>
            </a:pPr>
            <a:endParaRPr lang="en-US" dirty="0"/>
          </a:p>
        </p:txBody>
      </p:sp>
    </p:spTree>
    <p:extLst>
      <p:ext uri="{BB962C8B-B14F-4D97-AF65-F5344CB8AC3E}">
        <p14:creationId xmlns:p14="http://schemas.microsoft.com/office/powerpoint/2010/main" val="1219286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904EEA-5274-754B-9601-B82B3A188726}" type="slidenum">
              <a:rPr lang="en-US" smtClean="0"/>
              <a:t>13</a:t>
            </a:fld>
            <a:endParaRPr lang="en-US" dirty="0"/>
          </a:p>
        </p:txBody>
      </p:sp>
      <p:pic>
        <p:nvPicPr>
          <p:cNvPr id="12" name="Content Placeholder 8" descr="Banner: Water Salinity Protocol "/>
          <p:cNvPicPr>
            <a:picLocks noGrp="1" noChangeAspect="1"/>
          </p:cNvPicPr>
          <p:nvPr>
            <p:ph sz="half" idx="2"/>
          </p:nvPr>
        </p:nvPicPr>
        <p:blipFill>
          <a:blip r:embed="rId3"/>
          <a:stretch>
            <a:fillRect/>
          </a:stretch>
        </p:blipFill>
        <p:spPr>
          <a:xfrm>
            <a:off x="1146492" y="0"/>
            <a:ext cx="8034387" cy="983673"/>
          </a:xfrm>
        </p:spPr>
      </p:pic>
      <p:pic>
        <p:nvPicPr>
          <p:cNvPr id="9" name="Content Placeholder 8"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8" y="-14288"/>
            <a:ext cx="1164430" cy="6829586"/>
          </a:xfrm>
          <a:prstGeom prst="rect">
            <a:avLst/>
          </a:prstGeom>
        </p:spPr>
      </p:pic>
      <p:sp>
        <p:nvSpPr>
          <p:cNvPr id="2" name="Title 1"/>
          <p:cNvSpPr>
            <a:spLocks noGrp="1"/>
          </p:cNvSpPr>
          <p:nvPr>
            <p:ph type="title"/>
          </p:nvPr>
        </p:nvSpPr>
        <p:spPr>
          <a:xfrm>
            <a:off x="1178718" y="1030474"/>
            <a:ext cx="7886700" cy="753690"/>
          </a:xfrm>
        </p:spPr>
        <p:txBody>
          <a:bodyPr>
            <a:normAutofit fontScale="90000"/>
          </a:bodyPr>
          <a:lstStyle/>
          <a:p>
            <a:r>
              <a:rPr lang="en-US" sz="2800" b="1" dirty="0">
                <a:solidFill>
                  <a:srgbClr val="002060"/>
                </a:solidFill>
                <a:latin typeface="+mn-lt"/>
              </a:rPr>
              <a:t>Let’s test your knowledge so far! Answer to Question 3</a:t>
            </a:r>
          </a:p>
        </p:txBody>
      </p:sp>
      <p:sp>
        <p:nvSpPr>
          <p:cNvPr id="6" name="Content Placeholder 5"/>
          <p:cNvSpPr>
            <a:spLocks noGrp="1"/>
          </p:cNvSpPr>
          <p:nvPr>
            <p:ph sz="half" idx="1"/>
          </p:nvPr>
        </p:nvSpPr>
        <p:spPr>
          <a:xfrm>
            <a:off x="1445078" y="1784164"/>
            <a:ext cx="6604908" cy="4351338"/>
          </a:xfrm>
        </p:spPr>
        <p:txBody>
          <a:bodyPr/>
          <a:lstStyle/>
          <a:p>
            <a:pPr marL="0" indent="0">
              <a:buNone/>
            </a:pPr>
            <a:r>
              <a:rPr lang="en-US" sz="2400" dirty="0"/>
              <a:t>Both the Electrical Conductivity Protocol and the Salinity Protocol are used as a way to understand the amount of total dissolved solids in water. Which protocol would you use for a sample that measures electrical conductance of  2500 µS /cm? </a:t>
            </a:r>
          </a:p>
          <a:p>
            <a:pPr marL="457200" indent="-457200">
              <a:buFont typeface="+mj-lt"/>
              <a:buAutoNum type="alphaUcPeriod"/>
            </a:pPr>
            <a:r>
              <a:rPr lang="en-US" sz="2400" dirty="0"/>
              <a:t>Electrical Conductivity Protocol</a:t>
            </a:r>
          </a:p>
          <a:p>
            <a:pPr marL="457200" indent="-457200">
              <a:buFont typeface="+mj-lt"/>
              <a:buAutoNum type="alphaUcPeriod"/>
            </a:pPr>
            <a:r>
              <a:rPr lang="en-US" sz="2400" b="1" dirty="0">
                <a:solidFill>
                  <a:srgbClr val="FF0000"/>
                </a:solidFill>
              </a:rPr>
              <a:t>Salinity Protocol- correct </a:t>
            </a:r>
            <a:r>
              <a:rPr lang="en-US" sz="2400" b="1" dirty="0">
                <a:solidFill>
                  <a:srgbClr val="FF0000"/>
                </a:solidFill>
                <a:sym typeface="Wingdings"/>
              </a:rPr>
              <a:t> </a:t>
            </a:r>
            <a:r>
              <a:rPr lang="en-US" sz="2400" b="1" dirty="0">
                <a:solidFill>
                  <a:srgbClr val="FF0000"/>
                </a:solidFill>
              </a:rPr>
              <a:t> </a:t>
            </a:r>
          </a:p>
          <a:p>
            <a:endParaRPr lang="en-US" dirty="0"/>
          </a:p>
          <a:p>
            <a:pPr marL="0" indent="0">
              <a:buNone/>
            </a:pPr>
            <a:endParaRPr lang="en-US" dirty="0"/>
          </a:p>
        </p:txBody>
      </p:sp>
    </p:spTree>
    <p:extLst>
      <p:ext uri="{BB962C8B-B14F-4D97-AF65-F5344CB8AC3E}">
        <p14:creationId xmlns:p14="http://schemas.microsoft.com/office/powerpoint/2010/main" val="805800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904EEA-5274-754B-9601-B82B3A188726}" type="slidenum">
              <a:rPr lang="en-US" smtClean="0"/>
              <a:t>14</a:t>
            </a:fld>
            <a:endParaRPr lang="en-US" dirty="0"/>
          </a:p>
        </p:txBody>
      </p:sp>
      <p:pic>
        <p:nvPicPr>
          <p:cNvPr id="12" name="Content Placeholder 8" descr="Banner: Water Salinity Protocol "/>
          <p:cNvPicPr>
            <a:picLocks noGrp="1" noChangeAspect="1"/>
          </p:cNvPicPr>
          <p:nvPr>
            <p:ph sz="half" idx="2"/>
          </p:nvPr>
        </p:nvPicPr>
        <p:blipFill>
          <a:blip r:embed="rId3"/>
          <a:stretch>
            <a:fillRect/>
          </a:stretch>
        </p:blipFill>
        <p:spPr>
          <a:xfrm>
            <a:off x="1146492" y="0"/>
            <a:ext cx="8034387" cy="983673"/>
          </a:xfrm>
        </p:spPr>
      </p:pic>
      <p:pic>
        <p:nvPicPr>
          <p:cNvPr id="9" name="Content Placeholder 8"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8" y="-14288"/>
            <a:ext cx="1164430" cy="6829586"/>
          </a:xfrm>
          <a:prstGeom prst="rect">
            <a:avLst/>
          </a:prstGeom>
        </p:spPr>
      </p:pic>
      <p:sp>
        <p:nvSpPr>
          <p:cNvPr id="2" name="Title 1"/>
          <p:cNvSpPr>
            <a:spLocks noGrp="1"/>
          </p:cNvSpPr>
          <p:nvPr>
            <p:ph type="title"/>
          </p:nvPr>
        </p:nvSpPr>
        <p:spPr>
          <a:xfrm>
            <a:off x="1178718" y="1030474"/>
            <a:ext cx="7886700" cy="753690"/>
          </a:xfrm>
        </p:spPr>
        <p:txBody>
          <a:bodyPr>
            <a:normAutofit/>
          </a:bodyPr>
          <a:lstStyle/>
          <a:p>
            <a:r>
              <a:rPr lang="en-US" sz="2800" b="1" dirty="0">
                <a:solidFill>
                  <a:srgbClr val="002060"/>
                </a:solidFill>
                <a:latin typeface="+mn-lt"/>
              </a:rPr>
              <a:t>Let’s test your knowledge so far! Question 4</a:t>
            </a:r>
          </a:p>
        </p:txBody>
      </p:sp>
      <p:sp>
        <p:nvSpPr>
          <p:cNvPr id="6" name="Content Placeholder 5"/>
          <p:cNvSpPr>
            <a:spLocks noGrp="1"/>
          </p:cNvSpPr>
          <p:nvPr>
            <p:ph sz="half" idx="1"/>
          </p:nvPr>
        </p:nvSpPr>
        <p:spPr>
          <a:xfrm>
            <a:off x="1445078" y="1784164"/>
            <a:ext cx="6604908" cy="4351338"/>
          </a:xfrm>
        </p:spPr>
        <p:txBody>
          <a:bodyPr/>
          <a:lstStyle/>
          <a:p>
            <a:pPr marL="0" indent="0">
              <a:buNone/>
            </a:pPr>
            <a:r>
              <a:rPr lang="en-US" sz="2400" dirty="0"/>
              <a:t>If your sample measures 0.4 ppt salinity, your sample is likely to be</a:t>
            </a:r>
          </a:p>
          <a:p>
            <a:pPr marL="457200" indent="-457200">
              <a:buFont typeface="+mj-lt"/>
              <a:buAutoNum type="alphaUcPeriod"/>
            </a:pPr>
            <a:r>
              <a:rPr lang="en-US" sz="2400" dirty="0"/>
              <a:t>Ocean water or a saline lake</a:t>
            </a:r>
          </a:p>
          <a:p>
            <a:pPr marL="457200" indent="-457200">
              <a:buFont typeface="+mj-lt"/>
              <a:buAutoNum type="alphaUcPeriod"/>
            </a:pPr>
            <a:r>
              <a:rPr lang="en-US" sz="2400" dirty="0"/>
              <a:t>Fresh water</a:t>
            </a:r>
          </a:p>
          <a:p>
            <a:pPr marL="457200" indent="-457200">
              <a:buFont typeface="+mj-lt"/>
              <a:buAutoNum type="alphaUcPeriod"/>
            </a:pPr>
            <a:r>
              <a:rPr lang="en-US" sz="2400" dirty="0"/>
              <a:t>Brackish water (such as a lagoon)</a:t>
            </a:r>
          </a:p>
          <a:p>
            <a:pPr marL="0" indent="0">
              <a:buNone/>
            </a:pPr>
            <a:endParaRPr lang="en-US" sz="2400" dirty="0"/>
          </a:p>
          <a:p>
            <a:endParaRPr lang="en-US" dirty="0"/>
          </a:p>
          <a:p>
            <a:pPr marL="0" indent="0">
              <a:buNone/>
            </a:pPr>
            <a:endParaRPr lang="en-US" dirty="0"/>
          </a:p>
        </p:txBody>
      </p:sp>
    </p:spTree>
    <p:extLst>
      <p:ext uri="{BB962C8B-B14F-4D97-AF65-F5344CB8AC3E}">
        <p14:creationId xmlns:p14="http://schemas.microsoft.com/office/powerpoint/2010/main" val="859272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904EEA-5274-754B-9601-B82B3A188726}" type="slidenum">
              <a:rPr lang="en-US" smtClean="0"/>
              <a:t>15</a:t>
            </a:fld>
            <a:endParaRPr lang="en-US" dirty="0"/>
          </a:p>
        </p:txBody>
      </p:sp>
      <p:pic>
        <p:nvPicPr>
          <p:cNvPr id="12" name="Content Placeholder 8" descr="Banner: Water Salinity Protocol "/>
          <p:cNvPicPr>
            <a:picLocks noGrp="1" noChangeAspect="1"/>
          </p:cNvPicPr>
          <p:nvPr>
            <p:ph sz="half" idx="2"/>
          </p:nvPr>
        </p:nvPicPr>
        <p:blipFill>
          <a:blip r:embed="rId3"/>
          <a:stretch>
            <a:fillRect/>
          </a:stretch>
        </p:blipFill>
        <p:spPr>
          <a:xfrm>
            <a:off x="1146492" y="0"/>
            <a:ext cx="8034387" cy="983673"/>
          </a:xfrm>
        </p:spPr>
      </p:pic>
      <p:pic>
        <p:nvPicPr>
          <p:cNvPr id="9" name="Content Placeholder 8"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8" y="-14288"/>
            <a:ext cx="1164430" cy="6829586"/>
          </a:xfrm>
          <a:prstGeom prst="rect">
            <a:avLst/>
          </a:prstGeom>
        </p:spPr>
      </p:pic>
      <p:sp>
        <p:nvSpPr>
          <p:cNvPr id="2" name="Title 1"/>
          <p:cNvSpPr>
            <a:spLocks noGrp="1"/>
          </p:cNvSpPr>
          <p:nvPr>
            <p:ph type="title"/>
          </p:nvPr>
        </p:nvSpPr>
        <p:spPr>
          <a:xfrm>
            <a:off x="1178718" y="1030474"/>
            <a:ext cx="7886700" cy="753690"/>
          </a:xfrm>
        </p:spPr>
        <p:txBody>
          <a:bodyPr>
            <a:normAutofit fontScale="90000"/>
          </a:bodyPr>
          <a:lstStyle/>
          <a:p>
            <a:r>
              <a:rPr lang="en-US" sz="2800" b="1" dirty="0">
                <a:solidFill>
                  <a:srgbClr val="002060"/>
                </a:solidFill>
                <a:latin typeface="+mn-lt"/>
              </a:rPr>
              <a:t>Let’s test your knowledge so far! Answer to Question 4</a:t>
            </a:r>
          </a:p>
        </p:txBody>
      </p:sp>
      <p:sp>
        <p:nvSpPr>
          <p:cNvPr id="6" name="Content Placeholder 5"/>
          <p:cNvSpPr>
            <a:spLocks noGrp="1"/>
          </p:cNvSpPr>
          <p:nvPr>
            <p:ph sz="half" idx="1"/>
          </p:nvPr>
        </p:nvSpPr>
        <p:spPr>
          <a:xfrm>
            <a:off x="1445078" y="1784164"/>
            <a:ext cx="6604908" cy="4351338"/>
          </a:xfrm>
        </p:spPr>
        <p:txBody>
          <a:bodyPr/>
          <a:lstStyle/>
          <a:p>
            <a:pPr marL="0" indent="0">
              <a:buNone/>
            </a:pPr>
            <a:r>
              <a:rPr lang="en-US" sz="2400" dirty="0"/>
              <a:t>If your sample measures 0.4 ppt salinity, your sample is likely to be</a:t>
            </a:r>
          </a:p>
          <a:p>
            <a:pPr marL="457200" indent="-457200">
              <a:buFont typeface="+mj-lt"/>
              <a:buAutoNum type="alphaUcPeriod"/>
            </a:pPr>
            <a:r>
              <a:rPr lang="en-US" sz="2400" dirty="0"/>
              <a:t>Ocean water or a saline lake</a:t>
            </a:r>
          </a:p>
          <a:p>
            <a:pPr marL="457200" indent="-457200">
              <a:buFont typeface="+mj-lt"/>
              <a:buAutoNum type="alphaUcPeriod"/>
            </a:pPr>
            <a:r>
              <a:rPr lang="en-US" sz="2400" b="1" dirty="0">
                <a:solidFill>
                  <a:srgbClr val="FF0000"/>
                </a:solidFill>
              </a:rPr>
              <a:t>Fresh water- correct </a:t>
            </a:r>
            <a:r>
              <a:rPr lang="en-US" sz="2400" b="1" dirty="0">
                <a:solidFill>
                  <a:srgbClr val="FF0000"/>
                </a:solidFill>
                <a:sym typeface="Wingdings"/>
              </a:rPr>
              <a:t> </a:t>
            </a:r>
            <a:endParaRPr lang="en-US" sz="2400" b="1" dirty="0">
              <a:solidFill>
                <a:srgbClr val="FF0000"/>
              </a:solidFill>
            </a:endParaRPr>
          </a:p>
          <a:p>
            <a:pPr marL="457200" indent="-457200">
              <a:buFont typeface="+mj-lt"/>
              <a:buAutoNum type="alphaUcPeriod"/>
            </a:pPr>
            <a:r>
              <a:rPr lang="en-US" sz="2400" dirty="0"/>
              <a:t>Brackish water (such as a lagoon)</a:t>
            </a:r>
          </a:p>
          <a:p>
            <a:pPr marL="457200" indent="-457200">
              <a:buFont typeface="+mj-lt"/>
              <a:buAutoNum type="alphaUcPeriod"/>
            </a:pPr>
            <a:endParaRPr lang="en-US" sz="2400" dirty="0"/>
          </a:p>
          <a:p>
            <a:pPr marL="0" indent="0">
              <a:buNone/>
            </a:pPr>
            <a:r>
              <a:rPr lang="en-US" sz="2400" dirty="0"/>
              <a:t>Explanation: ocean water averages 35 ppt salinity, and freshwater is defined as a salinity of 0.5 ppt or less. </a:t>
            </a:r>
          </a:p>
          <a:p>
            <a:pPr marL="0" indent="0">
              <a:buNone/>
            </a:pPr>
            <a:endParaRPr lang="en-US" sz="2400" dirty="0"/>
          </a:p>
          <a:p>
            <a:endParaRPr lang="en-US" dirty="0"/>
          </a:p>
          <a:p>
            <a:pPr marL="0" indent="0">
              <a:buNone/>
            </a:pPr>
            <a:endParaRPr lang="en-US" dirty="0"/>
          </a:p>
        </p:txBody>
      </p:sp>
    </p:spTree>
    <p:extLst>
      <p:ext uri="{BB962C8B-B14F-4D97-AF65-F5344CB8AC3E}">
        <p14:creationId xmlns:p14="http://schemas.microsoft.com/office/powerpoint/2010/main" val="139709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16</a:t>
            </a:fld>
            <a:endParaRPr lang="en-US" dirty="0"/>
          </a:p>
        </p:txBody>
      </p:sp>
      <p:pic>
        <p:nvPicPr>
          <p:cNvPr id="9" name="Content Placeholder 4" descr="Banner: Water Salinity Protocol "/>
          <p:cNvPicPr>
            <a:picLocks noChangeAspect="1"/>
          </p:cNvPicPr>
          <p:nvPr/>
        </p:nvPicPr>
        <p:blipFill>
          <a:blip r:embed="rId2"/>
          <a:stretch>
            <a:fillRect/>
          </a:stretch>
        </p:blipFill>
        <p:spPr>
          <a:xfrm>
            <a:off x="1164430" y="1336"/>
            <a:ext cx="7979570" cy="102839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2060"/>
                </a:solidFill>
                <a:latin typeface="+mn-lt"/>
              </a:rPr>
              <a:t>Salinity Protocol Methods</a:t>
            </a:r>
          </a:p>
        </p:txBody>
      </p:sp>
      <p:sp>
        <p:nvSpPr>
          <p:cNvPr id="13" name="Content Placeholder 2"/>
          <p:cNvSpPr txBox="1">
            <a:spLocks/>
          </p:cNvSpPr>
          <p:nvPr/>
        </p:nvSpPr>
        <p:spPr>
          <a:xfrm>
            <a:off x="1251973" y="2335264"/>
            <a:ext cx="7587227" cy="30368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dirty="0"/>
              <a:t>This slide set covers two methods to measure salinity:</a:t>
            </a:r>
          </a:p>
          <a:p>
            <a:pPr marL="0" indent="0" algn="just">
              <a:buNone/>
            </a:pPr>
            <a:endParaRPr lang="en-US" sz="2000" dirty="0"/>
          </a:p>
          <a:p>
            <a:pPr marL="400050" indent="-400050">
              <a:buFont typeface="+mj-lt"/>
              <a:buAutoNum type="romanUcPeriod"/>
            </a:pPr>
            <a:r>
              <a:rPr lang="en-US" sz="2000" dirty="0">
                <a:hlinkClick r:id="rId4"/>
              </a:rPr>
              <a:t>Salinity Protocol Using A Hydrometer</a:t>
            </a:r>
            <a:endParaRPr lang="en-US" sz="2000" dirty="0"/>
          </a:p>
          <a:p>
            <a:pPr marL="0" indent="0" algn="just">
              <a:buNone/>
            </a:pPr>
            <a:endParaRPr lang="en-US" sz="2000" dirty="0"/>
          </a:p>
          <a:p>
            <a:pPr marL="400050" indent="-400050" algn="just">
              <a:buFont typeface="+mj-lt"/>
              <a:buAutoNum type="romanUcPeriod" startAt="2"/>
            </a:pPr>
            <a:r>
              <a:rPr lang="en-US" sz="2000" dirty="0">
                <a:hlinkClick r:id="rId5"/>
              </a:rPr>
              <a:t>Salinity Protocol Using Titration</a:t>
            </a:r>
            <a:endParaRPr lang="en-US" sz="2000" dirty="0"/>
          </a:p>
          <a:p>
            <a:pPr marL="0" indent="0" algn="just">
              <a:buNone/>
            </a:pPr>
            <a:endParaRPr lang="en-US" sz="1600" dirty="0"/>
          </a:p>
        </p:txBody>
      </p:sp>
    </p:spTree>
    <p:extLst>
      <p:ext uri="{BB962C8B-B14F-4D97-AF65-F5344CB8AC3E}">
        <p14:creationId xmlns:p14="http://schemas.microsoft.com/office/powerpoint/2010/main" val="3443911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9904EEA-5274-754B-9601-B82B3A188726}" type="slidenum">
              <a:rPr lang="en-US" smtClean="0"/>
              <a:t>17</a:t>
            </a:fld>
            <a:endParaRPr lang="en-US" dirty="0"/>
          </a:p>
        </p:txBody>
      </p:sp>
      <p:pic>
        <p:nvPicPr>
          <p:cNvPr id="7" name="Content Placeholder 4" descr="Banner: Water Salinity Protocol "/>
          <p:cNvPicPr>
            <a:picLocks noChangeAspect="1"/>
          </p:cNvPicPr>
          <p:nvPr/>
        </p:nvPicPr>
        <p:blipFill>
          <a:blip r:embed="rId2"/>
          <a:stretch>
            <a:fillRect/>
          </a:stretch>
        </p:blipFill>
        <p:spPr>
          <a:xfrm>
            <a:off x="1164430" y="1336"/>
            <a:ext cx="7979570" cy="102839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0072"/>
                </a:solidFill>
                <a:latin typeface="+mn-lt"/>
              </a:rPr>
              <a:t>Simultaneous or Prior Investigations Required</a:t>
            </a:r>
          </a:p>
        </p:txBody>
      </p:sp>
      <p:sp>
        <p:nvSpPr>
          <p:cNvPr id="3" name="Content Placeholder 2"/>
          <p:cNvSpPr>
            <a:spLocks noGrp="1"/>
          </p:cNvSpPr>
          <p:nvPr>
            <p:ph sz="half" idx="1"/>
          </p:nvPr>
        </p:nvSpPr>
        <p:spPr>
          <a:xfrm>
            <a:off x="1349160" y="1744714"/>
            <a:ext cx="7230960" cy="4816247"/>
          </a:xfrm>
        </p:spPr>
        <p:txBody>
          <a:bodyPr>
            <a:normAutofit fontScale="92500" lnSpcReduction="10000"/>
          </a:bodyPr>
          <a:lstStyle/>
          <a:p>
            <a:pPr marL="0" indent="0" algn="just">
              <a:buNone/>
            </a:pPr>
            <a:r>
              <a:rPr lang="en-US" sz="1700" dirty="0"/>
              <a:t>There are two ways to collect salinity data. One method uses a hydrometer and thermometer. The other uses a salinity titration test kit. For both methods, you need to determine the times of the high tide and low tide that occur before and after your salinity measurement is taken.</a:t>
            </a:r>
          </a:p>
          <a:p>
            <a:pPr marL="0" indent="0" algn="just">
              <a:buNone/>
            </a:pPr>
            <a:endParaRPr lang="en-US" sz="1700" dirty="0"/>
          </a:p>
          <a:p>
            <a:pPr marL="0" indent="0" algn="just">
              <a:buNone/>
            </a:pPr>
            <a:r>
              <a:rPr lang="en-US" sz="1700" dirty="0"/>
              <a:t>The Water Salinity Protocol will allow you to determine the amounts of dissolved solids of a water body. This protocol is conducted at your GLOBE Study Site. You will need to define your GLOBE Study Site where you will conduct your Hydrosphere Investigation prior to beginning this protocol. The Hydrosphere Investigation Data Sheet is used to record all the hydrosphere measurements, including salinity.  You will also want to map your Hydrosphere Site at some point.  </a:t>
            </a:r>
          </a:p>
          <a:p>
            <a:pPr marL="0" indent="0" algn="just">
              <a:buNone/>
            </a:pPr>
            <a:endParaRPr lang="en-US" sz="1700" dirty="0"/>
          </a:p>
          <a:p>
            <a:pPr marL="0" indent="0" algn="just">
              <a:buNone/>
            </a:pPr>
            <a:r>
              <a:rPr lang="en-US" sz="1700" b="1" dirty="0">
                <a:solidFill>
                  <a:schemeClr val="tx2"/>
                </a:solidFill>
                <a:hlinkClick r:id="rId4"/>
              </a:rPr>
              <a:t>GLOBE Study Site Definition Sheet</a:t>
            </a:r>
            <a:endParaRPr lang="en-US" sz="1700" b="1" dirty="0">
              <a:solidFill>
                <a:schemeClr val="tx2"/>
              </a:solidFill>
            </a:endParaRPr>
          </a:p>
          <a:p>
            <a:pPr marL="0" indent="0" algn="just">
              <a:buNone/>
            </a:pPr>
            <a:endParaRPr lang="nl-NL" sz="1700" b="1" dirty="0">
              <a:solidFill>
                <a:schemeClr val="tx2"/>
              </a:solidFill>
            </a:endParaRPr>
          </a:p>
          <a:p>
            <a:pPr marL="0" indent="0" algn="just">
              <a:buNone/>
            </a:pPr>
            <a:r>
              <a:rPr lang="en-US" sz="1700" b="1" dirty="0">
                <a:solidFill>
                  <a:schemeClr val="tx2"/>
                </a:solidFill>
                <a:hlinkClick r:id="rId5"/>
              </a:rPr>
              <a:t>Hydrosphere Investigation Data Sheet</a:t>
            </a:r>
            <a:endParaRPr lang="en-US" sz="1700" b="1" dirty="0">
              <a:solidFill>
                <a:schemeClr val="tx2"/>
              </a:solidFill>
            </a:endParaRPr>
          </a:p>
          <a:p>
            <a:pPr marL="0" indent="0" algn="just">
              <a:buNone/>
            </a:pPr>
            <a:endParaRPr lang="en-US" sz="1700" b="1" dirty="0">
              <a:solidFill>
                <a:schemeClr val="tx2"/>
              </a:solidFill>
            </a:endParaRPr>
          </a:p>
          <a:p>
            <a:pPr marL="0" indent="0" algn="just">
              <a:buNone/>
            </a:pPr>
            <a:r>
              <a:rPr lang="en-US" sz="1700" b="1" dirty="0">
                <a:solidFill>
                  <a:schemeClr val="tx2"/>
                </a:solidFill>
                <a:hlinkClick r:id="rId6"/>
              </a:rPr>
              <a:t>Mapping your Hydrosphere Study Site Field Guide</a:t>
            </a:r>
            <a:endParaRPr lang="en-US" sz="1700" b="1" dirty="0">
              <a:solidFill>
                <a:schemeClr val="tx2"/>
              </a:solidFill>
            </a:endParaRPr>
          </a:p>
          <a:p>
            <a:pPr marL="0" indent="0" algn="just">
              <a:buNone/>
            </a:pPr>
            <a:endParaRPr lang="en-US" sz="2000" dirty="0"/>
          </a:p>
          <a:p>
            <a:endParaRPr lang="en-US" dirty="0"/>
          </a:p>
        </p:txBody>
      </p:sp>
    </p:spTree>
    <p:extLst>
      <p:ext uri="{BB962C8B-B14F-4D97-AF65-F5344CB8AC3E}">
        <p14:creationId xmlns:p14="http://schemas.microsoft.com/office/powerpoint/2010/main" val="358735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9904EEA-5274-754B-9601-B82B3A188726}" type="slidenum">
              <a:rPr lang="en-US" smtClean="0"/>
              <a:t>18</a:t>
            </a:fld>
            <a:endParaRPr lang="en-US" dirty="0"/>
          </a:p>
        </p:txBody>
      </p:sp>
      <p:pic>
        <p:nvPicPr>
          <p:cNvPr id="8" name="Content Placeholder 4" descr="Banner: Water Salinity Protocol "/>
          <p:cNvPicPr>
            <a:picLocks noChangeAspect="1"/>
          </p:cNvPicPr>
          <p:nvPr/>
        </p:nvPicPr>
        <p:blipFill>
          <a:blip r:embed="rId2"/>
          <a:stretch>
            <a:fillRect/>
          </a:stretch>
        </p:blipFill>
        <p:spPr>
          <a:xfrm>
            <a:off x="1164430" y="1336"/>
            <a:ext cx="7979570" cy="102839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7300" y="838655"/>
            <a:ext cx="7886700" cy="1325563"/>
          </a:xfrm>
        </p:spPr>
        <p:txBody>
          <a:bodyPr>
            <a:normAutofit/>
          </a:bodyPr>
          <a:lstStyle/>
          <a:p>
            <a:r>
              <a:rPr lang="en-US" sz="2800" b="1" dirty="0">
                <a:solidFill>
                  <a:srgbClr val="000072"/>
                </a:solidFill>
                <a:latin typeface="+mn-lt"/>
              </a:rPr>
              <a:t>Site Selection: Hydrosphere Study Site</a:t>
            </a:r>
          </a:p>
        </p:txBody>
      </p:sp>
      <p:sp>
        <p:nvSpPr>
          <p:cNvPr id="3" name="Content Placeholder 2"/>
          <p:cNvSpPr>
            <a:spLocks noGrp="1"/>
          </p:cNvSpPr>
          <p:nvPr>
            <p:ph sz="half" idx="1"/>
          </p:nvPr>
        </p:nvSpPr>
        <p:spPr>
          <a:xfrm>
            <a:off x="1164429" y="1862139"/>
            <a:ext cx="4179337" cy="4718770"/>
          </a:xfrm>
        </p:spPr>
        <p:txBody>
          <a:bodyPr>
            <a:normAutofit lnSpcReduction="10000"/>
          </a:bodyPr>
          <a:lstStyle/>
          <a:p>
            <a:pPr marL="0" indent="0" algn="just">
              <a:buNone/>
            </a:pPr>
            <a:r>
              <a:rPr lang="en-US" sz="1500" dirty="0"/>
              <a:t>Select a specific site where the hydrosphere measurements (water temperature, dissolved oxygen, nitrate, pH, alkalinity, turbidity, and either conductivity or salinity) will be taken. For brackish or saline waters, a pier may be a good location. You will need to know the times of high and low tide at a location as close as possible to your study site.</a:t>
            </a:r>
          </a:p>
          <a:p>
            <a:pPr marL="0" indent="0" algn="just">
              <a:buNone/>
            </a:pPr>
            <a:r>
              <a:rPr lang="en-US" sz="1500" dirty="0"/>
              <a:t>All your hydrosphere measurements are taken at the same Hydrosphere Study Site. This may be any surface water site that can be safely visited and monitored regularly, although natural waters are preferred.  Sites may include (in order of preference):</a:t>
            </a:r>
          </a:p>
          <a:p>
            <a:pPr marL="0" indent="0" algn="just">
              <a:buNone/>
            </a:pPr>
            <a:endParaRPr lang="en-US" sz="1500" b="1" dirty="0">
              <a:solidFill>
                <a:srgbClr val="000000"/>
              </a:solidFill>
            </a:endParaRPr>
          </a:p>
          <a:p>
            <a:pPr marL="0" indent="0" algn="just">
              <a:buNone/>
            </a:pPr>
            <a:r>
              <a:rPr lang="en-US" sz="1500" b="1" dirty="0">
                <a:solidFill>
                  <a:srgbClr val="000000"/>
                </a:solidFill>
              </a:rPr>
              <a:t>1. stream or river</a:t>
            </a:r>
          </a:p>
          <a:p>
            <a:pPr marL="0" indent="0" algn="just">
              <a:buNone/>
            </a:pPr>
            <a:r>
              <a:rPr lang="en-US" sz="1500" b="1" dirty="0">
                <a:solidFill>
                  <a:srgbClr val="000000"/>
                </a:solidFill>
              </a:rPr>
              <a:t>2. lake, reservoir, bay or ocean</a:t>
            </a:r>
          </a:p>
          <a:p>
            <a:pPr marL="0" indent="0" algn="just">
              <a:buNone/>
            </a:pPr>
            <a:r>
              <a:rPr lang="en-US" sz="1500" b="1" dirty="0">
                <a:solidFill>
                  <a:srgbClr val="000000"/>
                </a:solidFill>
              </a:rPr>
              <a:t>3. pond</a:t>
            </a:r>
          </a:p>
          <a:p>
            <a:pPr marL="0" indent="0" algn="just">
              <a:buNone/>
            </a:pPr>
            <a:r>
              <a:rPr lang="en-US" sz="1500" b="1" dirty="0">
                <a:solidFill>
                  <a:srgbClr val="000000"/>
                </a:solidFill>
              </a:rPr>
              <a:t>4. an irrigation ditch or other water body, if natural body is not available</a:t>
            </a:r>
          </a:p>
          <a:p>
            <a:pPr marL="0" indent="0" algn="just">
              <a:buNone/>
            </a:pPr>
            <a:endParaRPr lang="en-US" sz="2000" dirty="0"/>
          </a:p>
          <a:p>
            <a:endParaRPr lang="en-US" dirty="0"/>
          </a:p>
        </p:txBody>
      </p:sp>
      <p:pic>
        <p:nvPicPr>
          <p:cNvPr id="7" name="Content Placeholder 6" descr="Diagram showing an estuary, with brackish water.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420915" y="1881643"/>
            <a:ext cx="3352800" cy="2743200"/>
          </a:xfrm>
        </p:spPr>
      </p:pic>
      <p:sp>
        <p:nvSpPr>
          <p:cNvPr id="9" name="TextBox 8"/>
          <p:cNvSpPr txBox="1"/>
          <p:nvPr/>
        </p:nvSpPr>
        <p:spPr>
          <a:xfrm>
            <a:off x="5447447" y="4868429"/>
            <a:ext cx="3348522" cy="276999"/>
          </a:xfrm>
          <a:prstGeom prst="rect">
            <a:avLst/>
          </a:prstGeom>
          <a:noFill/>
        </p:spPr>
        <p:txBody>
          <a:bodyPr wrap="square" rtlCol="0">
            <a:spAutoFit/>
          </a:bodyPr>
          <a:lstStyle/>
          <a:p>
            <a:r>
              <a:rPr lang="en-US" sz="1200" dirty="0"/>
              <a:t>http://estuaries.noaa.gov/teachers/climate.aspx</a:t>
            </a:r>
          </a:p>
        </p:txBody>
      </p:sp>
    </p:spTree>
    <p:extLst>
      <p:ext uri="{BB962C8B-B14F-4D97-AF65-F5344CB8AC3E}">
        <p14:creationId xmlns:p14="http://schemas.microsoft.com/office/powerpoint/2010/main" val="1197817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9904EEA-5274-754B-9601-B82B3A188726}" type="slidenum">
              <a:rPr lang="en-US" smtClean="0"/>
              <a:t>1</a:t>
            </a:fld>
            <a:endParaRPr lang="en-US" dirty="0"/>
          </a:p>
        </p:txBody>
      </p:sp>
      <p:pic>
        <p:nvPicPr>
          <p:cNvPr id="9" name="Content Placeholder 8" descr="Banner: Water Salinity Protocol "/>
          <p:cNvPicPr>
            <a:picLocks noGrp="1" noChangeAspect="1"/>
          </p:cNvPicPr>
          <p:nvPr>
            <p:ph sz="half" idx="2"/>
          </p:nvPr>
        </p:nvPicPr>
        <p:blipFill>
          <a:blip r:embed="rId2"/>
          <a:stretch>
            <a:fillRect/>
          </a:stretch>
        </p:blipFill>
        <p:spPr>
          <a:xfrm>
            <a:off x="1164852" y="13855"/>
            <a:ext cx="8081080" cy="1008539"/>
          </a:xfrm>
        </p:spPr>
      </p:pic>
      <p:pic>
        <p:nvPicPr>
          <p:cNvPr id="7" name="Content Placeholder 4" descr="Menu: What is water salinity?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43000" cy="6844871"/>
          </a:xfrm>
          <a:prstGeom prst="rect">
            <a:avLst/>
          </a:prstGeom>
        </p:spPr>
      </p:pic>
      <p:sp>
        <p:nvSpPr>
          <p:cNvPr id="11" name="Title 1"/>
          <p:cNvSpPr>
            <a:spLocks noGrp="1"/>
          </p:cNvSpPr>
          <p:nvPr>
            <p:ph type="title"/>
          </p:nvPr>
        </p:nvSpPr>
        <p:spPr>
          <a:xfrm>
            <a:off x="1147395" y="763104"/>
            <a:ext cx="7886700" cy="1325563"/>
          </a:xfrm>
        </p:spPr>
        <p:txBody>
          <a:bodyPr>
            <a:normAutofit/>
          </a:bodyPr>
          <a:lstStyle/>
          <a:p>
            <a:pPr marL="0" marR="0">
              <a:spcBef>
                <a:spcPts val="0"/>
              </a:spcBef>
              <a:spcAft>
                <a:spcPts val="0"/>
              </a:spcAft>
            </a:pPr>
            <a:r>
              <a:rPr lang="en-US" sz="2800" b="1" dirty="0">
                <a:solidFill>
                  <a:srgbClr val="000090"/>
                </a:solidFill>
                <a:latin typeface="+mn-lt"/>
                <a:ea typeface="ＭＳ 明朝"/>
                <a:cs typeface="Times New Roman"/>
              </a:rPr>
              <a:t>Overview</a:t>
            </a:r>
          </a:p>
        </p:txBody>
      </p:sp>
      <p:sp>
        <p:nvSpPr>
          <p:cNvPr id="12" name="Content Placeholder 2"/>
          <p:cNvSpPr>
            <a:spLocks noGrp="1"/>
          </p:cNvSpPr>
          <p:nvPr>
            <p:ph sz="half" idx="1"/>
          </p:nvPr>
        </p:nvSpPr>
        <p:spPr>
          <a:xfrm>
            <a:off x="1275669" y="1751376"/>
            <a:ext cx="7623401" cy="4943337"/>
          </a:xfrm>
        </p:spPr>
        <p:txBody>
          <a:bodyPr>
            <a:normAutofit/>
          </a:bodyPr>
          <a:lstStyle/>
          <a:p>
            <a:pPr marL="0" marR="0">
              <a:spcBef>
                <a:spcPts val="0"/>
              </a:spcBef>
              <a:spcAft>
                <a:spcPts val="0"/>
              </a:spcAft>
            </a:pPr>
            <a:endParaRPr lang="en-US" sz="1000" dirty="0">
              <a:ea typeface="ＭＳ 明朝"/>
              <a:cs typeface="Times New Roman"/>
            </a:endParaRPr>
          </a:p>
          <a:p>
            <a:pPr marL="0" marR="0">
              <a:spcBef>
                <a:spcPts val="0"/>
              </a:spcBef>
              <a:spcAft>
                <a:spcPts val="0"/>
              </a:spcAft>
            </a:pPr>
            <a:r>
              <a:rPr lang="en-US" sz="1800" b="1" dirty="0">
                <a:solidFill>
                  <a:srgbClr val="000090"/>
                </a:solidFill>
                <a:ea typeface="ＭＳ 明朝"/>
                <a:cs typeface="Times New Roman"/>
              </a:rPr>
              <a:t>This module: </a:t>
            </a:r>
          </a:p>
          <a:p>
            <a:pPr marL="0" marR="0">
              <a:spcBef>
                <a:spcPts val="0"/>
              </a:spcBef>
              <a:spcAft>
                <a:spcPts val="0"/>
              </a:spcAft>
            </a:pPr>
            <a:endParaRPr lang="en-US" sz="1000" dirty="0">
              <a:ea typeface="ＭＳ 明朝"/>
              <a:cs typeface="Times New Roman"/>
            </a:endParaRPr>
          </a:p>
          <a:p>
            <a:pPr marL="342900" lvl="0" indent="-342900">
              <a:spcBef>
                <a:spcPts val="0"/>
              </a:spcBef>
              <a:buFont typeface="Arial"/>
              <a:buChar char="•"/>
              <a:tabLst>
                <a:tab pos="457200" algn="l"/>
              </a:tabLst>
            </a:pPr>
            <a:r>
              <a:rPr lang="en-US" sz="1800" b="1" dirty="0">
                <a:solidFill>
                  <a:srgbClr val="000090"/>
                </a:solidFill>
                <a:ea typeface="ＭＳ 明朝"/>
                <a:cs typeface="Times New Roman"/>
              </a:rPr>
              <a:t>Reviews the selection of a GLOBE hydrology site </a:t>
            </a:r>
            <a:endParaRPr lang="en-US" sz="1000" dirty="0">
              <a:ea typeface="ＭＳ 明朝"/>
              <a:cs typeface="Times New Roman"/>
            </a:endParaRPr>
          </a:p>
          <a:p>
            <a:pPr marL="342900" lvl="0" indent="-342900">
              <a:spcBef>
                <a:spcPts val="0"/>
              </a:spcBef>
              <a:buFont typeface="Arial"/>
              <a:buChar char="•"/>
              <a:tabLst>
                <a:tab pos="457200" algn="l"/>
              </a:tabLst>
            </a:pPr>
            <a:r>
              <a:rPr lang="en-US" sz="1800" b="1" dirty="0">
                <a:solidFill>
                  <a:srgbClr val="000090"/>
                </a:solidFill>
                <a:ea typeface="ＭＳ 明朝"/>
                <a:cs typeface="Times New Roman"/>
              </a:rPr>
              <a:t>Reviews the water sampling technique used in GLOBE hydrology protocols</a:t>
            </a:r>
            <a:endParaRPr lang="en-US" sz="1000" dirty="0">
              <a:ea typeface="ＭＳ 明朝"/>
              <a:cs typeface="Times New Roman"/>
            </a:endParaRPr>
          </a:p>
          <a:p>
            <a:pPr marL="342900" lvl="0" indent="-342900">
              <a:spcBef>
                <a:spcPts val="0"/>
              </a:spcBef>
              <a:buFont typeface="Arial"/>
              <a:buChar char="•"/>
              <a:tabLst>
                <a:tab pos="457200" algn="l"/>
              </a:tabLst>
            </a:pPr>
            <a:r>
              <a:rPr lang="en-US" sz="1800" b="1" dirty="0">
                <a:solidFill>
                  <a:srgbClr val="000090"/>
                </a:solidFill>
                <a:ea typeface="ＭＳ 明朝"/>
                <a:cs typeface="Times New Roman"/>
              </a:rPr>
              <a:t>Provides a step by step introduction of the protocol method</a:t>
            </a:r>
          </a:p>
          <a:p>
            <a:pPr marL="342900" lvl="0" indent="-342900">
              <a:spcBef>
                <a:spcPts val="0"/>
              </a:spcBef>
              <a:buFont typeface="Arial"/>
              <a:buChar char="•"/>
              <a:tabLst>
                <a:tab pos="457200" algn="l"/>
              </a:tabLst>
            </a:pPr>
            <a:endParaRPr lang="en-US" sz="1000" dirty="0">
              <a:ea typeface="ＭＳ 明朝"/>
              <a:cs typeface="Times New Roman"/>
            </a:endParaRPr>
          </a:p>
          <a:p>
            <a:pPr marL="0" marR="0" indent="0">
              <a:spcBef>
                <a:spcPts val="0"/>
              </a:spcBef>
              <a:spcAft>
                <a:spcPts val="0"/>
              </a:spcAft>
              <a:buNone/>
            </a:pPr>
            <a:r>
              <a:rPr lang="en-US" sz="2400" b="1" dirty="0">
                <a:solidFill>
                  <a:srgbClr val="000090"/>
                </a:solidFill>
                <a:ea typeface="ＭＳ 明朝"/>
                <a:cs typeface="Times New Roman"/>
              </a:rPr>
              <a:t>Learning Objectives</a:t>
            </a:r>
          </a:p>
          <a:p>
            <a:pPr marL="0" marR="0">
              <a:spcBef>
                <a:spcPts val="0"/>
              </a:spcBef>
              <a:spcAft>
                <a:spcPts val="0"/>
              </a:spcAft>
            </a:pPr>
            <a:endParaRPr lang="en-US" sz="1000" dirty="0">
              <a:ea typeface="ＭＳ 明朝"/>
              <a:cs typeface="Times New Roman"/>
            </a:endParaRPr>
          </a:p>
          <a:p>
            <a:pPr marL="0" marR="0">
              <a:spcBef>
                <a:spcPts val="0"/>
              </a:spcBef>
              <a:spcAft>
                <a:spcPts val="0"/>
              </a:spcAft>
            </a:pPr>
            <a:r>
              <a:rPr lang="en-US" sz="1800" b="1" dirty="0">
                <a:solidFill>
                  <a:srgbClr val="000090"/>
                </a:solidFill>
                <a:ea typeface="ＭＳ 明朝"/>
                <a:cs typeface="Times New Roman"/>
              </a:rPr>
              <a:t>After completing this module, you will be able to:</a:t>
            </a:r>
          </a:p>
          <a:p>
            <a:pPr marL="0" marR="0">
              <a:spcBef>
                <a:spcPts val="0"/>
              </a:spcBef>
              <a:spcAft>
                <a:spcPts val="0"/>
              </a:spcAft>
            </a:pPr>
            <a:endParaRPr lang="en-US" sz="1000" dirty="0">
              <a:ea typeface="ＭＳ 明朝"/>
              <a:cs typeface="Times New Roman"/>
            </a:endParaRPr>
          </a:p>
          <a:p>
            <a:pPr marL="342900" lvl="0" indent="-342900">
              <a:spcBef>
                <a:spcPts val="0"/>
              </a:spcBef>
              <a:buFont typeface="Arial"/>
              <a:buChar char="•"/>
              <a:tabLst>
                <a:tab pos="457200" algn="l"/>
              </a:tabLst>
            </a:pPr>
            <a:r>
              <a:rPr lang="en-US" sz="1800" b="1" dirty="0">
                <a:solidFill>
                  <a:srgbClr val="000090"/>
                </a:solidFill>
                <a:ea typeface="ＭＳ 明朝"/>
                <a:cs typeface="Times New Roman"/>
              </a:rPr>
              <a:t>Define water salinity and  explain how environmental variables can result in different measurements</a:t>
            </a:r>
            <a:endParaRPr lang="en-US" sz="1000" dirty="0">
              <a:ea typeface="ＭＳ 明朝"/>
              <a:cs typeface="Times New Roman"/>
            </a:endParaRPr>
          </a:p>
          <a:p>
            <a:pPr marL="342900" lvl="0" indent="-342900">
              <a:spcBef>
                <a:spcPts val="0"/>
              </a:spcBef>
              <a:buFont typeface="Arial"/>
              <a:buChar char="•"/>
              <a:tabLst>
                <a:tab pos="457200" algn="l"/>
              </a:tabLst>
            </a:pPr>
            <a:r>
              <a:rPr lang="en-US" sz="1800" b="1" dirty="0">
                <a:solidFill>
                  <a:srgbClr val="000090"/>
                </a:solidFill>
                <a:ea typeface="ＭＳ 明朝"/>
                <a:cs typeface="Times New Roman"/>
              </a:rPr>
              <a:t>Describe the importance of quality control steps in the the collection of accurate data</a:t>
            </a:r>
            <a:endParaRPr lang="en-US" sz="1000" dirty="0">
              <a:ea typeface="ＭＳ 明朝"/>
              <a:cs typeface="Times New Roman"/>
            </a:endParaRPr>
          </a:p>
          <a:p>
            <a:pPr marL="342900" lvl="0" indent="-342900">
              <a:spcBef>
                <a:spcPts val="0"/>
              </a:spcBef>
              <a:buFont typeface="Arial"/>
              <a:buChar char="•"/>
              <a:tabLst>
                <a:tab pos="457200" algn="l"/>
              </a:tabLst>
            </a:pPr>
            <a:r>
              <a:rPr lang="en-US" sz="1800" b="1" dirty="0">
                <a:solidFill>
                  <a:srgbClr val="000090"/>
                </a:solidFill>
                <a:ea typeface="ＭＳ 明朝"/>
                <a:cs typeface="Times New Roman"/>
              </a:rPr>
              <a:t>Conduct water salinity measurements using a hydrometer</a:t>
            </a:r>
            <a:endParaRPr lang="en-US" sz="1000" dirty="0">
              <a:ea typeface="ＭＳ 明朝"/>
              <a:cs typeface="Times New Roman"/>
            </a:endParaRPr>
          </a:p>
          <a:p>
            <a:pPr marL="342900" lvl="0" indent="-342900">
              <a:spcBef>
                <a:spcPts val="0"/>
              </a:spcBef>
              <a:buFont typeface="Arial"/>
              <a:buChar char="•"/>
              <a:tabLst>
                <a:tab pos="457200" algn="l"/>
              </a:tabLst>
            </a:pPr>
            <a:r>
              <a:rPr lang="en-US" sz="1800" b="1" dirty="0">
                <a:solidFill>
                  <a:srgbClr val="000090"/>
                </a:solidFill>
                <a:ea typeface="ＭＳ 明朝"/>
                <a:cs typeface="Times New Roman"/>
              </a:rPr>
              <a:t>Upload data to the GLOBE portal</a:t>
            </a:r>
          </a:p>
          <a:p>
            <a:pPr marL="342900" lvl="0" indent="-342900">
              <a:spcBef>
                <a:spcPts val="0"/>
              </a:spcBef>
              <a:buFont typeface="Arial"/>
              <a:buChar char="•"/>
              <a:tabLst>
                <a:tab pos="457200" algn="l"/>
              </a:tabLst>
            </a:pPr>
            <a:endParaRPr lang="en-US" sz="1000" dirty="0">
              <a:ea typeface="ＭＳ 明朝"/>
              <a:cs typeface="Times New Roman"/>
            </a:endParaRPr>
          </a:p>
          <a:p>
            <a:pPr marL="0" lvl="0" indent="0">
              <a:spcBef>
                <a:spcPts val="0"/>
              </a:spcBef>
              <a:buNone/>
              <a:tabLst>
                <a:tab pos="457200" algn="l"/>
              </a:tabLst>
            </a:pPr>
            <a:r>
              <a:rPr lang="en-US" sz="1800" b="1" i="1" dirty="0">
                <a:solidFill>
                  <a:srgbClr val="000090"/>
                </a:solidFill>
                <a:ea typeface="ＭＳ 明朝"/>
                <a:cs typeface="Times New Roman"/>
              </a:rPr>
              <a:t>Visualize data using GLOBE’s Visualization System Estimated time needed for completion of this module: 1.5 hours</a:t>
            </a:r>
            <a:endParaRPr lang="en-US" sz="1000" i="1" dirty="0">
              <a:ea typeface="ＭＳ 明朝"/>
              <a:cs typeface="Times New Roman"/>
            </a:endParaRPr>
          </a:p>
        </p:txBody>
      </p:sp>
      <p:pic>
        <p:nvPicPr>
          <p:cNvPr id="10" name="Picture 9" descr="watermark illustration of a stream surrounded by rushes."/>
          <p:cNvPicPr>
            <a:picLocks noChangeAspect="1"/>
          </p:cNvPicPr>
          <p:nvPr/>
        </p:nvPicPr>
        <p:blipFill>
          <a:blip r:embed="rId4">
            <a:alphaModFix amt="12000"/>
            <a:extLst>
              <a:ext uri="{28A0092B-C50C-407E-A947-70E740481C1C}">
                <a14:useLocalDpi xmlns:a14="http://schemas.microsoft.com/office/drawing/2010/main" val="0"/>
              </a:ext>
            </a:extLst>
          </a:blip>
          <a:stretch>
            <a:fillRect/>
          </a:stretch>
        </p:blipFill>
        <p:spPr>
          <a:xfrm>
            <a:off x="1142095" y="1425885"/>
            <a:ext cx="7986888" cy="5432114"/>
          </a:xfrm>
          <a:prstGeom prst="rect">
            <a:avLst/>
          </a:prstGeom>
        </p:spPr>
      </p:pic>
    </p:spTree>
    <p:extLst>
      <p:ext uri="{BB962C8B-B14F-4D97-AF65-F5344CB8AC3E}">
        <p14:creationId xmlns:p14="http://schemas.microsoft.com/office/powerpoint/2010/main" val="1853006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descr="Banner: Water Salinity Protocol "/>
          <p:cNvPicPr>
            <a:picLocks noChangeAspect="1"/>
          </p:cNvPicPr>
          <p:nvPr/>
        </p:nvPicPr>
        <p:blipFill>
          <a:blip r:embed="rId2"/>
          <a:stretch>
            <a:fillRect/>
          </a:stretch>
        </p:blipFill>
        <p:spPr>
          <a:xfrm>
            <a:off x="1164430" y="1336"/>
            <a:ext cx="7979570" cy="1028393"/>
          </a:xfrm>
          <a:prstGeom prst="rect">
            <a:avLst/>
          </a:prstGeom>
        </p:spPr>
      </p:pic>
      <p:sp>
        <p:nvSpPr>
          <p:cNvPr id="3" name="Slide Number Placeholder 2"/>
          <p:cNvSpPr>
            <a:spLocks noGrp="1"/>
          </p:cNvSpPr>
          <p:nvPr>
            <p:ph type="sldNum" sz="quarter" idx="12"/>
          </p:nvPr>
        </p:nvSpPr>
        <p:spPr/>
        <p:txBody>
          <a:bodyPr/>
          <a:lstStyle/>
          <a:p>
            <a:fld id="{39904EEA-5274-754B-9601-B82B3A188726}" type="slidenum">
              <a:rPr lang="en-US" smtClean="0"/>
              <a:t>19</a:t>
            </a:fld>
            <a:endParaRPr lang="en-US" dirty="0"/>
          </a:p>
        </p:txBody>
      </p:sp>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000" b="1" dirty="0">
                <a:solidFill>
                  <a:srgbClr val="000072"/>
                </a:solidFill>
                <a:latin typeface="+mn-lt"/>
              </a:rPr>
              <a:t>Sources for Equipment You Need for the Water Salinity Protocol</a:t>
            </a:r>
            <a:endParaRPr lang="en-US" sz="2000" b="1" dirty="0">
              <a:solidFill>
                <a:srgbClr val="055000"/>
              </a:solidFill>
              <a:latin typeface="+mn-lt"/>
            </a:endParaRPr>
          </a:p>
        </p:txBody>
      </p:sp>
      <p:sp>
        <p:nvSpPr>
          <p:cNvPr id="13" name="Content Placeholder 2"/>
          <p:cNvSpPr txBox="1">
            <a:spLocks/>
          </p:cNvSpPr>
          <p:nvPr/>
        </p:nvSpPr>
        <p:spPr>
          <a:xfrm>
            <a:off x="1378339" y="1460723"/>
            <a:ext cx="3790009" cy="6087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nl-NL" sz="1800" dirty="0"/>
          </a:p>
          <a:p>
            <a:pPr marL="0" indent="0" algn="just">
              <a:buNone/>
            </a:pPr>
            <a:r>
              <a:rPr lang="en-US" sz="1800" dirty="0"/>
              <a:t>The following resources summarize the measurements associated with each protocol, associated skill level, scientific specifications for the instruments, and how to access the equipment you need (purchase, build, or download). </a:t>
            </a:r>
          </a:p>
          <a:p>
            <a:pPr algn="just"/>
            <a:endParaRPr lang="en-US" sz="1600" dirty="0"/>
          </a:p>
          <a:p>
            <a:pPr algn="just"/>
            <a:endParaRPr lang="en-US" sz="1600" dirty="0"/>
          </a:p>
        </p:txBody>
      </p:sp>
      <p:sp>
        <p:nvSpPr>
          <p:cNvPr id="10" name="Content Placeholder 2"/>
          <p:cNvSpPr>
            <a:spLocks noGrp="1"/>
          </p:cNvSpPr>
          <p:nvPr>
            <p:ph sz="half" idx="1"/>
          </p:nvPr>
        </p:nvSpPr>
        <p:spPr>
          <a:xfrm>
            <a:off x="1251973" y="4504381"/>
            <a:ext cx="8064601" cy="4351338"/>
          </a:xfrm>
        </p:spPr>
        <p:txBody>
          <a:bodyPr>
            <a:normAutofit/>
          </a:bodyPr>
          <a:lstStyle/>
          <a:p>
            <a:r>
              <a:rPr lang="nl-NL" sz="2000" b="1" dirty="0">
                <a:hlinkClick r:id="rId4"/>
              </a:rPr>
              <a:t>Where to find specifications for instruments used in GLOBE investigations</a:t>
            </a:r>
            <a:endParaRPr lang="nl-NL" sz="2000" b="1" dirty="0"/>
          </a:p>
          <a:p>
            <a:endParaRPr lang="nl-NL" sz="2000" b="1" dirty="0"/>
          </a:p>
          <a:p>
            <a:r>
              <a:rPr lang="nl-NL" sz="2000" b="1" dirty="0">
                <a:hlinkClick r:id="rId5"/>
              </a:rPr>
              <a:t>Where to find scientific instruments used in GLOBE investigations </a:t>
            </a:r>
            <a:endParaRPr lang="nl-NL" sz="2000" b="1" dirty="0"/>
          </a:p>
          <a:p>
            <a:pPr marL="0" indent="0" algn="just">
              <a:buNone/>
            </a:pPr>
            <a:endParaRPr lang="en-US" dirty="0"/>
          </a:p>
        </p:txBody>
      </p:sp>
      <p:pic>
        <p:nvPicPr>
          <p:cNvPr id="26" name="Content Placeholder 6" descr="Screenshot of the Toolkit, found in the GLOBE Teacher's Guide"/>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5948388" y="1684008"/>
            <a:ext cx="2628900" cy="2806700"/>
          </a:xfrm>
        </p:spPr>
      </p:pic>
    </p:spTree>
    <p:extLst>
      <p:ext uri="{BB962C8B-B14F-4D97-AF65-F5344CB8AC3E}">
        <p14:creationId xmlns:p14="http://schemas.microsoft.com/office/powerpoint/2010/main" val="1539524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9904EEA-5274-754B-9601-B82B3A188726}" type="slidenum">
              <a:rPr lang="en-US" smtClean="0"/>
              <a:t>20</a:t>
            </a:fld>
            <a:endParaRPr lang="en-US" dirty="0"/>
          </a:p>
        </p:txBody>
      </p:sp>
      <p:pic>
        <p:nvPicPr>
          <p:cNvPr id="9" name="Content Placeholder 4" descr="Banner: Water Salinity Protocol "/>
          <p:cNvPicPr>
            <a:picLocks noChangeAspect="1"/>
          </p:cNvPicPr>
          <p:nvPr/>
        </p:nvPicPr>
        <p:blipFill>
          <a:blip r:embed="rId2"/>
          <a:stretch>
            <a:fillRect/>
          </a:stretch>
        </p:blipFill>
        <p:spPr>
          <a:xfrm>
            <a:off x="1164430" y="1336"/>
            <a:ext cx="7979570" cy="102839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2060"/>
                </a:solidFill>
                <a:latin typeface="+mn-lt"/>
              </a:rPr>
              <a:t>Which Technique To Use? Advantages and Disadvantages</a:t>
            </a:r>
          </a:p>
        </p:txBody>
      </p:sp>
      <p:sp>
        <p:nvSpPr>
          <p:cNvPr id="3" name="Content Placeholder 2"/>
          <p:cNvSpPr>
            <a:spLocks noGrp="1"/>
          </p:cNvSpPr>
          <p:nvPr>
            <p:ph sz="half" idx="1"/>
          </p:nvPr>
        </p:nvSpPr>
        <p:spPr>
          <a:xfrm>
            <a:off x="1349160" y="1744714"/>
            <a:ext cx="5073085" cy="4816247"/>
          </a:xfrm>
        </p:spPr>
        <p:txBody>
          <a:bodyPr>
            <a:normAutofit fontScale="85000" lnSpcReduction="20000"/>
          </a:bodyPr>
          <a:lstStyle/>
          <a:p>
            <a:pPr marL="0" indent="0">
              <a:buNone/>
            </a:pPr>
            <a:r>
              <a:rPr lang="en-US" sz="2100" b="1" dirty="0">
                <a:solidFill>
                  <a:srgbClr val="000090"/>
                </a:solidFill>
              </a:rPr>
              <a:t>Hydrometer</a:t>
            </a:r>
          </a:p>
          <a:p>
            <a:r>
              <a:rPr lang="en-US" sz="1600" i="1" dirty="0">
                <a:solidFill>
                  <a:srgbClr val="000090"/>
                </a:solidFill>
              </a:rPr>
              <a:t>Advantages</a:t>
            </a:r>
          </a:p>
          <a:p>
            <a:r>
              <a:rPr lang="en-US" sz="2000" dirty="0"/>
              <a:t>Easy and quick to use</a:t>
            </a:r>
          </a:p>
          <a:p>
            <a:r>
              <a:rPr lang="en-US" sz="2000" dirty="0"/>
              <a:t>No chromium by-products</a:t>
            </a:r>
          </a:p>
          <a:p>
            <a:endParaRPr lang="en-US" sz="2000" dirty="0"/>
          </a:p>
          <a:p>
            <a:r>
              <a:rPr lang="en-US" sz="1600" i="1" dirty="0">
                <a:solidFill>
                  <a:srgbClr val="000090"/>
                </a:solidFill>
              </a:rPr>
              <a:t>Disadvantages</a:t>
            </a:r>
          </a:p>
          <a:p>
            <a:r>
              <a:rPr lang="en-US" sz="2000" dirty="0"/>
              <a:t>Breakable</a:t>
            </a:r>
          </a:p>
          <a:p>
            <a:endParaRPr lang="en-US" sz="1600" b="1" dirty="0"/>
          </a:p>
          <a:p>
            <a:pPr marL="0" indent="0">
              <a:buNone/>
            </a:pPr>
            <a:r>
              <a:rPr lang="en-US" sz="2100" b="1" dirty="0">
                <a:solidFill>
                  <a:srgbClr val="000090"/>
                </a:solidFill>
              </a:rPr>
              <a:t>Salinity Titration</a:t>
            </a:r>
          </a:p>
          <a:p>
            <a:r>
              <a:rPr lang="en-US" sz="1600" i="1" dirty="0">
                <a:solidFill>
                  <a:srgbClr val="000090"/>
                </a:solidFill>
              </a:rPr>
              <a:t>Advantages</a:t>
            </a:r>
          </a:p>
          <a:p>
            <a:r>
              <a:rPr lang="en-US" sz="2000" dirty="0"/>
              <a:t>Less math involved</a:t>
            </a:r>
          </a:p>
          <a:p>
            <a:r>
              <a:rPr lang="en-US" sz="2000" dirty="0"/>
              <a:t>Practice in chemistry</a:t>
            </a:r>
          </a:p>
          <a:p>
            <a:endParaRPr lang="en-US" sz="2000" dirty="0"/>
          </a:p>
          <a:p>
            <a:r>
              <a:rPr lang="en-US" sz="1600" i="1" dirty="0">
                <a:solidFill>
                  <a:srgbClr val="000090"/>
                </a:solidFill>
              </a:rPr>
              <a:t>Disadvantages</a:t>
            </a:r>
          </a:p>
          <a:p>
            <a:r>
              <a:rPr lang="en-US" sz="2000" dirty="0"/>
              <a:t>Chromium by-products</a:t>
            </a:r>
          </a:p>
          <a:p>
            <a:r>
              <a:rPr lang="en-US" sz="2000" dirty="0"/>
              <a:t>Takes more time to take measurement</a:t>
            </a:r>
          </a:p>
          <a:p>
            <a:pPr marL="0" indent="0" algn="just">
              <a:buNone/>
            </a:pPr>
            <a:endParaRPr lang="en-US" sz="2000" dirty="0"/>
          </a:p>
          <a:p>
            <a:endParaRPr lang="en-US" dirty="0"/>
          </a:p>
        </p:txBody>
      </p:sp>
      <p:pic>
        <p:nvPicPr>
          <p:cNvPr id="12" name="Content Placeholder 11" descr="Illustration of a titration set up and a hydrometer.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89449" y="1714222"/>
            <a:ext cx="3855459" cy="4351338"/>
          </a:xfrm>
        </p:spPr>
      </p:pic>
    </p:spTree>
    <p:extLst>
      <p:ext uri="{BB962C8B-B14F-4D97-AF65-F5344CB8AC3E}">
        <p14:creationId xmlns:p14="http://schemas.microsoft.com/office/powerpoint/2010/main" val="1227599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9904EEA-5274-754B-9601-B82B3A188726}" type="slidenum">
              <a:rPr lang="en-US" smtClean="0"/>
              <a:t>21</a:t>
            </a:fld>
            <a:endParaRPr lang="en-US" dirty="0"/>
          </a:p>
        </p:txBody>
      </p:sp>
      <p:pic>
        <p:nvPicPr>
          <p:cNvPr id="9" name="Content Placeholder 4" descr="Banner: Water Salinity Protocol "/>
          <p:cNvPicPr>
            <a:picLocks noChangeAspect="1"/>
          </p:cNvPicPr>
          <p:nvPr/>
        </p:nvPicPr>
        <p:blipFill>
          <a:blip r:embed="rId2"/>
          <a:stretch>
            <a:fillRect/>
          </a:stretch>
        </p:blipFill>
        <p:spPr>
          <a:xfrm>
            <a:off x="1164430" y="1336"/>
            <a:ext cx="7979570" cy="102839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2060"/>
                </a:solidFill>
                <a:latin typeface="+mn-lt"/>
              </a:rPr>
              <a:t>Tides</a:t>
            </a:r>
          </a:p>
        </p:txBody>
      </p:sp>
      <p:sp>
        <p:nvSpPr>
          <p:cNvPr id="3" name="Content Placeholder 2"/>
          <p:cNvSpPr>
            <a:spLocks noGrp="1"/>
          </p:cNvSpPr>
          <p:nvPr>
            <p:ph sz="half" idx="1"/>
          </p:nvPr>
        </p:nvSpPr>
        <p:spPr>
          <a:xfrm>
            <a:off x="1251973" y="1438528"/>
            <a:ext cx="3649560" cy="4816247"/>
          </a:xfrm>
        </p:spPr>
        <p:txBody>
          <a:bodyPr>
            <a:normAutofit/>
          </a:bodyPr>
          <a:lstStyle/>
          <a:p>
            <a:pPr marL="0" indent="0" algn="just">
              <a:buNone/>
            </a:pPr>
            <a:endParaRPr lang="en-US" sz="1500" dirty="0"/>
          </a:p>
          <a:p>
            <a:pPr marL="0" indent="0" algn="just">
              <a:buNone/>
            </a:pPr>
            <a:r>
              <a:rPr lang="en-US" sz="1500" dirty="0"/>
              <a:t>In order to take salinity measurements, it is helpful to have tide information to help interpret the data.</a:t>
            </a:r>
          </a:p>
          <a:p>
            <a:pPr marL="0" indent="0" algn="just">
              <a:buNone/>
            </a:pPr>
            <a:r>
              <a:rPr lang="en-US" sz="1500" dirty="0"/>
              <a:t>Most areas have two low and two high waters per day with one set of high and low more extreme than the others. Tide cycles actually occur over a lunar day, which is 24 hours and 50 minutes long. The two low tides in a day occur on average every 12 hours 25 minutes. </a:t>
            </a:r>
            <a:endParaRPr lang="en-US" sz="2000" dirty="0"/>
          </a:p>
        </p:txBody>
      </p:sp>
      <p:sp>
        <p:nvSpPr>
          <p:cNvPr id="13" name="Content Placeholder 2"/>
          <p:cNvSpPr txBox="1">
            <a:spLocks/>
          </p:cNvSpPr>
          <p:nvPr/>
        </p:nvSpPr>
        <p:spPr>
          <a:xfrm>
            <a:off x="1251973" y="4079106"/>
            <a:ext cx="7595972" cy="20001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600" dirty="0"/>
              <a:t>The time of the first low tide each day occurs on average approximately 50 minutes later than the day before. Local topographic features may cause these times to vary.</a:t>
            </a:r>
          </a:p>
          <a:p>
            <a:pPr marL="0" indent="0" algn="just">
              <a:buFont typeface="Arial" panose="020B0604020202020204" pitchFamily="34" charset="0"/>
              <a:buNone/>
            </a:pPr>
            <a:r>
              <a:rPr lang="en-US" sz="1600" dirty="0"/>
              <a:t>Zero tide datum (also expressed as + 0, or “plus 0”) is a measure of the average low tide level. There are two different definitions used worldwide for the zero tide datum: mean lower low water and mean low water. Mean lower low water is </a:t>
            </a:r>
            <a:r>
              <a:rPr lang="en-US" sz="1600" i="1" dirty="0"/>
              <a:t>the mean of the lowest tides for </a:t>
            </a:r>
            <a:r>
              <a:rPr lang="en-US" sz="1600" dirty="0"/>
              <a:t>that area. Mean low water is </a:t>
            </a:r>
            <a:r>
              <a:rPr lang="en-US" sz="1600" i="1" dirty="0"/>
              <a:t>the mean of all of the low tides for that area. The zero tide </a:t>
            </a:r>
            <a:r>
              <a:rPr lang="en-US" sz="1600" dirty="0"/>
              <a:t>datum will be found in the legend of the tide table. Students will need to check off on the data sheet which definition of zero tide datum is used on their tide table.</a:t>
            </a:r>
          </a:p>
        </p:txBody>
      </p:sp>
      <p:pic>
        <p:nvPicPr>
          <p:cNvPr id="10" name="Content Placeholder 9" descr="photograph of a receding tide as seen on a beach (Barbuda).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51551" y="1321808"/>
            <a:ext cx="3574905" cy="2690654"/>
          </a:xfrm>
        </p:spPr>
      </p:pic>
    </p:spTree>
    <p:extLst>
      <p:ext uri="{BB962C8B-B14F-4D97-AF65-F5344CB8AC3E}">
        <p14:creationId xmlns:p14="http://schemas.microsoft.com/office/powerpoint/2010/main" val="1433637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22</a:t>
            </a:fld>
            <a:endParaRPr lang="en-US" dirty="0"/>
          </a:p>
        </p:txBody>
      </p:sp>
      <p:pic>
        <p:nvPicPr>
          <p:cNvPr id="9" name="Content Placeholder 4" descr="Banner: Water Salinity Protocol "/>
          <p:cNvPicPr>
            <a:picLocks noChangeAspect="1"/>
          </p:cNvPicPr>
          <p:nvPr/>
        </p:nvPicPr>
        <p:blipFill>
          <a:blip r:embed="rId2"/>
          <a:stretch>
            <a:fillRect/>
          </a:stretch>
        </p:blipFill>
        <p:spPr>
          <a:xfrm>
            <a:off x="1164430" y="1336"/>
            <a:ext cx="7979570" cy="102839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2060"/>
                </a:solidFill>
                <a:latin typeface="+mn-lt"/>
              </a:rPr>
              <a:t>How to Read Tide Tables</a:t>
            </a:r>
          </a:p>
        </p:txBody>
      </p:sp>
      <p:sp>
        <p:nvSpPr>
          <p:cNvPr id="13" name="Content Placeholder 2"/>
          <p:cNvSpPr txBox="1">
            <a:spLocks/>
          </p:cNvSpPr>
          <p:nvPr/>
        </p:nvSpPr>
        <p:spPr>
          <a:xfrm>
            <a:off x="1251973" y="1744714"/>
            <a:ext cx="4523987" cy="6087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600" dirty="0"/>
              <a:t>You need a </a:t>
            </a:r>
            <a:r>
              <a:rPr lang="en-US" sz="1600" b="1" dirty="0"/>
              <a:t>tide table</a:t>
            </a:r>
            <a:r>
              <a:rPr lang="en-US" sz="1600" dirty="0"/>
              <a:t> calculated for the local area to determine the tides in your area. The tide table will give you the dates, times and water levels for high and low water. These are available from government agencies, private fisheries and tourist agencies. </a:t>
            </a:r>
          </a:p>
          <a:p>
            <a:pPr algn="just"/>
            <a:r>
              <a:rPr lang="en-US" sz="1600" dirty="0"/>
              <a:t>To determine the tidal height at a particular time and date, read on the tide table the times of high and low water for the date you sampled that bracket the time you sampled.</a:t>
            </a:r>
          </a:p>
          <a:p>
            <a:pPr algn="just"/>
            <a:r>
              <a:rPr lang="en-US" sz="1600" dirty="0"/>
              <a:t>To determine the time and date of the lowest tide for a particular month, use your tide table to find the heights of the tides over the entire month. </a:t>
            </a:r>
          </a:p>
          <a:p>
            <a:pPr algn="just"/>
            <a:r>
              <a:rPr lang="en-US" sz="1600" dirty="0"/>
              <a:t>You may need to consult two tide tables: a primary tide table based on a tide station in the general region of your site, and an auxiliary tide table with corrections for time and tidal height for your particular site.</a:t>
            </a:r>
          </a:p>
          <a:p>
            <a:pPr algn="just"/>
            <a:endParaRPr lang="en-US" sz="1600" dirty="0"/>
          </a:p>
          <a:p>
            <a:pPr algn="just"/>
            <a:endParaRPr lang="en-US" sz="1600" dirty="0"/>
          </a:p>
        </p:txBody>
      </p:sp>
      <p:pic>
        <p:nvPicPr>
          <p:cNvPr id="4" name="Content Placeholder 3" descr="Screenshot of Tide Tabl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847781" y="1744714"/>
            <a:ext cx="3070810" cy="3922645"/>
          </a:xfrm>
        </p:spPr>
      </p:pic>
    </p:spTree>
    <p:extLst>
      <p:ext uri="{BB962C8B-B14F-4D97-AF65-F5344CB8AC3E}">
        <p14:creationId xmlns:p14="http://schemas.microsoft.com/office/powerpoint/2010/main" val="1621902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23</a:t>
            </a:fld>
            <a:endParaRPr lang="en-US" dirty="0"/>
          </a:p>
        </p:txBody>
      </p:sp>
      <p:pic>
        <p:nvPicPr>
          <p:cNvPr id="9" name="Content Placeholder 4" descr="Banner: Water Salinity Protocol "/>
          <p:cNvPicPr>
            <a:picLocks noChangeAspect="1"/>
          </p:cNvPicPr>
          <p:nvPr/>
        </p:nvPicPr>
        <p:blipFill>
          <a:blip r:embed="rId2"/>
          <a:stretch>
            <a:fillRect/>
          </a:stretch>
        </p:blipFill>
        <p:spPr>
          <a:xfrm>
            <a:off x="1164430" y="1336"/>
            <a:ext cx="7979570" cy="102839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2185423" y="3039504"/>
            <a:ext cx="5539352" cy="997560"/>
          </a:xfrm>
        </p:spPr>
        <p:txBody>
          <a:bodyPr>
            <a:normAutofit/>
          </a:bodyPr>
          <a:lstStyle/>
          <a:p>
            <a:r>
              <a:rPr lang="en-US" sz="2400" b="1" dirty="0">
                <a:solidFill>
                  <a:srgbClr val="002060"/>
                </a:solidFill>
                <a:latin typeface="+mn-lt"/>
              </a:rPr>
              <a:t>I. Salinity Protocol Using a Hydrometer</a:t>
            </a:r>
          </a:p>
        </p:txBody>
      </p:sp>
    </p:spTree>
    <p:extLst>
      <p:ext uri="{BB962C8B-B14F-4D97-AF65-F5344CB8AC3E}">
        <p14:creationId xmlns:p14="http://schemas.microsoft.com/office/powerpoint/2010/main" val="2175741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24</a:t>
            </a:fld>
            <a:endParaRPr lang="en-US" dirty="0"/>
          </a:p>
        </p:txBody>
      </p:sp>
      <p:pic>
        <p:nvPicPr>
          <p:cNvPr id="9" name="Content Placeholder 4" descr="Banner: Water Salinity Protocol "/>
          <p:cNvPicPr>
            <a:picLocks noChangeAspect="1"/>
          </p:cNvPicPr>
          <p:nvPr/>
        </p:nvPicPr>
        <p:blipFill>
          <a:blip r:embed="rId2"/>
          <a:stretch>
            <a:fillRect/>
          </a:stretch>
        </p:blipFill>
        <p:spPr>
          <a:xfrm>
            <a:off x="1164430" y="1336"/>
            <a:ext cx="7979570" cy="102839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180152" y="1123950"/>
            <a:ext cx="7886700" cy="466725"/>
          </a:xfrm>
        </p:spPr>
        <p:txBody>
          <a:bodyPr>
            <a:normAutofit/>
          </a:bodyPr>
          <a:lstStyle/>
          <a:p>
            <a:pPr>
              <a:spcAft>
                <a:spcPts val="600"/>
              </a:spcAft>
            </a:pPr>
            <a:r>
              <a:rPr lang="en-US" sz="2300" b="1" dirty="0">
                <a:solidFill>
                  <a:srgbClr val="000072"/>
                </a:solidFill>
                <a:latin typeface="+mn-lt"/>
              </a:rPr>
              <a:t>Overview of Water Salinity Protocol: Hydrometer Method (1/3)</a:t>
            </a:r>
            <a:endParaRPr lang="en-US" sz="2300" b="1" dirty="0">
              <a:solidFill>
                <a:schemeClr val="tx2"/>
              </a:solidFill>
              <a:latin typeface="+mn-lt"/>
            </a:endParaRPr>
          </a:p>
        </p:txBody>
      </p:sp>
      <p:sp>
        <p:nvSpPr>
          <p:cNvPr id="13" name="Content Placeholder 2"/>
          <p:cNvSpPr txBox="1">
            <a:spLocks/>
          </p:cNvSpPr>
          <p:nvPr/>
        </p:nvSpPr>
        <p:spPr>
          <a:xfrm>
            <a:off x="1251973" y="1744714"/>
            <a:ext cx="7418498" cy="44928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In order to understand how the hydrometer method works, you need to become familiar with density and specific gravity.</a:t>
            </a:r>
          </a:p>
          <a:p>
            <a:pPr marL="0" indent="0">
              <a:buNone/>
            </a:pPr>
            <a:r>
              <a:rPr lang="en-US" sz="1600" dirty="0"/>
              <a:t>Check the accuracy of the hydrometer using a standard. Ideally, measurements are to be taken weekly and quality control check every six months.</a:t>
            </a:r>
          </a:p>
          <a:p>
            <a:pPr marL="0" indent="0">
              <a:buNone/>
            </a:pPr>
            <a:r>
              <a:rPr lang="en-US" sz="1600" dirty="0"/>
              <a:t>Density is the measurement of how “heavy” something is compared to its volume. Salinity is the measurement of how much salts are in the water. If there are more salts in a liter of water, you would expect it to be heavier than another liter of water with less salts.</a:t>
            </a:r>
          </a:p>
          <a:p>
            <a:pPr marL="0" indent="0">
              <a:buNone/>
            </a:pPr>
            <a:r>
              <a:rPr lang="en-US" sz="1600" dirty="0"/>
              <a:t>Specific gravity is also a measure of density. When we measure specific gravity, we are comparing the density of a material to the density of pure water at 4˚ C. We use water as a standard because it is a common substance. We use 4˚ C because that is the temperature at which water is most dense. The specific gravity of pure water at 4˚ C is by definition 1.0. A substance denser than pure water at 4˚ C has a specific gravity greater than 1.0.</a:t>
            </a:r>
          </a:p>
          <a:p>
            <a:pPr marL="0" indent="0">
              <a:buNone/>
            </a:pPr>
            <a:endParaRPr lang="en-US" sz="1600" b="1" dirty="0">
              <a:solidFill>
                <a:srgbClr val="000090"/>
              </a:solidFill>
            </a:endParaRPr>
          </a:p>
          <a:p>
            <a:pPr marL="0" indent="0">
              <a:buNone/>
            </a:pPr>
            <a:r>
              <a:rPr lang="en-US" sz="1600" b="1" dirty="0">
                <a:solidFill>
                  <a:srgbClr val="000090"/>
                </a:solidFill>
              </a:rPr>
              <a:t>		Specific gravity = </a:t>
            </a:r>
            <a:r>
              <a:rPr lang="en-US" sz="1600" b="1" u="sng" dirty="0">
                <a:solidFill>
                  <a:srgbClr val="000090"/>
                </a:solidFill>
              </a:rPr>
              <a:t>mass of an object of a certain volume</a:t>
            </a:r>
          </a:p>
          <a:p>
            <a:pPr marL="0" indent="0">
              <a:buNone/>
            </a:pPr>
            <a:r>
              <a:rPr lang="en-US" sz="1600" b="1" dirty="0">
                <a:solidFill>
                  <a:srgbClr val="000090"/>
                </a:solidFill>
              </a:rPr>
              <a:t>			           mass of an equal volume of pure water</a:t>
            </a:r>
          </a:p>
          <a:p>
            <a:pPr marL="0" indent="0" algn="just">
              <a:buNone/>
            </a:pPr>
            <a:endParaRPr lang="en-US" sz="1600" dirty="0"/>
          </a:p>
          <a:p>
            <a:pPr algn="just"/>
            <a:endParaRPr lang="en-US" sz="1600" dirty="0"/>
          </a:p>
        </p:txBody>
      </p:sp>
    </p:spTree>
    <p:extLst>
      <p:ext uri="{BB962C8B-B14F-4D97-AF65-F5344CB8AC3E}">
        <p14:creationId xmlns:p14="http://schemas.microsoft.com/office/powerpoint/2010/main" val="2054566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25</a:t>
            </a:fld>
            <a:endParaRPr lang="en-US" dirty="0"/>
          </a:p>
        </p:txBody>
      </p:sp>
      <p:pic>
        <p:nvPicPr>
          <p:cNvPr id="7" name="Content Placeholder 4" descr="Banner: Water Salinity Protocol "/>
          <p:cNvPicPr>
            <a:picLocks noChangeAspect="1"/>
          </p:cNvPicPr>
          <p:nvPr/>
        </p:nvPicPr>
        <p:blipFill>
          <a:blip r:embed="rId2"/>
          <a:stretch>
            <a:fillRect/>
          </a:stretch>
        </p:blipFill>
        <p:spPr>
          <a:xfrm>
            <a:off x="1164430" y="1336"/>
            <a:ext cx="7979570" cy="102839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1029729"/>
            <a:ext cx="7886700" cy="513322"/>
          </a:xfrm>
        </p:spPr>
        <p:txBody>
          <a:bodyPr>
            <a:normAutofit/>
          </a:bodyPr>
          <a:lstStyle/>
          <a:p>
            <a:r>
              <a:rPr lang="en-US" sz="2300" b="1" dirty="0">
                <a:solidFill>
                  <a:srgbClr val="000072"/>
                </a:solidFill>
                <a:latin typeface="+mn-lt"/>
              </a:rPr>
              <a:t>Overview of Water Salinity Protocol: Hydrometer Method (2/3)</a:t>
            </a:r>
          </a:p>
        </p:txBody>
      </p:sp>
      <p:sp>
        <p:nvSpPr>
          <p:cNvPr id="13" name="Content Placeholder 2"/>
          <p:cNvSpPr txBox="1">
            <a:spLocks/>
          </p:cNvSpPr>
          <p:nvPr/>
        </p:nvSpPr>
        <p:spPr>
          <a:xfrm>
            <a:off x="1446839" y="1744714"/>
            <a:ext cx="7379109" cy="13250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The hydrometer measures specific gravity of a fluid. It is a small float with a scale on its stem. If you put the hydrometer in pure water at 4°C, it will float and show a reading of 1 at the stem of the instrument toward the end. As salts are added to the water, it begins to float higher. As the water gets denser, more of the hydrometer is exposed. Marks along the hydrometer allow you to read the specific gravity directly.</a:t>
            </a:r>
          </a:p>
          <a:p>
            <a:pPr marL="0" indent="0" algn="just">
              <a:buNone/>
            </a:pPr>
            <a:endParaRPr lang="en-US" sz="1600" dirty="0"/>
          </a:p>
          <a:p>
            <a:pPr algn="just"/>
            <a:endParaRPr lang="en-US" sz="1600" dirty="0"/>
          </a:p>
        </p:txBody>
      </p:sp>
      <p:pic>
        <p:nvPicPr>
          <p:cNvPr id="9" name="Content Placeholder 10" descr="Diagram of a beaker with a hydrometer in water. The surface tension creates a miniscus. You read the hydrometer in the bottom of the miniscus. "/>
          <p:cNvPicPr>
            <a:picLocks noGrp="1" noChangeAspect="1"/>
          </p:cNvPicPr>
          <p:nvPr>
            <p:ph sz="half" idx="2"/>
          </p:nvPr>
        </p:nvPicPr>
        <p:blipFill>
          <a:blip r:embed="rId4"/>
          <a:stretch>
            <a:fillRect/>
          </a:stretch>
        </p:blipFill>
        <p:spPr>
          <a:xfrm>
            <a:off x="1785005" y="3069771"/>
            <a:ext cx="6052710" cy="3380735"/>
          </a:xfrm>
          <a:prstGeom prst="rect">
            <a:avLst/>
          </a:prstGeom>
        </p:spPr>
      </p:pic>
    </p:spTree>
    <p:extLst>
      <p:ext uri="{BB962C8B-B14F-4D97-AF65-F5344CB8AC3E}">
        <p14:creationId xmlns:p14="http://schemas.microsoft.com/office/powerpoint/2010/main" val="432940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26</a:t>
            </a:fld>
            <a:endParaRPr lang="en-US" dirty="0"/>
          </a:p>
        </p:txBody>
      </p:sp>
      <p:pic>
        <p:nvPicPr>
          <p:cNvPr id="7" name="Content Placeholder 4" descr="Banner: Water Salinity Protocol "/>
          <p:cNvPicPr>
            <a:picLocks noChangeAspect="1"/>
          </p:cNvPicPr>
          <p:nvPr/>
        </p:nvPicPr>
        <p:blipFill>
          <a:blip r:embed="rId2"/>
          <a:stretch>
            <a:fillRect/>
          </a:stretch>
        </p:blipFill>
        <p:spPr>
          <a:xfrm>
            <a:off x="1164430" y="1336"/>
            <a:ext cx="7979570" cy="102839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180152" y="1029729"/>
            <a:ext cx="7886700" cy="456172"/>
          </a:xfrm>
        </p:spPr>
        <p:txBody>
          <a:bodyPr>
            <a:normAutofit/>
          </a:bodyPr>
          <a:lstStyle/>
          <a:p>
            <a:r>
              <a:rPr lang="en-US" sz="2300" b="1" dirty="0">
                <a:solidFill>
                  <a:srgbClr val="000072"/>
                </a:solidFill>
                <a:latin typeface="+mn-lt"/>
              </a:rPr>
              <a:t>Overview of Water Salinity Protocol: Hydrometer Method (3/3)</a:t>
            </a:r>
          </a:p>
        </p:txBody>
      </p:sp>
      <p:sp>
        <p:nvSpPr>
          <p:cNvPr id="13" name="Content Placeholder 2"/>
          <p:cNvSpPr txBox="1">
            <a:spLocks/>
          </p:cNvSpPr>
          <p:nvPr/>
        </p:nvSpPr>
        <p:spPr>
          <a:xfrm>
            <a:off x="1446839" y="1744714"/>
            <a:ext cx="7379109" cy="13250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With the hydrometer, you will collect a specific gravity reading. You also need to take the temperature of the water. With the temperature and specific gravity values, you use a a table to determine the salinity in parts per thousand (ppt). For instance, if you had a hydrometer reading of 1.005 and a temperature reading of 11°C, you would have a salinity of 7.0 ppt.</a:t>
            </a:r>
          </a:p>
          <a:p>
            <a:pPr marL="0" indent="0" algn="just">
              <a:buNone/>
            </a:pPr>
            <a:endParaRPr lang="en-US" sz="1600" dirty="0"/>
          </a:p>
          <a:p>
            <a:pPr algn="just"/>
            <a:endParaRPr lang="en-US" sz="1600" dirty="0"/>
          </a:p>
        </p:txBody>
      </p:sp>
      <p:pic>
        <p:nvPicPr>
          <p:cNvPr id="10" name="Content Placeholder 9" descr="Screenshot of a specific gravity table. using the observed hydrometer reading and the temperature of the water, you can determine salinity."/>
          <p:cNvPicPr>
            <a:picLocks noGrp="1" noChangeAspect="1"/>
          </p:cNvPicPr>
          <p:nvPr>
            <p:ph sz="half" idx="2"/>
          </p:nvPr>
        </p:nvPicPr>
        <p:blipFill>
          <a:blip r:embed="rId4"/>
          <a:srcRect b="19308"/>
          <a:stretch>
            <a:fillRect/>
          </a:stretch>
        </p:blipFill>
        <p:spPr>
          <a:xfrm>
            <a:off x="1814368" y="3069771"/>
            <a:ext cx="6644050" cy="32167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762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llustration of equipment for this protocol. Digital balance for measuring, beaker, graduated cylinder, salt, bottle hydrometer, thermometer, protective gloves and goggles, tide table.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32957" y="1446150"/>
            <a:ext cx="6310993" cy="4446822"/>
          </a:xfrm>
        </p:spPr>
      </p:pic>
      <p:sp>
        <p:nvSpPr>
          <p:cNvPr id="3" name="Slide Number Placeholder 2"/>
          <p:cNvSpPr>
            <a:spLocks noGrp="1"/>
          </p:cNvSpPr>
          <p:nvPr>
            <p:ph type="sldNum" sz="quarter" idx="12"/>
          </p:nvPr>
        </p:nvSpPr>
        <p:spPr/>
        <p:txBody>
          <a:bodyPr/>
          <a:lstStyle/>
          <a:p>
            <a:fld id="{39904EEA-5274-754B-9601-B82B3A188726}" type="slidenum">
              <a:rPr lang="en-US" smtClean="0"/>
              <a:t>27</a:t>
            </a:fld>
            <a:endParaRPr lang="en-US" dirty="0"/>
          </a:p>
        </p:txBody>
      </p:sp>
      <p:pic>
        <p:nvPicPr>
          <p:cNvPr id="9" name="Content Placeholder 4" descr="Banner: Water Salinity Protocol "/>
          <p:cNvPicPr>
            <a:picLocks noChangeAspect="1"/>
          </p:cNvPicPr>
          <p:nvPr/>
        </p:nvPicPr>
        <p:blipFill>
          <a:blip r:embed="rId3"/>
          <a:stretch>
            <a:fillRect/>
          </a:stretch>
        </p:blipFill>
        <p:spPr>
          <a:xfrm>
            <a:off x="1164430" y="1336"/>
            <a:ext cx="7979570" cy="1028393"/>
          </a:xfrm>
          <a:prstGeom prst="rect">
            <a:avLst/>
          </a:prstGeom>
        </p:spPr>
      </p:pic>
      <p:pic>
        <p:nvPicPr>
          <p:cNvPr id="6" name="Content Placeholder 10"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000" b="1" dirty="0">
                <a:solidFill>
                  <a:srgbClr val="000072"/>
                </a:solidFill>
                <a:latin typeface="+mn-lt"/>
              </a:rPr>
              <a:t>Equipment Needed for Water Salinity Protocol</a:t>
            </a:r>
            <a:br>
              <a:rPr lang="en-US" sz="2000" b="1" dirty="0">
                <a:solidFill>
                  <a:srgbClr val="000072"/>
                </a:solidFill>
                <a:latin typeface="+mn-lt"/>
              </a:rPr>
            </a:br>
            <a:r>
              <a:rPr lang="en-US" sz="2000" b="1" dirty="0">
                <a:solidFill>
                  <a:srgbClr val="000072"/>
                </a:solidFill>
                <a:latin typeface="+mn-lt"/>
              </a:rPr>
              <a:t>Using a Hydrometer</a:t>
            </a:r>
            <a:endParaRPr lang="en-US" sz="2000" b="1" dirty="0">
              <a:solidFill>
                <a:srgbClr val="055000"/>
              </a:solidFill>
              <a:latin typeface="+mn-lt"/>
            </a:endParaRPr>
          </a:p>
        </p:txBody>
      </p:sp>
      <p:sp>
        <p:nvSpPr>
          <p:cNvPr id="10" name="Content Placeholder 2"/>
          <p:cNvSpPr>
            <a:spLocks noGrp="1"/>
          </p:cNvSpPr>
          <p:nvPr>
            <p:ph sz="half" idx="1"/>
          </p:nvPr>
        </p:nvSpPr>
        <p:spPr>
          <a:xfrm>
            <a:off x="1251973" y="4196055"/>
            <a:ext cx="8064601" cy="2287180"/>
          </a:xfrm>
        </p:spPr>
        <p:txBody>
          <a:bodyPr>
            <a:normAutofit fontScale="92500" lnSpcReduction="10000"/>
          </a:bodyPr>
          <a:lstStyle/>
          <a:p>
            <a:pPr marL="0" indent="0">
              <a:buNone/>
            </a:pPr>
            <a:r>
              <a:rPr lang="en-US" sz="1800" b="1" dirty="0">
                <a:solidFill>
                  <a:srgbClr val="000072"/>
                </a:solidFill>
              </a:rPr>
              <a:t>Assemble Necessary Documents:</a:t>
            </a:r>
          </a:p>
          <a:p>
            <a:endParaRPr lang="en-US" sz="1800" b="1" dirty="0">
              <a:solidFill>
                <a:srgbClr val="000072"/>
              </a:solidFill>
              <a:hlinkClick r:id="rId5"/>
            </a:endParaRPr>
          </a:p>
          <a:p>
            <a:r>
              <a:rPr lang="en-US" sz="1600" b="1" dirty="0">
                <a:solidFill>
                  <a:srgbClr val="000072"/>
                </a:solidFill>
                <a:hlinkClick r:id="rId5"/>
              </a:rPr>
              <a:t>Hydrosphere Investigation Data Sheet</a:t>
            </a:r>
            <a:endParaRPr lang="en-US" sz="1600" b="1" dirty="0">
              <a:solidFill>
                <a:srgbClr val="000072"/>
              </a:solidFill>
            </a:endParaRPr>
          </a:p>
          <a:p>
            <a:r>
              <a:rPr lang="en-US" sz="1600" b="1" dirty="0">
                <a:solidFill>
                  <a:srgbClr val="000072"/>
                </a:solidFill>
                <a:hlinkClick r:id="rId6"/>
              </a:rPr>
              <a:t>Salinity Protocol Field Guide</a:t>
            </a:r>
            <a:endParaRPr lang="en-US" sz="1600" b="1" dirty="0">
              <a:solidFill>
                <a:srgbClr val="000072"/>
              </a:solidFill>
            </a:endParaRPr>
          </a:p>
          <a:p>
            <a:endParaRPr lang="en-US" sz="1600" b="1" dirty="0">
              <a:solidFill>
                <a:srgbClr val="000072"/>
              </a:solidFill>
            </a:endParaRPr>
          </a:p>
          <a:p>
            <a:pPr marL="0" indent="0">
              <a:buNone/>
            </a:pPr>
            <a:r>
              <a:rPr lang="en-US" sz="1800" b="1" dirty="0">
                <a:solidFill>
                  <a:srgbClr val="000072"/>
                </a:solidFill>
              </a:rPr>
              <a:t>Time: </a:t>
            </a:r>
            <a:r>
              <a:rPr lang="en-US" sz="1800" dirty="0">
                <a:solidFill>
                  <a:srgbClr val="000000"/>
                </a:solidFill>
              </a:rPr>
              <a:t>10 minutes</a:t>
            </a:r>
          </a:p>
          <a:p>
            <a:pPr marL="0" indent="0">
              <a:buNone/>
            </a:pPr>
            <a:r>
              <a:rPr lang="en-US" sz="1800" b="1" dirty="0">
                <a:solidFill>
                  <a:srgbClr val="000072"/>
                </a:solidFill>
              </a:rPr>
              <a:t>Suggested Frequency</a:t>
            </a:r>
            <a:r>
              <a:rPr lang="en-US" sz="1800" dirty="0">
                <a:solidFill>
                  <a:srgbClr val="000000"/>
                </a:solidFill>
              </a:rPr>
              <a:t>: weekly</a:t>
            </a:r>
          </a:p>
        </p:txBody>
      </p:sp>
    </p:spTree>
    <p:extLst>
      <p:ext uri="{BB962C8B-B14F-4D97-AF65-F5344CB8AC3E}">
        <p14:creationId xmlns:p14="http://schemas.microsoft.com/office/powerpoint/2010/main" val="1706439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28</a:t>
            </a:fld>
            <a:endParaRPr lang="en-US" dirty="0"/>
          </a:p>
        </p:txBody>
      </p:sp>
      <p:pic>
        <p:nvPicPr>
          <p:cNvPr id="14" name="Content Placeholder 4" descr="Banner: Water Salinity Protocol "/>
          <p:cNvPicPr>
            <a:picLocks noChangeAspect="1"/>
          </p:cNvPicPr>
          <p:nvPr/>
        </p:nvPicPr>
        <p:blipFill>
          <a:blip r:embed="rId3"/>
          <a:stretch>
            <a:fillRect/>
          </a:stretch>
        </p:blipFill>
        <p:spPr>
          <a:xfrm>
            <a:off x="1164430" y="1336"/>
            <a:ext cx="7979570" cy="1028393"/>
          </a:xfrm>
          <a:prstGeom prst="rect">
            <a:avLst/>
          </a:prstGeom>
        </p:spPr>
      </p:pic>
      <p:pic>
        <p:nvPicPr>
          <p:cNvPr id="6" name="Content Placeholder 10"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000" b="1" dirty="0">
                <a:solidFill>
                  <a:srgbClr val="000072"/>
                </a:solidFill>
                <a:latin typeface="+mn-lt"/>
              </a:rPr>
              <a:t>Salinity Water Protocol: Quality Control Procedure (1/3)</a:t>
            </a:r>
            <a:endParaRPr lang="en-US" sz="2000" dirty="0">
              <a:latin typeface="+mn-lt"/>
            </a:endParaRPr>
          </a:p>
        </p:txBody>
      </p:sp>
      <p:sp>
        <p:nvSpPr>
          <p:cNvPr id="10" name="Content Placeholder 2"/>
          <p:cNvSpPr>
            <a:spLocks noGrp="1"/>
          </p:cNvSpPr>
          <p:nvPr>
            <p:ph sz="half" idx="1"/>
          </p:nvPr>
        </p:nvSpPr>
        <p:spPr>
          <a:xfrm>
            <a:off x="1251973" y="1663314"/>
            <a:ext cx="7341912" cy="2287180"/>
          </a:xfrm>
        </p:spPr>
        <p:txBody>
          <a:bodyPr>
            <a:noAutofit/>
          </a:bodyPr>
          <a:lstStyle/>
          <a:p>
            <a:pPr marL="0" indent="0">
              <a:buNone/>
            </a:pPr>
            <a:r>
              <a:rPr lang="en-US" sz="1600" dirty="0">
                <a:solidFill>
                  <a:srgbClr val="002060"/>
                </a:solidFill>
              </a:rPr>
              <a:t>The quality control procedure checks the accuracy of the hydrometer. First you make the standard and then use the hydrometer to take measurements of the standard and distilled water. </a:t>
            </a:r>
          </a:p>
          <a:p>
            <a:pPr marL="0" indent="0">
              <a:buNone/>
            </a:pPr>
            <a:endParaRPr lang="en-US" sz="1600" b="1" dirty="0">
              <a:solidFill>
                <a:srgbClr val="002060"/>
              </a:solidFill>
            </a:endParaRPr>
          </a:p>
          <a:p>
            <a:pPr marL="0" indent="0">
              <a:buNone/>
            </a:pPr>
            <a:endParaRPr lang="en-US" sz="1600" b="1" dirty="0">
              <a:solidFill>
                <a:srgbClr val="002060"/>
              </a:solidFill>
            </a:endParaRPr>
          </a:p>
          <a:p>
            <a:pPr marL="0" indent="0">
              <a:buNone/>
            </a:pPr>
            <a:endParaRPr lang="en-US" sz="1600" b="1" dirty="0">
              <a:solidFill>
                <a:srgbClr val="002060"/>
              </a:solidFill>
            </a:endParaRPr>
          </a:p>
          <a:p>
            <a:pPr marL="0" indent="0">
              <a:buNone/>
            </a:pPr>
            <a:endParaRPr lang="en-US" sz="1600" b="1" dirty="0">
              <a:solidFill>
                <a:srgbClr val="002060"/>
              </a:solidFill>
            </a:endParaRPr>
          </a:p>
          <a:p>
            <a:pPr marL="0" indent="0">
              <a:buNone/>
            </a:pPr>
            <a:r>
              <a:rPr lang="en-US" sz="1600" b="1" dirty="0">
                <a:solidFill>
                  <a:srgbClr val="000072"/>
                </a:solidFill>
              </a:rPr>
              <a:t>Making the 35 ppt Standard</a:t>
            </a:r>
            <a:endParaRPr lang="en-US" sz="1600" b="1" dirty="0">
              <a:solidFill>
                <a:srgbClr val="002060"/>
              </a:solidFill>
            </a:endParaRPr>
          </a:p>
          <a:p>
            <a:pPr marL="0" indent="0">
              <a:buNone/>
            </a:pPr>
            <a:r>
              <a:rPr lang="en-US" sz="1600" dirty="0"/>
              <a:t>Use the balance to measure 17.5 g of salt</a:t>
            </a:r>
          </a:p>
          <a:p>
            <a:pPr marL="0" indent="0">
              <a:buNone/>
            </a:pPr>
            <a:r>
              <a:rPr lang="en-US" sz="1600" dirty="0"/>
              <a:t>Pour the salt into the graduated cylinder</a:t>
            </a:r>
          </a:p>
          <a:p>
            <a:pPr marL="0" indent="0">
              <a:buNone/>
            </a:pPr>
            <a:r>
              <a:rPr lang="en-US" sz="1600" dirty="0"/>
              <a:t>Fill the graduated cylinder with 500 mL of distilled water</a:t>
            </a:r>
          </a:p>
          <a:p>
            <a:pPr marL="0" indent="0">
              <a:buNone/>
            </a:pPr>
            <a:r>
              <a:rPr lang="en-US" sz="1600" dirty="0"/>
              <a:t>Stir gently until the salt is dissolved</a:t>
            </a:r>
          </a:p>
        </p:txBody>
      </p:sp>
      <p:pic>
        <p:nvPicPr>
          <p:cNvPr id="7" name="Content Placeholder 6" descr="Illustration of a lab set up: graduated cylinder, salt, distilled water. A balance is turned on, and salt is being weighed.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294714" y="2400247"/>
            <a:ext cx="3189446" cy="1838755"/>
          </a:xfrm>
        </p:spPr>
      </p:pic>
      <p:pic>
        <p:nvPicPr>
          <p:cNvPr id="12" name="Picture 11" descr="Caution ico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3229" y="5968066"/>
            <a:ext cx="399410" cy="409377"/>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130826" y="5873699"/>
            <a:ext cx="6715000" cy="738664"/>
          </a:xfrm>
          <a:prstGeom prst="rect">
            <a:avLst/>
          </a:prstGeom>
          <a:noFill/>
        </p:spPr>
        <p:txBody>
          <a:bodyPr wrap="square" rtlCol="0">
            <a:spAutoFit/>
          </a:bodyPr>
          <a:lstStyle/>
          <a:p>
            <a:r>
              <a:rPr lang="en-US" sz="1400" b="1" dirty="0">
                <a:solidFill>
                  <a:srgbClr val="000090"/>
                </a:solidFill>
              </a:rPr>
              <a:t>Be sure to pay close attention to the quality control procedure; without it, the data you collect using the Salinity Protocol will not be meaningful and cannot be compared with the data sets collected by others. </a:t>
            </a:r>
          </a:p>
        </p:txBody>
      </p:sp>
    </p:spTree>
    <p:extLst>
      <p:ext uri="{BB962C8B-B14F-4D97-AF65-F5344CB8AC3E}">
        <p14:creationId xmlns:p14="http://schemas.microsoft.com/office/powerpoint/2010/main" val="1583497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9904EEA-5274-754B-9601-B82B3A188726}" type="slidenum">
              <a:rPr lang="en-US" smtClean="0"/>
              <a:t>2</a:t>
            </a:fld>
            <a:endParaRPr lang="en-US" dirty="0"/>
          </a:p>
        </p:txBody>
      </p:sp>
      <p:pic>
        <p:nvPicPr>
          <p:cNvPr id="10" name="Content Placeholder 8" descr="Banner: Water Salinity Protocol "/>
          <p:cNvPicPr>
            <a:picLocks noChangeAspect="1"/>
          </p:cNvPicPr>
          <p:nvPr/>
        </p:nvPicPr>
        <p:blipFill>
          <a:blip r:embed="rId2"/>
          <a:stretch>
            <a:fillRect/>
          </a:stretch>
        </p:blipFill>
        <p:spPr>
          <a:xfrm>
            <a:off x="1164852" y="13855"/>
            <a:ext cx="8081080" cy="1008539"/>
          </a:xfrm>
          <a:prstGeom prst="rect">
            <a:avLst/>
          </a:prstGeom>
        </p:spPr>
      </p:pic>
      <p:pic>
        <p:nvPicPr>
          <p:cNvPr id="7" name="Content Placeholder 4" descr="Menu: What is water salinity?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43000" cy="6844871"/>
          </a:xfrm>
          <a:prstGeom prst="rect">
            <a:avLst/>
          </a:prstGeom>
        </p:spPr>
      </p:pic>
      <p:sp>
        <p:nvSpPr>
          <p:cNvPr id="11" name="Title 1"/>
          <p:cNvSpPr>
            <a:spLocks noGrp="1"/>
          </p:cNvSpPr>
          <p:nvPr>
            <p:ph type="title"/>
          </p:nvPr>
        </p:nvSpPr>
        <p:spPr>
          <a:xfrm>
            <a:off x="1147395" y="763104"/>
            <a:ext cx="7886700" cy="1325563"/>
          </a:xfrm>
        </p:spPr>
        <p:txBody>
          <a:bodyPr>
            <a:normAutofit/>
          </a:bodyPr>
          <a:lstStyle/>
          <a:p>
            <a:pPr marL="0" marR="0">
              <a:spcBef>
                <a:spcPts val="0"/>
              </a:spcBef>
              <a:spcAft>
                <a:spcPts val="0"/>
              </a:spcAft>
            </a:pPr>
            <a:r>
              <a:rPr lang="en-US" sz="2800" b="1" dirty="0">
                <a:solidFill>
                  <a:srgbClr val="000090"/>
                </a:solidFill>
                <a:latin typeface="+mn-lt"/>
                <a:ea typeface="ＭＳ 明朝"/>
                <a:cs typeface="Times New Roman"/>
              </a:rPr>
              <a:t>The Hydrosphere</a:t>
            </a:r>
          </a:p>
        </p:txBody>
      </p:sp>
      <p:sp>
        <p:nvSpPr>
          <p:cNvPr id="12" name="Content Placeholder 2"/>
          <p:cNvSpPr>
            <a:spLocks noGrp="1"/>
          </p:cNvSpPr>
          <p:nvPr>
            <p:ph sz="half" idx="1"/>
          </p:nvPr>
        </p:nvSpPr>
        <p:spPr>
          <a:xfrm>
            <a:off x="1275670" y="1751376"/>
            <a:ext cx="4014788" cy="4943337"/>
          </a:xfrm>
        </p:spPr>
        <p:txBody>
          <a:bodyPr>
            <a:normAutofit lnSpcReduction="10000"/>
          </a:bodyPr>
          <a:lstStyle/>
          <a:p>
            <a:pPr marL="0" indent="0" algn="just">
              <a:buNone/>
            </a:pPr>
            <a:r>
              <a:rPr lang="en-US" sz="1600" dirty="0"/>
              <a:t>The hydrosphere is the part of the Earth system that includes water, ice and water vapor. Water participates in many important natural chemical reactions and is a good solvent. Changing any part of the Earth system, such as the amount or type of vegetation in a region or from natural land cover to an impervious one, can affect the rest of the system. Rain and snow capture aerosols from the air. Acidic water slowly dissolves rocks, placing dissolved solids in water. Dissolved or suspended impurities determine water's chemical composition.</a:t>
            </a:r>
          </a:p>
          <a:p>
            <a:pPr marL="0" indent="0" algn="just">
              <a:buNone/>
            </a:pPr>
            <a:endParaRPr lang="en-US" sz="1600" dirty="0"/>
          </a:p>
          <a:p>
            <a:pPr marL="0" indent="0" algn="just">
              <a:buNone/>
            </a:pPr>
            <a:r>
              <a:rPr lang="en-US" sz="1600" dirty="0"/>
              <a:t>Current measurement programs in many areas of the world cover only a few water bodies a few times during the year. GLOBE Hydrosphere protocols will allow you to collect valuable data to help fill these gaps and improve our understanding of Earth's natural waters.</a:t>
            </a:r>
          </a:p>
        </p:txBody>
      </p:sp>
      <p:pic>
        <p:nvPicPr>
          <p:cNvPr id="8" name="Content Placeholder 7" descr="Earth system diagram: Energy flows and matter cycles through the Earth's biosphere, hydrosphere, atmosphere and pedosphere (soil). The cycles are powered by the Sun's energy.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684" y="1728851"/>
            <a:ext cx="3117185" cy="3170523"/>
          </a:xfrm>
          <a:prstGeom prst="rect">
            <a:avLst/>
          </a:prstGeom>
        </p:spPr>
      </p:pic>
      <p:sp>
        <p:nvSpPr>
          <p:cNvPr id="9" name="TextBox 8"/>
          <p:cNvSpPr txBox="1"/>
          <p:nvPr/>
        </p:nvSpPr>
        <p:spPr>
          <a:xfrm>
            <a:off x="5788560" y="4899374"/>
            <a:ext cx="2747432" cy="523220"/>
          </a:xfrm>
          <a:prstGeom prst="rect">
            <a:avLst/>
          </a:prstGeom>
          <a:noFill/>
        </p:spPr>
        <p:txBody>
          <a:bodyPr wrap="square" rtlCol="0">
            <a:spAutoFit/>
          </a:bodyPr>
          <a:lstStyle/>
          <a:p>
            <a:r>
              <a:rPr lang="en-US" sz="1400" i="1" dirty="0"/>
              <a:t>The Earth System: Energy flows and matter cycles. </a:t>
            </a:r>
          </a:p>
        </p:txBody>
      </p:sp>
    </p:spTree>
    <p:extLst>
      <p:ext uri="{BB962C8B-B14F-4D97-AF65-F5344CB8AC3E}">
        <p14:creationId xmlns:p14="http://schemas.microsoft.com/office/powerpoint/2010/main" val="1882272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29</a:t>
            </a:fld>
            <a:endParaRPr lang="en-US" dirty="0"/>
          </a:p>
        </p:txBody>
      </p:sp>
      <p:pic>
        <p:nvPicPr>
          <p:cNvPr id="14" name="Content Placeholder 4" descr="Banner: Water Salinity Protocol "/>
          <p:cNvPicPr>
            <a:picLocks noChangeAspect="1"/>
          </p:cNvPicPr>
          <p:nvPr/>
        </p:nvPicPr>
        <p:blipFill>
          <a:blip r:embed="rId3"/>
          <a:stretch>
            <a:fillRect/>
          </a:stretch>
        </p:blipFill>
        <p:spPr>
          <a:xfrm>
            <a:off x="1164430" y="1336"/>
            <a:ext cx="7979570" cy="1028393"/>
          </a:xfrm>
          <a:prstGeom prst="rect">
            <a:avLst/>
          </a:prstGeom>
        </p:spPr>
      </p:pic>
      <p:pic>
        <p:nvPicPr>
          <p:cNvPr id="6" name="Content Placeholder 10"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000" b="1" dirty="0">
                <a:solidFill>
                  <a:srgbClr val="000072"/>
                </a:solidFill>
                <a:latin typeface="+mn-lt"/>
              </a:rPr>
              <a:t>Salinity Water Protocol: Quality Control Procedure (2/3)</a:t>
            </a:r>
            <a:endParaRPr lang="en-US" sz="2000" dirty="0">
              <a:latin typeface="+mn-lt"/>
            </a:endParaRPr>
          </a:p>
        </p:txBody>
      </p:sp>
      <p:sp>
        <p:nvSpPr>
          <p:cNvPr id="10" name="Content Placeholder 2"/>
          <p:cNvSpPr>
            <a:spLocks noGrp="1"/>
          </p:cNvSpPr>
          <p:nvPr>
            <p:ph sz="half" idx="1"/>
          </p:nvPr>
        </p:nvSpPr>
        <p:spPr>
          <a:xfrm>
            <a:off x="1251973" y="1663314"/>
            <a:ext cx="7341912" cy="2287180"/>
          </a:xfrm>
        </p:spPr>
        <p:txBody>
          <a:bodyPr>
            <a:noAutofit/>
          </a:bodyPr>
          <a:lstStyle/>
          <a:p>
            <a:pPr>
              <a:buFont typeface="+mj-lt"/>
              <a:buAutoNum type="arabicPeriod"/>
            </a:pPr>
            <a:r>
              <a:rPr lang="en-US" sz="1600" dirty="0"/>
              <a:t>Fill graduated cylinder with 500 mL of distilled water</a:t>
            </a:r>
          </a:p>
          <a:p>
            <a:pPr>
              <a:buFont typeface="+mj-lt"/>
              <a:buAutoNum type="arabicPeriod"/>
            </a:pPr>
            <a:r>
              <a:rPr lang="en-US" sz="1600" dirty="0"/>
              <a:t>Use the </a:t>
            </a:r>
            <a:r>
              <a:rPr lang="en-US" sz="1600" b="1" dirty="0">
                <a:hlinkClick r:id="rId5"/>
              </a:rPr>
              <a:t>Water Temperature Field Guide</a:t>
            </a:r>
            <a:r>
              <a:rPr lang="en-US" sz="1600" b="1" dirty="0"/>
              <a:t> </a:t>
            </a:r>
            <a:r>
              <a:rPr lang="en-US" sz="1600" dirty="0"/>
              <a:t>to measure water temperature with thermometer. Record data on Hydrosphere Investigation sheet.</a:t>
            </a:r>
          </a:p>
          <a:p>
            <a:pPr>
              <a:buFont typeface="+mj-lt"/>
              <a:buAutoNum type="arabicPeriod"/>
            </a:pPr>
            <a:r>
              <a:rPr lang="en-US" sz="1600" dirty="0"/>
              <a:t>Place hydrometer in the water (do not allow to touch sides of tube). Once the hydrometer is steady take reading at the bottom of the meniscus (take reading to three decimal places). Record on data sheet.</a:t>
            </a:r>
          </a:p>
          <a:p>
            <a:pPr>
              <a:buFont typeface="+mj-lt"/>
              <a:buAutoNum type="arabicPeriod"/>
            </a:pPr>
            <a:r>
              <a:rPr lang="en-US" sz="1600" dirty="0"/>
              <a:t>Using the conversion table look up the specific gravity and water temperature (should be between 0.0 and 1.0 ppt).</a:t>
            </a:r>
          </a:p>
          <a:p>
            <a:pPr>
              <a:buFont typeface="+mj-lt"/>
              <a:buAutoNum type="arabicPeriod"/>
            </a:pPr>
            <a:r>
              <a:rPr lang="en-US" sz="1600" dirty="0"/>
              <a:t>If salinity is not between 0.0 and 1.0, recheck measurements. If still incorrect hydrometer is not accurate.</a:t>
            </a:r>
          </a:p>
        </p:txBody>
      </p:sp>
      <p:pic>
        <p:nvPicPr>
          <p:cNvPr id="4" name="Content Placeholder 3" descr="Caution icon with warning to check the hydrometer using distilled wate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1534926" y="6035346"/>
            <a:ext cx="4212731" cy="641254"/>
          </a:xfrm>
        </p:spPr>
      </p:pic>
    </p:spTree>
    <p:extLst>
      <p:ext uri="{BB962C8B-B14F-4D97-AF65-F5344CB8AC3E}">
        <p14:creationId xmlns:p14="http://schemas.microsoft.com/office/powerpoint/2010/main" val="667561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30</a:t>
            </a:fld>
            <a:endParaRPr lang="en-US" dirty="0"/>
          </a:p>
        </p:txBody>
      </p:sp>
      <p:pic>
        <p:nvPicPr>
          <p:cNvPr id="14" name="Content Placeholder 4" descr="Banner: Water Salinity Protocol "/>
          <p:cNvPicPr>
            <a:picLocks noChangeAspect="1"/>
          </p:cNvPicPr>
          <p:nvPr/>
        </p:nvPicPr>
        <p:blipFill>
          <a:blip r:embed="rId2"/>
          <a:stretch>
            <a:fillRect/>
          </a:stretch>
        </p:blipFill>
        <p:spPr>
          <a:xfrm>
            <a:off x="1164430" y="1336"/>
            <a:ext cx="7979570" cy="102839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570875"/>
            <a:ext cx="7886700" cy="1325563"/>
          </a:xfrm>
        </p:spPr>
        <p:txBody>
          <a:bodyPr>
            <a:normAutofit/>
          </a:bodyPr>
          <a:lstStyle/>
          <a:p>
            <a:r>
              <a:rPr lang="en-US" sz="2000" b="1" dirty="0">
                <a:solidFill>
                  <a:srgbClr val="000072"/>
                </a:solidFill>
                <a:latin typeface="+mn-lt"/>
              </a:rPr>
              <a:t>Salinity Water Protocol: Quality Control Procedure (3/3)</a:t>
            </a:r>
            <a:endParaRPr lang="en-US" sz="2000" dirty="0">
              <a:latin typeface="+mn-lt"/>
            </a:endParaRPr>
          </a:p>
        </p:txBody>
      </p:sp>
      <p:sp>
        <p:nvSpPr>
          <p:cNvPr id="10" name="Content Placeholder 2"/>
          <p:cNvSpPr>
            <a:spLocks noGrp="1"/>
          </p:cNvSpPr>
          <p:nvPr>
            <p:ph sz="half" idx="1"/>
          </p:nvPr>
        </p:nvSpPr>
        <p:spPr>
          <a:xfrm>
            <a:off x="1251973" y="1544530"/>
            <a:ext cx="7341912" cy="2287180"/>
          </a:xfrm>
        </p:spPr>
        <p:txBody>
          <a:bodyPr>
            <a:noAutofit/>
          </a:bodyPr>
          <a:lstStyle/>
          <a:p>
            <a:pPr marL="0" indent="0">
              <a:buFont typeface="Arial"/>
              <a:buNone/>
            </a:pPr>
            <a:r>
              <a:rPr lang="en-US" sz="1400" b="1" dirty="0">
                <a:solidFill>
                  <a:srgbClr val="002060"/>
                </a:solidFill>
              </a:rPr>
              <a:t>Check the hydrometer using standard</a:t>
            </a:r>
          </a:p>
          <a:p>
            <a:pPr algn="just">
              <a:buFont typeface="+mj-lt"/>
              <a:buAutoNum type="arabicPeriod"/>
            </a:pPr>
            <a:r>
              <a:rPr lang="en-US" sz="1400" dirty="0"/>
              <a:t>Pour standard into  graduated cylinder.</a:t>
            </a:r>
          </a:p>
          <a:p>
            <a:pPr algn="just">
              <a:buFont typeface="+mj-lt"/>
              <a:buAutoNum type="arabicPeriod"/>
            </a:pPr>
            <a:endParaRPr lang="en-US" sz="1400" dirty="0"/>
          </a:p>
          <a:p>
            <a:pPr algn="just">
              <a:buFont typeface="+mj-lt"/>
              <a:buAutoNum type="arabicPeriod"/>
            </a:pPr>
            <a:endParaRPr lang="en-US" sz="1400" dirty="0"/>
          </a:p>
          <a:p>
            <a:pPr algn="just">
              <a:buFont typeface="+mj-lt"/>
              <a:buAutoNum type="arabicPeriod"/>
            </a:pPr>
            <a:endParaRPr lang="en-US" sz="1400" dirty="0"/>
          </a:p>
          <a:p>
            <a:pPr algn="just">
              <a:buFont typeface="+mj-lt"/>
              <a:buAutoNum type="arabicPeriod"/>
            </a:pPr>
            <a:endParaRPr lang="en-US" sz="1400" dirty="0"/>
          </a:p>
          <a:p>
            <a:pPr algn="just">
              <a:buFont typeface="+mj-lt"/>
              <a:buAutoNum type="arabicPeriod"/>
            </a:pPr>
            <a:endParaRPr lang="en-US" sz="1400" dirty="0"/>
          </a:p>
          <a:p>
            <a:pPr algn="just">
              <a:buFont typeface="+mj-lt"/>
              <a:buAutoNum type="arabicPeriod"/>
            </a:pPr>
            <a:r>
              <a:rPr lang="en-US" sz="1400" dirty="0"/>
              <a:t>Use the </a:t>
            </a:r>
            <a:r>
              <a:rPr lang="en-US" sz="1400" dirty="0">
                <a:hlinkClick r:id="rId4"/>
              </a:rPr>
              <a:t>Water Temperature Field Guide</a:t>
            </a:r>
            <a:r>
              <a:rPr lang="en-US" sz="1400" dirty="0"/>
              <a:t> to measure the water temperature with thermometer. Record data on Hydrosphere investigation sheet.</a:t>
            </a:r>
          </a:p>
          <a:p>
            <a:pPr algn="just">
              <a:buFont typeface="+mj-lt"/>
              <a:buAutoNum type="arabicPeriod"/>
            </a:pPr>
            <a:r>
              <a:rPr lang="en-US" sz="1400" dirty="0"/>
              <a:t>Gently place the hydrometer into the cylinder. When it stops bobbing, read the specific gravity at the bottom of the meniscus. It should not touch the sides of the cylinder. Read to three places and record on the </a:t>
            </a:r>
            <a:r>
              <a:rPr lang="en-US" sz="1400" i="1" dirty="0"/>
              <a:t>Hydrosphere Investigation Quality Control Procedure Data Sheet.</a:t>
            </a:r>
            <a:endParaRPr lang="en-US" sz="1400" dirty="0"/>
          </a:p>
          <a:p>
            <a:pPr algn="just">
              <a:buFont typeface="+mj-lt"/>
              <a:buAutoNum type="arabicPeriod"/>
            </a:pPr>
            <a:r>
              <a:rPr lang="en-US" sz="1400" dirty="0"/>
              <a:t>Look up the specific gravity and water temperature on the conversion table to find the salinity of the water. Record the salinity on the </a:t>
            </a:r>
            <a:r>
              <a:rPr lang="en-US" sz="1400" i="1" dirty="0"/>
              <a:t>Hydrosphere Investigation Quality Control Procedure Data Sheet. </a:t>
            </a:r>
          </a:p>
          <a:p>
            <a:pPr algn="just">
              <a:buFont typeface="+mj-lt"/>
              <a:buAutoNum type="arabicPeriod"/>
            </a:pPr>
            <a:r>
              <a:rPr lang="en-US" sz="1400" dirty="0"/>
              <a:t>If the salinity standard is off by </a:t>
            </a:r>
            <a:r>
              <a:rPr lang="en-US" sz="1400" b="1" dirty="0">
                <a:solidFill>
                  <a:srgbClr val="000072"/>
                </a:solidFill>
              </a:rPr>
              <a:t>more than 1 ppt</a:t>
            </a:r>
            <a:r>
              <a:rPr lang="en-US" sz="1400" dirty="0"/>
              <a:t>, mix a new standard and repeat the procedure. If it is still off by more than 1 ppt, you may not be able to trust the accuracy of the hydrometer.</a:t>
            </a:r>
          </a:p>
          <a:p>
            <a:pPr algn="just">
              <a:buFont typeface="+mj-lt"/>
              <a:buAutoNum type="arabicPeriod"/>
            </a:pPr>
            <a:r>
              <a:rPr lang="en-US" sz="1400" dirty="0"/>
              <a:t>Pour remaining standard into a clean and dry 1-L bottle, cap, and label. Rinse equipment with distilled water, dry, and store.</a:t>
            </a:r>
          </a:p>
        </p:txBody>
      </p:sp>
      <p:pic>
        <p:nvPicPr>
          <p:cNvPr id="12" name="Content Placeholder 4" descr="Diagram of a beaker with a hydrometer in water. The surface tension creates a miniscus. You read the hydrometer in the bottom of the miniscus.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666014" y="1460723"/>
            <a:ext cx="2677886" cy="2355548"/>
          </a:xfrm>
        </p:spPr>
      </p:pic>
    </p:spTree>
    <p:extLst>
      <p:ext uri="{BB962C8B-B14F-4D97-AF65-F5344CB8AC3E}">
        <p14:creationId xmlns:p14="http://schemas.microsoft.com/office/powerpoint/2010/main" val="1462584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31</a:t>
            </a:fld>
            <a:endParaRPr lang="en-US" dirty="0"/>
          </a:p>
        </p:txBody>
      </p:sp>
      <p:pic>
        <p:nvPicPr>
          <p:cNvPr id="9" name="Content Placeholder 4" descr="Banner: Water Salinity Protocol "/>
          <p:cNvPicPr>
            <a:picLocks noChangeAspect="1"/>
          </p:cNvPicPr>
          <p:nvPr/>
        </p:nvPicPr>
        <p:blipFill>
          <a:blip r:embed="rId2"/>
          <a:stretch>
            <a:fillRect/>
          </a:stretch>
        </p:blipFill>
        <p:spPr>
          <a:xfrm>
            <a:off x="1164430" y="1336"/>
            <a:ext cx="7979570" cy="102839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0072"/>
                </a:solidFill>
                <a:latin typeface="+mn-lt"/>
              </a:rPr>
              <a:t>Salinity Water Protocol: Hydrometer Method (1/5)</a:t>
            </a:r>
            <a:endParaRPr lang="en-US" sz="2400" dirty="0">
              <a:latin typeface="+mn-lt"/>
            </a:endParaRPr>
          </a:p>
        </p:txBody>
      </p:sp>
      <p:sp>
        <p:nvSpPr>
          <p:cNvPr id="10" name="Content Placeholder 2"/>
          <p:cNvSpPr>
            <a:spLocks noGrp="1"/>
          </p:cNvSpPr>
          <p:nvPr>
            <p:ph sz="half" idx="1"/>
          </p:nvPr>
        </p:nvSpPr>
        <p:spPr>
          <a:xfrm>
            <a:off x="1246646" y="1767995"/>
            <a:ext cx="3613941" cy="4583819"/>
          </a:xfrm>
        </p:spPr>
        <p:txBody>
          <a:bodyPr>
            <a:normAutofit/>
          </a:bodyPr>
          <a:lstStyle/>
          <a:p>
            <a:pPr marL="342900" indent="-342900" algn="just">
              <a:buFont typeface="+mj-lt"/>
              <a:buAutoNum type="arabicPeriod"/>
            </a:pPr>
            <a:endParaRPr lang="en-US" sz="1600" dirty="0"/>
          </a:p>
          <a:p>
            <a:pPr marL="342900" indent="-342900" algn="just">
              <a:buFont typeface="+mj-lt"/>
              <a:buAutoNum type="arabicPeriod"/>
            </a:pPr>
            <a:r>
              <a:rPr lang="en-US" sz="1600" dirty="0"/>
              <a:t>Fill out the top portion of your </a:t>
            </a:r>
            <a:r>
              <a:rPr lang="en-US" sz="1600" b="1" dirty="0">
                <a:solidFill>
                  <a:srgbClr val="3366FF"/>
                </a:solidFill>
                <a:hlinkClick r:id="rId4"/>
              </a:rPr>
              <a:t>Hydrosphere Investigation Data Sheet</a:t>
            </a:r>
            <a:r>
              <a:rPr lang="en-US" sz="1600" dirty="0">
                <a:solidFill>
                  <a:srgbClr val="3366FF"/>
                </a:solidFill>
              </a:rPr>
              <a:t>. </a:t>
            </a:r>
          </a:p>
          <a:p>
            <a:pPr marL="342900" indent="-342900" algn="just">
              <a:buFont typeface="+mj-lt"/>
              <a:buAutoNum type="arabicPeriod"/>
            </a:pPr>
            <a:r>
              <a:rPr lang="en-US" sz="1600" dirty="0"/>
              <a:t>In the Salinity section of the </a:t>
            </a:r>
            <a:r>
              <a:rPr lang="en-US" sz="1600" i="1" dirty="0"/>
              <a:t>Hydrosphere Investigation Data Sheet</a:t>
            </a:r>
            <a:r>
              <a:rPr lang="en-US" sz="1600" dirty="0"/>
              <a:t>, record the times of the high tide and low tide that occur before and after your salinity measurement is taken. Also record the place where the times from your Tide Table occur. </a:t>
            </a:r>
          </a:p>
          <a:p>
            <a:pPr marL="342900" indent="-342900" algn="just">
              <a:buFont typeface="+mj-lt"/>
              <a:buAutoNum type="arabicPeriod"/>
            </a:pPr>
            <a:r>
              <a:rPr lang="en-US" sz="1600" dirty="0"/>
              <a:t>Put on gloves. </a:t>
            </a:r>
          </a:p>
        </p:txBody>
      </p:sp>
      <p:pic>
        <p:nvPicPr>
          <p:cNvPr id="11" name="Content Placeholder 4" descr="screenshot of the data sheet where salinity data are recorded. You will indicate whether your reading is at high or low tide, your latitude and longitude and complete the table for the hydrometer method, where you indicate the temperature of the water, the specific gravity and the calculcated salinity of the sample."/>
          <p:cNvPicPr>
            <a:picLocks noGrp="1" noChangeAspect="1"/>
          </p:cNvPicPr>
          <p:nvPr>
            <p:ph sz="half" idx="2"/>
          </p:nvPr>
        </p:nvPicPr>
        <p:blipFill>
          <a:blip r:embed="rId5"/>
          <a:stretch>
            <a:fillRect/>
          </a:stretch>
        </p:blipFill>
        <p:spPr>
          <a:xfrm>
            <a:off x="4986953" y="1649707"/>
            <a:ext cx="3886200" cy="4236176"/>
          </a:xfrm>
          <a:prstGeom prst="rect">
            <a:avLst/>
          </a:prstGeom>
          <a:ln>
            <a:solidFill>
              <a:schemeClr val="tx1"/>
            </a:solidFill>
          </a:ln>
        </p:spPr>
      </p:pic>
    </p:spTree>
    <p:extLst>
      <p:ext uri="{BB962C8B-B14F-4D97-AF65-F5344CB8AC3E}">
        <p14:creationId xmlns:p14="http://schemas.microsoft.com/office/powerpoint/2010/main" val="474653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32</a:t>
            </a:fld>
            <a:endParaRPr lang="en-US" dirty="0"/>
          </a:p>
        </p:txBody>
      </p:sp>
      <p:pic>
        <p:nvPicPr>
          <p:cNvPr id="9" name="Content Placeholder 4" descr="Banner: Water Salinity Protocol "/>
          <p:cNvPicPr>
            <a:picLocks noChangeAspect="1"/>
          </p:cNvPicPr>
          <p:nvPr/>
        </p:nvPicPr>
        <p:blipFill>
          <a:blip r:embed="rId2"/>
          <a:stretch>
            <a:fillRect/>
          </a:stretch>
        </p:blipFill>
        <p:spPr>
          <a:xfrm>
            <a:off x="1164430" y="1336"/>
            <a:ext cx="7979570" cy="102839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0072"/>
                </a:solidFill>
                <a:latin typeface="+mn-lt"/>
              </a:rPr>
              <a:t>Salinity Water Protocol: Hydrometer Method (2/5)</a:t>
            </a:r>
            <a:endParaRPr lang="en-US" sz="2400" dirty="0">
              <a:latin typeface="+mn-lt"/>
            </a:endParaRPr>
          </a:p>
        </p:txBody>
      </p:sp>
      <p:sp>
        <p:nvSpPr>
          <p:cNvPr id="10" name="Content Placeholder 2"/>
          <p:cNvSpPr>
            <a:spLocks noGrp="1"/>
          </p:cNvSpPr>
          <p:nvPr>
            <p:ph sz="half" idx="1"/>
          </p:nvPr>
        </p:nvSpPr>
        <p:spPr>
          <a:xfrm>
            <a:off x="1246646" y="1767995"/>
            <a:ext cx="4985541" cy="4583819"/>
          </a:xfrm>
        </p:spPr>
        <p:txBody>
          <a:bodyPr>
            <a:normAutofit/>
          </a:bodyPr>
          <a:lstStyle/>
          <a:p>
            <a:pPr marL="342900" indent="-342900" algn="just">
              <a:buFont typeface="+mj-lt"/>
              <a:buAutoNum type="arabicPeriod"/>
            </a:pPr>
            <a:endParaRPr lang="en-US" sz="1600" dirty="0"/>
          </a:p>
          <a:p>
            <a:pPr marL="514350" indent="-514350">
              <a:buFont typeface="+mj-lt"/>
              <a:buAutoNum type="arabicPeriod" startAt="4"/>
            </a:pPr>
            <a:r>
              <a:rPr lang="en-US" sz="1600" dirty="0"/>
              <a:t>Rinse the 500-mL cylinder with sample water twice.</a:t>
            </a:r>
          </a:p>
          <a:p>
            <a:pPr marL="514350" indent="-514350">
              <a:buFont typeface="+mj-lt"/>
              <a:buAutoNum type="arabicPeriod" startAt="4"/>
            </a:pPr>
            <a:r>
              <a:rPr lang="en-US" sz="1600" dirty="0"/>
              <a:t>Fill the cylinder with sample water to within 2 or 3 cm of the top. </a:t>
            </a:r>
          </a:p>
          <a:p>
            <a:pPr marL="514350" indent="-514350">
              <a:buFont typeface="+mj-lt"/>
              <a:buAutoNum type="arabicPeriod" startAt="4"/>
            </a:pPr>
            <a:r>
              <a:rPr lang="en-US" sz="1600" dirty="0"/>
              <a:t>Measure and record the temperature of the water in the cylinder. (See </a:t>
            </a:r>
            <a:r>
              <a:rPr lang="en-US" sz="1600" i="1" dirty="0">
                <a:solidFill>
                  <a:srgbClr val="000000"/>
                </a:solidFill>
              </a:rPr>
              <a:t>Hydrosphere Investigation</a:t>
            </a:r>
            <a:r>
              <a:rPr lang="en-US" sz="1600" dirty="0">
                <a:solidFill>
                  <a:srgbClr val="000000"/>
                </a:solidFill>
              </a:rPr>
              <a:t>, </a:t>
            </a:r>
            <a:r>
              <a:rPr lang="en-US" sz="1600" i="1" dirty="0">
                <a:solidFill>
                  <a:srgbClr val="000000"/>
                </a:solidFill>
              </a:rPr>
              <a:t>Water Temperature Protocol Field Guide</a:t>
            </a:r>
            <a:r>
              <a:rPr lang="en-US" sz="1600" dirty="0">
                <a:solidFill>
                  <a:srgbClr val="000000"/>
                </a:solidFill>
              </a:rPr>
              <a:t>) </a:t>
            </a:r>
          </a:p>
          <a:p>
            <a:pPr marL="514350" indent="-514350">
              <a:buFont typeface="+mj-lt"/>
              <a:buAutoNum type="arabicPeriod" startAt="4"/>
            </a:pPr>
            <a:r>
              <a:rPr lang="en-US" sz="1600" dirty="0"/>
              <a:t>Gently put the hydrometer into the cylinder. </a:t>
            </a:r>
          </a:p>
          <a:p>
            <a:pPr marL="514350" indent="-514350">
              <a:buFont typeface="+mj-lt"/>
              <a:buAutoNum type="arabicPeriod" startAt="4"/>
            </a:pPr>
            <a:r>
              <a:rPr lang="en-US" sz="1600" dirty="0"/>
              <a:t>Wait for the hydrometer to stop bobbing. It should not touch the sides of the cylinder.</a:t>
            </a:r>
          </a:p>
        </p:txBody>
      </p:sp>
      <p:pic>
        <p:nvPicPr>
          <p:cNvPr id="4" name="Content Placeholder 3" descr="Illustration showing the alcohol-filled thermometer measuring water temperature in a graduated cylinde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58553" y="1732793"/>
            <a:ext cx="2197100" cy="4497593"/>
          </a:xfrm>
        </p:spPr>
      </p:pic>
    </p:spTree>
    <p:extLst>
      <p:ext uri="{BB962C8B-B14F-4D97-AF65-F5344CB8AC3E}">
        <p14:creationId xmlns:p14="http://schemas.microsoft.com/office/powerpoint/2010/main" val="193107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descr="Banner: Water Salinity Protocol "/>
          <p:cNvPicPr>
            <a:picLocks noChangeAspect="1"/>
          </p:cNvPicPr>
          <p:nvPr/>
        </p:nvPicPr>
        <p:blipFill>
          <a:blip r:embed="rId2"/>
          <a:stretch>
            <a:fillRect/>
          </a:stretch>
        </p:blipFill>
        <p:spPr>
          <a:xfrm>
            <a:off x="1164430" y="1336"/>
            <a:ext cx="7979570" cy="1028393"/>
          </a:xfrm>
          <a:prstGeom prst="rect">
            <a:avLst/>
          </a:prstGeom>
        </p:spPr>
      </p:pic>
      <p:sp>
        <p:nvSpPr>
          <p:cNvPr id="3" name="Slide Number Placeholder 2"/>
          <p:cNvSpPr>
            <a:spLocks noGrp="1"/>
          </p:cNvSpPr>
          <p:nvPr>
            <p:ph type="sldNum" sz="quarter" idx="12"/>
          </p:nvPr>
        </p:nvSpPr>
        <p:spPr/>
        <p:txBody>
          <a:bodyPr/>
          <a:lstStyle/>
          <a:p>
            <a:fld id="{39904EEA-5274-754B-9601-B82B3A188726}" type="slidenum">
              <a:rPr lang="en-US" smtClean="0"/>
              <a:t>33</a:t>
            </a:fld>
            <a:endParaRPr lang="en-US" dirty="0"/>
          </a:p>
        </p:txBody>
      </p:sp>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0072"/>
                </a:solidFill>
                <a:latin typeface="+mn-lt"/>
              </a:rPr>
              <a:t>Salinity Water Protocol: Hydrometer Method (3/5)</a:t>
            </a:r>
            <a:endParaRPr lang="en-US" sz="2400" dirty="0">
              <a:latin typeface="+mn-lt"/>
            </a:endParaRPr>
          </a:p>
        </p:txBody>
      </p:sp>
      <p:sp>
        <p:nvSpPr>
          <p:cNvPr id="10" name="Content Placeholder 2"/>
          <p:cNvSpPr>
            <a:spLocks noGrp="1"/>
          </p:cNvSpPr>
          <p:nvPr>
            <p:ph sz="half" idx="1"/>
          </p:nvPr>
        </p:nvSpPr>
        <p:spPr>
          <a:xfrm>
            <a:off x="1246646" y="1767995"/>
            <a:ext cx="4985541" cy="4583819"/>
          </a:xfrm>
        </p:spPr>
        <p:txBody>
          <a:bodyPr>
            <a:normAutofit/>
          </a:bodyPr>
          <a:lstStyle/>
          <a:p>
            <a:pPr marL="342900" indent="-342900" algn="just">
              <a:buFont typeface="+mj-lt"/>
              <a:buAutoNum type="arabicPeriod"/>
            </a:pPr>
            <a:endParaRPr lang="en-US" sz="1600" dirty="0"/>
          </a:p>
          <a:p>
            <a:pPr marL="0" indent="0">
              <a:buNone/>
            </a:pPr>
            <a:r>
              <a:rPr lang="en-US" sz="1600" dirty="0"/>
              <a:t>9.  Read the hydrometer at the bottom of the meniscus. Read the specific gravity to three decimal places. Record the specific gravity on the </a:t>
            </a:r>
            <a:r>
              <a:rPr lang="en-US" sz="1600" i="1" dirty="0"/>
              <a:t>Hydrosphere Investigation Data Sheet</a:t>
            </a:r>
            <a:r>
              <a:rPr lang="en-US" sz="1600" dirty="0"/>
              <a:t>. </a:t>
            </a:r>
          </a:p>
        </p:txBody>
      </p:sp>
      <p:pic>
        <p:nvPicPr>
          <p:cNvPr id="5" name="Content Placeholder 4" descr="Diagram of a beaker with a hydrometer in water. The surface tension creates a miniscus. You read the hydrometer in the bottom of the miniscus.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355581" y="3018528"/>
            <a:ext cx="3886200" cy="3418416"/>
          </a:xfrm>
        </p:spPr>
      </p:pic>
    </p:spTree>
    <p:extLst>
      <p:ext uri="{BB962C8B-B14F-4D97-AF65-F5344CB8AC3E}">
        <p14:creationId xmlns:p14="http://schemas.microsoft.com/office/powerpoint/2010/main" val="1377691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34</a:t>
            </a:fld>
            <a:endParaRPr lang="en-US" dirty="0"/>
          </a:p>
        </p:txBody>
      </p:sp>
      <p:pic>
        <p:nvPicPr>
          <p:cNvPr id="9" name="Content Placeholder 4" descr="Banner: Water Salinity Protocol "/>
          <p:cNvPicPr>
            <a:picLocks noChangeAspect="1"/>
          </p:cNvPicPr>
          <p:nvPr/>
        </p:nvPicPr>
        <p:blipFill>
          <a:blip r:embed="rId2"/>
          <a:stretch>
            <a:fillRect/>
          </a:stretch>
        </p:blipFill>
        <p:spPr>
          <a:xfrm>
            <a:off x="1164430" y="1336"/>
            <a:ext cx="7979570" cy="102839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0072"/>
                </a:solidFill>
                <a:latin typeface="+mn-lt"/>
              </a:rPr>
              <a:t>Salinity Water Protocol: Hydrometer Method (4/5)</a:t>
            </a:r>
            <a:endParaRPr lang="en-US" sz="2400" dirty="0">
              <a:latin typeface="+mn-lt"/>
            </a:endParaRPr>
          </a:p>
        </p:txBody>
      </p:sp>
      <p:sp>
        <p:nvSpPr>
          <p:cNvPr id="10" name="Content Placeholder 2"/>
          <p:cNvSpPr>
            <a:spLocks noGrp="1"/>
          </p:cNvSpPr>
          <p:nvPr>
            <p:ph sz="half" idx="1"/>
          </p:nvPr>
        </p:nvSpPr>
        <p:spPr>
          <a:xfrm>
            <a:off x="1246646" y="1767995"/>
            <a:ext cx="7260540" cy="4583819"/>
          </a:xfrm>
        </p:spPr>
        <p:txBody>
          <a:bodyPr>
            <a:normAutofit/>
          </a:bodyPr>
          <a:lstStyle/>
          <a:p>
            <a:pPr marL="342900" indent="-342900" algn="just">
              <a:buFont typeface="+mj-lt"/>
              <a:buAutoNum type="arabicPeriod"/>
            </a:pPr>
            <a:endParaRPr lang="en-US" sz="1600" dirty="0"/>
          </a:p>
          <a:p>
            <a:pPr marL="0" indent="0">
              <a:buNone/>
            </a:pPr>
            <a:r>
              <a:rPr lang="en-US" sz="1600" dirty="0"/>
              <a:t>10.  Look up the specific gravity and water temperature on the Conversion Table to find the salinity of the water. Record the salinity on </a:t>
            </a:r>
            <a:r>
              <a:rPr lang="en-US" sz="1600" dirty="0">
                <a:solidFill>
                  <a:srgbClr val="000000"/>
                </a:solidFill>
              </a:rPr>
              <a:t>the Hydrosphere Investigation Data Sheet </a:t>
            </a:r>
            <a:r>
              <a:rPr lang="en-US" sz="1600" dirty="0"/>
              <a:t>as Test 1. </a:t>
            </a:r>
          </a:p>
        </p:txBody>
      </p:sp>
      <p:pic>
        <p:nvPicPr>
          <p:cNvPr id="11" name="Content Placeholder 10" descr="Screenshot of a specific gravity table. using the observed hydrometer reading and the temperature of the water, you can determine salinity."/>
          <p:cNvPicPr>
            <a:picLocks noGrp="1" noChangeAspect="1"/>
          </p:cNvPicPr>
          <p:nvPr>
            <p:ph sz="half" idx="2"/>
          </p:nvPr>
        </p:nvPicPr>
        <p:blipFill>
          <a:blip r:embed="rId4"/>
          <a:srcRect b="19308"/>
          <a:stretch>
            <a:fillRect/>
          </a:stretch>
        </p:blipFill>
        <p:spPr>
          <a:xfrm>
            <a:off x="1827235" y="2922224"/>
            <a:ext cx="6746445" cy="32663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718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35</a:t>
            </a:fld>
            <a:endParaRPr lang="en-US" dirty="0"/>
          </a:p>
        </p:txBody>
      </p:sp>
      <p:pic>
        <p:nvPicPr>
          <p:cNvPr id="9" name="Content Placeholder 4" descr="Banner: Water Salinity Protocol "/>
          <p:cNvPicPr>
            <a:picLocks noChangeAspect="1"/>
          </p:cNvPicPr>
          <p:nvPr/>
        </p:nvPicPr>
        <p:blipFill>
          <a:blip r:embed="rId2"/>
          <a:stretch>
            <a:fillRect/>
          </a:stretch>
        </p:blipFill>
        <p:spPr>
          <a:xfrm>
            <a:off x="1164430" y="1336"/>
            <a:ext cx="7979570" cy="102839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0072"/>
                </a:solidFill>
                <a:latin typeface="+mn-lt"/>
              </a:rPr>
              <a:t>Salinity Water Protocol: Hydrometer Method (5/5)</a:t>
            </a:r>
            <a:endParaRPr lang="en-US" sz="2400" dirty="0">
              <a:latin typeface="+mn-lt"/>
            </a:endParaRPr>
          </a:p>
        </p:txBody>
      </p:sp>
      <p:sp>
        <p:nvSpPr>
          <p:cNvPr id="10" name="Content Placeholder 2"/>
          <p:cNvSpPr>
            <a:spLocks noGrp="1"/>
          </p:cNvSpPr>
          <p:nvPr>
            <p:ph sz="half" idx="1"/>
          </p:nvPr>
        </p:nvSpPr>
        <p:spPr>
          <a:xfrm>
            <a:off x="1246646" y="1767995"/>
            <a:ext cx="7260540" cy="4583819"/>
          </a:xfrm>
        </p:spPr>
        <p:txBody>
          <a:bodyPr>
            <a:normAutofit/>
          </a:bodyPr>
          <a:lstStyle/>
          <a:p>
            <a:pPr marL="0" indent="0">
              <a:buNone/>
            </a:pPr>
            <a:r>
              <a:rPr lang="en-US" sz="1600" dirty="0"/>
              <a:t>11. Repeat Steps 3-9 using new samples of water. Record the salinity measurements as </a:t>
            </a:r>
            <a:r>
              <a:rPr lang="en-US" sz="1600" i="1" dirty="0"/>
              <a:t>Tests 2 </a:t>
            </a:r>
            <a:r>
              <a:rPr lang="en-US" sz="1600" dirty="0"/>
              <a:t>and </a:t>
            </a:r>
            <a:r>
              <a:rPr lang="en-US" sz="1600" i="1" dirty="0"/>
              <a:t>3</a:t>
            </a:r>
            <a:r>
              <a:rPr lang="en-US" sz="1600" dirty="0"/>
              <a:t>. </a:t>
            </a:r>
          </a:p>
          <a:p>
            <a:pPr marL="0" indent="0">
              <a:buNone/>
            </a:pPr>
            <a:r>
              <a:rPr lang="en-US" sz="1600" dirty="0"/>
              <a:t>12. Calculate the average of the three measurements. </a:t>
            </a:r>
          </a:p>
          <a:p>
            <a:pPr marL="0" indent="0">
              <a:buNone/>
            </a:pPr>
            <a:r>
              <a:rPr lang="en-US" sz="1600" dirty="0"/>
              <a:t>13. Each of the three measurements should be within </a:t>
            </a:r>
            <a:r>
              <a:rPr lang="en-US" sz="1600" b="1" dirty="0">
                <a:solidFill>
                  <a:srgbClr val="000072"/>
                </a:solidFill>
              </a:rPr>
              <a:t>2 ppt </a:t>
            </a:r>
            <a:r>
              <a:rPr lang="en-US" sz="1600" dirty="0"/>
              <a:t>of the 	average. If one or more of the observations is not within 2.0 ppt, do the measurement again and calculate a new average. </a:t>
            </a:r>
          </a:p>
        </p:txBody>
      </p:sp>
      <p:pic>
        <p:nvPicPr>
          <p:cNvPr id="12" name="Content Placeholder 11" descr="image of a permanent marke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rot="1109501">
            <a:off x="3248039" y="4081288"/>
            <a:ext cx="3886200" cy="584230"/>
          </a:xfrm>
          <a:prstGeom prst="rect">
            <a:avLst/>
          </a:prstGeom>
          <a:ln>
            <a:noFill/>
          </a:ln>
          <a:effectLst>
            <a:outerShdw blurRad="292100" dist="139700" dir="2700000" algn="tl" rotWithShape="0">
              <a:srgbClr val="333333">
                <a:alpha val="65000"/>
              </a:srgbClr>
            </a:outerShdw>
          </a:effectLst>
        </p:spPr>
      </p:pic>
      <p:pic>
        <p:nvPicPr>
          <p:cNvPr id="14" name="Picture 13" descr="Caution ic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5030" y="5850680"/>
            <a:ext cx="399410" cy="409377"/>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2020040" y="5850680"/>
            <a:ext cx="6951198" cy="523220"/>
          </a:xfrm>
          <a:prstGeom prst="rect">
            <a:avLst/>
          </a:prstGeom>
          <a:noFill/>
        </p:spPr>
        <p:txBody>
          <a:bodyPr wrap="square" rtlCol="0">
            <a:spAutoFit/>
          </a:bodyPr>
          <a:lstStyle/>
          <a:p>
            <a:r>
              <a:rPr lang="en-US" sz="1400" b="1" dirty="0"/>
              <a:t>If the measurements are still not within 2.0 ppt of the new average,  consult a master trainer to troubleshoot your procedure. </a:t>
            </a:r>
          </a:p>
        </p:txBody>
      </p:sp>
    </p:spTree>
    <p:extLst>
      <p:ext uri="{BB962C8B-B14F-4D97-AF65-F5344CB8AC3E}">
        <p14:creationId xmlns:p14="http://schemas.microsoft.com/office/powerpoint/2010/main" val="1105491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36</a:t>
            </a:fld>
            <a:endParaRPr lang="en-US" dirty="0"/>
          </a:p>
        </p:txBody>
      </p:sp>
      <p:pic>
        <p:nvPicPr>
          <p:cNvPr id="9" name="Content Placeholder 4" descr="Banner: Water Salinity Protocol "/>
          <p:cNvPicPr>
            <a:picLocks noChangeAspect="1"/>
          </p:cNvPicPr>
          <p:nvPr/>
        </p:nvPicPr>
        <p:blipFill>
          <a:blip r:embed="rId2"/>
          <a:stretch>
            <a:fillRect/>
          </a:stretch>
        </p:blipFill>
        <p:spPr>
          <a:xfrm>
            <a:off x="1164430" y="1336"/>
            <a:ext cx="7979570" cy="102839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2185423" y="3039504"/>
            <a:ext cx="5539352" cy="997560"/>
          </a:xfrm>
        </p:spPr>
        <p:txBody>
          <a:bodyPr>
            <a:normAutofit/>
          </a:bodyPr>
          <a:lstStyle/>
          <a:p>
            <a:r>
              <a:rPr lang="en-US" sz="2400" b="1" dirty="0">
                <a:solidFill>
                  <a:srgbClr val="002060"/>
                </a:solidFill>
                <a:latin typeface="+mn-lt"/>
              </a:rPr>
              <a:t>II. Salinity Protocol Using Titration</a:t>
            </a:r>
          </a:p>
        </p:txBody>
      </p:sp>
    </p:spTree>
    <p:extLst>
      <p:ext uri="{BB962C8B-B14F-4D97-AF65-F5344CB8AC3E}">
        <p14:creationId xmlns:p14="http://schemas.microsoft.com/office/powerpoint/2010/main" val="3534850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37</a:t>
            </a:fld>
            <a:endParaRPr lang="en-US" dirty="0"/>
          </a:p>
        </p:txBody>
      </p:sp>
      <p:pic>
        <p:nvPicPr>
          <p:cNvPr id="5" name="Content Placeholder 4" descr="Banner: Water Salinity Protocol "/>
          <p:cNvPicPr>
            <a:picLocks noChangeAspect="1"/>
          </p:cNvPicPr>
          <p:nvPr/>
        </p:nvPicPr>
        <p:blipFill>
          <a:blip r:embed="rId2"/>
          <a:stretch>
            <a:fillRect/>
          </a:stretch>
        </p:blipFill>
        <p:spPr>
          <a:xfrm>
            <a:off x="1164430" y="7641"/>
            <a:ext cx="7974243" cy="1027706"/>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pPr>
              <a:spcAft>
                <a:spcPts val="600"/>
              </a:spcAft>
            </a:pPr>
            <a:r>
              <a:rPr lang="en-US" sz="2400" b="1" dirty="0">
                <a:solidFill>
                  <a:srgbClr val="000072"/>
                </a:solidFill>
                <a:latin typeface="+mn-lt"/>
              </a:rPr>
              <a:t>What is Titration?</a:t>
            </a:r>
          </a:p>
        </p:txBody>
      </p:sp>
      <p:sp>
        <p:nvSpPr>
          <p:cNvPr id="13" name="Content Placeholder 2"/>
          <p:cNvSpPr txBox="1">
            <a:spLocks/>
          </p:cNvSpPr>
          <p:nvPr/>
        </p:nvSpPr>
        <p:spPr>
          <a:xfrm>
            <a:off x="1251973" y="1744714"/>
            <a:ext cx="3695584" cy="4492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600"/>
              </a:spcAft>
            </a:pPr>
            <a:r>
              <a:rPr lang="en-US" sz="1600" dirty="0"/>
              <a:t>Titration is the slow addition of a solution of known concentration to a known volume of a solution of unknown concentration until the reaction reaches neutralization, usually marked by a color change.  Using stoichiometry, you can calculate the concentration of the substance in the solution. </a:t>
            </a:r>
          </a:p>
          <a:p>
            <a:pPr algn="just">
              <a:spcAft>
                <a:spcPts val="600"/>
              </a:spcAft>
            </a:pPr>
            <a:r>
              <a:rPr lang="en-US" sz="1600" dirty="0"/>
              <a:t>Here are two set ups for conducting a titration analysis. The instruments on the right you might see in a laboratory setting. When conducting titration using a test kit, you will be titrating using a drip bottle. Be sure to hold your dropper upright when titrating a substance.</a:t>
            </a:r>
          </a:p>
          <a:p>
            <a:pPr algn="just"/>
            <a:endParaRPr lang="en-US" sz="1600" dirty="0"/>
          </a:p>
          <a:p>
            <a:pPr algn="just"/>
            <a:endParaRPr lang="en-US" sz="1600" dirty="0"/>
          </a:p>
        </p:txBody>
      </p:sp>
      <p:pic>
        <p:nvPicPr>
          <p:cNvPr id="7" name="Content Placeholder 6" descr="Illustration of a titration apparatus and a drop bottle and beaker, which is a low tech version of the same thing.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19378" y="1364508"/>
            <a:ext cx="4119295" cy="5013772"/>
          </a:xfrm>
        </p:spPr>
      </p:pic>
    </p:spTree>
    <p:extLst>
      <p:ext uri="{BB962C8B-B14F-4D97-AF65-F5344CB8AC3E}">
        <p14:creationId xmlns:p14="http://schemas.microsoft.com/office/powerpoint/2010/main" val="2862980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38</a:t>
            </a:fld>
            <a:endParaRPr lang="en-US" dirty="0"/>
          </a:p>
        </p:txBody>
      </p:sp>
      <p:pic>
        <p:nvPicPr>
          <p:cNvPr id="5" name="Content Placeholder 4" descr="Banner: Water Salinity Protocol "/>
          <p:cNvPicPr>
            <a:picLocks noChangeAspect="1"/>
          </p:cNvPicPr>
          <p:nvPr/>
        </p:nvPicPr>
        <p:blipFill>
          <a:blip r:embed="rId2"/>
          <a:stretch>
            <a:fillRect/>
          </a:stretch>
        </p:blipFill>
        <p:spPr>
          <a:xfrm>
            <a:off x="1164430" y="-1884"/>
            <a:ext cx="7974243" cy="1027706"/>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pPr>
              <a:spcAft>
                <a:spcPts val="600"/>
              </a:spcAft>
            </a:pPr>
            <a:r>
              <a:rPr lang="en-US" sz="2400" b="1" dirty="0">
                <a:solidFill>
                  <a:srgbClr val="000072"/>
                </a:solidFill>
                <a:latin typeface="+mn-lt"/>
              </a:rPr>
              <a:t>Overview of Water Salinity Protocol: Titration Method (1/2)</a:t>
            </a:r>
            <a:endParaRPr lang="en-US" sz="2400" b="1" dirty="0">
              <a:solidFill>
                <a:schemeClr val="tx2"/>
              </a:solidFill>
              <a:latin typeface="+mn-lt"/>
            </a:endParaRPr>
          </a:p>
        </p:txBody>
      </p:sp>
      <p:sp>
        <p:nvSpPr>
          <p:cNvPr id="13" name="Content Placeholder 2"/>
          <p:cNvSpPr txBox="1">
            <a:spLocks/>
          </p:cNvSpPr>
          <p:nvPr/>
        </p:nvSpPr>
        <p:spPr>
          <a:xfrm>
            <a:off x="1446839" y="1744714"/>
            <a:ext cx="7379109" cy="6087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t>The salinity titration method measures the amount of chloride in a water sample. Ocean waters contain a mixture of ions that contribute to salinity. Six of these account for over 99% of the ions. These ions are very well mixed and are found in nearly constant proportions.  Chloride (Cl-) is the most abundant ion and accounts for 55%.</a:t>
            </a:r>
          </a:p>
          <a:p>
            <a:pPr marL="0" indent="0" algn="just">
              <a:buNone/>
            </a:pPr>
            <a:endParaRPr lang="en-US" sz="1600" dirty="0"/>
          </a:p>
          <a:p>
            <a:pPr marL="0" indent="0" algn="just">
              <a:buNone/>
            </a:pPr>
            <a:r>
              <a:rPr lang="en-US" sz="1600" dirty="0"/>
              <a:t>Because these ions are in nearly constant proportions, we can measure the concentration of chloride ions and then estimate the total salinity.</a:t>
            </a:r>
          </a:p>
          <a:p>
            <a:pPr marL="0" indent="0" algn="just">
              <a:buNone/>
            </a:pPr>
            <a:endParaRPr lang="en-US" sz="1600" dirty="0"/>
          </a:p>
          <a:p>
            <a:pPr marL="0" indent="0" algn="just">
              <a:buNone/>
            </a:pPr>
            <a:r>
              <a:rPr lang="en-US" sz="1600" dirty="0"/>
              <a:t>The chloride concentration, or chlorinity, is expressed in grams of chloride ion per kilogram of seawater. Salinity can be determined from chlorinity by the following</a:t>
            </a:r>
          </a:p>
          <a:p>
            <a:pPr marL="0" indent="0" algn="just">
              <a:buNone/>
            </a:pPr>
            <a:r>
              <a:rPr lang="en-US" sz="1600" dirty="0"/>
              <a:t>formula:</a:t>
            </a:r>
          </a:p>
          <a:p>
            <a:pPr marL="0" indent="0">
              <a:buNone/>
            </a:pPr>
            <a:endParaRPr lang="en-US" sz="1600" dirty="0"/>
          </a:p>
          <a:p>
            <a:pPr marL="0" indent="0">
              <a:buNone/>
            </a:pPr>
            <a:r>
              <a:rPr lang="en-US" sz="1600" dirty="0"/>
              <a:t>	</a:t>
            </a:r>
            <a:r>
              <a:rPr lang="en-US" sz="2000" b="1" dirty="0">
                <a:solidFill>
                  <a:srgbClr val="000090"/>
                </a:solidFill>
              </a:rPr>
              <a:t>Salinity (ppt) = Chlorinity (ppt) x 1.80655</a:t>
            </a:r>
          </a:p>
          <a:p>
            <a:pPr algn="just"/>
            <a:endParaRPr lang="en-US" sz="1600" dirty="0"/>
          </a:p>
          <a:p>
            <a:pPr algn="just"/>
            <a:endParaRPr lang="en-US" sz="1600" dirty="0"/>
          </a:p>
        </p:txBody>
      </p:sp>
    </p:spTree>
    <p:extLst>
      <p:ext uri="{BB962C8B-B14F-4D97-AF65-F5344CB8AC3E}">
        <p14:creationId xmlns:p14="http://schemas.microsoft.com/office/powerpoint/2010/main" val="4034953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9904EEA-5274-754B-9601-B82B3A188726}" type="slidenum">
              <a:rPr lang="en-US" smtClean="0"/>
              <a:t>3</a:t>
            </a:fld>
            <a:endParaRPr lang="en-US" dirty="0"/>
          </a:p>
        </p:txBody>
      </p:sp>
      <p:pic>
        <p:nvPicPr>
          <p:cNvPr id="8" name="Content Placeholder 8" descr="Banner: Water Salinity Protocol "/>
          <p:cNvPicPr>
            <a:picLocks noChangeAspect="1"/>
          </p:cNvPicPr>
          <p:nvPr/>
        </p:nvPicPr>
        <p:blipFill>
          <a:blip r:embed="rId2"/>
          <a:stretch>
            <a:fillRect/>
          </a:stretch>
        </p:blipFill>
        <p:spPr>
          <a:xfrm>
            <a:off x="1143000" y="2550"/>
            <a:ext cx="8081080" cy="1008539"/>
          </a:xfrm>
          <a:prstGeom prst="rect">
            <a:avLst/>
          </a:prstGeom>
        </p:spPr>
      </p:pic>
      <p:pic>
        <p:nvPicPr>
          <p:cNvPr id="7" name="Content Placeholder 4" descr="Menu: What is water salinity?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43000" cy="6844871"/>
          </a:xfrm>
          <a:prstGeom prst="rect">
            <a:avLst/>
          </a:prstGeom>
        </p:spPr>
      </p:pic>
      <p:sp>
        <p:nvSpPr>
          <p:cNvPr id="11" name="Title 1"/>
          <p:cNvSpPr>
            <a:spLocks noGrp="1"/>
          </p:cNvSpPr>
          <p:nvPr>
            <p:ph type="title"/>
          </p:nvPr>
        </p:nvSpPr>
        <p:spPr>
          <a:xfrm>
            <a:off x="1147395" y="763104"/>
            <a:ext cx="7886700" cy="1325563"/>
          </a:xfrm>
        </p:spPr>
        <p:txBody>
          <a:bodyPr>
            <a:normAutofit/>
          </a:bodyPr>
          <a:lstStyle/>
          <a:p>
            <a:pPr marL="0" marR="0">
              <a:spcBef>
                <a:spcPts val="0"/>
              </a:spcBef>
              <a:spcAft>
                <a:spcPts val="0"/>
              </a:spcAft>
            </a:pPr>
            <a:r>
              <a:rPr lang="en-US" sz="2800" b="1" dirty="0">
                <a:solidFill>
                  <a:srgbClr val="000090"/>
                </a:solidFill>
                <a:latin typeface="+mn-lt"/>
                <a:ea typeface="ＭＳ 明朝"/>
                <a:cs typeface="Times New Roman"/>
              </a:rPr>
              <a:t>What is Salinity? </a:t>
            </a:r>
            <a:r>
              <a:rPr lang="en-US" sz="2800" b="1" dirty="0">
                <a:solidFill>
                  <a:schemeClr val="bg1"/>
                </a:solidFill>
                <a:latin typeface="+mn-lt"/>
                <a:ea typeface="ＭＳ 明朝"/>
                <a:cs typeface="Times New Roman"/>
              </a:rPr>
              <a:t>1</a:t>
            </a:r>
          </a:p>
        </p:txBody>
      </p:sp>
      <p:sp>
        <p:nvSpPr>
          <p:cNvPr id="12" name="Content Placeholder 2"/>
          <p:cNvSpPr>
            <a:spLocks noGrp="1"/>
          </p:cNvSpPr>
          <p:nvPr>
            <p:ph sz="half" idx="1"/>
          </p:nvPr>
        </p:nvSpPr>
        <p:spPr>
          <a:xfrm>
            <a:off x="1275670" y="1751376"/>
            <a:ext cx="4744488" cy="4943337"/>
          </a:xfrm>
        </p:spPr>
        <p:txBody>
          <a:bodyPr>
            <a:normAutofit/>
          </a:bodyPr>
          <a:lstStyle/>
          <a:p>
            <a:pPr algn="just"/>
            <a:r>
              <a:rPr lang="en-US" sz="1600" dirty="0"/>
              <a:t>Salinity is one of the measurements in the GLOBE Hydrosphere investigation.</a:t>
            </a:r>
          </a:p>
          <a:p>
            <a:pPr algn="just"/>
            <a:r>
              <a:rPr lang="en-US" sz="1600" dirty="0"/>
              <a:t>The salinity measurement is used to find the total dissolved solids of brackish or salt water. This may be a site along an ocean, estuary, or salt lake. Fresh water has too little dissolved solids to accurately determine the total dissolved solids using the hydrometer or titration methods. The concentration of dissolved solids is measured in parts per thousand or ppt.</a:t>
            </a:r>
          </a:p>
          <a:p>
            <a:pPr algn="just"/>
            <a:r>
              <a:rPr lang="en-US" sz="1600" dirty="0"/>
              <a:t>A related measurement is electrical conductivity. This protocol is used for freshwater locations and uses a meter that measures electrical conductivity up to 2000 µS /cm. Beyond the 2000 µS /cm, you need to use the salinity protocol. Here is a link to the </a:t>
            </a:r>
            <a:r>
              <a:rPr lang="en-US" sz="1600" b="1" dirty="0">
                <a:solidFill>
                  <a:srgbClr val="123B1C"/>
                </a:solidFill>
                <a:hlinkClick r:id="rId4"/>
              </a:rPr>
              <a:t>Electrical Conductivity</a:t>
            </a:r>
            <a:r>
              <a:rPr lang="en-US" sz="1600" b="1" dirty="0">
                <a:solidFill>
                  <a:srgbClr val="123B1C"/>
                </a:solidFill>
              </a:rPr>
              <a:t> </a:t>
            </a:r>
            <a:r>
              <a:rPr lang="en-US" sz="1600" dirty="0">
                <a:solidFill>
                  <a:srgbClr val="123B1C"/>
                </a:solidFill>
              </a:rPr>
              <a:t>Protocol. </a:t>
            </a:r>
          </a:p>
          <a:p>
            <a:pPr algn="just"/>
            <a:endParaRPr lang="en-US" sz="1600" b="1" dirty="0">
              <a:solidFill>
                <a:srgbClr val="123B1C"/>
              </a:solidFill>
            </a:endParaRPr>
          </a:p>
          <a:p>
            <a:pPr marL="0" indent="0" algn="just">
              <a:buNone/>
            </a:pPr>
            <a:r>
              <a:rPr lang="en-US" sz="1600" b="1" dirty="0">
                <a:solidFill>
                  <a:srgbClr val="123B1C"/>
                </a:solidFill>
              </a:rPr>
              <a:t>Note: </a:t>
            </a:r>
            <a:r>
              <a:rPr lang="en-US" sz="1600" dirty="0"/>
              <a:t>µS /cm is microsiemens/cm and a measure of electrical conductance.</a:t>
            </a:r>
            <a:endParaRPr lang="en-US" sz="1600" b="1" dirty="0">
              <a:solidFill>
                <a:srgbClr val="123B1C"/>
              </a:solidFill>
            </a:endParaRPr>
          </a:p>
        </p:txBody>
      </p:sp>
      <p:pic>
        <p:nvPicPr>
          <p:cNvPr id="10" name="Content Placeholder 9" descr="List of GLOBE Hydrosphere Protocols: Hydrosphere study site, water temperature, water transparency, conductivity, pH, Mosquito larvae, alkalinity, dissolved oxygen, salinity, Nitrates, freshwater macroinvertebrates. This is the Salinity Protocol using the titration metho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7515" y="1011089"/>
            <a:ext cx="2789003" cy="5210097"/>
          </a:xfrm>
          <a:prstGeom prst="rect">
            <a:avLst/>
          </a:prstGeom>
        </p:spPr>
      </p:pic>
    </p:spTree>
    <p:extLst>
      <p:ext uri="{BB962C8B-B14F-4D97-AF65-F5344CB8AC3E}">
        <p14:creationId xmlns:p14="http://schemas.microsoft.com/office/powerpoint/2010/main" val="1434901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39</a:t>
            </a:fld>
            <a:endParaRPr lang="en-US" dirty="0"/>
          </a:p>
        </p:txBody>
      </p:sp>
      <p:pic>
        <p:nvPicPr>
          <p:cNvPr id="5" name="Content Placeholder 4" descr="Banner: Water Salinity Protocol "/>
          <p:cNvPicPr>
            <a:picLocks noChangeAspect="1"/>
          </p:cNvPicPr>
          <p:nvPr/>
        </p:nvPicPr>
        <p:blipFill>
          <a:blip r:embed="rId2"/>
          <a:stretch>
            <a:fillRect/>
          </a:stretch>
        </p:blipFill>
        <p:spPr>
          <a:xfrm>
            <a:off x="1164430" y="7641"/>
            <a:ext cx="7974243" cy="1027706"/>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pPr>
              <a:spcAft>
                <a:spcPts val="600"/>
              </a:spcAft>
            </a:pPr>
            <a:r>
              <a:rPr lang="en-US" sz="2400" b="1" dirty="0">
                <a:solidFill>
                  <a:srgbClr val="000072"/>
                </a:solidFill>
                <a:latin typeface="+mn-lt"/>
              </a:rPr>
              <a:t>Overview of Water Salinity Protocol: Titration Method (2/2)</a:t>
            </a:r>
            <a:endParaRPr lang="en-US" sz="2400" b="1" dirty="0">
              <a:solidFill>
                <a:schemeClr val="tx2"/>
              </a:solidFill>
              <a:latin typeface="+mn-lt"/>
            </a:endParaRPr>
          </a:p>
        </p:txBody>
      </p:sp>
      <p:sp>
        <p:nvSpPr>
          <p:cNvPr id="13" name="Content Placeholder 2"/>
          <p:cNvSpPr txBox="1">
            <a:spLocks/>
          </p:cNvSpPr>
          <p:nvPr/>
        </p:nvSpPr>
        <p:spPr>
          <a:xfrm>
            <a:off x="1251973" y="1744714"/>
            <a:ext cx="5810607" cy="6087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To Measure Chlorinity </a:t>
            </a:r>
          </a:p>
          <a:p>
            <a:pPr marL="342900" indent="-342900" algn="just">
              <a:buFontTx/>
              <a:buAutoNum type="arabicPeriod"/>
            </a:pPr>
            <a:r>
              <a:rPr lang="en-US" sz="1600" dirty="0"/>
              <a:t>An indicator, potassium chromate is added to the sample. This produces a yellow color. Different indicators may be used to produce a different color in test kits. Check the manufacturer’s instructions.</a:t>
            </a:r>
          </a:p>
          <a:p>
            <a:pPr marL="342900" indent="-342900" algn="just">
              <a:buAutoNum type="arabicPeriod"/>
            </a:pPr>
            <a:r>
              <a:rPr lang="en-US" sz="1600" dirty="0"/>
              <a:t>A silver nitrate solution is added as the titrant. The silver reacts with chloride in the sample to form a white precipitate, silver chloride. When all the chloride has been precipitated, the next portion of silver nitrate added forms red-colored silver chromate, producing the pinkish-orange endpoint.</a:t>
            </a:r>
          </a:p>
          <a:p>
            <a:pPr marL="342900" indent="-342900" algn="just">
              <a:buAutoNum type="arabicPeriod"/>
            </a:pPr>
            <a:r>
              <a:rPr lang="en-US" sz="1600" dirty="0"/>
              <a:t>Some kits may have a direct-read titrator, and the chlorinity can be determined by reading the titrator. Other test kits require a calculation.</a:t>
            </a:r>
          </a:p>
          <a:p>
            <a:pPr marL="342900" indent="-342900" algn="just">
              <a:buAutoNum type="arabicPeriod"/>
            </a:pPr>
            <a:r>
              <a:rPr lang="en-US" sz="1600" dirty="0"/>
              <a:t>Because of the high levels of chloride in most samples, often the sample is diluted with distilled /deionized water to make the titration easier.</a:t>
            </a:r>
          </a:p>
          <a:p>
            <a:pPr algn="just"/>
            <a:endParaRPr lang="en-US" sz="1600" dirty="0"/>
          </a:p>
          <a:p>
            <a:pPr algn="just"/>
            <a:endParaRPr lang="en-US" sz="1600" dirty="0"/>
          </a:p>
        </p:txBody>
      </p:sp>
      <p:pic>
        <p:nvPicPr>
          <p:cNvPr id="4" name="Content Placeholder 3" descr="Illustration of a beaker with a drop bottle of silver nitrate poised right abov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338626" y="2273300"/>
            <a:ext cx="1524000" cy="2311400"/>
          </a:xfrm>
        </p:spPr>
      </p:pic>
      <p:pic>
        <p:nvPicPr>
          <p:cNvPr id="9" name="Content Placeholder 4" descr="Caution icon informing users that the chemical wastes produced from this procedure are hazardous and need to be disposed of properly.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553448" y="6035346"/>
            <a:ext cx="6835178" cy="688348"/>
          </a:xfrm>
        </p:spPr>
      </p:pic>
    </p:spTree>
    <p:extLst>
      <p:ext uri="{BB962C8B-B14F-4D97-AF65-F5344CB8AC3E}">
        <p14:creationId xmlns:p14="http://schemas.microsoft.com/office/powerpoint/2010/main" val="175168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Illustration of the equipment needed: You will need a tide table for your area, protective gloves, a salinity titration kit, 1L platic bottle, 500 ml clear graduated cylinder, distilled water, table salt (NaCl), balance, goggles, and masking tape.">
            <a:extLst>
              <a:ext uri="{FF2B5EF4-FFF2-40B4-BE49-F238E27FC236}">
                <a16:creationId xmlns:a16="http://schemas.microsoft.com/office/drawing/2014/main" id="{65335F6F-3B02-4653-BB4E-0CA06B97EBA7}"/>
              </a:ext>
            </a:extLst>
          </p:cNvPr>
          <p:cNvPicPr>
            <a:picLocks noGrp="1" noChangeAspect="1"/>
          </p:cNvPicPr>
          <p:nvPr>
            <p:ph sz="half" idx="2"/>
          </p:nvPr>
        </p:nvPicPr>
        <p:blipFill>
          <a:blip r:embed="rId2"/>
          <a:stretch>
            <a:fillRect/>
          </a:stretch>
        </p:blipFill>
        <p:spPr>
          <a:xfrm>
            <a:off x="3581400" y="1537720"/>
            <a:ext cx="4933950" cy="3598445"/>
          </a:xfrm>
        </p:spPr>
      </p:pic>
      <p:sp>
        <p:nvSpPr>
          <p:cNvPr id="3" name="Slide Number Placeholder 2"/>
          <p:cNvSpPr>
            <a:spLocks noGrp="1"/>
          </p:cNvSpPr>
          <p:nvPr>
            <p:ph type="sldNum" sz="quarter" idx="12"/>
          </p:nvPr>
        </p:nvSpPr>
        <p:spPr/>
        <p:txBody>
          <a:bodyPr/>
          <a:lstStyle/>
          <a:p>
            <a:fld id="{39904EEA-5274-754B-9601-B82B3A188726}" type="slidenum">
              <a:rPr lang="en-US" smtClean="0"/>
              <a:t>40</a:t>
            </a:fld>
            <a:endParaRPr lang="en-US" dirty="0"/>
          </a:p>
        </p:txBody>
      </p:sp>
      <p:pic>
        <p:nvPicPr>
          <p:cNvPr id="5" name="Content Placeholder 4" descr="Banner: Water Salinity Protocol "/>
          <p:cNvPicPr>
            <a:picLocks noChangeAspect="1"/>
          </p:cNvPicPr>
          <p:nvPr/>
        </p:nvPicPr>
        <p:blipFill>
          <a:blip r:embed="rId3"/>
          <a:stretch>
            <a:fillRect/>
          </a:stretch>
        </p:blipFill>
        <p:spPr>
          <a:xfrm>
            <a:off x="1164430" y="7641"/>
            <a:ext cx="7974243" cy="1027706"/>
          </a:xfrm>
          <a:prstGeom prst="rect">
            <a:avLst/>
          </a:prstGeom>
        </p:spPr>
      </p:pic>
      <p:pic>
        <p:nvPicPr>
          <p:cNvPr id="6" name="Content Placeholder 10"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000" b="1" dirty="0">
                <a:solidFill>
                  <a:srgbClr val="000072"/>
                </a:solidFill>
                <a:latin typeface="+mn-lt"/>
              </a:rPr>
              <a:t>Equipment Needed for Water Salinity Protocol using Titration</a:t>
            </a:r>
            <a:endParaRPr lang="en-US" sz="2000" b="1" dirty="0">
              <a:solidFill>
                <a:srgbClr val="055000"/>
              </a:solidFill>
              <a:latin typeface="+mn-lt"/>
            </a:endParaRPr>
          </a:p>
        </p:txBody>
      </p:sp>
      <p:sp>
        <p:nvSpPr>
          <p:cNvPr id="10" name="Content Placeholder 2"/>
          <p:cNvSpPr>
            <a:spLocks noGrp="1"/>
          </p:cNvSpPr>
          <p:nvPr>
            <p:ph sz="half" idx="1"/>
          </p:nvPr>
        </p:nvSpPr>
        <p:spPr>
          <a:xfrm>
            <a:off x="1251973" y="4434296"/>
            <a:ext cx="8064601" cy="2287180"/>
          </a:xfrm>
        </p:spPr>
        <p:txBody>
          <a:bodyPr>
            <a:normAutofit/>
          </a:bodyPr>
          <a:lstStyle/>
          <a:p>
            <a:pPr marL="0" indent="0">
              <a:buNone/>
            </a:pPr>
            <a:r>
              <a:rPr lang="en-US" sz="1800" b="1" dirty="0">
                <a:solidFill>
                  <a:srgbClr val="000072"/>
                </a:solidFill>
              </a:rPr>
              <a:t>Assemble Necessary Documents:</a:t>
            </a:r>
          </a:p>
          <a:p>
            <a:r>
              <a:rPr lang="en-US" sz="1800" b="1" dirty="0">
                <a:solidFill>
                  <a:srgbClr val="000072"/>
                </a:solidFill>
                <a:hlinkClick r:id="rId5"/>
              </a:rPr>
              <a:t>Hydrosphere Investigation Data Sheet</a:t>
            </a:r>
            <a:endParaRPr lang="en-US" sz="1800" b="1" dirty="0">
              <a:solidFill>
                <a:srgbClr val="000072"/>
              </a:solidFill>
            </a:endParaRPr>
          </a:p>
          <a:p>
            <a:r>
              <a:rPr lang="en-US" sz="1800" b="1" dirty="0">
                <a:solidFill>
                  <a:srgbClr val="000072"/>
                </a:solidFill>
                <a:hlinkClick r:id="rId6"/>
              </a:rPr>
              <a:t>Salinity protocol</a:t>
            </a:r>
            <a:endParaRPr lang="en-US" sz="1800" b="1" dirty="0">
              <a:solidFill>
                <a:srgbClr val="000072"/>
              </a:solidFill>
            </a:endParaRPr>
          </a:p>
          <a:p>
            <a:pPr marL="0" indent="0">
              <a:buNone/>
            </a:pPr>
            <a:endParaRPr lang="en-US" sz="1800" b="1" dirty="0">
              <a:solidFill>
                <a:srgbClr val="000072"/>
              </a:solidFill>
            </a:endParaRPr>
          </a:p>
          <a:p>
            <a:pPr marL="0" indent="0">
              <a:buNone/>
            </a:pPr>
            <a:r>
              <a:rPr lang="en-US" sz="1800" b="1" dirty="0">
                <a:solidFill>
                  <a:srgbClr val="000072"/>
                </a:solidFill>
              </a:rPr>
              <a:t>Time: </a:t>
            </a:r>
            <a:r>
              <a:rPr lang="en-US" sz="1800" dirty="0">
                <a:solidFill>
                  <a:srgbClr val="000000"/>
                </a:solidFill>
              </a:rPr>
              <a:t>10 minutes</a:t>
            </a:r>
          </a:p>
          <a:p>
            <a:pPr marL="0" indent="0">
              <a:buNone/>
            </a:pPr>
            <a:r>
              <a:rPr lang="en-US" sz="1800" b="1" dirty="0">
                <a:solidFill>
                  <a:srgbClr val="000072"/>
                </a:solidFill>
              </a:rPr>
              <a:t>Suggested Frequency</a:t>
            </a:r>
            <a:r>
              <a:rPr lang="en-US" sz="1800" dirty="0">
                <a:solidFill>
                  <a:srgbClr val="000000"/>
                </a:solidFill>
              </a:rPr>
              <a:t>: weekly</a:t>
            </a:r>
          </a:p>
        </p:txBody>
      </p:sp>
    </p:spTree>
    <p:extLst>
      <p:ext uri="{BB962C8B-B14F-4D97-AF65-F5344CB8AC3E}">
        <p14:creationId xmlns:p14="http://schemas.microsoft.com/office/powerpoint/2010/main" val="2337664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41</a:t>
            </a:fld>
            <a:endParaRPr lang="en-US" dirty="0"/>
          </a:p>
        </p:txBody>
      </p:sp>
      <p:pic>
        <p:nvPicPr>
          <p:cNvPr id="5" name="Content Placeholder 4" descr="Banner: Water Salinity Protocol "/>
          <p:cNvPicPr>
            <a:picLocks noChangeAspect="1"/>
          </p:cNvPicPr>
          <p:nvPr/>
        </p:nvPicPr>
        <p:blipFill>
          <a:blip r:embed="rId3"/>
          <a:stretch>
            <a:fillRect/>
          </a:stretch>
        </p:blipFill>
        <p:spPr>
          <a:xfrm>
            <a:off x="1164430" y="7641"/>
            <a:ext cx="7974243" cy="1027706"/>
          </a:xfrm>
          <a:prstGeom prst="rect">
            <a:avLst/>
          </a:prstGeom>
        </p:spPr>
      </p:pic>
      <p:pic>
        <p:nvPicPr>
          <p:cNvPr id="6" name="Content Placeholder 10"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000" b="1" dirty="0">
                <a:solidFill>
                  <a:srgbClr val="000072"/>
                </a:solidFill>
                <a:latin typeface="+mn-lt"/>
              </a:rPr>
              <a:t>Salinity Water Protocol Using Titration: Quality Control Procedure (1/2)</a:t>
            </a:r>
            <a:endParaRPr lang="en-US" sz="2000" dirty="0">
              <a:latin typeface="+mn-lt"/>
            </a:endParaRPr>
          </a:p>
        </p:txBody>
      </p:sp>
      <p:sp>
        <p:nvSpPr>
          <p:cNvPr id="10" name="Content Placeholder 2"/>
          <p:cNvSpPr>
            <a:spLocks noGrp="1"/>
          </p:cNvSpPr>
          <p:nvPr>
            <p:ph sz="half" idx="1"/>
          </p:nvPr>
        </p:nvSpPr>
        <p:spPr>
          <a:xfrm>
            <a:off x="1251973" y="1663314"/>
            <a:ext cx="7341912" cy="2287180"/>
          </a:xfrm>
        </p:spPr>
        <p:txBody>
          <a:bodyPr>
            <a:normAutofit/>
          </a:bodyPr>
          <a:lstStyle/>
          <a:p>
            <a:pPr marL="0" indent="0">
              <a:buNone/>
            </a:pPr>
            <a:r>
              <a:rPr lang="en-US" sz="1800" b="1" dirty="0">
                <a:solidFill>
                  <a:srgbClr val="002060"/>
                </a:solidFill>
              </a:rPr>
              <a:t>First, you have to make the standard, which is a 38.6 ppt salt solution:</a:t>
            </a:r>
          </a:p>
          <a:p>
            <a:pPr>
              <a:buFont typeface="+mj-lt"/>
              <a:buAutoNum type="arabicPeriod"/>
            </a:pPr>
            <a:r>
              <a:rPr lang="en-US" sz="1800" dirty="0"/>
              <a:t>Measure 17.5 g of table salt (NaCl) with the balance.</a:t>
            </a:r>
          </a:p>
          <a:p>
            <a:pPr>
              <a:buFont typeface="+mj-lt"/>
              <a:buAutoNum type="arabicPeriod"/>
            </a:pPr>
            <a:r>
              <a:rPr lang="en-US" sz="1800" dirty="0"/>
              <a:t>Pour the salt into the 500-mL cylinder.</a:t>
            </a:r>
          </a:p>
          <a:p>
            <a:pPr>
              <a:buFont typeface="+mj-lt"/>
              <a:buAutoNum type="arabicPeriod"/>
            </a:pPr>
            <a:r>
              <a:rPr lang="en-US" sz="1800" dirty="0"/>
              <a:t>Fill the cylinder to the 500-mL line with distilled water.</a:t>
            </a:r>
          </a:p>
          <a:p>
            <a:pPr>
              <a:buFont typeface="+mj-lt"/>
              <a:buAutoNum type="arabicPeriod"/>
            </a:pPr>
            <a:r>
              <a:rPr lang="en-US" sz="1800" dirty="0"/>
              <a:t>Gently mix until all of the salt is dissolved. This is your 38.6 ppt standard.</a:t>
            </a:r>
          </a:p>
          <a:p>
            <a:pPr marL="0" indent="0">
              <a:buNone/>
            </a:pPr>
            <a:r>
              <a:rPr lang="en-US" sz="1800" i="1" dirty="0"/>
              <a:t>Note: Standard can be kept up to one year in a tightly closed bottle.</a:t>
            </a:r>
          </a:p>
        </p:txBody>
      </p:sp>
      <p:pic>
        <p:nvPicPr>
          <p:cNvPr id="7" name="Content Placeholder 6" descr="Illustration of a lab set up: graduated cylinder, salt, distilled water. A balance is turned on, and salt is being weighed.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3060820" y="3950494"/>
            <a:ext cx="3189446" cy="1838755"/>
          </a:xfrm>
        </p:spPr>
      </p:pic>
      <p:pic>
        <p:nvPicPr>
          <p:cNvPr id="12" name="Picture 11" descr="Caution ico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3229" y="5968066"/>
            <a:ext cx="399410" cy="409377"/>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130826" y="5873699"/>
            <a:ext cx="6715000" cy="738664"/>
          </a:xfrm>
          <a:prstGeom prst="rect">
            <a:avLst/>
          </a:prstGeom>
          <a:noFill/>
        </p:spPr>
        <p:txBody>
          <a:bodyPr wrap="square" rtlCol="0">
            <a:spAutoFit/>
          </a:bodyPr>
          <a:lstStyle/>
          <a:p>
            <a:r>
              <a:rPr lang="en-US" sz="1400" b="1" dirty="0">
                <a:solidFill>
                  <a:srgbClr val="000090"/>
                </a:solidFill>
              </a:rPr>
              <a:t>Be sure to pay close attention to the quality control procedure; without it, the data you collect using the Salinity Protocol will not be meaningful and cannot be compared with the data sets collected by others. </a:t>
            </a:r>
          </a:p>
        </p:txBody>
      </p:sp>
    </p:spTree>
    <p:extLst>
      <p:ext uri="{BB962C8B-B14F-4D97-AF65-F5344CB8AC3E}">
        <p14:creationId xmlns:p14="http://schemas.microsoft.com/office/powerpoint/2010/main" val="3747208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42</a:t>
            </a:fld>
            <a:endParaRPr lang="en-US" dirty="0"/>
          </a:p>
        </p:txBody>
      </p:sp>
      <p:pic>
        <p:nvPicPr>
          <p:cNvPr id="5" name="Content Placeholder 4" descr="Banner: Water Salinity Protocol "/>
          <p:cNvPicPr>
            <a:picLocks noChangeAspect="1"/>
          </p:cNvPicPr>
          <p:nvPr/>
        </p:nvPicPr>
        <p:blipFill>
          <a:blip r:embed="rId2"/>
          <a:stretch>
            <a:fillRect/>
          </a:stretch>
        </p:blipFill>
        <p:spPr>
          <a:xfrm>
            <a:off x="1164430" y="7641"/>
            <a:ext cx="7974243" cy="1027706"/>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000" b="1" dirty="0">
                <a:solidFill>
                  <a:srgbClr val="000072"/>
                </a:solidFill>
                <a:latin typeface="+mn-lt"/>
              </a:rPr>
              <a:t>Salinity Water Protocol Using Titration: Quality Control Procedure (2/2)</a:t>
            </a:r>
            <a:endParaRPr lang="en-US" sz="2000" dirty="0">
              <a:latin typeface="+mn-lt"/>
            </a:endParaRPr>
          </a:p>
        </p:txBody>
      </p:sp>
      <p:sp>
        <p:nvSpPr>
          <p:cNvPr id="10" name="Content Placeholder 2"/>
          <p:cNvSpPr>
            <a:spLocks noGrp="1"/>
          </p:cNvSpPr>
          <p:nvPr>
            <p:ph sz="half" idx="1"/>
          </p:nvPr>
        </p:nvSpPr>
        <p:spPr>
          <a:xfrm>
            <a:off x="1251973" y="2026377"/>
            <a:ext cx="7341912" cy="2287180"/>
          </a:xfrm>
        </p:spPr>
        <p:txBody>
          <a:bodyPr>
            <a:normAutofit/>
          </a:bodyPr>
          <a:lstStyle/>
          <a:p>
            <a:pPr marL="0" indent="0">
              <a:buNone/>
            </a:pPr>
            <a:r>
              <a:rPr lang="en-US" sz="1800" b="1" dirty="0">
                <a:solidFill>
                  <a:srgbClr val="002060"/>
                </a:solidFill>
              </a:rPr>
              <a:t>After making the standard, check your test kit and technique:</a:t>
            </a:r>
          </a:p>
          <a:p>
            <a:pPr marL="457200" indent="-457200">
              <a:buFont typeface="+mj-lt"/>
              <a:buAutoNum type="arabicPeriod"/>
            </a:pPr>
            <a:r>
              <a:rPr lang="en-US" sz="1800" dirty="0"/>
              <a:t>Follow the directions of your salinity titration test kit using the standard in the place of water.</a:t>
            </a:r>
          </a:p>
          <a:p>
            <a:pPr marL="457200" indent="-457200">
              <a:buFont typeface="+mj-lt"/>
              <a:buAutoNum type="arabicPeriod"/>
            </a:pPr>
            <a:r>
              <a:rPr lang="en-US" sz="1800" dirty="0"/>
              <a:t>Record the value on the </a:t>
            </a:r>
            <a:r>
              <a:rPr lang="en-US" sz="1800" b="1" dirty="0">
                <a:hlinkClick r:id="rId4"/>
              </a:rPr>
              <a:t>Quality Procedure Data Sheet</a:t>
            </a:r>
            <a:r>
              <a:rPr lang="en-US" sz="1800" b="1" i="1" dirty="0">
                <a:hlinkClick r:id="rId4"/>
              </a:rPr>
              <a:t> </a:t>
            </a:r>
            <a:r>
              <a:rPr lang="en-US" sz="1800" dirty="0"/>
              <a:t>following testing.</a:t>
            </a:r>
          </a:p>
          <a:p>
            <a:pPr marL="457200" indent="-457200">
              <a:buFont typeface="+mj-lt"/>
              <a:buAutoNum type="arabicPeriod"/>
            </a:pPr>
            <a:r>
              <a:rPr lang="en-US" sz="1800" dirty="0"/>
              <a:t>If measurement is off by more than </a:t>
            </a:r>
            <a:r>
              <a:rPr lang="en-US" sz="1800" b="1" dirty="0">
                <a:solidFill>
                  <a:srgbClr val="000090"/>
                </a:solidFill>
              </a:rPr>
              <a:t>0.4 ppt</a:t>
            </a:r>
            <a:r>
              <a:rPr lang="en-US" sz="1800" dirty="0"/>
              <a:t>, prepare a new standard and repeat.</a:t>
            </a:r>
          </a:p>
        </p:txBody>
      </p:sp>
    </p:spTree>
    <p:extLst>
      <p:ext uri="{BB962C8B-B14F-4D97-AF65-F5344CB8AC3E}">
        <p14:creationId xmlns:p14="http://schemas.microsoft.com/office/powerpoint/2010/main" val="3331405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43</a:t>
            </a:fld>
            <a:endParaRPr lang="en-US" dirty="0"/>
          </a:p>
        </p:txBody>
      </p:sp>
      <p:pic>
        <p:nvPicPr>
          <p:cNvPr id="5" name="Content Placeholder 4" descr="Banner: Water Salinity Protocol "/>
          <p:cNvPicPr>
            <a:picLocks noChangeAspect="1"/>
          </p:cNvPicPr>
          <p:nvPr/>
        </p:nvPicPr>
        <p:blipFill>
          <a:blip r:embed="rId2"/>
          <a:stretch>
            <a:fillRect/>
          </a:stretch>
        </p:blipFill>
        <p:spPr>
          <a:xfrm>
            <a:off x="1164430" y="7641"/>
            <a:ext cx="7974243" cy="1027706"/>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000" b="1" dirty="0">
                <a:solidFill>
                  <a:srgbClr val="000072"/>
                </a:solidFill>
                <a:latin typeface="+mn-lt"/>
              </a:rPr>
              <a:t>Water Salinity Protocol Titration Method (1/2)</a:t>
            </a:r>
            <a:endParaRPr lang="en-US" sz="2000" dirty="0">
              <a:latin typeface="+mn-lt"/>
            </a:endParaRPr>
          </a:p>
        </p:txBody>
      </p:sp>
      <p:sp>
        <p:nvSpPr>
          <p:cNvPr id="10" name="Content Placeholder 2"/>
          <p:cNvSpPr>
            <a:spLocks noGrp="1"/>
          </p:cNvSpPr>
          <p:nvPr>
            <p:ph sz="half" idx="1"/>
          </p:nvPr>
        </p:nvSpPr>
        <p:spPr>
          <a:xfrm>
            <a:off x="1251972" y="1744713"/>
            <a:ext cx="4572357" cy="5391583"/>
          </a:xfrm>
        </p:spPr>
        <p:txBody>
          <a:bodyPr>
            <a:normAutofit/>
          </a:bodyPr>
          <a:lstStyle/>
          <a:p>
            <a:pPr marL="0" indent="0">
              <a:buNone/>
            </a:pPr>
            <a:r>
              <a:rPr lang="en-US" sz="1800" b="1" dirty="0">
                <a:solidFill>
                  <a:srgbClr val="002060"/>
                </a:solidFill>
              </a:rPr>
              <a:t>Steps</a:t>
            </a:r>
          </a:p>
          <a:p>
            <a:pPr marL="342900" indent="-342900">
              <a:buFont typeface="+mj-lt"/>
              <a:buAutoNum type="arabicPeriod"/>
            </a:pPr>
            <a:r>
              <a:rPr lang="en-US" sz="1800" dirty="0"/>
              <a:t>Fill in the top part of the Hydrosphere Investigation Sheet. </a:t>
            </a:r>
          </a:p>
          <a:p>
            <a:pPr marL="342900" indent="-342900">
              <a:buFont typeface="+mj-lt"/>
              <a:buAutoNum type="arabicPeriod"/>
            </a:pPr>
            <a:r>
              <a:rPr lang="en-US" sz="1800" dirty="0"/>
              <a:t>In the Salinity section of the </a:t>
            </a:r>
            <a:r>
              <a:rPr lang="en-US" sz="1800" i="1" dirty="0"/>
              <a:t>Hydrosphere Investigation Data Sheet, record the times </a:t>
            </a:r>
            <a:r>
              <a:rPr lang="en-US" sz="1800" dirty="0"/>
              <a:t>of the high tide and low tide that occur before and after your salinity measurement is taken. Also record the place where the times from your Tide Table occur.</a:t>
            </a:r>
          </a:p>
          <a:p>
            <a:pPr marL="342900" indent="-342900">
              <a:buFont typeface="+mj-lt"/>
              <a:buAutoNum type="arabicPeriod"/>
            </a:pPr>
            <a:r>
              <a:rPr lang="en-US" sz="1800" dirty="0"/>
              <a:t>Put on protective gloves.</a:t>
            </a:r>
          </a:p>
          <a:p>
            <a:pPr marL="342900" indent="-342900">
              <a:buFont typeface="+mj-lt"/>
              <a:buAutoNum type="arabicPeriod"/>
            </a:pPr>
            <a:r>
              <a:rPr lang="en-US" sz="1800" dirty="0"/>
              <a:t>Follow kit instructions. To titrate more saline water than 20 parts per thousand (ppt), you may need to refill the titrator with acid. Keep a record of the amount of acid used (20 ppt + amount used in refilled titrator).</a:t>
            </a:r>
          </a:p>
          <a:p>
            <a:pPr marL="0" indent="0" algn="just">
              <a:buNone/>
            </a:pPr>
            <a:endParaRPr lang="en-US" sz="1800" dirty="0"/>
          </a:p>
        </p:txBody>
      </p:sp>
      <p:pic>
        <p:nvPicPr>
          <p:cNvPr id="4" name="Content Placeholder 3" descr="Illustration of a beaker with a drop bottle of silver nitrate poised right abov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996639" y="1745519"/>
            <a:ext cx="2584942" cy="3920495"/>
          </a:xfrm>
        </p:spPr>
      </p:pic>
    </p:spTree>
    <p:extLst>
      <p:ext uri="{BB962C8B-B14F-4D97-AF65-F5344CB8AC3E}">
        <p14:creationId xmlns:p14="http://schemas.microsoft.com/office/powerpoint/2010/main" val="409950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44</a:t>
            </a:fld>
            <a:endParaRPr lang="en-US" dirty="0"/>
          </a:p>
        </p:txBody>
      </p:sp>
      <p:pic>
        <p:nvPicPr>
          <p:cNvPr id="5" name="Content Placeholder 4" descr="Banner: Water Salinity Protocol "/>
          <p:cNvPicPr>
            <a:picLocks noChangeAspect="1"/>
          </p:cNvPicPr>
          <p:nvPr/>
        </p:nvPicPr>
        <p:blipFill>
          <a:blip r:embed="rId2"/>
          <a:stretch>
            <a:fillRect/>
          </a:stretch>
        </p:blipFill>
        <p:spPr>
          <a:xfrm>
            <a:off x="1164430" y="7641"/>
            <a:ext cx="7974243" cy="1027706"/>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000" b="1" dirty="0">
                <a:solidFill>
                  <a:srgbClr val="000072"/>
                </a:solidFill>
                <a:latin typeface="+mn-lt"/>
              </a:rPr>
              <a:t>Water Salinity Protocol Titration Method (2/2)</a:t>
            </a:r>
            <a:endParaRPr lang="en-US" sz="2000" dirty="0">
              <a:latin typeface="+mn-lt"/>
            </a:endParaRPr>
          </a:p>
        </p:txBody>
      </p:sp>
      <p:sp>
        <p:nvSpPr>
          <p:cNvPr id="10" name="Content Placeholder 2"/>
          <p:cNvSpPr>
            <a:spLocks noGrp="1"/>
          </p:cNvSpPr>
          <p:nvPr>
            <p:ph sz="half" idx="1"/>
          </p:nvPr>
        </p:nvSpPr>
        <p:spPr>
          <a:xfrm>
            <a:off x="1293534" y="1744715"/>
            <a:ext cx="3916376" cy="4079615"/>
          </a:xfrm>
        </p:spPr>
        <p:txBody>
          <a:bodyPr>
            <a:normAutofit/>
          </a:bodyPr>
          <a:lstStyle/>
          <a:p>
            <a:pPr marL="0" indent="0">
              <a:buNone/>
            </a:pPr>
            <a:endParaRPr lang="en-US" sz="1800" u="sng" dirty="0"/>
          </a:p>
          <a:p>
            <a:pPr marL="0" indent="0">
              <a:buNone/>
            </a:pPr>
            <a:r>
              <a:rPr lang="en-US" sz="1800" dirty="0"/>
              <a:t>5.   Record salinity ppt on data sheet.</a:t>
            </a:r>
          </a:p>
          <a:p>
            <a:pPr marL="342900" indent="-342900">
              <a:buAutoNum type="arabicPeriod" startAt="6"/>
            </a:pPr>
            <a:r>
              <a:rPr lang="en-US" sz="1800" dirty="0"/>
              <a:t>Have two others repeat steps 3-5. Record as tests 2 and 3.</a:t>
            </a:r>
          </a:p>
          <a:p>
            <a:pPr marL="342900" indent="-342900">
              <a:buAutoNum type="arabicPeriod" startAt="7"/>
            </a:pPr>
            <a:r>
              <a:rPr lang="en-US" sz="1800" dirty="0"/>
              <a:t>Calculate the average of the measurements.</a:t>
            </a:r>
          </a:p>
          <a:p>
            <a:pPr marL="342900" indent="-342900">
              <a:buAutoNum type="arabicPeriod" startAt="7"/>
            </a:pPr>
            <a:r>
              <a:rPr lang="en-US" sz="1800" dirty="0"/>
              <a:t>Each measurement should be within 1 ppt of the average. If one or more measurement is not, repeat measurement and calculate new average.</a:t>
            </a:r>
          </a:p>
          <a:p>
            <a:pPr marL="342900" indent="-342900">
              <a:buAutoNum type="arabicPeriod" startAt="7"/>
            </a:pPr>
            <a:r>
              <a:rPr lang="en-US" sz="1800" dirty="0"/>
              <a:t>Put all liquids in waste bottle and dispose of properly.</a:t>
            </a:r>
          </a:p>
          <a:p>
            <a:pPr marL="0" indent="0" algn="just">
              <a:buNone/>
            </a:pPr>
            <a:endParaRPr lang="en-US" sz="1800" dirty="0"/>
          </a:p>
        </p:txBody>
      </p:sp>
      <p:pic>
        <p:nvPicPr>
          <p:cNvPr id="14" name="Content Placeholder 10" descr="Caution icon with message to dispose of chemicals properl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8339" y="5810923"/>
            <a:ext cx="4523699" cy="960370"/>
          </a:xfrm>
          <a:prstGeom prst="rect">
            <a:avLst/>
          </a:prstGeom>
        </p:spPr>
      </p:pic>
      <p:pic>
        <p:nvPicPr>
          <p:cNvPr id="12" name="Content Placeholder 11" descr="Screenshot of the data sheet for this protocol. You will enter the time and tide information, as well as the latitude and longitude of your location. Three samples are recorded."/>
          <p:cNvPicPr>
            <a:picLocks noGrp="1" noChangeAspect="1"/>
          </p:cNvPicPr>
          <p:nvPr>
            <p:ph sz="half" idx="2"/>
          </p:nvPr>
        </p:nvPicPr>
        <p:blipFill>
          <a:blip r:embed="rId5"/>
          <a:stretch>
            <a:fillRect/>
          </a:stretch>
        </p:blipFill>
        <p:spPr>
          <a:xfrm>
            <a:off x="5168348" y="1927914"/>
            <a:ext cx="3514990" cy="38315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8318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45</a:t>
            </a:fld>
            <a:endParaRPr lang="en-US" dirty="0"/>
          </a:p>
        </p:txBody>
      </p:sp>
      <p:pic>
        <p:nvPicPr>
          <p:cNvPr id="16" name="Content Placeholder 8" descr="Banner: Water Salinity Protocol "/>
          <p:cNvPicPr>
            <a:picLocks noChangeAspect="1"/>
          </p:cNvPicPr>
          <p:nvPr/>
        </p:nvPicPr>
        <p:blipFill>
          <a:blip r:embed="rId2"/>
          <a:stretch>
            <a:fillRect/>
          </a:stretch>
        </p:blipFill>
        <p:spPr>
          <a:xfrm>
            <a:off x="1180153" y="0"/>
            <a:ext cx="7958520" cy="1066800"/>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0072"/>
                </a:solidFill>
                <a:latin typeface="+mn-lt"/>
              </a:rPr>
              <a:t>Let’s test your knowledge- Question 5</a:t>
            </a:r>
            <a:endParaRPr lang="en-US" sz="2400" dirty="0">
              <a:latin typeface="+mn-lt"/>
            </a:endParaRPr>
          </a:p>
        </p:txBody>
      </p:sp>
      <p:sp>
        <p:nvSpPr>
          <p:cNvPr id="10" name="Content Placeholder 2"/>
          <p:cNvSpPr>
            <a:spLocks noGrp="1"/>
          </p:cNvSpPr>
          <p:nvPr>
            <p:ph sz="half" idx="1"/>
          </p:nvPr>
        </p:nvSpPr>
        <p:spPr>
          <a:xfrm>
            <a:off x="1251973" y="2137657"/>
            <a:ext cx="7260540" cy="4583819"/>
          </a:xfrm>
        </p:spPr>
        <p:txBody>
          <a:bodyPr>
            <a:normAutofit/>
          </a:bodyPr>
          <a:lstStyle/>
          <a:p>
            <a:pPr marL="0" indent="0">
              <a:buNone/>
            </a:pPr>
            <a:r>
              <a:rPr lang="en-US" sz="2000" b="1" dirty="0"/>
              <a:t>Each of the three salinity measurements using a hydrometer should be within:</a:t>
            </a:r>
          </a:p>
          <a:p>
            <a:pPr marL="0" indent="0">
              <a:buNone/>
            </a:pPr>
            <a:endParaRPr lang="en-US" sz="2000" dirty="0"/>
          </a:p>
          <a:p>
            <a:pPr marL="342900" indent="-342900">
              <a:buFont typeface="+mj-lt"/>
              <a:buAutoNum type="alphaUcPeriod"/>
            </a:pPr>
            <a:r>
              <a:rPr lang="en-US" sz="2000" dirty="0"/>
              <a:t>2.0 ppm of the average of three sample measurements</a:t>
            </a:r>
          </a:p>
          <a:p>
            <a:pPr marL="342900" indent="-342900">
              <a:buFont typeface="+mj-lt"/>
              <a:buAutoNum type="alphaUcPeriod"/>
            </a:pPr>
            <a:r>
              <a:rPr lang="en-US" sz="2000" dirty="0"/>
              <a:t>.2 ppm of the average of the three sample measurements</a:t>
            </a:r>
          </a:p>
          <a:p>
            <a:pPr marL="342900" indent="-342900">
              <a:buFont typeface="+mj-lt"/>
              <a:buAutoNum type="alphaUcPeriod"/>
            </a:pPr>
            <a:r>
              <a:rPr lang="en-US" sz="2000" dirty="0"/>
              <a:t>2.0 ppt of the average of three sample measurements</a:t>
            </a:r>
          </a:p>
          <a:p>
            <a:pPr marL="342900" indent="-342900">
              <a:buFont typeface="+mj-lt"/>
              <a:buAutoNum type="alphaUcPeriod"/>
            </a:pPr>
            <a:r>
              <a:rPr lang="en-US" sz="2000" dirty="0"/>
              <a:t>.2 ppt of the average of three sample measurements</a:t>
            </a:r>
          </a:p>
          <a:p>
            <a:pPr marL="0" indent="0">
              <a:buNone/>
            </a:pPr>
            <a:endParaRPr lang="en-US" sz="1600" dirty="0"/>
          </a:p>
        </p:txBody>
      </p:sp>
    </p:spTree>
    <p:extLst>
      <p:ext uri="{BB962C8B-B14F-4D97-AF65-F5344CB8AC3E}">
        <p14:creationId xmlns:p14="http://schemas.microsoft.com/office/powerpoint/2010/main" val="1197178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46</a:t>
            </a:fld>
            <a:endParaRPr lang="en-US" dirty="0"/>
          </a:p>
        </p:txBody>
      </p:sp>
      <p:pic>
        <p:nvPicPr>
          <p:cNvPr id="16" name="Content Placeholder 8" descr="Banner: Water Salinity Protocol "/>
          <p:cNvPicPr>
            <a:picLocks noChangeAspect="1"/>
          </p:cNvPicPr>
          <p:nvPr/>
        </p:nvPicPr>
        <p:blipFill>
          <a:blip r:embed="rId2"/>
          <a:stretch>
            <a:fillRect/>
          </a:stretch>
        </p:blipFill>
        <p:spPr>
          <a:xfrm>
            <a:off x="1146492" y="0"/>
            <a:ext cx="8034387" cy="98367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0072"/>
                </a:solidFill>
                <a:latin typeface="+mn-lt"/>
              </a:rPr>
              <a:t>Let’s test your knowledge- Answer to Question 5</a:t>
            </a:r>
            <a:endParaRPr lang="en-US" sz="2400" dirty="0">
              <a:latin typeface="+mn-lt"/>
            </a:endParaRPr>
          </a:p>
        </p:txBody>
      </p:sp>
      <p:sp>
        <p:nvSpPr>
          <p:cNvPr id="10" name="Content Placeholder 2"/>
          <p:cNvSpPr>
            <a:spLocks noGrp="1"/>
          </p:cNvSpPr>
          <p:nvPr>
            <p:ph sz="half" idx="1"/>
          </p:nvPr>
        </p:nvSpPr>
        <p:spPr>
          <a:xfrm>
            <a:off x="1251973" y="2137657"/>
            <a:ext cx="7260540" cy="4583819"/>
          </a:xfrm>
        </p:spPr>
        <p:txBody>
          <a:bodyPr>
            <a:normAutofit/>
          </a:bodyPr>
          <a:lstStyle/>
          <a:p>
            <a:pPr marL="0" indent="0">
              <a:buNone/>
            </a:pPr>
            <a:r>
              <a:rPr lang="en-US" sz="2000" b="1" dirty="0"/>
              <a:t>Each of the three salinity measurements using a hydrometer should be within:</a:t>
            </a:r>
          </a:p>
          <a:p>
            <a:pPr marL="0" indent="0">
              <a:buNone/>
            </a:pPr>
            <a:endParaRPr lang="en-US" sz="2000" dirty="0"/>
          </a:p>
          <a:p>
            <a:pPr marL="342900" indent="-342900">
              <a:buFont typeface="+mj-lt"/>
              <a:buAutoNum type="alphaUcPeriod"/>
            </a:pPr>
            <a:r>
              <a:rPr lang="en-US" sz="2000" dirty="0"/>
              <a:t>2.0 ppm of the average of three sample measurements</a:t>
            </a:r>
          </a:p>
          <a:p>
            <a:pPr marL="342900" indent="-342900">
              <a:buFont typeface="+mj-lt"/>
              <a:buAutoNum type="alphaUcPeriod"/>
            </a:pPr>
            <a:r>
              <a:rPr lang="en-US" sz="2000" dirty="0"/>
              <a:t>.2 ppm of the average of the three sample measurements</a:t>
            </a:r>
          </a:p>
          <a:p>
            <a:pPr marL="342900" indent="-342900">
              <a:buFont typeface="+mj-lt"/>
              <a:buAutoNum type="alphaUcPeriod"/>
            </a:pPr>
            <a:r>
              <a:rPr lang="en-US" sz="2000" b="1" dirty="0">
                <a:solidFill>
                  <a:srgbClr val="FF0000"/>
                </a:solidFill>
              </a:rPr>
              <a:t>2.0 ppt of the average of three sample measurements- correct! </a:t>
            </a:r>
            <a:r>
              <a:rPr lang="en-US" sz="2000" b="1" dirty="0">
                <a:solidFill>
                  <a:srgbClr val="FF0000"/>
                </a:solidFill>
                <a:sym typeface="Wingdings"/>
              </a:rPr>
              <a:t></a:t>
            </a:r>
            <a:endParaRPr lang="en-US" sz="2000" b="1" dirty="0">
              <a:solidFill>
                <a:srgbClr val="FF0000"/>
              </a:solidFill>
            </a:endParaRPr>
          </a:p>
          <a:p>
            <a:pPr marL="342900" indent="-342900">
              <a:buFont typeface="+mj-lt"/>
              <a:buAutoNum type="alphaUcPeriod"/>
            </a:pPr>
            <a:r>
              <a:rPr lang="en-US" sz="2000" dirty="0"/>
              <a:t>.2 ppt of the average of three sample measurements</a:t>
            </a:r>
          </a:p>
          <a:p>
            <a:pPr marL="0" indent="0">
              <a:buNone/>
            </a:pPr>
            <a:endParaRPr lang="en-US" sz="1600" dirty="0"/>
          </a:p>
        </p:txBody>
      </p:sp>
    </p:spTree>
    <p:extLst>
      <p:ext uri="{BB962C8B-B14F-4D97-AF65-F5344CB8AC3E}">
        <p14:creationId xmlns:p14="http://schemas.microsoft.com/office/powerpoint/2010/main" val="214753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47</a:t>
            </a:fld>
            <a:endParaRPr lang="en-US" dirty="0"/>
          </a:p>
        </p:txBody>
      </p:sp>
      <p:pic>
        <p:nvPicPr>
          <p:cNvPr id="16" name="Content Placeholder 8" descr="Banner: Water Salinity Protocol "/>
          <p:cNvPicPr>
            <a:picLocks noChangeAspect="1"/>
          </p:cNvPicPr>
          <p:nvPr/>
        </p:nvPicPr>
        <p:blipFill>
          <a:blip r:embed="rId2"/>
          <a:stretch>
            <a:fillRect/>
          </a:stretch>
        </p:blipFill>
        <p:spPr>
          <a:xfrm>
            <a:off x="1146492" y="0"/>
            <a:ext cx="8034387" cy="98367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0072"/>
                </a:solidFill>
                <a:latin typeface="+mn-lt"/>
              </a:rPr>
              <a:t>Let’s test your knowledge- Question 6</a:t>
            </a:r>
            <a:endParaRPr lang="en-US" sz="2400" dirty="0">
              <a:latin typeface="+mn-lt"/>
            </a:endParaRPr>
          </a:p>
        </p:txBody>
      </p:sp>
      <p:sp>
        <p:nvSpPr>
          <p:cNvPr id="10" name="Content Placeholder 2"/>
          <p:cNvSpPr>
            <a:spLocks noGrp="1"/>
          </p:cNvSpPr>
          <p:nvPr>
            <p:ph sz="half" idx="1"/>
          </p:nvPr>
        </p:nvSpPr>
        <p:spPr>
          <a:xfrm>
            <a:off x="1251973" y="2137657"/>
            <a:ext cx="7260540" cy="4583819"/>
          </a:xfrm>
        </p:spPr>
        <p:txBody>
          <a:bodyPr>
            <a:normAutofit/>
          </a:bodyPr>
          <a:lstStyle/>
          <a:p>
            <a:pPr marL="0" indent="0">
              <a:buNone/>
            </a:pPr>
            <a:r>
              <a:rPr lang="en-US" sz="2000" b="1" dirty="0"/>
              <a:t>Specific Gravity of a sample is a measure of:</a:t>
            </a:r>
          </a:p>
          <a:p>
            <a:pPr marL="0" indent="0">
              <a:buNone/>
            </a:pPr>
            <a:endParaRPr lang="en-US" sz="2000" b="1" dirty="0"/>
          </a:p>
          <a:p>
            <a:pPr marL="457200" indent="-457200">
              <a:buFont typeface="+mj-lt"/>
              <a:buAutoNum type="alphaUcPeriod"/>
            </a:pPr>
            <a:r>
              <a:rPr lang="en-US" sz="2000" dirty="0"/>
              <a:t>Salinity of the sample</a:t>
            </a:r>
          </a:p>
          <a:p>
            <a:pPr marL="457200" indent="-457200">
              <a:buFont typeface="+mj-lt"/>
              <a:buAutoNum type="alphaUcPeriod"/>
            </a:pPr>
            <a:r>
              <a:rPr lang="en-US" sz="2000" dirty="0"/>
              <a:t>Ratio of the density of the sample to the density of a standard</a:t>
            </a:r>
          </a:p>
          <a:p>
            <a:pPr marL="457200" indent="-457200">
              <a:buFont typeface="+mj-lt"/>
              <a:buAutoNum type="alphaUcPeriod"/>
            </a:pPr>
            <a:r>
              <a:rPr lang="en-US" sz="2000" dirty="0"/>
              <a:t>Tides that take place because of the gravitational pull of the moon.</a:t>
            </a:r>
          </a:p>
          <a:p>
            <a:pPr marL="0" indent="0">
              <a:buNone/>
            </a:pPr>
            <a:endParaRPr lang="en-US" sz="1600" dirty="0"/>
          </a:p>
        </p:txBody>
      </p:sp>
    </p:spTree>
    <p:extLst>
      <p:ext uri="{BB962C8B-B14F-4D97-AF65-F5344CB8AC3E}">
        <p14:creationId xmlns:p14="http://schemas.microsoft.com/office/powerpoint/2010/main" val="1933225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48</a:t>
            </a:fld>
            <a:endParaRPr lang="en-US" dirty="0"/>
          </a:p>
        </p:txBody>
      </p:sp>
      <p:pic>
        <p:nvPicPr>
          <p:cNvPr id="16" name="Content Placeholder 8" descr="Banner: Water Salinity Protocol "/>
          <p:cNvPicPr>
            <a:picLocks noChangeAspect="1"/>
          </p:cNvPicPr>
          <p:nvPr/>
        </p:nvPicPr>
        <p:blipFill>
          <a:blip r:embed="rId2"/>
          <a:stretch>
            <a:fillRect/>
          </a:stretch>
        </p:blipFill>
        <p:spPr>
          <a:xfrm>
            <a:off x="1146492" y="0"/>
            <a:ext cx="8034387" cy="98367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0072"/>
                </a:solidFill>
                <a:latin typeface="+mn-lt"/>
              </a:rPr>
              <a:t>Let’s test your knowledge- Answer to Question 6</a:t>
            </a:r>
            <a:endParaRPr lang="en-US" sz="2400" dirty="0">
              <a:latin typeface="+mn-lt"/>
            </a:endParaRPr>
          </a:p>
        </p:txBody>
      </p:sp>
      <p:sp>
        <p:nvSpPr>
          <p:cNvPr id="10" name="Content Placeholder 2"/>
          <p:cNvSpPr>
            <a:spLocks noGrp="1"/>
          </p:cNvSpPr>
          <p:nvPr>
            <p:ph sz="half" idx="1"/>
          </p:nvPr>
        </p:nvSpPr>
        <p:spPr>
          <a:xfrm>
            <a:off x="1251973" y="2137657"/>
            <a:ext cx="7260540" cy="4583819"/>
          </a:xfrm>
        </p:spPr>
        <p:txBody>
          <a:bodyPr>
            <a:normAutofit/>
          </a:bodyPr>
          <a:lstStyle/>
          <a:p>
            <a:pPr marL="0" indent="0">
              <a:buNone/>
            </a:pPr>
            <a:r>
              <a:rPr lang="en-US" sz="2000" b="1" dirty="0"/>
              <a:t>Specific Gravity of a sample is a measure of:</a:t>
            </a:r>
          </a:p>
          <a:p>
            <a:pPr marL="0" indent="0">
              <a:buNone/>
            </a:pPr>
            <a:endParaRPr lang="en-US" sz="2000" b="1" dirty="0"/>
          </a:p>
          <a:p>
            <a:pPr marL="457200" indent="-457200">
              <a:buFont typeface="+mj-lt"/>
              <a:buAutoNum type="alphaUcPeriod"/>
            </a:pPr>
            <a:r>
              <a:rPr lang="en-US" sz="2000" dirty="0"/>
              <a:t>Salinity of the sample</a:t>
            </a:r>
          </a:p>
          <a:p>
            <a:pPr marL="457200" indent="-457200">
              <a:buFont typeface="+mj-lt"/>
              <a:buAutoNum type="alphaUcPeriod"/>
            </a:pPr>
            <a:r>
              <a:rPr lang="en-US" sz="2000" b="1" dirty="0">
                <a:solidFill>
                  <a:srgbClr val="FF0000"/>
                </a:solidFill>
              </a:rPr>
              <a:t>Ratio of the density of the sample to the density of a standard- correct! </a:t>
            </a:r>
            <a:r>
              <a:rPr lang="en-US" sz="2000" b="1" dirty="0">
                <a:solidFill>
                  <a:srgbClr val="FF0000"/>
                </a:solidFill>
                <a:sym typeface="Wingdings"/>
              </a:rPr>
              <a:t></a:t>
            </a:r>
            <a:endParaRPr lang="en-US" sz="2000" b="1" dirty="0">
              <a:solidFill>
                <a:srgbClr val="FF0000"/>
              </a:solidFill>
            </a:endParaRPr>
          </a:p>
          <a:p>
            <a:pPr marL="457200" indent="-457200">
              <a:buFont typeface="+mj-lt"/>
              <a:buAutoNum type="alphaUcPeriod"/>
            </a:pPr>
            <a:r>
              <a:rPr lang="en-US" sz="2000" dirty="0"/>
              <a:t>Tides  that take place because of the gravitational pull of the moon.</a:t>
            </a:r>
          </a:p>
          <a:p>
            <a:pPr marL="0" indent="0">
              <a:buNone/>
            </a:pPr>
            <a:endParaRPr lang="en-US" sz="1600" dirty="0"/>
          </a:p>
        </p:txBody>
      </p:sp>
    </p:spTree>
    <p:extLst>
      <p:ext uri="{BB962C8B-B14F-4D97-AF65-F5344CB8AC3E}">
        <p14:creationId xmlns:p14="http://schemas.microsoft.com/office/powerpoint/2010/main" val="194912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9904EEA-5274-754B-9601-B82B3A188726}" type="slidenum">
              <a:rPr lang="en-US" smtClean="0"/>
              <a:t>4</a:t>
            </a:fld>
            <a:endParaRPr lang="en-US" dirty="0"/>
          </a:p>
        </p:txBody>
      </p:sp>
      <p:pic>
        <p:nvPicPr>
          <p:cNvPr id="9" name="Content Placeholder 8" descr="Banner: Water Salinity Protocol "/>
          <p:cNvPicPr>
            <a:picLocks noChangeAspect="1"/>
          </p:cNvPicPr>
          <p:nvPr/>
        </p:nvPicPr>
        <p:blipFill>
          <a:blip r:embed="rId2"/>
          <a:stretch>
            <a:fillRect/>
          </a:stretch>
        </p:blipFill>
        <p:spPr>
          <a:xfrm>
            <a:off x="1164852" y="13855"/>
            <a:ext cx="8081080" cy="1008539"/>
          </a:xfrm>
          <a:prstGeom prst="rect">
            <a:avLst/>
          </a:prstGeom>
        </p:spPr>
      </p:pic>
      <p:pic>
        <p:nvPicPr>
          <p:cNvPr id="7" name="Content Placeholder 4" descr="Menu: What is water salinity?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43000" cy="6844871"/>
          </a:xfrm>
          <a:prstGeom prst="rect">
            <a:avLst/>
          </a:prstGeom>
        </p:spPr>
      </p:pic>
      <p:sp>
        <p:nvSpPr>
          <p:cNvPr id="11" name="Title 1"/>
          <p:cNvSpPr>
            <a:spLocks noGrp="1"/>
          </p:cNvSpPr>
          <p:nvPr>
            <p:ph type="title"/>
          </p:nvPr>
        </p:nvSpPr>
        <p:spPr>
          <a:xfrm>
            <a:off x="1147395" y="763104"/>
            <a:ext cx="7886700" cy="1325563"/>
          </a:xfrm>
        </p:spPr>
        <p:txBody>
          <a:bodyPr>
            <a:normAutofit/>
          </a:bodyPr>
          <a:lstStyle/>
          <a:p>
            <a:pPr marL="0" marR="0">
              <a:spcBef>
                <a:spcPts val="0"/>
              </a:spcBef>
              <a:spcAft>
                <a:spcPts val="0"/>
              </a:spcAft>
            </a:pPr>
            <a:r>
              <a:rPr lang="en-US" sz="2800" b="1" dirty="0">
                <a:solidFill>
                  <a:srgbClr val="000090"/>
                </a:solidFill>
                <a:latin typeface="+mn-lt"/>
                <a:ea typeface="ＭＳ 明朝"/>
                <a:cs typeface="Times New Roman"/>
              </a:rPr>
              <a:t>What is Salinity? </a:t>
            </a:r>
            <a:r>
              <a:rPr lang="en-US" sz="2800" b="1" dirty="0">
                <a:solidFill>
                  <a:schemeClr val="bg1"/>
                </a:solidFill>
                <a:latin typeface="+mn-lt"/>
                <a:ea typeface="ＭＳ 明朝"/>
                <a:cs typeface="Times New Roman"/>
              </a:rPr>
              <a:t>2</a:t>
            </a:r>
          </a:p>
        </p:txBody>
      </p:sp>
      <p:sp>
        <p:nvSpPr>
          <p:cNvPr id="12" name="Content Placeholder 2"/>
          <p:cNvSpPr>
            <a:spLocks noGrp="1"/>
          </p:cNvSpPr>
          <p:nvPr>
            <p:ph sz="half" idx="1"/>
          </p:nvPr>
        </p:nvSpPr>
        <p:spPr>
          <a:xfrm>
            <a:off x="1275669" y="1751376"/>
            <a:ext cx="4994501" cy="4943337"/>
          </a:xfrm>
        </p:spPr>
        <p:txBody>
          <a:bodyPr>
            <a:normAutofit lnSpcReduction="10000"/>
          </a:bodyPr>
          <a:lstStyle/>
          <a:p>
            <a:pPr algn="just"/>
            <a:r>
              <a:rPr lang="en-US" sz="1600" dirty="0"/>
              <a:t>Salinity is the measurement of the amount of dissolved solids in water. There are many different types of solids dissolved in water, but the most common dissolved solid is sodium chloride (NaCl). Dissolved solids are often called salts.</a:t>
            </a:r>
          </a:p>
          <a:p>
            <a:pPr algn="just"/>
            <a:endParaRPr lang="en-US" sz="1600" dirty="0"/>
          </a:p>
          <a:p>
            <a:pPr algn="just"/>
            <a:r>
              <a:rPr lang="en-US" sz="1600" dirty="0"/>
              <a:t>Salinity is commonly measured in parts per thousand (ppt). The Earth’s oceans average 35 ppt salinity. Fresh water measures 0.5 ppt or less. Coastal waters and surface waters of the ocean far from shore can be less salty than 35 ppt due to fresh water input from land or rain, or more salty due to high rates of evaporation in hot climates. Brackish water is water that is saltier than fresh water, but not as salty as seawater. It is found in estuaries and bays where salt water and fresh water mix. Estuaries are bodies of water that are partly enclosed from the open ocean and usually have a freshwater river source. </a:t>
            </a:r>
          </a:p>
          <a:p>
            <a:pPr algn="just"/>
            <a:endParaRPr lang="en-US" sz="1600" dirty="0"/>
          </a:p>
          <a:p>
            <a:pPr algn="just"/>
            <a:r>
              <a:rPr lang="en-US" sz="1600" dirty="0"/>
              <a:t>Factors that can influence salinity in a location include tides and fresh water inputs during rain or snowmelt events.</a:t>
            </a:r>
          </a:p>
        </p:txBody>
      </p:sp>
      <p:pic>
        <p:nvPicPr>
          <p:cNvPr id="13" name="Content Placeholder 11" descr="Photograph of a beach and the ocean (Barbud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382" y="1821331"/>
            <a:ext cx="2351500" cy="1763625"/>
          </a:xfrm>
          <a:prstGeom prst="rect">
            <a:avLst/>
          </a:prstGeom>
        </p:spPr>
      </p:pic>
    </p:spTree>
    <p:extLst>
      <p:ext uri="{BB962C8B-B14F-4D97-AF65-F5344CB8AC3E}">
        <p14:creationId xmlns:p14="http://schemas.microsoft.com/office/powerpoint/2010/main" val="7929054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49</a:t>
            </a:fld>
            <a:endParaRPr lang="en-US" dirty="0"/>
          </a:p>
        </p:txBody>
      </p:sp>
      <p:pic>
        <p:nvPicPr>
          <p:cNvPr id="16" name="Content Placeholder 8" descr="Banner: Water Salinity Protocol "/>
          <p:cNvPicPr>
            <a:picLocks noChangeAspect="1"/>
          </p:cNvPicPr>
          <p:nvPr/>
        </p:nvPicPr>
        <p:blipFill>
          <a:blip r:embed="rId2"/>
          <a:stretch>
            <a:fillRect/>
          </a:stretch>
        </p:blipFill>
        <p:spPr>
          <a:xfrm>
            <a:off x="1146492" y="0"/>
            <a:ext cx="8034387" cy="98367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0072"/>
                </a:solidFill>
                <a:latin typeface="+mn-lt"/>
              </a:rPr>
              <a:t>Let’s test your knowledge- Question 7</a:t>
            </a:r>
            <a:endParaRPr lang="en-US" sz="2400" dirty="0">
              <a:latin typeface="+mn-lt"/>
            </a:endParaRPr>
          </a:p>
        </p:txBody>
      </p:sp>
      <p:sp>
        <p:nvSpPr>
          <p:cNvPr id="10" name="Content Placeholder 2"/>
          <p:cNvSpPr>
            <a:spLocks noGrp="1"/>
          </p:cNvSpPr>
          <p:nvPr>
            <p:ph sz="half" idx="1"/>
          </p:nvPr>
        </p:nvSpPr>
        <p:spPr>
          <a:xfrm>
            <a:off x="1251973" y="2137657"/>
            <a:ext cx="7260540" cy="4583819"/>
          </a:xfrm>
        </p:spPr>
        <p:txBody>
          <a:bodyPr>
            <a:normAutofit/>
          </a:bodyPr>
          <a:lstStyle/>
          <a:p>
            <a:pPr marL="0" indent="0">
              <a:buNone/>
            </a:pPr>
            <a:r>
              <a:rPr lang="en-US" sz="2000" b="1" dirty="0"/>
              <a:t>If you add salt to a water sample in a beaker, what happens to the hydrometer that is floating in it? </a:t>
            </a:r>
          </a:p>
          <a:p>
            <a:pPr marL="457200" indent="-457200">
              <a:buFont typeface="+mj-lt"/>
              <a:buAutoNum type="alphaUcPeriod"/>
            </a:pPr>
            <a:endParaRPr lang="en-US" sz="2000" b="1" dirty="0"/>
          </a:p>
          <a:p>
            <a:pPr marL="457200" indent="-457200">
              <a:buFont typeface="+mj-lt"/>
              <a:buAutoNum type="alphaUcPeriod"/>
            </a:pPr>
            <a:r>
              <a:rPr lang="en-US" sz="2000" dirty="0"/>
              <a:t>It floats higher</a:t>
            </a:r>
          </a:p>
          <a:p>
            <a:pPr marL="457200" indent="-457200">
              <a:buFont typeface="+mj-lt"/>
              <a:buAutoNum type="alphaUcPeriod"/>
            </a:pPr>
            <a:r>
              <a:rPr lang="en-US" sz="2000" dirty="0"/>
              <a:t>It sinks</a:t>
            </a:r>
          </a:p>
          <a:p>
            <a:pPr marL="457200" indent="-457200">
              <a:buFont typeface="+mj-lt"/>
              <a:buAutoNum type="alphaUcPeriod"/>
            </a:pPr>
            <a:r>
              <a:rPr lang="en-US" sz="2000" dirty="0"/>
              <a:t>Nothing happens to the hydrometer, but the volume of water increases so that the hydrometer sinks</a:t>
            </a:r>
          </a:p>
          <a:p>
            <a:pPr marL="0" indent="0">
              <a:buNone/>
            </a:pPr>
            <a:endParaRPr lang="en-US" sz="1600" dirty="0"/>
          </a:p>
        </p:txBody>
      </p:sp>
    </p:spTree>
    <p:extLst>
      <p:ext uri="{BB962C8B-B14F-4D97-AF65-F5344CB8AC3E}">
        <p14:creationId xmlns:p14="http://schemas.microsoft.com/office/powerpoint/2010/main" val="14537168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50</a:t>
            </a:fld>
            <a:endParaRPr lang="en-US" dirty="0"/>
          </a:p>
        </p:txBody>
      </p:sp>
      <p:pic>
        <p:nvPicPr>
          <p:cNvPr id="16" name="Content Placeholder 8" descr="Banner: Water Salinity Protocol "/>
          <p:cNvPicPr>
            <a:picLocks noChangeAspect="1"/>
          </p:cNvPicPr>
          <p:nvPr/>
        </p:nvPicPr>
        <p:blipFill>
          <a:blip r:embed="rId2"/>
          <a:stretch>
            <a:fillRect/>
          </a:stretch>
        </p:blipFill>
        <p:spPr>
          <a:xfrm>
            <a:off x="1146492" y="0"/>
            <a:ext cx="8034387" cy="983673"/>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0072"/>
                </a:solidFill>
                <a:latin typeface="+mn-lt"/>
              </a:rPr>
              <a:t>Let’s test your knowledge- Answer to Question 7</a:t>
            </a:r>
            <a:endParaRPr lang="en-US" sz="2400" dirty="0">
              <a:latin typeface="+mn-lt"/>
            </a:endParaRPr>
          </a:p>
        </p:txBody>
      </p:sp>
      <p:sp>
        <p:nvSpPr>
          <p:cNvPr id="10" name="Content Placeholder 2"/>
          <p:cNvSpPr>
            <a:spLocks noGrp="1"/>
          </p:cNvSpPr>
          <p:nvPr>
            <p:ph sz="half" idx="1"/>
          </p:nvPr>
        </p:nvSpPr>
        <p:spPr>
          <a:xfrm>
            <a:off x="1251973" y="2137657"/>
            <a:ext cx="7260540" cy="4583819"/>
          </a:xfrm>
        </p:spPr>
        <p:txBody>
          <a:bodyPr>
            <a:normAutofit/>
          </a:bodyPr>
          <a:lstStyle/>
          <a:p>
            <a:pPr marL="0" indent="0">
              <a:buNone/>
            </a:pPr>
            <a:r>
              <a:rPr lang="en-US" sz="2000" b="1" dirty="0"/>
              <a:t>If you add salt to a water sample in a beaker, what happens to the hydrometer that is floating in it? </a:t>
            </a:r>
          </a:p>
          <a:p>
            <a:pPr marL="457200" indent="-457200">
              <a:buFont typeface="+mj-lt"/>
              <a:buAutoNum type="alphaUcPeriod"/>
            </a:pPr>
            <a:endParaRPr lang="en-US" sz="2000" dirty="0"/>
          </a:p>
          <a:p>
            <a:pPr marL="457200" indent="-457200">
              <a:buFont typeface="+mj-lt"/>
              <a:buAutoNum type="alphaUcPeriod"/>
            </a:pPr>
            <a:r>
              <a:rPr lang="en-US" sz="2000" b="1" dirty="0">
                <a:solidFill>
                  <a:srgbClr val="FF0000"/>
                </a:solidFill>
              </a:rPr>
              <a:t>It floats higher- correct! </a:t>
            </a:r>
            <a:r>
              <a:rPr lang="en-US" sz="2000" b="1" dirty="0">
                <a:solidFill>
                  <a:srgbClr val="FF0000"/>
                </a:solidFill>
                <a:sym typeface="Wingdings"/>
              </a:rPr>
              <a:t></a:t>
            </a:r>
            <a:endParaRPr lang="en-US" sz="2000" b="1" dirty="0">
              <a:solidFill>
                <a:srgbClr val="FF0000"/>
              </a:solidFill>
            </a:endParaRPr>
          </a:p>
          <a:p>
            <a:pPr marL="457200" indent="-457200">
              <a:buFont typeface="+mj-lt"/>
              <a:buAutoNum type="alphaUcPeriod"/>
            </a:pPr>
            <a:r>
              <a:rPr lang="en-US" sz="2000" dirty="0"/>
              <a:t>It sinks</a:t>
            </a:r>
          </a:p>
          <a:p>
            <a:pPr marL="457200" indent="-457200">
              <a:buFont typeface="+mj-lt"/>
              <a:buAutoNum type="alphaUcPeriod"/>
            </a:pPr>
            <a:r>
              <a:rPr lang="en-US" sz="2000" dirty="0"/>
              <a:t>Nothing happens to the hydrometer, but the volume of water increases so that the hydrometer sinks</a:t>
            </a:r>
          </a:p>
          <a:p>
            <a:pPr marL="0" indent="0">
              <a:buNone/>
            </a:pPr>
            <a:endParaRPr lang="en-US" sz="1600" dirty="0"/>
          </a:p>
        </p:txBody>
      </p:sp>
    </p:spTree>
    <p:extLst>
      <p:ext uri="{BB962C8B-B14F-4D97-AF65-F5344CB8AC3E}">
        <p14:creationId xmlns:p14="http://schemas.microsoft.com/office/powerpoint/2010/main" val="738802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51</a:t>
            </a:fld>
            <a:endParaRPr lang="en-US" dirty="0"/>
          </a:p>
        </p:txBody>
      </p:sp>
      <p:pic>
        <p:nvPicPr>
          <p:cNvPr id="11" name="Content Placeholder 5" descr="Banner: Water Salinity Protocol "/>
          <p:cNvPicPr>
            <a:picLocks noChangeAspect="1"/>
          </p:cNvPicPr>
          <p:nvPr/>
        </p:nvPicPr>
        <p:blipFill>
          <a:blip r:embed="rId2"/>
          <a:stretch>
            <a:fillRect/>
          </a:stretch>
        </p:blipFill>
        <p:spPr>
          <a:xfrm>
            <a:off x="1133108" y="13611"/>
            <a:ext cx="8063108" cy="987189"/>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0072"/>
                </a:solidFill>
                <a:latin typeface="+mn-lt"/>
              </a:rPr>
              <a:t>Let’s test your knowledge! Question 8</a:t>
            </a:r>
            <a:endParaRPr lang="en-US" sz="2400" dirty="0">
              <a:latin typeface="+mn-lt"/>
            </a:endParaRPr>
          </a:p>
        </p:txBody>
      </p:sp>
      <p:sp>
        <p:nvSpPr>
          <p:cNvPr id="10" name="Content Placeholder 2"/>
          <p:cNvSpPr>
            <a:spLocks noGrp="1"/>
          </p:cNvSpPr>
          <p:nvPr>
            <p:ph sz="half" idx="1"/>
          </p:nvPr>
        </p:nvSpPr>
        <p:spPr>
          <a:xfrm>
            <a:off x="1293534" y="1744715"/>
            <a:ext cx="7033048" cy="4079615"/>
          </a:xfrm>
        </p:spPr>
        <p:txBody>
          <a:bodyPr>
            <a:normAutofit/>
          </a:bodyPr>
          <a:lstStyle/>
          <a:p>
            <a:pPr marL="0" indent="0">
              <a:buNone/>
            </a:pPr>
            <a:r>
              <a:rPr lang="en-US" sz="1800" b="1" dirty="0"/>
              <a:t>What does the salinity titration actually measure?</a:t>
            </a:r>
          </a:p>
          <a:p>
            <a:pPr marL="0" indent="0">
              <a:buNone/>
            </a:pPr>
            <a:endParaRPr lang="en-US" sz="1800" b="1" dirty="0"/>
          </a:p>
          <a:p>
            <a:pPr marL="342900" indent="-342900">
              <a:buFont typeface="+mj-lt"/>
              <a:buAutoNum type="alphaUcPeriod"/>
            </a:pPr>
            <a:r>
              <a:rPr lang="en-US" sz="1800" dirty="0" err="1"/>
              <a:t>Chlorinity</a:t>
            </a:r>
            <a:r>
              <a:rPr lang="en-US" sz="1800" dirty="0"/>
              <a:t> in </a:t>
            </a:r>
            <a:r>
              <a:rPr lang="en-US" sz="1800" dirty="0" err="1"/>
              <a:t>ppt</a:t>
            </a:r>
            <a:r>
              <a:rPr lang="en-US" sz="1800" dirty="0"/>
              <a:t>:  you need to multiply </a:t>
            </a:r>
            <a:r>
              <a:rPr lang="en-US" sz="1800" dirty="0" err="1"/>
              <a:t>chlorinity</a:t>
            </a:r>
            <a:r>
              <a:rPr lang="en-US" sz="1800" dirty="0"/>
              <a:t> value by 1.80655 to obtain salinity</a:t>
            </a:r>
          </a:p>
          <a:p>
            <a:pPr marL="342900" indent="-342900">
              <a:buFont typeface="+mj-lt"/>
              <a:buAutoNum type="alphaUcPeriod"/>
            </a:pPr>
            <a:r>
              <a:rPr lang="en-US" sz="1800" dirty="0" err="1"/>
              <a:t>NaCl</a:t>
            </a:r>
            <a:r>
              <a:rPr lang="en-US" sz="1800" dirty="0"/>
              <a:t> (table salt) in ppm, grams of </a:t>
            </a:r>
            <a:r>
              <a:rPr lang="en-US" sz="1800" dirty="0" err="1"/>
              <a:t>NaCL</a:t>
            </a:r>
            <a:r>
              <a:rPr lang="en-US" sz="1800" dirty="0"/>
              <a:t> per kilogram of seawater </a:t>
            </a:r>
          </a:p>
          <a:p>
            <a:pPr marL="0" indent="0" algn="just">
              <a:buNone/>
            </a:pPr>
            <a:endParaRPr lang="en-US" sz="1800" dirty="0"/>
          </a:p>
        </p:txBody>
      </p:sp>
    </p:spTree>
    <p:extLst>
      <p:ext uri="{BB962C8B-B14F-4D97-AF65-F5344CB8AC3E}">
        <p14:creationId xmlns:p14="http://schemas.microsoft.com/office/powerpoint/2010/main" val="4814429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52</a:t>
            </a:fld>
            <a:endParaRPr lang="en-US" dirty="0"/>
          </a:p>
        </p:txBody>
      </p:sp>
      <p:pic>
        <p:nvPicPr>
          <p:cNvPr id="11" name="Content Placeholder 5" descr="Banner: Water Salinity Protocol "/>
          <p:cNvPicPr>
            <a:picLocks noChangeAspect="1"/>
          </p:cNvPicPr>
          <p:nvPr/>
        </p:nvPicPr>
        <p:blipFill>
          <a:blip r:embed="rId2"/>
          <a:stretch>
            <a:fillRect/>
          </a:stretch>
        </p:blipFill>
        <p:spPr>
          <a:xfrm>
            <a:off x="1133108" y="13611"/>
            <a:ext cx="8063108" cy="987189"/>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0072"/>
                </a:solidFill>
                <a:latin typeface="+mn-lt"/>
              </a:rPr>
              <a:t>Let’s test your knowledge! Answer to Question 8</a:t>
            </a:r>
            <a:endParaRPr lang="en-US" sz="2400" dirty="0">
              <a:latin typeface="+mn-lt"/>
            </a:endParaRPr>
          </a:p>
        </p:txBody>
      </p:sp>
      <p:sp>
        <p:nvSpPr>
          <p:cNvPr id="10" name="Content Placeholder 2"/>
          <p:cNvSpPr>
            <a:spLocks noGrp="1"/>
          </p:cNvSpPr>
          <p:nvPr>
            <p:ph sz="half" idx="1"/>
          </p:nvPr>
        </p:nvSpPr>
        <p:spPr>
          <a:xfrm>
            <a:off x="1293534" y="1744715"/>
            <a:ext cx="7033048" cy="4079615"/>
          </a:xfrm>
        </p:spPr>
        <p:txBody>
          <a:bodyPr>
            <a:normAutofit/>
          </a:bodyPr>
          <a:lstStyle/>
          <a:p>
            <a:pPr marL="0" indent="0">
              <a:buNone/>
            </a:pPr>
            <a:r>
              <a:rPr lang="en-US" sz="1800" b="1" dirty="0"/>
              <a:t>What does the salinity titration actually measure?</a:t>
            </a:r>
          </a:p>
          <a:p>
            <a:pPr marL="0" indent="0">
              <a:buNone/>
            </a:pPr>
            <a:endParaRPr lang="en-US" sz="1800" b="1" dirty="0"/>
          </a:p>
          <a:p>
            <a:pPr marL="342900" indent="-342900">
              <a:buFont typeface="+mj-lt"/>
              <a:buAutoNum type="alphaUcPeriod"/>
            </a:pPr>
            <a:r>
              <a:rPr lang="en-US" sz="1800" b="1" dirty="0" err="1">
                <a:solidFill>
                  <a:srgbClr val="FF0000"/>
                </a:solidFill>
              </a:rPr>
              <a:t>Chlorinity</a:t>
            </a:r>
            <a:r>
              <a:rPr lang="en-US" sz="1800" b="1" dirty="0">
                <a:solidFill>
                  <a:srgbClr val="FF0000"/>
                </a:solidFill>
              </a:rPr>
              <a:t> in </a:t>
            </a:r>
            <a:r>
              <a:rPr lang="en-US" sz="1800" b="1" dirty="0" err="1">
                <a:solidFill>
                  <a:srgbClr val="FF0000"/>
                </a:solidFill>
              </a:rPr>
              <a:t>ppt</a:t>
            </a:r>
            <a:r>
              <a:rPr lang="en-US" sz="1800" b="1" dirty="0">
                <a:solidFill>
                  <a:srgbClr val="FF0000"/>
                </a:solidFill>
              </a:rPr>
              <a:t>:  you need to multiply </a:t>
            </a:r>
            <a:r>
              <a:rPr lang="en-US" sz="1800" b="1" dirty="0" err="1">
                <a:solidFill>
                  <a:srgbClr val="FF0000"/>
                </a:solidFill>
              </a:rPr>
              <a:t>chlorinity</a:t>
            </a:r>
            <a:r>
              <a:rPr lang="en-US" sz="1800" b="1" dirty="0">
                <a:solidFill>
                  <a:srgbClr val="FF0000"/>
                </a:solidFill>
              </a:rPr>
              <a:t> value by 1.80655 to obtain salinity- correct! </a:t>
            </a:r>
            <a:r>
              <a:rPr lang="en-US" sz="1800" b="1" dirty="0">
                <a:solidFill>
                  <a:srgbClr val="FF0000"/>
                </a:solidFill>
                <a:sym typeface="Wingdings"/>
              </a:rPr>
              <a:t> </a:t>
            </a:r>
            <a:endParaRPr lang="en-US" sz="1800" b="1" dirty="0">
              <a:solidFill>
                <a:srgbClr val="FF0000"/>
              </a:solidFill>
            </a:endParaRPr>
          </a:p>
          <a:p>
            <a:pPr marL="342900" indent="-342900">
              <a:buFont typeface="+mj-lt"/>
              <a:buAutoNum type="alphaUcPeriod"/>
            </a:pPr>
            <a:r>
              <a:rPr lang="en-US" sz="1800" dirty="0" err="1"/>
              <a:t>NaCl</a:t>
            </a:r>
            <a:r>
              <a:rPr lang="en-US" sz="1800" dirty="0"/>
              <a:t> (table salt) in ppm, grams of </a:t>
            </a:r>
            <a:r>
              <a:rPr lang="en-US" sz="1800" dirty="0" err="1"/>
              <a:t>NaCL</a:t>
            </a:r>
            <a:r>
              <a:rPr lang="en-US" sz="1800" dirty="0"/>
              <a:t> per kilogram of seawater </a:t>
            </a:r>
          </a:p>
          <a:p>
            <a:pPr marL="0" indent="0" algn="just">
              <a:buNone/>
            </a:pPr>
            <a:endParaRPr lang="en-US" sz="1800" dirty="0"/>
          </a:p>
        </p:txBody>
      </p:sp>
    </p:spTree>
    <p:extLst>
      <p:ext uri="{BB962C8B-B14F-4D97-AF65-F5344CB8AC3E}">
        <p14:creationId xmlns:p14="http://schemas.microsoft.com/office/powerpoint/2010/main" val="1326576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53</a:t>
            </a:fld>
            <a:endParaRPr lang="en-US" dirty="0"/>
          </a:p>
        </p:txBody>
      </p:sp>
      <p:pic>
        <p:nvPicPr>
          <p:cNvPr id="11" name="Content Placeholder 5" descr="Banner: Water Salinity Protocol "/>
          <p:cNvPicPr>
            <a:picLocks noChangeAspect="1"/>
          </p:cNvPicPr>
          <p:nvPr/>
        </p:nvPicPr>
        <p:blipFill>
          <a:blip r:embed="rId2"/>
          <a:stretch>
            <a:fillRect/>
          </a:stretch>
        </p:blipFill>
        <p:spPr>
          <a:xfrm>
            <a:off x="1133108" y="13611"/>
            <a:ext cx="8063108" cy="987189"/>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0072"/>
                </a:solidFill>
                <a:latin typeface="+mn-lt"/>
              </a:rPr>
              <a:t>Let’s test your knowledge! Question 9</a:t>
            </a:r>
            <a:endParaRPr lang="en-US" sz="2400" dirty="0">
              <a:latin typeface="+mn-lt"/>
            </a:endParaRPr>
          </a:p>
        </p:txBody>
      </p:sp>
      <p:sp>
        <p:nvSpPr>
          <p:cNvPr id="10" name="Content Placeholder 2"/>
          <p:cNvSpPr>
            <a:spLocks noGrp="1"/>
          </p:cNvSpPr>
          <p:nvPr>
            <p:ph sz="half" idx="1"/>
          </p:nvPr>
        </p:nvSpPr>
        <p:spPr>
          <a:xfrm>
            <a:off x="1378339" y="2060724"/>
            <a:ext cx="7033048" cy="4079615"/>
          </a:xfrm>
        </p:spPr>
        <p:txBody>
          <a:bodyPr>
            <a:normAutofit/>
          </a:bodyPr>
          <a:lstStyle/>
          <a:p>
            <a:pPr marL="0" indent="0">
              <a:buNone/>
            </a:pPr>
            <a:r>
              <a:rPr lang="en-US" sz="1800" b="1" dirty="0"/>
              <a:t>Each measurement you take using Titration should be within ____ of the average of your three samples.</a:t>
            </a:r>
          </a:p>
          <a:p>
            <a:pPr marL="342900" indent="-342900">
              <a:buFont typeface="+mj-lt"/>
              <a:buAutoNum type="alphaUcPeriod"/>
            </a:pPr>
            <a:r>
              <a:rPr lang="en-US" sz="1800" dirty="0"/>
              <a:t>1 </a:t>
            </a:r>
            <a:r>
              <a:rPr lang="en-US" sz="1800" dirty="0" err="1"/>
              <a:t>ppt</a:t>
            </a:r>
            <a:endParaRPr lang="en-US" sz="1800" dirty="0"/>
          </a:p>
          <a:p>
            <a:pPr marL="342900" indent="-342900">
              <a:buFont typeface="+mj-lt"/>
              <a:buAutoNum type="alphaUcPeriod"/>
            </a:pPr>
            <a:r>
              <a:rPr lang="en-US" sz="1800" dirty="0"/>
              <a:t>.4 </a:t>
            </a:r>
            <a:r>
              <a:rPr lang="en-US" sz="1800" dirty="0" err="1"/>
              <a:t>ppt</a:t>
            </a:r>
            <a:r>
              <a:rPr lang="en-US" sz="1800" dirty="0"/>
              <a:t> </a:t>
            </a:r>
          </a:p>
          <a:p>
            <a:pPr marL="342900" indent="-342900">
              <a:buFont typeface="+mj-lt"/>
              <a:buAutoNum type="alphaUcPeriod"/>
            </a:pPr>
            <a:r>
              <a:rPr lang="en-US" sz="1800" dirty="0"/>
              <a:t>4 ppm</a:t>
            </a:r>
          </a:p>
          <a:p>
            <a:pPr marL="342900" indent="-342900">
              <a:buFont typeface="+mj-lt"/>
              <a:buAutoNum type="alphaUcPeriod"/>
            </a:pPr>
            <a:endParaRPr lang="en-US" sz="1800" dirty="0"/>
          </a:p>
          <a:p>
            <a:pPr marL="342900" indent="-342900">
              <a:buFont typeface="+mj-lt"/>
              <a:buAutoNum type="alphaUcPeriod"/>
            </a:pPr>
            <a:endParaRPr lang="en-US" sz="1800" dirty="0"/>
          </a:p>
        </p:txBody>
      </p:sp>
    </p:spTree>
    <p:extLst>
      <p:ext uri="{BB962C8B-B14F-4D97-AF65-F5344CB8AC3E}">
        <p14:creationId xmlns:p14="http://schemas.microsoft.com/office/powerpoint/2010/main" val="1350734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54</a:t>
            </a:fld>
            <a:endParaRPr lang="en-US" dirty="0"/>
          </a:p>
        </p:txBody>
      </p:sp>
      <p:pic>
        <p:nvPicPr>
          <p:cNvPr id="11" name="Content Placeholder 5" descr="Banner: Water Salinity Protocol "/>
          <p:cNvPicPr>
            <a:picLocks noChangeAspect="1"/>
          </p:cNvPicPr>
          <p:nvPr/>
        </p:nvPicPr>
        <p:blipFill>
          <a:blip r:embed="rId2"/>
          <a:stretch>
            <a:fillRect/>
          </a:stretch>
        </p:blipFill>
        <p:spPr>
          <a:xfrm>
            <a:off x="1133108" y="13611"/>
            <a:ext cx="8063108" cy="987189"/>
          </a:xfrm>
          <a:prstGeom prst="rect">
            <a:avLst/>
          </a:prstGeom>
        </p:spPr>
      </p:pic>
      <p:pic>
        <p:nvPicPr>
          <p:cNvPr id="6" name="Content Placeholder 10"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0153" cy="6858000"/>
          </a:xfrm>
          <a:prstGeom prst="rect">
            <a:avLst/>
          </a:prstGeom>
        </p:spPr>
      </p:pic>
      <p:sp>
        <p:nvSpPr>
          <p:cNvPr id="2" name="Title 1"/>
          <p:cNvSpPr>
            <a:spLocks noGrp="1"/>
          </p:cNvSpPr>
          <p:nvPr>
            <p:ph type="title"/>
          </p:nvPr>
        </p:nvSpPr>
        <p:spPr>
          <a:xfrm>
            <a:off x="1251973" y="701726"/>
            <a:ext cx="7886700" cy="1325563"/>
          </a:xfrm>
        </p:spPr>
        <p:txBody>
          <a:bodyPr>
            <a:normAutofit/>
          </a:bodyPr>
          <a:lstStyle/>
          <a:p>
            <a:r>
              <a:rPr lang="en-US" sz="2400" b="1" dirty="0">
                <a:solidFill>
                  <a:srgbClr val="000072"/>
                </a:solidFill>
                <a:latin typeface="+mn-lt"/>
              </a:rPr>
              <a:t>Let’s test your knowledge! Answer to Question 9</a:t>
            </a:r>
            <a:endParaRPr lang="en-US" sz="2400" dirty="0">
              <a:latin typeface="+mn-lt"/>
            </a:endParaRPr>
          </a:p>
        </p:txBody>
      </p:sp>
      <p:sp>
        <p:nvSpPr>
          <p:cNvPr id="10" name="Content Placeholder 2"/>
          <p:cNvSpPr>
            <a:spLocks noGrp="1"/>
          </p:cNvSpPr>
          <p:nvPr>
            <p:ph sz="half" idx="1"/>
          </p:nvPr>
        </p:nvSpPr>
        <p:spPr>
          <a:xfrm>
            <a:off x="1378339" y="2060724"/>
            <a:ext cx="7033048" cy="4079615"/>
          </a:xfrm>
        </p:spPr>
        <p:txBody>
          <a:bodyPr>
            <a:normAutofit/>
          </a:bodyPr>
          <a:lstStyle/>
          <a:p>
            <a:pPr marL="0" indent="0">
              <a:buNone/>
            </a:pPr>
            <a:r>
              <a:rPr lang="en-US" sz="1800" b="1" dirty="0"/>
              <a:t>Each measurement you take using Titration should be within ____ of the average of your three samples.</a:t>
            </a:r>
          </a:p>
          <a:p>
            <a:pPr marL="342900" indent="-342900">
              <a:buFont typeface="+mj-lt"/>
              <a:buAutoNum type="alphaUcPeriod"/>
            </a:pPr>
            <a:r>
              <a:rPr lang="en-US" sz="1800" b="1" dirty="0">
                <a:solidFill>
                  <a:srgbClr val="FF0000"/>
                </a:solidFill>
              </a:rPr>
              <a:t>1 </a:t>
            </a:r>
            <a:r>
              <a:rPr lang="en-US" sz="1800" b="1" dirty="0" err="1">
                <a:solidFill>
                  <a:srgbClr val="FF0000"/>
                </a:solidFill>
              </a:rPr>
              <a:t>ppt</a:t>
            </a:r>
            <a:r>
              <a:rPr lang="en-US" sz="1800" b="1" dirty="0">
                <a:solidFill>
                  <a:srgbClr val="FF0000"/>
                </a:solidFill>
              </a:rPr>
              <a:t>- correct! </a:t>
            </a:r>
            <a:r>
              <a:rPr lang="en-US" sz="1800" b="1" dirty="0">
                <a:solidFill>
                  <a:srgbClr val="FF0000"/>
                </a:solidFill>
                <a:sym typeface="Wingdings"/>
              </a:rPr>
              <a:t> </a:t>
            </a:r>
            <a:endParaRPr lang="en-US" sz="1800" b="1" dirty="0">
              <a:solidFill>
                <a:srgbClr val="FF0000"/>
              </a:solidFill>
            </a:endParaRPr>
          </a:p>
          <a:p>
            <a:pPr marL="342900" indent="-342900">
              <a:buFont typeface="+mj-lt"/>
              <a:buAutoNum type="alphaUcPeriod"/>
            </a:pPr>
            <a:r>
              <a:rPr lang="en-US" sz="1800" dirty="0"/>
              <a:t>.4 </a:t>
            </a:r>
            <a:r>
              <a:rPr lang="en-US" sz="1800" dirty="0" err="1"/>
              <a:t>ppt</a:t>
            </a:r>
            <a:r>
              <a:rPr lang="en-US" sz="1800" dirty="0"/>
              <a:t> </a:t>
            </a:r>
          </a:p>
          <a:p>
            <a:pPr marL="342900" indent="-342900">
              <a:buFont typeface="+mj-lt"/>
              <a:buAutoNum type="alphaUcPeriod"/>
            </a:pPr>
            <a:r>
              <a:rPr lang="en-US" sz="1800" dirty="0"/>
              <a:t>4 ppm</a:t>
            </a:r>
          </a:p>
          <a:p>
            <a:pPr marL="342900" indent="-342900">
              <a:buFont typeface="+mj-lt"/>
              <a:buAutoNum type="alphaUcPeriod"/>
            </a:pPr>
            <a:endParaRPr lang="en-US" sz="1800" dirty="0"/>
          </a:p>
          <a:p>
            <a:pPr marL="0" indent="0">
              <a:buNone/>
            </a:pPr>
            <a:r>
              <a:rPr lang="en-US" sz="1800" dirty="0"/>
              <a:t>In the quality control procedure, your standard should have an error of no more than .4 </a:t>
            </a:r>
            <a:r>
              <a:rPr lang="en-US" sz="1800" dirty="0" err="1"/>
              <a:t>ppt</a:t>
            </a:r>
            <a:endParaRPr lang="en-US" sz="1800" dirty="0"/>
          </a:p>
          <a:p>
            <a:pPr marL="0" indent="0">
              <a:buNone/>
            </a:pPr>
            <a:endParaRPr lang="en-US" sz="1800" dirty="0"/>
          </a:p>
          <a:p>
            <a:pPr marL="342900" indent="-342900">
              <a:buFont typeface="+mj-lt"/>
              <a:buAutoNum type="alphaUcPeriod"/>
            </a:pPr>
            <a:endParaRPr lang="en-US" sz="1800" dirty="0"/>
          </a:p>
          <a:p>
            <a:pPr marL="342900" indent="-342900">
              <a:buFont typeface="+mj-lt"/>
              <a:buAutoNum type="alphaUcPeriod"/>
            </a:pPr>
            <a:endParaRPr lang="en-US" sz="1800" dirty="0"/>
          </a:p>
        </p:txBody>
      </p:sp>
    </p:spTree>
    <p:extLst>
      <p:ext uri="{BB962C8B-B14F-4D97-AF65-F5344CB8AC3E}">
        <p14:creationId xmlns:p14="http://schemas.microsoft.com/office/powerpoint/2010/main" val="981079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9904EEA-5274-754B-9601-B82B3A188726}" type="slidenum">
              <a:rPr lang="en-US" smtClean="0"/>
              <a:t>55</a:t>
            </a:fld>
            <a:endParaRPr lang="en-US" dirty="0"/>
          </a:p>
        </p:txBody>
      </p:sp>
      <p:pic>
        <p:nvPicPr>
          <p:cNvPr id="5" name="Content Placeholder 4" descr="Banner: Water Salinity Protocol "/>
          <p:cNvPicPr>
            <a:picLocks noGrp="1" noChangeAspect="1"/>
          </p:cNvPicPr>
          <p:nvPr>
            <p:ph sz="half" idx="2"/>
          </p:nvPr>
        </p:nvPicPr>
        <p:blipFill>
          <a:blip r:embed="rId3"/>
          <a:stretch>
            <a:fillRect/>
          </a:stretch>
        </p:blipFill>
        <p:spPr>
          <a:xfrm>
            <a:off x="1180150" y="1069"/>
            <a:ext cx="7963849" cy="997068"/>
          </a:xfrm>
        </p:spPr>
      </p:pic>
      <p:pic>
        <p:nvPicPr>
          <p:cNvPr id="8" name="Content Placeholder 7" descr="Entering data on GLOBE webs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577"/>
            <a:ext cx="1180151" cy="6886577"/>
          </a:xfrm>
          <a:prstGeom prst="rect">
            <a:avLst/>
          </a:prstGeom>
        </p:spPr>
      </p:pic>
      <p:sp>
        <p:nvSpPr>
          <p:cNvPr id="2" name="Title 1"/>
          <p:cNvSpPr>
            <a:spLocks noGrp="1"/>
          </p:cNvSpPr>
          <p:nvPr>
            <p:ph type="title"/>
          </p:nvPr>
        </p:nvSpPr>
        <p:spPr>
          <a:xfrm>
            <a:off x="1585912" y="579439"/>
            <a:ext cx="7886700" cy="1325563"/>
          </a:xfrm>
        </p:spPr>
        <p:txBody>
          <a:bodyPr>
            <a:normAutofit/>
          </a:bodyPr>
          <a:lstStyle/>
          <a:p>
            <a:pPr>
              <a:spcAft>
                <a:spcPts val="600"/>
              </a:spcAft>
            </a:pPr>
            <a:r>
              <a:rPr lang="en-US" sz="2800" b="1" dirty="0">
                <a:solidFill>
                  <a:srgbClr val="000072"/>
                </a:solidFill>
                <a:latin typeface="+mn-lt"/>
              </a:rPr>
              <a:t>Entering Data on the GLOBE Website</a:t>
            </a:r>
          </a:p>
        </p:txBody>
      </p:sp>
      <p:sp>
        <p:nvSpPr>
          <p:cNvPr id="3" name="Content Placeholder 2"/>
          <p:cNvSpPr>
            <a:spLocks noGrp="1"/>
          </p:cNvSpPr>
          <p:nvPr>
            <p:ph sz="half" idx="1"/>
          </p:nvPr>
        </p:nvSpPr>
        <p:spPr>
          <a:xfrm>
            <a:off x="1585912" y="1736664"/>
            <a:ext cx="3721584" cy="4351338"/>
          </a:xfrm>
        </p:spPr>
        <p:txBody>
          <a:bodyPr>
            <a:normAutofit/>
          </a:bodyPr>
          <a:lstStyle/>
          <a:p>
            <a:r>
              <a:rPr lang="en-US" sz="1800" b="1" dirty="0">
                <a:hlinkClick r:id="rId5"/>
              </a:rPr>
              <a:t>Live Data Entry</a:t>
            </a:r>
            <a:r>
              <a:rPr lang="en-US" sz="1800" b="1" dirty="0"/>
              <a:t>: </a:t>
            </a:r>
            <a:r>
              <a:rPr lang="en-US" sz="1800" dirty="0"/>
              <a:t>Upload your data to the official GLOBE science database.</a:t>
            </a:r>
          </a:p>
          <a:p>
            <a:endParaRPr lang="en-US" sz="1800" dirty="0"/>
          </a:p>
          <a:p>
            <a:r>
              <a:rPr lang="en-US" sz="1800" b="1" dirty="0">
                <a:solidFill>
                  <a:srgbClr val="055000"/>
                </a:solidFill>
              </a:rPr>
              <a:t>Email Data Entry: </a:t>
            </a:r>
            <a:r>
              <a:rPr lang="en-US" sz="1800" dirty="0"/>
              <a:t>Send data in the body of your email (not as an attachment) to </a:t>
            </a:r>
            <a:r>
              <a:rPr lang="en-US" sz="1800" b="1" dirty="0">
                <a:hlinkClick r:id="rId6"/>
              </a:rPr>
              <a:t>DATA@GLOBE.GOV</a:t>
            </a:r>
            <a:r>
              <a:rPr lang="en-US" sz="1800" b="1" dirty="0"/>
              <a:t>.</a:t>
            </a:r>
          </a:p>
          <a:p>
            <a:endParaRPr lang="en-US" sz="1800" b="1" dirty="0"/>
          </a:p>
          <a:p>
            <a:r>
              <a:rPr lang="en-US" sz="1800" b="1" dirty="0">
                <a:solidFill>
                  <a:srgbClr val="055000"/>
                </a:solidFill>
              </a:rPr>
              <a:t>Mobile Data App</a:t>
            </a:r>
            <a:r>
              <a:rPr lang="en-US" sz="1800" dirty="0"/>
              <a:t>: Download the GLOBE Science Data Entry app to your mobile device and select the right option.</a:t>
            </a:r>
          </a:p>
          <a:p>
            <a:pPr lvl="1">
              <a:buFont typeface="Courier New" panose="02070309020205020404" pitchFamily="49" charset="0"/>
              <a:buChar char="o"/>
            </a:pPr>
            <a:r>
              <a:rPr lang="en-US" sz="1400" b="1" dirty="0"/>
              <a:t>For Android </a:t>
            </a:r>
            <a:r>
              <a:rPr lang="en-US" sz="1400" dirty="0"/>
              <a:t>via </a:t>
            </a:r>
            <a:r>
              <a:rPr lang="en-US" sz="1400" b="1" dirty="0">
                <a:hlinkClick r:id="rId7"/>
              </a:rPr>
              <a:t>Google Play</a:t>
            </a:r>
            <a:endParaRPr lang="en-US" sz="1400" b="1" dirty="0"/>
          </a:p>
          <a:p>
            <a:pPr lvl="1">
              <a:buFont typeface="Courier New" panose="02070309020205020404" pitchFamily="49" charset="0"/>
              <a:buChar char="o"/>
            </a:pPr>
            <a:r>
              <a:rPr lang="en-US" sz="1400" b="1" dirty="0"/>
              <a:t>For IOS </a:t>
            </a:r>
            <a:r>
              <a:rPr lang="en-US" sz="1400" dirty="0"/>
              <a:t>via the </a:t>
            </a:r>
            <a:r>
              <a:rPr lang="en-US" sz="1400" b="1" dirty="0">
                <a:hlinkClick r:id="rId8"/>
              </a:rPr>
              <a:t>App Store</a:t>
            </a:r>
            <a:r>
              <a:rPr lang="en-US" sz="1400" b="1" dirty="0"/>
              <a:t> </a:t>
            </a:r>
            <a:endParaRPr lang="en-US" sz="1400" dirty="0"/>
          </a:p>
        </p:txBody>
      </p:sp>
      <p:pic>
        <p:nvPicPr>
          <p:cNvPr id="10" name="Content Placeholder 4" descr="Screen Shot of GLOBE Science Data Entry Mobile App"/>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9262" y="1568326"/>
            <a:ext cx="2958186" cy="4351338"/>
          </a:xfrm>
          <a:prstGeom prst="rect">
            <a:avLst/>
          </a:prstGeom>
        </p:spPr>
      </p:pic>
    </p:spTree>
    <p:extLst>
      <p:ext uri="{BB962C8B-B14F-4D97-AF65-F5344CB8AC3E}">
        <p14:creationId xmlns:p14="http://schemas.microsoft.com/office/powerpoint/2010/main" val="15542914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56</a:t>
            </a:fld>
            <a:endParaRPr lang="en-US" dirty="0"/>
          </a:p>
        </p:txBody>
      </p:sp>
      <p:pic>
        <p:nvPicPr>
          <p:cNvPr id="9" name="Content Placeholder 4" descr="Banner: Water Salinity Protocol "/>
          <p:cNvPicPr>
            <a:picLocks noChangeAspect="1"/>
          </p:cNvPicPr>
          <p:nvPr/>
        </p:nvPicPr>
        <p:blipFill>
          <a:blip r:embed="rId3"/>
          <a:stretch>
            <a:fillRect/>
          </a:stretch>
        </p:blipFill>
        <p:spPr>
          <a:xfrm>
            <a:off x="1180150" y="1069"/>
            <a:ext cx="7963849" cy="997068"/>
          </a:xfrm>
          <a:prstGeom prst="rect">
            <a:avLst/>
          </a:prstGeom>
        </p:spPr>
      </p:pic>
      <p:pic>
        <p:nvPicPr>
          <p:cNvPr id="8" name="Content Placeholder 7" descr="Entering data on GLOBE webs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577"/>
            <a:ext cx="1180151" cy="6886577"/>
          </a:xfrm>
          <a:prstGeom prst="rect">
            <a:avLst/>
          </a:prstGeom>
        </p:spPr>
      </p:pic>
      <p:sp>
        <p:nvSpPr>
          <p:cNvPr id="2" name="Title 1"/>
          <p:cNvSpPr>
            <a:spLocks noGrp="1"/>
          </p:cNvSpPr>
          <p:nvPr>
            <p:ph type="title"/>
          </p:nvPr>
        </p:nvSpPr>
        <p:spPr>
          <a:xfrm>
            <a:off x="1218725" y="699994"/>
            <a:ext cx="7886700" cy="1325563"/>
          </a:xfrm>
        </p:spPr>
        <p:txBody>
          <a:bodyPr>
            <a:normAutofit/>
          </a:bodyPr>
          <a:lstStyle/>
          <a:p>
            <a:pPr>
              <a:spcAft>
                <a:spcPts val="600"/>
              </a:spcAft>
            </a:pPr>
            <a:r>
              <a:rPr lang="en-US" sz="2400" b="1" dirty="0">
                <a:solidFill>
                  <a:srgbClr val="000090"/>
                </a:solidFill>
                <a:latin typeface="+mn-lt"/>
              </a:rPr>
              <a:t>Entering your data via Live Data Entry or Data Entry Mobile App-1</a:t>
            </a:r>
            <a:endParaRPr lang="en-US" sz="2400" b="1" dirty="0">
              <a:solidFill>
                <a:srgbClr val="000072"/>
              </a:solidFill>
              <a:latin typeface="+mn-lt"/>
            </a:endParaRPr>
          </a:p>
        </p:txBody>
      </p:sp>
      <p:pic>
        <p:nvPicPr>
          <p:cNvPr id="5" name="Content Placeholder 4" descr="Screenshot of data entry form. You will need to identify your sampling site. Select Integrated hydrology, and &quot;new observation&quot; to get started. "/>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801467" y="1846652"/>
            <a:ext cx="6527524" cy="4733841"/>
          </a:xfrm>
        </p:spPr>
      </p:pic>
    </p:spTree>
    <p:extLst>
      <p:ext uri="{BB962C8B-B14F-4D97-AF65-F5344CB8AC3E}">
        <p14:creationId xmlns:p14="http://schemas.microsoft.com/office/powerpoint/2010/main" val="12646135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57</a:t>
            </a:fld>
            <a:endParaRPr lang="en-US" dirty="0"/>
          </a:p>
        </p:txBody>
      </p:sp>
      <p:pic>
        <p:nvPicPr>
          <p:cNvPr id="9" name="Content Placeholder 4" descr="Banner: Water Salinity Protocol "/>
          <p:cNvPicPr>
            <a:picLocks noChangeAspect="1"/>
          </p:cNvPicPr>
          <p:nvPr/>
        </p:nvPicPr>
        <p:blipFill>
          <a:blip r:embed="rId3"/>
          <a:stretch>
            <a:fillRect/>
          </a:stretch>
        </p:blipFill>
        <p:spPr>
          <a:xfrm>
            <a:off x="1180150" y="1069"/>
            <a:ext cx="7963849" cy="997068"/>
          </a:xfrm>
          <a:prstGeom prst="rect">
            <a:avLst/>
          </a:prstGeom>
        </p:spPr>
      </p:pic>
      <p:pic>
        <p:nvPicPr>
          <p:cNvPr id="8" name="Content Placeholder 7" descr="Entering data on GLOBE webs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577"/>
            <a:ext cx="1180151" cy="6886577"/>
          </a:xfrm>
          <a:prstGeom prst="rect">
            <a:avLst/>
          </a:prstGeom>
        </p:spPr>
      </p:pic>
      <p:sp>
        <p:nvSpPr>
          <p:cNvPr id="2" name="Title 1"/>
          <p:cNvSpPr>
            <a:spLocks noGrp="1"/>
          </p:cNvSpPr>
          <p:nvPr>
            <p:ph type="title"/>
          </p:nvPr>
        </p:nvSpPr>
        <p:spPr>
          <a:xfrm>
            <a:off x="1218725" y="699994"/>
            <a:ext cx="7886700" cy="1325563"/>
          </a:xfrm>
        </p:spPr>
        <p:txBody>
          <a:bodyPr>
            <a:normAutofit/>
          </a:bodyPr>
          <a:lstStyle/>
          <a:p>
            <a:pPr>
              <a:spcAft>
                <a:spcPts val="600"/>
              </a:spcAft>
            </a:pPr>
            <a:r>
              <a:rPr lang="en-US" sz="2400" b="1" dirty="0">
                <a:solidFill>
                  <a:srgbClr val="000090"/>
                </a:solidFill>
                <a:latin typeface="+mn-lt"/>
              </a:rPr>
              <a:t>Entering your data via Live Data Entry or Data Entry Mobile App-2</a:t>
            </a:r>
            <a:endParaRPr lang="en-US" sz="2400" b="1" dirty="0">
              <a:solidFill>
                <a:srgbClr val="000072"/>
              </a:solidFill>
              <a:latin typeface="+mn-lt"/>
            </a:endParaRPr>
          </a:p>
        </p:txBody>
      </p:sp>
      <p:pic>
        <p:nvPicPr>
          <p:cNvPr id="4" name="Content Placeholder 3" descr="Screenshot of data entry. Select your water body state, select salinity as your protocol, and enter all tide information. Enter locational data"/>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2512585" y="1376548"/>
            <a:ext cx="5276143" cy="5202177"/>
          </a:xfrm>
        </p:spPr>
      </p:pic>
    </p:spTree>
    <p:extLst>
      <p:ext uri="{BB962C8B-B14F-4D97-AF65-F5344CB8AC3E}">
        <p14:creationId xmlns:p14="http://schemas.microsoft.com/office/powerpoint/2010/main" val="12434371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58</a:t>
            </a:fld>
            <a:endParaRPr lang="en-US" dirty="0"/>
          </a:p>
        </p:txBody>
      </p:sp>
      <p:pic>
        <p:nvPicPr>
          <p:cNvPr id="9" name="Content Placeholder 4" descr="Banner: Water Salinity Protocol "/>
          <p:cNvPicPr>
            <a:picLocks noChangeAspect="1"/>
          </p:cNvPicPr>
          <p:nvPr/>
        </p:nvPicPr>
        <p:blipFill>
          <a:blip r:embed="rId3"/>
          <a:stretch>
            <a:fillRect/>
          </a:stretch>
        </p:blipFill>
        <p:spPr>
          <a:xfrm>
            <a:off x="1180150" y="1069"/>
            <a:ext cx="7963849" cy="997068"/>
          </a:xfrm>
          <a:prstGeom prst="rect">
            <a:avLst/>
          </a:prstGeom>
        </p:spPr>
      </p:pic>
      <p:pic>
        <p:nvPicPr>
          <p:cNvPr id="8" name="Content Placeholder 7" descr="Entering data on GLOBE webs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577"/>
            <a:ext cx="1180151" cy="6886577"/>
          </a:xfrm>
          <a:prstGeom prst="rect">
            <a:avLst/>
          </a:prstGeom>
        </p:spPr>
      </p:pic>
      <p:sp>
        <p:nvSpPr>
          <p:cNvPr id="2" name="Title 1" descr="Screenshot of data entry. Identify the kit type, the method used (be sure to note that it is salinity titration). Enter each measurement and click &quot;add&quot; and click to send data.  You are done! Want to check who else has submitted salinity data using the GLOBE Visualization System. "/>
          <p:cNvSpPr>
            <a:spLocks noGrp="1"/>
          </p:cNvSpPr>
          <p:nvPr>
            <p:ph type="title"/>
          </p:nvPr>
        </p:nvSpPr>
        <p:spPr>
          <a:xfrm>
            <a:off x="1218725" y="699994"/>
            <a:ext cx="7886700" cy="1325563"/>
          </a:xfrm>
        </p:spPr>
        <p:txBody>
          <a:bodyPr>
            <a:normAutofit/>
          </a:bodyPr>
          <a:lstStyle/>
          <a:p>
            <a:pPr>
              <a:spcAft>
                <a:spcPts val="600"/>
              </a:spcAft>
            </a:pPr>
            <a:r>
              <a:rPr lang="en-US" sz="2400" b="1" dirty="0">
                <a:solidFill>
                  <a:srgbClr val="000090"/>
                </a:solidFill>
                <a:latin typeface="+mn-lt"/>
              </a:rPr>
              <a:t>Entering your data via Live Data Entry or Data Entry Mobile App-3</a:t>
            </a:r>
            <a:endParaRPr lang="en-US" sz="2400" b="1" dirty="0">
              <a:solidFill>
                <a:srgbClr val="000072"/>
              </a:solidFill>
              <a:latin typeface="+mn-lt"/>
            </a:endParaRPr>
          </a:p>
        </p:txBody>
      </p:sp>
      <p:pic>
        <p:nvPicPr>
          <p:cNvPr id="5" name="Content Placeholder 4" descr="Screenshot of the electronic data entry form. Leave identify kit type blank. Identify method as hydrometer or titration method, as appropriate. Enter each measurement and click Add and then click the button that says &quot;Send Data&quot;. You are done! Want to check out who else has submitted salinity data using the GLOBE Visualization System? "/>
          <p:cNvPicPr>
            <a:picLocks noGrp="1" noChangeAspect="1"/>
          </p:cNvPicPr>
          <p:nvPr>
            <p:ph sz="half" idx="2"/>
          </p:nvPr>
        </p:nvPicPr>
        <p:blipFill>
          <a:blip r:embed="rId5"/>
          <a:stretch>
            <a:fillRect/>
          </a:stretch>
        </p:blipFill>
        <p:spPr>
          <a:xfrm>
            <a:off x="1494064" y="1830707"/>
            <a:ext cx="7078436" cy="4875550"/>
          </a:xfrm>
        </p:spPr>
      </p:pic>
    </p:spTree>
    <p:extLst>
      <p:ext uri="{BB962C8B-B14F-4D97-AF65-F5344CB8AC3E}">
        <p14:creationId xmlns:p14="http://schemas.microsoft.com/office/powerpoint/2010/main" val="1127317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9904EEA-5274-754B-9601-B82B3A188726}" type="slidenum">
              <a:rPr lang="en-US" smtClean="0"/>
              <a:t>5</a:t>
            </a:fld>
            <a:endParaRPr lang="en-US" dirty="0"/>
          </a:p>
        </p:txBody>
      </p:sp>
      <p:pic>
        <p:nvPicPr>
          <p:cNvPr id="7" name="Content Placeholder 2" descr="Banner: Water Salinity Protocol "/>
          <p:cNvPicPr>
            <a:picLocks noGrp="1" noChangeAspect="1"/>
          </p:cNvPicPr>
          <p:nvPr>
            <p:ph sz="half" idx="2"/>
          </p:nvPr>
        </p:nvPicPr>
        <p:blipFill>
          <a:blip r:embed="rId2"/>
          <a:stretch>
            <a:fillRect/>
          </a:stretch>
        </p:blipFill>
        <p:spPr>
          <a:xfrm>
            <a:off x="1173912" y="0"/>
            <a:ext cx="7967694" cy="1034024"/>
          </a:xfrm>
        </p:spPr>
      </p:pic>
      <p:pic>
        <p:nvPicPr>
          <p:cNvPr id="6" name="Content Placeholder 6" descr="Menu: Why collect water salinity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290"/>
            <a:ext cx="1171519" cy="6872290"/>
          </a:xfrm>
          <a:prstGeom prst="rect">
            <a:avLst/>
          </a:prstGeom>
        </p:spPr>
      </p:pic>
      <p:sp>
        <p:nvSpPr>
          <p:cNvPr id="2" name="Title 1"/>
          <p:cNvSpPr>
            <a:spLocks noGrp="1"/>
          </p:cNvSpPr>
          <p:nvPr>
            <p:ph type="title"/>
          </p:nvPr>
        </p:nvSpPr>
        <p:spPr>
          <a:xfrm>
            <a:off x="1257300" y="1017262"/>
            <a:ext cx="7886700" cy="1325563"/>
          </a:xfrm>
        </p:spPr>
        <p:txBody>
          <a:bodyPr/>
          <a:lstStyle/>
          <a:p>
            <a:r>
              <a:rPr lang="en-US" sz="2800" b="1" dirty="0">
                <a:solidFill>
                  <a:srgbClr val="000072"/>
                </a:solidFill>
                <a:latin typeface="+mn-lt"/>
              </a:rPr>
              <a:t>Why Collect Water Salinity Data?</a:t>
            </a:r>
            <a:br>
              <a:rPr lang="en-US" b="1" dirty="0">
                <a:solidFill>
                  <a:srgbClr val="000072"/>
                </a:solidFill>
              </a:rPr>
            </a:br>
            <a:endParaRPr lang="en-US" dirty="0"/>
          </a:p>
        </p:txBody>
      </p:sp>
      <p:sp>
        <p:nvSpPr>
          <p:cNvPr id="3" name="Content Placeholder 2"/>
          <p:cNvSpPr>
            <a:spLocks noGrp="1"/>
          </p:cNvSpPr>
          <p:nvPr>
            <p:ph sz="half" idx="1"/>
          </p:nvPr>
        </p:nvSpPr>
        <p:spPr>
          <a:xfrm>
            <a:off x="1314449" y="1711453"/>
            <a:ext cx="7290707" cy="4351338"/>
          </a:xfrm>
        </p:spPr>
        <p:txBody>
          <a:bodyPr>
            <a:normAutofit fontScale="62500" lnSpcReduction="20000"/>
          </a:bodyPr>
          <a:lstStyle/>
          <a:p>
            <a:endParaRPr lang="en-US" sz="3600" b="1" dirty="0">
              <a:solidFill>
                <a:srgbClr val="000072"/>
              </a:solidFill>
            </a:endParaRPr>
          </a:p>
          <a:p>
            <a:pPr algn="just"/>
            <a:r>
              <a:rPr lang="en-US" dirty="0"/>
              <a:t>The salinity of water greatly affects what types of animals and plants can live there. All animals and plants have salts inside the cells of their bodies. The concentration of those salts is about one third that of seawater. Plants and animals in both fresh and salt water have special mechanisms to maintain a proper salt balance between their cells and their environment. Organisms adapted to one type of salinity environment cannot be moved into another without serious injury or death.</a:t>
            </a:r>
          </a:p>
          <a:p>
            <a:pPr algn="just"/>
            <a:endParaRPr lang="en-US" dirty="0"/>
          </a:p>
          <a:p>
            <a:pPr algn="just"/>
            <a:r>
              <a:rPr lang="en-US" dirty="0"/>
              <a:t>Scientists are interested in the long-term trends in salinity in estuaries. There are increasingly more demands on the fresh water that supplies estuaries, so they may be becoming more saline over time. </a:t>
            </a:r>
          </a:p>
          <a:p>
            <a:pPr algn="just"/>
            <a:endParaRPr lang="en-US" dirty="0"/>
          </a:p>
          <a:p>
            <a:pPr algn="just"/>
            <a:r>
              <a:rPr lang="en-US" dirty="0"/>
              <a:t>At ocean sites, we expect changes in salinity to be related to changes in temperature. An increase in temperature can cause an increase in evaporation. This results in an increase in salinity. Near the poles, however, an increase in temperature may cause an increase in the melting of fresh water ice and result in a decrease in salinity.</a:t>
            </a:r>
          </a:p>
          <a:p>
            <a:endParaRPr lang="en-US" dirty="0"/>
          </a:p>
        </p:txBody>
      </p:sp>
    </p:spTree>
    <p:extLst>
      <p:ext uri="{BB962C8B-B14F-4D97-AF65-F5344CB8AC3E}">
        <p14:creationId xmlns:p14="http://schemas.microsoft.com/office/powerpoint/2010/main" val="10499242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9904EEA-5274-754B-9601-B82B3A188726}" type="slidenum">
              <a:rPr lang="en-US" smtClean="0"/>
              <a:t>59</a:t>
            </a:fld>
            <a:endParaRPr lang="en-US" dirty="0"/>
          </a:p>
        </p:txBody>
      </p:sp>
      <p:pic>
        <p:nvPicPr>
          <p:cNvPr id="6" name="Content Placeholder 5" descr="Banner: Water Salinity Protocol "/>
          <p:cNvPicPr>
            <a:picLocks noGrp="1" noChangeAspect="1"/>
          </p:cNvPicPr>
          <p:nvPr>
            <p:ph sz="half" idx="2"/>
          </p:nvPr>
        </p:nvPicPr>
        <p:blipFill>
          <a:blip r:embed="rId3"/>
          <a:stretch>
            <a:fillRect/>
          </a:stretch>
        </p:blipFill>
        <p:spPr>
          <a:xfrm>
            <a:off x="1148239" y="10136"/>
            <a:ext cx="8002991" cy="1028956"/>
          </a:xfrm>
        </p:spPr>
      </p:pic>
      <p:pic>
        <p:nvPicPr>
          <p:cNvPr id="9" name="Content Placeholder 10" descr="Menu: Understanding th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147396" cy="6858000"/>
          </a:xfrm>
          <a:prstGeom prst="rect">
            <a:avLst/>
          </a:prstGeom>
        </p:spPr>
      </p:pic>
      <p:sp>
        <p:nvSpPr>
          <p:cNvPr id="2" name="Title 1"/>
          <p:cNvSpPr>
            <a:spLocks noGrp="1"/>
          </p:cNvSpPr>
          <p:nvPr>
            <p:ph type="title"/>
          </p:nvPr>
        </p:nvSpPr>
        <p:spPr>
          <a:xfrm>
            <a:off x="1585912" y="579439"/>
            <a:ext cx="7886700" cy="1325563"/>
          </a:xfrm>
        </p:spPr>
        <p:txBody>
          <a:bodyPr>
            <a:normAutofit/>
          </a:bodyPr>
          <a:lstStyle/>
          <a:p>
            <a:r>
              <a:rPr lang="en-US" sz="2800" b="1" dirty="0">
                <a:solidFill>
                  <a:srgbClr val="000072"/>
                </a:solidFill>
                <a:latin typeface="+mn-lt"/>
              </a:rPr>
              <a:t>Visualize and Retrieve Salinity Data: 1/3</a:t>
            </a:r>
            <a:endParaRPr lang="en-US" sz="2800" b="1" dirty="0">
              <a:solidFill>
                <a:srgbClr val="002060"/>
              </a:solidFill>
              <a:latin typeface="+mn-lt"/>
            </a:endParaRPr>
          </a:p>
        </p:txBody>
      </p:sp>
      <p:sp>
        <p:nvSpPr>
          <p:cNvPr id="3" name="Content Placeholder 2"/>
          <p:cNvSpPr>
            <a:spLocks noGrp="1"/>
          </p:cNvSpPr>
          <p:nvPr>
            <p:ph sz="half" idx="1"/>
          </p:nvPr>
        </p:nvSpPr>
        <p:spPr>
          <a:xfrm>
            <a:off x="1446764" y="1764239"/>
            <a:ext cx="7359306" cy="1396404"/>
          </a:xfrm>
        </p:spPr>
        <p:txBody>
          <a:bodyPr>
            <a:normAutofit/>
          </a:bodyPr>
          <a:lstStyle/>
          <a:p>
            <a:pPr marL="0" indent="0">
              <a:spcAft>
                <a:spcPts val="600"/>
              </a:spcAft>
              <a:buNone/>
            </a:pPr>
            <a:r>
              <a:rPr lang="en-US" sz="1800" dirty="0"/>
              <a:t>GLOBE provides the ability to view and interact with data measured across the world. Select our </a:t>
            </a:r>
            <a:r>
              <a:rPr lang="en-US" sz="1800" dirty="0">
                <a:hlinkClick r:id="rId5"/>
              </a:rPr>
              <a:t>visualization tool</a:t>
            </a:r>
            <a:r>
              <a:rPr lang="en-US" sz="1800" dirty="0"/>
              <a:t> to map, graph, filter and export nitrate data that have been measured across GLOBE protocols since 1995. Here are screenshots steps you will use when you use the visualization tool: </a:t>
            </a:r>
          </a:p>
        </p:txBody>
      </p:sp>
      <p:pic>
        <p:nvPicPr>
          <p:cNvPr id="10" name="Content Placeholder 16" descr="Screenshot of GLOBE Visualization System map interface. Select salinity fro the drop down menu.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5911" y="3160644"/>
            <a:ext cx="6027463" cy="2814586"/>
          </a:xfrm>
          <a:prstGeom prst="rect">
            <a:avLst/>
          </a:prstGeom>
        </p:spPr>
      </p:pic>
      <p:sp>
        <p:nvSpPr>
          <p:cNvPr id="11" name="Content Placeholder 2"/>
          <p:cNvSpPr txBox="1">
            <a:spLocks/>
          </p:cNvSpPr>
          <p:nvPr/>
        </p:nvSpPr>
        <p:spPr>
          <a:xfrm>
            <a:off x="1295192" y="6170158"/>
            <a:ext cx="81774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hlinkClick r:id="rId7"/>
              </a:rPr>
              <a:t>Link</a:t>
            </a:r>
            <a:r>
              <a:rPr lang="en-US" sz="1800" b="1" dirty="0"/>
              <a:t> to step-by-step tutorials on Using the Visualization System will assist you in finding and analyzing GLOBE data.</a:t>
            </a:r>
          </a:p>
          <a:p>
            <a:endParaRPr lang="en-US" dirty="0"/>
          </a:p>
        </p:txBody>
      </p:sp>
    </p:spTree>
    <p:extLst>
      <p:ext uri="{BB962C8B-B14F-4D97-AF65-F5344CB8AC3E}">
        <p14:creationId xmlns:p14="http://schemas.microsoft.com/office/powerpoint/2010/main" val="17220586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60</a:t>
            </a:fld>
            <a:endParaRPr lang="en-US" dirty="0"/>
          </a:p>
        </p:txBody>
      </p:sp>
      <p:pic>
        <p:nvPicPr>
          <p:cNvPr id="8" name="Content Placeholder 5" descr="Banner: Water Salinity Protocol "/>
          <p:cNvPicPr>
            <a:picLocks noChangeAspect="1"/>
          </p:cNvPicPr>
          <p:nvPr/>
        </p:nvPicPr>
        <p:blipFill>
          <a:blip r:embed="rId3"/>
          <a:stretch>
            <a:fillRect/>
          </a:stretch>
        </p:blipFill>
        <p:spPr>
          <a:xfrm>
            <a:off x="1148239" y="10136"/>
            <a:ext cx="8002991" cy="1028956"/>
          </a:xfrm>
          <a:prstGeom prst="rect">
            <a:avLst/>
          </a:prstGeom>
        </p:spPr>
      </p:pic>
      <p:pic>
        <p:nvPicPr>
          <p:cNvPr id="9" name="Content Placeholder 10" descr="Menu: Understanding th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147396" cy="6858000"/>
          </a:xfrm>
          <a:prstGeom prst="rect">
            <a:avLst/>
          </a:prstGeom>
        </p:spPr>
      </p:pic>
      <p:sp>
        <p:nvSpPr>
          <p:cNvPr id="2" name="Title 1"/>
          <p:cNvSpPr>
            <a:spLocks noGrp="1"/>
          </p:cNvSpPr>
          <p:nvPr>
            <p:ph type="title"/>
          </p:nvPr>
        </p:nvSpPr>
        <p:spPr>
          <a:xfrm>
            <a:off x="1585912" y="579439"/>
            <a:ext cx="7886700" cy="1325563"/>
          </a:xfrm>
        </p:spPr>
        <p:txBody>
          <a:bodyPr>
            <a:normAutofit/>
          </a:bodyPr>
          <a:lstStyle/>
          <a:p>
            <a:r>
              <a:rPr lang="en-US" sz="2800" b="1" dirty="0">
                <a:solidFill>
                  <a:srgbClr val="000072"/>
                </a:solidFill>
                <a:latin typeface="+mn-lt"/>
              </a:rPr>
              <a:t>Visualize and Retrieve Salinity Data: 2/3</a:t>
            </a:r>
            <a:endParaRPr lang="en-US" sz="2800" b="1" dirty="0">
              <a:solidFill>
                <a:srgbClr val="002060"/>
              </a:solidFill>
              <a:latin typeface="+mn-lt"/>
            </a:endParaRPr>
          </a:p>
        </p:txBody>
      </p:sp>
      <p:sp>
        <p:nvSpPr>
          <p:cNvPr id="12" name="Content Placeholder 2"/>
          <p:cNvSpPr txBox="1">
            <a:spLocks/>
          </p:cNvSpPr>
          <p:nvPr/>
        </p:nvSpPr>
        <p:spPr>
          <a:xfrm>
            <a:off x="1497639" y="1764239"/>
            <a:ext cx="72961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2000" dirty="0"/>
              <a:t>Select the date for which you need salinity data, add layer and you can see where data is available. </a:t>
            </a:r>
          </a:p>
        </p:txBody>
      </p:sp>
      <p:pic>
        <p:nvPicPr>
          <p:cNvPr id="4" name="Content Placeholder 3" descr="Screenshot of GLOBE Visualization System map interface. Select the date or range of dates of interest, and icons will appear at locations where data is available. "/>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311965" y="2433162"/>
            <a:ext cx="7854669" cy="4255194"/>
          </a:xfrm>
        </p:spPr>
      </p:pic>
    </p:spTree>
    <p:extLst>
      <p:ext uri="{BB962C8B-B14F-4D97-AF65-F5344CB8AC3E}">
        <p14:creationId xmlns:p14="http://schemas.microsoft.com/office/powerpoint/2010/main" val="8768173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9904EEA-5274-754B-9601-B82B3A188726}" type="slidenum">
              <a:rPr lang="en-US" smtClean="0"/>
              <a:t>61</a:t>
            </a:fld>
            <a:endParaRPr lang="en-US" dirty="0"/>
          </a:p>
        </p:txBody>
      </p:sp>
      <p:pic>
        <p:nvPicPr>
          <p:cNvPr id="8" name="Content Placeholder 5" descr="Banner: Water Salinity Protocol "/>
          <p:cNvPicPr>
            <a:picLocks noChangeAspect="1"/>
          </p:cNvPicPr>
          <p:nvPr/>
        </p:nvPicPr>
        <p:blipFill>
          <a:blip r:embed="rId3"/>
          <a:stretch>
            <a:fillRect/>
          </a:stretch>
        </p:blipFill>
        <p:spPr>
          <a:xfrm>
            <a:off x="1148239" y="10136"/>
            <a:ext cx="8002991" cy="1028956"/>
          </a:xfrm>
          <a:prstGeom prst="rect">
            <a:avLst/>
          </a:prstGeom>
        </p:spPr>
      </p:pic>
      <p:pic>
        <p:nvPicPr>
          <p:cNvPr id="9" name="Content Placeholder 10" descr="Menu: Understanding th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147396" cy="6858000"/>
          </a:xfrm>
          <a:prstGeom prst="rect">
            <a:avLst/>
          </a:prstGeom>
        </p:spPr>
      </p:pic>
      <p:sp>
        <p:nvSpPr>
          <p:cNvPr id="2" name="Title 1"/>
          <p:cNvSpPr>
            <a:spLocks noGrp="1"/>
          </p:cNvSpPr>
          <p:nvPr>
            <p:ph type="title"/>
          </p:nvPr>
        </p:nvSpPr>
        <p:spPr>
          <a:xfrm>
            <a:off x="1585912" y="579439"/>
            <a:ext cx="7886700" cy="1325563"/>
          </a:xfrm>
        </p:spPr>
        <p:txBody>
          <a:bodyPr>
            <a:normAutofit/>
          </a:bodyPr>
          <a:lstStyle/>
          <a:p>
            <a:r>
              <a:rPr lang="en-US" sz="2800" b="1" dirty="0">
                <a:solidFill>
                  <a:srgbClr val="000072"/>
                </a:solidFill>
                <a:latin typeface="+mn-lt"/>
              </a:rPr>
              <a:t>Visualize and Retrieve Salinity Data: 3/3</a:t>
            </a:r>
            <a:endParaRPr lang="en-US" sz="2800" b="1" dirty="0">
              <a:solidFill>
                <a:srgbClr val="002060"/>
              </a:solidFill>
              <a:latin typeface="+mn-lt"/>
            </a:endParaRPr>
          </a:p>
        </p:txBody>
      </p:sp>
      <p:sp>
        <p:nvSpPr>
          <p:cNvPr id="12" name="Content Placeholder 2"/>
          <p:cNvSpPr txBox="1">
            <a:spLocks/>
          </p:cNvSpPr>
          <p:nvPr/>
        </p:nvSpPr>
        <p:spPr>
          <a:xfrm>
            <a:off x="1497639" y="1764239"/>
            <a:ext cx="72961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000" dirty="0"/>
              <a:t>Select the sampling site for which you need  salinity data,  and a box will open with data summary for that site. </a:t>
            </a:r>
          </a:p>
        </p:txBody>
      </p:sp>
      <p:pic>
        <p:nvPicPr>
          <p:cNvPr id="6" name="Content Placeholder 5" descr="Screenshot of GLOBE Visualization System map interface. Clicking on a location will open a map note providing salinity data for that location and time. Follow instructions in the tutorial to download data as a .csv file for analysis. "/>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324527" y="2498729"/>
            <a:ext cx="7692171" cy="3616848"/>
          </a:xfrm>
        </p:spPr>
      </p:pic>
    </p:spTree>
    <p:extLst>
      <p:ext uri="{BB962C8B-B14F-4D97-AF65-F5344CB8AC3E}">
        <p14:creationId xmlns:p14="http://schemas.microsoft.com/office/powerpoint/2010/main" val="10747175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atermark illustration of a stream surrounded by rushes as an artistic background to the text."/>
          <p:cNvPicPr>
            <a:picLocks noChangeAspect="1"/>
          </p:cNvPicPr>
          <p:nvPr/>
        </p:nvPicPr>
        <p:blipFill>
          <a:blip r:embed="rId2">
            <a:alphaModFix amt="19000"/>
            <a:extLst>
              <a:ext uri="{28A0092B-C50C-407E-A947-70E740481C1C}">
                <a14:useLocalDpi xmlns:a14="http://schemas.microsoft.com/office/drawing/2010/main" val="0"/>
              </a:ext>
            </a:extLst>
          </a:blip>
          <a:stretch>
            <a:fillRect/>
          </a:stretch>
        </p:blipFill>
        <p:spPr>
          <a:xfrm>
            <a:off x="1145753" y="1728833"/>
            <a:ext cx="7998247" cy="5129167"/>
          </a:xfrm>
          <a:prstGeom prst="rect">
            <a:avLst/>
          </a:prstGeom>
        </p:spPr>
      </p:pic>
      <p:sp>
        <p:nvSpPr>
          <p:cNvPr id="4" name="Slide Number Placeholder 3"/>
          <p:cNvSpPr>
            <a:spLocks noGrp="1"/>
          </p:cNvSpPr>
          <p:nvPr>
            <p:ph type="sldNum" sz="quarter" idx="12"/>
          </p:nvPr>
        </p:nvSpPr>
        <p:spPr/>
        <p:txBody>
          <a:bodyPr/>
          <a:lstStyle/>
          <a:p>
            <a:fld id="{39904EEA-5274-754B-9601-B82B3A188726}" type="slidenum">
              <a:rPr lang="en-US" smtClean="0"/>
              <a:t>62</a:t>
            </a:fld>
            <a:endParaRPr lang="en-US" dirty="0"/>
          </a:p>
        </p:txBody>
      </p:sp>
      <p:pic>
        <p:nvPicPr>
          <p:cNvPr id="9" name="Content Placeholder 8" descr="Banner: Water Salinity Protocol "/>
          <p:cNvPicPr>
            <a:picLocks noGrp="1" noChangeAspect="1"/>
          </p:cNvPicPr>
          <p:nvPr>
            <p:ph sz="half" idx="2"/>
          </p:nvPr>
        </p:nvPicPr>
        <p:blipFill>
          <a:blip r:embed="rId3"/>
          <a:stretch>
            <a:fillRect/>
          </a:stretch>
        </p:blipFill>
        <p:spPr>
          <a:xfrm>
            <a:off x="1146492" y="0"/>
            <a:ext cx="8034387" cy="983673"/>
          </a:xfrm>
        </p:spPr>
      </p:pic>
      <p:pic>
        <p:nvPicPr>
          <p:cNvPr id="8" name="Content Placeholder 12" descr="Menu: Quiz yoursel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288"/>
            <a:ext cx="1147396" cy="6884376"/>
          </a:xfrm>
          <a:prstGeom prst="rect">
            <a:avLst/>
          </a:prstGeom>
        </p:spPr>
      </p:pic>
      <p:sp>
        <p:nvSpPr>
          <p:cNvPr id="2" name="Title 1"/>
          <p:cNvSpPr>
            <a:spLocks noGrp="1"/>
          </p:cNvSpPr>
          <p:nvPr>
            <p:ph type="title"/>
          </p:nvPr>
        </p:nvSpPr>
        <p:spPr>
          <a:xfrm>
            <a:off x="1237959" y="862083"/>
            <a:ext cx="7886700" cy="1325563"/>
          </a:xfrm>
        </p:spPr>
        <p:txBody>
          <a:bodyPr>
            <a:normAutofit/>
          </a:bodyPr>
          <a:lstStyle/>
          <a:p>
            <a:r>
              <a:rPr lang="en-US" sz="2000" b="1" dirty="0">
                <a:solidFill>
                  <a:srgbClr val="000072"/>
                </a:solidFill>
                <a:latin typeface="+mn-lt"/>
              </a:rPr>
              <a:t>Review questions to help you prepare to conduct the Hydrosphere Salinity  Protocol</a:t>
            </a:r>
          </a:p>
        </p:txBody>
      </p:sp>
      <p:sp>
        <p:nvSpPr>
          <p:cNvPr id="3" name="Content Placeholder 2"/>
          <p:cNvSpPr>
            <a:spLocks noGrp="1"/>
          </p:cNvSpPr>
          <p:nvPr>
            <p:ph sz="half" idx="1"/>
          </p:nvPr>
        </p:nvSpPr>
        <p:spPr>
          <a:xfrm>
            <a:off x="1344536" y="1889954"/>
            <a:ext cx="7170814" cy="4351338"/>
          </a:xfrm>
        </p:spPr>
        <p:txBody>
          <a:bodyPr>
            <a:normAutofit fontScale="62500" lnSpcReduction="20000"/>
          </a:bodyPr>
          <a:lstStyle/>
          <a:p>
            <a:pPr marL="342900" lvl="0" indent="-342900">
              <a:buFont typeface="+mj-lt"/>
              <a:buAutoNum type="arabicPeriod"/>
            </a:pPr>
            <a:r>
              <a:rPr lang="en-US" b="1" dirty="0"/>
              <a:t>What substance is measured in water when using the salinity protocol?</a:t>
            </a:r>
          </a:p>
          <a:p>
            <a:pPr marL="342900" lvl="0" indent="-342900">
              <a:buFont typeface="+mj-lt"/>
              <a:buAutoNum type="arabicPeriod"/>
            </a:pPr>
            <a:r>
              <a:rPr lang="en-US" b="1" dirty="0"/>
              <a:t>What is the average salinity of the ocean, in ppt? </a:t>
            </a:r>
          </a:p>
          <a:p>
            <a:pPr marL="342900" lvl="0" indent="-342900">
              <a:buFont typeface="+mj-lt"/>
              <a:buAutoNum type="arabicPeriod"/>
            </a:pPr>
            <a:r>
              <a:rPr lang="en-US" b="1" dirty="0"/>
              <a:t>Drinking water and fresh water typically have a salinity value of ____ or less.</a:t>
            </a:r>
          </a:p>
          <a:p>
            <a:pPr marL="342900" lvl="0" indent="-342900">
              <a:buFont typeface="+mj-lt"/>
              <a:buAutoNum type="arabicPeriod"/>
            </a:pPr>
            <a:r>
              <a:rPr lang="en-US" b="1" dirty="0"/>
              <a:t>What environmental factors influence water salinity ?  </a:t>
            </a:r>
          </a:p>
          <a:p>
            <a:pPr marL="342900" lvl="0" indent="-342900">
              <a:buFont typeface="+mj-lt"/>
              <a:buAutoNum type="arabicPeriod"/>
            </a:pPr>
            <a:r>
              <a:rPr lang="en-US" b="1" dirty="0"/>
              <a:t>What other GLOBE protocol measurement is related to salinity and is measured in µS/cm?</a:t>
            </a:r>
          </a:p>
          <a:p>
            <a:pPr marL="342900" lvl="0" indent="-342900">
              <a:buFont typeface="+mj-lt"/>
              <a:buAutoNum type="arabicPeriod"/>
            </a:pPr>
            <a:r>
              <a:rPr lang="en-US" b="1" dirty="0"/>
              <a:t>How do you use a hydrometer? How do you read a hydrometer?</a:t>
            </a:r>
          </a:p>
          <a:p>
            <a:pPr marL="342900" lvl="0" indent="-342900">
              <a:buFont typeface="+mj-lt"/>
              <a:buAutoNum type="arabicPeriod"/>
            </a:pPr>
            <a:r>
              <a:rPr lang="en-US" b="1" dirty="0"/>
              <a:t>What are the safety precautions you should take when doing any of the hydrology protocols?</a:t>
            </a:r>
          </a:p>
          <a:p>
            <a:pPr marL="342900" lvl="0" indent="-342900">
              <a:buFont typeface="+mj-lt"/>
              <a:buAutoNum type="arabicPeriod"/>
            </a:pPr>
            <a:r>
              <a:rPr lang="en-US" b="1" dirty="0"/>
              <a:t>What is the acceptable range of error of the three replicate samples you take, in ppt? </a:t>
            </a:r>
          </a:p>
          <a:p>
            <a:pPr marL="342900" lvl="0" indent="-342900">
              <a:buFont typeface="+mj-lt"/>
              <a:buAutoNum type="arabicPeriod"/>
            </a:pPr>
            <a:r>
              <a:rPr lang="en-US" b="1" dirty="0"/>
              <a:t>What procedure do you need to complete before starting the Salinity protocol? </a:t>
            </a:r>
          </a:p>
          <a:p>
            <a:pPr marL="342900" lvl="0" indent="-342900">
              <a:buFont typeface="+mj-lt"/>
              <a:buAutoNum type="arabicPeriod"/>
            </a:pPr>
            <a:r>
              <a:rPr lang="en-US" b="1" dirty="0"/>
              <a:t>Fill in the equation:  Salinity (ppt) = __________(ppt) x 1.80655</a:t>
            </a:r>
          </a:p>
          <a:p>
            <a:endParaRPr lang="en-US" dirty="0"/>
          </a:p>
        </p:txBody>
      </p:sp>
    </p:spTree>
    <p:extLst>
      <p:ext uri="{BB962C8B-B14F-4D97-AF65-F5344CB8AC3E}">
        <p14:creationId xmlns:p14="http://schemas.microsoft.com/office/powerpoint/2010/main" val="734755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9904EEA-5274-754B-9601-B82B3A188726}" type="slidenum">
              <a:rPr lang="en-US" smtClean="0"/>
              <a:t>63</a:t>
            </a:fld>
            <a:endParaRPr lang="en-US" dirty="0"/>
          </a:p>
        </p:txBody>
      </p:sp>
      <p:pic>
        <p:nvPicPr>
          <p:cNvPr id="9" name="Content Placeholder 8" descr="Banner: Water Salinity Protocol "/>
          <p:cNvPicPr>
            <a:picLocks noChangeAspect="1"/>
          </p:cNvPicPr>
          <p:nvPr/>
        </p:nvPicPr>
        <p:blipFill>
          <a:blip r:embed="rId2"/>
          <a:stretch>
            <a:fillRect/>
          </a:stretch>
        </p:blipFill>
        <p:spPr>
          <a:xfrm>
            <a:off x="1146492" y="0"/>
            <a:ext cx="8034387" cy="983673"/>
          </a:xfrm>
          <a:prstGeom prst="rect">
            <a:avLst/>
          </a:prstGeom>
        </p:spPr>
      </p:pic>
      <p:pic>
        <p:nvPicPr>
          <p:cNvPr id="8" name="Content Placeholder 12" descr="Menu: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88"/>
            <a:ext cx="1147396" cy="6884376"/>
          </a:xfrm>
          <a:prstGeom prst="rect">
            <a:avLst/>
          </a:prstGeom>
        </p:spPr>
      </p:pic>
      <p:sp>
        <p:nvSpPr>
          <p:cNvPr id="2" name="Title 1"/>
          <p:cNvSpPr>
            <a:spLocks noGrp="1"/>
          </p:cNvSpPr>
          <p:nvPr>
            <p:ph type="title"/>
          </p:nvPr>
        </p:nvSpPr>
        <p:spPr>
          <a:xfrm>
            <a:off x="1228456" y="715985"/>
            <a:ext cx="7886700" cy="1325563"/>
          </a:xfrm>
        </p:spPr>
        <p:txBody>
          <a:bodyPr>
            <a:normAutofit/>
          </a:bodyPr>
          <a:lstStyle/>
          <a:p>
            <a:r>
              <a:rPr lang="en-US" sz="2800" b="1" dirty="0">
                <a:solidFill>
                  <a:srgbClr val="000072"/>
                </a:solidFill>
                <a:latin typeface="+mn-lt"/>
              </a:rPr>
              <a:t>Are you Ready to Take the Quiz?</a:t>
            </a:r>
          </a:p>
        </p:txBody>
      </p:sp>
      <p:sp>
        <p:nvSpPr>
          <p:cNvPr id="3" name="Content Placeholder 2"/>
          <p:cNvSpPr>
            <a:spLocks noGrp="1"/>
          </p:cNvSpPr>
          <p:nvPr>
            <p:ph sz="half" idx="1"/>
          </p:nvPr>
        </p:nvSpPr>
        <p:spPr>
          <a:xfrm>
            <a:off x="1344536" y="1889954"/>
            <a:ext cx="7170814" cy="4351338"/>
          </a:xfrm>
        </p:spPr>
        <p:txBody>
          <a:bodyPr>
            <a:normAutofit fontScale="92500" lnSpcReduction="10000"/>
          </a:bodyPr>
          <a:lstStyle/>
          <a:p>
            <a:r>
              <a:rPr lang="en-US" dirty="0">
                <a:solidFill>
                  <a:srgbClr val="000000"/>
                </a:solidFill>
              </a:rPr>
              <a:t>You have now completed the slide set. If you are ready to take the quiz, sign on and take the quiz corresponding to </a:t>
            </a:r>
            <a:r>
              <a:rPr lang="en-US" b="1" dirty="0">
                <a:solidFill>
                  <a:srgbClr val="000072"/>
                </a:solidFill>
              </a:rPr>
              <a:t>Water Salinity Protocol Using a Hydrometer</a:t>
            </a:r>
            <a:r>
              <a:rPr lang="en-US" b="1" dirty="0">
                <a:solidFill>
                  <a:srgbClr val="055000"/>
                </a:solidFill>
              </a:rPr>
              <a:t>.</a:t>
            </a:r>
          </a:p>
          <a:p>
            <a:endParaRPr lang="en-US" dirty="0">
              <a:solidFill>
                <a:srgbClr val="000000"/>
              </a:solidFill>
            </a:endParaRPr>
          </a:p>
          <a:p>
            <a:r>
              <a:rPr lang="en-US" dirty="0">
                <a:solidFill>
                  <a:srgbClr val="000000"/>
                </a:solidFill>
              </a:rPr>
              <a:t>You can also review the slide stack, post questions on the discussion board, or look at the FAQs on the next page. </a:t>
            </a:r>
          </a:p>
          <a:p>
            <a:endParaRPr lang="en-US" dirty="0">
              <a:solidFill>
                <a:srgbClr val="000000"/>
              </a:solidFill>
            </a:endParaRPr>
          </a:p>
          <a:p>
            <a:r>
              <a:rPr lang="en-US" dirty="0">
                <a:solidFill>
                  <a:srgbClr val="000000"/>
                </a:solidFill>
              </a:rPr>
              <a:t>When you pass the quiz, you are ready to take </a:t>
            </a:r>
            <a:r>
              <a:rPr lang="en-US" b="1" dirty="0">
                <a:solidFill>
                  <a:srgbClr val="000072"/>
                </a:solidFill>
              </a:rPr>
              <a:t>Water Salinity </a:t>
            </a:r>
            <a:r>
              <a:rPr lang="en-US" dirty="0">
                <a:solidFill>
                  <a:srgbClr val="000000"/>
                </a:solidFill>
              </a:rPr>
              <a:t>measurements! </a:t>
            </a:r>
          </a:p>
          <a:p>
            <a:endParaRPr lang="en-US" dirty="0"/>
          </a:p>
        </p:txBody>
      </p:sp>
      <p:pic>
        <p:nvPicPr>
          <p:cNvPr id="6" name="Picture 5" descr="watermark illustration of a stream surrounded by rushes as an artistic background for the text."/>
          <p:cNvPicPr>
            <a:picLocks noChangeAspect="1"/>
          </p:cNvPicPr>
          <p:nvPr/>
        </p:nvPicPr>
        <p:blipFill>
          <a:blip r:embed="rId4">
            <a:alphaModFix amt="19000"/>
            <a:extLst>
              <a:ext uri="{28A0092B-C50C-407E-A947-70E740481C1C}">
                <a14:useLocalDpi xmlns:a14="http://schemas.microsoft.com/office/drawing/2010/main" val="0"/>
              </a:ext>
            </a:extLst>
          </a:blip>
          <a:stretch>
            <a:fillRect/>
          </a:stretch>
        </p:blipFill>
        <p:spPr>
          <a:xfrm>
            <a:off x="1145753" y="1728833"/>
            <a:ext cx="7998247" cy="5129167"/>
          </a:xfrm>
          <a:prstGeom prst="rect">
            <a:avLst/>
          </a:prstGeom>
        </p:spPr>
      </p:pic>
    </p:spTree>
    <p:extLst>
      <p:ext uri="{BB962C8B-B14F-4D97-AF65-F5344CB8AC3E}">
        <p14:creationId xmlns:p14="http://schemas.microsoft.com/office/powerpoint/2010/main" val="6214927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9904EEA-5274-754B-9601-B82B3A188726}" type="slidenum">
              <a:rPr lang="en-US" smtClean="0"/>
              <a:t>64</a:t>
            </a:fld>
            <a:endParaRPr lang="en-US" dirty="0"/>
          </a:p>
        </p:txBody>
      </p:sp>
      <p:pic>
        <p:nvPicPr>
          <p:cNvPr id="3" name="Content Placeholder 2" descr="Banner: Water Salinity Protocol "/>
          <p:cNvPicPr>
            <a:picLocks noGrp="1" noChangeAspect="1"/>
          </p:cNvPicPr>
          <p:nvPr>
            <p:ph sz="half" idx="2"/>
          </p:nvPr>
        </p:nvPicPr>
        <p:blipFill>
          <a:blip r:embed="rId3"/>
          <a:stretch>
            <a:fillRect/>
          </a:stretch>
        </p:blipFill>
        <p:spPr>
          <a:xfrm>
            <a:off x="1162904" y="13855"/>
            <a:ext cx="7974327" cy="1007884"/>
          </a:xfrm>
        </p:spPr>
      </p:pic>
      <p:pic>
        <p:nvPicPr>
          <p:cNvPr id="9" name="Content Placeholder 14" descr="Menu: Additional Resour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156137" cy="6858000"/>
          </a:xfrm>
          <a:prstGeom prst="rect">
            <a:avLst/>
          </a:prstGeom>
        </p:spPr>
      </p:pic>
      <p:sp>
        <p:nvSpPr>
          <p:cNvPr id="7" name="Title 6"/>
          <p:cNvSpPr>
            <a:spLocks noGrp="1"/>
          </p:cNvSpPr>
          <p:nvPr>
            <p:ph type="title"/>
          </p:nvPr>
        </p:nvSpPr>
        <p:spPr>
          <a:xfrm>
            <a:off x="1335352" y="1052306"/>
            <a:ext cx="7886700" cy="1325563"/>
          </a:xfrm>
        </p:spPr>
        <p:txBody>
          <a:bodyPr>
            <a:normAutofit/>
          </a:bodyPr>
          <a:lstStyle/>
          <a:p>
            <a:r>
              <a:rPr lang="en-US" sz="3600" b="1" dirty="0">
                <a:solidFill>
                  <a:srgbClr val="000090"/>
                </a:solidFill>
                <a:latin typeface="+mn-lt"/>
              </a:rPr>
              <a:t>FAQ:  Frequently Asked Questions</a:t>
            </a:r>
            <a:br>
              <a:rPr lang="en-US" sz="4000" b="1" dirty="0">
                <a:solidFill>
                  <a:srgbClr val="000090"/>
                </a:solidFill>
              </a:rPr>
            </a:br>
            <a:endParaRPr lang="en-US" dirty="0"/>
          </a:p>
        </p:txBody>
      </p:sp>
      <p:sp>
        <p:nvSpPr>
          <p:cNvPr id="11" name="Content Placeholder 10"/>
          <p:cNvSpPr>
            <a:spLocks noGrp="1"/>
          </p:cNvSpPr>
          <p:nvPr>
            <p:ph sz="half" idx="1"/>
          </p:nvPr>
        </p:nvSpPr>
        <p:spPr>
          <a:xfrm>
            <a:off x="1335352" y="1904552"/>
            <a:ext cx="7510785" cy="4351338"/>
          </a:xfrm>
        </p:spPr>
        <p:txBody>
          <a:bodyPr>
            <a:normAutofit/>
          </a:bodyPr>
          <a:lstStyle/>
          <a:p>
            <a:pPr marL="0" indent="0">
              <a:buNone/>
            </a:pPr>
            <a:r>
              <a:rPr lang="en-US" sz="1900" b="1" dirty="0">
                <a:solidFill>
                  <a:srgbClr val="000090"/>
                </a:solidFill>
              </a:rPr>
              <a:t>Why does the standard for the salinity titration methods measures 38.6 ppt while the standard for the hydrometer method measures 35 ppt? The standards are made exactly the same way.</a:t>
            </a:r>
          </a:p>
          <a:p>
            <a:pPr marL="0" indent="0">
              <a:buNone/>
            </a:pPr>
            <a:endParaRPr lang="en-US" sz="1900" b="1" dirty="0">
              <a:solidFill>
                <a:srgbClr val="000090"/>
              </a:solidFill>
            </a:endParaRPr>
          </a:p>
          <a:p>
            <a:pPr marL="0" indent="0">
              <a:buNone/>
            </a:pPr>
            <a:r>
              <a:rPr lang="en-US" sz="1700" dirty="0"/>
              <a:t>The hydrometer measurement is based on the actual density of the ocean water. In the titration measurement, you are only measuring chlorine. In seawater, there is a constant ratio between chlorine and other anions, which is taken into account in the values you get when you measure the salinity of ocean water. These other anions are not present in the standard. To calculate the seawater salinity from 17.5 g NaCl in 500 mL (35 ppt NaCl), you need to take into account the molecular composition of NaCl. The ratio of the molecular weight of Cl to NaCl is 0.61. So, 35 ppt x 0.61 = 21.35 ppt chlorinity of the sample. The kits have been designed to use the constant ratio of chlorine and other anions to convert the chlorinity value to a salinity value. To do this, the ppt chlorinity value (here it is 21.35) is multiplied by a conversion constant of 1.80655. 21.35 ppt x 1.80655 = 38.6 ppt.</a:t>
            </a:r>
          </a:p>
          <a:p>
            <a:endParaRPr lang="en-US" dirty="0"/>
          </a:p>
        </p:txBody>
      </p:sp>
    </p:spTree>
    <p:extLst>
      <p:ext uri="{BB962C8B-B14F-4D97-AF65-F5344CB8AC3E}">
        <p14:creationId xmlns:p14="http://schemas.microsoft.com/office/powerpoint/2010/main" val="3719283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9904EEA-5274-754B-9601-B82B3A188726}" type="slidenum">
              <a:rPr lang="en-US" smtClean="0"/>
              <a:t>65</a:t>
            </a:fld>
            <a:endParaRPr lang="en-US" dirty="0"/>
          </a:p>
        </p:txBody>
      </p:sp>
      <p:pic>
        <p:nvPicPr>
          <p:cNvPr id="8" name="Content Placeholder 2" descr="Banner: Water Salinity Protocol "/>
          <p:cNvPicPr>
            <a:picLocks noChangeAspect="1"/>
          </p:cNvPicPr>
          <p:nvPr/>
        </p:nvPicPr>
        <p:blipFill>
          <a:blip r:embed="rId3"/>
          <a:stretch>
            <a:fillRect/>
          </a:stretch>
        </p:blipFill>
        <p:spPr>
          <a:xfrm>
            <a:off x="1162904" y="13855"/>
            <a:ext cx="7974327" cy="1007884"/>
          </a:xfrm>
          <a:prstGeom prst="rect">
            <a:avLst/>
          </a:prstGeom>
        </p:spPr>
      </p:pic>
      <p:pic>
        <p:nvPicPr>
          <p:cNvPr id="9" name="Content Placeholder 14" descr="Menu: Additional Resour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156137" cy="6858000"/>
          </a:xfrm>
          <a:prstGeom prst="rect">
            <a:avLst/>
          </a:prstGeom>
        </p:spPr>
      </p:pic>
      <p:sp>
        <p:nvSpPr>
          <p:cNvPr id="7" name="Title 6"/>
          <p:cNvSpPr>
            <a:spLocks noGrp="1"/>
          </p:cNvSpPr>
          <p:nvPr>
            <p:ph type="title"/>
          </p:nvPr>
        </p:nvSpPr>
        <p:spPr>
          <a:xfrm>
            <a:off x="1335352" y="1241770"/>
            <a:ext cx="7886700" cy="1325563"/>
          </a:xfrm>
        </p:spPr>
        <p:txBody>
          <a:bodyPr>
            <a:normAutofit fontScale="90000"/>
          </a:bodyPr>
          <a:lstStyle/>
          <a:p>
            <a:r>
              <a:rPr lang="en-US" sz="3600" b="1" dirty="0">
                <a:solidFill>
                  <a:srgbClr val="000072"/>
                </a:solidFill>
                <a:latin typeface="+mn-lt"/>
              </a:rPr>
              <a:t>Questions for Further Investigation</a:t>
            </a:r>
            <a:br>
              <a:rPr lang="en-US" sz="3600" b="1" dirty="0">
                <a:solidFill>
                  <a:srgbClr val="000072"/>
                </a:solidFill>
              </a:rPr>
            </a:br>
            <a:br>
              <a:rPr lang="en-US" sz="4000" b="1" dirty="0">
                <a:solidFill>
                  <a:srgbClr val="000090"/>
                </a:solidFill>
              </a:rPr>
            </a:br>
            <a:endParaRPr lang="en-US" dirty="0"/>
          </a:p>
        </p:txBody>
      </p:sp>
      <p:sp>
        <p:nvSpPr>
          <p:cNvPr id="11" name="Content Placeholder 10"/>
          <p:cNvSpPr>
            <a:spLocks noGrp="1"/>
          </p:cNvSpPr>
          <p:nvPr>
            <p:ph sz="half" idx="1"/>
          </p:nvPr>
        </p:nvSpPr>
        <p:spPr>
          <a:xfrm>
            <a:off x="1335352" y="1904552"/>
            <a:ext cx="7510785" cy="4953448"/>
          </a:xfrm>
        </p:spPr>
        <p:txBody>
          <a:bodyPr>
            <a:normAutofit fontScale="62500" lnSpcReduction="20000"/>
          </a:bodyPr>
          <a:lstStyle/>
          <a:p>
            <a:pPr marL="285750" indent="-285750">
              <a:buFont typeface="Arial"/>
              <a:buChar char="•"/>
            </a:pPr>
            <a:r>
              <a:rPr lang="en-US" sz="2600" dirty="0"/>
              <a:t>Would brackish water be good to use for irrigation? Why or why not?</a:t>
            </a:r>
          </a:p>
          <a:p>
            <a:pPr marL="285750" indent="-285750">
              <a:buFont typeface="Arial"/>
              <a:buChar char="•"/>
            </a:pPr>
            <a:endParaRPr lang="en-US" sz="2600" dirty="0"/>
          </a:p>
          <a:p>
            <a:pPr marL="285750" indent="-285750">
              <a:buFont typeface="Arial"/>
              <a:buChar char="•"/>
            </a:pPr>
            <a:r>
              <a:rPr lang="en-US" sz="2600" dirty="0"/>
              <a:t>Why do all of Earth’s oceans have approximately the same salinity (35 ppt)?</a:t>
            </a:r>
          </a:p>
          <a:p>
            <a:pPr marL="285750" indent="-285750">
              <a:buFont typeface="Arial"/>
              <a:buChar char="•"/>
            </a:pPr>
            <a:endParaRPr lang="en-US" sz="2600" dirty="0"/>
          </a:p>
          <a:p>
            <a:pPr marL="285750" indent="-285750">
              <a:buFont typeface="Arial"/>
              <a:buChar char="•"/>
            </a:pPr>
            <a:r>
              <a:rPr lang="en-US" sz="2600" dirty="0"/>
              <a:t>How might a rise in ocean level affect estuary and bay areas?</a:t>
            </a:r>
          </a:p>
          <a:p>
            <a:pPr marL="285750" indent="-285750">
              <a:buFont typeface="Arial"/>
              <a:buChar char="•"/>
            </a:pPr>
            <a:endParaRPr lang="en-US" sz="2600" dirty="0"/>
          </a:p>
          <a:p>
            <a:pPr marL="285750" indent="-285750">
              <a:buFont typeface="Arial"/>
              <a:buChar char="•"/>
            </a:pPr>
            <a:r>
              <a:rPr lang="en-US" sz="2600" dirty="0"/>
              <a:t>How does salinity at your site compare to salinity at other sites at the same and different latitudes?</a:t>
            </a:r>
          </a:p>
          <a:p>
            <a:pPr marL="285750" indent="-285750">
              <a:buFont typeface="Arial"/>
              <a:buChar char="•"/>
            </a:pPr>
            <a:endParaRPr lang="en-US" sz="2600" dirty="0"/>
          </a:p>
          <a:p>
            <a:pPr marL="285750" indent="-285750">
              <a:buFont typeface="Arial"/>
              <a:buChar char="•"/>
            </a:pPr>
            <a:r>
              <a:rPr lang="en-US" sz="2600" dirty="0"/>
              <a:t>How does outflow of freshwater from nearby rivers influence salinity at your site?</a:t>
            </a:r>
          </a:p>
          <a:p>
            <a:pPr marL="285750" indent="-285750">
              <a:buFont typeface="Arial"/>
              <a:buChar char="•"/>
            </a:pPr>
            <a:endParaRPr lang="en-US" sz="2600" dirty="0"/>
          </a:p>
          <a:p>
            <a:pPr marL="285750" indent="-285750">
              <a:buFont typeface="Arial"/>
              <a:buChar char="•"/>
            </a:pPr>
            <a:r>
              <a:rPr lang="en-US" sz="2600" dirty="0"/>
              <a:t>Are there seasonal patterns of river water use in your area?</a:t>
            </a:r>
          </a:p>
          <a:p>
            <a:pPr marL="285750" indent="-285750">
              <a:buFont typeface="Arial"/>
              <a:buChar char="•"/>
            </a:pPr>
            <a:endParaRPr lang="en-US" sz="2600" dirty="0"/>
          </a:p>
          <a:p>
            <a:pPr marL="285750" indent="-285750">
              <a:buFont typeface="Arial"/>
              <a:buChar char="•"/>
            </a:pPr>
            <a:r>
              <a:rPr lang="en-US" sz="2600" dirty="0"/>
              <a:t>Would you expect to find seasonal changes in salinity levels at your site?</a:t>
            </a:r>
          </a:p>
          <a:p>
            <a:pPr marL="285750" indent="-285750">
              <a:buFont typeface="Arial"/>
              <a:buChar char="•"/>
            </a:pPr>
            <a:endParaRPr lang="en-US" sz="2600" dirty="0"/>
          </a:p>
          <a:p>
            <a:pPr marL="285750" indent="-285750">
              <a:buFont typeface="Arial"/>
              <a:buChar char="•"/>
            </a:pPr>
            <a:r>
              <a:rPr lang="en-US" sz="2600" dirty="0"/>
              <a:t>How does salinity vary with average monthly air temperature at your site?</a:t>
            </a:r>
          </a:p>
          <a:p>
            <a:endParaRPr lang="en-US" dirty="0"/>
          </a:p>
        </p:txBody>
      </p:sp>
    </p:spTree>
    <p:extLst>
      <p:ext uri="{BB962C8B-B14F-4D97-AF65-F5344CB8AC3E}">
        <p14:creationId xmlns:p14="http://schemas.microsoft.com/office/powerpoint/2010/main" val="2019616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9904EEA-5274-754B-9601-B82B3A188726}" type="slidenum">
              <a:rPr lang="en-US" smtClean="0"/>
              <a:t>66</a:t>
            </a:fld>
            <a:endParaRPr lang="en-US" dirty="0"/>
          </a:p>
        </p:txBody>
      </p:sp>
      <p:pic>
        <p:nvPicPr>
          <p:cNvPr id="10" name="Content Placeholder 2" descr="Banner: Water Salinity Protocol "/>
          <p:cNvPicPr>
            <a:picLocks noGrp="1" noChangeAspect="1"/>
          </p:cNvPicPr>
          <p:nvPr>
            <p:ph sz="half" idx="2"/>
          </p:nvPr>
        </p:nvPicPr>
        <p:blipFill>
          <a:blip r:embed="rId3"/>
          <a:stretch>
            <a:fillRect/>
          </a:stretch>
        </p:blipFill>
        <p:spPr>
          <a:xfrm>
            <a:off x="1162904" y="13855"/>
            <a:ext cx="7974327" cy="1007884"/>
          </a:xfrm>
        </p:spPr>
      </p:pic>
      <p:pic>
        <p:nvPicPr>
          <p:cNvPr id="9" name="Content Placeholder 14" descr="Menu: Additional Resour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156137" cy="6858000"/>
          </a:xfrm>
          <a:prstGeom prst="rect">
            <a:avLst/>
          </a:prstGeom>
        </p:spPr>
      </p:pic>
      <p:sp>
        <p:nvSpPr>
          <p:cNvPr id="7" name="Title 6"/>
          <p:cNvSpPr>
            <a:spLocks noGrp="1"/>
          </p:cNvSpPr>
          <p:nvPr>
            <p:ph type="title"/>
          </p:nvPr>
        </p:nvSpPr>
        <p:spPr>
          <a:xfrm>
            <a:off x="1257300" y="1221892"/>
            <a:ext cx="7886700" cy="1325563"/>
          </a:xfrm>
        </p:spPr>
        <p:txBody>
          <a:bodyPr>
            <a:normAutofit fontScale="90000"/>
          </a:bodyPr>
          <a:lstStyle/>
          <a:p>
            <a:r>
              <a:rPr lang="en-US" sz="3100" b="1" dirty="0">
                <a:solidFill>
                  <a:srgbClr val="000072"/>
                </a:solidFill>
                <a:latin typeface="+mn-lt"/>
              </a:rPr>
              <a:t>We want your Feedback! </a:t>
            </a:r>
            <a:br>
              <a:rPr lang="en-US" sz="3600" b="1" dirty="0">
                <a:solidFill>
                  <a:srgbClr val="000072"/>
                </a:solidFill>
              </a:rPr>
            </a:br>
            <a:br>
              <a:rPr lang="en-US" sz="4000" b="1" dirty="0">
                <a:solidFill>
                  <a:srgbClr val="000090"/>
                </a:solidFill>
              </a:rPr>
            </a:br>
            <a:endParaRPr lang="en-US" dirty="0"/>
          </a:p>
        </p:txBody>
      </p:sp>
      <p:sp>
        <p:nvSpPr>
          <p:cNvPr id="11" name="Content Placeholder 10"/>
          <p:cNvSpPr>
            <a:spLocks noGrp="1"/>
          </p:cNvSpPr>
          <p:nvPr>
            <p:ph sz="half" idx="1"/>
          </p:nvPr>
        </p:nvSpPr>
        <p:spPr>
          <a:xfrm>
            <a:off x="1335352" y="1610139"/>
            <a:ext cx="7510785" cy="5247861"/>
          </a:xfrm>
        </p:spPr>
        <p:txBody>
          <a:bodyPr>
            <a:normAutofit lnSpcReduction="10000"/>
          </a:bodyPr>
          <a:lstStyle/>
          <a:p>
            <a:pPr marL="0" indent="0">
              <a:buNone/>
            </a:pPr>
            <a:r>
              <a:rPr lang="en-US" sz="1600" dirty="0"/>
              <a:t>Please provide us with feedback about this module. This is a community project and we welcome your comments, suggestions and edits! Comment here:  </a:t>
            </a:r>
            <a:r>
              <a:rPr lang="en-US" sz="1600" dirty="0">
                <a:hlinkClick r:id="rId5"/>
              </a:rPr>
              <a:t>eTraining Feedback</a:t>
            </a:r>
            <a:endParaRPr lang="en-US" sz="1600" dirty="0"/>
          </a:p>
          <a:p>
            <a:pPr marL="0" indent="0">
              <a:buNone/>
            </a:pPr>
            <a:r>
              <a:rPr lang="en-US" sz="1600" dirty="0"/>
              <a:t>Questions about module content? Contact GLOBE: </a:t>
            </a:r>
            <a:r>
              <a:rPr lang="en-US" sz="1600" dirty="0">
                <a:hlinkClick r:id="rId6"/>
              </a:rPr>
              <a:t>help@globe.gov</a:t>
            </a:r>
            <a:endParaRPr lang="en-US" sz="1600" dirty="0"/>
          </a:p>
          <a:p>
            <a:pPr marL="0" indent="0">
              <a:buNone/>
            </a:pPr>
            <a:r>
              <a:rPr lang="en-US" sz="2400" b="1" dirty="0">
                <a:solidFill>
                  <a:srgbClr val="002060"/>
                </a:solidFill>
              </a:rPr>
              <a:t>Credits:</a:t>
            </a:r>
          </a:p>
          <a:p>
            <a:pPr marL="0" indent="0">
              <a:buNone/>
            </a:pPr>
            <a:r>
              <a:rPr lang="en-US" sz="1600" b="1" dirty="0"/>
              <a:t>Slides:  </a:t>
            </a:r>
          </a:p>
          <a:p>
            <a:pPr marL="0" indent="0">
              <a:lnSpc>
                <a:spcPct val="100000"/>
              </a:lnSpc>
              <a:buNone/>
            </a:pPr>
            <a:r>
              <a:rPr lang="en-US" sz="1600" dirty="0"/>
              <a:t>Russanne Low, Ph.D., University of Nebraska-Lincoln, USA </a:t>
            </a:r>
          </a:p>
          <a:p>
            <a:pPr marL="0" indent="0">
              <a:lnSpc>
                <a:spcPct val="100000"/>
              </a:lnSpc>
              <a:buNone/>
            </a:pPr>
            <a:r>
              <a:rPr lang="en-US" sz="1600" dirty="0"/>
              <a:t>Rebecca Boger, Ph.D., Brooklyn College, NYC, USA</a:t>
            </a:r>
          </a:p>
          <a:p>
            <a:pPr marL="0" indent="0">
              <a:buNone/>
            </a:pPr>
            <a:r>
              <a:rPr lang="en-US" sz="1600" b="1" dirty="0"/>
              <a:t>Photos: </a:t>
            </a:r>
            <a:r>
              <a:rPr lang="en-US" sz="1600" dirty="0"/>
              <a:t>Russanne Low</a:t>
            </a:r>
          </a:p>
          <a:p>
            <a:pPr marL="0" indent="0">
              <a:buNone/>
            </a:pPr>
            <a:r>
              <a:rPr lang="en-US" sz="1600" b="1" dirty="0"/>
              <a:t>Art: </a:t>
            </a:r>
            <a:r>
              <a:rPr lang="en-US" sz="1600" dirty="0"/>
              <a:t>Jenn Glaser, </a:t>
            </a:r>
            <a:r>
              <a:rPr lang="en-US" sz="1600" i="1" dirty="0"/>
              <a:t>ScribeArts</a:t>
            </a:r>
          </a:p>
          <a:p>
            <a:pPr marL="0" indent="0">
              <a:buNone/>
            </a:pPr>
            <a:r>
              <a:rPr lang="en-US" sz="1600" b="1" dirty="0"/>
              <a:t>More Information:</a:t>
            </a:r>
          </a:p>
          <a:p>
            <a:pPr marL="0" indent="0">
              <a:buNone/>
            </a:pPr>
            <a:r>
              <a:rPr lang="en-US" sz="1600" b="1" dirty="0">
                <a:hlinkClick r:id="rId7"/>
              </a:rPr>
              <a:t>The GLOBE Program</a:t>
            </a:r>
            <a:r>
              <a:rPr lang="en-US" sz="1600" b="1" dirty="0"/>
              <a:t>, </a:t>
            </a:r>
            <a:r>
              <a:rPr lang="en-US" sz="1600" b="1" dirty="0">
                <a:hlinkClick r:id="rId8"/>
              </a:rPr>
              <a:t>NASA Earth Science </a:t>
            </a:r>
            <a:endParaRPr lang="en-US" sz="1600" b="1" dirty="0"/>
          </a:p>
          <a:p>
            <a:pPr marL="0" indent="0">
              <a:buNone/>
            </a:pPr>
            <a:r>
              <a:rPr lang="en-US" sz="1600" b="1" dirty="0">
                <a:hlinkClick r:id="rId9"/>
              </a:rPr>
              <a:t>NASA Global Climate Change: Vital Signs of the Planet</a:t>
            </a:r>
            <a:endParaRPr lang="en-US" sz="1600" b="1" dirty="0"/>
          </a:p>
          <a:p>
            <a:pPr marL="0" indent="0">
              <a:buNone/>
            </a:pPr>
            <a:r>
              <a:rPr lang="en-US" sz="1600" b="1" dirty="0"/>
              <a:t>The GLOBE Program is sponsored by these organizations: </a:t>
            </a:r>
          </a:p>
          <a:p>
            <a:pPr marL="0" indent="0">
              <a:buNone/>
            </a:pPr>
            <a:endParaRPr lang="en-US" dirty="0"/>
          </a:p>
          <a:p>
            <a:pPr marL="0" indent="0">
              <a:buNone/>
            </a:pPr>
            <a:r>
              <a:rPr lang="en-US" altLang="en-US" sz="1300" i="1" dirty="0">
                <a:solidFill>
                  <a:srgbClr val="000000"/>
                </a:solidFill>
              </a:rPr>
              <a:t>Version 4/29/20. If you edit and modify this slide set for use for educational purposes,  please note “modified by (and your name and date)“ on this page. Thank you.</a:t>
            </a:r>
            <a:endParaRPr lang="en-US" sz="1300" b="1" dirty="0"/>
          </a:p>
          <a:p>
            <a:endParaRPr lang="en-US" i="1" dirty="0"/>
          </a:p>
          <a:p>
            <a:pPr marL="0" indent="0">
              <a:buNone/>
            </a:pPr>
            <a:endParaRPr lang="en-US" dirty="0"/>
          </a:p>
        </p:txBody>
      </p:sp>
      <p:pic>
        <p:nvPicPr>
          <p:cNvPr id="6" name="Picture 5" descr="Logos for NASA, NOAA, NSF and the U.S. Department of Stat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38129" y="5774314"/>
            <a:ext cx="2505227" cy="524283"/>
          </a:xfrm>
          <a:prstGeom prst="rect">
            <a:avLst/>
          </a:prstGeom>
        </p:spPr>
      </p:pic>
    </p:spTree>
    <p:extLst>
      <p:ext uri="{BB962C8B-B14F-4D97-AF65-F5344CB8AC3E}">
        <p14:creationId xmlns:p14="http://schemas.microsoft.com/office/powerpoint/2010/main" val="132471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9904EEA-5274-754B-9601-B82B3A188726}" type="slidenum">
              <a:rPr lang="en-US" smtClean="0"/>
              <a:t>6</a:t>
            </a:fld>
            <a:endParaRPr lang="en-US" dirty="0"/>
          </a:p>
        </p:txBody>
      </p:sp>
      <p:pic>
        <p:nvPicPr>
          <p:cNvPr id="6" name="Content Placeholder 5" descr="Banner: Water Salinity Protocol "/>
          <p:cNvPicPr>
            <a:picLocks noGrp="1" noChangeAspect="1"/>
          </p:cNvPicPr>
          <p:nvPr>
            <p:ph sz="half" idx="2"/>
          </p:nvPr>
        </p:nvPicPr>
        <p:blipFill>
          <a:blip r:embed="rId3"/>
          <a:stretch>
            <a:fillRect/>
          </a:stretch>
        </p:blipFill>
        <p:spPr>
          <a:xfrm>
            <a:off x="1178719" y="-12187"/>
            <a:ext cx="7965282" cy="1054415"/>
          </a:xfrm>
        </p:spPr>
      </p:pic>
      <p:pic>
        <p:nvPicPr>
          <p:cNvPr id="9" name="Content Placeholder 8"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8" y="-14288"/>
            <a:ext cx="1164430" cy="6829586"/>
          </a:xfrm>
          <a:prstGeom prst="rect">
            <a:avLst/>
          </a:prstGeom>
        </p:spPr>
      </p:pic>
      <p:sp>
        <p:nvSpPr>
          <p:cNvPr id="2" name="Title 1"/>
          <p:cNvSpPr>
            <a:spLocks noGrp="1"/>
          </p:cNvSpPr>
          <p:nvPr>
            <p:ph type="title"/>
          </p:nvPr>
        </p:nvSpPr>
        <p:spPr>
          <a:xfrm>
            <a:off x="1257300" y="1030474"/>
            <a:ext cx="7886700" cy="851043"/>
          </a:xfrm>
        </p:spPr>
        <p:txBody>
          <a:bodyPr>
            <a:normAutofit/>
          </a:bodyPr>
          <a:lstStyle/>
          <a:p>
            <a:r>
              <a:rPr lang="en-US" sz="2800" b="1" dirty="0">
                <a:solidFill>
                  <a:srgbClr val="002060"/>
                </a:solidFill>
                <a:latin typeface="+mn-lt"/>
              </a:rPr>
              <a:t>Evaporation, Salt, and Climate Change</a:t>
            </a:r>
          </a:p>
        </p:txBody>
      </p:sp>
      <p:sp>
        <p:nvSpPr>
          <p:cNvPr id="3" name="Content Placeholder 2"/>
          <p:cNvSpPr>
            <a:spLocks noGrp="1"/>
          </p:cNvSpPr>
          <p:nvPr>
            <p:ph sz="half" idx="1"/>
          </p:nvPr>
        </p:nvSpPr>
        <p:spPr>
          <a:xfrm>
            <a:off x="1451804" y="1881517"/>
            <a:ext cx="3452706" cy="2067028"/>
          </a:xfrm>
        </p:spPr>
        <p:txBody>
          <a:bodyPr>
            <a:noAutofit/>
          </a:bodyPr>
          <a:lstStyle/>
          <a:p>
            <a:pPr marL="0" indent="0">
              <a:buNone/>
            </a:pPr>
            <a:r>
              <a:rPr lang="en-US" sz="1400" dirty="0"/>
              <a:t>Recent studies have shown Earth's water cycle is speeding up in response to climate change, which affects global precipitation patterns. Currently, scientists study the water cycle by making inferences from measurements of how much water is discharged from rivers and by measuring precipitation and evaporation rates using satellites like NASA's Tropical Rainfall Measuring Mission. </a:t>
            </a:r>
            <a:br>
              <a:rPr lang="en-US" sz="1400" dirty="0"/>
            </a:br>
            <a:br>
              <a:rPr lang="en-US" sz="1400" dirty="0"/>
            </a:br>
            <a:r>
              <a:rPr lang="en-US" sz="1400" dirty="0"/>
              <a:t>About 80 percent of Earth's water cycle takes place over the ocean. By measuring ocean surface salinity, Aquarius tracks how the water cycle is changing in response to climate change.</a:t>
            </a:r>
          </a:p>
          <a:p>
            <a:pPr marL="0" indent="0">
              <a:buNone/>
            </a:pPr>
            <a:r>
              <a:rPr lang="en-US" sz="1400" dirty="0"/>
              <a:t>Find out more about the role of the ocean’s salinity in ocean circulation and climate change here:</a:t>
            </a:r>
          </a:p>
          <a:p>
            <a:pPr marL="0" indent="0">
              <a:buNone/>
            </a:pPr>
            <a:r>
              <a:rPr lang="en-US" sz="1400" dirty="0">
                <a:hlinkClick r:id="rId5"/>
              </a:rPr>
              <a:t>Aquarius Satellite: Sea Surface Salinity from Space</a:t>
            </a:r>
            <a:endParaRPr lang="en-US" sz="1400" dirty="0"/>
          </a:p>
        </p:txBody>
      </p:sp>
      <p:pic>
        <p:nvPicPr>
          <p:cNvPr id="11" name="Content Placeholder 5" descr="Scientific visualization of ocean salinity as sensed remotely by the Aquarius satellit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9014" y="1881517"/>
            <a:ext cx="3824015" cy="3482465"/>
          </a:xfrm>
          <a:prstGeom prst="rect">
            <a:avLst/>
          </a:prstGeom>
        </p:spPr>
      </p:pic>
      <p:sp>
        <p:nvSpPr>
          <p:cNvPr id="7" name="TextBox 6"/>
          <p:cNvSpPr txBox="1"/>
          <p:nvPr/>
        </p:nvSpPr>
        <p:spPr>
          <a:xfrm>
            <a:off x="5223163" y="5500255"/>
            <a:ext cx="3699865" cy="461665"/>
          </a:xfrm>
          <a:prstGeom prst="rect">
            <a:avLst/>
          </a:prstGeom>
          <a:noFill/>
        </p:spPr>
        <p:txBody>
          <a:bodyPr wrap="square" rtlCol="0">
            <a:spAutoFit/>
          </a:bodyPr>
          <a:lstStyle/>
          <a:p>
            <a:r>
              <a:rPr lang="en-US" sz="1200" i="1" dirty="0"/>
              <a:t>Scientific visualization of ocean salinity as sensed remotely by the Aquarius satellite. Source: NASA</a:t>
            </a:r>
            <a:r>
              <a:rPr lang="en-US" sz="1200" dirty="0"/>
              <a:t>.</a:t>
            </a:r>
          </a:p>
        </p:txBody>
      </p:sp>
    </p:spTree>
    <p:extLst>
      <p:ext uri="{BB962C8B-B14F-4D97-AF65-F5344CB8AC3E}">
        <p14:creationId xmlns:p14="http://schemas.microsoft.com/office/powerpoint/2010/main" val="2057423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904EEA-5274-754B-9601-B82B3A188726}" type="slidenum">
              <a:rPr lang="en-US" smtClean="0"/>
              <a:t>7</a:t>
            </a:fld>
            <a:endParaRPr lang="en-US" dirty="0"/>
          </a:p>
        </p:txBody>
      </p:sp>
      <p:pic>
        <p:nvPicPr>
          <p:cNvPr id="11" name="Content Placeholder 5" descr="Banner: Water Salinity Protocol "/>
          <p:cNvPicPr>
            <a:picLocks noChangeAspect="1"/>
          </p:cNvPicPr>
          <p:nvPr/>
        </p:nvPicPr>
        <p:blipFill>
          <a:blip r:embed="rId3"/>
          <a:stretch>
            <a:fillRect/>
          </a:stretch>
        </p:blipFill>
        <p:spPr>
          <a:xfrm>
            <a:off x="1178719" y="-12187"/>
            <a:ext cx="7965282" cy="1054415"/>
          </a:xfrm>
          <a:prstGeom prst="rect">
            <a:avLst/>
          </a:prstGeom>
        </p:spPr>
      </p:pic>
      <p:pic>
        <p:nvPicPr>
          <p:cNvPr id="9" name="Content Placeholder 8"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8" y="-14288"/>
            <a:ext cx="1164430" cy="6829586"/>
          </a:xfrm>
          <a:prstGeom prst="rect">
            <a:avLst/>
          </a:prstGeom>
        </p:spPr>
      </p:pic>
      <p:sp>
        <p:nvSpPr>
          <p:cNvPr id="2" name="Title 1"/>
          <p:cNvSpPr>
            <a:spLocks noGrp="1"/>
          </p:cNvSpPr>
          <p:nvPr>
            <p:ph type="title"/>
          </p:nvPr>
        </p:nvSpPr>
        <p:spPr>
          <a:xfrm>
            <a:off x="1178718" y="1030474"/>
            <a:ext cx="7886700" cy="753690"/>
          </a:xfrm>
        </p:spPr>
        <p:txBody>
          <a:bodyPr>
            <a:normAutofit/>
          </a:bodyPr>
          <a:lstStyle/>
          <a:p>
            <a:r>
              <a:rPr lang="en-US" sz="2800" b="1" dirty="0">
                <a:solidFill>
                  <a:srgbClr val="002060"/>
                </a:solidFill>
                <a:latin typeface="+mn-lt"/>
              </a:rPr>
              <a:t>Example of Salt Lake: Lake Natron, Tanzania</a:t>
            </a:r>
          </a:p>
        </p:txBody>
      </p:sp>
      <p:sp>
        <p:nvSpPr>
          <p:cNvPr id="3" name="Content Placeholder 2"/>
          <p:cNvSpPr>
            <a:spLocks noGrp="1"/>
          </p:cNvSpPr>
          <p:nvPr>
            <p:ph sz="half" idx="1"/>
          </p:nvPr>
        </p:nvSpPr>
        <p:spPr>
          <a:xfrm>
            <a:off x="1246258" y="1620305"/>
            <a:ext cx="4143160" cy="4351338"/>
          </a:xfrm>
        </p:spPr>
        <p:txBody>
          <a:bodyPr>
            <a:noAutofit/>
          </a:bodyPr>
          <a:lstStyle/>
          <a:p>
            <a:pPr marL="0" indent="0" algn="just">
              <a:buNone/>
            </a:pPr>
            <a:endParaRPr lang="en-US" sz="1400" dirty="0"/>
          </a:p>
          <a:p>
            <a:pPr marL="0" indent="0" algn="just">
              <a:buNone/>
            </a:pPr>
            <a:r>
              <a:rPr lang="en-US" sz="1400" dirty="0"/>
              <a:t>The salinity of a water body increases when evaporation exceeds water input, so salinity can tell us about hydrology as well as changes in climate. Salinity also plays a role in the ecology of a lake. This image of the southern half of Lake Natron shows the characteristic colors of lakes where very high evaporation occurs. </a:t>
            </a:r>
          </a:p>
          <a:p>
            <a:pPr marL="0" indent="0" algn="just">
              <a:buNone/>
            </a:pPr>
            <a:r>
              <a:rPr lang="en-US" sz="1400" dirty="0"/>
              <a:t>As water evaporates during the dry season, salinity levels increase to the point that salt-loving organisms begin to thrive. Salt-loving organisms include some cyanobacteria, tiny bacteria that grow in water and make their own food with photosynthesis as plants do. </a:t>
            </a:r>
          </a:p>
          <a:p>
            <a:pPr marL="0" indent="0" algn="just">
              <a:buNone/>
            </a:pPr>
            <a:r>
              <a:rPr lang="en-US" sz="1400" dirty="0"/>
              <a:t>The red pigment in the cyanobacteria produce the deep reds of the open water of the lake, and orange colors of the shallow parts of the lake. In the inset, numerous, near-white salt-crust “rafts” pepper the shallowest parts of the lake. Bright white clouds are also visible just right of center and on the top margin. The lake is quite shallow, less than three meters deep, and varies in width depending on its water level. In this image, the lake is about ten kilometers wide. </a:t>
            </a:r>
          </a:p>
        </p:txBody>
      </p:sp>
      <p:pic>
        <p:nvPicPr>
          <p:cNvPr id="10" name="Content Placeholder 4" descr="Satellite image of Lake Natron. The image is labeled to show where the water is. On the edge of the water, salt crust is visible, as well as a delta and mudflats.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6687" y="2000558"/>
            <a:ext cx="3259438" cy="2440060"/>
          </a:xfrm>
          <a:prstGeom prst="rect">
            <a:avLst/>
          </a:prstGeom>
        </p:spPr>
      </p:pic>
      <p:sp>
        <p:nvSpPr>
          <p:cNvPr id="4" name="TextBox 3"/>
          <p:cNvSpPr txBox="1"/>
          <p:nvPr/>
        </p:nvSpPr>
        <p:spPr>
          <a:xfrm>
            <a:off x="5566687" y="4585266"/>
            <a:ext cx="3149708" cy="307777"/>
          </a:xfrm>
          <a:prstGeom prst="rect">
            <a:avLst/>
          </a:prstGeom>
          <a:noFill/>
        </p:spPr>
        <p:txBody>
          <a:bodyPr wrap="none" rtlCol="0">
            <a:spAutoFit/>
          </a:bodyPr>
          <a:lstStyle/>
          <a:p>
            <a:r>
              <a:rPr lang="en-US" sz="1400" i="1" dirty="0"/>
              <a:t>Image and Text: NASA Earth Observatory</a:t>
            </a:r>
          </a:p>
        </p:txBody>
      </p:sp>
    </p:spTree>
    <p:extLst>
      <p:ext uri="{BB962C8B-B14F-4D97-AF65-F5344CB8AC3E}">
        <p14:creationId xmlns:p14="http://schemas.microsoft.com/office/powerpoint/2010/main" val="1715710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904EEA-5274-754B-9601-B82B3A188726}" type="slidenum">
              <a:rPr lang="en-US" smtClean="0"/>
              <a:t>8</a:t>
            </a:fld>
            <a:endParaRPr lang="en-US" dirty="0"/>
          </a:p>
        </p:txBody>
      </p:sp>
      <p:pic>
        <p:nvPicPr>
          <p:cNvPr id="12" name="Content Placeholder 8" descr="Banner: Water Salinity Protocol "/>
          <p:cNvPicPr>
            <a:picLocks noGrp="1" noChangeAspect="1"/>
          </p:cNvPicPr>
          <p:nvPr>
            <p:ph sz="half" idx="2"/>
          </p:nvPr>
        </p:nvPicPr>
        <p:blipFill>
          <a:blip r:embed="rId3"/>
          <a:stretch>
            <a:fillRect/>
          </a:stretch>
        </p:blipFill>
        <p:spPr>
          <a:xfrm>
            <a:off x="1146492" y="0"/>
            <a:ext cx="8034387" cy="983673"/>
          </a:xfrm>
        </p:spPr>
      </p:pic>
      <p:pic>
        <p:nvPicPr>
          <p:cNvPr id="9" name="Content Placeholder 8"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8" y="-14288"/>
            <a:ext cx="1164430" cy="6829586"/>
          </a:xfrm>
          <a:prstGeom prst="rect">
            <a:avLst/>
          </a:prstGeom>
        </p:spPr>
      </p:pic>
      <p:sp>
        <p:nvSpPr>
          <p:cNvPr id="2" name="Title 1"/>
          <p:cNvSpPr>
            <a:spLocks noGrp="1"/>
          </p:cNvSpPr>
          <p:nvPr>
            <p:ph type="title"/>
          </p:nvPr>
        </p:nvSpPr>
        <p:spPr>
          <a:xfrm>
            <a:off x="1178718" y="1030474"/>
            <a:ext cx="7886700" cy="753690"/>
          </a:xfrm>
        </p:spPr>
        <p:txBody>
          <a:bodyPr>
            <a:normAutofit/>
          </a:bodyPr>
          <a:lstStyle/>
          <a:p>
            <a:r>
              <a:rPr lang="en-US" sz="2800" b="1" dirty="0">
                <a:solidFill>
                  <a:srgbClr val="002060"/>
                </a:solidFill>
                <a:latin typeface="+mn-lt"/>
              </a:rPr>
              <a:t>Let’s test your knowledge so far! Question 1</a:t>
            </a:r>
          </a:p>
        </p:txBody>
      </p:sp>
      <p:sp>
        <p:nvSpPr>
          <p:cNvPr id="6" name="Content Placeholder 5"/>
          <p:cNvSpPr>
            <a:spLocks noGrp="1"/>
          </p:cNvSpPr>
          <p:nvPr>
            <p:ph sz="half" idx="1"/>
          </p:nvPr>
        </p:nvSpPr>
        <p:spPr>
          <a:xfrm>
            <a:off x="1445078" y="1784164"/>
            <a:ext cx="6604908" cy="4351338"/>
          </a:xfrm>
        </p:spPr>
        <p:txBody>
          <a:bodyPr/>
          <a:lstStyle/>
          <a:p>
            <a:pPr marL="0" indent="0">
              <a:buNone/>
            </a:pPr>
            <a:r>
              <a:rPr lang="en-US" b="1" dirty="0"/>
              <a:t>True or False: </a:t>
            </a:r>
            <a:r>
              <a:rPr lang="en-US" dirty="0"/>
              <a:t>Saline water can hold more oxygen than fresh water at the same pressure and temperature.</a:t>
            </a:r>
          </a:p>
        </p:txBody>
      </p:sp>
    </p:spTree>
    <p:extLst>
      <p:ext uri="{BB962C8B-B14F-4D97-AF65-F5344CB8AC3E}">
        <p14:creationId xmlns:p14="http://schemas.microsoft.com/office/powerpoint/2010/main" val="15272479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1507</TotalTime>
  <Words>6013</Words>
  <Application>Microsoft Macintosh PowerPoint</Application>
  <PresentationFormat>On-screen Show (4:3)</PresentationFormat>
  <Paragraphs>495</Paragraphs>
  <Slides>67</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ＭＳ 明朝</vt:lpstr>
      <vt:lpstr>Arial</vt:lpstr>
      <vt:lpstr>Calibri</vt:lpstr>
      <vt:lpstr>Calibri Light</vt:lpstr>
      <vt:lpstr>Courier New</vt:lpstr>
      <vt:lpstr>Times New Roman</vt:lpstr>
      <vt:lpstr>Wingdings</vt:lpstr>
      <vt:lpstr>Office Theme</vt:lpstr>
      <vt:lpstr>Slide One</vt:lpstr>
      <vt:lpstr>Overview</vt:lpstr>
      <vt:lpstr>The Hydrosphere</vt:lpstr>
      <vt:lpstr>What is Salinity? 1</vt:lpstr>
      <vt:lpstr>What is Salinity? 2</vt:lpstr>
      <vt:lpstr>Why Collect Water Salinity Data? </vt:lpstr>
      <vt:lpstr>Evaporation, Salt, and Climate Change</vt:lpstr>
      <vt:lpstr>Example of Salt Lake: Lake Natron, Tanzania</vt:lpstr>
      <vt:lpstr>Let’s test your knowledge so far! Question 1</vt:lpstr>
      <vt:lpstr>Let’s test your knowledge so far! Answer to Question 1</vt:lpstr>
      <vt:lpstr>Let’s test your knowledge so far! Question 2</vt:lpstr>
      <vt:lpstr>Let’s test your knowledge so far! Answer to Question 2</vt:lpstr>
      <vt:lpstr>Let’s test your knowledge so far! Question 3</vt:lpstr>
      <vt:lpstr>Let’s test your knowledge so far! Answer to Question 3</vt:lpstr>
      <vt:lpstr>Let’s test your knowledge so far! Question 4</vt:lpstr>
      <vt:lpstr>Let’s test your knowledge so far! Answer to Question 4</vt:lpstr>
      <vt:lpstr>Salinity Protocol Methods</vt:lpstr>
      <vt:lpstr>Simultaneous or Prior Investigations Required</vt:lpstr>
      <vt:lpstr>Site Selection: Hydrosphere Study Site</vt:lpstr>
      <vt:lpstr>Sources for Equipment You Need for the Water Salinity Protocol</vt:lpstr>
      <vt:lpstr>Which Technique To Use? Advantages and Disadvantages</vt:lpstr>
      <vt:lpstr>Tides</vt:lpstr>
      <vt:lpstr>How to Read Tide Tables</vt:lpstr>
      <vt:lpstr>I. Salinity Protocol Using a Hydrometer</vt:lpstr>
      <vt:lpstr>Overview of Water Salinity Protocol: Hydrometer Method (1/3)</vt:lpstr>
      <vt:lpstr>Overview of Water Salinity Protocol: Hydrometer Method (2/3)</vt:lpstr>
      <vt:lpstr>Overview of Water Salinity Protocol: Hydrometer Method (3/3)</vt:lpstr>
      <vt:lpstr>Equipment Needed for Water Salinity Protocol Using a Hydrometer</vt:lpstr>
      <vt:lpstr>Salinity Water Protocol: Quality Control Procedure (1/3)</vt:lpstr>
      <vt:lpstr>Salinity Water Protocol: Quality Control Procedure (2/3)</vt:lpstr>
      <vt:lpstr>Salinity Water Protocol: Quality Control Procedure (3/3)</vt:lpstr>
      <vt:lpstr>Salinity Water Protocol: Hydrometer Method (1/5)</vt:lpstr>
      <vt:lpstr>Salinity Water Protocol: Hydrometer Method (2/5)</vt:lpstr>
      <vt:lpstr>Salinity Water Protocol: Hydrometer Method (3/5)</vt:lpstr>
      <vt:lpstr>Salinity Water Protocol: Hydrometer Method (4/5)</vt:lpstr>
      <vt:lpstr>Salinity Water Protocol: Hydrometer Method (5/5)</vt:lpstr>
      <vt:lpstr>II. Salinity Protocol Using Titration</vt:lpstr>
      <vt:lpstr>What is Titration?</vt:lpstr>
      <vt:lpstr>Overview of Water Salinity Protocol: Titration Method (1/2)</vt:lpstr>
      <vt:lpstr>Overview of Water Salinity Protocol: Titration Method (2/2)</vt:lpstr>
      <vt:lpstr>Equipment Needed for Water Salinity Protocol using Titration</vt:lpstr>
      <vt:lpstr>Salinity Water Protocol Using Titration: Quality Control Procedure (1/2)</vt:lpstr>
      <vt:lpstr>Salinity Water Protocol Using Titration: Quality Control Procedure (2/2)</vt:lpstr>
      <vt:lpstr>Water Salinity Protocol Titration Method (1/2)</vt:lpstr>
      <vt:lpstr>Water Salinity Protocol Titration Method (2/2)</vt:lpstr>
      <vt:lpstr>Let’s test your knowledge- Question 5</vt:lpstr>
      <vt:lpstr>Let’s test your knowledge- Answer to Question 5</vt:lpstr>
      <vt:lpstr>Let’s test your knowledge- Question 6</vt:lpstr>
      <vt:lpstr>Let’s test your knowledge- Answer to Question 6</vt:lpstr>
      <vt:lpstr>Let’s test your knowledge- Question 7</vt:lpstr>
      <vt:lpstr>Let’s test your knowledge- Answer to Question 7</vt:lpstr>
      <vt:lpstr>Let’s test your knowledge! Question 8</vt:lpstr>
      <vt:lpstr>Let’s test your knowledge! Answer to Question 8</vt:lpstr>
      <vt:lpstr>Let’s test your knowledge! Question 9</vt:lpstr>
      <vt:lpstr>Let’s test your knowledge! Answer to Question 9</vt:lpstr>
      <vt:lpstr>Entering Data on the GLOBE Website</vt:lpstr>
      <vt:lpstr>Entering your data via Live Data Entry or Data Entry Mobile App-1</vt:lpstr>
      <vt:lpstr>Entering your data via Live Data Entry or Data Entry Mobile App-2</vt:lpstr>
      <vt:lpstr>Entering your data via Live Data Entry or Data Entry Mobile App-3</vt:lpstr>
      <vt:lpstr>Visualize and Retrieve Salinity Data: 1/3</vt:lpstr>
      <vt:lpstr>Visualize and Retrieve Salinity Data: 2/3</vt:lpstr>
      <vt:lpstr>Visualize and Retrieve Salinity Data: 3/3</vt:lpstr>
      <vt:lpstr>Review questions to help you prepare to conduct the Hydrosphere Salinity  Protocol</vt:lpstr>
      <vt:lpstr>Are you Ready to Take the Quiz?</vt:lpstr>
      <vt:lpstr>FAQ:  Frequently Asked Questions </vt:lpstr>
      <vt:lpstr>Questions for Further Investigation  </vt:lpstr>
      <vt:lpstr>We want your Feedback!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Microsoft Office User</cp:lastModifiedBy>
  <cp:revision>128</cp:revision>
  <dcterms:created xsi:type="dcterms:W3CDTF">2016-05-22T03:23:47Z</dcterms:created>
  <dcterms:modified xsi:type="dcterms:W3CDTF">2020-04-30T00:27:26Z</dcterms:modified>
</cp:coreProperties>
</file>