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gmDmGupuFK6SrwcURWgvEqRkA5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customschemas.google.com/relationships/presentationmetadata" Target="metadata"/><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4"/>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4"/>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5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5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1"/>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2"/>
          <p:cNvSpPr/>
          <p:nvPr>
            <p:ph idx="2" type="pic"/>
          </p:nvPr>
        </p:nvSpPr>
        <p:spPr>
          <a:xfrm>
            <a:off x="3887391" y="987426"/>
            <a:ext cx="4629150" cy="4873625"/>
          </a:xfrm>
          <a:prstGeom prst="rect">
            <a:avLst/>
          </a:prstGeom>
          <a:noFill/>
          <a:ln>
            <a:noFill/>
          </a:ln>
        </p:spPr>
      </p:sp>
      <p:sp>
        <p:nvSpPr>
          <p:cNvPr id="68" name="Google Shape;68;p62"/>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 Id="rId4" Type="http://schemas.openxmlformats.org/officeDocument/2006/relationships/image" Target="../media/image24.jpg"/><Relationship Id="rId5"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google.com/url?client=internal-element-cse&amp;cx=006398410463594519007:i7pfkmkmz_c&amp;q=https://www.globe.gov/documents/11865/a7bbe573-db56-45cb-a1fb-f9f02242b4c3&amp;sa=U&amp;ved=2ahUKEwi989HMjNeIAxVGN2IAHTBRBrQQFnoECAAQAQ&amp;usg=AOvVaw35xrKfTEopI9IiQUW2_F5y" TargetMode="External"/><Relationship Id="rId4" Type="http://schemas.openxmlformats.org/officeDocument/2006/relationships/hyperlink" Target="http://www.globe.gov/documents/11865/26f37835-c82a-4418-906d-23ec9f6c64a9" TargetMode="External"/><Relationship Id="rId5" Type="http://schemas.openxmlformats.org/officeDocument/2006/relationships/hyperlink" Target="https://www.globe.gov/documents/11865/680502f7-9024-4891-bec5-64aba3a6bc41" TargetMode="External"/><Relationship Id="rId6" Type="http://schemas.openxmlformats.org/officeDocument/2006/relationships/image" Target="../media/image24.jpg"/><Relationship Id="rId7"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g"/><Relationship Id="rId4" Type="http://schemas.openxmlformats.org/officeDocument/2006/relationships/image" Target="../media/image20.jpg"/><Relationship Id="rId5"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4.jp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30.jpg"/><Relationship Id="rId5"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g"/><Relationship Id="rId4" Type="http://schemas.openxmlformats.org/officeDocument/2006/relationships/image" Target="../media/image19.jpg"/><Relationship Id="rId5"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 Id="rId4" Type="http://schemas.openxmlformats.org/officeDocument/2006/relationships/image" Target="../media/image19.jpg"/><Relationship Id="rId5"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g"/><Relationship Id="rId4" Type="http://schemas.openxmlformats.org/officeDocument/2006/relationships/hyperlink" Target="http://www.globe.gov/documents/10157/380993/Tool+Kit" TargetMode="External"/><Relationship Id="rId5" Type="http://schemas.openxmlformats.org/officeDocument/2006/relationships/hyperlink" Target="https://www.globe.gov/do-globe/resources/instruments" TargetMode="External"/><Relationship Id="rId6" Type="http://schemas.openxmlformats.org/officeDocument/2006/relationships/image" Target="../media/image32.jpg"/><Relationship Id="rId7"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jpg"/><Relationship Id="rId4" Type="http://schemas.openxmlformats.org/officeDocument/2006/relationships/image" Target="../media/image24.jpg"/><Relationship Id="rId9" Type="http://schemas.openxmlformats.org/officeDocument/2006/relationships/image" Target="../media/image19.jpg"/><Relationship Id="rId5" Type="http://schemas.openxmlformats.org/officeDocument/2006/relationships/hyperlink" Target="http://www.globe.gov/documents/11865/26f37835-c82a-4418-906d-23ec9f6c64a9" TargetMode="External"/><Relationship Id="rId6" Type="http://schemas.openxmlformats.org/officeDocument/2006/relationships/hyperlink" Target="http://www.globe.gov/documents/11865/26f37835-c82a-4418-906d-23ec9f6c64a9" TargetMode="External"/><Relationship Id="rId7" Type="http://schemas.openxmlformats.org/officeDocument/2006/relationships/hyperlink" Target="http://www.globe.gov/documents/11865/26f37835-c82a-4418-906d-23ec9f6c64a9" TargetMode="External"/><Relationship Id="rId8" Type="http://schemas.openxmlformats.org/officeDocument/2006/relationships/hyperlink" Target="http://www.globe.gov/documents/11865/4a5dd79a-1710-4478-92db-530ba9cfbf58"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jpg"/><Relationship Id="rId4" Type="http://schemas.openxmlformats.org/officeDocument/2006/relationships/image" Target="../media/image34.jpg"/><Relationship Id="rId5" Type="http://schemas.openxmlformats.org/officeDocument/2006/relationships/image" Target="../media/image26.png"/><Relationship Id="rId6"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jpg"/><Relationship Id="rId4" Type="http://schemas.openxmlformats.org/officeDocument/2006/relationships/hyperlink" Target="http://www.globe.gov/documents/11865/dc5565c1-cf93-46e0-925a-af60463fb72d" TargetMode="External"/><Relationship Id="rId5" Type="http://schemas.openxmlformats.org/officeDocument/2006/relationships/image" Target="../media/image19.jpg"/><Relationship Id="rId6" Type="http://schemas.openxmlformats.org/officeDocument/2006/relationships/image" Target="../media/image4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jpg"/><Relationship Id="rId4" Type="http://schemas.openxmlformats.org/officeDocument/2006/relationships/hyperlink" Target="http://www.globe.gov/documents/11865/dc5565c1-cf93-46e0-925a-af60463fb72d" TargetMode="External"/><Relationship Id="rId5" Type="http://schemas.openxmlformats.org/officeDocument/2006/relationships/image" Target="../media/image19.jpg"/><Relationship Id="rId6"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64.jp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jpg"/><Relationship Id="rId4" Type="http://schemas.openxmlformats.org/officeDocument/2006/relationships/hyperlink" Target="http://www.globe.gov/documents/11865/26f37835-c82a-4418-906d-23ec9f6c64a9" TargetMode="External"/><Relationship Id="rId5" Type="http://schemas.openxmlformats.org/officeDocument/2006/relationships/image" Target="../media/image19.jpg"/><Relationship Id="rId6" Type="http://schemas.openxmlformats.org/officeDocument/2006/relationships/image" Target="../media/image4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jpg"/><Relationship Id="rId4" Type="http://schemas.openxmlformats.org/officeDocument/2006/relationships/image" Target="../media/image19.jpg"/><Relationship Id="rId5" Type="http://schemas.openxmlformats.org/officeDocument/2006/relationships/image" Target="../media/image3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 Id="rId4" Type="http://schemas.openxmlformats.org/officeDocument/2006/relationships/image" Target="../media/image19.jpg"/><Relationship Id="rId5" Type="http://schemas.openxmlformats.org/officeDocument/2006/relationships/image" Target="../media/image4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jpg"/><Relationship Id="rId4" Type="http://schemas.openxmlformats.org/officeDocument/2006/relationships/image" Target="../media/image19.jpg"/><Relationship Id="rId5"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jpg"/><Relationship Id="rId4" Type="http://schemas.openxmlformats.org/officeDocument/2006/relationships/image" Target="../media/image19.jpg"/><Relationship Id="rId5" Type="http://schemas.openxmlformats.org/officeDocument/2006/relationships/image" Target="../media/image42.png"/><Relationship Id="rId6"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jpg"/><Relationship Id="rId4"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jpg"/><Relationship Id="rId4" Type="http://schemas.openxmlformats.org/officeDocument/2006/relationships/image" Target="../media/image1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4.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4.jpg"/><Relationship Id="rId4" Type="http://schemas.openxmlformats.org/officeDocument/2006/relationships/image" Target="../media/image1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4.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hyperlink" Target="http://www.globe.gov/documents/11865/f3841172-0e17-4e45-b52f-e68674a276e5" TargetMode="External"/><Relationship Id="rId5" Type="http://schemas.openxmlformats.org/officeDocument/2006/relationships/image" Target="../media/image9.png"/><Relationship Id="rId6"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jpg"/><Relationship Id="rId4"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www.globe.gov/globe-data/data-entry" TargetMode="External"/><Relationship Id="rId4" Type="http://schemas.openxmlformats.org/officeDocument/2006/relationships/hyperlink" Target="mailto:DATA@GLOBE.GOV" TargetMode="External"/><Relationship Id="rId9" Type="http://schemas.openxmlformats.org/officeDocument/2006/relationships/image" Target="../media/image31.jpg"/><Relationship Id="rId5" Type="http://schemas.openxmlformats.org/officeDocument/2006/relationships/hyperlink" Target="https://play.google.com/store/apps/details?id=gov.nasa.globe.deapp&amp;hl=en" TargetMode="External"/><Relationship Id="rId6" Type="http://schemas.openxmlformats.org/officeDocument/2006/relationships/hyperlink" Target="https://itunes.apple.com/us/app/globe-data-entry/id980592274?ls=1&amp;mt=8" TargetMode="External"/><Relationship Id="rId7" Type="http://schemas.openxmlformats.org/officeDocument/2006/relationships/image" Target="../media/image37.jpg"/><Relationship Id="rId8"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7.jpg"/><Relationship Id="rId4" Type="http://schemas.openxmlformats.org/officeDocument/2006/relationships/image" Target="../media/image54.jpg"/><Relationship Id="rId5" Type="http://schemas.openxmlformats.org/officeDocument/2006/relationships/image" Target="../media/image3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7.jpg"/><Relationship Id="rId4" Type="http://schemas.openxmlformats.org/officeDocument/2006/relationships/image" Target="../media/image63.jpg"/><Relationship Id="rId5" Type="http://schemas.openxmlformats.org/officeDocument/2006/relationships/image" Target="../media/image3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7.jpg"/><Relationship Id="rId4" Type="http://schemas.openxmlformats.org/officeDocument/2006/relationships/image" Target="../media/image45.jpg"/><Relationship Id="rId5" Type="http://schemas.openxmlformats.org/officeDocument/2006/relationships/image" Target="../media/image3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vis.globe.gov/GLOBE/" TargetMode="External"/><Relationship Id="rId4" Type="http://schemas.openxmlformats.org/officeDocument/2006/relationships/image" Target="../media/image51.png"/><Relationship Id="rId5" Type="http://schemas.openxmlformats.org/officeDocument/2006/relationships/image" Target="../media/image52.jpg"/><Relationship Id="rId6" Type="http://schemas.openxmlformats.org/officeDocument/2006/relationships/hyperlink" Target="http://www.globe.gov/documents/10157/7349361/Viz+tutorial.pdf" TargetMode="External"/><Relationship Id="rId7" Type="http://schemas.openxmlformats.org/officeDocument/2006/relationships/image" Target="../media/image4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0.jpg"/><Relationship Id="rId4" Type="http://schemas.openxmlformats.org/officeDocument/2006/relationships/image" Target="../media/image51.png"/><Relationship Id="rId5" Type="http://schemas.openxmlformats.org/officeDocument/2006/relationships/image" Target="../media/image4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1.png"/><Relationship Id="rId4" Type="http://schemas.openxmlformats.org/officeDocument/2006/relationships/image" Target="../media/image58.jpg"/><Relationship Id="rId5" Type="http://schemas.openxmlformats.org/officeDocument/2006/relationships/image" Target="../media/image4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4.jpg"/><Relationship Id="rId4" Type="http://schemas.openxmlformats.org/officeDocument/2006/relationships/image" Target="../media/image53.jpg"/><Relationship Id="rId5" Type="http://schemas.openxmlformats.org/officeDocument/2006/relationships/image" Target="../media/image1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4.jpg"/><Relationship Id="rId4" Type="http://schemas.openxmlformats.org/officeDocument/2006/relationships/image" Target="../media/image53.jpg"/><Relationship Id="rId5"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6.jpg"/><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6.jpg"/><Relationship Id="rId4" Type="http://schemas.openxmlformats.org/officeDocument/2006/relationships/image" Target="../media/image5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6.jpg"/><Relationship Id="rId4" Type="http://schemas.openxmlformats.org/officeDocument/2006/relationships/hyperlink" Target="mailto:training@nasaglobe.org" TargetMode="External"/><Relationship Id="rId9" Type="http://schemas.openxmlformats.org/officeDocument/2006/relationships/image" Target="../media/image50.jpg"/><Relationship Id="rId5" Type="http://schemas.openxmlformats.org/officeDocument/2006/relationships/hyperlink" Target="http://www.globe.gov/" TargetMode="External"/><Relationship Id="rId6" Type="http://schemas.openxmlformats.org/officeDocument/2006/relationships/hyperlink" Target="http://www.nasa.gov/topics/earth/index.html" TargetMode="External"/><Relationship Id="rId7" Type="http://schemas.openxmlformats.org/officeDocument/2006/relationships/hyperlink" Target="http://climate.nasa.gov/" TargetMode="External"/><Relationship Id="rId8" Type="http://schemas.openxmlformats.org/officeDocument/2006/relationships/image" Target="../media/image6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jpl.nasa.gov/missions/aquarius/" TargetMode="External"/><Relationship Id="rId4" Type="http://schemas.openxmlformats.org/officeDocument/2006/relationships/image" Target="../media/image15.jpg"/><Relationship Id="rId5" Type="http://schemas.openxmlformats.org/officeDocument/2006/relationships/image" Target="../media/image10.jpg"/><Relationship Id="rId6"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3.jpg"/><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BANNER: The GLOBE Program, A worldwide science and education program. Hydrosphere-Salinity Protocol Using a Hydrometer" id="89" name="Google Shape;89;p1"/>
          <p:cNvPicPr preferRelativeResize="0"/>
          <p:nvPr/>
        </p:nvPicPr>
        <p:blipFill rotWithShape="1">
          <a:blip r:embed="rId3">
            <a:alphaModFix/>
          </a:blip>
          <a:srcRect b="0" l="0" r="0" t="0"/>
          <a:stretch/>
        </p:blipFill>
        <p:spPr>
          <a:xfrm>
            <a:off x="0" y="-1"/>
            <a:ext cx="9144000" cy="70108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ph type="title"/>
          </p:nvPr>
        </p:nvSpPr>
        <p:spPr>
          <a:xfrm>
            <a:off x="1178718" y="1030474"/>
            <a:ext cx="7886700" cy="7536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alibri"/>
              <a:buNone/>
            </a:pPr>
            <a:r>
              <a:rPr b="1" lang="en-US" sz="2800">
                <a:solidFill>
                  <a:srgbClr val="002060"/>
                </a:solidFill>
                <a:latin typeface="Calibri"/>
                <a:ea typeface="Calibri"/>
                <a:cs typeface="Calibri"/>
                <a:sym typeface="Calibri"/>
              </a:rPr>
              <a:t>Let’s test your knowledge so far! Answer to Question 1</a:t>
            </a:r>
            <a:endParaRPr b="1" sz="2800">
              <a:solidFill>
                <a:srgbClr val="002060"/>
              </a:solidFill>
              <a:latin typeface="Calibri"/>
              <a:ea typeface="Calibri"/>
              <a:cs typeface="Calibri"/>
              <a:sym typeface="Calibri"/>
            </a:endParaRPr>
          </a:p>
        </p:txBody>
      </p:sp>
      <p:pic>
        <p:nvPicPr>
          <p:cNvPr descr="Menu: How your measurements can help" id="180" name="Google Shape;180;p10"/>
          <p:cNvPicPr preferRelativeResize="0"/>
          <p:nvPr/>
        </p:nvPicPr>
        <p:blipFill rotWithShape="1">
          <a:blip r:embed="rId3">
            <a:alphaModFix/>
          </a:blip>
          <a:srcRect b="0" l="0" r="0" t="0"/>
          <a:stretch/>
        </p:blipFill>
        <p:spPr>
          <a:xfrm>
            <a:off x="14288" y="-14288"/>
            <a:ext cx="1164430" cy="6829586"/>
          </a:xfrm>
          <a:prstGeom prst="rect">
            <a:avLst/>
          </a:prstGeom>
          <a:noFill/>
          <a:ln>
            <a:noFill/>
          </a:ln>
        </p:spPr>
      </p:pic>
      <p:sp>
        <p:nvSpPr>
          <p:cNvPr id="181" name="Google Shape;18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182" name="Google Shape;182;p10"/>
          <p:cNvPicPr preferRelativeResize="0"/>
          <p:nvPr>
            <p:ph idx="2" type="body"/>
          </p:nvPr>
        </p:nvPicPr>
        <p:blipFill rotWithShape="1">
          <a:blip r:embed="rId4">
            <a:alphaModFix/>
          </a:blip>
          <a:srcRect b="0" l="0" r="0" t="0"/>
          <a:stretch/>
        </p:blipFill>
        <p:spPr>
          <a:xfrm>
            <a:off x="1145753" y="0"/>
            <a:ext cx="8035866" cy="983673"/>
          </a:xfrm>
          <a:prstGeom prst="rect">
            <a:avLst/>
          </a:prstGeom>
          <a:noFill/>
          <a:ln>
            <a:noFill/>
          </a:ln>
        </p:spPr>
      </p:pic>
      <p:sp>
        <p:nvSpPr>
          <p:cNvPr id="183" name="Google Shape;183;p10"/>
          <p:cNvSpPr txBox="1"/>
          <p:nvPr>
            <p:ph idx="1" type="body"/>
          </p:nvPr>
        </p:nvSpPr>
        <p:spPr>
          <a:xfrm>
            <a:off x="1445078" y="1784164"/>
            <a:ext cx="660490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True or False: </a:t>
            </a:r>
            <a:r>
              <a:rPr lang="en-US"/>
              <a:t>Saline water can hold more oxygen than fresh water at the same pressure and temperature</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rgbClr val="FF0000"/>
              </a:buClr>
              <a:buSzPts val="2800"/>
              <a:buNone/>
            </a:pPr>
            <a:r>
              <a:rPr b="1" lang="en-US">
                <a:solidFill>
                  <a:srgbClr val="FF0000"/>
                </a:solidFill>
              </a:rPr>
              <a:t>Answer: False ☺</a:t>
            </a:r>
            <a:endParaRPr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1178718" y="1030474"/>
            <a:ext cx="7886700" cy="7536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b="1" lang="en-US" sz="2800">
                <a:solidFill>
                  <a:srgbClr val="002060"/>
                </a:solidFill>
                <a:latin typeface="Calibri"/>
                <a:ea typeface="Calibri"/>
                <a:cs typeface="Calibri"/>
                <a:sym typeface="Calibri"/>
              </a:rPr>
              <a:t>Let’s test your knowledge so far! Question 2</a:t>
            </a:r>
            <a:endParaRPr b="1" sz="2800">
              <a:solidFill>
                <a:srgbClr val="002060"/>
              </a:solidFill>
              <a:latin typeface="Calibri"/>
              <a:ea typeface="Calibri"/>
              <a:cs typeface="Calibri"/>
              <a:sym typeface="Calibri"/>
            </a:endParaRPr>
          </a:p>
        </p:txBody>
      </p:sp>
      <p:pic>
        <p:nvPicPr>
          <p:cNvPr descr="Menu: How your measurements can help" id="190" name="Google Shape;190;p11"/>
          <p:cNvPicPr preferRelativeResize="0"/>
          <p:nvPr/>
        </p:nvPicPr>
        <p:blipFill rotWithShape="1">
          <a:blip r:embed="rId3">
            <a:alphaModFix/>
          </a:blip>
          <a:srcRect b="0" l="0" r="0" t="0"/>
          <a:stretch/>
        </p:blipFill>
        <p:spPr>
          <a:xfrm>
            <a:off x="14288" y="-14288"/>
            <a:ext cx="1164430" cy="6829586"/>
          </a:xfrm>
          <a:prstGeom prst="rect">
            <a:avLst/>
          </a:prstGeom>
          <a:noFill/>
          <a:ln>
            <a:noFill/>
          </a:ln>
        </p:spPr>
      </p:pic>
      <p:sp>
        <p:nvSpPr>
          <p:cNvPr id="191" name="Google Shape;191;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192" name="Google Shape;192;p11"/>
          <p:cNvPicPr preferRelativeResize="0"/>
          <p:nvPr>
            <p:ph idx="2" type="body"/>
          </p:nvPr>
        </p:nvPicPr>
        <p:blipFill rotWithShape="1">
          <a:blip r:embed="rId4">
            <a:alphaModFix/>
          </a:blip>
          <a:srcRect b="0" l="0" r="0" t="0"/>
          <a:stretch/>
        </p:blipFill>
        <p:spPr>
          <a:xfrm>
            <a:off x="1145753" y="0"/>
            <a:ext cx="8035866" cy="983673"/>
          </a:xfrm>
          <a:prstGeom prst="rect">
            <a:avLst/>
          </a:prstGeom>
          <a:noFill/>
          <a:ln>
            <a:noFill/>
          </a:ln>
        </p:spPr>
      </p:pic>
      <p:sp>
        <p:nvSpPr>
          <p:cNvPr id="193" name="Google Shape;193;p11"/>
          <p:cNvSpPr txBox="1"/>
          <p:nvPr>
            <p:ph idx="1" type="body"/>
          </p:nvPr>
        </p:nvSpPr>
        <p:spPr>
          <a:xfrm>
            <a:off x="1445078" y="1784164"/>
            <a:ext cx="660490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True or False: </a:t>
            </a:r>
            <a:r>
              <a:rPr lang="en-US"/>
              <a:t>Freshwater has too little dissolved solids to accurately determine the total dissolved solids using the Salinity Protocol.</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2"/>
          <p:cNvSpPr txBox="1"/>
          <p:nvPr>
            <p:ph type="title"/>
          </p:nvPr>
        </p:nvSpPr>
        <p:spPr>
          <a:xfrm>
            <a:off x="1178718" y="1030474"/>
            <a:ext cx="7886700" cy="7536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alibri"/>
              <a:buNone/>
            </a:pPr>
            <a:r>
              <a:rPr b="1" lang="en-US" sz="2800">
                <a:solidFill>
                  <a:srgbClr val="002060"/>
                </a:solidFill>
                <a:latin typeface="Calibri"/>
                <a:ea typeface="Calibri"/>
                <a:cs typeface="Calibri"/>
                <a:sym typeface="Calibri"/>
              </a:rPr>
              <a:t>Let’s test your knowledge so far! Answer to Question 2</a:t>
            </a:r>
            <a:endParaRPr b="1" sz="2800">
              <a:solidFill>
                <a:srgbClr val="002060"/>
              </a:solidFill>
              <a:latin typeface="Calibri"/>
              <a:ea typeface="Calibri"/>
              <a:cs typeface="Calibri"/>
              <a:sym typeface="Calibri"/>
            </a:endParaRPr>
          </a:p>
        </p:txBody>
      </p:sp>
      <p:pic>
        <p:nvPicPr>
          <p:cNvPr descr="Menu: How your measurements can help" id="200" name="Google Shape;200;p12"/>
          <p:cNvPicPr preferRelativeResize="0"/>
          <p:nvPr/>
        </p:nvPicPr>
        <p:blipFill rotWithShape="1">
          <a:blip r:embed="rId3">
            <a:alphaModFix/>
          </a:blip>
          <a:srcRect b="0" l="0" r="0" t="0"/>
          <a:stretch/>
        </p:blipFill>
        <p:spPr>
          <a:xfrm>
            <a:off x="14288" y="-14288"/>
            <a:ext cx="1164430" cy="6829586"/>
          </a:xfrm>
          <a:prstGeom prst="rect">
            <a:avLst/>
          </a:prstGeom>
          <a:noFill/>
          <a:ln>
            <a:noFill/>
          </a:ln>
        </p:spPr>
      </p:pic>
      <p:sp>
        <p:nvSpPr>
          <p:cNvPr id="201" name="Google Shape;201;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202" name="Google Shape;202;p12"/>
          <p:cNvPicPr preferRelativeResize="0"/>
          <p:nvPr>
            <p:ph idx="2" type="body"/>
          </p:nvPr>
        </p:nvPicPr>
        <p:blipFill rotWithShape="1">
          <a:blip r:embed="rId4">
            <a:alphaModFix/>
          </a:blip>
          <a:srcRect b="0" l="0" r="0" t="0"/>
          <a:stretch/>
        </p:blipFill>
        <p:spPr>
          <a:xfrm>
            <a:off x="1145753" y="0"/>
            <a:ext cx="8035866" cy="983673"/>
          </a:xfrm>
          <a:prstGeom prst="rect">
            <a:avLst/>
          </a:prstGeom>
          <a:noFill/>
          <a:ln>
            <a:noFill/>
          </a:ln>
        </p:spPr>
      </p:pic>
      <p:sp>
        <p:nvSpPr>
          <p:cNvPr id="203" name="Google Shape;203;p12"/>
          <p:cNvSpPr txBox="1"/>
          <p:nvPr>
            <p:ph idx="1" type="body"/>
          </p:nvPr>
        </p:nvSpPr>
        <p:spPr>
          <a:xfrm>
            <a:off x="1445078" y="1784164"/>
            <a:ext cx="660490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True or False: </a:t>
            </a:r>
            <a:r>
              <a:rPr lang="en-US"/>
              <a:t>Freshwater has too little dissolved solids to accurately determine the total dissolved solids using the Salinity Protocol.</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rgbClr val="FF0000"/>
              </a:buClr>
              <a:buSzPts val="2800"/>
              <a:buNone/>
            </a:pPr>
            <a:r>
              <a:rPr b="1" lang="en-US">
                <a:solidFill>
                  <a:srgbClr val="FF0000"/>
                </a:solidFill>
              </a:rPr>
              <a:t>Answer: True. For freshwater, use the Electrical Conductivity Protocol.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type="title"/>
          </p:nvPr>
        </p:nvSpPr>
        <p:spPr>
          <a:xfrm>
            <a:off x="1178718" y="1030474"/>
            <a:ext cx="7886700" cy="7536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b="1" lang="en-US" sz="2800">
                <a:solidFill>
                  <a:srgbClr val="002060"/>
                </a:solidFill>
                <a:latin typeface="Calibri"/>
                <a:ea typeface="Calibri"/>
                <a:cs typeface="Calibri"/>
                <a:sym typeface="Calibri"/>
              </a:rPr>
              <a:t>Let’s test your knowledge so far! Question 3</a:t>
            </a:r>
            <a:endParaRPr b="1" sz="2800">
              <a:solidFill>
                <a:srgbClr val="002060"/>
              </a:solidFill>
              <a:latin typeface="Calibri"/>
              <a:ea typeface="Calibri"/>
              <a:cs typeface="Calibri"/>
              <a:sym typeface="Calibri"/>
            </a:endParaRPr>
          </a:p>
        </p:txBody>
      </p:sp>
      <p:pic>
        <p:nvPicPr>
          <p:cNvPr descr="Menu: How your measurements can help" id="210" name="Google Shape;210;p13"/>
          <p:cNvPicPr preferRelativeResize="0"/>
          <p:nvPr/>
        </p:nvPicPr>
        <p:blipFill rotWithShape="1">
          <a:blip r:embed="rId3">
            <a:alphaModFix/>
          </a:blip>
          <a:srcRect b="0" l="0" r="0" t="0"/>
          <a:stretch/>
        </p:blipFill>
        <p:spPr>
          <a:xfrm>
            <a:off x="14288" y="-14288"/>
            <a:ext cx="1164430" cy="6829586"/>
          </a:xfrm>
          <a:prstGeom prst="rect">
            <a:avLst/>
          </a:prstGeom>
          <a:noFill/>
          <a:ln>
            <a:noFill/>
          </a:ln>
        </p:spPr>
      </p:pic>
      <p:sp>
        <p:nvSpPr>
          <p:cNvPr id="211" name="Google Shape;211;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212" name="Google Shape;212;p13"/>
          <p:cNvPicPr preferRelativeResize="0"/>
          <p:nvPr>
            <p:ph idx="2" type="body"/>
          </p:nvPr>
        </p:nvPicPr>
        <p:blipFill rotWithShape="1">
          <a:blip r:embed="rId4">
            <a:alphaModFix/>
          </a:blip>
          <a:srcRect b="0" l="0" r="0" t="0"/>
          <a:stretch/>
        </p:blipFill>
        <p:spPr>
          <a:xfrm>
            <a:off x="1145753" y="0"/>
            <a:ext cx="8035866" cy="983673"/>
          </a:xfrm>
          <a:prstGeom prst="rect">
            <a:avLst/>
          </a:prstGeom>
          <a:noFill/>
          <a:ln>
            <a:noFill/>
          </a:ln>
        </p:spPr>
      </p:pic>
      <p:sp>
        <p:nvSpPr>
          <p:cNvPr id="213" name="Google Shape;213;p13"/>
          <p:cNvSpPr txBox="1"/>
          <p:nvPr>
            <p:ph idx="1" type="body"/>
          </p:nvPr>
        </p:nvSpPr>
        <p:spPr>
          <a:xfrm>
            <a:off x="1445078" y="1784164"/>
            <a:ext cx="660490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Both the Electrical Conductivity Protocol and the Salinity Protocol are used as a way to understand the amount of total dissolved solids in water. Which protocol would you use for a sample that measures electrical conductance of  2500 µS /cm? </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Electrical Conductivity Protocol</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Salinity Protocol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4"/>
          <p:cNvSpPr txBox="1"/>
          <p:nvPr>
            <p:ph type="title"/>
          </p:nvPr>
        </p:nvSpPr>
        <p:spPr>
          <a:xfrm>
            <a:off x="1178718" y="1030474"/>
            <a:ext cx="7886700" cy="7536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alibri"/>
              <a:buNone/>
            </a:pPr>
            <a:r>
              <a:rPr b="1" lang="en-US" sz="2800">
                <a:solidFill>
                  <a:srgbClr val="002060"/>
                </a:solidFill>
                <a:latin typeface="Calibri"/>
                <a:ea typeface="Calibri"/>
                <a:cs typeface="Calibri"/>
                <a:sym typeface="Calibri"/>
              </a:rPr>
              <a:t>Let’s test your knowledge so far! Answer to Question 3</a:t>
            </a:r>
            <a:endParaRPr b="1" sz="2800">
              <a:solidFill>
                <a:srgbClr val="002060"/>
              </a:solidFill>
              <a:latin typeface="Calibri"/>
              <a:ea typeface="Calibri"/>
              <a:cs typeface="Calibri"/>
              <a:sym typeface="Calibri"/>
            </a:endParaRPr>
          </a:p>
        </p:txBody>
      </p:sp>
      <p:pic>
        <p:nvPicPr>
          <p:cNvPr descr="Menu: How your measurements can help" id="220" name="Google Shape;220;p14"/>
          <p:cNvPicPr preferRelativeResize="0"/>
          <p:nvPr/>
        </p:nvPicPr>
        <p:blipFill rotWithShape="1">
          <a:blip r:embed="rId3">
            <a:alphaModFix/>
          </a:blip>
          <a:srcRect b="0" l="0" r="0" t="0"/>
          <a:stretch/>
        </p:blipFill>
        <p:spPr>
          <a:xfrm>
            <a:off x="14288" y="-14288"/>
            <a:ext cx="1164430" cy="6829586"/>
          </a:xfrm>
          <a:prstGeom prst="rect">
            <a:avLst/>
          </a:prstGeom>
          <a:noFill/>
          <a:ln>
            <a:noFill/>
          </a:ln>
        </p:spPr>
      </p:pic>
      <p:sp>
        <p:nvSpPr>
          <p:cNvPr id="221" name="Google Shape;221;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222" name="Google Shape;222;p14"/>
          <p:cNvPicPr preferRelativeResize="0"/>
          <p:nvPr>
            <p:ph idx="2" type="body"/>
          </p:nvPr>
        </p:nvPicPr>
        <p:blipFill rotWithShape="1">
          <a:blip r:embed="rId4">
            <a:alphaModFix/>
          </a:blip>
          <a:srcRect b="0" l="0" r="0" t="0"/>
          <a:stretch/>
        </p:blipFill>
        <p:spPr>
          <a:xfrm>
            <a:off x="1145753" y="0"/>
            <a:ext cx="8035866" cy="983673"/>
          </a:xfrm>
          <a:prstGeom prst="rect">
            <a:avLst/>
          </a:prstGeom>
          <a:noFill/>
          <a:ln>
            <a:noFill/>
          </a:ln>
        </p:spPr>
      </p:pic>
      <p:sp>
        <p:nvSpPr>
          <p:cNvPr id="223" name="Google Shape;223;p14"/>
          <p:cNvSpPr txBox="1"/>
          <p:nvPr>
            <p:ph idx="1" type="body"/>
          </p:nvPr>
        </p:nvSpPr>
        <p:spPr>
          <a:xfrm>
            <a:off x="1445078" y="1784164"/>
            <a:ext cx="660490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Both the Electrical Conductivity Protocol and the Salinity Protocol are used as a way to understand the amount of total dissolved solids in water. Which protocol would you use for a sample that measures electrical conductance of  2500 µS /cm? </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Electrical Conductivity Protocol</a:t>
            </a:r>
            <a:endParaRPr/>
          </a:p>
          <a:p>
            <a:pPr indent="-457200" lvl="0" marL="457200" rtl="0" algn="l">
              <a:lnSpc>
                <a:spcPct val="90000"/>
              </a:lnSpc>
              <a:spcBef>
                <a:spcPts val="1000"/>
              </a:spcBef>
              <a:spcAft>
                <a:spcPts val="0"/>
              </a:spcAft>
              <a:buClr>
                <a:srgbClr val="FF0000"/>
              </a:buClr>
              <a:buSzPts val="2400"/>
              <a:buFont typeface="Calibri"/>
              <a:buAutoNum type="alphaUcPeriod"/>
            </a:pPr>
            <a:r>
              <a:rPr b="1" lang="en-US" sz="2400">
                <a:solidFill>
                  <a:srgbClr val="FF0000"/>
                </a:solidFill>
              </a:rPr>
              <a:t>Salinity Protocol- correct ☺  </a:t>
            </a:r>
            <a:endParaRPr b="1" sz="2400">
              <a:solidFill>
                <a:srgbClr val="FF0000"/>
              </a:solidFill>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5"/>
          <p:cNvSpPr txBox="1"/>
          <p:nvPr>
            <p:ph type="title"/>
          </p:nvPr>
        </p:nvSpPr>
        <p:spPr>
          <a:xfrm>
            <a:off x="1178718" y="1030474"/>
            <a:ext cx="7886700" cy="7536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b="1" lang="en-US" sz="2800">
                <a:solidFill>
                  <a:srgbClr val="002060"/>
                </a:solidFill>
                <a:latin typeface="Calibri"/>
                <a:ea typeface="Calibri"/>
                <a:cs typeface="Calibri"/>
                <a:sym typeface="Calibri"/>
              </a:rPr>
              <a:t>Let’s test your knowledge so far! Question 4</a:t>
            </a:r>
            <a:endParaRPr b="1" sz="2800">
              <a:solidFill>
                <a:srgbClr val="002060"/>
              </a:solidFill>
              <a:latin typeface="Calibri"/>
              <a:ea typeface="Calibri"/>
              <a:cs typeface="Calibri"/>
              <a:sym typeface="Calibri"/>
            </a:endParaRPr>
          </a:p>
        </p:txBody>
      </p:sp>
      <p:pic>
        <p:nvPicPr>
          <p:cNvPr descr="Menu: How your measurements can help" id="230" name="Google Shape;230;p15"/>
          <p:cNvPicPr preferRelativeResize="0"/>
          <p:nvPr/>
        </p:nvPicPr>
        <p:blipFill rotWithShape="1">
          <a:blip r:embed="rId3">
            <a:alphaModFix/>
          </a:blip>
          <a:srcRect b="0" l="0" r="0" t="0"/>
          <a:stretch/>
        </p:blipFill>
        <p:spPr>
          <a:xfrm>
            <a:off x="14288" y="-14288"/>
            <a:ext cx="1164430" cy="6829586"/>
          </a:xfrm>
          <a:prstGeom prst="rect">
            <a:avLst/>
          </a:prstGeom>
          <a:noFill/>
          <a:ln>
            <a:noFill/>
          </a:ln>
        </p:spPr>
      </p:pic>
      <p:sp>
        <p:nvSpPr>
          <p:cNvPr id="231" name="Google Shape;231;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232" name="Google Shape;232;p15"/>
          <p:cNvPicPr preferRelativeResize="0"/>
          <p:nvPr>
            <p:ph idx="2" type="body"/>
          </p:nvPr>
        </p:nvPicPr>
        <p:blipFill rotWithShape="1">
          <a:blip r:embed="rId4">
            <a:alphaModFix/>
          </a:blip>
          <a:srcRect b="0" l="0" r="0" t="0"/>
          <a:stretch/>
        </p:blipFill>
        <p:spPr>
          <a:xfrm>
            <a:off x="1145753" y="0"/>
            <a:ext cx="8035866" cy="983673"/>
          </a:xfrm>
          <a:prstGeom prst="rect">
            <a:avLst/>
          </a:prstGeom>
          <a:noFill/>
          <a:ln>
            <a:noFill/>
          </a:ln>
        </p:spPr>
      </p:pic>
      <p:sp>
        <p:nvSpPr>
          <p:cNvPr id="233" name="Google Shape;233;p15"/>
          <p:cNvSpPr txBox="1"/>
          <p:nvPr>
            <p:ph idx="1" type="body"/>
          </p:nvPr>
        </p:nvSpPr>
        <p:spPr>
          <a:xfrm>
            <a:off x="1445078" y="1784164"/>
            <a:ext cx="660490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If your sample measures 0.4 ppt salinity, your sample is likely to be</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Ocean water or a saline lake</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Fresh water</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Brackish water (such as a lagoon)</a:t>
            </a:r>
            <a:endParaRPr/>
          </a:p>
          <a:p>
            <a:pPr indent="0" lvl="0" marL="0" rtl="0" algn="l">
              <a:lnSpc>
                <a:spcPct val="90000"/>
              </a:lnSpc>
              <a:spcBef>
                <a:spcPts val="1000"/>
              </a:spcBef>
              <a:spcAft>
                <a:spcPts val="0"/>
              </a:spcAft>
              <a:buClr>
                <a:schemeClr val="dk1"/>
              </a:buClr>
              <a:buSzPts val="2400"/>
              <a:buNone/>
            </a:pPr>
            <a:r>
              <a:t/>
            </a:r>
            <a:endParaRPr sz="2400"/>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6"/>
          <p:cNvSpPr txBox="1"/>
          <p:nvPr>
            <p:ph type="title"/>
          </p:nvPr>
        </p:nvSpPr>
        <p:spPr>
          <a:xfrm>
            <a:off x="1178718" y="1030474"/>
            <a:ext cx="7886700" cy="7536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alibri"/>
              <a:buNone/>
            </a:pPr>
            <a:r>
              <a:rPr b="1" lang="en-US" sz="2800">
                <a:solidFill>
                  <a:srgbClr val="002060"/>
                </a:solidFill>
                <a:latin typeface="Calibri"/>
                <a:ea typeface="Calibri"/>
                <a:cs typeface="Calibri"/>
                <a:sym typeface="Calibri"/>
              </a:rPr>
              <a:t>Let’s test your knowledge so far! Answer to Question 4</a:t>
            </a:r>
            <a:endParaRPr b="1" sz="2800">
              <a:solidFill>
                <a:srgbClr val="002060"/>
              </a:solidFill>
              <a:latin typeface="Calibri"/>
              <a:ea typeface="Calibri"/>
              <a:cs typeface="Calibri"/>
              <a:sym typeface="Calibri"/>
            </a:endParaRPr>
          </a:p>
        </p:txBody>
      </p:sp>
      <p:pic>
        <p:nvPicPr>
          <p:cNvPr descr="Menu: How your measurements can help" id="240" name="Google Shape;240;p16"/>
          <p:cNvPicPr preferRelativeResize="0"/>
          <p:nvPr/>
        </p:nvPicPr>
        <p:blipFill rotWithShape="1">
          <a:blip r:embed="rId3">
            <a:alphaModFix/>
          </a:blip>
          <a:srcRect b="0" l="0" r="0" t="0"/>
          <a:stretch/>
        </p:blipFill>
        <p:spPr>
          <a:xfrm>
            <a:off x="14288" y="-14288"/>
            <a:ext cx="1164430" cy="6829586"/>
          </a:xfrm>
          <a:prstGeom prst="rect">
            <a:avLst/>
          </a:prstGeom>
          <a:noFill/>
          <a:ln>
            <a:noFill/>
          </a:ln>
        </p:spPr>
      </p:pic>
      <p:sp>
        <p:nvSpPr>
          <p:cNvPr id="241" name="Google Shape;241;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242" name="Google Shape;242;p16"/>
          <p:cNvPicPr preferRelativeResize="0"/>
          <p:nvPr>
            <p:ph idx="2" type="body"/>
          </p:nvPr>
        </p:nvPicPr>
        <p:blipFill rotWithShape="1">
          <a:blip r:embed="rId4">
            <a:alphaModFix/>
          </a:blip>
          <a:srcRect b="0" l="0" r="0" t="0"/>
          <a:stretch/>
        </p:blipFill>
        <p:spPr>
          <a:xfrm>
            <a:off x="1145753" y="0"/>
            <a:ext cx="8035866" cy="983673"/>
          </a:xfrm>
          <a:prstGeom prst="rect">
            <a:avLst/>
          </a:prstGeom>
          <a:noFill/>
          <a:ln>
            <a:noFill/>
          </a:ln>
        </p:spPr>
      </p:pic>
      <p:sp>
        <p:nvSpPr>
          <p:cNvPr id="243" name="Google Shape;243;p16"/>
          <p:cNvSpPr txBox="1"/>
          <p:nvPr>
            <p:ph idx="1" type="body"/>
          </p:nvPr>
        </p:nvSpPr>
        <p:spPr>
          <a:xfrm>
            <a:off x="1445078" y="1784164"/>
            <a:ext cx="660490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If your sample measures 0.4 ppt salinity, your sample is likely to be</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Ocean water or a saline lake</a:t>
            </a:r>
            <a:endParaRPr/>
          </a:p>
          <a:p>
            <a:pPr indent="-457200" lvl="0" marL="457200" rtl="0" algn="l">
              <a:lnSpc>
                <a:spcPct val="90000"/>
              </a:lnSpc>
              <a:spcBef>
                <a:spcPts val="1000"/>
              </a:spcBef>
              <a:spcAft>
                <a:spcPts val="0"/>
              </a:spcAft>
              <a:buClr>
                <a:srgbClr val="FF0000"/>
              </a:buClr>
              <a:buSzPts val="2400"/>
              <a:buFont typeface="Calibri"/>
              <a:buAutoNum type="alphaUcPeriod"/>
            </a:pPr>
            <a:r>
              <a:rPr b="1" lang="en-US" sz="2400">
                <a:solidFill>
                  <a:srgbClr val="FF0000"/>
                </a:solidFill>
              </a:rPr>
              <a:t>Fresh water- correct ☺ </a:t>
            </a:r>
            <a:endParaRPr b="1" sz="2400">
              <a:solidFill>
                <a:srgbClr val="FF0000"/>
              </a:solidFill>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Brackish water (such as a lagoon)</a:t>
            </a:r>
            <a:endParaRPr/>
          </a:p>
          <a:p>
            <a:pPr indent="-304800" lvl="0" marL="457200" rtl="0" algn="l">
              <a:lnSpc>
                <a:spcPct val="90000"/>
              </a:lnSpc>
              <a:spcBef>
                <a:spcPts val="1000"/>
              </a:spcBef>
              <a:spcAft>
                <a:spcPts val="0"/>
              </a:spcAft>
              <a:buClr>
                <a:schemeClr val="dk1"/>
              </a:buClr>
              <a:buSzPts val="2400"/>
              <a:buFont typeface="Calibri"/>
              <a:buNone/>
            </a:pPr>
            <a:r>
              <a:t/>
            </a:r>
            <a:endParaRPr sz="2400"/>
          </a:p>
          <a:p>
            <a:pPr indent="0" lvl="0" marL="0" rtl="0" algn="l">
              <a:lnSpc>
                <a:spcPct val="90000"/>
              </a:lnSpc>
              <a:spcBef>
                <a:spcPts val="1000"/>
              </a:spcBef>
              <a:spcAft>
                <a:spcPts val="0"/>
              </a:spcAft>
              <a:buClr>
                <a:schemeClr val="dk1"/>
              </a:buClr>
              <a:buSzPts val="2400"/>
              <a:buNone/>
            </a:pPr>
            <a:r>
              <a:rPr lang="en-US" sz="2400"/>
              <a:t>Explanation: ocean water averages 35 ppt salinity, and freshwater is defined as a salinity of 0.5 ppt or less. </a:t>
            </a:r>
            <a:endParaRPr sz="2400"/>
          </a:p>
          <a:p>
            <a:pPr indent="0" lvl="0" marL="0" rtl="0" algn="l">
              <a:lnSpc>
                <a:spcPct val="90000"/>
              </a:lnSpc>
              <a:spcBef>
                <a:spcPts val="1000"/>
              </a:spcBef>
              <a:spcAft>
                <a:spcPts val="0"/>
              </a:spcAft>
              <a:buClr>
                <a:schemeClr val="dk1"/>
              </a:buClr>
              <a:buSzPts val="2400"/>
              <a:buNone/>
            </a:pPr>
            <a:r>
              <a:t/>
            </a:r>
            <a:endParaRPr sz="2400"/>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7"/>
          <p:cNvSpPr txBox="1"/>
          <p:nvPr>
            <p:ph type="title"/>
          </p:nvPr>
        </p:nvSpPr>
        <p:spPr>
          <a:xfrm>
            <a:off x="1257300" y="83865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b="1" lang="en-US" sz="2800">
                <a:solidFill>
                  <a:srgbClr val="000072"/>
                </a:solidFill>
                <a:latin typeface="Calibri"/>
                <a:ea typeface="Calibri"/>
                <a:cs typeface="Calibri"/>
                <a:sym typeface="Calibri"/>
              </a:rPr>
              <a:t>Site Selection: Hydrosphere Study Site</a:t>
            </a:r>
            <a:endParaRPr/>
          </a:p>
        </p:txBody>
      </p:sp>
      <p:sp>
        <p:nvSpPr>
          <p:cNvPr id="249" name="Google Shape;249;p17"/>
          <p:cNvSpPr txBox="1"/>
          <p:nvPr>
            <p:ph idx="1" type="body"/>
          </p:nvPr>
        </p:nvSpPr>
        <p:spPr>
          <a:xfrm>
            <a:off x="1164429" y="1862139"/>
            <a:ext cx="4179337" cy="471877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500"/>
              <a:buNone/>
            </a:pPr>
            <a:r>
              <a:rPr lang="en-US" sz="1500"/>
              <a:t>Select a specific site where the hydrosphere measurements (water temperature, dissolved oxygen, nitrate, pH, alkalinity, turbidity, and either conductivity or salinity) will be taken. For brackish or saline waters, a pier may be a good location. You will need to know the times of high and low tide at a location as close as possible to your study site.</a:t>
            </a:r>
            <a:endParaRPr/>
          </a:p>
          <a:p>
            <a:pPr indent="0" lvl="0" marL="0" rtl="0" algn="just">
              <a:lnSpc>
                <a:spcPct val="90000"/>
              </a:lnSpc>
              <a:spcBef>
                <a:spcPts val="1000"/>
              </a:spcBef>
              <a:spcAft>
                <a:spcPts val="0"/>
              </a:spcAft>
              <a:buClr>
                <a:schemeClr val="dk1"/>
              </a:buClr>
              <a:buSzPts val="1500"/>
              <a:buNone/>
            </a:pPr>
            <a:r>
              <a:rPr lang="en-US" sz="1500"/>
              <a:t>All your hydrosphere measurements are taken at the same Hydrosphere Study Site. This may be any surface water site that can be safely visited and monitored regularly, although natural waters are preferred.  Sites may include (in order of preference):</a:t>
            </a:r>
            <a:endParaRPr/>
          </a:p>
          <a:p>
            <a:pPr indent="0" lvl="0" marL="0" rtl="0" algn="just">
              <a:lnSpc>
                <a:spcPct val="90000"/>
              </a:lnSpc>
              <a:spcBef>
                <a:spcPts val="1000"/>
              </a:spcBef>
              <a:spcAft>
                <a:spcPts val="0"/>
              </a:spcAft>
              <a:buClr>
                <a:schemeClr val="dk1"/>
              </a:buClr>
              <a:buSzPts val="1500"/>
              <a:buNone/>
            </a:pPr>
            <a:r>
              <a:t/>
            </a:r>
            <a:endParaRPr b="1" sz="1500">
              <a:solidFill>
                <a:srgbClr val="000000"/>
              </a:solidFill>
            </a:endParaRPr>
          </a:p>
          <a:p>
            <a:pPr indent="0" lvl="0" marL="0" rtl="0" algn="just">
              <a:lnSpc>
                <a:spcPct val="90000"/>
              </a:lnSpc>
              <a:spcBef>
                <a:spcPts val="1000"/>
              </a:spcBef>
              <a:spcAft>
                <a:spcPts val="0"/>
              </a:spcAft>
              <a:buClr>
                <a:srgbClr val="000000"/>
              </a:buClr>
              <a:buSzPts val="1500"/>
              <a:buNone/>
            </a:pPr>
            <a:r>
              <a:rPr b="1" lang="en-US" sz="1500">
                <a:solidFill>
                  <a:srgbClr val="000000"/>
                </a:solidFill>
              </a:rPr>
              <a:t>1. stream or river</a:t>
            </a:r>
            <a:endParaRPr/>
          </a:p>
          <a:p>
            <a:pPr indent="0" lvl="0" marL="0" rtl="0" algn="just">
              <a:lnSpc>
                <a:spcPct val="90000"/>
              </a:lnSpc>
              <a:spcBef>
                <a:spcPts val="1000"/>
              </a:spcBef>
              <a:spcAft>
                <a:spcPts val="0"/>
              </a:spcAft>
              <a:buClr>
                <a:srgbClr val="000000"/>
              </a:buClr>
              <a:buSzPts val="1500"/>
              <a:buNone/>
            </a:pPr>
            <a:r>
              <a:rPr b="1" lang="en-US" sz="1500">
                <a:solidFill>
                  <a:srgbClr val="000000"/>
                </a:solidFill>
              </a:rPr>
              <a:t>2. lake, reservoir, bay or ocean</a:t>
            </a:r>
            <a:endParaRPr/>
          </a:p>
          <a:p>
            <a:pPr indent="0" lvl="0" marL="0" rtl="0" algn="just">
              <a:lnSpc>
                <a:spcPct val="90000"/>
              </a:lnSpc>
              <a:spcBef>
                <a:spcPts val="1000"/>
              </a:spcBef>
              <a:spcAft>
                <a:spcPts val="0"/>
              </a:spcAft>
              <a:buClr>
                <a:srgbClr val="000000"/>
              </a:buClr>
              <a:buSzPts val="1500"/>
              <a:buNone/>
            </a:pPr>
            <a:r>
              <a:rPr b="1" lang="en-US" sz="1500">
                <a:solidFill>
                  <a:srgbClr val="000000"/>
                </a:solidFill>
              </a:rPr>
              <a:t>3. pond</a:t>
            </a:r>
            <a:endParaRPr/>
          </a:p>
          <a:p>
            <a:pPr indent="0" lvl="0" marL="0" rtl="0" algn="just">
              <a:lnSpc>
                <a:spcPct val="90000"/>
              </a:lnSpc>
              <a:spcBef>
                <a:spcPts val="1000"/>
              </a:spcBef>
              <a:spcAft>
                <a:spcPts val="0"/>
              </a:spcAft>
              <a:buClr>
                <a:srgbClr val="000000"/>
              </a:buClr>
              <a:buSzPts val="1500"/>
              <a:buNone/>
            </a:pPr>
            <a:r>
              <a:rPr b="1" lang="en-US" sz="1500">
                <a:solidFill>
                  <a:srgbClr val="000000"/>
                </a:solidFill>
              </a:rPr>
              <a:t>4. an irrigation ditch or other water body, if natural body is not available</a:t>
            </a:r>
            <a:endParaRPr/>
          </a:p>
          <a:p>
            <a:pPr indent="0" lvl="0" marL="0" rtl="0" algn="just">
              <a:lnSpc>
                <a:spcPct val="90000"/>
              </a:lnSpc>
              <a:spcBef>
                <a:spcPts val="1000"/>
              </a:spcBef>
              <a:spcAft>
                <a:spcPts val="0"/>
              </a:spcAft>
              <a:buClr>
                <a:schemeClr val="dk1"/>
              </a:buClr>
              <a:buSzPts val="2000"/>
              <a:buNone/>
            </a:pPr>
            <a:r>
              <a:t/>
            </a:r>
            <a:endParaRPr sz="2000"/>
          </a:p>
          <a:p>
            <a:pPr indent="-50800" lvl="0" marL="228600" rtl="0" algn="l">
              <a:lnSpc>
                <a:spcPct val="90000"/>
              </a:lnSpc>
              <a:spcBef>
                <a:spcPts val="1000"/>
              </a:spcBef>
              <a:spcAft>
                <a:spcPts val="0"/>
              </a:spcAft>
              <a:buClr>
                <a:schemeClr val="dk1"/>
              </a:buClr>
              <a:buSzPts val="2800"/>
              <a:buNone/>
            </a:pPr>
            <a:r>
              <a:t/>
            </a:r>
            <a:endParaRPr/>
          </a:p>
        </p:txBody>
      </p:sp>
      <p:pic>
        <p:nvPicPr>
          <p:cNvPr descr="Diagram showing an estuary, with brackish water. " id="250" name="Google Shape;250;p17"/>
          <p:cNvPicPr preferRelativeResize="0"/>
          <p:nvPr>
            <p:ph idx="2" type="body"/>
          </p:nvPr>
        </p:nvPicPr>
        <p:blipFill rotWithShape="1">
          <a:blip r:embed="rId3">
            <a:alphaModFix/>
          </a:blip>
          <a:srcRect b="0" l="0" r="0" t="0"/>
          <a:stretch/>
        </p:blipFill>
        <p:spPr>
          <a:xfrm>
            <a:off x="5420915" y="1881643"/>
            <a:ext cx="3352800" cy="2743200"/>
          </a:xfrm>
          <a:prstGeom prst="rect">
            <a:avLst/>
          </a:prstGeom>
          <a:noFill/>
          <a:ln>
            <a:noFill/>
          </a:ln>
        </p:spPr>
      </p:pic>
      <p:pic>
        <p:nvPicPr>
          <p:cNvPr descr="Menu: how to collect your data" id="251" name="Google Shape;251;p17"/>
          <p:cNvPicPr preferRelativeResize="0"/>
          <p:nvPr/>
        </p:nvPicPr>
        <p:blipFill rotWithShape="1">
          <a:blip r:embed="rId4">
            <a:alphaModFix/>
          </a:blip>
          <a:srcRect b="0" l="0" r="0" t="0"/>
          <a:stretch/>
        </p:blipFill>
        <p:spPr>
          <a:xfrm>
            <a:off x="-1" y="0"/>
            <a:ext cx="1180153" cy="6858000"/>
          </a:xfrm>
          <a:prstGeom prst="rect">
            <a:avLst/>
          </a:prstGeom>
          <a:noFill/>
          <a:ln>
            <a:noFill/>
          </a:ln>
        </p:spPr>
      </p:pic>
      <p:sp>
        <p:nvSpPr>
          <p:cNvPr id="252" name="Google Shape;252;p17"/>
          <p:cNvSpPr txBox="1"/>
          <p:nvPr/>
        </p:nvSpPr>
        <p:spPr>
          <a:xfrm>
            <a:off x="5447447" y="4868429"/>
            <a:ext cx="334852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http://estuaries.noaa.gov/teachers/climate.aspx</a:t>
            </a:r>
            <a:endParaRPr/>
          </a:p>
        </p:txBody>
      </p:sp>
      <p:pic>
        <p:nvPicPr>
          <p:cNvPr descr="Banner: Water Salinity Protocol Using a Hydrometer" id="253" name="Google Shape;253;p17"/>
          <p:cNvPicPr preferRelativeResize="0"/>
          <p:nvPr/>
        </p:nvPicPr>
        <p:blipFill rotWithShape="1">
          <a:blip r:embed="rId5">
            <a:alphaModFix/>
          </a:blip>
          <a:srcRect b="0" l="0" r="0" t="0"/>
          <a:stretch/>
        </p:blipFill>
        <p:spPr>
          <a:xfrm>
            <a:off x="1164430" y="-1"/>
            <a:ext cx="7979570" cy="1031067"/>
          </a:xfrm>
          <a:prstGeom prst="rect">
            <a:avLst/>
          </a:prstGeom>
          <a:noFill/>
          <a:ln>
            <a:noFill/>
          </a:ln>
        </p:spPr>
      </p:pic>
      <p:sp>
        <p:nvSpPr>
          <p:cNvPr id="254" name="Google Shape;254;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8"/>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Simultaneous or Prior Investigations Required</a:t>
            </a:r>
            <a:endParaRPr/>
          </a:p>
        </p:txBody>
      </p:sp>
      <p:sp>
        <p:nvSpPr>
          <p:cNvPr id="260" name="Google Shape;260;p18"/>
          <p:cNvSpPr txBox="1"/>
          <p:nvPr>
            <p:ph idx="1" type="body"/>
          </p:nvPr>
        </p:nvSpPr>
        <p:spPr>
          <a:xfrm>
            <a:off x="1349160" y="1744714"/>
            <a:ext cx="7230960" cy="4816247"/>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90000"/>
              </a:lnSpc>
              <a:spcBef>
                <a:spcPts val="0"/>
              </a:spcBef>
              <a:spcAft>
                <a:spcPts val="0"/>
              </a:spcAft>
              <a:buClr>
                <a:schemeClr val="dk1"/>
              </a:buClr>
              <a:buSzPct val="100000"/>
              <a:buNone/>
            </a:pPr>
            <a:r>
              <a:rPr lang="en-US" sz="1700"/>
              <a:t>Y</a:t>
            </a:r>
            <a:r>
              <a:rPr lang="en-US" sz="1700"/>
              <a:t>ou need to determine the the times of the high tide and low tide that occur before and after your salinity measurement is taken.</a:t>
            </a:r>
            <a:endParaRPr/>
          </a:p>
          <a:p>
            <a:pPr indent="0" lvl="0" marL="0" rtl="0" algn="just">
              <a:lnSpc>
                <a:spcPct val="90000"/>
              </a:lnSpc>
              <a:spcBef>
                <a:spcPts val="1000"/>
              </a:spcBef>
              <a:spcAft>
                <a:spcPts val="0"/>
              </a:spcAft>
              <a:buClr>
                <a:schemeClr val="dk1"/>
              </a:buClr>
              <a:buSzPct val="100000"/>
              <a:buNone/>
            </a:pPr>
            <a:r>
              <a:t/>
            </a:r>
            <a:endParaRPr sz="1700"/>
          </a:p>
          <a:p>
            <a:pPr indent="0" lvl="0" marL="0" rtl="0" algn="l">
              <a:lnSpc>
                <a:spcPct val="90000"/>
              </a:lnSpc>
              <a:spcBef>
                <a:spcPts val="1000"/>
              </a:spcBef>
              <a:spcAft>
                <a:spcPts val="0"/>
              </a:spcAft>
              <a:buClr>
                <a:schemeClr val="dk1"/>
              </a:buClr>
              <a:buSzPct val="100000"/>
              <a:buNone/>
            </a:pPr>
            <a:r>
              <a:rPr lang="en-US" sz="1700"/>
              <a:t>Here we will show you how to use the hydrometer method. In order to understand how the hydrometer method works, you need to become familiar with density and specific gravity.</a:t>
            </a:r>
            <a:endParaRPr/>
          </a:p>
          <a:p>
            <a:pPr indent="0" lvl="0" marL="0" rtl="0" algn="l">
              <a:lnSpc>
                <a:spcPct val="90000"/>
              </a:lnSpc>
              <a:spcBef>
                <a:spcPts val="1000"/>
              </a:spcBef>
              <a:spcAft>
                <a:spcPts val="0"/>
              </a:spcAft>
              <a:buClr>
                <a:schemeClr val="dk1"/>
              </a:buClr>
              <a:buSzPct val="100000"/>
              <a:buNone/>
            </a:pPr>
            <a:r>
              <a:t/>
            </a:r>
            <a:endParaRPr sz="1700"/>
          </a:p>
          <a:p>
            <a:pPr indent="0" lvl="0" marL="0" rtl="0" algn="l">
              <a:lnSpc>
                <a:spcPct val="90000"/>
              </a:lnSpc>
              <a:spcBef>
                <a:spcPts val="1000"/>
              </a:spcBef>
              <a:spcAft>
                <a:spcPts val="0"/>
              </a:spcAft>
              <a:buClr>
                <a:schemeClr val="dk1"/>
              </a:buClr>
              <a:buSzPct val="100000"/>
              <a:buNone/>
            </a:pPr>
            <a:r>
              <a:rPr lang="en-US" sz="1700"/>
              <a:t>Check the accuracy of the hydrometer using a standard. Ideally, measurements are to be taken weekly and quality control check every six months.</a:t>
            </a:r>
            <a:endParaRPr/>
          </a:p>
          <a:p>
            <a:pPr indent="0" lvl="0" marL="0" rtl="0" algn="just">
              <a:lnSpc>
                <a:spcPct val="90000"/>
              </a:lnSpc>
              <a:spcBef>
                <a:spcPts val="1000"/>
              </a:spcBef>
              <a:spcAft>
                <a:spcPts val="0"/>
              </a:spcAft>
              <a:buClr>
                <a:schemeClr val="dk1"/>
              </a:buClr>
              <a:buSzPct val="100000"/>
              <a:buNone/>
            </a:pPr>
            <a:r>
              <a:t/>
            </a:r>
            <a:endParaRPr sz="1700"/>
          </a:p>
          <a:p>
            <a:pPr indent="0" lvl="0" marL="0" rtl="0" algn="just">
              <a:lnSpc>
                <a:spcPct val="90000"/>
              </a:lnSpc>
              <a:spcBef>
                <a:spcPts val="1000"/>
              </a:spcBef>
              <a:spcAft>
                <a:spcPts val="0"/>
              </a:spcAft>
              <a:buClr>
                <a:schemeClr val="dk2"/>
              </a:buClr>
              <a:buSzPct val="100000"/>
              <a:buNone/>
            </a:pPr>
            <a:r>
              <a:rPr b="1" lang="en-US" sz="1700" u="sng">
                <a:hlinkClick r:id="rId3"/>
              </a:rPr>
              <a:t>GLOBE Study Site Definition Sheet</a:t>
            </a:r>
            <a:endParaRPr b="1" sz="1700"/>
          </a:p>
          <a:p>
            <a:pPr indent="0" lvl="0" marL="0" rtl="0" algn="just">
              <a:lnSpc>
                <a:spcPct val="90000"/>
              </a:lnSpc>
              <a:spcBef>
                <a:spcPts val="1000"/>
              </a:spcBef>
              <a:spcAft>
                <a:spcPts val="0"/>
              </a:spcAft>
              <a:buClr>
                <a:schemeClr val="dk1"/>
              </a:buClr>
              <a:buSzPct val="100000"/>
              <a:buNone/>
            </a:pPr>
            <a:r>
              <a:t/>
            </a:r>
            <a:endParaRPr b="1" sz="1700">
              <a:solidFill>
                <a:schemeClr val="dk2"/>
              </a:solidFill>
            </a:endParaRPr>
          </a:p>
          <a:p>
            <a:pPr indent="0" lvl="0" marL="0" rtl="0" algn="just">
              <a:lnSpc>
                <a:spcPct val="90000"/>
              </a:lnSpc>
              <a:spcBef>
                <a:spcPts val="1000"/>
              </a:spcBef>
              <a:spcAft>
                <a:spcPts val="0"/>
              </a:spcAft>
              <a:buClr>
                <a:schemeClr val="dk2"/>
              </a:buClr>
              <a:buSzPct val="100000"/>
              <a:buNone/>
            </a:pPr>
            <a:r>
              <a:rPr b="1" lang="en-US" sz="1700" u="sng">
                <a:solidFill>
                  <a:schemeClr val="dk2"/>
                </a:solidFill>
                <a:hlinkClick r:id="rId4">
                  <a:extLst>
                    <a:ext uri="{A12FA001-AC4F-418D-AE19-62706E023703}">
                      <ahyp:hlinkClr val="tx"/>
                    </a:ext>
                  </a:extLst>
                </a:hlinkClick>
              </a:rPr>
              <a:t>Hydrosphere Investigation Data Sheet</a:t>
            </a:r>
            <a:endParaRPr b="1" sz="1700">
              <a:solidFill>
                <a:schemeClr val="dk2"/>
              </a:solidFill>
            </a:endParaRPr>
          </a:p>
          <a:p>
            <a:pPr indent="0" lvl="0" marL="0" rtl="0" algn="just">
              <a:lnSpc>
                <a:spcPct val="90000"/>
              </a:lnSpc>
              <a:spcBef>
                <a:spcPts val="1000"/>
              </a:spcBef>
              <a:spcAft>
                <a:spcPts val="0"/>
              </a:spcAft>
              <a:buClr>
                <a:schemeClr val="dk1"/>
              </a:buClr>
              <a:buSzPct val="100000"/>
              <a:buNone/>
            </a:pPr>
            <a:r>
              <a:t/>
            </a:r>
            <a:endParaRPr b="1" sz="1700">
              <a:solidFill>
                <a:schemeClr val="dk2"/>
              </a:solidFill>
            </a:endParaRPr>
          </a:p>
          <a:p>
            <a:pPr indent="0" lvl="0" marL="0" rtl="0" algn="just">
              <a:lnSpc>
                <a:spcPct val="90000"/>
              </a:lnSpc>
              <a:spcBef>
                <a:spcPts val="1000"/>
              </a:spcBef>
              <a:spcAft>
                <a:spcPts val="0"/>
              </a:spcAft>
              <a:buClr>
                <a:schemeClr val="dk2"/>
              </a:buClr>
              <a:buSzPct val="100000"/>
              <a:buNone/>
            </a:pPr>
            <a:r>
              <a:rPr b="1" lang="en-US" sz="1700">
                <a:solidFill>
                  <a:schemeClr val="dk2"/>
                </a:solidFill>
              </a:rPr>
              <a:t> </a:t>
            </a:r>
            <a:r>
              <a:rPr b="1" lang="en-US" sz="1700" u="sng">
                <a:solidFill>
                  <a:schemeClr val="dk2"/>
                </a:solidFill>
                <a:hlinkClick r:id="rId5">
                  <a:extLst>
                    <a:ext uri="{A12FA001-AC4F-418D-AE19-62706E023703}">
                      <ahyp:hlinkClr val="tx"/>
                    </a:ext>
                  </a:extLst>
                </a:hlinkClick>
              </a:rPr>
              <a:t>Mapping your Hydrosphere Study Site Field Guide</a:t>
            </a:r>
            <a:endParaRPr b="1" sz="1700">
              <a:solidFill>
                <a:schemeClr val="dk2"/>
              </a:solidFill>
            </a:endParaRPr>
          </a:p>
          <a:p>
            <a:pPr indent="0" lvl="0" marL="0" rtl="0" algn="just">
              <a:lnSpc>
                <a:spcPct val="90000"/>
              </a:lnSpc>
              <a:spcBef>
                <a:spcPts val="1000"/>
              </a:spcBef>
              <a:spcAft>
                <a:spcPts val="0"/>
              </a:spcAft>
              <a:buClr>
                <a:schemeClr val="dk1"/>
              </a:buClr>
              <a:buSzPct val="100000"/>
              <a:buNone/>
            </a:pPr>
            <a:r>
              <a:t/>
            </a:r>
            <a:endParaRPr sz="2000"/>
          </a:p>
          <a:p>
            <a:pPr indent="-64135" lvl="0" marL="228600" rtl="0" algn="l">
              <a:lnSpc>
                <a:spcPct val="90000"/>
              </a:lnSpc>
              <a:spcBef>
                <a:spcPts val="1000"/>
              </a:spcBef>
              <a:spcAft>
                <a:spcPts val="0"/>
              </a:spcAft>
              <a:buClr>
                <a:schemeClr val="dk1"/>
              </a:buClr>
              <a:buSzPct val="100000"/>
              <a:buNone/>
            </a:pPr>
            <a:r>
              <a:t/>
            </a:r>
            <a:endParaRPr/>
          </a:p>
        </p:txBody>
      </p:sp>
      <p:pic>
        <p:nvPicPr>
          <p:cNvPr descr="Menu: how to collect your data" id="261" name="Google Shape;261;p18"/>
          <p:cNvPicPr preferRelativeResize="0"/>
          <p:nvPr/>
        </p:nvPicPr>
        <p:blipFill rotWithShape="1">
          <a:blip r:embed="rId6">
            <a:alphaModFix/>
          </a:blip>
          <a:srcRect b="0" l="0" r="0" t="0"/>
          <a:stretch/>
        </p:blipFill>
        <p:spPr>
          <a:xfrm>
            <a:off x="-1" y="0"/>
            <a:ext cx="1180153" cy="6858000"/>
          </a:xfrm>
          <a:prstGeom prst="rect">
            <a:avLst/>
          </a:prstGeom>
          <a:noFill/>
          <a:ln>
            <a:noFill/>
          </a:ln>
        </p:spPr>
      </p:pic>
      <p:sp>
        <p:nvSpPr>
          <p:cNvPr id="262" name="Google Shape;262;p18"/>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Banner: Water Salinity Protocol Using a Hydrometer" id="263" name="Google Shape;263;p18"/>
          <p:cNvPicPr preferRelativeResize="0"/>
          <p:nvPr/>
        </p:nvPicPr>
        <p:blipFill rotWithShape="1">
          <a:blip r:embed="rId7">
            <a:alphaModFix/>
          </a:blip>
          <a:srcRect b="0" l="0" r="0" t="0"/>
          <a:stretch/>
        </p:blipFill>
        <p:spPr>
          <a:xfrm>
            <a:off x="1164430" y="-1"/>
            <a:ext cx="7979570" cy="1031067"/>
          </a:xfrm>
          <a:prstGeom prst="rect">
            <a:avLst/>
          </a:prstGeom>
          <a:noFill/>
          <a:ln>
            <a:noFill/>
          </a:ln>
        </p:spPr>
      </p:pic>
      <p:sp>
        <p:nvSpPr>
          <p:cNvPr id="264" name="Google Shape;264;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9"/>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Calibri"/>
              <a:buNone/>
            </a:pPr>
            <a:r>
              <a:rPr b="1" lang="en-US" sz="2400">
                <a:solidFill>
                  <a:srgbClr val="002060"/>
                </a:solidFill>
              </a:rPr>
              <a:t>Hydrometer</a:t>
            </a:r>
            <a:r>
              <a:rPr b="1" lang="en-US" sz="2400">
                <a:solidFill>
                  <a:srgbClr val="002060"/>
                </a:solidFill>
                <a:latin typeface="Calibri"/>
                <a:ea typeface="Calibri"/>
                <a:cs typeface="Calibri"/>
                <a:sym typeface="Calibri"/>
              </a:rPr>
              <a:t>? Advantages and Disadvantages</a:t>
            </a:r>
            <a:endParaRPr/>
          </a:p>
        </p:txBody>
      </p:sp>
      <p:sp>
        <p:nvSpPr>
          <p:cNvPr id="270" name="Google Shape;270;p19"/>
          <p:cNvSpPr txBox="1"/>
          <p:nvPr>
            <p:ph idx="1" type="body"/>
          </p:nvPr>
        </p:nvSpPr>
        <p:spPr>
          <a:xfrm>
            <a:off x="1349160" y="1744714"/>
            <a:ext cx="5073085" cy="481624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0090"/>
              </a:buClr>
              <a:buSzPts val="2100"/>
              <a:buNone/>
            </a:pPr>
            <a:r>
              <a:rPr b="1" lang="en-US" sz="2100">
                <a:solidFill>
                  <a:srgbClr val="000090"/>
                </a:solidFill>
              </a:rPr>
              <a:t>Hydrometer</a:t>
            </a:r>
            <a:endParaRPr/>
          </a:p>
          <a:p>
            <a:pPr indent="-243840" lvl="0" marL="228600" rtl="0" algn="l">
              <a:lnSpc>
                <a:spcPct val="90000"/>
              </a:lnSpc>
              <a:spcBef>
                <a:spcPts val="1000"/>
              </a:spcBef>
              <a:spcAft>
                <a:spcPts val="0"/>
              </a:spcAft>
              <a:buClr>
                <a:srgbClr val="000090"/>
              </a:buClr>
              <a:buSzPts val="1600"/>
              <a:buChar char="•"/>
            </a:pPr>
            <a:r>
              <a:rPr i="1" lang="en-US" sz="1600">
                <a:solidFill>
                  <a:srgbClr val="000090"/>
                </a:solidFill>
              </a:rPr>
              <a:t>Advantages</a:t>
            </a:r>
            <a:endParaRPr/>
          </a:p>
          <a:p>
            <a:pPr indent="-247650" lvl="0" marL="228600" rtl="0" algn="l">
              <a:lnSpc>
                <a:spcPct val="90000"/>
              </a:lnSpc>
              <a:spcBef>
                <a:spcPts val="1000"/>
              </a:spcBef>
              <a:spcAft>
                <a:spcPts val="0"/>
              </a:spcAft>
              <a:buClr>
                <a:schemeClr val="dk1"/>
              </a:buClr>
              <a:buSzPts val="2000"/>
              <a:buChar char="•"/>
            </a:pPr>
            <a:r>
              <a:rPr lang="en-US" sz="2000"/>
              <a:t>Easy and quick to use</a:t>
            </a:r>
            <a:endParaRPr/>
          </a:p>
          <a:p>
            <a:pPr indent="-247650" lvl="0" marL="228600" rtl="0" algn="l">
              <a:lnSpc>
                <a:spcPct val="90000"/>
              </a:lnSpc>
              <a:spcBef>
                <a:spcPts val="1000"/>
              </a:spcBef>
              <a:spcAft>
                <a:spcPts val="0"/>
              </a:spcAft>
              <a:buClr>
                <a:schemeClr val="dk1"/>
              </a:buClr>
              <a:buSzPts val="2000"/>
              <a:buChar char="•"/>
            </a:pPr>
            <a:r>
              <a:rPr lang="en-US" sz="2000"/>
              <a:t>No chromium by-products</a:t>
            </a:r>
            <a:endParaRPr/>
          </a:p>
          <a:p>
            <a:pPr indent="-120650" lvl="0" marL="228600" rtl="0" algn="l">
              <a:lnSpc>
                <a:spcPct val="90000"/>
              </a:lnSpc>
              <a:spcBef>
                <a:spcPts val="1000"/>
              </a:spcBef>
              <a:spcAft>
                <a:spcPts val="0"/>
              </a:spcAft>
              <a:buClr>
                <a:schemeClr val="dk1"/>
              </a:buClr>
              <a:buSzPts val="2000"/>
              <a:buNone/>
            </a:pPr>
            <a:r>
              <a:t/>
            </a:r>
            <a:endParaRPr sz="2000"/>
          </a:p>
          <a:p>
            <a:pPr indent="-243840" lvl="0" marL="228600" rtl="0" algn="l">
              <a:lnSpc>
                <a:spcPct val="90000"/>
              </a:lnSpc>
              <a:spcBef>
                <a:spcPts val="1000"/>
              </a:spcBef>
              <a:spcAft>
                <a:spcPts val="0"/>
              </a:spcAft>
              <a:buClr>
                <a:srgbClr val="000090"/>
              </a:buClr>
              <a:buSzPts val="1600"/>
              <a:buChar char="•"/>
            </a:pPr>
            <a:r>
              <a:rPr i="1" lang="en-US" sz="1600">
                <a:solidFill>
                  <a:srgbClr val="000090"/>
                </a:solidFill>
              </a:rPr>
              <a:t>Disadvantages</a:t>
            </a:r>
            <a:endParaRPr/>
          </a:p>
          <a:p>
            <a:pPr indent="-247650" lvl="0" marL="228600" rtl="0" algn="l">
              <a:lnSpc>
                <a:spcPct val="90000"/>
              </a:lnSpc>
              <a:spcBef>
                <a:spcPts val="1000"/>
              </a:spcBef>
              <a:spcAft>
                <a:spcPts val="0"/>
              </a:spcAft>
              <a:buClr>
                <a:schemeClr val="dk1"/>
              </a:buClr>
              <a:buSzPts val="2000"/>
              <a:buChar char="•"/>
            </a:pPr>
            <a:r>
              <a:rPr lang="en-US" sz="2000"/>
              <a:t>Breakable</a:t>
            </a:r>
            <a:endParaRPr/>
          </a:p>
          <a:p>
            <a:pPr indent="0" lvl="0" marL="0" rtl="0" algn="l">
              <a:lnSpc>
                <a:spcPct val="90000"/>
              </a:lnSpc>
              <a:spcBef>
                <a:spcPts val="1000"/>
              </a:spcBef>
              <a:spcAft>
                <a:spcPts val="0"/>
              </a:spcAft>
              <a:buNone/>
            </a:pPr>
            <a:r>
              <a:t/>
            </a:r>
            <a:endParaRPr/>
          </a:p>
          <a:p>
            <a:pPr indent="0" lvl="0" marL="0" rtl="0" algn="just">
              <a:lnSpc>
                <a:spcPct val="90000"/>
              </a:lnSpc>
              <a:spcBef>
                <a:spcPts val="1000"/>
              </a:spcBef>
              <a:spcAft>
                <a:spcPts val="0"/>
              </a:spcAft>
              <a:buClr>
                <a:schemeClr val="dk1"/>
              </a:buClr>
              <a:buSzPts val="2000"/>
              <a:buNone/>
            </a:pPr>
            <a:r>
              <a:t/>
            </a:r>
            <a:endParaRPr sz="2000"/>
          </a:p>
          <a:p>
            <a:pPr indent="-77470" lvl="0" marL="228600" rtl="0" algn="l">
              <a:lnSpc>
                <a:spcPct val="90000"/>
              </a:lnSpc>
              <a:spcBef>
                <a:spcPts val="1000"/>
              </a:spcBef>
              <a:spcAft>
                <a:spcPts val="0"/>
              </a:spcAft>
              <a:buClr>
                <a:schemeClr val="dk1"/>
              </a:buClr>
              <a:buSzPts val="2800"/>
              <a:buNone/>
            </a:pPr>
            <a:r>
              <a:t/>
            </a:r>
            <a:endParaRPr/>
          </a:p>
        </p:txBody>
      </p:sp>
      <p:pic>
        <p:nvPicPr>
          <p:cNvPr descr="Menu: how to collect your data" id="271" name="Google Shape;271;p19"/>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272" name="Google Shape;272;p19"/>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llustration of a titration set up and a hydrometer. " id="273" name="Google Shape;273;p19"/>
          <p:cNvPicPr preferRelativeResize="0"/>
          <p:nvPr>
            <p:ph idx="2" type="body"/>
          </p:nvPr>
        </p:nvPicPr>
        <p:blipFill rotWithShape="1">
          <a:blip r:embed="rId4">
            <a:alphaModFix/>
          </a:blip>
          <a:srcRect b="0" l="0" r="0" t="0"/>
          <a:stretch/>
        </p:blipFill>
        <p:spPr>
          <a:xfrm>
            <a:off x="4889449" y="1714222"/>
            <a:ext cx="3855459" cy="4351338"/>
          </a:xfrm>
          <a:prstGeom prst="rect">
            <a:avLst/>
          </a:prstGeom>
          <a:noFill/>
          <a:ln>
            <a:noFill/>
          </a:ln>
        </p:spPr>
      </p:pic>
      <p:pic>
        <p:nvPicPr>
          <p:cNvPr descr="Banner: Water Salinity Protocol Using a Hydrometer" id="274" name="Google Shape;274;p19"/>
          <p:cNvPicPr preferRelativeResize="0"/>
          <p:nvPr/>
        </p:nvPicPr>
        <p:blipFill rotWithShape="1">
          <a:blip r:embed="rId5">
            <a:alphaModFix/>
          </a:blip>
          <a:srcRect b="0" l="0" r="0" t="0"/>
          <a:stretch/>
        </p:blipFill>
        <p:spPr>
          <a:xfrm>
            <a:off x="1164430" y="-1"/>
            <a:ext cx="7979570" cy="1031067"/>
          </a:xfrm>
          <a:prstGeom prst="rect">
            <a:avLst/>
          </a:prstGeom>
          <a:noFill/>
          <a:ln>
            <a:noFill/>
          </a:ln>
        </p:spPr>
      </p:pic>
      <p:sp>
        <p:nvSpPr>
          <p:cNvPr id="275" name="Google Shape;275;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Menu: What is water salinity? " id="94" name="Google Shape;94;p2"/>
          <p:cNvPicPr preferRelativeResize="0"/>
          <p:nvPr/>
        </p:nvPicPr>
        <p:blipFill rotWithShape="1">
          <a:blip r:embed="rId3">
            <a:alphaModFix/>
          </a:blip>
          <a:srcRect b="0" l="0" r="0" t="0"/>
          <a:stretch/>
        </p:blipFill>
        <p:spPr>
          <a:xfrm>
            <a:off x="0" y="0"/>
            <a:ext cx="1143000" cy="6844871"/>
          </a:xfrm>
          <a:prstGeom prst="rect">
            <a:avLst/>
          </a:prstGeom>
          <a:noFill/>
          <a:ln>
            <a:noFill/>
          </a:ln>
        </p:spPr>
      </p:pic>
      <p:pic>
        <p:nvPicPr>
          <p:cNvPr descr="watermark illustration of a stream surrounded by rushes." id="95" name="Google Shape;95;p2"/>
          <p:cNvPicPr preferRelativeResize="0"/>
          <p:nvPr/>
        </p:nvPicPr>
        <p:blipFill rotWithShape="1">
          <a:blip r:embed="rId4">
            <a:alphaModFix amt="12000"/>
          </a:blip>
          <a:srcRect b="0" l="0" r="0" t="0"/>
          <a:stretch/>
        </p:blipFill>
        <p:spPr>
          <a:xfrm>
            <a:off x="1142095" y="1425885"/>
            <a:ext cx="7986888" cy="5432114"/>
          </a:xfrm>
          <a:prstGeom prst="rect">
            <a:avLst/>
          </a:prstGeom>
          <a:noFill/>
          <a:ln>
            <a:noFill/>
          </a:ln>
        </p:spPr>
      </p:pic>
      <p:sp>
        <p:nvSpPr>
          <p:cNvPr id="96" name="Google Shape;96;p2"/>
          <p:cNvSpPr txBox="1"/>
          <p:nvPr>
            <p:ph type="title"/>
          </p:nvPr>
        </p:nvSpPr>
        <p:spPr>
          <a:xfrm>
            <a:off x="1147395" y="763104"/>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90"/>
              </a:buClr>
              <a:buSzPts val="2800"/>
              <a:buFont typeface="Calibri"/>
              <a:buNone/>
            </a:pPr>
            <a:r>
              <a:rPr b="1" lang="en-US" sz="2800">
                <a:solidFill>
                  <a:srgbClr val="000090"/>
                </a:solidFill>
                <a:latin typeface="Calibri"/>
                <a:ea typeface="Calibri"/>
                <a:cs typeface="Calibri"/>
                <a:sym typeface="Calibri"/>
              </a:rPr>
              <a:t>Overview</a:t>
            </a:r>
            <a:endParaRPr/>
          </a:p>
        </p:txBody>
      </p:sp>
      <p:sp>
        <p:nvSpPr>
          <p:cNvPr id="97" name="Google Shape;97;p2"/>
          <p:cNvSpPr txBox="1"/>
          <p:nvPr>
            <p:ph idx="1" type="body"/>
          </p:nvPr>
        </p:nvSpPr>
        <p:spPr>
          <a:xfrm>
            <a:off x="1275669" y="1751376"/>
            <a:ext cx="7623401" cy="4943337"/>
          </a:xfrm>
          <a:prstGeom prst="rect">
            <a:avLst/>
          </a:prstGeom>
          <a:noFill/>
          <a:ln>
            <a:noFill/>
          </a:ln>
        </p:spPr>
        <p:txBody>
          <a:bodyPr anchorCtr="0" anchor="t" bIns="45700" lIns="91425" spcFirstLastPara="1" rIns="91425" wrap="square" tIns="45700">
            <a:normAutofit/>
          </a:bodyPr>
          <a:lstStyle/>
          <a:p>
            <a:pPr indent="63500" lvl="0" marL="0" marR="0" rtl="0" algn="l">
              <a:lnSpc>
                <a:spcPct val="90000"/>
              </a:lnSpc>
              <a:spcBef>
                <a:spcPts val="0"/>
              </a:spcBef>
              <a:spcAft>
                <a:spcPts val="0"/>
              </a:spcAft>
              <a:buClr>
                <a:schemeClr val="dk1"/>
              </a:buClr>
              <a:buSzPts val="1000"/>
              <a:buNone/>
            </a:pPr>
            <a:r>
              <a:t/>
            </a:r>
            <a:endParaRPr sz="1000"/>
          </a:p>
          <a:p>
            <a:pPr indent="0" lvl="0" marL="0" marR="0" rtl="0" algn="l">
              <a:lnSpc>
                <a:spcPct val="90000"/>
              </a:lnSpc>
              <a:spcBef>
                <a:spcPts val="0"/>
              </a:spcBef>
              <a:spcAft>
                <a:spcPts val="0"/>
              </a:spcAft>
              <a:buNone/>
            </a:pPr>
            <a:r>
              <a:rPr b="1" lang="en-US" sz="1800">
                <a:solidFill>
                  <a:srgbClr val="000090"/>
                </a:solidFill>
              </a:rPr>
              <a:t>This module: </a:t>
            </a:r>
            <a:endParaRPr/>
          </a:p>
          <a:p>
            <a:pPr indent="63500" lvl="0" marL="0" marR="0" rtl="0" algn="l">
              <a:lnSpc>
                <a:spcPct val="90000"/>
              </a:lnSpc>
              <a:spcBef>
                <a:spcPts val="0"/>
              </a:spcBef>
              <a:spcAft>
                <a:spcPts val="0"/>
              </a:spcAft>
              <a:buClr>
                <a:schemeClr val="dk1"/>
              </a:buClr>
              <a:buSzPts val="1000"/>
              <a:buNone/>
            </a:pPr>
            <a:r>
              <a:t/>
            </a:r>
            <a:endParaRPr sz="1000"/>
          </a:p>
          <a:p>
            <a:pPr indent="-342900" lvl="0" marL="342900" rtl="0" algn="l">
              <a:lnSpc>
                <a:spcPct val="90000"/>
              </a:lnSpc>
              <a:spcBef>
                <a:spcPts val="0"/>
              </a:spcBef>
              <a:spcAft>
                <a:spcPts val="0"/>
              </a:spcAft>
              <a:buClr>
                <a:srgbClr val="000090"/>
              </a:buClr>
              <a:buSzPts val="1800"/>
              <a:buFont typeface="Arial"/>
              <a:buChar char="•"/>
            </a:pPr>
            <a:r>
              <a:rPr b="1" lang="en-US" sz="1800">
                <a:solidFill>
                  <a:srgbClr val="000090"/>
                </a:solidFill>
              </a:rPr>
              <a:t>Reviews the selection of a GLOBE hydrology site </a:t>
            </a:r>
            <a:endParaRPr sz="1000"/>
          </a:p>
          <a:p>
            <a:pPr indent="-342900" lvl="0" marL="342900" rtl="0" algn="l">
              <a:lnSpc>
                <a:spcPct val="90000"/>
              </a:lnSpc>
              <a:spcBef>
                <a:spcPts val="0"/>
              </a:spcBef>
              <a:spcAft>
                <a:spcPts val="0"/>
              </a:spcAft>
              <a:buClr>
                <a:srgbClr val="000090"/>
              </a:buClr>
              <a:buSzPts val="1800"/>
              <a:buFont typeface="Arial"/>
              <a:buChar char="•"/>
            </a:pPr>
            <a:r>
              <a:rPr b="1" lang="en-US" sz="1800">
                <a:solidFill>
                  <a:srgbClr val="000090"/>
                </a:solidFill>
              </a:rPr>
              <a:t>Reviews the water sampling technique used in GLOBE hydrology protocols</a:t>
            </a:r>
            <a:endParaRPr sz="1000"/>
          </a:p>
          <a:p>
            <a:pPr indent="-342900" lvl="0" marL="342900" rtl="0" algn="l">
              <a:lnSpc>
                <a:spcPct val="90000"/>
              </a:lnSpc>
              <a:spcBef>
                <a:spcPts val="0"/>
              </a:spcBef>
              <a:spcAft>
                <a:spcPts val="0"/>
              </a:spcAft>
              <a:buClr>
                <a:srgbClr val="000090"/>
              </a:buClr>
              <a:buSzPts val="1800"/>
              <a:buFont typeface="Arial"/>
              <a:buChar char="•"/>
            </a:pPr>
            <a:r>
              <a:rPr b="1" lang="en-US" sz="1800">
                <a:solidFill>
                  <a:srgbClr val="000090"/>
                </a:solidFill>
              </a:rPr>
              <a:t>Provides a step by step introduction of the protocol method</a:t>
            </a:r>
            <a:endParaRPr/>
          </a:p>
          <a:p>
            <a:pPr indent="-279400" lvl="0" marL="342900" rtl="0" algn="l">
              <a:lnSpc>
                <a:spcPct val="90000"/>
              </a:lnSpc>
              <a:spcBef>
                <a:spcPts val="0"/>
              </a:spcBef>
              <a:spcAft>
                <a:spcPts val="0"/>
              </a:spcAft>
              <a:buClr>
                <a:schemeClr val="dk1"/>
              </a:buClr>
              <a:buSzPts val="1000"/>
              <a:buFont typeface="Arial"/>
              <a:buNone/>
            </a:pPr>
            <a:r>
              <a:t/>
            </a:r>
            <a:endParaRPr sz="1000"/>
          </a:p>
          <a:p>
            <a:pPr indent="0" lvl="0" marL="0" marR="0" rtl="0" algn="l">
              <a:lnSpc>
                <a:spcPct val="90000"/>
              </a:lnSpc>
              <a:spcBef>
                <a:spcPts val="0"/>
              </a:spcBef>
              <a:spcAft>
                <a:spcPts val="0"/>
              </a:spcAft>
              <a:buClr>
                <a:srgbClr val="000090"/>
              </a:buClr>
              <a:buSzPts val="2400"/>
              <a:buNone/>
            </a:pPr>
            <a:r>
              <a:rPr b="1" lang="en-US" sz="2400">
                <a:solidFill>
                  <a:srgbClr val="000090"/>
                </a:solidFill>
              </a:rPr>
              <a:t>Learning Objectives</a:t>
            </a:r>
            <a:endParaRPr/>
          </a:p>
          <a:p>
            <a:pPr indent="63500" lvl="0" marL="0" marR="0" rtl="0" algn="l">
              <a:lnSpc>
                <a:spcPct val="90000"/>
              </a:lnSpc>
              <a:spcBef>
                <a:spcPts val="0"/>
              </a:spcBef>
              <a:spcAft>
                <a:spcPts val="0"/>
              </a:spcAft>
              <a:buClr>
                <a:schemeClr val="dk1"/>
              </a:buClr>
              <a:buSzPts val="1000"/>
              <a:buNone/>
            </a:pPr>
            <a:r>
              <a:t/>
            </a:r>
            <a:endParaRPr sz="1000"/>
          </a:p>
          <a:p>
            <a:pPr indent="0" lvl="0" marL="0" marR="0" rtl="0" algn="l">
              <a:lnSpc>
                <a:spcPct val="90000"/>
              </a:lnSpc>
              <a:spcBef>
                <a:spcPts val="0"/>
              </a:spcBef>
              <a:spcAft>
                <a:spcPts val="0"/>
              </a:spcAft>
              <a:buNone/>
            </a:pPr>
            <a:r>
              <a:rPr b="1" lang="en-US" sz="1800">
                <a:solidFill>
                  <a:srgbClr val="000090"/>
                </a:solidFill>
              </a:rPr>
              <a:t>A</a:t>
            </a:r>
            <a:r>
              <a:rPr b="1" lang="en-US" sz="1800">
                <a:solidFill>
                  <a:srgbClr val="000090"/>
                </a:solidFill>
              </a:rPr>
              <a:t>fter completing this module, you will be able to:</a:t>
            </a:r>
            <a:endParaRPr/>
          </a:p>
          <a:p>
            <a:pPr indent="63500" lvl="0" marL="0" marR="0" rtl="0" algn="l">
              <a:lnSpc>
                <a:spcPct val="90000"/>
              </a:lnSpc>
              <a:spcBef>
                <a:spcPts val="0"/>
              </a:spcBef>
              <a:spcAft>
                <a:spcPts val="0"/>
              </a:spcAft>
              <a:buClr>
                <a:schemeClr val="dk1"/>
              </a:buClr>
              <a:buSzPts val="1000"/>
              <a:buNone/>
            </a:pPr>
            <a:r>
              <a:t/>
            </a:r>
            <a:endParaRPr sz="1000"/>
          </a:p>
          <a:p>
            <a:pPr indent="-342900" lvl="0" marL="342900" rtl="0" algn="l">
              <a:lnSpc>
                <a:spcPct val="90000"/>
              </a:lnSpc>
              <a:spcBef>
                <a:spcPts val="0"/>
              </a:spcBef>
              <a:spcAft>
                <a:spcPts val="0"/>
              </a:spcAft>
              <a:buClr>
                <a:srgbClr val="000090"/>
              </a:buClr>
              <a:buSzPts val="1800"/>
              <a:buFont typeface="Arial"/>
              <a:buChar char="•"/>
            </a:pPr>
            <a:r>
              <a:rPr b="1" lang="en-US" sz="1800">
                <a:solidFill>
                  <a:srgbClr val="000090"/>
                </a:solidFill>
              </a:rPr>
              <a:t>Define water salinity and  explain how environmental variables can result in different measurements</a:t>
            </a:r>
            <a:endParaRPr sz="1000"/>
          </a:p>
          <a:p>
            <a:pPr indent="-342900" lvl="0" marL="342900" rtl="0" algn="l">
              <a:lnSpc>
                <a:spcPct val="90000"/>
              </a:lnSpc>
              <a:spcBef>
                <a:spcPts val="0"/>
              </a:spcBef>
              <a:spcAft>
                <a:spcPts val="0"/>
              </a:spcAft>
              <a:buClr>
                <a:srgbClr val="000090"/>
              </a:buClr>
              <a:buSzPts val="1800"/>
              <a:buFont typeface="Arial"/>
              <a:buChar char="•"/>
            </a:pPr>
            <a:r>
              <a:rPr b="1" lang="en-US" sz="1800">
                <a:solidFill>
                  <a:srgbClr val="000090"/>
                </a:solidFill>
              </a:rPr>
              <a:t>Describe the importance of quality control steps in the the collection of accurate data</a:t>
            </a:r>
            <a:endParaRPr sz="1000"/>
          </a:p>
          <a:p>
            <a:pPr indent="-342900" lvl="0" marL="342900" rtl="0" algn="l">
              <a:lnSpc>
                <a:spcPct val="90000"/>
              </a:lnSpc>
              <a:spcBef>
                <a:spcPts val="0"/>
              </a:spcBef>
              <a:spcAft>
                <a:spcPts val="0"/>
              </a:spcAft>
              <a:buClr>
                <a:srgbClr val="000090"/>
              </a:buClr>
              <a:buSzPts val="1800"/>
              <a:buFont typeface="Arial"/>
              <a:buChar char="•"/>
            </a:pPr>
            <a:r>
              <a:rPr b="1" lang="en-US" sz="1800">
                <a:solidFill>
                  <a:srgbClr val="000090"/>
                </a:solidFill>
              </a:rPr>
              <a:t>Conduct water salinity measurements using a hydrometer</a:t>
            </a:r>
            <a:endParaRPr sz="1000"/>
          </a:p>
          <a:p>
            <a:pPr indent="-342900" lvl="0" marL="342900" rtl="0" algn="l">
              <a:lnSpc>
                <a:spcPct val="90000"/>
              </a:lnSpc>
              <a:spcBef>
                <a:spcPts val="0"/>
              </a:spcBef>
              <a:spcAft>
                <a:spcPts val="0"/>
              </a:spcAft>
              <a:buClr>
                <a:srgbClr val="000090"/>
              </a:buClr>
              <a:buSzPts val="1800"/>
              <a:buFont typeface="Arial"/>
              <a:buChar char="•"/>
            </a:pPr>
            <a:r>
              <a:rPr b="1" lang="en-US" sz="1800">
                <a:solidFill>
                  <a:srgbClr val="000090"/>
                </a:solidFill>
              </a:rPr>
              <a:t>Upload data to the GLOBE portal</a:t>
            </a:r>
            <a:endParaRPr sz="1000"/>
          </a:p>
          <a:p>
            <a:pPr indent="-342900" lvl="0" marL="342900" rtl="0" algn="l">
              <a:lnSpc>
                <a:spcPct val="90000"/>
              </a:lnSpc>
              <a:spcBef>
                <a:spcPts val="0"/>
              </a:spcBef>
              <a:spcAft>
                <a:spcPts val="0"/>
              </a:spcAft>
              <a:buClr>
                <a:srgbClr val="000090"/>
              </a:buClr>
              <a:buSzPts val="1800"/>
              <a:buFont typeface="Arial"/>
              <a:buChar char="•"/>
            </a:pPr>
            <a:r>
              <a:rPr b="1" lang="en-US" sz="1800">
                <a:solidFill>
                  <a:srgbClr val="000090"/>
                </a:solidFill>
              </a:rPr>
              <a:t>Visualize data using GLOBE’s Visualization System</a:t>
            </a:r>
            <a:endParaRPr sz="1000"/>
          </a:p>
        </p:txBody>
      </p:sp>
      <p:pic>
        <p:nvPicPr>
          <p:cNvPr descr="Banner: Water Salinity Protocol Using a Hydrometer" id="98" name="Google Shape;98;p2"/>
          <p:cNvPicPr preferRelativeResize="0"/>
          <p:nvPr>
            <p:ph idx="2" type="body"/>
          </p:nvPr>
        </p:nvPicPr>
        <p:blipFill rotWithShape="1">
          <a:blip r:embed="rId5">
            <a:alphaModFix/>
          </a:blip>
          <a:srcRect b="0" l="0" r="0" t="0"/>
          <a:stretch/>
        </p:blipFill>
        <p:spPr>
          <a:xfrm>
            <a:off x="1155949" y="13855"/>
            <a:ext cx="8098887" cy="1008539"/>
          </a:xfrm>
          <a:prstGeom prst="rect">
            <a:avLst/>
          </a:prstGeom>
          <a:noFill/>
          <a:ln>
            <a:noFill/>
          </a:ln>
        </p:spPr>
      </p:pic>
      <p:sp>
        <p:nvSpPr>
          <p:cNvPr id="99" name="Google Shape;99;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0"/>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Calibri"/>
              <a:buNone/>
            </a:pPr>
            <a:r>
              <a:rPr b="1" lang="en-US" sz="2400">
                <a:solidFill>
                  <a:srgbClr val="002060"/>
                </a:solidFill>
                <a:latin typeface="Calibri"/>
                <a:ea typeface="Calibri"/>
                <a:cs typeface="Calibri"/>
                <a:sym typeface="Calibri"/>
              </a:rPr>
              <a:t>Tides</a:t>
            </a:r>
            <a:endParaRPr b="1" sz="2400">
              <a:solidFill>
                <a:srgbClr val="002060"/>
              </a:solidFill>
              <a:latin typeface="Calibri"/>
              <a:ea typeface="Calibri"/>
              <a:cs typeface="Calibri"/>
              <a:sym typeface="Calibri"/>
            </a:endParaRPr>
          </a:p>
        </p:txBody>
      </p:sp>
      <p:sp>
        <p:nvSpPr>
          <p:cNvPr id="281" name="Google Shape;281;p20"/>
          <p:cNvSpPr txBox="1"/>
          <p:nvPr>
            <p:ph idx="1" type="body"/>
          </p:nvPr>
        </p:nvSpPr>
        <p:spPr>
          <a:xfrm>
            <a:off x="1251973" y="1438528"/>
            <a:ext cx="3649560" cy="481624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500"/>
              <a:buNone/>
            </a:pPr>
            <a:r>
              <a:t/>
            </a:r>
            <a:endParaRPr sz="1500"/>
          </a:p>
          <a:p>
            <a:pPr indent="0" lvl="0" marL="0" rtl="0" algn="just">
              <a:lnSpc>
                <a:spcPct val="90000"/>
              </a:lnSpc>
              <a:spcBef>
                <a:spcPts val="1000"/>
              </a:spcBef>
              <a:spcAft>
                <a:spcPts val="0"/>
              </a:spcAft>
              <a:buClr>
                <a:schemeClr val="dk1"/>
              </a:buClr>
              <a:buSzPts val="1500"/>
              <a:buNone/>
            </a:pPr>
            <a:r>
              <a:rPr lang="en-US" sz="1500"/>
              <a:t>In order to take salinity measurements, it is helpful to have tide information to help interpret the data.</a:t>
            </a:r>
            <a:endParaRPr sz="1500"/>
          </a:p>
          <a:p>
            <a:pPr indent="0" lvl="0" marL="0" rtl="0" algn="just">
              <a:lnSpc>
                <a:spcPct val="90000"/>
              </a:lnSpc>
              <a:spcBef>
                <a:spcPts val="1000"/>
              </a:spcBef>
              <a:spcAft>
                <a:spcPts val="0"/>
              </a:spcAft>
              <a:buClr>
                <a:schemeClr val="dk1"/>
              </a:buClr>
              <a:buSzPts val="1500"/>
              <a:buNone/>
            </a:pPr>
            <a:r>
              <a:rPr lang="en-US" sz="1500"/>
              <a:t>Most areas have two low and two high waters per day with one set of high and low more extreme than the others. Tide cycles actually occur over a lunar day, which is 24 hours and 50 minutes long. The two low tides in a day occur on average every 12 hours 25 minutes. </a:t>
            </a:r>
            <a:endParaRPr sz="2000"/>
          </a:p>
        </p:txBody>
      </p:sp>
      <p:pic>
        <p:nvPicPr>
          <p:cNvPr descr="Menu: how to collect your data" id="282" name="Google Shape;282;p20"/>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283" name="Google Shape;283;p20"/>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hotograph of a receding tide as seen on a beach (Barbuda). " id="284" name="Google Shape;284;p20"/>
          <p:cNvPicPr preferRelativeResize="0"/>
          <p:nvPr>
            <p:ph idx="2" type="body"/>
          </p:nvPr>
        </p:nvPicPr>
        <p:blipFill rotWithShape="1">
          <a:blip r:embed="rId4">
            <a:alphaModFix/>
          </a:blip>
          <a:srcRect b="0" l="0" r="0" t="0"/>
          <a:stretch/>
        </p:blipFill>
        <p:spPr>
          <a:xfrm>
            <a:off x="5151551" y="1321808"/>
            <a:ext cx="3574905" cy="2690654"/>
          </a:xfrm>
          <a:prstGeom prst="rect">
            <a:avLst/>
          </a:prstGeom>
          <a:noFill/>
          <a:ln>
            <a:noFill/>
          </a:ln>
        </p:spPr>
      </p:pic>
      <p:sp>
        <p:nvSpPr>
          <p:cNvPr id="285" name="Google Shape;285;p20"/>
          <p:cNvSpPr txBox="1"/>
          <p:nvPr/>
        </p:nvSpPr>
        <p:spPr>
          <a:xfrm>
            <a:off x="1251973" y="4079106"/>
            <a:ext cx="7595972" cy="4351338"/>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The time of the first low tide each day occurs on average approximately 50 minutes later than the day before. Local topographic features may cause these times to vary.</a:t>
            </a:r>
            <a:endParaRPr/>
          </a:p>
          <a:p>
            <a:pPr indent="0" lvl="0" marL="0" marR="0" rtl="0" algn="just">
              <a:lnSpc>
                <a:spcPct val="90000"/>
              </a:lnSpc>
              <a:spcBef>
                <a:spcPts val="1000"/>
              </a:spcBef>
              <a:spcAft>
                <a:spcPts val="0"/>
              </a:spcAft>
              <a:buClr>
                <a:schemeClr val="dk1"/>
              </a:buClr>
              <a:buSzPts val="1600"/>
              <a:buFont typeface="Arial"/>
              <a:buNone/>
            </a:pPr>
            <a:r>
              <a:rPr lang="en-US" sz="1600">
                <a:solidFill>
                  <a:schemeClr val="dk1"/>
                </a:solidFill>
                <a:latin typeface="Calibri"/>
                <a:ea typeface="Calibri"/>
                <a:cs typeface="Calibri"/>
                <a:sym typeface="Calibri"/>
              </a:rPr>
              <a:t>Zero tide datum (also expressed as + 0, or “plus 0”) is a measure of the average low tide level. There are two different definitions used worldwide for the zero tide datum: mean lower low water and mean low water. Mean lower low water is </a:t>
            </a:r>
            <a:r>
              <a:rPr i="1" lang="en-US" sz="1600">
                <a:solidFill>
                  <a:schemeClr val="dk1"/>
                </a:solidFill>
                <a:latin typeface="Calibri"/>
                <a:ea typeface="Calibri"/>
                <a:cs typeface="Calibri"/>
                <a:sym typeface="Calibri"/>
              </a:rPr>
              <a:t>the mean of the lowest tides for </a:t>
            </a:r>
            <a:r>
              <a:rPr lang="en-US" sz="1600">
                <a:solidFill>
                  <a:schemeClr val="dk1"/>
                </a:solidFill>
                <a:latin typeface="Calibri"/>
                <a:ea typeface="Calibri"/>
                <a:cs typeface="Calibri"/>
                <a:sym typeface="Calibri"/>
              </a:rPr>
              <a:t>that area. Mean low water is </a:t>
            </a:r>
            <a:r>
              <a:rPr i="1" lang="en-US" sz="1600">
                <a:solidFill>
                  <a:schemeClr val="dk1"/>
                </a:solidFill>
                <a:latin typeface="Calibri"/>
                <a:ea typeface="Calibri"/>
                <a:cs typeface="Calibri"/>
                <a:sym typeface="Calibri"/>
              </a:rPr>
              <a:t>the mean of all of the low tides for that area. The zero tide </a:t>
            </a:r>
            <a:r>
              <a:rPr lang="en-US" sz="1600">
                <a:solidFill>
                  <a:schemeClr val="dk1"/>
                </a:solidFill>
                <a:latin typeface="Calibri"/>
                <a:ea typeface="Calibri"/>
                <a:cs typeface="Calibri"/>
                <a:sym typeface="Calibri"/>
              </a:rPr>
              <a:t>datum will be found in the legend of the tide table. Students will need to check off on the data sheet which definition of zero tide datum is used on their tide table.</a:t>
            </a:r>
            <a:endParaRPr sz="1600">
              <a:solidFill>
                <a:schemeClr val="dk1"/>
              </a:solidFill>
              <a:latin typeface="Calibri"/>
              <a:ea typeface="Calibri"/>
              <a:cs typeface="Calibri"/>
              <a:sym typeface="Calibri"/>
            </a:endParaRPr>
          </a:p>
        </p:txBody>
      </p:sp>
      <p:pic>
        <p:nvPicPr>
          <p:cNvPr descr="Banner: Water Salinity Protocol Using a Hydrometer" id="286" name="Google Shape;286;p20"/>
          <p:cNvPicPr preferRelativeResize="0"/>
          <p:nvPr/>
        </p:nvPicPr>
        <p:blipFill rotWithShape="1">
          <a:blip r:embed="rId5">
            <a:alphaModFix/>
          </a:blip>
          <a:srcRect b="0" l="0" r="0" t="0"/>
          <a:stretch/>
        </p:blipFill>
        <p:spPr>
          <a:xfrm>
            <a:off x="1164430" y="-1"/>
            <a:ext cx="7979570" cy="1031067"/>
          </a:xfrm>
          <a:prstGeom prst="rect">
            <a:avLst/>
          </a:prstGeom>
          <a:noFill/>
          <a:ln>
            <a:noFill/>
          </a:ln>
        </p:spPr>
      </p:pic>
      <p:sp>
        <p:nvSpPr>
          <p:cNvPr id="287" name="Google Shape;287;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1"/>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Calibri"/>
              <a:buNone/>
            </a:pPr>
            <a:r>
              <a:rPr b="1" lang="en-US" sz="2400">
                <a:solidFill>
                  <a:srgbClr val="002060"/>
                </a:solidFill>
                <a:latin typeface="Calibri"/>
                <a:ea typeface="Calibri"/>
                <a:cs typeface="Calibri"/>
                <a:sym typeface="Calibri"/>
              </a:rPr>
              <a:t>How to Read Tide Tables</a:t>
            </a:r>
            <a:endParaRPr b="1" sz="2400">
              <a:solidFill>
                <a:srgbClr val="002060"/>
              </a:solidFill>
              <a:latin typeface="Calibri"/>
              <a:ea typeface="Calibri"/>
              <a:cs typeface="Calibri"/>
              <a:sym typeface="Calibri"/>
            </a:endParaRPr>
          </a:p>
        </p:txBody>
      </p:sp>
      <p:pic>
        <p:nvPicPr>
          <p:cNvPr descr="Menu: how to collect your data" id="293" name="Google Shape;293;p21"/>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294" name="Google Shape;294;p21"/>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21"/>
          <p:cNvSpPr txBox="1"/>
          <p:nvPr/>
        </p:nvSpPr>
        <p:spPr>
          <a:xfrm>
            <a:off x="1251973" y="1744714"/>
            <a:ext cx="4523987" cy="6087316"/>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You need a </a:t>
            </a:r>
            <a:r>
              <a:rPr b="1" lang="en-US" sz="1600">
                <a:solidFill>
                  <a:schemeClr val="dk1"/>
                </a:solidFill>
                <a:latin typeface="Calibri"/>
                <a:ea typeface="Calibri"/>
                <a:cs typeface="Calibri"/>
                <a:sym typeface="Calibri"/>
              </a:rPr>
              <a:t>tide table</a:t>
            </a:r>
            <a:r>
              <a:rPr lang="en-US" sz="1600">
                <a:solidFill>
                  <a:schemeClr val="dk1"/>
                </a:solidFill>
                <a:latin typeface="Calibri"/>
                <a:ea typeface="Calibri"/>
                <a:cs typeface="Calibri"/>
                <a:sym typeface="Calibri"/>
              </a:rPr>
              <a:t> calculated for the local area to determine the tides in your area. The tide table will give you the dates, times and water levels for high and low water. These are available from government agencies, private fisheries and tourist agencies. </a:t>
            </a:r>
            <a:endParaRPr/>
          </a:p>
          <a:p>
            <a:pPr indent="-228600" lvl="0" marL="228600" marR="0" rtl="0" algn="just">
              <a:lnSpc>
                <a:spcPct val="90000"/>
              </a:lnSpc>
              <a:spcBef>
                <a:spcPts val="10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To determine the tidal height at a particular time and date, read on the tide table the times of high and low water for the date you sampled that bracket the time you sampled.</a:t>
            </a:r>
            <a:endParaRPr sz="1600">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To determine the time and date of the lowest tide for a particular month, use your tide table to find the heights of the tides over the entire month. </a:t>
            </a:r>
            <a:endParaRPr sz="1600">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You may need to consult two tide tables - a primary tide table based on a tide station in the general region of your site and an auxiliary tide table with corrections for time and tidal height for your particular site.</a:t>
            </a:r>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pic>
        <p:nvPicPr>
          <p:cNvPr descr="Screenshot of Tide Table" id="296" name="Google Shape;296;p21"/>
          <p:cNvPicPr preferRelativeResize="0"/>
          <p:nvPr>
            <p:ph idx="2" type="body"/>
          </p:nvPr>
        </p:nvPicPr>
        <p:blipFill rotWithShape="1">
          <a:blip r:embed="rId4">
            <a:alphaModFix/>
          </a:blip>
          <a:srcRect b="0" l="0" r="0" t="0"/>
          <a:stretch/>
        </p:blipFill>
        <p:spPr>
          <a:xfrm>
            <a:off x="5847781" y="1744714"/>
            <a:ext cx="3070810" cy="3922645"/>
          </a:xfrm>
          <a:prstGeom prst="rect">
            <a:avLst/>
          </a:prstGeom>
          <a:noFill/>
          <a:ln>
            <a:noFill/>
          </a:ln>
        </p:spPr>
      </p:pic>
      <p:pic>
        <p:nvPicPr>
          <p:cNvPr descr="Banner: Water Salinity Protocol Using a Hydrometer" id="297" name="Google Shape;297;p21"/>
          <p:cNvPicPr preferRelativeResize="0"/>
          <p:nvPr/>
        </p:nvPicPr>
        <p:blipFill rotWithShape="1">
          <a:blip r:embed="rId5">
            <a:alphaModFix/>
          </a:blip>
          <a:srcRect b="0" l="0" r="0" t="0"/>
          <a:stretch/>
        </p:blipFill>
        <p:spPr>
          <a:xfrm>
            <a:off x="1164430" y="-1"/>
            <a:ext cx="7979570" cy="1031067"/>
          </a:xfrm>
          <a:prstGeom prst="rect">
            <a:avLst/>
          </a:prstGeom>
          <a:noFill/>
          <a:ln>
            <a:noFill/>
          </a:ln>
        </p:spPr>
      </p:pic>
      <p:sp>
        <p:nvSpPr>
          <p:cNvPr id="298" name="Google Shape;298;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2"/>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Overview of Water Salinity Protocol: Hydrometer Method</a:t>
            </a:r>
            <a:r>
              <a:rPr b="1" lang="en-US" sz="2400">
                <a:solidFill>
                  <a:srgbClr val="000072"/>
                </a:solidFill>
                <a:latin typeface="Calibri"/>
                <a:ea typeface="Calibri"/>
                <a:cs typeface="Calibri"/>
                <a:sym typeface="Calibri"/>
              </a:rPr>
              <a:t>-1</a:t>
            </a:r>
            <a:endParaRPr b="1" sz="2400">
              <a:solidFill>
                <a:schemeClr val="dk2"/>
              </a:solidFill>
              <a:latin typeface="Calibri"/>
              <a:ea typeface="Calibri"/>
              <a:cs typeface="Calibri"/>
              <a:sym typeface="Calibri"/>
            </a:endParaRPr>
          </a:p>
        </p:txBody>
      </p:sp>
      <p:pic>
        <p:nvPicPr>
          <p:cNvPr descr="Menu: how to collect your data" id="304" name="Google Shape;304;p22"/>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305" name="Google Shape;305;p22"/>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22"/>
          <p:cNvSpPr txBox="1"/>
          <p:nvPr/>
        </p:nvSpPr>
        <p:spPr>
          <a:xfrm>
            <a:off x="1251973" y="1744714"/>
            <a:ext cx="7418498" cy="44928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Density is the measurement of how “heavy” something is compared to its volume. Salinity is the measurement of how much salts are in the water. If there are more salts in a liter of water, you would expect it to be heavier than another liter of water with less salts.</a:t>
            </a:r>
            <a:endParaRPr/>
          </a:p>
          <a:p>
            <a:pPr indent="0" lvl="0" marL="0" marR="0" rtl="0" algn="l">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rPr lang="en-US" sz="1600">
                <a:solidFill>
                  <a:schemeClr val="dk1"/>
                </a:solidFill>
                <a:latin typeface="Calibri"/>
                <a:ea typeface="Calibri"/>
                <a:cs typeface="Calibri"/>
                <a:sym typeface="Calibri"/>
              </a:rPr>
              <a:t>Specific gravity is also a measure of density. When we measure specific gravity, we are comparing the density of a material to the density of pure water at 4˚ C. We use water as a standard because it is a common substance. We use 4˚ C because that is the temperature at which water is most dense. The specific gravity of pure water at 4˚ C is by definition 1.0. A substance denser than pure water at 4˚ C has a specific gravity greater than 1.0.</a:t>
            </a:r>
            <a:endParaRPr/>
          </a:p>
          <a:p>
            <a:pPr indent="0" lvl="0" marL="0" marR="0" rtl="0" algn="l">
              <a:lnSpc>
                <a:spcPct val="90000"/>
              </a:lnSpc>
              <a:spcBef>
                <a:spcPts val="1000"/>
              </a:spcBef>
              <a:spcAft>
                <a:spcPts val="0"/>
              </a:spcAft>
              <a:buClr>
                <a:schemeClr val="dk1"/>
              </a:buClr>
              <a:buSzPts val="1600"/>
              <a:buFont typeface="Arial"/>
              <a:buNone/>
            </a:pPr>
            <a:r>
              <a:t/>
            </a:r>
            <a:endParaRPr b="1" sz="1600">
              <a:solidFill>
                <a:srgbClr val="000090"/>
              </a:solidFill>
              <a:latin typeface="Calibri"/>
              <a:ea typeface="Calibri"/>
              <a:cs typeface="Calibri"/>
              <a:sym typeface="Calibri"/>
            </a:endParaRPr>
          </a:p>
          <a:p>
            <a:pPr indent="0" lvl="0" marL="0" marR="0" rtl="0" algn="l">
              <a:lnSpc>
                <a:spcPct val="90000"/>
              </a:lnSpc>
              <a:spcBef>
                <a:spcPts val="1000"/>
              </a:spcBef>
              <a:spcAft>
                <a:spcPts val="0"/>
              </a:spcAft>
              <a:buClr>
                <a:srgbClr val="000090"/>
              </a:buClr>
              <a:buSzPts val="1600"/>
              <a:buFont typeface="Arial"/>
              <a:buNone/>
            </a:pPr>
            <a:r>
              <a:rPr b="1" lang="en-US" sz="1600">
                <a:solidFill>
                  <a:srgbClr val="000090"/>
                </a:solidFill>
                <a:latin typeface="Calibri"/>
                <a:ea typeface="Calibri"/>
                <a:cs typeface="Calibri"/>
                <a:sym typeface="Calibri"/>
              </a:rPr>
              <a:t>		Specific gravity = </a:t>
            </a:r>
            <a:r>
              <a:rPr b="1" lang="en-US" sz="1600" u="sng">
                <a:solidFill>
                  <a:srgbClr val="000090"/>
                </a:solidFill>
                <a:latin typeface="Calibri"/>
                <a:ea typeface="Calibri"/>
                <a:cs typeface="Calibri"/>
                <a:sym typeface="Calibri"/>
              </a:rPr>
              <a:t>mass of an object of a certain volume</a:t>
            </a:r>
            <a:endParaRPr/>
          </a:p>
          <a:p>
            <a:pPr indent="0" lvl="0" marL="0" marR="0" rtl="0" algn="l">
              <a:lnSpc>
                <a:spcPct val="90000"/>
              </a:lnSpc>
              <a:spcBef>
                <a:spcPts val="1000"/>
              </a:spcBef>
              <a:spcAft>
                <a:spcPts val="0"/>
              </a:spcAft>
              <a:buClr>
                <a:srgbClr val="000090"/>
              </a:buClr>
              <a:buSzPts val="1600"/>
              <a:buFont typeface="Arial"/>
              <a:buNone/>
            </a:pPr>
            <a:r>
              <a:rPr b="1" lang="en-US" sz="1600">
                <a:solidFill>
                  <a:srgbClr val="000090"/>
                </a:solidFill>
                <a:latin typeface="Calibri"/>
                <a:ea typeface="Calibri"/>
                <a:cs typeface="Calibri"/>
                <a:sym typeface="Calibri"/>
              </a:rPr>
              <a:t>			           mass of an equal volume of pure water</a:t>
            </a:r>
            <a:endParaRPr/>
          </a:p>
          <a:p>
            <a:pPr indent="0" lvl="0" marL="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pic>
        <p:nvPicPr>
          <p:cNvPr descr="Banner: Water Salinity Protocol Using a Hydrometer" id="307" name="Google Shape;307;p22"/>
          <p:cNvPicPr preferRelativeResize="0"/>
          <p:nvPr/>
        </p:nvPicPr>
        <p:blipFill rotWithShape="1">
          <a:blip r:embed="rId4">
            <a:alphaModFix/>
          </a:blip>
          <a:srcRect b="0" l="0" r="0" t="0"/>
          <a:stretch/>
        </p:blipFill>
        <p:spPr>
          <a:xfrm>
            <a:off x="1164430" y="-1"/>
            <a:ext cx="7979570" cy="1031067"/>
          </a:xfrm>
          <a:prstGeom prst="rect">
            <a:avLst/>
          </a:prstGeom>
          <a:noFill/>
          <a:ln>
            <a:noFill/>
          </a:ln>
        </p:spPr>
      </p:pic>
      <p:sp>
        <p:nvSpPr>
          <p:cNvPr id="308" name="Google Shape;308;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3"/>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F497D"/>
              </a:buClr>
              <a:buSzPts val="2400"/>
              <a:buFont typeface="Calibri"/>
              <a:buNone/>
            </a:pPr>
            <a:r>
              <a:rPr b="1" lang="en-US" sz="2400">
                <a:solidFill>
                  <a:srgbClr val="1F497D"/>
                </a:solidFill>
                <a:latin typeface="Calibri"/>
                <a:ea typeface="Calibri"/>
                <a:cs typeface="Calibri"/>
                <a:sym typeface="Calibri"/>
              </a:rPr>
              <a:t>How to Measure Salinity: Hydrometer Method-2</a:t>
            </a:r>
            <a:endParaRPr b="1" sz="2400">
              <a:solidFill>
                <a:srgbClr val="1F497D"/>
              </a:solidFill>
              <a:latin typeface="Calibri"/>
              <a:ea typeface="Calibri"/>
              <a:cs typeface="Calibri"/>
              <a:sym typeface="Calibri"/>
            </a:endParaRPr>
          </a:p>
        </p:txBody>
      </p:sp>
      <p:pic>
        <p:nvPicPr>
          <p:cNvPr descr="Menu: how to collect your data" id="314" name="Google Shape;314;p23"/>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315" name="Google Shape;315;p23"/>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23"/>
          <p:cNvSpPr txBox="1"/>
          <p:nvPr/>
        </p:nvSpPr>
        <p:spPr>
          <a:xfrm>
            <a:off x="1446839" y="1744714"/>
            <a:ext cx="7379109" cy="13250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The hydrometer measures specific gravity of a fluid. It is a small float with a scale on its stem. If you put the hydrometer in pure water at 4°C, it will float and show a reading of 1 at the stem of the instrument toward the end. As salts are added to the water, it begins to float higher. As the water gets denser, more of the hydrometer is exposed. Marks along the hydrometer allow you to read the specific gravity directly.</a:t>
            </a:r>
            <a:endParaRPr/>
          </a:p>
          <a:p>
            <a:pPr indent="0" lvl="0" marL="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pic>
        <p:nvPicPr>
          <p:cNvPr descr="Banner: Water Salinity Protocol Using a Hydrometer" id="317" name="Google Shape;317;p23"/>
          <p:cNvPicPr preferRelativeResize="0"/>
          <p:nvPr/>
        </p:nvPicPr>
        <p:blipFill rotWithShape="1">
          <a:blip r:embed="rId4">
            <a:alphaModFix/>
          </a:blip>
          <a:srcRect b="0" l="0" r="0" t="0"/>
          <a:stretch/>
        </p:blipFill>
        <p:spPr>
          <a:xfrm>
            <a:off x="1164430" y="-1"/>
            <a:ext cx="7979570" cy="1031067"/>
          </a:xfrm>
          <a:prstGeom prst="rect">
            <a:avLst/>
          </a:prstGeom>
          <a:noFill/>
          <a:ln>
            <a:noFill/>
          </a:ln>
        </p:spPr>
      </p:pic>
      <p:pic>
        <p:nvPicPr>
          <p:cNvPr descr="Diagram of a beaker with a hydrometer in water. The surface tension creates a miniscus. You read the hydrometer in the bottom of the miniscus. " id="318" name="Google Shape;318;p23"/>
          <p:cNvPicPr preferRelativeResize="0"/>
          <p:nvPr>
            <p:ph idx="2" type="body"/>
          </p:nvPr>
        </p:nvPicPr>
        <p:blipFill rotWithShape="1">
          <a:blip r:embed="rId5">
            <a:alphaModFix/>
          </a:blip>
          <a:srcRect b="0" l="0" r="0" t="0"/>
          <a:stretch/>
        </p:blipFill>
        <p:spPr>
          <a:xfrm>
            <a:off x="1785005" y="3069771"/>
            <a:ext cx="6052710" cy="3380735"/>
          </a:xfrm>
          <a:prstGeom prst="rect">
            <a:avLst/>
          </a:prstGeom>
          <a:noFill/>
          <a:ln>
            <a:noFill/>
          </a:ln>
        </p:spPr>
      </p:pic>
      <p:sp>
        <p:nvSpPr>
          <p:cNvPr id="319" name="Google Shape;319;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4"/>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F497D"/>
              </a:buClr>
              <a:buSzPts val="2400"/>
              <a:buFont typeface="Calibri"/>
              <a:buNone/>
            </a:pPr>
            <a:r>
              <a:rPr b="1" lang="en-US" sz="2400">
                <a:solidFill>
                  <a:srgbClr val="1F497D"/>
                </a:solidFill>
                <a:latin typeface="Calibri"/>
                <a:ea typeface="Calibri"/>
                <a:cs typeface="Calibri"/>
                <a:sym typeface="Calibri"/>
              </a:rPr>
              <a:t>How to Measure Salinity: Hydrometer Method-3</a:t>
            </a:r>
            <a:endParaRPr b="1" sz="2400">
              <a:solidFill>
                <a:srgbClr val="1F497D"/>
              </a:solidFill>
              <a:latin typeface="Calibri"/>
              <a:ea typeface="Calibri"/>
              <a:cs typeface="Calibri"/>
              <a:sym typeface="Calibri"/>
            </a:endParaRPr>
          </a:p>
        </p:txBody>
      </p:sp>
      <p:pic>
        <p:nvPicPr>
          <p:cNvPr descr="Menu: how to collect your data" id="325" name="Google Shape;325;p24"/>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326" name="Google Shape;326;p24"/>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24"/>
          <p:cNvSpPr txBox="1"/>
          <p:nvPr/>
        </p:nvSpPr>
        <p:spPr>
          <a:xfrm>
            <a:off x="1446839" y="1744714"/>
            <a:ext cx="7379109" cy="132505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84210"/>
              <a:buFont typeface="Arial"/>
              <a:buNone/>
            </a:pPr>
            <a:r>
              <a:rPr lang="en-US" sz="1900">
                <a:latin typeface="Calibri"/>
                <a:ea typeface="Calibri"/>
                <a:cs typeface="Calibri"/>
                <a:sym typeface="Calibri"/>
              </a:rPr>
              <a:t>With the hydrometer, you will collect a specific gravity reading. You also need to take the temperature of the water. With the temperature and specific gravity values, you use</a:t>
            </a:r>
            <a:r>
              <a:rPr lang="en-US" sz="1900">
                <a:latin typeface="Calibri"/>
                <a:ea typeface="Calibri"/>
                <a:cs typeface="Calibri"/>
                <a:sym typeface="Calibri"/>
              </a:rPr>
              <a:t> a</a:t>
            </a:r>
            <a:r>
              <a:rPr lang="en-US" sz="1900">
                <a:latin typeface="Calibri"/>
                <a:ea typeface="Calibri"/>
                <a:cs typeface="Calibri"/>
                <a:sym typeface="Calibri"/>
              </a:rPr>
              <a:t>  table to determine the salinity in parts per thousand (ppt). For instance, if you had a hydrometer reading of 1.005 and a temperature reading of 11°C, you would have a salinity of 7.0 ppt.</a:t>
            </a:r>
            <a:endParaRPr sz="1600">
              <a:solidFill>
                <a:schemeClr val="dk1"/>
              </a:solidFill>
              <a:latin typeface="Calibri"/>
              <a:ea typeface="Calibri"/>
              <a:cs typeface="Calibri"/>
              <a:sym typeface="Calibri"/>
            </a:endParaRPr>
          </a:p>
        </p:txBody>
      </p:sp>
      <p:pic>
        <p:nvPicPr>
          <p:cNvPr descr="Banner: Water Salinity Protocol Using a Hydrometer" id="328" name="Google Shape;328;p24"/>
          <p:cNvPicPr preferRelativeResize="0"/>
          <p:nvPr/>
        </p:nvPicPr>
        <p:blipFill rotWithShape="1">
          <a:blip r:embed="rId4">
            <a:alphaModFix/>
          </a:blip>
          <a:srcRect b="0" l="0" r="0" t="0"/>
          <a:stretch/>
        </p:blipFill>
        <p:spPr>
          <a:xfrm>
            <a:off x="1164430" y="-1"/>
            <a:ext cx="7979570" cy="1031067"/>
          </a:xfrm>
          <a:prstGeom prst="rect">
            <a:avLst/>
          </a:prstGeom>
          <a:noFill/>
          <a:ln>
            <a:noFill/>
          </a:ln>
        </p:spPr>
      </p:pic>
      <p:pic>
        <p:nvPicPr>
          <p:cNvPr descr="Screenshot of a specific gravity table. using the observed hydrometer reading and the temperature of the water, you can determine salinity." id="329" name="Google Shape;329;p24"/>
          <p:cNvPicPr preferRelativeResize="0"/>
          <p:nvPr>
            <p:ph idx="2" type="body"/>
          </p:nvPr>
        </p:nvPicPr>
        <p:blipFill rotWithShape="1">
          <a:blip r:embed="rId5">
            <a:alphaModFix/>
          </a:blip>
          <a:srcRect b="19307" l="0" r="0" t="0"/>
          <a:stretch/>
        </p:blipFill>
        <p:spPr>
          <a:xfrm>
            <a:off x="1814368" y="3069771"/>
            <a:ext cx="6644050" cy="3216729"/>
          </a:xfrm>
          <a:prstGeom prst="rect">
            <a:avLst/>
          </a:prstGeom>
          <a:noFill/>
          <a:ln>
            <a:noFill/>
          </a:ln>
          <a:effectLst>
            <a:outerShdw blurRad="292100" rotWithShape="0" algn="tl" dir="2700000" dist="139700">
              <a:srgbClr val="333333">
                <a:alpha val="64705"/>
              </a:srgbClr>
            </a:outerShdw>
          </a:effectLst>
        </p:spPr>
      </p:pic>
      <p:sp>
        <p:nvSpPr>
          <p:cNvPr id="330" name="Google Shape;330;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5"/>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000"/>
              <a:buFont typeface="Calibri"/>
              <a:buNone/>
            </a:pPr>
            <a:r>
              <a:rPr b="1" lang="en-US" sz="2000">
                <a:solidFill>
                  <a:srgbClr val="000072"/>
                </a:solidFill>
                <a:latin typeface="Calibri"/>
                <a:ea typeface="Calibri"/>
                <a:cs typeface="Calibri"/>
                <a:sym typeface="Calibri"/>
              </a:rPr>
              <a:t>Sources for Equipment You Need for the Water Salinity Protocol</a:t>
            </a:r>
            <a:endParaRPr b="1" sz="2000">
              <a:solidFill>
                <a:srgbClr val="055000"/>
              </a:solidFill>
              <a:latin typeface="Calibri"/>
              <a:ea typeface="Calibri"/>
              <a:cs typeface="Calibri"/>
              <a:sym typeface="Calibri"/>
            </a:endParaRPr>
          </a:p>
        </p:txBody>
      </p:sp>
      <p:pic>
        <p:nvPicPr>
          <p:cNvPr descr="Menu: how to collect your data" id="336" name="Google Shape;336;p25"/>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337" name="Google Shape;337;p25"/>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25"/>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14300" lvl="0" marL="228600" marR="0" rtl="0" algn="just">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39" name="Google Shape;339;p25"/>
          <p:cNvSpPr txBox="1"/>
          <p:nvPr>
            <p:ph idx="1" type="body"/>
          </p:nvPr>
        </p:nvSpPr>
        <p:spPr>
          <a:xfrm>
            <a:off x="1251973" y="4504381"/>
            <a:ext cx="8064601"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b="1" lang="en-US" sz="2000" u="sng">
                <a:solidFill>
                  <a:schemeClr val="hlink"/>
                </a:solidFill>
                <a:hlinkClick r:id="rId4"/>
              </a:rPr>
              <a:t>Where to find specifications for instruments used in GLOBE investigations</a:t>
            </a:r>
            <a:endParaRPr b="1" sz="2000"/>
          </a:p>
          <a:p>
            <a:pPr indent="-101600" lvl="0" marL="228600" rtl="0" algn="l">
              <a:lnSpc>
                <a:spcPct val="90000"/>
              </a:lnSpc>
              <a:spcBef>
                <a:spcPts val="1000"/>
              </a:spcBef>
              <a:spcAft>
                <a:spcPts val="0"/>
              </a:spcAft>
              <a:buClr>
                <a:schemeClr val="dk1"/>
              </a:buClr>
              <a:buSzPts val="2000"/>
              <a:buNone/>
            </a:pPr>
            <a:r>
              <a:t/>
            </a:r>
            <a:endParaRPr b="1" sz="2000"/>
          </a:p>
          <a:p>
            <a:pPr indent="-228600" lvl="0" marL="228600" rtl="0" algn="l">
              <a:lnSpc>
                <a:spcPct val="90000"/>
              </a:lnSpc>
              <a:spcBef>
                <a:spcPts val="1000"/>
              </a:spcBef>
              <a:spcAft>
                <a:spcPts val="0"/>
              </a:spcAft>
              <a:buClr>
                <a:schemeClr val="dk1"/>
              </a:buClr>
              <a:buSzPts val="2000"/>
              <a:buChar char="•"/>
            </a:pPr>
            <a:r>
              <a:rPr b="1" lang="en-US" sz="2000" u="sng">
                <a:solidFill>
                  <a:schemeClr val="hlink"/>
                </a:solidFill>
                <a:hlinkClick r:id="rId5"/>
              </a:rPr>
              <a:t>Where to find scientific instruments used in GLOBE investigations </a:t>
            </a:r>
            <a:endParaRPr b="1" sz="2000"/>
          </a:p>
          <a:p>
            <a:pPr indent="0" lvl="0" marL="0" rtl="0" algn="just">
              <a:lnSpc>
                <a:spcPct val="90000"/>
              </a:lnSpc>
              <a:spcBef>
                <a:spcPts val="1000"/>
              </a:spcBef>
              <a:spcAft>
                <a:spcPts val="0"/>
              </a:spcAft>
              <a:buClr>
                <a:schemeClr val="dk1"/>
              </a:buClr>
              <a:buSzPts val="2800"/>
              <a:buNone/>
            </a:pPr>
            <a:r>
              <a:t/>
            </a:r>
            <a:endParaRPr/>
          </a:p>
        </p:txBody>
      </p:sp>
      <p:pic>
        <p:nvPicPr>
          <p:cNvPr descr="Screenshot of the Toolkit, found in the GLOBE Teacher's Guide" id="340" name="Google Shape;340;p25"/>
          <p:cNvPicPr preferRelativeResize="0"/>
          <p:nvPr>
            <p:ph idx="2" type="body"/>
          </p:nvPr>
        </p:nvPicPr>
        <p:blipFill rotWithShape="1">
          <a:blip r:embed="rId6">
            <a:alphaModFix/>
          </a:blip>
          <a:srcRect b="0" l="0" r="0" t="0"/>
          <a:stretch/>
        </p:blipFill>
        <p:spPr>
          <a:xfrm>
            <a:off x="5948388" y="1684008"/>
            <a:ext cx="2628900" cy="2806700"/>
          </a:xfrm>
          <a:prstGeom prst="rect">
            <a:avLst/>
          </a:prstGeom>
          <a:noFill/>
          <a:ln>
            <a:noFill/>
          </a:ln>
        </p:spPr>
      </p:pic>
      <p:pic>
        <p:nvPicPr>
          <p:cNvPr descr="Banner: Water Salinity Protocol Using a Hydrometer" id="341" name="Google Shape;341;p25"/>
          <p:cNvPicPr preferRelativeResize="0"/>
          <p:nvPr/>
        </p:nvPicPr>
        <p:blipFill rotWithShape="1">
          <a:blip r:embed="rId7">
            <a:alphaModFix/>
          </a:blip>
          <a:srcRect b="0" l="0" r="0" t="0"/>
          <a:stretch/>
        </p:blipFill>
        <p:spPr>
          <a:xfrm>
            <a:off x="1164430" y="-1"/>
            <a:ext cx="7979570" cy="1031067"/>
          </a:xfrm>
          <a:prstGeom prst="rect">
            <a:avLst/>
          </a:prstGeom>
          <a:noFill/>
          <a:ln>
            <a:noFill/>
          </a:ln>
        </p:spPr>
      </p:pic>
      <p:sp>
        <p:nvSpPr>
          <p:cNvPr id="342" name="Google Shape;342;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Illustration of equipment for this protocol. Digital balance for measuring, beaker, graduated cylinder, salt, bottle hydrometer, thermometer, protective gloves and goggles, tide table. " id="347" name="Google Shape;347;p26"/>
          <p:cNvPicPr preferRelativeResize="0"/>
          <p:nvPr>
            <p:ph idx="2" type="body"/>
          </p:nvPr>
        </p:nvPicPr>
        <p:blipFill rotWithShape="1">
          <a:blip r:embed="rId3">
            <a:alphaModFix/>
          </a:blip>
          <a:srcRect b="0" l="0" r="0" t="0"/>
          <a:stretch/>
        </p:blipFill>
        <p:spPr>
          <a:xfrm>
            <a:off x="2432957" y="1446150"/>
            <a:ext cx="6310993" cy="4446822"/>
          </a:xfrm>
          <a:prstGeom prst="rect">
            <a:avLst/>
          </a:prstGeom>
          <a:noFill/>
          <a:ln>
            <a:noFill/>
          </a:ln>
        </p:spPr>
      </p:pic>
      <p:sp>
        <p:nvSpPr>
          <p:cNvPr id="348" name="Google Shape;348;p26"/>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000"/>
              <a:buFont typeface="Calibri"/>
              <a:buNone/>
            </a:pPr>
            <a:r>
              <a:rPr b="1" lang="en-US" sz="2000">
                <a:solidFill>
                  <a:srgbClr val="000072"/>
                </a:solidFill>
                <a:latin typeface="Calibri"/>
                <a:ea typeface="Calibri"/>
                <a:cs typeface="Calibri"/>
                <a:sym typeface="Calibri"/>
              </a:rPr>
              <a:t>Equipment Needed for Water Salinity Protocol</a:t>
            </a:r>
            <a:br>
              <a:rPr b="1" lang="en-US" sz="2000">
                <a:solidFill>
                  <a:srgbClr val="000072"/>
                </a:solidFill>
                <a:latin typeface="Calibri"/>
                <a:ea typeface="Calibri"/>
                <a:cs typeface="Calibri"/>
                <a:sym typeface="Calibri"/>
              </a:rPr>
            </a:br>
            <a:r>
              <a:rPr b="1" lang="en-US" sz="2000">
                <a:solidFill>
                  <a:srgbClr val="000072"/>
                </a:solidFill>
                <a:latin typeface="Calibri"/>
                <a:ea typeface="Calibri"/>
                <a:cs typeface="Calibri"/>
                <a:sym typeface="Calibri"/>
              </a:rPr>
              <a:t>Using a Hydrometer</a:t>
            </a:r>
            <a:endParaRPr b="1" sz="2000">
              <a:solidFill>
                <a:srgbClr val="055000"/>
              </a:solidFill>
              <a:latin typeface="Calibri"/>
              <a:ea typeface="Calibri"/>
              <a:cs typeface="Calibri"/>
              <a:sym typeface="Calibri"/>
            </a:endParaRPr>
          </a:p>
        </p:txBody>
      </p:sp>
      <p:pic>
        <p:nvPicPr>
          <p:cNvPr descr="Menu: how to collect your data" id="349" name="Google Shape;349;p26"/>
          <p:cNvPicPr preferRelativeResize="0"/>
          <p:nvPr/>
        </p:nvPicPr>
        <p:blipFill rotWithShape="1">
          <a:blip r:embed="rId4">
            <a:alphaModFix/>
          </a:blip>
          <a:srcRect b="0" l="0" r="0" t="0"/>
          <a:stretch/>
        </p:blipFill>
        <p:spPr>
          <a:xfrm>
            <a:off x="-1" y="0"/>
            <a:ext cx="1180153" cy="6858000"/>
          </a:xfrm>
          <a:prstGeom prst="rect">
            <a:avLst/>
          </a:prstGeom>
          <a:noFill/>
          <a:ln>
            <a:noFill/>
          </a:ln>
        </p:spPr>
      </p:pic>
      <p:sp>
        <p:nvSpPr>
          <p:cNvPr id="350" name="Google Shape;350;p26"/>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26"/>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52" name="Google Shape;352;p26"/>
          <p:cNvSpPr txBox="1"/>
          <p:nvPr>
            <p:ph idx="1" type="body"/>
          </p:nvPr>
        </p:nvSpPr>
        <p:spPr>
          <a:xfrm>
            <a:off x="1251973" y="4196055"/>
            <a:ext cx="8064601" cy="2287180"/>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000072"/>
              </a:buClr>
              <a:buSzPct val="100000"/>
              <a:buChar char="•"/>
            </a:pPr>
            <a:r>
              <a:rPr b="1" lang="en-US" sz="1800">
                <a:solidFill>
                  <a:srgbClr val="000072"/>
                </a:solidFill>
              </a:rPr>
              <a:t>Assemble Necessary Documents:</a:t>
            </a:r>
            <a:endParaRPr/>
          </a:p>
          <a:p>
            <a:pPr indent="-122872" lvl="0" marL="228600" rtl="0" algn="l">
              <a:lnSpc>
                <a:spcPct val="90000"/>
              </a:lnSpc>
              <a:spcBef>
                <a:spcPts val="1000"/>
              </a:spcBef>
              <a:spcAft>
                <a:spcPts val="0"/>
              </a:spcAft>
              <a:buClr>
                <a:schemeClr val="dk1"/>
              </a:buClr>
              <a:buSzPct val="100000"/>
              <a:buNone/>
            </a:pPr>
            <a:r>
              <a:t/>
            </a:r>
            <a:endParaRPr b="1" sz="1800" u="sng">
              <a:solidFill>
                <a:srgbClr val="000072"/>
              </a:solidFill>
              <a:hlinkClick r:id="rId5">
                <a:extLst>
                  <a:ext uri="{A12FA001-AC4F-418D-AE19-62706E023703}">
                    <ahyp:hlinkClr val="tx"/>
                  </a:ext>
                </a:extLst>
              </a:hlinkClick>
            </a:endParaRPr>
          </a:p>
          <a:p>
            <a:pPr indent="-228600" lvl="0" marL="228600" rtl="0" algn="l">
              <a:lnSpc>
                <a:spcPct val="90000"/>
              </a:lnSpc>
              <a:spcBef>
                <a:spcPts val="1000"/>
              </a:spcBef>
              <a:spcAft>
                <a:spcPts val="0"/>
              </a:spcAft>
              <a:buClr>
                <a:schemeClr val="dk1"/>
              </a:buClr>
              <a:buSzPct val="100000"/>
              <a:buChar char="•"/>
            </a:pPr>
            <a:r>
              <a:rPr b="1" lang="en-US" sz="1600" u="sng">
                <a:solidFill>
                  <a:schemeClr val="hlink"/>
                </a:solidFill>
                <a:hlinkClick r:id="rId6"/>
              </a:rPr>
              <a:t> </a:t>
            </a:r>
            <a:r>
              <a:rPr b="1" lang="en-US" sz="1600" u="sng">
                <a:solidFill>
                  <a:srgbClr val="000072"/>
                </a:solidFill>
                <a:hlinkClick r:id="rId7">
                  <a:extLst>
                    <a:ext uri="{A12FA001-AC4F-418D-AE19-62706E023703}">
                      <ahyp:hlinkClr val="tx"/>
                    </a:ext>
                  </a:extLst>
                </a:hlinkClick>
              </a:rPr>
              <a:t>Hydrosphere Investigation Data Sheet</a:t>
            </a:r>
            <a:endParaRPr b="1" sz="1600">
              <a:solidFill>
                <a:srgbClr val="000072"/>
              </a:solidFill>
            </a:endParaRPr>
          </a:p>
          <a:p>
            <a:pPr indent="-228600" lvl="0" marL="228600" rtl="0" algn="l">
              <a:lnSpc>
                <a:spcPct val="90000"/>
              </a:lnSpc>
              <a:spcBef>
                <a:spcPts val="1000"/>
              </a:spcBef>
              <a:spcAft>
                <a:spcPts val="0"/>
              </a:spcAft>
              <a:buClr>
                <a:srgbClr val="000072"/>
              </a:buClr>
              <a:buSzPct val="100000"/>
              <a:buChar char="•"/>
            </a:pPr>
            <a:r>
              <a:rPr b="1" lang="en-US" sz="1600" u="sng">
                <a:solidFill>
                  <a:srgbClr val="000072"/>
                </a:solidFill>
                <a:hlinkClick r:id="rId8">
                  <a:extLst>
                    <a:ext uri="{A12FA001-AC4F-418D-AE19-62706E023703}">
                      <ahyp:hlinkClr val="tx"/>
                    </a:ext>
                  </a:extLst>
                </a:hlinkClick>
              </a:rPr>
              <a:t>Salinity Protocol Field Guide</a:t>
            </a:r>
            <a:endParaRPr b="1" sz="1600">
              <a:solidFill>
                <a:srgbClr val="000072"/>
              </a:solidFill>
            </a:endParaRPr>
          </a:p>
          <a:p>
            <a:pPr indent="-134620" lvl="0" marL="228600" rtl="0" algn="l">
              <a:lnSpc>
                <a:spcPct val="90000"/>
              </a:lnSpc>
              <a:spcBef>
                <a:spcPts val="1000"/>
              </a:spcBef>
              <a:spcAft>
                <a:spcPts val="0"/>
              </a:spcAft>
              <a:buClr>
                <a:schemeClr val="dk1"/>
              </a:buClr>
              <a:buSzPct val="100000"/>
              <a:buNone/>
            </a:pPr>
            <a:r>
              <a:t/>
            </a:r>
            <a:endParaRPr b="1" sz="1600">
              <a:solidFill>
                <a:srgbClr val="000072"/>
              </a:solidFill>
            </a:endParaRPr>
          </a:p>
          <a:p>
            <a:pPr indent="-228600" lvl="0" marL="228600" rtl="0" algn="l">
              <a:lnSpc>
                <a:spcPct val="90000"/>
              </a:lnSpc>
              <a:spcBef>
                <a:spcPts val="1000"/>
              </a:spcBef>
              <a:spcAft>
                <a:spcPts val="0"/>
              </a:spcAft>
              <a:buClr>
                <a:srgbClr val="000072"/>
              </a:buClr>
              <a:buSzPct val="100000"/>
              <a:buChar char="•"/>
            </a:pPr>
            <a:r>
              <a:rPr b="1" lang="en-US" sz="1800">
                <a:solidFill>
                  <a:srgbClr val="000072"/>
                </a:solidFill>
              </a:rPr>
              <a:t>Time: </a:t>
            </a:r>
            <a:r>
              <a:rPr lang="en-US" sz="1800">
                <a:solidFill>
                  <a:srgbClr val="000000"/>
                </a:solidFill>
              </a:rPr>
              <a:t>10 minutes</a:t>
            </a:r>
            <a:endParaRPr/>
          </a:p>
          <a:p>
            <a:pPr indent="-228600" lvl="0" marL="228600" rtl="0" algn="l">
              <a:lnSpc>
                <a:spcPct val="90000"/>
              </a:lnSpc>
              <a:spcBef>
                <a:spcPts val="1000"/>
              </a:spcBef>
              <a:spcAft>
                <a:spcPts val="0"/>
              </a:spcAft>
              <a:buClr>
                <a:srgbClr val="000072"/>
              </a:buClr>
              <a:buSzPct val="100000"/>
              <a:buChar char="•"/>
            </a:pPr>
            <a:r>
              <a:rPr b="1" lang="en-US" sz="1800">
                <a:solidFill>
                  <a:srgbClr val="000072"/>
                </a:solidFill>
              </a:rPr>
              <a:t> Suggested Frequency</a:t>
            </a:r>
            <a:r>
              <a:rPr lang="en-US" sz="1800">
                <a:solidFill>
                  <a:srgbClr val="000000"/>
                </a:solidFill>
              </a:rPr>
              <a:t>: weekly</a:t>
            </a:r>
            <a:endParaRPr/>
          </a:p>
        </p:txBody>
      </p:sp>
      <p:pic>
        <p:nvPicPr>
          <p:cNvPr descr="Banner: Water Salinity Protocol Using a Hydrometer" id="353" name="Google Shape;353;p26"/>
          <p:cNvPicPr preferRelativeResize="0"/>
          <p:nvPr/>
        </p:nvPicPr>
        <p:blipFill rotWithShape="1">
          <a:blip r:embed="rId9">
            <a:alphaModFix/>
          </a:blip>
          <a:srcRect b="0" l="0" r="0" t="0"/>
          <a:stretch/>
        </p:blipFill>
        <p:spPr>
          <a:xfrm>
            <a:off x="1164430" y="-1"/>
            <a:ext cx="7979570" cy="1031067"/>
          </a:xfrm>
          <a:prstGeom prst="rect">
            <a:avLst/>
          </a:prstGeom>
          <a:noFill/>
          <a:ln>
            <a:noFill/>
          </a:ln>
        </p:spPr>
      </p:pic>
      <p:sp>
        <p:nvSpPr>
          <p:cNvPr id="354" name="Google Shape;354;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7"/>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000"/>
              <a:buFont typeface="Calibri"/>
              <a:buNone/>
            </a:pPr>
            <a:r>
              <a:rPr b="1" lang="en-US" sz="2000">
                <a:solidFill>
                  <a:srgbClr val="000072"/>
                </a:solidFill>
                <a:latin typeface="Calibri"/>
                <a:ea typeface="Calibri"/>
                <a:cs typeface="Calibri"/>
                <a:sym typeface="Calibri"/>
              </a:rPr>
              <a:t>Salinity Water Protocol: Quality Control Procedure (1/3)</a:t>
            </a:r>
            <a:endParaRPr sz="2000">
              <a:latin typeface="Calibri"/>
              <a:ea typeface="Calibri"/>
              <a:cs typeface="Calibri"/>
              <a:sym typeface="Calibri"/>
            </a:endParaRPr>
          </a:p>
        </p:txBody>
      </p:sp>
      <p:pic>
        <p:nvPicPr>
          <p:cNvPr descr="Menu: how to collect your data" id="360" name="Google Shape;360;p27"/>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361" name="Google Shape;361;p27"/>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27"/>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63" name="Google Shape;363;p27"/>
          <p:cNvSpPr txBox="1"/>
          <p:nvPr>
            <p:ph idx="1" type="body"/>
          </p:nvPr>
        </p:nvSpPr>
        <p:spPr>
          <a:xfrm>
            <a:off x="1251973" y="1663314"/>
            <a:ext cx="7341912" cy="22871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1600"/>
              <a:buNone/>
            </a:pPr>
            <a:r>
              <a:rPr lang="en-US" sz="1600">
                <a:solidFill>
                  <a:srgbClr val="002060"/>
                </a:solidFill>
              </a:rPr>
              <a:t>The quality control procedure checks the accuracy of the hydrometer. First you make the standard and then use the hydrometer to take measurements of the standard and distilled water. </a:t>
            </a:r>
            <a:endParaRPr/>
          </a:p>
          <a:p>
            <a:pPr indent="0" lvl="0" marL="0" rtl="0" algn="l">
              <a:lnSpc>
                <a:spcPct val="90000"/>
              </a:lnSpc>
              <a:spcBef>
                <a:spcPts val="1000"/>
              </a:spcBef>
              <a:spcAft>
                <a:spcPts val="0"/>
              </a:spcAft>
              <a:buClr>
                <a:schemeClr val="dk1"/>
              </a:buClr>
              <a:buSzPts val="1600"/>
              <a:buNone/>
            </a:pPr>
            <a:r>
              <a:t/>
            </a:r>
            <a:endParaRPr b="1" sz="1600">
              <a:solidFill>
                <a:srgbClr val="002060"/>
              </a:solidFill>
            </a:endParaRPr>
          </a:p>
          <a:p>
            <a:pPr indent="0" lvl="0" marL="0" rtl="0" algn="l">
              <a:lnSpc>
                <a:spcPct val="90000"/>
              </a:lnSpc>
              <a:spcBef>
                <a:spcPts val="1000"/>
              </a:spcBef>
              <a:spcAft>
                <a:spcPts val="0"/>
              </a:spcAft>
              <a:buClr>
                <a:schemeClr val="dk1"/>
              </a:buClr>
              <a:buSzPts val="1600"/>
              <a:buNone/>
            </a:pPr>
            <a:r>
              <a:t/>
            </a:r>
            <a:endParaRPr b="1" sz="1600">
              <a:solidFill>
                <a:srgbClr val="002060"/>
              </a:solidFill>
            </a:endParaRPr>
          </a:p>
          <a:p>
            <a:pPr indent="0" lvl="0" marL="0" rtl="0" algn="l">
              <a:lnSpc>
                <a:spcPct val="90000"/>
              </a:lnSpc>
              <a:spcBef>
                <a:spcPts val="1000"/>
              </a:spcBef>
              <a:spcAft>
                <a:spcPts val="0"/>
              </a:spcAft>
              <a:buClr>
                <a:schemeClr val="dk1"/>
              </a:buClr>
              <a:buSzPts val="1600"/>
              <a:buNone/>
            </a:pPr>
            <a:r>
              <a:t/>
            </a:r>
            <a:endParaRPr b="1" sz="1600">
              <a:solidFill>
                <a:srgbClr val="002060"/>
              </a:solidFill>
            </a:endParaRPr>
          </a:p>
          <a:p>
            <a:pPr indent="0" lvl="0" marL="0" rtl="0" algn="l">
              <a:lnSpc>
                <a:spcPct val="90000"/>
              </a:lnSpc>
              <a:spcBef>
                <a:spcPts val="1000"/>
              </a:spcBef>
              <a:spcAft>
                <a:spcPts val="0"/>
              </a:spcAft>
              <a:buClr>
                <a:schemeClr val="dk1"/>
              </a:buClr>
              <a:buSzPts val="1600"/>
              <a:buNone/>
            </a:pPr>
            <a:r>
              <a:t/>
            </a:r>
            <a:endParaRPr b="1" sz="1600">
              <a:solidFill>
                <a:srgbClr val="002060"/>
              </a:solidFill>
            </a:endParaRPr>
          </a:p>
          <a:p>
            <a:pPr indent="0" lvl="0" marL="0" rtl="0" algn="l">
              <a:lnSpc>
                <a:spcPct val="90000"/>
              </a:lnSpc>
              <a:spcBef>
                <a:spcPts val="1000"/>
              </a:spcBef>
              <a:spcAft>
                <a:spcPts val="0"/>
              </a:spcAft>
              <a:buClr>
                <a:srgbClr val="000072"/>
              </a:buClr>
              <a:buSzPts val="1600"/>
              <a:buNone/>
            </a:pPr>
            <a:r>
              <a:rPr b="1" lang="en-US" sz="1600">
                <a:solidFill>
                  <a:srgbClr val="000072"/>
                </a:solidFill>
              </a:rPr>
              <a:t>Making the 35 ppt Standard</a:t>
            </a:r>
            <a:endParaRPr b="1" sz="1600">
              <a:solidFill>
                <a:srgbClr val="002060"/>
              </a:solidFill>
            </a:endParaRPr>
          </a:p>
          <a:p>
            <a:pPr indent="0" lvl="0" marL="0" rtl="0" algn="l">
              <a:lnSpc>
                <a:spcPct val="90000"/>
              </a:lnSpc>
              <a:spcBef>
                <a:spcPts val="1000"/>
              </a:spcBef>
              <a:spcAft>
                <a:spcPts val="0"/>
              </a:spcAft>
              <a:buClr>
                <a:schemeClr val="dk1"/>
              </a:buClr>
              <a:buSzPts val="1600"/>
              <a:buNone/>
            </a:pPr>
            <a:r>
              <a:rPr lang="en-US" sz="1600"/>
              <a:t>Use the balance to measure 17.5 g of salt</a:t>
            </a:r>
            <a:endParaRPr/>
          </a:p>
          <a:p>
            <a:pPr indent="0" lvl="0" marL="0" rtl="0" algn="l">
              <a:lnSpc>
                <a:spcPct val="90000"/>
              </a:lnSpc>
              <a:spcBef>
                <a:spcPts val="1000"/>
              </a:spcBef>
              <a:spcAft>
                <a:spcPts val="0"/>
              </a:spcAft>
              <a:buClr>
                <a:schemeClr val="dk1"/>
              </a:buClr>
              <a:buSzPts val="1600"/>
              <a:buNone/>
            </a:pPr>
            <a:r>
              <a:rPr lang="en-US" sz="1600"/>
              <a:t>Pour the salt into graduated cylinder</a:t>
            </a:r>
            <a:endParaRPr/>
          </a:p>
          <a:p>
            <a:pPr indent="0" lvl="0" marL="0" rtl="0" algn="l">
              <a:lnSpc>
                <a:spcPct val="90000"/>
              </a:lnSpc>
              <a:spcBef>
                <a:spcPts val="1000"/>
              </a:spcBef>
              <a:spcAft>
                <a:spcPts val="0"/>
              </a:spcAft>
              <a:buClr>
                <a:schemeClr val="dk1"/>
              </a:buClr>
              <a:buSzPts val="1600"/>
              <a:buNone/>
            </a:pPr>
            <a:r>
              <a:rPr lang="en-US" sz="1600"/>
              <a:t>Fill graduated cylinder with 500 mL of distilled water</a:t>
            </a:r>
            <a:endParaRPr/>
          </a:p>
          <a:p>
            <a:pPr indent="0" lvl="0" marL="0" rtl="0" algn="l">
              <a:lnSpc>
                <a:spcPct val="90000"/>
              </a:lnSpc>
              <a:spcBef>
                <a:spcPts val="1000"/>
              </a:spcBef>
              <a:spcAft>
                <a:spcPts val="0"/>
              </a:spcAft>
              <a:buClr>
                <a:schemeClr val="dk1"/>
              </a:buClr>
              <a:buSzPts val="1600"/>
              <a:buNone/>
            </a:pPr>
            <a:r>
              <a:rPr lang="en-US" sz="1600"/>
              <a:t> Stir gently until salt is dissolved</a:t>
            </a:r>
            <a:endParaRPr/>
          </a:p>
        </p:txBody>
      </p:sp>
      <p:pic>
        <p:nvPicPr>
          <p:cNvPr descr="Illustration of a lab set up: graduated cylinder, salt, distilled water. A balance is turned on, and salt is being weighed. " id="364" name="Google Shape;364;p27"/>
          <p:cNvPicPr preferRelativeResize="0"/>
          <p:nvPr>
            <p:ph idx="2" type="body"/>
          </p:nvPr>
        </p:nvPicPr>
        <p:blipFill rotWithShape="1">
          <a:blip r:embed="rId4">
            <a:alphaModFix/>
          </a:blip>
          <a:srcRect b="0" l="0" r="0" t="0"/>
          <a:stretch/>
        </p:blipFill>
        <p:spPr>
          <a:xfrm>
            <a:off x="5294714" y="2400247"/>
            <a:ext cx="3189446" cy="1838755"/>
          </a:xfrm>
          <a:prstGeom prst="rect">
            <a:avLst/>
          </a:prstGeom>
          <a:noFill/>
          <a:ln>
            <a:noFill/>
          </a:ln>
        </p:spPr>
      </p:pic>
      <p:sp>
        <p:nvSpPr>
          <p:cNvPr id="365" name="Google Shape;365;p27"/>
          <p:cNvSpPr txBox="1"/>
          <p:nvPr/>
        </p:nvSpPr>
        <p:spPr>
          <a:xfrm>
            <a:off x="2130826" y="5873699"/>
            <a:ext cx="671500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00090"/>
                </a:solidFill>
                <a:latin typeface="Calibri"/>
                <a:ea typeface="Calibri"/>
                <a:cs typeface="Calibri"/>
                <a:sym typeface="Calibri"/>
              </a:rPr>
              <a:t>Be sure to pay close attention to the quality control procedure; without it, the data you collect using the Salinity Protocol will not be meaningful and cannot be compared with the data sets collected by others. </a:t>
            </a:r>
            <a:endParaRPr b="1" sz="1400">
              <a:solidFill>
                <a:srgbClr val="000090"/>
              </a:solidFill>
              <a:latin typeface="Calibri"/>
              <a:ea typeface="Calibri"/>
              <a:cs typeface="Calibri"/>
              <a:sym typeface="Calibri"/>
            </a:endParaRPr>
          </a:p>
        </p:txBody>
      </p:sp>
      <p:pic>
        <p:nvPicPr>
          <p:cNvPr descr="1_AttentionICON_8_14_15.png" id="366" name="Google Shape;366;p27"/>
          <p:cNvPicPr preferRelativeResize="0"/>
          <p:nvPr/>
        </p:nvPicPr>
        <p:blipFill rotWithShape="1">
          <a:blip r:embed="rId5">
            <a:alphaModFix/>
          </a:blip>
          <a:srcRect b="0" l="0" r="0" t="0"/>
          <a:stretch/>
        </p:blipFill>
        <p:spPr>
          <a:xfrm>
            <a:off x="1533229" y="5968066"/>
            <a:ext cx="399410" cy="409377"/>
          </a:xfrm>
          <a:prstGeom prst="rect">
            <a:avLst/>
          </a:prstGeom>
          <a:noFill/>
          <a:ln>
            <a:noFill/>
          </a:ln>
          <a:effectLst>
            <a:outerShdw blurRad="292100" rotWithShape="0" algn="tl" dir="2700000" dist="139700">
              <a:srgbClr val="333333">
                <a:alpha val="64705"/>
              </a:srgbClr>
            </a:outerShdw>
          </a:effectLst>
        </p:spPr>
      </p:pic>
      <p:pic>
        <p:nvPicPr>
          <p:cNvPr descr="Banner: Water Salinity Protocol Using a Hydrometer" id="367" name="Google Shape;367;p27"/>
          <p:cNvPicPr preferRelativeResize="0"/>
          <p:nvPr/>
        </p:nvPicPr>
        <p:blipFill rotWithShape="1">
          <a:blip r:embed="rId6">
            <a:alphaModFix/>
          </a:blip>
          <a:srcRect b="0" l="0" r="0" t="0"/>
          <a:stretch/>
        </p:blipFill>
        <p:spPr>
          <a:xfrm>
            <a:off x="1164430" y="-1"/>
            <a:ext cx="7979570" cy="1031067"/>
          </a:xfrm>
          <a:prstGeom prst="rect">
            <a:avLst/>
          </a:prstGeom>
          <a:noFill/>
          <a:ln>
            <a:noFill/>
          </a:ln>
        </p:spPr>
      </p:pic>
      <p:sp>
        <p:nvSpPr>
          <p:cNvPr id="368" name="Google Shape;368;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8"/>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000"/>
              <a:buFont typeface="Calibri"/>
              <a:buNone/>
            </a:pPr>
            <a:r>
              <a:rPr b="1" lang="en-US" sz="2000">
                <a:solidFill>
                  <a:srgbClr val="000072"/>
                </a:solidFill>
                <a:latin typeface="Calibri"/>
                <a:ea typeface="Calibri"/>
                <a:cs typeface="Calibri"/>
                <a:sym typeface="Calibri"/>
              </a:rPr>
              <a:t>Salinity Water Protocol: Quality Control Procedure (2/3)</a:t>
            </a:r>
            <a:endParaRPr sz="2000">
              <a:latin typeface="Calibri"/>
              <a:ea typeface="Calibri"/>
              <a:cs typeface="Calibri"/>
              <a:sym typeface="Calibri"/>
            </a:endParaRPr>
          </a:p>
        </p:txBody>
      </p:sp>
      <p:pic>
        <p:nvPicPr>
          <p:cNvPr descr="Menu: how to collect your data" id="374" name="Google Shape;374;p28"/>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375" name="Google Shape;375;p28"/>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28"/>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77" name="Google Shape;377;p28"/>
          <p:cNvSpPr txBox="1"/>
          <p:nvPr>
            <p:ph idx="1" type="body"/>
          </p:nvPr>
        </p:nvSpPr>
        <p:spPr>
          <a:xfrm>
            <a:off x="1251973" y="1663314"/>
            <a:ext cx="7341912" cy="228718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600"/>
              <a:buFont typeface="Calibri"/>
              <a:buAutoNum type="arabicPeriod"/>
            </a:pPr>
            <a:r>
              <a:rPr lang="en-US" sz="1600"/>
              <a:t>Fill graduated cylinder with 500 mL of distilled water</a:t>
            </a:r>
            <a:endParaRPr/>
          </a:p>
          <a:p>
            <a:pPr indent="-228600" lvl="0" marL="228600" rtl="0" algn="l">
              <a:lnSpc>
                <a:spcPct val="90000"/>
              </a:lnSpc>
              <a:spcBef>
                <a:spcPts val="1000"/>
              </a:spcBef>
              <a:spcAft>
                <a:spcPts val="0"/>
              </a:spcAft>
              <a:buClr>
                <a:schemeClr val="dk1"/>
              </a:buClr>
              <a:buSzPts val="1600"/>
              <a:buFont typeface="Calibri"/>
              <a:buAutoNum type="arabicPeriod"/>
            </a:pPr>
            <a:r>
              <a:rPr lang="en-US" sz="1600"/>
              <a:t>Use the </a:t>
            </a:r>
            <a:r>
              <a:rPr b="1" lang="en-US" sz="1600" u="sng">
                <a:solidFill>
                  <a:schemeClr val="hlink"/>
                </a:solidFill>
                <a:hlinkClick r:id="rId4"/>
              </a:rPr>
              <a:t>Water Temperature Field Guide</a:t>
            </a:r>
            <a:r>
              <a:rPr b="1" lang="en-US" sz="1600"/>
              <a:t> </a:t>
            </a:r>
            <a:r>
              <a:rPr lang="en-US" sz="1600"/>
              <a:t>to measure water temperature with thermometer. Record data on Hydrosphere Investigation sheet.</a:t>
            </a:r>
            <a:endParaRPr/>
          </a:p>
          <a:p>
            <a:pPr indent="-228600" lvl="0" marL="228600" rtl="0" algn="l">
              <a:lnSpc>
                <a:spcPct val="90000"/>
              </a:lnSpc>
              <a:spcBef>
                <a:spcPts val="1000"/>
              </a:spcBef>
              <a:spcAft>
                <a:spcPts val="0"/>
              </a:spcAft>
              <a:buClr>
                <a:schemeClr val="dk1"/>
              </a:buClr>
              <a:buSzPts val="1600"/>
              <a:buFont typeface="Calibri"/>
              <a:buAutoNum type="arabicPeriod"/>
            </a:pPr>
            <a:r>
              <a:rPr lang="en-US" sz="1600"/>
              <a:t>Place hydrometer in the water (do not allow to touch sides of tube). Once the hydrometer is steady take reading at the bottom of the meniscus (take reading to three decimal places). Record on data sheet.</a:t>
            </a:r>
            <a:endParaRPr/>
          </a:p>
          <a:p>
            <a:pPr indent="-228600" lvl="0" marL="228600" rtl="0" algn="l">
              <a:lnSpc>
                <a:spcPct val="90000"/>
              </a:lnSpc>
              <a:spcBef>
                <a:spcPts val="1000"/>
              </a:spcBef>
              <a:spcAft>
                <a:spcPts val="0"/>
              </a:spcAft>
              <a:buClr>
                <a:schemeClr val="dk1"/>
              </a:buClr>
              <a:buSzPts val="1600"/>
              <a:buFont typeface="Calibri"/>
              <a:buAutoNum type="arabicPeriod"/>
            </a:pPr>
            <a:r>
              <a:rPr lang="en-US" sz="1600"/>
              <a:t>Using the conversion table look up the specific gravity and water temperature (should be between 0.0 and 1.0 ppt).</a:t>
            </a:r>
            <a:endParaRPr/>
          </a:p>
          <a:p>
            <a:pPr indent="-228600" lvl="0" marL="228600" rtl="0" algn="l">
              <a:lnSpc>
                <a:spcPct val="90000"/>
              </a:lnSpc>
              <a:spcBef>
                <a:spcPts val="1000"/>
              </a:spcBef>
              <a:spcAft>
                <a:spcPts val="0"/>
              </a:spcAft>
              <a:buClr>
                <a:schemeClr val="dk1"/>
              </a:buClr>
              <a:buSzPts val="1600"/>
              <a:buFont typeface="Calibri"/>
              <a:buAutoNum type="arabicPeriod"/>
            </a:pPr>
            <a:r>
              <a:rPr lang="en-US" sz="1600"/>
              <a:t>If salinity is not between 0.0 and 1.0, recheck measurements. If still incorrect hydrometer is not accurate.</a:t>
            </a:r>
            <a:endParaRPr/>
          </a:p>
        </p:txBody>
      </p:sp>
      <p:pic>
        <p:nvPicPr>
          <p:cNvPr descr="Banner: Water Salinity Protocol Using a Hydrometer" id="378" name="Google Shape;378;p28"/>
          <p:cNvPicPr preferRelativeResize="0"/>
          <p:nvPr/>
        </p:nvPicPr>
        <p:blipFill rotWithShape="1">
          <a:blip r:embed="rId5">
            <a:alphaModFix/>
          </a:blip>
          <a:srcRect b="0" l="0" r="0" t="0"/>
          <a:stretch/>
        </p:blipFill>
        <p:spPr>
          <a:xfrm>
            <a:off x="1164430" y="-1"/>
            <a:ext cx="7979570" cy="1031067"/>
          </a:xfrm>
          <a:prstGeom prst="rect">
            <a:avLst/>
          </a:prstGeom>
          <a:noFill/>
          <a:ln>
            <a:noFill/>
          </a:ln>
        </p:spPr>
      </p:pic>
      <p:pic>
        <p:nvPicPr>
          <p:cNvPr id="379" name="Google Shape;379;p28"/>
          <p:cNvPicPr preferRelativeResize="0"/>
          <p:nvPr>
            <p:ph idx="2" type="body"/>
          </p:nvPr>
        </p:nvPicPr>
        <p:blipFill rotWithShape="1">
          <a:blip r:embed="rId6">
            <a:alphaModFix/>
          </a:blip>
          <a:srcRect b="0" l="0" r="0" t="0"/>
          <a:stretch/>
        </p:blipFill>
        <p:spPr>
          <a:xfrm>
            <a:off x="1534926" y="6035346"/>
            <a:ext cx="4212731" cy="641254"/>
          </a:xfrm>
          <a:prstGeom prst="rect">
            <a:avLst/>
          </a:prstGeom>
          <a:noFill/>
          <a:ln>
            <a:noFill/>
          </a:ln>
        </p:spPr>
      </p:pic>
      <p:sp>
        <p:nvSpPr>
          <p:cNvPr id="380" name="Google Shape;380;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9"/>
          <p:cNvSpPr txBox="1"/>
          <p:nvPr>
            <p:ph type="title"/>
          </p:nvPr>
        </p:nvSpPr>
        <p:spPr>
          <a:xfrm>
            <a:off x="1251973" y="57087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000"/>
              <a:buFont typeface="Calibri"/>
              <a:buNone/>
            </a:pPr>
            <a:r>
              <a:rPr b="1" lang="en-US" sz="2000">
                <a:solidFill>
                  <a:srgbClr val="000072"/>
                </a:solidFill>
                <a:latin typeface="Calibri"/>
                <a:ea typeface="Calibri"/>
                <a:cs typeface="Calibri"/>
                <a:sym typeface="Calibri"/>
              </a:rPr>
              <a:t>Salinity Water Protocol: Quality Control Procedure (3/3)</a:t>
            </a:r>
            <a:endParaRPr sz="2000">
              <a:latin typeface="Calibri"/>
              <a:ea typeface="Calibri"/>
              <a:cs typeface="Calibri"/>
              <a:sym typeface="Calibri"/>
            </a:endParaRPr>
          </a:p>
        </p:txBody>
      </p:sp>
      <p:pic>
        <p:nvPicPr>
          <p:cNvPr descr="Menu: how to collect your data" id="386" name="Google Shape;386;p29"/>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387" name="Google Shape;387;p29"/>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29"/>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89" name="Google Shape;389;p29"/>
          <p:cNvSpPr txBox="1"/>
          <p:nvPr>
            <p:ph idx="1" type="body"/>
          </p:nvPr>
        </p:nvSpPr>
        <p:spPr>
          <a:xfrm>
            <a:off x="1251973" y="1544530"/>
            <a:ext cx="7341912" cy="22871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1400"/>
              <a:buFont typeface="Arial"/>
              <a:buNone/>
            </a:pPr>
            <a:r>
              <a:rPr b="1" lang="en-US" sz="1400">
                <a:solidFill>
                  <a:srgbClr val="002060"/>
                </a:solidFill>
              </a:rPr>
              <a:t>Check the hydrometer using standard</a:t>
            </a:r>
            <a:endParaRPr b="1" sz="1400">
              <a:solidFill>
                <a:srgbClr val="002060"/>
              </a:solidFill>
            </a:endParaRPr>
          </a:p>
          <a:p>
            <a:pPr indent="-228600" lvl="0" marL="228600" rtl="0" algn="just">
              <a:lnSpc>
                <a:spcPct val="90000"/>
              </a:lnSpc>
              <a:spcBef>
                <a:spcPts val="1000"/>
              </a:spcBef>
              <a:spcAft>
                <a:spcPts val="0"/>
              </a:spcAft>
              <a:buClr>
                <a:schemeClr val="dk1"/>
              </a:buClr>
              <a:buSzPts val="1400"/>
              <a:buFont typeface="Calibri"/>
              <a:buAutoNum type="arabicPeriod"/>
            </a:pPr>
            <a:r>
              <a:rPr lang="en-US" sz="1400"/>
              <a:t>Pour standard into  graduated cylinder</a:t>
            </a:r>
            <a:endParaRPr/>
          </a:p>
          <a:p>
            <a:pPr indent="-139700" lvl="0" marL="228600" rtl="0" algn="just">
              <a:lnSpc>
                <a:spcPct val="90000"/>
              </a:lnSpc>
              <a:spcBef>
                <a:spcPts val="1000"/>
              </a:spcBef>
              <a:spcAft>
                <a:spcPts val="0"/>
              </a:spcAft>
              <a:buClr>
                <a:schemeClr val="dk1"/>
              </a:buClr>
              <a:buSzPts val="1400"/>
              <a:buFont typeface="Calibri"/>
              <a:buNone/>
            </a:pPr>
            <a:r>
              <a:t/>
            </a:r>
            <a:endParaRPr sz="1400"/>
          </a:p>
          <a:p>
            <a:pPr indent="-139700" lvl="0" marL="228600" rtl="0" algn="just">
              <a:lnSpc>
                <a:spcPct val="90000"/>
              </a:lnSpc>
              <a:spcBef>
                <a:spcPts val="1000"/>
              </a:spcBef>
              <a:spcAft>
                <a:spcPts val="0"/>
              </a:spcAft>
              <a:buClr>
                <a:schemeClr val="dk1"/>
              </a:buClr>
              <a:buSzPts val="1400"/>
              <a:buFont typeface="Calibri"/>
              <a:buNone/>
            </a:pPr>
            <a:r>
              <a:t/>
            </a:r>
            <a:endParaRPr sz="1400"/>
          </a:p>
          <a:p>
            <a:pPr indent="-139700" lvl="0" marL="228600" rtl="0" algn="just">
              <a:lnSpc>
                <a:spcPct val="90000"/>
              </a:lnSpc>
              <a:spcBef>
                <a:spcPts val="1000"/>
              </a:spcBef>
              <a:spcAft>
                <a:spcPts val="0"/>
              </a:spcAft>
              <a:buClr>
                <a:schemeClr val="dk1"/>
              </a:buClr>
              <a:buSzPts val="1400"/>
              <a:buFont typeface="Calibri"/>
              <a:buNone/>
            </a:pPr>
            <a:r>
              <a:t/>
            </a:r>
            <a:endParaRPr sz="1400"/>
          </a:p>
          <a:p>
            <a:pPr indent="-139700" lvl="0" marL="228600" rtl="0" algn="just">
              <a:lnSpc>
                <a:spcPct val="90000"/>
              </a:lnSpc>
              <a:spcBef>
                <a:spcPts val="1000"/>
              </a:spcBef>
              <a:spcAft>
                <a:spcPts val="0"/>
              </a:spcAft>
              <a:buClr>
                <a:schemeClr val="dk1"/>
              </a:buClr>
              <a:buSzPts val="1400"/>
              <a:buFont typeface="Calibri"/>
              <a:buNone/>
            </a:pPr>
            <a:r>
              <a:t/>
            </a:r>
            <a:endParaRPr sz="1400"/>
          </a:p>
          <a:p>
            <a:pPr indent="-139700" lvl="0" marL="228600" rtl="0" algn="just">
              <a:lnSpc>
                <a:spcPct val="90000"/>
              </a:lnSpc>
              <a:spcBef>
                <a:spcPts val="1000"/>
              </a:spcBef>
              <a:spcAft>
                <a:spcPts val="0"/>
              </a:spcAft>
              <a:buClr>
                <a:schemeClr val="dk1"/>
              </a:buClr>
              <a:buSzPts val="1400"/>
              <a:buFont typeface="Calibri"/>
              <a:buNone/>
            </a:pPr>
            <a:r>
              <a:t/>
            </a:r>
            <a:endParaRPr sz="1400"/>
          </a:p>
          <a:p>
            <a:pPr indent="-228600" lvl="0" marL="228600" rtl="0" algn="just">
              <a:lnSpc>
                <a:spcPct val="90000"/>
              </a:lnSpc>
              <a:spcBef>
                <a:spcPts val="1000"/>
              </a:spcBef>
              <a:spcAft>
                <a:spcPts val="0"/>
              </a:spcAft>
              <a:buClr>
                <a:schemeClr val="dk1"/>
              </a:buClr>
              <a:buSzPts val="1400"/>
              <a:buFont typeface="Calibri"/>
              <a:buAutoNum type="arabicPeriod"/>
            </a:pPr>
            <a:r>
              <a:rPr lang="en-US" sz="1400"/>
              <a:t>Use the </a:t>
            </a:r>
            <a:r>
              <a:rPr lang="en-US" sz="1400" u="sng">
                <a:solidFill>
                  <a:schemeClr val="hlink"/>
                </a:solidFill>
                <a:hlinkClick r:id="rId4"/>
              </a:rPr>
              <a:t>Water Temperature Field Guide</a:t>
            </a:r>
            <a:r>
              <a:rPr lang="en-US" sz="1400"/>
              <a:t> to measure the water temperature with thermometer. Record data on Hydrosphere investigation sheet.</a:t>
            </a:r>
            <a:endParaRPr/>
          </a:p>
          <a:p>
            <a:pPr indent="-228600" lvl="0" marL="228600" rtl="0" algn="just">
              <a:lnSpc>
                <a:spcPct val="90000"/>
              </a:lnSpc>
              <a:spcBef>
                <a:spcPts val="1000"/>
              </a:spcBef>
              <a:spcAft>
                <a:spcPts val="0"/>
              </a:spcAft>
              <a:buClr>
                <a:schemeClr val="dk1"/>
              </a:buClr>
              <a:buSzPts val="1400"/>
              <a:buFont typeface="Calibri"/>
              <a:buAutoNum type="arabicPeriod"/>
            </a:pPr>
            <a:r>
              <a:rPr lang="en-US" sz="1400"/>
              <a:t>Gently place the hydrometer into the cylinder. When it stops bobbing, read the specific gravity at the bottom of the meniscus. It should not touch the sides of the cylinder. Read to three places and record on the </a:t>
            </a:r>
            <a:r>
              <a:rPr i="1" lang="en-US" sz="1400"/>
              <a:t>Hydrosphere Investigation Quality Control Procedure Data Sheet.</a:t>
            </a:r>
            <a:endParaRPr sz="1400"/>
          </a:p>
          <a:p>
            <a:pPr indent="-228600" lvl="0" marL="228600" rtl="0" algn="just">
              <a:lnSpc>
                <a:spcPct val="90000"/>
              </a:lnSpc>
              <a:spcBef>
                <a:spcPts val="1000"/>
              </a:spcBef>
              <a:spcAft>
                <a:spcPts val="0"/>
              </a:spcAft>
              <a:buClr>
                <a:schemeClr val="dk1"/>
              </a:buClr>
              <a:buSzPts val="1400"/>
              <a:buFont typeface="Calibri"/>
              <a:buAutoNum type="arabicPeriod"/>
            </a:pPr>
            <a:r>
              <a:rPr lang="en-US" sz="1400"/>
              <a:t>Look up the specific gravity and water temperature on the conversion table to find the salinity of the water. Record the salinity on the </a:t>
            </a:r>
            <a:r>
              <a:rPr i="1" lang="en-US" sz="1400"/>
              <a:t>Hydrosphere Investigation Quality Control Procedure Data Sheet. </a:t>
            </a:r>
            <a:endParaRPr/>
          </a:p>
          <a:p>
            <a:pPr indent="-228600" lvl="0" marL="228600" rtl="0" algn="just">
              <a:lnSpc>
                <a:spcPct val="90000"/>
              </a:lnSpc>
              <a:spcBef>
                <a:spcPts val="1000"/>
              </a:spcBef>
              <a:spcAft>
                <a:spcPts val="0"/>
              </a:spcAft>
              <a:buClr>
                <a:schemeClr val="dk1"/>
              </a:buClr>
              <a:buSzPts val="1400"/>
              <a:buFont typeface="Calibri"/>
              <a:buAutoNum type="arabicPeriod"/>
            </a:pPr>
            <a:r>
              <a:rPr lang="en-US" sz="1400"/>
              <a:t>If the salinity standard is off by </a:t>
            </a:r>
            <a:r>
              <a:rPr b="1" lang="en-US" sz="1400">
                <a:solidFill>
                  <a:srgbClr val="000072"/>
                </a:solidFill>
              </a:rPr>
              <a:t>more than 1 ppt</a:t>
            </a:r>
            <a:r>
              <a:rPr lang="en-US" sz="1400"/>
              <a:t>, mix a new standard and repeat the procedure. If it is still off by more than 1 ppt, you may not be able to trust the accuracy of the hydrometer.</a:t>
            </a:r>
            <a:endParaRPr/>
          </a:p>
          <a:p>
            <a:pPr indent="-228600" lvl="0" marL="228600" rtl="0" algn="just">
              <a:lnSpc>
                <a:spcPct val="90000"/>
              </a:lnSpc>
              <a:spcBef>
                <a:spcPts val="1000"/>
              </a:spcBef>
              <a:spcAft>
                <a:spcPts val="0"/>
              </a:spcAft>
              <a:buClr>
                <a:schemeClr val="dk1"/>
              </a:buClr>
              <a:buSzPts val="1400"/>
              <a:buFont typeface="Calibri"/>
              <a:buAutoNum type="arabicPeriod"/>
            </a:pPr>
            <a:r>
              <a:rPr lang="en-US" sz="1400"/>
              <a:t>Discard the 35-ppt standard or pour it into a clean and dry 1-L bottle, cap, and label. Rinse equipment with distilled water, dry, and store.</a:t>
            </a:r>
            <a:endParaRPr/>
          </a:p>
        </p:txBody>
      </p:sp>
      <p:pic>
        <p:nvPicPr>
          <p:cNvPr descr="Banner: Water Salinity Protocol Using a Hydrometer" id="390" name="Google Shape;390;p29"/>
          <p:cNvPicPr preferRelativeResize="0"/>
          <p:nvPr/>
        </p:nvPicPr>
        <p:blipFill rotWithShape="1">
          <a:blip r:embed="rId5">
            <a:alphaModFix/>
          </a:blip>
          <a:srcRect b="0" l="0" r="0" t="0"/>
          <a:stretch/>
        </p:blipFill>
        <p:spPr>
          <a:xfrm>
            <a:off x="1164430" y="-1"/>
            <a:ext cx="7979570" cy="1031067"/>
          </a:xfrm>
          <a:prstGeom prst="rect">
            <a:avLst/>
          </a:prstGeom>
          <a:noFill/>
          <a:ln>
            <a:noFill/>
          </a:ln>
        </p:spPr>
      </p:pic>
      <p:pic>
        <p:nvPicPr>
          <p:cNvPr descr="Diagram of a beaker with a hydrometer in water. The surface tension creates a miniscus. You read the hydrometer in the bottom of the miniscus. " id="391" name="Google Shape;391;p29"/>
          <p:cNvPicPr preferRelativeResize="0"/>
          <p:nvPr>
            <p:ph idx="2" type="body"/>
          </p:nvPr>
        </p:nvPicPr>
        <p:blipFill rotWithShape="1">
          <a:blip r:embed="rId6">
            <a:alphaModFix/>
          </a:blip>
          <a:srcRect b="0" l="0" r="0" t="0"/>
          <a:stretch/>
        </p:blipFill>
        <p:spPr>
          <a:xfrm>
            <a:off x="5666014" y="1460723"/>
            <a:ext cx="2677886" cy="2355548"/>
          </a:xfrm>
          <a:prstGeom prst="rect">
            <a:avLst/>
          </a:prstGeom>
          <a:noFill/>
          <a:ln>
            <a:noFill/>
          </a:ln>
        </p:spPr>
      </p:pic>
      <p:sp>
        <p:nvSpPr>
          <p:cNvPr id="392" name="Google Shape;392;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Menu: What is water salinity? " id="104" name="Google Shape;104;p3"/>
          <p:cNvPicPr preferRelativeResize="0"/>
          <p:nvPr/>
        </p:nvPicPr>
        <p:blipFill rotWithShape="1">
          <a:blip r:embed="rId3">
            <a:alphaModFix/>
          </a:blip>
          <a:srcRect b="0" l="0" r="0" t="0"/>
          <a:stretch/>
        </p:blipFill>
        <p:spPr>
          <a:xfrm>
            <a:off x="0" y="0"/>
            <a:ext cx="1143000" cy="6844871"/>
          </a:xfrm>
          <a:prstGeom prst="rect">
            <a:avLst/>
          </a:prstGeom>
          <a:noFill/>
          <a:ln>
            <a:noFill/>
          </a:ln>
        </p:spPr>
      </p:pic>
      <p:sp>
        <p:nvSpPr>
          <p:cNvPr id="105" name="Google Shape;105;p3"/>
          <p:cNvSpPr txBox="1"/>
          <p:nvPr>
            <p:ph type="title"/>
          </p:nvPr>
        </p:nvSpPr>
        <p:spPr>
          <a:xfrm>
            <a:off x="1147395" y="763104"/>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90"/>
              </a:buClr>
              <a:buSzPts val="2800"/>
              <a:buFont typeface="Calibri"/>
              <a:buNone/>
            </a:pPr>
            <a:r>
              <a:rPr b="1" lang="en-US" sz="2800">
                <a:solidFill>
                  <a:srgbClr val="000090"/>
                </a:solidFill>
                <a:latin typeface="Calibri"/>
                <a:ea typeface="Calibri"/>
                <a:cs typeface="Calibri"/>
                <a:sym typeface="Calibri"/>
              </a:rPr>
              <a:t>The Hydrosphere</a:t>
            </a:r>
            <a:endParaRPr b="1" sz="2800">
              <a:solidFill>
                <a:srgbClr val="000090"/>
              </a:solidFill>
              <a:latin typeface="Calibri"/>
              <a:ea typeface="Calibri"/>
              <a:cs typeface="Calibri"/>
              <a:sym typeface="Calibri"/>
            </a:endParaRPr>
          </a:p>
        </p:txBody>
      </p:sp>
      <p:sp>
        <p:nvSpPr>
          <p:cNvPr id="106" name="Google Shape;106;p3"/>
          <p:cNvSpPr txBox="1"/>
          <p:nvPr>
            <p:ph idx="1" type="body"/>
          </p:nvPr>
        </p:nvSpPr>
        <p:spPr>
          <a:xfrm>
            <a:off x="1275670" y="1751376"/>
            <a:ext cx="4014788" cy="4943337"/>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600"/>
              <a:buNone/>
            </a:pPr>
            <a:r>
              <a:rPr lang="en-US" sz="1600"/>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indent="0" lvl="0" marL="0" rtl="0" algn="just">
              <a:lnSpc>
                <a:spcPct val="90000"/>
              </a:lnSpc>
              <a:spcBef>
                <a:spcPts val="1000"/>
              </a:spcBef>
              <a:spcAft>
                <a:spcPts val="0"/>
              </a:spcAft>
              <a:buClr>
                <a:schemeClr val="dk1"/>
              </a:buClr>
              <a:buSzPts val="1600"/>
              <a:buNone/>
            </a:pPr>
            <a:r>
              <a:t/>
            </a:r>
            <a:endParaRPr sz="1600"/>
          </a:p>
          <a:p>
            <a:pPr indent="0" lvl="0" marL="0" rtl="0" algn="just">
              <a:lnSpc>
                <a:spcPct val="90000"/>
              </a:lnSpc>
              <a:spcBef>
                <a:spcPts val="1000"/>
              </a:spcBef>
              <a:spcAft>
                <a:spcPts val="0"/>
              </a:spcAft>
              <a:buClr>
                <a:schemeClr val="dk1"/>
              </a:buClr>
              <a:buSzPts val="1600"/>
              <a:buNone/>
            </a:pPr>
            <a:r>
              <a:rPr lang="en-US" sz="1600"/>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a:p>
        </p:txBody>
      </p:sp>
      <p:pic>
        <p:nvPicPr>
          <p:cNvPr descr="Earth system diagram: Energy flows and matter cycles through the Earth's biosphere, hydrosphere, atmosphere and pedosphere (soil). The cycles are powered by the Sun's energy. " id="107" name="Google Shape;107;p3"/>
          <p:cNvPicPr preferRelativeResize="0"/>
          <p:nvPr/>
        </p:nvPicPr>
        <p:blipFill rotWithShape="1">
          <a:blip r:embed="rId4">
            <a:alphaModFix/>
          </a:blip>
          <a:srcRect b="0" l="0" r="0" t="0"/>
          <a:stretch/>
        </p:blipFill>
        <p:spPr>
          <a:xfrm>
            <a:off x="5603684" y="1728851"/>
            <a:ext cx="3117185" cy="3170523"/>
          </a:xfrm>
          <a:prstGeom prst="rect">
            <a:avLst/>
          </a:prstGeom>
          <a:noFill/>
          <a:ln>
            <a:noFill/>
          </a:ln>
        </p:spPr>
      </p:pic>
      <p:sp>
        <p:nvSpPr>
          <p:cNvPr id="108" name="Google Shape;108;p3"/>
          <p:cNvSpPr txBox="1"/>
          <p:nvPr/>
        </p:nvSpPr>
        <p:spPr>
          <a:xfrm>
            <a:off x="5788560" y="4899374"/>
            <a:ext cx="27474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400" u="none" cap="none" strike="noStrike">
                <a:solidFill>
                  <a:schemeClr val="dk1"/>
                </a:solidFill>
                <a:latin typeface="Calibri"/>
                <a:ea typeface="Calibri"/>
                <a:cs typeface="Calibri"/>
                <a:sym typeface="Calibri"/>
              </a:rPr>
              <a:t>The Earth System: Energy flows and matter cycles. </a:t>
            </a:r>
            <a:endParaRPr i="1" sz="1400">
              <a:solidFill>
                <a:schemeClr val="dk1"/>
              </a:solidFill>
              <a:latin typeface="Calibri"/>
              <a:ea typeface="Calibri"/>
              <a:cs typeface="Calibri"/>
              <a:sym typeface="Calibri"/>
            </a:endParaRPr>
          </a:p>
        </p:txBody>
      </p:sp>
      <p:pic>
        <p:nvPicPr>
          <p:cNvPr descr="Banner: Water Salinity Protocol Using a Hydrometer" id="109" name="Google Shape;109;p3"/>
          <p:cNvPicPr preferRelativeResize="0"/>
          <p:nvPr/>
        </p:nvPicPr>
        <p:blipFill rotWithShape="1">
          <a:blip r:embed="rId5">
            <a:alphaModFix/>
          </a:blip>
          <a:srcRect b="0" l="0" r="0" t="0"/>
          <a:stretch/>
        </p:blipFill>
        <p:spPr>
          <a:xfrm>
            <a:off x="1155949" y="13855"/>
            <a:ext cx="8098887" cy="1008539"/>
          </a:xfrm>
          <a:prstGeom prst="rect">
            <a:avLst/>
          </a:prstGeom>
          <a:noFill/>
          <a:ln>
            <a:noFill/>
          </a:ln>
        </p:spPr>
      </p:pic>
      <p:sp>
        <p:nvSpPr>
          <p:cNvPr id="110" name="Google Shape;110;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0"/>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Salinity Water Protocol: Hydrometer Method (1/5)</a:t>
            </a:r>
            <a:endParaRPr sz="2400">
              <a:latin typeface="Calibri"/>
              <a:ea typeface="Calibri"/>
              <a:cs typeface="Calibri"/>
              <a:sym typeface="Calibri"/>
            </a:endParaRPr>
          </a:p>
        </p:txBody>
      </p:sp>
      <p:pic>
        <p:nvPicPr>
          <p:cNvPr descr="Menu: how to collect your data" id="398" name="Google Shape;398;p30"/>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399" name="Google Shape;399;p30"/>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30"/>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401" name="Google Shape;401;p30"/>
          <p:cNvSpPr txBox="1"/>
          <p:nvPr>
            <p:ph idx="1" type="body"/>
          </p:nvPr>
        </p:nvSpPr>
        <p:spPr>
          <a:xfrm>
            <a:off x="1246646" y="1767995"/>
            <a:ext cx="3613941" cy="4583819"/>
          </a:xfrm>
          <a:prstGeom prst="rect">
            <a:avLst/>
          </a:prstGeom>
          <a:noFill/>
          <a:ln>
            <a:noFill/>
          </a:ln>
        </p:spPr>
        <p:txBody>
          <a:bodyPr anchorCtr="0" anchor="t" bIns="45700" lIns="91425" spcFirstLastPara="1" rIns="91425" wrap="square" tIns="45700">
            <a:normAutofit/>
          </a:bodyPr>
          <a:lstStyle/>
          <a:p>
            <a:pPr indent="-241300" lvl="0" marL="342900" rtl="0" algn="just">
              <a:lnSpc>
                <a:spcPct val="90000"/>
              </a:lnSpc>
              <a:spcBef>
                <a:spcPts val="0"/>
              </a:spcBef>
              <a:spcAft>
                <a:spcPts val="0"/>
              </a:spcAft>
              <a:buClr>
                <a:schemeClr val="dk1"/>
              </a:buClr>
              <a:buSzPts val="1600"/>
              <a:buFont typeface="Calibri"/>
              <a:buNone/>
            </a:pPr>
            <a:r>
              <a:t/>
            </a:r>
            <a:endParaRPr sz="1600"/>
          </a:p>
          <a:p>
            <a:pPr indent="-342900" lvl="0" marL="342900" rtl="0" algn="just">
              <a:lnSpc>
                <a:spcPct val="90000"/>
              </a:lnSpc>
              <a:spcBef>
                <a:spcPts val="1000"/>
              </a:spcBef>
              <a:spcAft>
                <a:spcPts val="0"/>
              </a:spcAft>
              <a:buClr>
                <a:schemeClr val="dk1"/>
              </a:buClr>
              <a:buSzPts val="1600"/>
              <a:buFont typeface="Calibri"/>
              <a:buAutoNum type="arabicPeriod"/>
            </a:pPr>
            <a:r>
              <a:rPr lang="en-US" sz="1600"/>
              <a:t>Fill out the top portion of your </a:t>
            </a:r>
            <a:r>
              <a:rPr b="1" lang="en-US" sz="1600" u="sng">
                <a:solidFill>
                  <a:srgbClr val="3366FF"/>
                </a:solidFill>
                <a:hlinkClick r:id="rId4">
                  <a:extLst>
                    <a:ext uri="{A12FA001-AC4F-418D-AE19-62706E023703}">
                      <ahyp:hlinkClr val="tx"/>
                    </a:ext>
                  </a:extLst>
                </a:hlinkClick>
              </a:rPr>
              <a:t>Hydrosphere Investigation Data Sheet</a:t>
            </a:r>
            <a:r>
              <a:rPr lang="en-US" sz="1600">
                <a:solidFill>
                  <a:srgbClr val="3366FF"/>
                </a:solidFill>
              </a:rPr>
              <a:t>. </a:t>
            </a:r>
            <a:endParaRPr/>
          </a:p>
          <a:p>
            <a:pPr indent="-342900" lvl="0" marL="342900" rtl="0" algn="just">
              <a:lnSpc>
                <a:spcPct val="90000"/>
              </a:lnSpc>
              <a:spcBef>
                <a:spcPts val="1000"/>
              </a:spcBef>
              <a:spcAft>
                <a:spcPts val="0"/>
              </a:spcAft>
              <a:buClr>
                <a:schemeClr val="dk1"/>
              </a:buClr>
              <a:buSzPts val="1600"/>
              <a:buFont typeface="Calibri"/>
              <a:buAutoNum type="arabicPeriod"/>
            </a:pPr>
            <a:r>
              <a:rPr lang="en-US" sz="1600"/>
              <a:t>In the Salinity section of the </a:t>
            </a:r>
            <a:r>
              <a:rPr i="1" lang="en-US" sz="1600"/>
              <a:t>Hydrosphere Investigation Data Sheet</a:t>
            </a:r>
            <a:r>
              <a:rPr lang="en-US" sz="1600"/>
              <a:t>, record the times of the high tide and low tide that occur before and after your salinity measurement is taken. Also record the place where the times from your Tide Table occur. </a:t>
            </a:r>
            <a:endParaRPr/>
          </a:p>
          <a:p>
            <a:pPr indent="-342900" lvl="0" marL="342900" rtl="0" algn="just">
              <a:lnSpc>
                <a:spcPct val="90000"/>
              </a:lnSpc>
              <a:spcBef>
                <a:spcPts val="1000"/>
              </a:spcBef>
              <a:spcAft>
                <a:spcPts val="0"/>
              </a:spcAft>
              <a:buClr>
                <a:schemeClr val="dk1"/>
              </a:buClr>
              <a:buSzPts val="1600"/>
              <a:buFont typeface="Calibri"/>
              <a:buAutoNum type="arabicPeriod"/>
            </a:pPr>
            <a:r>
              <a:rPr lang="en-US" sz="1600"/>
              <a:t>Put on gloves. </a:t>
            </a:r>
            <a:endParaRPr/>
          </a:p>
        </p:txBody>
      </p:sp>
      <p:pic>
        <p:nvPicPr>
          <p:cNvPr descr="Banner: Water Salinity Protocol Using a Hydrometer" id="402" name="Google Shape;402;p30"/>
          <p:cNvPicPr preferRelativeResize="0"/>
          <p:nvPr/>
        </p:nvPicPr>
        <p:blipFill rotWithShape="1">
          <a:blip r:embed="rId5">
            <a:alphaModFix/>
          </a:blip>
          <a:srcRect b="0" l="0" r="0" t="0"/>
          <a:stretch/>
        </p:blipFill>
        <p:spPr>
          <a:xfrm>
            <a:off x="1164430" y="-1"/>
            <a:ext cx="7979570" cy="1031067"/>
          </a:xfrm>
          <a:prstGeom prst="rect">
            <a:avLst/>
          </a:prstGeom>
          <a:noFill/>
          <a:ln>
            <a:noFill/>
          </a:ln>
        </p:spPr>
      </p:pic>
      <p:pic>
        <p:nvPicPr>
          <p:cNvPr descr="screenshot of the data sheet where salinity data are recorded. You will indicate whether your reading is at high or low tide, your latitude and longitude and complete the table for the hydrometer method, where you indicate the temperature of the water, the specific gravity and the calculcated salinity of the sample." id="403" name="Google Shape;403;p30"/>
          <p:cNvPicPr preferRelativeResize="0"/>
          <p:nvPr>
            <p:ph idx="2" type="body"/>
          </p:nvPr>
        </p:nvPicPr>
        <p:blipFill rotWithShape="1">
          <a:blip r:embed="rId6">
            <a:alphaModFix/>
          </a:blip>
          <a:srcRect b="0" l="0" r="0" t="0"/>
          <a:stretch/>
        </p:blipFill>
        <p:spPr>
          <a:xfrm>
            <a:off x="4986953" y="1649707"/>
            <a:ext cx="3886200" cy="4236176"/>
          </a:xfrm>
          <a:prstGeom prst="rect">
            <a:avLst/>
          </a:prstGeom>
          <a:noFill/>
          <a:ln cap="flat" cmpd="sng" w="9525">
            <a:solidFill>
              <a:schemeClr val="dk1"/>
            </a:solidFill>
            <a:prstDash val="solid"/>
            <a:round/>
            <a:headEnd len="sm" w="sm" type="none"/>
            <a:tailEnd len="sm" w="sm" type="none"/>
          </a:ln>
        </p:spPr>
      </p:pic>
      <p:sp>
        <p:nvSpPr>
          <p:cNvPr id="404" name="Google Shape;404;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1"/>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Salinity Water Protocol: Hydrometer Method (2/5)</a:t>
            </a:r>
            <a:endParaRPr sz="2400">
              <a:latin typeface="Calibri"/>
              <a:ea typeface="Calibri"/>
              <a:cs typeface="Calibri"/>
              <a:sym typeface="Calibri"/>
            </a:endParaRPr>
          </a:p>
        </p:txBody>
      </p:sp>
      <p:pic>
        <p:nvPicPr>
          <p:cNvPr descr="Menu: how to collect your data" id="410" name="Google Shape;410;p31"/>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411" name="Google Shape;411;p31"/>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31"/>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413" name="Google Shape;413;p31"/>
          <p:cNvSpPr txBox="1"/>
          <p:nvPr>
            <p:ph idx="1" type="body"/>
          </p:nvPr>
        </p:nvSpPr>
        <p:spPr>
          <a:xfrm>
            <a:off x="1246646" y="1767995"/>
            <a:ext cx="4985541" cy="4583819"/>
          </a:xfrm>
          <a:prstGeom prst="rect">
            <a:avLst/>
          </a:prstGeom>
          <a:noFill/>
          <a:ln>
            <a:noFill/>
          </a:ln>
        </p:spPr>
        <p:txBody>
          <a:bodyPr anchorCtr="0" anchor="t" bIns="45700" lIns="91425" spcFirstLastPara="1" rIns="91425" wrap="square" tIns="45700">
            <a:normAutofit/>
          </a:bodyPr>
          <a:lstStyle/>
          <a:p>
            <a:pPr indent="-241300" lvl="0" marL="342900" rtl="0" algn="just">
              <a:lnSpc>
                <a:spcPct val="90000"/>
              </a:lnSpc>
              <a:spcBef>
                <a:spcPts val="0"/>
              </a:spcBef>
              <a:spcAft>
                <a:spcPts val="0"/>
              </a:spcAft>
              <a:buClr>
                <a:schemeClr val="dk1"/>
              </a:buClr>
              <a:buSzPts val="1600"/>
              <a:buFont typeface="Calibri"/>
              <a:buNone/>
            </a:pPr>
            <a:r>
              <a:t/>
            </a:r>
            <a:endParaRPr sz="1600"/>
          </a:p>
          <a:p>
            <a:pPr indent="-514350" lvl="0" marL="514350" rtl="0" algn="l">
              <a:lnSpc>
                <a:spcPct val="90000"/>
              </a:lnSpc>
              <a:spcBef>
                <a:spcPts val="1000"/>
              </a:spcBef>
              <a:spcAft>
                <a:spcPts val="0"/>
              </a:spcAft>
              <a:buClr>
                <a:schemeClr val="dk1"/>
              </a:buClr>
              <a:buSzPts val="1600"/>
              <a:buFont typeface="Calibri"/>
              <a:buAutoNum type="arabicPeriod" startAt="4"/>
            </a:pPr>
            <a:r>
              <a:rPr lang="en-US" sz="1600"/>
              <a:t>Rinse the 500-mL cylinder with sample water twice.</a:t>
            </a:r>
            <a:endParaRPr/>
          </a:p>
          <a:p>
            <a:pPr indent="-514350" lvl="0" marL="514350" rtl="0" algn="l">
              <a:lnSpc>
                <a:spcPct val="90000"/>
              </a:lnSpc>
              <a:spcBef>
                <a:spcPts val="1000"/>
              </a:spcBef>
              <a:spcAft>
                <a:spcPts val="0"/>
              </a:spcAft>
              <a:buClr>
                <a:schemeClr val="dk1"/>
              </a:buClr>
              <a:buSzPts val="1600"/>
              <a:buFont typeface="Calibri"/>
              <a:buAutoNum type="arabicPeriod" startAt="4"/>
            </a:pPr>
            <a:r>
              <a:rPr lang="en-US" sz="1600"/>
              <a:t>Fill the cylinder with sample water to within 2 or 3 cm of the top. </a:t>
            </a:r>
            <a:endParaRPr/>
          </a:p>
          <a:p>
            <a:pPr indent="-514350" lvl="0" marL="514350" rtl="0" algn="l">
              <a:lnSpc>
                <a:spcPct val="90000"/>
              </a:lnSpc>
              <a:spcBef>
                <a:spcPts val="1000"/>
              </a:spcBef>
              <a:spcAft>
                <a:spcPts val="0"/>
              </a:spcAft>
              <a:buClr>
                <a:schemeClr val="dk1"/>
              </a:buClr>
              <a:buSzPts val="1600"/>
              <a:buFont typeface="Calibri"/>
              <a:buAutoNum type="arabicPeriod" startAt="4"/>
            </a:pPr>
            <a:r>
              <a:rPr lang="en-US" sz="1600"/>
              <a:t>Measure and record the temperature of the water in the cylinder. (See </a:t>
            </a:r>
            <a:r>
              <a:rPr i="1" lang="en-US" sz="1600">
                <a:solidFill>
                  <a:srgbClr val="000000"/>
                </a:solidFill>
              </a:rPr>
              <a:t>Hydrosphere Investigation</a:t>
            </a:r>
            <a:r>
              <a:rPr lang="en-US" sz="1600">
                <a:solidFill>
                  <a:srgbClr val="000000"/>
                </a:solidFill>
              </a:rPr>
              <a:t>, </a:t>
            </a:r>
            <a:r>
              <a:rPr i="1" lang="en-US" sz="1600">
                <a:solidFill>
                  <a:srgbClr val="000000"/>
                </a:solidFill>
              </a:rPr>
              <a:t>Water Temperature Protocol Field Guide</a:t>
            </a:r>
            <a:r>
              <a:rPr lang="en-US" sz="1600">
                <a:solidFill>
                  <a:srgbClr val="000000"/>
                </a:solidFill>
              </a:rPr>
              <a:t>) </a:t>
            </a:r>
            <a:endParaRPr/>
          </a:p>
          <a:p>
            <a:pPr indent="-514350" lvl="0" marL="514350" rtl="0" algn="l">
              <a:lnSpc>
                <a:spcPct val="90000"/>
              </a:lnSpc>
              <a:spcBef>
                <a:spcPts val="1000"/>
              </a:spcBef>
              <a:spcAft>
                <a:spcPts val="0"/>
              </a:spcAft>
              <a:buClr>
                <a:schemeClr val="dk1"/>
              </a:buClr>
              <a:buSzPts val="1600"/>
              <a:buFont typeface="Calibri"/>
              <a:buAutoNum type="arabicPeriod" startAt="4"/>
            </a:pPr>
            <a:r>
              <a:rPr lang="en-US" sz="1600"/>
              <a:t>Gently put the hydrometer into the cylinder. </a:t>
            </a:r>
            <a:endParaRPr/>
          </a:p>
          <a:p>
            <a:pPr indent="-514350" lvl="0" marL="514350" rtl="0" algn="l">
              <a:lnSpc>
                <a:spcPct val="90000"/>
              </a:lnSpc>
              <a:spcBef>
                <a:spcPts val="1000"/>
              </a:spcBef>
              <a:spcAft>
                <a:spcPts val="0"/>
              </a:spcAft>
              <a:buClr>
                <a:schemeClr val="dk1"/>
              </a:buClr>
              <a:buSzPts val="1600"/>
              <a:buFont typeface="Calibri"/>
              <a:buAutoNum type="arabicPeriod" startAt="4"/>
            </a:pPr>
            <a:r>
              <a:rPr lang="en-US" sz="1600"/>
              <a:t>Wait for the hydrometer to stop bobbing. It should not touch the sides of the cylinder.</a:t>
            </a:r>
            <a:endParaRPr sz="1600"/>
          </a:p>
        </p:txBody>
      </p:sp>
      <p:pic>
        <p:nvPicPr>
          <p:cNvPr descr="Banner: Water Salinity Protocol Using a Hydrometer" id="414" name="Google Shape;414;p31"/>
          <p:cNvPicPr preferRelativeResize="0"/>
          <p:nvPr/>
        </p:nvPicPr>
        <p:blipFill rotWithShape="1">
          <a:blip r:embed="rId4">
            <a:alphaModFix/>
          </a:blip>
          <a:srcRect b="0" l="0" r="0" t="0"/>
          <a:stretch/>
        </p:blipFill>
        <p:spPr>
          <a:xfrm>
            <a:off x="1164430" y="-1"/>
            <a:ext cx="7979570" cy="1031067"/>
          </a:xfrm>
          <a:prstGeom prst="rect">
            <a:avLst/>
          </a:prstGeom>
          <a:noFill/>
          <a:ln>
            <a:noFill/>
          </a:ln>
        </p:spPr>
      </p:pic>
      <p:pic>
        <p:nvPicPr>
          <p:cNvPr descr="Illustration showing the alcohol-filled thermometer measuring water temperature in a graduated cylinder." id="415" name="Google Shape;415;p31"/>
          <p:cNvPicPr preferRelativeResize="0"/>
          <p:nvPr>
            <p:ph idx="2" type="body"/>
          </p:nvPr>
        </p:nvPicPr>
        <p:blipFill rotWithShape="1">
          <a:blip r:embed="rId5">
            <a:alphaModFix/>
          </a:blip>
          <a:srcRect b="0" l="0" r="0" t="0"/>
          <a:stretch/>
        </p:blipFill>
        <p:spPr>
          <a:xfrm>
            <a:off x="6358553" y="1732793"/>
            <a:ext cx="2197100" cy="4497593"/>
          </a:xfrm>
          <a:prstGeom prst="rect">
            <a:avLst/>
          </a:prstGeom>
          <a:noFill/>
          <a:ln>
            <a:noFill/>
          </a:ln>
        </p:spPr>
      </p:pic>
      <p:sp>
        <p:nvSpPr>
          <p:cNvPr id="416" name="Google Shape;416;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2"/>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Salinity Water Protocol: Hydrometer Method (3/5)</a:t>
            </a:r>
            <a:endParaRPr sz="2400">
              <a:latin typeface="Calibri"/>
              <a:ea typeface="Calibri"/>
              <a:cs typeface="Calibri"/>
              <a:sym typeface="Calibri"/>
            </a:endParaRPr>
          </a:p>
        </p:txBody>
      </p:sp>
      <p:pic>
        <p:nvPicPr>
          <p:cNvPr descr="Menu: how to collect your data" id="422" name="Google Shape;422;p32"/>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423" name="Google Shape;423;p32"/>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32"/>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425" name="Google Shape;425;p32"/>
          <p:cNvSpPr txBox="1"/>
          <p:nvPr>
            <p:ph idx="1" type="body"/>
          </p:nvPr>
        </p:nvSpPr>
        <p:spPr>
          <a:xfrm>
            <a:off x="1246646" y="1767995"/>
            <a:ext cx="4985541" cy="4583819"/>
          </a:xfrm>
          <a:prstGeom prst="rect">
            <a:avLst/>
          </a:prstGeom>
          <a:noFill/>
          <a:ln>
            <a:noFill/>
          </a:ln>
        </p:spPr>
        <p:txBody>
          <a:bodyPr anchorCtr="0" anchor="t" bIns="45700" lIns="91425" spcFirstLastPara="1" rIns="91425" wrap="square" tIns="45700">
            <a:normAutofit/>
          </a:bodyPr>
          <a:lstStyle/>
          <a:p>
            <a:pPr indent="-241300" lvl="0" marL="342900" rtl="0" algn="just">
              <a:lnSpc>
                <a:spcPct val="90000"/>
              </a:lnSpc>
              <a:spcBef>
                <a:spcPts val="0"/>
              </a:spcBef>
              <a:spcAft>
                <a:spcPts val="0"/>
              </a:spcAft>
              <a:buClr>
                <a:schemeClr val="dk1"/>
              </a:buClr>
              <a:buSzPts val="1600"/>
              <a:buFont typeface="Calibri"/>
              <a:buNone/>
            </a:pPr>
            <a:r>
              <a:t/>
            </a:r>
            <a:endParaRPr sz="1600"/>
          </a:p>
          <a:p>
            <a:pPr indent="-228600" lvl="0" marL="228600" rtl="0" algn="l">
              <a:lnSpc>
                <a:spcPct val="90000"/>
              </a:lnSpc>
              <a:spcBef>
                <a:spcPts val="1000"/>
              </a:spcBef>
              <a:spcAft>
                <a:spcPts val="0"/>
              </a:spcAft>
              <a:buClr>
                <a:schemeClr val="dk1"/>
              </a:buClr>
              <a:buSzPts val="1600"/>
              <a:buChar char="•"/>
            </a:pPr>
            <a:r>
              <a:rPr lang="en-US" sz="1600"/>
              <a:t>9.  Read the hydrometer at the bottom of the meniscus. Read the specific gravity to three decimal places. Record the specific gravity on the </a:t>
            </a:r>
            <a:r>
              <a:rPr i="1" lang="en-US" sz="1600"/>
              <a:t>Hydrosphere Investigation Data Sheet</a:t>
            </a:r>
            <a:r>
              <a:rPr lang="en-US" sz="1600"/>
              <a:t>. </a:t>
            </a:r>
            <a:endParaRPr/>
          </a:p>
        </p:txBody>
      </p:sp>
      <p:pic>
        <p:nvPicPr>
          <p:cNvPr descr="Banner: Water Salinity Protocol Using a Hydrometer" id="426" name="Google Shape;426;p32"/>
          <p:cNvPicPr preferRelativeResize="0"/>
          <p:nvPr/>
        </p:nvPicPr>
        <p:blipFill rotWithShape="1">
          <a:blip r:embed="rId4">
            <a:alphaModFix/>
          </a:blip>
          <a:srcRect b="0" l="0" r="0" t="0"/>
          <a:stretch/>
        </p:blipFill>
        <p:spPr>
          <a:xfrm>
            <a:off x="1164430" y="-1"/>
            <a:ext cx="7979570" cy="1031067"/>
          </a:xfrm>
          <a:prstGeom prst="rect">
            <a:avLst/>
          </a:prstGeom>
          <a:noFill/>
          <a:ln>
            <a:noFill/>
          </a:ln>
        </p:spPr>
      </p:pic>
      <p:pic>
        <p:nvPicPr>
          <p:cNvPr descr="Diagram of a beaker with a hydrometer in water. The surface tension creates a miniscus. You read the hydrometer in the bottom of the miniscus. " id="427" name="Google Shape;427;p32"/>
          <p:cNvPicPr preferRelativeResize="0"/>
          <p:nvPr>
            <p:ph idx="2" type="body"/>
          </p:nvPr>
        </p:nvPicPr>
        <p:blipFill rotWithShape="1">
          <a:blip r:embed="rId5">
            <a:alphaModFix/>
          </a:blip>
          <a:srcRect b="0" l="0" r="0" t="0"/>
          <a:stretch/>
        </p:blipFill>
        <p:spPr>
          <a:xfrm>
            <a:off x="4355581" y="3018528"/>
            <a:ext cx="3886200" cy="3418416"/>
          </a:xfrm>
          <a:prstGeom prst="rect">
            <a:avLst/>
          </a:prstGeom>
          <a:noFill/>
          <a:ln>
            <a:noFill/>
          </a:ln>
        </p:spPr>
      </p:pic>
      <p:sp>
        <p:nvSpPr>
          <p:cNvPr id="428" name="Google Shape;428;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3"/>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Salinity Water Protocol: Hydrometer Method (4/5)</a:t>
            </a:r>
            <a:endParaRPr sz="2400">
              <a:latin typeface="Calibri"/>
              <a:ea typeface="Calibri"/>
              <a:cs typeface="Calibri"/>
              <a:sym typeface="Calibri"/>
            </a:endParaRPr>
          </a:p>
        </p:txBody>
      </p:sp>
      <p:pic>
        <p:nvPicPr>
          <p:cNvPr descr="Menu: how to collect your data" id="434" name="Google Shape;434;p33"/>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435" name="Google Shape;435;p33"/>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33"/>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437" name="Google Shape;437;p33"/>
          <p:cNvSpPr txBox="1"/>
          <p:nvPr>
            <p:ph idx="1" type="body"/>
          </p:nvPr>
        </p:nvSpPr>
        <p:spPr>
          <a:xfrm>
            <a:off x="1246646" y="1767995"/>
            <a:ext cx="7260540" cy="4583819"/>
          </a:xfrm>
          <a:prstGeom prst="rect">
            <a:avLst/>
          </a:prstGeom>
          <a:noFill/>
          <a:ln>
            <a:noFill/>
          </a:ln>
        </p:spPr>
        <p:txBody>
          <a:bodyPr anchorCtr="0" anchor="t" bIns="45700" lIns="91425" spcFirstLastPara="1" rIns="91425" wrap="square" tIns="45700">
            <a:normAutofit/>
          </a:bodyPr>
          <a:lstStyle/>
          <a:p>
            <a:pPr indent="-241300" lvl="0" marL="342900" rtl="0" algn="just">
              <a:lnSpc>
                <a:spcPct val="90000"/>
              </a:lnSpc>
              <a:spcBef>
                <a:spcPts val="0"/>
              </a:spcBef>
              <a:spcAft>
                <a:spcPts val="0"/>
              </a:spcAft>
              <a:buClr>
                <a:schemeClr val="dk1"/>
              </a:buClr>
              <a:buSzPts val="1600"/>
              <a:buFont typeface="Calibri"/>
              <a:buNone/>
            </a:pPr>
            <a:r>
              <a:t/>
            </a:r>
            <a:endParaRPr sz="1600"/>
          </a:p>
          <a:p>
            <a:pPr indent="0" lvl="0" marL="0" rtl="0" algn="l">
              <a:lnSpc>
                <a:spcPct val="90000"/>
              </a:lnSpc>
              <a:spcBef>
                <a:spcPts val="1000"/>
              </a:spcBef>
              <a:spcAft>
                <a:spcPts val="0"/>
              </a:spcAft>
              <a:buClr>
                <a:schemeClr val="dk1"/>
              </a:buClr>
              <a:buSzPts val="1600"/>
              <a:buNone/>
            </a:pPr>
            <a:r>
              <a:rPr lang="en-US" sz="1600"/>
              <a:t>10.  Look up the specific gravity and water temperature on the Conversion Table to find the salinity of the water. Record the salinity on </a:t>
            </a:r>
            <a:r>
              <a:rPr lang="en-US" sz="1600">
                <a:solidFill>
                  <a:srgbClr val="000000"/>
                </a:solidFill>
              </a:rPr>
              <a:t>the Hydrosphere Investigation Data Sheet </a:t>
            </a:r>
            <a:r>
              <a:rPr lang="en-US" sz="1600"/>
              <a:t>as Test 1. </a:t>
            </a:r>
            <a:endParaRPr/>
          </a:p>
        </p:txBody>
      </p:sp>
      <p:pic>
        <p:nvPicPr>
          <p:cNvPr descr="Banner: Water Salinity Protocol Using a Hydrometer" id="438" name="Google Shape;438;p33"/>
          <p:cNvPicPr preferRelativeResize="0"/>
          <p:nvPr/>
        </p:nvPicPr>
        <p:blipFill rotWithShape="1">
          <a:blip r:embed="rId4">
            <a:alphaModFix/>
          </a:blip>
          <a:srcRect b="0" l="0" r="0" t="0"/>
          <a:stretch/>
        </p:blipFill>
        <p:spPr>
          <a:xfrm>
            <a:off x="1164430" y="-1"/>
            <a:ext cx="7979570" cy="1031067"/>
          </a:xfrm>
          <a:prstGeom prst="rect">
            <a:avLst/>
          </a:prstGeom>
          <a:noFill/>
          <a:ln>
            <a:noFill/>
          </a:ln>
        </p:spPr>
      </p:pic>
      <p:pic>
        <p:nvPicPr>
          <p:cNvPr descr="Screenshot of a specific gravity table. using the observed hydrometer reading and the temperature of the water, you can determine salinity." id="439" name="Google Shape;439;p33"/>
          <p:cNvPicPr preferRelativeResize="0"/>
          <p:nvPr>
            <p:ph idx="2" type="body"/>
          </p:nvPr>
        </p:nvPicPr>
        <p:blipFill rotWithShape="1">
          <a:blip r:embed="rId5">
            <a:alphaModFix/>
          </a:blip>
          <a:srcRect b="19307" l="0" r="0" t="0"/>
          <a:stretch/>
        </p:blipFill>
        <p:spPr>
          <a:xfrm>
            <a:off x="1827235" y="2922224"/>
            <a:ext cx="6746445" cy="3266304"/>
          </a:xfrm>
          <a:prstGeom prst="rect">
            <a:avLst/>
          </a:prstGeom>
          <a:noFill/>
          <a:ln>
            <a:noFill/>
          </a:ln>
          <a:effectLst>
            <a:outerShdw blurRad="292100" rotWithShape="0" algn="tl" dir="2700000" dist="139700">
              <a:srgbClr val="333333">
                <a:alpha val="64705"/>
              </a:srgbClr>
            </a:outerShdw>
          </a:effectLst>
        </p:spPr>
      </p:pic>
      <p:sp>
        <p:nvSpPr>
          <p:cNvPr id="440" name="Google Shape;440;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4"/>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Salinity Water Protocol: Hydrometer Method (5/5)</a:t>
            </a:r>
            <a:endParaRPr sz="2400">
              <a:latin typeface="Calibri"/>
              <a:ea typeface="Calibri"/>
              <a:cs typeface="Calibri"/>
              <a:sym typeface="Calibri"/>
            </a:endParaRPr>
          </a:p>
        </p:txBody>
      </p:sp>
      <p:pic>
        <p:nvPicPr>
          <p:cNvPr descr="Menu: how to collect your data" id="446" name="Google Shape;446;p34"/>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447" name="Google Shape;447;p34"/>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34"/>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449" name="Google Shape;449;p34"/>
          <p:cNvSpPr txBox="1"/>
          <p:nvPr>
            <p:ph idx="1" type="body"/>
          </p:nvPr>
        </p:nvSpPr>
        <p:spPr>
          <a:xfrm>
            <a:off x="1246646" y="1767995"/>
            <a:ext cx="7260540" cy="45838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11. Repeat Steps 3-9 using new samples of water. Record the salinity measurements as </a:t>
            </a:r>
            <a:r>
              <a:rPr i="1" lang="en-US" sz="1600"/>
              <a:t>Tests 2 </a:t>
            </a:r>
            <a:r>
              <a:rPr lang="en-US" sz="1600"/>
              <a:t>and </a:t>
            </a:r>
            <a:r>
              <a:rPr i="1" lang="en-US" sz="1600"/>
              <a:t>3</a:t>
            </a:r>
            <a:r>
              <a:rPr lang="en-US" sz="1600"/>
              <a:t>. </a:t>
            </a:r>
            <a:endParaRPr/>
          </a:p>
          <a:p>
            <a:pPr indent="0" lvl="0" marL="0" rtl="0" algn="l">
              <a:lnSpc>
                <a:spcPct val="90000"/>
              </a:lnSpc>
              <a:spcBef>
                <a:spcPts val="1000"/>
              </a:spcBef>
              <a:spcAft>
                <a:spcPts val="0"/>
              </a:spcAft>
              <a:buClr>
                <a:schemeClr val="dk1"/>
              </a:buClr>
              <a:buSzPts val="1600"/>
              <a:buNone/>
            </a:pPr>
            <a:r>
              <a:rPr lang="en-US" sz="1600"/>
              <a:t>12. Calculate the average of the three measurements. </a:t>
            </a:r>
            <a:endParaRPr/>
          </a:p>
          <a:p>
            <a:pPr indent="0" lvl="0" marL="0" rtl="0" algn="l">
              <a:lnSpc>
                <a:spcPct val="90000"/>
              </a:lnSpc>
              <a:spcBef>
                <a:spcPts val="1000"/>
              </a:spcBef>
              <a:spcAft>
                <a:spcPts val="0"/>
              </a:spcAft>
              <a:buClr>
                <a:schemeClr val="dk1"/>
              </a:buClr>
              <a:buSzPts val="1600"/>
              <a:buNone/>
            </a:pPr>
            <a:r>
              <a:rPr lang="en-US" sz="1600"/>
              <a:t>13. Each of the three measurements should be within </a:t>
            </a:r>
            <a:r>
              <a:rPr b="1" lang="en-US" sz="1600">
                <a:solidFill>
                  <a:srgbClr val="000072"/>
                </a:solidFill>
              </a:rPr>
              <a:t>2 ppt </a:t>
            </a:r>
            <a:r>
              <a:rPr lang="en-US" sz="1600"/>
              <a:t>of the 	average. If one or more of the observations is not within 2.0 ppt, do the measurement again and calculate a new average. </a:t>
            </a:r>
            <a:endParaRPr/>
          </a:p>
        </p:txBody>
      </p:sp>
      <p:pic>
        <p:nvPicPr>
          <p:cNvPr descr="Banner: Water Salinity Protocol Using a Hydrometer" id="450" name="Google Shape;450;p34"/>
          <p:cNvPicPr preferRelativeResize="0"/>
          <p:nvPr/>
        </p:nvPicPr>
        <p:blipFill rotWithShape="1">
          <a:blip r:embed="rId4">
            <a:alphaModFix/>
          </a:blip>
          <a:srcRect b="0" l="0" r="0" t="0"/>
          <a:stretch/>
        </p:blipFill>
        <p:spPr>
          <a:xfrm>
            <a:off x="1164430" y="-1"/>
            <a:ext cx="7979570" cy="1031067"/>
          </a:xfrm>
          <a:prstGeom prst="rect">
            <a:avLst/>
          </a:prstGeom>
          <a:noFill/>
          <a:ln>
            <a:noFill/>
          </a:ln>
        </p:spPr>
      </p:pic>
      <p:pic>
        <p:nvPicPr>
          <p:cNvPr descr="image of a permanent marker" id="451" name="Google Shape;451;p34"/>
          <p:cNvPicPr preferRelativeResize="0"/>
          <p:nvPr>
            <p:ph idx="2" type="body"/>
          </p:nvPr>
        </p:nvPicPr>
        <p:blipFill rotWithShape="1">
          <a:blip r:embed="rId5">
            <a:alphaModFix/>
          </a:blip>
          <a:srcRect b="0" l="0" r="0" t="0"/>
          <a:stretch/>
        </p:blipFill>
        <p:spPr>
          <a:xfrm rot="1109501">
            <a:off x="3248039" y="4081288"/>
            <a:ext cx="3886200" cy="584230"/>
          </a:xfrm>
          <a:prstGeom prst="rect">
            <a:avLst/>
          </a:prstGeom>
          <a:noFill/>
          <a:ln>
            <a:noFill/>
          </a:ln>
          <a:effectLst>
            <a:outerShdw blurRad="292100" rotWithShape="0" algn="tl" dir="2700000" dist="139700">
              <a:srgbClr val="333333">
                <a:alpha val="64705"/>
              </a:srgbClr>
            </a:outerShdw>
          </a:effectLst>
        </p:spPr>
      </p:pic>
      <p:pic>
        <p:nvPicPr>
          <p:cNvPr descr="1_AttentionICON_8_14_15.png" id="452" name="Google Shape;452;p34"/>
          <p:cNvPicPr preferRelativeResize="0"/>
          <p:nvPr/>
        </p:nvPicPr>
        <p:blipFill rotWithShape="1">
          <a:blip r:embed="rId6">
            <a:alphaModFix/>
          </a:blip>
          <a:srcRect b="0" l="0" r="0" t="0"/>
          <a:stretch/>
        </p:blipFill>
        <p:spPr>
          <a:xfrm>
            <a:off x="1515030" y="5850680"/>
            <a:ext cx="399410" cy="409377"/>
          </a:xfrm>
          <a:prstGeom prst="rect">
            <a:avLst/>
          </a:prstGeom>
          <a:noFill/>
          <a:ln>
            <a:noFill/>
          </a:ln>
          <a:effectLst>
            <a:outerShdw blurRad="292100" rotWithShape="0" algn="tl" dir="2700000" dist="139700">
              <a:srgbClr val="333333">
                <a:alpha val="64705"/>
              </a:srgbClr>
            </a:outerShdw>
          </a:effectLst>
        </p:spPr>
      </p:pic>
      <p:sp>
        <p:nvSpPr>
          <p:cNvPr id="453" name="Google Shape;453;p34"/>
          <p:cNvSpPr txBox="1"/>
          <p:nvPr/>
        </p:nvSpPr>
        <p:spPr>
          <a:xfrm>
            <a:off x="2020040" y="5850680"/>
            <a:ext cx="69511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If the measurements are still not within 2.0 ppt of the new average,  consult a master trainer  to troubleshoot your procedure. </a:t>
            </a:r>
            <a:endParaRPr b="1" sz="1400">
              <a:solidFill>
                <a:schemeClr val="dk1"/>
              </a:solidFill>
              <a:latin typeface="Calibri"/>
              <a:ea typeface="Calibri"/>
              <a:cs typeface="Calibri"/>
              <a:sym typeface="Calibri"/>
            </a:endParaRPr>
          </a:p>
        </p:txBody>
      </p:sp>
      <p:sp>
        <p:nvSpPr>
          <p:cNvPr id="454" name="Google Shape;454;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5"/>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Let’s test your knowledge- Question 5</a:t>
            </a:r>
            <a:endParaRPr sz="2400">
              <a:latin typeface="Calibri"/>
              <a:ea typeface="Calibri"/>
              <a:cs typeface="Calibri"/>
              <a:sym typeface="Calibri"/>
            </a:endParaRPr>
          </a:p>
        </p:txBody>
      </p:sp>
      <p:pic>
        <p:nvPicPr>
          <p:cNvPr descr="Menu: how to collect your data" id="460" name="Google Shape;460;p35"/>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461" name="Google Shape;461;p35"/>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35"/>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463" name="Google Shape;463;p35"/>
          <p:cNvSpPr txBox="1"/>
          <p:nvPr>
            <p:ph idx="1" type="body"/>
          </p:nvPr>
        </p:nvSpPr>
        <p:spPr>
          <a:xfrm>
            <a:off x="1251973" y="2137657"/>
            <a:ext cx="7260540" cy="45838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000"/>
              <a:t>Each of the three salinity measurements should be within</a:t>
            </a:r>
            <a:endParaRPr/>
          </a:p>
          <a:p>
            <a:pPr indent="0" lvl="0" marL="0" rtl="0" algn="l">
              <a:lnSpc>
                <a:spcPct val="90000"/>
              </a:lnSpc>
              <a:spcBef>
                <a:spcPts val="1000"/>
              </a:spcBef>
              <a:spcAft>
                <a:spcPts val="0"/>
              </a:spcAft>
              <a:buClr>
                <a:schemeClr val="dk1"/>
              </a:buClr>
              <a:buSzPts val="2000"/>
              <a:buNone/>
            </a:pPr>
            <a:r>
              <a:t/>
            </a:r>
            <a:endParaRPr sz="2000"/>
          </a:p>
          <a:p>
            <a:pPr indent="-342900" lvl="0" marL="342900" rtl="0" algn="l">
              <a:lnSpc>
                <a:spcPct val="90000"/>
              </a:lnSpc>
              <a:spcBef>
                <a:spcPts val="1000"/>
              </a:spcBef>
              <a:spcAft>
                <a:spcPts val="0"/>
              </a:spcAft>
              <a:buClr>
                <a:schemeClr val="dk1"/>
              </a:buClr>
              <a:buSzPts val="2000"/>
              <a:buFont typeface="Calibri"/>
              <a:buAutoNum type="alphaUcPeriod"/>
            </a:pPr>
            <a:r>
              <a:rPr lang="en-US" sz="2000"/>
              <a:t>2.0 ppm of the average of three sample measurements</a:t>
            </a:r>
            <a:endParaRPr/>
          </a:p>
          <a:p>
            <a:pPr indent="-342900" lvl="0" marL="342900" rtl="0" algn="l">
              <a:lnSpc>
                <a:spcPct val="90000"/>
              </a:lnSpc>
              <a:spcBef>
                <a:spcPts val="1000"/>
              </a:spcBef>
              <a:spcAft>
                <a:spcPts val="0"/>
              </a:spcAft>
              <a:buClr>
                <a:schemeClr val="dk1"/>
              </a:buClr>
              <a:buSzPts val="2000"/>
              <a:buFont typeface="Calibri"/>
              <a:buAutoNum type="alphaUcPeriod"/>
            </a:pPr>
            <a:r>
              <a:rPr lang="en-US" sz="2000"/>
              <a:t>.2 ppm of the average of the three sample measurements</a:t>
            </a:r>
            <a:endParaRPr/>
          </a:p>
          <a:p>
            <a:pPr indent="-342900" lvl="0" marL="342900" rtl="0" algn="l">
              <a:lnSpc>
                <a:spcPct val="90000"/>
              </a:lnSpc>
              <a:spcBef>
                <a:spcPts val="1000"/>
              </a:spcBef>
              <a:spcAft>
                <a:spcPts val="0"/>
              </a:spcAft>
              <a:buClr>
                <a:schemeClr val="dk1"/>
              </a:buClr>
              <a:buSzPts val="2000"/>
              <a:buFont typeface="Calibri"/>
              <a:buAutoNum type="alphaUcPeriod"/>
            </a:pPr>
            <a:r>
              <a:rPr lang="en-US" sz="2000"/>
              <a:t>2.0 ppt of the average of three sample measurements</a:t>
            </a:r>
            <a:endParaRPr/>
          </a:p>
          <a:p>
            <a:pPr indent="-342900" lvl="0" marL="342900" rtl="0" algn="l">
              <a:lnSpc>
                <a:spcPct val="90000"/>
              </a:lnSpc>
              <a:spcBef>
                <a:spcPts val="1000"/>
              </a:spcBef>
              <a:spcAft>
                <a:spcPts val="0"/>
              </a:spcAft>
              <a:buClr>
                <a:schemeClr val="dk1"/>
              </a:buClr>
              <a:buSzPts val="2000"/>
              <a:buFont typeface="Calibri"/>
              <a:buAutoNum type="alphaUcPeriod"/>
            </a:pPr>
            <a:r>
              <a:rPr lang="en-US" sz="2000"/>
              <a:t>.2 ppt of the average of three sample measurements</a:t>
            </a:r>
            <a:endParaRPr/>
          </a:p>
          <a:p>
            <a:pPr indent="0" lvl="0" marL="0" rtl="0" algn="l">
              <a:lnSpc>
                <a:spcPct val="90000"/>
              </a:lnSpc>
              <a:spcBef>
                <a:spcPts val="1000"/>
              </a:spcBef>
              <a:spcAft>
                <a:spcPts val="0"/>
              </a:spcAft>
              <a:buClr>
                <a:schemeClr val="dk1"/>
              </a:buClr>
              <a:buSzPts val="1600"/>
              <a:buNone/>
            </a:pPr>
            <a:r>
              <a:t/>
            </a:r>
            <a:endParaRPr sz="1600"/>
          </a:p>
        </p:txBody>
      </p:sp>
      <p:sp>
        <p:nvSpPr>
          <p:cNvPr id="464" name="Google Shape;464;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465" name="Google Shape;465;p35"/>
          <p:cNvPicPr preferRelativeResize="0"/>
          <p:nvPr/>
        </p:nvPicPr>
        <p:blipFill rotWithShape="1">
          <a:blip r:embed="rId4">
            <a:alphaModFix/>
          </a:blip>
          <a:srcRect b="0" l="0" r="0" t="0"/>
          <a:stretch/>
        </p:blipFill>
        <p:spPr>
          <a:xfrm>
            <a:off x="1145753" y="0"/>
            <a:ext cx="8035866" cy="98367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6"/>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Let’s test your knowledge- Answer to Question 5</a:t>
            </a:r>
            <a:endParaRPr sz="2400">
              <a:latin typeface="Calibri"/>
              <a:ea typeface="Calibri"/>
              <a:cs typeface="Calibri"/>
              <a:sym typeface="Calibri"/>
            </a:endParaRPr>
          </a:p>
        </p:txBody>
      </p:sp>
      <p:pic>
        <p:nvPicPr>
          <p:cNvPr descr="Menu: how to collect your data" id="471" name="Google Shape;471;p36"/>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472" name="Google Shape;472;p36"/>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36"/>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474" name="Google Shape;474;p36"/>
          <p:cNvSpPr txBox="1"/>
          <p:nvPr>
            <p:ph idx="1" type="body"/>
          </p:nvPr>
        </p:nvSpPr>
        <p:spPr>
          <a:xfrm>
            <a:off x="1251973" y="2137657"/>
            <a:ext cx="7260540" cy="45838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000"/>
              <a:t>Each of the three salinity measurements should be within</a:t>
            </a:r>
            <a:endParaRPr/>
          </a:p>
          <a:p>
            <a:pPr indent="0" lvl="0" marL="0" rtl="0" algn="l">
              <a:lnSpc>
                <a:spcPct val="90000"/>
              </a:lnSpc>
              <a:spcBef>
                <a:spcPts val="1000"/>
              </a:spcBef>
              <a:spcAft>
                <a:spcPts val="0"/>
              </a:spcAft>
              <a:buClr>
                <a:schemeClr val="dk1"/>
              </a:buClr>
              <a:buSzPts val="2000"/>
              <a:buNone/>
            </a:pPr>
            <a:r>
              <a:t/>
            </a:r>
            <a:endParaRPr sz="2000"/>
          </a:p>
          <a:p>
            <a:pPr indent="-342900" lvl="0" marL="342900" rtl="0" algn="l">
              <a:lnSpc>
                <a:spcPct val="90000"/>
              </a:lnSpc>
              <a:spcBef>
                <a:spcPts val="1000"/>
              </a:spcBef>
              <a:spcAft>
                <a:spcPts val="0"/>
              </a:spcAft>
              <a:buClr>
                <a:schemeClr val="dk1"/>
              </a:buClr>
              <a:buSzPts val="2000"/>
              <a:buFont typeface="Calibri"/>
              <a:buAutoNum type="alphaUcPeriod"/>
            </a:pPr>
            <a:r>
              <a:rPr lang="en-US" sz="2000"/>
              <a:t>2.0 ppm of the average of three sample measurements</a:t>
            </a:r>
            <a:endParaRPr/>
          </a:p>
          <a:p>
            <a:pPr indent="-342900" lvl="0" marL="342900" rtl="0" algn="l">
              <a:lnSpc>
                <a:spcPct val="90000"/>
              </a:lnSpc>
              <a:spcBef>
                <a:spcPts val="1000"/>
              </a:spcBef>
              <a:spcAft>
                <a:spcPts val="0"/>
              </a:spcAft>
              <a:buClr>
                <a:schemeClr val="dk1"/>
              </a:buClr>
              <a:buSzPts val="2000"/>
              <a:buFont typeface="Calibri"/>
              <a:buAutoNum type="alphaUcPeriod"/>
            </a:pPr>
            <a:r>
              <a:rPr lang="en-US" sz="2000"/>
              <a:t>.2 ppm of the average of the three sample measurements</a:t>
            </a:r>
            <a:endParaRPr/>
          </a:p>
          <a:p>
            <a:pPr indent="-342900" lvl="0" marL="3429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2.0 ppt of the average of three sample measurements- correct! ☺</a:t>
            </a:r>
            <a:endParaRPr b="1" sz="2000">
              <a:solidFill>
                <a:srgbClr val="FF0000"/>
              </a:solidFill>
            </a:endParaRPr>
          </a:p>
          <a:p>
            <a:pPr indent="-342900" lvl="0" marL="342900" rtl="0" algn="l">
              <a:lnSpc>
                <a:spcPct val="90000"/>
              </a:lnSpc>
              <a:spcBef>
                <a:spcPts val="1000"/>
              </a:spcBef>
              <a:spcAft>
                <a:spcPts val="0"/>
              </a:spcAft>
              <a:buClr>
                <a:schemeClr val="dk1"/>
              </a:buClr>
              <a:buSzPts val="2000"/>
              <a:buFont typeface="Calibri"/>
              <a:buAutoNum type="alphaUcPeriod"/>
            </a:pPr>
            <a:r>
              <a:rPr lang="en-US" sz="2000"/>
              <a:t>.2 ppt of the average of three sample measurements</a:t>
            </a:r>
            <a:endParaRPr/>
          </a:p>
          <a:p>
            <a:pPr indent="0" lvl="0" marL="0" rtl="0" algn="l">
              <a:lnSpc>
                <a:spcPct val="90000"/>
              </a:lnSpc>
              <a:spcBef>
                <a:spcPts val="1000"/>
              </a:spcBef>
              <a:spcAft>
                <a:spcPts val="0"/>
              </a:spcAft>
              <a:buClr>
                <a:schemeClr val="dk1"/>
              </a:buClr>
              <a:buSzPts val="1600"/>
              <a:buNone/>
            </a:pPr>
            <a:r>
              <a:t/>
            </a:r>
            <a:endParaRPr sz="1600"/>
          </a:p>
        </p:txBody>
      </p:sp>
      <p:sp>
        <p:nvSpPr>
          <p:cNvPr id="475" name="Google Shape;475;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476" name="Google Shape;476;p36"/>
          <p:cNvPicPr preferRelativeResize="0"/>
          <p:nvPr/>
        </p:nvPicPr>
        <p:blipFill rotWithShape="1">
          <a:blip r:embed="rId4">
            <a:alphaModFix/>
          </a:blip>
          <a:srcRect b="0" l="0" r="0" t="0"/>
          <a:stretch/>
        </p:blipFill>
        <p:spPr>
          <a:xfrm>
            <a:off x="1145753" y="0"/>
            <a:ext cx="8035866" cy="98367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7"/>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Let’s test your knowledge- Question 6</a:t>
            </a:r>
            <a:endParaRPr sz="2400">
              <a:latin typeface="Calibri"/>
              <a:ea typeface="Calibri"/>
              <a:cs typeface="Calibri"/>
              <a:sym typeface="Calibri"/>
            </a:endParaRPr>
          </a:p>
        </p:txBody>
      </p:sp>
      <p:pic>
        <p:nvPicPr>
          <p:cNvPr descr="Menu: how to collect your data" id="482" name="Google Shape;482;p37"/>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483" name="Google Shape;483;p37"/>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37"/>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485" name="Google Shape;485;p37"/>
          <p:cNvSpPr txBox="1"/>
          <p:nvPr>
            <p:ph idx="1" type="body"/>
          </p:nvPr>
        </p:nvSpPr>
        <p:spPr>
          <a:xfrm>
            <a:off x="1251973" y="2137657"/>
            <a:ext cx="7260540" cy="45838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000"/>
              <a:t>Specific Gravity of a sample is a measure of:</a:t>
            </a:r>
            <a:endParaRPr/>
          </a:p>
          <a:p>
            <a:pPr indent="0" lvl="0" marL="0" rtl="0" algn="l">
              <a:lnSpc>
                <a:spcPct val="90000"/>
              </a:lnSpc>
              <a:spcBef>
                <a:spcPts val="1000"/>
              </a:spcBef>
              <a:spcAft>
                <a:spcPts val="0"/>
              </a:spcAft>
              <a:buClr>
                <a:schemeClr val="dk1"/>
              </a:buClr>
              <a:buSzPts val="2000"/>
              <a:buNone/>
            </a:pPr>
            <a:r>
              <a:t/>
            </a:r>
            <a:endParaRPr b="1"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Salinity of the sample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Ratio of the density of the sample to the density of a standard</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Tides  that take place because of the gravitational pull of the moon.</a:t>
            </a:r>
            <a:endParaRPr/>
          </a:p>
          <a:p>
            <a:pPr indent="0" lvl="0" marL="0" rtl="0" algn="l">
              <a:lnSpc>
                <a:spcPct val="90000"/>
              </a:lnSpc>
              <a:spcBef>
                <a:spcPts val="1000"/>
              </a:spcBef>
              <a:spcAft>
                <a:spcPts val="0"/>
              </a:spcAft>
              <a:buClr>
                <a:schemeClr val="dk1"/>
              </a:buClr>
              <a:buSzPts val="1600"/>
              <a:buNone/>
            </a:pPr>
            <a:r>
              <a:t/>
            </a:r>
            <a:endParaRPr sz="1600"/>
          </a:p>
        </p:txBody>
      </p:sp>
      <p:sp>
        <p:nvSpPr>
          <p:cNvPr id="486" name="Google Shape;486;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487" name="Google Shape;487;p37"/>
          <p:cNvPicPr preferRelativeResize="0"/>
          <p:nvPr/>
        </p:nvPicPr>
        <p:blipFill rotWithShape="1">
          <a:blip r:embed="rId4">
            <a:alphaModFix/>
          </a:blip>
          <a:srcRect b="0" l="0" r="0" t="0"/>
          <a:stretch/>
        </p:blipFill>
        <p:spPr>
          <a:xfrm>
            <a:off x="1145753" y="0"/>
            <a:ext cx="8035866" cy="98367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8"/>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Let’s test your knowledge- Answer to Question 6</a:t>
            </a:r>
            <a:endParaRPr sz="2400">
              <a:latin typeface="Calibri"/>
              <a:ea typeface="Calibri"/>
              <a:cs typeface="Calibri"/>
              <a:sym typeface="Calibri"/>
            </a:endParaRPr>
          </a:p>
        </p:txBody>
      </p:sp>
      <p:pic>
        <p:nvPicPr>
          <p:cNvPr descr="Menu: how to collect your data" id="493" name="Google Shape;493;p38"/>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494" name="Google Shape;494;p38"/>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38"/>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496" name="Google Shape;496;p38"/>
          <p:cNvSpPr txBox="1"/>
          <p:nvPr>
            <p:ph idx="1" type="body"/>
          </p:nvPr>
        </p:nvSpPr>
        <p:spPr>
          <a:xfrm>
            <a:off x="1251973" y="2137657"/>
            <a:ext cx="7260540" cy="45838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000"/>
              <a:t>Specific Gravity of a sample is a measure of:</a:t>
            </a:r>
            <a:endParaRPr/>
          </a:p>
          <a:p>
            <a:pPr indent="0" lvl="0" marL="0" rtl="0" algn="l">
              <a:lnSpc>
                <a:spcPct val="90000"/>
              </a:lnSpc>
              <a:spcBef>
                <a:spcPts val="1000"/>
              </a:spcBef>
              <a:spcAft>
                <a:spcPts val="0"/>
              </a:spcAft>
              <a:buClr>
                <a:schemeClr val="dk1"/>
              </a:buClr>
              <a:buSzPts val="2000"/>
              <a:buNone/>
            </a:pPr>
            <a:r>
              <a:t/>
            </a:r>
            <a:endParaRPr b="1"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Salinity of the sample</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Ratio of the density of the sample to the density of a standard- correct! ☺</a:t>
            </a:r>
            <a:endParaRPr b="1" sz="2000">
              <a:solidFill>
                <a:srgbClr val="FF0000"/>
              </a:solidFill>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Tides  that take place because of the gravitational pull of the moon.</a:t>
            </a:r>
            <a:endParaRPr/>
          </a:p>
          <a:p>
            <a:pPr indent="0" lvl="0" marL="0" rtl="0" algn="l">
              <a:lnSpc>
                <a:spcPct val="90000"/>
              </a:lnSpc>
              <a:spcBef>
                <a:spcPts val="1000"/>
              </a:spcBef>
              <a:spcAft>
                <a:spcPts val="0"/>
              </a:spcAft>
              <a:buClr>
                <a:schemeClr val="dk1"/>
              </a:buClr>
              <a:buSzPts val="1600"/>
              <a:buNone/>
            </a:pPr>
            <a:r>
              <a:t/>
            </a:r>
            <a:endParaRPr sz="1600"/>
          </a:p>
        </p:txBody>
      </p:sp>
      <p:sp>
        <p:nvSpPr>
          <p:cNvPr id="497" name="Google Shape;497;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498" name="Google Shape;498;p38"/>
          <p:cNvPicPr preferRelativeResize="0"/>
          <p:nvPr/>
        </p:nvPicPr>
        <p:blipFill rotWithShape="1">
          <a:blip r:embed="rId4">
            <a:alphaModFix/>
          </a:blip>
          <a:srcRect b="0" l="0" r="0" t="0"/>
          <a:stretch/>
        </p:blipFill>
        <p:spPr>
          <a:xfrm>
            <a:off x="1145753" y="0"/>
            <a:ext cx="8035866" cy="9836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9"/>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Let’s test your knowledge- Question 7</a:t>
            </a:r>
            <a:endParaRPr sz="2400">
              <a:latin typeface="Calibri"/>
              <a:ea typeface="Calibri"/>
              <a:cs typeface="Calibri"/>
              <a:sym typeface="Calibri"/>
            </a:endParaRPr>
          </a:p>
        </p:txBody>
      </p:sp>
      <p:pic>
        <p:nvPicPr>
          <p:cNvPr descr="Menu: how to collect your data" id="504" name="Google Shape;504;p39"/>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505" name="Google Shape;505;p39"/>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39"/>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507" name="Google Shape;507;p39"/>
          <p:cNvSpPr txBox="1"/>
          <p:nvPr>
            <p:ph idx="1" type="body"/>
          </p:nvPr>
        </p:nvSpPr>
        <p:spPr>
          <a:xfrm>
            <a:off x="1251973" y="2137657"/>
            <a:ext cx="7260540" cy="45838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000"/>
              <a:t>If you add salt to a water sample in a beaker, what happens to the hydrometer that is floating in it? </a:t>
            </a:r>
            <a:endParaRPr/>
          </a:p>
          <a:p>
            <a:pPr indent="-330200" lvl="0" marL="457200" rtl="0" algn="l">
              <a:lnSpc>
                <a:spcPct val="90000"/>
              </a:lnSpc>
              <a:spcBef>
                <a:spcPts val="1000"/>
              </a:spcBef>
              <a:spcAft>
                <a:spcPts val="0"/>
              </a:spcAft>
              <a:buClr>
                <a:schemeClr val="dk1"/>
              </a:buClr>
              <a:buSzPts val="2000"/>
              <a:buFont typeface="Calibri"/>
              <a:buNone/>
            </a:pPr>
            <a:r>
              <a:t/>
            </a:r>
            <a:endParaRPr b="1"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It floats higher</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It sinks</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Nothing happens to the hydrometer, but the volume of water increases so that the hydrometer sinks</a:t>
            </a:r>
            <a:endParaRPr sz="2000"/>
          </a:p>
          <a:p>
            <a:pPr indent="0" lvl="0" marL="0" rtl="0" algn="l">
              <a:lnSpc>
                <a:spcPct val="90000"/>
              </a:lnSpc>
              <a:spcBef>
                <a:spcPts val="1000"/>
              </a:spcBef>
              <a:spcAft>
                <a:spcPts val="0"/>
              </a:spcAft>
              <a:buClr>
                <a:schemeClr val="dk1"/>
              </a:buClr>
              <a:buSzPts val="1600"/>
              <a:buNone/>
            </a:pPr>
            <a:r>
              <a:t/>
            </a:r>
            <a:endParaRPr sz="1600"/>
          </a:p>
        </p:txBody>
      </p:sp>
      <p:sp>
        <p:nvSpPr>
          <p:cNvPr id="508" name="Google Shape;508;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509" name="Google Shape;509;p39"/>
          <p:cNvPicPr preferRelativeResize="0"/>
          <p:nvPr/>
        </p:nvPicPr>
        <p:blipFill rotWithShape="1">
          <a:blip r:embed="rId4">
            <a:alphaModFix/>
          </a:blip>
          <a:srcRect b="0" l="0" r="0" t="0"/>
          <a:stretch/>
        </p:blipFill>
        <p:spPr>
          <a:xfrm>
            <a:off x="1145753" y="0"/>
            <a:ext cx="8035866" cy="9836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Menu: What is water salinity? " id="115" name="Google Shape;115;p4"/>
          <p:cNvPicPr preferRelativeResize="0"/>
          <p:nvPr/>
        </p:nvPicPr>
        <p:blipFill rotWithShape="1">
          <a:blip r:embed="rId3">
            <a:alphaModFix/>
          </a:blip>
          <a:srcRect b="0" l="0" r="0" t="0"/>
          <a:stretch/>
        </p:blipFill>
        <p:spPr>
          <a:xfrm>
            <a:off x="0" y="0"/>
            <a:ext cx="1143000" cy="6844871"/>
          </a:xfrm>
          <a:prstGeom prst="rect">
            <a:avLst/>
          </a:prstGeom>
          <a:noFill/>
          <a:ln>
            <a:noFill/>
          </a:ln>
        </p:spPr>
      </p:pic>
      <p:sp>
        <p:nvSpPr>
          <p:cNvPr id="116" name="Google Shape;116;p4"/>
          <p:cNvSpPr txBox="1"/>
          <p:nvPr>
            <p:ph type="title"/>
          </p:nvPr>
        </p:nvSpPr>
        <p:spPr>
          <a:xfrm>
            <a:off x="1147395" y="763104"/>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90"/>
              </a:buClr>
              <a:buSzPts val="2800"/>
              <a:buFont typeface="Calibri"/>
              <a:buNone/>
            </a:pPr>
            <a:r>
              <a:rPr b="1" lang="en-US" sz="2800">
                <a:solidFill>
                  <a:srgbClr val="000090"/>
                </a:solidFill>
                <a:latin typeface="Calibri"/>
                <a:ea typeface="Calibri"/>
                <a:cs typeface="Calibri"/>
                <a:sym typeface="Calibri"/>
              </a:rPr>
              <a:t>What is Salinity?</a:t>
            </a:r>
            <a:endParaRPr b="1" sz="2800">
              <a:solidFill>
                <a:srgbClr val="000090"/>
              </a:solidFill>
              <a:latin typeface="Calibri"/>
              <a:ea typeface="Calibri"/>
              <a:cs typeface="Calibri"/>
              <a:sym typeface="Calibri"/>
            </a:endParaRPr>
          </a:p>
        </p:txBody>
      </p:sp>
      <p:sp>
        <p:nvSpPr>
          <p:cNvPr id="117" name="Google Shape;117;p4"/>
          <p:cNvSpPr txBox="1"/>
          <p:nvPr>
            <p:ph idx="1" type="body"/>
          </p:nvPr>
        </p:nvSpPr>
        <p:spPr>
          <a:xfrm>
            <a:off x="1275670" y="1751376"/>
            <a:ext cx="4744488" cy="4943337"/>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1600"/>
              <a:buChar char="•"/>
            </a:pPr>
            <a:r>
              <a:rPr lang="en-US" sz="1600"/>
              <a:t>Salinity is one of the measurements in the GLOBE Hydrosphere investigation</a:t>
            </a:r>
            <a:endParaRPr/>
          </a:p>
          <a:p>
            <a:pPr indent="-228600" lvl="0" marL="228600" rtl="0" algn="just">
              <a:lnSpc>
                <a:spcPct val="90000"/>
              </a:lnSpc>
              <a:spcBef>
                <a:spcPts val="1000"/>
              </a:spcBef>
              <a:spcAft>
                <a:spcPts val="0"/>
              </a:spcAft>
              <a:buClr>
                <a:schemeClr val="dk1"/>
              </a:buClr>
              <a:buSzPts val="1600"/>
              <a:buChar char="•"/>
            </a:pPr>
            <a:r>
              <a:rPr lang="en-US" sz="1600"/>
              <a:t>The salinity measurement is used to find the total dissolved solids of brackish or salt water. This may be a site along an ocean, estuary, or salt lake. Fresh water has too little dissolved solids to accurately determine the total dissolved solids using the hydrometer or titration methods. The concentration of dissolved solids are measured in parts per thousand or ppt.</a:t>
            </a:r>
            <a:endParaRPr sz="1600"/>
          </a:p>
          <a:p>
            <a:pPr indent="-228600" lvl="0" marL="228600" rtl="0" algn="just">
              <a:lnSpc>
                <a:spcPct val="90000"/>
              </a:lnSpc>
              <a:spcBef>
                <a:spcPts val="1000"/>
              </a:spcBef>
              <a:spcAft>
                <a:spcPts val="0"/>
              </a:spcAft>
              <a:buClr>
                <a:schemeClr val="dk1"/>
              </a:buClr>
              <a:buSzPts val="1600"/>
              <a:buChar char="•"/>
            </a:pPr>
            <a:r>
              <a:rPr lang="en-US" sz="1600"/>
              <a:t>A related measurement is electrical conductivity. This protocol is used for freshwater locations and uses a meter that measures electrical conductivity µS /cm up to 2000 µS /cm. Beyond the 2000 µS /cm, you need to use the salinity protocol. Here is a link to the : </a:t>
            </a:r>
            <a:r>
              <a:rPr b="1" lang="en-US" sz="1600" u="sng">
                <a:solidFill>
                  <a:srgbClr val="123B1C"/>
                </a:solidFill>
                <a:hlinkClick r:id="rId4">
                  <a:extLst>
                    <a:ext uri="{A12FA001-AC4F-418D-AE19-62706E023703}">
                      <ahyp:hlinkClr val="tx"/>
                    </a:ext>
                  </a:extLst>
                </a:hlinkClick>
              </a:rPr>
              <a:t>Electrical Conductivity</a:t>
            </a:r>
            <a:r>
              <a:rPr b="1" lang="en-US" sz="1600">
                <a:solidFill>
                  <a:srgbClr val="123B1C"/>
                </a:solidFill>
              </a:rPr>
              <a:t> </a:t>
            </a:r>
            <a:r>
              <a:rPr lang="en-US" sz="1600">
                <a:solidFill>
                  <a:srgbClr val="123B1C"/>
                </a:solidFill>
              </a:rPr>
              <a:t>Protocol. </a:t>
            </a:r>
            <a:endParaRPr/>
          </a:p>
          <a:p>
            <a:pPr indent="-127000" lvl="0" marL="228600" rtl="0" algn="just">
              <a:lnSpc>
                <a:spcPct val="90000"/>
              </a:lnSpc>
              <a:spcBef>
                <a:spcPts val="1000"/>
              </a:spcBef>
              <a:spcAft>
                <a:spcPts val="0"/>
              </a:spcAft>
              <a:buClr>
                <a:schemeClr val="dk1"/>
              </a:buClr>
              <a:buSzPts val="1600"/>
              <a:buNone/>
            </a:pPr>
            <a:r>
              <a:t/>
            </a:r>
            <a:endParaRPr b="1" sz="1600">
              <a:solidFill>
                <a:srgbClr val="123B1C"/>
              </a:solidFill>
            </a:endParaRPr>
          </a:p>
          <a:p>
            <a:pPr indent="-228600" lvl="0" marL="228600" rtl="0" algn="just">
              <a:lnSpc>
                <a:spcPct val="90000"/>
              </a:lnSpc>
              <a:spcBef>
                <a:spcPts val="1000"/>
              </a:spcBef>
              <a:spcAft>
                <a:spcPts val="0"/>
              </a:spcAft>
              <a:buClr>
                <a:srgbClr val="123B1C"/>
              </a:buClr>
              <a:buSzPts val="1600"/>
              <a:buChar char="•"/>
            </a:pPr>
            <a:r>
              <a:rPr b="1" lang="en-US" sz="1600">
                <a:solidFill>
                  <a:srgbClr val="123B1C"/>
                </a:solidFill>
              </a:rPr>
              <a:t>Note: </a:t>
            </a:r>
            <a:r>
              <a:rPr lang="en-US" sz="1600"/>
              <a:t>µS /cm is microsiemens/cm and a measure of electrical conductance</a:t>
            </a:r>
            <a:endParaRPr b="1" sz="1600">
              <a:solidFill>
                <a:srgbClr val="123B1C"/>
              </a:solidFill>
            </a:endParaRPr>
          </a:p>
        </p:txBody>
      </p:sp>
      <p:pic>
        <p:nvPicPr>
          <p:cNvPr descr="List of GLOBE Hydrosphere Protocols: Hydrosphere study site, water temperature, water transparency, conductivity, pH, Mosquito larvae, alkalinity, dissolved oxygen, salinity, Nitrates, freshwater macroinvertebrates. This is the Salinity Protocol using the titration method." id="118" name="Google Shape;118;p4"/>
          <p:cNvPicPr preferRelativeResize="0"/>
          <p:nvPr/>
        </p:nvPicPr>
        <p:blipFill rotWithShape="1">
          <a:blip r:embed="rId5">
            <a:alphaModFix/>
          </a:blip>
          <a:srcRect b="0" l="0" r="0" t="0"/>
          <a:stretch/>
        </p:blipFill>
        <p:spPr>
          <a:xfrm>
            <a:off x="6237515" y="1011089"/>
            <a:ext cx="2789003" cy="5210097"/>
          </a:xfrm>
          <a:prstGeom prst="rect">
            <a:avLst/>
          </a:prstGeom>
          <a:noFill/>
          <a:ln>
            <a:noFill/>
          </a:ln>
        </p:spPr>
      </p:pic>
      <p:pic>
        <p:nvPicPr>
          <p:cNvPr descr="Banner: Water Salinity Protocol Using a Hydrometer" id="119" name="Google Shape;119;p4"/>
          <p:cNvPicPr preferRelativeResize="0"/>
          <p:nvPr/>
        </p:nvPicPr>
        <p:blipFill rotWithShape="1">
          <a:blip r:embed="rId6">
            <a:alphaModFix/>
          </a:blip>
          <a:srcRect b="0" l="0" r="0" t="0"/>
          <a:stretch/>
        </p:blipFill>
        <p:spPr>
          <a:xfrm>
            <a:off x="1155949" y="13855"/>
            <a:ext cx="8098887" cy="1008539"/>
          </a:xfrm>
          <a:prstGeom prst="rect">
            <a:avLst/>
          </a:prstGeom>
          <a:noFill/>
          <a:ln>
            <a:noFill/>
          </a:ln>
        </p:spPr>
      </p:pic>
      <p:sp>
        <p:nvSpPr>
          <p:cNvPr id="120" name="Google Shape;120;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40"/>
          <p:cNvSpPr txBox="1"/>
          <p:nvPr>
            <p:ph type="title"/>
          </p:nvPr>
        </p:nvSpPr>
        <p:spPr>
          <a:xfrm>
            <a:off x="1251973" y="7017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latin typeface="Calibri"/>
                <a:ea typeface="Calibri"/>
                <a:cs typeface="Calibri"/>
                <a:sym typeface="Calibri"/>
              </a:rPr>
              <a:t>Let’s test your knowledge- Answer to Question 7</a:t>
            </a:r>
            <a:endParaRPr sz="2400">
              <a:latin typeface="Calibri"/>
              <a:ea typeface="Calibri"/>
              <a:cs typeface="Calibri"/>
              <a:sym typeface="Calibri"/>
            </a:endParaRPr>
          </a:p>
        </p:txBody>
      </p:sp>
      <p:pic>
        <p:nvPicPr>
          <p:cNvPr descr="Menu: how to collect your data" id="515" name="Google Shape;515;p40"/>
          <p:cNvPicPr preferRelativeResize="0"/>
          <p:nvPr/>
        </p:nvPicPr>
        <p:blipFill rotWithShape="1">
          <a:blip r:embed="rId3">
            <a:alphaModFix/>
          </a:blip>
          <a:srcRect b="0" l="0" r="0" t="0"/>
          <a:stretch/>
        </p:blipFill>
        <p:spPr>
          <a:xfrm>
            <a:off x="-1" y="0"/>
            <a:ext cx="1180153" cy="6858000"/>
          </a:xfrm>
          <a:prstGeom prst="rect">
            <a:avLst/>
          </a:prstGeom>
          <a:noFill/>
          <a:ln>
            <a:noFill/>
          </a:ln>
        </p:spPr>
      </p:pic>
      <p:sp>
        <p:nvSpPr>
          <p:cNvPr id="516" name="Google Shape;516;p40"/>
          <p:cNvSpPr txBox="1"/>
          <p:nvPr/>
        </p:nvSpPr>
        <p:spPr>
          <a:xfrm>
            <a:off x="6237514" y="566601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40"/>
          <p:cNvSpPr txBox="1"/>
          <p:nvPr/>
        </p:nvSpPr>
        <p:spPr>
          <a:xfrm>
            <a:off x="1378339" y="1460723"/>
            <a:ext cx="3790009" cy="6087316"/>
          </a:xfrm>
          <a:prstGeom prst="rect">
            <a:avLst/>
          </a:prstGeom>
          <a:noFill/>
          <a:ln>
            <a:noFill/>
          </a:ln>
        </p:spPr>
        <p:txBody>
          <a:bodyPr anchorCtr="0" anchor="t" bIns="45700" lIns="91425" spcFirstLastPara="1" rIns="91425" wrap="square" tIns="45700">
            <a:normAutofit/>
          </a:bodyPr>
          <a:lstStyle/>
          <a:p>
            <a:pPr indent="-127000" lvl="0" marL="228600" marR="0" rtl="0" algn="just">
              <a:lnSpc>
                <a:spcPct val="9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27000" lvl="0" marL="228600" marR="0" rtl="0" algn="just">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518" name="Google Shape;518;p40"/>
          <p:cNvSpPr txBox="1"/>
          <p:nvPr>
            <p:ph idx="1" type="body"/>
          </p:nvPr>
        </p:nvSpPr>
        <p:spPr>
          <a:xfrm>
            <a:off x="1251973" y="2137657"/>
            <a:ext cx="7260540" cy="45838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000"/>
              <a:t>If you add salt to a water sample in a beaker, what happens to the hydrometer that is floating in it? </a:t>
            </a:r>
            <a:endParaRPr/>
          </a:p>
          <a:p>
            <a:pPr indent="-330200" lvl="0" marL="457200" rtl="0" algn="l">
              <a:lnSpc>
                <a:spcPct val="90000"/>
              </a:lnSpc>
              <a:spcBef>
                <a:spcPts val="1000"/>
              </a:spcBef>
              <a:spcAft>
                <a:spcPts val="0"/>
              </a:spcAft>
              <a:buClr>
                <a:schemeClr val="dk1"/>
              </a:buClr>
              <a:buSzPts val="2000"/>
              <a:buFont typeface="Calibri"/>
              <a:buNone/>
            </a:pPr>
            <a:r>
              <a:t/>
            </a:r>
            <a:endParaRPr sz="2000"/>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It floats higher- correct! ☺</a:t>
            </a:r>
            <a:endParaRPr b="1" sz="2000">
              <a:solidFill>
                <a:srgbClr val="FF0000"/>
              </a:solidFill>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It sinks</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Nothing happens to the hydrometer, but the volume of water increases so that the hydrometer sinks</a:t>
            </a:r>
            <a:endParaRPr sz="2000"/>
          </a:p>
          <a:p>
            <a:pPr indent="0" lvl="0" marL="0" rtl="0" algn="l">
              <a:lnSpc>
                <a:spcPct val="90000"/>
              </a:lnSpc>
              <a:spcBef>
                <a:spcPts val="1000"/>
              </a:spcBef>
              <a:spcAft>
                <a:spcPts val="0"/>
              </a:spcAft>
              <a:buClr>
                <a:schemeClr val="dk1"/>
              </a:buClr>
              <a:buSzPts val="1600"/>
              <a:buNone/>
            </a:pPr>
            <a:r>
              <a:t/>
            </a:r>
            <a:endParaRPr sz="1600"/>
          </a:p>
        </p:txBody>
      </p:sp>
      <p:sp>
        <p:nvSpPr>
          <p:cNvPr id="519" name="Google Shape;519;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520" name="Google Shape;520;p40"/>
          <p:cNvPicPr preferRelativeResize="0"/>
          <p:nvPr/>
        </p:nvPicPr>
        <p:blipFill rotWithShape="1">
          <a:blip r:embed="rId4">
            <a:alphaModFix/>
          </a:blip>
          <a:srcRect b="0" l="0" r="0" t="0"/>
          <a:stretch/>
        </p:blipFill>
        <p:spPr>
          <a:xfrm>
            <a:off x="1145753" y="0"/>
            <a:ext cx="8035866" cy="98367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1"/>
          <p:cNvSpPr txBox="1"/>
          <p:nvPr>
            <p:ph type="title"/>
          </p:nvPr>
        </p:nvSpPr>
        <p:spPr>
          <a:xfrm>
            <a:off x="1585912" y="57943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b="1" lang="en-US" sz="2800">
                <a:solidFill>
                  <a:srgbClr val="000072"/>
                </a:solidFill>
                <a:latin typeface="Calibri"/>
                <a:ea typeface="Calibri"/>
                <a:cs typeface="Calibri"/>
                <a:sym typeface="Calibri"/>
              </a:rPr>
              <a:t>Entering Data on the GLOBE Website</a:t>
            </a:r>
            <a:endParaRPr/>
          </a:p>
        </p:txBody>
      </p:sp>
      <p:sp>
        <p:nvSpPr>
          <p:cNvPr id="527" name="Google Shape;527;p41"/>
          <p:cNvSpPr txBox="1"/>
          <p:nvPr>
            <p:ph idx="1" type="body"/>
          </p:nvPr>
        </p:nvSpPr>
        <p:spPr>
          <a:xfrm>
            <a:off x="1585912" y="1736664"/>
            <a:ext cx="372158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b="1" lang="en-US" sz="1800" u="sng">
                <a:solidFill>
                  <a:schemeClr val="hlink"/>
                </a:solidFill>
                <a:hlinkClick r:id="rId3"/>
              </a:rPr>
              <a:t>Live Data Entry</a:t>
            </a:r>
            <a:r>
              <a:rPr b="1" lang="en-US" sz="1800"/>
              <a:t>: </a:t>
            </a:r>
            <a:r>
              <a:rPr lang="en-US" sz="1800"/>
              <a:t>Upload your data to the official GLOBE science database</a:t>
            </a:r>
            <a:endParaRPr/>
          </a:p>
          <a:p>
            <a:pPr indent="-114300" lvl="0" marL="228600" rtl="0" algn="l">
              <a:lnSpc>
                <a:spcPct val="90000"/>
              </a:lnSpc>
              <a:spcBef>
                <a:spcPts val="1000"/>
              </a:spcBef>
              <a:spcAft>
                <a:spcPts val="0"/>
              </a:spcAft>
              <a:buClr>
                <a:schemeClr val="dk1"/>
              </a:buClr>
              <a:buSzPts val="1800"/>
              <a:buNone/>
            </a:pPr>
            <a:r>
              <a:t/>
            </a:r>
            <a:endParaRPr sz="1800"/>
          </a:p>
          <a:p>
            <a:pPr indent="-228600" lvl="0" marL="228600" rtl="0" algn="l">
              <a:lnSpc>
                <a:spcPct val="90000"/>
              </a:lnSpc>
              <a:spcBef>
                <a:spcPts val="1000"/>
              </a:spcBef>
              <a:spcAft>
                <a:spcPts val="0"/>
              </a:spcAft>
              <a:buClr>
                <a:srgbClr val="055000"/>
              </a:buClr>
              <a:buSzPts val="1800"/>
              <a:buChar char="•"/>
            </a:pPr>
            <a:r>
              <a:rPr b="1" lang="en-US" sz="1800">
                <a:solidFill>
                  <a:srgbClr val="055000"/>
                </a:solidFill>
              </a:rPr>
              <a:t>Email Data Entry: </a:t>
            </a:r>
            <a:r>
              <a:rPr lang="en-US" sz="1800"/>
              <a:t>Send data in the body of your email (not as an attachment) to </a:t>
            </a:r>
            <a:r>
              <a:rPr b="1" lang="en-US" sz="1800" u="sng">
                <a:solidFill>
                  <a:schemeClr val="hlink"/>
                </a:solidFill>
                <a:hlinkClick r:id="rId4"/>
              </a:rPr>
              <a:t>DATA@GLOBE.GOV</a:t>
            </a:r>
            <a:endParaRPr b="1" sz="1800"/>
          </a:p>
          <a:p>
            <a:pPr indent="-114300" lvl="0" marL="228600" rtl="0" algn="l">
              <a:lnSpc>
                <a:spcPct val="90000"/>
              </a:lnSpc>
              <a:spcBef>
                <a:spcPts val="1000"/>
              </a:spcBef>
              <a:spcAft>
                <a:spcPts val="0"/>
              </a:spcAft>
              <a:buClr>
                <a:schemeClr val="dk1"/>
              </a:buClr>
              <a:buSzPts val="1800"/>
              <a:buNone/>
            </a:pPr>
            <a:r>
              <a:t/>
            </a:r>
            <a:endParaRPr b="1" sz="1800"/>
          </a:p>
          <a:p>
            <a:pPr indent="-228600" lvl="0" marL="228600" rtl="0" algn="l">
              <a:lnSpc>
                <a:spcPct val="90000"/>
              </a:lnSpc>
              <a:spcBef>
                <a:spcPts val="1000"/>
              </a:spcBef>
              <a:spcAft>
                <a:spcPts val="0"/>
              </a:spcAft>
              <a:buClr>
                <a:srgbClr val="055000"/>
              </a:buClr>
              <a:buSzPts val="1800"/>
              <a:buChar char="•"/>
            </a:pPr>
            <a:r>
              <a:rPr b="1" lang="en-US" sz="1800">
                <a:solidFill>
                  <a:srgbClr val="055000"/>
                </a:solidFill>
              </a:rPr>
              <a:t>Mobile Data App</a:t>
            </a:r>
            <a:r>
              <a:rPr lang="en-US" sz="1800"/>
              <a:t>: Download the GLOBE Science Data Entry app to your mobile device and select the right option.</a:t>
            </a:r>
            <a:endParaRPr/>
          </a:p>
          <a:p>
            <a:pPr indent="-228600" lvl="0" marL="228600" rtl="0" algn="l">
              <a:lnSpc>
                <a:spcPct val="90000"/>
              </a:lnSpc>
              <a:spcBef>
                <a:spcPts val="1000"/>
              </a:spcBef>
              <a:spcAft>
                <a:spcPts val="0"/>
              </a:spcAft>
              <a:buClr>
                <a:schemeClr val="dk1"/>
              </a:buClr>
              <a:buSzPts val="1800"/>
              <a:buChar char="•"/>
            </a:pPr>
            <a:r>
              <a:rPr b="1" lang="en-US" sz="1800"/>
              <a:t>For Android </a:t>
            </a:r>
            <a:r>
              <a:rPr lang="en-US" sz="1800"/>
              <a:t>via </a:t>
            </a:r>
            <a:r>
              <a:rPr b="1" lang="en-US" sz="1800" u="sng">
                <a:solidFill>
                  <a:schemeClr val="hlink"/>
                </a:solidFill>
                <a:hlinkClick r:id="rId5"/>
              </a:rPr>
              <a:t>Google Play</a:t>
            </a:r>
            <a:endParaRPr b="1" sz="1800"/>
          </a:p>
          <a:p>
            <a:pPr indent="-228600" lvl="0" marL="228600" rtl="0" algn="l">
              <a:lnSpc>
                <a:spcPct val="90000"/>
              </a:lnSpc>
              <a:spcBef>
                <a:spcPts val="1000"/>
              </a:spcBef>
              <a:spcAft>
                <a:spcPts val="0"/>
              </a:spcAft>
              <a:buClr>
                <a:schemeClr val="dk1"/>
              </a:buClr>
              <a:buSzPts val="1800"/>
              <a:buChar char="•"/>
            </a:pPr>
            <a:r>
              <a:rPr b="1" lang="en-US" sz="1800"/>
              <a:t>For IOS </a:t>
            </a:r>
            <a:r>
              <a:rPr lang="en-US" sz="1800"/>
              <a:t>via the </a:t>
            </a:r>
            <a:r>
              <a:rPr b="1" lang="en-US" sz="1800" u="sng">
                <a:solidFill>
                  <a:schemeClr val="hlink"/>
                </a:solidFill>
                <a:hlinkClick r:id="rId6"/>
              </a:rPr>
              <a:t>App Store</a:t>
            </a:r>
            <a:r>
              <a:rPr b="1" lang="en-US" sz="1800"/>
              <a:t> </a:t>
            </a:r>
            <a:endParaRPr sz="1800"/>
          </a:p>
        </p:txBody>
      </p:sp>
      <p:pic>
        <p:nvPicPr>
          <p:cNvPr descr="Entering data on GLOBE website" id="528" name="Google Shape;528;p41"/>
          <p:cNvPicPr preferRelativeResize="0"/>
          <p:nvPr/>
        </p:nvPicPr>
        <p:blipFill rotWithShape="1">
          <a:blip r:embed="rId7">
            <a:alphaModFix/>
          </a:blip>
          <a:srcRect b="0" l="0" r="0" t="0"/>
          <a:stretch/>
        </p:blipFill>
        <p:spPr>
          <a:xfrm>
            <a:off x="0" y="-28577"/>
            <a:ext cx="1180151" cy="6886577"/>
          </a:xfrm>
          <a:prstGeom prst="rect">
            <a:avLst/>
          </a:prstGeom>
          <a:noFill/>
          <a:ln>
            <a:noFill/>
          </a:ln>
        </p:spPr>
      </p:pic>
      <p:pic>
        <p:nvPicPr>
          <p:cNvPr descr="Screen Shot of GLOBE Science Data Entry Mobile App" id="529" name="Google Shape;529;p41"/>
          <p:cNvPicPr preferRelativeResize="0"/>
          <p:nvPr/>
        </p:nvPicPr>
        <p:blipFill rotWithShape="1">
          <a:blip r:embed="rId8">
            <a:alphaModFix/>
          </a:blip>
          <a:srcRect b="0" l="0" r="0" t="0"/>
          <a:stretch/>
        </p:blipFill>
        <p:spPr>
          <a:xfrm>
            <a:off x="5529262" y="1568326"/>
            <a:ext cx="2958186" cy="4351338"/>
          </a:xfrm>
          <a:prstGeom prst="rect">
            <a:avLst/>
          </a:prstGeom>
          <a:noFill/>
          <a:ln>
            <a:noFill/>
          </a:ln>
        </p:spPr>
      </p:pic>
      <p:pic>
        <p:nvPicPr>
          <p:cNvPr descr="Banner: Water Salinity Protocol Using a Hydrometer" id="530" name="Google Shape;530;p41"/>
          <p:cNvPicPr preferRelativeResize="0"/>
          <p:nvPr>
            <p:ph idx="2" type="body"/>
          </p:nvPr>
        </p:nvPicPr>
        <p:blipFill rotWithShape="1">
          <a:blip r:embed="rId9">
            <a:alphaModFix/>
          </a:blip>
          <a:srcRect b="0" l="0" r="0" t="0"/>
          <a:stretch/>
        </p:blipFill>
        <p:spPr>
          <a:xfrm>
            <a:off x="1180150" y="-1"/>
            <a:ext cx="7963849" cy="999209"/>
          </a:xfrm>
          <a:prstGeom prst="rect">
            <a:avLst/>
          </a:prstGeom>
          <a:noFill/>
          <a:ln>
            <a:noFill/>
          </a:ln>
        </p:spPr>
      </p:pic>
      <p:sp>
        <p:nvSpPr>
          <p:cNvPr id="531" name="Google Shape;531;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42"/>
          <p:cNvSpPr txBox="1"/>
          <p:nvPr>
            <p:ph type="title"/>
          </p:nvPr>
        </p:nvSpPr>
        <p:spPr>
          <a:xfrm>
            <a:off x="1218725" y="69999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2400"/>
              <a:buFont typeface="Calibri"/>
              <a:buNone/>
            </a:pPr>
            <a:r>
              <a:rPr b="1" lang="en-US" sz="2400">
                <a:solidFill>
                  <a:srgbClr val="000090"/>
                </a:solidFill>
                <a:latin typeface="Calibri"/>
                <a:ea typeface="Calibri"/>
                <a:cs typeface="Calibri"/>
                <a:sym typeface="Calibri"/>
              </a:rPr>
              <a:t>Entering your data via Live Data Entry or Data Entry Mobile App-1</a:t>
            </a:r>
            <a:endParaRPr b="1" sz="2400">
              <a:solidFill>
                <a:srgbClr val="000072"/>
              </a:solidFill>
              <a:latin typeface="Calibri"/>
              <a:ea typeface="Calibri"/>
              <a:cs typeface="Calibri"/>
              <a:sym typeface="Calibri"/>
            </a:endParaRPr>
          </a:p>
        </p:txBody>
      </p:sp>
      <p:pic>
        <p:nvPicPr>
          <p:cNvPr descr="Entering data on GLOBE website" id="538" name="Google Shape;538;p42"/>
          <p:cNvPicPr preferRelativeResize="0"/>
          <p:nvPr/>
        </p:nvPicPr>
        <p:blipFill rotWithShape="1">
          <a:blip r:embed="rId3">
            <a:alphaModFix/>
          </a:blip>
          <a:srcRect b="0" l="0" r="0" t="0"/>
          <a:stretch/>
        </p:blipFill>
        <p:spPr>
          <a:xfrm>
            <a:off x="0" y="-28577"/>
            <a:ext cx="1180151" cy="6886577"/>
          </a:xfrm>
          <a:prstGeom prst="rect">
            <a:avLst/>
          </a:prstGeom>
          <a:noFill/>
          <a:ln>
            <a:noFill/>
          </a:ln>
        </p:spPr>
      </p:pic>
      <p:pic>
        <p:nvPicPr>
          <p:cNvPr descr="Screenshot of data entry form. You will need to identify your sampling site. Select Integrated hydrology, and &quot;new observation&quot; to get started. " id="539" name="Google Shape;539;p42"/>
          <p:cNvPicPr preferRelativeResize="0"/>
          <p:nvPr>
            <p:ph idx="1" type="body"/>
          </p:nvPr>
        </p:nvPicPr>
        <p:blipFill rotWithShape="1">
          <a:blip r:embed="rId4">
            <a:alphaModFix/>
          </a:blip>
          <a:srcRect b="0" l="0" r="0" t="0"/>
          <a:stretch/>
        </p:blipFill>
        <p:spPr>
          <a:xfrm>
            <a:off x="1801467" y="1846652"/>
            <a:ext cx="6527524" cy="4733841"/>
          </a:xfrm>
          <a:prstGeom prst="rect">
            <a:avLst/>
          </a:prstGeom>
          <a:noFill/>
          <a:ln>
            <a:noFill/>
          </a:ln>
        </p:spPr>
      </p:pic>
      <p:pic>
        <p:nvPicPr>
          <p:cNvPr descr="Banner: Water Salinity Protocol Using a Hydrometer" id="540" name="Google Shape;540;p42"/>
          <p:cNvPicPr preferRelativeResize="0"/>
          <p:nvPr/>
        </p:nvPicPr>
        <p:blipFill rotWithShape="1">
          <a:blip r:embed="rId5">
            <a:alphaModFix/>
          </a:blip>
          <a:srcRect b="0" l="0" r="0" t="0"/>
          <a:stretch/>
        </p:blipFill>
        <p:spPr>
          <a:xfrm>
            <a:off x="1180150" y="-1"/>
            <a:ext cx="7963849" cy="999209"/>
          </a:xfrm>
          <a:prstGeom prst="rect">
            <a:avLst/>
          </a:prstGeom>
          <a:noFill/>
          <a:ln>
            <a:noFill/>
          </a:ln>
        </p:spPr>
      </p:pic>
      <p:sp>
        <p:nvSpPr>
          <p:cNvPr id="541" name="Google Shape;541;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3"/>
          <p:cNvSpPr txBox="1"/>
          <p:nvPr>
            <p:ph type="title"/>
          </p:nvPr>
        </p:nvSpPr>
        <p:spPr>
          <a:xfrm>
            <a:off x="1218725" y="69999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2400"/>
              <a:buFont typeface="Calibri"/>
              <a:buNone/>
            </a:pPr>
            <a:r>
              <a:rPr b="1" lang="en-US" sz="2400">
                <a:solidFill>
                  <a:srgbClr val="000090"/>
                </a:solidFill>
                <a:latin typeface="Calibri"/>
                <a:ea typeface="Calibri"/>
                <a:cs typeface="Calibri"/>
                <a:sym typeface="Calibri"/>
              </a:rPr>
              <a:t>Entering your data via Live Data Entry or Data Entry Mobile App-2</a:t>
            </a:r>
            <a:endParaRPr b="1" sz="2400">
              <a:solidFill>
                <a:srgbClr val="000072"/>
              </a:solidFill>
              <a:latin typeface="Calibri"/>
              <a:ea typeface="Calibri"/>
              <a:cs typeface="Calibri"/>
              <a:sym typeface="Calibri"/>
            </a:endParaRPr>
          </a:p>
        </p:txBody>
      </p:sp>
      <p:pic>
        <p:nvPicPr>
          <p:cNvPr descr="Entering data on GLOBE website" id="548" name="Google Shape;548;p43"/>
          <p:cNvPicPr preferRelativeResize="0"/>
          <p:nvPr/>
        </p:nvPicPr>
        <p:blipFill rotWithShape="1">
          <a:blip r:embed="rId3">
            <a:alphaModFix/>
          </a:blip>
          <a:srcRect b="0" l="0" r="0" t="0"/>
          <a:stretch/>
        </p:blipFill>
        <p:spPr>
          <a:xfrm>
            <a:off x="0" y="-28577"/>
            <a:ext cx="1180151" cy="6886577"/>
          </a:xfrm>
          <a:prstGeom prst="rect">
            <a:avLst/>
          </a:prstGeom>
          <a:noFill/>
          <a:ln>
            <a:noFill/>
          </a:ln>
        </p:spPr>
      </p:pic>
      <p:pic>
        <p:nvPicPr>
          <p:cNvPr descr="Screenshot of data entry. Select your water body state, select salinity as your protocol, and enter all tide information. Enter locational data" id="549" name="Google Shape;549;p43"/>
          <p:cNvPicPr preferRelativeResize="0"/>
          <p:nvPr>
            <p:ph idx="1" type="body"/>
          </p:nvPr>
        </p:nvPicPr>
        <p:blipFill rotWithShape="1">
          <a:blip r:embed="rId4">
            <a:alphaModFix/>
          </a:blip>
          <a:srcRect b="0" l="0" r="0" t="0"/>
          <a:stretch/>
        </p:blipFill>
        <p:spPr>
          <a:xfrm>
            <a:off x="2512585" y="1376548"/>
            <a:ext cx="5276143" cy="5202177"/>
          </a:xfrm>
          <a:prstGeom prst="rect">
            <a:avLst/>
          </a:prstGeom>
          <a:noFill/>
          <a:ln>
            <a:noFill/>
          </a:ln>
        </p:spPr>
      </p:pic>
      <p:pic>
        <p:nvPicPr>
          <p:cNvPr descr="Banner: Water Salinity Protocol Using a Hydrometer" id="550" name="Google Shape;550;p43"/>
          <p:cNvPicPr preferRelativeResize="0"/>
          <p:nvPr/>
        </p:nvPicPr>
        <p:blipFill rotWithShape="1">
          <a:blip r:embed="rId5">
            <a:alphaModFix/>
          </a:blip>
          <a:srcRect b="0" l="0" r="0" t="0"/>
          <a:stretch/>
        </p:blipFill>
        <p:spPr>
          <a:xfrm>
            <a:off x="1180150" y="-1"/>
            <a:ext cx="7963849" cy="999209"/>
          </a:xfrm>
          <a:prstGeom prst="rect">
            <a:avLst/>
          </a:prstGeom>
          <a:noFill/>
          <a:ln>
            <a:noFill/>
          </a:ln>
        </p:spPr>
      </p:pic>
      <p:sp>
        <p:nvSpPr>
          <p:cNvPr id="551" name="Google Shape;551;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descr="Screenshot of data entry. Identify the kit type, the method used (be sure to note that it is salinity titration). Enter each measurement and click &quot;add&quot; and click to send data.  You are done! Want to check who else has submitted salinity data using the GLOBE Visualization System. " id="557" name="Google Shape;557;p44"/>
          <p:cNvSpPr txBox="1"/>
          <p:nvPr>
            <p:ph type="title"/>
          </p:nvPr>
        </p:nvSpPr>
        <p:spPr>
          <a:xfrm>
            <a:off x="1218725" y="69999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2400"/>
              <a:buFont typeface="Calibri"/>
              <a:buNone/>
            </a:pPr>
            <a:r>
              <a:rPr b="1" lang="en-US" sz="2400">
                <a:solidFill>
                  <a:srgbClr val="000090"/>
                </a:solidFill>
                <a:latin typeface="Calibri"/>
                <a:ea typeface="Calibri"/>
                <a:cs typeface="Calibri"/>
                <a:sym typeface="Calibri"/>
              </a:rPr>
              <a:t>Entering your data via Live Data Entry or Data Entry Mobile App-3</a:t>
            </a:r>
            <a:endParaRPr b="1" sz="2400">
              <a:solidFill>
                <a:srgbClr val="000072"/>
              </a:solidFill>
              <a:latin typeface="Calibri"/>
              <a:ea typeface="Calibri"/>
              <a:cs typeface="Calibri"/>
              <a:sym typeface="Calibri"/>
            </a:endParaRPr>
          </a:p>
        </p:txBody>
      </p:sp>
      <p:pic>
        <p:nvPicPr>
          <p:cNvPr descr="Entering data on GLOBE website" id="558" name="Google Shape;558;p44"/>
          <p:cNvPicPr preferRelativeResize="0"/>
          <p:nvPr/>
        </p:nvPicPr>
        <p:blipFill rotWithShape="1">
          <a:blip r:embed="rId3">
            <a:alphaModFix/>
          </a:blip>
          <a:srcRect b="0" l="0" r="0" t="0"/>
          <a:stretch/>
        </p:blipFill>
        <p:spPr>
          <a:xfrm>
            <a:off x="0" y="-28577"/>
            <a:ext cx="1180151" cy="6886577"/>
          </a:xfrm>
          <a:prstGeom prst="rect">
            <a:avLst/>
          </a:prstGeom>
          <a:noFill/>
          <a:ln>
            <a:noFill/>
          </a:ln>
        </p:spPr>
      </p:pic>
      <p:pic>
        <p:nvPicPr>
          <p:cNvPr descr="screenshot of the electronic data entry form. Leave identify kit type blank. Identify method as hydrometer method. enter each measurement and click add and then click the button that says &quot;send data&quot;. You are done! Want to check out who else has submitted salinity data using the GLOBE Visualization System? " id="559" name="Google Shape;559;p44"/>
          <p:cNvPicPr preferRelativeResize="0"/>
          <p:nvPr>
            <p:ph idx="2" type="body"/>
          </p:nvPr>
        </p:nvPicPr>
        <p:blipFill rotWithShape="1">
          <a:blip r:embed="rId4">
            <a:alphaModFix/>
          </a:blip>
          <a:srcRect b="0" l="0" r="0" t="0"/>
          <a:stretch/>
        </p:blipFill>
        <p:spPr>
          <a:xfrm>
            <a:off x="1494064" y="1829471"/>
            <a:ext cx="7078436" cy="4878023"/>
          </a:xfrm>
          <a:prstGeom prst="rect">
            <a:avLst/>
          </a:prstGeom>
          <a:noFill/>
          <a:ln>
            <a:noFill/>
          </a:ln>
        </p:spPr>
      </p:pic>
      <p:pic>
        <p:nvPicPr>
          <p:cNvPr descr="Banner: Water Salinity Protocol Using a Hydrometer" id="560" name="Google Shape;560;p44"/>
          <p:cNvPicPr preferRelativeResize="0"/>
          <p:nvPr/>
        </p:nvPicPr>
        <p:blipFill rotWithShape="1">
          <a:blip r:embed="rId5">
            <a:alphaModFix/>
          </a:blip>
          <a:srcRect b="0" l="0" r="0" t="0"/>
          <a:stretch/>
        </p:blipFill>
        <p:spPr>
          <a:xfrm>
            <a:off x="1180150" y="-1"/>
            <a:ext cx="7963849" cy="999209"/>
          </a:xfrm>
          <a:prstGeom prst="rect">
            <a:avLst/>
          </a:prstGeom>
          <a:noFill/>
          <a:ln>
            <a:noFill/>
          </a:ln>
        </p:spPr>
      </p:pic>
      <p:sp>
        <p:nvSpPr>
          <p:cNvPr id="561" name="Google Shape;561;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5"/>
          <p:cNvSpPr txBox="1"/>
          <p:nvPr>
            <p:ph type="title"/>
          </p:nvPr>
        </p:nvSpPr>
        <p:spPr>
          <a:xfrm>
            <a:off x="1585912" y="57943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b="1" lang="en-US" sz="2800">
                <a:solidFill>
                  <a:srgbClr val="000072"/>
                </a:solidFill>
                <a:latin typeface="Calibri"/>
                <a:ea typeface="Calibri"/>
                <a:cs typeface="Calibri"/>
                <a:sym typeface="Calibri"/>
              </a:rPr>
              <a:t>Visualize and Retrieve Salinity Data: 1/3</a:t>
            </a:r>
            <a:endParaRPr b="1" sz="2800">
              <a:solidFill>
                <a:srgbClr val="002060"/>
              </a:solidFill>
              <a:latin typeface="Calibri"/>
              <a:ea typeface="Calibri"/>
              <a:cs typeface="Calibri"/>
              <a:sym typeface="Calibri"/>
            </a:endParaRPr>
          </a:p>
        </p:txBody>
      </p:sp>
      <p:sp>
        <p:nvSpPr>
          <p:cNvPr id="568" name="Google Shape;568;p45"/>
          <p:cNvSpPr txBox="1"/>
          <p:nvPr>
            <p:ph idx="1" type="body"/>
          </p:nvPr>
        </p:nvSpPr>
        <p:spPr>
          <a:xfrm>
            <a:off x="1446764" y="1764239"/>
            <a:ext cx="7359306" cy="13964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GLOBE provides the ability to view and interact with data measured across the world. Select our</a:t>
            </a:r>
            <a:r>
              <a:rPr lang="en-US" sz="1800" u="sng">
                <a:solidFill>
                  <a:schemeClr val="hlink"/>
                </a:solidFill>
                <a:hlinkClick r:id="rId3"/>
              </a:rPr>
              <a:t> visualization tool</a:t>
            </a:r>
            <a:r>
              <a:rPr lang="en-US" sz="1800"/>
              <a:t> to map, graph, filter and export nitrate data that have been measured across GLOBE protocols since 1995. Here are screenshots  steps you will use when you use the visualization tool: </a:t>
            </a:r>
            <a:endParaRPr/>
          </a:p>
        </p:txBody>
      </p:sp>
      <p:pic>
        <p:nvPicPr>
          <p:cNvPr descr="Menu: Understanding the Data" id="569" name="Google Shape;569;p45"/>
          <p:cNvPicPr preferRelativeResize="0"/>
          <p:nvPr/>
        </p:nvPicPr>
        <p:blipFill rotWithShape="1">
          <a:blip r:embed="rId4">
            <a:alphaModFix/>
          </a:blip>
          <a:srcRect b="0" l="0" r="0" t="0"/>
          <a:stretch/>
        </p:blipFill>
        <p:spPr>
          <a:xfrm>
            <a:off x="0" y="0"/>
            <a:ext cx="1147396" cy="6858000"/>
          </a:xfrm>
          <a:prstGeom prst="rect">
            <a:avLst/>
          </a:prstGeom>
          <a:noFill/>
          <a:ln>
            <a:noFill/>
          </a:ln>
        </p:spPr>
      </p:pic>
      <p:pic>
        <p:nvPicPr>
          <p:cNvPr descr="Screenshot of GLOBE Visualization System map interface. Select salinity fro the drop down menu. " id="570" name="Google Shape;570;p45"/>
          <p:cNvPicPr preferRelativeResize="0"/>
          <p:nvPr/>
        </p:nvPicPr>
        <p:blipFill rotWithShape="1">
          <a:blip r:embed="rId5">
            <a:alphaModFix/>
          </a:blip>
          <a:srcRect b="0" l="0" r="0" t="0"/>
          <a:stretch/>
        </p:blipFill>
        <p:spPr>
          <a:xfrm>
            <a:off x="1585911" y="3160644"/>
            <a:ext cx="6027463" cy="2814586"/>
          </a:xfrm>
          <a:prstGeom prst="rect">
            <a:avLst/>
          </a:prstGeom>
          <a:noFill/>
          <a:ln>
            <a:noFill/>
          </a:ln>
        </p:spPr>
      </p:pic>
      <p:sp>
        <p:nvSpPr>
          <p:cNvPr id="571" name="Google Shape;571;p45"/>
          <p:cNvSpPr txBox="1"/>
          <p:nvPr/>
        </p:nvSpPr>
        <p:spPr>
          <a:xfrm>
            <a:off x="1295192" y="6170158"/>
            <a:ext cx="817742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None/>
            </a:pPr>
            <a:r>
              <a:rPr b="1" lang="en-US" sz="1800" u="sng">
                <a:solidFill>
                  <a:schemeClr val="dk1"/>
                </a:solidFill>
                <a:latin typeface="Calibri"/>
                <a:ea typeface="Calibri"/>
                <a:cs typeface="Calibri"/>
                <a:sym typeface="Calibri"/>
                <a:hlinkClick r:id="rId6">
                  <a:extLst>
                    <a:ext uri="{A12FA001-AC4F-418D-AE19-62706E023703}">
                      <ahyp:hlinkClr val="tx"/>
                    </a:ext>
                  </a:extLst>
                </a:hlinkClick>
              </a:rPr>
              <a:t>Link</a:t>
            </a:r>
            <a:r>
              <a:rPr b="1" lang="en-US" sz="1800">
                <a:solidFill>
                  <a:schemeClr val="dk1"/>
                </a:solidFill>
                <a:latin typeface="Calibri"/>
                <a:ea typeface="Calibri"/>
                <a:cs typeface="Calibri"/>
                <a:sym typeface="Calibri"/>
              </a:rPr>
              <a:t> to step-by-step tutorials on Using the Visualization System will assist you in finding and analyzing GLOBE data</a:t>
            </a:r>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descr="Banner: Water Salinity Protocol Using a Hydrometer" id="572" name="Google Shape;572;p45"/>
          <p:cNvPicPr preferRelativeResize="0"/>
          <p:nvPr>
            <p:ph idx="2" type="body"/>
          </p:nvPr>
        </p:nvPicPr>
        <p:blipFill rotWithShape="1">
          <a:blip r:embed="rId7">
            <a:alphaModFix/>
          </a:blip>
          <a:srcRect b="0" l="0" r="0" t="0"/>
          <a:stretch/>
        </p:blipFill>
        <p:spPr>
          <a:xfrm>
            <a:off x="1147396" y="10136"/>
            <a:ext cx="8004678" cy="1028956"/>
          </a:xfrm>
          <a:prstGeom prst="rect">
            <a:avLst/>
          </a:prstGeom>
          <a:noFill/>
          <a:ln>
            <a:noFill/>
          </a:ln>
        </p:spPr>
      </p:pic>
      <p:sp>
        <p:nvSpPr>
          <p:cNvPr id="573" name="Google Shape;573;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46"/>
          <p:cNvSpPr txBox="1"/>
          <p:nvPr>
            <p:ph type="title"/>
          </p:nvPr>
        </p:nvSpPr>
        <p:spPr>
          <a:xfrm>
            <a:off x="1585912" y="57943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b="1" lang="en-US" sz="2800">
                <a:solidFill>
                  <a:srgbClr val="000072"/>
                </a:solidFill>
                <a:latin typeface="Calibri"/>
                <a:ea typeface="Calibri"/>
                <a:cs typeface="Calibri"/>
                <a:sym typeface="Calibri"/>
              </a:rPr>
              <a:t>Visualize and Retrieve Salinity Data: 2/3</a:t>
            </a:r>
            <a:endParaRPr b="1" sz="2800">
              <a:solidFill>
                <a:srgbClr val="002060"/>
              </a:solidFill>
              <a:latin typeface="Calibri"/>
              <a:ea typeface="Calibri"/>
              <a:cs typeface="Calibri"/>
              <a:sym typeface="Calibri"/>
            </a:endParaRPr>
          </a:p>
        </p:txBody>
      </p:sp>
      <p:pic>
        <p:nvPicPr>
          <p:cNvPr descr="Screenshot of GLOBE Visualization System map interface. Select the date or range of dates of interest, and icons will appear at locations where data is available. " id="580" name="Google Shape;580;p46"/>
          <p:cNvPicPr preferRelativeResize="0"/>
          <p:nvPr>
            <p:ph idx="1" type="body"/>
          </p:nvPr>
        </p:nvPicPr>
        <p:blipFill rotWithShape="1">
          <a:blip r:embed="rId3">
            <a:alphaModFix/>
          </a:blip>
          <a:srcRect b="0" l="0" r="0" t="0"/>
          <a:stretch/>
        </p:blipFill>
        <p:spPr>
          <a:xfrm>
            <a:off x="1311965" y="2433162"/>
            <a:ext cx="7854669" cy="4255194"/>
          </a:xfrm>
          <a:prstGeom prst="rect">
            <a:avLst/>
          </a:prstGeom>
          <a:noFill/>
          <a:ln>
            <a:noFill/>
          </a:ln>
        </p:spPr>
      </p:pic>
      <p:pic>
        <p:nvPicPr>
          <p:cNvPr descr="Menu: Understanding the Data" id="581" name="Google Shape;581;p46"/>
          <p:cNvPicPr preferRelativeResize="0"/>
          <p:nvPr/>
        </p:nvPicPr>
        <p:blipFill rotWithShape="1">
          <a:blip r:embed="rId4">
            <a:alphaModFix/>
          </a:blip>
          <a:srcRect b="0" l="0" r="0" t="0"/>
          <a:stretch/>
        </p:blipFill>
        <p:spPr>
          <a:xfrm>
            <a:off x="0" y="0"/>
            <a:ext cx="1147396" cy="6858000"/>
          </a:xfrm>
          <a:prstGeom prst="rect">
            <a:avLst/>
          </a:prstGeom>
          <a:noFill/>
          <a:ln>
            <a:noFill/>
          </a:ln>
        </p:spPr>
      </p:pic>
      <p:sp>
        <p:nvSpPr>
          <p:cNvPr id="582" name="Google Shape;582;p46"/>
          <p:cNvSpPr txBox="1"/>
          <p:nvPr/>
        </p:nvSpPr>
        <p:spPr>
          <a:xfrm>
            <a:off x="1497639" y="1764239"/>
            <a:ext cx="7296118"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Select the date for which you need salinity data,  add layer and you can see where data is available. </a:t>
            </a:r>
            <a:endParaRPr sz="2000">
              <a:solidFill>
                <a:schemeClr val="dk1"/>
              </a:solidFill>
              <a:latin typeface="Calibri"/>
              <a:ea typeface="Calibri"/>
              <a:cs typeface="Calibri"/>
              <a:sym typeface="Calibri"/>
            </a:endParaRPr>
          </a:p>
        </p:txBody>
      </p:sp>
      <p:pic>
        <p:nvPicPr>
          <p:cNvPr descr="Banner: Water Salinity Protocol Using a Hydrometer" id="583" name="Google Shape;583;p46"/>
          <p:cNvPicPr preferRelativeResize="0"/>
          <p:nvPr/>
        </p:nvPicPr>
        <p:blipFill rotWithShape="1">
          <a:blip r:embed="rId5">
            <a:alphaModFix/>
          </a:blip>
          <a:srcRect b="0" l="0" r="0" t="0"/>
          <a:stretch/>
        </p:blipFill>
        <p:spPr>
          <a:xfrm>
            <a:off x="1147396" y="10136"/>
            <a:ext cx="8004678" cy="1028956"/>
          </a:xfrm>
          <a:prstGeom prst="rect">
            <a:avLst/>
          </a:prstGeom>
          <a:noFill/>
          <a:ln>
            <a:noFill/>
          </a:ln>
        </p:spPr>
      </p:pic>
      <p:sp>
        <p:nvSpPr>
          <p:cNvPr id="584" name="Google Shape;584;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7"/>
          <p:cNvSpPr txBox="1"/>
          <p:nvPr>
            <p:ph type="title"/>
          </p:nvPr>
        </p:nvSpPr>
        <p:spPr>
          <a:xfrm>
            <a:off x="1585912" y="57943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b="1" lang="en-US" sz="2800">
                <a:solidFill>
                  <a:srgbClr val="000072"/>
                </a:solidFill>
                <a:latin typeface="Calibri"/>
                <a:ea typeface="Calibri"/>
                <a:cs typeface="Calibri"/>
                <a:sym typeface="Calibri"/>
              </a:rPr>
              <a:t>Visualize and Retrieve Salinity Data: 3/3</a:t>
            </a:r>
            <a:endParaRPr b="1" sz="2800">
              <a:solidFill>
                <a:srgbClr val="002060"/>
              </a:solidFill>
              <a:latin typeface="Calibri"/>
              <a:ea typeface="Calibri"/>
              <a:cs typeface="Calibri"/>
              <a:sym typeface="Calibri"/>
            </a:endParaRPr>
          </a:p>
        </p:txBody>
      </p:sp>
      <p:pic>
        <p:nvPicPr>
          <p:cNvPr descr="Menu: Understanding the Data" id="591" name="Google Shape;591;p47"/>
          <p:cNvPicPr preferRelativeResize="0"/>
          <p:nvPr/>
        </p:nvPicPr>
        <p:blipFill rotWithShape="1">
          <a:blip r:embed="rId3">
            <a:alphaModFix/>
          </a:blip>
          <a:srcRect b="0" l="0" r="0" t="0"/>
          <a:stretch/>
        </p:blipFill>
        <p:spPr>
          <a:xfrm>
            <a:off x="0" y="0"/>
            <a:ext cx="1147396" cy="6858000"/>
          </a:xfrm>
          <a:prstGeom prst="rect">
            <a:avLst/>
          </a:prstGeom>
          <a:noFill/>
          <a:ln>
            <a:noFill/>
          </a:ln>
        </p:spPr>
      </p:pic>
      <p:sp>
        <p:nvSpPr>
          <p:cNvPr id="592" name="Google Shape;592;p47"/>
          <p:cNvSpPr txBox="1"/>
          <p:nvPr/>
        </p:nvSpPr>
        <p:spPr>
          <a:xfrm>
            <a:off x="1497639" y="1764239"/>
            <a:ext cx="7296118"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Select the sampling site for which you need  salinity data,  and a box will open with data summary for that site. </a:t>
            </a:r>
            <a:endParaRPr/>
          </a:p>
        </p:txBody>
      </p:sp>
      <p:pic>
        <p:nvPicPr>
          <p:cNvPr descr="Screenshot of GLOBE Visualization System map interface. Clicking on a location will open a map note providing salinity data for that location and time. Follow instructions in the tutorial to download data as a .csv file for analysis. " id="593" name="Google Shape;593;p47"/>
          <p:cNvPicPr preferRelativeResize="0"/>
          <p:nvPr>
            <p:ph idx="1" type="body"/>
          </p:nvPr>
        </p:nvPicPr>
        <p:blipFill rotWithShape="1">
          <a:blip r:embed="rId4">
            <a:alphaModFix/>
          </a:blip>
          <a:srcRect b="0" l="0" r="0" t="0"/>
          <a:stretch/>
        </p:blipFill>
        <p:spPr>
          <a:xfrm>
            <a:off x="1324527" y="2498729"/>
            <a:ext cx="7692171" cy="3616848"/>
          </a:xfrm>
          <a:prstGeom prst="rect">
            <a:avLst/>
          </a:prstGeom>
          <a:noFill/>
          <a:ln>
            <a:noFill/>
          </a:ln>
        </p:spPr>
      </p:pic>
      <p:pic>
        <p:nvPicPr>
          <p:cNvPr descr="Banner: Water Salinity Protocol Using a Hydrometer" id="594" name="Google Shape;594;p47"/>
          <p:cNvPicPr preferRelativeResize="0"/>
          <p:nvPr/>
        </p:nvPicPr>
        <p:blipFill rotWithShape="1">
          <a:blip r:embed="rId5">
            <a:alphaModFix/>
          </a:blip>
          <a:srcRect b="0" l="0" r="0" t="0"/>
          <a:stretch/>
        </p:blipFill>
        <p:spPr>
          <a:xfrm>
            <a:off x="1147396" y="10136"/>
            <a:ext cx="8004678" cy="1028956"/>
          </a:xfrm>
          <a:prstGeom prst="rect">
            <a:avLst/>
          </a:prstGeom>
          <a:noFill/>
          <a:ln>
            <a:noFill/>
          </a:ln>
        </p:spPr>
      </p:pic>
      <p:sp>
        <p:nvSpPr>
          <p:cNvPr id="595" name="Google Shape;595;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descr="watermark illustration of a stream surrounded by rushes." id="600" name="Google Shape;600;p48"/>
          <p:cNvPicPr preferRelativeResize="0"/>
          <p:nvPr/>
        </p:nvPicPr>
        <p:blipFill rotWithShape="1">
          <a:blip r:embed="rId3">
            <a:alphaModFix amt="19000"/>
          </a:blip>
          <a:srcRect b="0" l="0" r="0" t="0"/>
          <a:stretch/>
        </p:blipFill>
        <p:spPr>
          <a:xfrm>
            <a:off x="1145753" y="1728833"/>
            <a:ext cx="7998247" cy="5129167"/>
          </a:xfrm>
          <a:prstGeom prst="rect">
            <a:avLst/>
          </a:prstGeom>
          <a:noFill/>
          <a:ln>
            <a:noFill/>
          </a:ln>
        </p:spPr>
      </p:pic>
      <p:sp>
        <p:nvSpPr>
          <p:cNvPr id="601" name="Google Shape;601;p48"/>
          <p:cNvSpPr txBox="1"/>
          <p:nvPr>
            <p:ph type="title"/>
          </p:nvPr>
        </p:nvSpPr>
        <p:spPr>
          <a:xfrm>
            <a:off x="1237959" y="86208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000"/>
              <a:buFont typeface="Calibri"/>
              <a:buNone/>
            </a:pPr>
            <a:r>
              <a:rPr b="1" lang="en-US" sz="2000">
                <a:solidFill>
                  <a:srgbClr val="000072"/>
                </a:solidFill>
                <a:latin typeface="Calibri"/>
                <a:ea typeface="Calibri"/>
                <a:cs typeface="Calibri"/>
                <a:sym typeface="Calibri"/>
              </a:rPr>
              <a:t>Review questions to help you prepare to conduct the Hydrosphere Salinity  Protocol</a:t>
            </a:r>
            <a:endParaRPr/>
          </a:p>
        </p:txBody>
      </p:sp>
      <p:sp>
        <p:nvSpPr>
          <p:cNvPr id="602" name="Google Shape;602;p48"/>
          <p:cNvSpPr txBox="1"/>
          <p:nvPr>
            <p:ph idx="1" type="body"/>
          </p:nvPr>
        </p:nvSpPr>
        <p:spPr>
          <a:xfrm>
            <a:off x="1344536" y="1889954"/>
            <a:ext cx="7170814" cy="4351338"/>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lnSpc>
                <a:spcPct val="90000"/>
              </a:lnSpc>
              <a:spcBef>
                <a:spcPts val="0"/>
              </a:spcBef>
              <a:spcAft>
                <a:spcPts val="0"/>
              </a:spcAft>
              <a:buClr>
                <a:schemeClr val="dk1"/>
              </a:buClr>
              <a:buSzPct val="100000"/>
              <a:buFont typeface="Calibri"/>
              <a:buAutoNum type="arabicPeriod"/>
            </a:pPr>
            <a:r>
              <a:rPr b="1" lang="en-US"/>
              <a:t>What substance is measured in water when using the salinity protocol?</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is the average salinity of the ocean, in ppt? </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Drinking water  and fresh water typically have a salinity value of ____ or less</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environmental factors influence water salinity ?  </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other GLOBE protocol  measurement is related to salinity and is measured in µS/cm?</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How do you use a hydrometer? How do you read a hydrometer?</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are the safety precautions you should take when doing any of the hydrology protocols?</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is the acceptable range of error of the three replicate samples you take, in  ppt? </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procedure do you need to complete before starting the Salinity protocol? </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Fill in the equation:  Salinity (ppt)= __________(ppt) x 1.80655</a:t>
            </a:r>
            <a:endParaRPr/>
          </a:p>
          <a:p>
            <a:pPr indent="-117475" lvl="0" marL="228600" rtl="0" algn="l">
              <a:lnSpc>
                <a:spcPct val="90000"/>
              </a:lnSpc>
              <a:spcBef>
                <a:spcPts val="1000"/>
              </a:spcBef>
              <a:spcAft>
                <a:spcPts val="0"/>
              </a:spcAft>
              <a:buClr>
                <a:schemeClr val="dk1"/>
              </a:buClr>
              <a:buSzPct val="100000"/>
              <a:buNone/>
            </a:pPr>
            <a:r>
              <a:t/>
            </a:r>
            <a:endParaRPr/>
          </a:p>
        </p:txBody>
      </p:sp>
      <p:sp>
        <p:nvSpPr>
          <p:cNvPr id="603" name="Google Shape;603;p48"/>
          <p:cNvSpPr txBox="1"/>
          <p:nvPr/>
        </p:nvSpPr>
        <p:spPr>
          <a:xfrm>
            <a:off x="477078" y="6440557"/>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Menu: Quiz yourself" id="604" name="Google Shape;604;p48"/>
          <p:cNvPicPr preferRelativeResize="0"/>
          <p:nvPr/>
        </p:nvPicPr>
        <p:blipFill rotWithShape="1">
          <a:blip r:embed="rId4">
            <a:alphaModFix/>
          </a:blip>
          <a:srcRect b="0" l="0" r="0" t="0"/>
          <a:stretch/>
        </p:blipFill>
        <p:spPr>
          <a:xfrm>
            <a:off x="0" y="-14288"/>
            <a:ext cx="1147396" cy="6884376"/>
          </a:xfrm>
          <a:prstGeom prst="rect">
            <a:avLst/>
          </a:prstGeom>
          <a:noFill/>
          <a:ln>
            <a:noFill/>
          </a:ln>
        </p:spPr>
      </p:pic>
      <p:pic>
        <p:nvPicPr>
          <p:cNvPr descr="Banner: Water Salinity Protocol Using a Hydrometer" id="605" name="Google Shape;605;p48"/>
          <p:cNvPicPr preferRelativeResize="0"/>
          <p:nvPr>
            <p:ph idx="2" type="body"/>
          </p:nvPr>
        </p:nvPicPr>
        <p:blipFill rotWithShape="1">
          <a:blip r:embed="rId5">
            <a:alphaModFix/>
          </a:blip>
          <a:srcRect b="0" l="0" r="0" t="0"/>
          <a:stretch/>
        </p:blipFill>
        <p:spPr>
          <a:xfrm>
            <a:off x="1145753" y="0"/>
            <a:ext cx="8035866" cy="983673"/>
          </a:xfrm>
          <a:prstGeom prst="rect">
            <a:avLst/>
          </a:prstGeom>
          <a:noFill/>
          <a:ln>
            <a:noFill/>
          </a:ln>
        </p:spPr>
      </p:pic>
      <p:sp>
        <p:nvSpPr>
          <p:cNvPr id="606" name="Google Shape;606;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pic>
        <p:nvPicPr>
          <p:cNvPr descr="watermark illustration of a stream surrounded by rushes." id="611" name="Google Shape;611;p49"/>
          <p:cNvPicPr preferRelativeResize="0"/>
          <p:nvPr/>
        </p:nvPicPr>
        <p:blipFill rotWithShape="1">
          <a:blip r:embed="rId3">
            <a:alphaModFix amt="19000"/>
          </a:blip>
          <a:srcRect b="0" l="0" r="0" t="0"/>
          <a:stretch/>
        </p:blipFill>
        <p:spPr>
          <a:xfrm>
            <a:off x="1145753" y="1728833"/>
            <a:ext cx="7998247" cy="5129167"/>
          </a:xfrm>
          <a:prstGeom prst="rect">
            <a:avLst/>
          </a:prstGeom>
          <a:noFill/>
          <a:ln>
            <a:noFill/>
          </a:ln>
        </p:spPr>
      </p:pic>
      <p:sp>
        <p:nvSpPr>
          <p:cNvPr id="612" name="Google Shape;612;p49"/>
          <p:cNvSpPr txBox="1"/>
          <p:nvPr>
            <p:ph type="title"/>
          </p:nvPr>
        </p:nvSpPr>
        <p:spPr>
          <a:xfrm>
            <a:off x="1228456" y="71598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b="1" lang="en-US" sz="2800">
                <a:solidFill>
                  <a:srgbClr val="000072"/>
                </a:solidFill>
                <a:latin typeface="Calibri"/>
                <a:ea typeface="Calibri"/>
                <a:cs typeface="Calibri"/>
                <a:sym typeface="Calibri"/>
              </a:rPr>
              <a:t>Are you Ready to Take the Quiz?</a:t>
            </a:r>
            <a:endParaRPr b="1" sz="2800">
              <a:solidFill>
                <a:srgbClr val="000072"/>
              </a:solidFill>
              <a:latin typeface="Calibri"/>
              <a:ea typeface="Calibri"/>
              <a:cs typeface="Calibri"/>
              <a:sym typeface="Calibri"/>
            </a:endParaRPr>
          </a:p>
        </p:txBody>
      </p:sp>
      <p:sp>
        <p:nvSpPr>
          <p:cNvPr id="613" name="Google Shape;613;p49"/>
          <p:cNvSpPr txBox="1"/>
          <p:nvPr>
            <p:ph idx="1" type="body"/>
          </p:nvPr>
        </p:nvSpPr>
        <p:spPr>
          <a:xfrm>
            <a:off x="1344536" y="1889954"/>
            <a:ext cx="7170814"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000000"/>
              </a:buClr>
              <a:buSzPct val="100000"/>
              <a:buChar char="•"/>
            </a:pPr>
            <a:r>
              <a:rPr lang="en-US">
                <a:solidFill>
                  <a:srgbClr val="000000"/>
                </a:solidFill>
              </a:rPr>
              <a:t>You have now completed the slide stack. If you are ready to take the quiz, sign on and take the quiz corresponding to </a:t>
            </a:r>
            <a:r>
              <a:rPr b="1" lang="en-US">
                <a:solidFill>
                  <a:srgbClr val="000072"/>
                </a:solidFill>
              </a:rPr>
              <a:t>Water Salinity Protocol Using a Hydrometer</a:t>
            </a:r>
            <a:r>
              <a:rPr b="1" lang="en-US">
                <a:solidFill>
                  <a:srgbClr val="055000"/>
                </a:solidFill>
              </a:rPr>
              <a:t>.</a:t>
            </a:r>
            <a:endParaRPr b="1">
              <a:solidFill>
                <a:srgbClr val="055000"/>
              </a:solidFill>
            </a:endParaRPr>
          </a:p>
          <a:p>
            <a:pPr indent="-64135" lvl="0" marL="228600" rtl="0" algn="l">
              <a:lnSpc>
                <a:spcPct val="90000"/>
              </a:lnSpc>
              <a:spcBef>
                <a:spcPts val="1000"/>
              </a:spcBef>
              <a:spcAft>
                <a:spcPts val="0"/>
              </a:spcAft>
              <a:buClr>
                <a:schemeClr val="dk1"/>
              </a:buClr>
              <a:buSzPct val="100000"/>
              <a:buNone/>
            </a:pPr>
            <a:r>
              <a:t/>
            </a:r>
            <a:endParaRPr>
              <a:solidFill>
                <a:srgbClr val="000000"/>
              </a:solidFill>
            </a:endParaRPr>
          </a:p>
          <a:p>
            <a:pPr indent="-228600" lvl="0" marL="228600" rtl="0" algn="l">
              <a:lnSpc>
                <a:spcPct val="90000"/>
              </a:lnSpc>
              <a:spcBef>
                <a:spcPts val="1000"/>
              </a:spcBef>
              <a:spcAft>
                <a:spcPts val="0"/>
              </a:spcAft>
              <a:buClr>
                <a:srgbClr val="000000"/>
              </a:buClr>
              <a:buSzPct val="100000"/>
              <a:buChar char="•"/>
            </a:pPr>
            <a:r>
              <a:rPr lang="en-US">
                <a:solidFill>
                  <a:srgbClr val="000000"/>
                </a:solidFill>
              </a:rPr>
              <a:t>You can also review the slide stack, post questions on the discussion board, or look at the FAQs on the next page. </a:t>
            </a:r>
            <a:endParaRPr/>
          </a:p>
          <a:p>
            <a:pPr indent="-64135" lvl="0" marL="228600" rtl="0" algn="l">
              <a:lnSpc>
                <a:spcPct val="90000"/>
              </a:lnSpc>
              <a:spcBef>
                <a:spcPts val="1000"/>
              </a:spcBef>
              <a:spcAft>
                <a:spcPts val="0"/>
              </a:spcAft>
              <a:buClr>
                <a:schemeClr val="dk1"/>
              </a:buClr>
              <a:buSzPct val="100000"/>
              <a:buNone/>
            </a:pPr>
            <a:r>
              <a:t/>
            </a:r>
            <a:endParaRPr>
              <a:solidFill>
                <a:srgbClr val="000000"/>
              </a:solidFill>
            </a:endParaRPr>
          </a:p>
          <a:p>
            <a:pPr indent="-228600" lvl="0" marL="228600" rtl="0" algn="l">
              <a:lnSpc>
                <a:spcPct val="90000"/>
              </a:lnSpc>
              <a:spcBef>
                <a:spcPts val="1000"/>
              </a:spcBef>
              <a:spcAft>
                <a:spcPts val="0"/>
              </a:spcAft>
              <a:buClr>
                <a:srgbClr val="000000"/>
              </a:buClr>
              <a:buSzPct val="100000"/>
              <a:buChar char="•"/>
            </a:pPr>
            <a:r>
              <a:rPr lang="en-US">
                <a:solidFill>
                  <a:srgbClr val="000000"/>
                </a:solidFill>
              </a:rPr>
              <a:t>When you pass the quiz, you are ready to take </a:t>
            </a:r>
            <a:r>
              <a:rPr b="1" lang="en-US">
                <a:solidFill>
                  <a:srgbClr val="000072"/>
                </a:solidFill>
              </a:rPr>
              <a:t>Water Salinity </a:t>
            </a:r>
            <a:r>
              <a:rPr lang="en-US">
                <a:solidFill>
                  <a:srgbClr val="000000"/>
                </a:solidFill>
              </a:rPr>
              <a:t>measurements!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614" name="Google Shape;614;p49"/>
          <p:cNvSpPr txBox="1"/>
          <p:nvPr/>
        </p:nvSpPr>
        <p:spPr>
          <a:xfrm>
            <a:off x="477078" y="6440557"/>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Menu: Quiz yourself" id="615" name="Google Shape;615;p49"/>
          <p:cNvPicPr preferRelativeResize="0"/>
          <p:nvPr/>
        </p:nvPicPr>
        <p:blipFill rotWithShape="1">
          <a:blip r:embed="rId4">
            <a:alphaModFix/>
          </a:blip>
          <a:srcRect b="0" l="0" r="0" t="0"/>
          <a:stretch/>
        </p:blipFill>
        <p:spPr>
          <a:xfrm>
            <a:off x="0" y="-14288"/>
            <a:ext cx="1147396" cy="6884376"/>
          </a:xfrm>
          <a:prstGeom prst="rect">
            <a:avLst/>
          </a:prstGeom>
          <a:noFill/>
          <a:ln>
            <a:noFill/>
          </a:ln>
        </p:spPr>
      </p:pic>
      <p:pic>
        <p:nvPicPr>
          <p:cNvPr descr="Banner: Water Salinity Protocol Using a Hydrometer" id="616" name="Google Shape;616;p49"/>
          <p:cNvPicPr preferRelativeResize="0"/>
          <p:nvPr/>
        </p:nvPicPr>
        <p:blipFill rotWithShape="1">
          <a:blip r:embed="rId5">
            <a:alphaModFix/>
          </a:blip>
          <a:srcRect b="0" l="0" r="0" t="0"/>
          <a:stretch/>
        </p:blipFill>
        <p:spPr>
          <a:xfrm>
            <a:off x="1145753" y="0"/>
            <a:ext cx="8035866" cy="983673"/>
          </a:xfrm>
          <a:prstGeom prst="rect">
            <a:avLst/>
          </a:prstGeom>
          <a:noFill/>
          <a:ln>
            <a:noFill/>
          </a:ln>
        </p:spPr>
      </p:pic>
      <p:sp>
        <p:nvSpPr>
          <p:cNvPr id="617" name="Google Shape;617;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Menu: What is water salinity? " id="125" name="Google Shape;125;p5"/>
          <p:cNvPicPr preferRelativeResize="0"/>
          <p:nvPr/>
        </p:nvPicPr>
        <p:blipFill rotWithShape="1">
          <a:blip r:embed="rId3">
            <a:alphaModFix/>
          </a:blip>
          <a:srcRect b="0" l="0" r="0" t="0"/>
          <a:stretch/>
        </p:blipFill>
        <p:spPr>
          <a:xfrm>
            <a:off x="0" y="0"/>
            <a:ext cx="1143000" cy="6844871"/>
          </a:xfrm>
          <a:prstGeom prst="rect">
            <a:avLst/>
          </a:prstGeom>
          <a:noFill/>
          <a:ln>
            <a:noFill/>
          </a:ln>
        </p:spPr>
      </p:pic>
      <p:sp>
        <p:nvSpPr>
          <p:cNvPr id="126" name="Google Shape;126;p5"/>
          <p:cNvSpPr txBox="1"/>
          <p:nvPr>
            <p:ph type="title"/>
          </p:nvPr>
        </p:nvSpPr>
        <p:spPr>
          <a:xfrm>
            <a:off x="1147395" y="763104"/>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90"/>
              </a:buClr>
              <a:buSzPts val="2800"/>
              <a:buFont typeface="Calibri"/>
              <a:buNone/>
            </a:pPr>
            <a:r>
              <a:rPr b="1" lang="en-US" sz="2800">
                <a:solidFill>
                  <a:srgbClr val="000090"/>
                </a:solidFill>
                <a:latin typeface="Calibri"/>
                <a:ea typeface="Calibri"/>
                <a:cs typeface="Calibri"/>
                <a:sym typeface="Calibri"/>
              </a:rPr>
              <a:t>What is Salinity?</a:t>
            </a:r>
            <a:endParaRPr b="1" sz="2800">
              <a:solidFill>
                <a:srgbClr val="000090"/>
              </a:solidFill>
              <a:latin typeface="Calibri"/>
              <a:ea typeface="Calibri"/>
              <a:cs typeface="Calibri"/>
              <a:sym typeface="Calibri"/>
            </a:endParaRPr>
          </a:p>
        </p:txBody>
      </p:sp>
      <p:sp>
        <p:nvSpPr>
          <p:cNvPr id="127" name="Google Shape;127;p5"/>
          <p:cNvSpPr txBox="1"/>
          <p:nvPr>
            <p:ph idx="1" type="body"/>
          </p:nvPr>
        </p:nvSpPr>
        <p:spPr>
          <a:xfrm>
            <a:off x="1275669" y="1751376"/>
            <a:ext cx="4994501" cy="4943337"/>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Clr>
                <a:schemeClr val="dk1"/>
              </a:buClr>
              <a:buSzPts val="1600"/>
              <a:buChar char="•"/>
            </a:pPr>
            <a:r>
              <a:rPr lang="en-US" sz="1600"/>
              <a:t>Salinity is the measurement of the amount of dissolved solids in water. There are many different types of solids dissolved in water, but the most common dissolved solid is sodium chloride (NaCl). Dissolved solids are often called salts.</a:t>
            </a:r>
            <a:endParaRPr/>
          </a:p>
          <a:p>
            <a:pPr indent="-127000" lvl="0" marL="228600" rtl="0" algn="just">
              <a:lnSpc>
                <a:spcPct val="90000"/>
              </a:lnSpc>
              <a:spcBef>
                <a:spcPts val="1000"/>
              </a:spcBef>
              <a:spcAft>
                <a:spcPts val="0"/>
              </a:spcAft>
              <a:buClr>
                <a:schemeClr val="dk1"/>
              </a:buClr>
              <a:buSzPts val="1600"/>
              <a:buNone/>
            </a:pPr>
            <a:r>
              <a:t/>
            </a:r>
            <a:endParaRPr sz="1600"/>
          </a:p>
          <a:p>
            <a:pPr indent="-228600" lvl="0" marL="228600" rtl="0" algn="just">
              <a:lnSpc>
                <a:spcPct val="90000"/>
              </a:lnSpc>
              <a:spcBef>
                <a:spcPts val="1000"/>
              </a:spcBef>
              <a:spcAft>
                <a:spcPts val="0"/>
              </a:spcAft>
              <a:buClr>
                <a:schemeClr val="dk1"/>
              </a:buClr>
              <a:buSzPts val="1600"/>
              <a:buChar char="•"/>
            </a:pPr>
            <a:r>
              <a:rPr lang="en-US" sz="1600"/>
              <a:t>Salinity is commonly measured in parts per thousand (ppt). The Earth’s oceans average 35 ppt salinity. Fresh water measures 0.5 ppt or less. Coastal waters and surface waters of the ocean far from shore can be less salty than 35 ppt due to fresh water input from land or rain, or more salty due to high rates of evaporation in hot climates. Brackish water is water that is saltier than fresh water, but not as salty as seawater. It is found in estuaries and bays where salt water and fresh water mix. Estuaries are bodies of water that are partly enclosed from the open ocean and usually have a freshwater river source. </a:t>
            </a:r>
            <a:endParaRPr/>
          </a:p>
          <a:p>
            <a:pPr indent="-127000" lvl="0" marL="228600" rtl="0" algn="just">
              <a:lnSpc>
                <a:spcPct val="90000"/>
              </a:lnSpc>
              <a:spcBef>
                <a:spcPts val="1000"/>
              </a:spcBef>
              <a:spcAft>
                <a:spcPts val="0"/>
              </a:spcAft>
              <a:buClr>
                <a:schemeClr val="dk1"/>
              </a:buClr>
              <a:buSzPts val="1600"/>
              <a:buNone/>
            </a:pPr>
            <a:r>
              <a:t/>
            </a:r>
            <a:endParaRPr sz="1600"/>
          </a:p>
          <a:p>
            <a:pPr indent="-228600" lvl="0" marL="228600" rtl="0" algn="just">
              <a:lnSpc>
                <a:spcPct val="90000"/>
              </a:lnSpc>
              <a:spcBef>
                <a:spcPts val="1000"/>
              </a:spcBef>
              <a:spcAft>
                <a:spcPts val="0"/>
              </a:spcAft>
              <a:buClr>
                <a:schemeClr val="dk1"/>
              </a:buClr>
              <a:buSzPts val="1600"/>
              <a:buChar char="•"/>
            </a:pPr>
            <a:r>
              <a:rPr lang="en-US" sz="1600"/>
              <a:t>Factors that can influence salinity in a location include tides and fresh water inputs during rain or snowmelt events.</a:t>
            </a:r>
            <a:endParaRPr sz="1600"/>
          </a:p>
        </p:txBody>
      </p:sp>
      <p:pic>
        <p:nvPicPr>
          <p:cNvPr descr="Photograph of a beach and the ocean (Barbuda)." id="128" name="Google Shape;128;p5"/>
          <p:cNvPicPr preferRelativeResize="0"/>
          <p:nvPr/>
        </p:nvPicPr>
        <p:blipFill rotWithShape="1">
          <a:blip r:embed="rId4">
            <a:alphaModFix/>
          </a:blip>
          <a:srcRect b="0" l="0" r="0" t="0"/>
          <a:stretch/>
        </p:blipFill>
        <p:spPr>
          <a:xfrm>
            <a:off x="6476382" y="1821331"/>
            <a:ext cx="2351500" cy="1763625"/>
          </a:xfrm>
          <a:prstGeom prst="rect">
            <a:avLst/>
          </a:prstGeom>
          <a:noFill/>
          <a:ln>
            <a:noFill/>
          </a:ln>
        </p:spPr>
      </p:pic>
      <p:pic>
        <p:nvPicPr>
          <p:cNvPr descr="Banner: Water Salinity Protocol Using a Hydrometer" id="129" name="Google Shape;129;p5"/>
          <p:cNvPicPr preferRelativeResize="0"/>
          <p:nvPr/>
        </p:nvPicPr>
        <p:blipFill rotWithShape="1">
          <a:blip r:embed="rId5">
            <a:alphaModFix/>
          </a:blip>
          <a:srcRect b="0" l="0" r="0" t="0"/>
          <a:stretch/>
        </p:blipFill>
        <p:spPr>
          <a:xfrm>
            <a:off x="1155949" y="13855"/>
            <a:ext cx="8098887" cy="1008539"/>
          </a:xfrm>
          <a:prstGeom prst="rect">
            <a:avLst/>
          </a:prstGeom>
          <a:noFill/>
          <a:ln>
            <a:noFill/>
          </a:ln>
        </p:spPr>
      </p:pic>
      <p:sp>
        <p:nvSpPr>
          <p:cNvPr id="130" name="Google Shape;130;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descr="Menu: Additional Resources" id="623" name="Google Shape;623;p50"/>
          <p:cNvPicPr preferRelativeResize="0"/>
          <p:nvPr/>
        </p:nvPicPr>
        <p:blipFill rotWithShape="1">
          <a:blip r:embed="rId3">
            <a:alphaModFix/>
          </a:blip>
          <a:srcRect b="0" l="0" r="0" t="0"/>
          <a:stretch/>
        </p:blipFill>
        <p:spPr>
          <a:xfrm>
            <a:off x="0" y="0"/>
            <a:ext cx="1156137" cy="6858000"/>
          </a:xfrm>
          <a:prstGeom prst="rect">
            <a:avLst/>
          </a:prstGeom>
          <a:noFill/>
          <a:ln>
            <a:noFill/>
          </a:ln>
        </p:spPr>
      </p:pic>
      <p:sp>
        <p:nvSpPr>
          <p:cNvPr id="624" name="Google Shape;624;p50"/>
          <p:cNvSpPr txBox="1"/>
          <p:nvPr>
            <p:ph type="title"/>
          </p:nvPr>
        </p:nvSpPr>
        <p:spPr>
          <a:xfrm>
            <a:off x="1335352" y="105230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3600"/>
              <a:buFont typeface="Calibri"/>
              <a:buNone/>
            </a:pPr>
            <a:r>
              <a:rPr b="1" lang="en-US" sz="3600">
                <a:solidFill>
                  <a:srgbClr val="000090"/>
                </a:solidFill>
                <a:latin typeface="Calibri"/>
                <a:ea typeface="Calibri"/>
                <a:cs typeface="Calibri"/>
                <a:sym typeface="Calibri"/>
              </a:rPr>
              <a:t>FAQ:  Frequently Asked Questions</a:t>
            </a:r>
            <a:br>
              <a:rPr b="1" lang="en-US" sz="4000">
                <a:solidFill>
                  <a:srgbClr val="000090"/>
                </a:solidFill>
              </a:rPr>
            </a:br>
            <a:endParaRPr/>
          </a:p>
        </p:txBody>
      </p:sp>
      <p:sp>
        <p:nvSpPr>
          <p:cNvPr id="625" name="Google Shape;625;p50"/>
          <p:cNvSpPr txBox="1"/>
          <p:nvPr>
            <p:ph idx="1" type="body"/>
          </p:nvPr>
        </p:nvSpPr>
        <p:spPr>
          <a:xfrm>
            <a:off x="1335352" y="1904552"/>
            <a:ext cx="7510785"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90"/>
              </a:buClr>
              <a:buSzPts val="1900"/>
              <a:buNone/>
            </a:pPr>
            <a:r>
              <a:rPr b="1" lang="en-US" sz="1900">
                <a:solidFill>
                  <a:srgbClr val="000090"/>
                </a:solidFill>
              </a:rPr>
              <a:t>Why does the standard for the salinity titration methods measures 38.6 ppt while the standard for the hydrometer method measures 35 ppt? The standards are made exactly the same way.</a:t>
            </a:r>
            <a:endParaRPr/>
          </a:p>
          <a:p>
            <a:pPr indent="0" lvl="0" marL="0" rtl="0" algn="l">
              <a:lnSpc>
                <a:spcPct val="90000"/>
              </a:lnSpc>
              <a:spcBef>
                <a:spcPts val="1000"/>
              </a:spcBef>
              <a:spcAft>
                <a:spcPts val="0"/>
              </a:spcAft>
              <a:buClr>
                <a:schemeClr val="dk1"/>
              </a:buClr>
              <a:buSzPts val="1900"/>
              <a:buNone/>
            </a:pPr>
            <a:r>
              <a:t/>
            </a:r>
            <a:endParaRPr b="1" sz="1900">
              <a:solidFill>
                <a:srgbClr val="000090"/>
              </a:solidFill>
            </a:endParaRPr>
          </a:p>
          <a:p>
            <a:pPr indent="0" lvl="0" marL="0" rtl="0" algn="l">
              <a:lnSpc>
                <a:spcPct val="90000"/>
              </a:lnSpc>
              <a:spcBef>
                <a:spcPts val="1000"/>
              </a:spcBef>
              <a:spcAft>
                <a:spcPts val="0"/>
              </a:spcAft>
              <a:buClr>
                <a:schemeClr val="dk1"/>
              </a:buClr>
              <a:buSzPts val="1700"/>
              <a:buNone/>
            </a:pPr>
            <a:r>
              <a:rPr lang="en-US" sz="1700"/>
              <a:t>The hydrometer measurement is based the actual density of the ocean water. In the titration measurement, you are only measuring chlorine. In seawater, there in a constant ratio between chlorine and other anions, which is taken into account in the values you get when you measure the salinity of ocean water. These other anions are not present in the standard. To calculate the seawater salinity from 17.5 g NaCl in 500 mL (35 ppt NaCl), you need to take into account the molecular composition of NaCl. The ratio of the molecular weight of Cl to NaCl is 0.61. So, 35 ppt x 0.61 = 21.35 ppt chlorinity of the sample. The kits have been designed to use the constant ratio of chlorine and other anions to convert the chlorinity value to a salinity value. To do this the ppt chlorinity value (here it is 21.35) is multiplied by a conversion constant of 1.80655. 21.35 ppt x 1.80655 = 38.6 ppt.</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Banner: Water Salinity Protocol Using a Hydrometer" id="626" name="Google Shape;626;p50"/>
          <p:cNvPicPr preferRelativeResize="0"/>
          <p:nvPr>
            <p:ph idx="2" type="body"/>
          </p:nvPr>
        </p:nvPicPr>
        <p:blipFill rotWithShape="1">
          <a:blip r:embed="rId4">
            <a:alphaModFix/>
          </a:blip>
          <a:srcRect b="0" l="0" r="0" t="0"/>
          <a:stretch/>
        </p:blipFill>
        <p:spPr>
          <a:xfrm>
            <a:off x="1156136" y="13855"/>
            <a:ext cx="7987863" cy="1007884"/>
          </a:xfrm>
          <a:prstGeom prst="rect">
            <a:avLst/>
          </a:prstGeom>
          <a:noFill/>
          <a:ln>
            <a:noFill/>
          </a:ln>
        </p:spPr>
      </p:pic>
      <p:sp>
        <p:nvSpPr>
          <p:cNvPr id="627" name="Google Shape;627;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descr="Menu: Additional Resources" id="633" name="Google Shape;633;p51"/>
          <p:cNvPicPr preferRelativeResize="0"/>
          <p:nvPr/>
        </p:nvPicPr>
        <p:blipFill rotWithShape="1">
          <a:blip r:embed="rId3">
            <a:alphaModFix/>
          </a:blip>
          <a:srcRect b="0" l="0" r="0" t="0"/>
          <a:stretch/>
        </p:blipFill>
        <p:spPr>
          <a:xfrm>
            <a:off x="0" y="0"/>
            <a:ext cx="1156137" cy="6858000"/>
          </a:xfrm>
          <a:prstGeom prst="rect">
            <a:avLst/>
          </a:prstGeom>
          <a:noFill/>
          <a:ln>
            <a:noFill/>
          </a:ln>
        </p:spPr>
      </p:pic>
      <p:sp>
        <p:nvSpPr>
          <p:cNvPr id="634" name="Google Shape;634;p51"/>
          <p:cNvSpPr txBox="1"/>
          <p:nvPr>
            <p:ph type="title"/>
          </p:nvPr>
        </p:nvSpPr>
        <p:spPr>
          <a:xfrm>
            <a:off x="1335352" y="1241770"/>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72"/>
              </a:buClr>
              <a:buSzPct val="100000"/>
              <a:buFont typeface="Calibri"/>
              <a:buNone/>
            </a:pPr>
            <a:r>
              <a:rPr b="1" lang="en-US" sz="3600">
                <a:solidFill>
                  <a:srgbClr val="000072"/>
                </a:solidFill>
                <a:latin typeface="Calibri"/>
                <a:ea typeface="Calibri"/>
                <a:cs typeface="Calibri"/>
                <a:sym typeface="Calibri"/>
              </a:rPr>
              <a:t>Questions for Further Investigation</a:t>
            </a:r>
            <a:br>
              <a:rPr b="1" lang="en-US" sz="3600">
                <a:solidFill>
                  <a:srgbClr val="000072"/>
                </a:solidFill>
              </a:rPr>
            </a:br>
            <a:br>
              <a:rPr b="1" lang="en-US" sz="4000">
                <a:solidFill>
                  <a:srgbClr val="000090"/>
                </a:solidFill>
              </a:rPr>
            </a:br>
            <a:endParaRPr/>
          </a:p>
        </p:txBody>
      </p:sp>
      <p:sp>
        <p:nvSpPr>
          <p:cNvPr id="635" name="Google Shape;635;p51"/>
          <p:cNvSpPr txBox="1"/>
          <p:nvPr>
            <p:ph idx="1" type="body"/>
          </p:nvPr>
        </p:nvSpPr>
        <p:spPr>
          <a:xfrm>
            <a:off x="1335352" y="1904552"/>
            <a:ext cx="7510785" cy="4953448"/>
          </a:xfrm>
          <a:prstGeom prst="rect">
            <a:avLst/>
          </a:prstGeom>
          <a:noFill/>
          <a:ln>
            <a:noFill/>
          </a:ln>
        </p:spPr>
        <p:txBody>
          <a:bodyPr anchorCtr="0" anchor="t" bIns="45700" lIns="91425" spcFirstLastPara="1" rIns="91425" wrap="square" tIns="45700">
            <a:normAutofit fontScale="62500" lnSpcReduction="20000"/>
          </a:bodyPr>
          <a:lstStyle/>
          <a:p>
            <a:pPr indent="-285750" lvl="0" marL="285750" rtl="0" algn="l">
              <a:lnSpc>
                <a:spcPct val="90000"/>
              </a:lnSpc>
              <a:spcBef>
                <a:spcPts val="0"/>
              </a:spcBef>
              <a:spcAft>
                <a:spcPts val="0"/>
              </a:spcAft>
              <a:buClr>
                <a:schemeClr val="dk1"/>
              </a:buClr>
              <a:buSzPct val="100000"/>
              <a:buFont typeface="Arial"/>
              <a:buChar char="•"/>
            </a:pPr>
            <a:r>
              <a:rPr lang="en-US" sz="2600"/>
              <a:t>Would brackish water be good to use for irrigation? Why or why not?</a:t>
            </a:r>
            <a:endParaRPr/>
          </a:p>
          <a:p>
            <a:pPr indent="-182562" lvl="0" marL="285750" rtl="0" algn="l">
              <a:lnSpc>
                <a:spcPct val="90000"/>
              </a:lnSpc>
              <a:spcBef>
                <a:spcPts val="1000"/>
              </a:spcBef>
              <a:spcAft>
                <a:spcPts val="0"/>
              </a:spcAft>
              <a:buClr>
                <a:schemeClr val="dk1"/>
              </a:buClr>
              <a:buSzPct val="100000"/>
              <a:buFont typeface="Arial"/>
              <a:buNone/>
            </a:pPr>
            <a:r>
              <a:t/>
            </a:r>
            <a:endParaRPr sz="2600"/>
          </a:p>
          <a:p>
            <a:pPr indent="-285750" lvl="0" marL="285750" rtl="0" algn="l">
              <a:lnSpc>
                <a:spcPct val="90000"/>
              </a:lnSpc>
              <a:spcBef>
                <a:spcPts val="1000"/>
              </a:spcBef>
              <a:spcAft>
                <a:spcPts val="0"/>
              </a:spcAft>
              <a:buClr>
                <a:schemeClr val="dk1"/>
              </a:buClr>
              <a:buSzPct val="100000"/>
              <a:buFont typeface="Arial"/>
              <a:buChar char="•"/>
            </a:pPr>
            <a:r>
              <a:rPr lang="en-US" sz="2600"/>
              <a:t>Why do all of Earth’s oceans have approximately the same salinity (35 ppt)?</a:t>
            </a:r>
            <a:endParaRPr/>
          </a:p>
          <a:p>
            <a:pPr indent="-182562" lvl="0" marL="285750" rtl="0" algn="l">
              <a:lnSpc>
                <a:spcPct val="90000"/>
              </a:lnSpc>
              <a:spcBef>
                <a:spcPts val="1000"/>
              </a:spcBef>
              <a:spcAft>
                <a:spcPts val="0"/>
              </a:spcAft>
              <a:buClr>
                <a:schemeClr val="dk1"/>
              </a:buClr>
              <a:buSzPct val="100000"/>
              <a:buFont typeface="Arial"/>
              <a:buNone/>
            </a:pPr>
            <a:r>
              <a:t/>
            </a:r>
            <a:endParaRPr sz="2600"/>
          </a:p>
          <a:p>
            <a:pPr indent="-285750" lvl="0" marL="285750" rtl="0" algn="l">
              <a:lnSpc>
                <a:spcPct val="90000"/>
              </a:lnSpc>
              <a:spcBef>
                <a:spcPts val="1000"/>
              </a:spcBef>
              <a:spcAft>
                <a:spcPts val="0"/>
              </a:spcAft>
              <a:buClr>
                <a:schemeClr val="dk1"/>
              </a:buClr>
              <a:buSzPct val="100000"/>
              <a:buFont typeface="Arial"/>
              <a:buChar char="•"/>
            </a:pPr>
            <a:r>
              <a:rPr lang="en-US" sz="2600"/>
              <a:t>How might a rise in ocean level affect estuary and bay areas?</a:t>
            </a:r>
            <a:endParaRPr/>
          </a:p>
          <a:p>
            <a:pPr indent="-182562" lvl="0" marL="285750" rtl="0" algn="l">
              <a:lnSpc>
                <a:spcPct val="90000"/>
              </a:lnSpc>
              <a:spcBef>
                <a:spcPts val="1000"/>
              </a:spcBef>
              <a:spcAft>
                <a:spcPts val="0"/>
              </a:spcAft>
              <a:buClr>
                <a:schemeClr val="dk1"/>
              </a:buClr>
              <a:buSzPct val="100000"/>
              <a:buFont typeface="Arial"/>
              <a:buNone/>
            </a:pPr>
            <a:r>
              <a:t/>
            </a:r>
            <a:endParaRPr sz="2600"/>
          </a:p>
          <a:p>
            <a:pPr indent="-285750" lvl="0" marL="285750" rtl="0" algn="l">
              <a:lnSpc>
                <a:spcPct val="90000"/>
              </a:lnSpc>
              <a:spcBef>
                <a:spcPts val="1000"/>
              </a:spcBef>
              <a:spcAft>
                <a:spcPts val="0"/>
              </a:spcAft>
              <a:buClr>
                <a:schemeClr val="dk1"/>
              </a:buClr>
              <a:buSzPct val="100000"/>
              <a:buFont typeface="Arial"/>
              <a:buChar char="•"/>
            </a:pPr>
            <a:r>
              <a:rPr lang="en-US" sz="2600"/>
              <a:t>How does salinity at your site compare to salinity at other sites at the same and different latitudes?</a:t>
            </a:r>
            <a:endParaRPr/>
          </a:p>
          <a:p>
            <a:pPr indent="-182562" lvl="0" marL="285750" rtl="0" algn="l">
              <a:lnSpc>
                <a:spcPct val="90000"/>
              </a:lnSpc>
              <a:spcBef>
                <a:spcPts val="1000"/>
              </a:spcBef>
              <a:spcAft>
                <a:spcPts val="0"/>
              </a:spcAft>
              <a:buClr>
                <a:schemeClr val="dk1"/>
              </a:buClr>
              <a:buSzPct val="100000"/>
              <a:buFont typeface="Arial"/>
              <a:buNone/>
            </a:pPr>
            <a:r>
              <a:t/>
            </a:r>
            <a:endParaRPr sz="2600"/>
          </a:p>
          <a:p>
            <a:pPr indent="-285750" lvl="0" marL="285750" rtl="0" algn="l">
              <a:lnSpc>
                <a:spcPct val="90000"/>
              </a:lnSpc>
              <a:spcBef>
                <a:spcPts val="1000"/>
              </a:spcBef>
              <a:spcAft>
                <a:spcPts val="0"/>
              </a:spcAft>
              <a:buClr>
                <a:schemeClr val="dk1"/>
              </a:buClr>
              <a:buSzPct val="100000"/>
              <a:buFont typeface="Arial"/>
              <a:buChar char="•"/>
            </a:pPr>
            <a:r>
              <a:rPr lang="en-US" sz="2600"/>
              <a:t>How does outflow of freshwater from nearby rivers influence salinity at your site?</a:t>
            </a:r>
            <a:endParaRPr/>
          </a:p>
          <a:p>
            <a:pPr indent="-182562" lvl="0" marL="285750" rtl="0" algn="l">
              <a:lnSpc>
                <a:spcPct val="90000"/>
              </a:lnSpc>
              <a:spcBef>
                <a:spcPts val="1000"/>
              </a:spcBef>
              <a:spcAft>
                <a:spcPts val="0"/>
              </a:spcAft>
              <a:buClr>
                <a:schemeClr val="dk1"/>
              </a:buClr>
              <a:buSzPct val="100000"/>
              <a:buFont typeface="Arial"/>
              <a:buNone/>
            </a:pPr>
            <a:r>
              <a:t/>
            </a:r>
            <a:endParaRPr sz="2600"/>
          </a:p>
          <a:p>
            <a:pPr indent="-285750" lvl="0" marL="285750" rtl="0" algn="l">
              <a:lnSpc>
                <a:spcPct val="90000"/>
              </a:lnSpc>
              <a:spcBef>
                <a:spcPts val="1000"/>
              </a:spcBef>
              <a:spcAft>
                <a:spcPts val="0"/>
              </a:spcAft>
              <a:buClr>
                <a:schemeClr val="dk1"/>
              </a:buClr>
              <a:buSzPct val="100000"/>
              <a:buFont typeface="Arial"/>
              <a:buChar char="•"/>
            </a:pPr>
            <a:r>
              <a:rPr lang="en-US" sz="2600"/>
              <a:t>Are there seasonal patterns of river water use in your area?</a:t>
            </a:r>
            <a:endParaRPr/>
          </a:p>
          <a:p>
            <a:pPr indent="-182562" lvl="0" marL="285750" rtl="0" algn="l">
              <a:lnSpc>
                <a:spcPct val="90000"/>
              </a:lnSpc>
              <a:spcBef>
                <a:spcPts val="1000"/>
              </a:spcBef>
              <a:spcAft>
                <a:spcPts val="0"/>
              </a:spcAft>
              <a:buClr>
                <a:schemeClr val="dk1"/>
              </a:buClr>
              <a:buSzPct val="100000"/>
              <a:buFont typeface="Arial"/>
              <a:buNone/>
            </a:pPr>
            <a:r>
              <a:t/>
            </a:r>
            <a:endParaRPr sz="2600"/>
          </a:p>
          <a:p>
            <a:pPr indent="-285750" lvl="0" marL="285750" rtl="0" algn="l">
              <a:lnSpc>
                <a:spcPct val="90000"/>
              </a:lnSpc>
              <a:spcBef>
                <a:spcPts val="1000"/>
              </a:spcBef>
              <a:spcAft>
                <a:spcPts val="0"/>
              </a:spcAft>
              <a:buClr>
                <a:schemeClr val="dk1"/>
              </a:buClr>
              <a:buSzPct val="100000"/>
              <a:buFont typeface="Arial"/>
              <a:buChar char="•"/>
            </a:pPr>
            <a:r>
              <a:rPr lang="en-US" sz="2600"/>
              <a:t>Would you expect to find seasonal changes in salinity levels at your site?</a:t>
            </a:r>
            <a:endParaRPr/>
          </a:p>
          <a:p>
            <a:pPr indent="-182562" lvl="0" marL="285750" rtl="0" algn="l">
              <a:lnSpc>
                <a:spcPct val="90000"/>
              </a:lnSpc>
              <a:spcBef>
                <a:spcPts val="1000"/>
              </a:spcBef>
              <a:spcAft>
                <a:spcPts val="0"/>
              </a:spcAft>
              <a:buClr>
                <a:schemeClr val="dk1"/>
              </a:buClr>
              <a:buSzPct val="100000"/>
              <a:buFont typeface="Arial"/>
              <a:buNone/>
            </a:pPr>
            <a:r>
              <a:t/>
            </a:r>
            <a:endParaRPr sz="2600"/>
          </a:p>
          <a:p>
            <a:pPr indent="-285750" lvl="0" marL="285750" rtl="0" algn="l">
              <a:lnSpc>
                <a:spcPct val="90000"/>
              </a:lnSpc>
              <a:spcBef>
                <a:spcPts val="1000"/>
              </a:spcBef>
              <a:spcAft>
                <a:spcPts val="0"/>
              </a:spcAft>
              <a:buClr>
                <a:schemeClr val="dk1"/>
              </a:buClr>
              <a:buSzPct val="100000"/>
              <a:buFont typeface="Arial"/>
              <a:buChar char="•"/>
            </a:pPr>
            <a:r>
              <a:rPr lang="en-US" sz="2600"/>
              <a:t>How does salinity vary with average monthly air temperature at your site?</a:t>
            </a:r>
            <a:endParaRPr/>
          </a:p>
          <a:p>
            <a:pPr indent="-117475" lvl="0" marL="228600" rtl="0" algn="l">
              <a:lnSpc>
                <a:spcPct val="90000"/>
              </a:lnSpc>
              <a:spcBef>
                <a:spcPts val="1000"/>
              </a:spcBef>
              <a:spcAft>
                <a:spcPts val="0"/>
              </a:spcAft>
              <a:buClr>
                <a:schemeClr val="dk1"/>
              </a:buClr>
              <a:buSzPct val="100000"/>
              <a:buNone/>
            </a:pPr>
            <a:r>
              <a:t/>
            </a:r>
            <a:endParaRPr/>
          </a:p>
        </p:txBody>
      </p:sp>
      <p:pic>
        <p:nvPicPr>
          <p:cNvPr descr="Banner: Water Salinity Protocol Using a Hydrometer" id="636" name="Google Shape;636;p51"/>
          <p:cNvPicPr preferRelativeResize="0"/>
          <p:nvPr/>
        </p:nvPicPr>
        <p:blipFill rotWithShape="1">
          <a:blip r:embed="rId4">
            <a:alphaModFix/>
          </a:blip>
          <a:srcRect b="0" l="0" r="0" t="0"/>
          <a:stretch/>
        </p:blipFill>
        <p:spPr>
          <a:xfrm>
            <a:off x="1156136" y="13855"/>
            <a:ext cx="7987863" cy="1007884"/>
          </a:xfrm>
          <a:prstGeom prst="rect">
            <a:avLst/>
          </a:prstGeom>
          <a:noFill/>
          <a:ln>
            <a:noFill/>
          </a:ln>
        </p:spPr>
      </p:pic>
      <p:sp>
        <p:nvSpPr>
          <p:cNvPr id="637" name="Google Shape;637;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pic>
        <p:nvPicPr>
          <p:cNvPr descr="Menu: Additional Resources" id="643" name="Google Shape;643;p52"/>
          <p:cNvPicPr preferRelativeResize="0"/>
          <p:nvPr/>
        </p:nvPicPr>
        <p:blipFill rotWithShape="1">
          <a:blip r:embed="rId3">
            <a:alphaModFix/>
          </a:blip>
          <a:srcRect b="0" l="0" r="0" t="0"/>
          <a:stretch/>
        </p:blipFill>
        <p:spPr>
          <a:xfrm>
            <a:off x="0" y="0"/>
            <a:ext cx="1156137" cy="6858000"/>
          </a:xfrm>
          <a:prstGeom prst="rect">
            <a:avLst/>
          </a:prstGeom>
          <a:noFill/>
          <a:ln>
            <a:noFill/>
          </a:ln>
        </p:spPr>
      </p:pic>
      <p:sp>
        <p:nvSpPr>
          <p:cNvPr id="644" name="Google Shape;644;p52"/>
          <p:cNvSpPr txBox="1"/>
          <p:nvPr>
            <p:ph type="title"/>
          </p:nvPr>
        </p:nvSpPr>
        <p:spPr>
          <a:xfrm>
            <a:off x="1257300" y="1221892"/>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72"/>
              </a:buClr>
              <a:buSzPct val="100000"/>
              <a:buFont typeface="Calibri"/>
              <a:buNone/>
            </a:pPr>
            <a:r>
              <a:rPr b="1" lang="en-US" sz="3100">
                <a:solidFill>
                  <a:srgbClr val="000072"/>
                </a:solidFill>
                <a:latin typeface="Calibri"/>
                <a:ea typeface="Calibri"/>
                <a:cs typeface="Calibri"/>
                <a:sym typeface="Calibri"/>
              </a:rPr>
              <a:t>We want your Feedback! </a:t>
            </a:r>
            <a:br>
              <a:rPr b="1" lang="en-US" sz="3600">
                <a:solidFill>
                  <a:srgbClr val="000072"/>
                </a:solidFill>
              </a:rPr>
            </a:br>
            <a:br>
              <a:rPr b="1" lang="en-US" sz="4000">
                <a:solidFill>
                  <a:srgbClr val="000090"/>
                </a:solidFill>
              </a:rPr>
            </a:br>
            <a:endParaRPr/>
          </a:p>
        </p:txBody>
      </p:sp>
      <p:sp>
        <p:nvSpPr>
          <p:cNvPr id="645" name="Google Shape;645;p52"/>
          <p:cNvSpPr txBox="1"/>
          <p:nvPr>
            <p:ph idx="1" type="body"/>
          </p:nvPr>
        </p:nvSpPr>
        <p:spPr>
          <a:xfrm>
            <a:off x="1335352" y="1610139"/>
            <a:ext cx="7510785" cy="524786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Please provide us with feedback about this module. This is a community project and we welcome your comments, suggestions and edits! Comment here:  </a:t>
            </a:r>
            <a:r>
              <a:rPr lang="en-US" sz="1600" u="sng">
                <a:solidFill>
                  <a:schemeClr val="hlink"/>
                </a:solidFill>
                <a:hlinkClick r:id="rId4"/>
              </a:rPr>
              <a:t>Training</a:t>
            </a:r>
            <a:r>
              <a:rPr lang="en-US" sz="1600"/>
              <a:t>@nasaglobe.org</a:t>
            </a:r>
            <a:endParaRPr sz="1600"/>
          </a:p>
          <a:p>
            <a:pPr indent="0" lvl="0" marL="0" rtl="0" algn="l">
              <a:lnSpc>
                <a:spcPct val="90000"/>
              </a:lnSpc>
              <a:spcBef>
                <a:spcPts val="1000"/>
              </a:spcBef>
              <a:spcAft>
                <a:spcPts val="0"/>
              </a:spcAft>
              <a:buClr>
                <a:srgbClr val="002060"/>
              </a:buClr>
              <a:buSzPts val="2400"/>
              <a:buNone/>
            </a:pPr>
            <a:r>
              <a:rPr b="1" lang="en-US" sz="2400">
                <a:solidFill>
                  <a:srgbClr val="002060"/>
                </a:solidFill>
              </a:rPr>
              <a:t>Credits:</a:t>
            </a:r>
            <a:endParaRPr/>
          </a:p>
          <a:p>
            <a:pPr indent="0" lvl="0" marL="0" rtl="0" algn="l">
              <a:lnSpc>
                <a:spcPct val="90000"/>
              </a:lnSpc>
              <a:spcBef>
                <a:spcPts val="1000"/>
              </a:spcBef>
              <a:spcAft>
                <a:spcPts val="0"/>
              </a:spcAft>
              <a:buClr>
                <a:schemeClr val="dk1"/>
              </a:buClr>
              <a:buSzPts val="1600"/>
              <a:buNone/>
            </a:pPr>
            <a:r>
              <a:rPr b="1" lang="en-US" sz="1600"/>
              <a:t>Slides:  </a:t>
            </a:r>
            <a:endParaRPr/>
          </a:p>
          <a:p>
            <a:pPr indent="0" lvl="0" marL="0" rtl="0" algn="l">
              <a:lnSpc>
                <a:spcPct val="100000"/>
              </a:lnSpc>
              <a:spcBef>
                <a:spcPts val="1000"/>
              </a:spcBef>
              <a:spcAft>
                <a:spcPts val="0"/>
              </a:spcAft>
              <a:buClr>
                <a:schemeClr val="dk1"/>
              </a:buClr>
              <a:buSzPts val="1600"/>
              <a:buNone/>
            </a:pPr>
            <a:r>
              <a:rPr lang="en-US" sz="1600"/>
              <a:t>Russanne Low, Ph.D., University of Nebraska-Lincoln, USA </a:t>
            </a:r>
            <a:endParaRPr/>
          </a:p>
          <a:p>
            <a:pPr indent="0" lvl="0" marL="0" rtl="0" algn="l">
              <a:lnSpc>
                <a:spcPct val="100000"/>
              </a:lnSpc>
              <a:spcBef>
                <a:spcPts val="1000"/>
              </a:spcBef>
              <a:spcAft>
                <a:spcPts val="0"/>
              </a:spcAft>
              <a:buClr>
                <a:schemeClr val="dk1"/>
              </a:buClr>
              <a:buSzPts val="1600"/>
              <a:buNone/>
            </a:pPr>
            <a:r>
              <a:rPr lang="en-US" sz="1600"/>
              <a:t>Rebecca Boger, Ph.D., Brooklyn College, NYC, USA</a:t>
            </a:r>
            <a:endParaRPr/>
          </a:p>
          <a:p>
            <a:pPr indent="0" lvl="0" marL="0" rtl="0" algn="l">
              <a:lnSpc>
                <a:spcPct val="90000"/>
              </a:lnSpc>
              <a:spcBef>
                <a:spcPts val="1000"/>
              </a:spcBef>
              <a:spcAft>
                <a:spcPts val="0"/>
              </a:spcAft>
              <a:buClr>
                <a:schemeClr val="dk1"/>
              </a:buClr>
              <a:buSzPts val="1600"/>
              <a:buNone/>
            </a:pPr>
            <a:r>
              <a:rPr b="1" lang="en-US" sz="1600"/>
              <a:t>Photos: </a:t>
            </a:r>
            <a:r>
              <a:rPr lang="en-US" sz="1600"/>
              <a:t>Russanne Low</a:t>
            </a:r>
            <a:endParaRPr/>
          </a:p>
          <a:p>
            <a:pPr indent="0" lvl="0" marL="0" rtl="0" algn="l">
              <a:lnSpc>
                <a:spcPct val="90000"/>
              </a:lnSpc>
              <a:spcBef>
                <a:spcPts val="1000"/>
              </a:spcBef>
              <a:spcAft>
                <a:spcPts val="0"/>
              </a:spcAft>
              <a:buClr>
                <a:schemeClr val="dk1"/>
              </a:buClr>
              <a:buSzPts val="1600"/>
              <a:buNone/>
            </a:pPr>
            <a:r>
              <a:rPr b="1" lang="en-US" sz="1600"/>
              <a:t>Art: </a:t>
            </a:r>
            <a:r>
              <a:rPr lang="en-US" sz="1600"/>
              <a:t>Jenn Glaser, </a:t>
            </a:r>
            <a:r>
              <a:rPr i="1" lang="en-US" sz="1600"/>
              <a:t>ScribeArts</a:t>
            </a:r>
            <a:endParaRPr/>
          </a:p>
          <a:p>
            <a:pPr indent="0" lvl="0" marL="0" rtl="0" algn="l">
              <a:lnSpc>
                <a:spcPct val="90000"/>
              </a:lnSpc>
              <a:spcBef>
                <a:spcPts val="1000"/>
              </a:spcBef>
              <a:spcAft>
                <a:spcPts val="0"/>
              </a:spcAft>
              <a:buClr>
                <a:schemeClr val="dk1"/>
              </a:buClr>
              <a:buSzPts val="1600"/>
              <a:buNone/>
            </a:pPr>
            <a:r>
              <a:rPr b="1" lang="en-US" sz="1600"/>
              <a:t>More Information:</a:t>
            </a:r>
            <a:endParaRPr/>
          </a:p>
          <a:p>
            <a:pPr indent="0" lvl="0" marL="0" rtl="0" algn="l">
              <a:lnSpc>
                <a:spcPct val="90000"/>
              </a:lnSpc>
              <a:spcBef>
                <a:spcPts val="1000"/>
              </a:spcBef>
              <a:spcAft>
                <a:spcPts val="0"/>
              </a:spcAft>
              <a:buClr>
                <a:schemeClr val="dk1"/>
              </a:buClr>
              <a:buSzPts val="1600"/>
              <a:buNone/>
            </a:pPr>
            <a:r>
              <a:rPr b="1" lang="en-US" sz="1600" u="sng">
                <a:solidFill>
                  <a:schemeClr val="hlink"/>
                </a:solidFill>
                <a:hlinkClick r:id="rId5"/>
              </a:rPr>
              <a:t>The GLOBE Program</a:t>
            </a:r>
            <a:r>
              <a:rPr b="1" lang="en-US" sz="1600"/>
              <a:t>, </a:t>
            </a:r>
            <a:r>
              <a:rPr b="1" lang="en-US" sz="1600" u="sng">
                <a:solidFill>
                  <a:schemeClr val="hlink"/>
                </a:solidFill>
                <a:hlinkClick r:id="rId6"/>
              </a:rPr>
              <a:t>NASA Earth Science </a:t>
            </a:r>
            <a:endParaRPr b="1" sz="1600"/>
          </a:p>
          <a:p>
            <a:pPr indent="0" lvl="0" marL="0" rtl="0" algn="l">
              <a:lnSpc>
                <a:spcPct val="90000"/>
              </a:lnSpc>
              <a:spcBef>
                <a:spcPts val="1000"/>
              </a:spcBef>
              <a:spcAft>
                <a:spcPts val="0"/>
              </a:spcAft>
              <a:buClr>
                <a:schemeClr val="dk1"/>
              </a:buClr>
              <a:buSzPts val="1600"/>
              <a:buNone/>
            </a:pPr>
            <a:r>
              <a:rPr b="1" lang="en-US" sz="1600" u="sng">
                <a:solidFill>
                  <a:schemeClr val="hlink"/>
                </a:solidFill>
                <a:hlinkClick r:id="rId7"/>
              </a:rPr>
              <a:t>NASA Global Climate Change: Vital Signs of the Planet</a:t>
            </a:r>
            <a:endParaRPr b="1" sz="1600"/>
          </a:p>
          <a:p>
            <a:pPr indent="0" lvl="0" marL="0" rtl="0" algn="l">
              <a:lnSpc>
                <a:spcPct val="90000"/>
              </a:lnSpc>
              <a:spcBef>
                <a:spcPts val="1000"/>
              </a:spcBef>
              <a:spcAft>
                <a:spcPts val="0"/>
              </a:spcAft>
              <a:buClr>
                <a:schemeClr val="dk1"/>
              </a:buClr>
              <a:buSzPts val="1600"/>
              <a:buNone/>
            </a:pPr>
            <a:r>
              <a:rPr b="1" lang="en-US" sz="1600"/>
              <a:t>The GLOBE Program is sponsored by these organizations: </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pic>
        <p:nvPicPr>
          <p:cNvPr descr="Logos for NASA, NOAA, NSF and the U.S. Department of State." id="646" name="Google Shape;646;p52"/>
          <p:cNvPicPr preferRelativeResize="0"/>
          <p:nvPr/>
        </p:nvPicPr>
        <p:blipFill rotWithShape="1">
          <a:blip r:embed="rId8">
            <a:alphaModFix/>
          </a:blip>
          <a:srcRect b="0" l="0" r="0" t="0"/>
          <a:stretch/>
        </p:blipFill>
        <p:spPr>
          <a:xfrm>
            <a:off x="3838129" y="5839630"/>
            <a:ext cx="2505227" cy="524283"/>
          </a:xfrm>
          <a:prstGeom prst="rect">
            <a:avLst/>
          </a:prstGeom>
          <a:noFill/>
          <a:ln>
            <a:noFill/>
          </a:ln>
        </p:spPr>
      </p:pic>
      <p:pic>
        <p:nvPicPr>
          <p:cNvPr descr="Banner: Water Salinity Protocol Using a Hydrometer" id="647" name="Google Shape;647;p52"/>
          <p:cNvPicPr preferRelativeResize="0"/>
          <p:nvPr>
            <p:ph idx="2" type="body"/>
          </p:nvPr>
        </p:nvPicPr>
        <p:blipFill rotWithShape="1">
          <a:blip r:embed="rId9">
            <a:alphaModFix/>
          </a:blip>
          <a:srcRect b="0" l="0" r="0" t="0"/>
          <a:stretch/>
        </p:blipFill>
        <p:spPr>
          <a:xfrm>
            <a:off x="1156136" y="13855"/>
            <a:ext cx="7987863" cy="1007884"/>
          </a:xfrm>
          <a:prstGeom prst="rect">
            <a:avLst/>
          </a:prstGeom>
          <a:noFill/>
          <a:ln>
            <a:noFill/>
          </a:ln>
        </p:spPr>
      </p:pic>
      <p:sp>
        <p:nvSpPr>
          <p:cNvPr id="648" name="Google Shape;648;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1257300" y="101726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b="1" lang="en-US" sz="2800">
                <a:solidFill>
                  <a:srgbClr val="000072"/>
                </a:solidFill>
                <a:latin typeface="Calibri"/>
                <a:ea typeface="Calibri"/>
                <a:cs typeface="Calibri"/>
                <a:sym typeface="Calibri"/>
              </a:rPr>
              <a:t>Why Collect Water Salinity Data?</a:t>
            </a:r>
            <a:br>
              <a:rPr b="1" lang="en-US">
                <a:solidFill>
                  <a:srgbClr val="000072"/>
                </a:solidFill>
              </a:rPr>
            </a:br>
            <a:endParaRPr/>
          </a:p>
        </p:txBody>
      </p:sp>
      <p:sp>
        <p:nvSpPr>
          <p:cNvPr id="136" name="Google Shape;136;p6"/>
          <p:cNvSpPr txBox="1"/>
          <p:nvPr>
            <p:ph idx="1" type="body"/>
          </p:nvPr>
        </p:nvSpPr>
        <p:spPr>
          <a:xfrm>
            <a:off x="1314449" y="1711453"/>
            <a:ext cx="7290707" cy="4351338"/>
          </a:xfrm>
          <a:prstGeom prst="rect">
            <a:avLst/>
          </a:prstGeom>
          <a:noFill/>
          <a:ln>
            <a:noFill/>
          </a:ln>
        </p:spPr>
        <p:txBody>
          <a:bodyPr anchorCtr="0" anchor="t" bIns="45700" lIns="91425" spcFirstLastPara="1" rIns="91425" wrap="square" tIns="45700">
            <a:normAutofit fontScale="62500" lnSpcReduction="20000"/>
          </a:bodyPr>
          <a:lstStyle/>
          <a:p>
            <a:pPr indent="-85725" lvl="0" marL="228600" rtl="0" algn="l">
              <a:lnSpc>
                <a:spcPct val="90000"/>
              </a:lnSpc>
              <a:spcBef>
                <a:spcPts val="0"/>
              </a:spcBef>
              <a:spcAft>
                <a:spcPts val="0"/>
              </a:spcAft>
              <a:buClr>
                <a:schemeClr val="dk1"/>
              </a:buClr>
              <a:buSzPct val="100000"/>
              <a:buNone/>
            </a:pPr>
            <a:r>
              <a:t/>
            </a:r>
            <a:endParaRPr b="1" sz="3600">
              <a:solidFill>
                <a:srgbClr val="000072"/>
              </a:solidFill>
            </a:endParaRPr>
          </a:p>
          <a:p>
            <a:pPr indent="-228600" lvl="0" marL="228600" rtl="0" algn="just">
              <a:lnSpc>
                <a:spcPct val="90000"/>
              </a:lnSpc>
              <a:spcBef>
                <a:spcPts val="1000"/>
              </a:spcBef>
              <a:spcAft>
                <a:spcPts val="0"/>
              </a:spcAft>
              <a:buClr>
                <a:schemeClr val="dk1"/>
              </a:buClr>
              <a:buSzPct val="100000"/>
              <a:buChar char="•"/>
            </a:pPr>
            <a:r>
              <a:rPr lang="en-US"/>
              <a:t>The salinity of water greatly affects what types of animals and plants can live there. All animals and plants have salts inside the cells of their bodies. The concentration of those salts is about one third that of seawater. Plants and animals in both fresh and salt water have special mechanisms to maintain a proper salt balance between their cells and their environment. Organisms adapted to one type of salinity environment cannot be moved into another without serious injury or death.</a:t>
            </a:r>
            <a:endParaRPr/>
          </a:p>
          <a:p>
            <a:pPr indent="-117475" lvl="0" marL="228600" rtl="0" algn="just">
              <a:lnSpc>
                <a:spcPct val="90000"/>
              </a:lnSpc>
              <a:spcBef>
                <a:spcPts val="1000"/>
              </a:spcBef>
              <a:spcAft>
                <a:spcPts val="0"/>
              </a:spcAft>
              <a:buClr>
                <a:schemeClr val="dk1"/>
              </a:buClr>
              <a:buSzPct val="100000"/>
              <a:buNone/>
            </a:pPr>
            <a:r>
              <a:t/>
            </a:r>
            <a:endParaRPr/>
          </a:p>
          <a:p>
            <a:pPr indent="-228600" lvl="0" marL="228600" rtl="0" algn="just">
              <a:lnSpc>
                <a:spcPct val="90000"/>
              </a:lnSpc>
              <a:spcBef>
                <a:spcPts val="1000"/>
              </a:spcBef>
              <a:spcAft>
                <a:spcPts val="0"/>
              </a:spcAft>
              <a:buClr>
                <a:schemeClr val="dk1"/>
              </a:buClr>
              <a:buSzPct val="100000"/>
              <a:buChar char="•"/>
            </a:pPr>
            <a:r>
              <a:rPr lang="en-US"/>
              <a:t>Scientists are interested in the long-term trends in salinity in estuaries. There are increasingly more demands on the fresh water that supplies estuaries, so they may be becoming more saline over time. </a:t>
            </a:r>
            <a:endParaRPr/>
          </a:p>
          <a:p>
            <a:pPr indent="-117475" lvl="0" marL="228600" rtl="0" algn="just">
              <a:lnSpc>
                <a:spcPct val="90000"/>
              </a:lnSpc>
              <a:spcBef>
                <a:spcPts val="1000"/>
              </a:spcBef>
              <a:spcAft>
                <a:spcPts val="0"/>
              </a:spcAft>
              <a:buClr>
                <a:schemeClr val="dk1"/>
              </a:buClr>
              <a:buSzPct val="100000"/>
              <a:buNone/>
            </a:pPr>
            <a:r>
              <a:t/>
            </a:r>
            <a:endParaRPr/>
          </a:p>
          <a:p>
            <a:pPr indent="-228600" lvl="0" marL="228600" rtl="0" algn="just">
              <a:lnSpc>
                <a:spcPct val="90000"/>
              </a:lnSpc>
              <a:spcBef>
                <a:spcPts val="1000"/>
              </a:spcBef>
              <a:spcAft>
                <a:spcPts val="0"/>
              </a:spcAft>
              <a:buClr>
                <a:schemeClr val="dk1"/>
              </a:buClr>
              <a:buSzPct val="100000"/>
              <a:buChar char="•"/>
            </a:pPr>
            <a:r>
              <a:rPr lang="en-US"/>
              <a:t>At ocean sites, we expect changes in salinity to be related to changes in temperature. An increase in temperature can cause an increase in evaporation. This results in an increase in salinity. Near the poles, however, an increase in temperature may cause an increase in the melting of fresh water ice and result in a decrease in salinity.</a:t>
            </a:r>
            <a:endParaRPr/>
          </a:p>
          <a:p>
            <a:pPr indent="-117475" lvl="0" marL="228600" rtl="0" algn="l">
              <a:lnSpc>
                <a:spcPct val="90000"/>
              </a:lnSpc>
              <a:spcBef>
                <a:spcPts val="1000"/>
              </a:spcBef>
              <a:spcAft>
                <a:spcPts val="0"/>
              </a:spcAft>
              <a:buClr>
                <a:schemeClr val="dk1"/>
              </a:buClr>
              <a:buSzPct val="100000"/>
              <a:buNone/>
            </a:pPr>
            <a:r>
              <a:t/>
            </a:r>
            <a:endParaRPr/>
          </a:p>
        </p:txBody>
      </p:sp>
      <p:pic>
        <p:nvPicPr>
          <p:cNvPr descr="Menu: Why collect water salinity data?" id="137" name="Google Shape;137;p6"/>
          <p:cNvPicPr preferRelativeResize="0"/>
          <p:nvPr/>
        </p:nvPicPr>
        <p:blipFill rotWithShape="1">
          <a:blip r:embed="rId3">
            <a:alphaModFix/>
          </a:blip>
          <a:srcRect b="0" l="0" r="0" t="0"/>
          <a:stretch/>
        </p:blipFill>
        <p:spPr>
          <a:xfrm>
            <a:off x="-1" y="-14290"/>
            <a:ext cx="1171519" cy="6872290"/>
          </a:xfrm>
          <a:prstGeom prst="rect">
            <a:avLst/>
          </a:prstGeom>
          <a:noFill/>
          <a:ln>
            <a:noFill/>
          </a:ln>
        </p:spPr>
      </p:pic>
      <p:pic>
        <p:nvPicPr>
          <p:cNvPr descr="Banner: Water Salinity Protocol Using a Hydrometer" id="138" name="Google Shape;138;p6"/>
          <p:cNvPicPr preferRelativeResize="0"/>
          <p:nvPr>
            <p:ph idx="2" type="body"/>
          </p:nvPr>
        </p:nvPicPr>
        <p:blipFill rotWithShape="1">
          <a:blip r:embed="rId4">
            <a:alphaModFix/>
          </a:blip>
          <a:srcRect b="0" l="0" r="0" t="0"/>
          <a:stretch/>
        </p:blipFill>
        <p:spPr>
          <a:xfrm>
            <a:off x="1171518" y="0"/>
            <a:ext cx="7972482" cy="1034024"/>
          </a:xfrm>
          <a:prstGeom prst="rect">
            <a:avLst/>
          </a:prstGeom>
          <a:noFill/>
          <a:ln>
            <a:noFill/>
          </a:ln>
        </p:spPr>
      </p:pic>
      <p:sp>
        <p:nvSpPr>
          <p:cNvPr id="139" name="Google Shape;139;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1257300" y="1030474"/>
            <a:ext cx="7886700" cy="8510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b="1" lang="en-US" sz="2800">
                <a:solidFill>
                  <a:srgbClr val="002060"/>
                </a:solidFill>
                <a:latin typeface="Calibri"/>
                <a:ea typeface="Calibri"/>
                <a:cs typeface="Calibri"/>
                <a:sym typeface="Calibri"/>
              </a:rPr>
              <a:t>Evaporation, Salt, and Climate Change</a:t>
            </a:r>
            <a:endParaRPr b="1" sz="2800">
              <a:solidFill>
                <a:srgbClr val="002060"/>
              </a:solidFill>
              <a:latin typeface="Calibri"/>
              <a:ea typeface="Calibri"/>
              <a:cs typeface="Calibri"/>
              <a:sym typeface="Calibri"/>
            </a:endParaRPr>
          </a:p>
        </p:txBody>
      </p:sp>
      <p:sp>
        <p:nvSpPr>
          <p:cNvPr id="146" name="Google Shape;146;p7"/>
          <p:cNvSpPr txBox="1"/>
          <p:nvPr>
            <p:ph idx="1" type="body"/>
          </p:nvPr>
        </p:nvSpPr>
        <p:spPr>
          <a:xfrm>
            <a:off x="1451804" y="1881517"/>
            <a:ext cx="3452706" cy="20670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None/>
            </a:pPr>
            <a:r>
              <a:rPr lang="en-US" sz="1400"/>
              <a:t>Recent studies have shown Earth's water cycle is speeding up in response to climate change, which affects global precipitation patterns. Currently, scientists study the water cycle by making inferences from measurements of how much water is discharged from rivers and by measuring precipitation and evaporation rates using satellites like NASA's Tropical Rainfall Measuring Mission. </a:t>
            </a:r>
            <a:br>
              <a:rPr lang="en-US" sz="1400"/>
            </a:br>
            <a:br>
              <a:rPr lang="en-US" sz="1400"/>
            </a:br>
            <a:r>
              <a:rPr lang="en-US" sz="1400"/>
              <a:t>About 80 percent of Earth's water cycle takes place over the ocean. By measuring ocean surface salinity, Aquarius tracks how the water cycle is changing in response to climate change</a:t>
            </a:r>
            <a:endParaRPr/>
          </a:p>
          <a:p>
            <a:pPr indent="0" lvl="0" marL="0" rtl="0" algn="l">
              <a:lnSpc>
                <a:spcPct val="90000"/>
              </a:lnSpc>
              <a:spcBef>
                <a:spcPts val="1000"/>
              </a:spcBef>
              <a:spcAft>
                <a:spcPts val="0"/>
              </a:spcAft>
              <a:buClr>
                <a:schemeClr val="dk1"/>
              </a:buClr>
              <a:buSzPts val="1400"/>
              <a:buNone/>
            </a:pPr>
            <a:r>
              <a:rPr lang="en-US" sz="1400"/>
              <a:t>Find out more about the role of the ocean’s salinity in ocean circulation and climate change here:</a:t>
            </a:r>
            <a:endParaRPr/>
          </a:p>
          <a:p>
            <a:pPr indent="0" lvl="0" marL="0" rtl="0" algn="l">
              <a:lnSpc>
                <a:spcPct val="90000"/>
              </a:lnSpc>
              <a:spcBef>
                <a:spcPts val="1000"/>
              </a:spcBef>
              <a:spcAft>
                <a:spcPts val="0"/>
              </a:spcAft>
              <a:buClr>
                <a:schemeClr val="dk1"/>
              </a:buClr>
              <a:buSzPts val="1400"/>
              <a:buNone/>
            </a:pPr>
            <a:r>
              <a:rPr lang="en-US" sz="1400" u="sng">
                <a:solidFill>
                  <a:schemeClr val="hlink"/>
                </a:solidFill>
                <a:hlinkClick r:id="rId3"/>
              </a:rPr>
              <a:t>Aquarius Satellite: Sea Surface Salinity from Space</a:t>
            </a:r>
            <a:endParaRPr sz="1400"/>
          </a:p>
        </p:txBody>
      </p:sp>
      <p:pic>
        <p:nvPicPr>
          <p:cNvPr descr="Menu: How your measurements can help" id="147" name="Google Shape;147;p7"/>
          <p:cNvPicPr preferRelativeResize="0"/>
          <p:nvPr/>
        </p:nvPicPr>
        <p:blipFill rotWithShape="1">
          <a:blip r:embed="rId4">
            <a:alphaModFix/>
          </a:blip>
          <a:srcRect b="0" l="0" r="0" t="0"/>
          <a:stretch/>
        </p:blipFill>
        <p:spPr>
          <a:xfrm>
            <a:off x="14288" y="-14288"/>
            <a:ext cx="1164430" cy="6829586"/>
          </a:xfrm>
          <a:prstGeom prst="rect">
            <a:avLst/>
          </a:prstGeom>
          <a:noFill/>
          <a:ln>
            <a:noFill/>
          </a:ln>
        </p:spPr>
      </p:pic>
      <p:pic>
        <p:nvPicPr>
          <p:cNvPr descr="Scientific visualization of ocean salinity as sensed remotely by the Aquarius satellite" id="148" name="Google Shape;148;p7"/>
          <p:cNvPicPr preferRelativeResize="0"/>
          <p:nvPr/>
        </p:nvPicPr>
        <p:blipFill rotWithShape="1">
          <a:blip r:embed="rId5">
            <a:alphaModFix/>
          </a:blip>
          <a:srcRect b="0" l="0" r="0" t="0"/>
          <a:stretch/>
        </p:blipFill>
        <p:spPr>
          <a:xfrm>
            <a:off x="5099014" y="1881517"/>
            <a:ext cx="3824015" cy="3482465"/>
          </a:xfrm>
          <a:prstGeom prst="rect">
            <a:avLst/>
          </a:prstGeom>
          <a:noFill/>
          <a:ln>
            <a:noFill/>
          </a:ln>
        </p:spPr>
      </p:pic>
      <p:sp>
        <p:nvSpPr>
          <p:cNvPr id="149" name="Google Shape;149;p7"/>
          <p:cNvSpPr txBox="1"/>
          <p:nvPr/>
        </p:nvSpPr>
        <p:spPr>
          <a:xfrm>
            <a:off x="5223163" y="5500255"/>
            <a:ext cx="36998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1"/>
                </a:solidFill>
                <a:latin typeface="Calibri"/>
                <a:ea typeface="Calibri"/>
                <a:cs typeface="Calibri"/>
                <a:sym typeface="Calibri"/>
              </a:rPr>
              <a:t>Scientific visualization of ocean salinity as sensed remotely by the Aquarius satellite. Source: NASA</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pic>
        <p:nvPicPr>
          <p:cNvPr descr="Banner: Water Salinity Protocol Using a Hydrometer" id="150" name="Google Shape;150;p7"/>
          <p:cNvPicPr preferRelativeResize="0"/>
          <p:nvPr>
            <p:ph idx="2" type="body"/>
          </p:nvPr>
        </p:nvPicPr>
        <p:blipFill rotWithShape="1">
          <a:blip r:embed="rId6">
            <a:alphaModFix/>
          </a:blip>
          <a:srcRect b="0" l="0" r="0" t="0"/>
          <a:stretch/>
        </p:blipFill>
        <p:spPr>
          <a:xfrm>
            <a:off x="1178719" y="-14288"/>
            <a:ext cx="7965282" cy="1058617"/>
          </a:xfrm>
          <a:prstGeom prst="rect">
            <a:avLst/>
          </a:prstGeom>
          <a:noFill/>
          <a:ln>
            <a:noFill/>
          </a:ln>
        </p:spPr>
      </p:pic>
      <p:sp>
        <p:nvSpPr>
          <p:cNvPr id="151" name="Google Shape;151;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type="title"/>
          </p:nvPr>
        </p:nvSpPr>
        <p:spPr>
          <a:xfrm>
            <a:off x="1178718" y="1030474"/>
            <a:ext cx="7886700" cy="7536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b="1" lang="en-US" sz="2800">
                <a:solidFill>
                  <a:srgbClr val="002060"/>
                </a:solidFill>
                <a:latin typeface="Calibri"/>
                <a:ea typeface="Calibri"/>
                <a:cs typeface="Calibri"/>
                <a:sym typeface="Calibri"/>
              </a:rPr>
              <a:t>Example of Salt Lake: Lake Natron, Tanzania</a:t>
            </a:r>
            <a:endParaRPr b="1" sz="2800">
              <a:solidFill>
                <a:srgbClr val="002060"/>
              </a:solidFill>
              <a:latin typeface="Calibri"/>
              <a:ea typeface="Calibri"/>
              <a:cs typeface="Calibri"/>
              <a:sym typeface="Calibri"/>
            </a:endParaRPr>
          </a:p>
        </p:txBody>
      </p:sp>
      <p:sp>
        <p:nvSpPr>
          <p:cNvPr id="158" name="Google Shape;158;p8"/>
          <p:cNvSpPr txBox="1"/>
          <p:nvPr>
            <p:ph idx="1" type="body"/>
          </p:nvPr>
        </p:nvSpPr>
        <p:spPr>
          <a:xfrm>
            <a:off x="1246258" y="1620305"/>
            <a:ext cx="4143160" cy="435133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1400"/>
              <a:buNone/>
            </a:pPr>
            <a:r>
              <a:t/>
            </a:r>
            <a:endParaRPr sz="1400"/>
          </a:p>
          <a:p>
            <a:pPr indent="0" lvl="0" marL="0" rtl="0" algn="just">
              <a:lnSpc>
                <a:spcPct val="90000"/>
              </a:lnSpc>
              <a:spcBef>
                <a:spcPts val="1000"/>
              </a:spcBef>
              <a:spcAft>
                <a:spcPts val="0"/>
              </a:spcAft>
              <a:buClr>
                <a:schemeClr val="dk1"/>
              </a:buClr>
              <a:buSzPts val="1400"/>
              <a:buNone/>
            </a:pPr>
            <a:r>
              <a:rPr lang="en-US" sz="1400"/>
              <a:t>The salinity of a water body increases when evaporation exceeds water input, so salinity can tell us about hydrology as well as changes in climate. Salinity also plays a role in the ecology of a lake. This image of the southern half of Lake Natron shows the characteristic colors of lakes where very high evaporation occurs. As water evaporates during the dry season, salinity levels increase to the point that salt-loving organisms begin to thrive. Salt-loving organisms include some cyanobacteria, tiny bacteria that grow in water and make their own food with photosynthesis as plants do. The red pigment in the cyanobacteria produce the deep reds of the open water of the lake, and orange colors of the shallow parts of the lake. In the inset, numerous, near-white salt-crust “rafts” pepper the shallowest parts of the lake. Bright white clouds are also visible just right of center and on the top margin. The lake is quite shallow, less than three meters deep, and varies in width depending on its water level. In this image, the lake is about ten kilometers wide. </a:t>
            </a:r>
            <a:endParaRPr/>
          </a:p>
        </p:txBody>
      </p:sp>
      <p:pic>
        <p:nvPicPr>
          <p:cNvPr descr="Menu: How your measurements can help" id="159" name="Google Shape;159;p8"/>
          <p:cNvPicPr preferRelativeResize="0"/>
          <p:nvPr/>
        </p:nvPicPr>
        <p:blipFill rotWithShape="1">
          <a:blip r:embed="rId3">
            <a:alphaModFix/>
          </a:blip>
          <a:srcRect b="0" l="0" r="0" t="0"/>
          <a:stretch/>
        </p:blipFill>
        <p:spPr>
          <a:xfrm>
            <a:off x="14288" y="-14288"/>
            <a:ext cx="1164430" cy="6829586"/>
          </a:xfrm>
          <a:prstGeom prst="rect">
            <a:avLst/>
          </a:prstGeom>
          <a:noFill/>
          <a:ln>
            <a:noFill/>
          </a:ln>
        </p:spPr>
      </p:pic>
      <p:pic>
        <p:nvPicPr>
          <p:cNvPr descr="Satellite image of Lake Natron. The image is labeled to show where the water is. On the edge of the water, salt crust is visible, as well as a delta and mudflats. " id="160" name="Google Shape;160;p8"/>
          <p:cNvPicPr preferRelativeResize="0"/>
          <p:nvPr/>
        </p:nvPicPr>
        <p:blipFill rotWithShape="1">
          <a:blip r:embed="rId4">
            <a:alphaModFix/>
          </a:blip>
          <a:srcRect b="0" l="0" r="0" t="0"/>
          <a:stretch/>
        </p:blipFill>
        <p:spPr>
          <a:xfrm>
            <a:off x="5566687" y="2000558"/>
            <a:ext cx="3259438" cy="2440060"/>
          </a:xfrm>
          <a:prstGeom prst="rect">
            <a:avLst/>
          </a:prstGeom>
          <a:noFill/>
          <a:ln>
            <a:noFill/>
          </a:ln>
        </p:spPr>
      </p:pic>
      <p:sp>
        <p:nvSpPr>
          <p:cNvPr id="161" name="Google Shape;161;p8"/>
          <p:cNvSpPr txBox="1"/>
          <p:nvPr/>
        </p:nvSpPr>
        <p:spPr>
          <a:xfrm>
            <a:off x="5566687" y="4585266"/>
            <a:ext cx="314970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Image and Text: NASA Earth Observatory</a:t>
            </a:r>
            <a:endParaRPr i="1" sz="1400">
              <a:solidFill>
                <a:schemeClr val="dk1"/>
              </a:solidFill>
              <a:latin typeface="Calibri"/>
              <a:ea typeface="Calibri"/>
              <a:cs typeface="Calibri"/>
              <a:sym typeface="Calibri"/>
            </a:endParaRPr>
          </a:p>
        </p:txBody>
      </p:sp>
      <p:pic>
        <p:nvPicPr>
          <p:cNvPr descr="Banner: Water Salinity Protocol Using a Hydrometer" id="162" name="Google Shape;162;p8"/>
          <p:cNvPicPr preferRelativeResize="0"/>
          <p:nvPr/>
        </p:nvPicPr>
        <p:blipFill rotWithShape="1">
          <a:blip r:embed="rId5">
            <a:alphaModFix/>
          </a:blip>
          <a:srcRect b="0" l="0" r="0" t="0"/>
          <a:stretch/>
        </p:blipFill>
        <p:spPr>
          <a:xfrm>
            <a:off x="1178719" y="-14288"/>
            <a:ext cx="7965282" cy="1058617"/>
          </a:xfrm>
          <a:prstGeom prst="rect">
            <a:avLst/>
          </a:prstGeom>
          <a:noFill/>
          <a:ln>
            <a:noFill/>
          </a:ln>
        </p:spPr>
      </p:pic>
      <p:sp>
        <p:nvSpPr>
          <p:cNvPr id="163" name="Google Shape;16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1178718" y="1030474"/>
            <a:ext cx="7886700" cy="7536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b="1" lang="en-US" sz="2800">
                <a:solidFill>
                  <a:srgbClr val="002060"/>
                </a:solidFill>
                <a:latin typeface="Calibri"/>
                <a:ea typeface="Calibri"/>
                <a:cs typeface="Calibri"/>
                <a:sym typeface="Calibri"/>
              </a:rPr>
              <a:t>Let’s test your knowledge so far! Question 1</a:t>
            </a:r>
            <a:endParaRPr b="1" sz="2800">
              <a:solidFill>
                <a:srgbClr val="002060"/>
              </a:solidFill>
              <a:latin typeface="Calibri"/>
              <a:ea typeface="Calibri"/>
              <a:cs typeface="Calibri"/>
              <a:sym typeface="Calibri"/>
            </a:endParaRPr>
          </a:p>
        </p:txBody>
      </p:sp>
      <p:pic>
        <p:nvPicPr>
          <p:cNvPr descr="Menu: How your measurements can help" id="170" name="Google Shape;170;p9"/>
          <p:cNvPicPr preferRelativeResize="0"/>
          <p:nvPr/>
        </p:nvPicPr>
        <p:blipFill rotWithShape="1">
          <a:blip r:embed="rId3">
            <a:alphaModFix/>
          </a:blip>
          <a:srcRect b="0" l="0" r="0" t="0"/>
          <a:stretch/>
        </p:blipFill>
        <p:spPr>
          <a:xfrm>
            <a:off x="14288" y="-14288"/>
            <a:ext cx="1164430" cy="6829586"/>
          </a:xfrm>
          <a:prstGeom prst="rect">
            <a:avLst/>
          </a:prstGeom>
          <a:noFill/>
          <a:ln>
            <a:noFill/>
          </a:ln>
        </p:spPr>
      </p:pic>
      <p:sp>
        <p:nvSpPr>
          <p:cNvPr id="171" name="Google Shape;171;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Water Salinity Protocol Using a Hydrometer" id="172" name="Google Shape;172;p9"/>
          <p:cNvPicPr preferRelativeResize="0"/>
          <p:nvPr>
            <p:ph idx="2" type="body"/>
          </p:nvPr>
        </p:nvPicPr>
        <p:blipFill rotWithShape="1">
          <a:blip r:embed="rId4">
            <a:alphaModFix/>
          </a:blip>
          <a:srcRect b="0" l="0" r="0" t="0"/>
          <a:stretch/>
        </p:blipFill>
        <p:spPr>
          <a:xfrm>
            <a:off x="1145753" y="0"/>
            <a:ext cx="8035866" cy="983673"/>
          </a:xfrm>
          <a:prstGeom prst="rect">
            <a:avLst/>
          </a:prstGeom>
          <a:noFill/>
          <a:ln>
            <a:noFill/>
          </a:ln>
        </p:spPr>
      </p:pic>
      <p:sp>
        <p:nvSpPr>
          <p:cNvPr id="173" name="Google Shape;173;p9"/>
          <p:cNvSpPr txBox="1"/>
          <p:nvPr>
            <p:ph idx="1" type="body"/>
          </p:nvPr>
        </p:nvSpPr>
        <p:spPr>
          <a:xfrm>
            <a:off x="1445078" y="1784164"/>
            <a:ext cx="660490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True or False: </a:t>
            </a:r>
            <a:r>
              <a:rPr lang="en-US"/>
              <a:t>Saline water can hold more oxygen than fresh water at the same pressure and temperature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2016-05-22T03:23:47Z</dcterms:created>
  <dc:creator>rusty low</dc:creator>
</cp:coreProperties>
</file>