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48"/>
  </p:notesMasterIdLst>
  <p:sldIdLst>
    <p:sldId id="256" r:id="rId2"/>
    <p:sldId id="266" r:id="rId3"/>
    <p:sldId id="269" r:id="rId4"/>
    <p:sldId id="271" r:id="rId5"/>
    <p:sldId id="272" r:id="rId6"/>
    <p:sldId id="276" r:id="rId7"/>
    <p:sldId id="259" r:id="rId8"/>
    <p:sldId id="260" r:id="rId9"/>
    <p:sldId id="273" r:id="rId10"/>
    <p:sldId id="274" r:id="rId11"/>
    <p:sldId id="292" r:id="rId12"/>
    <p:sldId id="293" r:id="rId13"/>
    <p:sldId id="294" r:id="rId14"/>
    <p:sldId id="295" r:id="rId15"/>
    <p:sldId id="296" r:id="rId16"/>
    <p:sldId id="297" r:id="rId17"/>
    <p:sldId id="261" r:id="rId18"/>
    <p:sldId id="275" r:id="rId19"/>
    <p:sldId id="277" r:id="rId20"/>
    <p:sldId id="278" r:id="rId21"/>
    <p:sldId id="280" r:id="rId22"/>
    <p:sldId id="291" r:id="rId23"/>
    <p:sldId id="279" r:id="rId24"/>
    <p:sldId id="281" r:id="rId25"/>
    <p:sldId id="282" r:id="rId26"/>
    <p:sldId id="284" r:id="rId27"/>
    <p:sldId id="283" r:id="rId28"/>
    <p:sldId id="302" r:id="rId29"/>
    <p:sldId id="303" r:id="rId30"/>
    <p:sldId id="306" r:id="rId31"/>
    <p:sldId id="304" r:id="rId32"/>
    <p:sldId id="305" r:id="rId33"/>
    <p:sldId id="298" r:id="rId34"/>
    <p:sldId id="299" r:id="rId35"/>
    <p:sldId id="300" r:id="rId36"/>
    <p:sldId id="301" r:id="rId37"/>
    <p:sldId id="262" r:id="rId38"/>
    <p:sldId id="285" r:id="rId39"/>
    <p:sldId id="286" r:id="rId40"/>
    <p:sldId id="263" r:id="rId41"/>
    <p:sldId id="287" r:id="rId42"/>
    <p:sldId id="288" r:id="rId43"/>
    <p:sldId id="264" r:id="rId44"/>
    <p:sldId id="289" r:id="rId45"/>
    <p:sldId id="265" r:id="rId46"/>
    <p:sldId id="290"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5"/>
    <p:restoredTop sz="94652" autoAdjust="0"/>
  </p:normalViewPr>
  <p:slideViewPr>
    <p:cSldViewPr snapToGrid="0" snapToObjects="1">
      <p:cViewPr varScale="1">
        <p:scale>
          <a:sx n="82" d="100"/>
          <a:sy n="82" d="100"/>
        </p:scale>
        <p:origin x="84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DD8C34-D86C-324C-8C3B-6CF87D6DDE9F}" type="datetimeFigureOut">
              <a:rPr lang="en-US" smtClean="0"/>
              <a:t>8/23/2018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E889E1-2DC5-2547-A008-C861092F8542}" type="slidenum">
              <a:rPr lang="en-US" smtClean="0"/>
              <a:t>‹#›</a:t>
            </a:fld>
            <a:endParaRPr lang="en-US"/>
          </a:p>
        </p:txBody>
      </p:sp>
    </p:spTree>
    <p:extLst>
      <p:ext uri="{BB962C8B-B14F-4D97-AF65-F5344CB8AC3E}">
        <p14:creationId xmlns:p14="http://schemas.microsoft.com/office/powerpoint/2010/main" val="2045136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E889E1-2DC5-2547-A008-C861092F8542}" type="slidenum">
              <a:rPr lang="en-US" smtClean="0"/>
              <a:t>0</a:t>
            </a:fld>
            <a:endParaRPr lang="en-US"/>
          </a:p>
        </p:txBody>
      </p:sp>
    </p:spTree>
    <p:extLst>
      <p:ext uri="{BB962C8B-B14F-4D97-AF65-F5344CB8AC3E}">
        <p14:creationId xmlns:p14="http://schemas.microsoft.com/office/powerpoint/2010/main" val="2136376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E889E1-2DC5-2547-A008-C861092F8542}" type="slidenum">
              <a:rPr lang="en-US" smtClean="0"/>
              <a:t>1</a:t>
            </a:fld>
            <a:endParaRPr lang="en-US"/>
          </a:p>
        </p:txBody>
      </p:sp>
    </p:spTree>
    <p:extLst>
      <p:ext uri="{BB962C8B-B14F-4D97-AF65-F5344CB8AC3E}">
        <p14:creationId xmlns:p14="http://schemas.microsoft.com/office/powerpoint/2010/main" val="662779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E889E1-2DC5-2547-A008-C861092F8542}" type="slidenum">
              <a:rPr lang="en-US" smtClean="0"/>
              <a:t>22</a:t>
            </a:fld>
            <a:endParaRPr lang="en-US"/>
          </a:p>
        </p:txBody>
      </p:sp>
    </p:spTree>
    <p:extLst>
      <p:ext uri="{BB962C8B-B14F-4D97-AF65-F5344CB8AC3E}">
        <p14:creationId xmlns:p14="http://schemas.microsoft.com/office/powerpoint/2010/main" val="3888802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E889E1-2DC5-2547-A008-C861092F8542}" type="slidenum">
              <a:rPr lang="en-US" smtClean="0"/>
              <a:t>23</a:t>
            </a:fld>
            <a:endParaRPr lang="en-US"/>
          </a:p>
        </p:txBody>
      </p:sp>
    </p:spTree>
    <p:extLst>
      <p:ext uri="{BB962C8B-B14F-4D97-AF65-F5344CB8AC3E}">
        <p14:creationId xmlns:p14="http://schemas.microsoft.com/office/powerpoint/2010/main" val="47418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E889E1-2DC5-2547-A008-C861092F8542}" type="slidenum">
              <a:rPr lang="en-US" smtClean="0"/>
              <a:t>30</a:t>
            </a:fld>
            <a:endParaRPr lang="en-US"/>
          </a:p>
        </p:txBody>
      </p:sp>
    </p:spTree>
    <p:extLst>
      <p:ext uri="{BB962C8B-B14F-4D97-AF65-F5344CB8AC3E}">
        <p14:creationId xmlns:p14="http://schemas.microsoft.com/office/powerpoint/2010/main" val="2889651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411B07-45F6-024D-BD73-3F1D4498640A}" type="datetime1">
              <a:rPr lang="en-US" smtClean="0"/>
              <a:t>8/23/2018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E70963-1958-454F-9C92-D1B289902E79}" type="slidenum">
              <a:rPr lang="en-US" smtClean="0"/>
              <a:t>‹#›</a:t>
            </a:fld>
            <a:endParaRPr lang="en-US" dirty="0"/>
          </a:p>
        </p:txBody>
      </p:sp>
    </p:spTree>
    <p:extLst>
      <p:ext uri="{BB962C8B-B14F-4D97-AF65-F5344CB8AC3E}">
        <p14:creationId xmlns:p14="http://schemas.microsoft.com/office/powerpoint/2010/main" val="1610858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5D7D0C-C470-B84F-AD4A-6AA1CCCA95CA}" type="datetime1">
              <a:rPr lang="en-US" smtClean="0"/>
              <a:t>8/23/2018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E70963-1958-454F-9C92-D1B289902E79}" type="slidenum">
              <a:rPr lang="en-US" smtClean="0"/>
              <a:t>‹#›</a:t>
            </a:fld>
            <a:endParaRPr lang="en-US" dirty="0"/>
          </a:p>
        </p:txBody>
      </p:sp>
    </p:spTree>
    <p:extLst>
      <p:ext uri="{BB962C8B-B14F-4D97-AF65-F5344CB8AC3E}">
        <p14:creationId xmlns:p14="http://schemas.microsoft.com/office/powerpoint/2010/main" val="136712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E0979B-8F27-DC40-9B0B-746BFAE716E3}" type="datetime1">
              <a:rPr lang="en-US" smtClean="0"/>
              <a:t>8/23/2018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E70963-1958-454F-9C92-D1B289902E79}" type="slidenum">
              <a:rPr lang="en-US" smtClean="0"/>
              <a:t>‹#›</a:t>
            </a:fld>
            <a:endParaRPr lang="en-US" dirty="0"/>
          </a:p>
        </p:txBody>
      </p:sp>
    </p:spTree>
    <p:extLst>
      <p:ext uri="{BB962C8B-B14F-4D97-AF65-F5344CB8AC3E}">
        <p14:creationId xmlns:p14="http://schemas.microsoft.com/office/powerpoint/2010/main" val="2063120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AFC294-FCEE-1A43-BC4F-FF02293D74A2}" type="datetime1">
              <a:rPr lang="en-US" smtClean="0"/>
              <a:t>8/23/2018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E70963-1958-454F-9C92-D1B289902E79}" type="slidenum">
              <a:rPr lang="en-US" smtClean="0"/>
              <a:t>‹#›</a:t>
            </a:fld>
            <a:endParaRPr lang="en-US" dirty="0"/>
          </a:p>
        </p:txBody>
      </p:sp>
    </p:spTree>
    <p:extLst>
      <p:ext uri="{BB962C8B-B14F-4D97-AF65-F5344CB8AC3E}">
        <p14:creationId xmlns:p14="http://schemas.microsoft.com/office/powerpoint/2010/main" val="373849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7D69F6-60DD-FC49-BDB7-44E64676B53B}" type="datetime1">
              <a:rPr lang="en-US" smtClean="0"/>
              <a:t>8/23/2018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E70963-1958-454F-9C92-D1B289902E79}" type="slidenum">
              <a:rPr lang="en-US" smtClean="0"/>
              <a:t>‹#›</a:t>
            </a:fld>
            <a:endParaRPr lang="en-US" dirty="0"/>
          </a:p>
        </p:txBody>
      </p:sp>
    </p:spTree>
    <p:extLst>
      <p:ext uri="{BB962C8B-B14F-4D97-AF65-F5344CB8AC3E}">
        <p14:creationId xmlns:p14="http://schemas.microsoft.com/office/powerpoint/2010/main" val="1906358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A56EE6-FCD8-544D-ACA6-FA74047283EB}" type="datetime1">
              <a:rPr lang="en-US" smtClean="0"/>
              <a:t>8/23/2018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E70963-1958-454F-9C92-D1B289902E79}" type="slidenum">
              <a:rPr lang="en-US" smtClean="0"/>
              <a:t>‹#›</a:t>
            </a:fld>
            <a:endParaRPr lang="en-US" dirty="0"/>
          </a:p>
        </p:txBody>
      </p:sp>
    </p:spTree>
    <p:extLst>
      <p:ext uri="{BB962C8B-B14F-4D97-AF65-F5344CB8AC3E}">
        <p14:creationId xmlns:p14="http://schemas.microsoft.com/office/powerpoint/2010/main" val="1852729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496AAE-1046-514F-B600-A22F864A2893}" type="datetime1">
              <a:rPr lang="en-US" smtClean="0"/>
              <a:t>8/23/2018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2E70963-1958-454F-9C92-D1B289902E79}" type="slidenum">
              <a:rPr lang="en-US" smtClean="0"/>
              <a:t>‹#›</a:t>
            </a:fld>
            <a:endParaRPr lang="en-US" dirty="0"/>
          </a:p>
        </p:txBody>
      </p:sp>
    </p:spTree>
    <p:extLst>
      <p:ext uri="{BB962C8B-B14F-4D97-AF65-F5344CB8AC3E}">
        <p14:creationId xmlns:p14="http://schemas.microsoft.com/office/powerpoint/2010/main" val="309925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40CD79-7F79-4148-B7A1-BF2C483DDEEE}" type="datetime1">
              <a:rPr lang="en-US" smtClean="0"/>
              <a:t>8/23/2018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2E70963-1958-454F-9C92-D1B289902E79}" type="slidenum">
              <a:rPr lang="en-US" smtClean="0"/>
              <a:t>‹#›</a:t>
            </a:fld>
            <a:endParaRPr lang="en-US" dirty="0"/>
          </a:p>
        </p:txBody>
      </p:sp>
    </p:spTree>
    <p:extLst>
      <p:ext uri="{BB962C8B-B14F-4D97-AF65-F5344CB8AC3E}">
        <p14:creationId xmlns:p14="http://schemas.microsoft.com/office/powerpoint/2010/main" val="1275227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AB52B7-B900-F540-8E1C-734700E4A32B}" type="datetime1">
              <a:rPr lang="en-US" smtClean="0"/>
              <a:t>8/23/2018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2E70963-1958-454F-9C92-D1B289902E79}" type="slidenum">
              <a:rPr lang="en-US" smtClean="0"/>
              <a:t>‹#›</a:t>
            </a:fld>
            <a:endParaRPr lang="en-US" dirty="0"/>
          </a:p>
        </p:txBody>
      </p:sp>
    </p:spTree>
    <p:extLst>
      <p:ext uri="{BB962C8B-B14F-4D97-AF65-F5344CB8AC3E}">
        <p14:creationId xmlns:p14="http://schemas.microsoft.com/office/powerpoint/2010/main" val="868316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45FAD1-2DEE-6F46-AA0F-3DF851ED4E34}" type="datetime1">
              <a:rPr lang="en-US" smtClean="0"/>
              <a:t>8/23/2018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E70963-1958-454F-9C92-D1B289902E79}" type="slidenum">
              <a:rPr lang="en-US" smtClean="0"/>
              <a:t>‹#›</a:t>
            </a:fld>
            <a:endParaRPr lang="en-US" dirty="0"/>
          </a:p>
        </p:txBody>
      </p:sp>
    </p:spTree>
    <p:extLst>
      <p:ext uri="{BB962C8B-B14F-4D97-AF65-F5344CB8AC3E}">
        <p14:creationId xmlns:p14="http://schemas.microsoft.com/office/powerpoint/2010/main" val="1644975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24B496-9A41-424B-BDE4-2A7187AC40BD}" type="datetime1">
              <a:rPr lang="en-US" smtClean="0"/>
              <a:t>8/23/2018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E70963-1958-454F-9C92-D1B289902E79}" type="slidenum">
              <a:rPr lang="en-US" smtClean="0"/>
              <a:t>‹#›</a:t>
            </a:fld>
            <a:endParaRPr lang="en-US" dirty="0"/>
          </a:p>
        </p:txBody>
      </p:sp>
    </p:spTree>
    <p:extLst>
      <p:ext uri="{BB962C8B-B14F-4D97-AF65-F5344CB8AC3E}">
        <p14:creationId xmlns:p14="http://schemas.microsoft.com/office/powerpoint/2010/main" val="395849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CE6F81-68EC-8549-896D-B7F090C86175}" type="datetime1">
              <a:rPr lang="en-US" smtClean="0"/>
              <a:t>8/23/2018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E70963-1958-454F-9C92-D1B289902E79}" type="slidenum">
              <a:rPr lang="en-US" smtClean="0"/>
              <a:t>‹#›</a:t>
            </a:fld>
            <a:endParaRPr lang="en-US" dirty="0"/>
          </a:p>
        </p:txBody>
      </p:sp>
    </p:spTree>
    <p:extLst>
      <p:ext uri="{BB962C8B-B14F-4D97-AF65-F5344CB8AC3E}">
        <p14:creationId xmlns:p14="http://schemas.microsoft.com/office/powerpoint/2010/main" val="15308184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4.jpg"/><Relationship Id="rId1" Type="http://schemas.openxmlformats.org/officeDocument/2006/relationships/slideLayout" Target="../slideLayouts/slideLayout4.xml"/><Relationship Id="rId5" Type="http://schemas.openxmlformats.org/officeDocument/2006/relationships/hyperlink" Target="http://www.jpl.nasa.gov/news/news.php?feature=4795" TargetMode="Externa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hyperlink" Target="http://www.globe.gov/do-globe/globe-teachers-guide/instruments#http:/www.globe.gov/documents/10157/21dc2a21-f1d2-417e-a2d1-b9f6ec527f04" TargetMode="External"/><Relationship Id="rId4" Type="http://schemas.openxmlformats.org/officeDocument/2006/relationships/hyperlink" Target="http://www.globe.gov/documents/10157/380993/Tool+Ki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hyperlink" Target="http://www.globe.gov/documents/11865/0cf18ded-a3df-431d-ad72-b310970b1781" TargetMode="External"/><Relationship Id="rId2" Type="http://schemas.openxmlformats.org/officeDocument/2006/relationships/image" Target="../media/image18.jpg"/><Relationship Id="rId1" Type="http://schemas.openxmlformats.org/officeDocument/2006/relationships/slideLayout" Target="../slideLayouts/slideLayout4.xml"/><Relationship Id="rId6" Type="http://schemas.openxmlformats.org/officeDocument/2006/relationships/hyperlink" Target="http://www.globe.gov/documents/348614/ff1147e1-6ae3-4eb1-b38c-20021910c0a8" TargetMode="External"/><Relationship Id="rId5" Type="http://schemas.openxmlformats.org/officeDocument/2006/relationships/hyperlink" Target="https://www.globe.gov/documents/11865/dc5565c1-cf93-46e0-925a-af60463fb72d" TargetMode="External"/><Relationship Id="rId4" Type="http://schemas.openxmlformats.org/officeDocument/2006/relationships/hyperlink" Target="http://www.globe.gov/documents/11865/26f37835-c82a-4418-906d-23ec9f6c64a9"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4.jpg"/><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5" Type="http://schemas.openxmlformats.org/officeDocument/2006/relationships/image" Target="../media/image10.jpg"/><Relationship Id="rId4" Type="http://schemas.openxmlformats.org/officeDocument/2006/relationships/hyperlink" Target="http://www.globe.gov/documents/11865/26f37835-c82a-4418-906d-23ec9f6c64a9"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8.jp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29.jpg"/></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5.jpg"/><Relationship Id="rId7" Type="http://schemas.openxmlformats.org/officeDocument/2006/relationships/hyperlink" Target="https://itunes.apple.com/us/app/globe-data-entry/id980592274?ls=1&amp;mt=8" TargetMode="External"/><Relationship Id="rId2" Type="http://schemas.openxmlformats.org/officeDocument/2006/relationships/image" Target="../media/image34.jpg"/><Relationship Id="rId1" Type="http://schemas.openxmlformats.org/officeDocument/2006/relationships/slideLayout" Target="../slideLayouts/slideLayout4.xml"/><Relationship Id="rId6" Type="http://schemas.openxmlformats.org/officeDocument/2006/relationships/hyperlink" Target="https://play.google.com/store/apps/details?id=gov.nasa.globe.deapp&amp;hl=en" TargetMode="External"/><Relationship Id="rId5" Type="http://schemas.openxmlformats.org/officeDocument/2006/relationships/hyperlink" Target="mailto:DATA@GLOBE.GOV" TargetMode="External"/><Relationship Id="rId4" Type="http://schemas.openxmlformats.org/officeDocument/2006/relationships/hyperlink" Target="https://www.globe.gov/home?p_p_id=58&amp;p_p_lifecycle=0&amp;p_p_state=maximized&amp;p_p_mode=view&amp;p_p_col_id=column-2&amp;p_p_col_count=2&amp;_58_enter_data=1&amp;saveLastPath=0&amp;_58_struts_action=/login/login&amp;_58_redirect=https://data.globe.gov"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4.xml"/><Relationship Id="rId6" Type="http://schemas.openxmlformats.org/officeDocument/2006/relationships/hyperlink" Target="http://www.globe.gov/documents/10157/7349361/Viz+tutorial.pdf" TargetMode="External"/><Relationship Id="rId5" Type="http://schemas.openxmlformats.org/officeDocument/2006/relationships/image" Target="../media/image41.jpg"/><Relationship Id="rId4" Type="http://schemas.openxmlformats.org/officeDocument/2006/relationships/hyperlink" Target="http://vis.globe.gov/GLOB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4.xml"/><Relationship Id="rId4" Type="http://schemas.openxmlformats.org/officeDocument/2006/relationships/image" Target="../media/image42.jpg"/></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hyperlink" Target="http://climate.nasa.gov/" TargetMode="External"/><Relationship Id="rId3" Type="http://schemas.openxmlformats.org/officeDocument/2006/relationships/image" Target="../media/image46.jpg"/><Relationship Id="rId7" Type="http://schemas.openxmlformats.org/officeDocument/2006/relationships/hyperlink" Target="http://www.nasa.gov/topics/earth/index.html" TargetMode="External"/><Relationship Id="rId2" Type="http://schemas.openxmlformats.org/officeDocument/2006/relationships/image" Target="../media/image45.jpg"/><Relationship Id="rId1" Type="http://schemas.openxmlformats.org/officeDocument/2006/relationships/slideLayout" Target="../slideLayouts/slideLayout4.xml"/><Relationship Id="rId6" Type="http://schemas.openxmlformats.org/officeDocument/2006/relationships/hyperlink" Target="http://www.globe.gov/" TargetMode="External"/><Relationship Id="rId5" Type="http://schemas.openxmlformats.org/officeDocument/2006/relationships/hyperlink" Target="mailto:help@globe.gov" TargetMode="External"/><Relationship Id="rId4" Type="http://schemas.openxmlformats.org/officeDocument/2006/relationships/hyperlink" Target="https://docs.google.com/forms/d/1nF4DOebsUPFN2I3Sl73HZkrN_BzFnjAgCBdAQAt_E0I/viewform?c=0&amp;w=1" TargetMode="External"/><Relationship Id="rId9"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4.jpg"/><Relationship Id="rId1" Type="http://schemas.openxmlformats.org/officeDocument/2006/relationships/slideLayout" Target="../slideLayouts/slideLayout4.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04779"/>
            <a:ext cx="7772400" cy="2387600"/>
          </a:xfrm>
        </p:spPr>
        <p:txBody>
          <a:bodyPr/>
          <a:lstStyle/>
          <a:p>
            <a:r>
              <a:rPr lang="en-US" dirty="0"/>
              <a:t>Slide One</a:t>
            </a:r>
          </a:p>
        </p:txBody>
      </p:sp>
      <p:pic>
        <p:nvPicPr>
          <p:cNvPr id="6" name="Picture 5" descr="Banner: Hydrosphere, Water Temperature Protocol.">
            <a:extLst>
              <a:ext uri="{FF2B5EF4-FFF2-40B4-BE49-F238E27FC236}">
                <a16:creationId xmlns:a16="http://schemas.microsoft.com/office/drawing/2014/main" id="{E845AF4D-CBED-4639-9211-CC2B6762B70A}"/>
              </a:ext>
            </a:extLst>
          </p:cNvPr>
          <p:cNvPicPr>
            <a:picLocks noChangeAspect="1"/>
          </p:cNvPicPr>
          <p:nvPr/>
        </p:nvPicPr>
        <p:blipFill>
          <a:blip r:embed="rId3"/>
          <a:stretch>
            <a:fillRect/>
          </a:stretch>
        </p:blipFill>
        <p:spPr>
          <a:xfrm>
            <a:off x="0" y="-73446"/>
            <a:ext cx="9144000" cy="867862"/>
          </a:xfrm>
          <a:prstGeom prst="rect">
            <a:avLst/>
          </a:prstGeom>
        </p:spPr>
      </p:pic>
      <p:pic>
        <p:nvPicPr>
          <p:cNvPr id="4" name="Picture 3" descr="Art image of a pond and gras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67367"/>
            <a:ext cx="9144000" cy="5990633"/>
          </a:xfrm>
          <a:prstGeom prst="rect">
            <a:avLst/>
          </a:prstGeom>
        </p:spPr>
      </p:pic>
    </p:spTree>
    <p:extLst>
      <p:ext uri="{BB962C8B-B14F-4D97-AF65-F5344CB8AC3E}">
        <p14:creationId xmlns:p14="http://schemas.microsoft.com/office/powerpoint/2010/main" val="114087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2E70963-1958-454F-9C92-D1B289902E79}" type="slidenum">
              <a:rPr lang="en-US" smtClean="0"/>
              <a:t>9</a:t>
            </a:fld>
            <a:endParaRPr lang="en-US" dirty="0"/>
          </a:p>
        </p:txBody>
      </p:sp>
      <p:pic>
        <p:nvPicPr>
          <p:cNvPr id="5" name="Picture 4" descr="Banner: Water Temperature Protocol "/>
          <p:cNvPicPr>
            <a:picLocks noChangeAspect="1"/>
          </p:cNvPicPr>
          <p:nvPr/>
        </p:nvPicPr>
        <p:blipFill>
          <a:blip r:embed="rId2"/>
          <a:stretch>
            <a:fillRect/>
          </a:stretch>
        </p:blipFill>
        <p:spPr>
          <a:xfrm>
            <a:off x="1130300" y="0"/>
            <a:ext cx="8013700" cy="990600"/>
          </a:xfrm>
          <a:prstGeom prst="rect">
            <a:avLst/>
          </a:prstGeom>
        </p:spPr>
      </p:pic>
      <p:pic>
        <p:nvPicPr>
          <p:cNvPr id="6" name="Picture 5"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94" y="0"/>
            <a:ext cx="1225094" cy="6858000"/>
          </a:xfrm>
          <a:prstGeom prst="rect">
            <a:avLst/>
          </a:prstGeom>
        </p:spPr>
      </p:pic>
      <p:sp>
        <p:nvSpPr>
          <p:cNvPr id="2" name="Title 1"/>
          <p:cNvSpPr>
            <a:spLocks noGrp="1"/>
          </p:cNvSpPr>
          <p:nvPr>
            <p:ph type="title"/>
          </p:nvPr>
        </p:nvSpPr>
        <p:spPr>
          <a:xfrm>
            <a:off x="1257300" y="659252"/>
            <a:ext cx="7886700" cy="1325563"/>
          </a:xfrm>
        </p:spPr>
        <p:txBody>
          <a:bodyPr>
            <a:normAutofit/>
          </a:bodyPr>
          <a:lstStyle/>
          <a:p>
            <a:r>
              <a:rPr lang="en-US" sz="2800" b="1" dirty="0">
                <a:solidFill>
                  <a:srgbClr val="22346F"/>
                </a:solidFill>
              </a:rPr>
              <a:t>Ground-based Observations Validate Satellite Data</a:t>
            </a:r>
            <a:endParaRPr lang="en-US" sz="2800" dirty="0"/>
          </a:p>
        </p:txBody>
      </p:sp>
      <p:pic>
        <p:nvPicPr>
          <p:cNvPr id="9" name="Content Placeholder 6" descr="Map of the world with 235 lakes indicated in color according to the amount of warming or cooling that has taken place over the past 25 years. The map shows that the vast majority of lakes are warmer than they were 25 years ago."/>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118275" y="1904436"/>
            <a:ext cx="5637798" cy="3158103"/>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1612499" y="5191545"/>
            <a:ext cx="7112801" cy="1569660"/>
          </a:xfrm>
          <a:prstGeom prst="rect">
            <a:avLst/>
          </a:prstGeom>
          <a:noFill/>
        </p:spPr>
        <p:txBody>
          <a:bodyPr wrap="square" rtlCol="0">
            <a:spAutoFit/>
          </a:bodyPr>
          <a:lstStyle/>
          <a:p>
            <a:pPr algn="just"/>
            <a:r>
              <a:rPr lang="en-US" sz="1600" i="1" dirty="0">
                <a:solidFill>
                  <a:schemeClr val="tx1"/>
                </a:solidFill>
              </a:rPr>
              <a:t>Global changes in lake temperatures over the past 25 years. Red shades indicate warming; blue shades indicate cooling. The study found Earth's lakes are warming about 0.61 degrees Fahrenheit (0.34 degrees Celsius) per decade on average, faster than overall warming rates for the ocean and atmosphere. Credit: Illinois State University/USGS/California University of Pennsylvania. Story: </a:t>
            </a:r>
            <a:r>
              <a:rPr lang="en-US" sz="1600" i="1" dirty="0">
                <a:solidFill>
                  <a:schemeClr val="tx1"/>
                </a:solidFill>
                <a:hlinkClick r:id="rId5"/>
              </a:rPr>
              <a:t>NASA JPL</a:t>
            </a:r>
            <a:endParaRPr lang="en-US" sz="1600" i="1" dirty="0">
              <a:solidFill>
                <a:schemeClr val="tx1"/>
              </a:solidFill>
            </a:endParaRPr>
          </a:p>
          <a:p>
            <a:endParaRPr lang="en-US" sz="1600" dirty="0"/>
          </a:p>
        </p:txBody>
      </p:sp>
    </p:spTree>
    <p:extLst>
      <p:ext uri="{BB962C8B-B14F-4D97-AF65-F5344CB8AC3E}">
        <p14:creationId xmlns:p14="http://schemas.microsoft.com/office/powerpoint/2010/main" val="1534730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E70963-1958-454F-9C92-D1B289902E79}" type="slidenum">
              <a:rPr lang="en-US" smtClean="0"/>
              <a:t>10</a:t>
            </a:fld>
            <a:endParaRPr lang="en-US" dirty="0"/>
          </a:p>
        </p:txBody>
      </p:sp>
      <p:pic>
        <p:nvPicPr>
          <p:cNvPr id="7" name="Picture 6" descr="Banner: Water Temperature Protocol "/>
          <p:cNvPicPr>
            <a:picLocks noChangeAspect="1"/>
          </p:cNvPicPr>
          <p:nvPr/>
        </p:nvPicPr>
        <p:blipFill>
          <a:blip r:embed="rId2"/>
          <a:stretch>
            <a:fillRect/>
          </a:stretch>
        </p:blipFill>
        <p:spPr>
          <a:xfrm>
            <a:off x="1155700" y="0"/>
            <a:ext cx="8013700" cy="1028699"/>
          </a:xfrm>
          <a:prstGeom prst="rect">
            <a:avLst/>
          </a:prstGeom>
        </p:spPr>
      </p:pic>
      <p:pic>
        <p:nvPicPr>
          <p:cNvPr id="6" name="Picture 5"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94" y="0"/>
            <a:ext cx="1225094" cy="6858000"/>
          </a:xfrm>
          <a:prstGeom prst="rect">
            <a:avLst/>
          </a:prstGeom>
        </p:spPr>
      </p:pic>
      <p:sp>
        <p:nvSpPr>
          <p:cNvPr id="2" name="Title 1"/>
          <p:cNvSpPr>
            <a:spLocks noGrp="1"/>
          </p:cNvSpPr>
          <p:nvPr>
            <p:ph type="title"/>
          </p:nvPr>
        </p:nvSpPr>
        <p:spPr>
          <a:xfrm>
            <a:off x="1155700" y="887016"/>
            <a:ext cx="7886700" cy="1325563"/>
          </a:xfrm>
        </p:spPr>
        <p:txBody>
          <a:bodyPr>
            <a:normAutofit/>
          </a:bodyPr>
          <a:lstStyle/>
          <a:p>
            <a:r>
              <a:rPr lang="en-US" sz="2800" b="1" dirty="0">
                <a:solidFill>
                  <a:srgbClr val="002060"/>
                </a:solidFill>
              </a:rPr>
              <a:t>Let’s do a quick review before moving onto data collection! Question 1</a:t>
            </a:r>
            <a:endParaRPr lang="en-US" sz="2800" dirty="0">
              <a:solidFill>
                <a:srgbClr val="002060"/>
              </a:solidFill>
            </a:endParaRPr>
          </a:p>
        </p:txBody>
      </p:sp>
      <p:sp>
        <p:nvSpPr>
          <p:cNvPr id="3" name="Content Placeholder 2"/>
          <p:cNvSpPr>
            <a:spLocks noGrp="1"/>
          </p:cNvSpPr>
          <p:nvPr>
            <p:ph sz="half" idx="2"/>
          </p:nvPr>
        </p:nvSpPr>
        <p:spPr>
          <a:xfrm>
            <a:off x="1371599" y="2070894"/>
            <a:ext cx="7025217" cy="4351338"/>
          </a:xfrm>
        </p:spPr>
        <p:txBody>
          <a:bodyPr>
            <a:normAutofit/>
          </a:bodyPr>
          <a:lstStyle/>
          <a:p>
            <a:pPr marL="0" indent="0">
              <a:buNone/>
            </a:pPr>
            <a:r>
              <a:rPr lang="en-US" sz="2400" b="1" dirty="0">
                <a:solidFill>
                  <a:srgbClr val="002060"/>
                </a:solidFill>
              </a:rPr>
              <a:t>Why does the water warm and cool more slowly  than the same volume of air? </a:t>
            </a:r>
          </a:p>
          <a:p>
            <a:pPr marL="0" indent="0">
              <a:buNone/>
            </a:pPr>
            <a:endParaRPr lang="en-US" sz="2400" b="1" dirty="0"/>
          </a:p>
          <a:p>
            <a:pPr marL="457200" indent="-457200">
              <a:buFont typeface="+mj-lt"/>
              <a:buAutoNum type="alphaUcPeriod"/>
            </a:pPr>
            <a:r>
              <a:rPr lang="en-US" sz="2400" dirty="0"/>
              <a:t>It has a higher heat capacity than air</a:t>
            </a:r>
          </a:p>
          <a:p>
            <a:pPr marL="457200" indent="-457200">
              <a:buFont typeface="+mj-lt"/>
              <a:buAutoNum type="alphaUcPeriod"/>
            </a:pPr>
            <a:r>
              <a:rPr lang="en-US" sz="2400" dirty="0"/>
              <a:t>Air has a higher specific heat</a:t>
            </a:r>
          </a:p>
          <a:p>
            <a:pPr marL="457200" indent="-457200">
              <a:buFont typeface="+mj-lt"/>
              <a:buAutoNum type="alphaUcPeriod"/>
            </a:pPr>
            <a:r>
              <a:rPr lang="en-US" sz="2400" dirty="0"/>
              <a:t>It is a master variable</a:t>
            </a:r>
          </a:p>
          <a:p>
            <a:pPr marL="457200" indent="-457200">
              <a:buFont typeface="+mj-lt"/>
              <a:buAutoNum type="alphaUcPeriod"/>
            </a:pPr>
            <a:r>
              <a:rPr lang="en-US" sz="2400" dirty="0"/>
              <a:t>A and B only</a:t>
            </a:r>
          </a:p>
          <a:p>
            <a:pPr marL="0" indent="0">
              <a:buNone/>
            </a:pPr>
            <a:endParaRPr lang="en-US" sz="2400" dirty="0"/>
          </a:p>
          <a:p>
            <a:pPr marL="0" indent="0">
              <a:buNone/>
            </a:pPr>
            <a:r>
              <a:rPr lang="en-US" sz="2400" b="1" dirty="0">
                <a:solidFill>
                  <a:srgbClr val="FF0000"/>
                </a:solidFill>
              </a:rPr>
              <a:t>What is the answer?</a:t>
            </a:r>
          </a:p>
        </p:txBody>
      </p:sp>
    </p:spTree>
    <p:extLst>
      <p:ext uri="{BB962C8B-B14F-4D97-AF65-F5344CB8AC3E}">
        <p14:creationId xmlns:p14="http://schemas.microsoft.com/office/powerpoint/2010/main" val="411544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E70963-1958-454F-9C92-D1B289902E79}" type="slidenum">
              <a:rPr lang="en-US" smtClean="0"/>
              <a:t>11</a:t>
            </a:fld>
            <a:endParaRPr lang="en-US" dirty="0"/>
          </a:p>
        </p:txBody>
      </p:sp>
      <p:pic>
        <p:nvPicPr>
          <p:cNvPr id="7" name="Picture 6" descr="Banner: Water Temperature Protocol "/>
          <p:cNvPicPr>
            <a:picLocks noChangeAspect="1"/>
          </p:cNvPicPr>
          <p:nvPr/>
        </p:nvPicPr>
        <p:blipFill>
          <a:blip r:embed="rId2"/>
          <a:stretch>
            <a:fillRect/>
          </a:stretch>
        </p:blipFill>
        <p:spPr>
          <a:xfrm>
            <a:off x="1155700" y="0"/>
            <a:ext cx="8013700" cy="1028699"/>
          </a:xfrm>
          <a:prstGeom prst="rect">
            <a:avLst/>
          </a:prstGeom>
        </p:spPr>
      </p:pic>
      <p:pic>
        <p:nvPicPr>
          <p:cNvPr id="6" name="Picture 5"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94" y="0"/>
            <a:ext cx="1225094" cy="6858000"/>
          </a:xfrm>
          <a:prstGeom prst="rect">
            <a:avLst/>
          </a:prstGeom>
        </p:spPr>
      </p:pic>
      <p:sp>
        <p:nvSpPr>
          <p:cNvPr id="2" name="Title 1"/>
          <p:cNvSpPr>
            <a:spLocks noGrp="1"/>
          </p:cNvSpPr>
          <p:nvPr>
            <p:ph type="title"/>
          </p:nvPr>
        </p:nvSpPr>
        <p:spPr>
          <a:xfrm>
            <a:off x="1130300" y="778485"/>
            <a:ext cx="7886700" cy="1325563"/>
          </a:xfrm>
        </p:spPr>
        <p:txBody>
          <a:bodyPr>
            <a:normAutofit/>
          </a:bodyPr>
          <a:lstStyle/>
          <a:p>
            <a:r>
              <a:rPr lang="en-US" sz="2800" b="1" dirty="0">
                <a:solidFill>
                  <a:srgbClr val="002060"/>
                </a:solidFill>
              </a:rPr>
              <a:t>Let’s do a quick review before moving onto data collection! Answer to Question 1</a:t>
            </a:r>
            <a:endParaRPr lang="en-US" sz="2800" dirty="0">
              <a:solidFill>
                <a:srgbClr val="002060"/>
              </a:solidFill>
            </a:endParaRPr>
          </a:p>
        </p:txBody>
      </p:sp>
      <p:sp>
        <p:nvSpPr>
          <p:cNvPr id="3" name="Content Placeholder 2"/>
          <p:cNvSpPr>
            <a:spLocks noGrp="1"/>
          </p:cNvSpPr>
          <p:nvPr>
            <p:ph sz="half" idx="2"/>
          </p:nvPr>
        </p:nvSpPr>
        <p:spPr>
          <a:xfrm>
            <a:off x="1371599" y="2070894"/>
            <a:ext cx="7025217" cy="4351338"/>
          </a:xfrm>
        </p:spPr>
        <p:txBody>
          <a:bodyPr>
            <a:normAutofit/>
          </a:bodyPr>
          <a:lstStyle/>
          <a:p>
            <a:pPr marL="0" indent="0">
              <a:buNone/>
            </a:pPr>
            <a:r>
              <a:rPr lang="en-US" sz="2400" b="1" dirty="0"/>
              <a:t>Why does the water warm and cool more slowly  than the same volume of air? </a:t>
            </a:r>
          </a:p>
          <a:p>
            <a:pPr marL="0" indent="0">
              <a:buNone/>
            </a:pPr>
            <a:endParaRPr lang="en-US" sz="2400" b="1" dirty="0"/>
          </a:p>
          <a:p>
            <a:pPr marL="457200" indent="-457200">
              <a:buFont typeface="+mj-lt"/>
              <a:buAutoNum type="alphaUcPeriod"/>
            </a:pPr>
            <a:r>
              <a:rPr lang="en-US" sz="2400" b="1" dirty="0"/>
              <a:t>It has a higher heat capacity than air </a:t>
            </a:r>
            <a:r>
              <a:rPr lang="en-US" sz="2400" b="1" dirty="0">
                <a:solidFill>
                  <a:srgbClr val="FF0000"/>
                </a:solidFill>
                <a:sym typeface="Wingdings"/>
              </a:rPr>
              <a:t> correct!</a:t>
            </a:r>
            <a:endParaRPr lang="en-US" sz="2400" b="1" dirty="0">
              <a:solidFill>
                <a:srgbClr val="FF0000"/>
              </a:solidFill>
            </a:endParaRPr>
          </a:p>
          <a:p>
            <a:pPr marL="457200" indent="-457200">
              <a:buFont typeface="+mj-lt"/>
              <a:buAutoNum type="alphaUcPeriod"/>
            </a:pPr>
            <a:r>
              <a:rPr lang="en-US" sz="2400" dirty="0"/>
              <a:t>Air has a higher specific heat</a:t>
            </a:r>
          </a:p>
          <a:p>
            <a:pPr marL="457200" indent="-457200">
              <a:buFont typeface="+mj-lt"/>
              <a:buAutoNum type="alphaUcPeriod"/>
            </a:pPr>
            <a:r>
              <a:rPr lang="en-US" sz="2400" dirty="0"/>
              <a:t>It is a master variable</a:t>
            </a:r>
          </a:p>
          <a:p>
            <a:pPr marL="457200" indent="-457200">
              <a:buFont typeface="+mj-lt"/>
              <a:buAutoNum type="alphaUcPeriod"/>
            </a:pPr>
            <a:r>
              <a:rPr lang="en-US" sz="2400" dirty="0"/>
              <a:t>A and B only</a:t>
            </a:r>
          </a:p>
          <a:p>
            <a:pPr marL="0" indent="0">
              <a:buNone/>
            </a:pPr>
            <a:endParaRPr lang="en-US" sz="2400" dirty="0"/>
          </a:p>
          <a:p>
            <a:pPr marL="0" indent="0">
              <a:buNone/>
            </a:pPr>
            <a:r>
              <a:rPr lang="en-US" sz="2400" b="1" dirty="0">
                <a:solidFill>
                  <a:srgbClr val="FF0000"/>
                </a:solidFill>
              </a:rPr>
              <a:t>Were you correct?</a:t>
            </a:r>
          </a:p>
        </p:txBody>
      </p:sp>
    </p:spTree>
    <p:extLst>
      <p:ext uri="{BB962C8B-B14F-4D97-AF65-F5344CB8AC3E}">
        <p14:creationId xmlns:p14="http://schemas.microsoft.com/office/powerpoint/2010/main" val="1359288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E70963-1958-454F-9C92-D1B289902E79}" type="slidenum">
              <a:rPr lang="en-US" smtClean="0"/>
              <a:t>12</a:t>
            </a:fld>
            <a:endParaRPr lang="en-US" dirty="0"/>
          </a:p>
        </p:txBody>
      </p:sp>
      <p:pic>
        <p:nvPicPr>
          <p:cNvPr id="7" name="Picture 6" descr="Banner: Water Temperature Protocol "/>
          <p:cNvPicPr>
            <a:picLocks noChangeAspect="1"/>
          </p:cNvPicPr>
          <p:nvPr/>
        </p:nvPicPr>
        <p:blipFill>
          <a:blip r:embed="rId2"/>
          <a:stretch>
            <a:fillRect/>
          </a:stretch>
        </p:blipFill>
        <p:spPr>
          <a:xfrm>
            <a:off x="1155700" y="0"/>
            <a:ext cx="8013700" cy="1028699"/>
          </a:xfrm>
          <a:prstGeom prst="rect">
            <a:avLst/>
          </a:prstGeom>
        </p:spPr>
      </p:pic>
      <p:pic>
        <p:nvPicPr>
          <p:cNvPr id="6" name="Picture 5"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94" y="0"/>
            <a:ext cx="1225094" cy="6858000"/>
          </a:xfrm>
          <a:prstGeom prst="rect">
            <a:avLst/>
          </a:prstGeom>
        </p:spPr>
      </p:pic>
      <p:sp>
        <p:nvSpPr>
          <p:cNvPr id="2" name="Title 1"/>
          <p:cNvSpPr>
            <a:spLocks noGrp="1"/>
          </p:cNvSpPr>
          <p:nvPr>
            <p:ph type="title"/>
          </p:nvPr>
        </p:nvSpPr>
        <p:spPr>
          <a:xfrm>
            <a:off x="1257300" y="1028699"/>
            <a:ext cx="7886700" cy="1042195"/>
          </a:xfrm>
        </p:spPr>
        <p:txBody>
          <a:bodyPr>
            <a:normAutofit/>
          </a:bodyPr>
          <a:lstStyle/>
          <a:p>
            <a:r>
              <a:rPr lang="en-US" sz="2800" b="1" dirty="0">
                <a:solidFill>
                  <a:srgbClr val="002060"/>
                </a:solidFill>
              </a:rPr>
              <a:t>Let’s do a quick review before moving onto data collection! Question 2</a:t>
            </a:r>
            <a:endParaRPr lang="en-US" sz="2800" dirty="0">
              <a:solidFill>
                <a:srgbClr val="002060"/>
              </a:solidFill>
            </a:endParaRPr>
          </a:p>
        </p:txBody>
      </p:sp>
      <p:sp>
        <p:nvSpPr>
          <p:cNvPr id="3" name="Content Placeholder 2"/>
          <p:cNvSpPr>
            <a:spLocks noGrp="1"/>
          </p:cNvSpPr>
          <p:nvPr>
            <p:ph sz="half" idx="2"/>
          </p:nvPr>
        </p:nvSpPr>
        <p:spPr>
          <a:xfrm>
            <a:off x="1287624" y="2070392"/>
            <a:ext cx="7025217" cy="4351338"/>
          </a:xfrm>
        </p:spPr>
        <p:txBody>
          <a:bodyPr>
            <a:normAutofit/>
          </a:bodyPr>
          <a:lstStyle/>
          <a:p>
            <a:pPr marL="0" indent="0">
              <a:buNone/>
            </a:pPr>
            <a:r>
              <a:rPr lang="en-US" sz="2400" b="1" dirty="0"/>
              <a:t>Warmer water tends to have ______levels of oxygen.</a:t>
            </a:r>
          </a:p>
          <a:p>
            <a:pPr marL="0" indent="0">
              <a:buNone/>
            </a:pPr>
            <a:endParaRPr lang="en-US" sz="2400" b="1" dirty="0"/>
          </a:p>
          <a:p>
            <a:pPr marL="457200" indent="-457200">
              <a:buFont typeface="+mj-lt"/>
              <a:buAutoNum type="alphaUcPeriod"/>
            </a:pPr>
            <a:r>
              <a:rPr lang="en-US" sz="2400" dirty="0"/>
              <a:t>Higher</a:t>
            </a:r>
          </a:p>
          <a:p>
            <a:pPr marL="457200" indent="-457200">
              <a:buFont typeface="+mj-lt"/>
              <a:buAutoNum type="alphaUcPeriod"/>
            </a:pPr>
            <a:r>
              <a:rPr lang="en-US" sz="2400" dirty="0"/>
              <a:t>Lower</a:t>
            </a:r>
          </a:p>
          <a:p>
            <a:pPr marL="0" indent="0">
              <a:buNone/>
            </a:pPr>
            <a:endParaRPr lang="en-US" sz="2400" dirty="0"/>
          </a:p>
          <a:p>
            <a:pPr marL="0" indent="0">
              <a:buNone/>
            </a:pPr>
            <a:r>
              <a:rPr lang="en-US" sz="2400" b="1" dirty="0">
                <a:solidFill>
                  <a:srgbClr val="FF0000"/>
                </a:solidFill>
              </a:rPr>
              <a:t>What is the answer?</a:t>
            </a:r>
          </a:p>
        </p:txBody>
      </p:sp>
    </p:spTree>
    <p:extLst>
      <p:ext uri="{BB962C8B-B14F-4D97-AF65-F5344CB8AC3E}">
        <p14:creationId xmlns:p14="http://schemas.microsoft.com/office/powerpoint/2010/main" val="1903523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E70963-1958-454F-9C92-D1B289902E79}" type="slidenum">
              <a:rPr lang="en-US" smtClean="0"/>
              <a:t>13</a:t>
            </a:fld>
            <a:endParaRPr lang="en-US" dirty="0"/>
          </a:p>
        </p:txBody>
      </p:sp>
      <p:pic>
        <p:nvPicPr>
          <p:cNvPr id="7" name="Picture 6" descr="Banner: Water Temperature Protocol "/>
          <p:cNvPicPr>
            <a:picLocks noChangeAspect="1"/>
          </p:cNvPicPr>
          <p:nvPr/>
        </p:nvPicPr>
        <p:blipFill>
          <a:blip r:embed="rId2"/>
          <a:stretch>
            <a:fillRect/>
          </a:stretch>
        </p:blipFill>
        <p:spPr>
          <a:xfrm>
            <a:off x="1155700" y="0"/>
            <a:ext cx="8013700" cy="1028699"/>
          </a:xfrm>
          <a:prstGeom prst="rect">
            <a:avLst/>
          </a:prstGeom>
        </p:spPr>
      </p:pic>
      <p:pic>
        <p:nvPicPr>
          <p:cNvPr id="6" name="Picture 5"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94" y="0"/>
            <a:ext cx="1225094" cy="6858000"/>
          </a:xfrm>
          <a:prstGeom prst="rect">
            <a:avLst/>
          </a:prstGeom>
        </p:spPr>
      </p:pic>
      <p:sp>
        <p:nvSpPr>
          <p:cNvPr id="2" name="Title 1"/>
          <p:cNvSpPr>
            <a:spLocks noGrp="1"/>
          </p:cNvSpPr>
          <p:nvPr>
            <p:ph type="title"/>
          </p:nvPr>
        </p:nvSpPr>
        <p:spPr>
          <a:xfrm>
            <a:off x="1282700" y="1028699"/>
            <a:ext cx="7886700" cy="1042195"/>
          </a:xfrm>
        </p:spPr>
        <p:txBody>
          <a:bodyPr>
            <a:normAutofit/>
          </a:bodyPr>
          <a:lstStyle/>
          <a:p>
            <a:r>
              <a:rPr lang="en-US" sz="2800" b="1" dirty="0">
                <a:solidFill>
                  <a:srgbClr val="002060"/>
                </a:solidFill>
              </a:rPr>
              <a:t>Let’s do a quick review before moving onto data collection! Answer to Question 2</a:t>
            </a:r>
            <a:endParaRPr lang="en-US" sz="2800" dirty="0">
              <a:solidFill>
                <a:srgbClr val="002060"/>
              </a:solidFill>
            </a:endParaRPr>
          </a:p>
        </p:txBody>
      </p:sp>
      <p:sp>
        <p:nvSpPr>
          <p:cNvPr id="3" name="Content Placeholder 2"/>
          <p:cNvSpPr>
            <a:spLocks noGrp="1"/>
          </p:cNvSpPr>
          <p:nvPr>
            <p:ph sz="half" idx="2"/>
          </p:nvPr>
        </p:nvSpPr>
        <p:spPr>
          <a:xfrm>
            <a:off x="1371599" y="2070894"/>
            <a:ext cx="7025217" cy="4351338"/>
          </a:xfrm>
        </p:spPr>
        <p:txBody>
          <a:bodyPr>
            <a:normAutofit/>
          </a:bodyPr>
          <a:lstStyle/>
          <a:p>
            <a:pPr marL="0" indent="0">
              <a:buNone/>
            </a:pPr>
            <a:r>
              <a:rPr lang="en-US" sz="2400" b="1" dirty="0"/>
              <a:t>Warmer water tends to have ______levels of oxygen.</a:t>
            </a:r>
          </a:p>
          <a:p>
            <a:pPr marL="0" indent="0">
              <a:buNone/>
            </a:pPr>
            <a:endParaRPr lang="en-US" sz="2400" b="1" dirty="0"/>
          </a:p>
          <a:p>
            <a:pPr marL="457200" indent="-457200">
              <a:buFont typeface="+mj-lt"/>
              <a:buAutoNum type="alphaUcPeriod"/>
            </a:pPr>
            <a:r>
              <a:rPr lang="en-US" sz="2400" dirty="0"/>
              <a:t>Higher</a:t>
            </a:r>
          </a:p>
          <a:p>
            <a:pPr marL="457200" indent="-457200">
              <a:buFont typeface="+mj-lt"/>
              <a:buAutoNum type="alphaUcPeriod"/>
            </a:pPr>
            <a:r>
              <a:rPr lang="en-US" sz="2400" b="1" dirty="0"/>
              <a:t>Lower </a:t>
            </a:r>
            <a:r>
              <a:rPr lang="en-US" sz="2400" b="1" dirty="0">
                <a:solidFill>
                  <a:srgbClr val="FF0000"/>
                </a:solidFill>
                <a:sym typeface="Wingdings"/>
              </a:rPr>
              <a:t> Correct!</a:t>
            </a:r>
            <a:endParaRPr lang="en-US" sz="2400" b="1" dirty="0">
              <a:solidFill>
                <a:srgbClr val="FF0000"/>
              </a:solidFill>
            </a:endParaRPr>
          </a:p>
          <a:p>
            <a:pPr marL="0" indent="0">
              <a:buNone/>
            </a:pPr>
            <a:endParaRPr lang="en-US" sz="2400" dirty="0"/>
          </a:p>
          <a:p>
            <a:pPr marL="0" indent="0">
              <a:buNone/>
            </a:pPr>
            <a:r>
              <a:rPr lang="en-US" sz="2400" b="1" dirty="0">
                <a:solidFill>
                  <a:srgbClr val="FF0000"/>
                </a:solidFill>
              </a:rPr>
              <a:t>Were you correct?</a:t>
            </a:r>
          </a:p>
        </p:txBody>
      </p:sp>
    </p:spTree>
    <p:extLst>
      <p:ext uri="{BB962C8B-B14F-4D97-AF65-F5344CB8AC3E}">
        <p14:creationId xmlns:p14="http://schemas.microsoft.com/office/powerpoint/2010/main" val="1215361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E70963-1958-454F-9C92-D1B289902E79}" type="slidenum">
              <a:rPr lang="en-US" smtClean="0"/>
              <a:t>14</a:t>
            </a:fld>
            <a:endParaRPr lang="en-US" dirty="0"/>
          </a:p>
        </p:txBody>
      </p:sp>
      <p:pic>
        <p:nvPicPr>
          <p:cNvPr id="7" name="Picture 6" descr="Banner: Water Temperature Protocol "/>
          <p:cNvPicPr>
            <a:picLocks noChangeAspect="1"/>
          </p:cNvPicPr>
          <p:nvPr/>
        </p:nvPicPr>
        <p:blipFill>
          <a:blip r:embed="rId2"/>
          <a:stretch>
            <a:fillRect/>
          </a:stretch>
        </p:blipFill>
        <p:spPr>
          <a:xfrm>
            <a:off x="1155700" y="0"/>
            <a:ext cx="8013700" cy="1028699"/>
          </a:xfrm>
          <a:prstGeom prst="rect">
            <a:avLst/>
          </a:prstGeom>
        </p:spPr>
      </p:pic>
      <p:pic>
        <p:nvPicPr>
          <p:cNvPr id="6" name="Picture 5"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94" y="0"/>
            <a:ext cx="1225094" cy="6858000"/>
          </a:xfrm>
          <a:prstGeom prst="rect">
            <a:avLst/>
          </a:prstGeom>
        </p:spPr>
      </p:pic>
      <p:sp>
        <p:nvSpPr>
          <p:cNvPr id="2" name="Title 1"/>
          <p:cNvSpPr>
            <a:spLocks noGrp="1"/>
          </p:cNvSpPr>
          <p:nvPr>
            <p:ph type="title"/>
          </p:nvPr>
        </p:nvSpPr>
        <p:spPr>
          <a:xfrm>
            <a:off x="1371599" y="838637"/>
            <a:ext cx="7886700" cy="1325563"/>
          </a:xfrm>
        </p:spPr>
        <p:txBody>
          <a:bodyPr>
            <a:normAutofit/>
          </a:bodyPr>
          <a:lstStyle/>
          <a:p>
            <a:r>
              <a:rPr lang="en-US" sz="2800" b="1" dirty="0">
                <a:solidFill>
                  <a:srgbClr val="002060"/>
                </a:solidFill>
              </a:rPr>
              <a:t>Let’s do a quick review before moving onto data collection! Question 3</a:t>
            </a:r>
            <a:endParaRPr lang="en-US" sz="2800" dirty="0">
              <a:solidFill>
                <a:srgbClr val="002060"/>
              </a:solidFill>
            </a:endParaRPr>
          </a:p>
        </p:txBody>
      </p:sp>
      <p:sp>
        <p:nvSpPr>
          <p:cNvPr id="3" name="Content Placeholder 2"/>
          <p:cNvSpPr>
            <a:spLocks noGrp="1"/>
          </p:cNvSpPr>
          <p:nvPr>
            <p:ph sz="half" idx="2"/>
          </p:nvPr>
        </p:nvSpPr>
        <p:spPr>
          <a:xfrm>
            <a:off x="1371599" y="2070894"/>
            <a:ext cx="7025217" cy="4351338"/>
          </a:xfrm>
        </p:spPr>
        <p:txBody>
          <a:bodyPr>
            <a:normAutofit/>
          </a:bodyPr>
          <a:lstStyle/>
          <a:p>
            <a:pPr marL="0" indent="0">
              <a:buNone/>
            </a:pPr>
            <a:r>
              <a:rPr lang="en-US" sz="2400" b="1" dirty="0"/>
              <a:t>Recent scientific studies of lakes and other water bodies around the Earth are displaying an overall  ___trend.</a:t>
            </a:r>
          </a:p>
          <a:p>
            <a:pPr marL="0" indent="0">
              <a:buNone/>
            </a:pPr>
            <a:endParaRPr lang="en-US" sz="2400" b="1" dirty="0">
              <a:solidFill>
                <a:srgbClr val="22346F"/>
              </a:solidFill>
            </a:endParaRPr>
          </a:p>
          <a:p>
            <a:pPr marL="457200" indent="-457200">
              <a:buFont typeface="+mj-lt"/>
              <a:buAutoNum type="alphaUcPeriod"/>
            </a:pPr>
            <a:r>
              <a:rPr lang="en-US" sz="2400" dirty="0"/>
              <a:t>Warming</a:t>
            </a:r>
          </a:p>
          <a:p>
            <a:pPr marL="457200" indent="-457200">
              <a:buFont typeface="+mj-lt"/>
              <a:buAutoNum type="alphaUcPeriod"/>
            </a:pPr>
            <a:r>
              <a:rPr lang="en-US" sz="2400" dirty="0"/>
              <a:t>Cooling</a:t>
            </a:r>
          </a:p>
          <a:p>
            <a:pPr marL="457200" indent="-457200">
              <a:buFont typeface="+mj-lt"/>
              <a:buAutoNum type="alphaUcPeriod"/>
            </a:pPr>
            <a:r>
              <a:rPr lang="en-US" sz="2400" dirty="0"/>
              <a:t>Stable and unchanging </a:t>
            </a:r>
          </a:p>
          <a:p>
            <a:pPr marL="0" indent="0">
              <a:buNone/>
            </a:pPr>
            <a:endParaRPr lang="en-US" sz="2400" dirty="0"/>
          </a:p>
          <a:p>
            <a:pPr marL="0" indent="0">
              <a:buNone/>
            </a:pPr>
            <a:r>
              <a:rPr lang="en-US" sz="2400" b="1" dirty="0">
                <a:solidFill>
                  <a:srgbClr val="FF0000"/>
                </a:solidFill>
              </a:rPr>
              <a:t>What is the answer?</a:t>
            </a:r>
          </a:p>
        </p:txBody>
      </p:sp>
    </p:spTree>
    <p:extLst>
      <p:ext uri="{BB962C8B-B14F-4D97-AF65-F5344CB8AC3E}">
        <p14:creationId xmlns:p14="http://schemas.microsoft.com/office/powerpoint/2010/main" val="2121785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E70963-1958-454F-9C92-D1B289902E79}" type="slidenum">
              <a:rPr lang="en-US" smtClean="0"/>
              <a:t>15</a:t>
            </a:fld>
            <a:endParaRPr lang="en-US" dirty="0"/>
          </a:p>
        </p:txBody>
      </p:sp>
      <p:pic>
        <p:nvPicPr>
          <p:cNvPr id="7" name="Picture 6" descr="Banner: Water Temperature Protocol "/>
          <p:cNvPicPr>
            <a:picLocks noChangeAspect="1"/>
          </p:cNvPicPr>
          <p:nvPr/>
        </p:nvPicPr>
        <p:blipFill>
          <a:blip r:embed="rId2"/>
          <a:stretch>
            <a:fillRect/>
          </a:stretch>
        </p:blipFill>
        <p:spPr>
          <a:xfrm>
            <a:off x="1155700" y="0"/>
            <a:ext cx="8013700" cy="1028699"/>
          </a:xfrm>
          <a:prstGeom prst="rect">
            <a:avLst/>
          </a:prstGeom>
        </p:spPr>
      </p:pic>
      <p:pic>
        <p:nvPicPr>
          <p:cNvPr id="6" name="Picture 5"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94" y="0"/>
            <a:ext cx="1225094" cy="6858000"/>
          </a:xfrm>
          <a:prstGeom prst="rect">
            <a:avLst/>
          </a:prstGeom>
        </p:spPr>
      </p:pic>
      <p:sp>
        <p:nvSpPr>
          <p:cNvPr id="2" name="Title 1"/>
          <p:cNvSpPr>
            <a:spLocks noGrp="1"/>
          </p:cNvSpPr>
          <p:nvPr>
            <p:ph type="title"/>
          </p:nvPr>
        </p:nvSpPr>
        <p:spPr>
          <a:xfrm>
            <a:off x="1155700" y="875110"/>
            <a:ext cx="7886700" cy="1325563"/>
          </a:xfrm>
        </p:spPr>
        <p:txBody>
          <a:bodyPr>
            <a:normAutofit/>
          </a:bodyPr>
          <a:lstStyle/>
          <a:p>
            <a:r>
              <a:rPr lang="en-US" sz="2800" b="1" dirty="0">
                <a:solidFill>
                  <a:srgbClr val="002060"/>
                </a:solidFill>
              </a:rPr>
              <a:t>Let’s do a quick review before moving onto data collection! Answer to Question 3</a:t>
            </a:r>
            <a:endParaRPr lang="en-US" sz="2800" dirty="0">
              <a:solidFill>
                <a:srgbClr val="002060"/>
              </a:solidFill>
            </a:endParaRPr>
          </a:p>
        </p:txBody>
      </p:sp>
      <p:sp>
        <p:nvSpPr>
          <p:cNvPr id="3" name="Content Placeholder 2"/>
          <p:cNvSpPr>
            <a:spLocks noGrp="1"/>
          </p:cNvSpPr>
          <p:nvPr>
            <p:ph sz="half" idx="2"/>
          </p:nvPr>
        </p:nvSpPr>
        <p:spPr>
          <a:xfrm>
            <a:off x="1268962" y="2070894"/>
            <a:ext cx="7025217" cy="4351338"/>
          </a:xfrm>
        </p:spPr>
        <p:txBody>
          <a:bodyPr>
            <a:normAutofit fontScale="92500" lnSpcReduction="10000"/>
          </a:bodyPr>
          <a:lstStyle/>
          <a:p>
            <a:pPr marL="0" indent="0">
              <a:buNone/>
            </a:pPr>
            <a:r>
              <a:rPr lang="en-US" sz="2600" b="1" dirty="0"/>
              <a:t>Recent scientific studies of lakes and other water bodies around the Earth are displaying an overall  ___trend.</a:t>
            </a:r>
          </a:p>
          <a:p>
            <a:pPr marL="0" indent="0">
              <a:buNone/>
            </a:pPr>
            <a:endParaRPr lang="en-US" sz="2400" b="1" dirty="0">
              <a:solidFill>
                <a:srgbClr val="22346F"/>
              </a:solidFill>
            </a:endParaRPr>
          </a:p>
          <a:p>
            <a:pPr marL="457200" indent="-457200">
              <a:buFont typeface="+mj-lt"/>
              <a:buAutoNum type="alphaUcPeriod"/>
            </a:pPr>
            <a:r>
              <a:rPr lang="en-US" sz="2400" b="1" dirty="0"/>
              <a:t>Warming </a:t>
            </a:r>
            <a:r>
              <a:rPr lang="en-US" sz="2400" b="1" dirty="0">
                <a:sym typeface="Wingdings"/>
              </a:rPr>
              <a:t> </a:t>
            </a:r>
            <a:r>
              <a:rPr lang="en-US" sz="2400" b="1" dirty="0">
                <a:solidFill>
                  <a:srgbClr val="FF0000"/>
                </a:solidFill>
                <a:sym typeface="Wingdings"/>
              </a:rPr>
              <a:t>Correct!</a:t>
            </a:r>
            <a:endParaRPr lang="en-US" sz="2400" b="1" dirty="0">
              <a:solidFill>
                <a:srgbClr val="FF0000"/>
              </a:solidFill>
            </a:endParaRPr>
          </a:p>
          <a:p>
            <a:pPr marL="457200" indent="-457200">
              <a:buFont typeface="+mj-lt"/>
              <a:buAutoNum type="alphaUcPeriod"/>
            </a:pPr>
            <a:r>
              <a:rPr lang="en-US" sz="2400" dirty="0"/>
              <a:t>Cooling</a:t>
            </a:r>
          </a:p>
          <a:p>
            <a:pPr marL="457200" indent="-457200">
              <a:buFont typeface="+mj-lt"/>
              <a:buAutoNum type="alphaUcPeriod"/>
            </a:pPr>
            <a:r>
              <a:rPr lang="en-US" sz="2400" dirty="0"/>
              <a:t>Stable and unchanging </a:t>
            </a:r>
          </a:p>
          <a:p>
            <a:pPr marL="0" indent="0">
              <a:buNone/>
            </a:pPr>
            <a:endParaRPr lang="en-US" sz="2400" dirty="0"/>
          </a:p>
          <a:p>
            <a:pPr marL="0" indent="0">
              <a:buNone/>
            </a:pPr>
            <a:r>
              <a:rPr lang="en-US" sz="2400" b="1" dirty="0">
                <a:solidFill>
                  <a:srgbClr val="FF0000"/>
                </a:solidFill>
              </a:rPr>
              <a:t>Were you correct? </a:t>
            </a:r>
          </a:p>
          <a:p>
            <a:pPr marL="0" indent="0">
              <a:buNone/>
            </a:pPr>
            <a:r>
              <a:rPr lang="en-US" sz="2400" b="1" dirty="0">
                <a:solidFill>
                  <a:srgbClr val="FF0000"/>
                </a:solidFill>
              </a:rPr>
              <a:t>Let’s now look at the GLOBE protocol steps for the water temperature protocol.</a:t>
            </a:r>
          </a:p>
        </p:txBody>
      </p:sp>
    </p:spTree>
    <p:extLst>
      <p:ext uri="{BB962C8B-B14F-4D97-AF65-F5344CB8AC3E}">
        <p14:creationId xmlns:p14="http://schemas.microsoft.com/office/powerpoint/2010/main" val="1222487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E70963-1958-454F-9C92-D1B289902E79}" type="slidenum">
              <a:rPr lang="en-US" smtClean="0"/>
              <a:t>16</a:t>
            </a:fld>
            <a:endParaRPr lang="en-US" dirty="0"/>
          </a:p>
        </p:txBody>
      </p:sp>
      <p:pic>
        <p:nvPicPr>
          <p:cNvPr id="5" name="Picture 4" descr="Banner: Water Temperature Protocol "/>
          <p:cNvPicPr>
            <a:picLocks noChangeAspect="1"/>
          </p:cNvPicPr>
          <p:nvPr/>
        </p:nvPicPr>
        <p:blipFill>
          <a:blip r:embed="rId2"/>
          <a:stretch>
            <a:fillRect/>
          </a:stretch>
        </p:blipFill>
        <p:spPr>
          <a:xfrm>
            <a:off x="1155700" y="0"/>
            <a:ext cx="7988300" cy="1028700"/>
          </a:xfrm>
          <a:prstGeom prst="rect">
            <a:avLst/>
          </a:prstGeom>
        </p:spPr>
      </p:pic>
      <p:pic>
        <p:nvPicPr>
          <p:cNvPr id="6" name="Picture 5" descr="Menu:  How ot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 y="0"/>
            <a:ext cx="1155560" cy="6858000"/>
          </a:xfrm>
          <a:prstGeom prst="rect">
            <a:avLst/>
          </a:prstGeom>
        </p:spPr>
      </p:pic>
      <p:sp>
        <p:nvSpPr>
          <p:cNvPr id="2" name="Title 1"/>
          <p:cNvSpPr>
            <a:spLocks noGrp="1"/>
          </p:cNvSpPr>
          <p:nvPr>
            <p:ph type="title"/>
          </p:nvPr>
        </p:nvSpPr>
        <p:spPr>
          <a:xfrm>
            <a:off x="1257300" y="703909"/>
            <a:ext cx="7886700" cy="1325563"/>
          </a:xfrm>
        </p:spPr>
        <p:txBody>
          <a:bodyPr>
            <a:normAutofit/>
          </a:bodyPr>
          <a:lstStyle/>
          <a:p>
            <a:r>
              <a:rPr lang="en-US" sz="3200" b="1" dirty="0">
                <a:solidFill>
                  <a:srgbClr val="000072"/>
                </a:solidFill>
              </a:rPr>
              <a:t>Site Selection: Hydrosphere Study Site</a:t>
            </a:r>
            <a:endParaRPr lang="en-US" sz="3200" dirty="0"/>
          </a:p>
        </p:txBody>
      </p:sp>
      <p:sp>
        <p:nvSpPr>
          <p:cNvPr id="3" name="Content Placeholder 2"/>
          <p:cNvSpPr>
            <a:spLocks noGrp="1"/>
          </p:cNvSpPr>
          <p:nvPr>
            <p:ph sz="half" idx="1"/>
          </p:nvPr>
        </p:nvSpPr>
        <p:spPr>
          <a:xfrm>
            <a:off x="1379620" y="1767681"/>
            <a:ext cx="3662279" cy="4351338"/>
          </a:xfrm>
        </p:spPr>
        <p:txBody>
          <a:bodyPr>
            <a:normAutofit/>
          </a:bodyPr>
          <a:lstStyle/>
          <a:p>
            <a:pPr marL="0" indent="0" algn="just">
              <a:buNone/>
            </a:pPr>
            <a:r>
              <a:rPr lang="en-US" sz="1800" dirty="0"/>
              <a:t>Select a specific site where the hydrosphere measurements (water temperature, dissolved oxygen, nitrate, pH, alkalinity, turbidity, and either conductivity or salinity) will be taken. If the selected study site is a moving body of water (i.e. stream or river), locate your sampling site at a riffle area as opposed to still water or rapids. This will provide a more representative measurement of the water in the stream or river.</a:t>
            </a:r>
          </a:p>
        </p:txBody>
      </p:sp>
      <p:sp>
        <p:nvSpPr>
          <p:cNvPr id="9" name="Content Placeholder 3"/>
          <p:cNvSpPr txBox="1">
            <a:spLocks/>
          </p:cNvSpPr>
          <p:nvPr/>
        </p:nvSpPr>
        <p:spPr>
          <a:xfrm>
            <a:off x="1379620" y="4749100"/>
            <a:ext cx="7422148" cy="15714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800" dirty="0"/>
              <a:t>If the selected study site is a still body of water (i.e. a lake or reservoir), find a sampling site near the outlet area or along the middle of the water body. Avoid inlet areas. A bridge or a pier are good choices. If your water body is brackish or salty, you will need to know the times of high and low tide at a location as close as possible to your study site.</a:t>
            </a:r>
          </a:p>
        </p:txBody>
      </p:sp>
      <p:pic>
        <p:nvPicPr>
          <p:cNvPr id="10" name="Content Placeholder 4" descr="Water sampling using a bucket and rope, from a bridge."/>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143499" y="1892969"/>
            <a:ext cx="3614821" cy="2711116"/>
          </a:xfrm>
          <a:prstGeom prst="rect">
            <a:avLst/>
          </a:prstGeom>
        </p:spPr>
      </p:pic>
    </p:spTree>
    <p:extLst>
      <p:ext uri="{BB962C8B-B14F-4D97-AF65-F5344CB8AC3E}">
        <p14:creationId xmlns:p14="http://schemas.microsoft.com/office/powerpoint/2010/main" val="1902255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E70963-1958-454F-9C92-D1B289902E79}" type="slidenum">
              <a:rPr lang="en-US" smtClean="0"/>
              <a:t>17</a:t>
            </a:fld>
            <a:endParaRPr lang="en-US" dirty="0"/>
          </a:p>
        </p:txBody>
      </p:sp>
      <p:pic>
        <p:nvPicPr>
          <p:cNvPr id="5" name="Picture 4" descr="Banner: Water Temperature Protocol "/>
          <p:cNvPicPr>
            <a:picLocks noChangeAspect="1"/>
          </p:cNvPicPr>
          <p:nvPr/>
        </p:nvPicPr>
        <p:blipFill>
          <a:blip r:embed="rId2"/>
          <a:stretch>
            <a:fillRect/>
          </a:stretch>
        </p:blipFill>
        <p:spPr>
          <a:xfrm>
            <a:off x="1155700" y="0"/>
            <a:ext cx="7988300" cy="1028700"/>
          </a:xfrm>
          <a:prstGeom prst="rect">
            <a:avLst/>
          </a:prstGeom>
        </p:spPr>
      </p:pic>
      <p:pic>
        <p:nvPicPr>
          <p:cNvPr id="6" name="Picture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 y="0"/>
            <a:ext cx="1155560" cy="6858000"/>
          </a:xfrm>
          <a:prstGeom prst="rect">
            <a:avLst/>
          </a:prstGeom>
        </p:spPr>
      </p:pic>
      <p:sp>
        <p:nvSpPr>
          <p:cNvPr id="2" name="Title 1"/>
          <p:cNvSpPr>
            <a:spLocks noGrp="1"/>
          </p:cNvSpPr>
          <p:nvPr>
            <p:ph type="title"/>
          </p:nvPr>
        </p:nvSpPr>
        <p:spPr>
          <a:xfrm>
            <a:off x="1257300" y="703909"/>
            <a:ext cx="7886700" cy="1325563"/>
          </a:xfrm>
        </p:spPr>
        <p:txBody>
          <a:bodyPr>
            <a:normAutofit/>
          </a:bodyPr>
          <a:lstStyle/>
          <a:p>
            <a:r>
              <a:rPr lang="en-US" sz="3200" b="1" dirty="0">
                <a:solidFill>
                  <a:srgbClr val="002060"/>
                </a:solidFill>
              </a:rPr>
              <a:t>How to Collect Water Temperature Data</a:t>
            </a:r>
          </a:p>
        </p:txBody>
      </p:sp>
      <p:sp>
        <p:nvSpPr>
          <p:cNvPr id="3" name="Content Placeholder 2"/>
          <p:cNvSpPr>
            <a:spLocks noGrp="1"/>
          </p:cNvSpPr>
          <p:nvPr>
            <p:ph sz="half" idx="1"/>
          </p:nvPr>
        </p:nvSpPr>
        <p:spPr>
          <a:xfrm>
            <a:off x="1379620" y="1767681"/>
            <a:ext cx="4788798" cy="4351338"/>
          </a:xfrm>
        </p:spPr>
        <p:txBody>
          <a:bodyPr>
            <a:normAutofit lnSpcReduction="10000"/>
          </a:bodyPr>
          <a:lstStyle/>
          <a:p>
            <a:pPr marL="0" indent="0">
              <a:buNone/>
            </a:pPr>
            <a:r>
              <a:rPr lang="en-US" sz="1800" dirty="0"/>
              <a:t>There are two ways to collect water temperature for GLOBE: Using an </a:t>
            </a:r>
            <a:r>
              <a:rPr lang="en-US" sz="1800" b="1" dirty="0"/>
              <a:t>alcohol-filled thermometer </a:t>
            </a:r>
            <a:r>
              <a:rPr lang="en-US" sz="1800" dirty="0"/>
              <a:t>or a </a:t>
            </a:r>
            <a:r>
              <a:rPr lang="en-US" sz="1800" b="1" dirty="0"/>
              <a:t>temperature probe</a:t>
            </a:r>
            <a:r>
              <a:rPr lang="en-US" sz="1800" dirty="0"/>
              <a:t>. </a:t>
            </a:r>
          </a:p>
          <a:p>
            <a:pPr marL="0" indent="0">
              <a:buNone/>
            </a:pPr>
            <a:r>
              <a:rPr lang="en-US" sz="1800" dirty="0"/>
              <a:t>When using temperature probes, you will hear references to either temperature probes or meters. For clarification, </a:t>
            </a:r>
            <a:r>
              <a:rPr lang="en-US" sz="1800" b="1" dirty="0"/>
              <a:t>probes are the instruments that measure voltage or resistance in a water sample</a:t>
            </a:r>
            <a:r>
              <a:rPr lang="en-US" sz="1800" dirty="0"/>
              <a:t>. </a:t>
            </a:r>
            <a:r>
              <a:rPr lang="en-US" sz="1800" b="1" dirty="0"/>
              <a:t>Meters are instruments that convert voltage or resistance measurements to concentrations</a:t>
            </a:r>
            <a:r>
              <a:rPr lang="en-US" sz="1800" dirty="0"/>
              <a:t>. In order to measure temperature (or other types of measurements), both a probe and meter are required. Sometimes the probe and meter are within one instrument and cannot be taken apart. Other instruments have probes that are separate from the meters and need to be connected to the meters in order to take the water measurements.</a:t>
            </a:r>
          </a:p>
          <a:p>
            <a:pPr marL="0" indent="0">
              <a:buNone/>
            </a:pPr>
            <a:endParaRPr lang="en-US" sz="1800" dirty="0"/>
          </a:p>
        </p:txBody>
      </p:sp>
      <p:pic>
        <p:nvPicPr>
          <p:cNvPr id="11" name="Content Placeholder 8" descr="Diagram of temperature probe and an alcohol-filled thermomete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70018" y="1767681"/>
            <a:ext cx="2112422" cy="4351338"/>
          </a:xfrm>
        </p:spPr>
      </p:pic>
    </p:spTree>
    <p:extLst>
      <p:ext uri="{BB962C8B-B14F-4D97-AF65-F5344CB8AC3E}">
        <p14:creationId xmlns:p14="http://schemas.microsoft.com/office/powerpoint/2010/main" val="113944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E70963-1958-454F-9C92-D1B289902E79}" type="slidenum">
              <a:rPr lang="en-US" smtClean="0"/>
              <a:t>18</a:t>
            </a:fld>
            <a:endParaRPr lang="en-US" dirty="0"/>
          </a:p>
        </p:txBody>
      </p:sp>
      <p:pic>
        <p:nvPicPr>
          <p:cNvPr id="5" name="Picture 4" descr="Banner: Water Temperature Protocol "/>
          <p:cNvPicPr>
            <a:picLocks noChangeAspect="1"/>
          </p:cNvPicPr>
          <p:nvPr/>
        </p:nvPicPr>
        <p:blipFill>
          <a:blip r:embed="rId2"/>
          <a:stretch>
            <a:fillRect/>
          </a:stretch>
        </p:blipFill>
        <p:spPr>
          <a:xfrm>
            <a:off x="1155700" y="0"/>
            <a:ext cx="7988300" cy="1028700"/>
          </a:xfrm>
          <a:prstGeom prst="rect">
            <a:avLst/>
          </a:prstGeom>
        </p:spPr>
      </p:pic>
      <p:pic>
        <p:nvPicPr>
          <p:cNvPr id="6" name="Picture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 y="0"/>
            <a:ext cx="1155560" cy="6858000"/>
          </a:xfrm>
          <a:prstGeom prst="rect">
            <a:avLst/>
          </a:prstGeom>
        </p:spPr>
      </p:pic>
      <p:sp>
        <p:nvSpPr>
          <p:cNvPr id="2" name="Title 1"/>
          <p:cNvSpPr>
            <a:spLocks noGrp="1"/>
          </p:cNvSpPr>
          <p:nvPr>
            <p:ph type="title"/>
          </p:nvPr>
        </p:nvSpPr>
        <p:spPr>
          <a:xfrm>
            <a:off x="1257300" y="735409"/>
            <a:ext cx="7886700" cy="1325563"/>
          </a:xfrm>
        </p:spPr>
        <p:txBody>
          <a:bodyPr>
            <a:normAutofit/>
          </a:bodyPr>
          <a:lstStyle/>
          <a:p>
            <a:r>
              <a:rPr lang="en-US" sz="2800" b="1" dirty="0">
                <a:solidFill>
                  <a:srgbClr val="002060"/>
                </a:solidFill>
              </a:rPr>
              <a:t>How to Collect Water Temperature Data: Overview</a:t>
            </a:r>
          </a:p>
        </p:txBody>
      </p:sp>
      <p:sp>
        <p:nvSpPr>
          <p:cNvPr id="3" name="Content Placeholder 2"/>
          <p:cNvSpPr>
            <a:spLocks noGrp="1"/>
          </p:cNvSpPr>
          <p:nvPr>
            <p:ph sz="half" idx="1"/>
          </p:nvPr>
        </p:nvSpPr>
        <p:spPr>
          <a:xfrm>
            <a:off x="1257300" y="1623303"/>
            <a:ext cx="7427496" cy="4351338"/>
          </a:xfrm>
        </p:spPr>
        <p:txBody>
          <a:bodyPr>
            <a:noAutofit/>
          </a:bodyPr>
          <a:lstStyle/>
          <a:p>
            <a:pPr marL="0" indent="0">
              <a:buNone/>
            </a:pPr>
            <a:r>
              <a:rPr lang="en-US" sz="1800" dirty="0"/>
              <a:t>Except for transparency, take water temperature before the other water measurements.</a:t>
            </a:r>
          </a:p>
          <a:p>
            <a:pPr marL="0" indent="0">
              <a:buNone/>
            </a:pPr>
            <a:r>
              <a:rPr lang="en-US" sz="1800" dirty="0"/>
              <a:t>Take the water temperature measurement as soon as possible after the water sample is taken because temperature tends to change very rapidly after a sample is collected.</a:t>
            </a:r>
          </a:p>
          <a:p>
            <a:pPr marL="0" indent="0">
              <a:buNone/>
            </a:pPr>
            <a:r>
              <a:rPr lang="en-US" sz="1800" dirty="0"/>
              <a:t>Read the temperature value on the thermometer or meter while the bulb of the thermometer or probe is in the water. The temperature reading can change quickly once the thermometer is out of the water, especially if the air temperature is very different from the water temperature or if it is windy. Wind can cause evaporation to occur rapidly, lowering the temperature.</a:t>
            </a:r>
          </a:p>
          <a:p>
            <a:pPr marL="0" indent="0">
              <a:buNone/>
            </a:pPr>
            <a:r>
              <a:rPr lang="en-US" sz="1800" dirty="0"/>
              <a:t>It is important that the water temperature be taken at the same place every week. There may be several degrees of difference in water temperature over a small area in your water body: sunny areas vs. shady areas, or shallow and deeper areas.</a:t>
            </a:r>
          </a:p>
          <a:p>
            <a:pPr marL="0" indent="0">
              <a:buNone/>
            </a:pPr>
            <a:r>
              <a:rPr lang="en-US" sz="1800" dirty="0"/>
              <a:t>The alcohol column in the thermometer may become separated, especially if the thermometer is not stored in an upright position. The column may be rejoined by holding tightly to the top of the thermometer and shaking it down or swinging it.</a:t>
            </a:r>
          </a:p>
        </p:txBody>
      </p:sp>
    </p:spTree>
    <p:extLst>
      <p:ext uri="{BB962C8B-B14F-4D97-AF65-F5344CB8AC3E}">
        <p14:creationId xmlns:p14="http://schemas.microsoft.com/office/powerpoint/2010/main" val="864915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E70963-1958-454F-9C92-D1B289902E79}" type="slidenum">
              <a:rPr lang="en-US" smtClean="0"/>
              <a:t>1</a:t>
            </a:fld>
            <a:endParaRPr lang="en-US" dirty="0"/>
          </a:p>
        </p:txBody>
      </p:sp>
      <p:pic>
        <p:nvPicPr>
          <p:cNvPr id="8" name="Picture 7" descr="Banner: Water Temperature Protocol ">
            <a:extLst>
              <a:ext uri="{FF2B5EF4-FFF2-40B4-BE49-F238E27FC236}">
                <a16:creationId xmlns:a16="http://schemas.microsoft.com/office/drawing/2014/main" id="{3D211A05-4618-4D84-A90F-1D244C4F60B6}"/>
              </a:ext>
            </a:extLst>
          </p:cNvPr>
          <p:cNvPicPr>
            <a:picLocks noChangeAspect="1"/>
          </p:cNvPicPr>
          <p:nvPr/>
        </p:nvPicPr>
        <p:blipFill>
          <a:blip r:embed="rId3"/>
          <a:stretch>
            <a:fillRect/>
          </a:stretch>
        </p:blipFill>
        <p:spPr>
          <a:xfrm>
            <a:off x="1164089" y="0"/>
            <a:ext cx="8001000" cy="1041400"/>
          </a:xfrm>
          <a:prstGeom prst="rect">
            <a:avLst/>
          </a:prstGeom>
        </p:spPr>
      </p:pic>
      <p:pic>
        <p:nvPicPr>
          <p:cNvPr id="6" name="Picture 5" descr="Menu: What is water temperatur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164089" cy="6858000"/>
          </a:xfrm>
          <a:prstGeom prst="rect">
            <a:avLst/>
          </a:prstGeom>
        </p:spPr>
      </p:pic>
      <p:sp>
        <p:nvSpPr>
          <p:cNvPr id="2" name="Title 1"/>
          <p:cNvSpPr>
            <a:spLocks noGrp="1"/>
          </p:cNvSpPr>
          <p:nvPr>
            <p:ph type="title"/>
          </p:nvPr>
        </p:nvSpPr>
        <p:spPr>
          <a:xfrm>
            <a:off x="1121678" y="562449"/>
            <a:ext cx="7886700" cy="1325563"/>
          </a:xfrm>
        </p:spPr>
        <p:txBody>
          <a:bodyPr>
            <a:normAutofit/>
          </a:bodyPr>
          <a:lstStyle/>
          <a:p>
            <a:r>
              <a:rPr lang="en-US" sz="3200" b="1" dirty="0">
                <a:solidFill>
                  <a:srgbClr val="000090"/>
                </a:solidFill>
              </a:rPr>
              <a:t>Overview</a:t>
            </a:r>
          </a:p>
        </p:txBody>
      </p:sp>
      <p:sp>
        <p:nvSpPr>
          <p:cNvPr id="3" name="Content Placeholder 2" descr="Art image of a pond and grass."/>
          <p:cNvSpPr>
            <a:spLocks noGrp="1"/>
          </p:cNvSpPr>
          <p:nvPr>
            <p:ph sz="half" idx="1"/>
          </p:nvPr>
        </p:nvSpPr>
        <p:spPr>
          <a:xfrm>
            <a:off x="1185178" y="1512372"/>
            <a:ext cx="7823200" cy="5032375"/>
          </a:xfrm>
        </p:spPr>
        <p:txBody>
          <a:bodyPr>
            <a:noAutofit/>
          </a:bodyPr>
          <a:lstStyle/>
          <a:p>
            <a:pPr marL="0" indent="0">
              <a:buNone/>
            </a:pPr>
            <a:r>
              <a:rPr lang="en-US" sz="1400" b="1" dirty="0">
                <a:solidFill>
                  <a:srgbClr val="000090"/>
                </a:solidFill>
              </a:rPr>
              <a:t>This module: </a:t>
            </a:r>
          </a:p>
          <a:p>
            <a:pPr marL="285750" indent="-285750">
              <a:buFont typeface="Arial"/>
              <a:buChar char="•"/>
            </a:pPr>
            <a:r>
              <a:rPr lang="en-US" sz="1400" b="1" dirty="0">
                <a:solidFill>
                  <a:srgbClr val="000090"/>
                </a:solidFill>
              </a:rPr>
              <a:t>Reviews the selection of a GLOBE hydrology site </a:t>
            </a:r>
          </a:p>
          <a:p>
            <a:pPr marL="285750" indent="-285750">
              <a:buFont typeface="Arial"/>
              <a:buChar char="•"/>
            </a:pPr>
            <a:r>
              <a:rPr lang="en-US" sz="1400" b="1" dirty="0">
                <a:solidFill>
                  <a:srgbClr val="000090"/>
                </a:solidFill>
              </a:rPr>
              <a:t>Reviews the water sampling technique used in GLOBE hydrosphere protocols</a:t>
            </a:r>
          </a:p>
          <a:p>
            <a:pPr marL="285750" indent="-285750">
              <a:buFont typeface="Arial"/>
              <a:buChar char="•"/>
            </a:pPr>
            <a:r>
              <a:rPr lang="en-US" sz="1400" b="1" dirty="0">
                <a:solidFill>
                  <a:srgbClr val="000090"/>
                </a:solidFill>
              </a:rPr>
              <a:t>Guides the calibration of the necessary instruments for this protocol</a:t>
            </a:r>
          </a:p>
          <a:p>
            <a:pPr marL="285750" indent="-285750">
              <a:buFont typeface="Arial"/>
              <a:buChar char="•"/>
            </a:pPr>
            <a:r>
              <a:rPr lang="en-US" sz="1400" b="1" dirty="0">
                <a:solidFill>
                  <a:srgbClr val="000090"/>
                </a:solidFill>
              </a:rPr>
              <a:t>Provides a step by step introduction of the protocol method</a:t>
            </a:r>
          </a:p>
          <a:p>
            <a:pPr marL="0" indent="0">
              <a:buNone/>
            </a:pPr>
            <a:endParaRPr lang="en-US" sz="1400" b="1" dirty="0">
              <a:solidFill>
                <a:srgbClr val="000090"/>
              </a:solidFill>
            </a:endParaRPr>
          </a:p>
          <a:p>
            <a:pPr marL="0" indent="0">
              <a:buNone/>
            </a:pPr>
            <a:r>
              <a:rPr lang="en-US" sz="1400" b="1" dirty="0">
                <a:solidFill>
                  <a:srgbClr val="000090"/>
                </a:solidFill>
              </a:rPr>
              <a:t>Learning Objectives</a:t>
            </a:r>
          </a:p>
          <a:p>
            <a:pPr marL="0" indent="0">
              <a:buNone/>
            </a:pPr>
            <a:r>
              <a:rPr lang="en-US" sz="1400" b="1" dirty="0">
                <a:solidFill>
                  <a:srgbClr val="000090"/>
                </a:solidFill>
              </a:rPr>
              <a:t>After completing this module, you will be able to:</a:t>
            </a:r>
          </a:p>
          <a:p>
            <a:pPr marL="285750" indent="-285750">
              <a:buFont typeface="Arial"/>
              <a:buChar char="•"/>
            </a:pPr>
            <a:r>
              <a:rPr lang="en-US" sz="1400" b="1" dirty="0">
                <a:solidFill>
                  <a:srgbClr val="000090"/>
                </a:solidFill>
              </a:rPr>
              <a:t>Describe why water temperature is considered a master variable</a:t>
            </a:r>
          </a:p>
          <a:p>
            <a:pPr marL="285750" indent="-285750">
              <a:buFont typeface="Arial"/>
              <a:buChar char="•"/>
            </a:pPr>
            <a:r>
              <a:rPr lang="en-US" sz="1400" b="1" dirty="0">
                <a:solidFill>
                  <a:srgbClr val="000090"/>
                </a:solidFill>
              </a:rPr>
              <a:t>Explain why this measurement accompanies all other hydrology measurement taken using GLOBE protocols</a:t>
            </a:r>
          </a:p>
          <a:p>
            <a:pPr marL="285750" indent="-285750">
              <a:buFont typeface="Arial"/>
              <a:buChar char="•"/>
            </a:pPr>
            <a:r>
              <a:rPr lang="en-US" sz="1400" b="1" dirty="0">
                <a:solidFill>
                  <a:srgbClr val="000090"/>
                </a:solidFill>
              </a:rPr>
              <a:t>Describe how the protocol procedures ensure the collection of accurate data</a:t>
            </a:r>
          </a:p>
          <a:p>
            <a:pPr marL="285750" indent="-285750">
              <a:buFont typeface="Arial"/>
              <a:buChar char="•"/>
            </a:pPr>
            <a:r>
              <a:rPr lang="en-US" sz="1400" b="1" dirty="0">
                <a:solidFill>
                  <a:srgbClr val="000090"/>
                </a:solidFill>
              </a:rPr>
              <a:t>Conduct the calibration and measurement steps of this protocol</a:t>
            </a:r>
          </a:p>
          <a:p>
            <a:pPr marL="285750" indent="-285750">
              <a:buFont typeface="Arial"/>
              <a:buChar char="•"/>
            </a:pPr>
            <a:r>
              <a:rPr lang="en-US" sz="1400" b="1" dirty="0">
                <a:solidFill>
                  <a:srgbClr val="000090"/>
                </a:solidFill>
              </a:rPr>
              <a:t>Upload data to the GLOBE portal</a:t>
            </a:r>
          </a:p>
          <a:p>
            <a:pPr marL="285750" indent="-285750">
              <a:buFont typeface="Arial"/>
              <a:buChar char="•"/>
            </a:pPr>
            <a:r>
              <a:rPr lang="en-US" sz="1400" b="1" dirty="0">
                <a:solidFill>
                  <a:srgbClr val="000090"/>
                </a:solidFill>
              </a:rPr>
              <a:t>Visualize data using GLOBE’s Visualization Site</a:t>
            </a:r>
          </a:p>
          <a:p>
            <a:pPr marL="0" indent="0">
              <a:buNone/>
            </a:pPr>
            <a:r>
              <a:rPr lang="en-US" sz="1400" b="1" dirty="0">
                <a:solidFill>
                  <a:srgbClr val="002060"/>
                </a:solidFill>
              </a:rPr>
              <a:t>Estimated time to complete module: 1.5 hours</a:t>
            </a:r>
          </a:p>
        </p:txBody>
      </p:sp>
    </p:spTree>
    <p:extLst>
      <p:ext uri="{BB962C8B-B14F-4D97-AF65-F5344CB8AC3E}">
        <p14:creationId xmlns:p14="http://schemas.microsoft.com/office/powerpoint/2010/main" val="621181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E70963-1958-454F-9C92-D1B289902E79}" type="slidenum">
              <a:rPr lang="en-US" smtClean="0"/>
              <a:t>19</a:t>
            </a:fld>
            <a:endParaRPr lang="en-US" dirty="0"/>
          </a:p>
        </p:txBody>
      </p:sp>
      <p:pic>
        <p:nvPicPr>
          <p:cNvPr id="5" name="Picture 4" descr="Banner: Water Temperature Protocol "/>
          <p:cNvPicPr>
            <a:picLocks noChangeAspect="1"/>
          </p:cNvPicPr>
          <p:nvPr/>
        </p:nvPicPr>
        <p:blipFill>
          <a:blip r:embed="rId2"/>
          <a:stretch>
            <a:fillRect/>
          </a:stretch>
        </p:blipFill>
        <p:spPr>
          <a:xfrm>
            <a:off x="1155700" y="0"/>
            <a:ext cx="7988300" cy="1028700"/>
          </a:xfrm>
          <a:prstGeom prst="rect">
            <a:avLst/>
          </a:prstGeom>
        </p:spPr>
      </p:pic>
      <p:pic>
        <p:nvPicPr>
          <p:cNvPr id="6" name="Picture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 y="0"/>
            <a:ext cx="1155560" cy="6858000"/>
          </a:xfrm>
          <a:prstGeom prst="rect">
            <a:avLst/>
          </a:prstGeom>
        </p:spPr>
      </p:pic>
      <p:sp>
        <p:nvSpPr>
          <p:cNvPr id="2" name="Title 1"/>
          <p:cNvSpPr>
            <a:spLocks noGrp="1"/>
          </p:cNvSpPr>
          <p:nvPr>
            <p:ph type="title"/>
          </p:nvPr>
        </p:nvSpPr>
        <p:spPr>
          <a:xfrm>
            <a:off x="1257300" y="735409"/>
            <a:ext cx="7886700" cy="1325563"/>
          </a:xfrm>
        </p:spPr>
        <p:txBody>
          <a:bodyPr>
            <a:normAutofit/>
          </a:bodyPr>
          <a:lstStyle/>
          <a:p>
            <a:r>
              <a:rPr lang="en-US" sz="2800" b="1" dirty="0">
                <a:solidFill>
                  <a:srgbClr val="000072"/>
                </a:solidFill>
              </a:rPr>
              <a:t>Sources for Equipment You Need for the Water Temperature Protocol</a:t>
            </a:r>
            <a:endParaRPr lang="en-US" sz="2800" b="1" dirty="0">
              <a:solidFill>
                <a:srgbClr val="055000"/>
              </a:solidFill>
            </a:endParaRPr>
          </a:p>
        </p:txBody>
      </p:sp>
      <p:sp>
        <p:nvSpPr>
          <p:cNvPr id="3" name="Content Placeholder 2"/>
          <p:cNvSpPr>
            <a:spLocks noGrp="1"/>
          </p:cNvSpPr>
          <p:nvPr>
            <p:ph sz="half" idx="1"/>
          </p:nvPr>
        </p:nvSpPr>
        <p:spPr>
          <a:xfrm>
            <a:off x="1155700" y="1996281"/>
            <a:ext cx="7427496" cy="1821740"/>
          </a:xfrm>
        </p:spPr>
        <p:txBody>
          <a:bodyPr>
            <a:noAutofit/>
          </a:bodyPr>
          <a:lstStyle/>
          <a:p>
            <a:pPr marL="0" indent="0" algn="just">
              <a:buNone/>
            </a:pPr>
            <a:r>
              <a:rPr lang="en-US" sz="1800" dirty="0"/>
              <a:t>The following resources summarize the measurements associated with each protocol, associated skill level, scientific specifications for the instruments, and how to access the equipment you need (purchase, build, or download). </a:t>
            </a:r>
          </a:p>
          <a:p>
            <a:r>
              <a:rPr lang="nl-NL" sz="1800" b="1" dirty="0">
                <a:hlinkClick r:id="rId4"/>
              </a:rPr>
              <a:t>Where to find specifications for instruments used in GLOBE investigations</a:t>
            </a:r>
            <a:endParaRPr lang="nl-NL" sz="1800" b="1" dirty="0"/>
          </a:p>
          <a:p>
            <a:r>
              <a:rPr lang="nl-NL" sz="1800" b="1" dirty="0">
                <a:hlinkClick r:id="rId5"/>
              </a:rPr>
              <a:t>Where to find scientific instruments used in GLOBE investigations </a:t>
            </a:r>
            <a:endParaRPr lang="nl-NL" sz="1800" b="1" dirty="0"/>
          </a:p>
          <a:p>
            <a:pPr marL="0" indent="0" algn="just">
              <a:buNone/>
            </a:pPr>
            <a:endParaRPr lang="en-US" sz="1800" dirty="0"/>
          </a:p>
        </p:txBody>
      </p:sp>
      <p:pic>
        <p:nvPicPr>
          <p:cNvPr id="7" name="Picture 6" descr="Screen Shot of Toolkit from the GLOBE Teacher's Guid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91986">
            <a:off x="5898123" y="3993737"/>
            <a:ext cx="1806671" cy="23131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9822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E70963-1958-454F-9C92-D1B289902E79}" type="slidenum">
              <a:rPr lang="en-US" smtClean="0"/>
              <a:t>20</a:t>
            </a:fld>
            <a:endParaRPr lang="en-US" dirty="0"/>
          </a:p>
        </p:txBody>
      </p:sp>
      <p:pic>
        <p:nvPicPr>
          <p:cNvPr id="5" name="Picture 4" descr="Banner: Water Temperature Protocol "/>
          <p:cNvPicPr>
            <a:picLocks noChangeAspect="1"/>
          </p:cNvPicPr>
          <p:nvPr/>
        </p:nvPicPr>
        <p:blipFill>
          <a:blip r:embed="rId2"/>
          <a:stretch>
            <a:fillRect/>
          </a:stretch>
        </p:blipFill>
        <p:spPr>
          <a:xfrm>
            <a:off x="1155700" y="0"/>
            <a:ext cx="7988300" cy="1028700"/>
          </a:xfrm>
          <a:prstGeom prst="rect">
            <a:avLst/>
          </a:prstGeom>
        </p:spPr>
      </p:pic>
      <p:pic>
        <p:nvPicPr>
          <p:cNvPr id="6" name="Picture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 y="0"/>
            <a:ext cx="1155560" cy="6858000"/>
          </a:xfrm>
          <a:prstGeom prst="rect">
            <a:avLst/>
          </a:prstGeom>
        </p:spPr>
      </p:pic>
      <p:sp>
        <p:nvSpPr>
          <p:cNvPr id="2" name="Title 1"/>
          <p:cNvSpPr>
            <a:spLocks noGrp="1"/>
          </p:cNvSpPr>
          <p:nvPr>
            <p:ph type="title"/>
          </p:nvPr>
        </p:nvSpPr>
        <p:spPr>
          <a:xfrm>
            <a:off x="1155701" y="1028700"/>
            <a:ext cx="4610618" cy="822803"/>
          </a:xfrm>
        </p:spPr>
        <p:txBody>
          <a:bodyPr>
            <a:normAutofit/>
          </a:bodyPr>
          <a:lstStyle/>
          <a:p>
            <a:r>
              <a:rPr lang="en-US" sz="3200" b="1" dirty="0">
                <a:solidFill>
                  <a:srgbClr val="000072"/>
                </a:solidFill>
              </a:rPr>
              <a:t>What do you need to start?</a:t>
            </a:r>
            <a:endParaRPr lang="en-US" sz="3200" b="1" dirty="0">
              <a:solidFill>
                <a:srgbClr val="055000"/>
              </a:solidFill>
            </a:endParaRPr>
          </a:p>
        </p:txBody>
      </p:sp>
      <p:sp>
        <p:nvSpPr>
          <p:cNvPr id="3" name="Content Placeholder 2"/>
          <p:cNvSpPr>
            <a:spLocks noGrp="1"/>
          </p:cNvSpPr>
          <p:nvPr>
            <p:ph sz="half" idx="1"/>
          </p:nvPr>
        </p:nvSpPr>
        <p:spPr>
          <a:xfrm>
            <a:off x="1230345" y="1996281"/>
            <a:ext cx="7427496" cy="1821740"/>
          </a:xfrm>
        </p:spPr>
        <p:txBody>
          <a:bodyPr>
            <a:noAutofit/>
          </a:bodyPr>
          <a:lstStyle/>
          <a:p>
            <a:pPr marL="0" indent="0">
              <a:spcBef>
                <a:spcPct val="20000"/>
              </a:spcBef>
              <a:buNone/>
              <a:defRPr/>
            </a:pPr>
            <a:r>
              <a:rPr lang="en-US" sz="1600" b="1" dirty="0">
                <a:solidFill>
                  <a:srgbClr val="22346F"/>
                </a:solidFill>
              </a:rPr>
              <a:t>When			Weekly (if possible)</a:t>
            </a:r>
          </a:p>
          <a:p>
            <a:pPr marL="0" indent="0">
              <a:spcBef>
                <a:spcPct val="20000"/>
              </a:spcBef>
              <a:buNone/>
              <a:defRPr/>
            </a:pPr>
            <a:endParaRPr lang="en-US" sz="1600" b="1" dirty="0">
              <a:solidFill>
                <a:srgbClr val="22346F"/>
              </a:solidFill>
            </a:endParaRPr>
          </a:p>
          <a:p>
            <a:pPr marL="0" indent="0">
              <a:spcBef>
                <a:spcPct val="20000"/>
              </a:spcBef>
              <a:buNone/>
              <a:defRPr/>
            </a:pPr>
            <a:r>
              <a:rPr lang="en-US" sz="1600" b="1" dirty="0">
                <a:solidFill>
                  <a:srgbClr val="22346F"/>
                </a:solidFill>
              </a:rPr>
              <a:t>Where			Hydrosphere  Study Site			</a:t>
            </a:r>
          </a:p>
          <a:p>
            <a:pPr marL="0" indent="0">
              <a:spcBef>
                <a:spcPct val="20000"/>
              </a:spcBef>
              <a:buNone/>
              <a:defRPr/>
            </a:pPr>
            <a:r>
              <a:rPr lang="en-US" sz="1600" b="1" dirty="0">
                <a:solidFill>
                  <a:srgbClr val="22346F"/>
                </a:solidFill>
              </a:rPr>
              <a:t>Time Needed		10 minutes</a:t>
            </a:r>
          </a:p>
          <a:p>
            <a:pPr marL="0" indent="0">
              <a:spcBef>
                <a:spcPct val="20000"/>
              </a:spcBef>
              <a:buNone/>
              <a:defRPr/>
            </a:pPr>
            <a:endParaRPr lang="en-US" sz="1600" b="1" dirty="0">
              <a:solidFill>
                <a:srgbClr val="22346F"/>
              </a:solidFill>
            </a:endParaRPr>
          </a:p>
          <a:p>
            <a:pPr marL="0" indent="0">
              <a:spcBef>
                <a:spcPct val="20000"/>
              </a:spcBef>
              <a:buNone/>
              <a:defRPr/>
            </a:pPr>
            <a:r>
              <a:rPr lang="en-US" sz="1600" b="1" dirty="0">
                <a:solidFill>
                  <a:srgbClr val="22346F"/>
                </a:solidFill>
              </a:rPr>
              <a:t>Prerequisites		Hydrosphere Study Site</a:t>
            </a:r>
          </a:p>
          <a:p>
            <a:pPr marL="0" indent="0">
              <a:spcBef>
                <a:spcPct val="20000"/>
              </a:spcBef>
              <a:buNone/>
              <a:defRPr/>
            </a:pPr>
            <a:endParaRPr lang="en-US" sz="1600" b="1" dirty="0">
              <a:solidFill>
                <a:srgbClr val="22346F"/>
              </a:solidFill>
            </a:endParaRPr>
          </a:p>
          <a:p>
            <a:pPr marL="0" indent="0">
              <a:spcBef>
                <a:spcPct val="20000"/>
              </a:spcBef>
              <a:buNone/>
              <a:defRPr/>
            </a:pPr>
            <a:r>
              <a:rPr lang="en-US" sz="1600" b="1" dirty="0">
                <a:solidFill>
                  <a:srgbClr val="22346F"/>
                </a:solidFill>
              </a:rPr>
              <a:t>Key Instrument		Alcohol-filled Thermometer / Temperature Probe</a:t>
            </a:r>
          </a:p>
          <a:p>
            <a:pPr marL="0" indent="0">
              <a:spcBef>
                <a:spcPct val="20000"/>
              </a:spcBef>
              <a:buNone/>
              <a:defRPr/>
            </a:pPr>
            <a:endParaRPr lang="en-US" sz="1800" b="1" dirty="0">
              <a:solidFill>
                <a:srgbClr val="22346F"/>
              </a:solidFill>
            </a:endParaRPr>
          </a:p>
          <a:p>
            <a:pPr marL="0" indent="0">
              <a:buNone/>
            </a:pPr>
            <a:r>
              <a:rPr lang="en-US" sz="1800" b="1" dirty="0">
                <a:solidFill>
                  <a:srgbClr val="22346F"/>
                </a:solidFill>
              </a:rPr>
              <a:t>References:	</a:t>
            </a:r>
            <a:r>
              <a:rPr lang="en-US" sz="1800" b="1" dirty="0">
                <a:solidFill>
                  <a:srgbClr val="055000"/>
                </a:solidFill>
              </a:rPr>
              <a:t>	</a:t>
            </a:r>
          </a:p>
          <a:p>
            <a:r>
              <a:rPr lang="en-US" sz="1800" b="1" dirty="0">
                <a:hlinkClick r:id="rId4"/>
              </a:rPr>
              <a:t>Hydrosphere Investigation Data Sheet</a:t>
            </a:r>
            <a:endParaRPr lang="en-US" sz="1800" b="1" dirty="0"/>
          </a:p>
          <a:p>
            <a:r>
              <a:rPr lang="en-US" sz="1800" b="1" dirty="0">
                <a:hlinkClick r:id="rId5"/>
              </a:rPr>
              <a:t>Water Temperature Protocol for Thermometers</a:t>
            </a:r>
            <a:endParaRPr lang="en-US" sz="1800" b="1" dirty="0"/>
          </a:p>
          <a:p>
            <a:r>
              <a:rPr lang="en-US" sz="1800" b="1" dirty="0">
                <a:hlinkClick r:id="rId6"/>
              </a:rPr>
              <a:t>Calibrating an Alcohol-filled Thermometer Lab Guide</a:t>
            </a:r>
            <a:endParaRPr lang="en-US" sz="1800" dirty="0"/>
          </a:p>
          <a:p>
            <a:r>
              <a:rPr lang="en-US" sz="1800" b="1" dirty="0">
                <a:hlinkClick r:id="rId7"/>
              </a:rPr>
              <a:t>Water Temperature Protocol for Thermometer Probes Field Guide</a:t>
            </a:r>
            <a:endParaRPr lang="en-US" sz="1800" b="1" dirty="0"/>
          </a:p>
          <a:p>
            <a:pPr marL="0" indent="0" algn="just">
              <a:buNone/>
            </a:pPr>
            <a:endParaRPr lang="en-US" sz="1800" dirty="0"/>
          </a:p>
        </p:txBody>
      </p:sp>
    </p:spTree>
    <p:extLst>
      <p:ext uri="{BB962C8B-B14F-4D97-AF65-F5344CB8AC3E}">
        <p14:creationId xmlns:p14="http://schemas.microsoft.com/office/powerpoint/2010/main" val="108812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Image shows a warning sign, text that reads &quot;SAFETY be sure students wear gloves and goggles during your investigations&quot; and a picture of protective gloves and goggles.">
            <a:extLst>
              <a:ext uri="{FF2B5EF4-FFF2-40B4-BE49-F238E27FC236}">
                <a16:creationId xmlns:a16="http://schemas.microsoft.com/office/drawing/2014/main" id="{285FAFB7-D3CC-4F08-811E-1C52F19A7E1F}"/>
              </a:ext>
            </a:extLst>
          </p:cNvPr>
          <p:cNvPicPr>
            <a:picLocks noGrp="1" noChangeAspect="1"/>
          </p:cNvPicPr>
          <p:nvPr>
            <p:ph sz="half" idx="2"/>
          </p:nvPr>
        </p:nvPicPr>
        <p:blipFill>
          <a:blip r:embed="rId2"/>
          <a:stretch>
            <a:fillRect/>
          </a:stretch>
        </p:blipFill>
        <p:spPr>
          <a:xfrm>
            <a:off x="1714500" y="5776546"/>
            <a:ext cx="6677757" cy="1002842"/>
          </a:xfrm>
        </p:spPr>
      </p:pic>
      <p:sp>
        <p:nvSpPr>
          <p:cNvPr id="2" name="Slide Number Placeholder 1"/>
          <p:cNvSpPr>
            <a:spLocks noGrp="1"/>
          </p:cNvSpPr>
          <p:nvPr>
            <p:ph type="sldNum" sz="quarter" idx="12"/>
          </p:nvPr>
        </p:nvSpPr>
        <p:spPr/>
        <p:txBody>
          <a:bodyPr/>
          <a:lstStyle/>
          <a:p>
            <a:fld id="{E2E70963-1958-454F-9C92-D1B289902E79}" type="slidenum">
              <a:rPr lang="en-US" smtClean="0"/>
              <a:t>21</a:t>
            </a:fld>
            <a:endParaRPr lang="en-US" dirty="0"/>
          </a:p>
        </p:txBody>
      </p:sp>
      <p:pic>
        <p:nvPicPr>
          <p:cNvPr id="5" name="Picture 4" descr="Banner: Water Temperature Protocol "/>
          <p:cNvPicPr>
            <a:picLocks noChangeAspect="1"/>
          </p:cNvPicPr>
          <p:nvPr/>
        </p:nvPicPr>
        <p:blipFill>
          <a:blip r:embed="rId3"/>
          <a:stretch>
            <a:fillRect/>
          </a:stretch>
        </p:blipFill>
        <p:spPr>
          <a:xfrm>
            <a:off x="1155700" y="0"/>
            <a:ext cx="7988300" cy="1028700"/>
          </a:xfrm>
          <a:prstGeom prst="rect">
            <a:avLst/>
          </a:prstGeom>
        </p:spPr>
      </p:pic>
      <p:pic>
        <p:nvPicPr>
          <p:cNvPr id="6" name="Picture 5"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 y="0"/>
            <a:ext cx="1155560" cy="6858000"/>
          </a:xfrm>
          <a:prstGeom prst="rect">
            <a:avLst/>
          </a:prstGeom>
        </p:spPr>
      </p:pic>
      <p:sp>
        <p:nvSpPr>
          <p:cNvPr id="10" name="Title 1"/>
          <p:cNvSpPr>
            <a:spLocks noGrp="1"/>
          </p:cNvSpPr>
          <p:nvPr>
            <p:ph type="title"/>
          </p:nvPr>
        </p:nvSpPr>
        <p:spPr>
          <a:xfrm>
            <a:off x="1257300" y="1529946"/>
            <a:ext cx="7886700" cy="1325563"/>
          </a:xfrm>
        </p:spPr>
        <p:txBody>
          <a:bodyPr>
            <a:normAutofit fontScale="90000"/>
          </a:bodyPr>
          <a:lstStyle/>
          <a:p>
            <a:r>
              <a:rPr lang="en-US" sz="3100" b="1" dirty="0">
                <a:solidFill>
                  <a:srgbClr val="000072"/>
                </a:solidFill>
              </a:rPr>
              <a:t>Start your Fieldwork and Lab Work with Safety Steps </a:t>
            </a:r>
            <a:br>
              <a:rPr lang="en-US" sz="2700" b="1" dirty="0">
                <a:solidFill>
                  <a:schemeClr val="tx2"/>
                </a:solidFill>
              </a:rPr>
            </a:br>
            <a:br>
              <a:rPr lang="en-US" b="1" dirty="0">
                <a:solidFill>
                  <a:schemeClr val="tx2"/>
                </a:solidFill>
              </a:rPr>
            </a:br>
            <a:br>
              <a:rPr lang="en-US" b="1" dirty="0">
                <a:solidFill>
                  <a:schemeClr val="tx2"/>
                </a:solidFill>
              </a:rPr>
            </a:br>
            <a:endParaRPr lang="en-US" dirty="0"/>
          </a:p>
        </p:txBody>
      </p:sp>
      <p:sp>
        <p:nvSpPr>
          <p:cNvPr id="11" name="TextBox 10"/>
          <p:cNvSpPr txBox="1"/>
          <p:nvPr/>
        </p:nvSpPr>
        <p:spPr>
          <a:xfrm>
            <a:off x="1425836" y="2018841"/>
            <a:ext cx="7039444" cy="3693319"/>
          </a:xfrm>
          <a:prstGeom prst="rect">
            <a:avLst/>
          </a:prstGeom>
          <a:noFill/>
        </p:spPr>
        <p:txBody>
          <a:bodyPr wrap="square" rtlCol="0">
            <a:spAutoFit/>
          </a:bodyPr>
          <a:lstStyle/>
          <a:p>
            <a:pPr lvl="0"/>
            <a:r>
              <a:rPr lang="en-US" dirty="0"/>
              <a:t>Safety is important when conducting the Hydrosphere protocols.  While you will need to use your judgment in selecting only hydrosphere study sites that are safe to access and sample, additional precautions are needed:</a:t>
            </a:r>
          </a:p>
          <a:p>
            <a:pPr lvl="0"/>
            <a:endParaRPr lang="en-US" dirty="0"/>
          </a:p>
          <a:p>
            <a:pPr marL="342900" lvl="0" indent="-342900">
              <a:buFont typeface="Arial" charset="0"/>
              <a:buChar char="•"/>
            </a:pPr>
            <a:r>
              <a:rPr lang="en-US" dirty="0"/>
              <a:t>Students should wear protective gloves and goggles when handling water samples and chemicals to avoid splashing on exposed areas.</a:t>
            </a:r>
          </a:p>
          <a:p>
            <a:pPr marL="342900" lvl="0" indent="-342900">
              <a:buFont typeface="Arial" charset="0"/>
              <a:buChar char="•"/>
            </a:pPr>
            <a:endParaRPr lang="en-US" dirty="0"/>
          </a:p>
          <a:p>
            <a:pPr marL="342900" lvl="0" indent="-342900">
              <a:buFont typeface="Arial" charset="0"/>
              <a:buChar char="•"/>
            </a:pPr>
            <a:r>
              <a:rPr lang="en-US" dirty="0"/>
              <a:t>When doing GLOBE Hydrosphere Protocols, it is important to protect students from exposure to biting insects, including mosquitoes. Ask your students to wear clothes that cover the body so there is little bite area exposed. It is also advisable to apply insect repellent if you are sampling during the mosquito breeding season. </a:t>
            </a:r>
          </a:p>
        </p:txBody>
      </p:sp>
    </p:spTree>
    <p:extLst>
      <p:ext uri="{BB962C8B-B14F-4D97-AF65-F5344CB8AC3E}">
        <p14:creationId xmlns:p14="http://schemas.microsoft.com/office/powerpoint/2010/main" val="1364256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E70963-1958-454F-9C92-D1B289902E79}" type="slidenum">
              <a:rPr lang="en-US" smtClean="0"/>
              <a:t>22</a:t>
            </a:fld>
            <a:endParaRPr lang="en-US" dirty="0"/>
          </a:p>
        </p:txBody>
      </p:sp>
      <p:pic>
        <p:nvPicPr>
          <p:cNvPr id="5" name="Picture 4" descr="Banner: Water Temperature Protocol "/>
          <p:cNvPicPr>
            <a:picLocks noChangeAspect="1"/>
          </p:cNvPicPr>
          <p:nvPr/>
        </p:nvPicPr>
        <p:blipFill>
          <a:blip r:embed="rId3"/>
          <a:stretch>
            <a:fillRect/>
          </a:stretch>
        </p:blipFill>
        <p:spPr>
          <a:xfrm>
            <a:off x="1155700" y="0"/>
            <a:ext cx="7988300" cy="1028700"/>
          </a:xfrm>
          <a:prstGeom prst="rect">
            <a:avLst/>
          </a:prstGeom>
        </p:spPr>
      </p:pic>
      <p:pic>
        <p:nvPicPr>
          <p:cNvPr id="6" name="Picture 5"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 y="0"/>
            <a:ext cx="1155560" cy="6858000"/>
          </a:xfrm>
          <a:prstGeom prst="rect">
            <a:avLst/>
          </a:prstGeom>
        </p:spPr>
      </p:pic>
      <p:sp>
        <p:nvSpPr>
          <p:cNvPr id="2" name="Title 1"/>
          <p:cNvSpPr>
            <a:spLocks noGrp="1"/>
          </p:cNvSpPr>
          <p:nvPr>
            <p:ph type="title"/>
          </p:nvPr>
        </p:nvSpPr>
        <p:spPr>
          <a:xfrm>
            <a:off x="1155700" y="1018335"/>
            <a:ext cx="7886700" cy="565853"/>
          </a:xfrm>
        </p:spPr>
        <p:txBody>
          <a:bodyPr>
            <a:normAutofit/>
          </a:bodyPr>
          <a:lstStyle/>
          <a:p>
            <a:r>
              <a:rPr lang="en-US" sz="2400" b="1" dirty="0">
                <a:solidFill>
                  <a:srgbClr val="000072"/>
                </a:solidFill>
              </a:rPr>
              <a:t>Water Temperature with Alcohol Filled Thermometer Protocol   </a:t>
            </a:r>
            <a:endParaRPr lang="en-US" sz="2000" b="1" dirty="0">
              <a:solidFill>
                <a:srgbClr val="000072"/>
              </a:solidFill>
            </a:endParaRPr>
          </a:p>
        </p:txBody>
      </p:sp>
      <p:sp>
        <p:nvSpPr>
          <p:cNvPr id="3" name="Content Placeholder 2"/>
          <p:cNvSpPr>
            <a:spLocks noGrp="1"/>
          </p:cNvSpPr>
          <p:nvPr>
            <p:ph sz="half" idx="1"/>
          </p:nvPr>
        </p:nvSpPr>
        <p:spPr>
          <a:xfrm>
            <a:off x="1239676" y="1600324"/>
            <a:ext cx="7427496" cy="1821740"/>
          </a:xfrm>
        </p:spPr>
        <p:txBody>
          <a:bodyPr>
            <a:noAutofit/>
          </a:bodyPr>
          <a:lstStyle/>
          <a:p>
            <a:pPr marL="0" indent="0">
              <a:buNone/>
            </a:pPr>
            <a:r>
              <a:rPr lang="en-US" sz="1800" b="1" dirty="0"/>
              <a:t>Assemble Equipment: </a:t>
            </a:r>
          </a:p>
          <a:p>
            <a:r>
              <a:rPr lang="en-US" sz="1800" dirty="0"/>
              <a:t>Alcohol-filled thermometer</a:t>
            </a:r>
          </a:p>
          <a:p>
            <a:r>
              <a:rPr lang="en-US" sz="1800" dirty="0"/>
              <a:t>Latex gloves and goggles</a:t>
            </a:r>
          </a:p>
          <a:p>
            <a:r>
              <a:rPr lang="en-US" sz="1800" dirty="0"/>
              <a:t>Clock or watch</a:t>
            </a:r>
          </a:p>
          <a:p>
            <a:r>
              <a:rPr lang="en-US" sz="1800" dirty="0"/>
              <a:t>Rubber band</a:t>
            </a:r>
          </a:p>
          <a:p>
            <a:r>
              <a:rPr lang="en-US" sz="1800" dirty="0"/>
              <a:t>Enough string to lower the thermometer </a:t>
            </a:r>
          </a:p>
          <a:p>
            <a:pPr marL="0" indent="0">
              <a:buNone/>
            </a:pPr>
            <a:r>
              <a:rPr lang="en-US" sz="1800" dirty="0"/>
              <a:t>into the water</a:t>
            </a:r>
          </a:p>
          <a:p>
            <a:endParaRPr lang="en-US" sz="1800" dirty="0"/>
          </a:p>
          <a:p>
            <a:pPr marL="0" indent="0">
              <a:buNone/>
            </a:pPr>
            <a:r>
              <a:rPr lang="en-US" sz="1800" b="1" dirty="0"/>
              <a:t>For Calibration, You Also Need:</a:t>
            </a:r>
          </a:p>
          <a:p>
            <a:r>
              <a:rPr lang="en-US" sz="1800" dirty="0"/>
              <a:t>Thermometer</a:t>
            </a:r>
          </a:p>
          <a:p>
            <a:r>
              <a:rPr lang="en-US" sz="1800" dirty="0"/>
              <a:t>400 mL ice</a:t>
            </a:r>
          </a:p>
          <a:p>
            <a:r>
              <a:rPr lang="en-US" sz="1800" dirty="0"/>
              <a:t>Distilled water</a:t>
            </a:r>
          </a:p>
          <a:p>
            <a:r>
              <a:rPr lang="en-US" sz="1800" dirty="0"/>
              <a:t>500 mL beaker</a:t>
            </a:r>
          </a:p>
          <a:p>
            <a:pPr marL="0" indent="0" algn="just">
              <a:buNone/>
            </a:pPr>
            <a:endParaRPr lang="en-US" sz="1800" dirty="0"/>
          </a:p>
        </p:txBody>
      </p:sp>
      <p:pic>
        <p:nvPicPr>
          <p:cNvPr id="9" name="Content Placeholder 8" descr="illustration of the equipment  needed for the water temperature protocol"/>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550568" y="1607260"/>
            <a:ext cx="3313030" cy="4461371"/>
          </a:xfrm>
        </p:spPr>
      </p:pic>
    </p:spTree>
    <p:extLst>
      <p:ext uri="{BB962C8B-B14F-4D97-AF65-F5344CB8AC3E}">
        <p14:creationId xmlns:p14="http://schemas.microsoft.com/office/powerpoint/2010/main" val="1491410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E70963-1958-454F-9C92-D1B289902E79}" type="slidenum">
              <a:rPr lang="en-US" smtClean="0"/>
              <a:t>23</a:t>
            </a:fld>
            <a:endParaRPr lang="en-US" dirty="0"/>
          </a:p>
        </p:txBody>
      </p:sp>
      <p:pic>
        <p:nvPicPr>
          <p:cNvPr id="5" name="Picture 4" descr="Banner: Water Temperature Protocol "/>
          <p:cNvPicPr>
            <a:picLocks noChangeAspect="1"/>
          </p:cNvPicPr>
          <p:nvPr/>
        </p:nvPicPr>
        <p:blipFill>
          <a:blip r:embed="rId3"/>
          <a:stretch>
            <a:fillRect/>
          </a:stretch>
        </p:blipFill>
        <p:spPr>
          <a:xfrm>
            <a:off x="1155700" y="0"/>
            <a:ext cx="7988300" cy="1028700"/>
          </a:xfrm>
          <a:prstGeom prst="rect">
            <a:avLst/>
          </a:prstGeom>
        </p:spPr>
      </p:pic>
      <p:pic>
        <p:nvPicPr>
          <p:cNvPr id="6" name="Picture 5"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 y="0"/>
            <a:ext cx="1155560" cy="6858000"/>
          </a:xfrm>
          <a:prstGeom prst="rect">
            <a:avLst/>
          </a:prstGeom>
        </p:spPr>
      </p:pic>
      <p:sp>
        <p:nvSpPr>
          <p:cNvPr id="2" name="Title 1"/>
          <p:cNvSpPr>
            <a:spLocks noGrp="1"/>
          </p:cNvSpPr>
          <p:nvPr>
            <p:ph type="title"/>
          </p:nvPr>
        </p:nvSpPr>
        <p:spPr>
          <a:xfrm>
            <a:off x="1155700" y="795348"/>
            <a:ext cx="7886700" cy="1045265"/>
          </a:xfrm>
        </p:spPr>
        <p:txBody>
          <a:bodyPr>
            <a:normAutofit/>
          </a:bodyPr>
          <a:lstStyle/>
          <a:p>
            <a:r>
              <a:rPr lang="en-US" sz="2400" b="1" dirty="0">
                <a:solidFill>
                  <a:srgbClr val="002060"/>
                </a:solidFill>
              </a:rPr>
              <a:t>Thermometer Calibration- Steps 1-4</a:t>
            </a:r>
          </a:p>
        </p:txBody>
      </p:sp>
      <p:sp>
        <p:nvSpPr>
          <p:cNvPr id="3" name="Content Placeholder 2"/>
          <p:cNvSpPr>
            <a:spLocks noGrp="1"/>
          </p:cNvSpPr>
          <p:nvPr>
            <p:ph sz="half" idx="1"/>
          </p:nvPr>
        </p:nvSpPr>
        <p:spPr>
          <a:xfrm>
            <a:off x="1155700" y="1607260"/>
            <a:ext cx="7427496" cy="1821740"/>
          </a:xfrm>
        </p:spPr>
        <p:txBody>
          <a:bodyPr>
            <a:noAutofit/>
          </a:bodyPr>
          <a:lstStyle/>
          <a:p>
            <a:pPr marL="342900" indent="-342900">
              <a:buFont typeface="+mj-lt"/>
              <a:buAutoNum type="arabicPeriod"/>
            </a:pPr>
            <a:r>
              <a:rPr lang="en-US" sz="1800" dirty="0"/>
              <a:t>Stir together 100 mL of water and 400 mL of crushed ice in the beaker to make an ice-water bath.</a:t>
            </a:r>
          </a:p>
          <a:p>
            <a:pPr marL="342900" indent="-342900">
              <a:buFont typeface="+mj-lt"/>
              <a:buAutoNum type="arabicPeriod"/>
            </a:pPr>
            <a:r>
              <a:rPr lang="en-US" sz="1800" dirty="0"/>
              <a:t>Let the ice-water bath sit for 10 to 15 minutes so that it reaches its lowest temperature.</a:t>
            </a:r>
          </a:p>
          <a:p>
            <a:pPr marL="342900" indent="-342900">
              <a:buFont typeface="+mj-lt"/>
              <a:buAutoNum type="arabicPeriod"/>
            </a:pPr>
            <a:r>
              <a:rPr lang="en-US" sz="1800" dirty="0"/>
              <a:t>Put the bulb of the thermometer into the bath. Gently move the thermometer around in the ice-water bath.</a:t>
            </a:r>
          </a:p>
          <a:p>
            <a:pPr marL="342900" indent="-342900">
              <a:buFont typeface="+mj-lt"/>
              <a:buAutoNum type="arabicPeriod"/>
            </a:pPr>
            <a:r>
              <a:rPr lang="en-US" sz="1800" dirty="0"/>
              <a:t>Leave the thermometer in the water for three minutes.</a:t>
            </a:r>
          </a:p>
        </p:txBody>
      </p:sp>
      <p:pic>
        <p:nvPicPr>
          <p:cNvPr id="8" name="Content Placeholder 7" descr="Photo of thermometer calibration procedure. Two beakers are filled with ice water, and thermometers are in the beakers."/>
          <p:cNvPicPr>
            <a:picLocks noGrp="1" noChangeAspect="1"/>
          </p:cNvPicPr>
          <p:nvPr>
            <p:ph sz="half" idx="2"/>
          </p:nvPr>
        </p:nvPicPr>
        <p:blipFill>
          <a:blip r:embed="rId5"/>
          <a:stretch>
            <a:fillRect/>
          </a:stretch>
        </p:blipFill>
        <p:spPr>
          <a:xfrm>
            <a:off x="1816754" y="4007560"/>
            <a:ext cx="3474452" cy="2316301"/>
          </a:xfrm>
          <a:prstGeom prst="rect">
            <a:avLst/>
          </a:prstGeom>
        </p:spPr>
      </p:pic>
      <p:pic>
        <p:nvPicPr>
          <p:cNvPr id="11" name="Picture 10" descr="Caution ico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2850" y="4126506"/>
            <a:ext cx="399410" cy="409377"/>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5966965" y="4126506"/>
            <a:ext cx="2775983" cy="1384995"/>
          </a:xfrm>
          <a:prstGeom prst="rect">
            <a:avLst/>
          </a:prstGeom>
          <a:noFill/>
        </p:spPr>
        <p:txBody>
          <a:bodyPr wrap="square" rtlCol="0">
            <a:spAutoFit/>
          </a:bodyPr>
          <a:lstStyle/>
          <a:p>
            <a:r>
              <a:rPr lang="en-US" sz="1400" b="1" dirty="0">
                <a:solidFill>
                  <a:srgbClr val="FF0000"/>
                </a:solidFill>
              </a:rPr>
              <a:t>Pay close attention to your calibration procedure. Without the calibration step your temperature data will not be meaningful or comparable to data collected by others!  </a:t>
            </a:r>
          </a:p>
        </p:txBody>
      </p:sp>
    </p:spTree>
    <p:extLst>
      <p:ext uri="{BB962C8B-B14F-4D97-AF65-F5344CB8AC3E}">
        <p14:creationId xmlns:p14="http://schemas.microsoft.com/office/powerpoint/2010/main" val="583357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E70963-1958-454F-9C92-D1B289902E79}" type="slidenum">
              <a:rPr lang="en-US" smtClean="0"/>
              <a:t>24</a:t>
            </a:fld>
            <a:endParaRPr lang="en-US" dirty="0"/>
          </a:p>
        </p:txBody>
      </p:sp>
      <p:pic>
        <p:nvPicPr>
          <p:cNvPr id="5" name="Picture 4" descr="Banner: Water Temperature Protocol "/>
          <p:cNvPicPr>
            <a:picLocks noChangeAspect="1"/>
          </p:cNvPicPr>
          <p:nvPr/>
        </p:nvPicPr>
        <p:blipFill>
          <a:blip r:embed="rId2"/>
          <a:stretch>
            <a:fillRect/>
          </a:stretch>
        </p:blipFill>
        <p:spPr>
          <a:xfrm>
            <a:off x="1155700" y="0"/>
            <a:ext cx="7988300" cy="1028700"/>
          </a:xfrm>
          <a:prstGeom prst="rect">
            <a:avLst/>
          </a:prstGeom>
        </p:spPr>
      </p:pic>
      <p:pic>
        <p:nvPicPr>
          <p:cNvPr id="6" name="Picture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 y="0"/>
            <a:ext cx="1155560" cy="6858000"/>
          </a:xfrm>
          <a:prstGeom prst="rect">
            <a:avLst/>
          </a:prstGeom>
        </p:spPr>
      </p:pic>
      <p:sp>
        <p:nvSpPr>
          <p:cNvPr id="2" name="Title 1"/>
          <p:cNvSpPr>
            <a:spLocks noGrp="1"/>
          </p:cNvSpPr>
          <p:nvPr>
            <p:ph type="title"/>
          </p:nvPr>
        </p:nvSpPr>
        <p:spPr>
          <a:xfrm>
            <a:off x="1155700" y="1019370"/>
            <a:ext cx="4521278" cy="587890"/>
          </a:xfrm>
        </p:spPr>
        <p:txBody>
          <a:bodyPr>
            <a:normAutofit/>
          </a:bodyPr>
          <a:lstStyle/>
          <a:p>
            <a:r>
              <a:rPr lang="en-US" sz="2400" b="1" dirty="0">
                <a:solidFill>
                  <a:srgbClr val="002060"/>
                </a:solidFill>
              </a:rPr>
              <a:t>Thermometer Calibration: Steps 5-9</a:t>
            </a:r>
          </a:p>
        </p:txBody>
      </p:sp>
      <p:sp>
        <p:nvSpPr>
          <p:cNvPr id="3" name="Content Placeholder 2"/>
          <p:cNvSpPr>
            <a:spLocks noGrp="1"/>
          </p:cNvSpPr>
          <p:nvPr>
            <p:ph sz="half" idx="1"/>
          </p:nvPr>
        </p:nvSpPr>
        <p:spPr>
          <a:xfrm>
            <a:off x="1155700" y="1607260"/>
            <a:ext cx="4940300" cy="1821740"/>
          </a:xfrm>
        </p:spPr>
        <p:txBody>
          <a:bodyPr>
            <a:noAutofit/>
          </a:bodyPr>
          <a:lstStyle/>
          <a:p>
            <a:pPr marL="342900" indent="-342900">
              <a:buFont typeface="+mj-lt"/>
              <a:buAutoNum type="arabicPeriod" startAt="5"/>
            </a:pPr>
            <a:r>
              <a:rPr lang="en-US" sz="1800" dirty="0"/>
              <a:t>Read the temperature without removing the bulb of the thermometer from the water.</a:t>
            </a:r>
          </a:p>
          <a:p>
            <a:pPr marL="342900" indent="-342900">
              <a:buFont typeface="+mj-lt"/>
              <a:buAutoNum type="arabicPeriod" startAt="5"/>
            </a:pPr>
            <a:r>
              <a:rPr lang="en-US" sz="1800" dirty="0"/>
              <a:t>Let the thermometer stay in the water sample for one more minute.</a:t>
            </a:r>
          </a:p>
          <a:p>
            <a:pPr marL="342900" indent="-342900">
              <a:buFont typeface="+mj-lt"/>
              <a:buAutoNum type="arabicPeriod" startAt="5"/>
            </a:pPr>
            <a:r>
              <a:rPr lang="en-US" sz="1800" dirty="0"/>
              <a:t>Read the temperature again. If the temperature has not changed, go to Step 8. If the temperature has changed since the last reading, repeat Step 6 until the temperature stays the same.</a:t>
            </a:r>
          </a:p>
          <a:p>
            <a:pPr marL="342900" indent="-342900">
              <a:buFont typeface="+mj-lt"/>
              <a:buAutoNum type="arabicPeriod" startAt="5"/>
            </a:pPr>
            <a:r>
              <a:rPr lang="en-US" sz="1800" dirty="0"/>
              <a:t>The thermometer should read between -0.5˚ and 0.5˚ C.</a:t>
            </a:r>
          </a:p>
          <a:p>
            <a:pPr marL="342900" indent="-342900">
              <a:buFont typeface="+mj-lt"/>
              <a:buAutoNum type="arabicPeriod" startAt="5"/>
            </a:pPr>
            <a:r>
              <a:rPr lang="en-US" sz="1800" dirty="0"/>
              <a:t>Alcohol-filled thermometers do not have an adjustment and must be replaced if they do not read temperature with the expected accuracy (± 0.5° C). </a:t>
            </a:r>
          </a:p>
        </p:txBody>
      </p:sp>
      <p:pic>
        <p:nvPicPr>
          <p:cNvPr id="7" name="Content Placeholder 6" descr="Image of a thermometer in a beaker with crushed ice.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095859" y="1607259"/>
            <a:ext cx="2968883" cy="3686635"/>
          </a:xfrm>
        </p:spPr>
      </p:pic>
      <p:pic>
        <p:nvPicPr>
          <p:cNvPr id="11" name="Picture 10" descr="Caution Ic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956" y="6108296"/>
            <a:ext cx="399410" cy="409377"/>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2286366" y="6148341"/>
            <a:ext cx="3626313" cy="369332"/>
          </a:xfrm>
          <a:prstGeom prst="rect">
            <a:avLst/>
          </a:prstGeom>
          <a:noFill/>
        </p:spPr>
        <p:txBody>
          <a:bodyPr wrap="none" rtlCol="0">
            <a:spAutoFit/>
          </a:bodyPr>
          <a:lstStyle/>
          <a:p>
            <a:r>
              <a:rPr lang="en-US" b="1" i="1" dirty="0"/>
              <a:t>Perform calibration every 3 months</a:t>
            </a:r>
          </a:p>
        </p:txBody>
      </p:sp>
    </p:spTree>
    <p:extLst>
      <p:ext uri="{BB962C8B-B14F-4D97-AF65-F5344CB8AC3E}">
        <p14:creationId xmlns:p14="http://schemas.microsoft.com/office/powerpoint/2010/main" val="963323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E70963-1958-454F-9C92-D1B289902E79}" type="slidenum">
              <a:rPr lang="en-US" smtClean="0"/>
              <a:t>25</a:t>
            </a:fld>
            <a:endParaRPr lang="en-US" dirty="0"/>
          </a:p>
        </p:txBody>
      </p:sp>
      <p:pic>
        <p:nvPicPr>
          <p:cNvPr id="5" name="Picture 4" descr="Banner: Water Temperature Protocol "/>
          <p:cNvPicPr>
            <a:picLocks noChangeAspect="1"/>
          </p:cNvPicPr>
          <p:nvPr/>
        </p:nvPicPr>
        <p:blipFill>
          <a:blip r:embed="rId2"/>
          <a:stretch>
            <a:fillRect/>
          </a:stretch>
        </p:blipFill>
        <p:spPr>
          <a:xfrm>
            <a:off x="1155700" y="0"/>
            <a:ext cx="7988300" cy="1028700"/>
          </a:xfrm>
          <a:prstGeom prst="rect">
            <a:avLst/>
          </a:prstGeom>
        </p:spPr>
      </p:pic>
      <p:pic>
        <p:nvPicPr>
          <p:cNvPr id="6" name="Picture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 y="0"/>
            <a:ext cx="1155560" cy="6858000"/>
          </a:xfrm>
          <a:prstGeom prst="rect">
            <a:avLst/>
          </a:prstGeom>
        </p:spPr>
      </p:pic>
      <p:sp>
        <p:nvSpPr>
          <p:cNvPr id="2" name="Title 1"/>
          <p:cNvSpPr>
            <a:spLocks noGrp="1"/>
          </p:cNvSpPr>
          <p:nvPr>
            <p:ph type="title"/>
          </p:nvPr>
        </p:nvSpPr>
        <p:spPr>
          <a:xfrm>
            <a:off x="1257300" y="893333"/>
            <a:ext cx="7886700" cy="644082"/>
          </a:xfrm>
        </p:spPr>
        <p:txBody>
          <a:bodyPr>
            <a:normAutofit/>
          </a:bodyPr>
          <a:lstStyle/>
          <a:p>
            <a:r>
              <a:rPr lang="en-US" sz="2000" b="1" dirty="0">
                <a:solidFill>
                  <a:srgbClr val="002060"/>
                </a:solidFill>
              </a:rPr>
              <a:t>Collecting Data in the Field with Alcohol Filled Thermometer - Steps 1-5</a:t>
            </a:r>
          </a:p>
        </p:txBody>
      </p:sp>
      <p:sp>
        <p:nvSpPr>
          <p:cNvPr id="3" name="Content Placeholder 2"/>
          <p:cNvSpPr>
            <a:spLocks noGrp="1"/>
          </p:cNvSpPr>
          <p:nvPr>
            <p:ph sz="half" idx="1"/>
          </p:nvPr>
        </p:nvSpPr>
        <p:spPr>
          <a:xfrm>
            <a:off x="1257300" y="1215374"/>
            <a:ext cx="7667458" cy="1821740"/>
          </a:xfrm>
        </p:spPr>
        <p:txBody>
          <a:bodyPr>
            <a:noAutofit/>
          </a:bodyPr>
          <a:lstStyle/>
          <a:p>
            <a:pPr marL="0" indent="0" algn="just">
              <a:buNone/>
            </a:pPr>
            <a:endParaRPr lang="en-US" sz="1800" b="1" dirty="0"/>
          </a:p>
          <a:p>
            <a:pPr marL="342900" indent="-342900" algn="just">
              <a:buFont typeface="+mj-lt"/>
              <a:buAutoNum type="arabicPeriod"/>
            </a:pPr>
            <a:r>
              <a:rPr lang="en-US" sz="2000" dirty="0"/>
              <a:t>Fill out the top portion of your </a:t>
            </a:r>
            <a:r>
              <a:rPr lang="en-US" sz="2000" i="1" dirty="0"/>
              <a:t>Hydrosphere Investigation Data Sheet.</a:t>
            </a:r>
          </a:p>
          <a:p>
            <a:pPr marL="342900" indent="-342900" algn="just">
              <a:buFont typeface="+mj-lt"/>
              <a:buAutoNum type="arabicPeriod"/>
            </a:pPr>
            <a:r>
              <a:rPr lang="en-US" sz="2000" dirty="0"/>
              <a:t>Put on the gloves.</a:t>
            </a:r>
          </a:p>
          <a:p>
            <a:pPr marL="342900" indent="-342900" algn="just">
              <a:buFont typeface="+mj-lt"/>
              <a:buAutoNum type="arabicPeriod"/>
            </a:pPr>
            <a:r>
              <a:rPr lang="en-US" sz="2000" dirty="0"/>
              <a:t>Slip the rubber band around your wrist so that the thermometer is not accidentally lost or dropped into the water.</a:t>
            </a:r>
          </a:p>
          <a:p>
            <a:pPr marL="342900" indent="-342900" algn="just">
              <a:buFont typeface="+mj-lt"/>
              <a:buAutoNum type="arabicPeriod"/>
            </a:pPr>
            <a:r>
              <a:rPr lang="en-US" sz="2000" dirty="0"/>
              <a:t>Check the alcohol column on your thermometer to make sure there are no air bubbles trapped in the liquid. If the liquid line is separated, notify your teacher.</a:t>
            </a:r>
          </a:p>
          <a:p>
            <a:pPr marL="342900" indent="-342900" algn="just">
              <a:buFont typeface="+mj-lt"/>
              <a:buAutoNum type="arabicPeriod"/>
            </a:pPr>
            <a:r>
              <a:rPr lang="en-US" sz="2000" dirty="0"/>
              <a:t>Put the bulb end of the thermometer into the sample water to a depth of 10 cm.</a:t>
            </a:r>
          </a:p>
        </p:txBody>
      </p:sp>
      <p:pic>
        <p:nvPicPr>
          <p:cNvPr id="10" name="Content Placeholder 8" descr="Photo showing two young studnets taking a temperature measurement using a thermometer of a bucket sample of wate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351170" y="4691539"/>
            <a:ext cx="5204661" cy="1913176"/>
          </a:xfrm>
        </p:spPr>
      </p:pic>
    </p:spTree>
    <p:extLst>
      <p:ext uri="{BB962C8B-B14F-4D97-AF65-F5344CB8AC3E}">
        <p14:creationId xmlns:p14="http://schemas.microsoft.com/office/powerpoint/2010/main" val="1672441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E70963-1958-454F-9C92-D1B289902E79}" type="slidenum">
              <a:rPr lang="en-US" smtClean="0"/>
              <a:t>26</a:t>
            </a:fld>
            <a:endParaRPr lang="en-US" dirty="0"/>
          </a:p>
        </p:txBody>
      </p:sp>
      <p:pic>
        <p:nvPicPr>
          <p:cNvPr id="5" name="Picture 4" descr="Banner: Water Temperature Protocol "/>
          <p:cNvPicPr>
            <a:picLocks noChangeAspect="1"/>
          </p:cNvPicPr>
          <p:nvPr/>
        </p:nvPicPr>
        <p:blipFill>
          <a:blip r:embed="rId2"/>
          <a:stretch>
            <a:fillRect/>
          </a:stretch>
        </p:blipFill>
        <p:spPr>
          <a:xfrm>
            <a:off x="1155700" y="0"/>
            <a:ext cx="7988300" cy="1028700"/>
          </a:xfrm>
          <a:prstGeom prst="rect">
            <a:avLst/>
          </a:prstGeom>
        </p:spPr>
      </p:pic>
      <p:pic>
        <p:nvPicPr>
          <p:cNvPr id="6" name="Picture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 y="0"/>
            <a:ext cx="1155560" cy="6858000"/>
          </a:xfrm>
          <a:prstGeom prst="rect">
            <a:avLst/>
          </a:prstGeom>
        </p:spPr>
      </p:pic>
      <p:sp>
        <p:nvSpPr>
          <p:cNvPr id="2" name="Title 1"/>
          <p:cNvSpPr>
            <a:spLocks noGrp="1"/>
          </p:cNvSpPr>
          <p:nvPr>
            <p:ph type="title"/>
          </p:nvPr>
        </p:nvSpPr>
        <p:spPr>
          <a:xfrm>
            <a:off x="1155700" y="1051101"/>
            <a:ext cx="7886700" cy="556159"/>
          </a:xfrm>
        </p:spPr>
        <p:txBody>
          <a:bodyPr>
            <a:normAutofit/>
          </a:bodyPr>
          <a:lstStyle/>
          <a:p>
            <a:r>
              <a:rPr lang="en-US" sz="2000" b="1" dirty="0">
                <a:solidFill>
                  <a:srgbClr val="002060"/>
                </a:solidFill>
              </a:rPr>
              <a:t>Collecting Data in the Field with Alcohol Filled Thermometer - Steps 6-10</a:t>
            </a:r>
          </a:p>
        </p:txBody>
      </p:sp>
      <p:sp>
        <p:nvSpPr>
          <p:cNvPr id="3" name="Content Placeholder 2"/>
          <p:cNvSpPr>
            <a:spLocks noGrp="1"/>
          </p:cNvSpPr>
          <p:nvPr>
            <p:ph sz="half" idx="1"/>
          </p:nvPr>
        </p:nvSpPr>
        <p:spPr>
          <a:xfrm>
            <a:off x="1155699" y="1871030"/>
            <a:ext cx="4797231" cy="1821740"/>
          </a:xfrm>
        </p:spPr>
        <p:txBody>
          <a:bodyPr>
            <a:noAutofit/>
          </a:bodyPr>
          <a:lstStyle/>
          <a:p>
            <a:pPr marL="0" indent="0" algn="just">
              <a:buNone/>
            </a:pPr>
            <a:r>
              <a:rPr lang="en-US" sz="2000" dirty="0"/>
              <a:t>6. Leave the thermometer in the water for three minutes.</a:t>
            </a:r>
          </a:p>
          <a:p>
            <a:pPr marL="0" indent="0" algn="just">
              <a:buNone/>
            </a:pPr>
            <a:r>
              <a:rPr lang="en-US" sz="2000" dirty="0"/>
              <a:t>7. Read the temperature without removing the bulb of the thermometer from the water.</a:t>
            </a:r>
          </a:p>
          <a:p>
            <a:pPr marL="0" indent="0" algn="just">
              <a:buNone/>
            </a:pPr>
            <a:r>
              <a:rPr lang="en-US" sz="2000" dirty="0"/>
              <a:t>8. Let the thermometer stay in the water sample for one more minute.</a:t>
            </a:r>
          </a:p>
          <a:p>
            <a:pPr marL="0" indent="0" algn="just">
              <a:buNone/>
            </a:pPr>
            <a:r>
              <a:rPr lang="en-US" sz="2000" dirty="0"/>
              <a:t>9. Read the temperature again. If the temperature has not changed, go to Step 10. If the temperature has changed since the last reading, repeat Step 8 until the temperature stays the same.</a:t>
            </a:r>
          </a:p>
          <a:p>
            <a:pPr marL="0" indent="0" algn="just">
              <a:buNone/>
            </a:pPr>
            <a:r>
              <a:rPr lang="en-US" sz="2000" dirty="0"/>
              <a:t>10. Record the temperature on the </a:t>
            </a:r>
            <a:r>
              <a:rPr lang="en-US" sz="2000" b="1" dirty="0">
                <a:hlinkClick r:id="rId4"/>
              </a:rPr>
              <a:t>Hydrosphere Investigation Data Sheet</a:t>
            </a:r>
            <a:endParaRPr lang="en-US" sz="2000" b="1" dirty="0"/>
          </a:p>
        </p:txBody>
      </p:sp>
      <p:pic>
        <p:nvPicPr>
          <p:cNvPr id="12" name="Content Placeholder 11" descr="Photo of  Teacher showing students how to read thermometer in the field"/>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163531" y="1941167"/>
            <a:ext cx="2672306" cy="2032667"/>
          </a:xfrm>
          <a:prstGeom prst="rect">
            <a:avLst/>
          </a:prstGeom>
        </p:spPr>
      </p:pic>
    </p:spTree>
    <p:extLst>
      <p:ext uri="{BB962C8B-B14F-4D97-AF65-F5344CB8AC3E}">
        <p14:creationId xmlns:p14="http://schemas.microsoft.com/office/powerpoint/2010/main" val="1098218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114E80C-C672-974F-AC0E-1ACDBAE5AB86}" type="slidenum">
              <a:rPr lang="en-US" smtClean="0"/>
              <a:t>27</a:t>
            </a:fld>
            <a:endParaRPr lang="en-US" dirty="0"/>
          </a:p>
        </p:txBody>
      </p:sp>
      <p:pic>
        <p:nvPicPr>
          <p:cNvPr id="7" name="Picture 6" descr="Banner: Water Temperature Protocol"/>
          <p:cNvPicPr>
            <a:picLocks noChangeAspect="1"/>
          </p:cNvPicPr>
          <p:nvPr/>
        </p:nvPicPr>
        <p:blipFill>
          <a:blip r:embed="rId2"/>
          <a:stretch>
            <a:fillRect/>
          </a:stretch>
        </p:blipFill>
        <p:spPr>
          <a:xfrm>
            <a:off x="1186719" y="0"/>
            <a:ext cx="7957281" cy="995688"/>
          </a:xfrm>
          <a:prstGeom prst="rect">
            <a:avLst/>
          </a:prstGeom>
        </p:spPr>
      </p:pic>
      <p:pic>
        <p:nvPicPr>
          <p:cNvPr id="6" name="Picture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86719" cy="6905847"/>
          </a:xfrm>
          <a:prstGeom prst="rect">
            <a:avLst/>
          </a:prstGeom>
        </p:spPr>
      </p:pic>
      <p:sp>
        <p:nvSpPr>
          <p:cNvPr id="2" name="Title 1"/>
          <p:cNvSpPr>
            <a:spLocks noGrp="1"/>
          </p:cNvSpPr>
          <p:nvPr>
            <p:ph type="title"/>
          </p:nvPr>
        </p:nvSpPr>
        <p:spPr>
          <a:xfrm>
            <a:off x="1257300" y="2151954"/>
            <a:ext cx="7886700" cy="1300969"/>
          </a:xfrm>
        </p:spPr>
        <p:txBody>
          <a:bodyPr>
            <a:normAutofit fontScale="90000"/>
          </a:bodyPr>
          <a:lstStyle/>
          <a:p>
            <a:r>
              <a:rPr lang="en-US" sz="3100" b="1" dirty="0">
                <a:solidFill>
                  <a:srgbClr val="000072"/>
                </a:solidFill>
              </a:rPr>
              <a:t>Water Temperature with Temperature Probe Protocol  </a:t>
            </a:r>
            <a:br>
              <a:rPr lang="en-US" sz="3200" b="1" dirty="0">
                <a:solidFill>
                  <a:srgbClr val="000072"/>
                </a:solidFill>
              </a:rPr>
            </a:br>
            <a:br>
              <a:rPr lang="en-US" sz="3200" b="1" dirty="0">
                <a:solidFill>
                  <a:srgbClr val="055000"/>
                </a:solidFill>
              </a:rPr>
            </a:br>
            <a:br>
              <a:rPr lang="en-US" sz="3200" b="1" dirty="0">
                <a:solidFill>
                  <a:schemeClr val="tx2"/>
                </a:solidFill>
              </a:rPr>
            </a:br>
            <a:br>
              <a:rPr lang="en-US" sz="3200" b="1" dirty="0">
                <a:solidFill>
                  <a:srgbClr val="22346F"/>
                </a:solidFill>
              </a:rPr>
            </a:br>
            <a:br>
              <a:rPr lang="en-US" sz="3200" b="1" dirty="0">
                <a:solidFill>
                  <a:schemeClr val="tx2"/>
                </a:solidFill>
              </a:rPr>
            </a:br>
            <a:br>
              <a:rPr lang="en-US" sz="3200" b="1" dirty="0">
                <a:solidFill>
                  <a:schemeClr val="tx2"/>
                </a:solidFill>
              </a:rPr>
            </a:br>
            <a:br>
              <a:rPr lang="en-US" b="1" dirty="0">
                <a:solidFill>
                  <a:srgbClr val="000072"/>
                </a:solidFill>
              </a:rPr>
            </a:br>
            <a:endParaRPr lang="en-US" dirty="0"/>
          </a:p>
        </p:txBody>
      </p:sp>
      <p:sp>
        <p:nvSpPr>
          <p:cNvPr id="3" name="Content Placeholder 2"/>
          <p:cNvSpPr>
            <a:spLocks noGrp="1"/>
          </p:cNvSpPr>
          <p:nvPr>
            <p:ph sz="half" idx="1"/>
          </p:nvPr>
        </p:nvSpPr>
        <p:spPr>
          <a:xfrm>
            <a:off x="1516092" y="1816331"/>
            <a:ext cx="4229101" cy="5041669"/>
          </a:xfrm>
        </p:spPr>
        <p:txBody>
          <a:bodyPr>
            <a:noAutofit/>
          </a:bodyPr>
          <a:lstStyle/>
          <a:p>
            <a:pPr marL="0" indent="0" algn="just">
              <a:buNone/>
            </a:pPr>
            <a:r>
              <a:rPr lang="en-US" sz="2000" b="1" dirty="0"/>
              <a:t>Assemble Equipment:</a:t>
            </a:r>
          </a:p>
          <a:p>
            <a:r>
              <a:rPr lang="en-US" sz="2000" dirty="0"/>
              <a:t>Calibrated meter and probe </a:t>
            </a:r>
          </a:p>
          <a:p>
            <a:r>
              <a:rPr lang="en-US" sz="2000" dirty="0"/>
              <a:t>Latex gloves/goggles</a:t>
            </a:r>
          </a:p>
          <a:p>
            <a:r>
              <a:rPr lang="en-US" sz="2000" dirty="0"/>
              <a:t>Pen or pencil</a:t>
            </a:r>
          </a:p>
          <a:p>
            <a:r>
              <a:rPr lang="en-US" sz="2000" dirty="0"/>
              <a:t>Clock or watch</a:t>
            </a:r>
          </a:p>
          <a:p>
            <a:endParaRPr lang="en-US" sz="2000" b="1" dirty="0"/>
          </a:p>
          <a:p>
            <a:pPr marL="0" indent="0">
              <a:buNone/>
            </a:pPr>
            <a:r>
              <a:rPr lang="en-US" sz="2000" b="1" dirty="0"/>
              <a:t>For Calibration:</a:t>
            </a:r>
          </a:p>
          <a:p>
            <a:pPr marL="0" indent="0">
              <a:buNone/>
            </a:pPr>
            <a:r>
              <a:rPr lang="en-US" sz="2000" dirty="0"/>
              <a:t>See Manufacturer’s instructions</a:t>
            </a:r>
          </a:p>
          <a:p>
            <a:endParaRPr lang="en-US" b="1" dirty="0"/>
          </a:p>
          <a:p>
            <a:pPr marL="0" indent="0">
              <a:buNone/>
            </a:pPr>
            <a:r>
              <a:rPr lang="en-US" b="1" dirty="0">
                <a:solidFill>
                  <a:srgbClr val="000072"/>
                </a:solidFill>
              </a:rPr>
              <a:t> </a:t>
            </a:r>
          </a:p>
          <a:p>
            <a:endParaRPr lang="en-US" dirty="0"/>
          </a:p>
          <a:p>
            <a:pPr marL="0" indent="0" algn="just">
              <a:buNone/>
            </a:pPr>
            <a:endParaRPr lang="en-US" dirty="0">
              <a:solidFill>
                <a:schemeClr val="tx1"/>
              </a:solidFill>
            </a:endParaRPr>
          </a:p>
          <a:p>
            <a:pPr marL="0" indent="0">
              <a:buNone/>
            </a:pPr>
            <a:endParaRPr lang="en-US" dirty="0"/>
          </a:p>
        </p:txBody>
      </p:sp>
      <p:pic>
        <p:nvPicPr>
          <p:cNvPr id="13" name="Content Placeholder 12" descr="Illustration of the equipment needed to conduct the protocol"/>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200650" y="1802100"/>
            <a:ext cx="3426415" cy="4351337"/>
          </a:xfrm>
        </p:spPr>
      </p:pic>
    </p:spTree>
    <p:extLst>
      <p:ext uri="{BB962C8B-B14F-4D97-AF65-F5344CB8AC3E}">
        <p14:creationId xmlns:p14="http://schemas.microsoft.com/office/powerpoint/2010/main" val="1568461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114E80C-C672-974F-AC0E-1ACDBAE5AB86}" type="slidenum">
              <a:rPr lang="en-US" smtClean="0"/>
              <a:t>28</a:t>
            </a:fld>
            <a:endParaRPr lang="en-US" dirty="0"/>
          </a:p>
        </p:txBody>
      </p:sp>
      <p:pic>
        <p:nvPicPr>
          <p:cNvPr id="6" name="Picture 5" descr="Banner: Water Temperature Protocol"/>
          <p:cNvPicPr>
            <a:picLocks noChangeAspect="1"/>
          </p:cNvPicPr>
          <p:nvPr/>
        </p:nvPicPr>
        <p:blipFill>
          <a:blip r:embed="rId2"/>
          <a:stretch>
            <a:fillRect/>
          </a:stretch>
        </p:blipFill>
        <p:spPr>
          <a:xfrm>
            <a:off x="1186720" y="0"/>
            <a:ext cx="7957280" cy="995688"/>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86719" cy="6905847"/>
          </a:xfrm>
          <a:prstGeom prst="rect">
            <a:avLst/>
          </a:prstGeom>
        </p:spPr>
      </p:pic>
      <p:sp>
        <p:nvSpPr>
          <p:cNvPr id="2" name="Title 1"/>
          <p:cNvSpPr>
            <a:spLocks noGrp="1"/>
          </p:cNvSpPr>
          <p:nvPr>
            <p:ph type="title"/>
          </p:nvPr>
        </p:nvSpPr>
        <p:spPr>
          <a:xfrm>
            <a:off x="1544528" y="862084"/>
            <a:ext cx="7886700" cy="1325563"/>
          </a:xfrm>
        </p:spPr>
        <p:txBody>
          <a:bodyPr>
            <a:normAutofit/>
          </a:bodyPr>
          <a:lstStyle/>
          <a:p>
            <a:r>
              <a:rPr lang="en-US" sz="2400" b="1" dirty="0">
                <a:solidFill>
                  <a:srgbClr val="22346F"/>
                </a:solidFill>
              </a:rPr>
              <a:t>Temperature Probe Calibration</a:t>
            </a:r>
          </a:p>
        </p:txBody>
      </p:sp>
      <p:sp>
        <p:nvSpPr>
          <p:cNvPr id="3" name="Content Placeholder 2"/>
          <p:cNvSpPr>
            <a:spLocks noGrp="1"/>
          </p:cNvSpPr>
          <p:nvPr>
            <p:ph sz="half" idx="1"/>
          </p:nvPr>
        </p:nvSpPr>
        <p:spPr>
          <a:xfrm>
            <a:off x="1589165" y="1864980"/>
            <a:ext cx="3938698" cy="4351338"/>
          </a:xfrm>
        </p:spPr>
        <p:txBody>
          <a:bodyPr>
            <a:normAutofit fontScale="77500" lnSpcReduction="20000"/>
          </a:bodyPr>
          <a:lstStyle/>
          <a:p>
            <a:pPr marL="0" indent="0" algn="just">
              <a:buNone/>
            </a:pPr>
            <a:r>
              <a:rPr lang="en-US" dirty="0">
                <a:solidFill>
                  <a:schemeClr val="tx1"/>
                </a:solidFill>
              </a:rPr>
              <a:t>Temperature meters must be calibrated before use. Check with your meter manufacturer to be sure it stores the most recent calibration. If it does, the temperature meter should be calibrated in the classroom or lab before going to the Hydrosphere Study Site. If your meter does not keep the most recent calibration, you will need to calibrate it just before you take your measurements taking care not to turn the meter or any associated software off.</a:t>
            </a:r>
          </a:p>
          <a:p>
            <a:endParaRPr lang="en-US" dirty="0"/>
          </a:p>
        </p:txBody>
      </p:sp>
      <p:pic>
        <p:nvPicPr>
          <p:cNvPr id="7" name="Content Placeholder 6" descr="Illustration of temperature probe"/>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930310" y="1825625"/>
            <a:ext cx="2597002" cy="2843366"/>
          </a:xfrm>
          <a:prstGeom prst="rect">
            <a:avLst/>
          </a:prstGeom>
          <a:ln>
            <a:noFill/>
          </a:ln>
          <a:effectLst>
            <a:outerShdw blurRad="292100" dist="139700" dir="2700000" algn="tl" rotWithShape="0">
              <a:srgbClr val="333333">
                <a:alpha val="65000"/>
              </a:srgbClr>
            </a:outerShdw>
          </a:effectLst>
        </p:spPr>
      </p:pic>
      <p:pic>
        <p:nvPicPr>
          <p:cNvPr id="9" name="Picture 8" descr="Caution ic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3067" y="5954708"/>
            <a:ext cx="521257" cy="534264"/>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2288227" y="5954708"/>
            <a:ext cx="7143001" cy="523220"/>
          </a:xfrm>
          <a:prstGeom prst="rect">
            <a:avLst/>
          </a:prstGeom>
          <a:noFill/>
        </p:spPr>
        <p:txBody>
          <a:bodyPr wrap="square" rtlCol="0">
            <a:spAutoFit/>
          </a:bodyPr>
          <a:lstStyle/>
          <a:p>
            <a:r>
              <a:rPr lang="en-US" sz="1400" b="1" dirty="0">
                <a:solidFill>
                  <a:srgbClr val="000090"/>
                </a:solidFill>
              </a:rPr>
              <a:t>Pay close attention to your calibration procedure. Without the calibration step your temperature data will not be meaningful or comparable to data collected by others!  </a:t>
            </a:r>
          </a:p>
        </p:txBody>
      </p:sp>
    </p:spTree>
    <p:extLst>
      <p:ext uri="{BB962C8B-B14F-4D97-AF65-F5344CB8AC3E}">
        <p14:creationId xmlns:p14="http://schemas.microsoft.com/office/powerpoint/2010/main" val="587047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2E70963-1958-454F-9C92-D1B289902E79}" type="slidenum">
              <a:rPr lang="en-US" smtClean="0"/>
              <a:t>2</a:t>
            </a:fld>
            <a:endParaRPr lang="en-US" dirty="0"/>
          </a:p>
        </p:txBody>
      </p:sp>
      <p:pic>
        <p:nvPicPr>
          <p:cNvPr id="4" name="Picture 3" descr="Banner: Water Temperature Protocol ">
            <a:extLst>
              <a:ext uri="{FF2B5EF4-FFF2-40B4-BE49-F238E27FC236}">
                <a16:creationId xmlns:a16="http://schemas.microsoft.com/office/drawing/2014/main" id="{FC94B8A8-CB09-451E-8817-3F3BFAB1AB75}"/>
              </a:ext>
            </a:extLst>
          </p:cNvPr>
          <p:cNvPicPr>
            <a:picLocks noChangeAspect="1"/>
          </p:cNvPicPr>
          <p:nvPr/>
        </p:nvPicPr>
        <p:blipFill>
          <a:blip r:embed="rId2"/>
          <a:stretch>
            <a:fillRect/>
          </a:stretch>
        </p:blipFill>
        <p:spPr>
          <a:xfrm>
            <a:off x="1143000" y="0"/>
            <a:ext cx="8001000" cy="1041400"/>
          </a:xfrm>
          <a:prstGeom prst="rect">
            <a:avLst/>
          </a:prstGeom>
        </p:spPr>
      </p:pic>
      <p:pic>
        <p:nvPicPr>
          <p:cNvPr id="6" name="Picture 5" descr="Menu: What is water tempera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64089" cy="6858000"/>
          </a:xfrm>
          <a:prstGeom prst="rect">
            <a:avLst/>
          </a:prstGeom>
        </p:spPr>
      </p:pic>
      <p:sp>
        <p:nvSpPr>
          <p:cNvPr id="7" name="Title 1"/>
          <p:cNvSpPr>
            <a:spLocks noGrp="1"/>
          </p:cNvSpPr>
          <p:nvPr>
            <p:ph type="title"/>
          </p:nvPr>
        </p:nvSpPr>
        <p:spPr>
          <a:xfrm>
            <a:off x="1186096" y="768000"/>
            <a:ext cx="7886700" cy="1325563"/>
          </a:xfrm>
        </p:spPr>
        <p:txBody>
          <a:bodyPr>
            <a:normAutofit/>
          </a:bodyPr>
          <a:lstStyle/>
          <a:p>
            <a:r>
              <a:rPr lang="en-US" sz="3200" b="1" dirty="0">
                <a:solidFill>
                  <a:srgbClr val="002060"/>
                </a:solidFill>
              </a:rPr>
              <a:t>The Hydrosphere</a:t>
            </a:r>
          </a:p>
        </p:txBody>
      </p:sp>
      <p:sp>
        <p:nvSpPr>
          <p:cNvPr id="8" name="Content Placeholder 2"/>
          <p:cNvSpPr>
            <a:spLocks noGrp="1"/>
          </p:cNvSpPr>
          <p:nvPr>
            <p:ph sz="half" idx="1"/>
          </p:nvPr>
        </p:nvSpPr>
        <p:spPr>
          <a:xfrm>
            <a:off x="1431488" y="1795754"/>
            <a:ext cx="4493456" cy="5442253"/>
          </a:xfrm>
        </p:spPr>
        <p:txBody>
          <a:bodyPr>
            <a:noAutofit/>
          </a:bodyPr>
          <a:lstStyle/>
          <a:p>
            <a:pPr marL="0" indent="0" algn="just">
              <a:buNone/>
            </a:pPr>
            <a:r>
              <a:rPr lang="en-US" sz="1600" dirty="0">
                <a:solidFill>
                  <a:schemeClr val="tx1"/>
                </a:solidFill>
              </a:rPr>
              <a:t>The hydrosphere is the part of the Earth system that includes water, ice and water vapor. Water participates in many important natural chemical reactions and is a good solvent. Changing any part of the Earth system, such as the amount or type of vegetation in a region or from natural land cover to an impervious one, can affect the rest of the system. Rain and snow capture aerosols from the air. Acidic water slowly dissolves rocks, placing dissolved solids in water. Dissolved or suspended impurities determine water's chemical composition.</a:t>
            </a:r>
          </a:p>
          <a:p>
            <a:pPr marL="0" indent="0" algn="just">
              <a:buNone/>
            </a:pPr>
            <a:endParaRPr lang="en-US" sz="1600" dirty="0">
              <a:solidFill>
                <a:schemeClr val="tx1"/>
              </a:solidFill>
            </a:endParaRPr>
          </a:p>
          <a:p>
            <a:pPr marL="0" indent="0" algn="just">
              <a:buNone/>
            </a:pPr>
            <a:r>
              <a:rPr lang="en-US" sz="1600" dirty="0">
                <a:solidFill>
                  <a:schemeClr val="tx1"/>
                </a:solidFill>
              </a:rPr>
              <a:t>Current measurement programs in many areas of the world cover only a few water bodies a few times during the year. GLOBE Hydrosphere protocols will allow you to collect valuable data to help fill these gaps and improve our understanding of Earth's natural waters.</a:t>
            </a:r>
          </a:p>
        </p:txBody>
      </p:sp>
      <p:pic>
        <p:nvPicPr>
          <p:cNvPr id="10" name="Content Placeholder 7" descr="Earth system diagram: Energy flows and matter cycles through the Earth's biosphere, hydrosphere, atmosphere and pedosphere (soil). The cycles are powered by the Sun's energy.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958640" y="1881152"/>
            <a:ext cx="3043616" cy="3095695"/>
          </a:xfrm>
          <a:prstGeom prst="rect">
            <a:avLst/>
          </a:prstGeom>
        </p:spPr>
      </p:pic>
      <p:sp>
        <p:nvSpPr>
          <p:cNvPr id="11" name="Rectangle 10"/>
          <p:cNvSpPr/>
          <p:nvPr/>
        </p:nvSpPr>
        <p:spPr>
          <a:xfrm>
            <a:off x="6192343" y="4976847"/>
            <a:ext cx="4572000" cy="523220"/>
          </a:xfrm>
          <a:prstGeom prst="rect">
            <a:avLst/>
          </a:prstGeom>
        </p:spPr>
        <p:txBody>
          <a:bodyPr>
            <a:spAutoFit/>
          </a:bodyPr>
          <a:lstStyle/>
          <a:p>
            <a:r>
              <a:rPr lang="en-US" sz="1400" i="1" dirty="0"/>
              <a:t>The Earth System</a:t>
            </a:r>
            <a:r>
              <a:rPr lang="en-US" sz="1400" i="1"/>
              <a:t>: </a:t>
            </a:r>
          </a:p>
          <a:p>
            <a:r>
              <a:rPr lang="en-US" sz="1400" i="1" dirty="0"/>
              <a:t>Energy flows and matter cycles. </a:t>
            </a:r>
          </a:p>
        </p:txBody>
      </p:sp>
    </p:spTree>
    <p:extLst>
      <p:ext uri="{BB962C8B-B14F-4D97-AF65-F5344CB8AC3E}">
        <p14:creationId xmlns:p14="http://schemas.microsoft.com/office/powerpoint/2010/main" val="1304471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114E80C-C672-974F-AC0E-1ACDBAE5AB86}" type="slidenum">
              <a:rPr lang="en-US" smtClean="0"/>
              <a:t>29</a:t>
            </a:fld>
            <a:endParaRPr lang="en-US" dirty="0"/>
          </a:p>
        </p:txBody>
      </p:sp>
      <p:pic>
        <p:nvPicPr>
          <p:cNvPr id="7" name="Picture 6" descr="Banner: Water Temperature Protocol"/>
          <p:cNvPicPr>
            <a:picLocks noChangeAspect="1"/>
          </p:cNvPicPr>
          <p:nvPr/>
        </p:nvPicPr>
        <p:blipFill>
          <a:blip r:embed="rId2"/>
          <a:stretch>
            <a:fillRect/>
          </a:stretch>
        </p:blipFill>
        <p:spPr>
          <a:xfrm>
            <a:off x="1186719" y="0"/>
            <a:ext cx="7957281" cy="995688"/>
          </a:xfrm>
          <a:prstGeom prst="rect">
            <a:avLst/>
          </a:prstGeom>
        </p:spPr>
      </p:pic>
      <p:pic>
        <p:nvPicPr>
          <p:cNvPr id="6" name="Picture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86719" cy="6905847"/>
          </a:xfrm>
          <a:prstGeom prst="rect">
            <a:avLst/>
          </a:prstGeom>
        </p:spPr>
      </p:pic>
      <p:sp>
        <p:nvSpPr>
          <p:cNvPr id="2" name="Title 1"/>
          <p:cNvSpPr>
            <a:spLocks noGrp="1"/>
          </p:cNvSpPr>
          <p:nvPr>
            <p:ph type="title"/>
          </p:nvPr>
        </p:nvSpPr>
        <p:spPr>
          <a:xfrm>
            <a:off x="1362808" y="1841214"/>
            <a:ext cx="7886700" cy="1300969"/>
          </a:xfrm>
        </p:spPr>
        <p:txBody>
          <a:bodyPr>
            <a:normAutofit fontScale="90000"/>
          </a:bodyPr>
          <a:lstStyle/>
          <a:p>
            <a:r>
              <a:rPr lang="en-US" sz="3100" b="1" dirty="0">
                <a:solidFill>
                  <a:schemeClr val="tx2"/>
                </a:solidFill>
              </a:rPr>
              <a:t>Temperature Probe Care</a:t>
            </a:r>
            <a:br>
              <a:rPr lang="en-US" sz="3200" b="1" dirty="0">
                <a:solidFill>
                  <a:schemeClr val="tx2"/>
                </a:solidFill>
              </a:rPr>
            </a:br>
            <a:br>
              <a:rPr lang="en-US" sz="3200" b="1" dirty="0">
                <a:solidFill>
                  <a:srgbClr val="22346F"/>
                </a:solidFill>
              </a:rPr>
            </a:br>
            <a:br>
              <a:rPr lang="en-US" sz="3200" b="1" dirty="0">
                <a:solidFill>
                  <a:schemeClr val="tx2"/>
                </a:solidFill>
              </a:rPr>
            </a:br>
            <a:br>
              <a:rPr lang="en-US" sz="3200" b="1" dirty="0">
                <a:solidFill>
                  <a:schemeClr val="tx2"/>
                </a:solidFill>
              </a:rPr>
            </a:br>
            <a:br>
              <a:rPr lang="en-US" b="1" dirty="0">
                <a:solidFill>
                  <a:srgbClr val="000072"/>
                </a:solidFill>
              </a:rPr>
            </a:br>
            <a:endParaRPr lang="en-US" dirty="0"/>
          </a:p>
        </p:txBody>
      </p:sp>
      <p:sp>
        <p:nvSpPr>
          <p:cNvPr id="3" name="Content Placeholder 2"/>
          <p:cNvSpPr>
            <a:spLocks noGrp="1"/>
          </p:cNvSpPr>
          <p:nvPr>
            <p:ph sz="half" idx="1"/>
          </p:nvPr>
        </p:nvSpPr>
        <p:spPr>
          <a:xfrm>
            <a:off x="1429024" y="1993774"/>
            <a:ext cx="7248047" cy="5515983"/>
          </a:xfrm>
        </p:spPr>
        <p:txBody>
          <a:bodyPr>
            <a:normAutofit/>
          </a:bodyPr>
          <a:lstStyle/>
          <a:p>
            <a:pPr marL="342900" indent="-342900">
              <a:buFont typeface="+mj-lt"/>
              <a:buAutoNum type="arabicPeriod"/>
            </a:pPr>
            <a:r>
              <a:rPr lang="en-US" sz="1800" dirty="0">
                <a:solidFill>
                  <a:schemeClr val="tx1"/>
                </a:solidFill>
              </a:rPr>
              <a:t>The probe should be stored with the cap on.</a:t>
            </a:r>
          </a:p>
          <a:p>
            <a:pPr marL="342900" indent="-342900">
              <a:buFont typeface="+mj-lt"/>
              <a:buAutoNum type="arabicPeriod"/>
            </a:pPr>
            <a:r>
              <a:rPr lang="en-US" sz="1800" dirty="0">
                <a:solidFill>
                  <a:schemeClr val="tx1"/>
                </a:solidFill>
              </a:rPr>
              <a:t>The probe should be well rinsed with distilled water after use to avoid mineral deposit accumulation.</a:t>
            </a:r>
          </a:p>
          <a:p>
            <a:pPr marL="342900" indent="-342900">
              <a:buFont typeface="+mj-lt"/>
              <a:buAutoNum type="arabicPeriod"/>
            </a:pPr>
            <a:r>
              <a:rPr lang="en-US" sz="1800" dirty="0">
                <a:solidFill>
                  <a:schemeClr val="tx1"/>
                </a:solidFill>
              </a:rPr>
              <a:t>The probe should periodically be cleaned with alcohol.</a:t>
            </a:r>
          </a:p>
          <a:p>
            <a:endParaRPr lang="en-US" dirty="0"/>
          </a:p>
        </p:txBody>
      </p:sp>
      <p:pic>
        <p:nvPicPr>
          <p:cNvPr id="5" name="Content Placeholder 4" descr="Illustration of a temperature probe, washbottle and paper towels.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846939" y="3455906"/>
            <a:ext cx="6032466" cy="3059945"/>
          </a:xfrm>
        </p:spPr>
      </p:pic>
    </p:spTree>
    <p:extLst>
      <p:ext uri="{BB962C8B-B14F-4D97-AF65-F5344CB8AC3E}">
        <p14:creationId xmlns:p14="http://schemas.microsoft.com/office/powerpoint/2010/main" val="1248480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114E80C-C672-974F-AC0E-1ACDBAE5AB86}" type="slidenum">
              <a:rPr lang="en-US" smtClean="0"/>
              <a:t>30</a:t>
            </a:fld>
            <a:endParaRPr lang="en-US" dirty="0"/>
          </a:p>
        </p:txBody>
      </p:sp>
      <p:pic>
        <p:nvPicPr>
          <p:cNvPr id="6" name="Picture 5" descr="Banner: Water Temperature Protocol"/>
          <p:cNvPicPr>
            <a:picLocks noChangeAspect="1"/>
          </p:cNvPicPr>
          <p:nvPr/>
        </p:nvPicPr>
        <p:blipFill>
          <a:blip r:embed="rId3"/>
          <a:stretch>
            <a:fillRect/>
          </a:stretch>
        </p:blipFill>
        <p:spPr>
          <a:xfrm>
            <a:off x="1186719" y="0"/>
            <a:ext cx="7957281" cy="995688"/>
          </a:xfrm>
          <a:prstGeom prst="rect">
            <a:avLst/>
          </a:prstGeom>
        </p:spPr>
      </p:pic>
      <p:pic>
        <p:nvPicPr>
          <p:cNvPr id="5" name="Picture 4"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638"/>
            <a:ext cx="1186719" cy="6905847"/>
          </a:xfrm>
          <a:prstGeom prst="rect">
            <a:avLst/>
          </a:prstGeom>
        </p:spPr>
      </p:pic>
      <p:sp>
        <p:nvSpPr>
          <p:cNvPr id="2" name="Title 1"/>
          <p:cNvSpPr>
            <a:spLocks noGrp="1"/>
          </p:cNvSpPr>
          <p:nvPr>
            <p:ph type="title"/>
          </p:nvPr>
        </p:nvSpPr>
        <p:spPr>
          <a:xfrm>
            <a:off x="1257300" y="765368"/>
            <a:ext cx="7886700" cy="1060257"/>
          </a:xfrm>
        </p:spPr>
        <p:txBody>
          <a:bodyPr>
            <a:normAutofit/>
          </a:bodyPr>
          <a:lstStyle/>
          <a:p>
            <a:r>
              <a:rPr lang="en-US" sz="2400" b="1" dirty="0">
                <a:solidFill>
                  <a:srgbClr val="22346F"/>
                </a:solidFill>
              </a:rPr>
              <a:t>Collecting Data in the Field with Temperature Probe Steps: 1-7</a:t>
            </a:r>
          </a:p>
        </p:txBody>
      </p:sp>
      <p:sp>
        <p:nvSpPr>
          <p:cNvPr id="3" name="Content Placeholder 2"/>
          <p:cNvSpPr>
            <a:spLocks noGrp="1"/>
          </p:cNvSpPr>
          <p:nvPr>
            <p:ph sz="half" idx="1"/>
          </p:nvPr>
        </p:nvSpPr>
        <p:spPr>
          <a:xfrm>
            <a:off x="1261952" y="1603369"/>
            <a:ext cx="4422568" cy="5002703"/>
          </a:xfrm>
        </p:spPr>
        <p:txBody>
          <a:bodyPr>
            <a:normAutofit fontScale="47500" lnSpcReduction="20000"/>
          </a:bodyPr>
          <a:lstStyle/>
          <a:p>
            <a:pPr marL="457200" indent="-457200">
              <a:buFont typeface="+mj-lt"/>
              <a:buAutoNum type="arabicPeriod"/>
            </a:pPr>
            <a:r>
              <a:rPr lang="en-US" sz="3800" dirty="0">
                <a:solidFill>
                  <a:schemeClr val="tx1"/>
                </a:solidFill>
              </a:rPr>
              <a:t>Make sure that your temperature probe and meter have been calibrated within the last 24 hours (see </a:t>
            </a:r>
            <a:r>
              <a:rPr lang="en-US" sz="3800" i="1" dirty="0">
                <a:solidFill>
                  <a:schemeClr val="tx1"/>
                </a:solidFill>
              </a:rPr>
              <a:t>Manufacturer’s Instructions).</a:t>
            </a:r>
          </a:p>
          <a:p>
            <a:pPr marL="457200" indent="-457200">
              <a:buFont typeface="+mj-lt"/>
              <a:buAutoNum type="arabicPeriod"/>
            </a:pPr>
            <a:r>
              <a:rPr lang="en-US" sz="3800" dirty="0">
                <a:solidFill>
                  <a:schemeClr val="tx1"/>
                </a:solidFill>
              </a:rPr>
              <a:t>Fill out the top portion of your </a:t>
            </a:r>
            <a:r>
              <a:rPr lang="en-US" sz="3800" i="1" dirty="0">
                <a:solidFill>
                  <a:schemeClr val="tx1"/>
                </a:solidFill>
              </a:rPr>
              <a:t>Hydrosphere Investigation Data Sheet.</a:t>
            </a:r>
          </a:p>
          <a:p>
            <a:pPr marL="457200" indent="-457200">
              <a:buFont typeface="+mj-lt"/>
              <a:buAutoNum type="arabicPeriod"/>
            </a:pPr>
            <a:r>
              <a:rPr lang="en-US" sz="3800" dirty="0">
                <a:solidFill>
                  <a:schemeClr val="tx1"/>
                </a:solidFill>
              </a:rPr>
              <a:t>Put the probe into the sample water to a depth of 10 cm.</a:t>
            </a:r>
          </a:p>
          <a:p>
            <a:pPr marL="457200" indent="-457200">
              <a:buFont typeface="+mj-lt"/>
              <a:buAutoNum type="arabicPeriod"/>
            </a:pPr>
            <a:r>
              <a:rPr lang="en-US" sz="3800" dirty="0">
                <a:solidFill>
                  <a:schemeClr val="tx1"/>
                </a:solidFill>
              </a:rPr>
              <a:t>Leave the probe in the water for three minutes.</a:t>
            </a:r>
          </a:p>
          <a:p>
            <a:pPr marL="457200" indent="-457200">
              <a:buFont typeface="+mj-lt"/>
              <a:buAutoNum type="arabicPeriod"/>
            </a:pPr>
            <a:r>
              <a:rPr lang="en-US" sz="3800" dirty="0">
                <a:solidFill>
                  <a:schemeClr val="tx1"/>
                </a:solidFill>
              </a:rPr>
              <a:t>Read the temperature on the meter without removing the probe from the water.</a:t>
            </a:r>
          </a:p>
          <a:p>
            <a:pPr marL="457200" indent="-457200">
              <a:buFont typeface="+mj-lt"/>
              <a:buAutoNum type="arabicPeriod"/>
            </a:pPr>
            <a:r>
              <a:rPr lang="en-US" sz="3800" dirty="0">
                <a:solidFill>
                  <a:schemeClr val="tx1"/>
                </a:solidFill>
              </a:rPr>
              <a:t>Let the thermometer probe stay in the water sample for one more minute.</a:t>
            </a:r>
          </a:p>
          <a:p>
            <a:pPr marL="457200" indent="-457200">
              <a:buFont typeface="+mj-lt"/>
              <a:buAutoNum type="arabicPeriod"/>
            </a:pPr>
            <a:r>
              <a:rPr lang="en-US" sz="3800" dirty="0">
                <a:solidFill>
                  <a:schemeClr val="tx1"/>
                </a:solidFill>
              </a:rPr>
              <a:t>Read the temperature again. If the temperature has not changed, go to Step 8. If the temperature has changed since the last reading, repeat Step 6 until the temperature stays the same.</a:t>
            </a:r>
          </a:p>
          <a:p>
            <a:pPr marL="0" indent="0">
              <a:buNone/>
            </a:pPr>
            <a:endParaRPr lang="en-US" dirty="0"/>
          </a:p>
        </p:txBody>
      </p:sp>
      <p:pic>
        <p:nvPicPr>
          <p:cNvPr id="7" name="Content Placeholder 6" descr="illustration of temperature probe"/>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930310" y="1825625"/>
            <a:ext cx="2597002" cy="28433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0976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114E80C-C672-974F-AC0E-1ACDBAE5AB86}" type="slidenum">
              <a:rPr lang="en-US" smtClean="0"/>
              <a:t>31</a:t>
            </a:fld>
            <a:endParaRPr lang="en-US" dirty="0"/>
          </a:p>
        </p:txBody>
      </p:sp>
      <p:pic>
        <p:nvPicPr>
          <p:cNvPr id="6" name="Picture 5" descr="Banner: Water Temperature Protocol"/>
          <p:cNvPicPr>
            <a:picLocks noChangeAspect="1"/>
          </p:cNvPicPr>
          <p:nvPr/>
        </p:nvPicPr>
        <p:blipFill>
          <a:blip r:embed="rId2"/>
          <a:stretch>
            <a:fillRect/>
          </a:stretch>
        </p:blipFill>
        <p:spPr>
          <a:xfrm>
            <a:off x="1186719" y="0"/>
            <a:ext cx="7957281" cy="995688"/>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638"/>
            <a:ext cx="1186719" cy="6905847"/>
          </a:xfrm>
          <a:prstGeom prst="rect">
            <a:avLst/>
          </a:prstGeom>
        </p:spPr>
      </p:pic>
      <p:sp>
        <p:nvSpPr>
          <p:cNvPr id="2" name="Title 1"/>
          <p:cNvSpPr>
            <a:spLocks noGrp="1"/>
          </p:cNvSpPr>
          <p:nvPr>
            <p:ph type="title"/>
          </p:nvPr>
        </p:nvSpPr>
        <p:spPr>
          <a:xfrm>
            <a:off x="1186719" y="727170"/>
            <a:ext cx="7886700" cy="1060257"/>
          </a:xfrm>
        </p:spPr>
        <p:txBody>
          <a:bodyPr>
            <a:normAutofit/>
          </a:bodyPr>
          <a:lstStyle/>
          <a:p>
            <a:r>
              <a:rPr lang="en-US" sz="2400" b="1" dirty="0">
                <a:solidFill>
                  <a:srgbClr val="22346F"/>
                </a:solidFill>
              </a:rPr>
              <a:t>Collecting Data in the Field with Temperature Probe Steps: 8-11</a:t>
            </a:r>
          </a:p>
        </p:txBody>
      </p:sp>
      <p:sp>
        <p:nvSpPr>
          <p:cNvPr id="3" name="Content Placeholder 2"/>
          <p:cNvSpPr>
            <a:spLocks noGrp="1"/>
          </p:cNvSpPr>
          <p:nvPr>
            <p:ph sz="half" idx="1"/>
          </p:nvPr>
        </p:nvSpPr>
        <p:spPr>
          <a:xfrm>
            <a:off x="1261952" y="1603370"/>
            <a:ext cx="7470568" cy="4351338"/>
          </a:xfrm>
        </p:spPr>
        <p:txBody>
          <a:bodyPr>
            <a:normAutofit/>
          </a:bodyPr>
          <a:lstStyle/>
          <a:p>
            <a:pPr marL="342900" indent="-342900">
              <a:buFont typeface="+mj-lt"/>
              <a:buAutoNum type="arabicPeriod" startAt="8"/>
            </a:pPr>
            <a:r>
              <a:rPr lang="en-US" sz="1800" dirty="0">
                <a:solidFill>
                  <a:schemeClr val="tx1"/>
                </a:solidFill>
              </a:rPr>
              <a:t>Record the temperature on the </a:t>
            </a:r>
            <a:r>
              <a:rPr lang="en-US" sz="1800" i="1" dirty="0">
                <a:solidFill>
                  <a:schemeClr val="tx1"/>
                </a:solidFill>
              </a:rPr>
              <a:t>Hydrosphere Investigation Data Sheet.</a:t>
            </a:r>
          </a:p>
          <a:p>
            <a:pPr marL="342900" indent="-342900">
              <a:buFont typeface="+mj-lt"/>
              <a:buAutoNum type="arabicPeriod" startAt="8"/>
            </a:pPr>
            <a:r>
              <a:rPr lang="en-US" sz="1800" dirty="0">
                <a:solidFill>
                  <a:schemeClr val="tx1"/>
                </a:solidFill>
              </a:rPr>
              <a:t>Have two other students repeat the measurement with new water samples.</a:t>
            </a:r>
          </a:p>
          <a:p>
            <a:pPr marL="342900" indent="-342900">
              <a:buFont typeface="+mj-lt"/>
              <a:buAutoNum type="arabicPeriod" startAt="8"/>
            </a:pPr>
            <a:r>
              <a:rPr lang="en-US" sz="1800" dirty="0">
                <a:solidFill>
                  <a:schemeClr val="tx1"/>
                </a:solidFill>
              </a:rPr>
              <a:t>Calculate the average of the three measurements.</a:t>
            </a:r>
          </a:p>
          <a:p>
            <a:pPr marL="342900" indent="-342900">
              <a:buFont typeface="+mj-lt"/>
              <a:buAutoNum type="arabicPeriod" startAt="8"/>
            </a:pPr>
            <a:r>
              <a:rPr lang="en-US" sz="1800" dirty="0">
                <a:solidFill>
                  <a:schemeClr val="tx1"/>
                </a:solidFill>
              </a:rPr>
              <a:t>All temperatures should be within </a:t>
            </a:r>
            <a:r>
              <a:rPr lang="en-US" sz="1800" b="1" dirty="0">
                <a:solidFill>
                  <a:schemeClr val="tx1"/>
                </a:solidFill>
              </a:rPr>
              <a:t>1.0˚ C </a:t>
            </a:r>
            <a:r>
              <a:rPr lang="en-US" sz="1800" dirty="0">
                <a:solidFill>
                  <a:schemeClr val="tx1"/>
                </a:solidFill>
              </a:rPr>
              <a:t>of the average. If they are not, repeat the measurement.</a:t>
            </a:r>
          </a:p>
          <a:p>
            <a:pPr marL="0" indent="0">
              <a:buNone/>
            </a:pPr>
            <a:endParaRPr lang="en-US" dirty="0"/>
          </a:p>
        </p:txBody>
      </p:sp>
      <p:pic>
        <p:nvPicPr>
          <p:cNvPr id="10" name="Content Placeholder 9" descr="Screen shot of data sheet. Identify whether you used an alcohol filled thermometer or a probe. Record each of the 3 readings. There is a comments section where you can enter metadata. "/>
          <p:cNvPicPr>
            <a:picLocks noGrp="1" noChangeAspect="1"/>
          </p:cNvPicPr>
          <p:nvPr>
            <p:ph sz="half" idx="2"/>
          </p:nvPr>
        </p:nvPicPr>
        <p:blipFill>
          <a:blip r:embed="rId4"/>
          <a:stretch>
            <a:fillRect/>
          </a:stretch>
        </p:blipFill>
        <p:spPr>
          <a:xfrm>
            <a:off x="1940004" y="3931439"/>
            <a:ext cx="6060996" cy="22848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0346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E70963-1958-454F-9C92-D1B289902E79}" type="slidenum">
              <a:rPr lang="en-US" smtClean="0"/>
              <a:t>32</a:t>
            </a:fld>
            <a:endParaRPr lang="en-US" dirty="0"/>
          </a:p>
        </p:txBody>
      </p:sp>
      <p:pic>
        <p:nvPicPr>
          <p:cNvPr id="7" name="Picture 6" descr="Banner: Water Temperature Protocol "/>
          <p:cNvPicPr>
            <a:picLocks noChangeAspect="1"/>
          </p:cNvPicPr>
          <p:nvPr/>
        </p:nvPicPr>
        <p:blipFill>
          <a:blip r:embed="rId2"/>
          <a:stretch>
            <a:fillRect/>
          </a:stretch>
        </p:blipFill>
        <p:spPr>
          <a:xfrm>
            <a:off x="1155700" y="0"/>
            <a:ext cx="8013700" cy="1028699"/>
          </a:xfrm>
          <a:prstGeom prst="rect">
            <a:avLst/>
          </a:prstGeom>
        </p:spPr>
      </p:pic>
      <p:pic>
        <p:nvPicPr>
          <p:cNvPr id="6" name="Picture 5"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94" y="0"/>
            <a:ext cx="1225094" cy="6858000"/>
          </a:xfrm>
          <a:prstGeom prst="rect">
            <a:avLst/>
          </a:prstGeom>
        </p:spPr>
      </p:pic>
      <p:sp>
        <p:nvSpPr>
          <p:cNvPr id="2" name="Title 1"/>
          <p:cNvSpPr>
            <a:spLocks noGrp="1"/>
          </p:cNvSpPr>
          <p:nvPr>
            <p:ph type="title"/>
          </p:nvPr>
        </p:nvSpPr>
        <p:spPr>
          <a:xfrm>
            <a:off x="1155700" y="875110"/>
            <a:ext cx="7886700" cy="1325563"/>
          </a:xfrm>
        </p:spPr>
        <p:txBody>
          <a:bodyPr>
            <a:normAutofit/>
          </a:bodyPr>
          <a:lstStyle/>
          <a:p>
            <a:r>
              <a:rPr lang="en-US" sz="2800" b="1" dirty="0">
                <a:solidFill>
                  <a:srgbClr val="002060"/>
                </a:solidFill>
              </a:rPr>
              <a:t>Let’s do a quick review before moving onto GLOBE data reporting and visualization Question 4</a:t>
            </a:r>
            <a:endParaRPr lang="en-US" sz="2800" dirty="0">
              <a:solidFill>
                <a:srgbClr val="002060"/>
              </a:solidFill>
            </a:endParaRPr>
          </a:p>
        </p:txBody>
      </p:sp>
      <p:sp>
        <p:nvSpPr>
          <p:cNvPr id="3" name="Content Placeholder 2"/>
          <p:cNvSpPr>
            <a:spLocks noGrp="1"/>
          </p:cNvSpPr>
          <p:nvPr>
            <p:ph sz="half" idx="2"/>
          </p:nvPr>
        </p:nvSpPr>
        <p:spPr>
          <a:xfrm>
            <a:off x="1371599" y="2070894"/>
            <a:ext cx="7025217" cy="4351338"/>
          </a:xfrm>
        </p:spPr>
        <p:txBody>
          <a:bodyPr>
            <a:normAutofit/>
          </a:bodyPr>
          <a:lstStyle/>
          <a:p>
            <a:pPr marL="0" indent="0">
              <a:buNone/>
            </a:pPr>
            <a:r>
              <a:rPr lang="en-US" sz="2400" b="1" dirty="0"/>
              <a:t>True or False: Temperature probes must be calibrated before use.</a:t>
            </a:r>
          </a:p>
          <a:p>
            <a:pPr marL="0" indent="0">
              <a:buNone/>
            </a:pPr>
            <a:endParaRPr lang="en-US" sz="2400" dirty="0"/>
          </a:p>
          <a:p>
            <a:pPr marL="0" indent="0">
              <a:buNone/>
            </a:pPr>
            <a:r>
              <a:rPr lang="en-US" sz="2400" b="1" dirty="0">
                <a:solidFill>
                  <a:srgbClr val="FF0000"/>
                </a:solidFill>
              </a:rPr>
              <a:t>What is the answer?</a:t>
            </a:r>
          </a:p>
          <a:p>
            <a:endParaRPr lang="en-US" sz="2400" dirty="0"/>
          </a:p>
        </p:txBody>
      </p:sp>
    </p:spTree>
    <p:extLst>
      <p:ext uri="{BB962C8B-B14F-4D97-AF65-F5344CB8AC3E}">
        <p14:creationId xmlns:p14="http://schemas.microsoft.com/office/powerpoint/2010/main" val="263779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E70963-1958-454F-9C92-D1B289902E79}" type="slidenum">
              <a:rPr lang="en-US" smtClean="0"/>
              <a:t>33</a:t>
            </a:fld>
            <a:endParaRPr lang="en-US" dirty="0"/>
          </a:p>
        </p:txBody>
      </p:sp>
      <p:pic>
        <p:nvPicPr>
          <p:cNvPr id="7" name="Picture 6" descr="Banner: Water Temperature Protocol "/>
          <p:cNvPicPr>
            <a:picLocks noChangeAspect="1"/>
          </p:cNvPicPr>
          <p:nvPr/>
        </p:nvPicPr>
        <p:blipFill>
          <a:blip r:embed="rId2"/>
          <a:stretch>
            <a:fillRect/>
          </a:stretch>
        </p:blipFill>
        <p:spPr>
          <a:xfrm>
            <a:off x="1130300" y="-16934"/>
            <a:ext cx="8013700" cy="1028699"/>
          </a:xfrm>
          <a:prstGeom prst="rect">
            <a:avLst/>
          </a:prstGeom>
        </p:spPr>
      </p:pic>
      <p:pic>
        <p:nvPicPr>
          <p:cNvPr id="6" name="Picture 5"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94" y="0"/>
            <a:ext cx="1225094" cy="6858000"/>
          </a:xfrm>
          <a:prstGeom prst="rect">
            <a:avLst/>
          </a:prstGeom>
        </p:spPr>
      </p:pic>
      <p:sp>
        <p:nvSpPr>
          <p:cNvPr id="2" name="Title 1"/>
          <p:cNvSpPr>
            <a:spLocks noGrp="1"/>
          </p:cNvSpPr>
          <p:nvPr>
            <p:ph type="title"/>
          </p:nvPr>
        </p:nvSpPr>
        <p:spPr>
          <a:xfrm>
            <a:off x="1155700" y="1028700"/>
            <a:ext cx="7886700" cy="1325563"/>
          </a:xfrm>
        </p:spPr>
        <p:txBody>
          <a:bodyPr>
            <a:normAutofit/>
          </a:bodyPr>
          <a:lstStyle/>
          <a:p>
            <a:r>
              <a:rPr lang="en-US" sz="2800" b="1" dirty="0">
                <a:solidFill>
                  <a:srgbClr val="002060"/>
                </a:solidFill>
              </a:rPr>
              <a:t>Let’s do a quick review before moving onto GLOBE data reporting and visualization Answer to Question 4</a:t>
            </a:r>
            <a:endParaRPr lang="en-US" sz="2800" dirty="0">
              <a:solidFill>
                <a:srgbClr val="002060"/>
              </a:solidFill>
            </a:endParaRPr>
          </a:p>
        </p:txBody>
      </p:sp>
      <p:sp>
        <p:nvSpPr>
          <p:cNvPr id="3" name="Content Placeholder 2"/>
          <p:cNvSpPr>
            <a:spLocks noGrp="1"/>
          </p:cNvSpPr>
          <p:nvPr>
            <p:ph sz="half" idx="2"/>
          </p:nvPr>
        </p:nvSpPr>
        <p:spPr>
          <a:xfrm>
            <a:off x="1351279" y="2506662"/>
            <a:ext cx="7025217" cy="3744848"/>
          </a:xfrm>
        </p:spPr>
        <p:txBody>
          <a:bodyPr>
            <a:normAutofit/>
          </a:bodyPr>
          <a:lstStyle/>
          <a:p>
            <a:pPr marL="0" indent="0">
              <a:buNone/>
            </a:pPr>
            <a:r>
              <a:rPr lang="en-US" sz="2400" b="1" dirty="0"/>
              <a:t>True or False: Temperature probes must be calibrated before use.</a:t>
            </a:r>
          </a:p>
          <a:p>
            <a:pPr marL="0" indent="0">
              <a:buNone/>
            </a:pPr>
            <a:r>
              <a:rPr lang="en-US" sz="2400" b="1" dirty="0">
                <a:solidFill>
                  <a:srgbClr val="FF0000"/>
                </a:solidFill>
              </a:rPr>
              <a:t>The answer is True.</a:t>
            </a:r>
          </a:p>
          <a:p>
            <a:pPr marL="0" indent="0">
              <a:buNone/>
            </a:pPr>
            <a:endParaRPr lang="en-US" sz="2400" dirty="0"/>
          </a:p>
          <a:p>
            <a:pPr marL="0" indent="0">
              <a:buNone/>
            </a:pPr>
            <a:r>
              <a:rPr lang="en-US" sz="2400" b="1" dirty="0">
                <a:solidFill>
                  <a:srgbClr val="FF0000"/>
                </a:solidFill>
              </a:rPr>
              <a:t>Were you correct?</a:t>
            </a:r>
          </a:p>
          <a:p>
            <a:endParaRPr lang="en-US" sz="2400" dirty="0"/>
          </a:p>
        </p:txBody>
      </p:sp>
    </p:spTree>
    <p:extLst>
      <p:ext uri="{BB962C8B-B14F-4D97-AF65-F5344CB8AC3E}">
        <p14:creationId xmlns:p14="http://schemas.microsoft.com/office/powerpoint/2010/main" val="10650739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E70963-1958-454F-9C92-D1B289902E79}" type="slidenum">
              <a:rPr lang="en-US" smtClean="0"/>
              <a:t>34</a:t>
            </a:fld>
            <a:endParaRPr lang="en-US" dirty="0"/>
          </a:p>
        </p:txBody>
      </p:sp>
      <p:pic>
        <p:nvPicPr>
          <p:cNvPr id="7" name="Picture 6" descr="Banner: Water Temperature Protocol "/>
          <p:cNvPicPr>
            <a:picLocks noChangeAspect="1"/>
          </p:cNvPicPr>
          <p:nvPr/>
        </p:nvPicPr>
        <p:blipFill>
          <a:blip r:embed="rId2"/>
          <a:stretch>
            <a:fillRect/>
          </a:stretch>
        </p:blipFill>
        <p:spPr>
          <a:xfrm>
            <a:off x="1155700" y="-25401"/>
            <a:ext cx="8013700" cy="1028699"/>
          </a:xfrm>
          <a:prstGeom prst="rect">
            <a:avLst/>
          </a:prstGeom>
        </p:spPr>
      </p:pic>
      <p:pic>
        <p:nvPicPr>
          <p:cNvPr id="6" name="Picture 5"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94" y="0"/>
            <a:ext cx="1225094" cy="6858000"/>
          </a:xfrm>
          <a:prstGeom prst="rect">
            <a:avLst/>
          </a:prstGeom>
        </p:spPr>
      </p:pic>
      <p:sp>
        <p:nvSpPr>
          <p:cNvPr id="2" name="Title 1"/>
          <p:cNvSpPr>
            <a:spLocks noGrp="1"/>
          </p:cNvSpPr>
          <p:nvPr>
            <p:ph type="title"/>
          </p:nvPr>
        </p:nvSpPr>
        <p:spPr>
          <a:xfrm>
            <a:off x="1155700" y="875110"/>
            <a:ext cx="7886700" cy="1325563"/>
          </a:xfrm>
        </p:spPr>
        <p:txBody>
          <a:bodyPr>
            <a:normAutofit/>
          </a:bodyPr>
          <a:lstStyle/>
          <a:p>
            <a:r>
              <a:rPr lang="en-US" sz="2800" b="1" dirty="0">
                <a:solidFill>
                  <a:srgbClr val="002060"/>
                </a:solidFill>
              </a:rPr>
              <a:t>Let’s do a quick review before moving onto GLOBE data reporting and visualization, Question 5</a:t>
            </a:r>
            <a:endParaRPr lang="en-US" sz="2800" dirty="0">
              <a:solidFill>
                <a:srgbClr val="002060"/>
              </a:solidFill>
            </a:endParaRPr>
          </a:p>
        </p:txBody>
      </p:sp>
      <p:sp>
        <p:nvSpPr>
          <p:cNvPr id="3" name="Content Placeholder 2"/>
          <p:cNvSpPr>
            <a:spLocks noGrp="1"/>
          </p:cNvSpPr>
          <p:nvPr>
            <p:ph sz="half" idx="2"/>
          </p:nvPr>
        </p:nvSpPr>
        <p:spPr>
          <a:xfrm>
            <a:off x="1371599" y="2070894"/>
            <a:ext cx="7025217" cy="4351338"/>
          </a:xfrm>
        </p:spPr>
        <p:txBody>
          <a:bodyPr>
            <a:normAutofit lnSpcReduction="10000"/>
          </a:bodyPr>
          <a:lstStyle/>
          <a:p>
            <a:pPr marL="0" indent="0">
              <a:buNone/>
            </a:pPr>
            <a:r>
              <a:rPr lang="en-US" sz="2400" b="1" dirty="0"/>
              <a:t>All temperatures should be within  _____ of the average. </a:t>
            </a:r>
          </a:p>
          <a:p>
            <a:pPr marL="0" indent="0">
              <a:buNone/>
            </a:pPr>
            <a:endParaRPr lang="en-US" sz="2400" b="1" dirty="0"/>
          </a:p>
          <a:p>
            <a:pPr marL="457200" indent="-457200">
              <a:buFont typeface="+mj-lt"/>
              <a:buAutoNum type="alphaUcPeriod"/>
            </a:pPr>
            <a:r>
              <a:rPr lang="en-US" sz="2400" dirty="0"/>
              <a:t>1.0˚ C of the average of 3 replicate readings of the sample</a:t>
            </a:r>
          </a:p>
          <a:p>
            <a:pPr marL="457200" indent="-457200">
              <a:buFont typeface="+mj-lt"/>
              <a:buAutoNum type="alphaUcPeriod"/>
            </a:pPr>
            <a:r>
              <a:rPr lang="en-US" sz="2400" dirty="0"/>
              <a:t>.5˚ C of the average of 3 replicate readings of the sample</a:t>
            </a:r>
          </a:p>
          <a:p>
            <a:pPr marL="457200" indent="-457200">
              <a:buFont typeface="+mj-lt"/>
              <a:buAutoNum type="alphaUcPeriod"/>
            </a:pPr>
            <a:r>
              <a:rPr lang="en-US" sz="2400" dirty="0"/>
              <a:t>they all need to be identical, otherwise repeat the measurements</a:t>
            </a:r>
          </a:p>
          <a:p>
            <a:pPr marL="0" indent="0">
              <a:buNone/>
            </a:pPr>
            <a:endParaRPr lang="en-US" sz="2400" dirty="0"/>
          </a:p>
          <a:p>
            <a:pPr marL="0" indent="0">
              <a:buNone/>
            </a:pPr>
            <a:r>
              <a:rPr lang="en-US" sz="2400" b="1" dirty="0">
                <a:solidFill>
                  <a:srgbClr val="FF0000"/>
                </a:solidFill>
              </a:rPr>
              <a:t>What is the answer? </a:t>
            </a:r>
          </a:p>
          <a:p>
            <a:endParaRPr lang="en-US" sz="2400" dirty="0"/>
          </a:p>
        </p:txBody>
      </p:sp>
    </p:spTree>
    <p:extLst>
      <p:ext uri="{BB962C8B-B14F-4D97-AF65-F5344CB8AC3E}">
        <p14:creationId xmlns:p14="http://schemas.microsoft.com/office/powerpoint/2010/main" val="613781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E70963-1958-454F-9C92-D1B289902E79}" type="slidenum">
              <a:rPr lang="en-US" smtClean="0"/>
              <a:t>35</a:t>
            </a:fld>
            <a:endParaRPr lang="en-US" dirty="0"/>
          </a:p>
        </p:txBody>
      </p:sp>
      <p:pic>
        <p:nvPicPr>
          <p:cNvPr id="7" name="Picture 6" descr="Banner: Water Temperature Protocol "/>
          <p:cNvPicPr>
            <a:picLocks noChangeAspect="1"/>
          </p:cNvPicPr>
          <p:nvPr/>
        </p:nvPicPr>
        <p:blipFill>
          <a:blip r:embed="rId2"/>
          <a:stretch>
            <a:fillRect/>
          </a:stretch>
        </p:blipFill>
        <p:spPr>
          <a:xfrm>
            <a:off x="1155700" y="-25401"/>
            <a:ext cx="8013700" cy="1028699"/>
          </a:xfrm>
          <a:prstGeom prst="rect">
            <a:avLst/>
          </a:prstGeom>
        </p:spPr>
      </p:pic>
      <p:pic>
        <p:nvPicPr>
          <p:cNvPr id="6" name="Picture 5"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94" y="0"/>
            <a:ext cx="1225094" cy="6858000"/>
          </a:xfrm>
          <a:prstGeom prst="rect">
            <a:avLst/>
          </a:prstGeom>
        </p:spPr>
      </p:pic>
      <p:sp>
        <p:nvSpPr>
          <p:cNvPr id="2" name="Title 1"/>
          <p:cNvSpPr>
            <a:spLocks noGrp="1"/>
          </p:cNvSpPr>
          <p:nvPr>
            <p:ph type="title"/>
          </p:nvPr>
        </p:nvSpPr>
        <p:spPr>
          <a:xfrm>
            <a:off x="1155700" y="1028402"/>
            <a:ext cx="7886700" cy="1325563"/>
          </a:xfrm>
        </p:spPr>
        <p:txBody>
          <a:bodyPr>
            <a:normAutofit/>
          </a:bodyPr>
          <a:lstStyle/>
          <a:p>
            <a:r>
              <a:rPr lang="en-US" sz="2800" b="1" dirty="0">
                <a:solidFill>
                  <a:srgbClr val="002060"/>
                </a:solidFill>
              </a:rPr>
              <a:t>Let’s do a quick review before moving onto GLOBE data reporting and visualization, Answer to Question 5 </a:t>
            </a:r>
            <a:endParaRPr lang="en-US" sz="2800" dirty="0">
              <a:solidFill>
                <a:srgbClr val="002060"/>
              </a:solidFill>
            </a:endParaRPr>
          </a:p>
        </p:txBody>
      </p:sp>
      <p:sp>
        <p:nvSpPr>
          <p:cNvPr id="3" name="Content Placeholder 2"/>
          <p:cNvSpPr>
            <a:spLocks noGrp="1"/>
          </p:cNvSpPr>
          <p:nvPr>
            <p:ph sz="half" idx="2"/>
          </p:nvPr>
        </p:nvSpPr>
        <p:spPr>
          <a:xfrm>
            <a:off x="1371599" y="2353667"/>
            <a:ext cx="7025217" cy="4351338"/>
          </a:xfrm>
        </p:spPr>
        <p:txBody>
          <a:bodyPr>
            <a:normAutofit fontScale="92500"/>
          </a:bodyPr>
          <a:lstStyle/>
          <a:p>
            <a:pPr marL="0" indent="0">
              <a:buNone/>
            </a:pPr>
            <a:r>
              <a:rPr lang="en-US" sz="2400" b="1" dirty="0"/>
              <a:t>All temperatures should be within  _____ of the average. </a:t>
            </a:r>
          </a:p>
          <a:p>
            <a:pPr marL="0" indent="0">
              <a:buNone/>
            </a:pPr>
            <a:endParaRPr lang="en-US" sz="2400" b="1" dirty="0"/>
          </a:p>
          <a:p>
            <a:pPr marL="457200" indent="-457200">
              <a:buFont typeface="+mj-lt"/>
              <a:buAutoNum type="alphaUcPeriod"/>
            </a:pPr>
            <a:r>
              <a:rPr lang="en-US" sz="2400" b="1" dirty="0"/>
              <a:t>1.0˚ C of the average of 3 replicate readings of the sample </a:t>
            </a:r>
            <a:r>
              <a:rPr lang="en-US" sz="2400" b="1" dirty="0">
                <a:solidFill>
                  <a:srgbClr val="FF0000"/>
                </a:solidFill>
                <a:sym typeface="Wingdings"/>
              </a:rPr>
              <a:t> Correct!</a:t>
            </a:r>
            <a:endParaRPr lang="en-US" sz="2400" b="1" dirty="0">
              <a:solidFill>
                <a:srgbClr val="FF0000"/>
              </a:solidFill>
            </a:endParaRPr>
          </a:p>
          <a:p>
            <a:pPr marL="457200" indent="-457200">
              <a:buFont typeface="+mj-lt"/>
              <a:buAutoNum type="alphaUcPeriod"/>
            </a:pPr>
            <a:r>
              <a:rPr lang="en-US" sz="2400" dirty="0"/>
              <a:t>.5˚ C of the average of 3 replicate readings of the sample</a:t>
            </a:r>
          </a:p>
          <a:p>
            <a:pPr marL="457200" indent="-457200">
              <a:buFont typeface="+mj-lt"/>
              <a:buAutoNum type="alphaUcPeriod"/>
            </a:pPr>
            <a:r>
              <a:rPr lang="en-US" sz="2400" dirty="0"/>
              <a:t>they all need to be identical, otherwise repeat the measurements</a:t>
            </a:r>
          </a:p>
          <a:p>
            <a:pPr marL="0" indent="0">
              <a:buNone/>
            </a:pPr>
            <a:endParaRPr lang="en-US" sz="2400" dirty="0"/>
          </a:p>
          <a:p>
            <a:pPr marL="0" indent="0">
              <a:buNone/>
            </a:pPr>
            <a:r>
              <a:rPr lang="en-US" sz="2400" b="1" dirty="0">
                <a:solidFill>
                  <a:srgbClr val="FF0000"/>
                </a:solidFill>
              </a:rPr>
              <a:t>Were you correct? </a:t>
            </a:r>
          </a:p>
          <a:p>
            <a:pPr marL="0" indent="0">
              <a:buNone/>
            </a:pPr>
            <a:r>
              <a:rPr lang="en-US" sz="2400" b="1" dirty="0">
                <a:solidFill>
                  <a:srgbClr val="FF0000"/>
                </a:solidFill>
              </a:rPr>
              <a:t>Now let’s review how to report your data to GLOBE.</a:t>
            </a:r>
          </a:p>
          <a:p>
            <a:endParaRPr lang="en-US" sz="2400" dirty="0"/>
          </a:p>
        </p:txBody>
      </p:sp>
    </p:spTree>
    <p:extLst>
      <p:ext uri="{BB962C8B-B14F-4D97-AF65-F5344CB8AC3E}">
        <p14:creationId xmlns:p14="http://schemas.microsoft.com/office/powerpoint/2010/main" val="1048653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E70963-1958-454F-9C92-D1B289902E79}" type="slidenum">
              <a:rPr lang="en-US" smtClean="0"/>
              <a:t>36</a:t>
            </a:fld>
            <a:endParaRPr lang="en-US" dirty="0"/>
          </a:p>
        </p:txBody>
      </p:sp>
      <p:pic>
        <p:nvPicPr>
          <p:cNvPr id="8" name="Picture 7" descr="Banner: Water Temperature Protocol "/>
          <p:cNvPicPr>
            <a:picLocks noChangeAspect="1"/>
          </p:cNvPicPr>
          <p:nvPr/>
        </p:nvPicPr>
        <p:blipFill>
          <a:blip r:embed="rId2"/>
          <a:stretch>
            <a:fillRect/>
          </a:stretch>
        </p:blipFill>
        <p:spPr>
          <a:xfrm>
            <a:off x="1155700" y="0"/>
            <a:ext cx="8001000" cy="1016000"/>
          </a:xfrm>
          <a:prstGeom prst="rect">
            <a:avLst/>
          </a:prstGeom>
        </p:spPr>
      </p:pic>
      <p:pic>
        <p:nvPicPr>
          <p:cNvPr id="7" name="Picture 6" descr="Menu: Entering data on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04" y="0"/>
            <a:ext cx="1187204" cy="6858000"/>
          </a:xfrm>
          <a:prstGeom prst="rect">
            <a:avLst/>
          </a:prstGeom>
        </p:spPr>
      </p:pic>
      <p:sp>
        <p:nvSpPr>
          <p:cNvPr id="2" name="Title 1"/>
          <p:cNvSpPr>
            <a:spLocks noGrp="1"/>
          </p:cNvSpPr>
          <p:nvPr>
            <p:ph type="title"/>
          </p:nvPr>
        </p:nvSpPr>
        <p:spPr>
          <a:xfrm>
            <a:off x="1098550" y="722709"/>
            <a:ext cx="7886700" cy="1325563"/>
          </a:xfrm>
        </p:spPr>
        <p:txBody>
          <a:bodyPr>
            <a:normAutofit/>
          </a:bodyPr>
          <a:lstStyle/>
          <a:p>
            <a:r>
              <a:rPr lang="en-US" sz="3200" b="1" dirty="0">
                <a:solidFill>
                  <a:srgbClr val="22346F"/>
                </a:solidFill>
              </a:rPr>
              <a:t>Report Data to the GLOBE Database</a:t>
            </a:r>
            <a:endParaRPr lang="en-US" sz="3200" dirty="0"/>
          </a:p>
        </p:txBody>
      </p:sp>
      <p:sp>
        <p:nvSpPr>
          <p:cNvPr id="3" name="Content Placeholder 2"/>
          <p:cNvSpPr>
            <a:spLocks noGrp="1"/>
          </p:cNvSpPr>
          <p:nvPr>
            <p:ph sz="half" idx="1"/>
          </p:nvPr>
        </p:nvSpPr>
        <p:spPr>
          <a:xfrm>
            <a:off x="1155700" y="1767681"/>
            <a:ext cx="3886200" cy="4351338"/>
          </a:xfrm>
        </p:spPr>
        <p:txBody>
          <a:bodyPr>
            <a:normAutofit/>
          </a:bodyPr>
          <a:lstStyle/>
          <a:p>
            <a:r>
              <a:rPr lang="en-US" sz="1800" b="1" dirty="0">
                <a:hlinkClick r:id="rId4"/>
              </a:rPr>
              <a:t>Live Data Entry</a:t>
            </a:r>
            <a:r>
              <a:rPr lang="en-US" sz="1800" b="1" dirty="0"/>
              <a:t>: </a:t>
            </a:r>
            <a:r>
              <a:rPr lang="en-US" sz="1800" dirty="0"/>
              <a:t>Upload your data to the official GLOBE science database.</a:t>
            </a:r>
          </a:p>
          <a:p>
            <a:r>
              <a:rPr lang="en-US" sz="1800" dirty="0"/>
              <a:t>Email Data Entry: Send data in the body of your email (not as an attachment) to </a:t>
            </a:r>
            <a:r>
              <a:rPr lang="en-US" sz="1800" b="1" dirty="0">
                <a:hlinkClick r:id="rId5"/>
              </a:rPr>
              <a:t>DATA@GLOBE.GOV</a:t>
            </a:r>
            <a:r>
              <a:rPr lang="en-US" sz="1800" b="1" dirty="0"/>
              <a:t>.</a:t>
            </a:r>
          </a:p>
          <a:p>
            <a:r>
              <a:rPr lang="en-US" sz="1800" dirty="0"/>
              <a:t>Mobile Data App: Download the GLOBE Science Data Entry app to your mobile device and select the right option:</a:t>
            </a:r>
          </a:p>
          <a:p>
            <a:pPr lvl="1">
              <a:buFont typeface="Courier New" panose="02070309020205020404" pitchFamily="49" charset="0"/>
              <a:buChar char="o"/>
            </a:pPr>
            <a:r>
              <a:rPr lang="en-US" sz="1800" b="1" dirty="0"/>
              <a:t>For Android </a:t>
            </a:r>
            <a:r>
              <a:rPr lang="en-US" sz="1800" dirty="0"/>
              <a:t>via </a:t>
            </a:r>
            <a:r>
              <a:rPr lang="en-US" sz="1800" b="1" dirty="0">
                <a:hlinkClick r:id="rId6"/>
              </a:rPr>
              <a:t>Google Play</a:t>
            </a:r>
            <a:endParaRPr lang="en-US" sz="1800" b="1" dirty="0"/>
          </a:p>
          <a:p>
            <a:pPr lvl="1">
              <a:buFont typeface="Courier New" panose="02070309020205020404" pitchFamily="49" charset="0"/>
              <a:buChar char="o"/>
            </a:pPr>
            <a:r>
              <a:rPr lang="en-US" sz="1800" b="1" dirty="0"/>
              <a:t>For IOS </a:t>
            </a:r>
            <a:r>
              <a:rPr lang="en-US" sz="1800" dirty="0"/>
              <a:t>via the </a:t>
            </a:r>
            <a:r>
              <a:rPr lang="en-US" sz="1800" b="1" dirty="0">
                <a:hlinkClick r:id="rId7"/>
              </a:rPr>
              <a:t>App Store</a:t>
            </a:r>
            <a:r>
              <a:rPr lang="en-US" sz="1800" b="1" dirty="0"/>
              <a:t> </a:t>
            </a:r>
          </a:p>
        </p:txBody>
      </p:sp>
      <p:pic>
        <p:nvPicPr>
          <p:cNvPr id="9" name="Content Placeholder 7" descr="screenshot of the GLOBE Program Science Data Entry App"/>
          <p:cNvPicPr>
            <a:picLocks noGrp="1" noChangeAspect="1"/>
          </p:cNvPicPr>
          <p:nvPr>
            <p:ph sz="half" idx="2"/>
          </p:nvPr>
        </p:nvPicPr>
        <p:blipFill>
          <a:blip r:embed="rId8">
            <a:extLst>
              <a:ext uri="{28A0092B-C50C-407E-A947-70E740481C1C}">
                <a14:useLocalDpi xmlns:a14="http://schemas.microsoft.com/office/drawing/2010/main" val="0"/>
              </a:ext>
            </a:extLst>
          </a:blip>
          <a:stretch>
            <a:fillRect/>
          </a:stretch>
        </p:blipFill>
        <p:spPr>
          <a:xfrm>
            <a:off x="5598694" y="1947716"/>
            <a:ext cx="2384258" cy="3622238"/>
          </a:xfrm>
        </p:spPr>
      </p:pic>
    </p:spTree>
    <p:extLst>
      <p:ext uri="{BB962C8B-B14F-4D97-AF65-F5344CB8AC3E}">
        <p14:creationId xmlns:p14="http://schemas.microsoft.com/office/powerpoint/2010/main" val="19504567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2E70963-1958-454F-9C92-D1B289902E79}" type="slidenum">
              <a:rPr lang="en-US" smtClean="0"/>
              <a:t>37</a:t>
            </a:fld>
            <a:endParaRPr lang="en-US" dirty="0"/>
          </a:p>
        </p:txBody>
      </p:sp>
      <p:pic>
        <p:nvPicPr>
          <p:cNvPr id="8" name="Picture 7" descr="Banner: Water Temperature Protocol "/>
          <p:cNvPicPr>
            <a:picLocks noChangeAspect="1"/>
          </p:cNvPicPr>
          <p:nvPr/>
        </p:nvPicPr>
        <p:blipFill>
          <a:blip r:embed="rId2"/>
          <a:stretch>
            <a:fillRect/>
          </a:stretch>
        </p:blipFill>
        <p:spPr>
          <a:xfrm>
            <a:off x="1155700" y="0"/>
            <a:ext cx="8001000" cy="1016000"/>
          </a:xfrm>
          <a:prstGeom prst="rect">
            <a:avLst/>
          </a:prstGeom>
        </p:spPr>
      </p:pic>
      <p:pic>
        <p:nvPicPr>
          <p:cNvPr id="7" name="Picture 6" descr="Menu: Entering data on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04" y="0"/>
            <a:ext cx="1187204" cy="6858000"/>
          </a:xfrm>
          <a:prstGeom prst="rect">
            <a:avLst/>
          </a:prstGeom>
        </p:spPr>
      </p:pic>
      <p:sp>
        <p:nvSpPr>
          <p:cNvPr id="2" name="Title 1"/>
          <p:cNvSpPr>
            <a:spLocks noGrp="1"/>
          </p:cNvSpPr>
          <p:nvPr>
            <p:ph type="title"/>
          </p:nvPr>
        </p:nvSpPr>
        <p:spPr>
          <a:xfrm>
            <a:off x="1098550" y="722709"/>
            <a:ext cx="7886700" cy="1325563"/>
          </a:xfrm>
        </p:spPr>
        <p:txBody>
          <a:bodyPr>
            <a:normAutofit/>
          </a:bodyPr>
          <a:lstStyle/>
          <a:p>
            <a:r>
              <a:rPr lang="en-US" sz="2800" b="1" dirty="0">
                <a:solidFill>
                  <a:srgbClr val="000090"/>
                </a:solidFill>
              </a:rPr>
              <a:t>Entering your data via Live Data Entry or Data Entry Mobile App-Step 1 </a:t>
            </a:r>
            <a:endParaRPr lang="en-US" sz="2800" dirty="0"/>
          </a:p>
        </p:txBody>
      </p:sp>
      <p:pic>
        <p:nvPicPr>
          <p:cNvPr id="10" name="Content Placeholder 5" descr="Welcome screen at GLOBE data entry site. select you site, then at the bottom of the screen, select integrated hydrology and click on new observation.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630904" y="1843402"/>
            <a:ext cx="5571791" cy="4895216"/>
          </a:xfrm>
        </p:spPr>
      </p:pic>
    </p:spTree>
    <p:extLst>
      <p:ext uri="{BB962C8B-B14F-4D97-AF65-F5344CB8AC3E}">
        <p14:creationId xmlns:p14="http://schemas.microsoft.com/office/powerpoint/2010/main" val="5204007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2E70963-1958-454F-9C92-D1B289902E79}" type="slidenum">
              <a:rPr lang="en-US" smtClean="0"/>
              <a:t>38</a:t>
            </a:fld>
            <a:endParaRPr lang="en-US" dirty="0"/>
          </a:p>
        </p:txBody>
      </p:sp>
      <p:pic>
        <p:nvPicPr>
          <p:cNvPr id="8" name="Picture 7" descr="Banner: Water Temperature Protocol "/>
          <p:cNvPicPr>
            <a:picLocks noChangeAspect="1"/>
          </p:cNvPicPr>
          <p:nvPr/>
        </p:nvPicPr>
        <p:blipFill>
          <a:blip r:embed="rId2"/>
          <a:stretch>
            <a:fillRect/>
          </a:stretch>
        </p:blipFill>
        <p:spPr>
          <a:xfrm>
            <a:off x="1155700" y="0"/>
            <a:ext cx="8001000" cy="1016000"/>
          </a:xfrm>
          <a:prstGeom prst="rect">
            <a:avLst/>
          </a:prstGeom>
        </p:spPr>
      </p:pic>
      <p:pic>
        <p:nvPicPr>
          <p:cNvPr id="7" name="Picture 6" descr="Menu: Entering data on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04" y="0"/>
            <a:ext cx="1187204" cy="6858000"/>
          </a:xfrm>
          <a:prstGeom prst="rect">
            <a:avLst/>
          </a:prstGeom>
        </p:spPr>
      </p:pic>
      <p:sp>
        <p:nvSpPr>
          <p:cNvPr id="2" name="Title 1"/>
          <p:cNvSpPr>
            <a:spLocks noGrp="1"/>
          </p:cNvSpPr>
          <p:nvPr>
            <p:ph type="title"/>
          </p:nvPr>
        </p:nvSpPr>
        <p:spPr>
          <a:xfrm>
            <a:off x="1098550" y="722709"/>
            <a:ext cx="7886700" cy="1325563"/>
          </a:xfrm>
        </p:spPr>
        <p:txBody>
          <a:bodyPr>
            <a:normAutofit/>
          </a:bodyPr>
          <a:lstStyle/>
          <a:p>
            <a:r>
              <a:rPr lang="en-US" sz="2800" b="1" dirty="0">
                <a:solidFill>
                  <a:srgbClr val="000090"/>
                </a:solidFill>
              </a:rPr>
              <a:t>Entering your data via Live Data Entry or Data Entry Mobile App-Step 2 </a:t>
            </a:r>
            <a:endParaRPr lang="en-US" sz="2800" dirty="0"/>
          </a:p>
        </p:txBody>
      </p:sp>
      <p:pic>
        <p:nvPicPr>
          <p:cNvPr id="9" name="Content Placeholder 3" descr="On the Integrated hydology screen, enter date and time and select your water body site. Then select the protocol you are doing from the icons listed. Enter each measurement and click &quot;add&quot; . Click to send data.  You are done! Want to check who else has submitted data using the GLOBE Visualization System?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837823" y="2112247"/>
            <a:ext cx="6488029" cy="4396649"/>
          </a:xfrm>
        </p:spPr>
      </p:pic>
    </p:spTree>
    <p:extLst>
      <p:ext uri="{BB962C8B-B14F-4D97-AF65-F5344CB8AC3E}">
        <p14:creationId xmlns:p14="http://schemas.microsoft.com/office/powerpoint/2010/main" val="1288719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2E70963-1958-454F-9C92-D1B289902E79}" type="slidenum">
              <a:rPr lang="en-US" smtClean="0"/>
              <a:t>3</a:t>
            </a:fld>
            <a:endParaRPr lang="en-US" dirty="0"/>
          </a:p>
        </p:txBody>
      </p:sp>
      <p:pic>
        <p:nvPicPr>
          <p:cNvPr id="5" name="Picture 4" descr="Banner: Water Temperature Protocol "/>
          <p:cNvPicPr>
            <a:picLocks noChangeAspect="1"/>
          </p:cNvPicPr>
          <p:nvPr/>
        </p:nvPicPr>
        <p:blipFill>
          <a:blip r:embed="rId2"/>
          <a:stretch>
            <a:fillRect/>
          </a:stretch>
        </p:blipFill>
        <p:spPr>
          <a:xfrm>
            <a:off x="1143000" y="0"/>
            <a:ext cx="8001000" cy="1041400"/>
          </a:xfrm>
          <a:prstGeom prst="rect">
            <a:avLst/>
          </a:prstGeom>
        </p:spPr>
      </p:pic>
      <p:pic>
        <p:nvPicPr>
          <p:cNvPr id="6" name="Picture 5" descr="Menu: What is water tempera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64089" cy="6858000"/>
          </a:xfrm>
          <a:prstGeom prst="rect">
            <a:avLst/>
          </a:prstGeom>
        </p:spPr>
      </p:pic>
      <p:sp>
        <p:nvSpPr>
          <p:cNvPr id="7" name="Title 1"/>
          <p:cNvSpPr>
            <a:spLocks noGrp="1"/>
          </p:cNvSpPr>
          <p:nvPr>
            <p:ph type="title"/>
          </p:nvPr>
        </p:nvSpPr>
        <p:spPr>
          <a:xfrm>
            <a:off x="1186096" y="768000"/>
            <a:ext cx="7886700" cy="1325563"/>
          </a:xfrm>
        </p:spPr>
        <p:txBody>
          <a:bodyPr>
            <a:normAutofit/>
          </a:bodyPr>
          <a:lstStyle/>
          <a:p>
            <a:r>
              <a:rPr lang="en-US" sz="3200" b="1" dirty="0">
                <a:solidFill>
                  <a:srgbClr val="002060"/>
                </a:solidFill>
              </a:rPr>
              <a:t>What is Water Temperature?</a:t>
            </a:r>
          </a:p>
        </p:txBody>
      </p:sp>
      <p:sp>
        <p:nvSpPr>
          <p:cNvPr id="8" name="Content Placeholder 2"/>
          <p:cNvSpPr>
            <a:spLocks noGrp="1"/>
          </p:cNvSpPr>
          <p:nvPr>
            <p:ph sz="half" idx="1"/>
          </p:nvPr>
        </p:nvSpPr>
        <p:spPr>
          <a:xfrm>
            <a:off x="1431487" y="1795754"/>
            <a:ext cx="4689651" cy="5442253"/>
          </a:xfrm>
        </p:spPr>
        <p:txBody>
          <a:bodyPr>
            <a:noAutofit/>
          </a:bodyPr>
          <a:lstStyle/>
          <a:p>
            <a:pPr marL="0" indent="0">
              <a:buNone/>
            </a:pPr>
            <a:r>
              <a:rPr lang="en-US" sz="1600" dirty="0"/>
              <a:t>The measurement of water temperature determines how hot or cold the water is.</a:t>
            </a:r>
          </a:p>
          <a:p>
            <a:pPr marL="0" indent="0">
              <a:buNone/>
            </a:pPr>
            <a:r>
              <a:rPr lang="en-US" sz="1600" dirty="0"/>
              <a:t>Water temperature is sometimes called a </a:t>
            </a:r>
            <a:r>
              <a:rPr lang="en-US" sz="1600" b="1" dirty="0">
                <a:solidFill>
                  <a:srgbClr val="002060"/>
                </a:solidFill>
              </a:rPr>
              <a:t>master variable</a:t>
            </a:r>
            <a:r>
              <a:rPr lang="en-US" sz="1600" b="1" dirty="0"/>
              <a:t> </a:t>
            </a:r>
            <a:r>
              <a:rPr lang="en-US" sz="1600" dirty="0"/>
              <a:t>because almost all properties of water, as well as chemical reactions taking place in it, are affected by it.  Most of the GLOBE Hydrosphere Protocols require water temperature measurements. </a:t>
            </a:r>
          </a:p>
          <a:p>
            <a:pPr marL="0" indent="0">
              <a:buNone/>
            </a:pPr>
            <a:r>
              <a:rPr lang="en-US" sz="1600" dirty="0"/>
              <a:t>Sudden increases or decreases of water temperature are unusual. Water has a higher heat capacity (specific heat) than air, thus it heats and cools more slowly.</a:t>
            </a:r>
          </a:p>
        </p:txBody>
      </p:sp>
      <p:pic>
        <p:nvPicPr>
          <p:cNvPr id="10" name="Content Placeholder 6" descr="List of GLOBE Hydrosphere Measurements: Hydrosphere study site, water temperature (this protocol), water transparency, conductivity, pH, mosquito larvae, alkalinity, dissolved oxygen, salinity, nitrates and freshwater invertebrates."/>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92343" y="1537238"/>
            <a:ext cx="2387763" cy="4847519"/>
          </a:xfrm>
        </p:spPr>
      </p:pic>
    </p:spTree>
    <p:extLst>
      <p:ext uri="{BB962C8B-B14F-4D97-AF65-F5344CB8AC3E}">
        <p14:creationId xmlns:p14="http://schemas.microsoft.com/office/powerpoint/2010/main" val="12357943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E70963-1958-454F-9C92-D1B289902E79}" type="slidenum">
              <a:rPr lang="en-US" smtClean="0"/>
              <a:t>39</a:t>
            </a:fld>
            <a:endParaRPr lang="en-US" dirty="0"/>
          </a:p>
        </p:txBody>
      </p:sp>
      <p:pic>
        <p:nvPicPr>
          <p:cNvPr id="5" name="Picture 4" descr="Banner: Water Temperature Protocol "/>
          <p:cNvPicPr>
            <a:picLocks noChangeAspect="1"/>
          </p:cNvPicPr>
          <p:nvPr/>
        </p:nvPicPr>
        <p:blipFill>
          <a:blip r:embed="rId2"/>
          <a:stretch>
            <a:fillRect/>
          </a:stretch>
        </p:blipFill>
        <p:spPr>
          <a:xfrm>
            <a:off x="1117600" y="-19048"/>
            <a:ext cx="8026400" cy="1016000"/>
          </a:xfrm>
          <a:prstGeom prst="rect">
            <a:avLst/>
          </a:prstGeom>
        </p:spPr>
      </p:pic>
      <p:pic>
        <p:nvPicPr>
          <p:cNvPr id="6" name="Picture 5" descr="menu: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87204" cy="6858000"/>
          </a:xfrm>
          <a:prstGeom prst="rect">
            <a:avLst/>
          </a:prstGeom>
        </p:spPr>
      </p:pic>
      <p:sp>
        <p:nvSpPr>
          <p:cNvPr id="2" name="Title 1"/>
          <p:cNvSpPr>
            <a:spLocks noGrp="1"/>
          </p:cNvSpPr>
          <p:nvPr>
            <p:ph type="title"/>
          </p:nvPr>
        </p:nvSpPr>
        <p:spPr>
          <a:xfrm>
            <a:off x="1257300" y="690563"/>
            <a:ext cx="7886700" cy="1325563"/>
          </a:xfrm>
        </p:spPr>
        <p:txBody>
          <a:bodyPr>
            <a:normAutofit/>
          </a:bodyPr>
          <a:lstStyle/>
          <a:p>
            <a:r>
              <a:rPr lang="en-US" sz="2400" dirty="0"/>
              <a:t>V</a:t>
            </a:r>
            <a:r>
              <a:rPr lang="en-US" sz="2400" b="1" dirty="0">
                <a:solidFill>
                  <a:srgbClr val="000072"/>
                </a:solidFill>
              </a:rPr>
              <a:t>isualize and Retrieve Water Temperature Data- Step 1</a:t>
            </a:r>
            <a:endParaRPr lang="en-US" sz="2400" dirty="0"/>
          </a:p>
        </p:txBody>
      </p:sp>
      <p:sp>
        <p:nvSpPr>
          <p:cNvPr id="3" name="Content Placeholder 2"/>
          <p:cNvSpPr>
            <a:spLocks noGrp="1"/>
          </p:cNvSpPr>
          <p:nvPr>
            <p:ph sz="half" idx="1"/>
          </p:nvPr>
        </p:nvSpPr>
        <p:spPr>
          <a:xfrm>
            <a:off x="1286377" y="1726908"/>
            <a:ext cx="7779753" cy="4351338"/>
          </a:xfrm>
        </p:spPr>
        <p:txBody>
          <a:bodyPr>
            <a:normAutofit/>
          </a:bodyPr>
          <a:lstStyle/>
          <a:p>
            <a:pPr marL="0" indent="0">
              <a:spcAft>
                <a:spcPts val="600"/>
              </a:spcAft>
              <a:buNone/>
            </a:pPr>
            <a:r>
              <a:rPr lang="en-US" sz="1800" dirty="0"/>
              <a:t>GLOBE provides the ability to view and interact with data measured across the world. Select our</a:t>
            </a:r>
            <a:r>
              <a:rPr lang="en-US" sz="1800" dirty="0">
                <a:hlinkClick r:id="rId4"/>
              </a:rPr>
              <a:t> visualization tool</a:t>
            </a:r>
            <a:r>
              <a:rPr lang="en-US" sz="1800" dirty="0"/>
              <a:t> to map, graph, filter and export water temperature data that have been measured across GLOBE protocols since 1995. Here are screenshots  steps you will use when you use the visualization tool: </a:t>
            </a:r>
          </a:p>
        </p:txBody>
      </p:sp>
      <p:pic>
        <p:nvPicPr>
          <p:cNvPr id="9" name="Content Placeholder 9" descr="Screen shot of GLOBE Visualization System. Map view. Select water temperature from the drop down menu"/>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2296235" y="2900913"/>
            <a:ext cx="5669129" cy="3025174"/>
          </a:xfrm>
        </p:spPr>
      </p:pic>
      <p:sp>
        <p:nvSpPr>
          <p:cNvPr id="10" name="TextBox 9"/>
          <p:cNvSpPr txBox="1"/>
          <p:nvPr/>
        </p:nvSpPr>
        <p:spPr>
          <a:xfrm>
            <a:off x="1386840" y="6202680"/>
            <a:ext cx="7254240" cy="369332"/>
          </a:xfrm>
          <a:prstGeom prst="rect">
            <a:avLst/>
          </a:prstGeom>
          <a:noFill/>
        </p:spPr>
        <p:txBody>
          <a:bodyPr wrap="square" rtlCol="0">
            <a:spAutoFit/>
          </a:bodyPr>
          <a:lstStyle/>
          <a:p>
            <a:r>
              <a:rPr lang="en-US" b="1" dirty="0">
                <a:hlinkClick r:id="rId6"/>
              </a:rPr>
              <a:t>Link</a:t>
            </a:r>
            <a:r>
              <a:rPr lang="en-US" b="1" dirty="0"/>
              <a:t> to step-by-step tutorial on using the GLOBE Data Visualization Tool</a:t>
            </a:r>
          </a:p>
        </p:txBody>
      </p:sp>
    </p:spTree>
    <p:extLst>
      <p:ext uri="{BB962C8B-B14F-4D97-AF65-F5344CB8AC3E}">
        <p14:creationId xmlns:p14="http://schemas.microsoft.com/office/powerpoint/2010/main" val="20062235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E70963-1958-454F-9C92-D1B289902E79}" type="slidenum">
              <a:rPr lang="en-US" smtClean="0"/>
              <a:t>40</a:t>
            </a:fld>
            <a:endParaRPr lang="en-US" dirty="0"/>
          </a:p>
        </p:txBody>
      </p:sp>
      <p:pic>
        <p:nvPicPr>
          <p:cNvPr id="5" name="Picture 4" descr="Banner: Water Temperature Protocol "/>
          <p:cNvPicPr>
            <a:picLocks noChangeAspect="1"/>
          </p:cNvPicPr>
          <p:nvPr/>
        </p:nvPicPr>
        <p:blipFill>
          <a:blip r:embed="rId2"/>
          <a:stretch>
            <a:fillRect/>
          </a:stretch>
        </p:blipFill>
        <p:spPr>
          <a:xfrm>
            <a:off x="1117600" y="-19048"/>
            <a:ext cx="8026400" cy="1016000"/>
          </a:xfrm>
          <a:prstGeom prst="rect">
            <a:avLst/>
          </a:prstGeom>
        </p:spPr>
      </p:pic>
      <p:pic>
        <p:nvPicPr>
          <p:cNvPr id="6" name="Picture 5" descr="menu: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87204" cy="6858000"/>
          </a:xfrm>
          <a:prstGeom prst="rect">
            <a:avLst/>
          </a:prstGeom>
        </p:spPr>
      </p:pic>
      <p:sp>
        <p:nvSpPr>
          <p:cNvPr id="2" name="Title 1"/>
          <p:cNvSpPr>
            <a:spLocks noGrp="1"/>
          </p:cNvSpPr>
          <p:nvPr>
            <p:ph type="title"/>
          </p:nvPr>
        </p:nvSpPr>
        <p:spPr>
          <a:xfrm>
            <a:off x="1257300" y="690563"/>
            <a:ext cx="7886700" cy="1325563"/>
          </a:xfrm>
        </p:spPr>
        <p:txBody>
          <a:bodyPr>
            <a:normAutofit/>
          </a:bodyPr>
          <a:lstStyle/>
          <a:p>
            <a:r>
              <a:rPr lang="en-US" sz="2400" dirty="0"/>
              <a:t>V</a:t>
            </a:r>
            <a:r>
              <a:rPr lang="en-US" sz="2400" b="1" dirty="0">
                <a:solidFill>
                  <a:srgbClr val="000072"/>
                </a:solidFill>
              </a:rPr>
              <a:t>isualize and Retrieve Water Temperature Data- Step 2</a:t>
            </a:r>
            <a:endParaRPr lang="en-US" sz="2400" dirty="0"/>
          </a:p>
        </p:txBody>
      </p:sp>
      <p:sp>
        <p:nvSpPr>
          <p:cNvPr id="3" name="Content Placeholder 2"/>
          <p:cNvSpPr>
            <a:spLocks noGrp="1"/>
          </p:cNvSpPr>
          <p:nvPr>
            <p:ph sz="half" idx="1"/>
          </p:nvPr>
        </p:nvSpPr>
        <p:spPr>
          <a:xfrm>
            <a:off x="1286377" y="1726908"/>
            <a:ext cx="7779753" cy="4351338"/>
          </a:xfrm>
        </p:spPr>
        <p:txBody>
          <a:bodyPr>
            <a:normAutofit/>
          </a:bodyPr>
          <a:lstStyle/>
          <a:p>
            <a:pPr marL="0" indent="0">
              <a:spcAft>
                <a:spcPts val="600"/>
              </a:spcAft>
              <a:buNone/>
            </a:pPr>
            <a:r>
              <a:rPr lang="en-US" sz="1800" dirty="0"/>
              <a:t>Select the date for which you need water temperature data, add layer and you can see where data are available:</a:t>
            </a:r>
          </a:p>
        </p:txBody>
      </p:sp>
      <p:pic>
        <p:nvPicPr>
          <p:cNvPr id="11" name="Content Placeholder 6" descr="Screen shot of GLOBE Visualization System. Map view. In the upper left, identify the date or range of dates for the date you wish to examine.  Icons appear on the map in locations where water temperature data are available for the dates you selected.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286377" y="2462534"/>
            <a:ext cx="7661786" cy="3874097"/>
          </a:xfrm>
        </p:spPr>
      </p:pic>
    </p:spTree>
    <p:extLst>
      <p:ext uri="{BB962C8B-B14F-4D97-AF65-F5344CB8AC3E}">
        <p14:creationId xmlns:p14="http://schemas.microsoft.com/office/powerpoint/2010/main" val="17151713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E70963-1958-454F-9C92-D1B289902E79}" type="slidenum">
              <a:rPr lang="en-US" smtClean="0"/>
              <a:t>41</a:t>
            </a:fld>
            <a:endParaRPr lang="en-US" dirty="0"/>
          </a:p>
        </p:txBody>
      </p:sp>
      <p:pic>
        <p:nvPicPr>
          <p:cNvPr id="5" name="Picture 4" descr="Banner: Water Temperature Protocol "/>
          <p:cNvPicPr>
            <a:picLocks noChangeAspect="1"/>
          </p:cNvPicPr>
          <p:nvPr/>
        </p:nvPicPr>
        <p:blipFill>
          <a:blip r:embed="rId2"/>
          <a:stretch>
            <a:fillRect/>
          </a:stretch>
        </p:blipFill>
        <p:spPr>
          <a:xfrm>
            <a:off x="1117600" y="-19048"/>
            <a:ext cx="8026400" cy="1016000"/>
          </a:xfrm>
          <a:prstGeom prst="rect">
            <a:avLst/>
          </a:prstGeom>
        </p:spPr>
      </p:pic>
      <p:pic>
        <p:nvPicPr>
          <p:cNvPr id="6" name="Picture 5" descr="menu: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87204" cy="6858000"/>
          </a:xfrm>
          <a:prstGeom prst="rect">
            <a:avLst/>
          </a:prstGeom>
        </p:spPr>
      </p:pic>
      <p:sp>
        <p:nvSpPr>
          <p:cNvPr id="2" name="Title 1"/>
          <p:cNvSpPr>
            <a:spLocks noGrp="1"/>
          </p:cNvSpPr>
          <p:nvPr>
            <p:ph type="title"/>
          </p:nvPr>
        </p:nvSpPr>
        <p:spPr>
          <a:xfrm>
            <a:off x="1257300" y="690563"/>
            <a:ext cx="7886700" cy="1325563"/>
          </a:xfrm>
        </p:spPr>
        <p:txBody>
          <a:bodyPr>
            <a:normAutofit/>
          </a:bodyPr>
          <a:lstStyle/>
          <a:p>
            <a:r>
              <a:rPr lang="en-US" sz="2400" dirty="0"/>
              <a:t>V</a:t>
            </a:r>
            <a:r>
              <a:rPr lang="en-US" sz="2400" b="1" dirty="0">
                <a:solidFill>
                  <a:srgbClr val="000072"/>
                </a:solidFill>
              </a:rPr>
              <a:t>isualize and Retrieve Water Temperature Data- Step 3</a:t>
            </a:r>
            <a:endParaRPr lang="en-US" sz="2400" dirty="0"/>
          </a:p>
        </p:txBody>
      </p:sp>
      <p:sp>
        <p:nvSpPr>
          <p:cNvPr id="3" name="Content Placeholder 2"/>
          <p:cNvSpPr>
            <a:spLocks noGrp="1"/>
          </p:cNvSpPr>
          <p:nvPr>
            <p:ph sz="half" idx="1"/>
          </p:nvPr>
        </p:nvSpPr>
        <p:spPr>
          <a:xfrm>
            <a:off x="1286377" y="1726908"/>
            <a:ext cx="7779753" cy="4351338"/>
          </a:xfrm>
        </p:spPr>
        <p:txBody>
          <a:bodyPr>
            <a:normAutofit/>
          </a:bodyPr>
          <a:lstStyle/>
          <a:p>
            <a:pPr marL="0" indent="0">
              <a:spcAft>
                <a:spcPts val="600"/>
              </a:spcAft>
              <a:buNone/>
            </a:pPr>
            <a:r>
              <a:rPr lang="en-US" sz="1800" dirty="0"/>
              <a:t>Select the sampling site for which you need water temperature data, and a box will open with data summary for that site.</a:t>
            </a:r>
          </a:p>
        </p:txBody>
      </p:sp>
      <p:pic>
        <p:nvPicPr>
          <p:cNvPr id="8" name="Content Placeholder 8" descr="Screen shot of GLOBE Visualization System. Click on an icon at a location where you wish to see data. This will open a map note providing temperature data for that location and time. Follow instructions in the tutorial to download data as a .csv file for analysis."/>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453698" y="2502418"/>
            <a:ext cx="7541241" cy="3575827"/>
          </a:xfrm>
        </p:spPr>
      </p:pic>
    </p:spTree>
    <p:extLst>
      <p:ext uri="{BB962C8B-B14F-4D97-AF65-F5344CB8AC3E}">
        <p14:creationId xmlns:p14="http://schemas.microsoft.com/office/powerpoint/2010/main" val="13683020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E70963-1958-454F-9C92-D1B289902E79}" type="slidenum">
              <a:rPr lang="en-US" smtClean="0"/>
              <a:t>42</a:t>
            </a:fld>
            <a:endParaRPr lang="en-US" dirty="0"/>
          </a:p>
        </p:txBody>
      </p:sp>
      <p:pic>
        <p:nvPicPr>
          <p:cNvPr id="7" name="Picture 6" descr="Banner: Water Temperature Protocol "/>
          <p:cNvPicPr>
            <a:picLocks noChangeAspect="1"/>
          </p:cNvPicPr>
          <p:nvPr/>
        </p:nvPicPr>
        <p:blipFill>
          <a:blip r:embed="rId2"/>
          <a:stretch>
            <a:fillRect/>
          </a:stretch>
        </p:blipFill>
        <p:spPr>
          <a:xfrm>
            <a:off x="1155700" y="0"/>
            <a:ext cx="8013700" cy="1028699"/>
          </a:xfrm>
          <a:prstGeom prst="rect">
            <a:avLst/>
          </a:prstGeom>
        </p:spPr>
      </p:pic>
      <p:pic>
        <p:nvPicPr>
          <p:cNvPr id="8" name="Picture 7" descr="Menu: Quiz yoursel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22" y="0"/>
            <a:ext cx="1185022" cy="6858000"/>
          </a:xfrm>
          <a:prstGeom prst="rect">
            <a:avLst/>
          </a:prstGeom>
        </p:spPr>
      </p:pic>
      <p:sp>
        <p:nvSpPr>
          <p:cNvPr id="2" name="Title 1"/>
          <p:cNvSpPr>
            <a:spLocks noGrp="1"/>
          </p:cNvSpPr>
          <p:nvPr>
            <p:ph type="title"/>
          </p:nvPr>
        </p:nvSpPr>
        <p:spPr>
          <a:xfrm>
            <a:off x="1155700" y="1028699"/>
            <a:ext cx="7886700" cy="847992"/>
          </a:xfrm>
        </p:spPr>
        <p:txBody>
          <a:bodyPr>
            <a:normAutofit/>
          </a:bodyPr>
          <a:lstStyle/>
          <a:p>
            <a:r>
              <a:rPr lang="en-US" sz="2400" b="1" dirty="0">
                <a:solidFill>
                  <a:srgbClr val="000090"/>
                </a:solidFill>
              </a:rPr>
              <a:t>Review questions to help you prepare to conduct the water temperature protocol</a:t>
            </a:r>
            <a:endParaRPr lang="en-US" sz="2400" dirty="0"/>
          </a:p>
        </p:txBody>
      </p:sp>
      <p:sp>
        <p:nvSpPr>
          <p:cNvPr id="3" name="Content Placeholder 2"/>
          <p:cNvSpPr>
            <a:spLocks noGrp="1"/>
          </p:cNvSpPr>
          <p:nvPr>
            <p:ph sz="half" idx="1"/>
          </p:nvPr>
        </p:nvSpPr>
        <p:spPr>
          <a:xfrm>
            <a:off x="1155700" y="1944145"/>
            <a:ext cx="7715584" cy="4351338"/>
          </a:xfrm>
        </p:spPr>
        <p:txBody>
          <a:bodyPr>
            <a:normAutofit lnSpcReduction="10000"/>
          </a:bodyPr>
          <a:lstStyle/>
          <a:p>
            <a:pPr marL="342900" indent="-342900">
              <a:buFont typeface="+mj-lt"/>
              <a:buAutoNum type="arabicPeriod"/>
            </a:pPr>
            <a:r>
              <a:rPr lang="en-US" sz="1800" b="1" dirty="0"/>
              <a:t>Which measurement should you take first, if you are conducting water protocols:  dissolved oxygen,  pH, or temperature? </a:t>
            </a:r>
          </a:p>
          <a:p>
            <a:pPr marL="342900" indent="-342900">
              <a:buFont typeface="+mj-lt"/>
              <a:buAutoNum type="arabicPeriod"/>
            </a:pPr>
            <a:r>
              <a:rPr lang="en-US" sz="1800" b="1" dirty="0"/>
              <a:t>Do you read the water temperature measurement when the probe or thermometer is in the water, or held just above the water surface? </a:t>
            </a:r>
          </a:p>
          <a:p>
            <a:pPr marL="342900" indent="-342900">
              <a:buFont typeface="+mj-lt"/>
              <a:buAutoNum type="arabicPeriod"/>
            </a:pPr>
            <a:r>
              <a:rPr lang="en-US" sz="1800" b="1" dirty="0"/>
              <a:t>What step must be conducted on the instruments before the water temperature measurement is made? </a:t>
            </a:r>
          </a:p>
          <a:p>
            <a:pPr marL="342900" indent="-342900">
              <a:buFont typeface="+mj-lt"/>
              <a:buAutoNum type="arabicPeriod"/>
            </a:pPr>
            <a:r>
              <a:rPr lang="en-US" sz="1800" b="1" dirty="0"/>
              <a:t>All  three replicate measurements should be within  ___˚ C of the average.</a:t>
            </a:r>
          </a:p>
          <a:p>
            <a:pPr marL="342900" indent="-342900">
              <a:buFont typeface="+mj-lt"/>
              <a:buAutoNum type="arabicPeriod"/>
            </a:pPr>
            <a:r>
              <a:rPr lang="en-US" sz="1800" b="1" dirty="0"/>
              <a:t>Water has a (higher/lower)  heat capacity than air, so it heats and cools more (slowly/quickly). </a:t>
            </a:r>
          </a:p>
          <a:p>
            <a:pPr marL="342900" indent="-342900">
              <a:buFont typeface="+mj-lt"/>
              <a:buAutoNum type="arabicPeriod"/>
            </a:pPr>
            <a:r>
              <a:rPr lang="en-US" sz="1800" b="1" dirty="0"/>
              <a:t>Warmer water tends to have higher/lower concentrations of dissolved oxygen.</a:t>
            </a:r>
          </a:p>
          <a:p>
            <a:pPr marL="342900" indent="-342900">
              <a:buFont typeface="+mj-lt"/>
              <a:buAutoNum type="arabicPeriod"/>
            </a:pPr>
            <a:r>
              <a:rPr lang="en-US" sz="1800" b="1" dirty="0"/>
              <a:t>Where would you get the most representative water temperature sample: from a still area of the water, from rapids, or from a riffle? </a:t>
            </a:r>
          </a:p>
          <a:p>
            <a:pPr marL="342900" indent="-342900">
              <a:buFont typeface="+mj-lt"/>
              <a:buAutoNum type="arabicPeriod"/>
            </a:pPr>
            <a:r>
              <a:rPr lang="en-US" sz="1800" b="1" dirty="0"/>
              <a:t>What are the safety precautions you should take when doing any of the hydrology protocols? </a:t>
            </a:r>
          </a:p>
        </p:txBody>
      </p:sp>
    </p:spTree>
    <p:extLst>
      <p:ext uri="{BB962C8B-B14F-4D97-AF65-F5344CB8AC3E}">
        <p14:creationId xmlns:p14="http://schemas.microsoft.com/office/powerpoint/2010/main" val="19604020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E70963-1958-454F-9C92-D1B289902E79}" type="slidenum">
              <a:rPr lang="en-US" smtClean="0"/>
              <a:t>43</a:t>
            </a:fld>
            <a:endParaRPr lang="en-US" dirty="0"/>
          </a:p>
        </p:txBody>
      </p:sp>
      <p:pic>
        <p:nvPicPr>
          <p:cNvPr id="7" name="Picture 6" descr="Banner: Water Temperature Protocol "/>
          <p:cNvPicPr>
            <a:picLocks noChangeAspect="1"/>
          </p:cNvPicPr>
          <p:nvPr/>
        </p:nvPicPr>
        <p:blipFill>
          <a:blip r:embed="rId2"/>
          <a:stretch>
            <a:fillRect/>
          </a:stretch>
        </p:blipFill>
        <p:spPr>
          <a:xfrm>
            <a:off x="1155700" y="0"/>
            <a:ext cx="8013700" cy="1028699"/>
          </a:xfrm>
          <a:prstGeom prst="rect">
            <a:avLst/>
          </a:prstGeom>
        </p:spPr>
      </p:pic>
      <p:pic>
        <p:nvPicPr>
          <p:cNvPr id="8" name="Picture 7" descr="Menu: Quiz yoursel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22" y="0"/>
            <a:ext cx="1185022" cy="6858000"/>
          </a:xfrm>
          <a:prstGeom prst="rect">
            <a:avLst/>
          </a:prstGeom>
        </p:spPr>
      </p:pic>
      <p:sp>
        <p:nvSpPr>
          <p:cNvPr id="2" name="Title 1"/>
          <p:cNvSpPr>
            <a:spLocks noGrp="1"/>
          </p:cNvSpPr>
          <p:nvPr>
            <p:ph type="title"/>
          </p:nvPr>
        </p:nvSpPr>
        <p:spPr>
          <a:xfrm>
            <a:off x="1219200" y="735409"/>
            <a:ext cx="7886700" cy="1325563"/>
          </a:xfrm>
        </p:spPr>
        <p:txBody>
          <a:bodyPr>
            <a:normAutofit/>
          </a:bodyPr>
          <a:lstStyle/>
          <a:p>
            <a:r>
              <a:rPr lang="en-US" sz="2800" b="1" dirty="0">
                <a:solidFill>
                  <a:srgbClr val="000090"/>
                </a:solidFill>
              </a:rPr>
              <a:t>Ready to Take the Quiz?</a:t>
            </a:r>
            <a:endParaRPr lang="en-US" sz="2800" dirty="0"/>
          </a:p>
        </p:txBody>
      </p:sp>
      <p:sp>
        <p:nvSpPr>
          <p:cNvPr id="3" name="Content Placeholder 2"/>
          <p:cNvSpPr>
            <a:spLocks noGrp="1"/>
          </p:cNvSpPr>
          <p:nvPr>
            <p:ph sz="half" idx="1"/>
          </p:nvPr>
        </p:nvSpPr>
        <p:spPr>
          <a:xfrm>
            <a:off x="1155700" y="1944145"/>
            <a:ext cx="7715584" cy="4351338"/>
          </a:xfrm>
        </p:spPr>
        <p:txBody>
          <a:bodyPr>
            <a:normAutofit/>
          </a:bodyPr>
          <a:lstStyle/>
          <a:p>
            <a:r>
              <a:rPr lang="en-US" sz="2000" dirty="0">
                <a:solidFill>
                  <a:srgbClr val="000000"/>
                </a:solidFill>
              </a:rPr>
              <a:t>You have now completed the slide stack. If you are ready to take the quiz, sign on and take the quiz corresponding to </a:t>
            </a:r>
            <a:r>
              <a:rPr lang="en-US" sz="2000" b="1" dirty="0">
                <a:solidFill>
                  <a:srgbClr val="000072"/>
                </a:solidFill>
              </a:rPr>
              <a:t>Water Temperature Protocol</a:t>
            </a:r>
            <a:r>
              <a:rPr lang="en-US" sz="2000" b="1" dirty="0">
                <a:solidFill>
                  <a:srgbClr val="055000"/>
                </a:solidFill>
              </a:rPr>
              <a:t>.</a:t>
            </a:r>
          </a:p>
          <a:p>
            <a:endParaRPr lang="en-US" sz="2000" dirty="0">
              <a:solidFill>
                <a:srgbClr val="000000"/>
              </a:solidFill>
            </a:endParaRPr>
          </a:p>
          <a:p>
            <a:r>
              <a:rPr lang="en-US" sz="2000" dirty="0">
                <a:solidFill>
                  <a:srgbClr val="000000"/>
                </a:solidFill>
              </a:rPr>
              <a:t>You can also review the slide stack, post questions on the discussion board, or look at the FAQs on the next page. </a:t>
            </a:r>
          </a:p>
          <a:p>
            <a:endParaRPr lang="en-US" sz="2000" dirty="0">
              <a:solidFill>
                <a:srgbClr val="000000"/>
              </a:solidFill>
            </a:endParaRPr>
          </a:p>
          <a:p>
            <a:r>
              <a:rPr lang="en-US" sz="2000" dirty="0">
                <a:solidFill>
                  <a:srgbClr val="000000"/>
                </a:solidFill>
              </a:rPr>
              <a:t>When you pass the quiz, you are ready to take </a:t>
            </a:r>
            <a:r>
              <a:rPr lang="en-US" sz="2000" b="1" dirty="0">
                <a:solidFill>
                  <a:srgbClr val="000072"/>
                </a:solidFill>
              </a:rPr>
              <a:t>Water Temperature Protocol </a:t>
            </a:r>
            <a:r>
              <a:rPr lang="en-US" sz="2000" dirty="0">
                <a:solidFill>
                  <a:srgbClr val="000000"/>
                </a:solidFill>
              </a:rPr>
              <a:t>measurements! </a:t>
            </a:r>
          </a:p>
        </p:txBody>
      </p:sp>
    </p:spTree>
    <p:extLst>
      <p:ext uri="{BB962C8B-B14F-4D97-AF65-F5344CB8AC3E}">
        <p14:creationId xmlns:p14="http://schemas.microsoft.com/office/powerpoint/2010/main" val="563014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E70963-1958-454F-9C92-D1B289902E79}" type="slidenum">
              <a:rPr lang="en-US" smtClean="0"/>
              <a:t>44</a:t>
            </a:fld>
            <a:endParaRPr lang="en-US" dirty="0"/>
          </a:p>
        </p:txBody>
      </p:sp>
      <p:pic>
        <p:nvPicPr>
          <p:cNvPr id="6" name="Picture 5" descr="Banner: Water Temperature Protocol "/>
          <p:cNvPicPr>
            <a:picLocks noChangeAspect="1"/>
          </p:cNvPicPr>
          <p:nvPr/>
        </p:nvPicPr>
        <p:blipFill>
          <a:blip r:embed="rId2"/>
          <a:stretch>
            <a:fillRect/>
          </a:stretch>
        </p:blipFill>
        <p:spPr>
          <a:xfrm>
            <a:off x="1155700" y="-15874"/>
            <a:ext cx="7962900" cy="1015999"/>
          </a:xfrm>
          <a:prstGeom prst="rect">
            <a:avLst/>
          </a:prstGeom>
        </p:spPr>
      </p:pic>
      <p:pic>
        <p:nvPicPr>
          <p:cNvPr id="5" name="Picture 4" descr="Menu: Additional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95" y="0"/>
            <a:ext cx="1189395" cy="6858000"/>
          </a:xfrm>
          <a:prstGeom prst="rect">
            <a:avLst/>
          </a:prstGeom>
        </p:spPr>
      </p:pic>
      <p:sp>
        <p:nvSpPr>
          <p:cNvPr id="2" name="Title 1"/>
          <p:cNvSpPr>
            <a:spLocks noGrp="1"/>
          </p:cNvSpPr>
          <p:nvPr>
            <p:ph type="title"/>
          </p:nvPr>
        </p:nvSpPr>
        <p:spPr>
          <a:xfrm>
            <a:off x="1206500" y="649685"/>
            <a:ext cx="7886700" cy="1325563"/>
          </a:xfrm>
        </p:spPr>
        <p:txBody>
          <a:bodyPr>
            <a:normAutofit/>
          </a:bodyPr>
          <a:lstStyle/>
          <a:p>
            <a:r>
              <a:rPr lang="en-US" sz="3200" b="1" dirty="0">
                <a:solidFill>
                  <a:srgbClr val="000090"/>
                </a:solidFill>
              </a:rPr>
              <a:t>FAQ:  Frequently Asked Questions</a:t>
            </a:r>
            <a:endParaRPr lang="en-US" sz="3200" dirty="0"/>
          </a:p>
        </p:txBody>
      </p:sp>
      <p:sp>
        <p:nvSpPr>
          <p:cNvPr id="3" name="Content Placeholder 2"/>
          <p:cNvSpPr>
            <a:spLocks noGrp="1"/>
          </p:cNvSpPr>
          <p:nvPr>
            <p:ph sz="half" idx="1"/>
          </p:nvPr>
        </p:nvSpPr>
        <p:spPr>
          <a:xfrm>
            <a:off x="1276997" y="1767681"/>
            <a:ext cx="7523079" cy="4351338"/>
          </a:xfrm>
        </p:spPr>
        <p:txBody>
          <a:bodyPr>
            <a:normAutofit/>
          </a:bodyPr>
          <a:lstStyle/>
          <a:p>
            <a:pPr marL="0" indent="0">
              <a:buNone/>
            </a:pPr>
            <a:r>
              <a:rPr lang="en-US" sz="2000" b="1" dirty="0">
                <a:solidFill>
                  <a:srgbClr val="000090"/>
                </a:solidFill>
              </a:rPr>
              <a:t>I noticed on the GLOBE Web site that some schools were reporting water temperatures below 0.0˚ C. Is this possible? </a:t>
            </a:r>
          </a:p>
          <a:p>
            <a:pPr marL="0" indent="0">
              <a:buNone/>
            </a:pPr>
            <a:r>
              <a:rPr lang="en-US" sz="2000" dirty="0"/>
              <a:t>Yes. Distilled water will freeze at 0.0˚ C, but adding dissolved particles in the water may lower the freezing point.</a:t>
            </a:r>
          </a:p>
          <a:p>
            <a:pPr marL="0" indent="0">
              <a:buNone/>
            </a:pPr>
            <a:endParaRPr lang="en-US" sz="2000" dirty="0"/>
          </a:p>
          <a:p>
            <a:pPr marL="0" indent="0">
              <a:buNone/>
            </a:pPr>
            <a:r>
              <a:rPr lang="en-US" sz="2000" b="1" dirty="0">
                <a:solidFill>
                  <a:srgbClr val="000090"/>
                </a:solidFill>
              </a:rPr>
              <a:t>Why is the water temperature sometimes colder and sometimes warmer than the air temperature?</a:t>
            </a:r>
          </a:p>
          <a:p>
            <a:pPr marL="0" indent="0">
              <a:buNone/>
            </a:pPr>
            <a:r>
              <a:rPr lang="en-US" sz="2000" dirty="0"/>
              <a:t>Water has a higher </a:t>
            </a:r>
            <a:r>
              <a:rPr lang="en-US" sz="2000" i="1" dirty="0"/>
              <a:t>specific heat than </a:t>
            </a:r>
            <a:r>
              <a:rPr lang="en-US" sz="2000" dirty="0"/>
              <a:t>air. This means it takes water longer to heat up and longer to cool down than it does air. As a result, air responds much more quickly than water to changes in temperature.</a:t>
            </a:r>
          </a:p>
        </p:txBody>
      </p:sp>
    </p:spTree>
    <p:extLst>
      <p:ext uri="{BB962C8B-B14F-4D97-AF65-F5344CB8AC3E}">
        <p14:creationId xmlns:p14="http://schemas.microsoft.com/office/powerpoint/2010/main" val="13047045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2E70963-1958-454F-9C92-D1B289902E79}" type="slidenum">
              <a:rPr lang="en-US" smtClean="0"/>
              <a:t>45</a:t>
            </a:fld>
            <a:endParaRPr lang="en-US" dirty="0"/>
          </a:p>
        </p:txBody>
      </p:sp>
      <p:pic>
        <p:nvPicPr>
          <p:cNvPr id="6" name="Picture 5" descr="Banner: Water Temperature Protocol "/>
          <p:cNvPicPr>
            <a:picLocks noChangeAspect="1"/>
          </p:cNvPicPr>
          <p:nvPr/>
        </p:nvPicPr>
        <p:blipFill>
          <a:blip r:embed="rId2"/>
          <a:stretch>
            <a:fillRect/>
          </a:stretch>
        </p:blipFill>
        <p:spPr>
          <a:xfrm>
            <a:off x="1155700" y="-15874"/>
            <a:ext cx="7962900" cy="1015999"/>
          </a:xfrm>
          <a:prstGeom prst="rect">
            <a:avLst/>
          </a:prstGeom>
        </p:spPr>
      </p:pic>
      <p:pic>
        <p:nvPicPr>
          <p:cNvPr id="5" name="Picture 4" descr="Menu: Additional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95" y="0"/>
            <a:ext cx="1189395" cy="6858000"/>
          </a:xfrm>
          <a:prstGeom prst="rect">
            <a:avLst/>
          </a:prstGeom>
        </p:spPr>
      </p:pic>
      <p:sp>
        <p:nvSpPr>
          <p:cNvPr id="10" name="Title 1"/>
          <p:cNvSpPr>
            <a:spLocks noGrp="1"/>
          </p:cNvSpPr>
          <p:nvPr>
            <p:ph type="title"/>
          </p:nvPr>
        </p:nvSpPr>
        <p:spPr>
          <a:xfrm>
            <a:off x="1147651" y="778840"/>
            <a:ext cx="7886700" cy="1325563"/>
          </a:xfrm>
        </p:spPr>
        <p:txBody>
          <a:bodyPr>
            <a:normAutofit/>
          </a:bodyPr>
          <a:lstStyle/>
          <a:p>
            <a:r>
              <a:rPr lang="en-US" sz="1600" b="1" dirty="0">
                <a:latin typeface="+mn-lt"/>
              </a:rPr>
              <a:t>Please provide us with feedback about this module. This is a community project and we welcome your comments, suggestions and edits! Comment here: </a:t>
            </a:r>
            <a:r>
              <a:rPr lang="en-US" sz="1600" b="1" dirty="0">
                <a:latin typeface="+mn-lt"/>
                <a:hlinkClick r:id="rId4"/>
              </a:rPr>
              <a:t>eTraining Feedback</a:t>
            </a:r>
            <a:br>
              <a:rPr lang="en-US" sz="1600" b="1" dirty="0">
                <a:latin typeface="+mn-lt"/>
              </a:rPr>
            </a:br>
            <a:r>
              <a:rPr lang="en-US" sz="1600" b="1" dirty="0">
                <a:latin typeface="+mn-lt"/>
              </a:rPr>
              <a:t>Questions about module content? Contact GLOBE:  </a:t>
            </a:r>
            <a:r>
              <a:rPr lang="en-US" sz="1600" b="1" dirty="0">
                <a:latin typeface="+mn-lt"/>
                <a:hlinkClick r:id="rId5"/>
              </a:rPr>
              <a:t>help@globe.gov</a:t>
            </a:r>
            <a:endParaRPr lang="en-US" sz="1600" b="1" dirty="0">
              <a:solidFill>
                <a:srgbClr val="22346F"/>
              </a:solidFill>
              <a:latin typeface="+mn-lt"/>
            </a:endParaRPr>
          </a:p>
        </p:txBody>
      </p:sp>
      <p:sp>
        <p:nvSpPr>
          <p:cNvPr id="11" name="Content Placeholder 2"/>
          <p:cNvSpPr>
            <a:spLocks noGrp="1"/>
          </p:cNvSpPr>
          <p:nvPr>
            <p:ph sz="half" idx="1"/>
          </p:nvPr>
        </p:nvSpPr>
        <p:spPr>
          <a:xfrm>
            <a:off x="1155700" y="1831326"/>
            <a:ext cx="7886700" cy="5410007"/>
          </a:xfrm>
        </p:spPr>
        <p:txBody>
          <a:bodyPr>
            <a:normAutofit lnSpcReduction="10000"/>
          </a:bodyPr>
          <a:lstStyle/>
          <a:p>
            <a:pPr marL="0" indent="0">
              <a:buNone/>
            </a:pPr>
            <a:r>
              <a:rPr lang="en-US" sz="2400" b="1" dirty="0">
                <a:solidFill>
                  <a:srgbClr val="22346F"/>
                </a:solidFill>
              </a:rPr>
              <a:t>Credits</a:t>
            </a:r>
            <a:endParaRPr lang="en-US" sz="2400" b="1" dirty="0">
              <a:solidFill>
                <a:schemeClr val="tx1"/>
              </a:solidFill>
            </a:endParaRPr>
          </a:p>
          <a:p>
            <a:pPr marL="0" indent="0">
              <a:buNone/>
            </a:pPr>
            <a:r>
              <a:rPr lang="en-US" sz="2000" b="1" dirty="0">
                <a:solidFill>
                  <a:schemeClr val="tx1"/>
                </a:solidFill>
              </a:rPr>
              <a:t>Slides:  </a:t>
            </a:r>
          </a:p>
          <a:p>
            <a:pPr marL="0" indent="0">
              <a:buNone/>
            </a:pPr>
            <a:r>
              <a:rPr lang="en-US" sz="1800" b="1" dirty="0" err="1">
                <a:solidFill>
                  <a:schemeClr val="tx1"/>
                </a:solidFill>
              </a:rPr>
              <a:t>Russanne</a:t>
            </a:r>
            <a:r>
              <a:rPr lang="en-US" sz="1800" b="1" dirty="0">
                <a:solidFill>
                  <a:schemeClr val="tx1"/>
                </a:solidFill>
              </a:rPr>
              <a:t> Low, Ph.D., University of Nebraska-Lincoln, USA </a:t>
            </a:r>
          </a:p>
          <a:p>
            <a:pPr marL="0" indent="0">
              <a:buNone/>
            </a:pPr>
            <a:r>
              <a:rPr lang="en-US" sz="1800" b="1" dirty="0">
                <a:solidFill>
                  <a:schemeClr val="tx1"/>
                </a:solidFill>
              </a:rPr>
              <a:t>Rebecca </a:t>
            </a:r>
            <a:r>
              <a:rPr lang="en-US" sz="1800" b="1" dirty="0" err="1">
                <a:solidFill>
                  <a:schemeClr val="tx1"/>
                </a:solidFill>
              </a:rPr>
              <a:t>Boger</a:t>
            </a:r>
            <a:r>
              <a:rPr lang="en-US" sz="1800" b="1" dirty="0">
                <a:solidFill>
                  <a:schemeClr val="tx1"/>
                </a:solidFill>
              </a:rPr>
              <a:t>, Ph.D., Brooklyn College, NYC, USA</a:t>
            </a:r>
          </a:p>
          <a:p>
            <a:pPr marL="0" indent="0">
              <a:buNone/>
            </a:pPr>
            <a:r>
              <a:rPr lang="en-US" sz="2000" b="1" dirty="0">
                <a:solidFill>
                  <a:schemeClr val="tx1"/>
                </a:solidFill>
              </a:rPr>
              <a:t>Cover Art: </a:t>
            </a:r>
          </a:p>
          <a:p>
            <a:pPr marL="0" indent="0">
              <a:buNone/>
            </a:pPr>
            <a:r>
              <a:rPr lang="en-US" sz="1800" b="1" dirty="0">
                <a:solidFill>
                  <a:schemeClr val="tx1"/>
                </a:solidFill>
              </a:rPr>
              <a:t>Jenn Glaser, </a:t>
            </a:r>
            <a:r>
              <a:rPr lang="en-US" sz="1800" b="1" i="1" dirty="0">
                <a:solidFill>
                  <a:schemeClr val="tx1"/>
                </a:solidFill>
              </a:rPr>
              <a:t>ScribeArts</a:t>
            </a:r>
            <a:endParaRPr lang="en-US" sz="1800" b="1" dirty="0">
              <a:solidFill>
                <a:schemeClr val="tx1"/>
              </a:solidFill>
            </a:endParaRPr>
          </a:p>
          <a:p>
            <a:pPr marL="0" indent="0">
              <a:buNone/>
            </a:pPr>
            <a:r>
              <a:rPr lang="en-US" sz="2000" b="1" dirty="0">
                <a:solidFill>
                  <a:schemeClr val="tx1"/>
                </a:solidFill>
              </a:rPr>
              <a:t>More Information:</a:t>
            </a:r>
          </a:p>
          <a:p>
            <a:pPr marL="0" indent="0">
              <a:buNone/>
            </a:pPr>
            <a:r>
              <a:rPr lang="en-US" sz="1800" b="1" dirty="0">
                <a:solidFill>
                  <a:schemeClr val="tx1"/>
                </a:solidFill>
                <a:hlinkClick r:id="rId6"/>
              </a:rPr>
              <a:t>The GLOBE Program</a:t>
            </a:r>
            <a:endParaRPr lang="en-US" sz="1800" b="1" dirty="0">
              <a:solidFill>
                <a:schemeClr val="tx1"/>
              </a:solidFill>
            </a:endParaRPr>
          </a:p>
          <a:p>
            <a:pPr marL="0" indent="0">
              <a:buNone/>
            </a:pPr>
            <a:r>
              <a:rPr lang="en-US" sz="1800" b="1" dirty="0">
                <a:solidFill>
                  <a:schemeClr val="tx1"/>
                </a:solidFill>
                <a:hlinkClick r:id="rId7"/>
              </a:rPr>
              <a:t>NASA Earth Science </a:t>
            </a:r>
            <a:endParaRPr lang="en-US" sz="1800" b="1" dirty="0">
              <a:solidFill>
                <a:schemeClr val="tx1"/>
              </a:solidFill>
            </a:endParaRPr>
          </a:p>
          <a:p>
            <a:pPr marL="0" indent="0">
              <a:buNone/>
            </a:pPr>
            <a:r>
              <a:rPr lang="en-US" sz="1800" b="1" dirty="0">
                <a:solidFill>
                  <a:schemeClr val="tx1"/>
                </a:solidFill>
                <a:hlinkClick r:id="rId8"/>
              </a:rPr>
              <a:t>NASA Global Climate Change: Vital Signs of the Planet</a:t>
            </a:r>
            <a:endParaRPr lang="en-US" sz="1800" b="1" dirty="0">
              <a:solidFill>
                <a:schemeClr val="tx1"/>
              </a:solidFill>
            </a:endParaRPr>
          </a:p>
          <a:p>
            <a:pPr marL="0" indent="0">
              <a:buNone/>
            </a:pPr>
            <a:r>
              <a:rPr lang="en-US" sz="1800" b="1" dirty="0">
                <a:solidFill>
                  <a:schemeClr val="tx1"/>
                </a:solidFill>
              </a:rPr>
              <a:t>The GLOBE Program is sponsored by these organizations:</a:t>
            </a:r>
          </a:p>
          <a:p>
            <a:pPr marL="0" indent="0">
              <a:buNone/>
            </a:pPr>
            <a:endParaRPr lang="en-US" sz="1800" b="1" dirty="0">
              <a:solidFill>
                <a:schemeClr val="tx1"/>
              </a:solidFill>
            </a:endParaRPr>
          </a:p>
          <a:p>
            <a:pPr marL="0" indent="0">
              <a:buNone/>
            </a:pPr>
            <a:r>
              <a:rPr lang="en-US" altLang="en-US" sz="1400" i="1" dirty="0">
                <a:solidFill>
                  <a:srgbClr val="000000"/>
                </a:solidFill>
              </a:rPr>
              <a:t>Version  12/1/16. If you edit and modify this slide set for use for educational purposes,  please note “modified by (and your name and date) “  on this page. Thank you.</a:t>
            </a:r>
            <a:endParaRPr lang="en-US" sz="1400" b="1" dirty="0"/>
          </a:p>
          <a:p>
            <a:pPr marL="0" indent="0">
              <a:buNone/>
            </a:pPr>
            <a:r>
              <a:rPr lang="en-US" sz="1800" b="1" dirty="0">
                <a:solidFill>
                  <a:schemeClr val="tx1"/>
                </a:solidFill>
              </a:rPr>
              <a:t> </a:t>
            </a:r>
          </a:p>
        </p:txBody>
      </p:sp>
      <p:pic>
        <p:nvPicPr>
          <p:cNvPr id="12" name="Picture 11" descr="Logos for NASA, NOAA, NSF and the U.S. Department of Stat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69768" y="5722083"/>
            <a:ext cx="1789042" cy="374403"/>
          </a:xfrm>
          <a:prstGeom prst="rect">
            <a:avLst/>
          </a:prstGeom>
        </p:spPr>
      </p:pic>
    </p:spTree>
    <p:extLst>
      <p:ext uri="{BB962C8B-B14F-4D97-AF65-F5344CB8AC3E}">
        <p14:creationId xmlns:p14="http://schemas.microsoft.com/office/powerpoint/2010/main" val="52920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2E70963-1958-454F-9C92-D1B289902E79}" type="slidenum">
              <a:rPr lang="en-US" smtClean="0"/>
              <a:t>4</a:t>
            </a:fld>
            <a:endParaRPr lang="en-US" dirty="0"/>
          </a:p>
        </p:txBody>
      </p:sp>
      <p:pic>
        <p:nvPicPr>
          <p:cNvPr id="7" name="Picture 6" descr="Banner: Water Temperature Protocol "/>
          <p:cNvPicPr>
            <a:picLocks noChangeAspect="1"/>
          </p:cNvPicPr>
          <p:nvPr/>
        </p:nvPicPr>
        <p:blipFill>
          <a:blip r:embed="rId2"/>
          <a:stretch>
            <a:fillRect/>
          </a:stretch>
        </p:blipFill>
        <p:spPr>
          <a:xfrm>
            <a:off x="1164089" y="0"/>
            <a:ext cx="7988300" cy="1015999"/>
          </a:xfrm>
          <a:prstGeom prst="rect">
            <a:avLst/>
          </a:prstGeom>
        </p:spPr>
      </p:pic>
      <p:pic>
        <p:nvPicPr>
          <p:cNvPr id="8" name="Picture 7" descr="Menu: Why collect water tempera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3" y="0"/>
            <a:ext cx="1176742" cy="6858000"/>
          </a:xfrm>
          <a:prstGeom prst="rect">
            <a:avLst/>
          </a:prstGeom>
        </p:spPr>
      </p:pic>
      <p:sp>
        <p:nvSpPr>
          <p:cNvPr id="11" name="Title 1"/>
          <p:cNvSpPr>
            <a:spLocks noGrp="1"/>
          </p:cNvSpPr>
          <p:nvPr>
            <p:ph type="title"/>
          </p:nvPr>
        </p:nvSpPr>
        <p:spPr>
          <a:xfrm>
            <a:off x="1257300" y="1043829"/>
            <a:ext cx="7886700" cy="662782"/>
          </a:xfrm>
        </p:spPr>
        <p:txBody>
          <a:bodyPr>
            <a:normAutofit/>
          </a:bodyPr>
          <a:lstStyle/>
          <a:p>
            <a:r>
              <a:rPr lang="en-US" sz="3200" b="1" dirty="0">
                <a:solidFill>
                  <a:srgbClr val="22346F"/>
                </a:solidFill>
              </a:rPr>
              <a:t>The Water Cycle</a:t>
            </a:r>
          </a:p>
        </p:txBody>
      </p:sp>
      <p:sp>
        <p:nvSpPr>
          <p:cNvPr id="16" name="Content Placeholder 2"/>
          <p:cNvSpPr>
            <a:spLocks noGrp="1"/>
          </p:cNvSpPr>
          <p:nvPr>
            <p:ph sz="half" idx="1"/>
          </p:nvPr>
        </p:nvSpPr>
        <p:spPr>
          <a:xfrm>
            <a:off x="1426317" y="1706611"/>
            <a:ext cx="7348031" cy="4351338"/>
          </a:xfrm>
        </p:spPr>
        <p:txBody>
          <a:bodyPr>
            <a:normAutofit/>
          </a:bodyPr>
          <a:lstStyle/>
          <a:p>
            <a:pPr marL="0" indent="0" algn="just">
              <a:buNone/>
            </a:pPr>
            <a:r>
              <a:rPr lang="en-US" sz="2000" dirty="0">
                <a:solidFill>
                  <a:schemeClr val="tx1"/>
                </a:solidFill>
              </a:rPr>
              <a:t>Water temperature is important for understanding local and global weather patterns. Water temperatures change differently than air temperatures because water has a higher heat capacity than air. Water also helps to change air temperature through the processes of evaporation and condensation. The flow of energy, the hydrologic cycle and weather are closely connected.</a:t>
            </a:r>
          </a:p>
        </p:txBody>
      </p:sp>
      <p:pic>
        <p:nvPicPr>
          <p:cNvPr id="17" name="Picture 16" descr="Diagram of the water cycle. Rain falls on the ground, runs downslope. Some infiltrates the groundwater system, some feeds surface water systems. Water is evaporated from oceans, lakes and streams and is transpired by plants, cools and condenses, and then falls as rain, completing the cycle.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1324" y="3557885"/>
            <a:ext cx="5181153" cy="2750081"/>
          </a:xfrm>
          <a:prstGeom prst="rect">
            <a:avLst/>
          </a:prstGeom>
        </p:spPr>
      </p:pic>
      <p:sp>
        <p:nvSpPr>
          <p:cNvPr id="18" name="TextBox 17"/>
          <p:cNvSpPr txBox="1"/>
          <p:nvPr/>
        </p:nvSpPr>
        <p:spPr>
          <a:xfrm>
            <a:off x="5757958" y="6307966"/>
            <a:ext cx="1654519" cy="307777"/>
          </a:xfrm>
          <a:prstGeom prst="rect">
            <a:avLst/>
          </a:prstGeom>
          <a:noFill/>
        </p:spPr>
        <p:txBody>
          <a:bodyPr wrap="none" rtlCol="0">
            <a:spAutoFit/>
          </a:bodyPr>
          <a:lstStyle/>
          <a:p>
            <a:r>
              <a:rPr lang="en-US" sz="1400" i="1" dirty="0"/>
              <a:t>Image Credit: NASA</a:t>
            </a:r>
          </a:p>
        </p:txBody>
      </p:sp>
    </p:spTree>
    <p:extLst>
      <p:ext uri="{BB962C8B-B14F-4D97-AF65-F5344CB8AC3E}">
        <p14:creationId xmlns:p14="http://schemas.microsoft.com/office/powerpoint/2010/main" val="576564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2E70963-1958-454F-9C92-D1B289902E79}" type="slidenum">
              <a:rPr lang="en-US" smtClean="0"/>
              <a:t>5</a:t>
            </a:fld>
            <a:endParaRPr lang="en-US" dirty="0"/>
          </a:p>
        </p:txBody>
      </p:sp>
      <p:pic>
        <p:nvPicPr>
          <p:cNvPr id="7" name="Picture 6" descr="Banner: Water Temperature Protocol "/>
          <p:cNvPicPr>
            <a:picLocks noChangeAspect="1"/>
          </p:cNvPicPr>
          <p:nvPr/>
        </p:nvPicPr>
        <p:blipFill>
          <a:blip r:embed="rId2"/>
          <a:stretch>
            <a:fillRect/>
          </a:stretch>
        </p:blipFill>
        <p:spPr>
          <a:xfrm>
            <a:off x="1164089" y="0"/>
            <a:ext cx="7988300" cy="1015999"/>
          </a:xfrm>
          <a:prstGeom prst="rect">
            <a:avLst/>
          </a:prstGeom>
        </p:spPr>
      </p:pic>
      <p:pic>
        <p:nvPicPr>
          <p:cNvPr id="8" name="Picture 7" descr="Menu: Why collect water temperatur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3" y="0"/>
            <a:ext cx="1176742" cy="6858000"/>
          </a:xfrm>
          <a:prstGeom prst="rect">
            <a:avLst/>
          </a:prstGeom>
        </p:spPr>
      </p:pic>
      <p:sp>
        <p:nvSpPr>
          <p:cNvPr id="12" name="Title 1"/>
          <p:cNvSpPr>
            <a:spLocks noGrp="1"/>
          </p:cNvSpPr>
          <p:nvPr>
            <p:ph type="title"/>
          </p:nvPr>
        </p:nvSpPr>
        <p:spPr>
          <a:xfrm>
            <a:off x="1186096" y="757155"/>
            <a:ext cx="7886700" cy="1325563"/>
          </a:xfrm>
        </p:spPr>
        <p:txBody>
          <a:bodyPr>
            <a:normAutofit/>
          </a:bodyPr>
          <a:lstStyle/>
          <a:p>
            <a:r>
              <a:rPr lang="en-US" sz="2800" b="1" dirty="0">
                <a:solidFill>
                  <a:srgbClr val="22346F"/>
                </a:solidFill>
              </a:rPr>
              <a:t>Why Collect Water Temperature Data?</a:t>
            </a:r>
          </a:p>
        </p:txBody>
      </p:sp>
      <p:sp>
        <p:nvSpPr>
          <p:cNvPr id="13" name="Content Placeholder 2"/>
          <p:cNvSpPr>
            <a:spLocks noGrp="1"/>
          </p:cNvSpPr>
          <p:nvPr>
            <p:ph sz="half" idx="1"/>
          </p:nvPr>
        </p:nvSpPr>
        <p:spPr>
          <a:xfrm>
            <a:off x="1310718" y="1865335"/>
            <a:ext cx="4054912" cy="2689411"/>
          </a:xfrm>
        </p:spPr>
        <p:txBody>
          <a:bodyPr>
            <a:noAutofit/>
          </a:bodyPr>
          <a:lstStyle/>
          <a:p>
            <a:pPr marL="0" indent="0" algn="just">
              <a:buNone/>
            </a:pPr>
            <a:r>
              <a:rPr lang="en-US" sz="1600" dirty="0">
                <a:solidFill>
                  <a:schemeClr val="tx1"/>
                </a:solidFill>
              </a:rPr>
              <a:t>Temperature influences the amount and diversity of aquatic life. Lakes that are cold and have little plant life in winter, bloom in spring and summer when water temperatures rise and the nutrient-rich bottom waters mix with the upper waters. Because of this mixing and the warmer water temperatures, the spring overturn is followed by a period of rapid growth of microscopic aquatic plants and animals. </a:t>
            </a:r>
          </a:p>
        </p:txBody>
      </p:sp>
      <p:pic>
        <p:nvPicPr>
          <p:cNvPr id="14" name="Content Placeholder 7" descr="Teacher shows students how to read a thermometer and take the temperature of a water body."/>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658928" y="1865336"/>
            <a:ext cx="2827616" cy="2150803"/>
          </a:xfrm>
          <a:prstGeom prst="rect">
            <a:avLst/>
          </a:prstGeom>
        </p:spPr>
      </p:pic>
      <p:sp>
        <p:nvSpPr>
          <p:cNvPr id="15" name="Content Placeholder 2"/>
          <p:cNvSpPr txBox="1">
            <a:spLocks/>
          </p:cNvSpPr>
          <p:nvPr/>
        </p:nvSpPr>
        <p:spPr>
          <a:xfrm>
            <a:off x="1310718" y="4340546"/>
            <a:ext cx="7175826" cy="25174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dirty="0">
                <a:solidFill>
                  <a:schemeClr val="tx1"/>
                </a:solidFill>
              </a:rPr>
              <a:t>Many fish and other aquatic animals also spawn at this time of year when the temperatures rise and food is abundant. Shallow lakes are an exception to this cycle, as they mix throughout the year.</a:t>
            </a:r>
          </a:p>
          <a:p>
            <a:pPr marL="0" indent="0" algn="just">
              <a:buNone/>
            </a:pPr>
            <a:r>
              <a:rPr lang="en-US" sz="1600" dirty="0">
                <a:solidFill>
                  <a:schemeClr val="tx1"/>
                </a:solidFill>
              </a:rPr>
              <a:t>Water temperature is also important because warm water can be fatal for sensitive species, such as trout or salmon, which require cold, oxygen-rich conditions. Warmer water tends to have lower levels of dissolved oxygen.</a:t>
            </a:r>
          </a:p>
        </p:txBody>
      </p:sp>
    </p:spTree>
    <p:extLst>
      <p:ext uri="{BB962C8B-B14F-4D97-AF65-F5344CB8AC3E}">
        <p14:creationId xmlns:p14="http://schemas.microsoft.com/office/powerpoint/2010/main" val="936870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2E70963-1958-454F-9C92-D1B289902E79}" type="slidenum">
              <a:rPr lang="en-US" smtClean="0"/>
              <a:t>6</a:t>
            </a:fld>
            <a:endParaRPr lang="en-US" dirty="0"/>
          </a:p>
        </p:txBody>
      </p:sp>
      <p:pic>
        <p:nvPicPr>
          <p:cNvPr id="7" name="Picture 6" descr="Banner: Water Temperature Protocol "/>
          <p:cNvPicPr>
            <a:picLocks noChangeAspect="1"/>
          </p:cNvPicPr>
          <p:nvPr/>
        </p:nvPicPr>
        <p:blipFill>
          <a:blip r:embed="rId2"/>
          <a:stretch>
            <a:fillRect/>
          </a:stretch>
        </p:blipFill>
        <p:spPr>
          <a:xfrm>
            <a:off x="1164089" y="0"/>
            <a:ext cx="7988300" cy="1015999"/>
          </a:xfrm>
          <a:prstGeom prst="rect">
            <a:avLst/>
          </a:prstGeom>
        </p:spPr>
      </p:pic>
      <p:pic>
        <p:nvPicPr>
          <p:cNvPr id="8" name="Picture 7" descr="Menu: Why collect water temperatur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3" y="0"/>
            <a:ext cx="1176742" cy="6858000"/>
          </a:xfrm>
          <a:prstGeom prst="rect">
            <a:avLst/>
          </a:prstGeom>
        </p:spPr>
      </p:pic>
      <p:sp>
        <p:nvSpPr>
          <p:cNvPr id="12" name="Title 1"/>
          <p:cNvSpPr>
            <a:spLocks noGrp="1"/>
          </p:cNvSpPr>
          <p:nvPr>
            <p:ph type="title"/>
          </p:nvPr>
        </p:nvSpPr>
        <p:spPr>
          <a:xfrm>
            <a:off x="1186096" y="757155"/>
            <a:ext cx="7886700" cy="1325563"/>
          </a:xfrm>
        </p:spPr>
        <p:txBody>
          <a:bodyPr>
            <a:normAutofit/>
          </a:bodyPr>
          <a:lstStyle/>
          <a:p>
            <a:r>
              <a:rPr lang="en-US" sz="2800" b="1" dirty="0">
                <a:solidFill>
                  <a:srgbClr val="22346F"/>
                </a:solidFill>
              </a:rPr>
              <a:t>Why Collect Water Temperature Data-2</a:t>
            </a:r>
          </a:p>
        </p:txBody>
      </p:sp>
      <p:sp>
        <p:nvSpPr>
          <p:cNvPr id="13" name="Content Placeholder 2"/>
          <p:cNvSpPr>
            <a:spLocks noGrp="1"/>
          </p:cNvSpPr>
          <p:nvPr>
            <p:ph sz="half" idx="1"/>
          </p:nvPr>
        </p:nvSpPr>
        <p:spPr>
          <a:xfrm>
            <a:off x="1250755" y="1658853"/>
            <a:ext cx="7512440" cy="2689411"/>
          </a:xfrm>
        </p:spPr>
        <p:txBody>
          <a:bodyPr>
            <a:noAutofit/>
          </a:bodyPr>
          <a:lstStyle/>
          <a:p>
            <a:pPr marL="0" indent="0" algn="just">
              <a:buNone/>
            </a:pPr>
            <a:r>
              <a:rPr lang="en-US" sz="1800" dirty="0"/>
              <a:t>Temperature influences the amount and diversity of aquatic life. Lakes that are cold and have little plant life in winter, bloom in spring and summer when water temperatures rise and the nutrient-rich bottom waters mix with the upper waters. Water temperature determines the density of water. Water is at its most dense at </a:t>
            </a:r>
            <a:r>
              <a:rPr lang="sk-SK" sz="1800" b="1" dirty="0"/>
              <a:t>4 °C</a:t>
            </a:r>
            <a:r>
              <a:rPr lang="sk-SK" sz="1800" dirty="0"/>
              <a:t>. </a:t>
            </a:r>
            <a:r>
              <a:rPr lang="en-US" sz="1800" dirty="0"/>
              <a:t> Because of this mixing and the warmer water temperatures, the spring </a:t>
            </a:r>
            <a:r>
              <a:rPr lang="en-US" sz="1800" b="1" dirty="0">
                <a:solidFill>
                  <a:srgbClr val="22346F"/>
                </a:solidFill>
              </a:rPr>
              <a:t>overturn</a:t>
            </a:r>
            <a:r>
              <a:rPr lang="en-US" sz="1800" dirty="0"/>
              <a:t> is followed by a period of rapid growth of microscopic aquatic plants and animals. Many fish and other aquatic animals also spawn at this time of year when the temperatures rise and food is abundant. Shallow lakes are an exception to this cycle, as they mix throughout the year.</a:t>
            </a:r>
          </a:p>
        </p:txBody>
      </p:sp>
      <p:pic>
        <p:nvPicPr>
          <p:cNvPr id="3" name="Content Placeholder 2" descr="diagram showing seasonal lake stratification and seasonal overturn. Spring: overturn takes place, water temperature is the same throughout the column. Summer: thermocline is created, above which water is warm, below which water is colder. Fall: all water is mixed and the same temperature. Winter: water cold above the thermocline, warm below the thermocline.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428750" y="4348264"/>
            <a:ext cx="7156450" cy="1916049"/>
          </a:xfrm>
        </p:spPr>
      </p:pic>
      <p:sp>
        <p:nvSpPr>
          <p:cNvPr id="4" name="TextBox 3" descr="diagram showing seasonal lake stratification and seasonal overturn. Spring: overturn takes place, water temperature is the same throughout the column. Summer: thermocline is created, above which water is warm, below which water is colder. Fall: all water is mixed and the same temperature. Winter: water cold above the thermocline, warm below the thermocline. "/>
          <p:cNvSpPr txBox="1"/>
          <p:nvPr/>
        </p:nvSpPr>
        <p:spPr>
          <a:xfrm>
            <a:off x="3352800" y="6110424"/>
            <a:ext cx="4305300" cy="307777"/>
          </a:xfrm>
          <a:prstGeom prst="rect">
            <a:avLst/>
          </a:prstGeom>
          <a:noFill/>
        </p:spPr>
        <p:txBody>
          <a:bodyPr wrap="square" rtlCol="0">
            <a:spAutoFit/>
          </a:bodyPr>
          <a:lstStyle/>
          <a:p>
            <a:r>
              <a:rPr lang="en-US" sz="1400" i="1" dirty="0"/>
              <a:t>Image: Wikipedia Commons</a:t>
            </a:r>
          </a:p>
        </p:txBody>
      </p:sp>
    </p:spTree>
    <p:extLst>
      <p:ext uri="{BB962C8B-B14F-4D97-AF65-F5344CB8AC3E}">
        <p14:creationId xmlns:p14="http://schemas.microsoft.com/office/powerpoint/2010/main" val="1457170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E70963-1958-454F-9C92-D1B289902E79}" type="slidenum">
              <a:rPr lang="en-US" smtClean="0"/>
              <a:t>7</a:t>
            </a:fld>
            <a:endParaRPr lang="en-US" dirty="0"/>
          </a:p>
        </p:txBody>
      </p:sp>
      <p:pic>
        <p:nvPicPr>
          <p:cNvPr id="5" name="Picture 4" descr="Banner: Water Temperature Protocol "/>
          <p:cNvPicPr>
            <a:picLocks noChangeAspect="1"/>
          </p:cNvPicPr>
          <p:nvPr/>
        </p:nvPicPr>
        <p:blipFill>
          <a:blip r:embed="rId2"/>
          <a:stretch>
            <a:fillRect/>
          </a:stretch>
        </p:blipFill>
        <p:spPr>
          <a:xfrm>
            <a:off x="1193800" y="0"/>
            <a:ext cx="7950200" cy="990600"/>
          </a:xfrm>
          <a:prstGeom prst="rect">
            <a:avLst/>
          </a:prstGeom>
        </p:spPr>
      </p:pic>
      <p:pic>
        <p:nvPicPr>
          <p:cNvPr id="6" name="Picture 5"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94" y="0"/>
            <a:ext cx="1225094" cy="6858000"/>
          </a:xfrm>
          <a:prstGeom prst="rect">
            <a:avLst/>
          </a:prstGeom>
        </p:spPr>
      </p:pic>
      <p:sp>
        <p:nvSpPr>
          <p:cNvPr id="2" name="Title 1"/>
          <p:cNvSpPr>
            <a:spLocks noGrp="1"/>
          </p:cNvSpPr>
          <p:nvPr>
            <p:ph type="title"/>
          </p:nvPr>
        </p:nvSpPr>
        <p:spPr>
          <a:xfrm>
            <a:off x="1130300" y="745331"/>
            <a:ext cx="7886700" cy="1325563"/>
          </a:xfrm>
        </p:spPr>
        <p:txBody>
          <a:bodyPr>
            <a:normAutofit/>
          </a:bodyPr>
          <a:lstStyle/>
          <a:p>
            <a:r>
              <a:rPr lang="en-US" sz="3200" b="1" dirty="0">
                <a:solidFill>
                  <a:srgbClr val="1F497D"/>
                </a:solidFill>
              </a:rPr>
              <a:t>How Your Measurements Can Help</a:t>
            </a:r>
            <a:endParaRPr lang="en-US" sz="3200" dirty="0"/>
          </a:p>
        </p:txBody>
      </p:sp>
      <p:sp>
        <p:nvSpPr>
          <p:cNvPr id="3" name="Content Placeholder 2"/>
          <p:cNvSpPr>
            <a:spLocks noGrp="1"/>
          </p:cNvSpPr>
          <p:nvPr>
            <p:ph sz="half" idx="1"/>
          </p:nvPr>
        </p:nvSpPr>
        <p:spPr>
          <a:xfrm>
            <a:off x="1206500" y="1825625"/>
            <a:ext cx="7664784" cy="4351338"/>
          </a:xfrm>
        </p:spPr>
        <p:txBody>
          <a:bodyPr>
            <a:normAutofit/>
          </a:bodyPr>
          <a:lstStyle/>
          <a:p>
            <a:pPr marL="0" indent="0" algn="just">
              <a:buNone/>
            </a:pPr>
            <a:r>
              <a:rPr lang="en-US" sz="1800" dirty="0"/>
              <a:t>Your water temperature measurements can help in different ways. At the local scale, you are monitoring your local water body and over time keeping track on how it is changing throughout the seasons and over the years. </a:t>
            </a:r>
          </a:p>
          <a:p>
            <a:pPr marL="0" indent="0" algn="just">
              <a:buNone/>
            </a:pPr>
            <a:r>
              <a:rPr lang="en-US" sz="1800" dirty="0"/>
              <a:t>On a regional and global scale, yours and other GLOBE measurements of water temperature data are helping to better understand hydrologic and energy cycles.</a:t>
            </a:r>
          </a:p>
        </p:txBody>
      </p:sp>
      <p:pic>
        <p:nvPicPr>
          <p:cNvPr id="8" name="Content Placeholder 7" descr="Photo of GLOBE participant taking a temperature measurement of a bucket sample.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914650" y="3441701"/>
            <a:ext cx="3886200" cy="2914650"/>
          </a:xfrm>
        </p:spPr>
      </p:pic>
    </p:spTree>
    <p:extLst>
      <p:ext uri="{BB962C8B-B14F-4D97-AF65-F5344CB8AC3E}">
        <p14:creationId xmlns:p14="http://schemas.microsoft.com/office/powerpoint/2010/main" val="583189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E70963-1958-454F-9C92-D1B289902E79}" type="slidenum">
              <a:rPr lang="en-US" smtClean="0"/>
              <a:t>8</a:t>
            </a:fld>
            <a:endParaRPr lang="en-US" dirty="0"/>
          </a:p>
        </p:txBody>
      </p:sp>
      <p:pic>
        <p:nvPicPr>
          <p:cNvPr id="5" name="Picture 4" descr="Banner: Water Temperature Protocol "/>
          <p:cNvPicPr>
            <a:picLocks noChangeAspect="1"/>
          </p:cNvPicPr>
          <p:nvPr/>
        </p:nvPicPr>
        <p:blipFill>
          <a:blip r:embed="rId2"/>
          <a:stretch>
            <a:fillRect/>
          </a:stretch>
        </p:blipFill>
        <p:spPr>
          <a:xfrm>
            <a:off x="1130300" y="0"/>
            <a:ext cx="8013700" cy="990600"/>
          </a:xfrm>
          <a:prstGeom prst="rect">
            <a:avLst/>
          </a:prstGeom>
        </p:spPr>
      </p:pic>
      <p:pic>
        <p:nvPicPr>
          <p:cNvPr id="6" name="Picture 5"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94" y="0"/>
            <a:ext cx="1225094" cy="6858000"/>
          </a:xfrm>
          <a:prstGeom prst="rect">
            <a:avLst/>
          </a:prstGeom>
        </p:spPr>
      </p:pic>
      <p:sp>
        <p:nvSpPr>
          <p:cNvPr id="2" name="Title 1"/>
          <p:cNvSpPr>
            <a:spLocks noGrp="1"/>
          </p:cNvSpPr>
          <p:nvPr>
            <p:ph type="title"/>
          </p:nvPr>
        </p:nvSpPr>
        <p:spPr>
          <a:xfrm>
            <a:off x="1130300" y="745331"/>
            <a:ext cx="7886700" cy="1325563"/>
          </a:xfrm>
        </p:spPr>
        <p:txBody>
          <a:bodyPr>
            <a:normAutofit/>
          </a:bodyPr>
          <a:lstStyle/>
          <a:p>
            <a:r>
              <a:rPr lang="en-US" sz="3200" b="1" dirty="0">
                <a:solidFill>
                  <a:srgbClr val="22346F"/>
                </a:solidFill>
              </a:rPr>
              <a:t>Climate change is warming Earth’s lakes</a:t>
            </a:r>
            <a:endParaRPr lang="en-US" sz="3200" dirty="0"/>
          </a:p>
        </p:txBody>
      </p:sp>
      <p:sp>
        <p:nvSpPr>
          <p:cNvPr id="3" name="Content Placeholder 2"/>
          <p:cNvSpPr>
            <a:spLocks noGrp="1"/>
          </p:cNvSpPr>
          <p:nvPr>
            <p:ph sz="half" idx="1"/>
          </p:nvPr>
        </p:nvSpPr>
        <p:spPr>
          <a:xfrm>
            <a:off x="1206500" y="1825625"/>
            <a:ext cx="7664784" cy="4351338"/>
          </a:xfrm>
        </p:spPr>
        <p:txBody>
          <a:bodyPr>
            <a:normAutofit/>
          </a:bodyPr>
          <a:lstStyle/>
          <a:p>
            <a:pPr marL="0" indent="0" algn="just">
              <a:buNone/>
            </a:pPr>
            <a:r>
              <a:rPr lang="en-US" sz="1600" dirty="0"/>
              <a:t>Climate change is rapidly warming lakes around the world, threatening freshwater supplies and ecosystems. Several large lakes are seen in this image of the California/Nevada border region acquired by the MODIS instrument on NASA's Terra spacecraft. The inset image of Lake Tahoe, from the ASTER instrument on Terra, shows the lake's temperature variations- from about 15 degrees C (red) to about 12.5 degrees C (blue). Credit: NASA.</a:t>
            </a:r>
          </a:p>
        </p:txBody>
      </p:sp>
      <p:pic>
        <p:nvPicPr>
          <p:cNvPr id="8" name="Content Placeholder 8" descr="Remotely-sensed temperature variations in Lake Tahoe,CA, USA, from the ASTER instrument on Terra. The temperature of the lake varies, warm in some places and cold in others."/>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035861" y="3066579"/>
            <a:ext cx="6076226" cy="3464850"/>
          </a:xfrm>
        </p:spPr>
      </p:pic>
    </p:spTree>
    <p:extLst>
      <p:ext uri="{BB962C8B-B14F-4D97-AF65-F5344CB8AC3E}">
        <p14:creationId xmlns:p14="http://schemas.microsoft.com/office/powerpoint/2010/main" val="1009698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1573</TotalTime>
  <Words>3560</Words>
  <Application>Microsoft Office PowerPoint</Application>
  <PresentationFormat>On-screen Show (4:3)</PresentationFormat>
  <Paragraphs>329</Paragraphs>
  <Slides>46</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Calibri Light</vt:lpstr>
      <vt:lpstr>Courier New</vt:lpstr>
      <vt:lpstr>Wingdings</vt:lpstr>
      <vt:lpstr>Office Theme</vt:lpstr>
      <vt:lpstr>Slide One</vt:lpstr>
      <vt:lpstr>Overview</vt:lpstr>
      <vt:lpstr>The Hydrosphere</vt:lpstr>
      <vt:lpstr>What is Water Temperature?</vt:lpstr>
      <vt:lpstr>The Water Cycle</vt:lpstr>
      <vt:lpstr>Why Collect Water Temperature Data?</vt:lpstr>
      <vt:lpstr>Why Collect Water Temperature Data-2</vt:lpstr>
      <vt:lpstr>How Your Measurements Can Help</vt:lpstr>
      <vt:lpstr>Climate change is warming Earth’s lakes</vt:lpstr>
      <vt:lpstr>Ground-based Observations Validate Satellite Data</vt:lpstr>
      <vt:lpstr>Let’s do a quick review before moving onto data collection! Question 1</vt:lpstr>
      <vt:lpstr>Let’s do a quick review before moving onto data collection! Answer to Question 1</vt:lpstr>
      <vt:lpstr>Let’s do a quick review before moving onto data collection! Question 2</vt:lpstr>
      <vt:lpstr>Let’s do a quick review before moving onto data collection! Answer to Question 2</vt:lpstr>
      <vt:lpstr>Let’s do a quick review before moving onto data collection! Question 3</vt:lpstr>
      <vt:lpstr>Let’s do a quick review before moving onto data collection! Answer to Question 3</vt:lpstr>
      <vt:lpstr>Site Selection: Hydrosphere Study Site</vt:lpstr>
      <vt:lpstr>How to Collect Water Temperature Data</vt:lpstr>
      <vt:lpstr>How to Collect Water Temperature Data: Overview</vt:lpstr>
      <vt:lpstr>Sources for Equipment You Need for the Water Temperature Protocol</vt:lpstr>
      <vt:lpstr>What do you need to start?</vt:lpstr>
      <vt:lpstr>Start your Fieldwork and Lab Work with Safety Steps    </vt:lpstr>
      <vt:lpstr>Water Temperature with Alcohol Filled Thermometer Protocol   </vt:lpstr>
      <vt:lpstr>Thermometer Calibration- Steps 1-4</vt:lpstr>
      <vt:lpstr>Thermometer Calibration: Steps 5-9</vt:lpstr>
      <vt:lpstr>Collecting Data in the Field with Alcohol Filled Thermometer - Steps 1-5</vt:lpstr>
      <vt:lpstr>Collecting Data in the Field with Alcohol Filled Thermometer - Steps 6-10</vt:lpstr>
      <vt:lpstr>Water Temperature with Temperature Probe Protocol         </vt:lpstr>
      <vt:lpstr>Temperature Probe Calibration</vt:lpstr>
      <vt:lpstr>Temperature Probe Care     </vt:lpstr>
      <vt:lpstr>Collecting Data in the Field with Temperature Probe Steps: 1-7</vt:lpstr>
      <vt:lpstr>Collecting Data in the Field with Temperature Probe Steps: 8-11</vt:lpstr>
      <vt:lpstr>Let’s do a quick review before moving onto GLOBE data reporting and visualization Question 4</vt:lpstr>
      <vt:lpstr>Let’s do a quick review before moving onto GLOBE data reporting and visualization Answer to Question 4</vt:lpstr>
      <vt:lpstr>Let’s do a quick review before moving onto GLOBE data reporting and visualization, Question 5</vt:lpstr>
      <vt:lpstr>Let’s do a quick review before moving onto GLOBE data reporting and visualization, Answer to Question 5 </vt:lpstr>
      <vt:lpstr>Report Data to the GLOBE Database</vt:lpstr>
      <vt:lpstr>Entering your data via Live Data Entry or Data Entry Mobile App-Step 1 </vt:lpstr>
      <vt:lpstr>Entering your data via Live Data Entry or Data Entry Mobile App-Step 2 </vt:lpstr>
      <vt:lpstr>Visualize and Retrieve Water Temperature Data- Step 1</vt:lpstr>
      <vt:lpstr>Visualize and Retrieve Water Temperature Data- Step 2</vt:lpstr>
      <vt:lpstr>Visualize and Retrieve Water Temperature Data- Step 3</vt:lpstr>
      <vt:lpstr>Review questions to help you prepare to conduct the water temperature protocol</vt:lpstr>
      <vt:lpstr>Ready to Take the Quiz?</vt:lpstr>
      <vt:lpstr>FAQ:  Frequently Asked Questions</vt:lpstr>
      <vt:lpstr>Please provide us with feedback about this module. This is a community project and we welcome your comments, suggestions and edits! Comment here: eTraining Feedback Questions about module content? Contact GLOBE:  help@globe.gov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Rosalba</cp:lastModifiedBy>
  <cp:revision>152</cp:revision>
  <dcterms:created xsi:type="dcterms:W3CDTF">2016-04-04T05:56:15Z</dcterms:created>
  <dcterms:modified xsi:type="dcterms:W3CDTF">2018-08-23T19:43:47Z</dcterms:modified>
</cp:coreProperties>
</file>