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7"/>
  </p:notesMasterIdLst>
  <p:sldIdLst>
    <p:sldId id="256" r:id="rId2"/>
    <p:sldId id="257" r:id="rId3"/>
    <p:sldId id="266" r:id="rId4"/>
    <p:sldId id="267" r:id="rId5"/>
    <p:sldId id="269" r:id="rId6"/>
    <p:sldId id="259" r:id="rId7"/>
    <p:sldId id="327" r:id="rId8"/>
    <p:sldId id="328" r:id="rId9"/>
    <p:sldId id="258" r:id="rId10"/>
    <p:sldId id="313" r:id="rId11"/>
    <p:sldId id="314" r:id="rId12"/>
    <p:sldId id="315" r:id="rId13"/>
    <p:sldId id="316" r:id="rId14"/>
    <p:sldId id="317" r:id="rId15"/>
    <p:sldId id="318" r:id="rId16"/>
    <p:sldId id="260" r:id="rId17"/>
    <p:sldId id="270" r:id="rId18"/>
    <p:sldId id="271" r:id="rId19"/>
    <p:sldId id="272" r:id="rId20"/>
    <p:sldId id="273" r:id="rId21"/>
    <p:sldId id="276" r:id="rId22"/>
    <p:sldId id="298" r:id="rId23"/>
    <p:sldId id="277" r:id="rId24"/>
    <p:sldId id="308" r:id="rId25"/>
    <p:sldId id="304" r:id="rId26"/>
    <p:sldId id="309" r:id="rId27"/>
    <p:sldId id="310" r:id="rId28"/>
    <p:sldId id="312" r:id="rId29"/>
    <p:sldId id="300" r:id="rId30"/>
    <p:sldId id="319" r:id="rId31"/>
    <p:sldId id="299" r:id="rId32"/>
    <p:sldId id="302" r:id="rId33"/>
    <p:sldId id="303" r:id="rId34"/>
    <p:sldId id="311" r:id="rId35"/>
    <p:sldId id="305" r:id="rId36"/>
    <p:sldId id="306" r:id="rId37"/>
    <p:sldId id="307" r:id="rId38"/>
    <p:sldId id="282" r:id="rId39"/>
    <p:sldId id="278" r:id="rId40"/>
    <p:sldId id="279" r:id="rId41"/>
    <p:sldId id="283" r:id="rId42"/>
    <p:sldId id="280" r:id="rId43"/>
    <p:sldId id="281" r:id="rId44"/>
    <p:sldId id="284" r:id="rId45"/>
    <p:sldId id="285" r:id="rId46"/>
    <p:sldId id="286" r:id="rId47"/>
    <p:sldId id="287" r:id="rId48"/>
    <p:sldId id="288" r:id="rId49"/>
    <p:sldId id="320" r:id="rId50"/>
    <p:sldId id="321" r:id="rId51"/>
    <p:sldId id="322" r:id="rId52"/>
    <p:sldId id="323" r:id="rId53"/>
    <p:sldId id="324" r:id="rId54"/>
    <p:sldId id="325" r:id="rId55"/>
    <p:sldId id="261" r:id="rId56"/>
    <p:sldId id="290" r:id="rId57"/>
    <p:sldId id="263" r:id="rId58"/>
    <p:sldId id="292" r:id="rId59"/>
    <p:sldId id="293" r:id="rId60"/>
    <p:sldId id="294" r:id="rId61"/>
    <p:sldId id="262" r:id="rId62"/>
    <p:sldId id="295" r:id="rId63"/>
    <p:sldId id="264" r:id="rId64"/>
    <p:sldId id="296" r:id="rId65"/>
    <p:sldId id="297"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6"/>
    <p:restoredTop sz="92368"/>
  </p:normalViewPr>
  <p:slideViewPr>
    <p:cSldViewPr snapToGrid="0" snapToObjects="1">
      <p:cViewPr varScale="1">
        <p:scale>
          <a:sx n="80" d="100"/>
          <a:sy n="80" d="100"/>
        </p:scale>
        <p:origin x="245" y="58"/>
      </p:cViewPr>
      <p:guideLst/>
    </p:cSldViewPr>
  </p:slideViewPr>
  <p:notesTextViewPr>
    <p:cViewPr>
      <p:scale>
        <a:sx n="1" d="1"/>
        <a:sy n="1" d="1"/>
      </p:scale>
      <p:origin x="0" y="0"/>
    </p:cViewPr>
  </p:notesTextViewPr>
  <p:sorterViewPr>
    <p:cViewPr>
      <p:scale>
        <a:sx n="100" d="100"/>
        <a:sy n="100" d="100"/>
      </p:scale>
      <p:origin x="0" y="-5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34B29-17A1-7142-AD6D-325B9036F7A5}" type="datetimeFigureOut">
              <a:rPr lang="en-US" smtClean="0"/>
              <a:t>8/24/2018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E7FCE-D857-4348-A29D-1D109BF9EDC9}" type="slidenum">
              <a:rPr lang="en-US" smtClean="0"/>
              <a:t>‹#›</a:t>
            </a:fld>
            <a:endParaRPr lang="en-US" dirty="0"/>
          </a:p>
        </p:txBody>
      </p:sp>
    </p:spTree>
    <p:extLst>
      <p:ext uri="{BB962C8B-B14F-4D97-AF65-F5344CB8AC3E}">
        <p14:creationId xmlns:p14="http://schemas.microsoft.com/office/powerpoint/2010/main" val="160810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E7FCE-D857-4348-A29D-1D109BF9EDC9}" type="slidenum">
              <a:rPr lang="en-US" smtClean="0"/>
              <a:t>0</a:t>
            </a:fld>
            <a:endParaRPr lang="en-US" dirty="0"/>
          </a:p>
        </p:txBody>
      </p:sp>
    </p:spTree>
    <p:extLst>
      <p:ext uri="{BB962C8B-B14F-4D97-AF65-F5344CB8AC3E}">
        <p14:creationId xmlns:p14="http://schemas.microsoft.com/office/powerpoint/2010/main" val="43805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E7FCE-D857-4348-A29D-1D109BF9EDC9}" type="slidenum">
              <a:rPr lang="en-US" smtClean="0"/>
              <a:t>1</a:t>
            </a:fld>
            <a:endParaRPr lang="en-US" dirty="0"/>
          </a:p>
        </p:txBody>
      </p:sp>
    </p:spTree>
    <p:extLst>
      <p:ext uri="{BB962C8B-B14F-4D97-AF65-F5344CB8AC3E}">
        <p14:creationId xmlns:p14="http://schemas.microsoft.com/office/powerpoint/2010/main" val="204375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E7FCE-D857-4348-A29D-1D109BF9EDC9}" type="slidenum">
              <a:rPr lang="en-US" smtClean="0"/>
              <a:t>24</a:t>
            </a:fld>
            <a:endParaRPr lang="en-US" dirty="0"/>
          </a:p>
        </p:txBody>
      </p:sp>
    </p:spTree>
    <p:extLst>
      <p:ext uri="{BB962C8B-B14F-4D97-AF65-F5344CB8AC3E}">
        <p14:creationId xmlns:p14="http://schemas.microsoft.com/office/powerpoint/2010/main" val="254641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E7FCE-D857-4348-A29D-1D109BF9EDC9}" type="slidenum">
              <a:rPr lang="en-US" smtClean="0"/>
              <a:t>55</a:t>
            </a:fld>
            <a:endParaRPr lang="en-US" dirty="0"/>
          </a:p>
        </p:txBody>
      </p:sp>
    </p:spTree>
    <p:extLst>
      <p:ext uri="{BB962C8B-B14F-4D97-AF65-F5344CB8AC3E}">
        <p14:creationId xmlns:p14="http://schemas.microsoft.com/office/powerpoint/2010/main" val="136599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E7FCE-D857-4348-A29D-1D109BF9EDC9}" type="slidenum">
              <a:rPr lang="en-US" smtClean="0"/>
              <a:t>64</a:t>
            </a:fld>
            <a:endParaRPr lang="en-US" dirty="0"/>
          </a:p>
        </p:txBody>
      </p:sp>
    </p:spTree>
    <p:extLst>
      <p:ext uri="{BB962C8B-B14F-4D97-AF65-F5344CB8AC3E}">
        <p14:creationId xmlns:p14="http://schemas.microsoft.com/office/powerpoint/2010/main" val="333981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1ED18-1F3F-9C42-8119-C47732510E9B}" type="datetime1">
              <a:rPr lang="en-US" smtClean="0"/>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119904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3EDEB1-190C-DF42-A221-7F72847E576A}" type="datetime1">
              <a:rPr lang="en-US" smtClean="0"/>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43327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CF3446-F682-4049-A8D6-B38FE3B6BA28}" type="datetime1">
              <a:rPr lang="en-US" smtClean="0"/>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213485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076985-6566-4A44-AD40-F1C995437C21}" type="datetime1">
              <a:rPr lang="en-US" smtClean="0"/>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41280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5B518-F3C4-904F-AC2E-954557AE8E39}" type="datetime1">
              <a:rPr lang="en-US" smtClean="0"/>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165811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3341" y="808879"/>
            <a:ext cx="7886700" cy="1325563"/>
          </a:xfrm>
        </p:spPr>
        <p:txBody>
          <a:bodyPr>
            <a:normAutofit/>
          </a:bodyPr>
          <a:lstStyle>
            <a:lvl1pPr>
              <a:defRPr sz="2800" b="1">
                <a:solidFill>
                  <a:srgbClr val="002060"/>
                </a:solidFill>
              </a:defRPr>
            </a:lvl1pPr>
          </a:lstStyle>
          <a:p>
            <a:r>
              <a:rPr lang="en-US" dirty="0" err="1"/>
              <a:t>Dto</a:t>
            </a:r>
            <a:r>
              <a:rPr lang="en-US" dirty="0"/>
              <a:t> edit Master title style</a:t>
            </a:r>
          </a:p>
        </p:txBody>
      </p:sp>
      <p:sp>
        <p:nvSpPr>
          <p:cNvPr id="3" name="Content Placeholder 2"/>
          <p:cNvSpPr>
            <a:spLocks noGrp="1"/>
          </p:cNvSpPr>
          <p:nvPr>
            <p:ph sz="half" idx="1" hasCustomPrompt="1"/>
          </p:nvPr>
        </p:nvSpPr>
        <p:spPr>
          <a:xfrm>
            <a:off x="1183341" y="1825625"/>
            <a:ext cx="3886200" cy="4351338"/>
          </a:xfrm>
        </p:spPr>
        <p:txBody>
          <a:bodyPr/>
          <a:lstStyle>
            <a:lvl1pPr>
              <a:defRPr sz="1800"/>
            </a:lvl1pPr>
          </a:lstStyle>
          <a:p>
            <a:pPr lvl="0"/>
            <a:r>
              <a:rPr lang="en-US" dirty="0" err="1"/>
              <a:t>Dck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Dick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14C2244-3FF6-4346-8A87-93BE090A2D0A}" type="datetime1">
              <a:rPr lang="en-US" smtClean="0"/>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212254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8C453-97E5-2148-A94D-76DD060528B3}" type="datetime1">
              <a:rPr lang="en-US" smtClean="0"/>
              <a:t>8/24/2018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179013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1BDCE9-FD30-FC4C-8E4F-B62AFAAD4C04}" type="datetime1">
              <a:rPr lang="en-US" smtClean="0"/>
              <a:t>8/24/2018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495940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67640-48EB-2F45-99CD-BFCE0DA53D97}" type="datetime1">
              <a:rPr lang="en-US" smtClean="0"/>
              <a:t>8/24/2018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8853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99898E-C0EA-3F47-9CC8-3327B27944B4}" type="datetime1">
              <a:rPr lang="en-US" smtClean="0"/>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193428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DDB8EA-7AF7-F24F-AB80-0286737B8281}" type="datetime1">
              <a:rPr lang="en-US" smtClean="0"/>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853C0-5094-3644-A796-5F2FF3FF3E7C}" type="slidenum">
              <a:rPr lang="en-US" smtClean="0"/>
              <a:t>‹#›</a:t>
            </a:fld>
            <a:endParaRPr lang="en-US" dirty="0"/>
          </a:p>
        </p:txBody>
      </p:sp>
    </p:spTree>
    <p:extLst>
      <p:ext uri="{BB962C8B-B14F-4D97-AF65-F5344CB8AC3E}">
        <p14:creationId xmlns:p14="http://schemas.microsoft.com/office/powerpoint/2010/main" val="89686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0B8D5-991A-AC46-A7E5-9299C4529999}" type="datetime1">
              <a:rPr lang="en-US" smtClean="0"/>
              <a:t>8/24/2018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853C0-5094-3644-A796-5F2FF3FF3E7C}" type="slidenum">
              <a:rPr lang="en-US" smtClean="0"/>
              <a:t>‹#›</a:t>
            </a:fld>
            <a:endParaRPr lang="en-US" dirty="0"/>
          </a:p>
        </p:txBody>
      </p:sp>
    </p:spTree>
    <p:extLst>
      <p:ext uri="{BB962C8B-B14F-4D97-AF65-F5344CB8AC3E}">
        <p14:creationId xmlns:p14="http://schemas.microsoft.com/office/powerpoint/2010/main" val="770032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hyperlink" Target="http://www.globe.gov/documents/11865/f3841172-0e17-4e45-b52f-e68674a276e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11865/3464b426-6d54-4ba2-9cca-8d398fb38ef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hyperlink" Target="http://www.globe.gov/documents/11865/e2a95ebd-8c83-459c-bcf1-8c2428a3c324" TargetMode="Externa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www.globe.gov/documents/11865/1eb37d2a-4c18-4c56-965c-da7e1c1f3e40" TargetMode="External"/><Relationship Id="rId5" Type="http://schemas.openxmlformats.org/officeDocument/2006/relationships/hyperlink" Target="http://www.globe.gov/documents/11865/dfab0065-ed1c-4e37-a45d-f25fe0a7c241" TargetMode="External"/><Relationship Id="rId4" Type="http://schemas.openxmlformats.org/officeDocument/2006/relationships/hyperlink" Target="http://www.globe.gov/documents/11865/4ec75029-d207-4c2a-ac27-9ebcf71fcd87"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globe.gov/documents/11865/1eb37d2a-4c18-4c56-965c-da7e1c1f3e40" TargetMode="External"/><Relationship Id="rId3" Type="http://schemas.openxmlformats.org/officeDocument/2006/relationships/image" Target="../media/image21.jpg"/><Relationship Id="rId7" Type="http://schemas.openxmlformats.org/officeDocument/2006/relationships/hyperlink" Target="https://www.globe.gov/documents/11865/dfab0065-ed1c-4e37-a45d-f25fe0a7c241" TargetMode="Externa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s://www.globe.gov/documents/11865/4ec75029-d207-4c2a-ac27-9ebcf71fcd87" TargetMode="External"/><Relationship Id="rId5" Type="http://schemas.openxmlformats.org/officeDocument/2006/relationships/hyperlink" Target="http://www.globe.gov/documents/11865/0c711839-1cb7-423b-8974-7d19fcda15e0" TargetMode="External"/><Relationship Id="rId4" Type="http://schemas.openxmlformats.org/officeDocument/2006/relationships/hyperlink" Target="http://www.globe.gov/documents/11865/26f37835-c82a-4418-906d-23ec9f6c64a9" TargetMode="External"/><Relationship Id="rId9" Type="http://schemas.openxmlformats.org/officeDocument/2006/relationships/hyperlink" Target="https://www.globe.gov/documents/11865/e2a95ebd-8c83-459c-bcf1-8c2428a3c3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www.globe.gov/documents/11865/4ec75029-d207-4c2a-ac27-9ebcf71fcd87" TargetMode="Externa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www.globe.gov/documents/11865/e2a95ebd-8c83-459c-bcf1-8c2428a3c324" TargetMode="Externa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hyperlink" Target="http://www.globe.gov/documents/10157/7349361/Viz+tutorial.pdf" TargetMode="External"/><Relationship Id="rId5" Type="http://schemas.openxmlformats.org/officeDocument/2006/relationships/image" Target="../media/image48.jpg"/><Relationship Id="rId4" Type="http://schemas.openxmlformats.org/officeDocument/2006/relationships/hyperlink" Target="http://vis.globe.gov/GLOB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2.jpg"/><Relationship Id="rId7" Type="http://schemas.openxmlformats.org/officeDocument/2006/relationships/hyperlink" Target="mailto:help@globe.gov"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cs.google.com/forms/d/1nF4DOebsUPFN2I3Sl73HZkrN_BzFnjAgCBdAQAt_E0I/viewform?c=0&amp;w=1" TargetMode="External"/><Relationship Id="rId11" Type="http://schemas.openxmlformats.org/officeDocument/2006/relationships/image" Target="../media/image55.png"/><Relationship Id="rId5" Type="http://schemas.openxmlformats.org/officeDocument/2006/relationships/image" Target="../media/image54.jpg"/><Relationship Id="rId10" Type="http://schemas.openxmlformats.org/officeDocument/2006/relationships/hyperlink" Target="http://climate.nasa.gov/" TargetMode="External"/><Relationship Id="rId4" Type="http://schemas.openxmlformats.org/officeDocument/2006/relationships/image" Target="../media/image53.jpg"/><Relationship Id="rId9" Type="http://schemas.openxmlformats.org/officeDocument/2006/relationships/hyperlink" Target="http://nasawavelength.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9.png"/><Relationship Id="rId4" Type="http://schemas.openxmlformats.org/officeDocument/2006/relationships/hyperlink" Target="http://www.lenntech.com/aquatic/acids-alkalis.htm#ixzz4CnIUVwO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ner: The GLOBE Program: Water pH Protocol"/>
          <p:cNvPicPr>
            <a:picLocks noChangeAspect="1"/>
          </p:cNvPicPr>
          <p:nvPr/>
        </p:nvPicPr>
        <p:blipFill>
          <a:blip r:embed="rId3"/>
          <a:stretch>
            <a:fillRect/>
          </a:stretch>
        </p:blipFill>
        <p:spPr>
          <a:xfrm>
            <a:off x="11699" y="-35853"/>
            <a:ext cx="9120600" cy="861390"/>
          </a:xfrm>
          <a:prstGeom prst="rect">
            <a:avLst/>
          </a:prstGeom>
        </p:spPr>
      </p:pic>
      <p:sp>
        <p:nvSpPr>
          <p:cNvPr id="3" name="Title 2"/>
          <p:cNvSpPr>
            <a:spLocks noGrp="1"/>
          </p:cNvSpPr>
          <p:nvPr>
            <p:ph type="ctrTitle"/>
          </p:nvPr>
        </p:nvSpPr>
        <p:spPr/>
        <p:txBody>
          <a:bodyPr/>
          <a:lstStyle/>
          <a:p>
            <a:r>
              <a:rPr lang="en-US" dirty="0"/>
              <a:t>Slide One</a:t>
            </a:r>
          </a:p>
        </p:txBody>
      </p:sp>
      <p:pic>
        <p:nvPicPr>
          <p:cNvPr id="6" name="Picture 5" descr="Illustration of a student taking a pH measurement using a pH 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5537"/>
            <a:ext cx="9144000" cy="6213014"/>
          </a:xfrm>
          <a:prstGeom prst="rect">
            <a:avLst/>
          </a:prstGeom>
        </p:spPr>
      </p:pic>
    </p:spTree>
    <p:extLst>
      <p:ext uri="{BB962C8B-B14F-4D97-AF65-F5344CB8AC3E}">
        <p14:creationId xmlns:p14="http://schemas.microsoft.com/office/powerpoint/2010/main" val="622352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9</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Question 1</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lgn="just">
              <a:buNone/>
            </a:pPr>
            <a:r>
              <a:rPr lang="en-US" sz="2400" b="1" dirty="0">
                <a:solidFill>
                  <a:srgbClr val="002060"/>
                </a:solidFill>
              </a:rPr>
              <a:t>When determining pH, you are measuring: </a:t>
            </a:r>
          </a:p>
          <a:p>
            <a:pPr marL="0" indent="0" algn="just">
              <a:buNone/>
            </a:pPr>
            <a:endParaRPr lang="en-US" sz="2400" b="1" dirty="0">
              <a:solidFill>
                <a:srgbClr val="002060"/>
              </a:solidFill>
            </a:endParaRPr>
          </a:p>
          <a:p>
            <a:pPr marL="457200" indent="-457200" algn="just">
              <a:buFont typeface="+mj-lt"/>
              <a:buAutoNum type="alphaUcPeriod"/>
            </a:pPr>
            <a:r>
              <a:rPr lang="en-US" sz="2000" dirty="0"/>
              <a:t>The relative amount of free hydrogen ions there are in the water</a:t>
            </a:r>
          </a:p>
          <a:p>
            <a:pPr marL="457200" indent="-457200" algn="just">
              <a:buFont typeface="+mj-lt"/>
              <a:buAutoNum type="alphaUcPeriod"/>
            </a:pPr>
            <a:r>
              <a:rPr lang="en-US" sz="2000" dirty="0"/>
              <a:t>The total dissolved solids in the water</a:t>
            </a:r>
          </a:p>
          <a:p>
            <a:pPr marL="457200" indent="-457200" algn="just">
              <a:buFont typeface="+mj-lt"/>
              <a:buAutoNum type="alphaUcPeriod"/>
            </a:pPr>
            <a:r>
              <a:rPr lang="en-US" sz="2000" dirty="0"/>
              <a:t>The ability of water to transmit an electrical current</a:t>
            </a:r>
          </a:p>
          <a:p>
            <a:pPr marL="457200" indent="-457200" algn="just">
              <a:buFont typeface="+mj-lt"/>
              <a:buAutoNum type="alphaUcPeriod"/>
            </a:pPr>
            <a:endParaRPr lang="en-US" sz="20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2047868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10</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Answer to Question 1</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lgn="just">
              <a:buNone/>
            </a:pPr>
            <a:r>
              <a:rPr lang="en-US" sz="2400" b="1" dirty="0">
                <a:solidFill>
                  <a:srgbClr val="002060"/>
                </a:solidFill>
              </a:rPr>
              <a:t>When determining pH, you are measuring: </a:t>
            </a:r>
          </a:p>
          <a:p>
            <a:pPr marL="0" indent="0" algn="just">
              <a:buNone/>
            </a:pPr>
            <a:endParaRPr lang="en-US" sz="2400" b="1" dirty="0">
              <a:solidFill>
                <a:srgbClr val="002060"/>
              </a:solidFill>
            </a:endParaRPr>
          </a:p>
          <a:p>
            <a:pPr marL="457200" indent="-457200" algn="just">
              <a:buFont typeface="+mj-lt"/>
              <a:buAutoNum type="alphaUcPeriod"/>
            </a:pPr>
            <a:r>
              <a:rPr lang="en-US" sz="2000" b="1" dirty="0"/>
              <a:t>The relative amount of free hydrogen ions there are in the water </a:t>
            </a:r>
            <a:r>
              <a:rPr lang="en-US" sz="2000" b="1" dirty="0">
                <a:solidFill>
                  <a:srgbClr val="FF0000"/>
                </a:solidFill>
                <a:sym typeface="Wingdings"/>
              </a:rPr>
              <a:t> Correct!</a:t>
            </a:r>
            <a:endParaRPr lang="en-US" sz="2000" b="1" dirty="0">
              <a:solidFill>
                <a:srgbClr val="FF0000"/>
              </a:solidFill>
            </a:endParaRPr>
          </a:p>
          <a:p>
            <a:pPr marL="457200" indent="-457200" algn="just">
              <a:buFont typeface="+mj-lt"/>
              <a:buAutoNum type="alphaUcPeriod"/>
            </a:pPr>
            <a:r>
              <a:rPr lang="en-US" sz="2000" dirty="0"/>
              <a:t>The total dissolved solids in the water</a:t>
            </a:r>
          </a:p>
          <a:p>
            <a:pPr marL="457200" indent="-457200" algn="just">
              <a:buFont typeface="+mj-lt"/>
              <a:buAutoNum type="alphaUcPeriod"/>
            </a:pPr>
            <a:r>
              <a:rPr lang="en-US" sz="2000" dirty="0"/>
              <a:t>The ability of water to transmit an electrical current</a:t>
            </a:r>
          </a:p>
          <a:p>
            <a:pPr marL="457200" indent="-457200" algn="just">
              <a:buFont typeface="+mj-lt"/>
              <a:buAutoNum type="alphaUcPeriod"/>
            </a:pPr>
            <a:endParaRPr lang="en-US" sz="2000" dirty="0"/>
          </a:p>
          <a:p>
            <a:pPr marL="0" indent="0" algn="just">
              <a:buNone/>
            </a:pPr>
            <a:r>
              <a:rPr lang="en-US" sz="2400" b="1" dirty="0">
                <a:solidFill>
                  <a:srgbClr val="FF0000"/>
                </a:solidFill>
              </a:rPr>
              <a:t>Were you correct? </a:t>
            </a:r>
          </a:p>
        </p:txBody>
      </p:sp>
    </p:spTree>
    <p:extLst>
      <p:ext uri="{BB962C8B-B14F-4D97-AF65-F5344CB8AC3E}">
        <p14:creationId xmlns:p14="http://schemas.microsoft.com/office/powerpoint/2010/main" val="174044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11</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Question 2</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Logarithmic scale- Between pH 5 and 6, there is a ___  change in acidity.</a:t>
            </a:r>
          </a:p>
          <a:p>
            <a:pPr marL="457200" indent="-457200">
              <a:buFont typeface="+mj-lt"/>
              <a:buAutoNum type="alphaUcPeriod"/>
            </a:pPr>
            <a:r>
              <a:rPr lang="en-US" sz="2400" dirty="0"/>
              <a:t>2 x</a:t>
            </a:r>
          </a:p>
          <a:p>
            <a:pPr marL="457200" indent="-457200">
              <a:buFont typeface="+mj-lt"/>
              <a:buAutoNum type="alphaUcPeriod"/>
            </a:pPr>
            <a:r>
              <a:rPr lang="en-US" sz="2400" dirty="0"/>
              <a:t>10 x</a:t>
            </a:r>
          </a:p>
          <a:p>
            <a:pPr marL="457200" indent="-457200">
              <a:buFont typeface="+mj-lt"/>
              <a:buAutoNum type="alphaUcPeriod"/>
            </a:pPr>
            <a:r>
              <a:rPr lang="en-US" sz="2400" dirty="0"/>
              <a:t>100 x</a:t>
            </a:r>
          </a:p>
          <a:p>
            <a:pPr marL="457200" indent="-457200">
              <a:buFont typeface="+mj-lt"/>
              <a:buAutoNum type="alphaUcPeriod"/>
            </a:pPr>
            <a:r>
              <a:rPr lang="en-US" sz="2400" dirty="0"/>
              <a:t>1000 x</a:t>
            </a:r>
          </a:p>
          <a:p>
            <a:pPr marL="457200" indent="-457200" algn="just">
              <a:buFont typeface="+mj-lt"/>
              <a:buAutoNum type="alphaUcPeriod"/>
            </a:pPr>
            <a:endParaRPr lang="en-US" sz="20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138428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12</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Answer to Question 2</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Logarithmic scale- Between pH 5 and 6, there is a ___  change in acidity.</a:t>
            </a:r>
          </a:p>
          <a:p>
            <a:pPr marL="457200" indent="-457200">
              <a:buFont typeface="+mj-lt"/>
              <a:buAutoNum type="alphaUcPeriod"/>
            </a:pPr>
            <a:r>
              <a:rPr lang="en-US" sz="2400" dirty="0"/>
              <a:t>2 x</a:t>
            </a:r>
          </a:p>
          <a:p>
            <a:pPr marL="457200" indent="-457200">
              <a:buFont typeface="+mj-lt"/>
              <a:buAutoNum type="alphaUcPeriod"/>
            </a:pPr>
            <a:r>
              <a:rPr lang="en-US" sz="2400" b="1" dirty="0"/>
              <a:t>10 x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100 x</a:t>
            </a:r>
          </a:p>
          <a:p>
            <a:pPr marL="457200" indent="-457200">
              <a:buFont typeface="+mj-lt"/>
              <a:buAutoNum type="alphaUcPeriod"/>
            </a:pPr>
            <a:r>
              <a:rPr lang="en-US" sz="2400" dirty="0"/>
              <a:t>1000 x</a:t>
            </a:r>
          </a:p>
          <a:p>
            <a:pPr marL="457200" indent="-457200" algn="just">
              <a:buFont typeface="+mj-lt"/>
              <a:buAutoNum type="alphaUcPeriod"/>
            </a:pPr>
            <a:endParaRPr lang="en-US" sz="2000" dirty="0"/>
          </a:p>
          <a:p>
            <a:pPr marL="0" indent="0" algn="just">
              <a:buNone/>
            </a:pPr>
            <a:r>
              <a:rPr lang="en-US" sz="2400" b="1" dirty="0">
                <a:solidFill>
                  <a:srgbClr val="FF0000"/>
                </a:solidFill>
              </a:rPr>
              <a:t>Were you correct? </a:t>
            </a:r>
          </a:p>
        </p:txBody>
      </p:sp>
    </p:spTree>
    <p:extLst>
      <p:ext uri="{BB962C8B-B14F-4D97-AF65-F5344CB8AC3E}">
        <p14:creationId xmlns:p14="http://schemas.microsoft.com/office/powerpoint/2010/main" val="31248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13</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Question 3</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Which of the following  pH values has greater acidity? </a:t>
            </a:r>
          </a:p>
          <a:p>
            <a:pPr marL="0" indent="0">
              <a:buNone/>
            </a:pPr>
            <a:endParaRPr lang="en-US" sz="2400" b="1" dirty="0">
              <a:solidFill>
                <a:srgbClr val="002060"/>
              </a:solidFill>
            </a:endParaRPr>
          </a:p>
          <a:p>
            <a:pPr marL="457200" indent="-457200">
              <a:buFont typeface="+mj-lt"/>
              <a:buAutoNum type="alphaUcPeriod"/>
            </a:pPr>
            <a:r>
              <a:rPr lang="en-US" sz="2400" dirty="0"/>
              <a:t>pH 4</a:t>
            </a:r>
          </a:p>
          <a:p>
            <a:pPr marL="457200" indent="-457200">
              <a:buFont typeface="+mj-lt"/>
              <a:buAutoNum type="alphaUcPeriod"/>
            </a:pPr>
            <a:r>
              <a:rPr lang="en-US" sz="2400" dirty="0"/>
              <a:t>pH 7</a:t>
            </a:r>
          </a:p>
          <a:p>
            <a:pPr marL="457200" indent="-457200">
              <a:buFont typeface="+mj-lt"/>
              <a:buAutoNum type="alphaUcPeriod"/>
            </a:pPr>
            <a:r>
              <a:rPr lang="en-US" sz="2400" dirty="0"/>
              <a:t>pH 9</a:t>
            </a:r>
          </a:p>
          <a:p>
            <a:pPr marL="457200" indent="-457200" algn="just">
              <a:buFont typeface="+mj-lt"/>
              <a:buAutoNum type="alphaUcPeriod"/>
            </a:pPr>
            <a:endParaRPr lang="en-US" sz="20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153215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14</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collection! Answer to Question 3</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Which of the following  pH values has greater acidity? </a:t>
            </a:r>
          </a:p>
          <a:p>
            <a:pPr marL="0" indent="0">
              <a:buNone/>
            </a:pPr>
            <a:endParaRPr lang="en-US" sz="2400" b="1" dirty="0">
              <a:solidFill>
                <a:srgbClr val="002060"/>
              </a:solidFill>
            </a:endParaRPr>
          </a:p>
          <a:p>
            <a:pPr marL="457200" indent="-457200">
              <a:buFont typeface="+mj-lt"/>
              <a:buAutoNum type="alphaUcPeriod"/>
            </a:pPr>
            <a:r>
              <a:rPr lang="en-US" sz="2400" b="1" dirty="0"/>
              <a:t>pH 4 -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pH 7</a:t>
            </a:r>
          </a:p>
          <a:p>
            <a:pPr marL="457200" indent="-457200">
              <a:buFont typeface="+mj-lt"/>
              <a:buAutoNum type="alphaUcPeriod"/>
            </a:pPr>
            <a:r>
              <a:rPr lang="en-US" sz="2400" dirty="0"/>
              <a:t>pH 9</a:t>
            </a:r>
          </a:p>
          <a:p>
            <a:pPr marL="457200" indent="-457200" algn="just">
              <a:buFont typeface="+mj-lt"/>
              <a:buAutoNum type="alphaUcPeriod"/>
            </a:pPr>
            <a:endParaRPr lang="en-US" sz="2000" dirty="0"/>
          </a:p>
          <a:p>
            <a:pPr marL="0" indent="0" algn="just">
              <a:buNone/>
            </a:pPr>
            <a:r>
              <a:rPr lang="en-US" sz="2400" b="1" dirty="0">
                <a:solidFill>
                  <a:srgbClr val="FF0000"/>
                </a:solidFill>
              </a:rPr>
              <a:t>Were you correct? </a:t>
            </a:r>
          </a:p>
          <a:p>
            <a:pPr marL="0" indent="0" algn="just">
              <a:buNone/>
            </a:pPr>
            <a:r>
              <a:rPr lang="en-US" sz="2400" b="1" dirty="0">
                <a:solidFill>
                  <a:srgbClr val="FF0000"/>
                </a:solidFill>
              </a:rPr>
              <a:t>Let’s now look at the data collection procedures!</a:t>
            </a:r>
          </a:p>
        </p:txBody>
      </p:sp>
    </p:spTree>
    <p:extLst>
      <p:ext uri="{BB962C8B-B14F-4D97-AF65-F5344CB8AC3E}">
        <p14:creationId xmlns:p14="http://schemas.microsoft.com/office/powerpoint/2010/main" val="85568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15</a:t>
            </a:fld>
            <a:endParaRPr lang="en-US" dirty="0"/>
          </a:p>
        </p:txBody>
      </p:sp>
      <p:pic>
        <p:nvPicPr>
          <p:cNvPr id="4" name="Picture 3"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pPr>
              <a:spcAft>
                <a:spcPts val="600"/>
              </a:spcAft>
            </a:pPr>
            <a:r>
              <a:rPr lang="en-US" sz="2400" dirty="0">
                <a:solidFill>
                  <a:srgbClr val="000072"/>
                </a:solidFill>
              </a:rPr>
              <a:t>Overview of Water pH Protocol</a:t>
            </a:r>
            <a:endParaRPr lang="en-US" sz="2400" dirty="0">
              <a:solidFill>
                <a:schemeClr val="tx2"/>
              </a:solidFill>
            </a:endParaRPr>
          </a:p>
        </p:txBody>
      </p:sp>
      <p:sp>
        <p:nvSpPr>
          <p:cNvPr id="7" name="Content Placeholder 6"/>
          <p:cNvSpPr>
            <a:spLocks noGrp="1"/>
          </p:cNvSpPr>
          <p:nvPr>
            <p:ph sz="half" idx="1"/>
          </p:nvPr>
        </p:nvSpPr>
        <p:spPr>
          <a:xfrm>
            <a:off x="1475814" y="1825625"/>
            <a:ext cx="7342721" cy="4351338"/>
          </a:xfrm>
        </p:spPr>
        <p:txBody>
          <a:bodyPr>
            <a:normAutofit/>
          </a:bodyPr>
          <a:lstStyle/>
          <a:p>
            <a:pPr algn="just"/>
            <a:r>
              <a:rPr lang="en-US" dirty="0"/>
              <a:t>pH of a water body can be measured using either a pH meter or pH paper. The accuracy of either method depends on the </a:t>
            </a:r>
            <a:r>
              <a:rPr lang="en-US" b="1" dirty="0">
                <a:solidFill>
                  <a:srgbClr val="000072"/>
                </a:solidFill>
              </a:rPr>
              <a:t>electrical conductivity </a:t>
            </a:r>
            <a:r>
              <a:rPr lang="en-US" dirty="0"/>
              <a:t>of the water. The electrical conductivity needs to be at least 200 µS/cm for these methods to report accurately.</a:t>
            </a:r>
          </a:p>
          <a:p>
            <a:pPr algn="just"/>
            <a:endParaRPr lang="en-US" b="1" dirty="0">
              <a:solidFill>
                <a:schemeClr val="tx2"/>
              </a:solidFill>
            </a:endParaRPr>
          </a:p>
          <a:p>
            <a:pPr algn="just"/>
            <a:r>
              <a:rPr lang="en-US" dirty="0"/>
              <a:t>If you are sampling ocean or brackish water, you can assume that the electrical conductivity of your sample is greater than 200 µS/cm. If you are not sure if the fresh water at your Hydrosphere Study Site has a conductivity value high enough for the measurement technique (paper or meter), you will need to measure the </a:t>
            </a:r>
            <a:r>
              <a:rPr lang="en-US" b="1" dirty="0">
                <a:solidFill>
                  <a:srgbClr val="000072"/>
                </a:solidFill>
              </a:rPr>
              <a:t>electrical conductivity </a:t>
            </a:r>
            <a:r>
              <a:rPr lang="en-US" dirty="0"/>
              <a:t>before taking your pH measurements. After you know the electrical conductivity value of the water, use the appropriate pH field guide. </a:t>
            </a:r>
          </a:p>
          <a:p>
            <a:pPr algn="just"/>
            <a:endParaRPr lang="en-US" dirty="0"/>
          </a:p>
          <a:p>
            <a:pPr algn="just"/>
            <a:r>
              <a:rPr lang="en-US" dirty="0"/>
              <a:t>For more information, see the </a:t>
            </a:r>
            <a:r>
              <a:rPr lang="en-US" b="1" dirty="0">
                <a:solidFill>
                  <a:srgbClr val="000072"/>
                </a:solidFill>
              </a:rPr>
              <a:t>  </a:t>
            </a:r>
            <a:r>
              <a:rPr lang="en-US" b="1" dirty="0">
                <a:solidFill>
                  <a:srgbClr val="000072"/>
                </a:solidFill>
                <a:hlinkClick r:id="rId4"/>
              </a:rPr>
              <a:t>Electrical Conductivity Field Guide Protocol</a:t>
            </a:r>
            <a:endParaRPr lang="en-US" b="1" dirty="0">
              <a:solidFill>
                <a:srgbClr val="000072"/>
              </a:solidFill>
            </a:endParaRPr>
          </a:p>
        </p:txBody>
      </p:sp>
    </p:spTree>
    <p:extLst>
      <p:ext uri="{BB962C8B-B14F-4D97-AF65-F5344CB8AC3E}">
        <p14:creationId xmlns:p14="http://schemas.microsoft.com/office/powerpoint/2010/main" val="201033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16</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r>
              <a:rPr lang="en-US" sz="2400" dirty="0">
                <a:solidFill>
                  <a:srgbClr val="000072"/>
                </a:solidFill>
              </a:rPr>
              <a:t>Simultaneous or Prior Investigations Required to do Water pH Measurements: Hydrosphere Study Site Description</a:t>
            </a:r>
          </a:p>
        </p:txBody>
      </p:sp>
      <p:sp>
        <p:nvSpPr>
          <p:cNvPr id="7" name="Content Placeholder 6"/>
          <p:cNvSpPr>
            <a:spLocks noGrp="1"/>
          </p:cNvSpPr>
          <p:nvPr>
            <p:ph sz="half" idx="1"/>
          </p:nvPr>
        </p:nvSpPr>
        <p:spPr>
          <a:xfrm>
            <a:off x="1475814" y="1825625"/>
            <a:ext cx="7156741" cy="4351338"/>
          </a:xfrm>
        </p:spPr>
        <p:txBody>
          <a:bodyPr>
            <a:normAutofit/>
          </a:bodyPr>
          <a:lstStyle/>
          <a:p>
            <a:pPr marL="0" indent="0" algn="just">
              <a:buNone/>
            </a:pPr>
            <a:r>
              <a:rPr lang="en-US" dirty="0"/>
              <a:t>You will need to define your </a:t>
            </a:r>
            <a:r>
              <a:rPr lang="en-US" b="1" dirty="0">
                <a:solidFill>
                  <a:srgbClr val="000072"/>
                </a:solidFill>
              </a:rPr>
              <a:t>Hydrosphere Study Site.  A Hydrosphere Study Site </a:t>
            </a:r>
            <a:r>
              <a:rPr lang="en-US" dirty="0"/>
              <a:t>can be any surface water site that can be safely visited, although natural waters are preferred. </a:t>
            </a:r>
            <a:endParaRPr lang="en-US" b="1" dirty="0">
              <a:solidFill>
                <a:srgbClr val="000072"/>
              </a:solidFill>
            </a:endParaRPr>
          </a:p>
          <a:p>
            <a:pPr marL="0" indent="0" algn="just">
              <a:buNone/>
            </a:pPr>
            <a:r>
              <a:rPr lang="en-US" b="1" dirty="0">
                <a:solidFill>
                  <a:srgbClr val="000072"/>
                </a:solidFill>
              </a:rPr>
              <a:t>The Hydrosphere Investigation Data Sheet</a:t>
            </a:r>
            <a:r>
              <a:rPr lang="en-US" dirty="0"/>
              <a:t> is used to record all the hydrosphere measurements, including Water </a:t>
            </a:r>
            <a:r>
              <a:rPr lang="en-US" dirty="0" err="1"/>
              <a:t>pH.</a:t>
            </a:r>
            <a:r>
              <a:rPr lang="en-US" dirty="0"/>
              <a:t> You will also want to map your Hydrosphere Site at some point.  </a:t>
            </a:r>
          </a:p>
          <a:p>
            <a:pPr marL="0" indent="0" algn="just">
              <a:buNone/>
            </a:pPr>
            <a:endParaRPr lang="en-US" dirty="0"/>
          </a:p>
          <a:p>
            <a:pPr marL="0" indent="0" algn="just">
              <a:buNone/>
            </a:pPr>
            <a:r>
              <a:rPr lang="en-US" dirty="0"/>
              <a:t>To define you study site you  will need these documents:</a:t>
            </a:r>
          </a:p>
          <a:p>
            <a:pPr algn="just"/>
            <a:r>
              <a:rPr lang="nl-NL" b="1" dirty="0">
                <a:solidFill>
                  <a:schemeClr val="tx2"/>
                </a:solidFill>
                <a:hlinkClick r:id="rId4"/>
              </a:rPr>
              <a:t>Selecting and Documenting your Hydrosphere Study Site</a:t>
            </a:r>
            <a:endParaRPr lang="nl-NL" b="1" dirty="0">
              <a:solidFill>
                <a:schemeClr val="tx2"/>
              </a:solidFill>
            </a:endParaRPr>
          </a:p>
          <a:p>
            <a:pPr algn="just"/>
            <a:r>
              <a:rPr lang="en-US" b="1" dirty="0">
                <a:solidFill>
                  <a:schemeClr val="tx2"/>
                </a:solidFill>
                <a:hlinkClick r:id="rId5"/>
              </a:rPr>
              <a:t>Hydrosphere Investigation Data Sheet</a:t>
            </a:r>
            <a:endParaRPr lang="en-US" b="1" dirty="0">
              <a:solidFill>
                <a:schemeClr val="tx2"/>
              </a:solidFill>
            </a:endParaRPr>
          </a:p>
          <a:p>
            <a:pPr algn="just"/>
            <a:r>
              <a:rPr lang="en-US" b="1" dirty="0">
                <a:solidFill>
                  <a:schemeClr val="tx2"/>
                </a:solidFill>
                <a:hlinkClick r:id="rId6"/>
              </a:rPr>
              <a:t>Mapping your Hydrosphere Study Site Field Guide</a:t>
            </a:r>
            <a:endParaRPr lang="en-US" b="1" dirty="0">
              <a:solidFill>
                <a:schemeClr val="tx2"/>
              </a:solidFill>
            </a:endParaRPr>
          </a:p>
        </p:txBody>
      </p:sp>
    </p:spTree>
    <p:extLst>
      <p:ext uri="{BB962C8B-B14F-4D97-AF65-F5344CB8AC3E}">
        <p14:creationId xmlns:p14="http://schemas.microsoft.com/office/powerpoint/2010/main" val="366797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17</a:t>
            </a:fld>
            <a:endParaRPr lang="en-US" dirty="0"/>
          </a:p>
        </p:txBody>
      </p:sp>
      <p:pic>
        <p:nvPicPr>
          <p:cNvPr id="9" name="Picture 8"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r>
              <a:rPr lang="en-US" sz="2400" dirty="0">
                <a:solidFill>
                  <a:srgbClr val="000072"/>
                </a:solidFill>
              </a:rPr>
              <a:t>Simultaneous or Prior Investigations Required: Study Site Selection</a:t>
            </a:r>
          </a:p>
        </p:txBody>
      </p:sp>
      <p:sp>
        <p:nvSpPr>
          <p:cNvPr id="7" name="Content Placeholder 6"/>
          <p:cNvSpPr>
            <a:spLocks noGrp="1"/>
          </p:cNvSpPr>
          <p:nvPr>
            <p:ph sz="half" idx="1"/>
          </p:nvPr>
        </p:nvSpPr>
        <p:spPr>
          <a:xfrm>
            <a:off x="1475815" y="1825625"/>
            <a:ext cx="7187738" cy="4351338"/>
          </a:xfrm>
        </p:spPr>
        <p:txBody>
          <a:bodyPr>
            <a:normAutofit/>
          </a:bodyPr>
          <a:lstStyle/>
          <a:p>
            <a:pPr algn="just"/>
            <a:r>
              <a:rPr lang="en-US" dirty="0"/>
              <a:t>Ideally, your Hydrosphere Study Site should  be within the major watershed of the 15 km by 15 km GLOBE Study Site, and connected  to water systems that flow into larger river or estuary systems. </a:t>
            </a:r>
          </a:p>
          <a:p>
            <a:pPr algn="just"/>
            <a:endParaRPr lang="en-US" b="1" dirty="0">
              <a:solidFill>
                <a:srgbClr val="000072"/>
              </a:solidFill>
            </a:endParaRPr>
          </a:p>
          <a:p>
            <a:pPr algn="just"/>
            <a:r>
              <a:rPr lang="en-US" dirty="0"/>
              <a:t>All your hydrosphere measurements are taken at the same Hydrosphere Study Site. This may be any surface water site that can be safely visited and monitored regularly, although natural waters are preferred.  Sites may include (in order of preference):</a:t>
            </a:r>
          </a:p>
        </p:txBody>
      </p:sp>
      <p:sp>
        <p:nvSpPr>
          <p:cNvPr id="4" name="Rectangle 3"/>
          <p:cNvSpPr/>
          <p:nvPr/>
        </p:nvSpPr>
        <p:spPr>
          <a:xfrm>
            <a:off x="1733102" y="4605517"/>
            <a:ext cx="4572000" cy="1754326"/>
          </a:xfrm>
          <a:prstGeom prst="rect">
            <a:avLst/>
          </a:prstGeom>
        </p:spPr>
        <p:txBody>
          <a:bodyPr>
            <a:spAutoFit/>
          </a:bodyPr>
          <a:lstStyle/>
          <a:p>
            <a:pPr algn="just"/>
            <a:r>
              <a:rPr lang="en-US" b="1" dirty="0">
                <a:solidFill>
                  <a:srgbClr val="000000"/>
                </a:solidFill>
              </a:rPr>
              <a:t>1. stream or river</a:t>
            </a:r>
          </a:p>
          <a:p>
            <a:pPr algn="just"/>
            <a:r>
              <a:rPr lang="en-US" b="1" dirty="0">
                <a:solidFill>
                  <a:srgbClr val="000000"/>
                </a:solidFill>
              </a:rPr>
              <a:t>2. lake, reservoir, bay or ocean</a:t>
            </a:r>
          </a:p>
          <a:p>
            <a:pPr algn="just"/>
            <a:r>
              <a:rPr lang="en-US" b="1" dirty="0">
                <a:solidFill>
                  <a:srgbClr val="000000"/>
                </a:solidFill>
              </a:rPr>
              <a:t>3. pond</a:t>
            </a:r>
          </a:p>
          <a:p>
            <a:pPr algn="just"/>
            <a:r>
              <a:rPr lang="en-US" b="1" dirty="0">
                <a:solidFill>
                  <a:srgbClr val="000000"/>
                </a:solidFill>
              </a:rPr>
              <a:t>4. an irrigation ditch or other water </a:t>
            </a:r>
          </a:p>
          <a:p>
            <a:pPr algn="just"/>
            <a:r>
              <a:rPr lang="en-US" b="1" dirty="0">
                <a:solidFill>
                  <a:srgbClr val="000000"/>
                </a:solidFill>
              </a:rPr>
              <a:t>body, if natural body is not available</a:t>
            </a:r>
          </a:p>
          <a:p>
            <a:endParaRPr lang="en-US" dirty="0"/>
          </a:p>
        </p:txBody>
      </p:sp>
      <p:pic>
        <p:nvPicPr>
          <p:cNvPr id="8" name="Content Placeholder 7" descr="image of a pond with lily pads"/>
          <p:cNvPicPr>
            <a:picLocks noGrp="1" noChangeAspect="1"/>
          </p:cNvPicPr>
          <p:nvPr>
            <p:ph sz="half" idx="2"/>
          </p:nvPr>
        </p:nvPicPr>
        <p:blipFill>
          <a:blip r:embed="rId4">
            <a:alphaModFix amt="70000"/>
            <a:extLst>
              <a:ext uri="{28A0092B-C50C-407E-A947-70E740481C1C}">
                <a14:useLocalDpi xmlns:a14="http://schemas.microsoft.com/office/drawing/2010/main" val="0"/>
              </a:ext>
            </a:extLst>
          </a:blip>
          <a:stretch>
            <a:fillRect/>
          </a:stretch>
        </p:blipFill>
        <p:spPr>
          <a:xfrm>
            <a:off x="5401150" y="4147542"/>
            <a:ext cx="3117501" cy="2029421"/>
          </a:xfrm>
          <a:prstGeom prst="rect">
            <a:avLst/>
          </a:prstGeom>
        </p:spPr>
      </p:pic>
    </p:spTree>
    <p:extLst>
      <p:ext uri="{BB962C8B-B14F-4D97-AF65-F5344CB8AC3E}">
        <p14:creationId xmlns:p14="http://schemas.microsoft.com/office/powerpoint/2010/main" val="849357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18</a:t>
            </a:fld>
            <a:endParaRPr lang="en-US" dirty="0"/>
          </a:p>
        </p:txBody>
      </p:sp>
      <p:pic>
        <p:nvPicPr>
          <p:cNvPr id="8" name="Picture 7"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pPr algn="just"/>
            <a:r>
              <a:rPr lang="en-US" sz="2400" dirty="0">
                <a:solidFill>
                  <a:srgbClr val="000072"/>
                </a:solidFill>
              </a:rPr>
              <a:t>Site Selection and Sampling- Hydrosphere Study Site</a:t>
            </a:r>
          </a:p>
        </p:txBody>
      </p:sp>
      <p:sp>
        <p:nvSpPr>
          <p:cNvPr id="7" name="Content Placeholder 6"/>
          <p:cNvSpPr>
            <a:spLocks noGrp="1"/>
          </p:cNvSpPr>
          <p:nvPr>
            <p:ph sz="half" idx="1"/>
          </p:nvPr>
        </p:nvSpPr>
        <p:spPr>
          <a:xfrm>
            <a:off x="1475815" y="1825625"/>
            <a:ext cx="3204585" cy="4351338"/>
          </a:xfrm>
        </p:spPr>
        <p:txBody>
          <a:bodyPr>
            <a:normAutofit/>
          </a:bodyPr>
          <a:lstStyle/>
          <a:p>
            <a:pPr marL="0" indent="0" algn="just">
              <a:buNone/>
            </a:pPr>
            <a:r>
              <a:rPr lang="en-US" dirty="0"/>
              <a:t>If the selected study site is a moving body of water (i.e. stream or river), locate your sampling site at a riffle area as opposed to still water or rapids. This will provide a more representative measurement of the water in the stream or river. If the selected study site is a still body of water (i.e. a lake or reservoir), find a sampling site near the outlet area or along the middle of the water body.</a:t>
            </a:r>
          </a:p>
        </p:txBody>
      </p:sp>
      <p:sp>
        <p:nvSpPr>
          <p:cNvPr id="4" name="Rectangle 3"/>
          <p:cNvSpPr/>
          <p:nvPr/>
        </p:nvSpPr>
        <p:spPr>
          <a:xfrm>
            <a:off x="1475815" y="5124225"/>
            <a:ext cx="7330538" cy="1200329"/>
          </a:xfrm>
          <a:prstGeom prst="rect">
            <a:avLst/>
          </a:prstGeom>
        </p:spPr>
        <p:txBody>
          <a:bodyPr wrap="square">
            <a:spAutoFit/>
          </a:bodyPr>
          <a:lstStyle/>
          <a:p>
            <a:pPr algn="just"/>
            <a:r>
              <a:rPr lang="en-US" dirty="0"/>
              <a:t>Avoid inlet areas. A bridge or a pier are good choices. If your water body is brackish or salty, you will need to know the times of high and low tide at a location as close as possible to your study site.</a:t>
            </a:r>
          </a:p>
          <a:p>
            <a:endParaRPr lang="en-US" dirty="0"/>
          </a:p>
        </p:txBody>
      </p:sp>
      <p:pic>
        <p:nvPicPr>
          <p:cNvPr id="9" name="Content Placeholder 8" descr="Photo of water sampling methof off a bridge using a buck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1796" y="1973216"/>
            <a:ext cx="4004557" cy="3003418"/>
          </a:xfrm>
          <a:prstGeom prst="rect">
            <a:avLst/>
          </a:prstGeom>
        </p:spPr>
      </p:pic>
    </p:spTree>
    <p:extLst>
      <p:ext uri="{BB962C8B-B14F-4D97-AF65-F5344CB8AC3E}">
        <p14:creationId xmlns:p14="http://schemas.microsoft.com/office/powerpoint/2010/main" val="91404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tist's image of a pond with lily pads"/>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68400" y="1675730"/>
            <a:ext cx="7975600" cy="5191931"/>
          </a:xfrm>
          <a:prstGeom prst="rect">
            <a:avLst/>
          </a:prstGeom>
        </p:spPr>
      </p:pic>
      <p:sp>
        <p:nvSpPr>
          <p:cNvPr id="4" name="Slide Number Placeholder 3"/>
          <p:cNvSpPr>
            <a:spLocks noGrp="1"/>
          </p:cNvSpPr>
          <p:nvPr>
            <p:ph type="sldNum" sz="quarter" idx="12"/>
          </p:nvPr>
        </p:nvSpPr>
        <p:spPr/>
        <p:txBody>
          <a:bodyPr/>
          <a:lstStyle/>
          <a:p>
            <a:fld id="{F3C853C0-5094-3644-A796-5F2FF3FF3E7C}" type="slidenum">
              <a:rPr lang="en-US" smtClean="0"/>
              <a:t>1</a:t>
            </a:fld>
            <a:endParaRPr lang="en-US" dirty="0"/>
          </a:p>
        </p:txBody>
      </p:sp>
      <p:pic>
        <p:nvPicPr>
          <p:cNvPr id="3" name="Picture 2" descr="Banner Hydroshere: Water pH"/>
          <p:cNvPicPr>
            <a:picLocks noChangeAspect="1"/>
          </p:cNvPicPr>
          <p:nvPr/>
        </p:nvPicPr>
        <p:blipFill>
          <a:blip r:embed="rId4"/>
          <a:stretch>
            <a:fillRect/>
          </a:stretch>
        </p:blipFill>
        <p:spPr>
          <a:xfrm>
            <a:off x="1181823" y="-9661"/>
            <a:ext cx="7948753" cy="1063209"/>
          </a:xfrm>
          <a:prstGeom prst="rect">
            <a:avLst/>
          </a:prstGeom>
        </p:spPr>
      </p:pic>
      <p:pic>
        <p:nvPicPr>
          <p:cNvPr id="9" name="Picture 8" descr="What is water p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02048" cy="6858000"/>
          </a:xfrm>
          <a:prstGeom prst="rect">
            <a:avLst/>
          </a:prstGeom>
        </p:spPr>
      </p:pic>
      <p:sp>
        <p:nvSpPr>
          <p:cNvPr id="2" name="Title 1"/>
          <p:cNvSpPr>
            <a:spLocks noGrp="1"/>
          </p:cNvSpPr>
          <p:nvPr>
            <p:ph type="title"/>
          </p:nvPr>
        </p:nvSpPr>
        <p:spPr>
          <a:xfrm>
            <a:off x="1168400" y="976759"/>
            <a:ext cx="7886700" cy="994172"/>
          </a:xfrm>
        </p:spPr>
        <p:txBody>
          <a:bodyPr>
            <a:normAutofit/>
          </a:bodyPr>
          <a:lstStyle/>
          <a:p>
            <a:r>
              <a:rPr lang="en-US" sz="3200" dirty="0"/>
              <a:t>Overview: Water pH Protocol </a:t>
            </a:r>
          </a:p>
        </p:txBody>
      </p:sp>
      <p:sp>
        <p:nvSpPr>
          <p:cNvPr id="7" name="Content Placeholder 6"/>
          <p:cNvSpPr>
            <a:spLocks noGrp="1"/>
          </p:cNvSpPr>
          <p:nvPr>
            <p:ph sz="half" idx="1"/>
          </p:nvPr>
        </p:nvSpPr>
        <p:spPr>
          <a:xfrm>
            <a:off x="1349733" y="1566102"/>
            <a:ext cx="7612933" cy="4351338"/>
          </a:xfrm>
        </p:spPr>
        <p:txBody>
          <a:bodyPr>
            <a:noAutofit/>
          </a:bodyPr>
          <a:lstStyle/>
          <a:p>
            <a:pPr marL="0" marR="0">
              <a:spcBef>
                <a:spcPts val="0"/>
              </a:spcBef>
              <a:spcAft>
                <a:spcPts val="0"/>
              </a:spcAft>
            </a:pPr>
            <a:endParaRPr lang="en-US" dirty="0">
              <a:ea typeface="ＭＳ 明朝"/>
              <a:cs typeface="Times New Roman"/>
            </a:endParaRPr>
          </a:p>
          <a:p>
            <a:pPr marL="0" marR="0" indent="0">
              <a:spcBef>
                <a:spcPts val="0"/>
              </a:spcBef>
              <a:spcAft>
                <a:spcPts val="0"/>
              </a:spcAft>
              <a:buNone/>
            </a:pPr>
            <a:r>
              <a:rPr lang="en-US" b="1" dirty="0">
                <a:solidFill>
                  <a:srgbClr val="000090"/>
                </a:solidFill>
                <a:ea typeface="ＭＳ 明朝"/>
                <a:cs typeface="Times New Roman"/>
              </a:rPr>
              <a:t>This module: </a:t>
            </a:r>
          </a:p>
          <a:p>
            <a:pPr marL="0" marR="0">
              <a:spcBef>
                <a:spcPts val="0"/>
              </a:spcBef>
              <a:spcAft>
                <a:spcPts val="0"/>
              </a:spcAft>
            </a:pP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Reviews the selection of a GLOBE hydrology site </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Reviews the water sampling technique used in GLOBE hydrology protocols</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endParaRPr lang="en-US" dirty="0">
              <a:ea typeface="ＭＳ 明朝"/>
              <a:cs typeface="Times New Roman"/>
            </a:endParaRPr>
          </a:p>
          <a:p>
            <a:pPr marL="0" marR="0" indent="0">
              <a:spcBef>
                <a:spcPts val="0"/>
              </a:spcBef>
              <a:spcAft>
                <a:spcPts val="0"/>
              </a:spcAft>
              <a:buNone/>
            </a:pPr>
            <a:r>
              <a:rPr lang="en-US" b="1" dirty="0">
                <a:solidFill>
                  <a:srgbClr val="000090"/>
                </a:solidFill>
                <a:ea typeface="ＭＳ 明朝"/>
                <a:cs typeface="Times New Roman"/>
              </a:rPr>
              <a:t>Learning Objectives</a:t>
            </a:r>
          </a:p>
          <a:p>
            <a:pPr marL="0" marR="0" indent="0">
              <a:spcBef>
                <a:spcPts val="0"/>
              </a:spcBef>
              <a:spcAft>
                <a:spcPts val="0"/>
              </a:spcAft>
              <a:buNone/>
            </a:pPr>
            <a:endParaRPr lang="en-US" dirty="0">
              <a:ea typeface="ＭＳ 明朝"/>
              <a:cs typeface="Times New Roman"/>
            </a:endParaRPr>
          </a:p>
          <a:p>
            <a:pPr marL="0" marR="0" indent="0">
              <a:spcBef>
                <a:spcPts val="0"/>
              </a:spcBef>
              <a:spcAft>
                <a:spcPts val="0"/>
              </a:spcAft>
              <a:buNone/>
            </a:pPr>
            <a:r>
              <a:rPr lang="en-US" b="1" dirty="0">
                <a:solidFill>
                  <a:srgbClr val="000090"/>
                </a:solidFill>
                <a:ea typeface="ＭＳ 明朝"/>
                <a:cs typeface="Times New Roman"/>
              </a:rPr>
              <a:t>After completing this module, you will be able to:</a:t>
            </a:r>
          </a:p>
          <a:p>
            <a:pPr marL="0" marR="0">
              <a:spcBef>
                <a:spcPts val="0"/>
              </a:spcBef>
              <a:spcAft>
                <a:spcPts val="0"/>
              </a:spcAft>
            </a:pP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Define water pH and  explain how environmental variables result in different measurements</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Describe the importance of instrument calibration in the the collection of accurate data</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Conduct water pH measurements using a pH meter or pH paper</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Upload data to the GLOBE portal</a:t>
            </a:r>
            <a:endParaRPr lang="en-US"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Visualize data using GLOBE’s Visualization System </a:t>
            </a:r>
          </a:p>
          <a:p>
            <a:pPr marL="0" lvl="0" indent="0">
              <a:spcBef>
                <a:spcPts val="0"/>
              </a:spcBef>
              <a:buNone/>
              <a:tabLst>
                <a:tab pos="457200" algn="l"/>
              </a:tabLst>
            </a:pPr>
            <a:endParaRPr lang="en-US" b="1" i="1" dirty="0">
              <a:solidFill>
                <a:srgbClr val="000090"/>
              </a:solidFill>
              <a:ea typeface="ＭＳ 明朝"/>
              <a:cs typeface="Times New Roman"/>
            </a:endParaRPr>
          </a:p>
          <a:p>
            <a:pPr marL="0" lvl="0" indent="0">
              <a:spcBef>
                <a:spcPts val="0"/>
              </a:spcBef>
              <a:buNone/>
              <a:tabLst>
                <a:tab pos="457200" algn="l"/>
              </a:tabLst>
            </a:pPr>
            <a:r>
              <a:rPr lang="en-US" b="1" i="1" dirty="0">
                <a:solidFill>
                  <a:srgbClr val="000090"/>
                </a:solidFill>
                <a:ea typeface="ＭＳ 明朝"/>
                <a:cs typeface="Times New Roman"/>
              </a:rPr>
              <a:t>Estimated time needed to complete this module: 1.5 hours</a:t>
            </a:r>
            <a:endParaRPr lang="en-US" i="1" dirty="0">
              <a:ea typeface="ＭＳ 明朝"/>
              <a:cs typeface="Times New Roman"/>
            </a:endParaRPr>
          </a:p>
        </p:txBody>
      </p:sp>
    </p:spTree>
    <p:extLst>
      <p:ext uri="{BB962C8B-B14F-4D97-AF65-F5344CB8AC3E}">
        <p14:creationId xmlns:p14="http://schemas.microsoft.com/office/powerpoint/2010/main" val="1344318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19</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pPr>
              <a:spcAft>
                <a:spcPts val="600"/>
              </a:spcAft>
            </a:pPr>
            <a:r>
              <a:rPr lang="en-US" sz="2400" dirty="0">
                <a:solidFill>
                  <a:srgbClr val="000072"/>
                </a:solidFill>
              </a:rPr>
              <a:t>Prior Investigations Required: Electrical Conductivity</a:t>
            </a:r>
            <a:endParaRPr lang="en-US" sz="2400" dirty="0">
              <a:solidFill>
                <a:schemeClr val="tx2"/>
              </a:solidFill>
            </a:endParaRPr>
          </a:p>
        </p:txBody>
      </p:sp>
      <p:sp>
        <p:nvSpPr>
          <p:cNvPr id="7" name="Content Placeholder 6"/>
          <p:cNvSpPr>
            <a:spLocks noGrp="1"/>
          </p:cNvSpPr>
          <p:nvPr>
            <p:ph sz="half" idx="1"/>
          </p:nvPr>
        </p:nvSpPr>
        <p:spPr>
          <a:xfrm>
            <a:off x="1500767" y="1380228"/>
            <a:ext cx="7137833" cy="4351338"/>
          </a:xfrm>
        </p:spPr>
        <p:txBody>
          <a:bodyPr>
            <a:normAutofit lnSpcReduction="10000"/>
          </a:bodyPr>
          <a:lstStyle/>
          <a:p>
            <a:pPr marL="0" indent="0" algn="just">
              <a:buNone/>
            </a:pPr>
            <a:endParaRPr lang="en-US" dirty="0"/>
          </a:p>
          <a:p>
            <a:pPr marL="0" indent="0" algn="just">
              <a:buNone/>
            </a:pPr>
            <a:r>
              <a:rPr lang="en-US" dirty="0"/>
              <a:t>To obtain accurate pH measurement of your water sample,  the electrical conductivity of your sample must be at least 200 µS/cm. After completing the Electrical Conductivity Protocol, refer to your results and select the pH protocol that is appropriate. In this tutorial, we will review all of the protocols, so you can see the differences in procedure between them. You will see that if the Electrical Conductivity is less than 200 µS/cm, you will need to do an extra step, and add salt to the sample until it is at least 200 µS/cm.  This is true for both pH paper and pH meter methods.</a:t>
            </a:r>
          </a:p>
          <a:p>
            <a:pPr marL="0" indent="0" algn="just">
              <a:buNone/>
            </a:pPr>
            <a:endParaRPr lang="en-US" dirty="0"/>
          </a:p>
          <a:p>
            <a:pPr marL="0" indent="0">
              <a:buNone/>
            </a:pPr>
            <a:r>
              <a:rPr lang="en-US" dirty="0"/>
              <a:t>This slide set includes these protocols:</a:t>
            </a:r>
          </a:p>
          <a:p>
            <a:r>
              <a:rPr lang="en-US" b="1" dirty="0">
                <a:solidFill>
                  <a:srgbClr val="000072"/>
                </a:solidFill>
                <a:hlinkClick r:id="rId4"/>
              </a:rPr>
              <a:t>I.  Using pH Meter (electrical conductivity greater than 200 mS/cm)</a:t>
            </a:r>
            <a:endParaRPr lang="en-US" b="1" dirty="0">
              <a:solidFill>
                <a:srgbClr val="000072"/>
              </a:solidFill>
            </a:endParaRPr>
          </a:p>
          <a:p>
            <a:r>
              <a:rPr lang="en-US" b="1" dirty="0">
                <a:solidFill>
                  <a:srgbClr val="000072"/>
                </a:solidFill>
                <a:hlinkClick r:id="rId5"/>
              </a:rPr>
              <a:t>II. Using pH Meter (electrical conductivity less than 200 mS/cm)</a:t>
            </a:r>
            <a:endParaRPr lang="en-US" b="1" dirty="0">
              <a:solidFill>
                <a:srgbClr val="000072"/>
              </a:solidFill>
            </a:endParaRPr>
          </a:p>
          <a:p>
            <a:r>
              <a:rPr lang="en-US" b="1" dirty="0">
                <a:solidFill>
                  <a:srgbClr val="000072"/>
                </a:solidFill>
                <a:hlinkClick r:id="rId6"/>
              </a:rPr>
              <a:t>III.  Using pH Paper (electrical conductivity greater than 200 µS/cm)</a:t>
            </a:r>
            <a:endParaRPr lang="en-US" b="1" dirty="0">
              <a:solidFill>
                <a:srgbClr val="000072"/>
              </a:solidFill>
            </a:endParaRPr>
          </a:p>
          <a:p>
            <a:r>
              <a:rPr lang="en-US" b="1" dirty="0">
                <a:solidFill>
                  <a:srgbClr val="000072"/>
                </a:solidFill>
                <a:hlinkClick r:id="rId7"/>
              </a:rPr>
              <a:t>IV. Using pH Paper (electrical conductivity less than 200 </a:t>
            </a:r>
            <a:r>
              <a:rPr lang="en-US" b="1" dirty="0" err="1">
                <a:solidFill>
                  <a:srgbClr val="000072"/>
                </a:solidFill>
                <a:hlinkClick r:id="rId7"/>
              </a:rPr>
              <a:t>mS</a:t>
            </a:r>
            <a:r>
              <a:rPr lang="en-US" b="1" dirty="0">
                <a:solidFill>
                  <a:srgbClr val="000072"/>
                </a:solidFill>
                <a:hlinkClick r:id="rId7"/>
              </a:rPr>
              <a:t>/cm)</a:t>
            </a:r>
            <a:endParaRPr lang="en-US" b="1" dirty="0">
              <a:solidFill>
                <a:srgbClr val="000072"/>
              </a:solidFill>
            </a:endParaRPr>
          </a:p>
          <a:p>
            <a:endParaRPr lang="en-US" b="1" dirty="0">
              <a:solidFill>
                <a:srgbClr val="000072"/>
              </a:solidFill>
            </a:endParaRPr>
          </a:p>
          <a:p>
            <a:endParaRPr lang="en-US" dirty="0"/>
          </a:p>
        </p:txBody>
      </p:sp>
    </p:spTree>
    <p:extLst>
      <p:ext uri="{BB962C8B-B14F-4D97-AF65-F5344CB8AC3E}">
        <p14:creationId xmlns:p14="http://schemas.microsoft.com/office/powerpoint/2010/main" val="136893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20</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36062" y="831453"/>
            <a:ext cx="7886700" cy="994172"/>
          </a:xfrm>
        </p:spPr>
        <p:txBody>
          <a:bodyPr>
            <a:normAutofit/>
          </a:bodyPr>
          <a:lstStyle/>
          <a:p>
            <a:pPr>
              <a:spcAft>
                <a:spcPts val="600"/>
              </a:spcAft>
            </a:pPr>
            <a:r>
              <a:rPr lang="en-US" sz="2400" dirty="0">
                <a:solidFill>
                  <a:srgbClr val="000072"/>
                </a:solidFill>
              </a:rPr>
              <a:t>pH Protocol: What do you need to start? </a:t>
            </a:r>
            <a:endParaRPr lang="en-US" sz="2400" dirty="0">
              <a:solidFill>
                <a:schemeClr val="tx2"/>
              </a:solidFill>
            </a:endParaRPr>
          </a:p>
        </p:txBody>
      </p:sp>
      <p:sp>
        <p:nvSpPr>
          <p:cNvPr id="7" name="Content Placeholder 6"/>
          <p:cNvSpPr>
            <a:spLocks noGrp="1"/>
          </p:cNvSpPr>
          <p:nvPr>
            <p:ph sz="half" idx="1"/>
          </p:nvPr>
        </p:nvSpPr>
        <p:spPr>
          <a:xfrm>
            <a:off x="1500767" y="1717277"/>
            <a:ext cx="7137833" cy="4845447"/>
          </a:xfrm>
        </p:spPr>
        <p:txBody>
          <a:bodyPr>
            <a:normAutofit fontScale="92500" lnSpcReduction="20000"/>
          </a:bodyPr>
          <a:lstStyle/>
          <a:p>
            <a:pPr marL="0" indent="0">
              <a:spcBef>
                <a:spcPct val="20000"/>
              </a:spcBef>
              <a:buNone/>
              <a:defRPr/>
            </a:pPr>
            <a:r>
              <a:rPr lang="en-US" b="1" dirty="0">
                <a:solidFill>
                  <a:srgbClr val="22346F"/>
                </a:solidFill>
              </a:rPr>
              <a:t>When		Suggested Frequency: Weekly</a:t>
            </a:r>
          </a:p>
          <a:p>
            <a:pPr marL="0" indent="0">
              <a:spcBef>
                <a:spcPct val="20000"/>
              </a:spcBef>
              <a:buNone/>
              <a:defRPr/>
            </a:pPr>
            <a:r>
              <a:rPr lang="en-US" b="1" dirty="0">
                <a:solidFill>
                  <a:srgbClr val="22346F"/>
                </a:solidFill>
              </a:rPr>
              <a:t>Where		Hydrosphere Study Site	</a:t>
            </a:r>
          </a:p>
          <a:p>
            <a:pPr marL="0" indent="0">
              <a:spcBef>
                <a:spcPct val="20000"/>
              </a:spcBef>
              <a:buNone/>
              <a:defRPr/>
            </a:pPr>
            <a:r>
              <a:rPr lang="en-US" b="1" dirty="0">
                <a:solidFill>
                  <a:srgbClr val="22346F"/>
                </a:solidFill>
              </a:rPr>
              <a:t>Time Needed	10 minutes</a:t>
            </a:r>
          </a:p>
          <a:p>
            <a:pPr marL="0" indent="0">
              <a:spcBef>
                <a:spcPct val="20000"/>
              </a:spcBef>
              <a:buNone/>
              <a:defRPr/>
            </a:pPr>
            <a:r>
              <a:rPr lang="en-US" b="1" dirty="0">
                <a:solidFill>
                  <a:srgbClr val="22346F"/>
                </a:solidFill>
              </a:rPr>
              <a:t>Prerequisites	Site Definition (can be done at the same time)</a:t>
            </a:r>
          </a:p>
          <a:p>
            <a:pPr marL="0" indent="0">
              <a:spcBef>
                <a:spcPct val="20000"/>
              </a:spcBef>
              <a:buNone/>
              <a:defRPr/>
            </a:pPr>
            <a:r>
              <a:rPr lang="en-US" b="1" dirty="0">
                <a:solidFill>
                  <a:srgbClr val="22346F"/>
                </a:solidFill>
              </a:rPr>
              <a:t>Key Instruments	pH meter, pH paper, Electrical Conductivity meter</a:t>
            </a:r>
          </a:p>
          <a:p>
            <a:pPr marL="0" indent="0">
              <a:spcBef>
                <a:spcPct val="20000"/>
              </a:spcBef>
              <a:buNone/>
              <a:defRPr/>
            </a:pPr>
            <a:r>
              <a:rPr lang="en-US" b="1" dirty="0">
                <a:solidFill>
                  <a:srgbClr val="22346F"/>
                </a:solidFill>
              </a:rPr>
              <a:t>Skill Levels	All	</a:t>
            </a:r>
          </a:p>
          <a:p>
            <a:pPr marL="0" indent="0" algn="just">
              <a:buNone/>
            </a:pPr>
            <a:endParaRPr lang="en-US" dirty="0"/>
          </a:p>
          <a:p>
            <a:pPr marL="0" indent="0">
              <a:buNone/>
            </a:pPr>
            <a:r>
              <a:rPr lang="en-US" b="1" dirty="0">
                <a:solidFill>
                  <a:srgbClr val="000072"/>
                </a:solidFill>
              </a:rPr>
              <a:t>Assemble Necessary Documents:</a:t>
            </a:r>
          </a:p>
          <a:p>
            <a:r>
              <a:rPr lang="en-US" b="1" dirty="0">
                <a:solidFill>
                  <a:srgbClr val="000072"/>
                </a:solidFill>
                <a:hlinkClick r:id="rId4"/>
              </a:rPr>
              <a:t>Hydrosphere Investigation Data Sheet</a:t>
            </a:r>
            <a:endParaRPr lang="en-US" b="1" dirty="0">
              <a:solidFill>
                <a:srgbClr val="000072"/>
              </a:solidFill>
            </a:endParaRPr>
          </a:p>
          <a:p>
            <a:r>
              <a:rPr lang="en-US" b="1" dirty="0">
                <a:solidFill>
                  <a:srgbClr val="000072"/>
                </a:solidFill>
                <a:hlinkClick r:id="rId5"/>
              </a:rPr>
              <a:t>Electrical Conductivity Field Guide</a:t>
            </a:r>
            <a:endParaRPr lang="en-US" b="1" dirty="0">
              <a:solidFill>
                <a:srgbClr val="000072"/>
              </a:solidFill>
            </a:endParaRPr>
          </a:p>
          <a:p>
            <a:r>
              <a:rPr lang="en-US" b="1" dirty="0">
                <a:hlinkClick r:id="rId6"/>
              </a:rPr>
              <a:t>Using A pH Meter (Electrical Conductivity Greater than 200 </a:t>
            </a:r>
            <a:r>
              <a:rPr lang="en-US" b="1" dirty="0" err="1">
                <a:hlinkClick r:id="rId6"/>
              </a:rPr>
              <a:t>mS</a:t>
            </a:r>
            <a:r>
              <a:rPr lang="en-US" b="1" dirty="0">
                <a:hlinkClick r:id="rId6"/>
              </a:rPr>
              <a:t>-cm) Field Guide (pdf)</a:t>
            </a:r>
            <a:endParaRPr lang="en-US" b="1" dirty="0">
              <a:solidFill>
                <a:srgbClr val="000072"/>
              </a:solidFill>
            </a:endParaRPr>
          </a:p>
          <a:p>
            <a:r>
              <a:rPr lang="en-US" b="1" dirty="0">
                <a:hlinkClick r:id="rId7"/>
              </a:rPr>
              <a:t>Using A pH Meter (Electrical Conductivity Less than 200 </a:t>
            </a:r>
            <a:r>
              <a:rPr lang="en-US" b="1" dirty="0" err="1">
                <a:hlinkClick r:id="rId7"/>
              </a:rPr>
              <a:t>mS</a:t>
            </a:r>
            <a:r>
              <a:rPr lang="en-US" b="1" dirty="0">
                <a:hlinkClick r:id="rId7"/>
              </a:rPr>
              <a:t>-cm) Field Guide (pdf)</a:t>
            </a:r>
            <a:r>
              <a:rPr lang="en-US" b="1" dirty="0"/>
              <a:t> </a:t>
            </a:r>
          </a:p>
          <a:p>
            <a:r>
              <a:rPr lang="en-US" b="1" dirty="0">
                <a:hlinkClick r:id="rId8"/>
              </a:rPr>
              <a:t>Using pH Paper (Electrical Conductivity Greater than 200 </a:t>
            </a:r>
            <a:r>
              <a:rPr lang="en-US" b="1" dirty="0" err="1">
                <a:hlinkClick r:id="rId8"/>
              </a:rPr>
              <a:t>mS</a:t>
            </a:r>
            <a:r>
              <a:rPr lang="en-US" b="1" dirty="0">
                <a:hlinkClick r:id="rId8"/>
              </a:rPr>
              <a:t>-cm) Field Guide (pdf)</a:t>
            </a:r>
            <a:r>
              <a:rPr lang="en-US" b="1" dirty="0"/>
              <a:t> </a:t>
            </a:r>
          </a:p>
          <a:p>
            <a:r>
              <a:rPr lang="en-US" b="1" dirty="0">
                <a:hlinkClick r:id="rId9"/>
              </a:rPr>
              <a:t>Using pH Paper (Electrical Conductivity Less than 200 </a:t>
            </a:r>
            <a:r>
              <a:rPr lang="en-US" b="1" dirty="0" err="1">
                <a:hlinkClick r:id="rId9"/>
              </a:rPr>
              <a:t>mS</a:t>
            </a:r>
            <a:r>
              <a:rPr lang="en-US" b="1" dirty="0">
                <a:hlinkClick r:id="rId9"/>
              </a:rPr>
              <a:t>-cm) Field Guide (pdf)</a:t>
            </a:r>
            <a:endParaRPr lang="en-US" b="1" dirty="0"/>
          </a:p>
          <a:p>
            <a:endParaRPr lang="en-US" b="1" dirty="0">
              <a:solidFill>
                <a:srgbClr val="000072"/>
              </a:solidFill>
            </a:endParaRPr>
          </a:p>
          <a:p>
            <a:endParaRPr lang="en-US" b="1" dirty="0">
              <a:solidFill>
                <a:srgbClr val="000072"/>
              </a:solidFill>
            </a:endParaRPr>
          </a:p>
          <a:p>
            <a:endParaRPr lang="en-US" dirty="0"/>
          </a:p>
        </p:txBody>
      </p:sp>
    </p:spTree>
    <p:extLst>
      <p:ext uri="{BB962C8B-B14F-4D97-AF65-F5344CB8AC3E}">
        <p14:creationId xmlns:p14="http://schemas.microsoft.com/office/powerpoint/2010/main" val="141492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21</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692305"/>
            <a:ext cx="7886700" cy="994172"/>
          </a:xfrm>
        </p:spPr>
        <p:txBody>
          <a:bodyPr>
            <a:normAutofit/>
          </a:bodyPr>
          <a:lstStyle/>
          <a:p>
            <a:r>
              <a:rPr lang="en-US" sz="2400" dirty="0">
                <a:solidFill>
                  <a:srgbClr val="000072"/>
                </a:solidFill>
              </a:rPr>
              <a:t>Sources for Equipment You Need for the Water pH Protocol</a:t>
            </a:r>
            <a:endParaRPr lang="en-US" sz="2400" dirty="0">
              <a:solidFill>
                <a:srgbClr val="055000"/>
              </a:solidFill>
            </a:endParaRPr>
          </a:p>
        </p:txBody>
      </p:sp>
      <p:sp>
        <p:nvSpPr>
          <p:cNvPr id="7" name="Content Placeholder 6"/>
          <p:cNvSpPr>
            <a:spLocks noGrp="1"/>
          </p:cNvSpPr>
          <p:nvPr>
            <p:ph sz="half" idx="1"/>
          </p:nvPr>
        </p:nvSpPr>
        <p:spPr>
          <a:xfrm>
            <a:off x="1441132" y="1442710"/>
            <a:ext cx="4880155" cy="4259636"/>
          </a:xfrm>
        </p:spPr>
        <p:txBody>
          <a:bodyPr>
            <a:normAutofit/>
          </a:bodyPr>
          <a:lstStyle/>
          <a:p>
            <a:pPr marL="0" indent="0" algn="just">
              <a:buNone/>
            </a:pPr>
            <a:endParaRPr lang="nl-NL" dirty="0"/>
          </a:p>
          <a:p>
            <a:pPr marL="0" indent="0" algn="just">
              <a:buNone/>
            </a:pPr>
            <a:r>
              <a:rPr lang="en-US" dirty="0"/>
              <a:t>The following resources summarize the measurements associated with each protocol, associated skill level, scientific specifications for the instruments, and how to access the equipment you need (purchase, build, or download). </a:t>
            </a:r>
          </a:p>
          <a:p>
            <a:endParaRPr lang="en-US" dirty="0"/>
          </a:p>
        </p:txBody>
      </p:sp>
      <p:sp>
        <p:nvSpPr>
          <p:cNvPr id="12" name="Content Placeholder 6"/>
          <p:cNvSpPr txBox="1">
            <a:spLocks/>
          </p:cNvSpPr>
          <p:nvPr/>
        </p:nvSpPr>
        <p:spPr>
          <a:xfrm>
            <a:off x="1257300" y="4686299"/>
            <a:ext cx="7483793" cy="1752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nl-NL" dirty="0"/>
          </a:p>
          <a:p>
            <a:r>
              <a:rPr lang="nl-NL" b="1" dirty="0">
                <a:hlinkClick r:id="rId4"/>
              </a:rPr>
              <a:t>Where to find specifications for instruments used in GLOBE investigations</a:t>
            </a:r>
            <a:endParaRPr lang="nl-NL" b="1" dirty="0"/>
          </a:p>
          <a:p>
            <a:r>
              <a:rPr lang="nl-NL" b="1" dirty="0">
                <a:hlinkClick r:id="rId5"/>
              </a:rPr>
              <a:t>Where to find scientific instruments used in GLOBE investigations </a:t>
            </a:r>
            <a:endParaRPr lang="nl-NL" b="1" dirty="0"/>
          </a:p>
          <a:p>
            <a:endParaRPr lang="en-US" dirty="0"/>
          </a:p>
        </p:txBody>
      </p:sp>
      <p:pic>
        <p:nvPicPr>
          <p:cNvPr id="9" name="Content Placeholder 8" descr="Screen Shot  of the GLOBE Teacher's Guide Toolkit."/>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791986">
            <a:off x="6545437" y="2090260"/>
            <a:ext cx="1685726" cy="2158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98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22</a:t>
            </a:fld>
            <a:endParaRPr lang="en-US" dirty="0"/>
          </a:p>
        </p:txBody>
      </p:sp>
      <p:pic>
        <p:nvPicPr>
          <p:cNvPr id="8" name="Picture 7"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493593" y="833977"/>
            <a:ext cx="7886700" cy="994172"/>
          </a:xfrm>
        </p:spPr>
        <p:txBody>
          <a:bodyPr>
            <a:normAutofit/>
          </a:bodyPr>
          <a:lstStyle/>
          <a:p>
            <a:r>
              <a:rPr lang="en-US" sz="2400" dirty="0"/>
              <a:t>Start your Field and Lab work with Safety Steps</a:t>
            </a:r>
            <a:endParaRPr lang="en-US" sz="2400" dirty="0">
              <a:solidFill>
                <a:srgbClr val="000072"/>
              </a:solidFill>
            </a:endParaRPr>
          </a:p>
        </p:txBody>
      </p:sp>
      <p:sp>
        <p:nvSpPr>
          <p:cNvPr id="7" name="Content Placeholder 6"/>
          <p:cNvSpPr>
            <a:spLocks noGrp="1"/>
          </p:cNvSpPr>
          <p:nvPr>
            <p:ph sz="half" idx="1"/>
          </p:nvPr>
        </p:nvSpPr>
        <p:spPr>
          <a:xfrm>
            <a:off x="1500767" y="1860153"/>
            <a:ext cx="7137833" cy="4259636"/>
          </a:xfrm>
        </p:spPr>
        <p:txBody>
          <a:bodyPr>
            <a:normAutofit/>
          </a:bodyPr>
          <a:lstStyle/>
          <a:p>
            <a:pPr marL="0" lvl="0" indent="0" algn="just">
              <a:buNone/>
            </a:pPr>
            <a:r>
              <a:rPr lang="en-US" dirty="0"/>
              <a:t>Safety is important when conducting the Hydrosphere protocols.  While you will need to use your judgment in selecting only hydrosphere study sites that are safe to access and sample, additional precautions are needed.</a:t>
            </a:r>
          </a:p>
          <a:p>
            <a:pPr marL="0" lvl="0" indent="0" algn="just">
              <a:buNone/>
            </a:pPr>
            <a:endParaRPr lang="en-US" dirty="0"/>
          </a:p>
          <a:p>
            <a:pPr marL="0" lvl="0" indent="0" algn="just">
              <a:buNone/>
            </a:pPr>
            <a:r>
              <a:rPr lang="en-US" dirty="0"/>
              <a:t>Students should wear protective gloves and goggles when handling water samples and chemicals to avoid danger from splashes.</a:t>
            </a:r>
          </a:p>
          <a:p>
            <a:pPr marL="0" lvl="0" indent="0" algn="just">
              <a:buNone/>
            </a:pPr>
            <a:endParaRPr lang="en-US" dirty="0"/>
          </a:p>
          <a:p>
            <a:pPr marL="0" lvl="0" indent="0" algn="just">
              <a:buNone/>
            </a:pPr>
            <a:r>
              <a:rPr lang="en-US" dirty="0"/>
              <a:t>When doing GLOBE Hydrosphere Protocols, it is important to protect students from exposure to biting mosquitoes. Ask your students to wear clothes that cover the body so there is little bite area exposed. It is also advisable to apply insect repellent if you are sampling during the mosquito breeding season. </a:t>
            </a:r>
          </a:p>
          <a:p>
            <a:pPr marL="0" indent="0" algn="just">
              <a:spcBef>
                <a:spcPct val="20000"/>
              </a:spcBef>
              <a:buNone/>
              <a:defRPr/>
            </a:pPr>
            <a:r>
              <a:rPr lang="en-US" b="1" dirty="0">
                <a:solidFill>
                  <a:srgbClr val="22346F"/>
                </a:solidFill>
              </a:rPr>
              <a:t>	</a:t>
            </a:r>
          </a:p>
        </p:txBody>
      </p:sp>
      <p:pic>
        <p:nvPicPr>
          <p:cNvPr id="10" name="Content Placeholder 2" descr="Safety icon: Be sure that students wear globes and goggle during your investigations"/>
          <p:cNvPicPr>
            <a:picLocks noGrp="1" noChangeAspect="1"/>
          </p:cNvPicPr>
          <p:nvPr>
            <p:ph sz="half" idx="2"/>
          </p:nvPr>
        </p:nvPicPr>
        <p:blipFill>
          <a:blip r:embed="rId4"/>
          <a:stretch>
            <a:fillRect/>
          </a:stretch>
        </p:blipFill>
        <p:spPr>
          <a:xfrm>
            <a:off x="1489750" y="5713394"/>
            <a:ext cx="7654250" cy="1144087"/>
          </a:xfrm>
          <a:prstGeom prst="rect">
            <a:avLst/>
          </a:prstGeom>
        </p:spPr>
      </p:pic>
    </p:spTree>
    <p:extLst>
      <p:ext uri="{BB962C8B-B14F-4D97-AF65-F5344CB8AC3E}">
        <p14:creationId xmlns:p14="http://schemas.microsoft.com/office/powerpoint/2010/main" val="1304381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23</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819979" y="3006179"/>
            <a:ext cx="7886700" cy="994172"/>
          </a:xfrm>
        </p:spPr>
        <p:txBody>
          <a:bodyPr>
            <a:normAutofit/>
          </a:bodyPr>
          <a:lstStyle/>
          <a:p>
            <a:pPr algn="ctr"/>
            <a:r>
              <a:rPr lang="en-US" dirty="0">
                <a:solidFill>
                  <a:srgbClr val="000072"/>
                </a:solidFill>
              </a:rPr>
              <a:t> I. pH Water Protocol using  </a:t>
            </a:r>
            <a:r>
              <a:rPr lang="en-US" dirty="0">
                <a:solidFill>
                  <a:srgbClr val="FF0000"/>
                </a:solidFill>
              </a:rPr>
              <a:t>a pH Meter</a:t>
            </a:r>
            <a:r>
              <a:rPr lang="en-US" dirty="0">
                <a:solidFill>
                  <a:srgbClr val="000072"/>
                </a:solidFill>
              </a:rPr>
              <a:t>: </a:t>
            </a:r>
            <a:br>
              <a:rPr lang="en-US" dirty="0">
                <a:solidFill>
                  <a:srgbClr val="000072"/>
                </a:solidFill>
              </a:rPr>
            </a:br>
            <a:r>
              <a:rPr lang="en-US" dirty="0">
                <a:solidFill>
                  <a:srgbClr val="000072"/>
                </a:solidFill>
              </a:rPr>
              <a:t>Electrical Conductivity </a:t>
            </a:r>
            <a:r>
              <a:rPr lang="en-US" dirty="0">
                <a:solidFill>
                  <a:srgbClr val="FF0000"/>
                </a:solidFill>
              </a:rPr>
              <a:t>Greater </a:t>
            </a:r>
            <a:r>
              <a:rPr lang="en-US" dirty="0">
                <a:solidFill>
                  <a:srgbClr val="000072"/>
                </a:solidFill>
              </a:rPr>
              <a:t>than 200 </a:t>
            </a:r>
            <a:r>
              <a:rPr lang="en-US" dirty="0"/>
              <a:t>µS/cm</a:t>
            </a:r>
            <a:endParaRPr lang="en-US" dirty="0">
              <a:solidFill>
                <a:srgbClr val="000072"/>
              </a:solidFill>
            </a:endParaRPr>
          </a:p>
        </p:txBody>
      </p:sp>
    </p:spTree>
    <p:extLst>
      <p:ext uri="{BB962C8B-B14F-4D97-AF65-F5344CB8AC3E}">
        <p14:creationId xmlns:p14="http://schemas.microsoft.com/office/powerpoint/2010/main" val="145070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24</a:t>
            </a:fld>
            <a:endParaRPr lang="en-US" dirty="0"/>
          </a:p>
        </p:txBody>
      </p:sp>
      <p:pic>
        <p:nvPicPr>
          <p:cNvPr id="7" name="Picture 6" descr="Banner Hydroshere: Water pH"/>
          <p:cNvPicPr>
            <a:picLocks noChangeAspect="1"/>
          </p:cNvPicPr>
          <p:nvPr/>
        </p:nvPicPr>
        <p:blipFill>
          <a:blip r:embed="rId3"/>
          <a:stretch>
            <a:fillRect/>
          </a:stretch>
        </p:blipFill>
        <p:spPr>
          <a:xfrm>
            <a:off x="1199834" y="-29404"/>
            <a:ext cx="7944166" cy="1003339"/>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974655"/>
            <a:ext cx="7886700" cy="1325563"/>
          </a:xfrm>
        </p:spPr>
        <p:txBody>
          <a:bodyPr/>
          <a:lstStyle/>
          <a:p>
            <a:r>
              <a:rPr lang="en-US" dirty="0">
                <a:solidFill>
                  <a:srgbClr val="000072"/>
                </a:solidFill>
              </a:rPr>
              <a:t>I. pH Water Protocol using  </a:t>
            </a:r>
            <a:r>
              <a:rPr lang="en-US" dirty="0">
                <a:solidFill>
                  <a:srgbClr val="FF0000"/>
                </a:solidFill>
              </a:rPr>
              <a:t>a pH Meter</a:t>
            </a:r>
            <a:r>
              <a:rPr lang="en-US" dirty="0">
                <a:solidFill>
                  <a:srgbClr val="000072"/>
                </a:solidFill>
              </a:rPr>
              <a:t>: Electrical Conductivity </a:t>
            </a:r>
            <a:r>
              <a:rPr lang="en-US" dirty="0">
                <a:solidFill>
                  <a:srgbClr val="FF0000"/>
                </a:solidFill>
              </a:rPr>
              <a:t>Greater </a:t>
            </a:r>
            <a:r>
              <a:rPr lang="en-US" dirty="0">
                <a:solidFill>
                  <a:srgbClr val="000072"/>
                </a:solidFill>
              </a:rPr>
              <a:t>than 200 </a:t>
            </a:r>
            <a:r>
              <a:rPr lang="en-US" dirty="0"/>
              <a:t>µS/cm</a:t>
            </a:r>
            <a:r>
              <a:rPr lang="en-US" dirty="0">
                <a:solidFill>
                  <a:srgbClr val="000072"/>
                </a:solidFill>
              </a:rPr>
              <a:t> (1/4)</a:t>
            </a:r>
            <a:br>
              <a:rPr lang="en-US" dirty="0">
                <a:solidFill>
                  <a:srgbClr val="FF0000"/>
                </a:solidFill>
              </a:rPr>
            </a:br>
            <a:endParaRPr lang="en-US" dirty="0"/>
          </a:p>
        </p:txBody>
      </p:sp>
      <p:sp>
        <p:nvSpPr>
          <p:cNvPr id="4" name="Content Placeholder 3"/>
          <p:cNvSpPr>
            <a:spLocks noGrp="1"/>
          </p:cNvSpPr>
          <p:nvPr>
            <p:ph sz="half" idx="2"/>
          </p:nvPr>
        </p:nvSpPr>
        <p:spPr>
          <a:xfrm>
            <a:off x="1257299" y="1979434"/>
            <a:ext cx="7190961" cy="4351338"/>
          </a:xfrm>
        </p:spPr>
        <p:txBody>
          <a:bodyPr>
            <a:normAutofit/>
          </a:bodyPr>
          <a:lstStyle/>
          <a:p>
            <a:pPr marL="0" indent="0">
              <a:buNone/>
            </a:pPr>
            <a:r>
              <a:rPr lang="en-US" sz="1800" dirty="0"/>
              <a:t>If your study site is brackish or the Ocean, you can assume that the Electrical Conductivity is greater than 200 µS/cm.  </a:t>
            </a:r>
          </a:p>
          <a:p>
            <a:r>
              <a:rPr lang="en-US" sz="1800" b="1" dirty="0">
                <a:solidFill>
                  <a:srgbClr val="000072"/>
                </a:solidFill>
              </a:rPr>
              <a:t>Assemble Water pH Equipment</a:t>
            </a:r>
          </a:p>
          <a:p>
            <a:pPr marL="285750" indent="-285750">
              <a:buFont typeface="Arial"/>
              <a:buChar char="•"/>
            </a:pPr>
            <a:r>
              <a:rPr lang="en-US" sz="1800" dirty="0"/>
              <a:t>pH meter</a:t>
            </a:r>
          </a:p>
          <a:p>
            <a:pPr marL="285750" indent="-285750">
              <a:buFont typeface="Arial"/>
              <a:buChar char="•"/>
            </a:pPr>
            <a:r>
              <a:rPr lang="en-US" sz="1800" dirty="0"/>
              <a:t>100-ml beaker</a:t>
            </a:r>
          </a:p>
          <a:p>
            <a:pPr marL="285750" indent="-285750">
              <a:buFont typeface="Arial"/>
              <a:buChar char="•"/>
            </a:pPr>
            <a:r>
              <a:rPr lang="en-US" sz="1800" dirty="0"/>
              <a:t>Protective gloves</a:t>
            </a:r>
          </a:p>
          <a:p>
            <a:pPr marL="285750" indent="-285750">
              <a:buFont typeface="Arial"/>
              <a:buChar char="•"/>
            </a:pPr>
            <a:r>
              <a:rPr lang="en-US" sz="1800" dirty="0"/>
              <a:t>Pen or Pencil</a:t>
            </a:r>
          </a:p>
          <a:p>
            <a:pPr marL="285750" indent="-285750">
              <a:buFont typeface="Arial"/>
              <a:buChar char="•"/>
            </a:pPr>
            <a:r>
              <a:rPr lang="en-US" sz="1800" dirty="0"/>
              <a:t>Distilled water in wash bottle</a:t>
            </a:r>
          </a:p>
          <a:p>
            <a:pPr marL="285750" indent="-285750">
              <a:buFont typeface="Arial"/>
              <a:buChar char="•"/>
            </a:pPr>
            <a:r>
              <a:rPr lang="en-US" sz="1800" dirty="0"/>
              <a:t>Clean paper towels or tissue</a:t>
            </a:r>
          </a:p>
          <a:p>
            <a:pPr marL="0" indent="0">
              <a:buNone/>
            </a:pPr>
            <a:endParaRPr lang="en-US" sz="1800" dirty="0"/>
          </a:p>
          <a:p>
            <a:r>
              <a:rPr lang="en-US" sz="1900" b="1" dirty="0">
                <a:solidFill>
                  <a:srgbClr val="000072"/>
                </a:solidFill>
                <a:hlinkClick r:id="rId5"/>
              </a:rPr>
              <a:t>pH Water Protocol using  a pH Meter: Electrical Conductivity Greater than 200 µS/cm</a:t>
            </a:r>
            <a:endParaRPr lang="en-US" dirty="0"/>
          </a:p>
        </p:txBody>
      </p:sp>
      <p:pic>
        <p:nvPicPr>
          <p:cNvPr id="5" name="Content Placeholder 4" descr="Illustration of EC meter in Beake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006789" y="2810342"/>
            <a:ext cx="1254192" cy="2198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68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llustration of pH meter with cap off, wash bottle and paper towels or tissue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38121" y="1979434"/>
            <a:ext cx="2286000" cy="3750816"/>
          </a:xfrm>
        </p:spPr>
      </p:pic>
      <p:sp>
        <p:nvSpPr>
          <p:cNvPr id="3" name="Slide Number Placeholder 2"/>
          <p:cNvSpPr>
            <a:spLocks noGrp="1"/>
          </p:cNvSpPr>
          <p:nvPr>
            <p:ph type="sldNum" sz="quarter" idx="12"/>
          </p:nvPr>
        </p:nvSpPr>
        <p:spPr/>
        <p:txBody>
          <a:bodyPr/>
          <a:lstStyle/>
          <a:p>
            <a:fld id="{F3C853C0-5094-3644-A796-5F2FF3FF3E7C}" type="slidenum">
              <a:rPr lang="en-US" smtClean="0"/>
              <a:t>25</a:t>
            </a:fld>
            <a:endParaRPr lang="en-US" dirty="0"/>
          </a:p>
        </p:txBody>
      </p:sp>
      <p:pic>
        <p:nvPicPr>
          <p:cNvPr id="7" name="Picture 6" descr="Banner Hydroshere: Water pH"/>
          <p:cNvPicPr>
            <a:picLocks noChangeAspect="1"/>
          </p:cNvPicPr>
          <p:nvPr/>
        </p:nvPicPr>
        <p:blipFill>
          <a:blip r:embed="rId3"/>
          <a:stretch>
            <a:fillRect/>
          </a:stretch>
        </p:blipFill>
        <p:spPr>
          <a:xfrm>
            <a:off x="1199834" y="-29404"/>
            <a:ext cx="7944166" cy="1003339"/>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974655"/>
            <a:ext cx="7886700" cy="1325563"/>
          </a:xfrm>
        </p:spPr>
        <p:txBody>
          <a:bodyPr/>
          <a:lstStyle/>
          <a:p>
            <a:r>
              <a:rPr lang="en-US" dirty="0">
                <a:solidFill>
                  <a:srgbClr val="000072"/>
                </a:solidFill>
              </a:rPr>
              <a:t>I. pH Water Protocol using  </a:t>
            </a:r>
            <a:r>
              <a:rPr lang="en-US" dirty="0">
                <a:solidFill>
                  <a:srgbClr val="FF0000"/>
                </a:solidFill>
              </a:rPr>
              <a:t>a pH Meter</a:t>
            </a:r>
            <a:r>
              <a:rPr lang="en-US" dirty="0">
                <a:solidFill>
                  <a:srgbClr val="000072"/>
                </a:solidFill>
              </a:rPr>
              <a:t>: Electrical Conductivity </a:t>
            </a:r>
            <a:r>
              <a:rPr lang="en-US" dirty="0">
                <a:solidFill>
                  <a:srgbClr val="FF0000"/>
                </a:solidFill>
              </a:rPr>
              <a:t>Greater </a:t>
            </a:r>
            <a:r>
              <a:rPr lang="en-US" dirty="0">
                <a:solidFill>
                  <a:srgbClr val="000072"/>
                </a:solidFill>
              </a:rPr>
              <a:t>than 200 </a:t>
            </a:r>
            <a:r>
              <a:rPr lang="en-US" dirty="0"/>
              <a:t>µS/cm</a:t>
            </a:r>
            <a:r>
              <a:rPr lang="en-US" dirty="0">
                <a:solidFill>
                  <a:srgbClr val="000072"/>
                </a:solidFill>
              </a:rPr>
              <a:t> (2/4)</a:t>
            </a:r>
            <a:br>
              <a:rPr lang="en-US" dirty="0">
                <a:solidFill>
                  <a:srgbClr val="FF0000"/>
                </a:solidFill>
              </a:rPr>
            </a:br>
            <a:endParaRPr lang="en-US" dirty="0"/>
          </a:p>
        </p:txBody>
      </p:sp>
      <p:sp>
        <p:nvSpPr>
          <p:cNvPr id="4" name="Content Placeholder 3"/>
          <p:cNvSpPr>
            <a:spLocks noGrp="1"/>
          </p:cNvSpPr>
          <p:nvPr>
            <p:ph sz="half" idx="2"/>
          </p:nvPr>
        </p:nvSpPr>
        <p:spPr>
          <a:xfrm>
            <a:off x="1257299" y="1979434"/>
            <a:ext cx="5739849" cy="4351338"/>
          </a:xfrm>
        </p:spPr>
        <p:txBody>
          <a:bodyPr>
            <a:normAutofit fontScale="92500" lnSpcReduction="10000"/>
          </a:bodyPr>
          <a:lstStyle/>
          <a:p>
            <a:pPr marL="0" indent="0">
              <a:buNone/>
            </a:pPr>
            <a:r>
              <a:rPr lang="en-US" sz="1800" dirty="0">
                <a:solidFill>
                  <a:srgbClr val="000000"/>
                </a:solidFill>
              </a:rPr>
              <a:t>1. Fill in the top part of the Hydrosphere Investigation. In the</a:t>
            </a:r>
          </a:p>
          <a:p>
            <a:pPr marL="0" indent="0">
              <a:buNone/>
            </a:pPr>
            <a:r>
              <a:rPr lang="en-US" sz="1800" dirty="0">
                <a:solidFill>
                  <a:srgbClr val="000000"/>
                </a:solidFill>
              </a:rPr>
              <a:t>pH section of the Data Sheet, check the box next to “pH meter”.</a:t>
            </a:r>
          </a:p>
          <a:p>
            <a:pPr marL="0" indent="0">
              <a:buNone/>
            </a:pPr>
            <a:endParaRPr lang="en-US" sz="1800" dirty="0">
              <a:solidFill>
                <a:srgbClr val="000000"/>
              </a:solidFill>
            </a:endParaRPr>
          </a:p>
          <a:p>
            <a:pPr marL="0" indent="0">
              <a:buNone/>
            </a:pPr>
            <a:r>
              <a:rPr lang="en-US" sz="1800" dirty="0">
                <a:solidFill>
                  <a:srgbClr val="000000"/>
                </a:solidFill>
              </a:rPr>
              <a:t>2. Put on protective gloves.</a:t>
            </a:r>
          </a:p>
          <a:p>
            <a:pPr marL="0" indent="0">
              <a:buNone/>
            </a:pPr>
            <a:endParaRPr lang="en-US" sz="1800" dirty="0">
              <a:solidFill>
                <a:srgbClr val="000000"/>
              </a:solidFill>
            </a:endParaRPr>
          </a:p>
          <a:p>
            <a:pPr marL="0" indent="0">
              <a:buNone/>
            </a:pPr>
            <a:r>
              <a:rPr lang="en-US" sz="1800" dirty="0">
                <a:solidFill>
                  <a:srgbClr val="000000"/>
                </a:solidFill>
              </a:rPr>
              <a:t>3. Remove the cap from the meter that covers the electrode (the glass bulb on the pH meter).</a:t>
            </a:r>
          </a:p>
          <a:p>
            <a:pPr marL="0" indent="0">
              <a:buNone/>
            </a:pPr>
            <a:endParaRPr lang="en-US" sz="1800" dirty="0">
              <a:solidFill>
                <a:srgbClr val="000000"/>
              </a:solidFill>
            </a:endParaRPr>
          </a:p>
          <a:p>
            <a:pPr marL="0" indent="0">
              <a:buNone/>
            </a:pPr>
            <a:r>
              <a:rPr lang="en-US" sz="1800" dirty="0">
                <a:solidFill>
                  <a:srgbClr val="000000"/>
                </a:solidFill>
              </a:rPr>
              <a:t>4. Rinse the electrode on the meter and the area around it with distilled water in the wash bottle. Blot the meter dry with a clean paper towel or tissue. Note: Do not rub the electrode or touch it with your fingers.</a:t>
            </a:r>
          </a:p>
          <a:p>
            <a:pPr marL="0" indent="0">
              <a:buNone/>
            </a:pPr>
            <a:endParaRPr lang="en-US" sz="1800" dirty="0">
              <a:solidFill>
                <a:srgbClr val="000000"/>
              </a:solidFill>
            </a:endParaRPr>
          </a:p>
          <a:p>
            <a:pPr marL="0" indent="0">
              <a:buNone/>
            </a:pPr>
            <a:r>
              <a:rPr lang="en-US" sz="1800" dirty="0">
                <a:solidFill>
                  <a:srgbClr val="000000"/>
                </a:solidFill>
              </a:rPr>
              <a:t>5. Rinse the electrode with distilled water and blot dry again.</a:t>
            </a:r>
            <a:endParaRPr lang="en-US" sz="1800" dirty="0"/>
          </a:p>
          <a:p>
            <a:endParaRPr lang="en-US" dirty="0"/>
          </a:p>
        </p:txBody>
      </p:sp>
    </p:spTree>
    <p:extLst>
      <p:ext uri="{BB962C8B-B14F-4D97-AF65-F5344CB8AC3E}">
        <p14:creationId xmlns:p14="http://schemas.microsoft.com/office/powerpoint/2010/main" val="399731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26</a:t>
            </a:fld>
            <a:endParaRPr lang="en-US" dirty="0"/>
          </a:p>
        </p:txBody>
      </p:sp>
      <p:pic>
        <p:nvPicPr>
          <p:cNvPr id="7" name="Picture 6"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974655"/>
            <a:ext cx="7886700" cy="1325563"/>
          </a:xfrm>
        </p:spPr>
        <p:txBody>
          <a:bodyPr/>
          <a:lstStyle/>
          <a:p>
            <a:r>
              <a:rPr lang="en-US" dirty="0">
                <a:solidFill>
                  <a:srgbClr val="000072"/>
                </a:solidFill>
              </a:rPr>
              <a:t>I. pH Water Protocol using  </a:t>
            </a:r>
            <a:r>
              <a:rPr lang="en-US" dirty="0">
                <a:solidFill>
                  <a:srgbClr val="FF0000"/>
                </a:solidFill>
              </a:rPr>
              <a:t>a pH Meter</a:t>
            </a:r>
            <a:r>
              <a:rPr lang="en-US" dirty="0">
                <a:solidFill>
                  <a:srgbClr val="000072"/>
                </a:solidFill>
              </a:rPr>
              <a:t>: Electrical Conductivity </a:t>
            </a:r>
            <a:r>
              <a:rPr lang="en-US" dirty="0">
                <a:solidFill>
                  <a:srgbClr val="FF0000"/>
                </a:solidFill>
              </a:rPr>
              <a:t>Greater </a:t>
            </a:r>
            <a:r>
              <a:rPr lang="en-US" dirty="0">
                <a:solidFill>
                  <a:srgbClr val="000072"/>
                </a:solidFill>
              </a:rPr>
              <a:t>than 200 </a:t>
            </a:r>
            <a:r>
              <a:rPr lang="en-US" dirty="0"/>
              <a:t>µS/cm</a:t>
            </a:r>
            <a:r>
              <a:rPr lang="en-US" dirty="0">
                <a:solidFill>
                  <a:srgbClr val="000072"/>
                </a:solidFill>
              </a:rPr>
              <a:t> (3/4)</a:t>
            </a:r>
            <a:br>
              <a:rPr lang="en-US" dirty="0">
                <a:solidFill>
                  <a:srgbClr val="FF0000"/>
                </a:solidFill>
              </a:rPr>
            </a:br>
            <a:endParaRPr lang="en-US" dirty="0"/>
          </a:p>
        </p:txBody>
      </p:sp>
      <p:sp>
        <p:nvSpPr>
          <p:cNvPr id="4" name="Content Placeholder 3"/>
          <p:cNvSpPr>
            <a:spLocks noGrp="1"/>
          </p:cNvSpPr>
          <p:nvPr>
            <p:ph sz="half" idx="2"/>
          </p:nvPr>
        </p:nvSpPr>
        <p:spPr>
          <a:xfrm>
            <a:off x="1257299" y="1979433"/>
            <a:ext cx="4229101" cy="4401489"/>
          </a:xfrm>
        </p:spPr>
        <p:txBody>
          <a:bodyPr>
            <a:normAutofit fontScale="70000" lnSpcReduction="20000"/>
          </a:bodyPr>
          <a:lstStyle/>
          <a:p>
            <a:pPr marL="0" indent="0">
              <a:buNone/>
            </a:pPr>
            <a:r>
              <a:rPr lang="en-US" sz="2300" b="1" dirty="0">
                <a:solidFill>
                  <a:srgbClr val="000090"/>
                </a:solidFill>
              </a:rPr>
              <a:t>6. Calibrate</a:t>
            </a:r>
            <a:r>
              <a:rPr lang="en-US" sz="2300" dirty="0">
                <a:solidFill>
                  <a:srgbClr val="000000"/>
                </a:solidFill>
              </a:rPr>
              <a:t> the pH meter according to the manufacturer’s directions, using  the three buffer solutions.  </a:t>
            </a:r>
          </a:p>
          <a:p>
            <a:pPr marL="0" indent="0">
              <a:buNone/>
            </a:pPr>
            <a:endParaRPr lang="en-US" sz="2300" dirty="0">
              <a:solidFill>
                <a:srgbClr val="000000"/>
              </a:solidFill>
            </a:endParaRPr>
          </a:p>
          <a:p>
            <a:pPr marL="0" indent="0">
              <a:buNone/>
            </a:pPr>
            <a:r>
              <a:rPr lang="en-US" sz="2300" dirty="0">
                <a:solidFill>
                  <a:srgbClr val="000000"/>
                </a:solidFill>
              </a:rPr>
              <a:t>7. Rinse a 100-mL beaker three times with sample water. </a:t>
            </a:r>
          </a:p>
          <a:p>
            <a:pPr marL="0" indent="0">
              <a:buNone/>
            </a:pPr>
            <a:endParaRPr lang="en-US" sz="2300" dirty="0">
              <a:solidFill>
                <a:srgbClr val="000000"/>
              </a:solidFill>
            </a:endParaRPr>
          </a:p>
          <a:p>
            <a:pPr marL="0" indent="0">
              <a:buNone/>
            </a:pPr>
            <a:r>
              <a:rPr lang="en-US" sz="2300" dirty="0">
                <a:solidFill>
                  <a:srgbClr val="000000"/>
                </a:solidFill>
              </a:rPr>
              <a:t>8. Pour 50 mL of sample water into the 100-mL beaker. </a:t>
            </a:r>
          </a:p>
          <a:p>
            <a:pPr marL="0" indent="0">
              <a:buNone/>
            </a:pPr>
            <a:endParaRPr lang="en-US" sz="2300" dirty="0">
              <a:solidFill>
                <a:srgbClr val="000000"/>
              </a:solidFill>
            </a:endParaRPr>
          </a:p>
          <a:p>
            <a:pPr marL="0" indent="0">
              <a:buNone/>
            </a:pPr>
            <a:r>
              <a:rPr lang="en-US" sz="2300" dirty="0">
                <a:solidFill>
                  <a:srgbClr val="000000"/>
                </a:solidFill>
              </a:rPr>
              <a:t>9. Put the electrode part of the meter into the water.</a:t>
            </a:r>
          </a:p>
          <a:p>
            <a:pPr marL="0" indent="0">
              <a:buNone/>
            </a:pPr>
            <a:endParaRPr lang="en-US" sz="2300" dirty="0">
              <a:solidFill>
                <a:srgbClr val="000000"/>
              </a:solidFill>
            </a:endParaRPr>
          </a:p>
          <a:p>
            <a:pPr marL="0" indent="0">
              <a:buNone/>
            </a:pPr>
            <a:r>
              <a:rPr lang="en-US" sz="2300" dirty="0">
                <a:solidFill>
                  <a:srgbClr val="000000"/>
                </a:solidFill>
              </a:rPr>
              <a:t>10. Stir once with the meter. Do not let the meter touch the bottom or sides of the beaker. Wait one minute.  If the pH  meter is still changing numbers, wait  another minute.</a:t>
            </a:r>
            <a:endParaRPr lang="en-US" sz="2300" dirty="0"/>
          </a:p>
          <a:p>
            <a:pPr marL="0" indent="0">
              <a:buNone/>
            </a:pPr>
            <a:endParaRPr lang="en-US" sz="3200" dirty="0"/>
          </a:p>
          <a:p>
            <a:pPr marL="0" indent="0">
              <a:buNone/>
            </a:pPr>
            <a:endParaRPr lang="en-US" sz="1800" dirty="0">
              <a:solidFill>
                <a:srgbClr val="000000"/>
              </a:solidFill>
            </a:endParaRPr>
          </a:p>
          <a:p>
            <a:endParaRPr lang="en-US" dirty="0"/>
          </a:p>
        </p:txBody>
      </p:sp>
      <p:pic>
        <p:nvPicPr>
          <p:cNvPr id="5" name="Content Placeholder 4" descr="Photo montage of student calibrating the pH meter, inserting into buffer solutions, and using the calibrated pH meter to take a reading in a pond."/>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67828" y="1979433"/>
            <a:ext cx="3518453" cy="3471120"/>
          </a:xfrm>
        </p:spPr>
      </p:pic>
    </p:spTree>
    <p:extLst>
      <p:ext uri="{BB962C8B-B14F-4D97-AF65-F5344CB8AC3E}">
        <p14:creationId xmlns:p14="http://schemas.microsoft.com/office/powerpoint/2010/main" val="54514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27</a:t>
            </a:fld>
            <a:endParaRPr lang="en-US" dirty="0"/>
          </a:p>
        </p:txBody>
      </p:sp>
      <p:pic>
        <p:nvPicPr>
          <p:cNvPr id="7" name="Picture 6"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974655"/>
            <a:ext cx="7886700" cy="1325563"/>
          </a:xfrm>
        </p:spPr>
        <p:txBody>
          <a:bodyPr/>
          <a:lstStyle/>
          <a:p>
            <a:r>
              <a:rPr lang="en-US" dirty="0">
                <a:solidFill>
                  <a:srgbClr val="000072"/>
                </a:solidFill>
              </a:rPr>
              <a:t>I. pH Water Protocol using  </a:t>
            </a:r>
            <a:r>
              <a:rPr lang="en-US" dirty="0">
                <a:solidFill>
                  <a:srgbClr val="FF0000"/>
                </a:solidFill>
              </a:rPr>
              <a:t>a pH Meter</a:t>
            </a:r>
            <a:r>
              <a:rPr lang="en-US" dirty="0">
                <a:solidFill>
                  <a:srgbClr val="000072"/>
                </a:solidFill>
              </a:rPr>
              <a:t>: Electrical Conductivity </a:t>
            </a:r>
            <a:r>
              <a:rPr lang="en-US" dirty="0">
                <a:solidFill>
                  <a:srgbClr val="FF0000"/>
                </a:solidFill>
              </a:rPr>
              <a:t>Greater </a:t>
            </a:r>
            <a:r>
              <a:rPr lang="en-US" dirty="0">
                <a:solidFill>
                  <a:srgbClr val="000072"/>
                </a:solidFill>
              </a:rPr>
              <a:t>than 200 </a:t>
            </a:r>
            <a:r>
              <a:rPr lang="en-US" dirty="0"/>
              <a:t>µS/cm</a:t>
            </a:r>
            <a:r>
              <a:rPr lang="en-US" dirty="0">
                <a:solidFill>
                  <a:srgbClr val="000072"/>
                </a:solidFill>
              </a:rPr>
              <a:t> (4/4)</a:t>
            </a:r>
            <a:br>
              <a:rPr lang="en-US" dirty="0">
                <a:solidFill>
                  <a:srgbClr val="FF0000"/>
                </a:solidFill>
              </a:rPr>
            </a:br>
            <a:endParaRPr lang="en-US" dirty="0"/>
          </a:p>
        </p:txBody>
      </p:sp>
      <p:sp>
        <p:nvSpPr>
          <p:cNvPr id="4" name="Content Placeholder 3"/>
          <p:cNvSpPr>
            <a:spLocks noGrp="1"/>
          </p:cNvSpPr>
          <p:nvPr>
            <p:ph sz="half" idx="2"/>
          </p:nvPr>
        </p:nvSpPr>
        <p:spPr>
          <a:xfrm>
            <a:off x="1257299" y="1979433"/>
            <a:ext cx="7437522" cy="4401489"/>
          </a:xfrm>
        </p:spPr>
        <p:txBody>
          <a:bodyPr>
            <a:normAutofit/>
          </a:bodyPr>
          <a:lstStyle/>
          <a:p>
            <a:pPr marL="0" indent="0">
              <a:buNone/>
            </a:pPr>
            <a:endParaRPr lang="en-US" sz="1800" dirty="0"/>
          </a:p>
          <a:p>
            <a:pPr marL="0" indent="0">
              <a:buNone/>
            </a:pPr>
            <a:r>
              <a:rPr lang="en-US" sz="1800" dirty="0"/>
              <a:t>14. Calculate the average of the three observations and record on the </a:t>
            </a:r>
          </a:p>
          <a:p>
            <a:pPr marL="0" indent="0">
              <a:buNone/>
            </a:pPr>
            <a:r>
              <a:rPr lang="en-US" sz="1800" dirty="0"/>
              <a:t>Data Sheet:</a:t>
            </a:r>
            <a:endParaRPr lang="en-US" sz="1800" b="1" dirty="0">
              <a:solidFill>
                <a:srgbClr val="000072"/>
              </a:solidFill>
            </a:endParaRPr>
          </a:p>
          <a:p>
            <a:pPr marL="0" indent="0">
              <a:buNone/>
            </a:pPr>
            <a:r>
              <a:rPr lang="en-US" sz="1800" b="1" dirty="0">
                <a:solidFill>
                  <a:srgbClr val="000072"/>
                </a:solidFill>
              </a:rPr>
              <a:t>		Calculate Average:  </a:t>
            </a:r>
            <a:r>
              <a:rPr lang="en-US" sz="1800" b="1" u="sng" dirty="0">
                <a:solidFill>
                  <a:srgbClr val="000072"/>
                </a:solidFill>
              </a:rPr>
              <a:t>Observer 1 + Observer 2 + Observer 3</a:t>
            </a:r>
            <a:endParaRPr lang="en-US" sz="1800" b="1" dirty="0">
              <a:solidFill>
                <a:srgbClr val="000072"/>
              </a:solidFill>
            </a:endParaRPr>
          </a:p>
          <a:p>
            <a:pPr marL="0" indent="0">
              <a:buNone/>
            </a:pPr>
            <a:r>
              <a:rPr lang="en-US" sz="1800" b="1" dirty="0">
                <a:solidFill>
                  <a:srgbClr val="000072"/>
                </a:solidFill>
              </a:rPr>
              <a:t>						3</a:t>
            </a:r>
            <a:endParaRPr lang="en-US" sz="1800" dirty="0"/>
          </a:p>
          <a:p>
            <a:pPr marL="0" indent="0">
              <a:buNone/>
            </a:pPr>
            <a:r>
              <a:rPr lang="en-US" sz="1800" dirty="0"/>
              <a:t>15. Rinse the electrode with distilled water and blot dry. Turn off the meter. Put on the cap to protect the electrode</a:t>
            </a:r>
          </a:p>
          <a:p>
            <a:pPr marL="0" indent="0">
              <a:buNone/>
            </a:pPr>
            <a:endParaRPr lang="en-US" sz="1800" dirty="0"/>
          </a:p>
          <a:p>
            <a:pPr marL="0" indent="0">
              <a:buNone/>
            </a:pPr>
            <a:r>
              <a:rPr lang="en-US" sz="1800" dirty="0"/>
              <a:t>16. Enter your data on the GLOBE Website.</a:t>
            </a:r>
          </a:p>
          <a:p>
            <a:pPr marL="0" indent="0">
              <a:buNone/>
            </a:pPr>
            <a:endParaRPr lang="en-US" sz="1800" b="1" dirty="0">
              <a:solidFill>
                <a:srgbClr val="000072"/>
              </a:solidFill>
            </a:endParaRPr>
          </a:p>
          <a:p>
            <a:pPr marL="0" indent="0" algn="ctr">
              <a:buNone/>
            </a:pPr>
            <a:r>
              <a:rPr lang="en-US" sz="2400" b="1" dirty="0">
                <a:solidFill>
                  <a:srgbClr val="FF0000"/>
                </a:solidFill>
              </a:rPr>
              <a:t>*End of data collection for this pH Water Protocol*</a:t>
            </a:r>
          </a:p>
          <a:p>
            <a:endParaRPr lang="en-US" sz="2400" dirty="0"/>
          </a:p>
          <a:p>
            <a:pPr marL="0" indent="0">
              <a:buNone/>
            </a:pPr>
            <a:endParaRPr lang="en-US" sz="3200" dirty="0"/>
          </a:p>
          <a:p>
            <a:pPr marL="0" indent="0">
              <a:buNone/>
            </a:pPr>
            <a:endParaRPr lang="en-US" sz="1800" dirty="0">
              <a:solidFill>
                <a:srgbClr val="000000"/>
              </a:solidFill>
            </a:endParaRPr>
          </a:p>
          <a:p>
            <a:endParaRPr lang="en-US" dirty="0"/>
          </a:p>
        </p:txBody>
      </p:sp>
    </p:spTree>
    <p:extLst>
      <p:ext uri="{BB962C8B-B14F-4D97-AF65-F5344CB8AC3E}">
        <p14:creationId xmlns:p14="http://schemas.microsoft.com/office/powerpoint/2010/main" val="208101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28</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608643" y="2591534"/>
            <a:ext cx="7886700" cy="1325563"/>
          </a:xfrm>
        </p:spPr>
        <p:txBody>
          <a:bodyPr/>
          <a:lstStyle/>
          <a:p>
            <a:pPr marL="514350" indent="-514350"/>
            <a:r>
              <a:rPr lang="en-US" dirty="0">
                <a:solidFill>
                  <a:srgbClr val="000072"/>
                </a:solidFill>
              </a:rPr>
              <a:t>II. pH Water Protocol using </a:t>
            </a:r>
            <a:r>
              <a:rPr lang="en-US" dirty="0">
                <a:solidFill>
                  <a:srgbClr val="FF0000"/>
                </a:solidFill>
              </a:rPr>
              <a:t>a pH Meter</a:t>
            </a:r>
            <a:r>
              <a:rPr lang="en-US" dirty="0">
                <a:solidFill>
                  <a:srgbClr val="000072"/>
                </a:solidFill>
              </a:rPr>
              <a:t>  Electrical Conductivity </a:t>
            </a:r>
            <a:r>
              <a:rPr lang="en-US" dirty="0">
                <a:solidFill>
                  <a:srgbClr val="FF0000"/>
                </a:solidFill>
              </a:rPr>
              <a:t>Less </a:t>
            </a:r>
            <a:r>
              <a:rPr lang="en-US" dirty="0">
                <a:solidFill>
                  <a:srgbClr val="000072"/>
                </a:solidFill>
              </a:rPr>
              <a:t>than 200 </a:t>
            </a:r>
            <a:r>
              <a:rPr lang="en-US" dirty="0"/>
              <a:t>µS/cm</a:t>
            </a:r>
            <a:endParaRPr lang="en-US" dirty="0">
              <a:solidFill>
                <a:srgbClr val="000072"/>
              </a:solidFill>
            </a:endParaRPr>
          </a:p>
        </p:txBody>
      </p:sp>
    </p:spTree>
    <p:extLst>
      <p:ext uri="{BB962C8B-B14F-4D97-AF65-F5344CB8AC3E}">
        <p14:creationId xmlns:p14="http://schemas.microsoft.com/office/powerpoint/2010/main" val="3568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2</a:t>
            </a:fld>
            <a:endParaRPr lang="en-US" dirty="0"/>
          </a:p>
        </p:txBody>
      </p:sp>
      <p:pic>
        <p:nvPicPr>
          <p:cNvPr id="8" name="Picture 7" descr="Banner Hydroshere: Water pH"/>
          <p:cNvPicPr>
            <a:picLocks noChangeAspect="1"/>
          </p:cNvPicPr>
          <p:nvPr/>
        </p:nvPicPr>
        <p:blipFill>
          <a:blip r:embed="rId2"/>
          <a:stretch>
            <a:fillRect/>
          </a:stretch>
        </p:blipFill>
        <p:spPr>
          <a:xfrm>
            <a:off x="1181823" y="-9661"/>
            <a:ext cx="7948753" cy="1063209"/>
          </a:xfrm>
          <a:prstGeom prst="rect">
            <a:avLst/>
          </a:prstGeom>
        </p:spPr>
      </p:pic>
      <p:pic>
        <p:nvPicPr>
          <p:cNvPr id="9" name="Picture 8" descr="What is water p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8" y="0"/>
            <a:ext cx="1202048" cy="6858000"/>
          </a:xfrm>
          <a:prstGeom prst="rect">
            <a:avLst/>
          </a:prstGeom>
        </p:spPr>
      </p:pic>
      <p:sp>
        <p:nvSpPr>
          <p:cNvPr id="2" name="Title 1"/>
          <p:cNvSpPr>
            <a:spLocks noGrp="1"/>
          </p:cNvSpPr>
          <p:nvPr>
            <p:ph type="title"/>
          </p:nvPr>
        </p:nvSpPr>
        <p:spPr>
          <a:xfrm>
            <a:off x="1202048" y="831453"/>
            <a:ext cx="7886700" cy="994172"/>
          </a:xfrm>
        </p:spPr>
        <p:txBody>
          <a:bodyPr>
            <a:normAutofit/>
          </a:bodyPr>
          <a:lstStyle/>
          <a:p>
            <a:r>
              <a:rPr lang="en-US" sz="3200" dirty="0">
                <a:solidFill>
                  <a:srgbClr val="000072"/>
                </a:solidFill>
              </a:rPr>
              <a:t>The Hydrosphere in the Earth System</a:t>
            </a:r>
            <a:endParaRPr lang="en-US" sz="3200" dirty="0"/>
          </a:p>
        </p:txBody>
      </p:sp>
      <p:sp>
        <p:nvSpPr>
          <p:cNvPr id="7" name="Content Placeholder 6"/>
          <p:cNvSpPr>
            <a:spLocks noGrp="1"/>
          </p:cNvSpPr>
          <p:nvPr>
            <p:ph sz="half" idx="1"/>
          </p:nvPr>
        </p:nvSpPr>
        <p:spPr>
          <a:xfrm>
            <a:off x="1338931" y="1675730"/>
            <a:ext cx="4765317" cy="4351338"/>
          </a:xfrm>
        </p:spPr>
        <p:txBody>
          <a:bodyPr>
            <a:noAutofit/>
          </a:bodyPr>
          <a:lstStyle/>
          <a:p>
            <a:pPr marL="0" indent="0" algn="just">
              <a:buNone/>
            </a:pPr>
            <a:r>
              <a:rPr lang="en-US"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r>
              <a:rPr lang="en-US" dirty="0"/>
              <a:t>Current measurement programs in many areas of the world cover only a few water bodies a few times during the year. GLOBE Hydrosphere protocols will allow you to collect valuable data to help fill these gaps and improve our understanding of Earth's natural waters.</a:t>
            </a:r>
          </a:p>
        </p:txBody>
      </p:sp>
      <p:pic>
        <p:nvPicPr>
          <p:cNvPr id="10"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37896" y="1825625"/>
            <a:ext cx="2772188" cy="2819623"/>
          </a:xfrm>
          <a:prstGeom prst="rect">
            <a:avLst/>
          </a:prstGeom>
        </p:spPr>
      </p:pic>
      <p:sp>
        <p:nvSpPr>
          <p:cNvPr id="11" name="Rectangle 10"/>
          <p:cNvSpPr/>
          <p:nvPr/>
        </p:nvSpPr>
        <p:spPr>
          <a:xfrm>
            <a:off x="6137896" y="4645248"/>
            <a:ext cx="4572000" cy="523220"/>
          </a:xfrm>
          <a:prstGeom prst="rect">
            <a:avLst/>
          </a:prstGeom>
        </p:spPr>
        <p:txBody>
          <a:bodyPr>
            <a:spAutoFit/>
          </a:bodyPr>
          <a:lstStyle/>
          <a:p>
            <a:r>
              <a:rPr lang="en-US" sz="1400" i="1" dirty="0"/>
              <a:t>The Earth System: Energy flows and</a:t>
            </a:r>
          </a:p>
          <a:p>
            <a:r>
              <a:rPr lang="en-US" sz="1400" i="1" dirty="0"/>
              <a:t> matter cycles. </a:t>
            </a:r>
          </a:p>
        </p:txBody>
      </p:sp>
    </p:spTree>
    <p:extLst>
      <p:ext uri="{BB962C8B-B14F-4D97-AF65-F5344CB8AC3E}">
        <p14:creationId xmlns:p14="http://schemas.microsoft.com/office/powerpoint/2010/main" val="558123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29</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87409" y="1057274"/>
            <a:ext cx="7678564" cy="924203"/>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(1/8)</a:t>
            </a:r>
          </a:p>
        </p:txBody>
      </p:sp>
      <p:pic>
        <p:nvPicPr>
          <p:cNvPr id="7" name="Content Placeholder 6" descr="IIlustration of necessary equipment: pH meter, electrical conductivity meter, 2 100-ml beakers or cups, protective gloves and goggles, thermometer, tweezers, stirring rod or spoon, salt crystals or table salt, distilled eater in wash bottle, paper towel or soft tissues, pen or pencil, salt, Buffer solutions: 4.0, 7.0, and 10.0, and standard solution for electrical conductivity tes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91477" y="2057677"/>
            <a:ext cx="7114570" cy="4677830"/>
          </a:xfrm>
        </p:spPr>
      </p:pic>
      <p:sp>
        <p:nvSpPr>
          <p:cNvPr id="3" name="Content Placeholder 2"/>
          <p:cNvSpPr>
            <a:spLocks noGrp="1"/>
          </p:cNvSpPr>
          <p:nvPr>
            <p:ph sz="half" idx="1"/>
          </p:nvPr>
        </p:nvSpPr>
        <p:spPr>
          <a:xfrm>
            <a:off x="1240491" y="2134442"/>
            <a:ext cx="3886200" cy="4351338"/>
          </a:xfrm>
        </p:spPr>
        <p:txBody>
          <a:bodyPr/>
          <a:lstStyle/>
          <a:p>
            <a:pPr marL="0" indent="0">
              <a:buNone/>
            </a:pPr>
            <a:r>
              <a:rPr lang="en-US" b="1" dirty="0">
                <a:solidFill>
                  <a:srgbClr val="002060"/>
                </a:solidFill>
              </a:rPr>
              <a:t>Assemble Necessary Equipment:</a:t>
            </a:r>
          </a:p>
        </p:txBody>
      </p:sp>
    </p:spTree>
    <p:extLst>
      <p:ext uri="{BB962C8B-B14F-4D97-AF65-F5344CB8AC3E}">
        <p14:creationId xmlns:p14="http://schemas.microsoft.com/office/powerpoint/2010/main" val="1673968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30</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(2/8)</a:t>
            </a:r>
          </a:p>
        </p:txBody>
      </p:sp>
      <p:sp>
        <p:nvSpPr>
          <p:cNvPr id="7" name="Content Placeholder 6"/>
          <p:cNvSpPr>
            <a:spLocks noGrp="1"/>
          </p:cNvSpPr>
          <p:nvPr>
            <p:ph sz="half" idx="1"/>
          </p:nvPr>
        </p:nvSpPr>
        <p:spPr>
          <a:xfrm>
            <a:off x="1320483" y="1612944"/>
            <a:ext cx="7369218" cy="5078552"/>
          </a:xfrm>
        </p:spPr>
        <p:txBody>
          <a:bodyPr>
            <a:normAutofit/>
          </a:bodyPr>
          <a:lstStyle/>
          <a:p>
            <a:pPr marL="0" indent="0" algn="just">
              <a:buNone/>
            </a:pPr>
            <a:endParaRPr lang="nl-NL" dirty="0"/>
          </a:p>
          <a:p>
            <a:pPr marL="0" indent="0">
              <a:buNone/>
            </a:pPr>
            <a:r>
              <a:rPr lang="en-US" dirty="0"/>
              <a:t>1. Fill in the top part of the Hydrosphere Investigation, and check the box next to “pH paper”.</a:t>
            </a:r>
          </a:p>
          <a:p>
            <a:pPr marL="0" indent="0">
              <a:buNone/>
            </a:pPr>
            <a:endParaRPr lang="en-US" dirty="0"/>
          </a:p>
          <a:p>
            <a:pPr marL="0" indent="0">
              <a:buNone/>
            </a:pPr>
            <a:r>
              <a:rPr lang="en-US" dirty="0"/>
              <a:t>2. Put on protective gloves.</a:t>
            </a:r>
          </a:p>
          <a:p>
            <a:pPr marL="0" indent="0">
              <a:buNone/>
            </a:pPr>
            <a:endParaRPr lang="en-US" dirty="0"/>
          </a:p>
          <a:p>
            <a:pPr marL="0" indent="0">
              <a:buNone/>
            </a:pPr>
            <a:r>
              <a:rPr lang="en-US" dirty="0"/>
              <a:t>3. Rinse tweezers in sample water and dry with paper towel.</a:t>
            </a:r>
          </a:p>
          <a:p>
            <a:pPr marL="0" indent="0">
              <a:buNone/>
            </a:pPr>
            <a:endParaRPr lang="en-US" dirty="0"/>
          </a:p>
          <a:p>
            <a:pPr marL="0" indent="0">
              <a:buNone/>
            </a:pPr>
            <a:r>
              <a:rPr lang="en-US" dirty="0"/>
              <a:t>4. Rinse two beakers or cups with sample water three times.</a:t>
            </a:r>
          </a:p>
          <a:p>
            <a:pPr marL="0" indent="0">
              <a:buNone/>
            </a:pPr>
            <a:endParaRPr lang="en-US" dirty="0"/>
          </a:p>
        </p:txBody>
      </p:sp>
      <p:pic>
        <p:nvPicPr>
          <p:cNvPr id="10" name="Content Placeholder 9" descr="Illustration of beaker, stirring rod, salt and tweezers, and paper towel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05543" y="2363328"/>
            <a:ext cx="2806700" cy="1371600"/>
          </a:xfrm>
        </p:spPr>
      </p:pic>
      <p:pic>
        <p:nvPicPr>
          <p:cNvPr id="11" name="Picture 10" descr="Salt, sample bottle, beaker, goggles and protective gloves. Warning Icon and text that reads &quot;SAFETY be sure to wear gloves and goggles during your investigation&quot;. "/>
          <p:cNvPicPr>
            <a:picLocks noChangeAspect="1"/>
          </p:cNvPicPr>
          <p:nvPr/>
        </p:nvPicPr>
        <p:blipFill>
          <a:blip r:embed="rId5"/>
          <a:stretch>
            <a:fillRect/>
          </a:stretch>
        </p:blipFill>
        <p:spPr>
          <a:xfrm>
            <a:off x="2947229" y="4870555"/>
            <a:ext cx="4876800" cy="1701800"/>
          </a:xfrm>
          <a:prstGeom prst="rect">
            <a:avLst/>
          </a:prstGeom>
        </p:spPr>
      </p:pic>
    </p:spTree>
    <p:extLst>
      <p:ext uri="{BB962C8B-B14F-4D97-AF65-F5344CB8AC3E}">
        <p14:creationId xmlns:p14="http://schemas.microsoft.com/office/powerpoint/2010/main" val="212519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31</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(3/8)</a:t>
            </a:r>
          </a:p>
        </p:txBody>
      </p:sp>
      <p:sp>
        <p:nvSpPr>
          <p:cNvPr id="7" name="Content Placeholder 6"/>
          <p:cNvSpPr>
            <a:spLocks noGrp="1"/>
          </p:cNvSpPr>
          <p:nvPr>
            <p:ph sz="half" idx="1"/>
          </p:nvPr>
        </p:nvSpPr>
        <p:spPr>
          <a:xfrm>
            <a:off x="1320483" y="1620422"/>
            <a:ext cx="7369218" cy="5078552"/>
          </a:xfrm>
        </p:spPr>
        <p:txBody>
          <a:bodyPr>
            <a:normAutofit/>
          </a:bodyPr>
          <a:lstStyle/>
          <a:p>
            <a:pPr marL="0" indent="0" algn="just">
              <a:buNone/>
            </a:pPr>
            <a:endParaRPr lang="nl-NL" dirty="0"/>
          </a:p>
          <a:p>
            <a:pPr marL="342900" indent="-342900">
              <a:buAutoNum type="arabicPeriod" startAt="5"/>
            </a:pPr>
            <a:r>
              <a:rPr lang="en-US" dirty="0"/>
              <a:t>Fill one beaker or cup with about 50 mL of sample water.</a:t>
            </a:r>
          </a:p>
          <a:p>
            <a:pPr marL="342900" indent="-342900">
              <a:buAutoNum type="arabicPeriod" startAt="6"/>
            </a:pPr>
            <a:r>
              <a:rPr lang="en-US" dirty="0"/>
              <a:t>Using the tweezers, place one crystal of salt in the sample water. (If you do not have salt crystals, use a few grains of table salt and pour that into the sample water)*.</a:t>
            </a:r>
          </a:p>
          <a:p>
            <a:pPr marL="342900" indent="-342900">
              <a:buAutoNum type="arabicPeriod" startAt="7"/>
            </a:pPr>
            <a:r>
              <a:rPr lang="en-US" dirty="0"/>
              <a:t>Stir thoroughly with stirring rod or spoon.</a:t>
            </a:r>
            <a:endParaRPr lang="en-US" b="1" dirty="0">
              <a:solidFill>
                <a:srgbClr val="000072"/>
              </a:solidFill>
            </a:endParaRPr>
          </a:p>
          <a:p>
            <a:pPr marL="0" indent="0">
              <a:buNone/>
            </a:pPr>
            <a:endParaRPr lang="en-US" dirty="0"/>
          </a:p>
        </p:txBody>
      </p:sp>
      <p:pic>
        <p:nvPicPr>
          <p:cNvPr id="11" name="Content Placeholder 8" descr="Illustration of needed equipment: water sample bottle, two beakers, stirring rod, tweezers, and sa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989" y="2904074"/>
            <a:ext cx="2132757" cy="2361266"/>
          </a:xfrm>
          <a:prstGeom prst="rect">
            <a:avLst/>
          </a:prstGeom>
        </p:spPr>
      </p:pic>
      <p:pic>
        <p:nvPicPr>
          <p:cNvPr id="14" name="Picture 13"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264" y="5615574"/>
            <a:ext cx="399410" cy="40937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635434" y="5615574"/>
            <a:ext cx="7292112" cy="830997"/>
          </a:xfrm>
          <a:prstGeom prst="rect">
            <a:avLst/>
          </a:prstGeom>
          <a:noFill/>
        </p:spPr>
        <p:txBody>
          <a:bodyPr wrap="square" rtlCol="0">
            <a:spAutoFit/>
          </a:bodyPr>
          <a:lstStyle/>
          <a:p>
            <a:r>
              <a:rPr lang="en-US" sz="1600" b="1" i="1" dirty="0"/>
              <a:t>*Crystal of about 0.5 – 2.0 mm in diameter are much easier to work with than the very finely ground “table salt” used is some countries. In North America, the larger salt crystals are often marketed as “sea salt”.</a:t>
            </a:r>
          </a:p>
        </p:txBody>
      </p:sp>
    </p:spTree>
    <p:extLst>
      <p:ext uri="{BB962C8B-B14F-4D97-AF65-F5344CB8AC3E}">
        <p14:creationId xmlns:p14="http://schemas.microsoft.com/office/powerpoint/2010/main" val="820204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32</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(4/8)</a:t>
            </a:r>
          </a:p>
        </p:txBody>
      </p:sp>
      <p:sp>
        <p:nvSpPr>
          <p:cNvPr id="7" name="Content Placeholder 6"/>
          <p:cNvSpPr>
            <a:spLocks noGrp="1"/>
          </p:cNvSpPr>
          <p:nvPr>
            <p:ph sz="half" idx="1"/>
          </p:nvPr>
        </p:nvSpPr>
        <p:spPr>
          <a:xfrm>
            <a:off x="1320483" y="1620422"/>
            <a:ext cx="4880155" cy="5078552"/>
          </a:xfrm>
        </p:spPr>
        <p:txBody>
          <a:bodyPr>
            <a:normAutofit/>
          </a:bodyPr>
          <a:lstStyle/>
          <a:p>
            <a:endParaRPr lang="en-US" b="1" dirty="0"/>
          </a:p>
          <a:p>
            <a:pPr marL="0" indent="0">
              <a:buNone/>
            </a:pPr>
            <a:r>
              <a:rPr lang="en-US" dirty="0"/>
              <a:t>8. Measure the electrical conductivity of the treated sample water (with the added salt) using the </a:t>
            </a:r>
            <a:r>
              <a:rPr lang="en-US" b="1" dirty="0">
                <a:solidFill>
                  <a:srgbClr val="000072"/>
                </a:solidFill>
              </a:rPr>
              <a:t>Electrical Conductivity Protocol.</a:t>
            </a:r>
          </a:p>
          <a:p>
            <a:pPr marL="0" indent="0">
              <a:buNone/>
            </a:pPr>
            <a:endParaRPr lang="en-US" b="1" dirty="0">
              <a:solidFill>
                <a:srgbClr val="000072"/>
              </a:solidFill>
            </a:endParaRPr>
          </a:p>
          <a:p>
            <a:pPr marL="0" indent="0">
              <a:buNone/>
            </a:pPr>
            <a:r>
              <a:rPr lang="en-US" dirty="0"/>
              <a:t>a. If the electrical conductivity is at least 200 µS/cm, record value on Data Sheet. Go to </a:t>
            </a:r>
            <a:r>
              <a:rPr lang="en-US" b="1" dirty="0">
                <a:solidFill>
                  <a:srgbClr val="000072"/>
                </a:solidFill>
              </a:rPr>
              <a:t>step 9.</a:t>
            </a:r>
          </a:p>
          <a:p>
            <a:pPr marL="0" indent="0">
              <a:buNone/>
            </a:pPr>
            <a:endParaRPr lang="en-US" dirty="0"/>
          </a:p>
          <a:p>
            <a:pPr marL="0" indent="0">
              <a:buNone/>
            </a:pPr>
            <a:r>
              <a:rPr lang="en-US" dirty="0"/>
              <a:t>b. If the electrical conductivity is still less than 200 mS/cm, go to </a:t>
            </a:r>
            <a:r>
              <a:rPr lang="en-US" b="1" dirty="0">
                <a:solidFill>
                  <a:srgbClr val="000072"/>
                </a:solidFill>
              </a:rPr>
              <a:t>step 6 </a:t>
            </a:r>
            <a:r>
              <a:rPr lang="en-US" dirty="0"/>
              <a:t>and repeat until you get a value that is at least 200 µS/cm. </a:t>
            </a:r>
          </a:p>
          <a:p>
            <a:pPr marL="0" indent="0">
              <a:buNone/>
            </a:pPr>
            <a:endParaRPr lang="en-US" dirty="0"/>
          </a:p>
        </p:txBody>
      </p:sp>
      <p:pic>
        <p:nvPicPr>
          <p:cNvPr id="16" name="Content Placeholder 4" descr="Illustration: EC meter in Beake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44596" y="2309454"/>
            <a:ext cx="1695933" cy="2973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646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33</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(5/8)</a:t>
            </a:r>
          </a:p>
        </p:txBody>
      </p:sp>
      <p:sp>
        <p:nvSpPr>
          <p:cNvPr id="7" name="Content Placeholder 6"/>
          <p:cNvSpPr>
            <a:spLocks noGrp="1"/>
          </p:cNvSpPr>
          <p:nvPr>
            <p:ph sz="half" idx="1"/>
          </p:nvPr>
        </p:nvSpPr>
        <p:spPr>
          <a:xfrm>
            <a:off x="1320483" y="1620422"/>
            <a:ext cx="4880155" cy="5078552"/>
          </a:xfrm>
        </p:spPr>
        <p:txBody>
          <a:bodyPr>
            <a:normAutofit/>
          </a:bodyPr>
          <a:lstStyle/>
          <a:p>
            <a:endParaRPr lang="en-US" dirty="0">
              <a:solidFill>
                <a:srgbClr val="000000"/>
              </a:solidFill>
            </a:endParaRPr>
          </a:p>
          <a:p>
            <a:pPr marL="0" indent="0">
              <a:buNone/>
            </a:pPr>
            <a:r>
              <a:rPr lang="en-US" dirty="0">
                <a:solidFill>
                  <a:srgbClr val="000000"/>
                </a:solidFill>
              </a:rPr>
              <a:t>9. Remove the cap from the meter that covers the electrode (the glass bulb on the pH meter).</a:t>
            </a:r>
          </a:p>
          <a:p>
            <a:pPr marL="0" indent="0">
              <a:buNone/>
            </a:pPr>
            <a:endParaRPr lang="en-US" dirty="0">
              <a:solidFill>
                <a:srgbClr val="000000"/>
              </a:solidFill>
            </a:endParaRPr>
          </a:p>
          <a:p>
            <a:pPr marL="0" indent="0">
              <a:buNone/>
            </a:pPr>
            <a:r>
              <a:rPr lang="en-US" dirty="0">
                <a:solidFill>
                  <a:srgbClr val="000000"/>
                </a:solidFill>
              </a:rPr>
              <a:t>10.   Rinse the electrode on the meter and the area around it with distilled water in the wash bottle. Blot the meter dry with a clean paper towel or tissue. Note: Do not rub the electrode or touch it with your fingers.</a:t>
            </a:r>
          </a:p>
          <a:p>
            <a:pPr marL="0" indent="0">
              <a:buNone/>
            </a:pPr>
            <a:endParaRPr lang="en-US" dirty="0">
              <a:solidFill>
                <a:srgbClr val="000000"/>
              </a:solidFill>
            </a:endParaRPr>
          </a:p>
          <a:p>
            <a:pPr marL="0" indent="0">
              <a:buNone/>
            </a:pPr>
            <a:r>
              <a:rPr lang="en-US" dirty="0">
                <a:solidFill>
                  <a:srgbClr val="000000"/>
                </a:solidFill>
              </a:rPr>
              <a:t>11.   Rinse the electrode with distilled water and blot dry again.</a:t>
            </a:r>
            <a:r>
              <a:rPr lang="en-US" dirty="0"/>
              <a:t> </a:t>
            </a:r>
          </a:p>
          <a:p>
            <a:pPr marL="0" indent="0">
              <a:buNone/>
            </a:pPr>
            <a:endParaRPr lang="en-US" dirty="0"/>
          </a:p>
        </p:txBody>
      </p:sp>
      <p:pic>
        <p:nvPicPr>
          <p:cNvPr id="16" name="Content Placeholder 4" descr="Illustration of EC meter in Beake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44596" y="2309454"/>
            <a:ext cx="1695933" cy="2973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758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34</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(6/8)</a:t>
            </a:r>
          </a:p>
        </p:txBody>
      </p:sp>
      <p:sp>
        <p:nvSpPr>
          <p:cNvPr id="7" name="Content Placeholder 6"/>
          <p:cNvSpPr>
            <a:spLocks noGrp="1"/>
          </p:cNvSpPr>
          <p:nvPr>
            <p:ph sz="half" idx="1"/>
          </p:nvPr>
        </p:nvSpPr>
        <p:spPr>
          <a:xfrm>
            <a:off x="1320483" y="2190828"/>
            <a:ext cx="4880155" cy="5078552"/>
          </a:xfrm>
        </p:spPr>
        <p:txBody>
          <a:bodyPr>
            <a:normAutofit/>
          </a:bodyPr>
          <a:lstStyle/>
          <a:p>
            <a:pPr marL="0" indent="0">
              <a:buNone/>
            </a:pPr>
            <a:r>
              <a:rPr lang="en-US" dirty="0">
                <a:solidFill>
                  <a:srgbClr val="000000"/>
                </a:solidFill>
              </a:rPr>
              <a:t>12. Calibrate the pH meter according to the manufacturer’s directions, using the three buffer solutions.  </a:t>
            </a:r>
            <a:endParaRPr lang="en-US" dirty="0"/>
          </a:p>
          <a:p>
            <a:pPr marL="0" indent="0">
              <a:buNone/>
            </a:pPr>
            <a:endParaRPr lang="en-US" dirty="0">
              <a:solidFill>
                <a:srgbClr val="000000"/>
              </a:solidFill>
            </a:endParaRPr>
          </a:p>
          <a:p>
            <a:pPr marL="0" indent="0">
              <a:buNone/>
            </a:pPr>
            <a:r>
              <a:rPr lang="en-US" dirty="0">
                <a:solidFill>
                  <a:srgbClr val="000000"/>
                </a:solidFill>
              </a:rPr>
              <a:t>13. Put the electrode part of the meter into the water.</a:t>
            </a:r>
          </a:p>
          <a:p>
            <a:pPr marL="0" indent="0">
              <a:buNone/>
            </a:pPr>
            <a:endParaRPr lang="en-US" dirty="0">
              <a:solidFill>
                <a:srgbClr val="000000"/>
              </a:solidFill>
            </a:endParaRPr>
          </a:p>
          <a:p>
            <a:pPr marL="0" indent="0">
              <a:buNone/>
            </a:pPr>
            <a:r>
              <a:rPr lang="en-US" dirty="0">
                <a:solidFill>
                  <a:srgbClr val="000000"/>
                </a:solidFill>
              </a:rPr>
              <a:t>14. Stir once with the meter. Do not let the meter touch the bottom or sides of the beaker. Wait one minute.  If the pH meter is still changing numbers, wait another minute.</a:t>
            </a:r>
          </a:p>
          <a:p>
            <a:pPr marL="0" indent="0">
              <a:buNone/>
            </a:pPr>
            <a:endParaRPr lang="en-US" dirty="0"/>
          </a:p>
        </p:txBody>
      </p:sp>
      <p:pic>
        <p:nvPicPr>
          <p:cNvPr id="4" name="Content Placeholder 3" descr="Photo of calibrating the pH meter, following the enclosed directions with the instrument, and photo of buffer solutions in jar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321287" y="2043597"/>
            <a:ext cx="2171110" cy="4438714"/>
          </a:xfrm>
        </p:spPr>
      </p:pic>
    </p:spTree>
    <p:extLst>
      <p:ext uri="{BB962C8B-B14F-4D97-AF65-F5344CB8AC3E}">
        <p14:creationId xmlns:p14="http://schemas.microsoft.com/office/powerpoint/2010/main" val="1333888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35</a:t>
            </a:fld>
            <a:endParaRPr lang="en-US" dirty="0"/>
          </a:p>
        </p:txBody>
      </p:sp>
      <p:pic>
        <p:nvPicPr>
          <p:cNvPr id="6" name="Picture 5" descr="Banner Hydroshere: Water pH"/>
          <p:cNvPicPr>
            <a:picLocks noChangeAspect="1"/>
          </p:cNvPicPr>
          <p:nvPr/>
        </p:nvPicPr>
        <p:blipFill>
          <a:blip r:embed="rId2"/>
          <a:stretch>
            <a:fillRect/>
          </a:stretch>
        </p:blipFill>
        <p:spPr>
          <a:xfrm>
            <a:off x="1199834" y="-29404"/>
            <a:ext cx="7944166" cy="100333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(7/8)</a:t>
            </a:r>
          </a:p>
        </p:txBody>
      </p:sp>
      <p:sp>
        <p:nvSpPr>
          <p:cNvPr id="7" name="Content Placeholder 6"/>
          <p:cNvSpPr>
            <a:spLocks noGrp="1"/>
          </p:cNvSpPr>
          <p:nvPr>
            <p:ph sz="half" idx="1"/>
          </p:nvPr>
        </p:nvSpPr>
        <p:spPr>
          <a:xfrm>
            <a:off x="1320483" y="2190828"/>
            <a:ext cx="7766051" cy="5078552"/>
          </a:xfrm>
        </p:spPr>
        <p:txBody>
          <a:bodyPr>
            <a:normAutofit/>
          </a:bodyPr>
          <a:lstStyle/>
          <a:p>
            <a:pPr marL="0" indent="0">
              <a:buNone/>
            </a:pPr>
            <a:r>
              <a:rPr lang="en-US" dirty="0">
                <a:solidFill>
                  <a:srgbClr val="000000"/>
                </a:solidFill>
              </a:rPr>
              <a:t>15. Record the pH value on the Hydrosphere Data Sheet (see inset below).</a:t>
            </a:r>
          </a:p>
          <a:p>
            <a:pPr marL="0" indent="0">
              <a:buNone/>
            </a:pPr>
            <a:r>
              <a:rPr lang="en-US" dirty="0">
                <a:solidFill>
                  <a:srgbClr val="000000"/>
                </a:solidFill>
              </a:rPr>
              <a:t>16. Repeat steps 3-10 twice using new water samples. You do NOT need to calibrate the pH meter again. Record conductivity and pH values on the Data Sheet. </a:t>
            </a:r>
          </a:p>
          <a:p>
            <a:pPr marL="0" indent="0">
              <a:buNone/>
            </a:pPr>
            <a:r>
              <a:rPr lang="en-US" dirty="0">
                <a:solidFill>
                  <a:srgbClr val="000000"/>
                </a:solidFill>
              </a:rPr>
              <a:t>17. Check to see if each of the three observations is within 0.2 of the average. If all three are within 0.2, record the average on the Data Sheet.  If all three observations are not within 0.2, repeat the measurements. </a:t>
            </a:r>
            <a:endParaRPr lang="en-US" dirty="0"/>
          </a:p>
          <a:p>
            <a:pPr marL="0" indent="0">
              <a:buNone/>
            </a:pPr>
            <a:endParaRPr lang="en-US" dirty="0"/>
          </a:p>
        </p:txBody>
      </p:sp>
      <p:pic>
        <p:nvPicPr>
          <p:cNvPr id="11" name="Content Placeholder 10" descr="Screen Shot of water pH data sheet. Enter the electrical conductivity of the sample in MS/cm and pH. Indicate the values of buffers used, and make any comments you think relevant."/>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314438" y="4373217"/>
            <a:ext cx="5438084" cy="1979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5342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36</a:t>
            </a:fld>
            <a:endParaRPr lang="en-US" dirty="0"/>
          </a:p>
        </p:txBody>
      </p:sp>
      <p:pic>
        <p:nvPicPr>
          <p:cNvPr id="5" name="Picture 4" descr="Menu: How to collect your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pic>
        <p:nvPicPr>
          <p:cNvPr id="6" name="Picture 5" descr="Banner Hydroshere: Water pH"/>
          <p:cNvPicPr>
            <a:picLocks noChangeAspect="1"/>
          </p:cNvPicPr>
          <p:nvPr/>
        </p:nvPicPr>
        <p:blipFill>
          <a:blip r:embed="rId3"/>
          <a:stretch>
            <a:fillRect/>
          </a:stretch>
        </p:blipFill>
        <p:spPr>
          <a:xfrm>
            <a:off x="1199834" y="-29404"/>
            <a:ext cx="7944166" cy="1003339"/>
          </a:xfrm>
          <a:prstGeom prst="rect">
            <a:avLst/>
          </a:prstGeom>
        </p:spPr>
      </p:pic>
      <p:sp>
        <p:nvSpPr>
          <p:cNvPr id="2" name="Title 1"/>
          <p:cNvSpPr>
            <a:spLocks noGrp="1"/>
          </p:cNvSpPr>
          <p:nvPr>
            <p:ph type="title"/>
          </p:nvPr>
        </p:nvSpPr>
        <p:spPr>
          <a:xfrm>
            <a:off x="1199834" y="914390"/>
            <a:ext cx="7886700" cy="994172"/>
          </a:xfrm>
        </p:spPr>
        <p:txBody>
          <a:bodyPr>
            <a:normAutofit/>
          </a:bodyPr>
          <a:lstStyle/>
          <a:p>
            <a:pPr marL="514350" indent="-514350">
              <a:buFont typeface="+mj-lt"/>
              <a:buAutoNum type="romanUcPeriod" startAt="2"/>
            </a:pPr>
            <a:r>
              <a:rPr lang="en-US" sz="2400" dirty="0">
                <a:solidFill>
                  <a:srgbClr val="000072"/>
                </a:solidFill>
              </a:rPr>
              <a:t>pH Water Protocol using </a:t>
            </a:r>
            <a:r>
              <a:rPr lang="en-US" sz="2400" dirty="0">
                <a:solidFill>
                  <a:srgbClr val="FF0000"/>
                </a:solidFill>
              </a:rPr>
              <a:t>a pH Meter</a:t>
            </a:r>
            <a:r>
              <a:rPr lang="en-US" sz="2400" dirty="0">
                <a:solidFill>
                  <a:srgbClr val="000072"/>
                </a:solidFill>
              </a:rPr>
              <a:t>  </a:t>
            </a:r>
            <a:br>
              <a:rPr lang="en-US" sz="2400" dirty="0">
                <a:solidFill>
                  <a:srgbClr val="000072"/>
                </a:solidFill>
              </a:rPr>
            </a:b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a:t>
            </a:r>
            <a:r>
              <a:rPr lang="en-US" sz="2400" dirty="0">
                <a:solidFill>
                  <a:srgbClr val="000072"/>
                </a:solidFill>
              </a:rPr>
              <a:t> (8/8)</a:t>
            </a:r>
          </a:p>
        </p:txBody>
      </p:sp>
      <p:sp>
        <p:nvSpPr>
          <p:cNvPr id="7" name="Content Placeholder 6"/>
          <p:cNvSpPr>
            <a:spLocks noGrp="1"/>
          </p:cNvSpPr>
          <p:nvPr>
            <p:ph sz="half" idx="1"/>
          </p:nvPr>
        </p:nvSpPr>
        <p:spPr>
          <a:xfrm>
            <a:off x="1361804" y="1887504"/>
            <a:ext cx="7235687" cy="3996461"/>
          </a:xfrm>
        </p:spPr>
        <p:txBody>
          <a:bodyPr>
            <a:normAutofit lnSpcReduction="10000"/>
          </a:bodyPr>
          <a:lstStyle/>
          <a:p>
            <a:pPr marL="0" indent="0">
              <a:buNone/>
            </a:pPr>
            <a:r>
              <a:rPr lang="en-US" sz="2000" dirty="0"/>
              <a:t>18. Calculate the average of the three observations and record on the Data Sheet. </a:t>
            </a:r>
            <a:endParaRPr lang="en-US" dirty="0"/>
          </a:p>
          <a:p>
            <a:pPr marL="0" indent="0">
              <a:buNone/>
            </a:pPr>
            <a:endParaRPr lang="en-US" sz="2000" b="1" dirty="0">
              <a:solidFill>
                <a:srgbClr val="002060"/>
              </a:solidFill>
            </a:endParaRPr>
          </a:p>
          <a:p>
            <a:pPr marL="0" indent="0">
              <a:buNone/>
            </a:pPr>
            <a:r>
              <a:rPr lang="en-US" sz="2000" b="1" dirty="0">
                <a:solidFill>
                  <a:srgbClr val="002060"/>
                </a:solidFill>
              </a:rPr>
              <a:t>Calculate Average= </a:t>
            </a:r>
            <a:r>
              <a:rPr lang="en-US" sz="2000" b="1" u="sng" dirty="0">
                <a:solidFill>
                  <a:srgbClr val="002060"/>
                </a:solidFill>
              </a:rPr>
              <a:t>Observation 1 + Observation 2 + Observation 3</a:t>
            </a:r>
          </a:p>
          <a:p>
            <a:pPr marL="0" indent="0">
              <a:buNone/>
            </a:pPr>
            <a:r>
              <a:rPr lang="en-US" sz="2000" b="1" dirty="0">
                <a:solidFill>
                  <a:srgbClr val="002060"/>
                </a:solidFill>
              </a:rPr>
              <a:t>                                                                   3</a:t>
            </a:r>
          </a:p>
          <a:p>
            <a:pPr marL="0" indent="0">
              <a:buNone/>
            </a:pPr>
            <a:endParaRPr lang="en-US" sz="2000" b="1" u="sng" dirty="0">
              <a:solidFill>
                <a:srgbClr val="002060"/>
              </a:solidFill>
            </a:endParaRPr>
          </a:p>
          <a:p>
            <a:pPr marL="0" indent="0">
              <a:buNone/>
            </a:pPr>
            <a:r>
              <a:rPr lang="en-US" sz="2000" dirty="0"/>
              <a:t>19. Rinse the electrode with distilled water and blot dry. Turn off the meter and put on cap to protect the electrode. </a:t>
            </a:r>
            <a:r>
              <a:rPr lang="en-US" sz="2000" b="1" dirty="0">
                <a:solidFill>
                  <a:srgbClr val="002060"/>
                </a:solidFill>
              </a:rPr>
              <a:t>		</a:t>
            </a:r>
          </a:p>
          <a:p>
            <a:pPr marL="0" indent="0">
              <a:buNone/>
            </a:pPr>
            <a:r>
              <a:rPr lang="en-US" sz="2000" dirty="0"/>
              <a:t>20. Enter your data on the GLOBE Website. </a:t>
            </a:r>
          </a:p>
          <a:p>
            <a:pPr marL="0" indent="0">
              <a:buNone/>
            </a:pPr>
            <a:endParaRPr lang="en-US" dirty="0"/>
          </a:p>
          <a:p>
            <a:pPr marL="0" indent="0">
              <a:buNone/>
            </a:pPr>
            <a:r>
              <a:rPr lang="en-US" sz="2000" b="1" dirty="0">
                <a:solidFill>
                  <a:srgbClr val="FF0000"/>
                </a:solidFill>
              </a:rPr>
              <a:t>          *End of data collection for this pH Water Protocol*</a:t>
            </a:r>
          </a:p>
          <a:p>
            <a:pPr marL="0" indent="0">
              <a:buNone/>
            </a:pPr>
            <a:endParaRPr lang="en-US" sz="2000" b="1" dirty="0">
              <a:solidFill>
                <a:srgbClr val="FF0000"/>
              </a:solidFill>
            </a:endParaRPr>
          </a:p>
        </p:txBody>
      </p:sp>
      <p:pic>
        <p:nvPicPr>
          <p:cNvPr id="10" name="Content Placeholder 9" descr="Caution ico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320646" y="6058002"/>
            <a:ext cx="379340" cy="38880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820798" y="6058002"/>
            <a:ext cx="7078133" cy="523220"/>
          </a:xfrm>
          <a:prstGeom prst="rect">
            <a:avLst/>
          </a:prstGeom>
          <a:noFill/>
        </p:spPr>
        <p:txBody>
          <a:bodyPr wrap="square" rtlCol="0">
            <a:spAutoFit/>
          </a:bodyPr>
          <a:lstStyle/>
          <a:p>
            <a:r>
              <a:rPr lang="en-US" sz="1400" b="1" i="1" dirty="0"/>
              <a:t>If you cannot get all three measurements within 0.2 of one another, talk to a master trainer about possible problems  </a:t>
            </a:r>
          </a:p>
        </p:txBody>
      </p:sp>
    </p:spTree>
    <p:extLst>
      <p:ext uri="{BB962C8B-B14F-4D97-AF65-F5344CB8AC3E}">
        <p14:creationId xmlns:p14="http://schemas.microsoft.com/office/powerpoint/2010/main" val="636202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37</a:t>
            </a:fld>
            <a:endParaRPr lang="en-US"/>
          </a:p>
        </p:txBody>
      </p:sp>
      <p:pic>
        <p:nvPicPr>
          <p:cNvPr id="3" name="Picture 2" descr="Banner: Water pH "/>
          <p:cNvPicPr>
            <a:picLocks noChangeAspect="1"/>
          </p:cNvPicPr>
          <p:nvPr/>
        </p:nvPicPr>
        <p:blipFill>
          <a:blip r:embed="rId2"/>
          <a:stretch>
            <a:fillRect/>
          </a:stretch>
        </p:blipFill>
        <p:spPr>
          <a:xfrm>
            <a:off x="1050134" y="3227"/>
            <a:ext cx="8093866" cy="1022246"/>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26334" y="2616818"/>
            <a:ext cx="7886700" cy="994172"/>
          </a:xfrm>
        </p:spPr>
        <p:txBody>
          <a:bodyPr>
            <a:normAutofit/>
          </a:bodyPr>
          <a:lstStyle/>
          <a:p>
            <a:pPr algn="ctr"/>
            <a:r>
              <a:rPr lang="en-US" sz="3200" dirty="0">
                <a:solidFill>
                  <a:srgbClr val="000072"/>
                </a:solidFill>
              </a:rPr>
              <a:t>III. pH Water Protocol using </a:t>
            </a:r>
            <a:r>
              <a:rPr lang="en-US" sz="3200" dirty="0">
                <a:solidFill>
                  <a:srgbClr val="FF0000"/>
                </a:solidFill>
              </a:rPr>
              <a:t>pH Paper: </a:t>
            </a:r>
            <a:br>
              <a:rPr lang="en-US" sz="3200" dirty="0">
                <a:solidFill>
                  <a:srgbClr val="FF0000"/>
                </a:solidFill>
              </a:rPr>
            </a:br>
            <a:r>
              <a:rPr lang="en-US" sz="3200" dirty="0">
                <a:solidFill>
                  <a:srgbClr val="000072"/>
                </a:solidFill>
              </a:rPr>
              <a:t>Electrical Conductivity </a:t>
            </a:r>
            <a:r>
              <a:rPr lang="en-US" sz="3200" dirty="0">
                <a:solidFill>
                  <a:srgbClr val="FF0000"/>
                </a:solidFill>
              </a:rPr>
              <a:t>Greater </a:t>
            </a:r>
            <a:r>
              <a:rPr lang="en-US" sz="3200" dirty="0">
                <a:solidFill>
                  <a:srgbClr val="000072"/>
                </a:solidFill>
              </a:rPr>
              <a:t>than 200 </a:t>
            </a:r>
            <a:r>
              <a:rPr lang="en-US" sz="3200" dirty="0"/>
              <a:t>µS/cm </a:t>
            </a:r>
            <a:endParaRPr lang="en-US" sz="3200" dirty="0">
              <a:solidFill>
                <a:srgbClr val="000072"/>
              </a:solidFill>
            </a:endParaRPr>
          </a:p>
        </p:txBody>
      </p:sp>
    </p:spTree>
    <p:extLst>
      <p:ext uri="{BB962C8B-B14F-4D97-AF65-F5344CB8AC3E}">
        <p14:creationId xmlns:p14="http://schemas.microsoft.com/office/powerpoint/2010/main" val="421212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38</a:t>
            </a:fld>
            <a:endParaRPr lang="en-US"/>
          </a:p>
        </p:txBody>
      </p:sp>
      <p:pic>
        <p:nvPicPr>
          <p:cNvPr id="3" name="Picture 2" descr="Banner: Water pH "/>
          <p:cNvPicPr>
            <a:picLocks noChangeAspect="1"/>
          </p:cNvPicPr>
          <p:nvPr/>
        </p:nvPicPr>
        <p:blipFill>
          <a:blip r:embed="rId2"/>
          <a:stretch>
            <a:fillRect/>
          </a:stretch>
        </p:blipFill>
        <p:spPr>
          <a:xfrm>
            <a:off x="1091698"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7300" y="1028699"/>
            <a:ext cx="7886700" cy="836755"/>
          </a:xfrm>
        </p:spPr>
        <p:txBody>
          <a:bodyPr>
            <a:normAutofit/>
          </a:bodyPr>
          <a:lstStyle/>
          <a:p>
            <a:r>
              <a:rPr lang="en-US" sz="2400" dirty="0">
                <a:solidFill>
                  <a:srgbClr val="000072"/>
                </a:solidFill>
              </a:rPr>
              <a:t>III.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Greater </a:t>
            </a:r>
            <a:r>
              <a:rPr lang="en-US" sz="2400" dirty="0">
                <a:solidFill>
                  <a:srgbClr val="000072"/>
                </a:solidFill>
              </a:rPr>
              <a:t>than 200 </a:t>
            </a:r>
            <a:r>
              <a:rPr lang="en-US" sz="2400" dirty="0"/>
              <a:t>µS/cm </a:t>
            </a:r>
            <a:r>
              <a:rPr lang="en-US" sz="2400" dirty="0">
                <a:solidFill>
                  <a:srgbClr val="000072"/>
                </a:solidFill>
              </a:rPr>
              <a:t>   (1/3)</a:t>
            </a:r>
          </a:p>
        </p:txBody>
      </p:sp>
      <p:sp>
        <p:nvSpPr>
          <p:cNvPr id="7" name="Content Placeholder 6"/>
          <p:cNvSpPr>
            <a:spLocks noGrp="1"/>
          </p:cNvSpPr>
          <p:nvPr>
            <p:ph sz="half" idx="1"/>
          </p:nvPr>
        </p:nvSpPr>
        <p:spPr>
          <a:xfrm>
            <a:off x="1500767" y="1860153"/>
            <a:ext cx="2668897" cy="4259636"/>
          </a:xfrm>
        </p:spPr>
        <p:txBody>
          <a:bodyPr>
            <a:normAutofit/>
          </a:bodyPr>
          <a:lstStyle/>
          <a:p>
            <a:endParaRPr lang="en-US" dirty="0"/>
          </a:p>
          <a:p>
            <a:pPr marL="342900" indent="-342900">
              <a:buAutoNum type="arabicPeriod"/>
            </a:pPr>
            <a:r>
              <a:rPr lang="en-US" dirty="0"/>
              <a:t>Fill in the top part of the Hydrosphere Investigation Sheet.</a:t>
            </a:r>
          </a:p>
          <a:p>
            <a:pPr marL="342900" indent="-342900">
              <a:buAutoNum type="arabicPeriod"/>
            </a:pPr>
            <a:endParaRPr lang="en-US" dirty="0"/>
          </a:p>
          <a:p>
            <a:pPr marL="342900" indent="-342900">
              <a:buAutoNum type="arabicPeriod"/>
            </a:pPr>
            <a:r>
              <a:rPr lang="en-US" dirty="0"/>
              <a:t>In the pH section of the Data Sheet, check the box next to “pH paper”.</a:t>
            </a:r>
          </a:p>
          <a:p>
            <a:pPr marL="342900" indent="-342900">
              <a:buAutoNum type="arabicPeriod"/>
            </a:pPr>
            <a:endParaRPr lang="en-US" dirty="0"/>
          </a:p>
          <a:p>
            <a:pPr marL="342900" indent="-342900">
              <a:buAutoNum type="arabicPeriod"/>
            </a:pPr>
            <a:r>
              <a:rPr lang="en-US" dirty="0"/>
              <a:t>Put on protective gloves and goggles.</a:t>
            </a:r>
          </a:p>
          <a:p>
            <a:pPr marL="0" indent="0" algn="just">
              <a:spcBef>
                <a:spcPct val="20000"/>
              </a:spcBef>
              <a:buNone/>
              <a:defRPr/>
            </a:pPr>
            <a:r>
              <a:rPr lang="en-US" b="1" dirty="0">
                <a:solidFill>
                  <a:srgbClr val="22346F"/>
                </a:solidFill>
              </a:rPr>
              <a:t>	</a:t>
            </a:r>
          </a:p>
        </p:txBody>
      </p:sp>
      <p:pic>
        <p:nvPicPr>
          <p:cNvPr id="8" name="Content Placeholder 7" descr="Screen Shot of Hydrosphere investigation data entry sheet. You will note the measurement time and date, the name of the site, the state of the water and the sky condition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16900" y="2080425"/>
            <a:ext cx="4015035" cy="2504792"/>
          </a:xfrm>
          <a:prstGeom prst="rect">
            <a:avLst/>
          </a:prstGeom>
          <a:ln>
            <a:noFill/>
          </a:ln>
          <a:effectLst>
            <a:outerShdw blurRad="292100" dist="139700" dir="2700000" algn="tl" rotWithShape="0">
              <a:srgbClr val="333333">
                <a:alpha val="65000"/>
              </a:srgbClr>
            </a:outerShdw>
          </a:effectLst>
        </p:spPr>
      </p:pic>
      <p:pic>
        <p:nvPicPr>
          <p:cNvPr id="12" name="Picture 11" descr="Screen Shot of Hydrosphere data sheet, part 2. Check that you are using pH paper or a pH meter, and enter conductivity measurements  and measured pH. There is a comment area for metadat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899" y="4826316"/>
            <a:ext cx="4015035" cy="1493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850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3</a:t>
            </a:fld>
            <a:endParaRPr lang="en-US" dirty="0"/>
          </a:p>
        </p:txBody>
      </p:sp>
      <p:pic>
        <p:nvPicPr>
          <p:cNvPr id="8" name="Picture 7" descr="Banner Hydroshere: Water pH"/>
          <p:cNvPicPr>
            <a:picLocks noChangeAspect="1"/>
          </p:cNvPicPr>
          <p:nvPr/>
        </p:nvPicPr>
        <p:blipFill>
          <a:blip r:embed="rId2"/>
          <a:stretch>
            <a:fillRect/>
          </a:stretch>
        </p:blipFill>
        <p:spPr>
          <a:xfrm>
            <a:off x="1181823" y="-231756"/>
            <a:ext cx="7948753" cy="1063209"/>
          </a:xfrm>
          <a:prstGeom prst="rect">
            <a:avLst/>
          </a:prstGeom>
        </p:spPr>
      </p:pic>
      <p:pic>
        <p:nvPicPr>
          <p:cNvPr id="9" name="Picture 8" descr="What is water p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2048" cy="6858000"/>
          </a:xfrm>
          <a:prstGeom prst="rect">
            <a:avLst/>
          </a:prstGeom>
        </p:spPr>
      </p:pic>
      <p:sp>
        <p:nvSpPr>
          <p:cNvPr id="2" name="Title 1"/>
          <p:cNvSpPr>
            <a:spLocks noGrp="1"/>
          </p:cNvSpPr>
          <p:nvPr>
            <p:ph type="title"/>
          </p:nvPr>
        </p:nvSpPr>
        <p:spPr>
          <a:xfrm>
            <a:off x="1202048" y="831453"/>
            <a:ext cx="7886700" cy="994172"/>
          </a:xfrm>
        </p:spPr>
        <p:txBody>
          <a:bodyPr>
            <a:normAutofit/>
          </a:bodyPr>
          <a:lstStyle/>
          <a:p>
            <a:r>
              <a:rPr lang="en-US" sz="3200" dirty="0">
                <a:solidFill>
                  <a:srgbClr val="000072"/>
                </a:solidFill>
              </a:rPr>
              <a:t>The Hydrosphere</a:t>
            </a:r>
            <a:endParaRPr lang="en-US" sz="3200" dirty="0"/>
          </a:p>
        </p:txBody>
      </p:sp>
      <p:sp>
        <p:nvSpPr>
          <p:cNvPr id="7" name="Content Placeholder 6"/>
          <p:cNvSpPr>
            <a:spLocks noGrp="1"/>
          </p:cNvSpPr>
          <p:nvPr>
            <p:ph sz="half" idx="1"/>
          </p:nvPr>
        </p:nvSpPr>
        <p:spPr>
          <a:xfrm>
            <a:off x="1338931" y="1675730"/>
            <a:ext cx="4765317" cy="4351338"/>
          </a:xfrm>
        </p:spPr>
        <p:txBody>
          <a:bodyPr>
            <a:noAutofit/>
          </a:bodyPr>
          <a:lstStyle/>
          <a:p>
            <a:pPr marL="0" indent="0" algn="just">
              <a:buNone/>
            </a:pPr>
            <a:r>
              <a:rPr lang="en-US" dirty="0"/>
              <a:t>GLOBE has a number of protocols that are part of the Hydrosphere Investigation.  To measure the acidity of a water body, you will use one of the water pH protocols. You have the choice of using either a pH meter or pH paper in your investigations. </a:t>
            </a:r>
          </a:p>
          <a:p>
            <a:pPr marL="0" indent="0" algn="just">
              <a:buNone/>
            </a:pPr>
            <a:endParaRPr lang="en-US" dirty="0"/>
          </a:p>
        </p:txBody>
      </p:sp>
      <p:pic>
        <p:nvPicPr>
          <p:cNvPr id="4" name="Content Placeholder 3" descr="GLOBE Hydrosphere Protocol List: Alkalinity, Conductivity, Dissolved Oxygen, Freshwater Macroinvertebrates, Mosquito, Nitrates, pH- this protocol, Salinity, Water Temperature, Water Transparenc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68191" y="1750678"/>
            <a:ext cx="2286623" cy="4351338"/>
          </a:xfrm>
        </p:spPr>
      </p:pic>
      <p:pic>
        <p:nvPicPr>
          <p:cNvPr id="11" name="Content Placeholder 6" descr="Illustration of a pH meter and a pH paper dispens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9659" y="3605083"/>
            <a:ext cx="3515718" cy="2575207"/>
          </a:xfrm>
          <a:prstGeom prst="rect">
            <a:avLst/>
          </a:prstGeom>
        </p:spPr>
      </p:pic>
    </p:spTree>
    <p:extLst>
      <p:ext uri="{BB962C8B-B14F-4D97-AF65-F5344CB8AC3E}">
        <p14:creationId xmlns:p14="http://schemas.microsoft.com/office/powerpoint/2010/main" val="61379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39</a:t>
            </a:fld>
            <a:endParaRPr lang="en-US"/>
          </a:p>
        </p:txBody>
      </p:sp>
      <p:pic>
        <p:nvPicPr>
          <p:cNvPr id="3" name="Picture 2" descr="Banner: Water pH "/>
          <p:cNvPicPr>
            <a:picLocks noChangeAspect="1"/>
          </p:cNvPicPr>
          <p:nvPr/>
        </p:nvPicPr>
        <p:blipFill>
          <a:blip r:embed="rId2"/>
          <a:stretch>
            <a:fillRect/>
          </a:stretch>
        </p:blipFill>
        <p:spPr>
          <a:xfrm>
            <a:off x="1102089"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254489" y="1028700"/>
            <a:ext cx="7886700" cy="732774"/>
          </a:xfrm>
        </p:spPr>
        <p:txBody>
          <a:bodyPr>
            <a:normAutofit fontScale="90000"/>
          </a:bodyPr>
          <a:lstStyle/>
          <a:p>
            <a:r>
              <a:rPr lang="en-US" sz="2400" dirty="0">
                <a:solidFill>
                  <a:srgbClr val="000072"/>
                </a:solidFill>
              </a:rPr>
              <a:t>III.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Greater </a:t>
            </a:r>
            <a:r>
              <a:rPr lang="en-US" sz="2400" dirty="0">
                <a:solidFill>
                  <a:srgbClr val="000072"/>
                </a:solidFill>
              </a:rPr>
              <a:t>than 200 </a:t>
            </a:r>
            <a:r>
              <a:rPr lang="en-US" sz="2400" dirty="0"/>
              <a:t>µS/cm </a:t>
            </a:r>
            <a:r>
              <a:rPr lang="en-US" sz="2400" dirty="0">
                <a:solidFill>
                  <a:srgbClr val="000072"/>
                </a:solidFill>
              </a:rPr>
              <a:t> (2/3)</a:t>
            </a:r>
          </a:p>
        </p:txBody>
      </p:sp>
      <p:sp>
        <p:nvSpPr>
          <p:cNvPr id="7" name="Content Placeholder 6"/>
          <p:cNvSpPr>
            <a:spLocks noGrp="1"/>
          </p:cNvSpPr>
          <p:nvPr>
            <p:ph sz="half" idx="1"/>
          </p:nvPr>
        </p:nvSpPr>
        <p:spPr>
          <a:xfrm>
            <a:off x="1628783" y="1871476"/>
            <a:ext cx="3649083" cy="4259636"/>
          </a:xfrm>
        </p:spPr>
        <p:txBody>
          <a:bodyPr>
            <a:normAutofit/>
          </a:bodyPr>
          <a:lstStyle/>
          <a:p>
            <a:pPr marL="0" indent="0">
              <a:buNone/>
            </a:pPr>
            <a:r>
              <a:rPr lang="en-US" dirty="0"/>
              <a:t>4. Rinse the beaker with sample water</a:t>
            </a:r>
            <a:r>
              <a:rPr lang="en-US" b="1" dirty="0">
                <a:solidFill>
                  <a:srgbClr val="000090"/>
                </a:solidFill>
              </a:rPr>
              <a:t> three </a:t>
            </a:r>
            <a:r>
              <a:rPr lang="en-US" dirty="0"/>
              <a:t>times.</a:t>
            </a:r>
          </a:p>
          <a:p>
            <a:pPr marL="0" indent="0">
              <a:buNone/>
            </a:pPr>
            <a:endParaRPr lang="en-US" dirty="0"/>
          </a:p>
          <a:p>
            <a:pPr marL="0" indent="0">
              <a:buNone/>
            </a:pPr>
            <a:r>
              <a:rPr lang="en-US" dirty="0"/>
              <a:t>5. Fill the beaker halfway with your water sample.</a:t>
            </a:r>
          </a:p>
          <a:p>
            <a:pPr marL="0" indent="0">
              <a:buNone/>
            </a:pPr>
            <a:endParaRPr lang="en-US" dirty="0"/>
          </a:p>
          <a:p>
            <a:pPr marL="0" indent="0">
              <a:buNone/>
            </a:pPr>
            <a:r>
              <a:rPr lang="en-US" dirty="0"/>
              <a:t>6. Follow instructions that come with your pH paper for testing the sample.</a:t>
            </a:r>
          </a:p>
          <a:p>
            <a:pPr marL="0" indent="0">
              <a:buNone/>
            </a:pPr>
            <a:endParaRPr lang="en-US" dirty="0"/>
          </a:p>
          <a:p>
            <a:pPr marL="0" indent="0">
              <a:buNone/>
            </a:pPr>
            <a:r>
              <a:rPr lang="en-US" dirty="0"/>
              <a:t>7. Record your pH on the Data Sheet as Observer 1. </a:t>
            </a:r>
          </a:p>
          <a:p>
            <a:pPr marL="0" indent="0" algn="just">
              <a:spcBef>
                <a:spcPct val="20000"/>
              </a:spcBef>
              <a:buNone/>
              <a:defRPr/>
            </a:pPr>
            <a:r>
              <a:rPr lang="en-US" b="1" dirty="0">
                <a:solidFill>
                  <a:srgbClr val="22346F"/>
                </a:solidFill>
              </a:rPr>
              <a:t>	</a:t>
            </a:r>
          </a:p>
        </p:txBody>
      </p:sp>
      <p:pic>
        <p:nvPicPr>
          <p:cNvPr id="6" name="Content Placeholder 5" descr="Illustration of needed equipment, including sample bottle, wash bottle, two beakers or plastic cups and pH pap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9850" y="2102644"/>
            <a:ext cx="2844800" cy="3797300"/>
          </a:xfrm>
        </p:spPr>
      </p:pic>
    </p:spTree>
    <p:extLst>
      <p:ext uri="{BB962C8B-B14F-4D97-AF65-F5344CB8AC3E}">
        <p14:creationId xmlns:p14="http://schemas.microsoft.com/office/powerpoint/2010/main" val="2018699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llustration of needed equipment, including sample bottle, wash bottle, two beakers or plastic cups and pH pape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5952" y="1722152"/>
            <a:ext cx="2373241" cy="3167853"/>
          </a:xfrm>
        </p:spPr>
      </p:pic>
      <p:sp>
        <p:nvSpPr>
          <p:cNvPr id="4" name="Slide Number Placeholder 3"/>
          <p:cNvSpPr>
            <a:spLocks noGrp="1"/>
          </p:cNvSpPr>
          <p:nvPr>
            <p:ph type="sldNum" sz="quarter" idx="12"/>
          </p:nvPr>
        </p:nvSpPr>
        <p:spPr/>
        <p:txBody>
          <a:bodyPr/>
          <a:lstStyle/>
          <a:p>
            <a:fld id="{F3C853C0-5094-3644-A796-5F2FF3FF3E7C}" type="slidenum">
              <a:rPr lang="en-US" smtClean="0"/>
              <a:t>40</a:t>
            </a:fld>
            <a:endParaRPr lang="en-US"/>
          </a:p>
        </p:txBody>
      </p:sp>
      <p:pic>
        <p:nvPicPr>
          <p:cNvPr id="3" name="Picture 2" descr="Banner: Water pH "/>
          <p:cNvPicPr>
            <a:picLocks noChangeAspect="1"/>
          </p:cNvPicPr>
          <p:nvPr/>
        </p:nvPicPr>
        <p:blipFill>
          <a:blip r:embed="rId3"/>
          <a:stretch>
            <a:fillRect/>
          </a:stretch>
        </p:blipFill>
        <p:spPr>
          <a:xfrm>
            <a:off x="1050134" y="3227"/>
            <a:ext cx="8093866" cy="1022246"/>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493593" y="833977"/>
            <a:ext cx="7886700" cy="994172"/>
          </a:xfrm>
        </p:spPr>
        <p:txBody>
          <a:bodyPr>
            <a:normAutofit/>
          </a:bodyPr>
          <a:lstStyle/>
          <a:p>
            <a:r>
              <a:rPr lang="en-US" sz="2400" dirty="0">
                <a:solidFill>
                  <a:srgbClr val="000072"/>
                </a:solidFill>
              </a:rPr>
              <a:t>III.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Greater </a:t>
            </a:r>
            <a:r>
              <a:rPr lang="en-US" sz="2400" dirty="0">
                <a:solidFill>
                  <a:srgbClr val="000072"/>
                </a:solidFill>
              </a:rPr>
              <a:t>than 200 </a:t>
            </a:r>
            <a:r>
              <a:rPr lang="en-US" sz="2400" dirty="0"/>
              <a:t>µS/cm </a:t>
            </a:r>
            <a:r>
              <a:rPr lang="en-US" sz="2400" dirty="0">
                <a:solidFill>
                  <a:srgbClr val="000072"/>
                </a:solidFill>
              </a:rPr>
              <a:t> (3/3)</a:t>
            </a:r>
          </a:p>
        </p:txBody>
      </p:sp>
      <p:sp>
        <p:nvSpPr>
          <p:cNvPr id="7" name="Content Placeholder 6"/>
          <p:cNvSpPr>
            <a:spLocks noGrp="1"/>
          </p:cNvSpPr>
          <p:nvPr>
            <p:ph sz="half" idx="1"/>
          </p:nvPr>
        </p:nvSpPr>
        <p:spPr>
          <a:xfrm>
            <a:off x="1338528" y="1827498"/>
            <a:ext cx="5690922" cy="4763802"/>
          </a:xfrm>
        </p:spPr>
        <p:txBody>
          <a:bodyPr>
            <a:normAutofit/>
          </a:bodyPr>
          <a:lstStyle/>
          <a:p>
            <a:pPr marL="342900" indent="-342900">
              <a:buAutoNum type="arabicPeriod" startAt="5"/>
            </a:pPr>
            <a:r>
              <a:rPr lang="en-US" b="1" dirty="0">
                <a:solidFill>
                  <a:srgbClr val="000090"/>
                </a:solidFill>
              </a:rPr>
              <a:t>Repeat</a:t>
            </a:r>
            <a:r>
              <a:rPr lang="en-US" dirty="0"/>
              <a:t> steps 4-6 two more times, using fresh sample water and new pH paper.</a:t>
            </a:r>
          </a:p>
          <a:p>
            <a:pPr marL="342900" indent="-342900">
              <a:buAutoNum type="arabicPeriod" startAt="5"/>
            </a:pPr>
            <a:r>
              <a:rPr lang="en-US" dirty="0"/>
              <a:t>Record your data, and find the average of the three observations:</a:t>
            </a:r>
          </a:p>
          <a:p>
            <a:pPr marL="457200" lvl="1" indent="0">
              <a:buNone/>
            </a:pPr>
            <a:r>
              <a:rPr lang="en-US" sz="1800" b="1" dirty="0">
                <a:solidFill>
                  <a:srgbClr val="000072"/>
                </a:solidFill>
              </a:rPr>
              <a:t>Calculate Average: </a:t>
            </a:r>
          </a:p>
          <a:p>
            <a:pPr marL="457200" lvl="1" indent="0">
              <a:buNone/>
            </a:pPr>
            <a:r>
              <a:rPr lang="en-US" sz="1800" b="1" u="sng" dirty="0">
                <a:solidFill>
                  <a:srgbClr val="000072"/>
                </a:solidFill>
              </a:rPr>
              <a:t>Observer 1 + Observer 2 + Observer 3</a:t>
            </a:r>
            <a:r>
              <a:rPr lang="en-US" sz="1600" b="1" dirty="0">
                <a:solidFill>
                  <a:srgbClr val="000072"/>
                </a:solidFill>
              </a:rPr>
              <a:t>			           </a:t>
            </a:r>
            <a:r>
              <a:rPr lang="en-US" sz="1800" b="1" dirty="0">
                <a:solidFill>
                  <a:srgbClr val="000072"/>
                </a:solidFill>
              </a:rPr>
              <a:t>3</a:t>
            </a:r>
            <a:endParaRPr lang="en-US" sz="1800" dirty="0"/>
          </a:p>
          <a:p>
            <a:pPr marL="342900" indent="-342900">
              <a:buAutoNum type="arabicPeriod" startAt="10"/>
            </a:pPr>
            <a:r>
              <a:rPr lang="en-US" dirty="0"/>
              <a:t>Discard used pH paper and gloves in waste container. Rinse beaker with distilled water using the wash bottle.</a:t>
            </a:r>
          </a:p>
          <a:p>
            <a:pPr marL="0" indent="0">
              <a:buNone/>
            </a:pPr>
            <a:r>
              <a:rPr lang="en-US" dirty="0"/>
              <a:t>11.  Enter your data on the GLOBE Website.</a:t>
            </a:r>
          </a:p>
          <a:p>
            <a:pPr marL="0" indent="0">
              <a:buNone/>
            </a:pPr>
            <a:endParaRPr lang="en-US" dirty="0"/>
          </a:p>
          <a:p>
            <a:pPr marL="0" indent="0">
              <a:buNone/>
            </a:pPr>
            <a:r>
              <a:rPr lang="en-US" sz="2000" b="1" dirty="0">
                <a:solidFill>
                  <a:srgbClr val="FF0000"/>
                </a:solidFill>
              </a:rPr>
              <a:t> *End of data collection for this Water pH Protocol *</a:t>
            </a:r>
            <a:endParaRPr lang="en-US" sz="2000" dirty="0">
              <a:solidFill>
                <a:srgbClr val="FF0000"/>
              </a:solidFill>
            </a:endParaRPr>
          </a:p>
          <a:p>
            <a:endParaRPr lang="en-US" dirty="0"/>
          </a:p>
          <a:p>
            <a:pPr marL="0" indent="0" algn="just">
              <a:spcBef>
                <a:spcPct val="20000"/>
              </a:spcBef>
              <a:buNone/>
              <a:defRPr/>
            </a:pPr>
            <a:r>
              <a:rPr lang="en-US" b="1" dirty="0">
                <a:solidFill>
                  <a:srgbClr val="22346F"/>
                </a:solidFill>
              </a:rPr>
              <a:t>	</a:t>
            </a:r>
          </a:p>
        </p:txBody>
      </p:sp>
      <p:sp>
        <p:nvSpPr>
          <p:cNvPr id="8" name="Rectangle 7"/>
          <p:cNvSpPr/>
          <p:nvPr/>
        </p:nvSpPr>
        <p:spPr>
          <a:xfrm>
            <a:off x="1844659" y="6026300"/>
            <a:ext cx="6650230" cy="523220"/>
          </a:xfrm>
          <a:prstGeom prst="rect">
            <a:avLst/>
          </a:prstGeom>
        </p:spPr>
        <p:txBody>
          <a:bodyPr wrap="square">
            <a:spAutoFit/>
          </a:bodyPr>
          <a:lstStyle/>
          <a:p>
            <a:r>
              <a:rPr lang="en-US" sz="1400" b="1" i="1" dirty="0"/>
              <a:t>Check to make sure that each observation is within 1.0 pH units of the average. </a:t>
            </a:r>
          </a:p>
          <a:p>
            <a:r>
              <a:rPr lang="en-US" sz="1400" b="1" i="1" dirty="0"/>
              <a:t>If they are not within 1.0 units of the average, repeat the measurements.</a:t>
            </a:r>
          </a:p>
        </p:txBody>
      </p:sp>
    </p:spTree>
    <p:extLst>
      <p:ext uri="{BB962C8B-B14F-4D97-AF65-F5344CB8AC3E}">
        <p14:creationId xmlns:p14="http://schemas.microsoft.com/office/powerpoint/2010/main" val="954864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41</a:t>
            </a:fld>
            <a:endParaRPr lang="en-US"/>
          </a:p>
        </p:txBody>
      </p:sp>
      <p:pic>
        <p:nvPicPr>
          <p:cNvPr id="3" name="Picture 2" descr="Banner: Water pH "/>
          <p:cNvPicPr>
            <a:picLocks noChangeAspect="1"/>
          </p:cNvPicPr>
          <p:nvPr/>
        </p:nvPicPr>
        <p:blipFill>
          <a:blip r:embed="rId2"/>
          <a:stretch>
            <a:fillRect/>
          </a:stretch>
        </p:blipFill>
        <p:spPr>
          <a:xfrm>
            <a:off x="1091698"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126334" y="2616818"/>
            <a:ext cx="7886700" cy="994172"/>
          </a:xfrm>
        </p:spPr>
        <p:txBody>
          <a:bodyPr>
            <a:normAutofit/>
          </a:bodyPr>
          <a:lstStyle/>
          <a:p>
            <a:pPr algn="ctr"/>
            <a:r>
              <a:rPr lang="en-US" sz="3200" dirty="0">
                <a:solidFill>
                  <a:srgbClr val="000072"/>
                </a:solidFill>
              </a:rPr>
              <a:t>IV. pH Water Protocol using </a:t>
            </a:r>
            <a:r>
              <a:rPr lang="en-US" sz="3200" dirty="0">
                <a:solidFill>
                  <a:srgbClr val="FF0000"/>
                </a:solidFill>
              </a:rPr>
              <a:t>pH Paper: </a:t>
            </a:r>
            <a:br>
              <a:rPr lang="en-US" sz="3200" dirty="0">
                <a:solidFill>
                  <a:srgbClr val="FF0000"/>
                </a:solidFill>
              </a:rPr>
            </a:br>
            <a:r>
              <a:rPr lang="en-US" sz="3200" dirty="0">
                <a:solidFill>
                  <a:srgbClr val="000072"/>
                </a:solidFill>
              </a:rPr>
              <a:t>Electrical Conductivity </a:t>
            </a:r>
            <a:r>
              <a:rPr lang="en-US" sz="3200" dirty="0">
                <a:solidFill>
                  <a:srgbClr val="FF0000"/>
                </a:solidFill>
              </a:rPr>
              <a:t>Less </a:t>
            </a:r>
            <a:r>
              <a:rPr lang="en-US" sz="3200" dirty="0">
                <a:solidFill>
                  <a:srgbClr val="000072"/>
                </a:solidFill>
              </a:rPr>
              <a:t>than 200 </a:t>
            </a:r>
            <a:r>
              <a:rPr lang="en-US" sz="3200" dirty="0"/>
              <a:t>µS/cm </a:t>
            </a:r>
            <a:endParaRPr lang="en-US" sz="3200" dirty="0">
              <a:solidFill>
                <a:srgbClr val="000072"/>
              </a:solidFill>
            </a:endParaRPr>
          </a:p>
        </p:txBody>
      </p:sp>
    </p:spTree>
    <p:extLst>
      <p:ext uri="{BB962C8B-B14F-4D97-AF65-F5344CB8AC3E}">
        <p14:creationId xmlns:p14="http://schemas.microsoft.com/office/powerpoint/2010/main" val="15533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42</a:t>
            </a:fld>
            <a:endParaRPr lang="en-US"/>
          </a:p>
        </p:txBody>
      </p:sp>
      <p:pic>
        <p:nvPicPr>
          <p:cNvPr id="3" name="Picture 2" descr="Banner: Water pH "/>
          <p:cNvPicPr>
            <a:picLocks noChangeAspect="1"/>
          </p:cNvPicPr>
          <p:nvPr/>
        </p:nvPicPr>
        <p:blipFill>
          <a:blip r:embed="rId2"/>
          <a:stretch>
            <a:fillRect/>
          </a:stretch>
        </p:blipFill>
        <p:spPr>
          <a:xfrm>
            <a:off x="1050134" y="3227"/>
            <a:ext cx="8093866" cy="1022246"/>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433010" y="966877"/>
            <a:ext cx="7886700" cy="994172"/>
          </a:xfrm>
        </p:spPr>
        <p:txBody>
          <a:bodyPr>
            <a:normAutofit/>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(1/6)</a:t>
            </a:r>
            <a:endParaRPr lang="en-US" sz="2400" dirty="0">
              <a:solidFill>
                <a:srgbClr val="000072"/>
              </a:solidFill>
            </a:endParaRPr>
          </a:p>
        </p:txBody>
      </p:sp>
      <p:pic>
        <p:nvPicPr>
          <p:cNvPr id="12" name="Content Placeholder 11" descr="Illustration of needed equipment: pH paper, 2 100 ml beakers or plastic cups, gloves and goggles, pens and pencils, wash bottle, sample bottle, paper towels or tissues, stirring rod, thermometer, electrical conductivity meter, salt crystals tweezer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465696" y="1772103"/>
            <a:ext cx="5821328" cy="3431378"/>
          </a:xfrm>
        </p:spPr>
      </p:pic>
      <p:sp>
        <p:nvSpPr>
          <p:cNvPr id="8" name="Content Placeholder 7"/>
          <p:cNvSpPr>
            <a:spLocks noGrp="1"/>
          </p:cNvSpPr>
          <p:nvPr>
            <p:ph sz="half" idx="1"/>
          </p:nvPr>
        </p:nvSpPr>
        <p:spPr>
          <a:xfrm>
            <a:off x="1397064" y="5225719"/>
            <a:ext cx="7114854" cy="4351338"/>
          </a:xfrm>
        </p:spPr>
        <p:txBody>
          <a:bodyPr/>
          <a:lstStyle/>
          <a:p>
            <a:pPr marL="0" indent="0">
              <a:buNone/>
            </a:pPr>
            <a:r>
              <a:rPr lang="en-US" sz="2000" b="1" dirty="0">
                <a:solidFill>
                  <a:srgbClr val="000072"/>
                </a:solidFill>
              </a:rPr>
              <a:t>Assemble Necessary Additional Document:</a:t>
            </a:r>
            <a:r>
              <a:rPr lang="en-US" sz="2000" b="1" dirty="0"/>
              <a:t>  </a:t>
            </a:r>
          </a:p>
          <a:p>
            <a:pPr marL="0" indent="0">
              <a:buNone/>
            </a:pPr>
            <a:r>
              <a:rPr lang="en-US" sz="1600" b="1" dirty="0">
                <a:solidFill>
                  <a:srgbClr val="000072"/>
                </a:solidFill>
                <a:hlinkClick r:id="rId5"/>
              </a:rPr>
              <a:t>pH Water Protocol using  pH Paper: Electrical Conductivity Less than 200 µS/cm</a:t>
            </a:r>
            <a:endParaRPr lang="en-US" sz="1600" dirty="0"/>
          </a:p>
          <a:p>
            <a:endParaRPr lang="en-US" dirty="0"/>
          </a:p>
        </p:txBody>
      </p:sp>
      <p:pic>
        <p:nvPicPr>
          <p:cNvPr id="10" name="Picture 9" descr="Cau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592" y="6251887"/>
            <a:ext cx="399410" cy="409377"/>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051245" y="6194966"/>
            <a:ext cx="6650230" cy="523220"/>
          </a:xfrm>
          <a:prstGeom prst="rect">
            <a:avLst/>
          </a:prstGeom>
        </p:spPr>
        <p:txBody>
          <a:bodyPr wrap="square">
            <a:spAutoFit/>
          </a:bodyPr>
          <a:lstStyle/>
          <a:p>
            <a:r>
              <a:rPr lang="en-US" sz="1400" b="1" i="1" dirty="0"/>
              <a:t>Check to make sure that each observation is within 1.0 pH units of the average. </a:t>
            </a:r>
          </a:p>
          <a:p>
            <a:r>
              <a:rPr lang="en-US" sz="1400" b="1" i="1" dirty="0"/>
              <a:t>If they are not within 1.0 units of the average, repeat the measurements.</a:t>
            </a:r>
          </a:p>
        </p:txBody>
      </p:sp>
    </p:spTree>
    <p:extLst>
      <p:ext uri="{BB962C8B-B14F-4D97-AF65-F5344CB8AC3E}">
        <p14:creationId xmlns:p14="http://schemas.microsoft.com/office/powerpoint/2010/main" val="2110472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43</a:t>
            </a:fld>
            <a:endParaRPr lang="en-US"/>
          </a:p>
        </p:txBody>
      </p:sp>
      <p:pic>
        <p:nvPicPr>
          <p:cNvPr id="3" name="Picture 2" descr="Banner: Water pH "/>
          <p:cNvPicPr>
            <a:picLocks noChangeAspect="1"/>
          </p:cNvPicPr>
          <p:nvPr/>
        </p:nvPicPr>
        <p:blipFill>
          <a:blip r:embed="rId2"/>
          <a:stretch>
            <a:fillRect/>
          </a:stretch>
        </p:blipFill>
        <p:spPr>
          <a:xfrm>
            <a:off x="1102089"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397064" y="1108033"/>
            <a:ext cx="7886700" cy="994172"/>
          </a:xfrm>
        </p:spPr>
        <p:txBody>
          <a:bodyPr>
            <a:normAutofit fontScale="90000"/>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a:t>
            </a:r>
            <a:r>
              <a:rPr lang="en-US" sz="2400" dirty="0">
                <a:solidFill>
                  <a:srgbClr val="000072"/>
                </a:solidFill>
              </a:rPr>
              <a:t> (2/6)</a:t>
            </a:r>
            <a:r>
              <a:rPr lang="en-US" sz="2400" dirty="0">
                <a:solidFill>
                  <a:schemeClr val="bg1"/>
                </a:solidFill>
              </a:rPr>
              <a:t> 1</a:t>
            </a:r>
            <a:br>
              <a:rPr lang="en-US" sz="2400" dirty="0">
                <a:solidFill>
                  <a:srgbClr val="000072"/>
                </a:solidFill>
              </a:rPr>
            </a:br>
            <a:endParaRPr lang="en-US" sz="2400" dirty="0">
              <a:solidFill>
                <a:srgbClr val="000072"/>
              </a:solidFill>
            </a:endParaRPr>
          </a:p>
        </p:txBody>
      </p:sp>
      <p:sp>
        <p:nvSpPr>
          <p:cNvPr id="8" name="Content Placeholder 7"/>
          <p:cNvSpPr>
            <a:spLocks noGrp="1"/>
          </p:cNvSpPr>
          <p:nvPr>
            <p:ph sz="half" idx="1"/>
          </p:nvPr>
        </p:nvSpPr>
        <p:spPr>
          <a:xfrm>
            <a:off x="1397063" y="1963915"/>
            <a:ext cx="4259457" cy="4351338"/>
          </a:xfrm>
        </p:spPr>
        <p:txBody>
          <a:bodyPr/>
          <a:lstStyle/>
          <a:p>
            <a:pPr marL="0" indent="0">
              <a:buNone/>
            </a:pPr>
            <a:r>
              <a:rPr lang="en-US" dirty="0"/>
              <a:t>1. Fill in the top part of the Hydrosphere Investigation Sheet. In the pH section of the Data Sheet, check the box next to “pH paper”.</a:t>
            </a:r>
          </a:p>
          <a:p>
            <a:pPr marL="0" indent="0">
              <a:buNone/>
            </a:pPr>
            <a:endParaRPr lang="en-US" dirty="0"/>
          </a:p>
          <a:p>
            <a:pPr marL="0" indent="0">
              <a:buNone/>
            </a:pPr>
            <a:r>
              <a:rPr lang="en-US" dirty="0"/>
              <a:t>2. Put on protective gloves and goggles.</a:t>
            </a:r>
          </a:p>
          <a:p>
            <a:pPr marL="0" indent="0">
              <a:buNone/>
            </a:pPr>
            <a:endParaRPr lang="en-US" dirty="0"/>
          </a:p>
          <a:p>
            <a:pPr marL="0" indent="0">
              <a:buNone/>
            </a:pPr>
            <a:r>
              <a:rPr lang="en-US" dirty="0"/>
              <a:t>3. Rinse tweezers in sample water and dry with paper towel.</a:t>
            </a:r>
          </a:p>
          <a:p>
            <a:pPr marL="0" indent="0">
              <a:buNone/>
            </a:pPr>
            <a:endParaRPr lang="en-US" dirty="0"/>
          </a:p>
          <a:p>
            <a:pPr marL="0" indent="0">
              <a:buNone/>
            </a:pPr>
            <a:r>
              <a:rPr lang="en-US" dirty="0"/>
              <a:t>4. Rinse the beakers  with sample water three times.</a:t>
            </a:r>
          </a:p>
          <a:p>
            <a:pPr marL="0" indent="0">
              <a:buNone/>
            </a:pPr>
            <a:endParaRPr lang="en-US" dirty="0"/>
          </a:p>
        </p:txBody>
      </p:sp>
      <p:pic>
        <p:nvPicPr>
          <p:cNvPr id="7" name="Content Placeholder 6" descr="Illustration of wash bottle, two beakers, tweezers and paper towel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56521" y="1620242"/>
            <a:ext cx="3177406" cy="3944982"/>
          </a:xfrm>
        </p:spPr>
      </p:pic>
    </p:spTree>
    <p:extLst>
      <p:ext uri="{BB962C8B-B14F-4D97-AF65-F5344CB8AC3E}">
        <p14:creationId xmlns:p14="http://schemas.microsoft.com/office/powerpoint/2010/main" val="1875345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44</a:t>
            </a:fld>
            <a:endParaRPr lang="en-US"/>
          </a:p>
        </p:txBody>
      </p:sp>
      <p:pic>
        <p:nvPicPr>
          <p:cNvPr id="3" name="Picture 2" descr="Banner: Water pH "/>
          <p:cNvPicPr>
            <a:picLocks noChangeAspect="1"/>
          </p:cNvPicPr>
          <p:nvPr/>
        </p:nvPicPr>
        <p:blipFill>
          <a:blip r:embed="rId2"/>
          <a:stretch>
            <a:fillRect/>
          </a:stretch>
        </p:blipFill>
        <p:spPr>
          <a:xfrm>
            <a:off x="1102089"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397064" y="1108033"/>
            <a:ext cx="7886700" cy="994172"/>
          </a:xfrm>
        </p:spPr>
        <p:txBody>
          <a:bodyPr>
            <a:normAutofit fontScale="90000"/>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a:t>
            </a:r>
            <a:r>
              <a:rPr lang="en-US" sz="2400" dirty="0">
                <a:solidFill>
                  <a:srgbClr val="000072"/>
                </a:solidFill>
              </a:rPr>
              <a:t> (3/6) </a:t>
            </a:r>
            <a:r>
              <a:rPr lang="en-US" sz="2400" dirty="0">
                <a:solidFill>
                  <a:schemeClr val="bg1"/>
                </a:solidFill>
              </a:rPr>
              <a:t>2</a:t>
            </a:r>
            <a:br>
              <a:rPr lang="en-US" sz="2400" dirty="0">
                <a:solidFill>
                  <a:srgbClr val="000072"/>
                </a:solidFill>
              </a:rPr>
            </a:br>
            <a:endParaRPr lang="en-US" sz="2400" dirty="0">
              <a:solidFill>
                <a:srgbClr val="000072"/>
              </a:solidFill>
            </a:endParaRPr>
          </a:p>
        </p:txBody>
      </p:sp>
      <p:sp>
        <p:nvSpPr>
          <p:cNvPr id="8" name="Content Placeholder 7"/>
          <p:cNvSpPr>
            <a:spLocks noGrp="1"/>
          </p:cNvSpPr>
          <p:nvPr>
            <p:ph sz="half" idx="1"/>
          </p:nvPr>
        </p:nvSpPr>
        <p:spPr>
          <a:xfrm>
            <a:off x="1397063" y="1963915"/>
            <a:ext cx="4259457" cy="4351338"/>
          </a:xfrm>
        </p:spPr>
        <p:txBody>
          <a:bodyPr/>
          <a:lstStyle/>
          <a:p>
            <a:pPr marL="0" indent="0">
              <a:buNone/>
            </a:pPr>
            <a:r>
              <a:rPr lang="en-US" dirty="0"/>
              <a:t>5. Fill one beaker or cup with about 50 mL of sample water.</a:t>
            </a:r>
          </a:p>
          <a:p>
            <a:pPr marL="0" indent="0">
              <a:buNone/>
            </a:pPr>
            <a:endParaRPr lang="en-US" dirty="0"/>
          </a:p>
          <a:p>
            <a:pPr marL="0" indent="0">
              <a:buNone/>
            </a:pPr>
            <a:r>
              <a:rPr lang="en-US" dirty="0"/>
              <a:t>6. Using the tweezers, place one crystal of salt in the sample water. (If you do not have salt crystals, use several grains of table salt (a pile about 2mm wide at the bottom).</a:t>
            </a:r>
          </a:p>
          <a:p>
            <a:pPr marL="0" indent="0">
              <a:buNone/>
            </a:pPr>
            <a:endParaRPr lang="en-US" dirty="0"/>
          </a:p>
          <a:p>
            <a:pPr marL="0" indent="0">
              <a:buNone/>
            </a:pPr>
            <a:r>
              <a:rPr lang="en-US" dirty="0"/>
              <a:t>7. Stir thoroughly with stirring rod or spoon.</a:t>
            </a:r>
          </a:p>
          <a:p>
            <a:pPr marL="0" indent="0">
              <a:buNone/>
            </a:pPr>
            <a:endParaRPr lang="en-US" dirty="0"/>
          </a:p>
        </p:txBody>
      </p:sp>
      <p:pic>
        <p:nvPicPr>
          <p:cNvPr id="9" name="Content Placeholder 8" descr="Illustration of needed equipment: water sample bottle, two beakers, stirring rod, tweezers, and sal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38973" y="1954123"/>
            <a:ext cx="3043520" cy="3369611"/>
          </a:xfrm>
        </p:spPr>
      </p:pic>
      <p:sp>
        <p:nvSpPr>
          <p:cNvPr id="12" name="TextBox 11"/>
          <p:cNvSpPr txBox="1"/>
          <p:nvPr/>
        </p:nvSpPr>
        <p:spPr>
          <a:xfrm>
            <a:off x="1475584" y="5662136"/>
            <a:ext cx="7188200" cy="830997"/>
          </a:xfrm>
          <a:prstGeom prst="rect">
            <a:avLst/>
          </a:prstGeom>
          <a:noFill/>
        </p:spPr>
        <p:txBody>
          <a:bodyPr wrap="square" rtlCol="0">
            <a:spAutoFit/>
          </a:bodyPr>
          <a:lstStyle/>
          <a:p>
            <a:r>
              <a:rPr lang="en-US" sz="1600" dirty="0"/>
              <a:t>*A note regarding salt crystals. Crystals of about 0.5 – 2.0 mm in diameter are much easier to work with than the very finely ground “table salt” used in some countries. In North America, the larger salt crystals are often marketed as “sea salt”.</a:t>
            </a:r>
          </a:p>
        </p:txBody>
      </p:sp>
    </p:spTree>
    <p:extLst>
      <p:ext uri="{BB962C8B-B14F-4D97-AF65-F5344CB8AC3E}">
        <p14:creationId xmlns:p14="http://schemas.microsoft.com/office/powerpoint/2010/main" val="100006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45</a:t>
            </a:fld>
            <a:endParaRPr lang="en-US"/>
          </a:p>
        </p:txBody>
      </p:sp>
      <p:pic>
        <p:nvPicPr>
          <p:cNvPr id="3" name="Picture 2" descr="Banner: Water pH "/>
          <p:cNvPicPr>
            <a:picLocks noChangeAspect="1"/>
          </p:cNvPicPr>
          <p:nvPr/>
        </p:nvPicPr>
        <p:blipFill>
          <a:blip r:embed="rId2"/>
          <a:stretch>
            <a:fillRect/>
          </a:stretch>
        </p:blipFill>
        <p:spPr>
          <a:xfrm>
            <a:off x="1050134" y="3227"/>
            <a:ext cx="8093866" cy="1022246"/>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397064" y="1108033"/>
            <a:ext cx="7886700" cy="994172"/>
          </a:xfrm>
        </p:spPr>
        <p:txBody>
          <a:bodyPr>
            <a:normAutofit fontScale="90000"/>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a:t>
            </a:r>
            <a:r>
              <a:rPr lang="en-US" sz="2400" dirty="0">
                <a:solidFill>
                  <a:srgbClr val="000072"/>
                </a:solidFill>
              </a:rPr>
              <a:t> (4/6)</a:t>
            </a:r>
            <a:br>
              <a:rPr lang="en-US" sz="2400" dirty="0">
                <a:solidFill>
                  <a:srgbClr val="000072"/>
                </a:solidFill>
              </a:rPr>
            </a:br>
            <a:endParaRPr lang="en-US" sz="2400" dirty="0">
              <a:solidFill>
                <a:srgbClr val="000072"/>
              </a:solidFill>
            </a:endParaRPr>
          </a:p>
        </p:txBody>
      </p:sp>
      <p:sp>
        <p:nvSpPr>
          <p:cNvPr id="8" name="Content Placeholder 7"/>
          <p:cNvSpPr>
            <a:spLocks noGrp="1"/>
          </p:cNvSpPr>
          <p:nvPr>
            <p:ph sz="half" idx="1"/>
          </p:nvPr>
        </p:nvSpPr>
        <p:spPr>
          <a:xfrm>
            <a:off x="1397063" y="1963915"/>
            <a:ext cx="4898001" cy="4351338"/>
          </a:xfrm>
        </p:spPr>
        <p:txBody>
          <a:bodyPr/>
          <a:lstStyle/>
          <a:p>
            <a:pPr marL="0" indent="0" algn="just">
              <a:buNone/>
            </a:pPr>
            <a:r>
              <a:rPr lang="en-US" dirty="0"/>
              <a:t>8. Measure the electrical conductivity of the treated sample water (with the added salt) using the </a:t>
            </a:r>
            <a:r>
              <a:rPr lang="en-US" b="1" dirty="0">
                <a:solidFill>
                  <a:srgbClr val="000072"/>
                </a:solidFill>
              </a:rPr>
              <a:t>Electrical Conductivity Protocol.</a:t>
            </a:r>
          </a:p>
          <a:p>
            <a:pPr marL="0" indent="0" algn="just">
              <a:buNone/>
            </a:pPr>
            <a:endParaRPr lang="en-US" b="1" dirty="0">
              <a:solidFill>
                <a:srgbClr val="000072"/>
              </a:solidFill>
            </a:endParaRPr>
          </a:p>
          <a:p>
            <a:pPr marL="0" indent="0" algn="just">
              <a:buNone/>
            </a:pPr>
            <a:r>
              <a:rPr lang="en-US" dirty="0"/>
              <a:t>a. If the electrical conductivity is at least 200 </a:t>
            </a:r>
            <a:r>
              <a:rPr lang="en-US" b="1" dirty="0"/>
              <a:t>µS/cm</a:t>
            </a:r>
            <a:r>
              <a:rPr lang="en-US" dirty="0"/>
              <a:t> , record value on Data Sheet. Go to </a:t>
            </a:r>
            <a:r>
              <a:rPr lang="en-US" b="1" dirty="0">
                <a:solidFill>
                  <a:srgbClr val="000072"/>
                </a:solidFill>
              </a:rPr>
              <a:t>step 9.</a:t>
            </a:r>
          </a:p>
          <a:p>
            <a:pPr marL="0" indent="0" algn="just">
              <a:buNone/>
            </a:pPr>
            <a:endParaRPr lang="en-US" dirty="0"/>
          </a:p>
          <a:p>
            <a:pPr marL="0" indent="0" algn="just">
              <a:buNone/>
            </a:pPr>
            <a:r>
              <a:rPr lang="en-US" dirty="0"/>
              <a:t>b. If the electrical conductivity is still less than 200 </a:t>
            </a:r>
            <a:r>
              <a:rPr lang="en-US" b="1" dirty="0"/>
              <a:t>µS/cm</a:t>
            </a:r>
            <a:r>
              <a:rPr lang="en-US" dirty="0"/>
              <a:t> , go back to </a:t>
            </a:r>
            <a:r>
              <a:rPr lang="en-US" b="1" dirty="0">
                <a:solidFill>
                  <a:srgbClr val="000072"/>
                </a:solidFill>
              </a:rPr>
              <a:t>step 6 </a:t>
            </a:r>
            <a:r>
              <a:rPr lang="en-US" dirty="0"/>
              <a:t>and repeat until you get a value that is at least 200 µS/cm. Record conductivity value on Data Sheet.</a:t>
            </a:r>
          </a:p>
          <a:p>
            <a:pPr marL="0" indent="0">
              <a:buNone/>
            </a:pPr>
            <a:endParaRPr lang="en-US" dirty="0"/>
          </a:p>
        </p:txBody>
      </p:sp>
      <p:pic>
        <p:nvPicPr>
          <p:cNvPr id="7" name="Content Placeholder 6" descr="Illustration of electrical conductivity meter immersed in the sample beaker, and a salt contain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92294" y="1924790"/>
            <a:ext cx="2310770" cy="4390463"/>
          </a:xfrm>
        </p:spPr>
      </p:pic>
    </p:spTree>
    <p:extLst>
      <p:ext uri="{BB962C8B-B14F-4D97-AF65-F5344CB8AC3E}">
        <p14:creationId xmlns:p14="http://schemas.microsoft.com/office/powerpoint/2010/main" val="706944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46</a:t>
            </a:fld>
            <a:endParaRPr lang="en-US"/>
          </a:p>
        </p:txBody>
      </p:sp>
      <p:pic>
        <p:nvPicPr>
          <p:cNvPr id="3" name="Picture 2" descr="Banner: Water pH "/>
          <p:cNvPicPr>
            <a:picLocks noChangeAspect="1"/>
          </p:cNvPicPr>
          <p:nvPr/>
        </p:nvPicPr>
        <p:blipFill>
          <a:blip r:embed="rId2"/>
          <a:stretch>
            <a:fillRect/>
          </a:stretch>
        </p:blipFill>
        <p:spPr>
          <a:xfrm>
            <a:off x="1050134" y="3227"/>
            <a:ext cx="8093866" cy="1022246"/>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397064" y="1108033"/>
            <a:ext cx="7886700" cy="994172"/>
          </a:xfrm>
        </p:spPr>
        <p:txBody>
          <a:bodyPr>
            <a:normAutofit fontScale="90000"/>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a:t>
            </a:r>
            <a:r>
              <a:rPr lang="en-US" sz="2400" dirty="0">
                <a:solidFill>
                  <a:srgbClr val="000072"/>
                </a:solidFill>
              </a:rPr>
              <a:t>(5/6)</a:t>
            </a:r>
            <a:br>
              <a:rPr lang="en-US" sz="2400" dirty="0">
                <a:solidFill>
                  <a:srgbClr val="000072"/>
                </a:solidFill>
              </a:rPr>
            </a:br>
            <a:endParaRPr lang="en-US" sz="2400" dirty="0">
              <a:solidFill>
                <a:srgbClr val="000072"/>
              </a:solidFill>
            </a:endParaRPr>
          </a:p>
        </p:txBody>
      </p:sp>
      <p:sp>
        <p:nvSpPr>
          <p:cNvPr id="8" name="Content Placeholder 7"/>
          <p:cNvSpPr>
            <a:spLocks noGrp="1"/>
          </p:cNvSpPr>
          <p:nvPr>
            <p:ph sz="half" idx="1"/>
          </p:nvPr>
        </p:nvSpPr>
        <p:spPr>
          <a:xfrm>
            <a:off x="1501357" y="1768451"/>
            <a:ext cx="5457342" cy="4351338"/>
          </a:xfrm>
        </p:spPr>
        <p:txBody>
          <a:bodyPr>
            <a:normAutofit/>
          </a:bodyPr>
          <a:lstStyle/>
          <a:p>
            <a:pPr marL="0" indent="0">
              <a:buNone/>
            </a:pPr>
            <a:endParaRPr lang="en-US" sz="1400" b="1" dirty="0"/>
          </a:p>
          <a:p>
            <a:pPr marL="0" indent="0" algn="just">
              <a:buNone/>
            </a:pPr>
            <a:r>
              <a:rPr lang="en-US" dirty="0"/>
              <a:t>9. Follow instructions that come with your paper for testing of the pH of the sample. </a:t>
            </a:r>
          </a:p>
          <a:p>
            <a:pPr marL="0" indent="0" algn="just">
              <a:buNone/>
            </a:pPr>
            <a:endParaRPr lang="en-US" dirty="0"/>
          </a:p>
          <a:p>
            <a:pPr marL="0" indent="0" algn="just">
              <a:buNone/>
            </a:pPr>
            <a:r>
              <a:rPr lang="en-US" dirty="0"/>
              <a:t>10. Record your pH on the Data Sheet as Observer 1.</a:t>
            </a:r>
          </a:p>
          <a:p>
            <a:pPr marL="0" indent="0" algn="just">
              <a:buNone/>
            </a:pPr>
            <a:endParaRPr lang="en-US" dirty="0"/>
          </a:p>
          <a:p>
            <a:pPr marL="0" indent="0" algn="just">
              <a:buNone/>
            </a:pPr>
            <a:r>
              <a:rPr lang="en-US" dirty="0"/>
              <a:t>11. Repeat steps 3-9 using new water samples and new pieces of paper. Record the data on the Data Sheet as Observer 2 and Observer 3.</a:t>
            </a:r>
          </a:p>
          <a:p>
            <a:pPr marL="0" indent="0" algn="just">
              <a:buNone/>
            </a:pPr>
            <a:endParaRPr lang="en-US" dirty="0"/>
          </a:p>
          <a:p>
            <a:pPr marL="342900" indent="-342900" algn="just">
              <a:buAutoNum type="arabicPeriod" startAt="12"/>
            </a:pPr>
            <a:r>
              <a:rPr lang="en-US" dirty="0"/>
              <a:t>Find the average of the three observations.</a:t>
            </a:r>
          </a:p>
          <a:p>
            <a:pPr marL="0" indent="0" algn="just">
              <a:buNone/>
            </a:pPr>
            <a:endParaRPr lang="en-US" dirty="0"/>
          </a:p>
          <a:p>
            <a:pPr marL="0" indent="0">
              <a:buNone/>
            </a:pPr>
            <a:endParaRPr lang="en-US" dirty="0"/>
          </a:p>
        </p:txBody>
      </p:sp>
      <p:sp>
        <p:nvSpPr>
          <p:cNvPr id="12" name="TextBox 11"/>
          <p:cNvSpPr txBox="1"/>
          <p:nvPr/>
        </p:nvSpPr>
        <p:spPr>
          <a:xfrm>
            <a:off x="1991733" y="5505324"/>
            <a:ext cx="6697362" cy="1354217"/>
          </a:xfrm>
          <a:prstGeom prst="rect">
            <a:avLst/>
          </a:prstGeom>
          <a:noFill/>
        </p:spPr>
        <p:txBody>
          <a:bodyPr wrap="square" rtlCol="0">
            <a:spAutoFit/>
          </a:bodyPr>
          <a:lstStyle/>
          <a:p>
            <a:pPr algn="just"/>
            <a:r>
              <a:rPr lang="en-US" b="1" dirty="0">
                <a:solidFill>
                  <a:srgbClr val="000072"/>
                </a:solidFill>
              </a:rPr>
              <a:t>Calculate Average:  </a:t>
            </a:r>
            <a:r>
              <a:rPr lang="en-US" b="1" u="sng" dirty="0">
                <a:solidFill>
                  <a:srgbClr val="000072"/>
                </a:solidFill>
              </a:rPr>
              <a:t>Observer 1 + Observer 2 + Observer 3</a:t>
            </a:r>
            <a:endParaRPr lang="en-US" b="1" dirty="0">
              <a:solidFill>
                <a:srgbClr val="000072"/>
              </a:solidFill>
            </a:endParaRPr>
          </a:p>
          <a:p>
            <a:pPr algn="just"/>
            <a:r>
              <a:rPr lang="en-US" b="1" dirty="0">
                <a:solidFill>
                  <a:srgbClr val="000072"/>
                </a:solidFill>
              </a:rPr>
              <a:t>				3</a:t>
            </a:r>
          </a:p>
          <a:p>
            <a:pPr algn="just"/>
            <a:r>
              <a:rPr lang="en-US" sz="1400" dirty="0"/>
              <a:t>If you are unable to get readings within 1 pH unit in your three samples, there may be problems with your pH paper.</a:t>
            </a:r>
          </a:p>
          <a:p>
            <a:pPr algn="just"/>
            <a:endParaRPr lang="en-US" dirty="0"/>
          </a:p>
        </p:txBody>
      </p:sp>
      <p:pic>
        <p:nvPicPr>
          <p:cNvPr id="13" name="Picture 12"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357" y="6051452"/>
            <a:ext cx="399410" cy="409377"/>
          </a:xfrm>
          <a:prstGeom prst="rect">
            <a:avLst/>
          </a:prstGeom>
          <a:ln>
            <a:noFill/>
          </a:ln>
          <a:effectLst>
            <a:outerShdw blurRad="292100" dist="139700" dir="2700000" algn="tl" rotWithShape="0">
              <a:srgbClr val="333333">
                <a:alpha val="65000"/>
              </a:srgbClr>
            </a:outerShdw>
          </a:effectLst>
        </p:spPr>
      </p:pic>
      <p:pic>
        <p:nvPicPr>
          <p:cNvPr id="9" name="Content Placeholder 8" descr="Illustration of pH paper, sample bottle, wash bottle and beake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896100" y="1930982"/>
            <a:ext cx="2106780" cy="3223059"/>
          </a:xfrm>
        </p:spPr>
      </p:pic>
    </p:spTree>
    <p:extLst>
      <p:ext uri="{BB962C8B-B14F-4D97-AF65-F5344CB8AC3E}">
        <p14:creationId xmlns:p14="http://schemas.microsoft.com/office/powerpoint/2010/main" val="693692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C853C0-5094-3644-A796-5F2FF3FF3E7C}" type="slidenum">
              <a:rPr lang="en-US" smtClean="0"/>
              <a:t>47</a:t>
            </a:fld>
            <a:endParaRPr lang="en-US"/>
          </a:p>
        </p:txBody>
      </p:sp>
      <p:pic>
        <p:nvPicPr>
          <p:cNvPr id="3" name="Picture 2" descr="Banner: Water pH "/>
          <p:cNvPicPr>
            <a:picLocks noChangeAspect="1"/>
          </p:cNvPicPr>
          <p:nvPr/>
        </p:nvPicPr>
        <p:blipFill>
          <a:blip r:embed="rId2"/>
          <a:stretch>
            <a:fillRect/>
          </a:stretch>
        </p:blipFill>
        <p:spPr>
          <a:xfrm>
            <a:off x="1102089" y="6685"/>
            <a:ext cx="8039100" cy="1015329"/>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
            <a:ext cx="1199834" cy="6858000"/>
          </a:xfrm>
          <a:prstGeom prst="rect">
            <a:avLst/>
          </a:prstGeom>
        </p:spPr>
      </p:pic>
      <p:sp>
        <p:nvSpPr>
          <p:cNvPr id="2" name="Title 1"/>
          <p:cNvSpPr>
            <a:spLocks noGrp="1"/>
          </p:cNvSpPr>
          <p:nvPr>
            <p:ph type="title"/>
          </p:nvPr>
        </p:nvSpPr>
        <p:spPr>
          <a:xfrm>
            <a:off x="1397064" y="1108033"/>
            <a:ext cx="7886700" cy="994172"/>
          </a:xfrm>
        </p:spPr>
        <p:txBody>
          <a:bodyPr>
            <a:normAutofit fontScale="90000"/>
          </a:bodyPr>
          <a:lstStyle/>
          <a:p>
            <a:r>
              <a:rPr lang="en-US" sz="2400" dirty="0">
                <a:solidFill>
                  <a:srgbClr val="000072"/>
                </a:solidFill>
              </a:rPr>
              <a:t>IV. pH Water Protocol using </a:t>
            </a:r>
            <a:r>
              <a:rPr lang="en-US" sz="2400" dirty="0">
                <a:solidFill>
                  <a:srgbClr val="FF0000"/>
                </a:solidFill>
              </a:rPr>
              <a:t>pH Paper: </a:t>
            </a:r>
            <a:r>
              <a:rPr lang="en-US" sz="2400" dirty="0">
                <a:solidFill>
                  <a:srgbClr val="000072"/>
                </a:solidFill>
              </a:rPr>
              <a:t>Electrical Conductivity </a:t>
            </a:r>
            <a:r>
              <a:rPr lang="en-US" sz="2400" dirty="0">
                <a:solidFill>
                  <a:srgbClr val="FF0000"/>
                </a:solidFill>
              </a:rPr>
              <a:t>Less </a:t>
            </a:r>
            <a:r>
              <a:rPr lang="en-US" sz="2400" dirty="0">
                <a:solidFill>
                  <a:srgbClr val="000072"/>
                </a:solidFill>
              </a:rPr>
              <a:t>than 200 </a:t>
            </a:r>
            <a:r>
              <a:rPr lang="en-US" sz="2400" dirty="0"/>
              <a:t>µS/cm </a:t>
            </a:r>
            <a:r>
              <a:rPr lang="en-US" sz="2400" dirty="0">
                <a:solidFill>
                  <a:srgbClr val="000072"/>
                </a:solidFill>
              </a:rPr>
              <a:t> (6/6)</a:t>
            </a:r>
            <a:br>
              <a:rPr lang="en-US" sz="2400" dirty="0">
                <a:solidFill>
                  <a:srgbClr val="000072"/>
                </a:solidFill>
              </a:rPr>
            </a:br>
            <a:endParaRPr lang="en-US" sz="2400" dirty="0">
              <a:solidFill>
                <a:srgbClr val="000072"/>
              </a:solidFill>
            </a:endParaRPr>
          </a:p>
        </p:txBody>
      </p:sp>
      <p:sp>
        <p:nvSpPr>
          <p:cNvPr id="8" name="Content Placeholder 7"/>
          <p:cNvSpPr>
            <a:spLocks noGrp="1"/>
          </p:cNvSpPr>
          <p:nvPr>
            <p:ph sz="half" idx="1"/>
          </p:nvPr>
        </p:nvSpPr>
        <p:spPr>
          <a:xfrm>
            <a:off x="1442433" y="2102205"/>
            <a:ext cx="5638398" cy="6498437"/>
          </a:xfrm>
        </p:spPr>
        <p:txBody>
          <a:bodyPr>
            <a:normAutofit/>
          </a:bodyPr>
          <a:lstStyle/>
          <a:p>
            <a:pPr marL="0" indent="0" algn="just">
              <a:buNone/>
            </a:pPr>
            <a:r>
              <a:rPr lang="en-US" dirty="0"/>
              <a:t>13. Check to make sure that each observation is within 1.0 pH units of the average. If they are not within 1.0 units of the average, repeat the measurements. </a:t>
            </a:r>
          </a:p>
          <a:p>
            <a:pPr marL="0" indent="0" algn="just">
              <a:buNone/>
            </a:pPr>
            <a:endParaRPr lang="en-US" dirty="0"/>
          </a:p>
          <a:p>
            <a:pPr marL="0" indent="0" algn="just">
              <a:buNone/>
            </a:pPr>
            <a:r>
              <a:rPr lang="en-US" dirty="0"/>
              <a:t>14. Discard used pH paper and gloves in a waste container. Rinse the beaker with distilled water. </a:t>
            </a:r>
          </a:p>
          <a:p>
            <a:pPr marL="0" indent="0" algn="just">
              <a:buNone/>
            </a:pPr>
            <a:endParaRPr lang="en-US" dirty="0"/>
          </a:p>
          <a:p>
            <a:pPr marL="0" indent="0" algn="just">
              <a:buNone/>
            </a:pPr>
            <a:r>
              <a:rPr lang="en-US" dirty="0"/>
              <a:t>15. Enter your data on the GLOBE Website.</a:t>
            </a:r>
          </a:p>
          <a:p>
            <a:endParaRPr lang="en-US" b="1" dirty="0">
              <a:solidFill>
                <a:srgbClr val="000072"/>
              </a:solidFill>
            </a:endParaRPr>
          </a:p>
          <a:p>
            <a:pPr marL="0" indent="0" algn="ctr">
              <a:buNone/>
            </a:pPr>
            <a:r>
              <a:rPr lang="en-US" sz="2000" b="1" dirty="0">
                <a:solidFill>
                  <a:srgbClr val="FF0000"/>
                </a:solidFill>
              </a:rPr>
              <a:t>*End of data collection for this pH Water Protocol*</a:t>
            </a:r>
            <a:endParaRPr lang="en-US" sz="2000" dirty="0"/>
          </a:p>
          <a:p>
            <a:pPr marL="0" indent="0">
              <a:buNone/>
            </a:pPr>
            <a:endParaRPr lang="en-US" sz="1400" b="1" dirty="0"/>
          </a:p>
        </p:txBody>
      </p:sp>
      <p:pic>
        <p:nvPicPr>
          <p:cNvPr id="9" name="Content Placeholder 8" descr="Illustration of pH paper, sample bottle, wash bottle and beak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26200" y="2102205"/>
            <a:ext cx="1765804" cy="2701417"/>
          </a:xfrm>
        </p:spPr>
      </p:pic>
    </p:spTree>
    <p:extLst>
      <p:ext uri="{BB962C8B-B14F-4D97-AF65-F5344CB8AC3E}">
        <p14:creationId xmlns:p14="http://schemas.microsoft.com/office/powerpoint/2010/main" val="912154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48</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Question 4</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To obtain an accurate pH measurement, your water sample should have:</a:t>
            </a:r>
          </a:p>
          <a:p>
            <a:pPr marL="457200" indent="-457200">
              <a:buFont typeface="+mj-lt"/>
              <a:buAutoNum type="alphaUcPeriod"/>
            </a:pPr>
            <a:r>
              <a:rPr lang="en-US" sz="2400" dirty="0"/>
              <a:t>An electrical conductivity of 200 µS/cm or greater</a:t>
            </a:r>
          </a:p>
          <a:p>
            <a:pPr marL="457200" indent="-457200">
              <a:buFont typeface="+mj-lt"/>
              <a:buAutoNum type="alphaUcPeriod"/>
            </a:pPr>
            <a:r>
              <a:rPr lang="en-US" sz="2400" dirty="0"/>
              <a:t>A temperature of greater than 30 degrees C</a:t>
            </a:r>
          </a:p>
          <a:p>
            <a:pPr marL="457200" indent="-457200">
              <a:buFont typeface="+mj-lt"/>
              <a:buAutoNum type="alphaUcPeriod"/>
            </a:pPr>
            <a:r>
              <a:rPr lang="en-US" sz="2400" dirty="0"/>
              <a:t>Both  A and B</a:t>
            </a:r>
          </a:p>
          <a:p>
            <a:pPr marL="457200" indent="-457200">
              <a:buFont typeface="+mj-lt"/>
              <a:buAutoNum type="alphaUcPeriod"/>
            </a:pPr>
            <a:r>
              <a:rPr lang="en-US" sz="2400" dirty="0"/>
              <a:t>None of the above, you can just stick the pH paper in the water and take the measurement, and it will be accurate</a:t>
            </a:r>
            <a:endParaRPr lang="en-US" sz="20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464275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4</a:t>
            </a:fld>
            <a:endParaRPr lang="en-US" dirty="0"/>
          </a:p>
        </p:txBody>
      </p:sp>
      <p:pic>
        <p:nvPicPr>
          <p:cNvPr id="11" name="Picture 10" descr="Banner Hydroshere: Water pH"/>
          <p:cNvPicPr>
            <a:picLocks noChangeAspect="1"/>
          </p:cNvPicPr>
          <p:nvPr/>
        </p:nvPicPr>
        <p:blipFill>
          <a:blip r:embed="rId2"/>
          <a:stretch>
            <a:fillRect/>
          </a:stretch>
        </p:blipFill>
        <p:spPr>
          <a:xfrm>
            <a:off x="1181823" y="-9661"/>
            <a:ext cx="7948753" cy="1063209"/>
          </a:xfrm>
          <a:prstGeom prst="rect">
            <a:avLst/>
          </a:prstGeom>
        </p:spPr>
      </p:pic>
      <p:pic>
        <p:nvPicPr>
          <p:cNvPr id="9" name="Picture 8" descr="What is water p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2048" cy="6858000"/>
          </a:xfrm>
          <a:prstGeom prst="rect">
            <a:avLst/>
          </a:prstGeom>
        </p:spPr>
      </p:pic>
      <p:sp>
        <p:nvSpPr>
          <p:cNvPr id="2" name="Title 1"/>
          <p:cNvSpPr>
            <a:spLocks noGrp="1"/>
          </p:cNvSpPr>
          <p:nvPr>
            <p:ph type="title"/>
          </p:nvPr>
        </p:nvSpPr>
        <p:spPr>
          <a:xfrm>
            <a:off x="1202048" y="831453"/>
            <a:ext cx="7886700" cy="994172"/>
          </a:xfrm>
        </p:spPr>
        <p:txBody>
          <a:bodyPr>
            <a:normAutofit/>
          </a:bodyPr>
          <a:lstStyle/>
          <a:p>
            <a:r>
              <a:rPr lang="en-US" sz="3200" dirty="0">
                <a:solidFill>
                  <a:srgbClr val="000072"/>
                </a:solidFill>
              </a:rPr>
              <a:t>What is Water pH?</a:t>
            </a:r>
            <a:endParaRPr lang="en-US" sz="3200" dirty="0"/>
          </a:p>
        </p:txBody>
      </p:sp>
      <p:sp>
        <p:nvSpPr>
          <p:cNvPr id="7" name="Content Placeholder 6"/>
          <p:cNvSpPr>
            <a:spLocks noGrp="1"/>
          </p:cNvSpPr>
          <p:nvPr>
            <p:ph sz="half" idx="1"/>
          </p:nvPr>
        </p:nvSpPr>
        <p:spPr>
          <a:xfrm>
            <a:off x="1338931" y="1675730"/>
            <a:ext cx="7535246" cy="4351338"/>
          </a:xfrm>
        </p:spPr>
        <p:txBody>
          <a:bodyPr>
            <a:noAutofit/>
          </a:bodyPr>
          <a:lstStyle/>
          <a:p>
            <a:pPr marL="0" indent="0" algn="just">
              <a:buNone/>
            </a:pPr>
            <a:r>
              <a:rPr lang="en-US" sz="1600" dirty="0"/>
              <a:t>PH is a measure of the relative amount of free hydrogen ions there are in the water, which determines the acidity of the water body.</a:t>
            </a:r>
          </a:p>
          <a:p>
            <a:pPr marL="0" indent="0" algn="just">
              <a:buNone/>
            </a:pPr>
            <a:r>
              <a:rPr lang="en-US" sz="1600" dirty="0"/>
              <a:t>The concentration of the hydrogen ion [H+] activity in a solution determines the pH. Mathematically this is expressed as: </a:t>
            </a:r>
          </a:p>
          <a:p>
            <a:pPr marL="0" indent="0" algn="just">
              <a:buNone/>
            </a:pPr>
            <a:endParaRPr lang="en-US" sz="1600" dirty="0"/>
          </a:p>
          <a:p>
            <a:pPr marL="0" indent="0" algn="just">
              <a:buNone/>
            </a:pPr>
            <a:r>
              <a:rPr lang="en-US" sz="2000" b="1" dirty="0"/>
              <a:t>           pH = - log [H+] </a:t>
            </a:r>
          </a:p>
          <a:p>
            <a:pPr marL="0" indent="0" algn="just">
              <a:buNone/>
            </a:pPr>
            <a:endParaRPr lang="en-US" sz="1600" dirty="0"/>
          </a:p>
          <a:p>
            <a:pPr marL="0" indent="0" algn="just">
              <a:buNone/>
            </a:pPr>
            <a:endParaRPr lang="en-US" sz="1600" dirty="0"/>
          </a:p>
          <a:p>
            <a:pPr marL="0" indent="0" algn="just">
              <a:buNone/>
            </a:pPr>
            <a:r>
              <a:rPr lang="en-US" sz="1600" dirty="0"/>
              <a:t>pH is reported in logarithmic units from 0-14, with 7 being neutral. Each number represents a 10x change in the acidity or alkalinity of the water. </a:t>
            </a:r>
          </a:p>
          <a:p>
            <a:pPr marL="0" indent="0" algn="just">
              <a:buNone/>
            </a:pPr>
            <a:r>
              <a:rPr lang="en-US" sz="1600" dirty="0"/>
              <a:t>The pH values for your water site will depend on the geology, soil and vegetation of your area as well as other inputs into your water body. The origin of the air masses that precipitate into your water body may affect the pH of the water. Most lakes and streams have pH values that range between 6.5 and 8.5. Oceans have a pH value of 8.2. Pure water not in contact with the air has a neutral pH value of 7.0. </a:t>
            </a:r>
          </a:p>
          <a:p>
            <a:pPr marL="0" indent="0" algn="just">
              <a:buNone/>
            </a:pPr>
            <a:r>
              <a:rPr lang="en-US" sz="1600" dirty="0"/>
              <a:t>Naturally occurring basic waters are found typically in areas where the surrounding geology is rich in minerals such as calcite or limestone. </a:t>
            </a:r>
          </a:p>
        </p:txBody>
      </p:sp>
      <p:pic>
        <p:nvPicPr>
          <p:cNvPr id="8" name="Content Placeholder 7" descr="Image of the pH scale, with highly acid at 0, Neutral at 7, and highly basic at 14.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88397" y="2920757"/>
            <a:ext cx="3886200" cy="930642"/>
          </a:xfrm>
          <a:prstGeom prst="rect">
            <a:avLst/>
          </a:prstGeom>
        </p:spPr>
      </p:pic>
    </p:spTree>
    <p:extLst>
      <p:ext uri="{BB962C8B-B14F-4D97-AF65-F5344CB8AC3E}">
        <p14:creationId xmlns:p14="http://schemas.microsoft.com/office/powerpoint/2010/main" val="2012378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49</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0"/>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Answer to Question 4</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To obtain an accurate pH measurement, your water sample should have:</a:t>
            </a:r>
          </a:p>
          <a:p>
            <a:pPr marL="0" indent="0">
              <a:buNone/>
            </a:pPr>
            <a:endParaRPr lang="en-US" sz="2400" b="1" dirty="0">
              <a:solidFill>
                <a:srgbClr val="002060"/>
              </a:solidFill>
            </a:endParaRPr>
          </a:p>
          <a:p>
            <a:pPr marL="457200" indent="-457200">
              <a:buFont typeface="+mj-lt"/>
              <a:buAutoNum type="alphaUcPeriod"/>
            </a:pPr>
            <a:r>
              <a:rPr lang="en-US" sz="2400" b="1" dirty="0"/>
              <a:t>An electrical conductivity of 200 µS/cm or greater</a:t>
            </a:r>
            <a:r>
              <a:rPr lang="en-US" sz="2400" b="1" dirty="0">
                <a:solidFill>
                  <a:srgbClr val="FF0000"/>
                </a:solidFill>
              </a:rPr>
              <a:t>-correct </a:t>
            </a:r>
            <a:r>
              <a:rPr lang="en-US" sz="2400" b="1" dirty="0">
                <a:solidFill>
                  <a:srgbClr val="FF0000"/>
                </a:solidFill>
                <a:sym typeface="Wingdings"/>
              </a:rPr>
              <a:t> </a:t>
            </a:r>
            <a:endParaRPr lang="en-US" sz="2400" b="1" dirty="0">
              <a:solidFill>
                <a:srgbClr val="FF0000"/>
              </a:solidFill>
            </a:endParaRPr>
          </a:p>
          <a:p>
            <a:pPr marL="457200" indent="-457200">
              <a:buFont typeface="+mj-lt"/>
              <a:buAutoNum type="alphaUcPeriod"/>
            </a:pPr>
            <a:r>
              <a:rPr lang="en-US" sz="2400" dirty="0"/>
              <a:t>A temperature of greater than 30 degrees C</a:t>
            </a:r>
          </a:p>
          <a:p>
            <a:pPr marL="457200" indent="-457200">
              <a:buFont typeface="+mj-lt"/>
              <a:buAutoNum type="alphaUcPeriod"/>
            </a:pPr>
            <a:r>
              <a:rPr lang="en-US" sz="2400" dirty="0"/>
              <a:t>Both  A and B</a:t>
            </a:r>
          </a:p>
          <a:p>
            <a:pPr marL="457200" indent="-457200">
              <a:buFont typeface="+mj-lt"/>
              <a:buAutoNum type="alphaUcPeriod"/>
            </a:pPr>
            <a:r>
              <a:rPr lang="en-US" sz="2400" dirty="0"/>
              <a:t>None of the above, you can just stick the pH paper in the water and take the measurement, and it will be accurate</a:t>
            </a:r>
            <a:endParaRPr lang="en-US" sz="2000" dirty="0"/>
          </a:p>
          <a:p>
            <a:pPr marL="0" indent="0" algn="just">
              <a:buNone/>
            </a:pPr>
            <a:r>
              <a:rPr lang="en-US" sz="2400" b="1" dirty="0">
                <a:solidFill>
                  <a:srgbClr val="FF0000"/>
                </a:solidFill>
              </a:rPr>
              <a:t>Were you correct? </a:t>
            </a:r>
          </a:p>
        </p:txBody>
      </p:sp>
    </p:spTree>
    <p:extLst>
      <p:ext uri="{BB962C8B-B14F-4D97-AF65-F5344CB8AC3E}">
        <p14:creationId xmlns:p14="http://schemas.microsoft.com/office/powerpoint/2010/main" val="687750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50</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Question 5</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How many replicate measurements should be taken for each sample you are testing for pH to ensure accuracy? </a:t>
            </a:r>
          </a:p>
          <a:p>
            <a:pPr marL="0" indent="0">
              <a:buNone/>
            </a:pPr>
            <a:endParaRPr lang="en-US" sz="2400" b="1" dirty="0">
              <a:solidFill>
                <a:srgbClr val="002060"/>
              </a:solidFill>
            </a:endParaRPr>
          </a:p>
          <a:p>
            <a:pPr marL="457200" indent="-457200">
              <a:buFont typeface="+mj-lt"/>
              <a:buAutoNum type="alphaUcPeriod"/>
            </a:pPr>
            <a:r>
              <a:rPr lang="en-US" sz="2400" dirty="0"/>
              <a:t>2</a:t>
            </a:r>
          </a:p>
          <a:p>
            <a:pPr marL="457200" indent="-457200">
              <a:buFont typeface="+mj-lt"/>
              <a:buAutoNum type="alphaUcPeriod"/>
            </a:pPr>
            <a:r>
              <a:rPr lang="en-US" sz="2400" dirty="0"/>
              <a:t>3</a:t>
            </a:r>
          </a:p>
          <a:p>
            <a:pPr marL="457200" indent="-457200">
              <a:buFont typeface="+mj-lt"/>
              <a:buAutoNum type="alphaUcPeriod"/>
            </a:pPr>
            <a:r>
              <a:rPr lang="en-US" sz="2400" dirty="0"/>
              <a:t>4-6</a:t>
            </a:r>
          </a:p>
          <a:p>
            <a:pPr marL="457200" indent="-457200">
              <a:buFont typeface="+mj-lt"/>
              <a:buAutoNum type="alphaUcPeriod"/>
            </a:pPr>
            <a:endParaRPr lang="en-US" sz="24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1981128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51</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Answer to Question 5</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How many replicate measurements should be taken for each sample you are testing for pH to ensure accuracy? </a:t>
            </a:r>
          </a:p>
          <a:p>
            <a:pPr marL="0" indent="0">
              <a:buNone/>
            </a:pPr>
            <a:endParaRPr lang="en-US" sz="2400" b="1" dirty="0">
              <a:solidFill>
                <a:srgbClr val="002060"/>
              </a:solidFill>
            </a:endParaRPr>
          </a:p>
          <a:p>
            <a:pPr marL="457200" indent="-457200">
              <a:buFont typeface="+mj-lt"/>
              <a:buAutoNum type="alphaUcPeriod"/>
            </a:pPr>
            <a:r>
              <a:rPr lang="en-US" sz="2400" dirty="0"/>
              <a:t>2</a:t>
            </a:r>
          </a:p>
          <a:p>
            <a:pPr marL="457200" indent="-457200">
              <a:buFont typeface="+mj-lt"/>
              <a:buAutoNum type="alphaUcPeriod"/>
            </a:pPr>
            <a:r>
              <a:rPr lang="en-US" sz="2400" b="1" dirty="0"/>
              <a:t>3-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4-6</a:t>
            </a:r>
          </a:p>
          <a:p>
            <a:pPr marL="457200" indent="-457200">
              <a:buFont typeface="+mj-lt"/>
              <a:buAutoNum type="alphaUcPeriod"/>
            </a:pPr>
            <a:endParaRPr lang="en-US" sz="2400" dirty="0"/>
          </a:p>
          <a:p>
            <a:pPr marL="0" indent="0" algn="just">
              <a:buNone/>
            </a:pPr>
            <a:r>
              <a:rPr lang="en-US" sz="2400" b="1" dirty="0">
                <a:solidFill>
                  <a:srgbClr val="FF0000"/>
                </a:solidFill>
              </a:rPr>
              <a:t>Were you correct? </a:t>
            </a:r>
          </a:p>
        </p:txBody>
      </p:sp>
    </p:spTree>
    <p:extLst>
      <p:ext uri="{BB962C8B-B14F-4D97-AF65-F5344CB8AC3E}">
        <p14:creationId xmlns:p14="http://schemas.microsoft.com/office/powerpoint/2010/main" val="1031852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52</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Question 6</a:t>
            </a:r>
          </a:p>
        </p:txBody>
      </p:sp>
      <p:sp>
        <p:nvSpPr>
          <p:cNvPr id="7" name="Content Placeholder 6"/>
          <p:cNvSpPr>
            <a:spLocks noGrp="1"/>
          </p:cNvSpPr>
          <p:nvPr>
            <p:ph sz="half" idx="1"/>
          </p:nvPr>
        </p:nvSpPr>
        <p:spPr>
          <a:xfrm>
            <a:off x="1352374" y="2158839"/>
            <a:ext cx="6919757" cy="4699161"/>
          </a:xfrm>
        </p:spPr>
        <p:txBody>
          <a:bodyPr>
            <a:noAutofit/>
          </a:bodyPr>
          <a:lstStyle/>
          <a:p>
            <a:pPr marL="0" indent="0">
              <a:buNone/>
            </a:pPr>
            <a:r>
              <a:rPr lang="en-US" sz="2400" b="1" dirty="0">
                <a:solidFill>
                  <a:srgbClr val="002060"/>
                </a:solidFill>
              </a:rPr>
              <a:t>To accept your measurements for reporting to GLOBE, each of the independent pH measurements should be: </a:t>
            </a:r>
          </a:p>
          <a:p>
            <a:pPr marL="0" indent="0">
              <a:buNone/>
            </a:pPr>
            <a:endParaRPr lang="en-US" sz="2400" b="1" dirty="0">
              <a:solidFill>
                <a:srgbClr val="002060"/>
              </a:solidFill>
            </a:endParaRPr>
          </a:p>
          <a:p>
            <a:pPr marL="457200" indent="-457200">
              <a:buFont typeface="+mj-lt"/>
              <a:buAutoNum type="alphaUcPeriod"/>
            </a:pPr>
            <a:r>
              <a:rPr lang="en-US" sz="2400" dirty="0"/>
              <a:t>within 1.0 pH units of the average of the replicate measurements </a:t>
            </a:r>
          </a:p>
          <a:p>
            <a:pPr marL="457200" indent="-457200">
              <a:buFont typeface="+mj-lt"/>
              <a:buAutoNum type="alphaUcPeriod"/>
            </a:pPr>
            <a:r>
              <a:rPr lang="en-US" sz="2400" dirty="0"/>
              <a:t>within –log10 of the average</a:t>
            </a:r>
          </a:p>
          <a:p>
            <a:pPr marL="457200" indent="-457200">
              <a:buFont typeface="+mj-lt"/>
              <a:buAutoNum type="alphaUcPeriod"/>
            </a:pPr>
            <a:r>
              <a:rPr lang="en-US" sz="2400" dirty="0"/>
              <a:t>within 1.0 pH units of pure water</a:t>
            </a:r>
          </a:p>
          <a:p>
            <a:pPr marL="457200" indent="-457200">
              <a:buFont typeface="+mj-lt"/>
              <a:buAutoNum type="alphaUcPeriod"/>
            </a:pPr>
            <a:endParaRPr lang="en-US" sz="2400" dirty="0"/>
          </a:p>
          <a:p>
            <a:pPr marL="0" indent="0" algn="just">
              <a:buNone/>
            </a:pPr>
            <a:r>
              <a:rPr lang="en-US" sz="2400" b="1" dirty="0">
                <a:solidFill>
                  <a:srgbClr val="FF0000"/>
                </a:solidFill>
              </a:rPr>
              <a:t>What is the answer? </a:t>
            </a:r>
          </a:p>
        </p:txBody>
      </p:sp>
    </p:spTree>
    <p:extLst>
      <p:ext uri="{BB962C8B-B14F-4D97-AF65-F5344CB8AC3E}">
        <p14:creationId xmlns:p14="http://schemas.microsoft.com/office/powerpoint/2010/main" val="1488958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C853C0-5094-3644-A796-5F2FF3FF3E7C}" type="slidenum">
              <a:rPr lang="en-US" smtClean="0"/>
              <a:t>53</a:t>
            </a:fld>
            <a:endParaRPr lang="en-US" dirty="0"/>
          </a:p>
        </p:txBody>
      </p:sp>
      <p:pic>
        <p:nvPicPr>
          <p:cNvPr id="10" name="Picture 9"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8" name="Picture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5" name="Title 4"/>
          <p:cNvSpPr>
            <a:spLocks noGrp="1"/>
          </p:cNvSpPr>
          <p:nvPr>
            <p:ph type="title"/>
          </p:nvPr>
        </p:nvSpPr>
        <p:spPr/>
        <p:txBody>
          <a:bodyPr/>
          <a:lstStyle/>
          <a:p>
            <a:r>
              <a:rPr lang="en-US" dirty="0"/>
              <a:t>Let’s do a quick review before moving onto data reporting and visualization! Answer to Question 6</a:t>
            </a:r>
          </a:p>
        </p:txBody>
      </p:sp>
      <p:sp>
        <p:nvSpPr>
          <p:cNvPr id="7" name="Content Placeholder 6"/>
          <p:cNvSpPr>
            <a:spLocks noGrp="1"/>
          </p:cNvSpPr>
          <p:nvPr>
            <p:ph sz="half" idx="1"/>
          </p:nvPr>
        </p:nvSpPr>
        <p:spPr>
          <a:xfrm>
            <a:off x="1437434" y="1855412"/>
            <a:ext cx="6919757" cy="4699161"/>
          </a:xfrm>
        </p:spPr>
        <p:txBody>
          <a:bodyPr>
            <a:noAutofit/>
          </a:bodyPr>
          <a:lstStyle/>
          <a:p>
            <a:pPr marL="0" indent="0">
              <a:buNone/>
            </a:pPr>
            <a:r>
              <a:rPr lang="en-US" sz="2400" b="1" dirty="0">
                <a:solidFill>
                  <a:srgbClr val="002060"/>
                </a:solidFill>
              </a:rPr>
              <a:t>To accept your measurements for reporting to GLOBE, each of the independent pH measurements should be: </a:t>
            </a:r>
          </a:p>
          <a:p>
            <a:pPr marL="0" indent="0">
              <a:buNone/>
            </a:pPr>
            <a:endParaRPr lang="en-US" sz="2400" b="1" dirty="0">
              <a:solidFill>
                <a:srgbClr val="002060"/>
              </a:solidFill>
            </a:endParaRPr>
          </a:p>
          <a:p>
            <a:pPr marL="457200" indent="-457200">
              <a:buFont typeface="+mj-lt"/>
              <a:buAutoNum type="alphaUcPeriod"/>
            </a:pPr>
            <a:r>
              <a:rPr lang="en-US" sz="2400" b="1" dirty="0"/>
              <a:t>within 1.0 pH units of the average of the replicate measurements </a:t>
            </a:r>
            <a:r>
              <a:rPr lang="en-US" sz="2400" dirty="0"/>
              <a:t>-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within –log10 of the average</a:t>
            </a:r>
          </a:p>
          <a:p>
            <a:pPr marL="457200" indent="-457200">
              <a:buFont typeface="+mj-lt"/>
              <a:buAutoNum type="alphaUcPeriod"/>
            </a:pPr>
            <a:r>
              <a:rPr lang="en-US" sz="2400" dirty="0"/>
              <a:t>within 1.0 pH units of pure water</a:t>
            </a:r>
          </a:p>
          <a:p>
            <a:pPr marL="457200" indent="-457200">
              <a:buFont typeface="+mj-lt"/>
              <a:buAutoNum type="alphaUcPeriod"/>
            </a:pPr>
            <a:endParaRPr lang="en-US" sz="2400" dirty="0"/>
          </a:p>
          <a:p>
            <a:pPr marL="0" indent="0" algn="just">
              <a:buNone/>
            </a:pPr>
            <a:r>
              <a:rPr lang="en-US" sz="2400" b="1" dirty="0">
                <a:solidFill>
                  <a:srgbClr val="FF0000"/>
                </a:solidFill>
              </a:rPr>
              <a:t>Were you correct? </a:t>
            </a:r>
          </a:p>
          <a:p>
            <a:pPr marL="0" indent="0" algn="just">
              <a:buNone/>
            </a:pPr>
            <a:r>
              <a:rPr lang="en-US" sz="2400" b="1" dirty="0">
                <a:solidFill>
                  <a:srgbClr val="FF0000"/>
                </a:solidFill>
              </a:rPr>
              <a:t>Let’s move on to GLOBE data entry and visualization!</a:t>
            </a:r>
          </a:p>
        </p:txBody>
      </p:sp>
    </p:spTree>
    <p:extLst>
      <p:ext uri="{BB962C8B-B14F-4D97-AF65-F5344CB8AC3E}">
        <p14:creationId xmlns:p14="http://schemas.microsoft.com/office/powerpoint/2010/main" val="490576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54</a:t>
            </a:fld>
            <a:endParaRPr lang="en-US" dirty="0"/>
          </a:p>
        </p:txBody>
      </p:sp>
      <p:pic>
        <p:nvPicPr>
          <p:cNvPr id="3" name="Picture 2" descr="Banner Hydroshere: Water pH"/>
          <p:cNvPicPr>
            <a:picLocks noChangeAspect="1"/>
          </p:cNvPicPr>
          <p:nvPr/>
        </p:nvPicPr>
        <p:blipFill>
          <a:blip r:embed="rId2"/>
          <a:stretch>
            <a:fillRect/>
          </a:stretch>
        </p:blipFill>
        <p:spPr>
          <a:xfrm>
            <a:off x="1162666" y="1099"/>
            <a:ext cx="8040968" cy="1015434"/>
          </a:xfrm>
          <a:prstGeom prst="rect">
            <a:avLst/>
          </a:prstGeom>
        </p:spPr>
      </p:pic>
      <p:pic>
        <p:nvPicPr>
          <p:cNvPr id="8" name="Picture 7" descr="Menu: Entering data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 y="0"/>
            <a:ext cx="1172415" cy="6858000"/>
          </a:xfrm>
          <a:prstGeom prst="rect">
            <a:avLst/>
          </a:prstGeom>
        </p:spPr>
      </p:pic>
      <p:sp>
        <p:nvSpPr>
          <p:cNvPr id="2" name="Title 1"/>
          <p:cNvSpPr>
            <a:spLocks noGrp="1"/>
          </p:cNvSpPr>
          <p:nvPr>
            <p:ph type="title"/>
          </p:nvPr>
        </p:nvSpPr>
        <p:spPr>
          <a:xfrm>
            <a:off x="1200150" y="863659"/>
            <a:ext cx="7886700" cy="994172"/>
          </a:xfrm>
        </p:spPr>
        <p:txBody>
          <a:bodyPr>
            <a:normAutofit/>
          </a:bodyPr>
          <a:lstStyle/>
          <a:p>
            <a:r>
              <a:rPr lang="en-US" sz="2400" dirty="0"/>
              <a:t>Submit your Data to GLOBE</a:t>
            </a:r>
          </a:p>
        </p:txBody>
      </p:sp>
      <p:sp>
        <p:nvSpPr>
          <p:cNvPr id="7" name="Content Placeholder 6"/>
          <p:cNvSpPr>
            <a:spLocks noGrp="1"/>
          </p:cNvSpPr>
          <p:nvPr>
            <p:ph sz="half" idx="1"/>
          </p:nvPr>
        </p:nvSpPr>
        <p:spPr>
          <a:xfrm>
            <a:off x="1475815" y="1825625"/>
            <a:ext cx="3886200" cy="4351338"/>
          </a:xfrm>
        </p:spPr>
        <p:txBody>
          <a:bodyPr>
            <a:normAutofit/>
          </a:bodyPr>
          <a:lstStyle/>
          <a:p>
            <a:endParaRPr lang="en-US" dirty="0">
              <a:hlinkClick r:id="rId4"/>
            </a:endParaRPr>
          </a:p>
          <a:p>
            <a:r>
              <a:rPr lang="en-US" dirty="0">
                <a:hlinkClick r:id="rId4"/>
              </a:rPr>
              <a:t>Live Data Entry</a:t>
            </a:r>
            <a:r>
              <a:rPr lang="en-US" dirty="0"/>
              <a:t>: Upload your data to the official GLOBE science database.</a:t>
            </a:r>
          </a:p>
          <a:p>
            <a:endParaRPr lang="en-US" dirty="0"/>
          </a:p>
          <a:p>
            <a:r>
              <a:rPr lang="en-US" dirty="0"/>
              <a:t>Email Data Entry: Send data in the body of your email (not as an attachment) to </a:t>
            </a:r>
            <a:r>
              <a:rPr lang="en-US" b="1" dirty="0">
                <a:hlinkClick r:id="rId5"/>
              </a:rPr>
              <a:t>DATA@GLOBE.GOV</a:t>
            </a:r>
            <a:r>
              <a:rPr lang="en-US" b="1" dirty="0"/>
              <a:t>.</a:t>
            </a:r>
          </a:p>
          <a:p>
            <a:endParaRPr lang="en-US" b="1" dirty="0"/>
          </a:p>
          <a:p>
            <a:r>
              <a:rPr lang="en-US" dirty="0"/>
              <a:t>Mobile Data App: Download the GLOBE Science Data Entry app to your mobile device and select the right option.</a:t>
            </a:r>
          </a:p>
          <a:p>
            <a:pPr lvl="1">
              <a:buFont typeface="Courier New" panose="02070309020205020404" pitchFamily="49" charset="0"/>
              <a:buChar char="o"/>
            </a:pPr>
            <a:r>
              <a:rPr lang="en-US" sz="1800" b="1" dirty="0"/>
              <a:t>For Android </a:t>
            </a:r>
            <a:r>
              <a:rPr lang="en-US" sz="1800" dirty="0"/>
              <a:t>via </a:t>
            </a:r>
            <a:r>
              <a:rPr lang="en-US" sz="1800" dirty="0">
                <a:hlinkClick r:id="rId6"/>
              </a:rPr>
              <a:t>Google Play</a:t>
            </a:r>
            <a:endParaRPr lang="en-US" sz="1800" dirty="0"/>
          </a:p>
          <a:p>
            <a:pPr lvl="1">
              <a:buFont typeface="Courier New" panose="02070309020205020404" pitchFamily="49" charset="0"/>
              <a:buChar char="o"/>
            </a:pPr>
            <a:r>
              <a:rPr lang="en-US" sz="1800" b="1" dirty="0"/>
              <a:t>For IOS </a:t>
            </a:r>
            <a:r>
              <a:rPr lang="en-US" sz="1800" dirty="0"/>
              <a:t>via the </a:t>
            </a:r>
            <a:r>
              <a:rPr lang="en-US" sz="1800" dirty="0">
                <a:hlinkClick r:id="rId7"/>
              </a:rPr>
              <a:t>App Store</a:t>
            </a:r>
            <a:r>
              <a:rPr lang="en-US" sz="1800" dirty="0"/>
              <a:t> </a:t>
            </a:r>
          </a:p>
        </p:txBody>
      </p:sp>
      <p:pic>
        <p:nvPicPr>
          <p:cNvPr id="9" name="Content Placeholder 8" descr="Screen Shot of the GLOBE Program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022076" y="2155696"/>
            <a:ext cx="2404712" cy="3537207"/>
          </a:xfrm>
          <a:prstGeom prst="rect">
            <a:avLst/>
          </a:prstGeom>
        </p:spPr>
      </p:pic>
    </p:spTree>
    <p:extLst>
      <p:ext uri="{BB962C8B-B14F-4D97-AF65-F5344CB8AC3E}">
        <p14:creationId xmlns:p14="http://schemas.microsoft.com/office/powerpoint/2010/main" val="349118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55</a:t>
            </a:fld>
            <a:endParaRPr lang="en-US" dirty="0"/>
          </a:p>
        </p:txBody>
      </p:sp>
      <p:pic>
        <p:nvPicPr>
          <p:cNvPr id="7" name="Picture 6" descr="Banner Hydroshere: Water pH"/>
          <p:cNvPicPr>
            <a:picLocks noChangeAspect="1"/>
          </p:cNvPicPr>
          <p:nvPr/>
        </p:nvPicPr>
        <p:blipFill>
          <a:blip r:embed="rId3"/>
          <a:stretch>
            <a:fillRect/>
          </a:stretch>
        </p:blipFill>
        <p:spPr>
          <a:xfrm>
            <a:off x="1162666" y="1099"/>
            <a:ext cx="8040968" cy="1015434"/>
          </a:xfrm>
          <a:prstGeom prst="rect">
            <a:avLst/>
          </a:prstGeom>
        </p:spPr>
      </p:pic>
      <p:pic>
        <p:nvPicPr>
          <p:cNvPr id="8" name="Picture 7" descr="Menu: Entering data on the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5" y="0"/>
            <a:ext cx="1172415" cy="6858000"/>
          </a:xfrm>
          <a:prstGeom prst="rect">
            <a:avLst/>
          </a:prstGeom>
        </p:spPr>
      </p:pic>
      <p:sp>
        <p:nvSpPr>
          <p:cNvPr id="2" name="Title 1"/>
          <p:cNvSpPr>
            <a:spLocks noGrp="1"/>
          </p:cNvSpPr>
          <p:nvPr>
            <p:ph type="title"/>
          </p:nvPr>
        </p:nvSpPr>
        <p:spPr>
          <a:xfrm>
            <a:off x="1475815" y="990600"/>
            <a:ext cx="8375650" cy="994172"/>
          </a:xfrm>
        </p:spPr>
        <p:txBody>
          <a:bodyPr>
            <a:normAutofit/>
          </a:bodyPr>
          <a:lstStyle/>
          <a:p>
            <a:r>
              <a:rPr lang="en-US" sz="2400" dirty="0">
                <a:solidFill>
                  <a:srgbClr val="000090"/>
                </a:solidFill>
              </a:rPr>
              <a:t>Entering your data via Live Data Entry or Data Entry </a:t>
            </a:r>
            <a:br>
              <a:rPr lang="en-US" sz="2400" dirty="0">
                <a:solidFill>
                  <a:srgbClr val="000090"/>
                </a:solidFill>
              </a:rPr>
            </a:br>
            <a:r>
              <a:rPr lang="en-US" sz="2400" dirty="0">
                <a:solidFill>
                  <a:srgbClr val="000090"/>
                </a:solidFill>
              </a:rPr>
              <a:t>Mobile App- Step 1 </a:t>
            </a:r>
          </a:p>
        </p:txBody>
      </p:sp>
      <p:pic>
        <p:nvPicPr>
          <p:cNvPr id="4" name="Content Placeholder 3" descr="Screen sot of the GLOBE Data Entry Site. Identify your Sampling Site and select &quot;integrated hydrology&quot; and &quot;new observation&quot;"/>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52625" y="1981200"/>
            <a:ext cx="6381750" cy="4664192"/>
          </a:xfrm>
        </p:spPr>
      </p:pic>
    </p:spTree>
    <p:extLst>
      <p:ext uri="{BB962C8B-B14F-4D97-AF65-F5344CB8AC3E}">
        <p14:creationId xmlns:p14="http://schemas.microsoft.com/office/powerpoint/2010/main" val="1736912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56</a:t>
            </a:fld>
            <a:endParaRPr lang="en-US" dirty="0"/>
          </a:p>
        </p:txBody>
      </p:sp>
      <p:pic>
        <p:nvPicPr>
          <p:cNvPr id="6" name="Picture 5" descr="Banner Hydroshere: Water pH"/>
          <p:cNvPicPr>
            <a:picLocks noChangeAspect="1"/>
          </p:cNvPicPr>
          <p:nvPr/>
        </p:nvPicPr>
        <p:blipFill>
          <a:blip r:embed="rId2"/>
          <a:stretch>
            <a:fillRect/>
          </a:stretch>
        </p:blipFill>
        <p:spPr>
          <a:xfrm>
            <a:off x="1145414" y="1099"/>
            <a:ext cx="8040968" cy="1015434"/>
          </a:xfrm>
          <a:prstGeom prst="rect">
            <a:avLst/>
          </a:prstGeom>
        </p:spPr>
      </p:pic>
      <p:pic>
        <p:nvPicPr>
          <p:cNvPr id="10" name="Picture 9" descr="Menu: Entering data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 y="0"/>
            <a:ext cx="1172415" cy="6858000"/>
          </a:xfrm>
          <a:prstGeom prst="rect">
            <a:avLst/>
          </a:prstGeom>
        </p:spPr>
      </p:pic>
      <p:sp>
        <p:nvSpPr>
          <p:cNvPr id="2" name="Title 1"/>
          <p:cNvSpPr>
            <a:spLocks noGrp="1"/>
          </p:cNvSpPr>
          <p:nvPr>
            <p:ph type="title"/>
          </p:nvPr>
        </p:nvSpPr>
        <p:spPr>
          <a:xfrm>
            <a:off x="1475815" y="1030241"/>
            <a:ext cx="7886700" cy="994172"/>
          </a:xfrm>
        </p:spPr>
        <p:txBody>
          <a:bodyPr>
            <a:normAutofit/>
          </a:bodyPr>
          <a:lstStyle/>
          <a:p>
            <a:r>
              <a:rPr lang="en-US" sz="2400" dirty="0">
                <a:solidFill>
                  <a:srgbClr val="000090"/>
                </a:solidFill>
              </a:rPr>
              <a:t>Entering your data via Live Data Entry or Data Entry </a:t>
            </a:r>
            <a:br>
              <a:rPr lang="en-US" sz="2400" dirty="0">
                <a:solidFill>
                  <a:srgbClr val="000090"/>
                </a:solidFill>
              </a:rPr>
            </a:br>
            <a:r>
              <a:rPr lang="en-US" sz="2400" dirty="0">
                <a:solidFill>
                  <a:srgbClr val="000090"/>
                </a:solidFill>
              </a:rPr>
              <a:t>Mobile App- Step 2 </a:t>
            </a:r>
            <a:endParaRPr lang="en-US" sz="2400" dirty="0"/>
          </a:p>
        </p:txBody>
      </p:sp>
      <p:pic>
        <p:nvPicPr>
          <p:cNvPr id="4" name="Content Placeholder 3" descr="Screen shot of second screen, Data Entry App: 1. Select water body state, 2. Select protocol. Be sure to enter data source as &quot;pH Paper&quot;  3. enter each measuremetn and click &quot;add&quot;.  4. Click to send data. You are done! Want to check who else has submitted pH data using the GLOBE Visualization System.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32964" y="2105841"/>
            <a:ext cx="6807471" cy="4635563"/>
          </a:xfrm>
        </p:spPr>
      </p:pic>
    </p:spTree>
    <p:extLst>
      <p:ext uri="{BB962C8B-B14F-4D97-AF65-F5344CB8AC3E}">
        <p14:creationId xmlns:p14="http://schemas.microsoft.com/office/powerpoint/2010/main" val="434951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57</a:t>
            </a:fld>
            <a:endParaRPr lang="en-US" dirty="0"/>
          </a:p>
        </p:txBody>
      </p:sp>
      <p:pic>
        <p:nvPicPr>
          <p:cNvPr id="4" name="Picture 3" descr="Banner Hydroshere: Water pH"/>
          <p:cNvPicPr>
            <a:picLocks noChangeAspect="1"/>
          </p:cNvPicPr>
          <p:nvPr/>
        </p:nvPicPr>
        <p:blipFill>
          <a:blip r:embed="rId2"/>
          <a:stretch>
            <a:fillRect/>
          </a:stretch>
        </p:blipFill>
        <p:spPr>
          <a:xfrm>
            <a:off x="1142999" y="-10476"/>
            <a:ext cx="8009293" cy="1011434"/>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4575" cy="6858000"/>
          </a:xfrm>
          <a:prstGeom prst="rect">
            <a:avLst/>
          </a:prstGeom>
        </p:spPr>
      </p:pic>
      <p:sp>
        <p:nvSpPr>
          <p:cNvPr id="2" name="Title 1"/>
          <p:cNvSpPr>
            <a:spLocks noGrp="1"/>
          </p:cNvSpPr>
          <p:nvPr>
            <p:ph type="title"/>
          </p:nvPr>
        </p:nvSpPr>
        <p:spPr>
          <a:xfrm>
            <a:off x="1475815" y="1030241"/>
            <a:ext cx="7886700" cy="994172"/>
          </a:xfrm>
        </p:spPr>
        <p:txBody>
          <a:bodyPr>
            <a:normAutofit/>
          </a:bodyPr>
          <a:lstStyle/>
          <a:p>
            <a:r>
              <a:rPr lang="en-US" sz="2400" dirty="0">
                <a:solidFill>
                  <a:srgbClr val="000072"/>
                </a:solidFill>
              </a:rPr>
              <a:t>Visualize and Retrieve Water pH Data- Step 1</a:t>
            </a:r>
            <a:br>
              <a:rPr lang="en-US" sz="2400" dirty="0">
                <a:solidFill>
                  <a:srgbClr val="000072"/>
                </a:solidFill>
              </a:rPr>
            </a:br>
            <a:endParaRPr lang="en-US" sz="2400" dirty="0"/>
          </a:p>
        </p:txBody>
      </p:sp>
      <p:sp>
        <p:nvSpPr>
          <p:cNvPr id="6" name="Content Placeholder 6"/>
          <p:cNvSpPr>
            <a:spLocks noGrp="1"/>
          </p:cNvSpPr>
          <p:nvPr>
            <p:ph sz="half" idx="1"/>
          </p:nvPr>
        </p:nvSpPr>
        <p:spPr>
          <a:xfrm>
            <a:off x="1475814" y="1825625"/>
            <a:ext cx="7210985" cy="4351338"/>
          </a:xfrm>
        </p:spPr>
        <p:txBody>
          <a:bodyPr/>
          <a:lstStyle/>
          <a:p>
            <a:pPr marL="0" indent="0">
              <a:spcAft>
                <a:spcPts val="600"/>
              </a:spcAft>
              <a:buNone/>
            </a:pPr>
            <a:r>
              <a:rPr lang="en-US" dirty="0"/>
              <a:t>GLOBE provides the ability to view and interact with data measured across the world. Select our</a:t>
            </a:r>
            <a:r>
              <a:rPr lang="en-US" dirty="0">
                <a:hlinkClick r:id="rId4"/>
              </a:rPr>
              <a:t> visualization tool</a:t>
            </a:r>
            <a:r>
              <a:rPr lang="en-US" dirty="0"/>
              <a:t> to map, graph, filter and export pH data that have been measured across GLOBE protocols since 1995. Here are screenshots  steps you will use when you use the visualization tool: </a:t>
            </a:r>
          </a:p>
        </p:txBody>
      </p:sp>
      <p:pic>
        <p:nvPicPr>
          <p:cNvPr id="7" name="Content Placeholder 6" descr="Screen shot of map interface, GLOBE data visualization system. Select pH from the drop down menu on the left.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843088" y="3137337"/>
            <a:ext cx="6843712" cy="3039626"/>
          </a:xfrm>
        </p:spPr>
      </p:pic>
      <p:sp>
        <p:nvSpPr>
          <p:cNvPr id="9" name="TextBox 8"/>
          <p:cNvSpPr txBox="1"/>
          <p:nvPr/>
        </p:nvSpPr>
        <p:spPr>
          <a:xfrm>
            <a:off x="1422547" y="6211669"/>
            <a:ext cx="7441906" cy="646331"/>
          </a:xfrm>
          <a:prstGeom prst="rect">
            <a:avLst/>
          </a:prstGeom>
          <a:noFill/>
        </p:spPr>
        <p:txBody>
          <a:bodyPr wrap="square" rtlCol="0">
            <a:spAutoFit/>
          </a:bodyPr>
          <a:lstStyle/>
          <a:p>
            <a:r>
              <a:rPr lang="en-US" dirty="0">
                <a:hlinkClick r:id="rId6"/>
              </a:rPr>
              <a:t>Link</a:t>
            </a:r>
            <a:r>
              <a:rPr lang="en-US" dirty="0"/>
              <a:t> to step-by-step tutorial on using the GLOBE Data Visualization System</a:t>
            </a:r>
          </a:p>
          <a:p>
            <a:endParaRPr lang="en-US" dirty="0"/>
          </a:p>
        </p:txBody>
      </p:sp>
    </p:spTree>
    <p:extLst>
      <p:ext uri="{BB962C8B-B14F-4D97-AF65-F5344CB8AC3E}">
        <p14:creationId xmlns:p14="http://schemas.microsoft.com/office/powerpoint/2010/main" val="594754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58</a:t>
            </a:fld>
            <a:endParaRPr lang="en-US" dirty="0"/>
          </a:p>
        </p:txBody>
      </p:sp>
      <p:pic>
        <p:nvPicPr>
          <p:cNvPr id="7" name="Picture 6" descr="Banner Hydroshere: Water pH"/>
          <p:cNvPicPr>
            <a:picLocks noChangeAspect="1"/>
          </p:cNvPicPr>
          <p:nvPr/>
        </p:nvPicPr>
        <p:blipFill>
          <a:blip r:embed="rId2"/>
          <a:stretch>
            <a:fillRect/>
          </a:stretch>
        </p:blipFill>
        <p:spPr>
          <a:xfrm>
            <a:off x="1142999" y="-19233"/>
            <a:ext cx="8009293" cy="1028949"/>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5" y="0"/>
            <a:ext cx="1174575" cy="6858000"/>
          </a:xfrm>
          <a:prstGeom prst="rect">
            <a:avLst/>
          </a:prstGeom>
        </p:spPr>
      </p:pic>
      <p:sp>
        <p:nvSpPr>
          <p:cNvPr id="2" name="Title 1"/>
          <p:cNvSpPr>
            <a:spLocks noGrp="1"/>
          </p:cNvSpPr>
          <p:nvPr>
            <p:ph type="title"/>
          </p:nvPr>
        </p:nvSpPr>
        <p:spPr>
          <a:xfrm>
            <a:off x="1475815" y="1030241"/>
            <a:ext cx="7886700" cy="994172"/>
          </a:xfrm>
        </p:spPr>
        <p:txBody>
          <a:bodyPr>
            <a:normAutofit/>
          </a:bodyPr>
          <a:lstStyle/>
          <a:p>
            <a:r>
              <a:rPr lang="en-US" sz="2400" dirty="0">
                <a:solidFill>
                  <a:srgbClr val="000072"/>
                </a:solidFill>
              </a:rPr>
              <a:t>Visualize and Retrieve Water pH Data- Step 2</a:t>
            </a:r>
            <a:br>
              <a:rPr lang="en-US" sz="2400" dirty="0">
                <a:solidFill>
                  <a:srgbClr val="000072"/>
                </a:solidFill>
              </a:rPr>
            </a:br>
            <a:endParaRPr lang="en-US" sz="2400" dirty="0"/>
          </a:p>
        </p:txBody>
      </p:sp>
      <p:pic>
        <p:nvPicPr>
          <p:cNvPr id="8" name="Content Placeholder 7" descr="Screen shot. Select the date or range of dates where you want to access data. Icons will appear where pH data is available for the dates you selected.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75815" y="2213813"/>
            <a:ext cx="7348591" cy="3709456"/>
          </a:xfrm>
        </p:spPr>
      </p:pic>
      <p:sp>
        <p:nvSpPr>
          <p:cNvPr id="4" name="Content Placeholder 3"/>
          <p:cNvSpPr>
            <a:spLocks noGrp="1"/>
          </p:cNvSpPr>
          <p:nvPr>
            <p:ph sz="half" idx="1"/>
          </p:nvPr>
        </p:nvSpPr>
        <p:spPr>
          <a:xfrm>
            <a:off x="1422547" y="1761331"/>
            <a:ext cx="7401859" cy="4351338"/>
          </a:xfrm>
        </p:spPr>
        <p:txBody>
          <a:bodyPr/>
          <a:lstStyle/>
          <a:p>
            <a:pPr marL="0" indent="0">
              <a:spcAft>
                <a:spcPts val="600"/>
              </a:spcAft>
              <a:buNone/>
            </a:pPr>
            <a:r>
              <a:rPr lang="en-US" dirty="0"/>
              <a:t>Select the date for which you need pH data,  add layer and you can see where data are available. </a:t>
            </a:r>
          </a:p>
        </p:txBody>
      </p:sp>
    </p:spTree>
    <p:extLst>
      <p:ext uri="{BB962C8B-B14F-4D97-AF65-F5344CB8AC3E}">
        <p14:creationId xmlns:p14="http://schemas.microsoft.com/office/powerpoint/2010/main" val="91080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5</a:t>
            </a:fld>
            <a:endParaRPr lang="en-US" dirty="0"/>
          </a:p>
        </p:txBody>
      </p:sp>
      <p:pic>
        <p:nvPicPr>
          <p:cNvPr id="3" name="Picture 2" descr="Banner Hydroshere: Water pH"/>
          <p:cNvPicPr>
            <a:picLocks noChangeAspect="1"/>
          </p:cNvPicPr>
          <p:nvPr/>
        </p:nvPicPr>
        <p:blipFill>
          <a:blip r:embed="rId2"/>
          <a:stretch>
            <a:fillRect/>
          </a:stretch>
        </p:blipFill>
        <p:spPr>
          <a:xfrm>
            <a:off x="1184193" y="22860"/>
            <a:ext cx="7935008" cy="991876"/>
          </a:xfrm>
          <a:prstGeom prst="rect">
            <a:avLst/>
          </a:prstGeom>
        </p:spPr>
      </p:pic>
      <p:pic>
        <p:nvPicPr>
          <p:cNvPr id="10" name="Picture 9" descr="Menu: Why collect water pH dat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2415" cy="6858000"/>
          </a:xfrm>
          <a:prstGeom prst="rect">
            <a:avLst/>
          </a:prstGeom>
        </p:spPr>
      </p:pic>
      <p:sp>
        <p:nvSpPr>
          <p:cNvPr id="2" name="Title 1"/>
          <p:cNvSpPr>
            <a:spLocks noGrp="1"/>
          </p:cNvSpPr>
          <p:nvPr>
            <p:ph type="title"/>
          </p:nvPr>
        </p:nvSpPr>
        <p:spPr>
          <a:xfrm>
            <a:off x="1295534" y="870009"/>
            <a:ext cx="7886700" cy="994172"/>
          </a:xfrm>
        </p:spPr>
        <p:txBody>
          <a:bodyPr>
            <a:normAutofit/>
          </a:bodyPr>
          <a:lstStyle/>
          <a:p>
            <a:r>
              <a:rPr lang="en-US" sz="2400" dirty="0">
                <a:solidFill>
                  <a:srgbClr val="000072"/>
                </a:solidFill>
              </a:rPr>
              <a:t>pH and Aquatic Life</a:t>
            </a:r>
            <a:endParaRPr lang="en-US" sz="2000" dirty="0">
              <a:solidFill>
                <a:srgbClr val="000072"/>
              </a:solidFill>
            </a:endParaRPr>
          </a:p>
        </p:txBody>
      </p:sp>
      <p:sp>
        <p:nvSpPr>
          <p:cNvPr id="7" name="Content Placeholder 6"/>
          <p:cNvSpPr>
            <a:spLocks noGrp="1"/>
          </p:cNvSpPr>
          <p:nvPr>
            <p:ph sz="half" idx="1"/>
          </p:nvPr>
        </p:nvSpPr>
        <p:spPr>
          <a:xfrm>
            <a:off x="1331108" y="1657410"/>
            <a:ext cx="4852715" cy="4699161"/>
          </a:xfrm>
        </p:spPr>
        <p:txBody>
          <a:bodyPr>
            <a:noAutofit/>
          </a:bodyPr>
          <a:lstStyle/>
          <a:p>
            <a:pPr marL="0" indent="0" algn="just">
              <a:buNone/>
            </a:pPr>
            <a:r>
              <a:rPr lang="en-US" sz="1600" dirty="0"/>
              <a:t>pH affects most chemical and biological processes that take place in water. pH affects the  solubility (amount that can be dissolved in water) and biological availability of nutrients. It also determines the degree to which potentially toxic materials, such as heavy metals, are soluble.</a:t>
            </a:r>
          </a:p>
          <a:p>
            <a:pPr marL="0" indent="0" algn="just">
              <a:buNone/>
            </a:pPr>
            <a:r>
              <a:rPr lang="en-US" sz="1600" dirty="0"/>
              <a:t>pH has a strong influence on what can live in the water; aquatic organisms have certain pH ranges they prefer or require. Salamanders, frogs and other amphibian life, as well as many macroinvertebrates, are particularly sensitive to extreme pH levels. Most insects, amphibians and fish are absent in water bodies with pH below 4.0 or above 10.0.</a:t>
            </a:r>
          </a:p>
          <a:p>
            <a:pPr marL="0" indent="0" algn="just">
              <a:buNone/>
            </a:pPr>
            <a:r>
              <a:rPr lang="en-US" sz="1600" dirty="0"/>
              <a:t>Since most organisms are sensitive to changes in water pH, scientists monitor unusual decreases or increases in the pH of water bodies. </a:t>
            </a:r>
          </a:p>
        </p:txBody>
      </p:sp>
      <p:pic>
        <p:nvPicPr>
          <p:cNvPr id="9" name="Content Placeholder 8" descr="Diagram showing the Importance of pH to Aquatic Life. At pH 4.5-9, Trout eggs and larvae develop normally. Outside of pH 4.0-10.1 is the limits for most resistent fish species. pH 5.0 is the lower limit for sticklebackfish. A pH range between 7.5-8.4 is the best range for the growth of algae. At pH 1.0, mosquito larvae are destroyed at this value. Perch can live between pH 4.6-9.5. In general fish avoid waters lower than pH 5.4 and above 11.4.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19397" y="1367095"/>
            <a:ext cx="2832883" cy="4763293"/>
          </a:xfrm>
          <a:prstGeom prst="rect">
            <a:avLst/>
          </a:prstGeom>
        </p:spPr>
      </p:pic>
    </p:spTree>
    <p:extLst>
      <p:ext uri="{BB962C8B-B14F-4D97-AF65-F5344CB8AC3E}">
        <p14:creationId xmlns:p14="http://schemas.microsoft.com/office/powerpoint/2010/main" val="561529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59</a:t>
            </a:fld>
            <a:endParaRPr lang="en-US" dirty="0"/>
          </a:p>
        </p:txBody>
      </p:sp>
      <p:pic>
        <p:nvPicPr>
          <p:cNvPr id="8" name="Picture 7" descr="Banner Hydroshere: Water pH"/>
          <p:cNvPicPr>
            <a:picLocks noChangeAspect="1"/>
          </p:cNvPicPr>
          <p:nvPr/>
        </p:nvPicPr>
        <p:blipFill>
          <a:blip r:embed="rId2"/>
          <a:stretch>
            <a:fillRect/>
          </a:stretch>
        </p:blipFill>
        <p:spPr>
          <a:xfrm>
            <a:off x="1142999" y="-19233"/>
            <a:ext cx="8009293" cy="1028949"/>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5" y="0"/>
            <a:ext cx="1174575" cy="6858000"/>
          </a:xfrm>
          <a:prstGeom prst="rect">
            <a:avLst/>
          </a:prstGeom>
        </p:spPr>
      </p:pic>
      <p:sp>
        <p:nvSpPr>
          <p:cNvPr id="2" name="Title 1"/>
          <p:cNvSpPr>
            <a:spLocks noGrp="1"/>
          </p:cNvSpPr>
          <p:nvPr>
            <p:ph type="title"/>
          </p:nvPr>
        </p:nvSpPr>
        <p:spPr>
          <a:xfrm>
            <a:off x="1475815" y="1016000"/>
            <a:ext cx="7886700" cy="994172"/>
          </a:xfrm>
        </p:spPr>
        <p:txBody>
          <a:bodyPr>
            <a:normAutofit/>
          </a:bodyPr>
          <a:lstStyle/>
          <a:p>
            <a:r>
              <a:rPr lang="en-US" sz="2400" dirty="0">
                <a:solidFill>
                  <a:srgbClr val="000072"/>
                </a:solidFill>
              </a:rPr>
              <a:t>Visualize and Retrieve Water pH Data- Step 3</a:t>
            </a:r>
            <a:br>
              <a:rPr lang="en-US" sz="2400" dirty="0">
                <a:solidFill>
                  <a:srgbClr val="000072"/>
                </a:solidFill>
              </a:rPr>
            </a:br>
            <a:endParaRPr lang="en-US" sz="2400" dirty="0"/>
          </a:p>
        </p:txBody>
      </p:sp>
      <p:sp>
        <p:nvSpPr>
          <p:cNvPr id="4" name="Content Placeholder 3"/>
          <p:cNvSpPr>
            <a:spLocks noGrp="1"/>
          </p:cNvSpPr>
          <p:nvPr>
            <p:ph sz="half" idx="1"/>
          </p:nvPr>
        </p:nvSpPr>
        <p:spPr>
          <a:xfrm>
            <a:off x="1415936" y="1872567"/>
            <a:ext cx="7401859" cy="2307210"/>
          </a:xfrm>
        </p:spPr>
        <p:txBody>
          <a:bodyPr/>
          <a:lstStyle/>
          <a:p>
            <a:pPr marL="0" indent="0">
              <a:spcAft>
                <a:spcPts val="600"/>
              </a:spcAft>
              <a:buNone/>
            </a:pPr>
            <a:r>
              <a:rPr lang="en-US" dirty="0"/>
              <a:t>Select the sampling site for which you need  pH data,  and a box will open with data summary for that site.</a:t>
            </a:r>
          </a:p>
        </p:txBody>
      </p:sp>
      <p:pic>
        <p:nvPicPr>
          <p:cNvPr id="7" name="Content Placeholder 6" descr="Screen shot of map interface, GLOBE visualization system. Click on an icon, and a map note will open providing pH data for that location and time. Follow instructions in the tutorial to download data as a .csv file for analysis in a spreadsheet program.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25441" y="2866739"/>
            <a:ext cx="7182848" cy="2689311"/>
          </a:xfrm>
        </p:spPr>
      </p:pic>
    </p:spTree>
    <p:extLst>
      <p:ext uri="{BB962C8B-B14F-4D97-AF65-F5344CB8AC3E}">
        <p14:creationId xmlns:p14="http://schemas.microsoft.com/office/powerpoint/2010/main" val="1351101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60</a:t>
            </a:fld>
            <a:endParaRPr lang="en-US" dirty="0"/>
          </a:p>
        </p:txBody>
      </p:sp>
      <p:pic>
        <p:nvPicPr>
          <p:cNvPr id="4" name="Picture 3"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5" name="Picture 4"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4" y="0"/>
            <a:ext cx="1187204" cy="6858000"/>
          </a:xfrm>
          <a:prstGeom prst="rect">
            <a:avLst/>
          </a:prstGeom>
        </p:spPr>
      </p:pic>
      <p:sp>
        <p:nvSpPr>
          <p:cNvPr id="2" name="Title 1"/>
          <p:cNvSpPr>
            <a:spLocks noGrp="1"/>
          </p:cNvSpPr>
          <p:nvPr>
            <p:ph type="title"/>
          </p:nvPr>
        </p:nvSpPr>
        <p:spPr>
          <a:xfrm>
            <a:off x="1257300" y="865386"/>
            <a:ext cx="7886700" cy="994172"/>
          </a:xfrm>
        </p:spPr>
        <p:txBody>
          <a:bodyPr>
            <a:normAutofit/>
          </a:bodyPr>
          <a:lstStyle/>
          <a:p>
            <a:r>
              <a:rPr lang="en-US" sz="2400" dirty="0">
                <a:solidFill>
                  <a:srgbClr val="000090"/>
                </a:solidFill>
              </a:rPr>
              <a:t>Review questions to help you prepare to conduct the Hydrosphere pH Protocol</a:t>
            </a:r>
            <a:endParaRPr lang="en-US" sz="2400" dirty="0"/>
          </a:p>
        </p:txBody>
      </p:sp>
      <p:pic>
        <p:nvPicPr>
          <p:cNvPr id="9" name="Content Placeholder 8" descr="Illustration of a student taking a pH measurement using a pH meter."/>
          <p:cNvPicPr>
            <a:picLocks noGrp="1" noChangeAspect="1"/>
          </p:cNvPicPr>
          <p:nvPr>
            <p:ph sz="half" idx="2"/>
          </p:nvPr>
        </p:nvPicPr>
        <p:blipFill>
          <a:blip r:embed="rId4">
            <a:alphaModFix amt="15000"/>
            <a:extLst>
              <a:ext uri="{28A0092B-C50C-407E-A947-70E740481C1C}">
                <a14:useLocalDpi xmlns:a14="http://schemas.microsoft.com/office/drawing/2010/main" val="0"/>
              </a:ext>
            </a:extLst>
          </a:blip>
          <a:stretch>
            <a:fillRect/>
          </a:stretch>
        </p:blipFill>
        <p:spPr>
          <a:xfrm>
            <a:off x="1134434" y="1443576"/>
            <a:ext cx="8009565" cy="5442205"/>
          </a:xfrm>
          <a:prstGeom prst="rect">
            <a:avLst/>
          </a:prstGeom>
        </p:spPr>
      </p:pic>
      <p:sp>
        <p:nvSpPr>
          <p:cNvPr id="7" name="Content Placeholder 6"/>
          <p:cNvSpPr>
            <a:spLocks noGrp="1"/>
          </p:cNvSpPr>
          <p:nvPr>
            <p:ph sz="half" idx="1"/>
          </p:nvPr>
        </p:nvSpPr>
        <p:spPr>
          <a:xfrm>
            <a:off x="1457525" y="1708944"/>
            <a:ext cx="7363385" cy="4351338"/>
          </a:xfrm>
        </p:spPr>
        <p:txBody>
          <a:bodyPr>
            <a:noAutofit/>
          </a:bodyPr>
          <a:lstStyle/>
          <a:p>
            <a:pPr lvl="0">
              <a:buFont typeface="+mj-lt"/>
              <a:buAutoNum type="arabicPeriod"/>
            </a:pPr>
            <a:r>
              <a:rPr lang="en-US" b="1" dirty="0"/>
              <a:t>What is the importance  of pH to aquatic life? </a:t>
            </a:r>
          </a:p>
          <a:p>
            <a:pPr lvl="0">
              <a:buFont typeface="+mj-lt"/>
              <a:buAutoNum type="arabicPeriod"/>
            </a:pPr>
            <a:r>
              <a:rPr lang="en-US" b="1" dirty="0"/>
              <a:t>What is a logarithmic scale?  Why is it a useful way to report pH?</a:t>
            </a:r>
          </a:p>
          <a:p>
            <a:pPr lvl="0">
              <a:buFont typeface="+mj-lt"/>
              <a:buAutoNum type="arabicPeriod"/>
            </a:pPr>
            <a:r>
              <a:rPr lang="en-US" b="1" dirty="0"/>
              <a:t>True/False: pH affects the solubility and biological availability of nutrients.</a:t>
            </a:r>
          </a:p>
          <a:p>
            <a:pPr lvl="0">
              <a:buFont typeface="+mj-lt"/>
              <a:buAutoNum type="arabicPeriod"/>
            </a:pPr>
            <a:r>
              <a:rPr lang="en-US" b="1" dirty="0"/>
              <a:t>In a water body, what happens to aquatic life in waters with pH values below 4.0 or above 10.0?</a:t>
            </a:r>
          </a:p>
          <a:p>
            <a:pPr lvl="0">
              <a:buFont typeface="+mj-lt"/>
              <a:buAutoNum type="arabicPeriod"/>
            </a:pPr>
            <a:r>
              <a:rPr lang="en-US" b="1" dirty="0"/>
              <a:t>What other measurement, in addition to pH, must you do to ensure that your pH paper or meter is reporting accurately?</a:t>
            </a:r>
          </a:p>
          <a:p>
            <a:pPr lvl="0">
              <a:buFont typeface="+mj-lt"/>
              <a:buAutoNum type="arabicPeriod"/>
            </a:pPr>
            <a:r>
              <a:rPr lang="en-US" b="1" dirty="0"/>
              <a:t>What are the safety precautions you should take when doing any of the hydrology protocols?</a:t>
            </a:r>
          </a:p>
          <a:p>
            <a:pPr lvl="0">
              <a:buFont typeface="+mj-lt"/>
              <a:buAutoNum type="arabicPeriod"/>
            </a:pPr>
            <a:r>
              <a:rPr lang="en-US" b="1" dirty="0"/>
              <a:t>What is the acceptable range of error of the three replicate samples you take? </a:t>
            </a:r>
          </a:p>
          <a:p>
            <a:pPr lvl="0">
              <a:buFont typeface="+mj-lt"/>
              <a:buAutoNum type="arabicPeriod"/>
            </a:pPr>
            <a:r>
              <a:rPr lang="en-US" b="1" dirty="0"/>
              <a:t>What kinds of environmental events could change water pH?</a:t>
            </a:r>
          </a:p>
          <a:p>
            <a:pPr lvl="0">
              <a:buFont typeface="+mj-lt"/>
              <a:buAutoNum type="arabicPeriod"/>
            </a:pPr>
            <a:r>
              <a:rPr lang="en-US" b="1" dirty="0"/>
              <a:t>Which pH value is more acid:   a pH value of 1 or a pH value of 14? </a:t>
            </a:r>
          </a:p>
          <a:p>
            <a:pPr lvl="0">
              <a:buFont typeface="+mj-lt"/>
              <a:buAutoNum type="arabicPeriod"/>
            </a:pPr>
            <a:r>
              <a:rPr lang="en-US" b="1" dirty="0"/>
              <a:t>What is the pH value of pure water? </a:t>
            </a:r>
          </a:p>
        </p:txBody>
      </p:sp>
    </p:spTree>
    <p:extLst>
      <p:ext uri="{BB962C8B-B14F-4D97-AF65-F5344CB8AC3E}">
        <p14:creationId xmlns:p14="http://schemas.microsoft.com/office/powerpoint/2010/main" val="2016355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61</a:t>
            </a:fld>
            <a:endParaRPr lang="en-US" dirty="0"/>
          </a:p>
        </p:txBody>
      </p:sp>
      <p:pic>
        <p:nvPicPr>
          <p:cNvPr id="9" name="Picture 8" descr="Banner Hydroshere: Water pH"/>
          <p:cNvPicPr>
            <a:picLocks noChangeAspect="1"/>
          </p:cNvPicPr>
          <p:nvPr/>
        </p:nvPicPr>
        <p:blipFill>
          <a:blip r:embed="rId2"/>
          <a:stretch>
            <a:fillRect/>
          </a:stretch>
        </p:blipFill>
        <p:spPr>
          <a:xfrm>
            <a:off x="1138717" y="-26981"/>
            <a:ext cx="8005283" cy="1015737"/>
          </a:xfrm>
          <a:prstGeom prst="rect">
            <a:avLst/>
          </a:prstGeom>
        </p:spPr>
      </p:pic>
      <p:pic>
        <p:nvPicPr>
          <p:cNvPr id="5" name="Picture 4"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4" y="0"/>
            <a:ext cx="1187204" cy="6858000"/>
          </a:xfrm>
          <a:prstGeom prst="rect">
            <a:avLst/>
          </a:prstGeom>
        </p:spPr>
      </p:pic>
      <p:sp>
        <p:nvSpPr>
          <p:cNvPr id="2" name="Title 1"/>
          <p:cNvSpPr>
            <a:spLocks noGrp="1"/>
          </p:cNvSpPr>
          <p:nvPr>
            <p:ph type="title"/>
          </p:nvPr>
        </p:nvSpPr>
        <p:spPr>
          <a:xfrm>
            <a:off x="1257300" y="865386"/>
            <a:ext cx="7886700" cy="994172"/>
          </a:xfrm>
        </p:spPr>
        <p:txBody>
          <a:bodyPr>
            <a:normAutofit/>
          </a:bodyPr>
          <a:lstStyle/>
          <a:p>
            <a:r>
              <a:rPr lang="en-US" sz="3200" dirty="0">
                <a:solidFill>
                  <a:srgbClr val="000090"/>
                </a:solidFill>
              </a:rPr>
              <a:t>Are you ready to take the quiz? </a:t>
            </a:r>
            <a:endParaRPr lang="en-US" sz="3200" dirty="0"/>
          </a:p>
        </p:txBody>
      </p:sp>
      <p:sp>
        <p:nvSpPr>
          <p:cNvPr id="7" name="Content Placeholder 6"/>
          <p:cNvSpPr>
            <a:spLocks noGrp="1"/>
          </p:cNvSpPr>
          <p:nvPr>
            <p:ph sz="half" idx="1"/>
          </p:nvPr>
        </p:nvSpPr>
        <p:spPr>
          <a:xfrm>
            <a:off x="1457525" y="2506662"/>
            <a:ext cx="7363385" cy="4351338"/>
          </a:xfrm>
        </p:spPr>
        <p:txBody>
          <a:bodyPr>
            <a:noAutofit/>
          </a:bodyPr>
          <a:lstStyle/>
          <a:p>
            <a:r>
              <a:rPr lang="en-US" sz="2000" b="1" dirty="0">
                <a:solidFill>
                  <a:srgbClr val="000000"/>
                </a:solidFill>
              </a:rPr>
              <a:t>You have now completed the slide stack. If you are ready to take the quiz, sign on and take the quiz corresponding to </a:t>
            </a:r>
            <a:r>
              <a:rPr lang="en-US" sz="2000" b="1" dirty="0">
                <a:solidFill>
                  <a:srgbClr val="000072"/>
                </a:solidFill>
              </a:rPr>
              <a:t>Water pH Protocol</a:t>
            </a:r>
            <a:r>
              <a:rPr lang="en-US" sz="2000" b="1" dirty="0">
                <a:solidFill>
                  <a:srgbClr val="055000"/>
                </a:solidFill>
              </a:rPr>
              <a:t>.</a:t>
            </a:r>
          </a:p>
          <a:p>
            <a:endParaRPr lang="en-US" sz="2000" b="1" dirty="0">
              <a:solidFill>
                <a:srgbClr val="000000"/>
              </a:solidFill>
            </a:endParaRPr>
          </a:p>
          <a:p>
            <a:r>
              <a:rPr lang="en-US" sz="2000" b="1" dirty="0">
                <a:solidFill>
                  <a:srgbClr val="000000"/>
                </a:solidFill>
              </a:rPr>
              <a:t>You can also review the slide stack, post questions on the Hydrosphere discussion area, or look at the FAQs on the next page. </a:t>
            </a:r>
          </a:p>
          <a:p>
            <a:endParaRPr lang="en-US" sz="2000" b="1" dirty="0">
              <a:solidFill>
                <a:srgbClr val="000000"/>
              </a:solidFill>
            </a:endParaRPr>
          </a:p>
          <a:p>
            <a:r>
              <a:rPr lang="en-US" sz="2000" b="1" dirty="0">
                <a:solidFill>
                  <a:srgbClr val="000000"/>
                </a:solidFill>
              </a:rPr>
              <a:t>When you pass the quiz, you are ready to take </a:t>
            </a:r>
            <a:r>
              <a:rPr lang="en-US" sz="2000" b="1" dirty="0">
                <a:solidFill>
                  <a:srgbClr val="000072"/>
                </a:solidFill>
              </a:rPr>
              <a:t>Water pH Protocol </a:t>
            </a:r>
            <a:r>
              <a:rPr lang="en-US" sz="2000" b="1" dirty="0">
                <a:solidFill>
                  <a:srgbClr val="000000"/>
                </a:solidFill>
              </a:rPr>
              <a:t>measurements! </a:t>
            </a:r>
          </a:p>
        </p:txBody>
      </p:sp>
      <p:pic>
        <p:nvPicPr>
          <p:cNvPr id="10" name="Content Placeholder 9" descr="Illustration of a student taking a pH measurement using a pH meter."/>
          <p:cNvPicPr>
            <a:picLocks noGrp="1" noChangeAspect="1"/>
          </p:cNvPicPr>
          <p:nvPr>
            <p:ph sz="half" idx="2"/>
          </p:nvPr>
        </p:nvPicPr>
        <p:blipFill>
          <a:blip r:embed="rId4">
            <a:alphaModFix amt="15000"/>
            <a:extLst>
              <a:ext uri="{28A0092B-C50C-407E-A947-70E740481C1C}">
                <a14:useLocalDpi xmlns:a14="http://schemas.microsoft.com/office/drawing/2010/main" val="0"/>
              </a:ext>
            </a:extLst>
          </a:blip>
          <a:stretch>
            <a:fillRect/>
          </a:stretch>
        </p:blipFill>
        <p:spPr>
          <a:xfrm>
            <a:off x="1138717" y="1446486"/>
            <a:ext cx="8005283" cy="5439295"/>
          </a:xfrm>
          <a:prstGeom prst="rect">
            <a:avLst/>
          </a:prstGeom>
        </p:spPr>
      </p:pic>
    </p:spTree>
    <p:extLst>
      <p:ext uri="{BB962C8B-B14F-4D97-AF65-F5344CB8AC3E}">
        <p14:creationId xmlns:p14="http://schemas.microsoft.com/office/powerpoint/2010/main" val="1144477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C853C0-5094-3644-A796-5F2FF3FF3E7C}" type="slidenum">
              <a:rPr lang="en-US" smtClean="0"/>
              <a:t>62</a:t>
            </a:fld>
            <a:endParaRPr lang="en-US" dirty="0"/>
          </a:p>
        </p:txBody>
      </p:sp>
      <p:pic>
        <p:nvPicPr>
          <p:cNvPr id="3" name="Picture 2" descr="Banner Hydroshere: Water pH"/>
          <p:cNvPicPr>
            <a:picLocks noChangeAspect="1"/>
          </p:cNvPicPr>
          <p:nvPr/>
        </p:nvPicPr>
        <p:blipFill>
          <a:blip r:embed="rId2"/>
          <a:stretch>
            <a:fillRect/>
          </a:stretch>
        </p:blipFill>
        <p:spPr>
          <a:xfrm>
            <a:off x="1091079" y="-39756"/>
            <a:ext cx="8048997" cy="1046560"/>
          </a:xfrm>
          <a:prstGeom prst="rect">
            <a:avLst/>
          </a:prstGeom>
        </p:spPr>
      </p:pic>
      <p:pic>
        <p:nvPicPr>
          <p:cNvPr id="8" name="Picture 7"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2" y="-38917"/>
            <a:ext cx="1205802" cy="7009343"/>
          </a:xfrm>
          <a:prstGeom prst="rect">
            <a:avLst/>
          </a:prstGeom>
        </p:spPr>
      </p:pic>
      <p:sp>
        <p:nvSpPr>
          <p:cNvPr id="2" name="Title 1"/>
          <p:cNvSpPr>
            <a:spLocks noGrp="1"/>
          </p:cNvSpPr>
          <p:nvPr>
            <p:ph type="title"/>
          </p:nvPr>
        </p:nvSpPr>
        <p:spPr>
          <a:xfrm>
            <a:off x="1257300" y="904677"/>
            <a:ext cx="7886700" cy="994172"/>
          </a:xfrm>
        </p:spPr>
        <p:txBody>
          <a:bodyPr>
            <a:normAutofit/>
          </a:bodyPr>
          <a:lstStyle/>
          <a:p>
            <a:r>
              <a:rPr lang="en-US" sz="2400" dirty="0">
                <a:solidFill>
                  <a:srgbClr val="000090"/>
                </a:solidFill>
              </a:rPr>
              <a:t>FAQ: Frequently Asked Questions</a:t>
            </a:r>
          </a:p>
        </p:txBody>
      </p:sp>
      <p:sp>
        <p:nvSpPr>
          <p:cNvPr id="7" name="Content Placeholder 6"/>
          <p:cNvSpPr>
            <a:spLocks noGrp="1"/>
          </p:cNvSpPr>
          <p:nvPr>
            <p:ph sz="half" idx="1"/>
          </p:nvPr>
        </p:nvSpPr>
        <p:spPr>
          <a:xfrm>
            <a:off x="1475814" y="1825624"/>
            <a:ext cx="7210985" cy="4854575"/>
          </a:xfrm>
        </p:spPr>
        <p:txBody>
          <a:bodyPr>
            <a:normAutofit lnSpcReduction="10000"/>
          </a:bodyPr>
          <a:lstStyle/>
          <a:p>
            <a:pPr marL="0" indent="0" algn="just">
              <a:buNone/>
            </a:pPr>
            <a:r>
              <a:rPr lang="en-US" b="1" dirty="0">
                <a:solidFill>
                  <a:srgbClr val="000090"/>
                </a:solidFill>
              </a:rPr>
              <a:t>Does water temperature affect my pH reading?</a:t>
            </a:r>
            <a:endParaRPr lang="en-US" dirty="0"/>
          </a:p>
          <a:p>
            <a:pPr marL="0" indent="0" algn="just">
              <a:buNone/>
            </a:pPr>
            <a:r>
              <a:rPr lang="en-US" dirty="0"/>
              <a:t>A change in water temperature can actually change the pH value of your water. Since we want to know the actual pH value, we do not correct for this change. </a:t>
            </a:r>
          </a:p>
          <a:p>
            <a:pPr marL="0" indent="0" algn="just">
              <a:buNone/>
            </a:pPr>
            <a:r>
              <a:rPr lang="en-US" dirty="0"/>
              <a:t>Temperature can also affect the performance of the meter. The electrode is designed so there is no temperature sensitivity when the pH is 7.0. As the pH moves away from this value, the water temperature affects meter accuracy. Meters with automatic temperature compensation (ATC) correct for the temperature of the water at values above and below 7.0 by a factor of 0.003 pH/ ̊C/pH unit away from pH 7. They correct for meter error.</a:t>
            </a:r>
          </a:p>
          <a:p>
            <a:pPr marL="0" indent="0" algn="just">
              <a:buNone/>
            </a:pPr>
            <a:endParaRPr lang="en-US" sz="2400" dirty="0"/>
          </a:p>
          <a:p>
            <a:pPr marL="0" indent="0">
              <a:buNone/>
            </a:pPr>
            <a:r>
              <a:rPr lang="en-US" b="1" dirty="0">
                <a:solidFill>
                  <a:srgbClr val="000090"/>
                </a:solidFill>
              </a:rPr>
              <a:t>Does high salt concentration affect pH?</a:t>
            </a:r>
            <a:endParaRPr lang="en-US" dirty="0">
              <a:solidFill>
                <a:srgbClr val="000090"/>
              </a:solidFill>
            </a:endParaRPr>
          </a:p>
          <a:p>
            <a:pPr marL="0" indent="0" algn="just">
              <a:buNone/>
            </a:pPr>
            <a:r>
              <a:rPr lang="en-US" dirty="0"/>
              <a:t>Salt concentration can affect pH. As salt concentration increases, pH can increase. This is not a linear relationship, but can be important in estuaries, where the salinity varies with the tide. Taking into account salinity or conductivity data may be useful in understanding variations in your pH measurements.</a:t>
            </a:r>
          </a:p>
        </p:txBody>
      </p:sp>
      <p:pic>
        <p:nvPicPr>
          <p:cNvPr id="6" name="Picture 5" descr="Illustration of a student taking a pH measurement using a pH mete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65609" y="1436975"/>
            <a:ext cx="7978391" cy="5421025"/>
          </a:xfrm>
          <a:prstGeom prst="rect">
            <a:avLst/>
          </a:prstGeom>
        </p:spPr>
      </p:pic>
    </p:spTree>
    <p:extLst>
      <p:ext uri="{BB962C8B-B14F-4D97-AF65-F5344CB8AC3E}">
        <p14:creationId xmlns:p14="http://schemas.microsoft.com/office/powerpoint/2010/main" val="402200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63</a:t>
            </a:fld>
            <a:endParaRPr lang="en-US" dirty="0"/>
          </a:p>
        </p:txBody>
      </p:sp>
      <p:pic>
        <p:nvPicPr>
          <p:cNvPr id="10" name="Picture 9" descr="Banner Hydroshere: Water pH"/>
          <p:cNvPicPr>
            <a:picLocks noChangeAspect="1"/>
          </p:cNvPicPr>
          <p:nvPr/>
        </p:nvPicPr>
        <p:blipFill>
          <a:blip r:embed="rId2"/>
          <a:stretch>
            <a:fillRect/>
          </a:stretch>
        </p:blipFill>
        <p:spPr>
          <a:xfrm>
            <a:off x="1091079" y="-39756"/>
            <a:ext cx="8048997" cy="1046560"/>
          </a:xfrm>
          <a:prstGeom prst="rect">
            <a:avLst/>
          </a:prstGeom>
        </p:spPr>
      </p:pic>
      <p:pic>
        <p:nvPicPr>
          <p:cNvPr id="8" name="Picture 7"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2" y="-38917"/>
            <a:ext cx="1205802" cy="7009343"/>
          </a:xfrm>
          <a:prstGeom prst="rect">
            <a:avLst/>
          </a:prstGeom>
        </p:spPr>
      </p:pic>
      <p:sp>
        <p:nvSpPr>
          <p:cNvPr id="2" name="Title 1"/>
          <p:cNvSpPr>
            <a:spLocks noGrp="1"/>
          </p:cNvSpPr>
          <p:nvPr>
            <p:ph type="title"/>
          </p:nvPr>
        </p:nvSpPr>
        <p:spPr>
          <a:xfrm>
            <a:off x="1257300" y="904677"/>
            <a:ext cx="7886700" cy="994172"/>
          </a:xfrm>
        </p:spPr>
        <p:txBody>
          <a:bodyPr>
            <a:normAutofit/>
          </a:bodyPr>
          <a:lstStyle/>
          <a:p>
            <a:r>
              <a:rPr lang="en-US" sz="2400" dirty="0">
                <a:solidFill>
                  <a:srgbClr val="000090"/>
                </a:solidFill>
              </a:rPr>
              <a:t>FAQ: Frequently Asked Questions-2</a:t>
            </a:r>
          </a:p>
        </p:txBody>
      </p:sp>
      <p:pic>
        <p:nvPicPr>
          <p:cNvPr id="6" name="Picture 5" descr="Illustration of a student taking a pH measurement using a pH mete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65609" y="1436975"/>
            <a:ext cx="7978391" cy="5421025"/>
          </a:xfrm>
          <a:prstGeom prst="rect">
            <a:avLst/>
          </a:prstGeom>
        </p:spPr>
      </p:pic>
      <p:sp>
        <p:nvSpPr>
          <p:cNvPr id="7" name="Content Placeholder 6"/>
          <p:cNvSpPr>
            <a:spLocks noGrp="1"/>
          </p:cNvSpPr>
          <p:nvPr>
            <p:ph sz="half" idx="1"/>
          </p:nvPr>
        </p:nvSpPr>
        <p:spPr>
          <a:xfrm>
            <a:off x="1475814" y="1825624"/>
            <a:ext cx="7210985" cy="4854575"/>
          </a:xfrm>
        </p:spPr>
        <p:txBody>
          <a:bodyPr>
            <a:normAutofit/>
          </a:bodyPr>
          <a:lstStyle/>
          <a:p>
            <a:pPr marL="0" indent="0" algn="just">
              <a:buNone/>
            </a:pPr>
            <a:r>
              <a:rPr lang="en-US" b="1" dirty="0">
                <a:solidFill>
                  <a:srgbClr val="000090"/>
                </a:solidFill>
              </a:rPr>
              <a:t>Why may pH measurements be inaccurate in low conductivity waters?</a:t>
            </a:r>
            <a:endParaRPr lang="en-US" dirty="0">
              <a:solidFill>
                <a:srgbClr val="000090"/>
              </a:solidFill>
            </a:endParaRPr>
          </a:p>
          <a:p>
            <a:pPr marL="0" indent="0" algn="just">
              <a:buNone/>
            </a:pPr>
            <a:r>
              <a:rPr lang="en-US" dirty="0"/>
              <a:t>To measure the hydrogen ion concentration, you are actually measuring the potential of the hydrogen ions. Other ions have to be present to pass the current to make this measurement. When they are at too low of a concentration the meter slowly drifts and if the drift is really slow, the meter locks in on an incorrect measurement.</a:t>
            </a:r>
          </a:p>
          <a:p>
            <a:pPr marL="0" indent="0" algn="just">
              <a:buNone/>
            </a:pPr>
            <a:endParaRPr lang="en-US" dirty="0"/>
          </a:p>
          <a:p>
            <a:pPr marL="0" indent="0">
              <a:buNone/>
            </a:pPr>
            <a:r>
              <a:rPr lang="en-US" b="1" dirty="0">
                <a:solidFill>
                  <a:srgbClr val="000090"/>
                </a:solidFill>
              </a:rPr>
              <a:t>Can I use a pH meter that connects to my Smart Phone?</a:t>
            </a:r>
          </a:p>
          <a:p>
            <a:pPr marL="0" indent="0">
              <a:buNone/>
            </a:pPr>
            <a:r>
              <a:rPr lang="en-US" dirty="0"/>
              <a:t>Yes, pH meters that connect to iPhones, iPads and other Smart devices can be considered pH meters. For most of these meters an app is required. </a:t>
            </a:r>
          </a:p>
        </p:txBody>
      </p:sp>
    </p:spTree>
    <p:extLst>
      <p:ext uri="{BB962C8B-B14F-4D97-AF65-F5344CB8AC3E}">
        <p14:creationId xmlns:p14="http://schemas.microsoft.com/office/powerpoint/2010/main" val="646102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llustration of a student taking a pH measurement using a pH mete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089409" y="1474986"/>
            <a:ext cx="7978391" cy="5421025"/>
          </a:xfrm>
          <a:prstGeom prst="rect">
            <a:avLst/>
          </a:prstGeom>
        </p:spPr>
      </p:pic>
      <p:sp>
        <p:nvSpPr>
          <p:cNvPr id="3" name="Slide Number Placeholder 2"/>
          <p:cNvSpPr>
            <a:spLocks noGrp="1"/>
          </p:cNvSpPr>
          <p:nvPr>
            <p:ph type="sldNum" sz="quarter" idx="12"/>
          </p:nvPr>
        </p:nvSpPr>
        <p:spPr/>
        <p:txBody>
          <a:bodyPr/>
          <a:lstStyle/>
          <a:p>
            <a:fld id="{F3C853C0-5094-3644-A796-5F2FF3FF3E7C}" type="slidenum">
              <a:rPr lang="en-US" smtClean="0"/>
              <a:t>64</a:t>
            </a:fld>
            <a:endParaRPr lang="en-US" dirty="0"/>
          </a:p>
        </p:txBody>
      </p:sp>
      <p:pic>
        <p:nvPicPr>
          <p:cNvPr id="12" name="Picture 11" descr="Banner Hydroshere: Water pH"/>
          <p:cNvPicPr>
            <a:picLocks noChangeAspect="1"/>
          </p:cNvPicPr>
          <p:nvPr/>
        </p:nvPicPr>
        <p:blipFill>
          <a:blip r:embed="rId4"/>
          <a:stretch>
            <a:fillRect/>
          </a:stretch>
        </p:blipFill>
        <p:spPr>
          <a:xfrm>
            <a:off x="1091079" y="-39756"/>
            <a:ext cx="8048997" cy="1046560"/>
          </a:xfrm>
          <a:prstGeom prst="rect">
            <a:avLst/>
          </a:prstGeom>
        </p:spPr>
      </p:pic>
      <p:pic>
        <p:nvPicPr>
          <p:cNvPr id="8" name="Picture 7" descr="Menu: Additional Resour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2" y="-38917"/>
            <a:ext cx="1205802" cy="7009343"/>
          </a:xfrm>
          <a:prstGeom prst="rect">
            <a:avLst/>
          </a:prstGeom>
        </p:spPr>
      </p:pic>
      <p:sp>
        <p:nvSpPr>
          <p:cNvPr id="2" name="Title 1"/>
          <p:cNvSpPr>
            <a:spLocks noGrp="1"/>
          </p:cNvSpPr>
          <p:nvPr>
            <p:ph type="title"/>
          </p:nvPr>
        </p:nvSpPr>
        <p:spPr>
          <a:xfrm>
            <a:off x="1181100" y="903485"/>
            <a:ext cx="7886700" cy="994172"/>
          </a:xfrm>
        </p:spPr>
        <p:txBody>
          <a:bodyPr>
            <a:normAutofit/>
          </a:bodyPr>
          <a:lstStyle/>
          <a:p>
            <a:r>
              <a:rPr lang="en-US" sz="1600" dirty="0">
                <a:latin typeface="+mn-lt"/>
              </a:rPr>
              <a:t>Please provide us with feedback about this module. This is a community project and we welcome your comments, suggestions and edits! Comment here: </a:t>
            </a:r>
            <a:r>
              <a:rPr lang="en-US" sz="1600" dirty="0">
                <a:latin typeface="+mn-lt"/>
                <a:hlinkClick r:id="rId6"/>
              </a:rPr>
              <a:t>eTraining Feedback</a:t>
            </a:r>
            <a:br>
              <a:rPr lang="en-US" sz="1600" dirty="0">
                <a:latin typeface="+mn-lt"/>
              </a:rPr>
            </a:br>
            <a:r>
              <a:rPr lang="en-US" sz="1600" dirty="0">
                <a:latin typeface="+mn-lt"/>
              </a:rPr>
              <a:t>Questions about module content? Contact GLOBE: </a:t>
            </a:r>
            <a:r>
              <a:rPr lang="en-US" sz="1600" dirty="0">
                <a:latin typeface="+mn-lt"/>
                <a:hlinkClick r:id="rId7"/>
              </a:rPr>
              <a:t>help@globe.gov</a:t>
            </a:r>
            <a:endParaRPr lang="en-US" sz="1600" dirty="0">
              <a:solidFill>
                <a:srgbClr val="000090"/>
              </a:solidFill>
              <a:latin typeface="+mn-lt"/>
            </a:endParaRPr>
          </a:p>
        </p:txBody>
      </p:sp>
      <p:sp>
        <p:nvSpPr>
          <p:cNvPr id="7" name="Content Placeholder 6"/>
          <p:cNvSpPr>
            <a:spLocks noGrp="1"/>
          </p:cNvSpPr>
          <p:nvPr>
            <p:ph sz="half" idx="1"/>
          </p:nvPr>
        </p:nvSpPr>
        <p:spPr>
          <a:xfrm>
            <a:off x="1155700" y="1897657"/>
            <a:ext cx="7561456" cy="4854575"/>
          </a:xfrm>
        </p:spPr>
        <p:txBody>
          <a:bodyPr>
            <a:normAutofit lnSpcReduction="10000"/>
          </a:bodyPr>
          <a:lstStyle/>
          <a:p>
            <a:pPr marL="0" indent="0">
              <a:buNone/>
            </a:pPr>
            <a:r>
              <a:rPr lang="en-US" sz="2400" b="1" dirty="0">
                <a:solidFill>
                  <a:srgbClr val="000090"/>
                </a:solidFill>
              </a:rPr>
              <a:t>Credits</a:t>
            </a:r>
            <a:endParaRPr lang="en-US" sz="2400" b="1" dirty="0"/>
          </a:p>
          <a:p>
            <a:pPr marL="0" indent="0">
              <a:buNone/>
            </a:pPr>
            <a:r>
              <a:rPr lang="en-US" sz="2000" b="1" dirty="0"/>
              <a:t>Slides: </a:t>
            </a:r>
          </a:p>
          <a:p>
            <a:pPr marL="0" indent="0">
              <a:buNone/>
            </a:pPr>
            <a:r>
              <a:rPr lang="en-US" dirty="0" err="1"/>
              <a:t>Russanne</a:t>
            </a:r>
            <a:r>
              <a:rPr lang="en-US" dirty="0"/>
              <a:t> Low, Ph.D., University of Nebraska-Lincoln, USA </a:t>
            </a:r>
          </a:p>
          <a:p>
            <a:pPr marL="0" indent="0">
              <a:buNone/>
            </a:pPr>
            <a:r>
              <a:rPr lang="en-US" dirty="0"/>
              <a:t>Rebecca Boger, Ph.D., Brooklyn College, NYC, USA</a:t>
            </a:r>
          </a:p>
          <a:p>
            <a:pPr marL="0" indent="0">
              <a:buNone/>
            </a:pPr>
            <a:r>
              <a:rPr lang="en-US" sz="2000" b="1" dirty="0"/>
              <a:t>Photos:  </a:t>
            </a:r>
            <a:r>
              <a:rPr lang="en-US" dirty="0"/>
              <a:t>Russanne Low</a:t>
            </a:r>
          </a:p>
          <a:p>
            <a:pPr marL="0" indent="0">
              <a:buNone/>
            </a:pPr>
            <a:r>
              <a:rPr lang="en-US" sz="2000" b="1" dirty="0"/>
              <a:t>Art: </a:t>
            </a:r>
            <a:r>
              <a:rPr lang="en-US" dirty="0"/>
              <a:t>Jenn Glaser, </a:t>
            </a:r>
            <a:r>
              <a:rPr lang="en-US" i="1" dirty="0"/>
              <a:t>ScribeArts</a:t>
            </a:r>
          </a:p>
          <a:p>
            <a:pPr marL="0" indent="0">
              <a:buNone/>
            </a:pPr>
            <a:r>
              <a:rPr lang="en-US" sz="2000" b="1" dirty="0"/>
              <a:t>More Information:</a:t>
            </a:r>
          </a:p>
          <a:p>
            <a:pPr marL="0" indent="0">
              <a:buNone/>
            </a:pPr>
            <a:r>
              <a:rPr lang="en-US" sz="1600" b="1" dirty="0">
                <a:hlinkClick r:id="rId8"/>
              </a:rPr>
              <a:t>The GLOBE Program</a:t>
            </a:r>
            <a:endParaRPr lang="en-US" sz="1600" b="1" dirty="0"/>
          </a:p>
          <a:p>
            <a:pPr marL="0" indent="0">
              <a:buNone/>
            </a:pPr>
            <a:r>
              <a:rPr lang="en-US" sz="1600" b="1" dirty="0">
                <a:hlinkClick r:id="rId9"/>
              </a:rPr>
              <a:t>NASA Wavelength</a:t>
            </a:r>
            <a:r>
              <a:rPr lang="en-US" sz="1600" b="1" dirty="0"/>
              <a:t>  NASA’s Digital Library for Earth and Space Education</a:t>
            </a:r>
          </a:p>
          <a:p>
            <a:pPr marL="0" indent="0">
              <a:buNone/>
            </a:pPr>
            <a:r>
              <a:rPr lang="en-US" sz="1600" b="1" dirty="0">
                <a:hlinkClick r:id="rId10"/>
              </a:rPr>
              <a:t>NASA Global Climate Change: Vital Signs of the Planet</a:t>
            </a:r>
            <a:endParaRPr lang="en-US" sz="1600" b="1" dirty="0"/>
          </a:p>
          <a:p>
            <a:pPr marL="0" indent="0">
              <a:buNone/>
            </a:pPr>
            <a:r>
              <a:rPr lang="en-US" sz="2000" b="1" dirty="0"/>
              <a:t>The GLOBE Program is sponsored by these organizations: </a:t>
            </a:r>
          </a:p>
          <a:p>
            <a:pPr marL="0" indent="0">
              <a:buNone/>
            </a:pPr>
            <a:endParaRPr lang="en-US" sz="2000" b="1" dirty="0"/>
          </a:p>
          <a:p>
            <a:pPr marL="0" indent="0">
              <a:buNone/>
            </a:pPr>
            <a:r>
              <a:rPr lang="en-US" altLang="en-US" sz="1400" i="1" dirty="0">
                <a:solidFill>
                  <a:srgbClr val="000000"/>
                </a:solidFill>
              </a:rPr>
              <a:t>Version  12/1/16. If you edit and modify this slide set for use for educational purposes,  please note “modified by (and your name and date) “  on this page. Thank you.</a:t>
            </a:r>
            <a:endParaRPr lang="en-US" sz="1400" b="1" dirty="0"/>
          </a:p>
          <a:p>
            <a:pPr marL="0" indent="0">
              <a:buNone/>
            </a:pPr>
            <a:endParaRPr lang="en-US" sz="2000" b="1" dirty="0"/>
          </a:p>
          <a:p>
            <a:pPr marL="0" indent="0">
              <a:buNone/>
            </a:pPr>
            <a:endParaRPr lang="en-US" sz="2000" b="1" dirty="0"/>
          </a:p>
        </p:txBody>
      </p:sp>
      <p:pic>
        <p:nvPicPr>
          <p:cNvPr id="9" name="Picture 8" descr="Logos for NASA, NOAA, NSF and the U.S. Department of Stat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5157" y="5765672"/>
            <a:ext cx="1918941" cy="401588"/>
          </a:xfrm>
          <a:prstGeom prst="rect">
            <a:avLst/>
          </a:prstGeom>
        </p:spPr>
      </p:pic>
    </p:spTree>
    <p:extLst>
      <p:ext uri="{BB962C8B-B14F-4D97-AF65-F5344CB8AC3E}">
        <p14:creationId xmlns:p14="http://schemas.microsoft.com/office/powerpoint/2010/main" val="8322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6</a:t>
            </a:fld>
            <a:endParaRPr lang="en-US" dirty="0"/>
          </a:p>
        </p:txBody>
      </p:sp>
      <p:pic>
        <p:nvPicPr>
          <p:cNvPr id="11" name="Picture 10" descr="Banner Hydroshere: Water pH"/>
          <p:cNvPicPr>
            <a:picLocks noChangeAspect="1"/>
          </p:cNvPicPr>
          <p:nvPr/>
        </p:nvPicPr>
        <p:blipFill>
          <a:blip r:embed="rId2"/>
          <a:stretch>
            <a:fillRect/>
          </a:stretch>
        </p:blipFill>
        <p:spPr>
          <a:xfrm>
            <a:off x="1168400" y="23468"/>
            <a:ext cx="7975600" cy="996950"/>
          </a:xfrm>
          <a:prstGeom prst="rect">
            <a:avLst/>
          </a:prstGeom>
        </p:spPr>
      </p:pic>
      <p:pic>
        <p:nvPicPr>
          <p:cNvPr id="10" name="Picture 9" descr="Menu: Why collect water pH dat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2415" cy="6858000"/>
          </a:xfrm>
          <a:prstGeom prst="rect">
            <a:avLst/>
          </a:prstGeom>
        </p:spPr>
      </p:pic>
      <p:sp>
        <p:nvSpPr>
          <p:cNvPr id="2" name="Title 1"/>
          <p:cNvSpPr>
            <a:spLocks noGrp="1"/>
          </p:cNvSpPr>
          <p:nvPr>
            <p:ph type="title"/>
          </p:nvPr>
        </p:nvSpPr>
        <p:spPr>
          <a:xfrm>
            <a:off x="1202048" y="831453"/>
            <a:ext cx="7886700" cy="994172"/>
          </a:xfrm>
        </p:spPr>
        <p:txBody>
          <a:bodyPr>
            <a:normAutofit/>
          </a:bodyPr>
          <a:lstStyle/>
          <a:p>
            <a:r>
              <a:rPr lang="en-US" sz="2400" dirty="0">
                <a:solidFill>
                  <a:srgbClr val="000072"/>
                </a:solidFill>
              </a:rPr>
              <a:t>Acid pH and Aquatic Ecosystems</a:t>
            </a:r>
            <a:endParaRPr lang="en-US" sz="2400" dirty="0"/>
          </a:p>
        </p:txBody>
      </p:sp>
      <p:sp>
        <p:nvSpPr>
          <p:cNvPr id="7" name="Content Placeholder 6"/>
          <p:cNvSpPr>
            <a:spLocks noGrp="1"/>
          </p:cNvSpPr>
          <p:nvPr>
            <p:ph sz="half" idx="1"/>
          </p:nvPr>
        </p:nvSpPr>
        <p:spPr>
          <a:xfrm>
            <a:off x="1216229" y="1554337"/>
            <a:ext cx="7535246" cy="4892082"/>
          </a:xfrm>
        </p:spPr>
        <p:txBody>
          <a:bodyPr>
            <a:noAutofit/>
          </a:bodyPr>
          <a:lstStyle/>
          <a:p>
            <a:pPr marL="0" indent="0" algn="just">
              <a:buNone/>
            </a:pPr>
            <a:r>
              <a:rPr lang="en-US" sz="1600" dirty="0"/>
              <a:t>Without pollution, rain would have a pH of about 5.6. However, in most parts of the world, rain pH is more acidic than this. Sulfur dioxide (SO</a:t>
            </a:r>
            <a:r>
              <a:rPr lang="en-US" sz="1600" baseline="-25000" dirty="0"/>
              <a:t>2</a:t>
            </a:r>
            <a:r>
              <a:rPr lang="en-US" sz="1600" dirty="0"/>
              <a:t>) and nitrogen oxides (No</a:t>
            </a:r>
            <a:r>
              <a:rPr lang="en-US" sz="1600" baseline="-25000" dirty="0"/>
              <a:t>x</a:t>
            </a:r>
            <a:r>
              <a:rPr lang="en-US" sz="1600" dirty="0"/>
              <a:t>) and other compounds mix with water vapor and return to the Earth surface as acid rain.  Acid rain can have a pH of 4.3-4.7 – nearly 10x the acidity of natural deposition. </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Acid deposition has many harmful effects on aquatic ecosystems: </a:t>
            </a:r>
          </a:p>
          <a:p>
            <a:r>
              <a:rPr lang="en-US" sz="1600" dirty="0"/>
              <a:t>As the pH approaches 5, invasion of non-desirable species of plankton and mosses can occur and  some fish, such as smallmouth bass,  begin to disappear.</a:t>
            </a:r>
          </a:p>
          <a:p>
            <a:r>
              <a:rPr lang="en-US" sz="1600" dirty="0"/>
              <a:t>Below a pH of 5, fish populations dwindle and disappear, the bottom is covered with non-decayed material, and mosses may colonize in wetlands.</a:t>
            </a:r>
          </a:p>
          <a:p>
            <a:r>
              <a:rPr lang="en-US" sz="1600" dirty="0"/>
              <a:t>Below a pH of 4.5, the water is essentially devoid of fish.</a:t>
            </a:r>
          </a:p>
          <a:p>
            <a:endParaRPr lang="en-US" sz="1600" dirty="0"/>
          </a:p>
        </p:txBody>
      </p:sp>
      <p:pic>
        <p:nvPicPr>
          <p:cNvPr id="8" name="Content Placeholder 7" descr="Image of the pH scale, with highly acid at 0, Neutral at 7, and highly basic at 14.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40752" y="2462909"/>
            <a:ext cx="3886200" cy="930642"/>
          </a:xfrm>
          <a:prstGeom prst="rect">
            <a:avLst/>
          </a:prstGeom>
        </p:spPr>
      </p:pic>
      <p:pic>
        <p:nvPicPr>
          <p:cNvPr id="4" name="Picture 3" descr="Image of several types of fish.  Text says - 4.0 - 10.1 are the limits of pH for most resistent fish spec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166" y="3377923"/>
            <a:ext cx="3647984" cy="1238681"/>
          </a:xfrm>
          <a:prstGeom prst="rect">
            <a:avLst/>
          </a:prstGeom>
        </p:spPr>
      </p:pic>
    </p:spTree>
    <p:extLst>
      <p:ext uri="{BB962C8B-B14F-4D97-AF65-F5344CB8AC3E}">
        <p14:creationId xmlns:p14="http://schemas.microsoft.com/office/powerpoint/2010/main" val="1656841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7</a:t>
            </a:fld>
            <a:endParaRPr lang="en-US" dirty="0"/>
          </a:p>
        </p:txBody>
      </p:sp>
      <p:pic>
        <p:nvPicPr>
          <p:cNvPr id="11" name="Picture 10" descr="Banner Hydroshere: Water pH"/>
          <p:cNvPicPr>
            <a:picLocks noChangeAspect="1"/>
          </p:cNvPicPr>
          <p:nvPr/>
        </p:nvPicPr>
        <p:blipFill>
          <a:blip r:embed="rId2"/>
          <a:stretch>
            <a:fillRect/>
          </a:stretch>
        </p:blipFill>
        <p:spPr>
          <a:xfrm>
            <a:off x="1168400" y="23468"/>
            <a:ext cx="7975600" cy="996950"/>
          </a:xfrm>
          <a:prstGeom prst="rect">
            <a:avLst/>
          </a:prstGeom>
        </p:spPr>
      </p:pic>
      <p:pic>
        <p:nvPicPr>
          <p:cNvPr id="10" name="Picture 9" descr="Menu: Why collect water pH dat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2415" cy="6858000"/>
          </a:xfrm>
          <a:prstGeom prst="rect">
            <a:avLst/>
          </a:prstGeom>
        </p:spPr>
      </p:pic>
      <p:sp>
        <p:nvSpPr>
          <p:cNvPr id="2" name="Title 1"/>
          <p:cNvSpPr>
            <a:spLocks noGrp="1"/>
          </p:cNvSpPr>
          <p:nvPr>
            <p:ph type="title"/>
          </p:nvPr>
        </p:nvSpPr>
        <p:spPr>
          <a:xfrm>
            <a:off x="1257300" y="867553"/>
            <a:ext cx="7886700" cy="994172"/>
          </a:xfrm>
        </p:spPr>
        <p:txBody>
          <a:bodyPr>
            <a:normAutofit/>
          </a:bodyPr>
          <a:lstStyle/>
          <a:p>
            <a:r>
              <a:rPr lang="en-US" sz="3200" dirty="0">
                <a:solidFill>
                  <a:srgbClr val="000072"/>
                </a:solidFill>
              </a:rPr>
              <a:t>Alkaline pH and Aquatic Ecosystems</a:t>
            </a:r>
            <a:endParaRPr lang="en-US" sz="3200" dirty="0"/>
          </a:p>
        </p:txBody>
      </p:sp>
      <p:sp>
        <p:nvSpPr>
          <p:cNvPr id="7" name="Content Placeholder 6"/>
          <p:cNvSpPr>
            <a:spLocks noGrp="1"/>
          </p:cNvSpPr>
          <p:nvPr>
            <p:ph sz="half" idx="1"/>
          </p:nvPr>
        </p:nvSpPr>
        <p:spPr>
          <a:xfrm>
            <a:off x="1338931" y="1675729"/>
            <a:ext cx="7535246" cy="6872847"/>
          </a:xfrm>
        </p:spPr>
        <p:txBody>
          <a:bodyPr>
            <a:noAutofit/>
          </a:bodyPr>
          <a:lstStyle/>
          <a:p>
            <a:pPr marL="0" indent="0">
              <a:buNone/>
            </a:pPr>
            <a:r>
              <a:rPr lang="en-US" sz="1600" dirty="0"/>
              <a:t>Highly alkaline (basic) waters are also hazardous for aquatic life. For example, ammonia is ten times more toxic at a pH of 8 than it is at pH 7. </a:t>
            </a:r>
          </a:p>
          <a:p>
            <a:pPr marL="0" indent="0">
              <a:buNone/>
            </a:pPr>
            <a:r>
              <a:rPr lang="en-US" sz="1600" dirty="0"/>
              <a:t>When the pH of freshwater becomes highly alkaline (e.g. 9.6), the effects on fish may include:</a:t>
            </a:r>
          </a:p>
          <a:p>
            <a:r>
              <a:rPr lang="en-US" sz="1600" dirty="0"/>
              <a:t> death</a:t>
            </a:r>
          </a:p>
          <a:p>
            <a:r>
              <a:rPr lang="en-US" sz="1600" dirty="0"/>
              <a:t> damage to outer surfaces like gills, eyes, and skin inability to dispose of metabolic wastes</a:t>
            </a:r>
          </a:p>
          <a:p>
            <a:endParaRPr lang="en-US" dirty="0"/>
          </a:p>
          <a:p>
            <a:endParaRPr lang="en-US" dirty="0"/>
          </a:p>
          <a:p>
            <a:endParaRPr lang="en-US" dirty="0"/>
          </a:p>
          <a:p>
            <a:endParaRPr lang="en-US" dirty="0"/>
          </a:p>
          <a:p>
            <a:pPr marL="0" indent="0">
              <a:buNone/>
            </a:pPr>
            <a:endParaRPr lang="en-US" baseline="-25000" dirty="0"/>
          </a:p>
          <a:p>
            <a:pPr marL="0" indent="0">
              <a:buNone/>
            </a:pPr>
            <a:endParaRPr lang="en-US" dirty="0"/>
          </a:p>
          <a:p>
            <a:pPr marL="0" indent="0">
              <a:buNone/>
            </a:pPr>
            <a:br>
              <a:rPr lang="en-US" dirty="0"/>
            </a:br>
            <a:r>
              <a:rPr lang="en-US" sz="1400" dirty="0"/>
              <a:t>Source : </a:t>
            </a:r>
            <a:r>
              <a:rPr lang="en-US" sz="1400" dirty="0">
                <a:hlinkClick r:id="rId4"/>
              </a:rPr>
              <a:t>http://www.lenntech.com/aquatic/acids-alkalis.htm#ixzz4CnIUVwOU</a:t>
            </a:r>
            <a:br>
              <a:rPr lang="en-US" dirty="0"/>
            </a:br>
            <a:endParaRPr lang="en-US" sz="2000" dirty="0"/>
          </a:p>
        </p:txBody>
      </p:sp>
      <p:pic>
        <p:nvPicPr>
          <p:cNvPr id="8" name="Content Placeholder 7" descr="Image of the pH scale, with highly acid at 0, Neutral at 7, and highly basic at 14.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163454" y="3429000"/>
            <a:ext cx="3886200" cy="930642"/>
          </a:xfrm>
          <a:prstGeom prst="rect">
            <a:avLst/>
          </a:prstGeom>
        </p:spPr>
      </p:pic>
      <p:pic>
        <p:nvPicPr>
          <p:cNvPr id="12" name="Content Placeholder 6" descr="Image of algae and text stating pH 7.5-8.4 is best for the growth of alga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0834" y="4301506"/>
            <a:ext cx="1755535" cy="455490"/>
          </a:xfrm>
          <a:prstGeom prst="rect">
            <a:avLst/>
          </a:prstGeom>
        </p:spPr>
      </p:pic>
      <p:pic>
        <p:nvPicPr>
          <p:cNvPr id="13" name="Content Placeholder 8" descr="Image of various fish and states that pH 5.4 - 11.4 fish will avoid waters above or below that pH ran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8645" y="4577893"/>
            <a:ext cx="3533078" cy="1467367"/>
          </a:xfrm>
          <a:prstGeom prst="rect">
            <a:avLst/>
          </a:prstGeom>
        </p:spPr>
      </p:pic>
    </p:spTree>
    <p:extLst>
      <p:ext uri="{BB962C8B-B14F-4D97-AF65-F5344CB8AC3E}">
        <p14:creationId xmlns:p14="http://schemas.microsoft.com/office/powerpoint/2010/main" val="148313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C853C0-5094-3644-A796-5F2FF3FF3E7C}" type="slidenum">
              <a:rPr lang="en-US" smtClean="0"/>
              <a:t>8</a:t>
            </a:fld>
            <a:endParaRPr lang="en-US" dirty="0"/>
          </a:p>
        </p:txBody>
      </p:sp>
      <p:pic>
        <p:nvPicPr>
          <p:cNvPr id="4" name="Picture 3" descr="Banner Hydroshere: Water pH"/>
          <p:cNvPicPr>
            <a:picLocks noChangeAspect="1"/>
          </p:cNvPicPr>
          <p:nvPr/>
        </p:nvPicPr>
        <p:blipFill>
          <a:blip r:embed="rId2"/>
          <a:stretch>
            <a:fillRect/>
          </a:stretch>
        </p:blipFill>
        <p:spPr>
          <a:xfrm>
            <a:off x="1117600" y="13117"/>
            <a:ext cx="8026400" cy="996116"/>
          </a:xfrm>
          <a:prstGeom prst="rect">
            <a:avLst/>
          </a:prstGeom>
        </p:spPr>
      </p:pic>
      <p:pic>
        <p:nvPicPr>
          <p:cNvPr id="11" name="Picture 10"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7629" cy="6858000"/>
          </a:xfrm>
          <a:prstGeom prst="rect">
            <a:avLst/>
          </a:prstGeom>
        </p:spPr>
      </p:pic>
      <p:sp>
        <p:nvSpPr>
          <p:cNvPr id="2" name="Title 1"/>
          <p:cNvSpPr>
            <a:spLocks noGrp="1"/>
          </p:cNvSpPr>
          <p:nvPr>
            <p:ph type="title"/>
          </p:nvPr>
        </p:nvSpPr>
        <p:spPr>
          <a:xfrm>
            <a:off x="1257300" y="1003300"/>
            <a:ext cx="7886700" cy="994172"/>
          </a:xfrm>
        </p:spPr>
        <p:txBody>
          <a:bodyPr>
            <a:normAutofit/>
          </a:bodyPr>
          <a:lstStyle/>
          <a:p>
            <a:r>
              <a:rPr lang="en-US" sz="2400" dirty="0">
                <a:solidFill>
                  <a:srgbClr val="000072"/>
                </a:solidFill>
              </a:rPr>
              <a:t>Monitoring Water Bodies is Critical to Ecosystem Health</a:t>
            </a:r>
            <a:br>
              <a:rPr lang="en-US" sz="2400" dirty="0">
                <a:solidFill>
                  <a:srgbClr val="000072"/>
                </a:solidFill>
              </a:rPr>
            </a:br>
            <a:endParaRPr lang="en-US" sz="2400" dirty="0"/>
          </a:p>
        </p:txBody>
      </p:sp>
      <p:sp>
        <p:nvSpPr>
          <p:cNvPr id="8" name="Content Placeholder 3"/>
          <p:cNvSpPr txBox="1">
            <a:spLocks/>
          </p:cNvSpPr>
          <p:nvPr/>
        </p:nvSpPr>
        <p:spPr>
          <a:xfrm>
            <a:off x="1344338" y="1274491"/>
            <a:ext cx="7375136" cy="2322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600" b="1" dirty="0">
              <a:solidFill>
                <a:srgbClr val="000072"/>
              </a:solidFill>
            </a:endParaRPr>
          </a:p>
          <a:p>
            <a:pPr marL="0" indent="0" algn="just">
              <a:buNone/>
            </a:pPr>
            <a:r>
              <a:rPr lang="en-US" sz="1600" dirty="0"/>
              <a:t>There are waters that are naturally more acidic when there are certain types of minerals in the water, such as sulfides.  Mining can also release acid forming compounds to water bodies</a:t>
            </a:r>
            <a:r>
              <a:rPr lang="en-US" sz="1800" dirty="0"/>
              <a:t>. </a:t>
            </a:r>
          </a:p>
        </p:txBody>
      </p:sp>
      <p:sp>
        <p:nvSpPr>
          <p:cNvPr id="7" name="Content Placeholder 6"/>
          <p:cNvSpPr>
            <a:spLocks noGrp="1"/>
          </p:cNvSpPr>
          <p:nvPr>
            <p:ph sz="half" idx="1"/>
          </p:nvPr>
        </p:nvSpPr>
        <p:spPr>
          <a:xfrm>
            <a:off x="1344338" y="2443049"/>
            <a:ext cx="3740474" cy="4351338"/>
          </a:xfrm>
        </p:spPr>
        <p:txBody>
          <a:bodyPr>
            <a:normAutofit/>
          </a:bodyPr>
          <a:lstStyle/>
          <a:p>
            <a:pPr marL="0" indent="0" algn="just">
              <a:buNone/>
            </a:pPr>
            <a:r>
              <a:rPr lang="en-US" sz="1600" dirty="0"/>
              <a:t>Pollution can change a water's pH, which in turn can harm animals and plants living in the water. For instance, the 2015  spill of mine waste into the Animas River, caused the Animas to have a pH of 5- acidic. By using the logarithm scale, this mine-drainage water would be 100 times more acidic than neutral water. </a:t>
            </a:r>
          </a:p>
          <a:p>
            <a:pPr marL="0" indent="0" algn="just">
              <a:buNone/>
            </a:pPr>
            <a:r>
              <a:rPr lang="en-US" sz="1600" dirty="0"/>
              <a:t>pH does not normally change a great deal, although you may find some seasonal trends due to changes in temperature, rainfall patterns, or land cover. However, a dramatic  change in pH in a water body can be an indicator of increasing pollution or other environmental factor, as seen here. </a:t>
            </a:r>
          </a:p>
          <a:p>
            <a:pPr marL="0" indent="0" algn="just">
              <a:buNone/>
            </a:pPr>
            <a:endParaRPr lang="en-US" dirty="0"/>
          </a:p>
        </p:txBody>
      </p:sp>
      <p:pic>
        <p:nvPicPr>
          <p:cNvPr id="9" name="Content Placeholder 8" descr="Image of highly polluted discharge from a mine contaminating the Animas River, USA, with highly acidic mine wast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66586" y="2311193"/>
            <a:ext cx="2737701" cy="3582743"/>
          </a:xfrm>
          <a:prstGeom prst="rect">
            <a:avLst/>
          </a:prstGeom>
        </p:spPr>
      </p:pic>
      <p:sp>
        <p:nvSpPr>
          <p:cNvPr id="10" name="TextBox 9"/>
          <p:cNvSpPr txBox="1"/>
          <p:nvPr/>
        </p:nvSpPr>
        <p:spPr>
          <a:xfrm>
            <a:off x="4861917" y="5998031"/>
            <a:ext cx="3947037" cy="646331"/>
          </a:xfrm>
          <a:prstGeom prst="rect">
            <a:avLst/>
          </a:prstGeom>
          <a:noFill/>
        </p:spPr>
        <p:txBody>
          <a:bodyPr wrap="square" rtlCol="0">
            <a:spAutoFit/>
          </a:bodyPr>
          <a:lstStyle/>
          <a:p>
            <a:pPr algn="just"/>
            <a:r>
              <a:rPr lang="en-US" sz="1200" dirty="0"/>
              <a:t>The Animas River between Silverton and Durango in Colorado, USA, within 24 hours of the 2015 Gold King Mine waste water spill Credit: Riverhugger, Wikipedia Commons. </a:t>
            </a:r>
          </a:p>
        </p:txBody>
      </p:sp>
    </p:spTree>
    <p:extLst>
      <p:ext uri="{BB962C8B-B14F-4D97-AF65-F5344CB8AC3E}">
        <p14:creationId xmlns:p14="http://schemas.microsoft.com/office/powerpoint/2010/main" val="3607155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2081</TotalTime>
  <Words>5393</Words>
  <Application>Microsoft Office PowerPoint</Application>
  <PresentationFormat>On-screen Show (4:3)</PresentationFormat>
  <Paragraphs>541</Paragraphs>
  <Slides>65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ＭＳ 明朝</vt:lpstr>
      <vt:lpstr>Arial</vt:lpstr>
      <vt:lpstr>Calibri</vt:lpstr>
      <vt:lpstr>Calibri Light</vt:lpstr>
      <vt:lpstr>Courier New</vt:lpstr>
      <vt:lpstr>Times New Roman</vt:lpstr>
      <vt:lpstr>Wingdings</vt:lpstr>
      <vt:lpstr>Office Theme</vt:lpstr>
      <vt:lpstr>Slide One</vt:lpstr>
      <vt:lpstr>Overview: Water pH Protocol </vt:lpstr>
      <vt:lpstr>The Hydrosphere in the Earth System</vt:lpstr>
      <vt:lpstr>The Hydrosphere</vt:lpstr>
      <vt:lpstr>What is Water pH?</vt:lpstr>
      <vt:lpstr>pH and Aquatic Life</vt:lpstr>
      <vt:lpstr>Acid pH and Aquatic Ecosystems</vt:lpstr>
      <vt:lpstr>Alkaline pH and Aquatic Ecosystems</vt:lpstr>
      <vt:lpstr>Monitoring Water Bodies is Critical to Ecosystem Health </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Overview of Water pH Protocol</vt:lpstr>
      <vt:lpstr>Simultaneous or Prior Investigations Required to do Water pH Measurements: Hydrosphere Study Site Description</vt:lpstr>
      <vt:lpstr>Simultaneous or Prior Investigations Required: Study Site Selection</vt:lpstr>
      <vt:lpstr>Site Selection and Sampling- Hydrosphere Study Site</vt:lpstr>
      <vt:lpstr>Prior Investigations Required: Electrical Conductivity</vt:lpstr>
      <vt:lpstr>pH Protocol: What do you need to start? </vt:lpstr>
      <vt:lpstr>Sources for Equipment You Need for the Water pH Protocol</vt:lpstr>
      <vt:lpstr>Start your Field and Lab work with Safety Steps</vt:lpstr>
      <vt:lpstr> I. pH Water Protocol using  a pH Meter:  Electrical Conductivity Greater than 200 µS/cm</vt:lpstr>
      <vt:lpstr>I. pH Water Protocol using  a pH Meter: Electrical Conductivity Greater than 200 µS/cm (1/4) </vt:lpstr>
      <vt:lpstr>I. pH Water Protocol using  a pH Meter: Electrical Conductivity Greater than 200 µS/cm (2/4) </vt:lpstr>
      <vt:lpstr>I. pH Water Protocol using  a pH Meter: Electrical Conductivity Greater than 200 µS/cm (3/4) </vt:lpstr>
      <vt:lpstr>I. pH Water Protocol using  a pH Meter: Electrical Conductivity Greater than 200 µS/cm (4/4) </vt:lpstr>
      <vt:lpstr>II. pH Water Protocol using a pH Meter  Electrical Conductivity Less than 200 µS/cm</vt:lpstr>
      <vt:lpstr>pH Water Protocol using a pH Meter  Electrical Conductivity Less than 200 µS/cm (1/8)</vt:lpstr>
      <vt:lpstr>pH Water Protocol using a pH Meter   Electrical Conductivity Less than 200 µS/cm (2/8)</vt:lpstr>
      <vt:lpstr>pH Water Protocol using a pH Meter   Electrical Conductivity Less than 200 µS/cm (3/8)</vt:lpstr>
      <vt:lpstr>pH Water Protocol using a pH Meter   Electrical Conductivity Less than 200 µS/cm (4/8)</vt:lpstr>
      <vt:lpstr>pH Water Protocol using a pH Meter   Electrical Conductivity Less than 200 µS/cm (5/8)</vt:lpstr>
      <vt:lpstr>pH Water Protocol using a pH Meter   Electrical Conductivity Less than 200 µS/cm (6/8)</vt:lpstr>
      <vt:lpstr>pH Water Protocol using a pH Meter   Electrical Conductivity Less than 200 µS/cm (7/8)</vt:lpstr>
      <vt:lpstr>pH Water Protocol using a pH Meter   Electrical Conductivity Less than 200 µS/cm (8/8)</vt:lpstr>
      <vt:lpstr>III. pH Water Protocol using pH Paper:  Electrical Conductivity Greater than 200 µS/cm </vt:lpstr>
      <vt:lpstr>III. pH Water Protocol using  pH Paper: Electrical Conductivity Greater than 200 µS/cm    (1/3)</vt:lpstr>
      <vt:lpstr>III. pH Water Protocol using  pH Paper: Electrical Conductivity Greater than 200 µS/cm  (2/3)</vt:lpstr>
      <vt:lpstr>III. pH Water Protocol using  pH Paper: Electrical Conductivity Greater than 200 µS/cm  (3/3)</vt:lpstr>
      <vt:lpstr>IV. pH Water Protocol using pH Paper:  Electrical Conductivity Less than 200 µS/cm </vt:lpstr>
      <vt:lpstr>IV. pH Water Protocol using pH Paper: Electrical Conductivity Less than 200 µS/cm  (1/6)</vt:lpstr>
      <vt:lpstr>IV. pH Water Protocol using pH Paper: Electrical Conductivity Less than 200 µS/cm  (2/6) 1 </vt:lpstr>
      <vt:lpstr>IV. pH Water Protocol using pH Paper: Electrical Conductivity Less than 200 µS/cm  (3/6) 2 </vt:lpstr>
      <vt:lpstr>IV. pH Water Protocol using pH Paper: Electrical Conductivity Less than 200 µS/cm  (4/6) </vt:lpstr>
      <vt:lpstr>IV. pH Water Protocol using pH Paper: Electrical Conductivity Less than 200 µS/cm (5/6) </vt:lpstr>
      <vt:lpstr>IV. pH Water Protocol using pH Paper: Electrical Conductivity Less than 200 µS/cm  (6/6) </vt:lpstr>
      <vt:lpstr>Let’s do a quick review before moving onto data reporting and visualization! Question 4</vt:lpstr>
      <vt:lpstr>Let’s do a quick review before moving onto data reporting and visualization! Answer to Question 4</vt:lpstr>
      <vt:lpstr>Let’s do a quick review before moving onto data reporting and visualization! Question 5</vt:lpstr>
      <vt:lpstr>Let’s do a quick review before moving onto data reporting and visualization! Answer to Question 5</vt:lpstr>
      <vt:lpstr>Let’s do a quick review before moving onto data reporting and visualization!  Question 6</vt:lpstr>
      <vt:lpstr>Let’s do a quick review before moving onto data reporting and visualization! Answer to Question 6</vt:lpstr>
      <vt:lpstr>Submit your Data to GLOBE</vt:lpstr>
      <vt:lpstr>Entering your data via Live Data Entry or Data Entry  Mobile App- Step 1 </vt:lpstr>
      <vt:lpstr>Entering your data via Live Data Entry or Data Entry  Mobile App- Step 2 </vt:lpstr>
      <vt:lpstr>Visualize and Retrieve Water pH Data- Step 1 </vt:lpstr>
      <vt:lpstr>Visualize and Retrieve Water pH Data- Step 2 </vt:lpstr>
      <vt:lpstr>Visualize and Retrieve Water pH Data- Step 3 </vt:lpstr>
      <vt:lpstr>Review questions to help you prepare to conduct the Hydrosphere pH Protocol</vt:lpstr>
      <vt:lpstr>Are you ready to take the quiz? </vt:lpstr>
      <vt:lpstr>FAQ: Frequently Asked Questions</vt:lpstr>
      <vt:lpstr>FAQ: Frequently Asked Questions-2</vt:lpstr>
      <vt:lpstr>Please provide us with feedback about this module. This is a community project and we welcome your comments, suggestions and edits! Comment here: eTraining Feedback Questions about module content? Contact GLOBE: help@globe.gov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203</cp:revision>
  <dcterms:created xsi:type="dcterms:W3CDTF">2016-04-07T20:56:51Z</dcterms:created>
  <dcterms:modified xsi:type="dcterms:W3CDTF">2018-08-24T21:16:48Z</dcterms:modified>
</cp:coreProperties>
</file>