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257" r:id="rId2"/>
    <p:sldId id="2276" r:id="rId3"/>
    <p:sldId id="257" r:id="rId4"/>
    <p:sldId id="2278" r:id="rId5"/>
    <p:sldId id="2266" r:id="rId6"/>
    <p:sldId id="2243" r:id="rId7"/>
    <p:sldId id="2267" r:id="rId8"/>
    <p:sldId id="2268" r:id="rId9"/>
    <p:sldId id="2282" r:id="rId10"/>
    <p:sldId id="2265" r:id="rId11"/>
    <p:sldId id="2279" r:id="rId12"/>
    <p:sldId id="778" r:id="rId13"/>
    <p:sldId id="2242" r:id="rId14"/>
    <p:sldId id="2280" r:id="rId15"/>
    <p:sldId id="259" r:id="rId16"/>
    <p:sldId id="2283" r:id="rId17"/>
    <p:sldId id="790" r:id="rId18"/>
    <p:sldId id="266" r:id="rId19"/>
    <p:sldId id="2281" r:id="rId20"/>
    <p:sldId id="260" r:id="rId21"/>
    <p:sldId id="2285" r:id="rId22"/>
    <p:sldId id="2286" r:id="rId23"/>
    <p:sldId id="425" r:id="rId24"/>
    <p:sldId id="2288" r:id="rId25"/>
    <p:sldId id="430" r:id="rId26"/>
    <p:sldId id="2272" r:id="rId27"/>
    <p:sldId id="2289" r:id="rId28"/>
    <p:sldId id="279" r:id="rId29"/>
    <p:sldId id="280" r:id="rId30"/>
    <p:sldId id="2277" r:id="rId31"/>
    <p:sldId id="2290" r:id="rId32"/>
    <p:sldId id="2291" r:id="rId33"/>
    <p:sldId id="2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7A60"/>
    <a:srgbClr val="030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48" autoAdjust="0"/>
    <p:restoredTop sz="96170" autoAdjust="0"/>
  </p:normalViewPr>
  <p:slideViewPr>
    <p:cSldViewPr snapToGrid="0">
      <p:cViewPr varScale="1">
        <p:scale>
          <a:sx n="118" d="100"/>
          <a:sy n="118" d="100"/>
        </p:scale>
        <p:origin x="616" y="200"/>
      </p:cViewPr>
      <p:guideLst/>
    </p:cSldViewPr>
  </p:slideViewPr>
  <p:outlineViewPr>
    <p:cViewPr>
      <p:scale>
        <a:sx n="33" d="100"/>
        <a:sy n="33" d="100"/>
      </p:scale>
      <p:origin x="0" y="-1576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0.xml"/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9C38F-3485-4670-8A39-C294FE4900A2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1C318-99C6-454C-80DE-06F7225C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8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1C318-99C6-454C-80DE-06F7225CEC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89004-6B09-4F49-8D6D-EEC1F9DFCF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4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89004-6B09-4F49-8D6D-EEC1F9DFCF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80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89004-6B09-4F49-8D6D-EEC1F9DFCF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31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CLOCKWISE,</a:t>
            </a:r>
            <a:r>
              <a:rPr lang="en-US" baseline="0" dirty="0"/>
              <a:t> STARTING AT TOP LEFT = #1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#1: CONGO RAINFOREST  https://</a:t>
            </a:r>
            <a:r>
              <a:rPr lang="en-US" baseline="0" dirty="0" err="1"/>
              <a:t>ensia.com</a:t>
            </a:r>
            <a:r>
              <a:rPr lang="en-US" baseline="0" dirty="0"/>
              <a:t>/features/</a:t>
            </a:r>
            <a:r>
              <a:rPr lang="en-US" baseline="0" dirty="0" err="1"/>
              <a:t>congo</a:t>
            </a:r>
            <a:r>
              <a:rPr lang="en-US" baseline="0" dirty="0"/>
              <a:t>-rainforest/</a:t>
            </a:r>
          </a:p>
          <a:p>
            <a:endParaRPr lang="en-US" baseline="0" dirty="0"/>
          </a:p>
          <a:p>
            <a:r>
              <a:rPr lang="en-US" baseline="0" dirty="0"/>
              <a:t>#2: TEA PLANTATION IN SOUTH AFRICA   https://</a:t>
            </a:r>
            <a:r>
              <a:rPr lang="en-US" baseline="0" dirty="0" err="1"/>
              <a:t>infograph.venngage.com</a:t>
            </a:r>
            <a:r>
              <a:rPr lang="en-US" baseline="0" dirty="0"/>
              <a:t>/p/222983/plantation-farming-</a:t>
            </a:r>
            <a:r>
              <a:rPr lang="en-US" baseline="0" dirty="0" err="1"/>
              <a:t>shirley</a:t>
            </a:r>
            <a:r>
              <a:rPr lang="en-US" baseline="0" dirty="0"/>
              <a:t>-</a:t>
            </a:r>
            <a:r>
              <a:rPr lang="en-US" baseline="0" dirty="0" err="1"/>
              <a:t>trinh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#3: OKAVANGO DELTA  https://</a:t>
            </a:r>
            <a:r>
              <a:rPr lang="en-US" baseline="0" dirty="0" err="1"/>
              <a:t>naturalworldheritagesites.org</a:t>
            </a:r>
            <a:r>
              <a:rPr lang="en-US" baseline="0" dirty="0"/>
              <a:t>/sites/</a:t>
            </a:r>
            <a:r>
              <a:rPr lang="en-US" baseline="0" dirty="0" err="1"/>
              <a:t>okavango</a:t>
            </a:r>
            <a:r>
              <a:rPr lang="en-US" baseline="0" dirty="0"/>
              <a:t>-delta-</a:t>
            </a:r>
            <a:r>
              <a:rPr lang="en-US" baseline="0" dirty="0" err="1"/>
              <a:t>botswana</a:t>
            </a:r>
            <a:r>
              <a:rPr lang="en-US" baseline="0" dirty="0"/>
              <a:t>/</a:t>
            </a:r>
          </a:p>
          <a:p>
            <a:endParaRPr lang="en-US" baseline="0" dirty="0"/>
          </a:p>
          <a:p>
            <a:r>
              <a:rPr lang="en-US" baseline="0" dirty="0"/>
              <a:t>#4 KATSE ARCH DAM, SOUTH AFRICA    https://</a:t>
            </a:r>
            <a:r>
              <a:rPr lang="en-US" baseline="0" dirty="0" err="1"/>
              <a:t>interestingengineering.com</a:t>
            </a:r>
            <a:r>
              <a:rPr lang="en-US" baseline="0" dirty="0"/>
              <a:t>/top-21-dams-in-the-world-that-generate-the-highest-amount-of-electricity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#5: KARIBA DAM ON THE ZAMBEZI  http://</a:t>
            </a:r>
            <a:r>
              <a:rPr lang="en-US" baseline="0" dirty="0" err="1"/>
              <a:t>floodlist.com</a:t>
            </a:r>
            <a:r>
              <a:rPr lang="en-US" baseline="0" dirty="0"/>
              <a:t>/</a:t>
            </a:r>
            <a:r>
              <a:rPr lang="en-US" baseline="0" dirty="0" err="1"/>
              <a:t>africa</a:t>
            </a:r>
            <a:r>
              <a:rPr lang="en-US" baseline="0" dirty="0"/>
              <a:t>/threat-</a:t>
            </a:r>
            <a:r>
              <a:rPr lang="en-US" baseline="0" dirty="0" err="1"/>
              <a:t>kariba</a:t>
            </a:r>
            <a:r>
              <a:rPr lang="en-US" baseline="0" dirty="0"/>
              <a:t>-dam-wall-collapse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#6: NIGER DELTA  OIL EXTRACTIONDAMAGE  https://</a:t>
            </a:r>
            <a:r>
              <a:rPr lang="en-US" baseline="0" dirty="0" err="1"/>
              <a:t>originalpeople.org</a:t>
            </a:r>
            <a:r>
              <a:rPr lang="en-US" baseline="0" dirty="0"/>
              <a:t>/</a:t>
            </a:r>
            <a:r>
              <a:rPr lang="en-US" baseline="0" dirty="0" err="1"/>
              <a:t>nigeria</a:t>
            </a:r>
            <a:r>
              <a:rPr lang="en-US" baseline="0" dirty="0"/>
              <a:t>-the-cost-of-oil/</a:t>
            </a:r>
          </a:p>
          <a:p>
            <a:endParaRPr lang="en-US" baseline="0" dirty="0"/>
          </a:p>
          <a:p>
            <a:r>
              <a:rPr lang="en-US" baseline="0" dirty="0"/>
              <a:t>#7: SOUTH AFRICA  https://</a:t>
            </a:r>
            <a:r>
              <a:rPr lang="en-US" baseline="0" dirty="0" err="1"/>
              <a:t>www.politicsweb.co.za</a:t>
            </a:r>
            <a:r>
              <a:rPr lang="en-US" baseline="0" dirty="0"/>
              <a:t>/opinion/the-land-question-from-the-point-of-view-of-the-la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#8: IVORY COAST:  https://www.afrik21.africa/en/ivory-coast-authorities-strive-to-reforest-20-of-land-by-2040/</a:t>
            </a:r>
          </a:p>
          <a:p>
            <a:endParaRPr lang="en-US" b="1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11564-74DA-4741-AF92-E86EC3FA9B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09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A4266-23A6-460B-971C-AC3EF3D764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31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89004-6B09-4F49-8D6D-EEC1F9DFCF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3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3EAB5-8150-892C-32E2-74281C763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F5FAF-8A23-8CF6-02E1-C1BA913B3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A2611-FAFB-4D29-8B83-B62519D1F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08FED-5FC8-D70F-972F-9559CB42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C2BDA-9E47-2C16-E45D-7005D76A7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5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77E51-A2F0-AC6F-19D2-332D6B36F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2E57C-1503-04E4-44AF-8CD4C7838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396F-BC8C-8271-9086-C3BE3397E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A56DC-1E30-587C-2ECF-E108DC920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4188-C0EA-83CF-0013-A2399A69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1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6935D-57DC-C8F6-C4E6-7A49381ED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1543D-420D-1FAE-9AED-928257723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9CAA7-5204-CE4F-EE85-15A47C0C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22800-DD1B-7622-058B-3E5308736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51A3D-411B-318C-B75F-97884ED0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26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 w="25400">
            <a:noFill/>
          </a:ln>
          <a:effectLst/>
        </p:spPr>
        <p:txBody>
          <a:bodyPr anchor="b" anchorCtr="1"/>
          <a:lstStyle>
            <a:lvl1pPr algn="ctr" rtl="0">
              <a:buNone/>
              <a:defRPr sz="1200" baseline="0"/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00599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ím és tartalom"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"/>
          <p:cNvPicPr>
            <a:picLocks noChangeAspect="1"/>
          </p:cNvPicPr>
          <p:nvPr userDrawn="1"/>
        </p:nvPicPr>
        <p:blipFill rotWithShape="1"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93" t="193" r="36975" b="193"/>
          <a:stretch/>
        </p:blipFill>
        <p:spPr>
          <a:xfrm>
            <a:off x="4829503" y="1"/>
            <a:ext cx="7362497" cy="6857999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-1" y="0"/>
            <a:ext cx="10878207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6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átum helye 3"/>
          <p:cNvSpPr txBox="1">
            <a:spLocks/>
          </p:cNvSpPr>
          <p:nvPr userDrawn="1"/>
        </p:nvSpPr>
        <p:spPr>
          <a:xfrm>
            <a:off x="0" y="648712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hu-HU" sz="1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11649307" y="6577413"/>
            <a:ext cx="288281" cy="425350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27005" y="6608956"/>
            <a:ext cx="317014" cy="249044"/>
          </a:xfrm>
          <a:prstGeom prst="rect">
            <a:avLst/>
          </a:prstGeom>
        </p:spPr>
        <p:txBody>
          <a:bodyPr anchor="ctr"/>
          <a:lstStyle>
            <a:lvl1pPr algn="ctr">
              <a:defRPr sz="6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AutoShape 9"/>
          <p:cNvSpPr>
            <a:spLocks/>
          </p:cNvSpPr>
          <p:nvPr userDrawn="1"/>
        </p:nvSpPr>
        <p:spPr bwMode="auto">
          <a:xfrm>
            <a:off x="-1304731" y="200286"/>
            <a:ext cx="2129632" cy="528638"/>
          </a:xfrm>
          <a:prstGeom prst="roundRect">
            <a:avLst>
              <a:gd name="adj" fmla="val 20667"/>
            </a:avLst>
          </a:prstGeom>
          <a:solidFill>
            <a:schemeClr val="accent6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1600">
              <a:solidFill>
                <a:srgbClr val="FFFFFF"/>
              </a:solidFill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69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06600"/>
            <a:ext cx="12192000" cy="4038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Drag image here or double click icon</a:t>
            </a:r>
          </a:p>
        </p:txBody>
      </p:sp>
    </p:spTree>
    <p:extLst>
      <p:ext uri="{BB962C8B-B14F-4D97-AF65-F5344CB8AC3E}">
        <p14:creationId xmlns:p14="http://schemas.microsoft.com/office/powerpoint/2010/main" val="4093112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5413"/>
            <a:ext cx="10972800" cy="1020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5384800" cy="497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384800" cy="497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324040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28E78-BE88-14B4-FA30-28A34128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75F2-CA2E-3621-DDE7-F5E72C80A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0F91A-56A5-B6FE-BAD1-3F12F2FD2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CEBC4-0926-47A4-9A0B-8F3E2C3B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9DCB-50B4-362B-EAE8-9D81DBDB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5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9B16-55D7-2131-3865-E100FED4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C55FB-5072-9C7C-E3EF-7B3452BD7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F3DEA-2506-52A6-5BC5-7D6355A9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C8793-2DB1-C028-FB21-D37F3D34B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487EE-7204-DDD5-6760-60528D9C6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4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8DED7-D6C1-52B0-0C8C-AC365204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97BB8-D874-0717-E048-1D1645CD8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91FDB-478B-7A71-48A5-E0BB14A2D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49595-5F17-E27A-A05F-B48AA9065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0939E-C8E2-82F5-AE8A-84FFB84E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73DF9-9C0F-2151-79AF-6DCA033A6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6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6601F-6F80-34C9-9757-4FF8F5A7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8CCB7-B24E-8438-6ACB-B4CAE0CBF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F2B69-2895-C06B-1534-BABABBD09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572714-30D0-D172-1D43-7407CCE5D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5B5027-A7A3-60D1-A005-026DAC9C7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29FDA2-241D-D529-AD80-F8BEFF2FF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7485B-78DC-3234-3A18-45C8B516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74E7DB-CE62-7B7F-13D1-1E288042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1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2A852-4B1C-CD07-7084-B19BA24B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B53F99-993E-6A37-3EFD-83E2C83E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9217C-E3E5-1425-9CDE-875ECBC2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3768F-28EA-26F7-B2F9-FCE37606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19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12B7F-4160-1253-9F0F-99FD208C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B0B62-351E-C684-F2E1-F101E1AC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E3DA9-3F2E-4095-2B6A-8F9F86EC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7C0C6-89B0-6485-843D-A1FCBDF2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0D8E9-C2B3-DF37-D56D-008AD123C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A20A3-1865-77CF-431A-4D5C84DDF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B4F9D-812C-9EF5-FCF1-49B2DBD4E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5CE6A-4396-0369-C4ED-ECA44C178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5BBBE-03C5-BDDB-A460-4FCBE571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4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24EE4-46D6-6236-5C54-A65C9B7B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4244A9-F810-B6F1-F15B-C4053A0A4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E93EF-7C26-4DE2-C600-B09734299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51069-3AB0-79D7-532D-52BD17F5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901C7-D75B-B412-04D5-97911816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01AA8-1E17-E732-2299-4F279F7A2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2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ACBEB7-75FB-E5DA-5558-0F74FB76F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E0EB2-CB99-FDD7-C420-7C4C92C96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5EFDB-F619-681B-8F08-38114343E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871BD-384F-4B09-98FA-F2A8C7DFDE06}" type="datetimeFigureOut">
              <a:rPr lang="en-US" smtClean="0"/>
              <a:t>10/23/24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5CFA8-3B95-C675-6A6A-93563D636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811CB-0951-7797-55FB-1C5CBAE92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ED8C2-A8E6-4537-8841-AE7D5502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9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tiff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0.tiff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10" Type="http://schemas.openxmlformats.org/officeDocument/2006/relationships/image" Target="../media/image47.tiff"/><Relationship Id="rId4" Type="http://schemas.openxmlformats.org/officeDocument/2006/relationships/image" Target="../media/image41.tiff"/><Relationship Id="rId9" Type="http://schemas.openxmlformats.org/officeDocument/2006/relationships/image" Target="../media/image4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7" Type="http://schemas.openxmlformats.org/officeDocument/2006/relationships/image" Target="../media/image67.tif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tiff"/><Relationship Id="rId4" Type="http://schemas.openxmlformats.org/officeDocument/2006/relationships/image" Target="../media/image6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26/science.abn7950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512"/>
            <a:ext cx="12195637" cy="6858512"/>
          </a:xfrm>
          <a:prstGeom prst="rect">
            <a:avLst/>
          </a:prstGeom>
          <a:gradFill>
            <a:gsLst>
              <a:gs pos="26000">
                <a:schemeClr val="accent6">
                  <a:lumMod val="50000"/>
                </a:schemeClr>
              </a:gs>
              <a:gs pos="79000">
                <a:schemeClr val="accent4">
                  <a:alpha val="83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800" b="1" dirty="0">
              <a:solidFill>
                <a:schemeClr val="accent6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93" t="193" r="-12693" b="193"/>
          <a:stretch/>
        </p:blipFill>
        <p:spPr>
          <a:xfrm>
            <a:off x="0" y="1"/>
            <a:ext cx="12192000" cy="6857999"/>
          </a:xfrm>
          <a:noFill/>
        </p:spPr>
      </p:pic>
      <p:sp>
        <p:nvSpPr>
          <p:cNvPr id="3" name="Rectangle 2"/>
          <p:cNvSpPr/>
          <p:nvPr/>
        </p:nvSpPr>
        <p:spPr>
          <a:xfrm>
            <a:off x="0" y="1322836"/>
            <a:ext cx="12192000" cy="5523875"/>
          </a:xfrm>
          <a:prstGeom prst="rect">
            <a:avLst/>
          </a:prstGeom>
          <a:gradFill>
            <a:gsLst>
              <a:gs pos="34000">
                <a:schemeClr val="accent6">
                  <a:lumMod val="50000"/>
                  <a:alpha val="89000"/>
                </a:schemeClr>
              </a:gs>
              <a:gs pos="100000">
                <a:schemeClr val="accent4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784" y="6002303"/>
            <a:ext cx="11429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        WEBINAR |  </a:t>
            </a:r>
            <a:r>
              <a:rPr lang="en-US" dirty="0">
                <a:solidFill>
                  <a:schemeClr val="bg1"/>
                </a:solidFill>
              </a:rPr>
              <a:t>30 Years of GLOBE: 30 Years of GLOBE Data Campaign Introduction</a:t>
            </a:r>
          </a:p>
          <a:p>
            <a:pPr algn="ctr"/>
            <a:endParaRPr lang="en-US" sz="5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  <a:p>
            <a:r>
              <a:rPr lang="en-US" sz="1600" b="1" i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                                                                                                                    23 October 2024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4246" y="1797370"/>
            <a:ext cx="9743604" cy="27746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30 Years of GLOBE: 30 Years of GLOBE Data Campaign Introduction &amp; Guideposts </a:t>
            </a:r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Lato" charset="0"/>
                <a:ea typeface="Lato" charset="0"/>
                <a:cs typeface="Lato" charset="0"/>
              </a:rPr>
              <a:t> </a:t>
            </a:r>
          </a:p>
          <a:p>
            <a:pPr algn="ctr">
              <a:lnSpc>
                <a:spcPct val="90000"/>
              </a:lnSpc>
            </a:pPr>
            <a:endParaRPr lang="en-US" sz="2800" i="1" dirty="0">
              <a:solidFill>
                <a:schemeClr val="accent5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5874" y="4132715"/>
            <a:ext cx="9352547" cy="117722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Lato" charset="0"/>
                <a:ea typeface="Lato" charset="0"/>
                <a:cs typeface="Lato" charset="0"/>
              </a:rPr>
              <a:t>Prof. Charles J. </a:t>
            </a:r>
            <a:r>
              <a:rPr lang="en-US" sz="28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Lato" charset="0"/>
                <a:ea typeface="Lato" charset="0"/>
                <a:cs typeface="Lato" charset="0"/>
              </a:rPr>
              <a:t>Vörösmarty</a:t>
            </a:r>
            <a:endParaRPr lang="en-US" sz="2800" b="1" dirty="0">
              <a:solidFill>
                <a:schemeClr val="accent2">
                  <a:lumMod val="20000"/>
                  <a:lumOff val="8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Director, Environmental Sciences Initiative Advanced Science Research Center, </a:t>
            </a:r>
            <a:br>
              <a:rPr lang="en-US" sz="2000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</a:br>
            <a:r>
              <a:rPr lang="en-US" sz="2000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Graduate Center, The City University of New York</a:t>
            </a:r>
          </a:p>
        </p:txBody>
      </p:sp>
      <p:sp>
        <p:nvSpPr>
          <p:cNvPr id="13" name="AutoShape 2"/>
          <p:cNvSpPr>
            <a:spLocks/>
          </p:cNvSpPr>
          <p:nvPr/>
        </p:nvSpPr>
        <p:spPr bwMode="auto">
          <a:xfrm>
            <a:off x="5715000" y="-2388837"/>
            <a:ext cx="761207" cy="3866357"/>
          </a:xfrm>
          <a:prstGeom prst="roundRect">
            <a:avLst>
              <a:gd name="adj" fmla="val 20667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1600">
              <a:solidFill>
                <a:srgbClr val="FFFFFF"/>
              </a:solidFill>
              <a:cs typeface="Helvetica 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74C1C-7E10-D5B3-8CF3-EE0DD01BA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4" y="204605"/>
            <a:ext cx="3619498" cy="5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0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1" grpId="0"/>
      <p:bldP spid="13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DF1E071-9DDB-FB51-4383-AFFAF65E049D}"/>
              </a:ext>
            </a:extLst>
          </p:cNvPr>
          <p:cNvSpPr/>
          <p:nvPr/>
        </p:nvSpPr>
        <p:spPr>
          <a:xfrm>
            <a:off x="3462322" y="5058824"/>
            <a:ext cx="2985045" cy="16933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D09677-762A-5CA4-3033-097F3369C371}"/>
              </a:ext>
            </a:extLst>
          </p:cNvPr>
          <p:cNvSpPr/>
          <p:nvPr/>
        </p:nvSpPr>
        <p:spPr>
          <a:xfrm>
            <a:off x="256817" y="1275647"/>
            <a:ext cx="2472267" cy="55315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65CDF-9EF8-D65D-8B97-7228A32E4A2D}"/>
              </a:ext>
            </a:extLst>
          </p:cNvPr>
          <p:cNvSpPr txBox="1"/>
          <p:nvPr/>
        </p:nvSpPr>
        <p:spPr>
          <a:xfrm>
            <a:off x="135468" y="250941"/>
            <a:ext cx="11914352" cy="477054"/>
          </a:xfrm>
          <a:prstGeom prst="rect">
            <a:avLst/>
          </a:prstGeom>
          <a:solidFill>
            <a:srgbClr val="2D3860"/>
          </a:solidFill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EARTH SYSTEM &amp; THE ANTHROPOCENE: STIMULUS &amp; HUMAN INFRASTUCTURE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E5751-51B5-B166-E4E9-11428BB9C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377" y="3033085"/>
            <a:ext cx="2893527" cy="1948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9B62A7-276C-1094-60E1-9B4A0CAD1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13" y="952508"/>
            <a:ext cx="3622837" cy="1984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5F717-968C-6C7F-0DD1-1BF832BC7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94" y="1832243"/>
            <a:ext cx="1815044" cy="25809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4FE193-0E46-A188-17A3-F625F5675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987" y="3033085"/>
            <a:ext cx="2673332" cy="18324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38D05-33F3-26BA-D615-CF3C790DF8AE}"/>
              </a:ext>
            </a:extLst>
          </p:cNvPr>
          <p:cNvSpPr txBox="1"/>
          <p:nvPr/>
        </p:nvSpPr>
        <p:spPr>
          <a:xfrm>
            <a:off x="3070578" y="3429000"/>
            <a:ext cx="633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vs.</a:t>
            </a:r>
            <a:endParaRPr lang="en-US" dirty="0"/>
          </a:p>
        </p:txBody>
      </p:sp>
      <p:pic>
        <p:nvPicPr>
          <p:cNvPr id="4" name="Picture 3" descr="Untitled.tiff">
            <a:extLst>
              <a:ext uri="{FF2B5EF4-FFF2-40B4-BE49-F238E27FC236}">
                <a16:creationId xmlns:a16="http://schemas.microsoft.com/office/drawing/2014/main" id="{C17080A6-A071-ACF4-8B43-7CB55756B3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6" r="49591"/>
          <a:stretch/>
        </p:blipFill>
        <p:spPr>
          <a:xfrm>
            <a:off x="420344" y="4167769"/>
            <a:ext cx="1931624" cy="2452743"/>
          </a:xfrm>
          <a:prstGeom prst="rect">
            <a:avLst/>
          </a:prstGeom>
        </p:spPr>
      </p:pic>
      <p:pic>
        <p:nvPicPr>
          <p:cNvPr id="7" name="Picture 6" descr="Untitled.tiff">
            <a:extLst>
              <a:ext uri="{FF2B5EF4-FFF2-40B4-BE49-F238E27FC236}">
                <a16:creationId xmlns:a16="http://schemas.microsoft.com/office/drawing/2014/main" id="{C2E46565-2E3E-B015-7B9D-67BFCD7C00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7" t="11456"/>
          <a:stretch/>
        </p:blipFill>
        <p:spPr>
          <a:xfrm>
            <a:off x="454206" y="1518594"/>
            <a:ext cx="1908012" cy="24527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6157CA-036B-14BA-6DE7-0C0FAAF2D0CC}"/>
              </a:ext>
            </a:extLst>
          </p:cNvPr>
          <p:cNvSpPr txBox="1"/>
          <p:nvPr/>
        </p:nvSpPr>
        <p:spPr>
          <a:xfrm>
            <a:off x="7597422" y="3191932"/>
            <a:ext cx="1083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Europe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DAFF3E-6ADE-F9B8-BD4D-33B571541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89" y="5319812"/>
            <a:ext cx="2675518" cy="14323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6845AD-1B82-831B-52AF-5C90A8191DD5}"/>
              </a:ext>
            </a:extLst>
          </p:cNvPr>
          <p:cNvSpPr txBox="1"/>
          <p:nvPr/>
        </p:nvSpPr>
        <p:spPr>
          <a:xfrm>
            <a:off x="3488836" y="5105073"/>
            <a:ext cx="28754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“Disruptive” </a:t>
            </a:r>
            <a:r>
              <a:rPr lang="en-US" sz="1400" dirty="0"/>
              <a:t>Papers and Patents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527C34-75F2-6D63-251B-DDB27EF36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04" y="1137665"/>
            <a:ext cx="2994837" cy="1614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31438A52-3B89-F508-E6C8-B9564CF9DC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52" y="4982031"/>
            <a:ext cx="3015198" cy="174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1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E9687E6-6BE8-E74B-A4CF-14D015F0CCD0}"/>
              </a:ext>
            </a:extLst>
          </p:cNvPr>
          <p:cNvSpPr txBox="1"/>
          <p:nvPr/>
        </p:nvSpPr>
        <p:spPr>
          <a:xfrm>
            <a:off x="523805" y="135313"/>
            <a:ext cx="1185333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800" dirty="0">
              <a:latin typeface="+mj-lt"/>
            </a:endParaRPr>
          </a:p>
          <a:p>
            <a:r>
              <a:rPr lang="en-US" sz="4000" dirty="0">
                <a:latin typeface="+mj-lt"/>
              </a:rPr>
              <a:t>NOTION OF LIMITS</a:t>
            </a:r>
          </a:p>
          <a:p>
            <a:endParaRPr lang="en-US" sz="4000" dirty="0">
              <a:latin typeface="+mj-lt"/>
            </a:endParaRPr>
          </a:p>
          <a:p>
            <a:pPr marL="534988" indent="-303213"/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5945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1199214"/>
            <a:ext cx="12192000" cy="515661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1" name="AutoShape 11"/>
          <p:cNvSpPr>
            <a:spLocks/>
          </p:cNvSpPr>
          <p:nvPr/>
        </p:nvSpPr>
        <p:spPr bwMode="auto">
          <a:xfrm>
            <a:off x="1500188" y="297681"/>
            <a:ext cx="9526588" cy="4922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3850">
              <a:lnSpc>
                <a:spcPct val="120000"/>
              </a:lnSpc>
              <a:spcBef>
                <a:spcPts val="850"/>
              </a:spcBef>
              <a:defRPr/>
            </a:pPr>
            <a:r>
              <a:rPr lang="es-ES" sz="2800" b="1" dirty="0">
                <a:solidFill>
                  <a:schemeClr val="accent4"/>
                </a:solidFill>
                <a:latin typeface="Lato" charset="0"/>
                <a:cs typeface="Lato" charset="0"/>
                <a:sym typeface="Lato" charset="0"/>
              </a:rPr>
              <a:t>A SAFE </a:t>
            </a:r>
            <a:r>
              <a:rPr lang="es-ES" sz="2800" b="1" dirty="0">
                <a:solidFill>
                  <a:schemeClr val="accent6"/>
                </a:solidFill>
                <a:latin typeface="Lato" charset="0"/>
                <a:cs typeface="Lato" charset="0"/>
                <a:sym typeface="Lato" charset="0"/>
              </a:rPr>
              <a:t>OPERATING SPACE FOR HUMANITY</a:t>
            </a:r>
            <a:endParaRPr lang="es-ES" sz="1050" dirty="0">
              <a:solidFill>
                <a:schemeClr val="accent6"/>
              </a:solidFill>
              <a:cs typeface="Helvetica Light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644534" y="1235921"/>
            <a:ext cx="6566297" cy="4965010"/>
            <a:chOff x="2644534" y="1235921"/>
            <a:chExt cx="6566297" cy="4965010"/>
          </a:xfrm>
        </p:grpSpPr>
        <p:grpSp>
          <p:nvGrpSpPr>
            <p:cNvPr id="24" name="Group 23"/>
            <p:cNvGrpSpPr/>
            <p:nvPr/>
          </p:nvGrpSpPr>
          <p:grpSpPr>
            <a:xfrm>
              <a:off x="3009851" y="1235921"/>
              <a:ext cx="5737851" cy="4965010"/>
              <a:chOff x="3158921" y="1372290"/>
              <a:chExt cx="5384304" cy="4659083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CB16BAA-4B43-4970-8527-F5C644068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8921" y="1372290"/>
                <a:ext cx="5384304" cy="4659083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500606" y="1900832"/>
                <a:ext cx="796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Semibold" charset="0"/>
                    <a:ea typeface="Lato Semibold" charset="0"/>
                    <a:cs typeface="Lato Semibold" charset="0"/>
                  </a:rPr>
                  <a:t>Genetic </a:t>
                </a:r>
                <a:b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Semibold" charset="0"/>
                    <a:ea typeface="Lato Semibold" charset="0"/>
                    <a:cs typeface="Lato Semibold" charset="0"/>
                  </a:rPr>
                </a:br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Semibold" charset="0"/>
                    <a:ea typeface="Lato Semibold" charset="0"/>
                    <a:cs typeface="Lato Semibold" charset="0"/>
                  </a:rPr>
                  <a:t>diversity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331265" y="2422085"/>
                <a:ext cx="1391477" cy="346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Semibold" charset="0"/>
                    <a:ea typeface="Lato Semibold" charset="0"/>
                    <a:cs typeface="Lato Semibold" charset="0"/>
                  </a:rPr>
                  <a:t>Functional diversity</a:t>
                </a:r>
              </a:p>
              <a:p>
                <a:pPr algn="ctr"/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Semibold" charset="0"/>
                    <a:ea typeface="Lato Semibold" charset="0"/>
                    <a:cs typeface="Lato Semibold" charset="0"/>
                  </a:rPr>
                  <a:t>(not yet quantified)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328327" y="5079145"/>
                <a:ext cx="79695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Semibold" charset="0"/>
                    <a:ea typeface="Lato Semibold" charset="0"/>
                    <a:cs typeface="Lato Semibold" charset="0"/>
                  </a:rPr>
                  <a:t>Prosphorus</a:t>
                </a:r>
                <a:endPara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Semibold" charset="0"/>
                  <a:ea typeface="Lato Semibold" charset="0"/>
                  <a:cs typeface="Lato Semibold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074866" y="5347502"/>
                <a:ext cx="79695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ato Semibold" charset="0"/>
                    <a:ea typeface="Lato Semibold" charset="0"/>
                    <a:cs typeface="Lato Semibold" charset="0"/>
                  </a:rPr>
                  <a:t>Nitrogen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133390" y="1905819"/>
              <a:ext cx="1202106" cy="5693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  <a:t>NOVEL ENTITIES</a:t>
              </a:r>
            </a:p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Semibold" charset="0"/>
                  <a:ea typeface="Lato Semibold" charset="0"/>
                  <a:cs typeface="Lato Semibold" charset="0"/>
                </a:rPr>
                <a:t>(not yet quantified)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150197" y="1452662"/>
              <a:ext cx="1290994" cy="4313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  <a:t>CLIMATE</a:t>
              </a:r>
              <a:br>
                <a:rPr lang="en-US" sz="1100" b="1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</a:br>
              <a:r>
                <a:rPr lang="en-US" sz="1100" b="1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  <a:t>CHANGE</a:t>
              </a:r>
              <a:endParaRPr lang="en-US" sz="1100" b="1" dirty="0">
                <a:solidFill>
                  <a:schemeClr val="accent6"/>
                </a:solidFill>
                <a:latin typeface="Lato Semibold" charset="0"/>
                <a:ea typeface="Lato Semibold" charset="0"/>
                <a:cs typeface="Lato Semibold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55126" y="3102904"/>
              <a:ext cx="1555705" cy="4437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  <a:t>STRATOSPHERIC OZONE DEPLETION</a:t>
              </a:r>
              <a:endParaRPr lang="en-US" sz="900" dirty="0">
                <a:solidFill>
                  <a:schemeClr val="accent6"/>
                </a:solidFill>
                <a:latin typeface="Lato Semibold" charset="0"/>
                <a:ea typeface="Lato Semibold" charset="0"/>
                <a:cs typeface="Lato Semibold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45531" y="4508518"/>
              <a:ext cx="1698929" cy="5693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  <a:t>ATMOSPHERIC AEROSOL LOADING</a:t>
              </a:r>
            </a:p>
            <a:p>
              <a:pPr algn="ctr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Semibold" charset="0"/>
                  <a:ea typeface="Lato Semibold" charset="0"/>
                  <a:cs typeface="Lato Semibold" charset="0"/>
                </a:rPr>
                <a:t>(not yet quantified)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41176" y="5623374"/>
              <a:ext cx="1482155" cy="430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  <a:t>OCEAN ACIDIFICATION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19148" y="5656630"/>
              <a:ext cx="1664031" cy="430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  <a:t>BIOGEOCHEMICAL FLOWS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77110" y="4623961"/>
              <a:ext cx="1164821" cy="4466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  <a:t>FRESHWATER USE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44534" y="3298323"/>
              <a:ext cx="1232297" cy="430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  <a:t>LAND-SYSTEM CHANGE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24332" y="1728011"/>
              <a:ext cx="1263322" cy="430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  <a:t>BIOSPHERE </a:t>
              </a:r>
              <a:br>
                <a:rPr lang="en-US" sz="1100" b="1" dirty="0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</a:br>
              <a:r>
                <a:rPr lang="en-US" sz="1100" b="1" dirty="0">
                  <a:solidFill>
                    <a:schemeClr val="accent6"/>
                  </a:solidFill>
                  <a:latin typeface="Lato Semibold" charset="0"/>
                  <a:ea typeface="Lato Semibold" charset="0"/>
                  <a:cs typeface="Lato Semibold" charset="0"/>
                </a:rPr>
                <a:t>INTEGRITY</a:t>
              </a:r>
            </a:p>
          </p:txBody>
        </p:sp>
        <p:sp>
          <p:nvSpPr>
            <p:cNvPr id="2" name="Oval 1"/>
            <p:cNvSpPr>
              <a:spLocks noChangeAspect="1"/>
            </p:cNvSpPr>
            <p:nvPr/>
          </p:nvSpPr>
          <p:spPr>
            <a:xfrm>
              <a:off x="4699000" y="2679700"/>
              <a:ext cx="2133600" cy="21082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385856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58801"/>
            <a:ext cx="9144000" cy="57326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5585" y="6291445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Climate Emergency Institute</a:t>
            </a:r>
          </a:p>
        </p:txBody>
      </p:sp>
    </p:spTree>
    <p:extLst>
      <p:ext uri="{BB962C8B-B14F-4D97-AF65-F5344CB8AC3E}">
        <p14:creationId xmlns:p14="http://schemas.microsoft.com/office/powerpoint/2010/main" val="3406993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E9687E6-6BE8-E74B-A4CF-14D015F0CCD0}"/>
              </a:ext>
            </a:extLst>
          </p:cNvPr>
          <p:cNvSpPr txBox="1"/>
          <p:nvPr/>
        </p:nvSpPr>
        <p:spPr>
          <a:xfrm>
            <a:off x="523805" y="135313"/>
            <a:ext cx="11853334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800" dirty="0">
              <a:latin typeface="+mj-lt"/>
            </a:endParaRPr>
          </a:p>
          <a:p>
            <a:r>
              <a:rPr lang="en-US" sz="4000" dirty="0">
                <a:latin typeface="+mj-lt"/>
              </a:rPr>
              <a:t>NOTION OF THE CRITICALITY OF THE BIOSPHERE AND ECOSYSTEM SERVICES</a:t>
            </a:r>
          </a:p>
          <a:p>
            <a:r>
              <a:rPr lang="en-US" sz="4000" dirty="0">
                <a:latin typeface="+mj-lt"/>
              </a:rPr>
              <a:t>       (and their diminishing state and functionality)</a:t>
            </a:r>
          </a:p>
          <a:p>
            <a:endParaRPr lang="en-US" sz="4000" dirty="0">
              <a:latin typeface="+mj-lt"/>
            </a:endParaRPr>
          </a:p>
          <a:p>
            <a:pPr marL="534988" indent="-303213"/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5845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94666-EA9B-3847-AD43-8446F6FA2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99" y="1479550"/>
            <a:ext cx="843780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218AA2-5D81-7B42-AF2A-4FDF5B40BEAF}"/>
              </a:ext>
            </a:extLst>
          </p:cNvPr>
          <p:cNvSpPr txBox="1"/>
          <p:nvPr/>
        </p:nvSpPr>
        <p:spPr>
          <a:xfrm>
            <a:off x="524591" y="360976"/>
            <a:ext cx="581761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The U.N. Development Agenda</a:t>
            </a:r>
          </a:p>
          <a:p>
            <a:r>
              <a:rPr lang="en-US" sz="2800" i="1" dirty="0"/>
              <a:t>--Sustainable Development Goals--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AFFCB-B679-1148-B52B-EC4390507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"/>
          <a:stretch/>
        </p:blipFill>
        <p:spPr>
          <a:xfrm>
            <a:off x="524591" y="1841500"/>
            <a:ext cx="3494704" cy="47926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0713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71EB9A-9160-A0F4-3207-A07FDB68B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719"/>
          <a:stretch/>
        </p:blipFill>
        <p:spPr>
          <a:xfrm>
            <a:off x="3112382" y="412317"/>
            <a:ext cx="6204704" cy="2140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91A86F-09E1-6260-51A3-451191AFEA1C}"/>
              </a:ext>
            </a:extLst>
          </p:cNvPr>
          <p:cNvSpPr txBox="1"/>
          <p:nvPr/>
        </p:nvSpPr>
        <p:spPr>
          <a:xfrm>
            <a:off x="1642339" y="2671824"/>
            <a:ext cx="4367601" cy="3954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/>
              <a:t>SPARROW Model (C-FEWS variant of USGS Model)</a:t>
            </a:r>
          </a:p>
          <a:p>
            <a:endParaRPr lang="en-US" sz="900" b="1"/>
          </a:p>
          <a:p>
            <a:pPr marL="180975" indent="-180975">
              <a:lnSpc>
                <a:spcPts val="2640"/>
              </a:lnSpc>
            </a:pPr>
            <a:r>
              <a:rPr lang="en-US" sz="2000"/>
              <a:t>• First mapping of TEI vs NBI point-source infrastructure roles</a:t>
            </a:r>
          </a:p>
          <a:p>
            <a:pPr marL="180975" indent="-180975">
              <a:lnSpc>
                <a:spcPts val="2640"/>
              </a:lnSpc>
            </a:pPr>
            <a:r>
              <a:rPr lang="en-US" sz="2000"/>
              <a:t>• TEI dominates, and is an essential infrastructure, across populated swaths of the NE/MW domain</a:t>
            </a:r>
          </a:p>
          <a:p>
            <a:pPr marL="180975" indent="-180975">
              <a:lnSpc>
                <a:spcPts val="2640"/>
              </a:lnSpc>
            </a:pPr>
            <a:r>
              <a:rPr lang="en-US" sz="2000"/>
              <a:t>• NBI potential greatest in MW due to longer travel times to receiving waters, realized fully when non-point sources are considered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0B317E-F051-92EC-EBBF-5305C865927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9149" t="38887" r="16124"/>
          <a:stretch/>
        </p:blipFill>
        <p:spPr>
          <a:xfrm>
            <a:off x="6096000" y="2595986"/>
            <a:ext cx="4536000" cy="338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D473A2-0475-59CC-E2CA-994553FAECDA}"/>
              </a:ext>
            </a:extLst>
          </p:cNvPr>
          <p:cNvSpPr txBox="1"/>
          <p:nvPr/>
        </p:nvSpPr>
        <p:spPr>
          <a:xfrm>
            <a:off x="6967470" y="6276537"/>
            <a:ext cx="400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Maxfield et al. 2023, </a:t>
            </a:r>
            <a:r>
              <a:rPr lang="en-US" i="1" dirty="0"/>
              <a:t>Frontiers in Env. Sci.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0145C2-C4EA-519D-88AB-1884EB949ECB}"/>
              </a:ext>
            </a:extLst>
          </p:cNvPr>
          <p:cNvCxnSpPr>
            <a:cxnSpLocks/>
          </p:cNvCxnSpPr>
          <p:nvPr/>
        </p:nvCxnSpPr>
        <p:spPr>
          <a:xfrm flipH="1" flipV="1">
            <a:off x="9339664" y="1151470"/>
            <a:ext cx="605849" cy="604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D4D555-702F-5AAF-F22C-DDB7F339B4D3}"/>
              </a:ext>
            </a:extLst>
          </p:cNvPr>
          <p:cNvSpPr txBox="1"/>
          <p:nvPr/>
        </p:nvSpPr>
        <p:spPr>
          <a:xfrm>
            <a:off x="1115825" y="1286706"/>
            <a:ext cx="2000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Nature-based</a:t>
            </a:r>
          </a:p>
          <a:p>
            <a:r>
              <a:rPr lang="en-US" dirty="0"/>
              <a:t>Infrastructure (NBI)</a:t>
            </a:r>
          </a:p>
          <a:p>
            <a:r>
              <a:rPr lang="en-US" i="1" dirty="0"/>
              <a:t>(Ecosystems)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6146C7-0DF8-BED9-700D-E17BD270C00B}"/>
              </a:ext>
            </a:extLst>
          </p:cNvPr>
          <p:cNvCxnSpPr>
            <a:cxnSpLocks/>
          </p:cNvCxnSpPr>
          <p:nvPr/>
        </p:nvCxnSpPr>
        <p:spPr>
          <a:xfrm>
            <a:off x="2438400" y="1557872"/>
            <a:ext cx="6288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CD38D5-58E3-8554-7F9B-18A2BC944362}"/>
              </a:ext>
            </a:extLst>
          </p:cNvPr>
          <p:cNvSpPr txBox="1"/>
          <p:nvPr/>
        </p:nvSpPr>
        <p:spPr>
          <a:xfrm>
            <a:off x="122116" y="158043"/>
            <a:ext cx="295446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REGIONAL NITROGEN </a:t>
            </a:r>
          </a:p>
          <a:p>
            <a:r>
              <a:rPr lang="en-US" sz="2400" dirty="0"/>
              <a:t>POLLUTION 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03F28-DE14-9C97-82A3-42B54565E222}"/>
              </a:ext>
            </a:extLst>
          </p:cNvPr>
          <p:cNvSpPr txBox="1"/>
          <p:nvPr/>
        </p:nvSpPr>
        <p:spPr>
          <a:xfrm>
            <a:off x="9841215" y="1095025"/>
            <a:ext cx="230505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Traditionally</a:t>
            </a:r>
          </a:p>
          <a:p>
            <a:r>
              <a:rPr lang="en-US" dirty="0"/>
              <a:t>Engineered </a:t>
            </a:r>
          </a:p>
          <a:p>
            <a:r>
              <a:rPr lang="en-US" dirty="0"/>
              <a:t>Infrastructure (TEI)</a:t>
            </a:r>
          </a:p>
          <a:p>
            <a:r>
              <a:rPr lang="en-US" i="1" dirty="0"/>
              <a:t>(Wastewater Facilities)</a:t>
            </a:r>
          </a:p>
        </p:txBody>
      </p:sp>
    </p:spTree>
    <p:extLst>
      <p:ext uri="{BB962C8B-B14F-4D97-AF65-F5344CB8AC3E}">
        <p14:creationId xmlns:p14="http://schemas.microsoft.com/office/powerpoint/2010/main" val="4225483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C1AD54-F08F-044F-8BB5-E58A06154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271757"/>
            <a:ext cx="9702800" cy="4129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91782-A413-E54A-815C-214D84D76A6E}"/>
              </a:ext>
            </a:extLst>
          </p:cNvPr>
          <p:cNvSpPr txBox="1"/>
          <p:nvPr/>
        </p:nvSpPr>
        <p:spPr>
          <a:xfrm>
            <a:off x="495300" y="6184900"/>
            <a:ext cx="643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Newbold et al. (2016), Science; *Watson et al. (2014),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A49B2D-B33E-F148-B123-7671F8D0D559}"/>
              </a:ext>
            </a:extLst>
          </p:cNvPr>
          <p:cNvSpPr txBox="1"/>
          <p:nvPr/>
        </p:nvSpPr>
        <p:spPr>
          <a:xfrm>
            <a:off x="3667963" y="5446236"/>
            <a:ext cx="830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Across 65% of the landmass, land use and related pressures have caused biotic integrity to decline &gt; 10%, the proposed “safe” planetary boundary.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5C66EB-D954-BE46-A971-78D14FCFDBE1}"/>
              </a:ext>
            </a:extLst>
          </p:cNvPr>
          <p:cNvSpPr txBox="1"/>
          <p:nvPr/>
        </p:nvSpPr>
        <p:spPr>
          <a:xfrm>
            <a:off x="2982654" y="303768"/>
            <a:ext cx="7691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Global Terrestrial Biodiversity in Peril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C19580-CB72-574D-9AB6-8FB5EAA7CD1A}"/>
              </a:ext>
            </a:extLst>
          </p:cNvPr>
          <p:cNvSpPr/>
          <p:nvPr/>
        </p:nvSpPr>
        <p:spPr>
          <a:xfrm>
            <a:off x="3481872" y="2153335"/>
            <a:ext cx="7192118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/>
            <a:r>
              <a:rPr lang="en-US" sz="3200" dirty="0">
                <a:solidFill>
                  <a:srgbClr val="FFFF00"/>
                </a:solidFill>
                <a:latin typeface="Arial "/>
                <a:cs typeface="Arial "/>
              </a:rPr>
              <a:t>• $10-20Bn invested each year in Protected Areas.</a:t>
            </a:r>
            <a:r>
              <a:rPr lang="is-IS" sz="3200" dirty="0">
                <a:solidFill>
                  <a:srgbClr val="FFFF00"/>
                </a:solidFill>
                <a:latin typeface="Arial "/>
                <a:cs typeface="Arial "/>
              </a:rPr>
              <a:t>......$50-80Bn needed for protection*</a:t>
            </a:r>
            <a:endParaRPr lang="en-US" sz="1200" dirty="0">
              <a:solidFill>
                <a:srgbClr val="FFFF00"/>
              </a:solidFill>
              <a:latin typeface="Arial "/>
              <a:cs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4949354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C05F50-E792-4454-057E-9209B112B9A1}"/>
              </a:ext>
            </a:extLst>
          </p:cNvPr>
          <p:cNvSpPr txBox="1"/>
          <p:nvPr/>
        </p:nvSpPr>
        <p:spPr>
          <a:xfrm>
            <a:off x="399481" y="1819595"/>
            <a:ext cx="596668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61C1C"/>
                </a:solidFill>
                <a:latin typeface="AdvOT1ef757c0"/>
              </a:rPr>
              <a:t>H</a:t>
            </a:r>
            <a:r>
              <a:rPr lang="en-US" sz="2400" dirty="0">
                <a:solidFill>
                  <a:srgbClr val="161C1C"/>
                </a:solidFill>
                <a:effectLst/>
                <a:latin typeface="AdvOT1ef757c0"/>
              </a:rPr>
              <a:t>eat waves consistently diminished forest carbon sequestration in both the Midwest and Northeast United States during the 40-year study period</a:t>
            </a:r>
            <a:r>
              <a:rPr lang="en-US" sz="1800" dirty="0">
                <a:solidFill>
                  <a:srgbClr val="161C1C"/>
                </a:solidFill>
                <a:effectLst/>
                <a:latin typeface="AdvOT1ef757c0"/>
              </a:rPr>
              <a:t>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 lake surrounded by trees&#10;&#10;Description automatically generated">
            <a:extLst>
              <a:ext uri="{FF2B5EF4-FFF2-40B4-BE49-F238E27FC236}">
                <a16:creationId xmlns:a16="http://schemas.microsoft.com/office/drawing/2014/main" id="{A27F3165-2B88-569D-C176-1A92E547C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109" y="1012291"/>
            <a:ext cx="4775200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11A7F-D71B-ED44-28D8-9C33B7F053B2}"/>
              </a:ext>
            </a:extLst>
          </p:cNvPr>
          <p:cNvSpPr txBox="1"/>
          <p:nvPr/>
        </p:nvSpPr>
        <p:spPr>
          <a:xfrm>
            <a:off x="399481" y="86050"/>
            <a:ext cx="10812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Effects of Climate Extremes on Carbon Sequestration in Forests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8665AE-28E0-83CE-C662-7013A8C65BB0}"/>
              </a:ext>
            </a:extLst>
          </p:cNvPr>
          <p:cNvSpPr txBox="1"/>
          <p:nvPr/>
        </p:nvSpPr>
        <p:spPr>
          <a:xfrm>
            <a:off x="5024012" y="5038405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GPP&lt;R</a:t>
            </a:r>
            <a:r>
              <a:rPr lang="en-US" sz="2800" baseline="-25000" dirty="0"/>
              <a:t>A+H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B0057A-E05B-B9A5-556C-0B1C03513F74}"/>
              </a:ext>
            </a:extLst>
          </p:cNvPr>
          <p:cNvSpPr txBox="1"/>
          <p:nvPr/>
        </p:nvSpPr>
        <p:spPr>
          <a:xfrm>
            <a:off x="8011391" y="4740625"/>
            <a:ext cx="2748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Northern Minnesota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E48C97-AA8B-8644-8F8D-20DE97335834}"/>
              </a:ext>
            </a:extLst>
          </p:cNvPr>
          <p:cNvPicPr/>
          <p:nvPr/>
        </p:nvPicPr>
        <p:blipFill rotWithShape="1">
          <a:blip r:embed="rId3"/>
          <a:srcRect l="18039" r="5833"/>
          <a:stretch/>
        </p:blipFill>
        <p:spPr>
          <a:xfrm>
            <a:off x="1063213" y="3666580"/>
            <a:ext cx="3463942" cy="2148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289846-F152-1E27-E8A6-8276655BE06F}"/>
              </a:ext>
            </a:extLst>
          </p:cNvPr>
          <p:cNvSpPr txBox="1"/>
          <p:nvPr/>
        </p:nvSpPr>
        <p:spPr>
          <a:xfrm>
            <a:off x="1408788" y="3830139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B6AFD-54CC-C9AA-8D73-EE8DA5C08891}"/>
              </a:ext>
            </a:extLst>
          </p:cNvPr>
          <p:cNvSpPr txBox="1"/>
          <p:nvPr/>
        </p:nvSpPr>
        <p:spPr>
          <a:xfrm>
            <a:off x="2983356" y="4103862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67F3A-0D1F-7ECA-3C64-0C3234891B9D}"/>
              </a:ext>
            </a:extLst>
          </p:cNvPr>
          <p:cNvSpPr txBox="1"/>
          <p:nvPr/>
        </p:nvSpPr>
        <p:spPr>
          <a:xfrm>
            <a:off x="3549109" y="4399365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631985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E9687E6-6BE8-E74B-A4CF-14D015F0CCD0}"/>
              </a:ext>
            </a:extLst>
          </p:cNvPr>
          <p:cNvSpPr txBox="1"/>
          <p:nvPr/>
        </p:nvSpPr>
        <p:spPr>
          <a:xfrm>
            <a:off x="523805" y="135313"/>
            <a:ext cx="1185333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800" dirty="0">
              <a:latin typeface="+mj-lt"/>
            </a:endParaRPr>
          </a:p>
          <a:p>
            <a:r>
              <a:rPr lang="en-US" sz="4000" dirty="0">
                <a:latin typeface="+mj-lt"/>
              </a:rPr>
              <a:t>NOTION OF HUMAN AGENCY</a:t>
            </a:r>
          </a:p>
          <a:p>
            <a:endParaRPr lang="en-US" sz="4000" dirty="0">
              <a:latin typeface="+mj-lt"/>
            </a:endParaRPr>
          </a:p>
          <a:p>
            <a:pPr marL="534988" indent="-303213"/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9310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E9687E6-6BE8-E74B-A4CF-14D015F0CCD0}"/>
              </a:ext>
            </a:extLst>
          </p:cNvPr>
          <p:cNvSpPr txBox="1"/>
          <p:nvPr/>
        </p:nvSpPr>
        <p:spPr>
          <a:xfrm>
            <a:off x="158045" y="135313"/>
            <a:ext cx="11853334" cy="47705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800" dirty="0">
              <a:latin typeface="+mj-lt"/>
            </a:endParaRPr>
          </a:p>
          <a:p>
            <a:r>
              <a:rPr lang="en-US" sz="4000" dirty="0">
                <a:latin typeface="+mj-lt"/>
              </a:rPr>
              <a:t>GOALS FOR TODAY’S WEBINAR</a:t>
            </a:r>
          </a:p>
          <a:p>
            <a:endParaRPr lang="en-US" sz="4000" dirty="0">
              <a:latin typeface="+mj-lt"/>
            </a:endParaRPr>
          </a:p>
          <a:p>
            <a:pPr marL="534988" indent="-303213"/>
            <a:r>
              <a:rPr lang="en-US" sz="4000" dirty="0">
                <a:latin typeface="+mj-lt"/>
              </a:rPr>
              <a:t>• Brief Introduction to my background and recent work</a:t>
            </a:r>
          </a:p>
          <a:p>
            <a:pPr marL="534988" indent="-303213"/>
            <a:r>
              <a:rPr lang="en-US" sz="4000" i="1" dirty="0">
                <a:latin typeface="+mj-lt"/>
              </a:rPr>
              <a:t>• </a:t>
            </a:r>
            <a:r>
              <a:rPr lang="en-US" sz="4000" dirty="0">
                <a:latin typeface="+mj-lt"/>
              </a:rPr>
              <a:t>Some important “currents” in Earth system science that could be captured over the GLOBE era</a:t>
            </a:r>
          </a:p>
          <a:p>
            <a:pPr marL="534988" indent="-303213"/>
            <a:r>
              <a:rPr lang="en-US" sz="4000" dirty="0">
                <a:latin typeface="+mj-lt"/>
              </a:rPr>
              <a:t>• A structure to the GLOBE Data Campaign</a:t>
            </a:r>
          </a:p>
          <a:p>
            <a:pPr marL="534988" indent="-303213"/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1EED4-E33E-E893-AA73-8ADEAED46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97" y="6207988"/>
            <a:ext cx="3619498" cy="5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91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450" y="-1769805"/>
            <a:ext cx="12362427" cy="94972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BD0570-135E-C340-8A2B-49352842D7EC}"/>
              </a:ext>
            </a:extLst>
          </p:cNvPr>
          <p:cNvSpPr/>
          <p:nvPr/>
        </p:nvSpPr>
        <p:spPr>
          <a:xfrm>
            <a:off x="1502755" y="-479184"/>
            <a:ext cx="6401504" cy="82066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20A665-8984-B740-82E9-9F72386E03D7}"/>
              </a:ext>
            </a:extLst>
          </p:cNvPr>
          <p:cNvSpPr/>
          <p:nvPr/>
        </p:nvSpPr>
        <p:spPr>
          <a:xfrm>
            <a:off x="8760194" y="-734143"/>
            <a:ext cx="2612492" cy="82066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79955" y="1018549"/>
            <a:ext cx="204293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67" dirty="0"/>
              <a:t>WELL-INTEGRATED</a:t>
            </a:r>
          </a:p>
          <a:p>
            <a:pPr algn="r"/>
            <a:r>
              <a:rPr lang="en-US" sz="1867" dirty="0"/>
              <a:t>INFRASTRUCTURES</a:t>
            </a:r>
          </a:p>
        </p:txBody>
      </p:sp>
      <p:pic>
        <p:nvPicPr>
          <p:cNvPr id="24" name="Picture 23" descr="Untitled_TM.tif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91" y="470331"/>
            <a:ext cx="2284479" cy="18766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5" name="Picture 24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43" y="470331"/>
            <a:ext cx="2134739" cy="187665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448021" y="63750"/>
            <a:ext cx="6384000" cy="359009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733" i="1" dirty="0"/>
              <a:t>   Natural Watersheds      Managed Uplands        Aquatic Ecosystems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FA7E3-2CFD-FF46-91D8-D20837CB726C}"/>
              </a:ext>
            </a:extLst>
          </p:cNvPr>
          <p:cNvSpPr txBox="1"/>
          <p:nvPr/>
        </p:nvSpPr>
        <p:spPr>
          <a:xfrm>
            <a:off x="3231836" y="3172304"/>
            <a:ext cx="274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Green Infrastructure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B2622D61-3041-014C-AB06-8E04E6C3F89F}"/>
              </a:ext>
            </a:extLst>
          </p:cNvPr>
          <p:cNvSpPr/>
          <p:nvPr/>
        </p:nvSpPr>
        <p:spPr>
          <a:xfrm>
            <a:off x="1031795" y="103078"/>
            <a:ext cx="320807" cy="2272761"/>
          </a:xfrm>
          <a:prstGeom prst="lef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9EAFD-2CFD-0647-99FC-BB83CFDB6E34}"/>
              </a:ext>
            </a:extLst>
          </p:cNvPr>
          <p:cNvSpPr txBox="1"/>
          <p:nvPr/>
        </p:nvSpPr>
        <p:spPr>
          <a:xfrm>
            <a:off x="335776" y="-1666486"/>
            <a:ext cx="107342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Arial Narrow" panose="020B0604020202020204" pitchFamily="34" charset="0"/>
                <a:cs typeface="Arial Narrow" panose="020B0604020202020204" pitchFamily="34" charset="0"/>
              </a:rPr>
              <a:t>Green-Grey-Human Infrastructures Then Modify Risk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A74ED6-3E62-7DFA-6484-FCDFF64A2B37}"/>
              </a:ext>
            </a:extLst>
          </p:cNvPr>
          <p:cNvGrpSpPr/>
          <p:nvPr/>
        </p:nvGrpSpPr>
        <p:grpSpPr>
          <a:xfrm>
            <a:off x="7643638" y="63749"/>
            <a:ext cx="3729049" cy="6720439"/>
            <a:chOff x="7497334" y="63749"/>
            <a:chExt cx="3729049" cy="6720439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CB4D13C-1958-514D-88C6-C4C64C1192D6}"/>
                </a:ext>
              </a:extLst>
            </p:cNvPr>
            <p:cNvCxnSpPr/>
            <p:nvPr/>
          </p:nvCxnSpPr>
          <p:spPr>
            <a:xfrm>
              <a:off x="7707523" y="2364507"/>
              <a:ext cx="95824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618359" y="63751"/>
              <a:ext cx="2592000" cy="3590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33" i="1" dirty="0"/>
                <a:t>Efficient Engineering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629323" y="6405282"/>
              <a:ext cx="2592000" cy="3590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33" i="1" dirty="0"/>
                <a:t>Impaired Grey Systems</a:t>
              </a:r>
            </a:p>
          </p:txBody>
        </p:sp>
        <p:sp>
          <p:nvSpPr>
            <p:cNvPr id="27" name="Up Arrow 26"/>
            <p:cNvSpPr/>
            <p:nvPr/>
          </p:nvSpPr>
          <p:spPr>
            <a:xfrm rot="5400000">
              <a:off x="7747456" y="452269"/>
              <a:ext cx="513144" cy="1013388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Up Arrow 29"/>
            <p:cNvSpPr/>
            <p:nvPr/>
          </p:nvSpPr>
          <p:spPr>
            <a:xfrm rot="16200000" flipH="1">
              <a:off x="8009225" y="982617"/>
              <a:ext cx="513144" cy="1013388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3" name="Picture 22" descr="Untitled3.tiff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4488" y="473835"/>
              <a:ext cx="2557019" cy="187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1" name="Up Arrow 30"/>
            <p:cNvSpPr/>
            <p:nvPr/>
          </p:nvSpPr>
          <p:spPr>
            <a:xfrm rot="5400000">
              <a:off x="7815121" y="4677465"/>
              <a:ext cx="513144" cy="1013388"/>
            </a:xfrm>
            <a:prstGeom prst="upArrow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Up Arrow 31"/>
            <p:cNvSpPr/>
            <p:nvPr/>
          </p:nvSpPr>
          <p:spPr>
            <a:xfrm rot="16200000" flipH="1">
              <a:off x="7998232" y="5284789"/>
              <a:ext cx="513144" cy="1013388"/>
            </a:xfrm>
            <a:prstGeom prst="upArrow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8" name="Picture 37" descr="Untitled.tiff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4383" y="4534901"/>
              <a:ext cx="2592000" cy="185181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67A085-B174-B84E-BCF0-E612170F72A5}"/>
                </a:ext>
              </a:extLst>
            </p:cNvPr>
            <p:cNvCxnSpPr/>
            <p:nvPr/>
          </p:nvCxnSpPr>
          <p:spPr>
            <a:xfrm>
              <a:off x="7700964" y="63749"/>
              <a:ext cx="95824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F16125-970D-2A49-8933-6685C6CA769E}"/>
                </a:ext>
              </a:extLst>
            </p:cNvPr>
            <p:cNvCxnSpPr/>
            <p:nvPr/>
          </p:nvCxnSpPr>
          <p:spPr>
            <a:xfrm>
              <a:off x="7646447" y="4529171"/>
              <a:ext cx="95824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8B5F16-9A1E-A644-A85F-8C1ACA554494}"/>
                </a:ext>
              </a:extLst>
            </p:cNvPr>
            <p:cNvCxnSpPr/>
            <p:nvPr/>
          </p:nvCxnSpPr>
          <p:spPr>
            <a:xfrm>
              <a:off x="7681143" y="6784188"/>
              <a:ext cx="95824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EE4D4D-D53D-8A41-B9FA-C431096E2AB1}"/>
                </a:ext>
              </a:extLst>
            </p:cNvPr>
            <p:cNvSpPr txBox="1"/>
            <p:nvPr/>
          </p:nvSpPr>
          <p:spPr>
            <a:xfrm>
              <a:off x="8659210" y="3270304"/>
              <a:ext cx="25628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Grey Infrastructure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 rot="16200000">
            <a:off x="-267785" y="5358216"/>
            <a:ext cx="20621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POORLY-MANAGED</a:t>
            </a:r>
          </a:p>
          <a:p>
            <a:pPr algn="ctr"/>
            <a:r>
              <a:rPr lang="en-US" sz="1867" dirty="0"/>
              <a:t> SYSTEMS</a:t>
            </a:r>
          </a:p>
        </p:txBody>
      </p:sp>
      <p:pic>
        <p:nvPicPr>
          <p:cNvPr id="36" name="Picture 35" descr="Untitled.tiff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67"/>
          <a:stretch/>
        </p:blipFill>
        <p:spPr>
          <a:xfrm>
            <a:off x="1464149" y="4543971"/>
            <a:ext cx="2123959" cy="18731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 descr="Untitled.tif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6939" y="4540763"/>
            <a:ext cx="2045795" cy="187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1457701" y="6421406"/>
            <a:ext cx="6374320" cy="359009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733" i="1" dirty="0"/>
              <a:t>                   Degraded Watersheds and Green Infrastructure</a:t>
            </a: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AC1940DB-718B-2C4D-815A-CE2864913082}"/>
              </a:ext>
            </a:extLst>
          </p:cNvPr>
          <p:cNvSpPr/>
          <p:nvPr/>
        </p:nvSpPr>
        <p:spPr>
          <a:xfrm>
            <a:off x="1090793" y="4566933"/>
            <a:ext cx="320807" cy="2272761"/>
          </a:xfrm>
          <a:prstGeom prst="lef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BB4228-30A9-C2DB-AD92-C5F4450972E5}"/>
              </a:ext>
            </a:extLst>
          </p:cNvPr>
          <p:cNvGrpSpPr/>
          <p:nvPr/>
        </p:nvGrpSpPr>
        <p:grpSpPr>
          <a:xfrm>
            <a:off x="565839" y="2374993"/>
            <a:ext cx="11444747" cy="2140400"/>
            <a:chOff x="419535" y="2374993"/>
            <a:chExt cx="11444747" cy="2140400"/>
          </a:xfrm>
        </p:grpSpPr>
        <p:sp>
          <p:nvSpPr>
            <p:cNvPr id="43" name="Up Arrow 42"/>
            <p:cNvSpPr/>
            <p:nvPr/>
          </p:nvSpPr>
          <p:spPr>
            <a:xfrm flipV="1">
              <a:off x="5978665" y="2398527"/>
              <a:ext cx="667076" cy="2111871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Up Arrow 7"/>
            <p:cNvSpPr/>
            <p:nvPr/>
          </p:nvSpPr>
          <p:spPr>
            <a:xfrm>
              <a:off x="2496539" y="2403522"/>
              <a:ext cx="667076" cy="2111871"/>
            </a:xfrm>
            <a:prstGeom prst="up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4" name="Up Arrow 43"/>
            <p:cNvSpPr/>
            <p:nvPr/>
          </p:nvSpPr>
          <p:spPr>
            <a:xfrm flipV="1">
              <a:off x="10153805" y="2429247"/>
              <a:ext cx="667076" cy="2064000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5" name="Up Arrow 44"/>
            <p:cNvSpPr/>
            <p:nvPr/>
          </p:nvSpPr>
          <p:spPr>
            <a:xfrm>
              <a:off x="9009770" y="2374993"/>
              <a:ext cx="667076" cy="2111871"/>
            </a:xfrm>
            <a:prstGeom prst="up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19535" y="3091074"/>
              <a:ext cx="11444747" cy="8442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Human Infrastructure: </a:t>
              </a:r>
              <a:r>
                <a:rPr lang="en-US" sz="2400" i="1" dirty="0">
                  <a:solidFill>
                    <a:schemeClr val="tx1"/>
                  </a:solidFill>
                </a:rPr>
                <a:t>Decision-making, institutions, technical capacity, socioeconomics</a:t>
              </a:r>
            </a:p>
          </p:txBody>
        </p:sp>
      </p:grpSp>
      <p:pic>
        <p:nvPicPr>
          <p:cNvPr id="39" name="Picture 38" descr="Untitled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70" y="475528"/>
            <a:ext cx="2199599" cy="187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7" name="Picture 36" descr="Untitled.tif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/>
          <a:stretch/>
        </p:blipFill>
        <p:spPr>
          <a:xfrm>
            <a:off x="5671105" y="4527737"/>
            <a:ext cx="2174027" cy="188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28" grpId="0" animBg="1"/>
      <p:bldP spid="9" grpId="0"/>
      <p:bldP spid="10" grpId="0" animBg="1"/>
      <p:bldP spid="14" grpId="0"/>
      <p:bldP spid="40" grpId="0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250" y="1196752"/>
            <a:ext cx="2971800" cy="510909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mpd="sng">
            <a:solidFill>
              <a:schemeClr val="tx1"/>
            </a:solidFill>
          </a:ln>
        </p:spPr>
        <p:txBody>
          <a:bodyPr wrap="square" tIns="137160" rtlCol="0">
            <a:spAutoFit/>
          </a:bodyPr>
          <a:lstStyle/>
          <a:p>
            <a:pPr marL="228600" indent="-228600"/>
            <a:r>
              <a:rPr lang="en-US" sz="2200" dirty="0">
                <a:solidFill>
                  <a:srgbClr val="FF0000"/>
                </a:solidFill>
                <a:latin typeface="Arial "/>
                <a:cs typeface="Arial "/>
              </a:rPr>
              <a:t>• Continued, heavy reliance on engineering approaches to new infrastructure and remediation </a:t>
            </a:r>
            <a:r>
              <a:rPr lang="en-US" i="1" dirty="0">
                <a:solidFill>
                  <a:srgbClr val="FF0000"/>
                </a:solidFill>
                <a:latin typeface="Arial "/>
                <a:cs typeface="Arial "/>
              </a:rPr>
              <a:t>(costly but effective)</a:t>
            </a:r>
          </a:p>
          <a:p>
            <a:pPr marL="228600" indent="-228600"/>
            <a:endParaRPr lang="en-US" i="1" dirty="0">
              <a:solidFill>
                <a:srgbClr val="FF0000"/>
              </a:solidFill>
              <a:latin typeface="Arial "/>
              <a:cs typeface="Arial "/>
            </a:endParaRPr>
          </a:p>
          <a:p>
            <a:pPr marL="228600" indent="-228600"/>
            <a:endParaRPr lang="en-US" i="1" dirty="0">
              <a:solidFill>
                <a:srgbClr val="FF0000"/>
              </a:solidFill>
              <a:latin typeface="Arial "/>
              <a:cs typeface="Arial "/>
            </a:endParaRPr>
          </a:p>
          <a:p>
            <a:pPr marL="228600" indent="-228600"/>
            <a:r>
              <a:rPr lang="en-US" sz="2200" dirty="0">
                <a:solidFill>
                  <a:srgbClr val="FF0000"/>
                </a:solidFill>
                <a:latin typeface="Arial "/>
                <a:cs typeface="Arial "/>
              </a:rPr>
              <a:t>•  Loss of natural capital will increase costs of attaining human water security </a:t>
            </a:r>
            <a:r>
              <a:rPr lang="en-US" i="1" dirty="0">
                <a:solidFill>
                  <a:srgbClr val="FF0000"/>
                </a:solidFill>
                <a:latin typeface="Arial "/>
                <a:cs typeface="Arial "/>
              </a:rPr>
              <a:t>(a costly handicap to engineering)</a:t>
            </a:r>
          </a:p>
          <a:p>
            <a:pPr marL="228600" indent="-228600"/>
            <a:endParaRPr lang="en-US" sz="600" dirty="0">
              <a:solidFill>
                <a:srgbClr val="FF0000"/>
              </a:solidFill>
              <a:latin typeface="Arial "/>
              <a:cs typeface="Arial 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001" y="234955"/>
            <a:ext cx="1175802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580"/>
              </a:lnSpc>
            </a:pPr>
            <a:r>
              <a:rPr lang="en-US" sz="3600" dirty="0">
                <a:latin typeface="Arial Narrow"/>
                <a:cs typeface="Arial Narrow"/>
              </a:rPr>
              <a:t>THE THREE INFRASTRUCTURES AT WORK (via economics)</a:t>
            </a:r>
            <a:endParaRPr lang="en-US" sz="3600" i="1" dirty="0">
              <a:latin typeface="Arial Narrow"/>
              <a:cs typeface="Arial Narrow"/>
            </a:endParaRPr>
          </a:p>
        </p:txBody>
      </p:sp>
      <p:pic>
        <p:nvPicPr>
          <p:cNvPr id="11" name="Picture 12" descr="JUNK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8" y="6385983"/>
            <a:ext cx="685800" cy="40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3" descr="JUNK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0" y="6396856"/>
            <a:ext cx="701675" cy="38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76600" y="6488668"/>
            <a:ext cx="511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 Narrow"/>
                <a:cs typeface="Arial Narrow"/>
              </a:rPr>
              <a:t>From: </a:t>
            </a:r>
            <a:r>
              <a:rPr lang="en-US" i="1" dirty="0" err="1">
                <a:latin typeface="Arial Narrow"/>
                <a:cs typeface="Arial Narrow"/>
              </a:rPr>
              <a:t>Vörösmarty</a:t>
            </a:r>
            <a:r>
              <a:rPr lang="en-US" i="1" dirty="0">
                <a:latin typeface="Arial Narrow"/>
                <a:cs typeface="Arial Narrow"/>
              </a:rPr>
              <a:t> et al., Global Env. Change 2021, vol. 70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31018" y="3962400"/>
            <a:ext cx="23762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6E5A97-CBAD-2948-9068-FA88C7FDDE4B}"/>
              </a:ext>
            </a:extLst>
          </p:cNvPr>
          <p:cNvGrpSpPr/>
          <p:nvPr/>
        </p:nvGrpSpPr>
        <p:grpSpPr>
          <a:xfrm>
            <a:off x="3283346" y="1170384"/>
            <a:ext cx="5596010" cy="5226472"/>
            <a:chOff x="4943872" y="1170384"/>
            <a:chExt cx="5596010" cy="5226472"/>
          </a:xfrm>
        </p:grpSpPr>
        <p:grpSp>
          <p:nvGrpSpPr>
            <p:cNvPr id="16" name="Group 15"/>
            <p:cNvGrpSpPr/>
            <p:nvPr/>
          </p:nvGrpSpPr>
          <p:grpSpPr>
            <a:xfrm>
              <a:off x="4943872" y="1170384"/>
              <a:ext cx="5596010" cy="5226472"/>
              <a:chOff x="3352800" y="645390"/>
              <a:chExt cx="5596010" cy="5226472"/>
            </a:xfrm>
          </p:grpSpPr>
          <p:pic>
            <p:nvPicPr>
              <p:cNvPr id="4" name="Picture 3" descr="EDFig-Ratio_IBFredGBFamp00-50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419"/>
              <a:stretch/>
            </p:blipFill>
            <p:spPr>
              <a:xfrm>
                <a:off x="3352800" y="3433462"/>
                <a:ext cx="5596010" cy="243840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816600" y="3429000"/>
                <a:ext cx="3122382" cy="30777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Green Infrastructure/Natural Capital Services</a:t>
                </a:r>
              </a:p>
            </p:txBody>
          </p:sp>
          <p:pic>
            <p:nvPicPr>
              <p:cNvPr id="12" name="Picture 11" descr="EDFig-Ratio_IBFredGBFamp00-50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824"/>
              <a:stretch/>
            </p:blipFill>
            <p:spPr>
              <a:xfrm>
                <a:off x="3352800" y="671758"/>
                <a:ext cx="5596010" cy="278361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519220" y="645390"/>
                <a:ext cx="2413617" cy="307777"/>
              </a:xfrm>
              <a:prstGeom prst="rect">
                <a:avLst/>
              </a:prstGeom>
              <a:solidFill>
                <a:srgbClr val="953735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FFFF"/>
                    </a:solidFill>
                    <a:latin typeface="Arial Narrow"/>
                    <a:cs typeface="Arial Narrow"/>
                  </a:rPr>
                  <a:t>Traditionally Engineered Solutions</a:t>
                </a: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3416300" y="685800"/>
                <a:ext cx="2286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441700" y="3492500"/>
                <a:ext cx="2286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0C1623-E552-8142-AE40-3C620B900609}"/>
                </a:ext>
              </a:extLst>
            </p:cNvPr>
            <p:cNvSpPr txBox="1"/>
            <p:nvPr/>
          </p:nvSpPr>
          <p:spPr>
            <a:xfrm>
              <a:off x="5005048" y="1238015"/>
              <a:ext cx="1917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Ratio: 2050/2005 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2A4F69-A668-8C40-8080-52842A90E66D}"/>
                </a:ext>
              </a:extLst>
            </p:cNvPr>
            <p:cNvSpPr txBox="1"/>
            <p:nvPr/>
          </p:nvSpPr>
          <p:spPr>
            <a:xfrm>
              <a:off x="4966063" y="3984762"/>
              <a:ext cx="19698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Ratio: 2050/2005  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71379" y="2078033"/>
            <a:ext cx="5470537" cy="1077218"/>
            <a:chOff x="3707904" y="1700808"/>
            <a:chExt cx="5470537" cy="1077218"/>
          </a:xfrm>
        </p:grpSpPr>
        <p:sp>
          <p:nvSpPr>
            <p:cNvPr id="2" name="TextBox 1"/>
            <p:cNvSpPr txBox="1"/>
            <p:nvPr/>
          </p:nvSpPr>
          <p:spPr>
            <a:xfrm>
              <a:off x="3707904" y="1700808"/>
              <a:ext cx="5470537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Growth in water sector </a:t>
              </a:r>
              <a:r>
                <a:rPr lang="en-US" sz="2000" dirty="0">
                  <a:solidFill>
                    <a:srgbClr val="FF0000"/>
                  </a:solidFill>
                </a:rPr>
                <a:t>(2005-50)</a:t>
              </a:r>
            </a:p>
            <a:p>
              <a:r>
                <a:rPr lang="en-US" sz="3600" b="1" dirty="0">
                  <a:solidFill>
                    <a:srgbClr val="FF0000"/>
                  </a:solidFill>
                </a:rPr>
                <a:t>$0.7 Tr        $2.3 Tr annually 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165725" y="2475712"/>
              <a:ext cx="685800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612245" y="4635714"/>
            <a:ext cx="5470435" cy="1077218"/>
            <a:chOff x="3707905" y="1700808"/>
            <a:chExt cx="5470435" cy="1077218"/>
          </a:xfrm>
        </p:grpSpPr>
        <p:sp>
          <p:nvSpPr>
            <p:cNvPr id="27" name="TextBox 26"/>
            <p:cNvSpPr txBox="1"/>
            <p:nvPr/>
          </p:nvSpPr>
          <p:spPr>
            <a:xfrm>
              <a:off x="3707905" y="1700808"/>
              <a:ext cx="5470435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Threat suppression </a:t>
              </a:r>
              <a:r>
                <a:rPr lang="en-US" sz="2000" dirty="0">
                  <a:solidFill>
                    <a:srgbClr val="FF0000"/>
                  </a:solidFill>
                </a:rPr>
                <a:t>(2005-50) </a:t>
              </a:r>
            </a:p>
            <a:p>
              <a:r>
                <a:rPr lang="en-US" sz="3600" b="1" dirty="0">
                  <a:solidFill>
                    <a:srgbClr val="FF0000"/>
                  </a:solidFill>
                </a:rPr>
                <a:t>$1.4 Tr         $3.0 Tr annually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201060" y="2475712"/>
              <a:ext cx="685800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F4B4046-4612-C716-71B9-E6E075F6E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19" y="1170384"/>
            <a:ext cx="2629184" cy="2516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A09C7C-007C-3DBC-5E0B-D40823688F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839" y="4131542"/>
            <a:ext cx="2629184" cy="228167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EF858C-908E-D1EF-962E-C60FF21C8707}"/>
              </a:ext>
            </a:extLst>
          </p:cNvPr>
          <p:cNvCxnSpPr/>
          <p:nvPr/>
        </p:nvCxnSpPr>
        <p:spPr>
          <a:xfrm>
            <a:off x="8879356" y="3933056"/>
            <a:ext cx="33289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85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E9687E6-6BE8-E74B-A4CF-14D015F0CCD0}"/>
              </a:ext>
            </a:extLst>
          </p:cNvPr>
          <p:cNvSpPr txBox="1"/>
          <p:nvPr/>
        </p:nvSpPr>
        <p:spPr>
          <a:xfrm>
            <a:off x="523805" y="135313"/>
            <a:ext cx="1185333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800" dirty="0">
              <a:latin typeface="+mj-lt"/>
            </a:endParaRPr>
          </a:p>
          <a:p>
            <a:r>
              <a:rPr lang="en-US" sz="4000" dirty="0">
                <a:latin typeface="+mj-lt"/>
              </a:rPr>
              <a:t>NOTION OF TRANSFORMATION</a:t>
            </a:r>
          </a:p>
          <a:p>
            <a:endParaRPr lang="en-US" sz="4000" dirty="0">
              <a:latin typeface="+mj-lt"/>
            </a:endParaRPr>
          </a:p>
          <a:p>
            <a:pPr marL="534988" indent="-303213"/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1566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F6C208-6E63-E746-B3AB-E3ACC41EACA6}"/>
              </a:ext>
            </a:extLst>
          </p:cNvPr>
          <p:cNvSpPr txBox="1"/>
          <p:nvPr/>
        </p:nvSpPr>
        <p:spPr>
          <a:xfrm>
            <a:off x="656492" y="275232"/>
            <a:ext cx="1049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9A6"/>
                </a:solidFill>
                <a:latin typeface="+mj-lt"/>
                <a:cs typeface="Arial" panose="020B0604020202020204" pitchFamily="34" charset="0"/>
              </a:rPr>
              <a:t>LOW-CARBON ENERGY SYSTEMS: Evaporation Systems</a:t>
            </a:r>
            <a:endParaRPr lang="en-US" sz="3200" b="1" i="1" dirty="0">
              <a:solidFill>
                <a:srgbClr val="0039A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B53C21B-75D0-C84E-9BBA-878CD8BD9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0"/>
          <a:stretch/>
        </p:blipFill>
        <p:spPr bwMode="auto">
          <a:xfrm>
            <a:off x="7532965" y="3793066"/>
            <a:ext cx="2065856" cy="20990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Untitled.tiff">
            <a:extLst>
              <a:ext uri="{FF2B5EF4-FFF2-40B4-BE49-F238E27FC236}">
                <a16:creationId xmlns:a16="http://schemas.microsoft.com/office/drawing/2014/main" id="{4A981060-2AB6-2C42-8693-933CD0A7D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77" y="1357494"/>
            <a:ext cx="3949828" cy="20891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4C497-7FCB-2F4D-B991-4BDDFBC06F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700"/>
          <a:stretch/>
        </p:blipFill>
        <p:spPr>
          <a:xfrm>
            <a:off x="772337" y="3735188"/>
            <a:ext cx="3395647" cy="21007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82F7A85-12DC-BD4F-B01F-432139BD61FA}"/>
              </a:ext>
            </a:extLst>
          </p:cNvPr>
          <p:cNvSpPr txBox="1">
            <a:spLocks/>
          </p:cNvSpPr>
          <p:nvPr/>
        </p:nvSpPr>
        <p:spPr bwMode="auto">
          <a:xfrm>
            <a:off x="529068" y="6108588"/>
            <a:ext cx="6031389" cy="60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73050" indent="-273050">
              <a:spcBef>
                <a:spcPct val="20000"/>
              </a:spcBef>
              <a:spcAft>
                <a:spcPts val="800"/>
              </a:spcAft>
            </a:pPr>
            <a:r>
              <a:rPr lang="en-US" sz="1600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Images from: </a:t>
            </a:r>
            <a:r>
              <a:rPr lang="en-US" sz="1600" i="1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X. Chen et al. (2022, 2015) Nature Comm.., </a:t>
            </a:r>
            <a:r>
              <a:rPr lang="en-US" sz="1600" i="1" dirty="0" err="1">
                <a:solidFill>
                  <a:srgbClr val="595959"/>
                </a:solidFill>
                <a:latin typeface="Arial Narrow" charset="0"/>
                <a:cs typeface="Arial Narrow" charset="0"/>
              </a:rPr>
              <a:t>Miara</a:t>
            </a:r>
            <a:r>
              <a:rPr lang="en-US" sz="1600" i="1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, </a:t>
            </a:r>
            <a:r>
              <a:rPr lang="en-US" sz="1600" i="1" dirty="0" err="1">
                <a:solidFill>
                  <a:srgbClr val="595959"/>
                </a:solidFill>
                <a:latin typeface="Arial Narrow" charset="0"/>
                <a:cs typeface="Arial Narrow" charset="0"/>
              </a:rPr>
              <a:t>Vörösmarty</a:t>
            </a:r>
            <a:r>
              <a:rPr lang="en-US" sz="1600" i="1" dirty="0">
                <a:solidFill>
                  <a:srgbClr val="595959"/>
                </a:solidFill>
                <a:latin typeface="Arial Narrow" charset="0"/>
                <a:cs typeface="Arial Narrow" charset="0"/>
              </a:rPr>
              <a:t>     et al. Nature Climate Change (2017)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E59CD3-2A76-1649-BCDD-D3A5C9DD49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989" y="1357493"/>
            <a:ext cx="4390648" cy="208910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Untitled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085" y="1337859"/>
            <a:ext cx="1467556" cy="551059"/>
          </a:xfrm>
          <a:prstGeom prst="rect">
            <a:avLst/>
          </a:prstGeom>
        </p:spPr>
      </p:pic>
      <p:pic>
        <p:nvPicPr>
          <p:cNvPr id="5" name="Picture 4" descr="Untitled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79" y="3793066"/>
            <a:ext cx="1461911" cy="287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ECF748-D327-5179-3BAB-028500962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5085" y="5041786"/>
            <a:ext cx="1497664" cy="3211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425D74-48BF-0AE1-11B0-38A3090B73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2"/>
          <a:stretch/>
        </p:blipFill>
        <p:spPr>
          <a:xfrm>
            <a:off x="9945085" y="4362519"/>
            <a:ext cx="1841673" cy="640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2B9636-624E-5F65-75A0-BE7D54BBAD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137" y="5500507"/>
            <a:ext cx="2185567" cy="53100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563737EC-0A71-F90D-DA86-9305A36BC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67348"/>
          <a:stretch/>
        </p:blipFill>
        <p:spPr bwMode="auto">
          <a:xfrm>
            <a:off x="5577660" y="3793066"/>
            <a:ext cx="1965594" cy="20990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603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E9687E6-6BE8-E74B-A4CF-14D015F0CCD0}"/>
              </a:ext>
            </a:extLst>
          </p:cNvPr>
          <p:cNvSpPr txBox="1"/>
          <p:nvPr/>
        </p:nvSpPr>
        <p:spPr>
          <a:xfrm>
            <a:off x="219007" y="135313"/>
            <a:ext cx="11853334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800" dirty="0">
              <a:latin typeface="+mj-lt"/>
            </a:endParaRPr>
          </a:p>
          <a:p>
            <a:r>
              <a:rPr lang="en-US" sz="4000" dirty="0">
                <a:latin typeface="+mj-lt"/>
              </a:rPr>
              <a:t>BRINGING THIS ALL TOGETHER IN THE CONTEXT OF CITIZEN SCIENCE, A 21</a:t>
            </a:r>
            <a:r>
              <a:rPr lang="en-US" sz="4000" baseline="30000" dirty="0">
                <a:latin typeface="+mj-lt"/>
              </a:rPr>
              <a:t>st</a:t>
            </a:r>
            <a:r>
              <a:rPr lang="en-US" sz="4000" dirty="0">
                <a:latin typeface="+mj-lt"/>
              </a:rPr>
              <a:t> CENTURY SUSTAINABILITY-READY WORKFORCE (aka GLOBE)</a:t>
            </a:r>
          </a:p>
          <a:p>
            <a:endParaRPr lang="en-US" sz="4000" dirty="0">
              <a:latin typeface="+mj-lt"/>
            </a:endParaRPr>
          </a:p>
          <a:p>
            <a:pPr marL="534988" indent="-303213"/>
            <a:endParaRPr lang="en-US" sz="36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5FF747-B643-32BF-B9D4-21CA30734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97" y="6207988"/>
            <a:ext cx="3619498" cy="5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36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8" t="1193" b="61269"/>
          <a:stretch/>
        </p:blipFill>
        <p:spPr bwMode="auto">
          <a:xfrm>
            <a:off x="95964" y="228600"/>
            <a:ext cx="4639285" cy="3147600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78400" y="266700"/>
            <a:ext cx="6934200" cy="169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600" dirty="0"/>
              <a:t>TACKLING NEW PROBLEMS:</a:t>
            </a:r>
          </a:p>
          <a:p>
            <a:pPr marL="266693" indent="-266693"/>
            <a:r>
              <a:rPr lang="en-US" sz="3600" dirty="0"/>
              <a:t>• </a:t>
            </a:r>
            <a:r>
              <a:rPr lang="en-US" sz="3200" i="1" dirty="0"/>
              <a:t>From unitary, </a:t>
            </a:r>
            <a:r>
              <a:rPr lang="en-US" sz="3200" i="1"/>
              <a:t>stove-piped education </a:t>
            </a:r>
            <a:r>
              <a:rPr lang="en-US" sz="3200" i="1" dirty="0"/>
              <a:t>to holistic, interdisciplinary analysis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2399" y="2177806"/>
            <a:ext cx="11785601" cy="4591295"/>
            <a:chOff x="152400" y="2177806"/>
            <a:chExt cx="11785600" cy="4591294"/>
          </a:xfrm>
        </p:grpSpPr>
        <p:pic>
          <p:nvPicPr>
            <p:cNvPr id="4" name="Picture 3" descr="Untitled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07" y="4909316"/>
              <a:ext cx="7557993" cy="185978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" name="Picture 1" descr="Untitled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7100" y="4443756"/>
              <a:ext cx="3385762" cy="165572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12" name="Group 11"/>
            <p:cNvGrpSpPr/>
            <p:nvPr/>
          </p:nvGrpSpPr>
          <p:grpSpPr>
            <a:xfrm>
              <a:off x="152400" y="3517900"/>
              <a:ext cx="4457700" cy="1244600"/>
              <a:chOff x="116730" y="5969000"/>
              <a:chExt cx="4889500" cy="12446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29430" y="5969000"/>
                <a:ext cx="4876800" cy="1244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16730" y="6883399"/>
                <a:ext cx="4264180" cy="256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67" i="1" dirty="0"/>
                  <a:t>J. Professional Issues in Engineering Education and Practice (ASCE) 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21308" y="6057900"/>
                <a:ext cx="4180486" cy="954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67" dirty="0"/>
                  <a:t>General Education for Civil Engineers:</a:t>
                </a:r>
              </a:p>
              <a:p>
                <a:pPr algn="ctr"/>
                <a:r>
                  <a:rPr lang="en-US" sz="1867" dirty="0"/>
                  <a:t>Sustainable Development</a:t>
                </a:r>
              </a:p>
              <a:p>
                <a:pPr algn="ctr"/>
                <a:r>
                  <a:rPr lang="en-US" sz="1867" dirty="0"/>
                  <a:t>W.E. Kelly, P.E, F.ASCE</a:t>
                </a:r>
              </a:p>
            </p:txBody>
          </p:sp>
        </p:grpSp>
        <p:pic>
          <p:nvPicPr>
            <p:cNvPr id="13" name="Picture 12" descr="Untitled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2332" y="2177806"/>
              <a:ext cx="3355668" cy="200049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15" name="Picture 2" descr="CUNY Logo">
            <a:extLst>
              <a:ext uri="{FF2B5EF4-FFF2-40B4-BE49-F238E27FC236}">
                <a16:creationId xmlns:a16="http://schemas.microsoft.com/office/drawing/2014/main" id="{A964570E-36E6-CB48-B804-71C2721F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1" y="6167440"/>
            <a:ext cx="1042988" cy="490537"/>
          </a:xfrm>
          <a:prstGeom prst="rect">
            <a:avLst/>
          </a:prstGeom>
          <a:noFill/>
          <a:ln>
            <a:noFill/>
          </a:ln>
          <a:effectLst>
            <a:outerShdw blurRad="1206500" dir="2700000" sx="123000" sy="12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954448" y="2304949"/>
            <a:ext cx="3440253" cy="2289265"/>
            <a:chOff x="4954447" y="2304947"/>
            <a:chExt cx="3440253" cy="2289265"/>
          </a:xfrm>
        </p:grpSpPr>
        <p:pic>
          <p:nvPicPr>
            <p:cNvPr id="14" name="Picture 13" descr="Untitled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447" y="2304947"/>
              <a:ext cx="3440253" cy="228926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017128" y="2336306"/>
              <a:ext cx="2890791" cy="6669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New type of environmental </a:t>
              </a:r>
            </a:p>
            <a:p>
              <a:r>
                <a:rPr lang="en-US" sz="1867" dirty="0"/>
                <a:t>engineer, planner, manager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2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3EDA4-26FB-46A9-9EA8-FD6FCA12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40" b="10549"/>
          <a:stretch/>
        </p:blipFill>
        <p:spPr>
          <a:xfrm>
            <a:off x="770086" y="809377"/>
            <a:ext cx="10922561" cy="554694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7376881-A00B-56D6-BB5D-546F241C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27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NASA Earth to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5DD367-F08E-2F2A-8D60-8D936D0DA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97" y="6207988"/>
            <a:ext cx="3619498" cy="5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31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80D55C-D331-95E6-0C8F-FB43191AE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5" y="240999"/>
            <a:ext cx="10721610" cy="66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35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7FDA-1BA9-36B5-2DF2-6E81D2E52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9" y="-1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GLE 2027 and beyond: Provisional SDG Theme gameplan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05B13D-FD0A-360B-5CE9-4A6A0842310D}"/>
              </a:ext>
            </a:extLst>
          </p:cNvPr>
          <p:cNvSpPr/>
          <p:nvPr/>
        </p:nvSpPr>
        <p:spPr>
          <a:xfrm>
            <a:off x="520861" y="1689897"/>
            <a:ext cx="1620455" cy="7755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DCAA3-7127-A199-8870-B9029666164E}"/>
              </a:ext>
            </a:extLst>
          </p:cNvPr>
          <p:cNvSpPr/>
          <p:nvPr/>
        </p:nvSpPr>
        <p:spPr>
          <a:xfrm>
            <a:off x="522786" y="2745122"/>
            <a:ext cx="1620455" cy="7755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CLIMATE TRENDS &amp;  EXTREMES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3F940E-7FF0-98C4-26C3-F27BCE04B0DA}"/>
              </a:ext>
            </a:extLst>
          </p:cNvPr>
          <p:cNvSpPr/>
          <p:nvPr/>
        </p:nvSpPr>
        <p:spPr>
          <a:xfrm>
            <a:off x="522786" y="3728967"/>
            <a:ext cx="1620455" cy="7755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MOSQUITOS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0C0DE-18CF-BC1E-DFB8-1674ADC226CB}"/>
              </a:ext>
            </a:extLst>
          </p:cNvPr>
          <p:cNvSpPr/>
          <p:nvPr/>
        </p:nvSpPr>
        <p:spPr>
          <a:xfrm>
            <a:off x="524711" y="4691598"/>
            <a:ext cx="1620455" cy="7755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AIR QUALITY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28C57B-BD0F-63E5-2942-98E31289BDB4}"/>
              </a:ext>
            </a:extLst>
          </p:cNvPr>
          <p:cNvSpPr/>
          <p:nvPr/>
        </p:nvSpPr>
        <p:spPr>
          <a:xfrm>
            <a:off x="538211" y="5712100"/>
            <a:ext cx="1620455" cy="7755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LAND DEGRADATION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D1FEB-23BF-9346-D7BA-048505F70DFF}"/>
              </a:ext>
            </a:extLst>
          </p:cNvPr>
          <p:cNvSpPr txBox="1"/>
          <p:nvPr/>
        </p:nvSpPr>
        <p:spPr>
          <a:xfrm>
            <a:off x="5016616" y="1756482"/>
            <a:ext cx="6827190" cy="4483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dirty="0"/>
              <a:t>Zero Hunger (SDG-2)</a:t>
            </a:r>
          </a:p>
          <a:p>
            <a:pPr>
              <a:spcAft>
                <a:spcPts val="450"/>
              </a:spcAft>
            </a:pPr>
            <a:r>
              <a:rPr lang="en-US" sz="2800" dirty="0"/>
              <a:t>Good Health (SDG-3)</a:t>
            </a:r>
          </a:p>
          <a:p>
            <a:pPr>
              <a:spcAft>
                <a:spcPts val="450"/>
              </a:spcAft>
            </a:pPr>
            <a:r>
              <a:rPr lang="en-US" sz="2800" dirty="0"/>
              <a:t>Clean Water/Sanitation (SDG-6)</a:t>
            </a:r>
          </a:p>
          <a:p>
            <a:pPr>
              <a:spcAft>
                <a:spcPts val="450"/>
              </a:spcAft>
            </a:pPr>
            <a:r>
              <a:rPr lang="en-US" sz="2800" dirty="0"/>
              <a:t>Affordable Clean Energy (SDG-7)</a:t>
            </a:r>
          </a:p>
          <a:p>
            <a:pPr>
              <a:spcAft>
                <a:spcPts val="450"/>
              </a:spcAft>
            </a:pPr>
            <a:r>
              <a:rPr lang="en-US" sz="2800" dirty="0"/>
              <a:t>Industry, Innovation, Infrastructure (SDG-9)</a:t>
            </a:r>
          </a:p>
          <a:p>
            <a:pPr>
              <a:spcAft>
                <a:spcPts val="450"/>
              </a:spcAft>
            </a:pPr>
            <a:r>
              <a:rPr lang="en-US" sz="2800" dirty="0"/>
              <a:t>Responsible Consumption (SDG-12)</a:t>
            </a:r>
          </a:p>
          <a:p>
            <a:pPr>
              <a:spcAft>
                <a:spcPts val="450"/>
              </a:spcAft>
            </a:pPr>
            <a:r>
              <a:rPr lang="en-US" sz="2800" dirty="0"/>
              <a:t>Climate Action (SDG-13)</a:t>
            </a:r>
          </a:p>
          <a:p>
            <a:pPr>
              <a:spcAft>
                <a:spcPts val="450"/>
              </a:spcAft>
            </a:pPr>
            <a:r>
              <a:rPr lang="en-US" sz="2800" dirty="0"/>
              <a:t>Life Below Water (SDG-14)</a:t>
            </a:r>
          </a:p>
          <a:p>
            <a:pPr>
              <a:spcAft>
                <a:spcPts val="450"/>
              </a:spcAft>
            </a:pPr>
            <a:r>
              <a:rPr lang="en-US" sz="2800" dirty="0"/>
              <a:t>Life on Land (SDG-15)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4D319-05D8-424C-D92F-B8C298D25B8A}"/>
              </a:ext>
            </a:extLst>
          </p:cNvPr>
          <p:cNvSpPr txBox="1"/>
          <p:nvPr/>
        </p:nvSpPr>
        <p:spPr>
          <a:xfrm>
            <a:off x="223252" y="1197280"/>
            <a:ext cx="2627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CASE STUDY MODULES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56BFFB-3F77-31AD-EA4A-2285B4B4C29A}"/>
              </a:ext>
            </a:extLst>
          </p:cNvPr>
          <p:cNvCxnSpPr>
            <a:stCxn id="4" idx="3"/>
          </p:cNvCxnSpPr>
          <p:nvPr/>
        </p:nvCxnSpPr>
        <p:spPr>
          <a:xfrm>
            <a:off x="2141316" y="2077649"/>
            <a:ext cx="2875300" cy="4979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FC63C9-4BB5-64C7-50D7-322E8DB287BD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141316" y="2077649"/>
            <a:ext cx="2875300" cy="830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2B128B-9226-8231-F7A8-5AD965DE8245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141316" y="2077649"/>
            <a:ext cx="2875300" cy="14063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8A976B-EC75-FC85-77C1-574E3C3365CB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171796" y="2092889"/>
            <a:ext cx="2844820" cy="1905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604A16-6A23-9D10-5ADB-945AB6D3A458}"/>
              </a:ext>
            </a:extLst>
          </p:cNvPr>
          <p:cNvCxnSpPr>
            <a:cxnSpLocks/>
          </p:cNvCxnSpPr>
          <p:nvPr/>
        </p:nvCxnSpPr>
        <p:spPr>
          <a:xfrm>
            <a:off x="2171796" y="2092889"/>
            <a:ext cx="2844820" cy="28296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DEEE83-CED8-0D68-B2C5-4E187BD504B5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141316" y="2077649"/>
            <a:ext cx="2875300" cy="3389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8667E65-A191-E236-F9B3-6431062D3807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2143241" y="2040992"/>
            <a:ext cx="2873375" cy="1091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3375D7-C687-9CCD-CCD7-E517E6A1EF35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2143241" y="2626194"/>
            <a:ext cx="2873375" cy="5066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3AE9C80-6EEB-4801-DDB8-3D81C1D95976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143241" y="3132874"/>
            <a:ext cx="2873375" cy="184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29E65EC-9B06-EB6F-A759-DA48C9D01EE7}"/>
              </a:ext>
            </a:extLst>
          </p:cNvPr>
          <p:cNvCxnSpPr>
            <a:cxnSpLocks/>
          </p:cNvCxnSpPr>
          <p:nvPr/>
        </p:nvCxnSpPr>
        <p:spPr>
          <a:xfrm>
            <a:off x="2128001" y="3148114"/>
            <a:ext cx="2888615" cy="23696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D8F18E1-D7F9-B2D5-C7EA-B6B9698ED125}"/>
              </a:ext>
            </a:extLst>
          </p:cNvPr>
          <p:cNvCxnSpPr>
            <a:cxnSpLocks/>
          </p:cNvCxnSpPr>
          <p:nvPr/>
        </p:nvCxnSpPr>
        <p:spPr>
          <a:xfrm>
            <a:off x="2143241" y="3148114"/>
            <a:ext cx="2886690" cy="27787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5C3477D-DC7D-3FEE-7F0D-9AFB3EC8AFB7}"/>
              </a:ext>
            </a:extLst>
          </p:cNvPr>
          <p:cNvCxnSpPr>
            <a:cxnSpLocks/>
          </p:cNvCxnSpPr>
          <p:nvPr/>
        </p:nvCxnSpPr>
        <p:spPr>
          <a:xfrm flipV="1">
            <a:off x="2143241" y="2633433"/>
            <a:ext cx="2873375" cy="1474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B99037F-0777-2FCB-B4F9-94D55283D1B5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143241" y="4116719"/>
            <a:ext cx="2886690" cy="13656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0FA0CB9-9AF6-A139-E578-A08F4237997E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143241" y="4116719"/>
            <a:ext cx="2886690" cy="18435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82F009D-9455-755A-9CCB-38D33A740213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145166" y="2620480"/>
            <a:ext cx="2900005" cy="24588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5651DB0-D08F-158D-01F8-37BB099D480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145166" y="3507704"/>
            <a:ext cx="2871450" cy="1571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C9E12-64AD-CF8E-1412-F1DF4BFEFBB5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2145166" y="3998122"/>
            <a:ext cx="2871450" cy="1081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F73C007-1306-0882-38B6-0C3DAD6AA646}"/>
              </a:ext>
            </a:extLst>
          </p:cNvPr>
          <p:cNvCxnSpPr>
            <a:cxnSpLocks/>
          </p:cNvCxnSpPr>
          <p:nvPr/>
        </p:nvCxnSpPr>
        <p:spPr>
          <a:xfrm flipV="1">
            <a:off x="2158481" y="5992556"/>
            <a:ext cx="2858135" cy="947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768F0E8-9179-3BB2-D701-E751248ED3D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158666" y="2014198"/>
            <a:ext cx="2871265" cy="40856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57C6C2B-B4AA-ADB2-86D3-0D7F5D58EF71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158666" y="2963312"/>
            <a:ext cx="2857950" cy="31365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FFD954-249D-664E-C091-BEA8B5CE1F95}"/>
              </a:ext>
            </a:extLst>
          </p:cNvPr>
          <p:cNvCxnSpPr>
            <a:cxnSpLocks/>
          </p:cNvCxnSpPr>
          <p:nvPr/>
        </p:nvCxnSpPr>
        <p:spPr>
          <a:xfrm>
            <a:off x="2126076" y="2077649"/>
            <a:ext cx="2917355" cy="24052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AFEA2EE-A149-391D-807E-FDF641CBFA4D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145166" y="4511204"/>
            <a:ext cx="2898265" cy="5681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DBD3332-A310-0826-D3F7-5D630081E142}"/>
              </a:ext>
            </a:extLst>
          </p:cNvPr>
          <p:cNvSpPr/>
          <p:nvPr/>
        </p:nvSpPr>
        <p:spPr>
          <a:xfrm rot="5400000">
            <a:off x="1220349" y="3543733"/>
            <a:ext cx="4978424" cy="9498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GLOBE SCIENCE ACTIVITIES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994CB7-BE9D-B9F8-5D79-E0D9F23010D2}"/>
              </a:ext>
            </a:extLst>
          </p:cNvPr>
          <p:cNvSpPr txBox="1"/>
          <p:nvPr/>
        </p:nvSpPr>
        <p:spPr>
          <a:xfrm>
            <a:off x="4962892" y="1197280"/>
            <a:ext cx="232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SDG TARGET ISSUES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DC060-8B16-B55C-6034-F5AC067D4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97" y="6207988"/>
            <a:ext cx="3619498" cy="5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38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07107-B024-EBE8-FA24-8A8345588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135088"/>
            <a:ext cx="5273040" cy="1325563"/>
          </a:xfrm>
        </p:spPr>
        <p:txBody>
          <a:bodyPr anchor="t">
            <a:normAutofit/>
          </a:bodyPr>
          <a:lstStyle/>
          <a:p>
            <a:r>
              <a:rPr lang="en-US" sz="2400" i="1" dirty="0"/>
              <a:t>1-2 YEAR END-TO-END WORKFLOW FOR A 30-YEAR CAMPAIGN CASE STUDY MODULE CAMPAIGN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9A7B09-BB16-DEB5-8C8E-E435D06F8113}"/>
              </a:ext>
            </a:extLst>
          </p:cNvPr>
          <p:cNvSpPr/>
          <p:nvPr/>
        </p:nvSpPr>
        <p:spPr>
          <a:xfrm>
            <a:off x="289560" y="880325"/>
            <a:ext cx="5151120" cy="5125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/>
              <a:t>GLOBE SCIENCE ACTIVITIES</a:t>
            </a:r>
          </a:p>
          <a:p>
            <a:pPr marL="317500" indent="-317500"/>
            <a:endParaRPr lang="en-US" sz="20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9C105FF-2798-65F7-D19C-45914F272838}"/>
              </a:ext>
            </a:extLst>
          </p:cNvPr>
          <p:cNvSpPr/>
          <p:nvPr/>
        </p:nvSpPr>
        <p:spPr>
          <a:xfrm>
            <a:off x="2179320" y="2475740"/>
            <a:ext cx="3368040" cy="8077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00" indent="-317500"/>
            <a:r>
              <a:rPr lang="en-US" sz="2000" dirty="0"/>
              <a:t>2. RETROSPECTIVE DATA INTEGRATION  (in situ)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2B4827B-DEE0-CF6A-EA31-DD37D5C272D2}"/>
              </a:ext>
            </a:extLst>
          </p:cNvPr>
          <p:cNvSpPr/>
          <p:nvPr/>
        </p:nvSpPr>
        <p:spPr>
          <a:xfrm>
            <a:off x="2225040" y="4505603"/>
            <a:ext cx="3368040" cy="80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00" indent="-317500"/>
            <a:r>
              <a:rPr lang="en-US" sz="2000" dirty="0"/>
              <a:t>4. A.I. &amp; DATA PROCESSING</a:t>
            </a:r>
          </a:p>
          <a:p>
            <a:pPr marL="317500" indent="-317500"/>
            <a:r>
              <a:rPr lang="en-US" sz="2000" dirty="0"/>
              <a:t>     --Gap filling &amp; integration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AD57CD-F4FA-0D5C-32BF-5FBCE65D7D6F}"/>
              </a:ext>
            </a:extLst>
          </p:cNvPr>
          <p:cNvSpPr/>
          <p:nvPr/>
        </p:nvSpPr>
        <p:spPr>
          <a:xfrm>
            <a:off x="2179320" y="3490671"/>
            <a:ext cx="3368040" cy="8077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00" indent="-317500"/>
            <a:r>
              <a:rPr lang="en-US" sz="2000" dirty="0"/>
              <a:t>3. RETROSPECTIVE DATA INTEGRATION  (RS)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7AE92D-C363-CC54-2DBB-EB60EC6946B6}"/>
              </a:ext>
            </a:extLst>
          </p:cNvPr>
          <p:cNvCxnSpPr/>
          <p:nvPr/>
        </p:nvCxnSpPr>
        <p:spPr>
          <a:xfrm>
            <a:off x="3642360" y="3283461"/>
            <a:ext cx="0" cy="20721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1C6760-59D4-6253-4D8C-A19908EFD6A7}"/>
              </a:ext>
            </a:extLst>
          </p:cNvPr>
          <p:cNvCxnSpPr/>
          <p:nvPr/>
        </p:nvCxnSpPr>
        <p:spPr>
          <a:xfrm>
            <a:off x="3657600" y="4289301"/>
            <a:ext cx="0" cy="20721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6253E89-1B76-6912-5357-3ABDD019153D}"/>
              </a:ext>
            </a:extLst>
          </p:cNvPr>
          <p:cNvSpPr/>
          <p:nvPr/>
        </p:nvSpPr>
        <p:spPr>
          <a:xfrm>
            <a:off x="2194560" y="5496203"/>
            <a:ext cx="3368040" cy="807721"/>
          </a:xfrm>
          <a:prstGeom prst="roundRect">
            <a:avLst/>
          </a:prstGeom>
          <a:solidFill>
            <a:srgbClr val="E8E0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00" indent="-317500"/>
            <a:r>
              <a:rPr lang="en-US" sz="2000" dirty="0"/>
              <a:t>5. NEW SENSORS AND PROTOCOLS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4D96F6-FAB3-29F9-1AB3-4033FDCBFB31}"/>
              </a:ext>
            </a:extLst>
          </p:cNvPr>
          <p:cNvCxnSpPr/>
          <p:nvPr/>
        </p:nvCxnSpPr>
        <p:spPr>
          <a:xfrm>
            <a:off x="3627120" y="5279901"/>
            <a:ext cx="0" cy="20721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B0EF4D-4CA5-B059-6B85-16E47530EC78}"/>
              </a:ext>
            </a:extLst>
          </p:cNvPr>
          <p:cNvSpPr/>
          <p:nvPr/>
        </p:nvSpPr>
        <p:spPr>
          <a:xfrm>
            <a:off x="7056120" y="2414780"/>
            <a:ext cx="3368040" cy="8077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00" indent="-317500"/>
            <a:r>
              <a:rPr lang="en-US" sz="2000" dirty="0"/>
              <a:t>6. NEW (in situ. RS) DATA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D3487D1-194D-6CC5-EF38-7C15B56C6F4B}"/>
              </a:ext>
            </a:extLst>
          </p:cNvPr>
          <p:cNvSpPr/>
          <p:nvPr/>
        </p:nvSpPr>
        <p:spPr>
          <a:xfrm>
            <a:off x="7101840" y="4444643"/>
            <a:ext cx="3368040" cy="80772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00" indent="-317500"/>
            <a:r>
              <a:rPr lang="en-US" sz="2000" dirty="0"/>
              <a:t>8. OUTREACH MATERIALS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59C0BE3-2B37-7148-DD4D-B381F82E6CC4}"/>
              </a:ext>
            </a:extLst>
          </p:cNvPr>
          <p:cNvSpPr/>
          <p:nvPr/>
        </p:nvSpPr>
        <p:spPr>
          <a:xfrm>
            <a:off x="7056120" y="3429711"/>
            <a:ext cx="3368040" cy="8077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00" indent="-317500"/>
            <a:r>
              <a:rPr lang="en-US" sz="2000" dirty="0"/>
              <a:t>7. SCIENTIFIC SYNTHESIS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5C44CC-7AC2-DBE3-C3AC-3B4D62F63B6E}"/>
              </a:ext>
            </a:extLst>
          </p:cNvPr>
          <p:cNvCxnSpPr/>
          <p:nvPr/>
        </p:nvCxnSpPr>
        <p:spPr>
          <a:xfrm>
            <a:off x="8519160" y="3222501"/>
            <a:ext cx="0" cy="20721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BB1CC27-F9F1-4323-0685-655D8EC990F2}"/>
              </a:ext>
            </a:extLst>
          </p:cNvPr>
          <p:cNvCxnSpPr/>
          <p:nvPr/>
        </p:nvCxnSpPr>
        <p:spPr>
          <a:xfrm>
            <a:off x="8534400" y="4228341"/>
            <a:ext cx="0" cy="20721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664B9EC-4240-DC42-997A-0DFC647A82D6}"/>
              </a:ext>
            </a:extLst>
          </p:cNvPr>
          <p:cNvSpPr/>
          <p:nvPr/>
        </p:nvSpPr>
        <p:spPr>
          <a:xfrm>
            <a:off x="7071360" y="5435243"/>
            <a:ext cx="3368040" cy="80772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00" indent="-317500"/>
            <a:r>
              <a:rPr lang="en-US" sz="2000" dirty="0"/>
              <a:t>9. SCIENCE-TO-POLICY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B89EF4-2F1A-1D90-59E3-B0BC082A330E}"/>
              </a:ext>
            </a:extLst>
          </p:cNvPr>
          <p:cNvCxnSpPr/>
          <p:nvPr/>
        </p:nvCxnSpPr>
        <p:spPr>
          <a:xfrm>
            <a:off x="8503920" y="5218941"/>
            <a:ext cx="0" cy="20721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FACAB6-D2AE-1BD4-1970-6ED0170904BA}"/>
              </a:ext>
            </a:extLst>
          </p:cNvPr>
          <p:cNvGrpSpPr/>
          <p:nvPr/>
        </p:nvGrpSpPr>
        <p:grpSpPr>
          <a:xfrm>
            <a:off x="5562600" y="2879600"/>
            <a:ext cx="1413075" cy="3035703"/>
            <a:chOff x="5562600" y="2879600"/>
            <a:chExt cx="1413075" cy="303570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F1229B9-4A14-FA56-CD38-5F22BF8C83A3}"/>
                </a:ext>
              </a:extLst>
            </p:cNvPr>
            <p:cNvCxnSpPr>
              <a:stCxn id="14" idx="3"/>
            </p:cNvCxnSpPr>
            <p:nvPr/>
          </p:nvCxnSpPr>
          <p:spPr>
            <a:xfrm flipV="1">
              <a:off x="5562600" y="5900063"/>
              <a:ext cx="7620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B201A4A-CDA3-CD9F-77E3-8849487DB9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600" y="2879600"/>
              <a:ext cx="0" cy="30357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0201097-3085-15BF-ADF0-09F100A31BF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651675" y="2575386"/>
              <a:ext cx="0" cy="6480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4DD04C9-3DC9-FCF0-C21D-298AA91ADF35}"/>
              </a:ext>
            </a:extLst>
          </p:cNvPr>
          <p:cNvSpPr/>
          <p:nvPr/>
        </p:nvSpPr>
        <p:spPr>
          <a:xfrm>
            <a:off x="2179320" y="1525342"/>
            <a:ext cx="3368040" cy="807721"/>
          </a:xfrm>
          <a:prstGeom prst="roundRect">
            <a:avLst/>
          </a:prstGeom>
          <a:solidFill>
            <a:srgbClr val="E97A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00" indent="-317500"/>
            <a:r>
              <a:rPr lang="en-US" sz="2000" dirty="0"/>
              <a:t>1. THEMATIC CURRICULAR MATERIALS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34D1C3-2EE7-55E3-956D-55E15B35AE49}"/>
              </a:ext>
            </a:extLst>
          </p:cNvPr>
          <p:cNvCxnSpPr/>
          <p:nvPr/>
        </p:nvCxnSpPr>
        <p:spPr>
          <a:xfrm>
            <a:off x="3627120" y="2308101"/>
            <a:ext cx="0" cy="20721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2D784D-312B-6990-89F6-8013834A77B5}"/>
              </a:ext>
            </a:extLst>
          </p:cNvPr>
          <p:cNvCxnSpPr>
            <a:cxnSpLocks/>
          </p:cNvCxnSpPr>
          <p:nvPr/>
        </p:nvCxnSpPr>
        <p:spPr>
          <a:xfrm rot="16200000" flipV="1">
            <a:off x="4978560" y="3035344"/>
            <a:ext cx="0" cy="709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F1314AD-B44B-DC5E-A6CB-297908A2D206}"/>
              </a:ext>
            </a:extLst>
          </p:cNvPr>
          <p:cNvCxnSpPr>
            <a:cxnSpLocks/>
          </p:cNvCxnSpPr>
          <p:nvPr/>
        </p:nvCxnSpPr>
        <p:spPr>
          <a:xfrm flipH="1" flipV="1">
            <a:off x="1432560" y="1965960"/>
            <a:ext cx="15240" cy="45741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D5765FA-68D7-4E0C-6F63-43DD36AA8DEA}"/>
              </a:ext>
            </a:extLst>
          </p:cNvPr>
          <p:cNvCxnSpPr/>
          <p:nvPr/>
        </p:nvCxnSpPr>
        <p:spPr>
          <a:xfrm>
            <a:off x="8503920" y="6224781"/>
            <a:ext cx="0" cy="36000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BC08E3D-C3C5-2E2F-01F0-7AAA3A94BA2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59635" y="1630506"/>
            <a:ext cx="0" cy="64800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BA1C238-FF5A-A08F-A941-F46675C18742}"/>
              </a:ext>
            </a:extLst>
          </p:cNvPr>
          <p:cNvSpPr txBox="1"/>
          <p:nvPr/>
        </p:nvSpPr>
        <p:spPr>
          <a:xfrm>
            <a:off x="7718475" y="365760"/>
            <a:ext cx="3559051" cy="369332"/>
          </a:xfrm>
          <a:prstGeom prst="rect">
            <a:avLst/>
          </a:prstGeom>
          <a:solidFill>
            <a:srgbClr val="E97A6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Senior Staff , Community Advisors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F7AF19-FE2E-5F4A-2B2C-EB47CBEFB469}"/>
              </a:ext>
            </a:extLst>
          </p:cNvPr>
          <p:cNvSpPr txBox="1"/>
          <p:nvPr/>
        </p:nvSpPr>
        <p:spPr>
          <a:xfrm>
            <a:off x="7718475" y="670560"/>
            <a:ext cx="387894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Student Data Management &amp; Literacy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7D7B26-ECA5-5BFB-913D-82B37D93EE7F}"/>
              </a:ext>
            </a:extLst>
          </p:cNvPr>
          <p:cNvSpPr txBox="1"/>
          <p:nvPr/>
        </p:nvSpPr>
        <p:spPr>
          <a:xfrm>
            <a:off x="7718475" y="975360"/>
            <a:ext cx="366215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Student Data Analytics &amp; Synthesis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0177AD-691E-CA7A-38BC-09A56A1D3CDF}"/>
              </a:ext>
            </a:extLst>
          </p:cNvPr>
          <p:cNvSpPr txBox="1"/>
          <p:nvPr/>
        </p:nvSpPr>
        <p:spPr>
          <a:xfrm>
            <a:off x="7718475" y="1295400"/>
            <a:ext cx="4159408" cy="369332"/>
          </a:xfrm>
          <a:prstGeom prst="rect">
            <a:avLst/>
          </a:prstGeom>
          <a:solidFill>
            <a:srgbClr val="E8E067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Student Sensor Development/Test Team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CD3C28E-C8A5-77EA-C681-029E940D12CC}"/>
              </a:ext>
            </a:extLst>
          </p:cNvPr>
          <p:cNvSpPr txBox="1"/>
          <p:nvPr/>
        </p:nvSpPr>
        <p:spPr>
          <a:xfrm>
            <a:off x="7711442" y="1674431"/>
            <a:ext cx="33068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Junior Policy Ambassador Team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97434A-FDB1-3AE0-3001-EEFACEB36869}"/>
              </a:ext>
            </a:extLst>
          </p:cNvPr>
          <p:cNvSpPr txBox="1"/>
          <p:nvPr/>
        </p:nvSpPr>
        <p:spPr>
          <a:xfrm>
            <a:off x="6228778" y="963880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TEAMS</a:t>
            </a:r>
            <a:endParaRPr lang="en-US" b="1" dirty="0"/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221F60AE-24E5-5EB6-24E7-66E06FC666C7}"/>
              </a:ext>
            </a:extLst>
          </p:cNvPr>
          <p:cNvSpPr/>
          <p:nvPr/>
        </p:nvSpPr>
        <p:spPr>
          <a:xfrm>
            <a:off x="7398579" y="365760"/>
            <a:ext cx="197976" cy="167800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BA3DC-385A-C01B-25D6-507995C8A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13" y="6430835"/>
            <a:ext cx="2052381" cy="29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37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520050-2B55-DF46-BB6E-17C7A0A5A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63" y="449571"/>
            <a:ext cx="3581676" cy="2163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15D8FC-6B65-FA46-941B-BCF8AEB45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577" y="177158"/>
            <a:ext cx="2639298" cy="350901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B40F3C2-7A09-9C4A-8045-46F8459DD3B5}"/>
              </a:ext>
            </a:extLst>
          </p:cNvPr>
          <p:cNvGrpSpPr/>
          <p:nvPr/>
        </p:nvGrpSpPr>
        <p:grpSpPr>
          <a:xfrm>
            <a:off x="6646664" y="2276212"/>
            <a:ext cx="2692364" cy="1885445"/>
            <a:chOff x="3389712" y="1371600"/>
            <a:chExt cx="3863258" cy="32207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0A2388-691C-3D43-BCED-BD0AB6B54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9712" y="1371600"/>
              <a:ext cx="3863258" cy="32207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369583-E0F2-A940-8977-1ABA9AB92F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79520" y="1394459"/>
              <a:ext cx="213291" cy="252000"/>
            </a:xfrm>
            <a:prstGeom prst="ellipse">
              <a:avLst/>
            </a:prstGeom>
            <a:solidFill>
              <a:srgbClr val="EDE9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1A2393-BF72-2547-903B-869199DF7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299" y="2613302"/>
            <a:ext cx="2259351" cy="2600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873BF1-F267-D64E-AF39-868061CE7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954" y="3926482"/>
            <a:ext cx="3396098" cy="2219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2F27D5-F808-7E4A-90CA-634B0E906B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330" y="4702827"/>
            <a:ext cx="3863259" cy="1885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EBC8CC-4513-204F-847E-8CDFFE5AC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0361" y="269729"/>
            <a:ext cx="1767675" cy="2405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AC37DB-0AD2-7A49-B8E4-55BE1A41AD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045" y="4279234"/>
            <a:ext cx="2692364" cy="1514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938DCE-5C7D-D24E-9F4D-0625A3C189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1129" y="5124732"/>
            <a:ext cx="2106039" cy="15144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C311B3B-B21A-484E-8B4B-D2DD2E40179A}"/>
              </a:ext>
            </a:extLst>
          </p:cNvPr>
          <p:cNvSpPr txBox="1"/>
          <p:nvPr/>
        </p:nvSpPr>
        <p:spPr>
          <a:xfrm>
            <a:off x="239045" y="363276"/>
            <a:ext cx="2485680" cy="13849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THE FIRST</a:t>
            </a:r>
          </a:p>
          <a:p>
            <a:r>
              <a:rPr lang="en-US" sz="2800" b="1" dirty="0"/>
              <a:t>EARTH DAYS</a:t>
            </a:r>
          </a:p>
          <a:p>
            <a:r>
              <a:rPr lang="en-US" sz="2800" i="1" dirty="0"/>
              <a:t>(1970s)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55784-BDE9-4D40-BB87-7F78C303D9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072" y="2816990"/>
            <a:ext cx="1316150" cy="219358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5681BD7-033F-F547-805D-ECF47B298149}"/>
              </a:ext>
            </a:extLst>
          </p:cNvPr>
          <p:cNvSpPr/>
          <p:nvPr/>
        </p:nvSpPr>
        <p:spPr>
          <a:xfrm>
            <a:off x="60960" y="105097"/>
            <a:ext cx="12110464" cy="66614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F7A779-AAD4-0E41-A88B-84D7F204D7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8609" y="671304"/>
            <a:ext cx="1355239" cy="13226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85D439-778D-BA4A-963E-E6653B1ADC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652" y="2381936"/>
            <a:ext cx="2556996" cy="15051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 descr="CV.jpg">
            <a:extLst>
              <a:ext uri="{FF2B5EF4-FFF2-40B4-BE49-F238E27FC236}">
                <a16:creationId xmlns:a16="http://schemas.microsoft.com/office/drawing/2014/main" id="{CB673F58-5639-B714-8CA5-142CB316FA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r="62875" b="21452"/>
          <a:stretch>
            <a:fillRect/>
          </a:stretch>
        </p:blipFill>
        <p:spPr bwMode="auto">
          <a:xfrm>
            <a:off x="286843" y="2006450"/>
            <a:ext cx="2322830" cy="32819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6EBFB6-9D83-6F23-8079-8FD0C2973B9A}"/>
              </a:ext>
            </a:extLst>
          </p:cNvPr>
          <p:cNvSpPr txBox="1"/>
          <p:nvPr/>
        </p:nvSpPr>
        <p:spPr>
          <a:xfrm>
            <a:off x="219808" y="163302"/>
            <a:ext cx="11972191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THEN CAME TRAINING IN </a:t>
            </a:r>
          </a:p>
          <a:p>
            <a:r>
              <a:rPr lang="en-US" sz="2800" dirty="0"/>
              <a:t>   -PRE-ENGINEERING, GEOLOGY, ECOLOGY AND SYSTEMATICS   </a:t>
            </a:r>
          </a:p>
          <a:p>
            <a:r>
              <a:rPr lang="en-US" sz="2800" dirty="0"/>
              <a:t>   -CIVIL AND ENVIRONMENTAL SYSTEMS ENGINEERING</a:t>
            </a:r>
          </a:p>
          <a:p>
            <a:r>
              <a:rPr lang="en-US" sz="280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7DDE4B-C054-59D4-8C7F-6AB39E0F1319}"/>
              </a:ext>
            </a:extLst>
          </p:cNvPr>
          <p:cNvGrpSpPr/>
          <p:nvPr/>
        </p:nvGrpSpPr>
        <p:grpSpPr>
          <a:xfrm>
            <a:off x="180883" y="1495647"/>
            <a:ext cx="11914988" cy="5262979"/>
            <a:chOff x="180883" y="1495647"/>
            <a:chExt cx="11914988" cy="526297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A9F264-3D24-989B-B9CA-25B35616D13A}"/>
                </a:ext>
              </a:extLst>
            </p:cNvPr>
            <p:cNvSpPr/>
            <p:nvPr/>
          </p:nvSpPr>
          <p:spPr>
            <a:xfrm>
              <a:off x="180883" y="5288364"/>
              <a:ext cx="8106456" cy="1406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6E934A-A012-761F-FF8E-B32CDFA3EFB3}"/>
                </a:ext>
              </a:extLst>
            </p:cNvPr>
            <p:cNvSpPr txBox="1"/>
            <p:nvPr/>
          </p:nvSpPr>
          <p:spPr>
            <a:xfrm>
              <a:off x="2689556" y="1495647"/>
              <a:ext cx="9406315" cy="52629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THEN ......</a:t>
              </a:r>
            </a:p>
            <a:p>
              <a:r>
                <a:rPr lang="en-US" sz="2800" dirty="0"/>
                <a:t>   -EARLY WORK IN EARTH SYSTEMS ANALYSIS ON </a:t>
              </a:r>
            </a:p>
            <a:p>
              <a:r>
                <a:rPr lang="en-US" sz="2800" dirty="0"/>
                <a:t>     CARBON, NITROGEN, WATER, ENERGY AT UNH/MBL</a:t>
              </a:r>
            </a:p>
            <a:p>
              <a:r>
                <a:rPr lang="en-US" sz="2800" dirty="0"/>
                <a:t>   -SWEPT INTO MACRO-SCALE WORK AND ADOPTED GLOBAL</a:t>
              </a:r>
            </a:p>
            <a:p>
              <a:r>
                <a:rPr lang="en-US" sz="2800" dirty="0"/>
                <a:t>     HYDROLOGIC CYCLE AS A WATER RESOURCE QUESTION</a:t>
              </a:r>
            </a:p>
            <a:p>
              <a:r>
                <a:rPr lang="en-US" sz="2800" dirty="0"/>
                <a:t>   -DIAGNOSIS OF HUMAN WATER CYCLE MODIFICATION</a:t>
              </a:r>
            </a:p>
            <a:p>
              <a:r>
                <a:rPr lang="en-US" sz="2800" dirty="0"/>
                <a:t>THEN...</a:t>
              </a:r>
            </a:p>
            <a:p>
              <a:r>
                <a:rPr lang="en-US" sz="2800" dirty="0"/>
                <a:t>  -ARGUED FOR FULLY GLOBAL SCALE ANALYSIS OF BIOGEO-   </a:t>
              </a:r>
            </a:p>
            <a:p>
              <a:r>
                <a:rPr lang="en-US" sz="2800" dirty="0"/>
                <a:t>    PHYSICAL AND HUMAN DIMENSIONS OF WATER SECURITY    </a:t>
              </a:r>
            </a:p>
            <a:p>
              <a:r>
                <a:rPr lang="en-US" sz="2800" dirty="0"/>
                <a:t>   -MORE RECENTLY FOCUSING ON THE NEED FOR THE</a:t>
              </a:r>
            </a:p>
            <a:p>
              <a:r>
                <a:rPr lang="en-US" sz="2800" dirty="0"/>
                <a:t>    INTERPLAY BETWEEEN GRAY &amp; GREEN INFRASTRUCTURE</a:t>
              </a:r>
            </a:p>
            <a:p>
              <a:r>
                <a:rPr lang="en-US" sz="2800" dirty="0"/>
                <a:t>   -INTERDISCIPLINARY EDUCATION AND TRAINING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59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3D17F3-C23E-5BFC-7C42-504329E4237C}"/>
              </a:ext>
            </a:extLst>
          </p:cNvPr>
          <p:cNvSpPr txBox="1"/>
          <p:nvPr/>
        </p:nvSpPr>
        <p:spPr>
          <a:xfrm>
            <a:off x="3788229" y="421252"/>
            <a:ext cx="41593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D4B83-04B0-F066-62C2-9CE03B4C9FD5}"/>
              </a:ext>
            </a:extLst>
          </p:cNvPr>
          <p:cNvSpPr txBox="1"/>
          <p:nvPr/>
        </p:nvSpPr>
        <p:spPr>
          <a:xfrm>
            <a:off x="772885" y="1628507"/>
            <a:ext cx="11046294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...from the </a:t>
            </a:r>
            <a:r>
              <a:rPr lang="en-US" sz="2400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Science, Training, Education, and Public Engagement (</a:t>
            </a:r>
            <a:r>
              <a:rPr lang="en-US" sz="2400" b="1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STEPE</a:t>
            </a:r>
            <a:r>
              <a:rPr lang="en-US" sz="2400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) Team</a:t>
            </a:r>
          </a:p>
          <a:p>
            <a:endParaRPr lang="en-US" sz="2400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pPr indent="311150"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Rebecca Boger, Director</a:t>
            </a:r>
          </a:p>
          <a:p>
            <a:pPr indent="311150" algn="l"/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Russanne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Low, Deputy 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DirectorGillian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Bayne, Lead Educator</a:t>
            </a:r>
          </a:p>
          <a:p>
            <a:pPr indent="311150"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Alison Mote, Education Specialist</a:t>
            </a:r>
          </a:p>
          <a:p>
            <a:pPr indent="311150"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Grace Crain-Wright, Science Education Specialist</a:t>
            </a:r>
          </a:p>
          <a:p>
            <a:pPr indent="311150"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Lucy Robins, CUNY Graduate Fellow</a:t>
            </a:r>
          </a:p>
          <a:p>
            <a:pPr indent="311150"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Dinorah Hudson, CUNY Graduate Fellow</a:t>
            </a:r>
          </a:p>
          <a:p>
            <a:pPr indent="311150"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Andrew Clark: Data/Technology Specialist</a:t>
            </a:r>
          </a:p>
          <a:p>
            <a:pPr indent="311150" algn="l"/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Guljemal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Toshieva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Project Manager</a:t>
            </a:r>
          </a:p>
          <a:p>
            <a:pPr indent="311150" algn="l"/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Larisa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Schelkin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UN Lead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59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18C7BB-C75D-98E6-BE08-B5EA0813FA3F}"/>
              </a:ext>
            </a:extLst>
          </p:cNvPr>
          <p:cNvSpPr txBox="1"/>
          <p:nvPr/>
        </p:nvSpPr>
        <p:spPr>
          <a:xfrm>
            <a:off x="440871" y="281984"/>
            <a:ext cx="11310257" cy="629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SOME SUGGESTED  READINGS</a:t>
            </a:r>
            <a:endParaRPr lang="en-US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Vörösmarty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C., P. E. Campana, G. </a:t>
            </a:r>
            <a:r>
              <a:rPr lang="en-US" sz="1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Jewitt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R. Lawford, R., and D. </a:t>
            </a:r>
            <a:r>
              <a:rPr lang="en-US" sz="1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Wuebbles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(2024). Food-energy-water systems: achieving climate resilience and sustainable development in the 21st century. </a:t>
            </a:r>
            <a:r>
              <a:rPr lang="en-US" sz="13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Frontiers in Environmental Science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  <a:r>
              <a:rPr lang="en-US" sz="13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1334892.</a:t>
            </a:r>
            <a:endParaRPr lang="en-US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Green, P., C.J. </a:t>
            </a:r>
            <a:r>
              <a:rPr lang="en-US" sz="1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Vörösmarty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D.A A. Koehler, C. Brown, W. Rex, V. Rodriguez Osuna, and Z. Tessler (2024) Mapping a sustainable water future: Private sector opportunities for global water security and resilience. 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Global Environmental Change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88 (2024): 102906.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C. J., J. M. Melillo, D. J.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Wuebbles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 K. Jain, A. W. Ando, M. Chen, S.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Tuler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R. Smith, D.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Kicklighter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F.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Corsi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B. Fekete, A.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Miara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H. H. Bokhari, J. Chang, T.-S. Lin, N. Maxfield, S. Sanyal. J. Zhang, and D. Vignoles (2023a) The C-FEWS framework: supporting studies of climate-induced extremes on food, energy, and water systems at the regional scale. 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Frontiers in Environmental Science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11,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1069613,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10.3389/fens.2023.1069613.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endParaRPr lang="en-US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C. J., J. M. Melillo, D. J.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Wuebbles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 K. Jain, A. W. Ando, M. Chen, S.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Tuler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R. Smith, D.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Kicklighter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F.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Corsi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B. Fekete, A.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Miara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H. H. Bokhari, J. Chang, T.-S. Lin, N. Maxfield, S. Sanyal. and J. Zhang (2023b) Applying the framework: to study climate-induced extremes on food, energy, and water systems (C-FEWS): the role of engineered and natural infrastructures, technology, and environmental management in the United States Northeast and Midwest. 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Frontiers in Environmental Science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11,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1070144,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10.3389/fens.2023.1070144.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Bokhari, H. B., et. al (2023) Simulating basin-scale linkages of the food-energy-water nexus with reduced complexity modeling.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Frontiers in Environmental Science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11,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10.3389/fenvs.2023.1077181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Chang, J.W., A. W. Ando, M. Chen (2023). Valuing changes in the portfolio of service flows from climate-induced extremes on a linked food, energy, water system (C-FEWS).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Frontiers in Environmental Science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11,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1069483,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10.3389/fenvs.2023.1069483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Kicklighter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D. W., T.-S. Lin, J. Zhang, M. Chen, C. J.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 K. Jain, and J. M. Melillo (2023) Influence of forest infrastructure on the responses of ecosystem services to climate extremes in the Midwest and Northeast United States from 1980 to 2019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Frontiers in Environmental Science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11,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1069451,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10.3389/fenvs.2023.1069451.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Lin, S., Kheshgi, H. S., Song, Y.,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C. J., &amp; Jain, A. K. (2023). Which crop has the highest bioethanol yield in the United States?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Frontiers in Energy Research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11.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10.3389/fenrg.2023.1070186</a:t>
            </a: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43373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18C7BB-C75D-98E6-BE08-B5EA0813FA3F}"/>
              </a:ext>
            </a:extLst>
          </p:cNvPr>
          <p:cNvSpPr txBox="1"/>
          <p:nvPr/>
        </p:nvSpPr>
        <p:spPr>
          <a:xfrm>
            <a:off x="440871" y="311289"/>
            <a:ext cx="1131025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Maxfield, N. E., Smith, R. A., Chang, J., Ando, A., Lin, T-S., Vorosmarty, C. J., and Shih, J-S. (2023). “Riverine Nitrogen Flux and its response to management, climate, and other environmental factors in Northeast and Midwest United States.”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Frontiers in Environmental Science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11:1070625.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10.3389/fenvs.2023.1070625</a:t>
            </a:r>
            <a:endParaRPr lang="en-US" sz="1300" dirty="0">
              <a:effectLst/>
              <a:latin typeface="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Tuler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S.P., T.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Webler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R. Hansen, C.J.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J.M. Melillo, D.J.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Wuebbles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(2023). Prospects and challenges of regional modeling frameworks to inform planning for food, energy, and water systems: Views of modelers and stakeholders.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Frontiers in Environmental Science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11, 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1067559,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10.3389/fenvs.2023.1067559</a:t>
            </a:r>
            <a:endParaRPr lang="en-US" sz="1300" dirty="0">
              <a:effectLst/>
              <a:latin typeface="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Armstrong McKay, D.I., </a:t>
            </a:r>
            <a:r>
              <a:rPr lang="en-US" sz="1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Staal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A., Abrams, J.F., Winkelmann, R., </a:t>
            </a:r>
            <a:r>
              <a:rPr lang="en-US" sz="1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Sakschewski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B., </a:t>
            </a:r>
            <a:r>
              <a:rPr lang="en-US" sz="1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Loriani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S., Fetzer, I., Cornell, S.E., </a:t>
            </a:r>
            <a:r>
              <a:rPr lang="en-US" sz="1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Rockström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J., and </a:t>
            </a:r>
            <a:r>
              <a:rPr lang="en-US" sz="1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Lenton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T.M. (2022). Exceeding 1.5°C global warming could trigger multiple climate tipping points. Science 377. </a:t>
            </a:r>
            <a:r>
              <a:rPr lang="en-US" sz="13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10.1126/science.abn7950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C.J., V. Rodriguez Osuna, A.D.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Cak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Bhaduri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S.E. Bunn, F.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Corsi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J.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Gastelumendi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P. Green, I. Harrison, R. Lawford, P.J.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Marcotullio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M. McClain, R. McDonald, P. McIntyre, M. Palmer, R.D. Robarts, A.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Szöllosi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-Nagy, Z. Tessler, and S.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Uhlenbrook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(2018). Ecosystem-based water security and the Sustainable Development Goals (SDGs).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Ecohydrology &amp; </a:t>
            </a:r>
            <a:r>
              <a:rPr lang="en-US" sz="13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Hydrogiology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18(4): 317-333.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C.J., B. Stewart-</a:t>
            </a:r>
            <a:r>
              <a:rPr lang="en-US" sz="13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Koster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P.A. Green, E.L. Boone, M. </a:t>
            </a:r>
            <a:r>
              <a:rPr lang="en-US" sz="13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Flörke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3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Günther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Fischer, D.A. </a:t>
            </a:r>
            <a:r>
              <a:rPr lang="en-US" sz="13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Wiberg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S.E. Bunn, A. </a:t>
            </a:r>
            <a:r>
              <a:rPr lang="en-US" sz="13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Bhaduri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P.B. McIntyre, </a:t>
            </a:r>
            <a:r>
              <a:rPr lang="en-US" sz="13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C.Sadoff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H. Liu, and D. Stifel (2021). A green-gray path to global water security and sustainable infrastructure. </a:t>
            </a:r>
            <a:r>
              <a:rPr lang="en-US" sz="1300" i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Environmental Change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2021, 70, 102344.</a:t>
            </a:r>
            <a:endParaRPr lang="en-US" sz="13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Miara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A., S.M. Cohen, J. </a:t>
            </a:r>
            <a:r>
              <a:rPr lang="en-US" sz="13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Macknick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C.J. </a:t>
            </a:r>
            <a:r>
              <a:rPr lang="en-US" sz="13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F. </a:t>
            </a:r>
            <a:r>
              <a:rPr lang="en-US" sz="13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Corsi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Y. Sun, V.C. Tidwell, R. Newmark, and B.M. Fekete (2019). Climate-water adaptation for future US electricity infrastructure. </a:t>
            </a:r>
            <a:r>
              <a:rPr lang="en-US" sz="1300" i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Environmental Science &amp; Technology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2019, 53,</a:t>
            </a:r>
            <a:r>
              <a:rPr lang="en-US" sz="1300" i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13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14029-14040. DOI: 10.1021/acs.est.9b03037</a:t>
            </a:r>
            <a:endParaRPr lang="en-US" sz="13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C.J., V. Rodriguez Osuna, D.A. Koehler, P. Klop, J.D. Spengler, J.J.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Buonocore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A.D.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Cak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Z.D. Tessler, F.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Corsi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P.A. Green, and R. Sanchez (2018). Scientifically assess impacts of sustainable investments.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Science, 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359: 523-525. 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Miara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A., J.E.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Macknick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C.J.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V.C. Tidwell, R. Newmark, and B. Fekete. (2017). Climate and water resource change impacts and adaptation potential for US power supply.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Nature Climate Change, 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7: 793-798. 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Newbold, T., Hudson, L.N., Arnell, A.P.,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Contu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S., De Palma, A., Ferrier, S., Hill, S.L., Hoskins, A.J., Lysenko, I., Phillips, H.R. and Burton, V.J., 2016. Has land use pushed terrestrial biodiversity beyond the planetary boundary? A global assessment. 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Science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353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(6296), pp.288-291.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13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18C7BB-C75D-98E6-BE08-B5EA0813FA3F}"/>
              </a:ext>
            </a:extLst>
          </p:cNvPr>
          <p:cNvSpPr txBox="1"/>
          <p:nvPr/>
        </p:nvSpPr>
        <p:spPr>
          <a:xfrm>
            <a:off x="440871" y="661243"/>
            <a:ext cx="1131025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C.J., A.Y. Hoekstra, S.E. Bunn, D. Conway, and J. Gupta (2015). Fresh water goes global.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Science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349: 478-479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Steffen, W., Richardson, K., </a:t>
            </a:r>
            <a:r>
              <a:rPr lang="en-US" sz="13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Rockstrom</a:t>
            </a:r>
            <a:r>
              <a:rPr lang="en-US" sz="13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J., Cornell, S.E., Fetzer, I., Bennett, E.M., Biggs, R., Carpenter, S.R., de Vries, W., de Wit, C.A., et al. (2015). Planetary boundaries: Guiding human development on a changing planet. Science 347. 10.1126/science.1259855.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Watson, J.E., Dudley, N.,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Segan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D.B. and Hockings, M. (2014). The performance and potential of protected areas. 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Nature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515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(7525), pp.67-73.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Vörösmarty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C.J., P.B. McIntyre, M.O. Gessner, D. Dudgeon, A.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Prusevich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P. Green, S. Glidden, S.E. Bunn, C.A. Sullivan, C. Reidy </a:t>
            </a:r>
            <a:r>
              <a:rPr lang="en-US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Liermann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and P.M. Davies (2010). Global threats to human water security and river biodiversity. </a:t>
            </a:r>
            <a:r>
              <a:rPr lang="en-US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Nature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467: 555-561.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indent="-228600" algn="just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339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E9687E6-6BE8-E74B-A4CF-14D015F0CCD0}"/>
              </a:ext>
            </a:extLst>
          </p:cNvPr>
          <p:cNvSpPr txBox="1"/>
          <p:nvPr/>
        </p:nvSpPr>
        <p:spPr>
          <a:xfrm>
            <a:off x="158045" y="135313"/>
            <a:ext cx="1185333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800" dirty="0">
              <a:latin typeface="+mj-lt"/>
            </a:endParaRPr>
          </a:p>
          <a:p>
            <a:r>
              <a:rPr lang="en-US" sz="4000" dirty="0">
                <a:latin typeface="+mj-lt"/>
              </a:rPr>
              <a:t>NOTION OF CHANGE &amp; HUMAN RESPONSE </a:t>
            </a:r>
          </a:p>
          <a:p>
            <a:r>
              <a:rPr lang="en-US" sz="4000" dirty="0">
                <a:latin typeface="+mj-lt"/>
              </a:rPr>
              <a:t>     </a:t>
            </a:r>
          </a:p>
          <a:p>
            <a:pPr marL="534988" indent="-303213"/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6624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bar chart, histogram&#10;&#10;Description automatically generated">
            <a:extLst>
              <a:ext uri="{FF2B5EF4-FFF2-40B4-BE49-F238E27FC236}">
                <a16:creationId xmlns:a16="http://schemas.microsoft.com/office/drawing/2014/main" id="{49D08A08-C40C-A65E-BC5F-077EBFE27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" y="1518092"/>
            <a:ext cx="5117658" cy="3657600"/>
          </a:xfrm>
          <a:prstGeom prst="rect">
            <a:avLst/>
          </a:prstGeom>
        </p:spPr>
      </p:pic>
      <p:pic>
        <p:nvPicPr>
          <p:cNvPr id="13" name="Picture 12" descr="Chart, bar chart, histogram&#10;&#10;Description automatically generated">
            <a:extLst>
              <a:ext uri="{FF2B5EF4-FFF2-40B4-BE49-F238E27FC236}">
                <a16:creationId xmlns:a16="http://schemas.microsoft.com/office/drawing/2014/main" id="{BACF0E73-BD6A-7C87-4EED-A2AE8F057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40" y="1551545"/>
            <a:ext cx="4993952" cy="3657600"/>
          </a:xfrm>
          <a:prstGeom prst="rect">
            <a:avLst/>
          </a:prstGeom>
        </p:spPr>
      </p:pic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55F1F199-F2B6-91EB-F9F8-86AA3E11C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75" y="4056041"/>
            <a:ext cx="1667256" cy="16946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5AC63F-C54B-4F63-11EE-4E65CBC22A51}"/>
              </a:ext>
            </a:extLst>
          </p:cNvPr>
          <p:cNvSpPr txBox="1"/>
          <p:nvPr/>
        </p:nvSpPr>
        <p:spPr>
          <a:xfrm>
            <a:off x="157300" y="124828"/>
            <a:ext cx="11849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Land Cover History of CFEWS Study Regions –1700-2019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E0501-B3D8-5AAE-05A6-C6093BA32901}"/>
              </a:ext>
            </a:extLst>
          </p:cNvPr>
          <p:cNvSpPr txBox="1"/>
          <p:nvPr/>
        </p:nvSpPr>
        <p:spPr>
          <a:xfrm>
            <a:off x="2297151" y="1216304"/>
            <a:ext cx="99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Midwest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36FAC2-7AAD-37E1-9981-F6DCAD996393}"/>
              </a:ext>
            </a:extLst>
          </p:cNvPr>
          <p:cNvSpPr txBox="1"/>
          <p:nvPr/>
        </p:nvSpPr>
        <p:spPr>
          <a:xfrm>
            <a:off x="9332515" y="1216304"/>
            <a:ext cx="112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Northeast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BE8676-22B9-1EF6-0A85-1392A01B6846}"/>
              </a:ext>
            </a:extLst>
          </p:cNvPr>
          <p:cNvSpPr txBox="1"/>
          <p:nvPr/>
        </p:nvSpPr>
        <p:spPr>
          <a:xfrm>
            <a:off x="503695" y="5866421"/>
            <a:ext cx="7252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population distribution today- 33% Urban, 53% Suburban, 14% Rural.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Suburban % is projected to grow dramatically by 2050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Long-time horizon legacy effects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60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08C72-DBAB-32FE-3182-C8A62117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005" y="8500664"/>
            <a:ext cx="317014" cy="249044"/>
          </a:xfrm>
        </p:spPr>
        <p:txBody>
          <a:bodyPr/>
          <a:lstStyle/>
          <a:p>
            <a:fld id="{C136B7D2-B98C-44FD-8D04-7EC62A56497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F9FF6-A711-7886-5A63-4EAFF299E774}"/>
              </a:ext>
            </a:extLst>
          </p:cNvPr>
          <p:cNvSpPr/>
          <p:nvPr/>
        </p:nvSpPr>
        <p:spPr>
          <a:xfrm>
            <a:off x="349493" y="4869858"/>
            <a:ext cx="11842507" cy="9017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B86A8-0191-F2BC-45FE-9D23BFB516C9}"/>
              </a:ext>
            </a:extLst>
          </p:cNvPr>
          <p:cNvSpPr txBox="1"/>
          <p:nvPr/>
        </p:nvSpPr>
        <p:spPr>
          <a:xfrm>
            <a:off x="217721" y="412962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Klara </a:t>
            </a:r>
          </a:p>
          <a:p>
            <a:r>
              <a:rPr lang="en-US" dirty="0"/>
              <a:t>   </a:t>
            </a:r>
            <a:r>
              <a:rPr lang="en-US" dirty="0" err="1"/>
              <a:t>Csekö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81DD79-5119-C51A-5798-E01CD15891B7}"/>
              </a:ext>
            </a:extLst>
          </p:cNvPr>
          <p:cNvCxnSpPr/>
          <p:nvPr/>
        </p:nvCxnSpPr>
        <p:spPr>
          <a:xfrm>
            <a:off x="440868" y="6447379"/>
            <a:ext cx="113072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C13DE2-9267-6EF0-2479-52019404DFB3}"/>
              </a:ext>
            </a:extLst>
          </p:cNvPr>
          <p:cNvSpPr txBox="1"/>
          <p:nvPr/>
        </p:nvSpPr>
        <p:spPr>
          <a:xfrm>
            <a:off x="217721" y="5946740"/>
            <a:ext cx="11974279" cy="376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1861                        1891                       1924                                1955                   1982                    2015                    2100         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CEC7F2-071B-E333-4A9C-7596AC8E8DAA}"/>
              </a:ext>
            </a:extLst>
          </p:cNvPr>
          <p:cNvSpPr txBox="1"/>
          <p:nvPr/>
        </p:nvSpPr>
        <p:spPr>
          <a:xfrm>
            <a:off x="1839686" y="4167721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Károly</a:t>
            </a:r>
            <a:endParaRPr lang="en-US" dirty="0"/>
          </a:p>
          <a:p>
            <a:r>
              <a:rPr lang="en-US" dirty="0" err="1"/>
              <a:t>Vörösmarty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3753D1-D3D0-2D79-3C4A-DA54CF7BD2EB}"/>
              </a:ext>
            </a:extLst>
          </p:cNvPr>
          <p:cNvSpPr txBox="1"/>
          <p:nvPr/>
        </p:nvSpPr>
        <p:spPr>
          <a:xfrm>
            <a:off x="3804566" y="4156845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Charles W.</a:t>
            </a:r>
          </a:p>
          <a:p>
            <a:r>
              <a:rPr lang="en-US" dirty="0" err="1"/>
              <a:t>Vörösmarty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30A5FF-D7CA-5254-CFB9-85DD3CB3CB41}"/>
              </a:ext>
            </a:extLst>
          </p:cNvPr>
          <p:cNvSpPr txBox="1"/>
          <p:nvPr/>
        </p:nvSpPr>
        <p:spPr>
          <a:xfrm>
            <a:off x="5666028" y="4129624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Charles J.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Vörösmarty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CC2DF6-E28F-BFF4-8DF4-22BF2D6C68D9}"/>
              </a:ext>
            </a:extLst>
          </p:cNvPr>
          <p:cNvSpPr txBox="1"/>
          <p:nvPr/>
        </p:nvSpPr>
        <p:spPr>
          <a:xfrm>
            <a:off x="7218333" y="4118741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Daniel</a:t>
            </a:r>
          </a:p>
          <a:p>
            <a:r>
              <a:rPr lang="en-US" dirty="0" err="1"/>
              <a:t>Vörösmarty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1DD9A-556F-F2CB-491F-01A9EF8B11AE}"/>
              </a:ext>
            </a:extLst>
          </p:cNvPr>
          <p:cNvSpPr txBox="1"/>
          <p:nvPr/>
        </p:nvSpPr>
        <p:spPr>
          <a:xfrm>
            <a:off x="8774988" y="409152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Lucy</a:t>
            </a:r>
          </a:p>
          <a:p>
            <a:r>
              <a:rPr lang="en-US" dirty="0" err="1"/>
              <a:t>Vörösmarty</a:t>
            </a:r>
            <a:r>
              <a:rPr lang="en-US" dirty="0"/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5BCABD-DB64-3204-4F5A-F272BC296D05}"/>
              </a:ext>
            </a:extLst>
          </p:cNvPr>
          <p:cNvSpPr/>
          <p:nvPr/>
        </p:nvSpPr>
        <p:spPr>
          <a:xfrm>
            <a:off x="0" y="2936134"/>
            <a:ext cx="3110741" cy="817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19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F6A66C-81DD-A1A4-52F6-C8B0D7B8F66E}"/>
              </a:ext>
            </a:extLst>
          </p:cNvPr>
          <p:cNvSpPr/>
          <p:nvPr/>
        </p:nvSpPr>
        <p:spPr>
          <a:xfrm>
            <a:off x="3107853" y="2936134"/>
            <a:ext cx="5570242" cy="806135"/>
          </a:xfrm>
          <a:prstGeom prst="rect">
            <a:avLst/>
          </a:prstGeom>
          <a:solidFill>
            <a:srgbClr val="49B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20th Century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189C17-ABFA-56AA-3F01-975109648DF1}"/>
              </a:ext>
            </a:extLst>
          </p:cNvPr>
          <p:cNvSpPr/>
          <p:nvPr/>
        </p:nvSpPr>
        <p:spPr>
          <a:xfrm>
            <a:off x="8691553" y="2936134"/>
            <a:ext cx="2068976" cy="80523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21s Century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C3FFF-FA46-AC90-B848-47EA7A3C8BE1}"/>
              </a:ext>
            </a:extLst>
          </p:cNvPr>
          <p:cNvSpPr/>
          <p:nvPr/>
        </p:nvSpPr>
        <p:spPr>
          <a:xfrm>
            <a:off x="10760529" y="2941575"/>
            <a:ext cx="2338998" cy="80523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22nd </a:t>
            </a:r>
          </a:p>
          <a:p>
            <a:r>
              <a:rPr lang="en-US" dirty="0"/>
              <a:t>  Century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8C00869-C0FC-8FD6-4584-F7F26EDEA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74" y="4951137"/>
            <a:ext cx="810400" cy="724807"/>
          </a:xfrm>
          <a:prstGeom prst="rect">
            <a:avLst/>
          </a:prstGeom>
        </p:spPr>
      </p:pic>
      <p:sp>
        <p:nvSpPr>
          <p:cNvPr id="31" name="Left Brace 30">
            <a:extLst>
              <a:ext uri="{FF2B5EF4-FFF2-40B4-BE49-F238E27FC236}">
                <a16:creationId xmlns:a16="http://schemas.microsoft.com/office/drawing/2014/main" id="{447D7BD1-3BE7-1851-671E-270EC8E98463}"/>
              </a:ext>
            </a:extLst>
          </p:cNvPr>
          <p:cNvSpPr/>
          <p:nvPr/>
        </p:nvSpPr>
        <p:spPr>
          <a:xfrm rot="5400000">
            <a:off x="5574688" y="-3574531"/>
            <a:ext cx="1012360" cy="11726301"/>
          </a:xfrm>
          <a:prstGeom prst="leftBrace">
            <a:avLst>
              <a:gd name="adj1" fmla="val 8333"/>
              <a:gd name="adj2" fmla="val 5025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A63968-C31F-BD11-789F-EC8E36F869E4}"/>
              </a:ext>
            </a:extLst>
          </p:cNvPr>
          <p:cNvSpPr txBox="1"/>
          <p:nvPr/>
        </p:nvSpPr>
        <p:spPr>
          <a:xfrm>
            <a:off x="194871" y="151224"/>
            <a:ext cx="114075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Conveying the Concept of Time and Legacy</a:t>
            </a:r>
          </a:p>
          <a:p>
            <a:pPr algn="ctr"/>
            <a:r>
              <a:rPr lang="en-US" sz="3200" i="1" dirty="0"/>
              <a:t>My Kevin Bacon Family Number = 5</a:t>
            </a:r>
          </a:p>
          <a:p>
            <a:pPr algn="ctr"/>
            <a:r>
              <a:rPr lang="en-US" sz="3200" i="1" dirty="0"/>
              <a:t>and spans four centuries (e-tool for students)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48B85A7-DB08-0D71-CD9A-90702BDD8AFF}"/>
              </a:ext>
            </a:extLst>
          </p:cNvPr>
          <p:cNvCxnSpPr>
            <a:cxnSpLocks/>
          </p:cNvCxnSpPr>
          <p:nvPr/>
        </p:nvCxnSpPr>
        <p:spPr>
          <a:xfrm>
            <a:off x="548640" y="5163310"/>
            <a:ext cx="5117388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590955-291F-2531-397D-6C396F2287DA}"/>
              </a:ext>
            </a:extLst>
          </p:cNvPr>
          <p:cNvCxnSpPr/>
          <p:nvPr/>
        </p:nvCxnSpPr>
        <p:spPr>
          <a:xfrm>
            <a:off x="2305955" y="5315710"/>
            <a:ext cx="3362400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7D8C87-01BD-D2B3-7E57-9D6B24BFFEF4}"/>
              </a:ext>
            </a:extLst>
          </p:cNvPr>
          <p:cNvCxnSpPr/>
          <p:nvPr/>
        </p:nvCxnSpPr>
        <p:spPr>
          <a:xfrm>
            <a:off x="4058576" y="5468110"/>
            <a:ext cx="1562400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3D68A1-7E79-171C-55F1-E1F85E434AB4}"/>
              </a:ext>
            </a:extLst>
          </p:cNvPr>
          <p:cNvCxnSpPr>
            <a:cxnSpLocks/>
          </p:cNvCxnSpPr>
          <p:nvPr/>
        </p:nvCxnSpPr>
        <p:spPr>
          <a:xfrm flipH="1">
            <a:off x="6894294" y="5272162"/>
            <a:ext cx="3423186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30C5DC-BECC-B5D6-05E9-0F6FEEE0C413}"/>
              </a:ext>
            </a:extLst>
          </p:cNvPr>
          <p:cNvCxnSpPr>
            <a:cxnSpLocks/>
          </p:cNvCxnSpPr>
          <p:nvPr/>
        </p:nvCxnSpPr>
        <p:spPr>
          <a:xfrm flipH="1">
            <a:off x="8941513" y="5675944"/>
            <a:ext cx="2136852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D050E1-A519-9A36-64C3-997B1ABD8886}"/>
              </a:ext>
            </a:extLst>
          </p:cNvPr>
          <p:cNvCxnSpPr>
            <a:cxnSpLocks/>
          </p:cNvCxnSpPr>
          <p:nvPr/>
        </p:nvCxnSpPr>
        <p:spPr>
          <a:xfrm>
            <a:off x="6908456" y="5483350"/>
            <a:ext cx="2647024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555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2715" y="1171075"/>
            <a:ext cx="11994059" cy="547720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89721" y="6608956"/>
            <a:ext cx="317014" cy="249044"/>
          </a:xfrm>
        </p:spPr>
        <p:txBody>
          <a:bodyPr/>
          <a:lstStyle/>
          <a:p>
            <a:fld id="{C136B7D2-B98C-44FD-8D04-7EC62A56497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44068" y="1260630"/>
            <a:ext cx="33770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/>
                <a:ea typeface="Lato" charset="0"/>
                <a:cs typeface="Arial Narrow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Arial Narrow"/>
                <a:ea typeface="Lato" charset="0"/>
                <a:cs typeface="Arial Narrow"/>
              </a:rPr>
              <a:t> Large Set of Human-Induced, Long-term Pressures on the Planet Defining a New Geological Epoch Called the Anthropocene</a:t>
            </a:r>
          </a:p>
          <a:p>
            <a:endParaRPr lang="en-US" sz="2800" dirty="0">
              <a:solidFill>
                <a:srgbClr val="000000"/>
              </a:solidFill>
              <a:latin typeface="Arial Narrow"/>
              <a:ea typeface="Lato" charset="0"/>
              <a:cs typeface="Arial Narrow"/>
            </a:endParaRPr>
          </a:p>
          <a:p>
            <a:r>
              <a:rPr lang="is-IS" sz="2800" i="1" dirty="0">
                <a:solidFill>
                  <a:srgbClr val="000000"/>
                </a:solidFill>
                <a:latin typeface="Arial Narrow"/>
                <a:ea typeface="Lato" charset="0"/>
                <a:cs typeface="Arial Narrow"/>
              </a:rPr>
              <a:t>…..these are </a:t>
            </a:r>
            <a:r>
              <a:rPr lang="is-IS" sz="2800" b="1" i="1" dirty="0">
                <a:solidFill>
                  <a:srgbClr val="000000"/>
                </a:solidFill>
                <a:latin typeface="Arial Narrow"/>
                <a:ea typeface="Lato" charset="0"/>
                <a:cs typeface="Arial Narrow"/>
              </a:rPr>
              <a:t>ALL</a:t>
            </a:r>
            <a:r>
              <a:rPr lang="is-IS" sz="2800" i="1" dirty="0">
                <a:solidFill>
                  <a:srgbClr val="000000"/>
                </a:solidFill>
                <a:latin typeface="Arial Narrow"/>
                <a:ea typeface="Lato" charset="0"/>
                <a:cs typeface="Arial Narrow"/>
              </a:rPr>
              <a:t> inter-</a:t>
            </a:r>
          </a:p>
          <a:p>
            <a:r>
              <a:rPr lang="is-IS" sz="2800" i="1" dirty="0">
                <a:solidFill>
                  <a:srgbClr val="000000"/>
                </a:solidFill>
                <a:latin typeface="Arial Narrow"/>
                <a:ea typeface="Lato" charset="0"/>
                <a:cs typeface="Arial Narrow"/>
              </a:rPr>
              <a:t>       dependent</a:t>
            </a:r>
            <a:endParaRPr lang="en-US" sz="2800" i="1" dirty="0">
              <a:solidFill>
                <a:srgbClr val="000000"/>
              </a:solidFill>
              <a:latin typeface="Arial Narrow"/>
              <a:ea typeface="Lato" charset="0"/>
              <a:cs typeface="Arial Narrow"/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Lato" charset="0"/>
                <a:cs typeface="Arial Narrow"/>
              </a:rPr>
              <a:t> </a:t>
            </a: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B5670CD5-E9B9-2A44-A85E-9B8BA15B5A3D}"/>
              </a:ext>
            </a:extLst>
          </p:cNvPr>
          <p:cNvSpPr>
            <a:spLocks/>
          </p:cNvSpPr>
          <p:nvPr/>
        </p:nvSpPr>
        <p:spPr bwMode="auto">
          <a:xfrm>
            <a:off x="1027865" y="140416"/>
            <a:ext cx="9526588" cy="4922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3850">
              <a:lnSpc>
                <a:spcPct val="120000"/>
              </a:lnSpc>
              <a:spcBef>
                <a:spcPts val="850"/>
              </a:spcBef>
              <a:defRPr/>
            </a:pPr>
            <a:r>
              <a:rPr lang="es-ES" sz="3600" b="1" dirty="0">
                <a:solidFill>
                  <a:schemeClr val="accent6"/>
                </a:solidFill>
                <a:latin typeface="Lato" charset="0"/>
                <a:cs typeface="Lato" charset="0"/>
                <a:sym typeface="Lato" charset="0"/>
              </a:rPr>
              <a:t>THE GREAT ACCELERATION</a:t>
            </a:r>
            <a:endParaRPr lang="es-ES" sz="1200" dirty="0">
              <a:solidFill>
                <a:schemeClr val="accent5"/>
              </a:solidFill>
              <a:cs typeface="Helvetica Light" charset="0"/>
            </a:endParaRPr>
          </a:p>
        </p:txBody>
      </p:sp>
      <p:pic>
        <p:nvPicPr>
          <p:cNvPr id="4" name="Picture 3" descr="A chart of different types of economic trends&#10;&#10;Description automatically generated with medium confidence">
            <a:extLst>
              <a:ext uri="{FF2B5EF4-FFF2-40B4-BE49-F238E27FC236}">
                <a16:creationId xmlns:a16="http://schemas.microsoft.com/office/drawing/2014/main" id="{22EA405D-30CC-AE81-3EDF-BC18CC6BB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928" y="1412853"/>
            <a:ext cx="3879228" cy="4392000"/>
          </a:xfrm>
          <a:prstGeom prst="rect">
            <a:avLst/>
          </a:prstGeom>
        </p:spPr>
      </p:pic>
      <p:pic>
        <p:nvPicPr>
          <p:cNvPr id="5" name="Picture 4" descr="A chart of different types of water&#10;&#10;Description automatically generated with medium confidence">
            <a:extLst>
              <a:ext uri="{FF2B5EF4-FFF2-40B4-BE49-F238E27FC236}">
                <a16:creationId xmlns:a16="http://schemas.microsoft.com/office/drawing/2014/main" id="{DDC45D64-CB5E-4573-F91D-9A6B6C313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404" y="1429175"/>
            <a:ext cx="3879230" cy="439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94733" y="1188959"/>
            <a:ext cx="14112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1750-2010</a:t>
            </a:r>
          </a:p>
        </p:txBody>
      </p:sp>
    </p:spTree>
    <p:extLst>
      <p:ext uri="{BB962C8B-B14F-4D97-AF65-F5344CB8AC3E}">
        <p14:creationId xmlns:p14="http://schemas.microsoft.com/office/powerpoint/2010/main" val="164978826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88C4AD-90E9-1CED-6A2B-09BA967B8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477" y="514350"/>
            <a:ext cx="6816783" cy="49989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4D0B15B-0725-C276-ACF9-573CC2F910ED}"/>
              </a:ext>
            </a:extLst>
          </p:cNvPr>
          <p:cNvGrpSpPr/>
          <p:nvPr/>
        </p:nvGrpSpPr>
        <p:grpSpPr>
          <a:xfrm>
            <a:off x="8065770" y="4482465"/>
            <a:ext cx="720090" cy="775335"/>
            <a:chOff x="8081010" y="4482465"/>
            <a:chExt cx="720090" cy="775335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293066-C568-A3D0-11D6-56145E35DF2F}"/>
                </a:ext>
              </a:extLst>
            </p:cNvPr>
            <p:cNvSpPr/>
            <p:nvPr/>
          </p:nvSpPr>
          <p:spPr>
            <a:xfrm>
              <a:off x="8081010" y="4960620"/>
              <a:ext cx="720090" cy="297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DEA17D-7D25-D83B-195C-7EA307523746}"/>
                </a:ext>
              </a:extLst>
            </p:cNvPr>
            <p:cNvSpPr/>
            <p:nvPr/>
          </p:nvSpPr>
          <p:spPr>
            <a:xfrm rot="16200000">
              <a:off x="8084820" y="4766310"/>
              <a:ext cx="720090" cy="152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B27ABF-5031-A362-FCDD-5415D7C26646}"/>
              </a:ext>
            </a:extLst>
          </p:cNvPr>
          <p:cNvCxnSpPr/>
          <p:nvPr/>
        </p:nvCxnSpPr>
        <p:spPr>
          <a:xfrm>
            <a:off x="8521065" y="4448175"/>
            <a:ext cx="2165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DB201F-48CB-86E9-8F94-07896FBD5F22}"/>
              </a:ext>
            </a:extLst>
          </p:cNvPr>
          <p:cNvSpPr txBox="1"/>
          <p:nvPr/>
        </p:nvSpPr>
        <p:spPr>
          <a:xfrm>
            <a:off x="2880133" y="4646533"/>
            <a:ext cx="79175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1750     1800     1850      1900     1950     2000      2050       2100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CFEEA9-E615-424C-912E-EA813CB2AFA4}"/>
              </a:ext>
            </a:extLst>
          </p:cNvPr>
          <p:cNvCxnSpPr/>
          <p:nvPr/>
        </p:nvCxnSpPr>
        <p:spPr>
          <a:xfrm>
            <a:off x="9220200" y="4458325"/>
            <a:ext cx="0" cy="19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B3A9E08-A0CA-FC27-102F-3433D7A3C9DD}"/>
              </a:ext>
            </a:extLst>
          </p:cNvPr>
          <p:cNvSpPr/>
          <p:nvPr/>
        </p:nvSpPr>
        <p:spPr>
          <a:xfrm>
            <a:off x="3230880" y="685800"/>
            <a:ext cx="684276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122B26-A8B7-E2FF-FEA9-62181BCEE9B8}"/>
              </a:ext>
            </a:extLst>
          </p:cNvPr>
          <p:cNvCxnSpPr/>
          <p:nvPr/>
        </p:nvCxnSpPr>
        <p:spPr>
          <a:xfrm>
            <a:off x="10210800" y="4443085"/>
            <a:ext cx="0" cy="19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E338B7-BF3E-3BAC-F2DC-BEE9F37E8F7F}"/>
              </a:ext>
            </a:extLst>
          </p:cNvPr>
          <p:cNvCxnSpPr/>
          <p:nvPr/>
        </p:nvCxnSpPr>
        <p:spPr>
          <a:xfrm>
            <a:off x="10226040" y="1725730"/>
            <a:ext cx="0" cy="266339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04F73A-0F31-137B-8409-B3DD7FD55C9C}"/>
              </a:ext>
            </a:extLst>
          </p:cNvPr>
          <p:cNvCxnSpPr/>
          <p:nvPr/>
        </p:nvCxnSpPr>
        <p:spPr>
          <a:xfrm>
            <a:off x="5318760" y="4145280"/>
            <a:ext cx="4896000" cy="0"/>
          </a:xfrm>
          <a:prstGeom prst="straightConnector1">
            <a:avLst/>
          </a:prstGeom>
          <a:ln w="60325">
            <a:solidFill>
              <a:srgbClr val="00B050"/>
            </a:solidFill>
            <a:headEnd type="triangl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57C22B2-2B4C-7B72-F5DA-DDA23C06EBAF}"/>
              </a:ext>
            </a:extLst>
          </p:cNvPr>
          <p:cNvSpPr txBox="1"/>
          <p:nvPr/>
        </p:nvSpPr>
        <p:spPr>
          <a:xfrm>
            <a:off x="5577839" y="5070155"/>
            <a:ext cx="14013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          Y e a r</a:t>
            </a:r>
          </a:p>
        </p:txBody>
      </p:sp>
    </p:spTree>
    <p:extLst>
      <p:ext uri="{BB962C8B-B14F-4D97-AF65-F5344CB8AC3E}">
        <p14:creationId xmlns:p14="http://schemas.microsoft.com/office/powerpoint/2010/main" val="331895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E9687E6-6BE8-E74B-A4CF-14D015F0CCD0}"/>
              </a:ext>
            </a:extLst>
          </p:cNvPr>
          <p:cNvSpPr txBox="1"/>
          <p:nvPr/>
        </p:nvSpPr>
        <p:spPr>
          <a:xfrm>
            <a:off x="158045" y="135313"/>
            <a:ext cx="11853334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800" dirty="0">
              <a:latin typeface="+mj-lt"/>
            </a:endParaRPr>
          </a:p>
          <a:p>
            <a:r>
              <a:rPr lang="en-US" sz="4000" dirty="0">
                <a:latin typeface="+mj-lt"/>
              </a:rPr>
              <a:t>NOTION OF HUMAN RESPONSE TO CHANGE </a:t>
            </a:r>
          </a:p>
          <a:p>
            <a:r>
              <a:rPr lang="en-US" sz="4000" dirty="0">
                <a:latin typeface="+mj-lt"/>
              </a:rPr>
              <a:t>     (sometimes present, often not)</a:t>
            </a:r>
          </a:p>
          <a:p>
            <a:endParaRPr lang="en-US" sz="4000" dirty="0">
              <a:latin typeface="+mj-lt"/>
            </a:endParaRPr>
          </a:p>
          <a:p>
            <a:pPr marL="534988" indent="-303213"/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4978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11272</TotalTime>
  <Words>2961</Words>
  <Application>Microsoft Macintosh PowerPoint</Application>
  <PresentationFormat>Widescreen</PresentationFormat>
  <Paragraphs>295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AdvOT1ef757c0</vt:lpstr>
      <vt:lpstr>Arial</vt:lpstr>
      <vt:lpstr>Arial </vt:lpstr>
      <vt:lpstr>Arial Narrow</vt:lpstr>
      <vt:lpstr>Calibri</vt:lpstr>
      <vt:lpstr>Calibri Light</vt:lpstr>
      <vt:lpstr>Helvetica Light</vt:lpstr>
      <vt:lpstr>Lato</vt:lpstr>
      <vt:lpstr>Lato Semibold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NASA Earth to Action</vt:lpstr>
      <vt:lpstr>PowerPoint Presentation</vt:lpstr>
      <vt:lpstr>GLE 2027 and beyond: Provisional SDG Theme gameplan</vt:lpstr>
      <vt:lpstr>1-2 YEAR END-TO-END WORKFLOW FOR A 30-YEAR CAMPAIGN CASE STUDY MODULE CAMPAIGN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Bastian</dc:creator>
  <cp:lastModifiedBy>cvorosmarty cvorosmarty</cp:lastModifiedBy>
  <cp:revision>250</cp:revision>
  <dcterms:created xsi:type="dcterms:W3CDTF">2023-05-12T02:06:38Z</dcterms:created>
  <dcterms:modified xsi:type="dcterms:W3CDTF">2024-10-23T17:07:31Z</dcterms:modified>
</cp:coreProperties>
</file>