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sldIdLst>
    <p:sldId id="258" r:id="rId3"/>
    <p:sldId id="299" r:id="rId4"/>
    <p:sldId id="508" r:id="rId5"/>
    <p:sldId id="300" r:id="rId6"/>
    <p:sldId id="513" r:id="rId7"/>
    <p:sldId id="516" r:id="rId8"/>
    <p:sldId id="514" r:id="rId9"/>
    <p:sldId id="515" r:id="rId10"/>
    <p:sldId id="561" r:id="rId11"/>
    <p:sldId id="523" r:id="rId12"/>
    <p:sldId id="520" r:id="rId13"/>
    <p:sldId id="333" r:id="rId14"/>
    <p:sldId id="522" r:id="rId15"/>
    <p:sldId id="531" r:id="rId16"/>
    <p:sldId id="533" r:id="rId17"/>
    <p:sldId id="526" r:id="rId18"/>
    <p:sldId id="532" r:id="rId19"/>
    <p:sldId id="534" r:id="rId20"/>
    <p:sldId id="543" r:id="rId21"/>
    <p:sldId id="565" r:id="rId22"/>
    <p:sldId id="563" r:id="rId23"/>
    <p:sldId id="524" r:id="rId24"/>
    <p:sldId id="525" r:id="rId25"/>
    <p:sldId id="535" r:id="rId26"/>
    <p:sldId id="537" r:id="rId27"/>
    <p:sldId id="540" r:id="rId28"/>
    <p:sldId id="541" r:id="rId29"/>
    <p:sldId id="542" r:id="rId30"/>
    <p:sldId id="539" r:id="rId31"/>
    <p:sldId id="566" r:id="rId32"/>
    <p:sldId id="288" r:id="rId33"/>
    <p:sldId id="289" r:id="rId34"/>
    <p:sldId id="529" r:id="rId35"/>
    <p:sldId id="296" r:id="rId36"/>
    <p:sldId id="530" r:id="rId37"/>
    <p:sldId id="562" r:id="rId38"/>
    <p:sldId id="544" r:id="rId39"/>
    <p:sldId id="564" r:id="rId40"/>
    <p:sldId id="546" r:id="rId41"/>
    <p:sldId id="512" r:id="rId42"/>
    <p:sldId id="559" r:id="rId43"/>
    <p:sldId id="351" r:id="rId44"/>
    <p:sldId id="548" r:id="rId45"/>
    <p:sldId id="558" r:id="rId46"/>
    <p:sldId id="34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157"/>
    <a:srgbClr val="00176E"/>
    <a:srgbClr val="2A476B"/>
    <a:srgbClr val="616161"/>
    <a:srgbClr val="AF8135"/>
    <a:srgbClr val="21344E"/>
    <a:srgbClr val="60AC67"/>
    <a:srgbClr val="201675"/>
    <a:srgbClr val="001D85"/>
    <a:srgbClr val="002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4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ntro-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ild art, drawing, painting, sky&#10;&#10;Description automatically generated">
            <a:extLst>
              <a:ext uri="{FF2B5EF4-FFF2-40B4-BE49-F238E27FC236}">
                <a16:creationId xmlns:a16="http://schemas.microsoft.com/office/drawing/2014/main" id="{E703DDD0-0BBB-09F9-61E6-EA26A687A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747" y="252549"/>
            <a:ext cx="4805680" cy="61787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755" y="1781782"/>
            <a:ext cx="5407855" cy="823912"/>
          </a:xfrm>
          <a:prstGeom prst="rect">
            <a:avLst/>
          </a:prstGeo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754" y="3017044"/>
            <a:ext cx="5407855" cy="823912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632C4F-7357-59D8-0CFA-53704770F28A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0A82F-45BA-A62F-BF91-0A862E66174F}"/>
              </a:ext>
            </a:extLst>
          </p:cNvPr>
          <p:cNvSpPr txBox="1"/>
          <p:nvPr userDrawn="1"/>
        </p:nvSpPr>
        <p:spPr>
          <a:xfrm>
            <a:off x="10787732" y="33110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Cambria Math" panose="02040503050406030204" pitchFamily="18" charset="0"/>
                <a:cs typeface="DaunPenh" panose="020B0604020202020204" pitchFamily="2" charset="0"/>
              </a:rPr>
              <a:t>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DF838-55B5-79FB-A999-1936AEACD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428" cy="9144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D736D-6864-DC2A-2167-ADC0A21676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" y="6427007"/>
            <a:ext cx="12192000" cy="5136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8B2D7D-B66F-C644-FE9D-666A0A774D8A}"/>
              </a:ext>
            </a:extLst>
          </p:cNvPr>
          <p:cNvSpPr/>
          <p:nvPr userDrawn="1"/>
        </p:nvSpPr>
        <p:spPr>
          <a:xfrm>
            <a:off x="11123638" y="359678"/>
            <a:ext cx="173012" cy="212855"/>
          </a:xfrm>
          <a:prstGeom prst="rect">
            <a:avLst/>
          </a:prstGeom>
          <a:solidFill>
            <a:srgbClr val="2231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2405E1-0946-015B-54DE-9C2A2D9032A6}"/>
              </a:ext>
            </a:extLst>
          </p:cNvPr>
          <p:cNvSpPr txBox="1"/>
          <p:nvPr userDrawn="1"/>
        </p:nvSpPr>
        <p:spPr>
          <a:xfrm>
            <a:off x="11022857" y="289366"/>
            <a:ext cx="4095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5204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FE14-2391-CA40-B69E-20E3A827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41E4-5FF6-0841-96B8-8AC5BBD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AE17-1646-524C-9B1F-0ED5E1E52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A33CB-FC9B-964C-B1A6-18FE9772F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72E7-6004-104F-A7D0-81CC826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2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3631-9812-7745-86F8-D7B11274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7" y="1466532"/>
            <a:ext cx="10515600" cy="823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BC7F3-6B54-104E-B7B7-C057871D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20297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B780A-21F7-494F-B264-4CCC19E16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190245"/>
            <a:ext cx="5157787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6F3AF-00E2-FC48-9418-D1B50D3E4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7" y="2208688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58E67-3887-D842-87AB-D57A2EE16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3190245"/>
            <a:ext cx="5183188" cy="2590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9B671-9A40-8048-88B6-E9E3D8BF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F9367-1C7F-8F4F-89F4-FB111F9B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0040-33D7-A142-A3A7-1049F144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4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F051-9A99-AE4B-8E20-2EA77694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58115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F642-4AB8-6B4D-ACFD-BDE2141E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1581151"/>
            <a:ext cx="6172200" cy="42878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43411B-2A05-5544-B627-BE6A5543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FBF2D-9035-5747-B6EA-ABA248374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567FE-6B5E-C34C-8EB8-789E7F0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CF043-2A78-4648-AB8E-2799378B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6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20AF-B588-3C4B-BA39-C3421AD2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0208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02B7E6-9C3F-FD44-B5C7-BA7C495719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7300" y="1414151"/>
            <a:ext cx="6172200" cy="445484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441-BE01-5E47-A95C-CFB947453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29280"/>
            <a:ext cx="3932237" cy="273970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0F030-9B6D-4E4A-BC2D-1F4753FA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4501-2866-BB48-AC98-28E498D6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EFB4B-4725-BB42-BD2C-D0D2103BB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028F-DB54-C345-8E84-3EE86B01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7"/>
            <a:ext cx="10515600" cy="9385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F9A665-B734-4248-B0A2-B26326C05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5849-6320-A340-AC2E-C6EA3975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BBE5-C668-0947-9E1C-407B71D5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502B8-5F44-A14D-A2C0-1CDCE7BF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781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D8F77-875F-A344-8E81-9B299167D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63003" y="1532890"/>
            <a:ext cx="2628900" cy="448183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6178F-48F7-854E-8019-2E067A73D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1513207"/>
            <a:ext cx="7734300" cy="43694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A6856-4D72-6A4F-AD76-2F55CE697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F72D-89E2-7545-AC7C-3AB59E8F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51131-032C-CF4D-99BB-CEB43762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48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1405354"/>
            <a:ext cx="10515600" cy="938587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040" y="2502809"/>
            <a:ext cx="10515600" cy="3321375"/>
          </a:xfrm>
        </p:spPr>
        <p:txBody>
          <a:bodyPr/>
          <a:lstStyle/>
          <a:p>
            <a:pPr lvl="0"/>
            <a:r>
              <a:rPr lang="en-US" dirty="0"/>
              <a:t>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EFA18-2FE9-1F40-9762-5F0C22915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20919"/>
            <a:ext cx="12192000" cy="56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44B45-A7F3-0946-9451-FB5F1047A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31879"/>
            <a:ext cx="12192000" cy="876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72F146-7864-F6F5-B11D-10D47EF0CC76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606A-E9CC-0663-8E5D-3FE4DCEB790A}"/>
              </a:ext>
            </a:extLst>
          </p:cNvPr>
          <p:cNvSpPr txBox="1"/>
          <p:nvPr userDrawn="1"/>
        </p:nvSpPr>
        <p:spPr>
          <a:xfrm>
            <a:off x="10775870" y="327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091C81-D2FF-D4D6-5682-7B837D3F293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933113" y="406400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842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E01-8CEF-A745-A69B-1E02415D5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01F905-A6AD-8C4B-8440-E5EA0DE40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7A87-1BB4-6F40-B595-9967DDCF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8135A-CFCE-024E-A280-57A70A7D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A333-B9C3-AD47-8DED-1596B6911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6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6D4D-3EEF-744E-AB05-EE4D43A4F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88DE-771B-5244-9B5F-0C881F9CB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7DC2-A2B6-0149-84EE-E4005AED0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BC98B-5976-2E49-B1BE-EFD133804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D2C10-81C3-EC4E-84FB-AED5E530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DFD7D-30A3-DF4D-9CA1-E160DA4F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C5EE-D5E1-AE46-8AEC-FAA325E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3F7DD-2123-054C-90BB-B6588E17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854E1-AB13-CF4C-9A28-465EFFCD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4626A-5B22-3246-AF9E-5F2D80C8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0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4DE4F-5704-2C41-8013-9566EA470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1405354"/>
            <a:ext cx="10515600" cy="938587"/>
          </a:xfrm>
          <a:prstGeom prst="rect">
            <a:avLst/>
          </a:prstGeom>
        </p:spPr>
        <p:txBody>
          <a:bodyPr anchor="t"/>
          <a:lstStyle/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AD94-B37C-F44F-910D-CE8972BABB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040" y="2502809"/>
            <a:ext cx="10515600" cy="332137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Add first bullet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2F146-7864-F6F5-B11D-10D47EF0CC76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F606A-E9CC-0663-8E5D-3FE4DCEB790A}"/>
              </a:ext>
            </a:extLst>
          </p:cNvPr>
          <p:cNvSpPr txBox="1"/>
          <p:nvPr userDrawn="1"/>
        </p:nvSpPr>
        <p:spPr>
          <a:xfrm>
            <a:off x="10775870" y="32778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D939-2458-5F6F-4C7F-DA2278E54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96FC6-AF1E-BCAF-9165-34B3D574BB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CF3328-4EBF-5A6F-0936-759112DC49F8}"/>
              </a:ext>
            </a:extLst>
          </p:cNvPr>
          <p:cNvSpPr/>
          <p:nvPr userDrawn="1"/>
        </p:nvSpPr>
        <p:spPr>
          <a:xfrm>
            <a:off x="11087099" y="295018"/>
            <a:ext cx="169887" cy="371323"/>
          </a:xfrm>
          <a:prstGeom prst="rect">
            <a:avLst/>
          </a:prstGeom>
          <a:solidFill>
            <a:srgbClr val="2231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254A3-8662-402D-E99A-DCE5E4FE125C}"/>
              </a:ext>
            </a:extLst>
          </p:cNvPr>
          <p:cNvSpPr txBox="1"/>
          <p:nvPr userDrawn="1"/>
        </p:nvSpPr>
        <p:spPr>
          <a:xfrm>
            <a:off x="11022075" y="285148"/>
            <a:ext cx="4095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0371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126B-105D-4F40-8958-A1E3B02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39FD5-3B69-384E-BC20-3373D5007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6BDF9-2B0C-494D-BAB2-C84D1A175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48B9-DF20-D244-ABE1-77E076503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5F903-8AD5-9743-A3A0-FCB3EBAF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D40F2-D01B-7F42-920F-E1BFEA4A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0CDEE-1835-944E-B7B2-225338F3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09E4-F16F-9748-B7BA-AEA064739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35D29-3681-3348-99D9-8F8AB0260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ECD73-4C28-EE45-8005-A2F70F655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C38F6F-1009-464F-BDC6-C59AA9125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7A284-0FFB-8D49-AB7B-68478D7F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DC491-D483-4440-8147-0D4B8149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1B4B-BAA0-6A44-B6A8-D654FDD5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37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3BEE5-E651-BB4F-837C-58573A3A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92C07E-BE94-3B42-BFC2-D831F885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AA40C-380B-EB45-A61E-9AC6A9C65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565B3-A3C8-A941-B8D0-45829AF1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60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69C44E-1451-C141-BAC7-DDFE64EFB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88D470-D52A-8F4A-AFD2-6125A003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38A3-1403-F244-9F1C-41AA645F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6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D099-84B1-AB48-8351-902022CA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2BF9B-0E30-1C4C-85D6-F8DDB6F67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FE3DCD-6A82-854D-9C9F-C68DC50AF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317DC-CEBB-494E-8973-414D25F0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4BC48-36B5-6A40-948E-4E83CABD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B0F82-F213-324B-B36C-773EF0D4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82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3995-8B53-6241-AA64-62F8DC0C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FF0B6-D26B-FC47-9EC9-B516919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E4DF2-5A02-DF4D-9D03-8338382F7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C0D66-55F8-114D-8448-3FABC033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6AA0-0624-3945-A827-99BE8A98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1B766-3153-8A48-A851-F4F1F1C1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054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80CE-EB3E-1B40-879F-FB3948326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88727B-96B5-8544-A64D-D3AE7702A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414A2-CD12-6442-898C-F0012EC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89A-CF80-3346-B8C7-5928E167C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AD4D-3358-784C-9B98-C275448F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25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7A1B-BB1F-9241-82B4-E7E796AE5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4C568-D702-2E4A-B98D-143A3B318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CECF3-01C1-EC40-A2A4-9F831064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59D50-2FAA-7E40-B445-2CB78B75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81014-8D9C-5547-AEAD-A05B7C77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36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51821"/>
            <a:ext cx="5339224" cy="375489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17924" y="1751821"/>
            <a:ext cx="5339225" cy="3754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IMAGE, CHART,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D65BE8-1B51-0ED9-BCD7-8637A6DB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272B0-F019-53AC-D205-7B55CA71B9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6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CE3C-8541-C840-A2E1-1044BFDFB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699" y="1800883"/>
            <a:ext cx="10896600" cy="72505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ADD SECTION HEADER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8D1BCB-6318-F844-8E90-3457D031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pPr/>
              <a:t>4/30/2024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76F0E-C36F-9B48-B4D8-B046EA81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45D40-4EAC-074D-9E73-58CF0459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C9A32-DD0E-E6CE-0B94-0CC4AE0BD8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962DB4-1116-99D6-4E93-5869845AA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Bullet-List-and-Chart-Image-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895" y="1493521"/>
            <a:ext cx="3572932" cy="316992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43310" y="1493521"/>
            <a:ext cx="7277639" cy="4246880"/>
          </a:xfrm>
        </p:spPr>
        <p:txBody>
          <a:bodyPr/>
          <a:lstStyle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ADD A CHART, IMAGE, OR VIDEO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70F519-B32A-90C2-528B-B8E092576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0130D-76CC-625A-479F-EB9A3A2AFD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29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Bullet-list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7B38F0-2B0C-E148-9757-5FBB1E201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856" y="1772141"/>
            <a:ext cx="5339224" cy="400889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BULLET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B388-4D25-B345-A0C7-7832A1244B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17924" y="1772141"/>
            <a:ext cx="5339221" cy="400889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98541-5E28-FFA6-53FD-46B54BB0E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8BC75-C3AC-A40B-82B7-40DB30076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2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Map-GLOBE-country-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14E157A-4F79-EE4E-BDD5-C837268250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45595"/>
            <a:ext cx="12192001" cy="5661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FC2F90-8322-59F8-DD67-C0846D1E9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B6A78-0653-A8F0-3405-B1D4BEA736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Final-slide-contact-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hild art, drawing, sky, painting&#10;&#10;Description automatically generated">
            <a:extLst>
              <a:ext uri="{FF2B5EF4-FFF2-40B4-BE49-F238E27FC236}">
                <a16:creationId xmlns:a16="http://schemas.microsoft.com/office/drawing/2014/main" id="{D31454A4-017C-F21B-7E36-18A74672A3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5639"/>
            <a:ext cx="12192000" cy="654545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0D63-039A-C14C-9389-33EA3F61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DBB4A-52A4-0E44-A608-CF4D949E412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F0DA5-807D-8B4D-B437-650BD330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4FF7D-25AA-A149-BD57-817CF1C0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9ADB1-9382-8547-8180-5C5890893E1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10E3A-6D5D-E231-05A6-695885155102}"/>
              </a:ext>
            </a:extLst>
          </p:cNvPr>
          <p:cNvSpPr/>
          <p:nvPr userDrawn="1"/>
        </p:nvSpPr>
        <p:spPr>
          <a:xfrm>
            <a:off x="10863931" y="406273"/>
            <a:ext cx="332807" cy="212855"/>
          </a:xfrm>
          <a:prstGeom prst="rect">
            <a:avLst/>
          </a:prstGeom>
          <a:solidFill>
            <a:srgbClr val="2A476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C1C32-2451-CF8B-3E10-53FFC41FCAAD}"/>
              </a:ext>
            </a:extLst>
          </p:cNvPr>
          <p:cNvSpPr txBox="1"/>
          <p:nvPr userDrawn="1"/>
        </p:nvSpPr>
        <p:spPr>
          <a:xfrm>
            <a:off x="10739243" y="327932"/>
            <a:ext cx="43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583A5E-3155-FF35-4A9D-C84D57533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B26946-5A32-A0CF-2871-9D06338986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74802"/>
            <a:ext cx="12192000" cy="51364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6A544DB-71BD-2BD0-BC86-83F8C1367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1163368"/>
            <a:ext cx="4378960" cy="636664"/>
          </a:xfrm>
          <a:prstGeom prst="rect">
            <a:avLst/>
          </a:prstGeom>
        </p:spPr>
        <p:txBody>
          <a:bodyPr anchor="t" anchorCtr="0"/>
          <a:lstStyle>
            <a:lvl1pPr algn="ctr">
              <a:defRPr sz="2000"/>
            </a:lvl1pPr>
          </a:lstStyle>
          <a:p>
            <a:r>
              <a:rPr lang="en-US" dirty="0"/>
              <a:t>ADD CONTACT INFO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0A097A6-5637-E649-145C-3BE04227F4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1400" y="1960252"/>
            <a:ext cx="4378960" cy="2294074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2000" b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F72DA4-B2F0-F1C7-2CE2-53502B84D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53" y="4537164"/>
            <a:ext cx="2966654" cy="1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E62EF4C-6837-E64F-B444-E8E538DF20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800" y="3332482"/>
            <a:ext cx="6558280" cy="512921"/>
          </a:xfrm>
        </p:spPr>
        <p:txBody>
          <a:bodyPr anchor="b"/>
          <a:lstStyle>
            <a:lvl1pPr marL="0" indent="0" algn="l">
              <a:buNone/>
              <a:defRPr sz="1800" b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ADD SUBTITLE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FADFF6-868C-3544-924D-D0FE92B2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888149"/>
            <a:ext cx="6558280" cy="12384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62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EFDA9-06FB-0E41-A3AC-E0AD03100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46654"/>
            <a:ext cx="10515600" cy="332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Pct val="103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AA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094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68908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elvetica Neue Light" panose="02000403000000020004" pitchFamily="2" charset="0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482F-30EB-4949-B4BB-FDCCC4D21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BDBB4A-52A4-0E44-A608-CF4D949E412D}" type="datetimeFigureOut">
              <a:rPr lang="en-US" smtClean="0"/>
              <a:pPr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515-6CC6-304D-95CC-EAD704C53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8E32B-561E-4147-96A5-49824E837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9ADB1-9382-8547-8180-5C5890893E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43EE5A4-77FF-9988-C6A9-DF3413AE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9191"/>
            <a:ext cx="10515600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54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2" r:id="rId3"/>
    <p:sldLayoutId id="2147483661" r:id="rId4"/>
    <p:sldLayoutId id="2147483654" r:id="rId5"/>
    <p:sldLayoutId id="2147483688" r:id="rId6"/>
    <p:sldLayoutId id="2147483687" r:id="rId7"/>
    <p:sldLayoutId id="2147483652" r:id="rId8"/>
    <p:sldLayoutId id="2147483649" r:id="rId9"/>
    <p:sldLayoutId id="2147483651" r:id="rId10"/>
    <p:sldLayoutId id="2147483653" r:id="rId11"/>
    <p:sldLayoutId id="2147483656" r:id="rId12"/>
    <p:sldLayoutId id="2147483657" r:id="rId13"/>
    <p:sldLayoutId id="2147483658" r:id="rId14"/>
    <p:sldLayoutId id="2147483659" r:id="rId15"/>
    <p:sldLayoutId id="214748368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081E75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50000"/>
          </a:schemeClr>
        </a:buClr>
        <a:buSzPct val="103000"/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4AA00"/>
        </a:buClr>
        <a:buFont typeface="Wingdings" pitchFamily="2" charset="2"/>
        <a:buChar char="§"/>
        <a:defRPr sz="21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600"/>
        </a:spcBef>
        <a:buClr>
          <a:srgbClr val="B09400"/>
        </a:buClr>
        <a:buFont typeface="Wingdings" pitchFamily="2" charset="2"/>
        <a:buChar char="§"/>
        <a:defRPr sz="18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B68908"/>
        </a:buClr>
        <a:buFont typeface="Wingdings" pitchFamily="2" charset="2"/>
        <a:buChar char="§"/>
        <a:defRPr sz="1500" b="0" i="0" kern="1200">
          <a:solidFill>
            <a:schemeClr val="accent1">
              <a:lumMod val="50000"/>
            </a:schemeClr>
          </a:solidFill>
          <a:latin typeface="Helvetica Neue Light" panose="02000403000000020004" pitchFamily="2" charset="0"/>
          <a:ea typeface="Helvetica Neue Light" panose="02000403000000020004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3EBD-8403-7D4F-A12F-28B6AA143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0133B-38D8-1441-B48C-FFFF1A7C1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CE2B-628F-104B-BFF9-4062E2EB8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F17D3-6F94-A742-A396-A388579C5AF3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2F7B5-5241-CD43-8F83-5F2AC33A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0F01-FCE6-8F4D-AF6D-6CF22BF4B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5ADCB-1B61-CB45-98F5-3FB948F72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overoye@axientcorp.com" TargetMode="External"/><Relationship Id="rId2" Type="http://schemas.openxmlformats.org/officeDocument/2006/relationships/hyperlink" Target="mailto:Cornell.lewis@axientcorp.com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78C0D-C7B9-B447-9F14-51A99494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73226" y="4770977"/>
            <a:ext cx="4055891" cy="1462845"/>
          </a:xfrm>
        </p:spPr>
        <p:txBody>
          <a:bodyPr>
            <a:normAutofit/>
          </a:bodyPr>
          <a:lstStyle/>
          <a:p>
            <a:r>
              <a:rPr lang="en-US" sz="1800" dirty="0"/>
              <a:t>April 30, 2024</a:t>
            </a:r>
          </a:p>
          <a:p>
            <a:r>
              <a:rPr lang="en-US" sz="1800" dirty="0"/>
              <a:t>Cornell Lewis</a:t>
            </a:r>
          </a:p>
          <a:p>
            <a:r>
              <a:rPr lang="en-US" sz="1800" dirty="0"/>
              <a:t>Axient Corporation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1A7EB0-C287-1D02-41A6-B1C8475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6" y="1823124"/>
            <a:ext cx="6102989" cy="1269081"/>
          </a:xfrm>
        </p:spPr>
        <p:txBody>
          <a:bodyPr/>
          <a:lstStyle/>
          <a:p>
            <a:r>
              <a:rPr lang="en-US" sz="3200" b="1" dirty="0"/>
              <a:t>GLOBE Africa Regional Meeting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New and Upcoming Web and App Enhancements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900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46" y="2157630"/>
            <a:ext cx="4581503" cy="3395445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Educators with a GLOBE Observer account are now able to request an upgrade to a GLOBE Educator account via an on-line application.</a:t>
            </a:r>
          </a:p>
          <a:p>
            <a:r>
              <a:rPr lang="en-US" sz="2200" dirty="0"/>
              <a:t>The application is sent to the Country Coordinator for approval</a:t>
            </a:r>
          </a:p>
          <a:p>
            <a:r>
              <a:rPr lang="en-US" sz="2200" dirty="0"/>
              <a:t>They will be able to enter their school information and be submitted for approval as a GLOBE Educator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8" y="1227652"/>
            <a:ext cx="10458074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Account Upgrade Form for GLOBE Observers</a:t>
            </a:r>
          </a:p>
        </p:txBody>
      </p:sp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3355B55-0FD8-22D6-2F03-1B4657A6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4" y="2080157"/>
            <a:ext cx="6280995" cy="3420045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772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94532" y="1347484"/>
            <a:ext cx="10932745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Introduction of Informal Education Organizations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1A7203-44F5-BCB1-76EB-7C507B98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867" y="2078907"/>
            <a:ext cx="7195634" cy="388414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0257304-4BB0-CB06-0AE5-2AF747626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32" y="2236583"/>
            <a:ext cx="4006651" cy="3726472"/>
          </a:xfrm>
        </p:spPr>
        <p:txBody>
          <a:bodyPr>
            <a:normAutofit/>
          </a:bodyPr>
          <a:lstStyle/>
          <a:p>
            <a:r>
              <a:rPr lang="en-US" sz="2000" dirty="0"/>
              <a:t>Informal Educators who create a GLOBE account can now request to have their informal education organization become a GLOBE organization.</a:t>
            </a:r>
          </a:p>
          <a:p>
            <a:r>
              <a:rPr lang="en-US" sz="2000" dirty="0"/>
              <a:t>Libraries, science centers, museums, aquariums, etc. are given a presence on the GLOBE website and can have their GLOBE data associated with their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2576578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6024F5-94E6-D011-A906-CC5DA0D951BF}"/>
              </a:ext>
            </a:extLst>
          </p:cNvPr>
          <p:cNvSpPr txBox="1">
            <a:spLocks/>
          </p:cNvSpPr>
          <p:nvPr/>
        </p:nvSpPr>
        <p:spPr>
          <a:xfrm>
            <a:off x="519574" y="1416918"/>
            <a:ext cx="7936561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User Roadmaps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E56E25-66F2-57F9-3864-F2C9B1298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32" y="2318280"/>
            <a:ext cx="4006651" cy="2836189"/>
          </a:xfrm>
        </p:spPr>
        <p:txBody>
          <a:bodyPr>
            <a:normAutofit/>
          </a:bodyPr>
          <a:lstStyle/>
          <a:p>
            <a:r>
              <a:rPr lang="en-US" sz="2000" dirty="0"/>
              <a:t>User Roadmaps are guides to help new and existing GLOBE members navigate the website by providing a list of commonly performed tasks by GLOBE users.</a:t>
            </a:r>
          </a:p>
          <a:p>
            <a:r>
              <a:rPr lang="en-US" sz="2000" dirty="0"/>
              <a:t>There’s a roadmap for each user type with links to tutorials and content on the website.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EE058DE-2AD6-0955-25D8-5FF7B6A108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91" y="1416918"/>
            <a:ext cx="4907186" cy="37646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 descr="Table&#10;&#10;Description automatically generated with low confidence">
            <a:extLst>
              <a:ext uri="{FF2B5EF4-FFF2-40B4-BE49-F238E27FC236}">
                <a16:creationId xmlns:a16="http://schemas.microsoft.com/office/drawing/2014/main" id="{976873B7-A0FE-DF89-E7A6-E84E9F3879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906" y="2453276"/>
            <a:ext cx="4688934" cy="3410134"/>
          </a:xfrm>
          <a:prstGeom prst="rect">
            <a:avLst/>
          </a:prstGeom>
          <a:ln w="63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449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89" y="2193014"/>
            <a:ext cx="4095452" cy="286965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All site tutorials are now in one place.</a:t>
            </a:r>
          </a:p>
          <a:p>
            <a:r>
              <a:rPr lang="en-US" sz="2200" dirty="0"/>
              <a:t>Most tutorials are short ‘chapters’ to allow users to quickly find the help they need.</a:t>
            </a:r>
          </a:p>
          <a:p>
            <a:r>
              <a:rPr lang="en-US" sz="2200" dirty="0"/>
              <a:t>YouTube videos are available for most of the tutorials.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01389" y="1286361"/>
            <a:ext cx="10458074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Tutorial Center</a:t>
            </a: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A6F2349-9A1E-CD10-3E39-561853083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90" y="1259178"/>
            <a:ext cx="3694107" cy="3766858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62C1307-13E5-D647-B4D3-3FDE63009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638" y="3715393"/>
            <a:ext cx="5084583" cy="22712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486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46" y="2500530"/>
            <a:ext cx="7880042" cy="3395445"/>
          </a:xfrm>
        </p:spPr>
        <p:txBody>
          <a:bodyPr>
            <a:normAutofit/>
          </a:bodyPr>
          <a:lstStyle/>
          <a:p>
            <a:r>
              <a:rPr lang="en-US" sz="2200" dirty="0"/>
              <a:t>Do GLOBE section was simplified to reduce the number of content areas.</a:t>
            </a:r>
          </a:p>
          <a:p>
            <a:r>
              <a:rPr lang="en-US" sz="2200" dirty="0"/>
              <a:t>Sphere communities and Teacher’s Guide pages were merged to reduce confusion on where to go to learn about Spheres and Protocols. </a:t>
            </a:r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phase of site re-architecture with goal to make it easier for the community to find content and have a central place to learn about the GLOBE Protocols.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8" y="1227652"/>
            <a:ext cx="7880042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Site Re-Architecture (Phase 1)  – Restructuring the Do GLOBE Section</a:t>
            </a:r>
          </a:p>
        </p:txBody>
      </p:sp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C9C07E-95DF-6C36-2DAC-7656ABC2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117" y="1085850"/>
            <a:ext cx="168803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0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C9C07E-95DF-6C36-2DAC-7656ABC23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085850"/>
            <a:ext cx="1688035" cy="5010150"/>
          </a:xfrm>
          <a:prstGeom prst="rect">
            <a:avLst/>
          </a:prstGeom>
        </p:spPr>
      </p:pic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FAB375-E641-4345-3606-D7B68E3F2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349" y="1983196"/>
            <a:ext cx="8429119" cy="342512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90B4D7-6FE4-5D46-7864-2D15C78B4F77}"/>
              </a:ext>
            </a:extLst>
          </p:cNvPr>
          <p:cNvCxnSpPr/>
          <p:nvPr/>
        </p:nvCxnSpPr>
        <p:spPr>
          <a:xfrm>
            <a:off x="2447925" y="3505200"/>
            <a:ext cx="981075" cy="0"/>
          </a:xfrm>
          <a:prstGeom prst="straightConnector1">
            <a:avLst/>
          </a:prstGeom>
          <a:ln w="444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54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Enhanced Featured Content Area on the Home Page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97" y="2141761"/>
            <a:ext cx="4366574" cy="287452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Content users quickly want to access will be featured at the top of the home page.</a:t>
            </a:r>
          </a:p>
          <a:p>
            <a:r>
              <a:rPr lang="en-US" sz="2200" dirty="0"/>
              <a:t>Content will be customized for the different user types – Educators, Citizen Scientists, Students, Guests, etc.</a:t>
            </a:r>
          </a:p>
          <a:p>
            <a:r>
              <a:rPr lang="en-US" sz="2200" dirty="0"/>
              <a:t>Reduced Area of Featured Rotator</a:t>
            </a: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AE9AA4-1679-2BFC-9D1C-CCC4F663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13" y="2141761"/>
            <a:ext cx="5206973" cy="31590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CB84814-E576-6DA6-29C2-44106EA37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201" y="2729733"/>
            <a:ext cx="4854927" cy="31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31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7" y="1227652"/>
            <a:ext cx="11204267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New Web-Based </a:t>
            </a:r>
            <a:r>
              <a:rPr lang="en-US" sz="3200" dirty="0" err="1"/>
              <a:t>eTraining</a:t>
            </a:r>
            <a:r>
              <a:rPr lang="en-US" sz="3200" dirty="0"/>
              <a:t> Modules (courses)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6639AA-EFFC-C083-7EC1-DAD484AF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57" y="2232179"/>
            <a:ext cx="5070168" cy="3473296"/>
          </a:xfrm>
        </p:spPr>
        <p:txBody>
          <a:bodyPr>
            <a:normAutofit/>
          </a:bodyPr>
          <a:lstStyle/>
          <a:p>
            <a:r>
              <a:rPr lang="en-US" sz="2200" dirty="0"/>
              <a:t>New Web-Based e-Training modules are now available.</a:t>
            </a:r>
          </a:p>
          <a:p>
            <a:r>
              <a:rPr lang="en-US" sz="2200" dirty="0"/>
              <a:t>Replaces the PowerPoint Presentations. </a:t>
            </a:r>
          </a:p>
          <a:p>
            <a:r>
              <a:rPr lang="en-US" sz="2200" dirty="0"/>
              <a:t>Incorporates interactive features to improve the user experience.</a:t>
            </a:r>
          </a:p>
          <a:p>
            <a:r>
              <a:rPr lang="en-US" sz="2200" dirty="0"/>
              <a:t>Downloadable version is still available.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70EFD-C4BC-81CE-E867-4C0FBCD36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00459" y="2316295"/>
            <a:ext cx="5934370" cy="18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33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AB213B-F7D4-960D-8F86-0C5233FC841F}"/>
              </a:ext>
            </a:extLst>
          </p:cNvPr>
          <p:cNvSpPr txBox="1">
            <a:spLocks/>
          </p:cNvSpPr>
          <p:nvPr/>
        </p:nvSpPr>
        <p:spPr>
          <a:xfrm>
            <a:off x="540057" y="1227652"/>
            <a:ext cx="11204267" cy="5089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New Web-Based </a:t>
            </a:r>
            <a:r>
              <a:rPr lang="en-US" sz="3200" dirty="0" err="1"/>
              <a:t>eTraining</a:t>
            </a:r>
            <a:r>
              <a:rPr lang="en-US" sz="3200" dirty="0"/>
              <a:t> Modules (courses)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97FD7F-597F-A78B-BF18-8D858681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46140" y="2055813"/>
            <a:ext cx="5929873" cy="3198919"/>
          </a:xfrm>
          <a:ln w="317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6A1F5A-987B-D9A2-799C-81790C05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8935" y="2520394"/>
            <a:ext cx="5888447" cy="3424538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339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533686" y="1138158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GLOBE Learning Materials Search and Submission Tool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26" y="1969729"/>
            <a:ext cx="3697227" cy="3563714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New search tool to allow the GLOBE community to easily find learning activities</a:t>
            </a:r>
          </a:p>
          <a:p>
            <a:r>
              <a:rPr lang="en-US" sz="2200" dirty="0">
                <a:solidFill>
                  <a:srgbClr val="1F3864"/>
                </a:solidFill>
                <a:latin typeface="Helvetica Neue" panose="02000503000000020004"/>
              </a:rPr>
              <a:t>Tool allows community members to contribute to the GLOBE library of resources by allowing them to upload resources for others to use, comment and “like” submitted resources</a:t>
            </a: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7D9B7-7790-DDA8-8F89-9E5F1BB74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04312" y="1876461"/>
            <a:ext cx="4602442" cy="339461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6487AE7-1936-0031-D6A9-E00A1E6AA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195" y="3192902"/>
            <a:ext cx="4812097" cy="2874523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211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31" y="3040933"/>
            <a:ext cx="7886700" cy="508967"/>
          </a:xfrm>
        </p:spPr>
        <p:txBody>
          <a:bodyPr/>
          <a:lstStyle/>
          <a:p>
            <a:r>
              <a:rPr lang="en-US" dirty="0"/>
              <a:t>Recent Web Site Enhancements</a:t>
            </a:r>
          </a:p>
        </p:txBody>
      </p:sp>
    </p:spTree>
    <p:extLst>
      <p:ext uri="{BB962C8B-B14F-4D97-AF65-F5344CB8AC3E}">
        <p14:creationId xmlns:p14="http://schemas.microsoft.com/office/powerpoint/2010/main" val="380715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E4015-AB6D-16D4-4FD3-0EF9F5F5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65" y="1197863"/>
            <a:ext cx="10515600" cy="938587"/>
          </a:xfrm>
        </p:spPr>
        <p:txBody>
          <a:bodyPr/>
          <a:lstStyle/>
          <a:p>
            <a:r>
              <a:rPr lang="en-US" dirty="0"/>
              <a:t>GLOBE Active Trainer Status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B0E83-F22E-04D1-88B2-93B7FF182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40" y="1975901"/>
            <a:ext cx="5039360" cy="27740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Allows GLOBE Trainers to re-certify as active trainers through the online tool.</a:t>
            </a:r>
          </a:p>
          <a:p>
            <a:r>
              <a:rPr lang="en-US" dirty="0"/>
              <a:t>CCs will get requests as they do now for people who want to become trainers – except this is for people who want to recertify as an active trainer.</a:t>
            </a:r>
          </a:p>
          <a:p>
            <a:r>
              <a:rPr lang="en-US" dirty="0"/>
              <a:t>This is a two-step approval process – CC approval and EWG approval required</a:t>
            </a:r>
          </a:p>
        </p:txBody>
      </p:sp>
      <p:pic>
        <p:nvPicPr>
          <p:cNvPr id="5" name="Picture 4" descr="Graphical user interface, text, application, email, Teams&#10;&#10;Description automatically generated">
            <a:extLst>
              <a:ext uri="{FF2B5EF4-FFF2-40B4-BE49-F238E27FC236}">
                <a16:creationId xmlns:a16="http://schemas.microsoft.com/office/drawing/2014/main" id="{46AD0983-C3F2-9C67-F476-8D50FC010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1828969"/>
            <a:ext cx="4990465" cy="3499247"/>
          </a:xfrm>
          <a:prstGeom prst="rect">
            <a:avLst/>
          </a:prstGeom>
        </p:spPr>
      </p:pic>
      <p:pic>
        <p:nvPicPr>
          <p:cNvPr id="7" name="Picture 6" descr="Chart, treemap chart&#10;&#10;Description automatically generated">
            <a:extLst>
              <a:ext uri="{FF2B5EF4-FFF2-40B4-BE49-F238E27FC236}">
                <a16:creationId xmlns:a16="http://schemas.microsoft.com/office/drawing/2014/main" id="{1EF9E231-DC08-EFD6-8342-2B107E63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04" y="4749930"/>
            <a:ext cx="5774871" cy="9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6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D21A1B1-DCAD-3470-DAE8-1E2CD5CABE3C}"/>
              </a:ext>
            </a:extLst>
          </p:cNvPr>
          <p:cNvSpPr/>
          <p:nvPr/>
        </p:nvSpPr>
        <p:spPr>
          <a:xfrm>
            <a:off x="7649735" y="1783463"/>
            <a:ext cx="3885023" cy="4174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F35A1-08B7-3489-7DFB-648CA182B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42" y="1079189"/>
            <a:ext cx="10515600" cy="938587"/>
          </a:xfrm>
        </p:spPr>
        <p:txBody>
          <a:bodyPr/>
          <a:lstStyle/>
          <a:p>
            <a:r>
              <a:rPr lang="en-US" dirty="0"/>
              <a:t>Note on recent enhancements – we’re listening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87019-12D4-BB58-05FE-F28D400E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1" y="1912562"/>
            <a:ext cx="6917331" cy="40554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Megamenu and partial site re-architecture to make it easier to find content</a:t>
            </a:r>
          </a:p>
          <a:p>
            <a:r>
              <a:rPr lang="en-US" dirty="0"/>
              <a:t>Roadmaps – list specific steps for each user type to get the most out of GLOBE</a:t>
            </a:r>
          </a:p>
          <a:p>
            <a:r>
              <a:rPr lang="en-US" dirty="0"/>
              <a:t>New Tutorial Center to consolidate all of GLOBE’s tutorials and provide on-screen demonstrations</a:t>
            </a:r>
          </a:p>
          <a:p>
            <a:r>
              <a:rPr lang="en-US" dirty="0"/>
              <a:t>Account types by user (Educator/Citizen Scientist/Informal Ed)</a:t>
            </a:r>
          </a:p>
          <a:p>
            <a:r>
              <a:rPr lang="en-US" dirty="0"/>
              <a:t>New Informal Education Support for the informal education audience</a:t>
            </a:r>
          </a:p>
          <a:p>
            <a:r>
              <a:rPr lang="en-US" dirty="0"/>
              <a:t>Ability to upgrade from GLOBE Observer to GLOBE Educator </a:t>
            </a:r>
          </a:p>
          <a:p>
            <a:r>
              <a:rPr lang="en-US" dirty="0"/>
              <a:t>Support for teachers who “just want to do Observer” – with student accounts, </a:t>
            </a:r>
            <a:r>
              <a:rPr lang="en-US" dirty="0" err="1"/>
              <a:t>mypages</a:t>
            </a:r>
            <a:r>
              <a:rPr lang="en-US" dirty="0"/>
              <a:t> and school pages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9D23E-7A6D-9BFD-EF33-A70588FD3DF0}"/>
              </a:ext>
            </a:extLst>
          </p:cNvPr>
          <p:cNvSpPr txBox="1"/>
          <p:nvPr/>
        </p:nvSpPr>
        <p:spPr>
          <a:xfrm>
            <a:off x="8992242" y="2316395"/>
            <a:ext cx="239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“The site is confusing”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C950B-ED9B-81DB-C8B9-DA936EAB8CE3}"/>
              </a:ext>
            </a:extLst>
          </p:cNvPr>
          <p:cNvSpPr txBox="1"/>
          <p:nvPr/>
        </p:nvSpPr>
        <p:spPr>
          <a:xfrm>
            <a:off x="7929113" y="2713734"/>
            <a:ext cx="239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“I can’t find anything”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950EC-645F-E65E-DB8A-111733DA789E}"/>
              </a:ext>
            </a:extLst>
          </p:cNvPr>
          <p:cNvSpPr txBox="1"/>
          <p:nvPr/>
        </p:nvSpPr>
        <p:spPr>
          <a:xfrm>
            <a:off x="9121159" y="3059819"/>
            <a:ext cx="2398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“Where do I go for </a:t>
            </a:r>
            <a:r>
              <a:rPr lang="en-US" sz="1600" dirty="0" err="1"/>
              <a:t>xyz</a:t>
            </a:r>
            <a:r>
              <a:rPr lang="en-US" sz="1600" dirty="0"/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68CEC1-168B-7653-8003-4FAB87725647}"/>
              </a:ext>
            </a:extLst>
          </p:cNvPr>
          <p:cNvSpPr txBox="1"/>
          <p:nvPr/>
        </p:nvSpPr>
        <p:spPr>
          <a:xfrm>
            <a:off x="7782718" y="3413329"/>
            <a:ext cx="313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“There’s just too much there”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D07CB-C569-5A07-8330-2C04928F37C2}"/>
              </a:ext>
            </a:extLst>
          </p:cNvPr>
          <p:cNvSpPr txBox="1"/>
          <p:nvPr/>
        </p:nvSpPr>
        <p:spPr>
          <a:xfrm>
            <a:off x="8483330" y="3817462"/>
            <a:ext cx="3078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“Which account should I get?”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E665CB-D726-ACA5-042E-9E3B6A288044}"/>
              </a:ext>
            </a:extLst>
          </p:cNvPr>
          <p:cNvSpPr txBox="1"/>
          <p:nvPr/>
        </p:nvSpPr>
        <p:spPr>
          <a:xfrm>
            <a:off x="7782718" y="4191808"/>
            <a:ext cx="302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“My teacher made a GO account – now what?”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FC57F-2BF6-F9B3-400A-0618BB47B309}"/>
              </a:ext>
            </a:extLst>
          </p:cNvPr>
          <p:cNvSpPr txBox="1"/>
          <p:nvPr/>
        </p:nvSpPr>
        <p:spPr>
          <a:xfrm>
            <a:off x="8911836" y="4688130"/>
            <a:ext cx="276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“What’s the next step?”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48598D-9488-CB87-A0B3-9BB8276A8393}"/>
              </a:ext>
            </a:extLst>
          </p:cNvPr>
          <p:cNvSpPr txBox="1"/>
          <p:nvPr/>
        </p:nvSpPr>
        <p:spPr>
          <a:xfrm>
            <a:off x="7782718" y="5071658"/>
            <a:ext cx="276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“I need help with </a:t>
            </a:r>
            <a:r>
              <a:rPr lang="en-US" sz="1600" dirty="0" err="1"/>
              <a:t>xyz</a:t>
            </a:r>
            <a:r>
              <a:rPr lang="en-US" sz="1600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81030-D597-77F3-98DE-90BF20A99602}"/>
              </a:ext>
            </a:extLst>
          </p:cNvPr>
          <p:cNvSpPr txBox="1"/>
          <p:nvPr/>
        </p:nvSpPr>
        <p:spPr>
          <a:xfrm>
            <a:off x="8372031" y="5455186"/>
            <a:ext cx="3174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“Is my science center a school?”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8FAED-FE93-67F4-8BF4-45ABBF4B66F9}"/>
              </a:ext>
            </a:extLst>
          </p:cNvPr>
          <p:cNvSpPr txBox="1"/>
          <p:nvPr/>
        </p:nvSpPr>
        <p:spPr>
          <a:xfrm>
            <a:off x="7951698" y="1958683"/>
            <a:ext cx="3915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“I just want to do GLOBE Observer”</a:t>
            </a:r>
          </a:p>
        </p:txBody>
      </p:sp>
    </p:spTree>
    <p:extLst>
      <p:ext uri="{BB962C8B-B14F-4D97-AF65-F5344CB8AC3E}">
        <p14:creationId xmlns:p14="http://schemas.microsoft.com/office/powerpoint/2010/main" val="1101347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0933"/>
            <a:ext cx="12192000" cy="508967"/>
          </a:xfrm>
        </p:spPr>
        <p:txBody>
          <a:bodyPr/>
          <a:lstStyle/>
          <a:p>
            <a:pPr algn="ctr"/>
            <a:r>
              <a:rPr lang="en-US" dirty="0"/>
              <a:t>Site Demo</a:t>
            </a:r>
          </a:p>
        </p:txBody>
      </p:sp>
    </p:spTree>
    <p:extLst>
      <p:ext uri="{BB962C8B-B14F-4D97-AF65-F5344CB8AC3E}">
        <p14:creationId xmlns:p14="http://schemas.microsoft.com/office/powerpoint/2010/main" val="119467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Coming Soon Website Enhancements</a:t>
            </a:r>
          </a:p>
        </p:txBody>
      </p:sp>
    </p:spTree>
    <p:extLst>
      <p:ext uri="{BB962C8B-B14F-4D97-AF65-F5344CB8AC3E}">
        <p14:creationId xmlns:p14="http://schemas.microsoft.com/office/powerpoint/2010/main" val="1528559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324734-CA1E-F7A3-77F4-912E0563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96" y="2379886"/>
            <a:ext cx="5959780" cy="2874523"/>
          </a:xfrm>
        </p:spPr>
        <p:txBody>
          <a:bodyPr>
            <a:normAutofit/>
          </a:bodyPr>
          <a:lstStyle/>
          <a:p>
            <a:r>
              <a:rPr lang="en-US" sz="2200" dirty="0"/>
              <a:t>Addresses the issue of users not being sure which </a:t>
            </a:r>
            <a:r>
              <a:rPr lang="en-US" sz="2200" dirty="0" err="1"/>
              <a:t>eTraining</a:t>
            </a:r>
            <a:r>
              <a:rPr lang="en-US" sz="2200" dirty="0"/>
              <a:t> modules are needed to become Protocol Certified (role required to enter measurements for all protocols).</a:t>
            </a:r>
          </a:p>
          <a:p>
            <a:r>
              <a:rPr lang="en-US" sz="2200" dirty="0"/>
              <a:t>New system will step the user through the required modules.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8517C-63CE-C1BF-EA75-EEC5BE13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47338" y="1921347"/>
            <a:ext cx="3580591" cy="42751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9965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242238-7029-CA5B-4C53-4AEA950C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4820" y="2236402"/>
            <a:ext cx="4872405" cy="387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4C3763-59A4-E2EF-48E4-CDD339D51DFD}"/>
              </a:ext>
            </a:extLst>
          </p:cNvPr>
          <p:cNvSpPr txBox="1"/>
          <p:nvPr/>
        </p:nvSpPr>
        <p:spPr>
          <a:xfrm>
            <a:off x="619697" y="4232185"/>
            <a:ext cx="942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1: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3BEB57-D55E-84F2-CC96-2FA2E2B7A15A}"/>
              </a:ext>
            </a:extLst>
          </p:cNvPr>
          <p:cNvCxnSpPr>
            <a:cxnSpLocks/>
          </p:cNvCxnSpPr>
          <p:nvPr/>
        </p:nvCxnSpPr>
        <p:spPr>
          <a:xfrm>
            <a:off x="4477407" y="4483751"/>
            <a:ext cx="121730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F018008-6C1B-F48C-8FBF-07C35EBA7529}"/>
              </a:ext>
            </a:extLst>
          </p:cNvPr>
          <p:cNvSpPr txBox="1"/>
          <p:nvPr/>
        </p:nvSpPr>
        <p:spPr>
          <a:xfrm>
            <a:off x="1442800" y="4246500"/>
            <a:ext cx="3503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Complete Introduction to GLOBE </a:t>
            </a:r>
            <a:r>
              <a:rPr lang="en-US" sz="2000" dirty="0" err="1"/>
              <a:t>eTraining</a:t>
            </a:r>
            <a:r>
              <a:rPr lang="en-US" sz="2000" dirty="0"/>
              <a:t> Module.</a:t>
            </a:r>
          </a:p>
        </p:txBody>
      </p:sp>
    </p:spTree>
    <p:extLst>
      <p:ext uri="{BB962C8B-B14F-4D97-AF65-F5344CB8AC3E}">
        <p14:creationId xmlns:p14="http://schemas.microsoft.com/office/powerpoint/2010/main" val="1068223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CD326D-B251-2010-8450-6BCC7DAA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08728" y="2239916"/>
            <a:ext cx="5806560" cy="394016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19697" y="3556331"/>
            <a:ext cx="2585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2: Select a Sphere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>
            <a:cxnSpLocks/>
          </p:cNvCxnSpPr>
          <p:nvPr/>
        </p:nvCxnSpPr>
        <p:spPr>
          <a:xfrm>
            <a:off x="3321269" y="3787916"/>
            <a:ext cx="2556149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98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73630-77FF-936F-66EA-6BBFCAC6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08728" y="2194087"/>
            <a:ext cx="5664982" cy="39357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19697" y="4172020"/>
            <a:ext cx="96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2: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>
            <a:cxnSpLocks/>
          </p:cNvCxnSpPr>
          <p:nvPr/>
        </p:nvCxnSpPr>
        <p:spPr>
          <a:xfrm>
            <a:off x="4172607" y="4395959"/>
            <a:ext cx="84082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7C1067-0609-5EC8-2272-1183E8A7076A}"/>
              </a:ext>
            </a:extLst>
          </p:cNvPr>
          <p:cNvSpPr txBox="1"/>
          <p:nvPr/>
        </p:nvSpPr>
        <p:spPr>
          <a:xfrm>
            <a:off x="1424845" y="4193320"/>
            <a:ext cx="27477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Complete the Introduction module of the selected 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6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79A7A-99AB-4340-CF9C-FA279D867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4222" y="2175537"/>
            <a:ext cx="6748556" cy="369974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F95C8-712A-8BF0-9681-12DB71DB03D6}"/>
              </a:ext>
            </a:extLst>
          </p:cNvPr>
          <p:cNvSpPr txBox="1"/>
          <p:nvPr/>
        </p:nvSpPr>
        <p:spPr>
          <a:xfrm>
            <a:off x="641044" y="3740259"/>
            <a:ext cx="94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3: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AA38F-2A72-F318-EC41-E4286D84BFC9}"/>
              </a:ext>
            </a:extLst>
          </p:cNvPr>
          <p:cNvCxnSpPr/>
          <p:nvPr/>
        </p:nvCxnSpPr>
        <p:spPr>
          <a:xfrm>
            <a:off x="4148954" y="3952866"/>
            <a:ext cx="9429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67C1067-0609-5EC8-2272-1183E8A7076A}"/>
              </a:ext>
            </a:extLst>
          </p:cNvPr>
          <p:cNvSpPr txBox="1"/>
          <p:nvPr/>
        </p:nvSpPr>
        <p:spPr>
          <a:xfrm>
            <a:off x="1502485" y="3761279"/>
            <a:ext cx="2583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Select a protocol under the sphere selected.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87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E21463-36A9-5538-4056-2153C8C3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66593" y="1958604"/>
            <a:ext cx="5938345" cy="44189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D7DD3-1935-7F14-0074-19F769D38A40}"/>
              </a:ext>
            </a:extLst>
          </p:cNvPr>
          <p:cNvSpPr txBox="1"/>
          <p:nvPr/>
        </p:nvSpPr>
        <p:spPr>
          <a:xfrm>
            <a:off x="538163" y="4136535"/>
            <a:ext cx="94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 3: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D8EBC9-5603-C08B-AC58-C37CE1E88F4F}"/>
              </a:ext>
            </a:extLst>
          </p:cNvPr>
          <p:cNvCxnSpPr>
            <a:cxnSpLocks/>
          </p:cNvCxnSpPr>
          <p:nvPr/>
        </p:nvCxnSpPr>
        <p:spPr>
          <a:xfrm>
            <a:off x="3647090" y="4374610"/>
            <a:ext cx="1555531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8197D14-9DFA-E5AC-C82C-60E95A5B83B9}"/>
              </a:ext>
            </a:extLst>
          </p:cNvPr>
          <p:cNvSpPr txBox="1"/>
          <p:nvPr/>
        </p:nvSpPr>
        <p:spPr>
          <a:xfrm>
            <a:off x="1404774" y="4168065"/>
            <a:ext cx="2520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Complete one of the required protocol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17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553356" y="1292209"/>
            <a:ext cx="7936561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New ‘Mega’ Menus 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954B76D-67C0-D198-3A9A-452D44A2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97" y="2211819"/>
            <a:ext cx="7797834" cy="323254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6CDCFB2-CFF3-72AC-F2E6-85E4204A4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07" y="2211819"/>
            <a:ext cx="3614180" cy="2828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342900" defTabSz="914400"/>
            <a:r>
              <a:rPr lang="en-US" sz="2200" dirty="0"/>
              <a:t>Easy to use menus to get a quick glance of content </a:t>
            </a:r>
          </a:p>
          <a:p>
            <a:pPr marL="285750" indent="-342900" defTabSz="914400"/>
            <a:r>
              <a:rPr lang="en-US" sz="2200" dirty="0"/>
              <a:t>Restructured some content to improve findability</a:t>
            </a:r>
            <a:endParaRPr lang="en-US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63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E21463-36A9-5538-4056-2153C8C3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76493" y="2036825"/>
            <a:ext cx="5591504" cy="41124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B96104-042F-9448-B7F9-AF0952C981E8}"/>
              </a:ext>
            </a:extLst>
          </p:cNvPr>
          <p:cNvSpPr txBox="1">
            <a:spLocks/>
          </p:cNvSpPr>
          <p:nvPr/>
        </p:nvSpPr>
        <p:spPr>
          <a:xfrm>
            <a:off x="619697" y="1322727"/>
            <a:ext cx="11124628" cy="525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600" dirty="0"/>
              <a:t>Improved </a:t>
            </a:r>
            <a:r>
              <a:rPr lang="en-US" sz="3600" dirty="0" err="1"/>
              <a:t>eTraining</a:t>
            </a:r>
            <a:r>
              <a:rPr lang="en-US" sz="3600" dirty="0"/>
              <a:t> Protocol Certification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97D14-9DFA-E5AC-C82C-60E95A5B83B9}"/>
              </a:ext>
            </a:extLst>
          </p:cNvPr>
          <p:cNvSpPr txBox="1"/>
          <p:nvPr/>
        </p:nvSpPr>
        <p:spPr>
          <a:xfrm>
            <a:off x="619697" y="2519710"/>
            <a:ext cx="38156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Training is complete and you are now certified.</a:t>
            </a:r>
          </a:p>
        </p:txBody>
      </p:sp>
    </p:spTree>
    <p:extLst>
      <p:ext uri="{BB962C8B-B14F-4D97-AF65-F5344CB8AC3E}">
        <p14:creationId xmlns:p14="http://schemas.microsoft.com/office/powerpoint/2010/main" val="99075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GLOBE Observer Recent Enhancements</a:t>
            </a:r>
          </a:p>
        </p:txBody>
      </p:sp>
    </p:spTree>
    <p:extLst>
      <p:ext uri="{BB962C8B-B14F-4D97-AF65-F5344CB8AC3E}">
        <p14:creationId xmlns:p14="http://schemas.microsoft.com/office/powerpoint/2010/main" val="973667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16" y="1246128"/>
            <a:ext cx="8489611" cy="938587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Biosphere Protocols Now on the GLOBE Observer Data Entry App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37926-466F-DFE0-11C0-3D78EF2BA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15" y="2557713"/>
            <a:ext cx="7132319" cy="4471924"/>
          </a:xfrm>
        </p:spPr>
        <p:txBody>
          <a:bodyPr/>
          <a:lstStyle/>
          <a:p>
            <a:r>
              <a:rPr lang="en-US" dirty="0"/>
              <a:t>The latest update to the GLOBE Observer app includes all Biosphere, Atmosphere &amp; Hydrosphere protocols for trained users</a:t>
            </a:r>
          </a:p>
          <a:p>
            <a:r>
              <a:rPr lang="en-US" dirty="0"/>
              <a:t>All trained Educators and their Student accounts can access Data Entry.</a:t>
            </a:r>
          </a:p>
          <a:p>
            <a:endParaRPr lang="en-US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5EE97B-A6D8-85CB-81E6-BDA60B0D5B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301" y="1057274"/>
            <a:ext cx="2360283" cy="51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0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34CD-B455-D9E2-DE47-1EDDFDC3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Biosphere Protocols are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F8F8-1E45-591A-950F-C53910A19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360725"/>
            <a:ext cx="7276432" cy="3321375"/>
          </a:xfrm>
        </p:spPr>
        <p:txBody>
          <a:bodyPr/>
          <a:lstStyle/>
          <a:p>
            <a:r>
              <a:rPr lang="en-US" dirty="0"/>
              <a:t>Note we isolated sub protocols from each other, so you can choose which you want to do</a:t>
            </a:r>
          </a:p>
          <a:p>
            <a:pPr lvl="1"/>
            <a:r>
              <a:rPr lang="en-US" dirty="0"/>
              <a:t>Biometry you can choose 1, 2 or all 3 options</a:t>
            </a:r>
          </a:p>
          <a:p>
            <a:pPr lvl="1"/>
            <a:r>
              <a:rPr lang="en-US" dirty="0"/>
              <a:t>You can choose Green Up or Green Down (not the generic Greenings)</a:t>
            </a:r>
          </a:p>
          <a:p>
            <a:pPr lvl="1"/>
            <a:r>
              <a:rPr lang="en-US" dirty="0"/>
              <a:t>You can choose </a:t>
            </a:r>
            <a:r>
              <a:rPr lang="en-US" dirty="0" err="1"/>
              <a:t>Phen</a:t>
            </a:r>
            <a:r>
              <a:rPr lang="en-US" dirty="0"/>
              <a:t> Gardens Autumn or Spring</a:t>
            </a:r>
          </a:p>
          <a:p>
            <a:pPr lvl="1"/>
            <a:r>
              <a:rPr lang="en-US" dirty="0"/>
              <a:t>You can combine them with any of the other protocols</a:t>
            </a:r>
          </a:p>
          <a:p>
            <a:pPr lvl="1"/>
            <a:r>
              <a:rPr lang="en-US" dirty="0"/>
              <a:t>You can use the “Earth as a System Bundles” to automatically choose a set of protocols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8FDB5C2-D81E-8921-4049-F116267073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342" y="1138612"/>
            <a:ext cx="2330618" cy="5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90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3CBF-6DA3-BFA1-C59E-12388DAD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3254"/>
            <a:ext cx="7886700" cy="548436"/>
          </a:xfrm>
        </p:spPr>
        <p:txBody>
          <a:bodyPr/>
          <a:lstStyle/>
          <a:p>
            <a:r>
              <a:rPr lang="en-US" sz="3200" dirty="0"/>
              <a:t>Biosphere Protocols in GLOBE Observer</a:t>
            </a:r>
          </a:p>
        </p:txBody>
      </p:sp>
      <p:pic>
        <p:nvPicPr>
          <p:cNvPr id="11" name="Picture 10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72012F4C-4F93-7022-FA09-F220E3F50E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006" y="2033577"/>
            <a:ext cx="1898441" cy="4033848"/>
          </a:xfrm>
          <a:prstGeom prst="rect">
            <a:avLst/>
          </a:prstGeom>
        </p:spPr>
      </p:pic>
      <p:pic>
        <p:nvPicPr>
          <p:cNvPr id="15" name="Picture 1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CB6DEB61-3E74-D79A-5ACF-0581ABF23C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9831" y="2033577"/>
            <a:ext cx="1860684" cy="4033848"/>
          </a:xfrm>
          <a:prstGeom prst="rect">
            <a:avLst/>
          </a:prstGeom>
        </p:spPr>
      </p:pic>
      <p:pic>
        <p:nvPicPr>
          <p:cNvPr id="17" name="Picture 1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515D7ACB-0FF2-B74B-E244-14347E3EBB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380" y="2033577"/>
            <a:ext cx="1860682" cy="4033848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95ABA4B-5D57-8EE8-9D1F-75AD2341D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4527"/>
            <a:ext cx="3362325" cy="13954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site setup features are available to setup a site separately, or while entering data for the first time</a:t>
            </a:r>
          </a:p>
        </p:txBody>
      </p:sp>
      <p:pic>
        <p:nvPicPr>
          <p:cNvPr id="23" name="Picture 2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790A1CEF-6455-9CD2-EBD2-714588309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2014527"/>
            <a:ext cx="1898441" cy="41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A4EE-8F3E-57AD-89CA-7890F116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40" y="1405354"/>
            <a:ext cx="6601460" cy="938587"/>
          </a:xfrm>
        </p:spPr>
        <p:txBody>
          <a:bodyPr/>
          <a:lstStyle/>
          <a:p>
            <a:r>
              <a:rPr lang="en-US" dirty="0"/>
              <a:t>Eclipse App Added to GLOBE Observer App for 2023 and 2024 Eclipses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7DFF3-B42D-BBFC-EA99-61B8500B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60" y="3248815"/>
            <a:ext cx="5739052" cy="805923"/>
          </a:xfrm>
        </p:spPr>
        <p:txBody>
          <a:bodyPr>
            <a:normAutofit/>
          </a:bodyPr>
          <a:lstStyle/>
          <a:p>
            <a:r>
              <a:rPr lang="en-US" dirty="0"/>
              <a:t>North and South American Regions Only</a:t>
            </a:r>
          </a:p>
          <a:p>
            <a:endParaRPr lang="en-US" dirty="0"/>
          </a:p>
        </p:txBody>
      </p:sp>
      <p:pic>
        <p:nvPicPr>
          <p:cNvPr id="7" name="Picture 6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B2E4B23B-0E27-1400-F51D-6E6F361D0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177" y="1070502"/>
            <a:ext cx="2323148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1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7665-85FE-3710-96B1-D6137F66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Landcover - Extra photos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A6F0-3AE6-FCAC-6090-BCAAF7D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Inspired by Eyes on Ice requirements</a:t>
            </a:r>
          </a:p>
          <a:p>
            <a:r>
              <a:rPr lang="en-US" dirty="0"/>
              <a:t>Added a capability to add additional photos during land cover protocol to capture things of interest </a:t>
            </a:r>
          </a:p>
          <a:p>
            <a:pPr lvl="1"/>
            <a:r>
              <a:rPr lang="en-US" dirty="0"/>
              <a:t>Up to four additional photos</a:t>
            </a:r>
          </a:p>
        </p:txBody>
      </p:sp>
    </p:spTree>
    <p:extLst>
      <p:ext uri="{BB962C8B-B14F-4D97-AF65-F5344CB8AC3E}">
        <p14:creationId xmlns:p14="http://schemas.microsoft.com/office/powerpoint/2010/main" val="2999621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E03773-FA8F-4DBC-32DF-EAF985264C60}"/>
              </a:ext>
            </a:extLst>
          </p:cNvPr>
          <p:cNvSpPr txBox="1">
            <a:spLocks/>
          </p:cNvSpPr>
          <p:nvPr/>
        </p:nvSpPr>
        <p:spPr>
          <a:xfrm>
            <a:off x="369588" y="1425373"/>
            <a:ext cx="5224816" cy="5177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200" dirty="0"/>
              <a:t>Awards and Recognition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6D21D7-D711-3757-63AB-0ED82CC331AD}"/>
              </a:ext>
            </a:extLst>
          </p:cNvPr>
          <p:cNvSpPr txBox="1">
            <a:spLocks/>
          </p:cNvSpPr>
          <p:nvPr/>
        </p:nvSpPr>
        <p:spPr>
          <a:xfrm>
            <a:off x="282123" y="2230731"/>
            <a:ext cx="4932762" cy="33506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4AA00"/>
              </a:buClr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B09400"/>
              </a:buClr>
              <a:buFont typeface="Wingdings" pitchFamily="2" charset="2"/>
              <a:buChar char="§"/>
              <a:defRPr sz="1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Added improved awards and recognition to GLOBE Observer for all users</a:t>
            </a:r>
          </a:p>
          <a:p>
            <a:r>
              <a:rPr lang="en-US" dirty="0"/>
              <a:t>Recognition Awards:</a:t>
            </a:r>
          </a:p>
          <a:p>
            <a:pPr lvl="1"/>
            <a:r>
              <a:rPr lang="en-US" dirty="0"/>
              <a:t>First time measurements</a:t>
            </a:r>
          </a:p>
          <a:p>
            <a:pPr lvl="1"/>
            <a:r>
              <a:rPr lang="en-US" dirty="0"/>
              <a:t>Streaks</a:t>
            </a:r>
          </a:p>
          <a:p>
            <a:pPr lvl="1"/>
            <a:r>
              <a:rPr lang="en-US" dirty="0"/>
              <a:t>Milestone measurements (5, 10, 25, 50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Email generated congratulating the user (you can opt-out if desired)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45F2A74-01BA-3A7F-C415-77A4E58A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939" y="1542553"/>
            <a:ext cx="2033651" cy="440883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AE5BC-F505-908A-93BD-914BF9A76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364" y="1542553"/>
            <a:ext cx="2033651" cy="440883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44F576C4-77B0-FEBD-4E89-9E931959F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789" y="1542553"/>
            <a:ext cx="2033651" cy="44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4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22C0E-E04F-C104-939D-C8AC0CD6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7" y="1239762"/>
            <a:ext cx="10848198" cy="490210"/>
          </a:xfrm>
        </p:spPr>
        <p:txBody>
          <a:bodyPr/>
          <a:lstStyle/>
          <a:p>
            <a:r>
              <a:rPr lang="en-US" dirty="0"/>
              <a:t>Request a Geofence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0DD-8BB4-35D5-5E07-064657721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177" y="2051158"/>
            <a:ext cx="5303519" cy="3993253"/>
          </a:xfrm>
        </p:spPr>
        <p:txBody>
          <a:bodyPr>
            <a:normAutofit/>
          </a:bodyPr>
          <a:lstStyle/>
          <a:p>
            <a:r>
              <a:rPr lang="en-US" dirty="0"/>
              <a:t>Allow users to submit a request for data collection (U.S. only right now)</a:t>
            </a:r>
          </a:p>
          <a:p>
            <a:pPr lvl="1"/>
            <a:r>
              <a:rPr lang="en-US" dirty="0"/>
              <a:t>Submit project information and goals</a:t>
            </a:r>
          </a:p>
          <a:p>
            <a:pPr lvl="1"/>
            <a:r>
              <a:rPr lang="en-US" dirty="0"/>
              <a:t>Select the area for data collection</a:t>
            </a:r>
          </a:p>
          <a:p>
            <a:pPr lvl="1"/>
            <a:r>
              <a:rPr lang="en-US" dirty="0"/>
              <a:t>All requests are reviewed</a:t>
            </a:r>
          </a:p>
          <a:p>
            <a:r>
              <a:rPr lang="en-US" dirty="0"/>
              <a:t>If approved</a:t>
            </a:r>
          </a:p>
          <a:p>
            <a:pPr lvl="1"/>
            <a:r>
              <a:rPr lang="en-US" dirty="0"/>
              <a:t>Any user who is near the area of interest will see a bell icon informing them to collect data for the location and time period requested.</a:t>
            </a:r>
          </a:p>
          <a:p>
            <a:pPr lvl="1"/>
            <a:r>
              <a:rPr lang="en-US" dirty="0"/>
              <a:t>Information for all projects will be visible</a:t>
            </a:r>
          </a:p>
        </p:txBody>
      </p:sp>
      <p:pic>
        <p:nvPicPr>
          <p:cNvPr id="1026" name="Picture 2" descr="Images of the GLOBE Observer home screen with a data request alert, and examples of Science Data Requests in list and map forms.">
            <a:extLst>
              <a:ext uri="{FF2B5EF4-FFF2-40B4-BE49-F238E27FC236}">
                <a16:creationId xmlns:a16="http://schemas.microsoft.com/office/drawing/2014/main" id="{08961AC2-8268-7867-D421-D6BFB195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9749"/>
            <a:ext cx="5763987" cy="31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42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72E68A-B75C-2126-50E9-CB73BF48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56916"/>
            <a:ext cx="9144000" cy="938587"/>
          </a:xfrm>
        </p:spPr>
        <p:txBody>
          <a:bodyPr/>
          <a:lstStyle/>
          <a:p>
            <a:pPr algn="ctr">
              <a:lnSpc>
                <a:spcPct val="110000"/>
              </a:lnSpc>
              <a:buClr>
                <a:srgbClr val="BF8D2E"/>
              </a:buClr>
            </a:pPr>
            <a:r>
              <a:rPr lang="en-US" dirty="0"/>
              <a:t>Planned Enhancements for 2024 / 2025</a:t>
            </a:r>
          </a:p>
        </p:txBody>
      </p:sp>
    </p:spTree>
    <p:extLst>
      <p:ext uri="{BB962C8B-B14F-4D97-AF65-F5344CB8AC3E}">
        <p14:creationId xmlns:p14="http://schemas.microsoft.com/office/powerpoint/2010/main" val="269826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68" y="297190"/>
            <a:ext cx="8219682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dirty="0"/>
              <a:t>Improved ‘About GLOBE’ Section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EF2D4F-29D4-856A-B1DB-DC3D08039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68" y="2094668"/>
            <a:ext cx="3614180" cy="4180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342900" defTabSz="914400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section was re-structured to provide clearer information on what GLOBE is, how teachers, citizen scientists and other use GLOBE, and the benefits of joining.</a:t>
            </a:r>
          </a:p>
          <a:p>
            <a:pPr marL="285750" indent="-342900" defTabSz="914400"/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 Type definitions and capabilities are better explained.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17BD58-CD8A-5618-3163-C54F870B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324" y="2187711"/>
            <a:ext cx="7099429" cy="29462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58F736-B256-8039-9DC6-F4E49A5C5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4520A-996E-330C-99DA-69CA4D89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8FA945-E356-695F-18D6-CAD4EF34F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805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1429583"/>
            <a:ext cx="10515600" cy="938587"/>
          </a:xfrm>
        </p:spPr>
        <p:txBody>
          <a:bodyPr/>
          <a:lstStyle/>
          <a:p>
            <a:r>
              <a:rPr lang="en-US" dirty="0"/>
              <a:t>Upgrade Content Management System (Liferay) to the latest version (7.4)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15" y="2644277"/>
            <a:ext cx="7801610" cy="2327116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600" dirty="0"/>
              <a:t>Improved page and content management tools.</a:t>
            </a:r>
          </a:p>
          <a:p>
            <a:r>
              <a:rPr lang="en-US" sz="2600" dirty="0">
                <a:solidFill>
                  <a:srgbClr val="1F3864"/>
                </a:solidFill>
                <a:latin typeface="Helvetica Neue" panose="02000503000000020004"/>
              </a:rPr>
              <a:t>More stable version of Liferay.</a:t>
            </a:r>
          </a:p>
          <a:p>
            <a:r>
              <a:rPr lang="en-US" sz="2600" dirty="0">
                <a:solidFill>
                  <a:srgbClr val="1F3864"/>
                </a:solidFill>
                <a:latin typeface="Helvetica Neue" panose="02000503000000020004"/>
              </a:rPr>
              <a:t>Better supported.</a:t>
            </a:r>
          </a:p>
          <a:p>
            <a:r>
              <a:rPr lang="en-US" sz="2600" dirty="0">
                <a:solidFill>
                  <a:srgbClr val="1F3864"/>
                </a:solidFill>
                <a:latin typeface="Helvetica Neue" panose="02000503000000020004"/>
              </a:rPr>
              <a:t>Minimal enhancements during this time.</a:t>
            </a:r>
          </a:p>
        </p:txBody>
      </p:sp>
    </p:spTree>
    <p:extLst>
      <p:ext uri="{BB962C8B-B14F-4D97-AF65-F5344CB8AC3E}">
        <p14:creationId xmlns:p14="http://schemas.microsoft.com/office/powerpoint/2010/main" val="296105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F103-9E5B-5432-A741-6522FFA7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Pedosphere Protocols to GLOBE Observer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49A71-8671-6DCD-7733-8887DD869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Completing the full set of GLOBE protocols by adding the Pedosphere protocols to GLOBE Observer</a:t>
            </a:r>
          </a:p>
          <a:p>
            <a:r>
              <a:rPr lang="en-US" sz="2400" dirty="0"/>
              <a:t>Once completed, all protocols will be available through the GLOBE Observer app and new GLOBE Observer desktop forms (</a:t>
            </a:r>
            <a:r>
              <a:rPr lang="en-US" sz="2400" dirty="0" err="1"/>
              <a:t>dataentry.globe.gov</a:t>
            </a:r>
            <a:r>
              <a:rPr lang="en-US" sz="2400" dirty="0"/>
              <a:t>).</a:t>
            </a:r>
          </a:p>
          <a:p>
            <a:r>
              <a:rPr lang="en-US" sz="2400" dirty="0"/>
              <a:t>Once Pedosphere is complete, the old GLOBE Data Entry app will be retired.</a:t>
            </a:r>
          </a:p>
        </p:txBody>
      </p:sp>
    </p:spTree>
    <p:extLst>
      <p:ext uri="{BB962C8B-B14F-4D97-AF65-F5344CB8AC3E}">
        <p14:creationId xmlns:p14="http://schemas.microsoft.com/office/powerpoint/2010/main" val="2835410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455E4-FA8A-DF07-D88B-C3AA1007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05" y="1460571"/>
            <a:ext cx="10920220" cy="525048"/>
          </a:xfrm>
        </p:spPr>
        <p:txBody>
          <a:bodyPr/>
          <a:lstStyle/>
          <a:p>
            <a:r>
              <a:rPr lang="en-US" sz="3200" dirty="0"/>
              <a:t>Other Coming Soon Site Enhancements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F7D61BF-C4E7-97B8-CDCE-A84A53FC704D}"/>
              </a:ext>
            </a:extLst>
          </p:cNvPr>
          <p:cNvSpPr txBox="1">
            <a:spLocks/>
          </p:cNvSpPr>
          <p:nvPr/>
        </p:nvSpPr>
        <p:spPr>
          <a:xfrm>
            <a:off x="709805" y="2057659"/>
            <a:ext cx="10386820" cy="3857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>
                  <a:lumMod val="50000"/>
                </a:schemeClr>
              </a:buClr>
              <a:buSzPct val="103000"/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4AA00"/>
              </a:buClr>
              <a:buFont typeface="Wingdings" pitchFamily="2" charset="2"/>
              <a:buChar char="§"/>
              <a:defRPr sz="21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B09400"/>
              </a:buClr>
              <a:buFont typeface="Wingdings" pitchFamily="2" charset="2"/>
              <a:buChar char="§"/>
              <a:defRPr sz="18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B68908"/>
              </a:buClr>
              <a:buFont typeface="Wingdings" pitchFamily="2" charset="2"/>
              <a:buChar char="§"/>
              <a:defRPr sz="1500" b="0" i="0" kern="1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0"/>
              </a:spcBef>
              <a:buNone/>
            </a:pPr>
            <a:endParaRPr lang="en-US" sz="22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Integrated Language Translation Tool for all Pages.</a:t>
            </a:r>
            <a:br>
              <a:rPr lang="en-US" sz="2800" dirty="0"/>
            </a:br>
            <a:endParaRPr lang="en-US" sz="28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Improved Protocol Section</a:t>
            </a:r>
            <a:br>
              <a:rPr lang="en-US" sz="2800" dirty="0"/>
            </a:br>
            <a:endParaRPr lang="en-US" sz="28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Improved Campaign &amp; Projects Section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800" dirty="0"/>
          </a:p>
          <a:p>
            <a:pPr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Enhanced User Dashboards</a:t>
            </a:r>
          </a:p>
          <a:p>
            <a:pPr marL="0" indent="0" fontAlgn="base">
              <a:spcBef>
                <a:spcPts val="0"/>
              </a:spcBef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46780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6C2BE-A184-B598-D39A-BD954F87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23" y="1564222"/>
            <a:ext cx="10515600" cy="938587"/>
          </a:xfrm>
        </p:spPr>
        <p:txBody>
          <a:bodyPr/>
          <a:lstStyle/>
          <a:p>
            <a:r>
              <a:rPr lang="en-US" dirty="0"/>
              <a:t>Our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68985-4162-619B-2B6B-F624A5AC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23" y="2502809"/>
            <a:ext cx="10220352" cy="3321375"/>
          </a:xfrm>
        </p:spPr>
        <p:txBody>
          <a:bodyPr>
            <a:normAutofit/>
          </a:bodyPr>
          <a:lstStyle/>
          <a:p>
            <a:r>
              <a:rPr lang="en-US" sz="2800" b="1" dirty="0"/>
              <a:t>We hear from you what is important in your country.  </a:t>
            </a:r>
            <a:r>
              <a:rPr lang="en-US" sz="2800" dirty="0"/>
              <a:t>Please tell us what you think would improve things.</a:t>
            </a:r>
          </a:p>
          <a:p>
            <a:r>
              <a:rPr lang="en-US" sz="2800" dirty="0"/>
              <a:t>Work with your technology working group representative for your region to carry messages and ideas to us.</a:t>
            </a:r>
          </a:p>
          <a:p>
            <a:r>
              <a:rPr lang="en-US" sz="2800" dirty="0"/>
              <a:t>Tell us what’s working and what you think could be done better – We don’t improve without your input</a:t>
            </a:r>
          </a:p>
        </p:txBody>
      </p:sp>
    </p:spTree>
    <p:extLst>
      <p:ext uri="{BB962C8B-B14F-4D97-AF65-F5344CB8AC3E}">
        <p14:creationId xmlns:p14="http://schemas.microsoft.com/office/powerpoint/2010/main" val="767872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3520-C176-9043-E59F-40AB68D0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190" y="1706237"/>
            <a:ext cx="10515600" cy="938587"/>
          </a:xfrm>
        </p:spPr>
        <p:txBody>
          <a:bodyPr/>
          <a:lstStyle/>
          <a:p>
            <a:r>
              <a:rPr lang="en-US" dirty="0"/>
              <a:t>Questions on anything in the site?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0AC3C-8CEE-6BD7-ACDB-7EDC154B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190" y="2867462"/>
            <a:ext cx="10515600" cy="2102104"/>
          </a:xfrm>
        </p:spPr>
        <p:txBody>
          <a:bodyPr>
            <a:normAutofit/>
          </a:bodyPr>
          <a:lstStyle/>
          <a:p>
            <a:r>
              <a:rPr lang="en-US" sz="3200" dirty="0"/>
              <a:t>Any areas of the site you want to focus on?</a:t>
            </a:r>
          </a:p>
          <a:p>
            <a:r>
              <a:rPr lang="en-US" sz="3200" dirty="0"/>
              <a:t>Any suggestions for improvement? </a:t>
            </a:r>
          </a:p>
          <a:p>
            <a:r>
              <a:rPr lang="en-US" sz="3200" dirty="0"/>
              <a:t>Any features you find especially useful?</a:t>
            </a:r>
          </a:p>
        </p:txBody>
      </p:sp>
    </p:spTree>
    <p:extLst>
      <p:ext uri="{BB962C8B-B14F-4D97-AF65-F5344CB8AC3E}">
        <p14:creationId xmlns:p14="http://schemas.microsoft.com/office/powerpoint/2010/main" val="3729642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A4939-BA51-0441-A274-F31D335C8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324" y="2566273"/>
            <a:ext cx="4924798" cy="759469"/>
          </a:xfrm>
        </p:spPr>
        <p:txBody>
          <a:bodyPr/>
          <a:lstStyle/>
          <a:p>
            <a:pPr algn="l"/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hlinkClick r:id="rId2"/>
              </a:rPr>
              <a:t>Cornell.lewis@axientcorp.com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David.overoye@axientcorp.com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E11638-E916-5C72-7157-BEA4BE05ED54}"/>
              </a:ext>
            </a:extLst>
          </p:cNvPr>
          <p:cNvSpPr txBox="1">
            <a:spLocks/>
          </p:cNvSpPr>
          <p:nvPr/>
        </p:nvSpPr>
        <p:spPr>
          <a:xfrm>
            <a:off x="3320698" y="1433980"/>
            <a:ext cx="5263403" cy="938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0" i="0" kern="1200">
                <a:solidFill>
                  <a:srgbClr val="081E7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10000"/>
              </a:lnSpc>
              <a:buClr>
                <a:srgbClr val="BF8D2E"/>
              </a:buClr>
            </a:pPr>
            <a:r>
              <a:rPr lang="en-US" sz="3200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690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184" y="1259286"/>
            <a:ext cx="10515600" cy="938587"/>
          </a:xfrm>
        </p:spPr>
        <p:txBody>
          <a:bodyPr/>
          <a:lstStyle/>
          <a:p>
            <a:r>
              <a:rPr lang="en-US" dirty="0"/>
              <a:t>Improved ‘About GLOBE’ Section</a:t>
            </a: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4128C-E620-3E35-E40F-30D10BF05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452" y="2492568"/>
            <a:ext cx="5067145" cy="336307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E9272F-D41F-0F19-0C0C-A1E674150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43" y="2148527"/>
            <a:ext cx="5070041" cy="33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07E4-E135-04CF-D41C-81237419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288" y="1264056"/>
            <a:ext cx="10515600" cy="938587"/>
          </a:xfrm>
        </p:spPr>
        <p:txBody>
          <a:bodyPr/>
          <a:lstStyle/>
          <a:p>
            <a:r>
              <a:rPr lang="en-US" dirty="0"/>
              <a:t>Improved ‘About GLOBE’ Section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F9569E3-996D-0917-CB8C-58B0F93D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97" y="2051759"/>
            <a:ext cx="7650445" cy="39679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2479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22" y="1223887"/>
            <a:ext cx="7886700" cy="508967"/>
          </a:xfrm>
        </p:spPr>
        <p:txBody>
          <a:bodyPr/>
          <a:lstStyle/>
          <a:p>
            <a:r>
              <a:rPr lang="en-US" dirty="0"/>
              <a:t>New Account Creation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15CCE-F4C3-8083-0296-BF3610F4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65" y="1971853"/>
            <a:ext cx="9853381" cy="4182000"/>
          </a:xfrm>
        </p:spPr>
        <p:txBody>
          <a:bodyPr>
            <a:normAutofit/>
          </a:bodyPr>
          <a:lstStyle/>
          <a:p>
            <a:r>
              <a:rPr lang="en-US" sz="2200" dirty="0"/>
              <a:t>One path for all users.</a:t>
            </a:r>
          </a:p>
          <a:p>
            <a:r>
              <a:rPr lang="en-US" sz="2200" dirty="0"/>
              <a:t>One form for both the website and GLOBE Observer app.</a:t>
            </a:r>
          </a:p>
          <a:p>
            <a:r>
              <a:rPr lang="en-US" sz="2200" dirty="0"/>
              <a:t>Users can identify which best describes them (formal or informal educator, citizen scientist, STEM professional) to allow us provide targeted content.</a:t>
            </a:r>
          </a:p>
          <a:p>
            <a:r>
              <a:rPr lang="en-US" sz="2200" dirty="0"/>
              <a:t>Teachers / Educators can elect to create a GLOBE Observer or a GLOBE Educator account depending on their needs.</a:t>
            </a:r>
          </a:p>
          <a:p>
            <a:r>
              <a:rPr lang="en-US" sz="2200" dirty="0"/>
              <a:t>A step counter was added to the form to help guide users through the account creation process.</a:t>
            </a:r>
          </a:p>
          <a:p>
            <a:r>
              <a:rPr lang="en-US" sz="2200" dirty="0"/>
              <a:t>All users are now required to verify their email address.</a:t>
            </a:r>
          </a:p>
          <a:p>
            <a:r>
              <a:rPr lang="en-US" sz="2200" dirty="0"/>
              <a:t>Country Coordinators still approve all requests for GLOBE Educators, Schools and Informal Educators in their country.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217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4296-E238-D814-6530-B37C60F5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122" y="1261987"/>
            <a:ext cx="7886700" cy="508967"/>
          </a:xfrm>
        </p:spPr>
        <p:txBody>
          <a:bodyPr/>
          <a:lstStyle/>
          <a:p>
            <a:r>
              <a:rPr lang="en-US" dirty="0"/>
              <a:t>New Account Creation Forms</a:t>
            </a:r>
          </a:p>
        </p:txBody>
      </p:sp>
      <p:pic>
        <p:nvPicPr>
          <p:cNvPr id="7" name="Picture 6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B4EF4B09-56B5-853A-C5E3-493C903BD6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635" y="2040759"/>
            <a:ext cx="5774417" cy="380117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Picture 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C060E5B8-9BA3-9667-2B0E-39B304B866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329" y="2638731"/>
            <a:ext cx="5774417" cy="344170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986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75A9-776E-2AB7-4C2D-23C3B19A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65" y="1262479"/>
            <a:ext cx="10515600" cy="938587"/>
          </a:xfrm>
        </p:spPr>
        <p:txBody>
          <a:bodyPr/>
          <a:lstStyle/>
          <a:p>
            <a:r>
              <a:rPr lang="en-US" dirty="0"/>
              <a:t>Educators can choose Educator or Observer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FAC53-3807-E6EA-38C8-6E57ECC8E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65" y="2290930"/>
            <a:ext cx="4909301" cy="3321375"/>
          </a:xfrm>
        </p:spPr>
        <p:txBody>
          <a:bodyPr/>
          <a:lstStyle/>
          <a:p>
            <a:r>
              <a:rPr lang="en-US" dirty="0"/>
              <a:t>For teachers who just want to try things out, select Observer Option</a:t>
            </a:r>
          </a:p>
          <a:p>
            <a:pPr lvl="1"/>
            <a:r>
              <a:rPr lang="en-US" dirty="0"/>
              <a:t>Same as GLOBE Observer, except we can see in the system if they are a citizen scientist or an educator (how many teachers are just doing observer?)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72F023F-4A1C-BB32-9A75-0D55D6D85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068" y="2095501"/>
            <a:ext cx="5697307" cy="3927372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5510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4975690C-A913-8744-9CA4-841DC047FEB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-Standard-Screen-PPT-FINAL-5-5-2022" id="{D68564F0-1072-5045-B4BB-E310EA47B7BC}" vid="{E7F766BC-4C56-7742-AE21-810F8D5ADB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2-Standard-Screen-PPT-FINAL-5-5-2022 (2)</Template>
  <TotalTime>12083</TotalTime>
  <Words>1629</Words>
  <Application>Microsoft Office PowerPoint</Application>
  <PresentationFormat>Widescreen</PresentationFormat>
  <Paragraphs>161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Helvetica Neue</vt:lpstr>
      <vt:lpstr>Helvetica Neue Light</vt:lpstr>
      <vt:lpstr>Wingdings</vt:lpstr>
      <vt:lpstr>Office Theme</vt:lpstr>
      <vt:lpstr>Custom Design</vt:lpstr>
      <vt:lpstr>GLOBE Africa Regional Meeting  New and Upcoming Web and App Enhancements </vt:lpstr>
      <vt:lpstr>Recent Web Site Enhancements</vt:lpstr>
      <vt:lpstr>PowerPoint Presentation</vt:lpstr>
      <vt:lpstr>Improved ‘About GLOBE’ Section</vt:lpstr>
      <vt:lpstr>Improved ‘About GLOBE’ Section</vt:lpstr>
      <vt:lpstr>Improved ‘About GLOBE’ Section</vt:lpstr>
      <vt:lpstr>New Account Creation Forms</vt:lpstr>
      <vt:lpstr>New Account Creation Forms</vt:lpstr>
      <vt:lpstr>Educators can choose Educator or Observer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GLOBE Active Trainer Status </vt:lpstr>
      <vt:lpstr>Note on recent enhancements – we’re listening </vt:lpstr>
      <vt:lpstr>Site Demo</vt:lpstr>
      <vt:lpstr>Coming Soon Website Enhancements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GLOBE Observer Recent Enhancements</vt:lpstr>
      <vt:lpstr>Biosphere Protocols Now on the GLOBE Observer Data Entry App</vt:lpstr>
      <vt:lpstr>All Biosphere Protocols are Available</vt:lpstr>
      <vt:lpstr>Biosphere Protocols in GLOBE Observer</vt:lpstr>
      <vt:lpstr>Eclipse App Added to GLOBE Observer App for 2023 and 2024 Eclipses</vt:lpstr>
      <vt:lpstr>Landcover - Extra photos</vt:lpstr>
      <vt:lpstr>PowerPoint Presentation</vt:lpstr>
      <vt:lpstr>Request a Geofence Project</vt:lpstr>
      <vt:lpstr>Planned Enhancements for 2024 / 2025</vt:lpstr>
      <vt:lpstr>Upgrade Content Management System (Liferay) to the latest version (7.4)</vt:lpstr>
      <vt:lpstr>Adding Pedosphere Protocols to GLOBE Observer</vt:lpstr>
      <vt:lpstr>Other Coming Soon Site Enhancements</vt:lpstr>
      <vt:lpstr>Our priorities</vt:lpstr>
      <vt:lpstr>Questions on anything in the site?</vt:lpstr>
      <vt:lpstr>  Cornell.lewis@axientcorp.com David.overoye@axientcorp.com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Cornell Lewis</dc:creator>
  <cp:lastModifiedBy>Cornell Lewis</cp:lastModifiedBy>
  <cp:revision>266</cp:revision>
  <dcterms:created xsi:type="dcterms:W3CDTF">2022-07-22T18:31:01Z</dcterms:created>
  <dcterms:modified xsi:type="dcterms:W3CDTF">2024-04-30T09:25:06Z</dcterms:modified>
</cp:coreProperties>
</file>