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</p:sldMasterIdLst>
  <p:sldIdLst>
    <p:sldId id="258" r:id="rId3"/>
    <p:sldId id="528" r:id="rId4"/>
    <p:sldId id="304" r:id="rId5"/>
    <p:sldId id="305" r:id="rId6"/>
    <p:sldId id="309" r:id="rId7"/>
    <p:sldId id="310" r:id="rId8"/>
    <p:sldId id="311" r:id="rId9"/>
    <p:sldId id="312" r:id="rId10"/>
    <p:sldId id="313" r:id="rId11"/>
    <p:sldId id="306" r:id="rId12"/>
    <p:sldId id="314" r:id="rId13"/>
    <p:sldId id="335" r:id="rId14"/>
    <p:sldId id="550" r:id="rId15"/>
    <p:sldId id="563" r:id="rId16"/>
    <p:sldId id="308" r:id="rId17"/>
    <p:sldId id="551" r:id="rId18"/>
    <p:sldId id="552" r:id="rId19"/>
    <p:sldId id="559" r:id="rId20"/>
    <p:sldId id="562" r:id="rId21"/>
    <p:sldId id="34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76E"/>
    <a:srgbClr val="2A476B"/>
    <a:srgbClr val="616161"/>
    <a:srgbClr val="223157"/>
    <a:srgbClr val="AF8135"/>
    <a:srgbClr val="21344E"/>
    <a:srgbClr val="60AC67"/>
    <a:srgbClr val="201675"/>
    <a:srgbClr val="001D85"/>
    <a:srgbClr val="0022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99" autoAdjust="0"/>
    <p:restoredTop sz="94694"/>
  </p:normalViewPr>
  <p:slideViewPr>
    <p:cSldViewPr snapToGrid="0" snapToObjects="1">
      <p:cViewPr varScale="1">
        <p:scale>
          <a:sx n="78" d="100"/>
          <a:sy n="78" d="100"/>
        </p:scale>
        <p:origin x="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Intro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child art, drawing, painting, sky&#10;&#10;Description automatically generated">
            <a:extLst>
              <a:ext uri="{FF2B5EF4-FFF2-40B4-BE49-F238E27FC236}">
                <a16:creationId xmlns:a16="http://schemas.microsoft.com/office/drawing/2014/main" id="{E703DDD0-0BBB-09F9-61E6-EA26A687A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5747" y="252549"/>
            <a:ext cx="4805680" cy="617873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D13631-9812-7745-86F8-D7B1127412C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755" y="1781782"/>
            <a:ext cx="5407855" cy="823912"/>
          </a:xfrm>
          <a:prstGeom prst="rect">
            <a:avLst/>
          </a:prstGeo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BC7F3-6B54-104E-B7B7-C057871D1D1F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1754" y="3017044"/>
            <a:ext cx="5407855" cy="82391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632C4F-7357-59D8-0CFA-53704770F28A}"/>
              </a:ext>
            </a:extLst>
          </p:cNvPr>
          <p:cNvSpPr/>
          <p:nvPr userDrawn="1"/>
        </p:nvSpPr>
        <p:spPr>
          <a:xfrm>
            <a:off x="10863931" y="406273"/>
            <a:ext cx="332807" cy="212855"/>
          </a:xfrm>
          <a:prstGeom prst="rect">
            <a:avLst/>
          </a:prstGeom>
          <a:solidFill>
            <a:srgbClr val="2A476B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0A82F-45BA-A62F-BF91-0A862E66174F}"/>
              </a:ext>
            </a:extLst>
          </p:cNvPr>
          <p:cNvSpPr txBox="1"/>
          <p:nvPr userDrawn="1"/>
        </p:nvSpPr>
        <p:spPr>
          <a:xfrm>
            <a:off x="10787732" y="331103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  <a:cs typeface="DaunPenh" panose="020B0604020202020204" pitchFamily="2" charset="0"/>
              </a:rPr>
              <a:t>23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2D736D-6864-DC2A-2167-ADC0A21676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7" y="6427007"/>
            <a:ext cx="12192000" cy="5136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CE5C45-4375-364D-8874-099513C9CE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13080"/>
            <a:ext cx="12192000" cy="92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4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EFE14-2391-CA40-B69E-20E3A827E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341E4-5FF6-0841-96B8-8AC5BBDEE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2AE17-1646-524C-9B1F-0ED5E1E52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A33CB-FC9B-964C-B1A6-18FE9772F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072E7-6004-104F-A7D0-81CC826C5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220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13631-9812-7745-86F8-D7B11274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7" y="1466532"/>
            <a:ext cx="10515600" cy="8239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BC7F3-6B54-104E-B7B7-C057871D1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20297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B780A-21F7-494F-B264-4CCC19E16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190245"/>
            <a:ext cx="5157787" cy="2590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D6F3AF-00E2-FC48-9418-D1B50D3E49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7" y="2208688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058E67-3887-D842-87AB-D57A2EE16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3190245"/>
            <a:ext cx="5183188" cy="2590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D9B671-9A40-8048-88B6-E9E3D8BF6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FF9367-1C7F-8F4F-89F4-FB111F9BB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B40040-33D7-A142-A3A7-1049F144C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994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8F051-9A99-AE4B-8E20-2EA77694A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58115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AF642-4AB8-6B4D-ACFD-BDE2141ED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300" y="1581151"/>
            <a:ext cx="6172200" cy="42878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43411B-2A05-5544-B627-BE6A55437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BFBF2D-9035-5747-B6EA-ABA248374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E567FE-6B5E-C34C-8EB8-789E7F0FF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CF043-2A78-4648-AB8E-2799378B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062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920AF-B588-3C4B-BA39-C3421AD22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40208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02B7E6-9C3F-FD44-B5C7-BA7C49571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7300" y="1414151"/>
            <a:ext cx="6172200" cy="4454843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649441-BE01-5E47-A95C-CFB947453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29280"/>
            <a:ext cx="3932237" cy="273970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0F030-9B6D-4E4A-BC2D-1F4753FA6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24501-2866-BB48-AC98-28E498D6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EFB4B-4725-BB42-BD2C-D0D2103BB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04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6028F-DB54-C345-8E84-3EE86B013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9197"/>
            <a:ext cx="10515600" cy="9385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F9A665-B734-4248-B0A2-B26326C05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F5849-6320-A340-AC2E-C6EA3975C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FBBE5-C668-0947-9E1C-407B71D57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502B8-5F44-A14D-A2C0-1CDCE7BF4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781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0D8F77-875F-A344-8E81-9B299167D2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63003" y="1532890"/>
            <a:ext cx="2628900" cy="448183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76178F-48F7-854E-8019-2E067A73D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1513207"/>
            <a:ext cx="7734300" cy="43694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A6856-4D72-6A4F-AD76-2F55CE697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F72D-89E2-7545-AC7C-3AB59E8F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51131-032C-CF4D-99BB-CEB437629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748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4DE4F-5704-2C41-8013-9566EA4705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8040" y="1405354"/>
            <a:ext cx="10515600" cy="938587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BAD94-B37C-F44F-910D-CE8972BABB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8040" y="2502809"/>
            <a:ext cx="10515600" cy="3321375"/>
          </a:xfrm>
        </p:spPr>
        <p:txBody>
          <a:bodyPr/>
          <a:lstStyle/>
          <a:p>
            <a:pPr lvl="0"/>
            <a:r>
              <a:rPr lang="en-US" dirty="0"/>
              <a:t>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9EFA18-2FE9-1F40-9762-5F0C229154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20919"/>
            <a:ext cx="12192000" cy="5689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844B45-A7F3-0946-9451-FB5F1047A7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31879"/>
            <a:ext cx="12192000" cy="8763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72F146-7864-F6F5-B11D-10D47EF0CC76}"/>
              </a:ext>
            </a:extLst>
          </p:cNvPr>
          <p:cNvSpPr/>
          <p:nvPr userDrawn="1"/>
        </p:nvSpPr>
        <p:spPr>
          <a:xfrm>
            <a:off x="10863931" y="406273"/>
            <a:ext cx="332807" cy="212855"/>
          </a:xfrm>
          <a:prstGeom prst="rect">
            <a:avLst/>
          </a:prstGeom>
          <a:solidFill>
            <a:srgbClr val="2A476B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2F606A-E9CC-0663-8E5D-3FE4DCEB790A}"/>
              </a:ext>
            </a:extLst>
          </p:cNvPr>
          <p:cNvSpPr txBox="1"/>
          <p:nvPr userDrawn="1"/>
        </p:nvSpPr>
        <p:spPr>
          <a:xfrm>
            <a:off x="10775870" y="327787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091C81-D2FF-D4D6-5682-7B837D3F29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933113" y="406400"/>
            <a:ext cx="914400" cy="91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1842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EEE01-8CEF-A745-A69B-1E02415D5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01F905-A6AD-8C4B-8440-E5EA0DE40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D7A87-1BB4-6F40-B595-9967DDCFD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8135A-CFCE-024E-A280-57A70A7DF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AA333-B9C3-AD47-8DED-1596B6911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6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B6D4D-3EEF-744E-AB05-EE4D43A4F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988DE-771B-5244-9B5F-0C881F9CB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C7DC2-A2B6-0149-84EE-E4005AED0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BC98B-5976-2E49-B1BE-EFD133804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D2C10-81C3-EC4E-84FB-AED5E530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018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DFD7D-30A3-DF4D-9CA1-E160DA4F9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C5EE-D5E1-AE46-8AEC-FAA325EA3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3F7DD-2123-054C-90BB-B6588E17D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854E1-AB13-CF4C-9A28-465EFFCDB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4626A-5B22-3246-AF9E-5F2D80C86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0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4DE4F-5704-2C41-8013-9566EA4705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8040" y="1405354"/>
            <a:ext cx="10515600" cy="938587"/>
          </a:xfrm>
          <a:prstGeom prst="rect">
            <a:avLst/>
          </a:prstGeom>
        </p:spPr>
        <p:txBody>
          <a:bodyPr anchor="t"/>
          <a:lstStyle/>
          <a:p>
            <a:r>
              <a:rPr lang="en-US" dirty="0"/>
              <a:t>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BAD94-B37C-F44F-910D-CE8972BABB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8040" y="2502809"/>
            <a:ext cx="10515600" cy="3321375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Pct val="103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elvetica Neue" panose="02000503000000020004" pitchFamily="2" charset="0"/>
              </a:rPr>
              <a:t>Add first bullet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4AA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elvetica Neue Light" panose="02000403000000020004" pitchFamily="2" charset="0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094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elvetica Neue Light" panose="02000403000000020004" pitchFamily="2" charset="0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890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elvetica Neue Light" panose="02000403000000020004" pitchFamily="2" charset="0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890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elvetica Neue Light" panose="02000403000000020004" pitchFamily="2" charset="0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72F146-7864-F6F5-B11D-10D47EF0CC76}"/>
              </a:ext>
            </a:extLst>
          </p:cNvPr>
          <p:cNvSpPr/>
          <p:nvPr userDrawn="1"/>
        </p:nvSpPr>
        <p:spPr>
          <a:xfrm>
            <a:off x="10863931" y="406273"/>
            <a:ext cx="332807" cy="212855"/>
          </a:xfrm>
          <a:prstGeom prst="rect">
            <a:avLst/>
          </a:prstGeom>
          <a:solidFill>
            <a:srgbClr val="2A476B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2F606A-E9CC-0663-8E5D-3FE4DCEB790A}"/>
              </a:ext>
            </a:extLst>
          </p:cNvPr>
          <p:cNvSpPr txBox="1"/>
          <p:nvPr userDrawn="1"/>
        </p:nvSpPr>
        <p:spPr>
          <a:xfrm>
            <a:off x="10775870" y="327787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36D939-2458-5F6F-4C7F-DA2278E548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796FC6-AF1E-BCAF-9165-34B3D574BB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374802"/>
            <a:ext cx="12192000" cy="5136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8AF347-D61A-2020-819A-5B6E0ECDF76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13080"/>
            <a:ext cx="12192000" cy="92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16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0126B-105D-4F40-8958-A1E3B02CB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39FD5-3B69-384E-BC20-3373D50071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6BDF9-2B0C-494D-BAB2-C84D1A175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1748B9-DF20-D244-ABE1-77E076503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5F903-8AD5-9743-A3A0-FCB3EBAFC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8D40F2-D01B-7F42-920F-E1BFEA4A5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043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0CDEE-1835-944E-B7B2-225338F3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909E4-F16F-9748-B7BA-AEA064739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935D29-3681-3348-99D9-8F8AB0260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0ECD73-4C28-EE45-8005-A2F70F6553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C38F6F-1009-464F-BDC6-C59AA91254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E7A284-0FFB-8D49-AB7B-68478D7F4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0DC491-D483-4440-8147-0D4B81498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CF1B4B-BAA0-6A44-B6A8-D654FDD55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837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3BEE5-E651-BB4F-837C-58573A3A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92C07E-BE94-3B42-BFC2-D831F885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2AA40C-380B-EB45-A61E-9AC6A9C65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D565B3-A3C8-A941-B8D0-45829AF12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1604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69C44E-1451-C141-BAC7-DDFE64EFB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88D470-D52A-8F4A-AFD2-6125A003A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138A3-1403-F244-9F1C-41AA645F3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0969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D099-84B1-AB48-8351-902022CA8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2BF9B-0E30-1C4C-85D6-F8DDB6F67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FE3DCD-6A82-854D-9C9F-C68DC50AF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C317DC-CEBB-494E-8973-414D25F01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A4BC48-36B5-6A40-948E-4E83CABD3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B0F82-F213-324B-B36C-773EF0D4E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7826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03995-8B53-6241-AA64-62F8DC0CE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4FF0B6-D26B-FC47-9EC9-B5169196CC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9E4DF2-5A02-DF4D-9D03-8338382F7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C0D66-55F8-114D-8448-3FABC033E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7C6AA0-0624-3945-A827-99BE8A988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B1B766-3153-8A48-A851-F4F1F1C1C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54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E80CE-EB3E-1B40-879F-FB3948326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88727B-96B5-8544-A64D-D3AE7702A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414A2-CD12-6442-898C-F0012ECBF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C089A-CF80-3346-B8C7-5928E167C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BAD4D-3358-784C-9B98-C275448FB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6256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BB7A1B-BB1F-9241-82B4-E7E796AE55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4C568-D702-2E4A-B98D-143A3B318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CECF3-01C1-EC40-A2A4-9F8310645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59D50-2FAA-7E40-B445-2CB78B75B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81014-8D9C-5547-AEAD-A05B7C77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36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Bullet-list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7B38F0-2B0C-E148-9757-5FBB1E2013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4856" y="1751821"/>
            <a:ext cx="5339224" cy="3754898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Pct val="103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elvetica Neue" panose="02000503000000020004" pitchFamily="2" charset="0"/>
              </a:rPr>
              <a:t>BULLET LIST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4AA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elvetica Neue Light" panose="02000403000000020004" pitchFamily="2" charset="0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094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elvetica Neue Light" panose="02000403000000020004" pitchFamily="2" charset="0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890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elvetica Neue Light" panose="02000403000000020004" pitchFamily="2" charset="0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890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elvetica Neue Light" panose="02000403000000020004" pitchFamily="2" charset="0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D5B388-4D25-B345-A0C7-7832A1244B5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17924" y="1751821"/>
            <a:ext cx="5339225" cy="37548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ADD IMAGE, CHART, VIDEO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D65BE8-1B51-0ED9-BCD7-8637A6DBBE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5272B0-F019-53AC-D205-7B55CA71B9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374802"/>
            <a:ext cx="12192000" cy="5136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4C8D71-092C-9792-2093-C0FD9F560D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13080"/>
            <a:ext cx="12192000" cy="92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63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Section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9CE3C-8541-C840-A2E1-1044BFDFB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699" y="1800883"/>
            <a:ext cx="10896600" cy="72505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ADD SECTION HEADER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8D1BCB-6318-F844-8E90-3457D031B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pPr/>
              <a:t>5/1/2024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376F0E-C36F-9B48-B4D8-B046EA810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E45D40-4EAC-074D-9E73-58CF04596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DC9A32-DD0E-E6CE-0B94-0CC4AE0BD8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962DB4-1116-99D6-4E93-5869845AA1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374802"/>
            <a:ext cx="12192000" cy="51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48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Bullet-List-and-Chart-Image-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7B38F0-2B0C-E148-9757-5FBB1E2013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895" y="1493521"/>
            <a:ext cx="3572932" cy="3169920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Pct val="103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elvetica Neue" panose="02000503000000020004" pitchFamily="2" charset="0"/>
              </a:rPr>
              <a:t>BULLET LIST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4AA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elvetica Neue Light" panose="02000403000000020004" pitchFamily="2" charset="0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094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elvetica Neue Light" panose="02000403000000020004" pitchFamily="2" charset="0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890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elvetica Neue Light" panose="02000403000000020004" pitchFamily="2" charset="0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890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elvetica Neue Light" panose="02000403000000020004" pitchFamily="2" charset="0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D5B388-4D25-B345-A0C7-7832A1244B5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43310" y="1493521"/>
            <a:ext cx="7277639" cy="4246880"/>
          </a:xfrm>
        </p:spPr>
        <p:txBody>
          <a:bodyPr/>
          <a:lstStyle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ADD A CHART, IMAGE, OR VIDEO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70F519-B32A-90C2-528B-B8E0925767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90130D-76CC-625A-479F-EB9A3A2AFD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374802"/>
            <a:ext cx="12192000" cy="51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29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Bullet-list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7B38F0-2B0C-E148-9757-5FBB1E2013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4856" y="1772141"/>
            <a:ext cx="5339224" cy="4008899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Pct val="103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elvetica Neue" panose="02000503000000020004" pitchFamily="2" charset="0"/>
              </a:rPr>
              <a:t>BULLET LIST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4AA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elvetica Neue Light" panose="02000403000000020004" pitchFamily="2" charset="0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094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elvetica Neue Light" panose="02000403000000020004" pitchFamily="2" charset="0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890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elvetica Neue Light" panose="02000403000000020004" pitchFamily="2" charset="0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890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elvetica Neue Light" panose="02000403000000020004" pitchFamily="2" charset="0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D5B388-4D25-B345-A0C7-7832A1244B5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17924" y="1772141"/>
            <a:ext cx="5339221" cy="4008899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Pct val="103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elvetica Neue" panose="02000503000000020004" pitchFamily="2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4AA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elvetica Neue Light" panose="02000403000000020004" pitchFamily="2" charset="0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094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elvetica Neue Light" panose="02000403000000020004" pitchFamily="2" charset="0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890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elvetica Neue Light" panose="02000403000000020004" pitchFamily="2" charset="0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890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elvetica Neue Light" panose="02000403000000020004" pitchFamily="2" charset="0"/>
                <a:cs typeface="Arial" panose="020B0604020202020204" pitchFamily="34" charset="0"/>
              </a:rPr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B98541-5E28-FFA6-53FD-46B54BB0E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28BC75-C3AC-A40B-82B7-40DB30076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374802"/>
            <a:ext cx="12192000" cy="51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2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-Map-GLOBE-country-reg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614E157A-4F79-EE4E-BDD5-C837268250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745595"/>
            <a:ext cx="12192001" cy="56611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FC2F90-8322-59F8-DD67-C0846D1E94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6B6A78-0653-A8F0-3405-B1D4BEA736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374802"/>
            <a:ext cx="12192000" cy="51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-Final-slide-contact-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child art, drawing, sky, painting&#10;&#10;Description automatically generated">
            <a:extLst>
              <a:ext uri="{FF2B5EF4-FFF2-40B4-BE49-F238E27FC236}">
                <a16:creationId xmlns:a16="http://schemas.microsoft.com/office/drawing/2014/main" id="{D31454A4-017C-F21B-7E36-18A74672A3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5639"/>
            <a:ext cx="12192000" cy="6545454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40D63-039A-C14C-9389-33EA3F615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F0DA5-807D-8B4D-B437-650BD330D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4FF7D-25AA-A149-BD57-817CF1C02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A10E3A-6D5D-E231-05A6-695885155102}"/>
              </a:ext>
            </a:extLst>
          </p:cNvPr>
          <p:cNvSpPr/>
          <p:nvPr userDrawn="1"/>
        </p:nvSpPr>
        <p:spPr>
          <a:xfrm>
            <a:off x="10863931" y="406273"/>
            <a:ext cx="332807" cy="212855"/>
          </a:xfrm>
          <a:prstGeom prst="rect">
            <a:avLst/>
          </a:prstGeom>
          <a:solidFill>
            <a:srgbClr val="2A476B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CC1C32-2451-CF8B-3E10-53FFC41FCAAD}"/>
              </a:ext>
            </a:extLst>
          </p:cNvPr>
          <p:cNvSpPr txBox="1"/>
          <p:nvPr userDrawn="1"/>
        </p:nvSpPr>
        <p:spPr>
          <a:xfrm>
            <a:off x="10739243" y="327932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 23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583A5E-3155-FF35-4A9D-C84D575331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B26946-5A32-A0CF-2871-9D06338986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374802"/>
            <a:ext cx="12192000" cy="51364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F6A544DB-71BD-2BD0-BC86-83F8C1367F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1400" y="1163368"/>
            <a:ext cx="4378960" cy="636664"/>
          </a:xfrm>
          <a:prstGeom prst="rect">
            <a:avLst/>
          </a:prstGeom>
        </p:spPr>
        <p:txBody>
          <a:bodyPr anchor="t" anchorCtr="0"/>
          <a:lstStyle>
            <a:lvl1pPr algn="ctr">
              <a:defRPr sz="2000"/>
            </a:lvl1pPr>
          </a:lstStyle>
          <a:p>
            <a:r>
              <a:rPr lang="en-US" dirty="0"/>
              <a:t>ADD CONTACT INFO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B0A097A6-5637-E649-145C-3BE04227F4A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581400" y="1960252"/>
            <a:ext cx="4378960" cy="2294074"/>
          </a:xfrm>
        </p:spPr>
        <p:txBody>
          <a:bodyPr anchor="t" anchorCtr="0">
            <a:normAutofit/>
          </a:bodyPr>
          <a:lstStyle>
            <a:lvl1pPr marL="0" indent="0" algn="ctr">
              <a:buFontTx/>
              <a:buNone/>
              <a:defRPr sz="2000"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F72DA4-B2F0-F1C7-2CE2-53502B84D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553" y="4537164"/>
            <a:ext cx="2966654" cy="1939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1706BC-72DC-0BBC-F224-51E34F1F9D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-13080"/>
            <a:ext cx="12192000" cy="92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62EF4C-6837-E64F-B444-E8E538DF20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1800" y="3332482"/>
            <a:ext cx="6558280" cy="512921"/>
          </a:xfrm>
        </p:spPr>
        <p:txBody>
          <a:bodyPr anchor="b"/>
          <a:lstStyle>
            <a:lvl1pPr marL="0" indent="0" algn="l">
              <a:buNone/>
              <a:defRPr sz="1800" b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SUBTITLE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56FADFF6-868C-3544-924D-D0FE92B28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888149"/>
            <a:ext cx="6558280" cy="12384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22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EFDA9-06FB-0E41-A3AC-E0AD03100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46654"/>
            <a:ext cx="10515600" cy="332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Pct val="103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elvetica Neue" panose="02000503000000020004" pitchFamily="2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4AA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elvetica Neue Light" panose="02000403000000020004" pitchFamily="2" charset="0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094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elvetica Neue Light" panose="02000403000000020004" pitchFamily="2" charset="0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890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elvetica Neue Light" panose="02000403000000020004" pitchFamily="2" charset="0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890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elvetica Neue Light" panose="02000403000000020004" pitchFamily="2" charset="0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0482F-30EB-4949-B4BB-FDCCC4D211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ABDBB4A-52A4-0E44-A608-CF4D949E412D}" type="datetimeFigureOut">
              <a:rPr lang="en-US" smtClean="0"/>
              <a:pPr/>
              <a:t>5/1/2024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7B515-6CC6-304D-95CC-EAD704C530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8E32B-561E-4147-96A5-49824E837A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9ADB1-9382-8547-8180-5C5890893E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43EE5A4-77FF-9988-C6A9-DF3413AE2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9191"/>
            <a:ext cx="10515600" cy="9385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154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2" r:id="rId3"/>
    <p:sldLayoutId id="2147483661" r:id="rId4"/>
    <p:sldLayoutId id="2147483654" r:id="rId5"/>
    <p:sldLayoutId id="2147483688" r:id="rId6"/>
    <p:sldLayoutId id="2147483687" r:id="rId7"/>
    <p:sldLayoutId id="2147483652" r:id="rId8"/>
    <p:sldLayoutId id="2147483649" r:id="rId9"/>
    <p:sldLayoutId id="2147483651" r:id="rId10"/>
    <p:sldLayoutId id="2147483653" r:id="rId11"/>
    <p:sldLayoutId id="2147483656" r:id="rId12"/>
    <p:sldLayoutId id="2147483657" r:id="rId13"/>
    <p:sldLayoutId id="2147483658" r:id="rId14"/>
    <p:sldLayoutId id="2147483659" r:id="rId15"/>
    <p:sldLayoutId id="2147483689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081E75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50000"/>
          </a:schemeClr>
        </a:buClr>
        <a:buSzPct val="103000"/>
        <a:buFont typeface="Wingdings" pitchFamily="2" charset="2"/>
        <a:buChar char="§"/>
        <a:defRPr sz="2100" b="0" i="0" kern="1200">
          <a:solidFill>
            <a:schemeClr val="accent1">
              <a:lumMod val="50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C4AA00"/>
        </a:buClr>
        <a:buFont typeface="Wingdings" pitchFamily="2" charset="2"/>
        <a:buChar char="§"/>
        <a:defRPr sz="2100" b="0" i="0" kern="1200">
          <a:solidFill>
            <a:schemeClr val="accent1">
              <a:lumMod val="50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600"/>
        </a:spcBef>
        <a:buClr>
          <a:srgbClr val="B09400"/>
        </a:buClr>
        <a:buFont typeface="Wingdings" pitchFamily="2" charset="2"/>
        <a:buChar char="§"/>
        <a:defRPr sz="1800" b="0" i="0" kern="1200">
          <a:solidFill>
            <a:schemeClr val="accent1">
              <a:lumMod val="50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B68908"/>
        </a:buClr>
        <a:buFont typeface="Wingdings" pitchFamily="2" charset="2"/>
        <a:buChar char="§"/>
        <a:defRPr sz="1500" b="0" i="0" kern="1200">
          <a:solidFill>
            <a:schemeClr val="accent1">
              <a:lumMod val="50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B68908"/>
        </a:buClr>
        <a:buFont typeface="Wingdings" pitchFamily="2" charset="2"/>
        <a:buChar char="§"/>
        <a:defRPr sz="1500" b="0" i="0" kern="1200">
          <a:solidFill>
            <a:schemeClr val="accent1">
              <a:lumMod val="50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C03EBD-8403-7D4F-A12F-28B6AA143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0133B-38D8-1441-B48C-FFFF1A7C1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CCE2B-628F-104B-BFF9-4062E2EB81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F17D3-6F94-A742-A396-A388579C5AF3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2F7B5-5241-CD43-8F83-5F2AC33AD4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E0F01-FCE6-8F4D-AF6D-6CF22BF4B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9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e.gov/globe-community/people/partners-ccs/metrics" TargetMode="External"/><Relationship Id="rId2" Type="http://schemas.openxmlformats.org/officeDocument/2006/relationships/hyperlink" Target="https://www.globe.gov/about/impact-and-metric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overoye@axientcorp.com" TargetMode="External"/><Relationship Id="rId2" Type="http://schemas.openxmlformats.org/officeDocument/2006/relationships/hyperlink" Target="mailto:Cornell.lewis@axientcorp.com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78C0D-C7B9-B447-9F14-51A99494E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3226" y="4904432"/>
            <a:ext cx="4055891" cy="1269082"/>
          </a:xfrm>
        </p:spPr>
        <p:txBody>
          <a:bodyPr>
            <a:normAutofit/>
          </a:bodyPr>
          <a:lstStyle/>
          <a:p>
            <a:r>
              <a:rPr lang="en-US" sz="1800" dirty="0"/>
              <a:t>April 30, 2024</a:t>
            </a:r>
          </a:p>
          <a:p>
            <a:r>
              <a:rPr lang="en-US" sz="1800" dirty="0"/>
              <a:t>Cornell Lewis</a:t>
            </a:r>
          </a:p>
          <a:p>
            <a:r>
              <a:rPr lang="en-US" sz="1800" dirty="0"/>
              <a:t>Axient Corporation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1A7EB0-C287-1D02-41A6-B1C8475BF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98" y="1761980"/>
            <a:ext cx="6102989" cy="1269081"/>
          </a:xfrm>
        </p:spPr>
        <p:txBody>
          <a:bodyPr/>
          <a:lstStyle/>
          <a:p>
            <a:r>
              <a:rPr lang="en-US" sz="3200" b="1" dirty="0"/>
              <a:t>GLOBE African Regional Meeting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Training for new CCs: GLOBE Website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439007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7028B-CEE5-6140-57C5-2E501A26F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590" y="1288273"/>
            <a:ext cx="10515600" cy="938587"/>
          </a:xfrm>
        </p:spPr>
        <p:txBody>
          <a:bodyPr/>
          <a:lstStyle/>
          <a:p>
            <a:r>
              <a:rPr lang="en-US" dirty="0"/>
              <a:t>Managing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E98D9-5F78-D7CC-4C2C-64BA0FF9B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653" y="2248352"/>
            <a:ext cx="2743835" cy="3321375"/>
          </a:xfrm>
        </p:spPr>
        <p:txBody>
          <a:bodyPr/>
          <a:lstStyle/>
          <a:p>
            <a:r>
              <a:rPr lang="en-US" dirty="0"/>
              <a:t>Create and Edit the information associated with the schools in your country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A59191-BC02-1B87-15BF-CF2D763A4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811" y="2292163"/>
            <a:ext cx="5319421" cy="25019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96A496-31BD-ABC3-F786-0AFC20532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599" y="2523968"/>
            <a:ext cx="1348027" cy="5154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6D0496-E912-45EC-2EE0-C6919AE8FEF2}"/>
              </a:ext>
            </a:extLst>
          </p:cNvPr>
          <p:cNvSpPr txBox="1"/>
          <p:nvPr/>
        </p:nvSpPr>
        <p:spPr>
          <a:xfrm>
            <a:off x="9924919" y="2398916"/>
            <a:ext cx="1837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Add a new school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87CDE28-62A9-AB72-7674-DBABAA506285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9280228" y="2583587"/>
            <a:ext cx="644686" cy="11169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E18D1CC-B353-ACF2-ABE9-4AC5F29AC4C6}"/>
              </a:ext>
            </a:extLst>
          </p:cNvPr>
          <p:cNvSpPr txBox="1"/>
          <p:nvPr/>
        </p:nvSpPr>
        <p:spPr>
          <a:xfrm>
            <a:off x="9761555" y="3420272"/>
            <a:ext cx="225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Edit an existing school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F60BEA6-B768-5636-D408-C1AF91F3F5B7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9116864" y="3604943"/>
            <a:ext cx="644686" cy="11169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767901F-5C1F-EC9C-AB0F-ADC9114925F2}"/>
              </a:ext>
            </a:extLst>
          </p:cNvPr>
          <p:cNvSpPr/>
          <p:nvPr/>
        </p:nvSpPr>
        <p:spPr>
          <a:xfrm>
            <a:off x="4265665" y="2197930"/>
            <a:ext cx="822302" cy="32604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8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9CF031-267A-C459-5B70-7A5A24593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436" y="2464978"/>
            <a:ext cx="5661687" cy="31156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D7028B-CEE5-6140-57C5-2E501A26F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965" y="1255278"/>
            <a:ext cx="10515600" cy="938587"/>
          </a:xfrm>
        </p:spPr>
        <p:txBody>
          <a:bodyPr/>
          <a:lstStyle/>
          <a:p>
            <a:r>
              <a:rPr lang="en-US" dirty="0"/>
              <a:t>Managing Teachers and User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E98D9-5F78-D7CC-4C2C-64BA0FF9B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286" y="2423740"/>
            <a:ext cx="2539921" cy="3321375"/>
          </a:xfrm>
        </p:spPr>
        <p:txBody>
          <a:bodyPr/>
          <a:lstStyle/>
          <a:p>
            <a:r>
              <a:rPr lang="en-US" dirty="0"/>
              <a:t>Create and Edit the information associated with the people in your country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6D0496-E912-45EC-2EE0-C6919AE8FEF2}"/>
              </a:ext>
            </a:extLst>
          </p:cNvPr>
          <p:cNvSpPr txBox="1"/>
          <p:nvPr/>
        </p:nvSpPr>
        <p:spPr>
          <a:xfrm>
            <a:off x="9960068" y="2627673"/>
            <a:ext cx="1639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Add a new user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87CDE28-62A9-AB72-7674-DBABAA506285}"/>
              </a:ext>
            </a:extLst>
          </p:cNvPr>
          <p:cNvCxnSpPr>
            <a:cxnSpLocks/>
          </p:cNvCxnSpPr>
          <p:nvPr/>
        </p:nvCxnSpPr>
        <p:spPr>
          <a:xfrm flipV="1">
            <a:off x="9334432" y="2812344"/>
            <a:ext cx="644686" cy="11169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E18D1CC-B353-ACF2-ABE9-4AC5F29AC4C6}"/>
              </a:ext>
            </a:extLst>
          </p:cNvPr>
          <p:cNvSpPr txBox="1"/>
          <p:nvPr/>
        </p:nvSpPr>
        <p:spPr>
          <a:xfrm>
            <a:off x="9896351" y="4635130"/>
            <a:ext cx="2055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Edit an existing user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F60BEA6-B768-5636-D408-C1AF91F3F5B7}"/>
              </a:ext>
            </a:extLst>
          </p:cNvPr>
          <p:cNvCxnSpPr>
            <a:cxnSpLocks/>
          </p:cNvCxnSpPr>
          <p:nvPr/>
        </p:nvCxnSpPr>
        <p:spPr>
          <a:xfrm flipV="1">
            <a:off x="9270710" y="4819801"/>
            <a:ext cx="644686" cy="11169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767901F-5C1F-EC9C-AB0F-ADC9114925F2}"/>
              </a:ext>
            </a:extLst>
          </p:cNvPr>
          <p:cNvSpPr/>
          <p:nvPr/>
        </p:nvSpPr>
        <p:spPr>
          <a:xfrm>
            <a:off x="3606165" y="2423740"/>
            <a:ext cx="674370" cy="32604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C3A2E6-D777-2D02-B368-F751096D0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711" y="2749778"/>
            <a:ext cx="1196038" cy="45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02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45FD5-C9DE-3B4D-CAF2-04201C3C6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40" y="1297976"/>
            <a:ext cx="10515600" cy="938587"/>
          </a:xfrm>
        </p:spPr>
        <p:txBody>
          <a:bodyPr/>
          <a:lstStyle/>
          <a:p>
            <a:r>
              <a:rPr lang="en-US" dirty="0"/>
              <a:t>Managing Country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4814C-5067-F838-0F61-D5AF45298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540" y="1998768"/>
            <a:ext cx="5344160" cy="3321375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Manage your country page and content by</a:t>
            </a:r>
          </a:p>
          <a:p>
            <a:pPr marL="800100" lvl="1" indent="-457200">
              <a:buFont typeface="+mj-lt"/>
              <a:buAutoNum type="arabicParenR"/>
            </a:pPr>
            <a:r>
              <a:rPr lang="en-US" dirty="0"/>
              <a:t>Go to your country page</a:t>
            </a:r>
          </a:p>
          <a:p>
            <a:pPr marL="800100" lvl="1" indent="-457200">
              <a:buFont typeface="+mj-lt"/>
              <a:buAutoNum type="arabicParenR"/>
            </a:pPr>
            <a:r>
              <a:rPr lang="en-US" dirty="0"/>
              <a:t>Select your country name to see content and page options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6F50A58-885B-376D-5E7F-992AB10631E3}"/>
              </a:ext>
            </a:extLst>
          </p:cNvPr>
          <p:cNvCxnSpPr>
            <a:cxnSpLocks/>
          </p:cNvCxnSpPr>
          <p:nvPr/>
        </p:nvCxnSpPr>
        <p:spPr>
          <a:xfrm>
            <a:off x="5438775" y="3286125"/>
            <a:ext cx="3009900" cy="2162175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A4DFE2C-A346-A68F-29C7-D17545122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075" y="1786319"/>
            <a:ext cx="3048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22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E376745-328D-00B7-3415-4906A8774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48" y="2326603"/>
            <a:ext cx="8239125" cy="28300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2B67C7-50B9-B758-2785-75D198827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965" y="1401847"/>
            <a:ext cx="10515600" cy="938587"/>
          </a:xfrm>
        </p:spPr>
        <p:txBody>
          <a:bodyPr/>
          <a:lstStyle/>
          <a:p>
            <a:r>
              <a:rPr lang="en-US" dirty="0"/>
              <a:t>Managing Content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0A680-DDDC-2572-A4FB-2CF4C3384AEC}"/>
              </a:ext>
            </a:extLst>
          </p:cNvPr>
          <p:cNvSpPr txBox="1"/>
          <p:nvPr/>
        </p:nvSpPr>
        <p:spPr>
          <a:xfrm>
            <a:off x="9789995" y="2739471"/>
            <a:ext cx="1959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Add News/Events to your page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AE90C8F-A656-67A0-F0F3-568A40D90547}"/>
              </a:ext>
            </a:extLst>
          </p:cNvPr>
          <p:cNvCxnSpPr>
            <a:cxnSpLocks/>
          </p:cNvCxnSpPr>
          <p:nvPr/>
        </p:nvCxnSpPr>
        <p:spPr>
          <a:xfrm flipH="1" flipV="1">
            <a:off x="9033610" y="3012566"/>
            <a:ext cx="756385" cy="1322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C20C9B1-3E7D-FF3F-20B8-81884AF3D1CB}"/>
              </a:ext>
            </a:extLst>
          </p:cNvPr>
          <p:cNvSpPr txBox="1"/>
          <p:nvPr/>
        </p:nvSpPr>
        <p:spPr>
          <a:xfrm>
            <a:off x="2844420" y="4002945"/>
            <a:ext cx="1807965" cy="83099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Go to your country page and select “Web Content”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548F8F4-E57D-E05F-ED7E-7591636A2717}"/>
              </a:ext>
            </a:extLst>
          </p:cNvPr>
          <p:cNvCxnSpPr>
            <a:cxnSpLocks/>
          </p:cNvCxnSpPr>
          <p:nvPr/>
        </p:nvCxnSpPr>
        <p:spPr>
          <a:xfrm flipH="1" flipV="1">
            <a:off x="1491455" y="4291709"/>
            <a:ext cx="1290128" cy="108841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516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4332A28-6E84-2B71-007B-773FCC2C7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65" y="2116082"/>
            <a:ext cx="8280495" cy="3639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2B67C7-50B9-B758-2785-75D198827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965" y="1401847"/>
            <a:ext cx="10515600" cy="938587"/>
          </a:xfrm>
        </p:spPr>
        <p:txBody>
          <a:bodyPr/>
          <a:lstStyle/>
          <a:p>
            <a:r>
              <a:rPr lang="en-US" dirty="0"/>
              <a:t>Managing Content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0A680-DDDC-2572-A4FB-2CF4C3384AEC}"/>
              </a:ext>
            </a:extLst>
          </p:cNvPr>
          <p:cNvSpPr txBox="1"/>
          <p:nvPr/>
        </p:nvSpPr>
        <p:spPr>
          <a:xfrm>
            <a:off x="9878770" y="2795023"/>
            <a:ext cx="21060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Request to have your news or event pushed up to your region or the main GLOBE website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AE90C8F-A656-67A0-F0F3-568A40D90547}"/>
              </a:ext>
            </a:extLst>
          </p:cNvPr>
          <p:cNvCxnSpPr>
            <a:cxnSpLocks/>
          </p:cNvCxnSpPr>
          <p:nvPr/>
        </p:nvCxnSpPr>
        <p:spPr>
          <a:xfrm flipH="1">
            <a:off x="8495930" y="3025793"/>
            <a:ext cx="1294065" cy="101578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764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F30916D-E23A-AE65-9766-55B8746F7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76" y="2318105"/>
            <a:ext cx="7799506" cy="29111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2B67C7-50B9-B758-2785-75D198827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590" y="1405354"/>
            <a:ext cx="10515600" cy="938587"/>
          </a:xfrm>
        </p:spPr>
        <p:txBody>
          <a:bodyPr/>
          <a:lstStyle/>
          <a:p>
            <a:r>
              <a:rPr lang="en-US" dirty="0"/>
              <a:t>Managing Content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C3E71B-3969-E1B8-D03B-FCD15108960F}"/>
              </a:ext>
            </a:extLst>
          </p:cNvPr>
          <p:cNvSpPr txBox="1"/>
          <p:nvPr/>
        </p:nvSpPr>
        <p:spPr>
          <a:xfrm>
            <a:off x="9555282" y="3590925"/>
            <a:ext cx="1959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Modify existing Web Content directly on the page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6D4C1C2-4517-39D5-9BED-5BDBB0B244AD}"/>
              </a:ext>
            </a:extLst>
          </p:cNvPr>
          <p:cNvCxnSpPr>
            <a:cxnSpLocks/>
          </p:cNvCxnSpPr>
          <p:nvPr/>
        </p:nvCxnSpPr>
        <p:spPr>
          <a:xfrm flipH="1" flipV="1">
            <a:off x="8143875" y="3887285"/>
            <a:ext cx="1343025" cy="208465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41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FD37331-0BB8-2A2C-CF5B-2FD67E1F2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1923703"/>
            <a:ext cx="7839074" cy="41842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2B67C7-50B9-B758-2785-75D198827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590" y="1170424"/>
            <a:ext cx="10515600" cy="938587"/>
          </a:xfrm>
        </p:spPr>
        <p:txBody>
          <a:bodyPr/>
          <a:lstStyle/>
          <a:p>
            <a:r>
              <a:rPr lang="en-US" dirty="0"/>
              <a:t>Managing Content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C3E71B-3969-E1B8-D03B-FCD15108960F}"/>
              </a:ext>
            </a:extLst>
          </p:cNvPr>
          <p:cNvSpPr txBox="1"/>
          <p:nvPr/>
        </p:nvSpPr>
        <p:spPr>
          <a:xfrm>
            <a:off x="9555282" y="3590925"/>
            <a:ext cx="1959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Add your country contacts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6D4C1C2-4517-39D5-9BED-5BDBB0B244AD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3838575" y="3914091"/>
            <a:ext cx="5716707" cy="276998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48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B9F0E9D-EF0A-94B8-D21C-37F30BF3D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06" y="1971675"/>
            <a:ext cx="6130701" cy="3951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2B67C7-50B9-B758-2785-75D198827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590" y="1164137"/>
            <a:ext cx="10515600" cy="938587"/>
          </a:xfrm>
        </p:spPr>
        <p:txBody>
          <a:bodyPr/>
          <a:lstStyle/>
          <a:p>
            <a:r>
              <a:rPr lang="en-US" dirty="0"/>
              <a:t>Managing Content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C3E71B-3969-E1B8-D03B-FCD15108960F}"/>
              </a:ext>
            </a:extLst>
          </p:cNvPr>
          <p:cNvSpPr txBox="1"/>
          <p:nvPr/>
        </p:nvSpPr>
        <p:spPr>
          <a:xfrm>
            <a:off x="8842080" y="4052970"/>
            <a:ext cx="1959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Re-order contact list by dragging box.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6D4C1C2-4517-39D5-9BED-5BDBB0B244AD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6810375" y="4514635"/>
            <a:ext cx="2031705" cy="390740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BC097B0-AD9F-A24A-0237-33FB50EF5988}"/>
              </a:ext>
            </a:extLst>
          </p:cNvPr>
          <p:cNvSpPr txBox="1"/>
          <p:nvPr/>
        </p:nvSpPr>
        <p:spPr>
          <a:xfrm>
            <a:off x="8842080" y="2506585"/>
            <a:ext cx="2330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Click eye icon to turn on/off box to re-order contact list (requires page refresh)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B34169-EB92-1CFB-C817-10C85098B3B4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2102724"/>
            <a:ext cx="2676525" cy="863558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008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5DB3F-27AD-CF8C-05F1-1635C120A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1227587"/>
            <a:ext cx="10515600" cy="938587"/>
          </a:xfrm>
        </p:spPr>
        <p:txBody>
          <a:bodyPr/>
          <a:lstStyle/>
          <a:p>
            <a:r>
              <a:rPr lang="en-US" dirty="0"/>
              <a:t>Impact &amp;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E3EFC-6D85-EDEB-C227-BFF2C6AE2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30" y="1809564"/>
            <a:ext cx="10515600" cy="332137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https://www.globe.gov/about/impact-and-metrics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https://www.globe.gov/globe-community/people/partners-ccs/metrics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49F99B-9627-25DC-F35B-2AB9A0D25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2275" y="2768073"/>
            <a:ext cx="9144000" cy="35547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C70723-E5D2-602C-7EAF-61E6C05E8DAE}"/>
              </a:ext>
            </a:extLst>
          </p:cNvPr>
          <p:cNvSpPr txBox="1"/>
          <p:nvPr/>
        </p:nvSpPr>
        <p:spPr>
          <a:xfrm>
            <a:off x="7914503" y="3638011"/>
            <a:ext cx="735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From: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3E3DA37-DFE5-8900-1CF6-1DC783F69324}"/>
              </a:ext>
            </a:extLst>
          </p:cNvPr>
          <p:cNvCxnSpPr/>
          <p:nvPr/>
        </p:nvCxnSpPr>
        <p:spPr>
          <a:xfrm flipH="1" flipV="1">
            <a:off x="7178561" y="3724001"/>
            <a:ext cx="789410" cy="920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BE4B387-67E3-F3D6-40AC-E83B7170C0F2}"/>
              </a:ext>
            </a:extLst>
          </p:cNvPr>
          <p:cNvSpPr txBox="1"/>
          <p:nvPr/>
        </p:nvSpPr>
        <p:spPr>
          <a:xfrm>
            <a:off x="7958446" y="3163425"/>
            <a:ext cx="460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To: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E799D4D-3365-35D5-D842-5E9F96DB7DA3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7129570" y="3348091"/>
            <a:ext cx="828881" cy="662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00C3A1F-10A5-1C2E-47FD-F461DCD2305B}"/>
              </a:ext>
            </a:extLst>
          </p:cNvPr>
          <p:cNvSpPr txBox="1"/>
          <p:nvPr/>
        </p:nvSpPr>
        <p:spPr>
          <a:xfrm>
            <a:off x="696199" y="2822044"/>
            <a:ext cx="18797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/>
              <a:t>You can enter 2 dates to see change over time</a:t>
            </a:r>
          </a:p>
        </p:txBody>
      </p:sp>
    </p:spTree>
    <p:extLst>
      <p:ext uri="{BB962C8B-B14F-4D97-AF65-F5344CB8AC3E}">
        <p14:creationId xmlns:p14="http://schemas.microsoft.com/office/powerpoint/2010/main" val="292806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B67C7-50B9-B758-2785-75D198827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541" y="1585101"/>
            <a:ext cx="4819871" cy="938587"/>
          </a:xfrm>
        </p:spPr>
        <p:txBody>
          <a:bodyPr/>
          <a:lstStyle/>
          <a:p>
            <a:r>
              <a:rPr lang="en-US" dirty="0"/>
              <a:t>CC Consultation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F4767-E882-9C2F-2945-99651FBAC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324" y="2537313"/>
            <a:ext cx="10076535" cy="2603160"/>
          </a:xfrm>
        </p:spPr>
        <p:txBody>
          <a:bodyPr>
            <a:noAutofit/>
          </a:bodyPr>
          <a:lstStyle/>
          <a:p>
            <a:r>
              <a:rPr lang="en-US" sz="3200" dirty="0"/>
              <a:t>Anyone need help getting their Country Coordinator account setup?</a:t>
            </a:r>
          </a:p>
          <a:p>
            <a:r>
              <a:rPr lang="en-US" sz="3200" dirty="0"/>
              <a:t>Please see me if you are unsure about anything.</a:t>
            </a:r>
          </a:p>
          <a:p>
            <a:r>
              <a:rPr lang="en-US" sz="3200" dirty="0"/>
              <a:t>Please use the sign-up sheet for one-on-one consultation.</a:t>
            </a:r>
          </a:p>
        </p:txBody>
      </p:sp>
    </p:spTree>
    <p:extLst>
      <p:ext uri="{BB962C8B-B14F-4D97-AF65-F5344CB8AC3E}">
        <p14:creationId xmlns:p14="http://schemas.microsoft.com/office/powerpoint/2010/main" val="1850373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6EFEA-DF7D-D9C6-D39D-F5547D0DD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1324920"/>
            <a:ext cx="10515600" cy="93858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1936A-9E9F-57A4-4408-DFCA6E0C3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360" y="1805926"/>
            <a:ext cx="10515600" cy="42179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3300" dirty="0">
              <a:latin typeface="Helvetica Neue" panose="02000503000000020004"/>
            </a:endParaRPr>
          </a:p>
          <a:p>
            <a:r>
              <a:rPr lang="en-US" sz="3300" dirty="0">
                <a:latin typeface="Helvetica Neue" panose="02000503000000020004"/>
              </a:rPr>
              <a:t>Start with the Country Coordinator Roadmap</a:t>
            </a:r>
          </a:p>
          <a:p>
            <a:r>
              <a:rPr lang="en-US" sz="3300" dirty="0">
                <a:latin typeface="Helvetica Neue" panose="02000503000000020004"/>
              </a:rPr>
              <a:t>Metrics available to you</a:t>
            </a:r>
          </a:p>
          <a:p>
            <a:r>
              <a:rPr lang="en-US" sz="3300" dirty="0">
                <a:latin typeface="Helvetica Neue" panose="02000503000000020004"/>
              </a:rPr>
              <a:t>GLOBE Management capabilities</a:t>
            </a:r>
          </a:p>
          <a:p>
            <a:pPr lvl="1"/>
            <a:r>
              <a:rPr lang="en-US" sz="3300" dirty="0">
                <a:latin typeface="Helvetica Neue" panose="02000503000000020004"/>
              </a:rPr>
              <a:t>Your Dashboards</a:t>
            </a:r>
          </a:p>
          <a:p>
            <a:pPr lvl="1"/>
            <a:r>
              <a:rPr lang="en-US" sz="3300" dirty="0">
                <a:latin typeface="Helvetica Neue" panose="02000503000000020004"/>
              </a:rPr>
              <a:t>Editing/Adding Schools</a:t>
            </a:r>
          </a:p>
          <a:p>
            <a:pPr lvl="1"/>
            <a:r>
              <a:rPr lang="en-US" sz="3300" dirty="0">
                <a:latin typeface="Helvetica Neue" panose="02000503000000020004"/>
              </a:rPr>
              <a:t>Editing/Adding Users</a:t>
            </a:r>
          </a:p>
          <a:p>
            <a:pPr lvl="1"/>
            <a:r>
              <a:rPr lang="en-US" sz="3300" dirty="0">
                <a:latin typeface="Helvetica Neue" panose="02000503000000020004"/>
              </a:rPr>
              <a:t>Editing/Adding Content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599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A4939-BA51-0441-A274-F31D335C8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324" y="2693494"/>
            <a:ext cx="4924798" cy="759469"/>
          </a:xfrm>
        </p:spPr>
        <p:txBody>
          <a:bodyPr/>
          <a:lstStyle/>
          <a:p>
            <a:pPr algn="l"/>
            <a:br>
              <a:rPr lang="en-US" sz="2000" dirty="0"/>
            </a:br>
            <a:br>
              <a:rPr lang="en-US" sz="2000" dirty="0"/>
            </a:br>
            <a:r>
              <a:rPr lang="en-US" sz="2000" dirty="0">
                <a:hlinkClick r:id="rId2"/>
              </a:rPr>
              <a:t>Cornell.lewis@axientcorp.com</a:t>
            </a:r>
            <a:br>
              <a:rPr lang="en-US" sz="2000" dirty="0"/>
            </a:br>
            <a:r>
              <a:rPr lang="en-US" sz="2000" dirty="0">
                <a:hlinkClick r:id="rId3"/>
              </a:rPr>
              <a:t>David.overoye@axientcorp.com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8E11638-E916-5C72-7157-BEA4BE05ED54}"/>
              </a:ext>
            </a:extLst>
          </p:cNvPr>
          <p:cNvSpPr txBox="1">
            <a:spLocks/>
          </p:cNvSpPr>
          <p:nvPr/>
        </p:nvSpPr>
        <p:spPr>
          <a:xfrm>
            <a:off x="3320698" y="1433980"/>
            <a:ext cx="5263403" cy="9385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0" i="0" kern="1200">
                <a:solidFill>
                  <a:srgbClr val="081E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10000"/>
              </a:lnSpc>
              <a:buClr>
                <a:srgbClr val="BF8D2E"/>
              </a:buClr>
            </a:pPr>
            <a:r>
              <a:rPr lang="en-US" sz="3200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4206906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5DB3F-27AD-CF8C-05F1-1635C120A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1370451"/>
            <a:ext cx="5632675" cy="938587"/>
          </a:xfrm>
        </p:spPr>
        <p:txBody>
          <a:bodyPr/>
          <a:lstStyle/>
          <a:p>
            <a:r>
              <a:rPr lang="en-US" dirty="0"/>
              <a:t>Country Coordinator Roadmap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0D91EA2-8D41-6E23-0925-28C3DEF6A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30" y="2691003"/>
            <a:ext cx="4845597" cy="3321375"/>
          </a:xfrm>
        </p:spPr>
        <p:txBody>
          <a:bodyPr/>
          <a:lstStyle/>
          <a:p>
            <a:r>
              <a:rPr lang="en-US" dirty="0"/>
              <a:t>Good place to start for new and existing CCs.</a:t>
            </a:r>
          </a:p>
          <a:p>
            <a:r>
              <a:rPr lang="en-US" dirty="0"/>
              <a:t>Contains all the necessary tasks to manage your account, users and organizations.</a:t>
            </a:r>
          </a:p>
          <a:p>
            <a:r>
              <a:rPr lang="en-US" dirty="0"/>
              <a:t>Training &gt; User Roadmaps &gt; Country Coordinators</a:t>
            </a:r>
          </a:p>
        </p:txBody>
      </p:sp>
      <p:pic>
        <p:nvPicPr>
          <p:cNvPr id="13" name="Picture 1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BC3476D-59A1-C9B8-31E8-0B513A967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599" y="1430920"/>
            <a:ext cx="5636356" cy="415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65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C1AE0-D164-511E-A9C1-1B75D204E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66E5D7-6BD0-18CF-66B9-E5BA57886D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8780" y="2265363"/>
            <a:ext cx="2706040" cy="332105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7C49DA-1E6E-DFCA-4C69-658F7454D4AC}"/>
              </a:ext>
            </a:extLst>
          </p:cNvPr>
          <p:cNvSpPr txBox="1"/>
          <p:nvPr/>
        </p:nvSpPr>
        <p:spPr>
          <a:xfrm>
            <a:off x="5375468" y="2421875"/>
            <a:ext cx="4187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Your Dashboards and management tools are on the left side menu under this tool: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9EA58B-65C6-A323-9E1A-B77272026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874" y="3644900"/>
            <a:ext cx="82867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52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65FC8-0EFB-F0C4-C722-9D84C8DB3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DD35C-6404-256A-526C-6490D2826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519" y="2280929"/>
            <a:ext cx="6058264" cy="3321375"/>
          </a:xfrm>
        </p:spPr>
        <p:txBody>
          <a:bodyPr>
            <a:normAutofit/>
          </a:bodyPr>
          <a:lstStyle/>
          <a:p>
            <a:r>
              <a:rPr lang="en-US" sz="1800" dirty="0"/>
              <a:t>See everyone who has an account in your country</a:t>
            </a:r>
          </a:p>
          <a:p>
            <a:r>
              <a:rPr lang="en-US" sz="1800" dirty="0"/>
              <a:t>Check Account Requested – these are people who have requested to be a GLOBE Teacher in your country</a:t>
            </a:r>
          </a:p>
          <a:p>
            <a:r>
              <a:rPr lang="en-US" sz="1800" dirty="0"/>
              <a:t>Your trained GLOBE Members</a:t>
            </a:r>
          </a:p>
          <a:p>
            <a:r>
              <a:rPr lang="en-US" sz="1800" dirty="0"/>
              <a:t>Pre-Candidate and Candidate Trainers indicate people who are in the process of becoming GLOBE Trainers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F08C01-C543-64D5-2ACB-9A2164118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079" y="991388"/>
            <a:ext cx="3267346" cy="512059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A55C432-A7D9-6F3D-A8C8-8BBA90238399}"/>
              </a:ext>
            </a:extLst>
          </p:cNvPr>
          <p:cNvCxnSpPr>
            <a:cxnSpLocks/>
          </p:cNvCxnSpPr>
          <p:nvPr/>
        </p:nvCxnSpPr>
        <p:spPr>
          <a:xfrm flipV="1">
            <a:off x="6832783" y="1666875"/>
            <a:ext cx="920296" cy="962025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607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3442-B9AC-509B-0BAF-B0B14DD8D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440" y="1190418"/>
            <a:ext cx="10515600" cy="938587"/>
          </a:xfrm>
        </p:spPr>
        <p:txBody>
          <a:bodyPr/>
          <a:lstStyle/>
          <a:p>
            <a:r>
              <a:rPr lang="en-US" dirty="0"/>
              <a:t>Trainer Dashboard (CCs only)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1E51-C8FF-1A0D-A1DC-CBF639B24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440" y="2062994"/>
            <a:ext cx="3799840" cy="3321375"/>
          </a:xfrm>
        </p:spPr>
        <p:txBody>
          <a:bodyPr/>
          <a:lstStyle/>
          <a:p>
            <a:r>
              <a:rPr lang="en-US" dirty="0"/>
              <a:t>See everyone in your country who has applied to become a GLOBE Trainer or Mentor Trainer. </a:t>
            </a:r>
          </a:p>
          <a:p>
            <a:r>
              <a:rPr lang="en-US" dirty="0"/>
              <a:t>Review, approve and check status of all applicants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172D70-0C19-802D-1B0F-A8A17D697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24" y="2031622"/>
            <a:ext cx="6953687" cy="332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12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A3F5E-778F-C7CE-CFE1-C99DB66B2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937" y="1366753"/>
            <a:ext cx="10515600" cy="938587"/>
          </a:xfrm>
        </p:spPr>
        <p:txBody>
          <a:bodyPr/>
          <a:lstStyle/>
          <a:p>
            <a:r>
              <a:rPr lang="en-US" dirty="0"/>
              <a:t>Workshop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507BE-DFE1-A023-551C-EB529C7C3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840" y="2360725"/>
            <a:ext cx="4620260" cy="3321375"/>
          </a:xfrm>
        </p:spPr>
        <p:txBody>
          <a:bodyPr/>
          <a:lstStyle/>
          <a:p>
            <a:r>
              <a:rPr lang="en-US" dirty="0"/>
              <a:t>Create new workshops</a:t>
            </a:r>
          </a:p>
          <a:p>
            <a:r>
              <a:rPr lang="en-US" dirty="0"/>
              <a:t>Search for existing or previous workshops</a:t>
            </a:r>
          </a:p>
          <a:p>
            <a:r>
              <a:rPr lang="en-US" dirty="0"/>
              <a:t>Find people and schools you’ve trained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DB2BC4-D909-F8A2-CAB9-0362D86BE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737" y="2305340"/>
            <a:ext cx="5394714" cy="314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10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C286F-B988-BF98-26A4-AD19D3BB2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490" y="1405354"/>
            <a:ext cx="10515600" cy="938587"/>
          </a:xfrm>
        </p:spPr>
        <p:txBody>
          <a:bodyPr/>
          <a:lstStyle/>
          <a:p>
            <a:r>
              <a:rPr lang="en-US" dirty="0"/>
              <a:t>School Status Reports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1EA0C97-2367-58F6-2C66-AA5635B9A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690" y="2343941"/>
            <a:ext cx="4239260" cy="3321375"/>
          </a:xfrm>
        </p:spPr>
        <p:txBody>
          <a:bodyPr/>
          <a:lstStyle/>
          <a:p>
            <a:r>
              <a:rPr lang="en-US" dirty="0"/>
              <a:t>See the status of each school in your country. </a:t>
            </a:r>
          </a:p>
          <a:p>
            <a:pPr lvl="1"/>
            <a:r>
              <a:rPr lang="en-US" dirty="0"/>
              <a:t>Reporting Status</a:t>
            </a:r>
          </a:p>
          <a:p>
            <a:pPr lvl="1"/>
            <a:r>
              <a:rPr lang="en-US" dirty="0"/>
              <a:t>Teacher contact information</a:t>
            </a:r>
          </a:p>
          <a:p>
            <a:pPr lvl="1"/>
            <a:r>
              <a:rPr lang="en-US" dirty="0"/>
              <a:t>What protocols are being used</a:t>
            </a:r>
          </a:p>
        </p:txBody>
      </p:sp>
      <p:pic>
        <p:nvPicPr>
          <p:cNvPr id="12" name="Content Placeholder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50CBDB9-CB87-CA94-0AC1-ED5E0183A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200" y="1142665"/>
            <a:ext cx="6040750" cy="476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84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45FD5-C9DE-3B4D-CAF2-04201C3C6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40" y="1265254"/>
            <a:ext cx="5982335" cy="938587"/>
          </a:xfrm>
        </p:spPr>
        <p:txBody>
          <a:bodyPr/>
          <a:lstStyle/>
          <a:p>
            <a:r>
              <a:rPr lang="en-US" dirty="0"/>
              <a:t>Managing Schools, Users and Country/Partner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4814C-5067-F838-0F61-D5AF45298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40" y="2630057"/>
            <a:ext cx="4944110" cy="3321375"/>
          </a:xfrm>
        </p:spPr>
        <p:txBody>
          <a:bodyPr/>
          <a:lstStyle/>
          <a:p>
            <a:r>
              <a:rPr lang="en-US" dirty="0"/>
              <a:t>Manage users and schools under the Manage option on the left-hand menu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B619BB-D731-7AE2-F6C7-743A13F1A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756" y="1805110"/>
            <a:ext cx="2784843" cy="414632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10A52C9-41C7-CDB8-4BE9-9B7DF91C41BE}"/>
              </a:ext>
            </a:extLst>
          </p:cNvPr>
          <p:cNvCxnSpPr>
            <a:cxnSpLocks/>
          </p:cNvCxnSpPr>
          <p:nvPr/>
        </p:nvCxnSpPr>
        <p:spPr>
          <a:xfrm>
            <a:off x="5772150" y="3038475"/>
            <a:ext cx="1447800" cy="67184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717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-Standard-Screen-PPT-FINAL-5-5-2022" id="{D68564F0-1072-5045-B4BB-E310EA47B7BC}" vid="{4975690C-A913-8744-9CA4-841DC047FEB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-Standard-Screen-PPT-FINAL-5-5-2022" id="{D68564F0-1072-5045-B4BB-E310EA47B7BC}" vid="{E7F766BC-4C56-7742-AE21-810F8D5ADB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2-Standard-Screen-PPT-FINAL-5-5-2022 (2)</Template>
  <TotalTime>8548</TotalTime>
  <Words>489</Words>
  <Application>Microsoft Office PowerPoint</Application>
  <PresentationFormat>Widescreen</PresentationFormat>
  <Paragraphs>75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Helvetica Neue</vt:lpstr>
      <vt:lpstr>Helvetica Neue Light</vt:lpstr>
      <vt:lpstr>Wingdings</vt:lpstr>
      <vt:lpstr>Office Theme</vt:lpstr>
      <vt:lpstr>Custom Design</vt:lpstr>
      <vt:lpstr>GLOBE African Regional Meeting  Training for new CCs: GLOBE Website Administration</vt:lpstr>
      <vt:lpstr>Agenda</vt:lpstr>
      <vt:lpstr>Country Coordinator Roadmap</vt:lpstr>
      <vt:lpstr>Dashboards</vt:lpstr>
      <vt:lpstr>Partner Dashboard</vt:lpstr>
      <vt:lpstr>Trainer Dashboard (CCs only)</vt:lpstr>
      <vt:lpstr>Workshop Administration</vt:lpstr>
      <vt:lpstr>School Status Reports</vt:lpstr>
      <vt:lpstr>Managing Schools, Users and Country/Partner content</vt:lpstr>
      <vt:lpstr>Managing Schools</vt:lpstr>
      <vt:lpstr>Managing Teachers and User Accounts</vt:lpstr>
      <vt:lpstr>Managing Country Content</vt:lpstr>
      <vt:lpstr>Managing Content</vt:lpstr>
      <vt:lpstr>Managing Content</vt:lpstr>
      <vt:lpstr>Managing Content</vt:lpstr>
      <vt:lpstr>Managing Content</vt:lpstr>
      <vt:lpstr>Managing Content</vt:lpstr>
      <vt:lpstr>Impact &amp; Metrics</vt:lpstr>
      <vt:lpstr>CC Consultation </vt:lpstr>
      <vt:lpstr>  Cornell.lewis@axientcorp.com David.overoye@axientcorp.com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Cornell Lewis</dc:creator>
  <cp:lastModifiedBy>Cornell Lewis</cp:lastModifiedBy>
  <cp:revision>240</cp:revision>
  <dcterms:created xsi:type="dcterms:W3CDTF">2022-07-22T18:31:01Z</dcterms:created>
  <dcterms:modified xsi:type="dcterms:W3CDTF">2024-05-01T14:58:36Z</dcterms:modified>
</cp:coreProperties>
</file>