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sldIdLst>
    <p:sldId id="258" r:id="rId3"/>
    <p:sldId id="299" r:id="rId4"/>
    <p:sldId id="541" r:id="rId5"/>
    <p:sldId id="557" r:id="rId6"/>
    <p:sldId id="511" r:id="rId7"/>
    <p:sldId id="303" r:id="rId8"/>
    <p:sldId id="274" r:id="rId9"/>
    <p:sldId id="268" r:id="rId10"/>
    <p:sldId id="275" r:id="rId11"/>
    <p:sldId id="278" r:id="rId12"/>
    <p:sldId id="301" r:id="rId13"/>
    <p:sldId id="277" r:id="rId14"/>
    <p:sldId id="316" r:id="rId15"/>
    <p:sldId id="317" r:id="rId16"/>
    <p:sldId id="287" r:id="rId17"/>
    <p:sldId id="535" r:id="rId18"/>
    <p:sldId id="536" r:id="rId19"/>
    <p:sldId id="517" r:id="rId20"/>
    <p:sldId id="512" r:id="rId21"/>
    <p:sldId id="513" r:id="rId22"/>
    <p:sldId id="542" r:id="rId23"/>
    <p:sldId id="321" r:id="rId24"/>
    <p:sldId id="281" r:id="rId25"/>
    <p:sldId id="544" r:id="rId26"/>
    <p:sldId id="298" r:id="rId27"/>
    <p:sldId id="545" r:id="rId28"/>
    <p:sldId id="547" r:id="rId29"/>
    <p:sldId id="548" r:id="rId30"/>
    <p:sldId id="550" r:id="rId31"/>
    <p:sldId id="551" r:id="rId32"/>
    <p:sldId id="552" r:id="rId33"/>
    <p:sldId id="553" r:id="rId34"/>
    <p:sldId id="554" r:id="rId35"/>
    <p:sldId id="555" r:id="rId36"/>
    <p:sldId id="556" r:id="rId37"/>
    <p:sldId id="540" r:id="rId38"/>
    <p:sldId id="34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C0BC02-53B4-4249-9332-E73CE2E80002}">
          <p14:sldIdLst>
            <p14:sldId id="258"/>
            <p14:sldId id="299"/>
            <p14:sldId id="541"/>
            <p14:sldId id="557"/>
            <p14:sldId id="511"/>
            <p14:sldId id="303"/>
            <p14:sldId id="274"/>
            <p14:sldId id="268"/>
            <p14:sldId id="275"/>
            <p14:sldId id="278"/>
            <p14:sldId id="301"/>
            <p14:sldId id="277"/>
            <p14:sldId id="316"/>
            <p14:sldId id="317"/>
            <p14:sldId id="287"/>
            <p14:sldId id="535"/>
            <p14:sldId id="536"/>
            <p14:sldId id="517"/>
            <p14:sldId id="512"/>
            <p14:sldId id="513"/>
            <p14:sldId id="542"/>
            <p14:sldId id="321"/>
            <p14:sldId id="281"/>
            <p14:sldId id="544"/>
            <p14:sldId id="298"/>
            <p14:sldId id="545"/>
            <p14:sldId id="547"/>
            <p14:sldId id="548"/>
            <p14:sldId id="550"/>
            <p14:sldId id="551"/>
            <p14:sldId id="552"/>
            <p14:sldId id="553"/>
            <p14:sldId id="554"/>
            <p14:sldId id="555"/>
            <p14:sldId id="556"/>
            <p14:sldId id="540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76B"/>
    <a:srgbClr val="616161"/>
    <a:srgbClr val="223157"/>
    <a:srgbClr val="AF8135"/>
    <a:srgbClr val="21344E"/>
    <a:srgbClr val="60AC67"/>
    <a:srgbClr val="201675"/>
    <a:srgbClr val="00176E"/>
    <a:srgbClr val="001D85"/>
    <a:srgbClr val="002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34" autoAdjust="0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EEC410-299A-1443-9DA2-219FFD291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5253" y="233020"/>
            <a:ext cx="5296747" cy="6391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13631-9812-7745-86F8-D7B1127412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755" y="1781782"/>
            <a:ext cx="5407855" cy="823912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C7F3-6B54-104E-B7B7-C057871D1D1F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754" y="3017044"/>
            <a:ext cx="5407855" cy="823912"/>
          </a:xfrm>
        </p:spPr>
        <p:txBody>
          <a:bodyPr anchor="b"/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0AB78-2ABB-3F49-B2AE-3F7C665895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632C4F-7357-59D8-0CFA-53704770F28A}"/>
              </a:ext>
            </a:extLst>
          </p:cNvPr>
          <p:cNvSpPr/>
          <p:nvPr userDrawn="1"/>
        </p:nvSpPr>
        <p:spPr>
          <a:xfrm>
            <a:off x="10863931" y="406273"/>
            <a:ext cx="332807" cy="212855"/>
          </a:xfrm>
          <a:prstGeom prst="rect">
            <a:avLst/>
          </a:prstGeom>
          <a:solidFill>
            <a:srgbClr val="2A476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0A82F-45BA-A62F-BF91-0A862E66174F}"/>
              </a:ext>
            </a:extLst>
          </p:cNvPr>
          <p:cNvSpPr txBox="1"/>
          <p:nvPr userDrawn="1"/>
        </p:nvSpPr>
        <p:spPr>
          <a:xfrm>
            <a:off x="10787732" y="33110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  <a:cs typeface="DaunPenh" panose="020B0604020202020204" pitchFamily="2" charset="0"/>
              </a:rPr>
              <a:t>23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188C78-E66C-3137-A12E-B5D7A2F4B3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46884" y="495300"/>
            <a:ext cx="12192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CE5C45-4375-364D-8874-099513C9CE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FE14-2391-CA40-B69E-20E3A827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41E4-5FF6-0841-96B8-8AC5BBDEE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AE17-1646-524C-9B1F-0ED5E1E5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A33CB-FC9B-964C-B1A6-18FE9772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072E7-6004-104F-A7D0-81CC826C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2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3631-9812-7745-86F8-D7B11274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7" y="1466532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C7F3-6B54-104E-B7B7-C057871D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20297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B780A-21F7-494F-B264-4CCC19E16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90245"/>
            <a:ext cx="5157787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6F3AF-00E2-FC48-9418-D1B50D3E4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7" y="2208688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58E67-3887-D842-87AB-D57A2EE1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3190245"/>
            <a:ext cx="5183188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9B671-9A40-8048-88B6-E9E3D8BF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F9367-1C7F-8F4F-89F4-FB111F9B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40040-33D7-A142-A3A7-1049F144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9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F051-9A99-AE4B-8E20-2EA77694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F642-4AB8-6B4D-ACFD-BDE2141E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0" y="1581151"/>
            <a:ext cx="6172200" cy="42878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3411B-2A05-5544-B627-BE6A55437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FBF2D-9035-5747-B6EA-ABA24837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567FE-6B5E-C34C-8EB8-789E7F0F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F043-2A78-4648-AB8E-2799378B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6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20AF-B588-3C4B-BA39-C3421AD2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0208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2B7E6-9C3F-FD44-B5C7-BA7C49571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1414151"/>
            <a:ext cx="6172200" cy="445484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49441-BE01-5E47-A95C-CFB94745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9280"/>
            <a:ext cx="3932237" cy="27397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0F030-9B6D-4E4A-BC2D-1F4753FA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24501-2866-BB48-AC98-28E498D6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EFB4B-4725-BB42-BD2C-D0D2103B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028F-DB54-C345-8E84-3EE86B01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A665-B734-4248-B0A2-B26326C0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F5849-6320-A340-AC2E-C6EA3975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FBBE5-C668-0947-9E1C-407B71D5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502B8-5F44-A14D-A2C0-1CDCE7BF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8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D8F77-875F-A344-8E81-9B299167D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63003" y="1532890"/>
            <a:ext cx="2628900" cy="448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6178F-48F7-854E-8019-2E067A73D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1513207"/>
            <a:ext cx="7734300" cy="43694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6856-4D72-6A4F-AD76-2F55CE69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F72D-89E2-7545-AC7C-3AB59E8F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51131-032C-CF4D-99BB-CEB43762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4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EE01-8CEF-A745-A69B-1E02415D5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1F905-A6AD-8C4B-8440-E5EA0DE40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D7A87-1BB4-6F40-B595-9967DDCF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8135A-CFCE-024E-A280-57A70A7D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AA333-B9C3-AD47-8DED-1596B691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6D4D-3EEF-744E-AB05-EE4D43A4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88DE-771B-5244-9B5F-0C881F9C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C7DC2-A2B6-0149-84EE-E4005AED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BC98B-5976-2E49-B1BE-EFD13380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D2C10-81C3-EC4E-84FB-AED5E530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1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FD7D-30A3-DF4D-9CA1-E160DA4F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C5EE-D5E1-AE46-8AEC-FAA325EA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F7DD-2123-054C-90BB-B6588E17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854E1-AB13-CF4C-9A28-465EFFC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4626A-5B22-3246-AF9E-5F2D80C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126B-105D-4F40-8958-A1E3B02C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9FD5-3B69-384E-BC20-3373D500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6BDF9-2B0C-494D-BAB2-C84D1A175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748B9-DF20-D244-ABE1-77E07650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5F903-8AD5-9743-A3A0-FCB3EBAF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D40F2-D01B-7F42-920F-E1BFEA4A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4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DE4F-5704-2C41-8013-9566EA470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040" y="1405354"/>
            <a:ext cx="10515600" cy="938587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BAD94-B37C-F44F-910D-CE8972BABB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40" y="2502809"/>
            <a:ext cx="10515600" cy="3321375"/>
          </a:xfrm>
        </p:spPr>
        <p:txBody>
          <a:bodyPr/>
          <a:lstStyle/>
          <a:p>
            <a:pPr lvl="0"/>
            <a:r>
              <a:rPr lang="en-US" dirty="0"/>
              <a:t>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EFA18-2FE9-1F40-9762-5F0C22915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72F146-7864-F6F5-B11D-10D47EF0CC76}"/>
              </a:ext>
            </a:extLst>
          </p:cNvPr>
          <p:cNvSpPr/>
          <p:nvPr userDrawn="1"/>
        </p:nvSpPr>
        <p:spPr>
          <a:xfrm>
            <a:off x="10863931" y="406273"/>
            <a:ext cx="332807" cy="212855"/>
          </a:xfrm>
          <a:prstGeom prst="rect">
            <a:avLst/>
          </a:prstGeom>
          <a:solidFill>
            <a:srgbClr val="2A476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F606A-E9CC-0663-8E5D-3FE4DCEB790A}"/>
              </a:ext>
            </a:extLst>
          </p:cNvPr>
          <p:cNvSpPr txBox="1"/>
          <p:nvPr userDrawn="1"/>
        </p:nvSpPr>
        <p:spPr>
          <a:xfrm>
            <a:off x="10775870" y="32778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091C81-D2FF-D4D6-5682-7B837D3F2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33113" y="406400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D5E4A-9FC5-C459-4CAA-F7BAAEDCBD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6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CDEE-1835-944E-B7B2-225338F3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909E4-F16F-9748-B7BA-AEA064739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35D29-3681-3348-99D9-8F8AB026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ECD73-4C28-EE45-8005-A2F70F655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38F6F-1009-464F-BDC6-C59AA9125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7A284-0FFB-8D49-AB7B-68478D7F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DC491-D483-4440-8147-0D4B8149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F1B4B-BAA0-6A44-B6A8-D654FDD5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37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BEE5-E651-BB4F-837C-58573A3A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2C07E-BE94-3B42-BFC2-D831F885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AA40C-380B-EB45-A61E-9AC6A9C6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565B3-A3C8-A941-B8D0-45829AF1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60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9C44E-1451-C141-BAC7-DDFE64EF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8D470-D52A-8F4A-AFD2-6125A003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138A3-1403-F244-9F1C-41AA645F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D099-84B1-AB48-8351-902022CA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BF9B-0E30-1C4C-85D6-F8DDB6F6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E3DCD-6A82-854D-9C9F-C68DC50A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317DC-CEBB-494E-8973-414D25F0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4BC48-36B5-6A40-948E-4E83CABD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B0F82-F213-324B-B36C-773EF0D4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82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3995-8B53-6241-AA64-62F8DC0C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FF0B6-D26B-FC47-9EC9-B5169196C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E4DF2-5A02-DF4D-9D03-8338382F7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C0D66-55F8-114D-8448-3FABC033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C6AA0-0624-3945-A827-99BE8A98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1B766-3153-8A48-A851-F4F1F1C1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4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80CE-EB3E-1B40-879F-FB394832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8727B-96B5-8544-A64D-D3AE7702A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414A2-CD12-6442-898C-F0012ECB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C089A-CF80-3346-B8C7-5928E167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AD4D-3358-784C-9B98-C275448F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25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B7A1B-BB1F-9241-82B4-E7E796AE5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4C568-D702-2E4A-B98D-143A3B318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CECF3-01C1-EC40-A2A4-9F831064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9D50-2FAA-7E40-B445-2CB78B75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1014-8D9C-5547-AEAD-A05B7C77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856" y="1751821"/>
            <a:ext cx="5339224" cy="3754898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924" y="1751821"/>
            <a:ext cx="5339225" cy="37548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IMAGE, CHART, VIDEO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E5A768-CDE2-EB41-8162-99EAD7A7EB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E44D54-63F6-0432-5B2B-F5F52E6B7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ction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CE3C-8541-C840-A2E1-1044BFDFB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40" y="1601590"/>
            <a:ext cx="10896600" cy="7250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ADD SECTION HEADER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D1BCB-6318-F844-8E90-3457D031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76F0E-C36F-9B48-B4D8-B046EA81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45D40-4EAC-074D-9E73-58CF0459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55917F-925D-474B-9EB8-71732CAA0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21FFE-665C-B541-9D8F-CAEB39515C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1879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4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ullet-List-and-Chart-Image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895" y="1493521"/>
            <a:ext cx="3572932" cy="3169920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43310" y="1493521"/>
            <a:ext cx="7277639" cy="4246880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ADD A CHART, IMAGE, OR VIDEO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48BCA2-A0A7-8C45-9F8A-5CD400E71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6F2F4-9442-2049-96C5-4B318BCDA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1879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856" y="1772141"/>
            <a:ext cx="5339224" cy="4008899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7924" y="1772141"/>
            <a:ext cx="5339221" cy="4008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BC73D5-B621-9746-AC73-FD74F8ECD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47355-E1D0-C841-9D3B-A9468DF1F1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1879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Map-GLOBE-country-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14E157A-4F79-EE4E-BDD5-C83726825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45595"/>
            <a:ext cx="12192001" cy="5661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7DC6B4-C660-914B-AA72-E8D195175C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7E4DA3-993D-6D44-AE9E-BC3BFBE3C5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31879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Final-slide-contac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ndoor, plant&#10;&#10;Description automatically generated">
            <a:extLst>
              <a:ext uri="{FF2B5EF4-FFF2-40B4-BE49-F238E27FC236}">
                <a16:creationId xmlns:a16="http://schemas.microsoft.com/office/drawing/2014/main" id="{76AE98B7-2DF7-D443-BF26-B28C2CEEB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6486"/>
            <a:ext cx="12192000" cy="5709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48C09-5092-C04E-833B-B6BCD6AFF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2861" y="1413576"/>
            <a:ext cx="3908211" cy="636664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 dirty="0"/>
              <a:t>ADD CONTACT INFO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54A3B-6B26-5C4E-AD87-679FB2EB7E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75797" y="2291716"/>
            <a:ext cx="3908211" cy="2294074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500" b="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40D63-039A-C14C-9389-33EA3F61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F0DA5-807D-8B4D-B437-650BD330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FF7D-25AA-A149-BD57-817CF1C0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D7EFFCC-57F3-E744-BCD8-48AC1F417615}"/>
              </a:ext>
            </a:extLst>
          </p:cNvPr>
          <p:cNvSpPr txBox="1">
            <a:spLocks/>
          </p:cNvSpPr>
          <p:nvPr userDrawn="1"/>
        </p:nvSpPr>
        <p:spPr>
          <a:xfrm>
            <a:off x="3172862" y="4699364"/>
            <a:ext cx="3813385" cy="25581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081E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900" b="0" i="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For more information visit www.globe.gov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6538C3-DD16-8042-8A4D-F90BEBF5E7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A10E3A-6D5D-E231-05A6-695885155102}"/>
              </a:ext>
            </a:extLst>
          </p:cNvPr>
          <p:cNvSpPr/>
          <p:nvPr userDrawn="1"/>
        </p:nvSpPr>
        <p:spPr>
          <a:xfrm>
            <a:off x="10863931" y="406273"/>
            <a:ext cx="332807" cy="212855"/>
          </a:xfrm>
          <a:prstGeom prst="rect">
            <a:avLst/>
          </a:prstGeom>
          <a:solidFill>
            <a:srgbClr val="2A476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C1C32-2451-CF8B-3E10-53FFC41FCAAD}"/>
              </a:ext>
            </a:extLst>
          </p:cNvPr>
          <p:cNvSpPr txBox="1"/>
          <p:nvPr userDrawn="1"/>
        </p:nvSpPr>
        <p:spPr>
          <a:xfrm>
            <a:off x="10739243" y="327932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79FE10-B653-F278-BE9D-57F1BADD69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62EF4C-6837-E64F-B444-E8E538DF20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800" y="3332482"/>
            <a:ext cx="6558280" cy="512921"/>
          </a:xfrm>
        </p:spPr>
        <p:txBody>
          <a:bodyPr anchor="b"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6FADFF6-868C-3544-924D-D0FE92B2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8149"/>
            <a:ext cx="6558280" cy="1238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22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742C5-A148-F54F-A470-3696B185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9197"/>
            <a:ext cx="10515600" cy="93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FDA9-06FB-0E41-A3AC-E0AD03100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46654"/>
            <a:ext cx="10515600" cy="332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0482F-30EB-4949-B4BB-FDCCC4D21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BDBB4A-52A4-0E44-A608-CF4D949E412D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7B515-6CC6-304D-95CC-EAD704C53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8E32B-561E-4147-96A5-49824E837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1" r:id="rId4"/>
    <p:sldLayoutId id="2147483654" r:id="rId5"/>
    <p:sldLayoutId id="2147483688" r:id="rId6"/>
    <p:sldLayoutId id="2147483687" r:id="rId7"/>
    <p:sldLayoutId id="2147483652" r:id="rId8"/>
    <p:sldLayoutId id="2147483649" r:id="rId9"/>
    <p:sldLayoutId id="2147483651" r:id="rId10"/>
    <p:sldLayoutId id="2147483653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rgbClr val="081E75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50000"/>
          </a:schemeClr>
        </a:buClr>
        <a:buSzPct val="103000"/>
        <a:buFont typeface="Wingdings" pitchFamily="2" charset="2"/>
        <a:buChar char="§"/>
        <a:defRPr sz="2100" b="0" i="0" kern="1200">
          <a:solidFill>
            <a:schemeClr val="accent1">
              <a:lumMod val="5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4AA00"/>
        </a:buClr>
        <a:buFont typeface="Wingdings" pitchFamily="2" charset="2"/>
        <a:buChar char="§"/>
        <a:defRPr sz="21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600"/>
        </a:spcBef>
        <a:buClr>
          <a:srgbClr val="B09400"/>
        </a:buClr>
        <a:buFont typeface="Wingdings" pitchFamily="2" charset="2"/>
        <a:buChar char="§"/>
        <a:defRPr sz="18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68908"/>
        </a:buClr>
        <a:buFont typeface="Wingdings" pitchFamily="2" charset="2"/>
        <a:buChar char="§"/>
        <a:defRPr sz="15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68908"/>
        </a:buClr>
        <a:buFont typeface="Wingdings" pitchFamily="2" charset="2"/>
        <a:buChar char="§"/>
        <a:defRPr sz="15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03EBD-8403-7D4F-A12F-28B6AA14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133B-38D8-1441-B48C-FFFF1A7C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CCE2B-628F-104B-BFF9-4062E2EB8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17D3-6F94-A742-A396-A388579C5AF3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2F7B5-5241-CD43-8F83-5F2AC33AD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E0F01-FCE6-8F4D-AF6D-6CF22BF4B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loudmaker01@globe.go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get-trained/protocol-etraining/protocol-requirements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Cornell.Lewis@axientcorp.com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78C0D-C7B9-B447-9F14-51A99494E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995" y="4861527"/>
            <a:ext cx="4055891" cy="823912"/>
          </a:xfrm>
        </p:spPr>
        <p:txBody>
          <a:bodyPr/>
          <a:lstStyle/>
          <a:p>
            <a:r>
              <a:rPr lang="en-US" dirty="0"/>
              <a:t>May 01, 2024</a:t>
            </a:r>
          </a:p>
          <a:p>
            <a:r>
              <a:rPr lang="en-US" dirty="0"/>
              <a:t>Cornell Lewis, Axient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1A7EB0-C287-1D02-41A6-B1C8475B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45" y="2124936"/>
            <a:ext cx="6358173" cy="1842220"/>
          </a:xfrm>
        </p:spPr>
        <p:txBody>
          <a:bodyPr/>
          <a:lstStyle/>
          <a:p>
            <a:r>
              <a:rPr lang="en-US" sz="3200" dirty="0"/>
              <a:t>GLOBE Website </a:t>
            </a:r>
            <a:br>
              <a:rPr lang="en-US" sz="3200" dirty="0"/>
            </a:br>
            <a:r>
              <a:rPr lang="en-US" sz="3200" dirty="0"/>
              <a:t>For Teachers / Educators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900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430" y="775582"/>
            <a:ext cx="7886700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Creating Student Accounts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AF566E-86D2-51E4-160E-97B2D554B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47" y="1845740"/>
            <a:ext cx="3572793" cy="41985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465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918A-445D-B79F-A114-CAFF7FA2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955" y="1329157"/>
            <a:ext cx="7886700" cy="508967"/>
          </a:xfrm>
        </p:spPr>
        <p:txBody>
          <a:bodyPr/>
          <a:lstStyle/>
          <a:p>
            <a:r>
              <a:rPr lang="en-US" b="1" dirty="0"/>
              <a:t>Student Account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80F5E-5B0D-ECF5-7630-AB263A46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954" y="2052467"/>
            <a:ext cx="9942195" cy="4168224"/>
          </a:xfrm>
        </p:spPr>
        <p:txBody>
          <a:bodyPr>
            <a:normAutofit/>
          </a:bodyPr>
          <a:lstStyle/>
          <a:p>
            <a:r>
              <a:rPr lang="en-US" sz="2400" dirty="0"/>
              <a:t>All student and trained teacher accounts can log in to GLOBE Observer, and:</a:t>
            </a:r>
          </a:p>
          <a:p>
            <a:pPr lvl="1"/>
            <a:r>
              <a:rPr lang="en-US" sz="2400" dirty="0"/>
              <a:t>Enter data for the 4 GLOBE Observer protocols</a:t>
            </a:r>
          </a:p>
          <a:p>
            <a:pPr lvl="1"/>
            <a:r>
              <a:rPr lang="en-US" sz="2400" dirty="0"/>
              <a:t>Enter data for any of the biosphere, hydrosphere or atmosphere protocols.</a:t>
            </a:r>
          </a:p>
          <a:p>
            <a:pPr lvl="1"/>
            <a:r>
              <a:rPr lang="en-US" sz="2400" dirty="0"/>
              <a:t>Use any existing school data sites</a:t>
            </a:r>
          </a:p>
          <a:p>
            <a:pPr lvl="1"/>
            <a:r>
              <a:rPr lang="en-US" sz="2400" dirty="0"/>
              <a:t>Create new school data sites</a:t>
            </a:r>
          </a:p>
          <a:p>
            <a:pPr lvl="1"/>
            <a:r>
              <a:rPr lang="en-US" sz="2400" dirty="0"/>
              <a:t>All student data entered is associated with the student, teacher and school.</a:t>
            </a:r>
          </a:p>
        </p:txBody>
      </p:sp>
    </p:spTree>
    <p:extLst>
      <p:ext uri="{BB962C8B-B14F-4D97-AF65-F5344CB8AC3E}">
        <p14:creationId xmlns:p14="http://schemas.microsoft.com/office/powerpoint/2010/main" val="92542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21" y="2100646"/>
            <a:ext cx="9755153" cy="1863856"/>
          </a:xfrm>
        </p:spPr>
        <p:txBody>
          <a:bodyPr>
            <a:normAutofit/>
          </a:bodyPr>
          <a:lstStyle/>
          <a:p>
            <a:pPr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Reset all or selected Student Account passwords.</a:t>
            </a:r>
          </a:p>
          <a:p>
            <a:pPr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Enable/Disable ability for students to change their screen name and password.</a:t>
            </a:r>
          </a:p>
          <a:p>
            <a:pPr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View all your student accounts in the control panel (to change screen names/log-ins and passwords, delete accounts, etc.) </a:t>
            </a:r>
          </a:p>
          <a:p>
            <a:pPr>
              <a:buClr>
                <a:srgbClr val="BF8D2E"/>
              </a:buClr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802739"/>
            <a:ext cx="7882683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Other Student Account Management Functions</a:t>
            </a:r>
          </a:p>
        </p:txBody>
      </p:sp>
      <p:pic>
        <p:nvPicPr>
          <p:cNvPr id="2" name="Picture 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ACDEC8E-86D5-6BED-ED59-04E4C127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610" y="1074180"/>
            <a:ext cx="1521463" cy="1026466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8E25E6-1CFA-7B2F-3DB7-7BB806C6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109" y="3952352"/>
            <a:ext cx="2703447" cy="2017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5BB49F-AA47-F26B-899C-4A0E777C5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482" y="4183678"/>
            <a:ext cx="4087195" cy="1480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723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3179-9461-F1B0-8B2F-B9E7329C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“I need to know what my students are doing – are they entering data? What data did they enter?”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45A17-3060-1810-3FDA-F98DD855C2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6311" y="2568536"/>
            <a:ext cx="7799387" cy="4667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Go to your My Page to find the new Manage Student Accounts portlet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46BE448-D9CB-AE0F-0586-F2DF2A701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88" y="3191103"/>
            <a:ext cx="2291045" cy="2029732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90259F-601E-D759-279E-2B0854B76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" t="-1" r="56995" b="42955"/>
          <a:stretch/>
        </p:blipFill>
        <p:spPr>
          <a:xfrm>
            <a:off x="3991791" y="5265821"/>
            <a:ext cx="3931920" cy="73152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9D53DF-3BB8-EEC9-C3F2-0F254C794A04}"/>
              </a:ext>
            </a:extLst>
          </p:cNvPr>
          <p:cNvCxnSpPr>
            <a:cxnSpLocks/>
          </p:cNvCxnSpPr>
          <p:nvPr/>
        </p:nvCxnSpPr>
        <p:spPr>
          <a:xfrm>
            <a:off x="5994400" y="4205969"/>
            <a:ext cx="0" cy="1251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99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547015F5-2D44-3927-B655-01D2EBDBF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61" y="2122729"/>
            <a:ext cx="6989716" cy="3523583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155" y="904155"/>
            <a:ext cx="7886700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My Students / Team Members Portlet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0D81D3-A9F3-D725-9ECB-09ED03B3DD75}"/>
              </a:ext>
            </a:extLst>
          </p:cNvPr>
          <p:cNvSpPr/>
          <p:nvPr/>
        </p:nvSpPr>
        <p:spPr>
          <a:xfrm>
            <a:off x="2175636" y="3287152"/>
            <a:ext cx="1078860" cy="263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7BF438-FC6B-2088-7EB0-D954760F32E2}"/>
              </a:ext>
            </a:extLst>
          </p:cNvPr>
          <p:cNvCxnSpPr>
            <a:cxnSpLocks/>
          </p:cNvCxnSpPr>
          <p:nvPr/>
        </p:nvCxnSpPr>
        <p:spPr>
          <a:xfrm flipH="1">
            <a:off x="1709304" y="3488458"/>
            <a:ext cx="3333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C832AB-E147-6518-2C76-8BCDD6D481AB}"/>
              </a:ext>
            </a:extLst>
          </p:cNvPr>
          <p:cNvSpPr txBox="1"/>
          <p:nvPr/>
        </p:nvSpPr>
        <p:spPr>
          <a:xfrm>
            <a:off x="483041" y="2909754"/>
            <a:ext cx="149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Go to this user’s My Observations to see what data they’ve entered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F0242B-F6E9-FB33-BC20-BE068CFC7E31}"/>
              </a:ext>
            </a:extLst>
          </p:cNvPr>
          <p:cNvSpPr/>
          <p:nvPr/>
        </p:nvSpPr>
        <p:spPr>
          <a:xfrm>
            <a:off x="5471199" y="3300744"/>
            <a:ext cx="321716" cy="263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B32F3-A50D-212F-8AF5-454A3C399463}"/>
              </a:ext>
            </a:extLst>
          </p:cNvPr>
          <p:cNvSpPr txBox="1"/>
          <p:nvPr/>
        </p:nvSpPr>
        <p:spPr>
          <a:xfrm>
            <a:off x="9198440" y="4170852"/>
            <a:ext cx="149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Total number of Observations for this user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2F628C-531A-130D-9021-2DBEEC7A3068}"/>
              </a:ext>
            </a:extLst>
          </p:cNvPr>
          <p:cNvCxnSpPr>
            <a:cxnSpLocks/>
          </p:cNvCxnSpPr>
          <p:nvPr/>
        </p:nvCxnSpPr>
        <p:spPr>
          <a:xfrm>
            <a:off x="5897622" y="3563881"/>
            <a:ext cx="3300818" cy="789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8770E4B-4CCA-EB56-8CD8-E6D35FD39A89}"/>
              </a:ext>
            </a:extLst>
          </p:cNvPr>
          <p:cNvSpPr/>
          <p:nvPr/>
        </p:nvSpPr>
        <p:spPr>
          <a:xfrm>
            <a:off x="5537468" y="2665767"/>
            <a:ext cx="3358881" cy="263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ADD94D-9D25-7717-49CF-AE09ECFEA9C6}"/>
              </a:ext>
            </a:extLst>
          </p:cNvPr>
          <p:cNvCxnSpPr>
            <a:cxnSpLocks/>
          </p:cNvCxnSpPr>
          <p:nvPr/>
        </p:nvCxnSpPr>
        <p:spPr>
          <a:xfrm>
            <a:off x="9032327" y="2928904"/>
            <a:ext cx="518438" cy="413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00E39D-9F49-A00A-1400-485C9FAD620F}"/>
              </a:ext>
            </a:extLst>
          </p:cNvPr>
          <p:cNvSpPr txBox="1"/>
          <p:nvPr/>
        </p:nvSpPr>
        <p:spPr>
          <a:xfrm>
            <a:off x="9515606" y="3257626"/>
            <a:ext cx="149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Set the Date Range you desire</a:t>
            </a:r>
          </a:p>
        </p:txBody>
      </p:sp>
    </p:spTree>
    <p:extLst>
      <p:ext uri="{BB962C8B-B14F-4D97-AF65-F5344CB8AC3E}">
        <p14:creationId xmlns:p14="http://schemas.microsoft.com/office/powerpoint/2010/main" val="268389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030" y="620048"/>
            <a:ext cx="9323070" cy="938587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BF8D2E"/>
              </a:buClr>
            </a:pPr>
            <a:r>
              <a:rPr lang="en-US" b="1" dirty="0"/>
              <a:t>‘My Observations’ Portlet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8E2A75-E02E-68AD-E874-F09F6D37B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758" y="1763027"/>
            <a:ext cx="2980278" cy="4183465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A97ACD-4CFE-54D5-6D98-464FAA58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975" y="1816813"/>
            <a:ext cx="3326061" cy="41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2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13" y="858633"/>
            <a:ext cx="9646433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Student Account or GLOBE Observer Account?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92B2F9-7E7A-2558-6CC3-213C2B5D2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43" y="2058651"/>
            <a:ext cx="10595625" cy="3940716"/>
          </a:xfrm>
        </p:spPr>
        <p:txBody>
          <a:bodyPr>
            <a:normAutofit lnSpcReduction="10000"/>
          </a:bodyPr>
          <a:lstStyle/>
          <a:p>
            <a:pPr>
              <a:buClr>
                <a:srgbClr val="BF8D2E"/>
              </a:buClr>
            </a:pPr>
            <a:r>
              <a:rPr lang="en-US" dirty="0"/>
              <a:t>Student Accounts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Student Accounts are primarily used for younger students who do not have a personal email account.  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Student Accounts use a system generated log-in (not a real email address) based off the student’s assigned screen name. For example: </a:t>
            </a:r>
            <a:r>
              <a:rPr lang="en-US" dirty="0">
                <a:hlinkClick r:id="rId2"/>
              </a:rPr>
              <a:t>Cloudmaker01@globe.gov</a:t>
            </a:r>
            <a:r>
              <a:rPr lang="en-US" dirty="0"/>
              <a:t>.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Student Accounts are associated with the teacher AND the school. Therefore, the account does not stay with the student once they move on to another teacher or school.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The account also does not follow the teacher. Thus, if the teacher leaves the school, the student accounts are automatically deactivated. 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Student Accounts are created by the teacher and are automatically associated with the teacher’s school when created.</a:t>
            </a:r>
          </a:p>
          <a:p>
            <a:pPr lvl="1">
              <a:buClr>
                <a:srgbClr val="BF8D2E"/>
              </a:buClr>
            </a:pPr>
            <a:endParaRPr lang="en-US" dirty="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20028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92B2F9-7E7A-2558-6CC3-213C2B5D2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43" y="2058651"/>
            <a:ext cx="10595625" cy="4099081"/>
          </a:xfrm>
        </p:spPr>
        <p:txBody>
          <a:bodyPr>
            <a:normAutofit/>
          </a:bodyPr>
          <a:lstStyle/>
          <a:p>
            <a:pPr>
              <a:buClr>
                <a:srgbClr val="BF8D2E"/>
              </a:buClr>
            </a:pPr>
            <a:r>
              <a:rPr lang="en-US" dirty="0"/>
              <a:t>GLOBE Observer Accounts for Students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If a student has their own personal email address, they can create their own GLOBE Observer account. 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A GLOBE Observer account stays with the student.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These accounts use the student’s email address as the log-in.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Like student accounts, the student’s name isn’t displayed on the website.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Students with a GLOBE Observer account should join their school when they create their account (by name or referrer code).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Student should find out from their teacher which account type they should use.</a:t>
            </a:r>
          </a:p>
          <a:p>
            <a:pPr lvl="1">
              <a:buClr>
                <a:srgbClr val="BF8D2E"/>
              </a:buClr>
            </a:pPr>
            <a:endParaRPr lang="en-US" dirty="0"/>
          </a:p>
          <a:p>
            <a:pPr lvl="1">
              <a:buClr>
                <a:srgbClr val="BF8D2E"/>
              </a:buClr>
            </a:pPr>
            <a:endParaRPr lang="en-US" dirty="0">
              <a:latin typeface="Helvetica Neue" panose="02000503000000020004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E32F8FB-B297-B7C6-F762-6FD14CDA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13" y="858633"/>
            <a:ext cx="9646433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Student Account or GLOBE Observer Account?</a:t>
            </a:r>
          </a:p>
        </p:txBody>
      </p:sp>
    </p:spTree>
    <p:extLst>
      <p:ext uri="{BB962C8B-B14F-4D97-AF65-F5344CB8AC3E}">
        <p14:creationId xmlns:p14="http://schemas.microsoft.com/office/powerpoint/2010/main" val="2577772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0413"/>
            <a:ext cx="12192000" cy="938587"/>
          </a:xfrm>
        </p:spPr>
        <p:txBody>
          <a:bodyPr/>
          <a:lstStyle/>
          <a:p>
            <a:pPr algn="ctr">
              <a:buClr>
                <a:srgbClr val="BF8D2E"/>
              </a:buClr>
            </a:pPr>
            <a:r>
              <a:rPr lang="en-US" b="1" dirty="0"/>
              <a:t>Student Accounts Demo</a:t>
            </a:r>
          </a:p>
        </p:txBody>
      </p:sp>
    </p:spTree>
    <p:extLst>
      <p:ext uri="{BB962C8B-B14F-4D97-AF65-F5344CB8AC3E}">
        <p14:creationId xmlns:p14="http://schemas.microsoft.com/office/powerpoint/2010/main" val="326579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14" y="858633"/>
            <a:ext cx="7886700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Using School Referral Codes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92B2F9-7E7A-2558-6CC3-213C2B5D2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43" y="2058652"/>
            <a:ext cx="4228847" cy="1792481"/>
          </a:xfrm>
        </p:spPr>
        <p:txBody>
          <a:bodyPr>
            <a:normAutofit/>
          </a:bodyPr>
          <a:lstStyle/>
          <a:p>
            <a:pPr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Every school in GLOBE has a referral code.  The referral code is only visible to the country coordinator and the school’s teacher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D27025-91C0-52DF-70F3-AF1DF8ED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69" y="2058652"/>
            <a:ext cx="6028887" cy="315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9455FE-7A22-94F1-3DF2-95FF7D4B8DF2}"/>
              </a:ext>
            </a:extLst>
          </p:cNvPr>
          <p:cNvSpPr/>
          <p:nvPr/>
        </p:nvSpPr>
        <p:spPr>
          <a:xfrm>
            <a:off x="7918682" y="3187588"/>
            <a:ext cx="991465" cy="1982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4296-E238-D814-6530-B37C60F5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765" y="1577710"/>
            <a:ext cx="7886700" cy="508967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5CCE-F4C3-8083-0296-BF3610F4A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765" y="2416730"/>
            <a:ext cx="9853381" cy="3015929"/>
          </a:xfrm>
        </p:spPr>
        <p:txBody>
          <a:bodyPr>
            <a:normAutofit/>
          </a:bodyPr>
          <a:lstStyle/>
          <a:p>
            <a:r>
              <a:rPr lang="en-US" sz="2600" dirty="0"/>
              <a:t>Student Accounts Review</a:t>
            </a:r>
          </a:p>
          <a:p>
            <a:r>
              <a:rPr lang="en-US" sz="2600" dirty="0"/>
              <a:t>School Referral Codes</a:t>
            </a:r>
          </a:p>
          <a:p>
            <a:r>
              <a:rPr lang="en-US" sz="2600" dirty="0"/>
              <a:t>GLOBE Teams</a:t>
            </a:r>
          </a:p>
          <a:p>
            <a:r>
              <a:rPr lang="en-US" sz="2600" dirty="0" err="1"/>
              <a:t>eTraining</a:t>
            </a:r>
            <a:endParaRPr lang="en-US" sz="2600" dirty="0"/>
          </a:p>
          <a:p>
            <a:r>
              <a:rPr lang="en-US" sz="2600" dirty="0"/>
              <a:t>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58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14" y="858633"/>
            <a:ext cx="7886700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Using School Referral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F3BAE-F418-D603-83CF-2F2677697427}"/>
              </a:ext>
            </a:extLst>
          </p:cNvPr>
          <p:cNvSpPr txBox="1">
            <a:spLocks/>
          </p:cNvSpPr>
          <p:nvPr/>
        </p:nvSpPr>
        <p:spPr>
          <a:xfrm>
            <a:off x="620244" y="2232451"/>
            <a:ext cx="5943842" cy="3591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3000"/>
              <a:buFont typeface="Wingdings" pitchFamily="2" charset="2"/>
              <a:buChar char="§"/>
              <a:defRPr sz="2100" b="0" i="0" kern="120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4AA00"/>
              </a:buClr>
              <a:buFont typeface="Wingdings" pitchFamily="2" charset="2"/>
              <a:buChar char="§"/>
              <a:defRPr sz="21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B09400"/>
              </a:buClr>
              <a:buFont typeface="Wingdings" pitchFamily="2" charset="2"/>
              <a:buChar char="§"/>
              <a:defRPr sz="18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68908"/>
              </a:buClr>
              <a:buFont typeface="Wingdings" pitchFamily="2" charset="2"/>
              <a:buChar char="§"/>
              <a:defRPr sz="15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68908"/>
              </a:buClr>
              <a:buFont typeface="Wingdings" pitchFamily="2" charset="2"/>
              <a:buChar char="§"/>
              <a:defRPr sz="15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Any user can login to GLOBE, go to the school’s page, click “Join School” and enter the referral code (provided by the teacher)</a:t>
            </a:r>
          </a:p>
          <a:p>
            <a:pPr lvl="1"/>
            <a:r>
              <a:rPr lang="en-US" dirty="0"/>
              <a:t>Parents, Family, students, friends… </a:t>
            </a:r>
          </a:p>
          <a:p>
            <a:r>
              <a:rPr lang="en-US" dirty="0"/>
              <a:t>Any data entered using GLOBE Observer will become part of the school’s data record once you’ve joined a school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E619581-8F64-0022-30B9-FA57DEB5A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130" y="2232452"/>
            <a:ext cx="4245670" cy="758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0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0FC6C41E-7ADC-71AB-5A64-9C51B2BE2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082" y="3695887"/>
            <a:ext cx="3897765" cy="5632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260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0413"/>
            <a:ext cx="12192000" cy="938587"/>
          </a:xfrm>
        </p:spPr>
        <p:txBody>
          <a:bodyPr/>
          <a:lstStyle/>
          <a:p>
            <a:pPr algn="ctr">
              <a:buClr>
                <a:srgbClr val="BF8D2E"/>
              </a:buClr>
            </a:pPr>
            <a:r>
              <a:rPr lang="en-US" sz="3200" b="1" dirty="0"/>
              <a:t>GLOBE Teams</a:t>
            </a:r>
          </a:p>
        </p:txBody>
      </p:sp>
    </p:spTree>
    <p:extLst>
      <p:ext uri="{BB962C8B-B14F-4D97-AF65-F5344CB8AC3E}">
        <p14:creationId xmlns:p14="http://schemas.microsoft.com/office/powerpoint/2010/main" val="102901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17" y="784262"/>
            <a:ext cx="7886700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Using GLOBE Teams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CC6EFF-508A-08A2-8328-FA420BF6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35" y="1858220"/>
            <a:ext cx="5831117" cy="44237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BF8D2E"/>
              </a:buClr>
            </a:pPr>
            <a:r>
              <a:rPr lang="en-US" sz="1600" dirty="0">
                <a:latin typeface="Helvetica Neue" panose="02000503000000020004"/>
              </a:rPr>
              <a:t>A “Team” might be an after-school group, a class period, a community group, or company.</a:t>
            </a:r>
          </a:p>
          <a:p>
            <a:pPr>
              <a:lnSpc>
                <a:spcPct val="120000"/>
              </a:lnSpc>
              <a:buClr>
                <a:srgbClr val="BF8D2E"/>
              </a:buClr>
            </a:pPr>
            <a:r>
              <a:rPr lang="en-US" sz="1600" dirty="0">
                <a:latin typeface="Helvetica Neue" panose="02000503000000020004"/>
              </a:rPr>
              <a:t>A “Team” has a page on GLOBE which shows the total number of measurements submitted by that team, the team’s Referral Code and the Members and their measurements.</a:t>
            </a:r>
          </a:p>
          <a:p>
            <a:pPr>
              <a:lnSpc>
                <a:spcPct val="120000"/>
              </a:lnSpc>
              <a:buClr>
                <a:srgbClr val="BF8D2E"/>
              </a:buClr>
            </a:pPr>
            <a:r>
              <a:rPr lang="en-US" sz="1600" dirty="0">
                <a:latin typeface="Helvetica Neue" panose="02000503000000020004"/>
              </a:rPr>
              <a:t>Anyone with a valid GLOBE account can join a team.</a:t>
            </a:r>
          </a:p>
          <a:p>
            <a:pPr>
              <a:lnSpc>
                <a:spcPct val="120000"/>
              </a:lnSpc>
              <a:buClr>
                <a:srgbClr val="BF8D2E"/>
              </a:buClr>
            </a:pPr>
            <a:r>
              <a:rPr lang="en-US" sz="1600" dirty="0">
                <a:latin typeface="Helvetica Neue" panose="02000503000000020004"/>
              </a:rPr>
              <a:t>You can join a team by going to the team page and entering the referral code, or by using the GLOBE Observer app and selecting “Join Team” under the settings.</a:t>
            </a:r>
          </a:p>
          <a:p>
            <a:pPr>
              <a:lnSpc>
                <a:spcPct val="120000"/>
              </a:lnSpc>
              <a:buClr>
                <a:srgbClr val="BF8D2E"/>
              </a:buClr>
            </a:pPr>
            <a:r>
              <a:rPr lang="en-US" sz="1600" dirty="0">
                <a:latin typeface="Helvetica Neue" panose="02000503000000020004"/>
              </a:rPr>
              <a:t>Go to Community &gt; GLOBE Teams to create a team.</a:t>
            </a:r>
          </a:p>
          <a:p>
            <a:pPr>
              <a:lnSpc>
                <a:spcPct val="120000"/>
              </a:lnSpc>
              <a:buClr>
                <a:srgbClr val="BF8D2E"/>
              </a:buClr>
            </a:pPr>
            <a:endParaRPr lang="en-US" sz="2000" dirty="0">
              <a:latin typeface="Helvetica Neue" panose="02000503000000020004"/>
            </a:endParaRP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FECED9-7ACC-A9C8-11EF-8EDEB9A86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55" y="2075630"/>
            <a:ext cx="5285603" cy="283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4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43" y="807579"/>
            <a:ext cx="9186999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Should I use a GLOBE Team with my Classroom?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CC6EFF-508A-08A2-8328-FA420BF6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43" y="1852693"/>
            <a:ext cx="6411142" cy="41977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You don’t </a:t>
            </a:r>
            <a:r>
              <a:rPr lang="en-US" i="1" dirty="0">
                <a:latin typeface="Helvetica Neue" panose="02000503000000020004"/>
              </a:rPr>
              <a:t>need</a:t>
            </a:r>
            <a:r>
              <a:rPr lang="en-US" dirty="0">
                <a:latin typeface="Helvetica Neue" panose="02000503000000020004"/>
              </a:rPr>
              <a:t> a GLOBE Team. You can use your My Page/Student portlet to manage and track your student accounts….</a:t>
            </a:r>
          </a:p>
          <a:p>
            <a:pPr marL="0" indent="0">
              <a:lnSpc>
                <a:spcPct val="120000"/>
              </a:lnSpc>
              <a:buClr>
                <a:srgbClr val="BF8D2E"/>
              </a:buClr>
              <a:buNone/>
            </a:pPr>
            <a:r>
              <a:rPr lang="en-US" dirty="0">
                <a:latin typeface="Helvetica Neue" panose="02000503000000020004"/>
              </a:rPr>
              <a:t>But…</a:t>
            </a:r>
          </a:p>
          <a:p>
            <a:pPr>
              <a:lnSpc>
                <a:spcPct val="120000"/>
              </a:lnSpc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Why use a GLOBE Team?</a:t>
            </a:r>
          </a:p>
          <a:p>
            <a:pPr lvl="1">
              <a:lnSpc>
                <a:spcPct val="120000"/>
              </a:lnSpc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You can divide your students into teams, create data competitions, and keep track of each team separately.</a:t>
            </a:r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FFA7E129-6E1F-2DCA-14DA-D6C7BFBD2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742" y="2159198"/>
            <a:ext cx="4515233" cy="253960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3265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86" y="1081118"/>
            <a:ext cx="9186999" cy="708606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Managing a GLOBE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5F955-A910-FC47-4639-0DEAFECF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10" y="2021772"/>
            <a:ext cx="5209409" cy="3321375"/>
          </a:xfrm>
        </p:spPr>
        <p:txBody>
          <a:bodyPr/>
          <a:lstStyle/>
          <a:p>
            <a:r>
              <a:rPr lang="en-US" dirty="0"/>
              <a:t>Click on Manage Team (only team managers will see this) to:</a:t>
            </a:r>
          </a:p>
          <a:p>
            <a:pPr lvl="1"/>
            <a:r>
              <a:rPr lang="en-US" dirty="0"/>
              <a:t>Edit the team's name</a:t>
            </a:r>
          </a:p>
          <a:p>
            <a:pPr lvl="1"/>
            <a:r>
              <a:rPr lang="en-US" dirty="0"/>
              <a:t>Change the team type (to public or private)</a:t>
            </a:r>
          </a:p>
          <a:p>
            <a:pPr lvl="1"/>
            <a:r>
              <a:rPr lang="en-US" dirty="0"/>
              <a:t>Define the default data period for the team</a:t>
            </a:r>
          </a:p>
          <a:p>
            <a:pPr lvl="1"/>
            <a:r>
              <a:rPr lang="en-US" dirty="0"/>
              <a:t>Deactivate the team</a:t>
            </a:r>
          </a:p>
          <a:p>
            <a:pPr lvl="1"/>
            <a:r>
              <a:rPr lang="en-US" dirty="0"/>
              <a:t>Add a team manager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8F520C-9004-AEBA-EBDD-712519F6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6152"/>
            <a:ext cx="5209409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9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3520-C176-9043-E59F-40AB68D0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9758"/>
            <a:ext cx="12192000" cy="938587"/>
          </a:xfrm>
        </p:spPr>
        <p:txBody>
          <a:bodyPr/>
          <a:lstStyle/>
          <a:p>
            <a:pPr algn="ctr"/>
            <a:r>
              <a:rPr lang="en-US" sz="3200" dirty="0"/>
              <a:t>GLOBE Teams Demo</a:t>
            </a:r>
          </a:p>
        </p:txBody>
      </p:sp>
    </p:spTree>
    <p:extLst>
      <p:ext uri="{BB962C8B-B14F-4D97-AF65-F5344CB8AC3E}">
        <p14:creationId xmlns:p14="http://schemas.microsoft.com/office/powerpoint/2010/main" val="837960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0413"/>
            <a:ext cx="12192000" cy="938587"/>
          </a:xfrm>
        </p:spPr>
        <p:txBody>
          <a:bodyPr/>
          <a:lstStyle/>
          <a:p>
            <a:pPr algn="ctr">
              <a:buClr>
                <a:srgbClr val="BF8D2E"/>
              </a:buClr>
            </a:pPr>
            <a:r>
              <a:rPr lang="en-US" sz="3200" b="1" dirty="0"/>
              <a:t>Protocol </a:t>
            </a:r>
            <a:r>
              <a:rPr lang="en-US" sz="3200" b="1" dirty="0" err="1"/>
              <a:t>eTraining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41314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91" y="1084806"/>
            <a:ext cx="9186999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sz="3200" b="1" dirty="0"/>
              <a:t>Who can do </a:t>
            </a:r>
            <a:r>
              <a:rPr lang="en-US" sz="3200" b="1" dirty="0" err="1"/>
              <a:t>eTraining</a:t>
            </a:r>
            <a:r>
              <a:rPr lang="en-US" sz="3200" b="1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5F955-A910-FC47-4639-0DEAFECF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75" y="2241228"/>
            <a:ext cx="10828450" cy="3321375"/>
          </a:xfrm>
        </p:spPr>
        <p:txBody>
          <a:bodyPr/>
          <a:lstStyle/>
          <a:p>
            <a:r>
              <a:rPr lang="en-US" sz="2800" dirty="0"/>
              <a:t>In your country, any approved educator can take </a:t>
            </a:r>
            <a:r>
              <a:rPr lang="en-US" sz="2800" dirty="0" err="1"/>
              <a:t>eTraining</a:t>
            </a:r>
            <a:r>
              <a:rPr lang="en-US" sz="2800" dirty="0"/>
              <a:t>. </a:t>
            </a:r>
          </a:p>
          <a:p>
            <a:r>
              <a:rPr lang="en-US" sz="2800" dirty="0"/>
              <a:t>Users who request a GLOBE Educator account must be approved by their country coordinator to do </a:t>
            </a:r>
            <a:r>
              <a:rPr lang="en-US" sz="2800" dirty="0" err="1"/>
              <a:t>eTraining</a:t>
            </a:r>
            <a:r>
              <a:rPr lang="en-US" sz="2800" dirty="0"/>
              <a:t>.</a:t>
            </a:r>
          </a:p>
          <a:p>
            <a:r>
              <a:rPr lang="en-US" sz="2800" dirty="0"/>
              <a:t>Once </a:t>
            </a:r>
            <a:r>
              <a:rPr lang="en-US" sz="2800" dirty="0" err="1"/>
              <a:t>eTrained</a:t>
            </a:r>
            <a:r>
              <a:rPr lang="en-US" sz="2800" dirty="0"/>
              <a:t>, educators will be able to enter measurements for all GLOBE Protocols.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38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43" y="981315"/>
            <a:ext cx="9186999" cy="938587"/>
          </a:xfrm>
        </p:spPr>
        <p:txBody>
          <a:bodyPr/>
          <a:lstStyle/>
          <a:p>
            <a:r>
              <a:rPr lang="en-US" sz="3200" b="1" dirty="0" err="1"/>
              <a:t>eTraining</a:t>
            </a:r>
            <a:r>
              <a:rPr lang="en-US" sz="3200" b="1" dirty="0"/>
              <a:t> Requirements for Certification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5F955-A910-FC47-4639-0DEAFECF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84" y="2093978"/>
            <a:ext cx="11308171" cy="168791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panose="02000503000000020004"/>
              </a:rPr>
              <a:t>After studying the online training modules, users must pass the assessment tests for the following </a:t>
            </a:r>
            <a:r>
              <a:rPr lang="en-US" sz="2400" dirty="0" err="1">
                <a:latin typeface="Helvetica Neue" panose="02000503000000020004"/>
              </a:rPr>
              <a:t>eTraining</a:t>
            </a:r>
            <a:r>
              <a:rPr lang="en-US" sz="2400" dirty="0">
                <a:latin typeface="Helvetica Neue" panose="02000503000000020004"/>
              </a:rPr>
              <a:t> modules: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/>
              </a:rPr>
              <a:t>Introduction to GLOBE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/>
              </a:rPr>
              <a:t>Introduction to any one of the four GLOBE spheres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/>
              </a:rPr>
              <a:t>Training for any single protocol within the GLOBE sphere selected for #2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8540A5E-48E3-2772-ED60-D5C7B76A8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03" y="3849432"/>
            <a:ext cx="5161175" cy="115863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90EEC-43BA-B096-C3D2-482B05C3BDC0}"/>
              </a:ext>
            </a:extLst>
          </p:cNvPr>
          <p:cNvSpPr txBox="1"/>
          <p:nvPr/>
        </p:nvSpPr>
        <p:spPr>
          <a:xfrm>
            <a:off x="739065" y="5116040"/>
            <a:ext cx="1032251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Helvetica Neue" panose="02000503000000020004"/>
              </a:rPr>
              <a:t>Review the requirements by sphere on the website: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>
                <a:latin typeface="Helvetica Neue" panose="02000503000000020004"/>
                <a:hlinkClick r:id="rId3"/>
              </a:rPr>
              <a:t>https://www.globe.gov/get-trained/protocol-etraining/protocol-requirements</a:t>
            </a:r>
            <a:endParaRPr lang="en-US" sz="2100" dirty="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96465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3520-C176-9043-E59F-40AB68D0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6896"/>
            <a:ext cx="12192000" cy="938587"/>
          </a:xfrm>
        </p:spPr>
        <p:txBody>
          <a:bodyPr/>
          <a:lstStyle/>
          <a:p>
            <a:pPr algn="ctr"/>
            <a:r>
              <a:rPr lang="en-US" sz="3200" dirty="0" err="1"/>
              <a:t>eTraining</a:t>
            </a:r>
            <a:r>
              <a:rPr lang="en-US" sz="3200" dirty="0"/>
              <a:t> Demo</a:t>
            </a:r>
          </a:p>
        </p:txBody>
      </p:sp>
    </p:spTree>
    <p:extLst>
      <p:ext uri="{BB962C8B-B14F-4D97-AF65-F5344CB8AC3E}">
        <p14:creationId xmlns:p14="http://schemas.microsoft.com/office/powerpoint/2010/main" val="30634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0413"/>
            <a:ext cx="12192000" cy="938587"/>
          </a:xfrm>
        </p:spPr>
        <p:txBody>
          <a:bodyPr/>
          <a:lstStyle/>
          <a:p>
            <a:pPr algn="ctr">
              <a:buClr>
                <a:srgbClr val="BF8D2E"/>
              </a:buClr>
            </a:pPr>
            <a:r>
              <a:rPr lang="en-US" b="1" dirty="0"/>
              <a:t>Student Accounts Review</a:t>
            </a:r>
          </a:p>
        </p:txBody>
      </p:sp>
    </p:spTree>
    <p:extLst>
      <p:ext uri="{BB962C8B-B14F-4D97-AF65-F5344CB8AC3E}">
        <p14:creationId xmlns:p14="http://schemas.microsoft.com/office/powerpoint/2010/main" val="846171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0413"/>
            <a:ext cx="12192000" cy="938587"/>
          </a:xfrm>
        </p:spPr>
        <p:txBody>
          <a:bodyPr/>
          <a:lstStyle/>
          <a:p>
            <a:pPr algn="ctr">
              <a:buClr>
                <a:srgbClr val="BF8D2E"/>
              </a:buClr>
            </a:pPr>
            <a:r>
              <a:rPr lang="en-US" sz="3200" b="1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160242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91" y="1084806"/>
            <a:ext cx="9186999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sz="3200" b="1" dirty="0"/>
              <a:t>Collaboration 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5F955-A910-FC47-4639-0DEAFECF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75" y="2241228"/>
            <a:ext cx="10828450" cy="3321375"/>
          </a:xfrm>
        </p:spPr>
        <p:txBody>
          <a:bodyPr/>
          <a:lstStyle/>
          <a:p>
            <a:r>
              <a:rPr lang="en-US" sz="2800" dirty="0"/>
              <a:t>How to find someone to collaborate with</a:t>
            </a:r>
          </a:p>
          <a:p>
            <a:r>
              <a:rPr lang="en-US" sz="2800" dirty="0"/>
              <a:t>How and why to “friend” someone</a:t>
            </a:r>
          </a:p>
          <a:p>
            <a:r>
              <a:rPr lang="en-US" sz="2800" dirty="0"/>
              <a:t>Joining and using GLOBE communities and forums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91" y="755212"/>
            <a:ext cx="8261481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sz="3200" b="1" dirty="0"/>
              <a:t>Find someone to collaborate with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5F955-A910-FC47-4639-0DEAFECF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75" y="1927524"/>
            <a:ext cx="6163406" cy="4252176"/>
          </a:xfrm>
        </p:spPr>
        <p:txBody>
          <a:bodyPr>
            <a:normAutofit fontScale="62500" lnSpcReduction="20000"/>
          </a:bodyPr>
          <a:lstStyle/>
          <a:p>
            <a:r>
              <a:rPr lang="en-US" sz="2000" dirty="0">
                <a:latin typeface="Helvetica Neue" panose="02000503000000020004"/>
              </a:rPr>
              <a:t>Know the person’s name?</a:t>
            </a:r>
          </a:p>
          <a:p>
            <a:pPr lvl="1"/>
            <a:r>
              <a:rPr lang="en-US" sz="2000" dirty="0">
                <a:latin typeface="Helvetica Neue" panose="02000503000000020004"/>
              </a:rPr>
              <a:t>Use Search</a:t>
            </a:r>
          </a:p>
          <a:p>
            <a:r>
              <a:rPr lang="en-US" sz="2000" dirty="0">
                <a:latin typeface="Helvetica Neue" panose="02000503000000020004"/>
              </a:rPr>
              <a:t>Know the name of the person’s organization?</a:t>
            </a:r>
          </a:p>
          <a:p>
            <a:pPr lvl="1"/>
            <a:r>
              <a:rPr lang="en-US" sz="2000" dirty="0">
                <a:latin typeface="Helvetica Neue" panose="02000503000000020004"/>
              </a:rPr>
              <a:t>Use Search</a:t>
            </a:r>
          </a:p>
          <a:p>
            <a:r>
              <a:rPr lang="en-US" sz="2000" dirty="0">
                <a:latin typeface="Helvetica Neue" panose="02000503000000020004"/>
              </a:rPr>
              <a:t>Know which country they are in?</a:t>
            </a:r>
          </a:p>
          <a:p>
            <a:pPr lvl="1"/>
            <a:r>
              <a:rPr lang="en-US" sz="2000" dirty="0">
                <a:latin typeface="Helvetica Neue" panose="02000503000000020004"/>
              </a:rPr>
              <a:t>Use the community map, or drill down</a:t>
            </a:r>
          </a:p>
          <a:p>
            <a:r>
              <a:rPr lang="en-US" sz="2000" dirty="0">
                <a:latin typeface="Helvetica Neue" panose="02000503000000020004"/>
              </a:rPr>
              <a:t>What if I want to find someone who is currently doing a protocol?</a:t>
            </a:r>
          </a:p>
          <a:p>
            <a:pPr lvl="1"/>
            <a:r>
              <a:rPr lang="en-US" sz="2000" dirty="0">
                <a:latin typeface="Helvetica Neue" panose="02000503000000020004"/>
              </a:rPr>
              <a:t>Find a Collaboration Partner</a:t>
            </a:r>
          </a:p>
          <a:p>
            <a:pPr lvl="2">
              <a:lnSpc>
                <a:spcPct val="120000"/>
              </a:lnSpc>
            </a:pPr>
            <a:r>
              <a:rPr lang="en-US" sz="2000" dirty="0">
                <a:latin typeface="Helvetica Neue" panose="02000503000000020004"/>
              </a:rPr>
              <a:t>Allows you to search for people by various parameters including protocol</a:t>
            </a:r>
          </a:p>
          <a:p>
            <a:pPr lvl="1"/>
            <a:r>
              <a:rPr lang="en-US" sz="2000" dirty="0">
                <a:latin typeface="Helvetica Neue" panose="02000503000000020004"/>
              </a:rPr>
              <a:t>Use “Most Active” on the GLOBE Home page, or a country page</a:t>
            </a:r>
          </a:p>
          <a:p>
            <a:pPr lvl="1"/>
            <a:r>
              <a:rPr lang="en-US" sz="2000" dirty="0">
                <a:latin typeface="Helvetica Neue" panose="02000503000000020004"/>
              </a:rPr>
              <a:t>Use the Vis system</a:t>
            </a:r>
          </a:p>
          <a:p>
            <a:pPr lvl="2">
              <a:lnSpc>
                <a:spcPct val="120000"/>
              </a:lnSpc>
            </a:pPr>
            <a:r>
              <a:rPr lang="en-US" sz="2000" dirty="0">
                <a:latin typeface="Helvetica Neue" panose="02000503000000020004"/>
              </a:rPr>
              <a:t>Select the protocol you are interested in and select the data counts tab</a:t>
            </a:r>
          </a:p>
          <a:p>
            <a:pPr lvl="2">
              <a:lnSpc>
                <a:spcPct val="120000"/>
              </a:lnSpc>
            </a:pPr>
            <a:r>
              <a:rPr lang="en-US" sz="2000" dirty="0">
                <a:latin typeface="Helvetica Neue" panose="02000503000000020004"/>
              </a:rPr>
              <a:t>Slide the date range to see if their data is current</a:t>
            </a:r>
          </a:p>
          <a:p>
            <a:pPr lvl="2">
              <a:lnSpc>
                <a:spcPct val="120000"/>
              </a:lnSpc>
            </a:pPr>
            <a:r>
              <a:rPr lang="en-US" sz="2000" dirty="0">
                <a:latin typeface="Helvetica Neue" panose="02000503000000020004"/>
              </a:rPr>
              <a:t>Find the school associated with the data, and the teacher at the school</a:t>
            </a:r>
          </a:p>
          <a:p>
            <a:endParaRPr lang="en-US" dirty="0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15829B2-159F-E03B-EBBF-90E24572B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722" y="1779257"/>
            <a:ext cx="4468785" cy="415531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2352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91" y="991590"/>
            <a:ext cx="9186999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sz="3200" b="1" dirty="0"/>
              <a:t>How and Why to ‘Friend’ Someone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5F955-A910-FC47-4639-0DEAFECF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75" y="2115211"/>
            <a:ext cx="8542124" cy="39021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 Neue" panose="02000503000000020004"/>
              </a:rPr>
              <a:t>You can click “request to be a friend” on anyone’s My Page/Collaboration tab, or from the “Find a collaboration partner” page and send them a note.</a:t>
            </a:r>
          </a:p>
          <a:p>
            <a:r>
              <a:rPr lang="en-US" sz="2400" dirty="0">
                <a:latin typeface="Helvetica Neue" panose="02000503000000020004"/>
              </a:rPr>
              <a:t>They will receive an email letting them know that you have asked to be their friend</a:t>
            </a:r>
          </a:p>
          <a:p>
            <a:r>
              <a:rPr lang="en-US" sz="2400" dirty="0">
                <a:latin typeface="Helvetica Neue" panose="02000503000000020004"/>
              </a:rPr>
              <a:t>When they approve, you will be linked.</a:t>
            </a:r>
          </a:p>
          <a:p>
            <a:pPr lvl="1"/>
            <a:r>
              <a:rPr lang="en-US" sz="2400" dirty="0">
                <a:latin typeface="Helvetica Neue" panose="02000503000000020004"/>
              </a:rPr>
              <a:t>You will see them in your friends list</a:t>
            </a:r>
          </a:p>
          <a:p>
            <a:pPr lvl="1"/>
            <a:r>
              <a:rPr lang="en-US" sz="2400" dirty="0">
                <a:latin typeface="Helvetica Neue" panose="02000503000000020004"/>
              </a:rPr>
              <a:t>You can access their email address</a:t>
            </a:r>
          </a:p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A2843A1-9DF4-C2F9-3CD0-8047EFBE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99" y="1681602"/>
            <a:ext cx="1969612" cy="26882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B28F8F8D-70BE-811E-1C21-82223E44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61" y="4707431"/>
            <a:ext cx="2256288" cy="9723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412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91" y="840670"/>
            <a:ext cx="9186999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sz="3200" b="1" dirty="0"/>
              <a:t>Forums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5F955-A910-FC47-4639-0DEAFECF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75" y="1868366"/>
            <a:ext cx="5505380" cy="4266104"/>
          </a:xfrm>
        </p:spPr>
        <p:txBody>
          <a:bodyPr>
            <a:normAutofit/>
          </a:bodyPr>
          <a:lstStyle/>
          <a:p>
            <a:r>
              <a:rPr lang="en-US" dirty="0"/>
              <a:t>Read and post questions to scientists on the GISN &amp; STEM Professional’s Blog</a:t>
            </a:r>
          </a:p>
          <a:p>
            <a:r>
              <a:rPr lang="en-US" dirty="0"/>
              <a:t>Nearly every community has a forum</a:t>
            </a:r>
          </a:p>
          <a:p>
            <a:r>
              <a:rPr lang="en-US" dirty="0"/>
              <a:t>You can post comments and questions to a forum</a:t>
            </a:r>
          </a:p>
          <a:p>
            <a:r>
              <a:rPr lang="en-US" dirty="0"/>
              <a:t>Everyone is automatically subscribed to the questions and help forum.</a:t>
            </a:r>
          </a:p>
          <a:p>
            <a:endParaRPr lang="en-US" dirty="0"/>
          </a:p>
        </p:txBody>
      </p:sp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00A553B-082B-D516-5ABA-2E84F8D7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553" y="1309963"/>
            <a:ext cx="5123581" cy="420207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6113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91" y="840670"/>
            <a:ext cx="9186999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sz="3200" b="1" dirty="0"/>
              <a:t>Your Turn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5F955-A910-FC47-4639-0DEAFECF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75" y="1868366"/>
            <a:ext cx="9538995" cy="4266104"/>
          </a:xfrm>
        </p:spPr>
        <p:txBody>
          <a:bodyPr>
            <a:normAutofit/>
          </a:bodyPr>
          <a:lstStyle/>
          <a:p>
            <a:r>
              <a:rPr lang="en-US" dirty="0"/>
              <a:t>Try to find my </a:t>
            </a:r>
            <a:r>
              <a:rPr lang="en-US" dirty="0" err="1"/>
              <a:t>MyPage</a:t>
            </a:r>
            <a:r>
              <a:rPr lang="en-US" dirty="0"/>
              <a:t> and “friend” me – try two different ways to find me (Cornell Lewis / Axient) (search by name, organization or collaboration tool for example)</a:t>
            </a:r>
          </a:p>
          <a:p>
            <a:r>
              <a:rPr lang="en-US" dirty="0"/>
              <a:t>Try to find someone (using the collaboration tool) that is doing the clouds protocol in a different part of the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33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3520-C176-9043-E59F-40AB68D0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005" y="1486903"/>
            <a:ext cx="7772400" cy="938587"/>
          </a:xfrm>
        </p:spPr>
        <p:txBody>
          <a:bodyPr/>
          <a:lstStyle/>
          <a:p>
            <a:r>
              <a:rPr lang="en-US" sz="32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0AC3C-8CEE-6BD7-ACDB-7EDC154B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67" y="2956880"/>
            <a:ext cx="9209666" cy="2198302"/>
          </a:xfrm>
        </p:spPr>
        <p:txBody>
          <a:bodyPr>
            <a:normAutofit/>
          </a:bodyPr>
          <a:lstStyle/>
          <a:p>
            <a:r>
              <a:rPr lang="en-US" sz="3200" dirty="0"/>
              <a:t>Any suggestions for improvement? </a:t>
            </a:r>
          </a:p>
          <a:p>
            <a:r>
              <a:rPr lang="en-US" sz="3200" dirty="0"/>
              <a:t>Any features you find especially useful?</a:t>
            </a:r>
          </a:p>
        </p:txBody>
      </p:sp>
    </p:spTree>
    <p:extLst>
      <p:ext uri="{BB962C8B-B14F-4D97-AF65-F5344CB8AC3E}">
        <p14:creationId xmlns:p14="http://schemas.microsoft.com/office/powerpoint/2010/main" val="4004042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4939-BA51-0441-A274-F31D335C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741" y="2886317"/>
            <a:ext cx="4924798" cy="759469"/>
          </a:xfrm>
        </p:spPr>
        <p:txBody>
          <a:bodyPr/>
          <a:lstStyle/>
          <a:p>
            <a:pPr algn="l"/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hlinkClick r:id="rId2"/>
              </a:rPr>
              <a:t>Cornell.Lewis@axientcorp.com</a:t>
            </a: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E11638-E916-5C72-7157-BEA4BE05ED54}"/>
              </a:ext>
            </a:extLst>
          </p:cNvPr>
          <p:cNvSpPr txBox="1">
            <a:spLocks/>
          </p:cNvSpPr>
          <p:nvPr/>
        </p:nvSpPr>
        <p:spPr>
          <a:xfrm>
            <a:off x="1370932" y="1737115"/>
            <a:ext cx="5263403" cy="93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0" i="0" kern="1200">
                <a:solidFill>
                  <a:srgbClr val="081E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10000"/>
              </a:lnSpc>
              <a:buClr>
                <a:srgbClr val="BF8D2E"/>
              </a:buClr>
            </a:pPr>
            <a:r>
              <a:rPr lang="en-US" sz="3200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0690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6" y="1382549"/>
            <a:ext cx="7886700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Setting up Student Accounts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CC6EFF-508A-08A2-8328-FA420BF6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38" y="2066312"/>
            <a:ext cx="7688461" cy="3075708"/>
          </a:xfrm>
        </p:spPr>
        <p:txBody>
          <a:bodyPr>
            <a:normAutofit/>
          </a:bodyPr>
          <a:lstStyle/>
          <a:p>
            <a:r>
              <a:rPr lang="en-US" sz="2400" dirty="0"/>
              <a:t>Student accounts can be created and given to your students to enter data into GLOBE. A Student account has the same data entry capabilities as your teacher account, but they can’t enter their names or upload a profile pictures.</a:t>
            </a:r>
          </a:p>
          <a:p>
            <a:r>
              <a:rPr lang="en-US" sz="2400" dirty="0"/>
              <a:t>To access - go to your My Page to find the new Manage Student Accounts portlet</a:t>
            </a:r>
          </a:p>
          <a:p>
            <a:endParaRPr lang="en-US" sz="2800" dirty="0"/>
          </a:p>
        </p:txBody>
      </p:sp>
      <p:pic>
        <p:nvPicPr>
          <p:cNvPr id="2" name="Picture 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842130F-245D-A0E8-53CC-04F47DD0A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462" y="1869177"/>
            <a:ext cx="2291045" cy="2029732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25495A-6255-ABED-589D-FFBE42D54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" t="-1" r="56995" b="42955"/>
          <a:stretch/>
        </p:blipFill>
        <p:spPr>
          <a:xfrm>
            <a:off x="8072265" y="3943895"/>
            <a:ext cx="3931920" cy="73152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0DF6BD-7882-7668-DCF6-4B112990E80A}"/>
              </a:ext>
            </a:extLst>
          </p:cNvPr>
          <p:cNvCxnSpPr>
            <a:cxnSpLocks/>
          </p:cNvCxnSpPr>
          <p:nvPr/>
        </p:nvCxnSpPr>
        <p:spPr>
          <a:xfrm>
            <a:off x="10026073" y="2965748"/>
            <a:ext cx="0" cy="12514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0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812" y="1157967"/>
            <a:ext cx="7886700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My Students / Team Members Portlet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CC6EFF-508A-08A2-8328-FA420BF6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812" y="1893508"/>
            <a:ext cx="9520326" cy="38139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BF8D2E"/>
              </a:buClr>
            </a:pPr>
            <a:r>
              <a:rPr lang="en-US" sz="2400" dirty="0">
                <a:latin typeface="Helvetica Neue" panose="02000503000000020004"/>
              </a:rPr>
              <a:t>Create and manage your student accounts.</a:t>
            </a:r>
          </a:p>
          <a:p>
            <a:pPr>
              <a:lnSpc>
                <a:spcPct val="120000"/>
              </a:lnSpc>
              <a:buClr>
                <a:srgbClr val="BF8D2E"/>
              </a:buClr>
            </a:pPr>
            <a:r>
              <a:rPr lang="en-US" sz="2400" dirty="0">
                <a:latin typeface="Helvetica Neue" panose="02000503000000020004"/>
              </a:rPr>
              <a:t>See observations for your student accounts and other members who are associated with your GLOBE team(s) or school.</a:t>
            </a:r>
          </a:p>
          <a:p>
            <a:pPr>
              <a:lnSpc>
                <a:spcPct val="120000"/>
              </a:lnSpc>
              <a:buClr>
                <a:srgbClr val="BF8D2E"/>
              </a:buClr>
            </a:pPr>
            <a:r>
              <a:rPr lang="en-US" sz="2400" dirty="0">
                <a:latin typeface="Helvetica Neue" panose="02000503000000020004"/>
              </a:rPr>
              <a:t>Click on the member’s screen name to view their My Observations page and see all their observations.</a:t>
            </a:r>
          </a:p>
          <a:p>
            <a:pPr>
              <a:lnSpc>
                <a:spcPct val="120000"/>
              </a:lnSpc>
              <a:buClr>
                <a:srgbClr val="BF8D2E"/>
              </a:buClr>
            </a:pPr>
            <a:r>
              <a:rPr lang="en-US" sz="2400" dirty="0">
                <a:latin typeface="Helvetica Neue" panose="02000503000000020004"/>
              </a:rPr>
              <a:t>The screen name is displayed for students and GLOBE Observers while the person’s full name is displayed for approved users (GLOBE Educators, etc.)</a:t>
            </a:r>
          </a:p>
        </p:txBody>
      </p:sp>
    </p:spTree>
    <p:extLst>
      <p:ext uri="{BB962C8B-B14F-4D97-AF65-F5344CB8AC3E}">
        <p14:creationId xmlns:p14="http://schemas.microsoft.com/office/powerpoint/2010/main" val="428892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43" y="759000"/>
            <a:ext cx="7886700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My Students / Team Members Portlet</a:t>
            </a:r>
          </a:p>
        </p:txBody>
      </p:sp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547015F5-2D44-3927-B655-01D2EBDBF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578" y="3054995"/>
            <a:ext cx="5951258" cy="3000086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FECF19-2447-FFD2-FDA4-93B435C3F901}"/>
              </a:ext>
            </a:extLst>
          </p:cNvPr>
          <p:cNvSpPr/>
          <p:nvPr/>
        </p:nvSpPr>
        <p:spPr>
          <a:xfrm>
            <a:off x="6943054" y="3117739"/>
            <a:ext cx="1154928" cy="263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678BE3-494D-39C5-2BF3-78C2CB292FAF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7426036" y="2910282"/>
            <a:ext cx="94482" cy="2074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FCC3C7-DE75-7ECB-ABD7-30DAB08E5F2F}"/>
              </a:ext>
            </a:extLst>
          </p:cNvPr>
          <p:cNvSpPr txBox="1"/>
          <p:nvPr/>
        </p:nvSpPr>
        <p:spPr>
          <a:xfrm>
            <a:off x="5009473" y="2122064"/>
            <a:ext cx="142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Create/edit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Student Accounts</a:t>
            </a:r>
          </a:p>
        </p:txBody>
      </p:sp>
      <p:pic>
        <p:nvPicPr>
          <p:cNvPr id="26" name="Picture 2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D06786D-5B76-E6AE-0300-1E5211859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182" y="1896400"/>
            <a:ext cx="1502811" cy="1013882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8F9B30-62B7-5567-BB94-3982FB70F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853" y="2505526"/>
            <a:ext cx="1761539" cy="67409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D651BF-D6E0-192E-5203-929BD2137459}"/>
              </a:ext>
            </a:extLst>
          </p:cNvPr>
          <p:cNvCxnSpPr>
            <a:cxnSpLocks/>
          </p:cNvCxnSpPr>
          <p:nvPr/>
        </p:nvCxnSpPr>
        <p:spPr>
          <a:xfrm flipH="1" flipV="1">
            <a:off x="3016056" y="3179617"/>
            <a:ext cx="408336" cy="354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7C8E224-920E-2FE0-4F26-5F112651D32F}"/>
              </a:ext>
            </a:extLst>
          </p:cNvPr>
          <p:cNvSpPr txBox="1"/>
          <p:nvPr/>
        </p:nvSpPr>
        <p:spPr>
          <a:xfrm>
            <a:off x="1607800" y="1995588"/>
            <a:ext cx="150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Select which type of accounts to show</a:t>
            </a:r>
          </a:p>
        </p:txBody>
      </p:sp>
    </p:spTree>
    <p:extLst>
      <p:ext uri="{BB962C8B-B14F-4D97-AF65-F5344CB8AC3E}">
        <p14:creationId xmlns:p14="http://schemas.microsoft.com/office/powerpoint/2010/main" val="354037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924" y="2260680"/>
            <a:ext cx="9781927" cy="3930264"/>
          </a:xfrm>
        </p:spPr>
        <p:txBody>
          <a:bodyPr>
            <a:normAutofit/>
          </a:bodyPr>
          <a:lstStyle/>
          <a:p>
            <a:pPr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Create up to 20 accounts at a time (300 in total with your Teacher account).</a:t>
            </a:r>
          </a:p>
          <a:p>
            <a:pPr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System auto-generates and assigns a </a:t>
            </a:r>
            <a:r>
              <a:rPr lang="en-US" i="1" dirty="0">
                <a:latin typeface="Helvetica Neue" panose="02000503000000020004"/>
              </a:rPr>
              <a:t>screen name </a:t>
            </a:r>
            <a:r>
              <a:rPr lang="en-US" dirty="0">
                <a:latin typeface="Helvetica Neue" panose="02000503000000020004"/>
              </a:rPr>
              <a:t>and password to each student account.</a:t>
            </a:r>
          </a:p>
          <a:p>
            <a:pPr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Log-in and </a:t>
            </a:r>
            <a:r>
              <a:rPr lang="en-US" i="1" dirty="0">
                <a:latin typeface="Helvetica Neue" panose="02000503000000020004"/>
              </a:rPr>
              <a:t>screen names </a:t>
            </a:r>
            <a:r>
              <a:rPr lang="en-US" dirty="0">
                <a:latin typeface="Helvetica Neue" panose="02000503000000020004"/>
              </a:rPr>
              <a:t>will match to make it easier to remember them</a:t>
            </a:r>
          </a:p>
          <a:p>
            <a:pPr lvl="1"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Ex – CloudsMaker01, CloudsMaker01@globe.gov</a:t>
            </a:r>
          </a:p>
          <a:p>
            <a:pPr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You can assign students to a GLOBE team during the account creation process </a:t>
            </a:r>
            <a:r>
              <a:rPr lang="en-US" i="1" dirty="0">
                <a:solidFill>
                  <a:srgbClr val="00B0F0"/>
                </a:solidFill>
                <a:latin typeface="Helvetica Neue" panose="02000503000000020004"/>
              </a:rPr>
              <a:t>if you created the team first</a:t>
            </a:r>
            <a:r>
              <a:rPr lang="en-US" dirty="0">
                <a:latin typeface="Helvetica Neue" panose="02000503000000020004"/>
              </a:rPr>
              <a:t>.</a:t>
            </a:r>
          </a:p>
          <a:p>
            <a:pPr>
              <a:buClr>
                <a:srgbClr val="BF8D2E"/>
              </a:buClr>
            </a:pPr>
            <a:r>
              <a:rPr lang="en-US" dirty="0">
                <a:latin typeface="Helvetica Neue" panose="02000503000000020004"/>
              </a:rPr>
              <a:t>Export the list of student accounts to an Excel or Google Classroom spreadsheet to assign the accounts to your students.</a:t>
            </a:r>
          </a:p>
          <a:p>
            <a:pPr>
              <a:buClr>
                <a:srgbClr val="BF8D2E"/>
              </a:buClr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20" y="820350"/>
            <a:ext cx="7886700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Creating Student Accounts</a:t>
            </a:r>
          </a:p>
        </p:txBody>
      </p:sp>
      <p:pic>
        <p:nvPicPr>
          <p:cNvPr id="2" name="Picture 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CC466B0-0CF3-CEEE-B517-33B33FA26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194" y="1179856"/>
            <a:ext cx="1322067" cy="8919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E857B1-6116-0483-E4E3-A03D34BD26BA}"/>
              </a:ext>
            </a:extLst>
          </p:cNvPr>
          <p:cNvSpPr/>
          <p:nvPr/>
        </p:nvSpPr>
        <p:spPr>
          <a:xfrm>
            <a:off x="7062542" y="1424876"/>
            <a:ext cx="1392719" cy="180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6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055" y="2259418"/>
            <a:ext cx="9742170" cy="359473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BF8D2E"/>
              </a:buClr>
            </a:pPr>
            <a:r>
              <a:rPr lang="en-US" dirty="0"/>
              <a:t>Both GLOBE Observers and students accounts have a “Screen Name” option which identifies them on the site. They can choose from two options: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A custom screen name option where they can choose an Earth Science word (Clouds, Flower, Glacier) and an explorer or science type profession (Doctor, Pilot, Astronomer). </a:t>
            </a:r>
          </a:p>
          <a:p>
            <a:pPr lvl="2">
              <a:buClr>
                <a:srgbClr val="BF8D2E"/>
              </a:buClr>
            </a:pPr>
            <a:r>
              <a:rPr lang="en-US" dirty="0"/>
              <a:t>Screen name example: </a:t>
            </a:r>
            <a:r>
              <a:rPr lang="en-US" b="1" dirty="0"/>
              <a:t>CloudsPilot10</a:t>
            </a:r>
          </a:p>
          <a:p>
            <a:pPr lvl="1">
              <a:buClr>
                <a:srgbClr val="BF8D2E"/>
              </a:buClr>
            </a:pPr>
            <a:r>
              <a:rPr lang="en-US" dirty="0"/>
              <a:t>A generic screen name option which has GO or GS as a prefix followed by 5 alphanumeric characters</a:t>
            </a:r>
          </a:p>
          <a:p>
            <a:pPr lvl="2">
              <a:buClr>
                <a:srgbClr val="BF8D2E"/>
              </a:buClr>
            </a:pPr>
            <a:r>
              <a:rPr lang="en-US" dirty="0"/>
              <a:t>GO-F2TR6 (GLOBE Observer generic)</a:t>
            </a:r>
          </a:p>
          <a:p>
            <a:pPr lvl="2">
              <a:buClr>
                <a:srgbClr val="BF8D2E"/>
              </a:buClr>
            </a:pPr>
            <a:r>
              <a:rPr lang="en-US" dirty="0"/>
              <a:t>GS-G1RE2 (GLOBE Student generic)</a:t>
            </a:r>
          </a:p>
          <a:p>
            <a:pPr marL="0" indent="0" algn="ctr">
              <a:buClr>
                <a:srgbClr val="BF8D2E"/>
              </a:buClr>
              <a:buNone/>
            </a:pPr>
            <a:endParaRPr lang="en-US" dirty="0"/>
          </a:p>
          <a:p>
            <a:pPr marL="0" indent="0">
              <a:buClr>
                <a:srgbClr val="BF8D2E"/>
              </a:buClr>
              <a:buNone/>
            </a:pPr>
            <a:r>
              <a:rPr lang="en-US" dirty="0"/>
              <a:t>These screen names are used to identify the user on the </a:t>
            </a:r>
            <a:r>
              <a:rPr lang="en-US" dirty="0" err="1"/>
              <a:t>website.They</a:t>
            </a:r>
            <a:r>
              <a:rPr lang="en-US" dirty="0"/>
              <a:t> can be changed under Account Settings.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AFF3C8C-E533-5299-6F92-04DDA55C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054" y="1184855"/>
            <a:ext cx="10056495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Introduction of screen names for GLOBE Observers and student accounts</a:t>
            </a:r>
          </a:p>
        </p:txBody>
      </p:sp>
    </p:spTree>
    <p:extLst>
      <p:ext uri="{BB962C8B-B14F-4D97-AF65-F5344CB8AC3E}">
        <p14:creationId xmlns:p14="http://schemas.microsoft.com/office/powerpoint/2010/main" val="189499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72E68A-B75C-2126-50E9-CB73BF4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0" y="768350"/>
            <a:ext cx="7886700" cy="938587"/>
          </a:xfrm>
        </p:spPr>
        <p:txBody>
          <a:bodyPr/>
          <a:lstStyle/>
          <a:p>
            <a:pPr>
              <a:buClr>
                <a:srgbClr val="BF8D2E"/>
              </a:buClr>
            </a:pPr>
            <a:r>
              <a:rPr lang="en-US" b="1" dirty="0"/>
              <a:t>Creating Student Accounts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0316DEE-A80D-E9CB-87D1-B5F963B6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68" y="1882588"/>
            <a:ext cx="4652628" cy="35437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B86A31-00BC-3C7A-6CB0-5144BB17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040" y="2206398"/>
            <a:ext cx="5008630" cy="38648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E7DE304-1F8B-9896-D5F7-65A82F358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060" y="972033"/>
            <a:ext cx="1569261" cy="105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-Standard-Screen-PPT-FINAL-5-5-2022" id="{D68564F0-1072-5045-B4BB-E310EA47B7BC}" vid="{4975690C-A913-8744-9CA4-841DC047FEB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-Standard-Screen-PPT-FINAL-5-5-2022" id="{D68564F0-1072-5045-B4BB-E310EA47B7BC}" vid="{E7F766BC-4C56-7742-AE21-810F8D5ADB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2-Standard-Screen-PPT-FINAL-5-5-2022 (2)</Template>
  <TotalTime>5777</TotalTime>
  <Words>1635</Words>
  <Application>Microsoft Office PowerPoint</Application>
  <PresentationFormat>Widescreen</PresentationFormat>
  <Paragraphs>156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Helvetica Neue</vt:lpstr>
      <vt:lpstr>Helvetica Neue Light</vt:lpstr>
      <vt:lpstr>Wingdings</vt:lpstr>
      <vt:lpstr>Office Theme</vt:lpstr>
      <vt:lpstr>Custom Design</vt:lpstr>
      <vt:lpstr>GLOBE Website  For Teachers / Educators  </vt:lpstr>
      <vt:lpstr>Agenda</vt:lpstr>
      <vt:lpstr>Student Accounts Review</vt:lpstr>
      <vt:lpstr>Setting up Student Accounts </vt:lpstr>
      <vt:lpstr>My Students / Team Members Portlet </vt:lpstr>
      <vt:lpstr>My Students / Team Members Portlet</vt:lpstr>
      <vt:lpstr>Creating Student Accounts</vt:lpstr>
      <vt:lpstr>Introduction of screen names for GLOBE Observers and student accounts</vt:lpstr>
      <vt:lpstr>Creating Student Accounts</vt:lpstr>
      <vt:lpstr>Creating Student Accounts</vt:lpstr>
      <vt:lpstr>Student Account Capabilities</vt:lpstr>
      <vt:lpstr>Other Student Account Management Functions</vt:lpstr>
      <vt:lpstr>“I need to know what my students are doing – are they entering data? What data did they enter?”</vt:lpstr>
      <vt:lpstr>My Students / Team Members Portlet</vt:lpstr>
      <vt:lpstr>‘My Observations’ Portlet</vt:lpstr>
      <vt:lpstr>Student Account or GLOBE Observer Account?</vt:lpstr>
      <vt:lpstr>Student Account or GLOBE Observer Account?</vt:lpstr>
      <vt:lpstr>Student Accounts Demo</vt:lpstr>
      <vt:lpstr>Using School Referral Codes</vt:lpstr>
      <vt:lpstr>Using School Referral Codes</vt:lpstr>
      <vt:lpstr>GLOBE Teams</vt:lpstr>
      <vt:lpstr>Using GLOBE Teams</vt:lpstr>
      <vt:lpstr>Should I use a GLOBE Team with my Classroom?</vt:lpstr>
      <vt:lpstr>Managing a GLOBE Team</vt:lpstr>
      <vt:lpstr>GLOBE Teams Demo</vt:lpstr>
      <vt:lpstr>Protocol eTraining</vt:lpstr>
      <vt:lpstr>Who can do eTraining?</vt:lpstr>
      <vt:lpstr>eTraining Requirements for Certification</vt:lpstr>
      <vt:lpstr>eTraining Demo</vt:lpstr>
      <vt:lpstr>Collaboration</vt:lpstr>
      <vt:lpstr>Collaboration Topics</vt:lpstr>
      <vt:lpstr>Find someone to collaborate with</vt:lpstr>
      <vt:lpstr>How and Why to ‘Friend’ Someone</vt:lpstr>
      <vt:lpstr>Forums</vt:lpstr>
      <vt:lpstr>Your Turn</vt:lpstr>
      <vt:lpstr>Questions</vt:lpstr>
      <vt:lpstr>  Cornell.Lewis@axientcorp.com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Cornell Lewis</dc:creator>
  <cp:lastModifiedBy>Cornell Lewis</cp:lastModifiedBy>
  <cp:revision>189</cp:revision>
  <dcterms:created xsi:type="dcterms:W3CDTF">2022-07-22T18:31:01Z</dcterms:created>
  <dcterms:modified xsi:type="dcterms:W3CDTF">2024-04-30T11:59:34Z</dcterms:modified>
</cp:coreProperties>
</file>