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258" r:id="rId3"/>
    <p:sldId id="523" r:id="rId4"/>
    <p:sldId id="524" r:id="rId5"/>
    <p:sldId id="308" r:id="rId6"/>
    <p:sldId id="307" r:id="rId7"/>
    <p:sldId id="309" r:id="rId8"/>
    <p:sldId id="310" r:id="rId9"/>
    <p:sldId id="311" r:id="rId10"/>
    <p:sldId id="313" r:id="rId11"/>
    <p:sldId id="536" r:id="rId12"/>
    <p:sldId id="312" r:id="rId13"/>
    <p:sldId id="314" r:id="rId14"/>
    <p:sldId id="537" r:id="rId15"/>
    <p:sldId id="525" r:id="rId16"/>
    <p:sldId id="315" r:id="rId17"/>
    <p:sldId id="535" r:id="rId18"/>
    <p:sldId id="538" r:id="rId19"/>
    <p:sldId id="522" r:id="rId20"/>
    <p:sldId id="527" r:id="rId21"/>
    <p:sldId id="526" r:id="rId22"/>
    <p:sldId id="34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C0BC02-53B4-4249-9332-E73CE2E80002}">
          <p14:sldIdLst>
            <p14:sldId id="258"/>
            <p14:sldId id="523"/>
            <p14:sldId id="524"/>
            <p14:sldId id="308"/>
            <p14:sldId id="307"/>
            <p14:sldId id="309"/>
            <p14:sldId id="310"/>
            <p14:sldId id="311"/>
            <p14:sldId id="313"/>
            <p14:sldId id="536"/>
            <p14:sldId id="312"/>
            <p14:sldId id="314"/>
            <p14:sldId id="537"/>
            <p14:sldId id="525"/>
            <p14:sldId id="315"/>
            <p14:sldId id="535"/>
            <p14:sldId id="538"/>
            <p14:sldId id="522"/>
            <p14:sldId id="527"/>
            <p14:sldId id="526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90"/>
    <a:srgbClr val="2A476B"/>
    <a:srgbClr val="616161"/>
    <a:srgbClr val="223157"/>
    <a:srgbClr val="AF8135"/>
    <a:srgbClr val="21344E"/>
    <a:srgbClr val="60AC67"/>
    <a:srgbClr val="201675"/>
    <a:srgbClr val="00176E"/>
    <a:srgbClr val="001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4" autoAdjust="0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8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B3279-B7F6-4A8B-9D90-82CDF9D3A62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69B96-38BA-4B2B-858A-023F0D55C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8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EEC410-299A-1443-9DA2-219FFD291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5253" y="233020"/>
            <a:ext cx="5296747" cy="6391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755" y="1781782"/>
            <a:ext cx="5407855" cy="823912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754" y="3017044"/>
            <a:ext cx="5407855" cy="823912"/>
          </a:xfrm>
        </p:spPr>
        <p:txBody>
          <a:bodyPr anchor="b"/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0AB78-2ABB-3F49-B2AE-3F7C66589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632C4F-7357-59D8-0CFA-53704770F28A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0A82F-45BA-A62F-BF91-0A862E66174F}"/>
              </a:ext>
            </a:extLst>
          </p:cNvPr>
          <p:cNvSpPr txBox="1"/>
          <p:nvPr userDrawn="1"/>
        </p:nvSpPr>
        <p:spPr>
          <a:xfrm>
            <a:off x="10787732" y="33110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  <a:cs typeface="DaunPenh" panose="020B0604020202020204" pitchFamily="2" charset="0"/>
              </a:rPr>
              <a:t>23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188C78-E66C-3137-A12E-B5D7A2F4B3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46884" y="4953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E02EE4-F237-CC8E-B3EC-3F994275D9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1815"/>
            <a:ext cx="12192000" cy="9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20297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90245"/>
            <a:ext cx="5157787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7" y="2208688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190245"/>
            <a:ext cx="5183188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581151"/>
            <a:ext cx="6172200" cy="42878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414151"/>
            <a:ext cx="6172200" cy="44548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29280"/>
            <a:ext cx="3932237" cy="273970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3003" y="1532890"/>
            <a:ext cx="2628900" cy="448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1513207"/>
            <a:ext cx="7734300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1822" y="2419097"/>
            <a:ext cx="5244141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879" y="539973"/>
            <a:ext cx="3633119" cy="52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55610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0311"/>
            <a:ext cx="10972800" cy="4240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19973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40" y="1405354"/>
            <a:ext cx="1051560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040" y="2502809"/>
            <a:ext cx="1051560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EFA18-2FE9-1F40-9762-5F0C22915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72F146-7864-F6F5-B11D-10D47EF0CC76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F606A-E9CC-0663-8E5D-3FE4DCEB790A}"/>
              </a:ext>
            </a:extLst>
          </p:cNvPr>
          <p:cNvSpPr txBox="1"/>
          <p:nvPr userDrawn="1"/>
        </p:nvSpPr>
        <p:spPr>
          <a:xfrm>
            <a:off x="10775870" y="3277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091C81-D2FF-D4D6-5682-7B837D3F29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933113" y="406400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CCA56-0B9B-848B-73F6-C481093C7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815"/>
            <a:ext cx="12192000" cy="9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751821"/>
            <a:ext cx="5339224" cy="3754898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17924" y="1751821"/>
            <a:ext cx="5339225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E5A768-CDE2-EB41-8162-99EAD7A7E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6DF26-EFF1-F7E6-DE6E-FBF0CEDCB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815"/>
            <a:ext cx="12192000" cy="9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601590"/>
            <a:ext cx="10896600" cy="7250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5/2/2024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55917F-925D-474B-9EB8-71732CAA0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B21FFE-665C-B541-9D8F-CAEB39515C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1879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895" y="1493521"/>
            <a:ext cx="3572932" cy="3169920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43310" y="1493521"/>
            <a:ext cx="7277639" cy="4246880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ADD A CHART, IMAGE, OR VIDEO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8BCA2-A0A7-8C45-9F8A-5CD400E71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6F2F4-9442-2049-96C5-4B318BCDAF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1879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772141"/>
            <a:ext cx="5339224" cy="4008899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17924" y="1772141"/>
            <a:ext cx="5339221" cy="4008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BC73D5-B621-9746-AC73-FD74F8ECD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47355-E1D0-C841-9D3B-A9468DF1F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1879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14E157A-4F79-EE4E-BDD5-C83726825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45595"/>
            <a:ext cx="12192001" cy="5661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DC6B4-C660-914B-AA72-E8D195175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E4DA3-993D-6D44-AE9E-BC3BFBE3C5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31879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plant&#10;&#10;Description automatically generated">
            <a:extLst>
              <a:ext uri="{FF2B5EF4-FFF2-40B4-BE49-F238E27FC236}">
                <a16:creationId xmlns:a16="http://schemas.microsoft.com/office/drawing/2014/main" id="{76AE98B7-2DF7-D443-BF26-B28C2CE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6486"/>
            <a:ext cx="12192000" cy="5709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48C09-5092-C04E-833B-B6BCD6AFF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2861" y="1413576"/>
            <a:ext cx="3908211" cy="636664"/>
          </a:xfrm>
        </p:spPr>
        <p:txBody>
          <a:bodyPr anchor="b"/>
          <a:lstStyle>
            <a:lvl1pPr algn="ctr">
              <a:defRPr sz="15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4A3B-6B26-5C4E-AD87-679FB2EB7E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175797" y="2291716"/>
            <a:ext cx="3908211" cy="2294074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500" b="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D7EFFCC-57F3-E744-BCD8-48AC1F417615}"/>
              </a:ext>
            </a:extLst>
          </p:cNvPr>
          <p:cNvSpPr txBox="1">
            <a:spLocks/>
          </p:cNvSpPr>
          <p:nvPr userDrawn="1"/>
        </p:nvSpPr>
        <p:spPr>
          <a:xfrm>
            <a:off x="3172862" y="4699364"/>
            <a:ext cx="3813385" cy="2558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spcAft>
                <a:spcPts val="450"/>
              </a:spcAft>
            </a:pPr>
            <a:r>
              <a:rPr lang="en-US" sz="900" b="0" i="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For more information visit www.globe.gov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6538C3-DD16-8042-8A4D-F90BEBF5E7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A10E3A-6D5D-E231-05A6-695885155102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C1C32-2451-CF8B-3E10-53FFC41FCAAD}"/>
              </a:ext>
            </a:extLst>
          </p:cNvPr>
          <p:cNvSpPr txBox="1"/>
          <p:nvPr userDrawn="1"/>
        </p:nvSpPr>
        <p:spPr>
          <a:xfrm>
            <a:off x="10739243" y="327932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44543-A78E-5EF1-CCC3-795024DE41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1815"/>
            <a:ext cx="12192000" cy="9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800" y="3332482"/>
            <a:ext cx="6558280" cy="512921"/>
          </a:xfrm>
        </p:spPr>
        <p:txBody>
          <a:bodyPr anchor="b"/>
          <a:lstStyle>
            <a:lvl1pPr marL="0" indent="0" algn="l">
              <a:buNone/>
              <a:defRPr sz="18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8149"/>
            <a:ext cx="6558280" cy="1238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742C5-A148-F54F-A470-3696B185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7"/>
            <a:ext cx="105156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46654"/>
            <a:ext cx="105156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  <p:sldLayoutId id="2147483689" r:id="rId16"/>
    <p:sldLayoutId id="2147483690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4AA00"/>
        </a:buClr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600"/>
        </a:spcBef>
        <a:buClr>
          <a:srgbClr val="B09400"/>
        </a:buClr>
        <a:buFont typeface="Wingdings" pitchFamily="2" charset="2"/>
        <a:buChar char="§"/>
        <a:defRPr sz="1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obe.gov/web/africa-2024-regional-meetin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obe.gov/web/africa-2024-regional-meetin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vis.globe.gov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search.globe.gov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Cornell.Lewis@axientcorp.com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entry.globe.gov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1A7EB0-C287-1D02-41A6-B1C8475B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16" y="1842655"/>
            <a:ext cx="5627841" cy="1842220"/>
          </a:xfrm>
        </p:spPr>
        <p:txBody>
          <a:bodyPr/>
          <a:lstStyle/>
          <a:p>
            <a:r>
              <a:rPr lang="en-US" sz="3200" dirty="0"/>
              <a:t>GLOBE Data Entry with GLOBE Observer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00A586-4518-55E8-D232-F8D91DBE66E9}"/>
              </a:ext>
            </a:extLst>
          </p:cNvPr>
          <p:cNvSpPr txBox="1">
            <a:spLocks/>
          </p:cNvSpPr>
          <p:nvPr/>
        </p:nvSpPr>
        <p:spPr>
          <a:xfrm>
            <a:off x="1190671" y="4039554"/>
            <a:ext cx="4055891" cy="1462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None/>
              <a:defRPr sz="1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4AA00"/>
              </a:buClr>
              <a:buFont typeface="Wingdings" pitchFamily="2" charset="2"/>
              <a:buNone/>
              <a:defRPr sz="1500" b="1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B09400"/>
              </a:buClr>
              <a:buFont typeface="Wingdings" pitchFamily="2" charset="2"/>
              <a:buNone/>
              <a:defRPr sz="1350" b="1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None/>
              <a:defRPr sz="1200" b="1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None/>
              <a:defRPr sz="1200" b="1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May 02, 2024</a:t>
            </a:r>
          </a:p>
          <a:p>
            <a:r>
              <a:rPr lang="en-US" dirty="0"/>
              <a:t>Cornell Lewis</a:t>
            </a:r>
          </a:p>
          <a:p>
            <a:r>
              <a:rPr lang="en-US" dirty="0"/>
              <a:t>Axient Corporation</a:t>
            </a:r>
          </a:p>
        </p:txBody>
      </p:sp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8B36-6CD8-74E7-CF3F-59E47735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8" y="916006"/>
            <a:ext cx="10515600" cy="938587"/>
          </a:xfrm>
        </p:spPr>
        <p:txBody>
          <a:bodyPr/>
          <a:lstStyle/>
          <a:p>
            <a:r>
              <a:rPr lang="en-US" sz="3200" dirty="0"/>
              <a:t>My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52066-7454-D77D-87FF-CB8AA310C3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740E73D-ECEF-BABC-A7B9-6F473D844EA6}"/>
              </a:ext>
            </a:extLst>
          </p:cNvPr>
          <p:cNvSpPr txBox="1">
            <a:spLocks/>
          </p:cNvSpPr>
          <p:nvPr/>
        </p:nvSpPr>
        <p:spPr>
          <a:xfrm>
            <a:off x="615098" y="2098860"/>
            <a:ext cx="4227489" cy="2277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See all your observations</a:t>
            </a:r>
          </a:p>
          <a:p>
            <a:r>
              <a:rPr lang="en-US" sz="2800" dirty="0"/>
              <a:t>Filter by Protocol and date range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46743D-8C82-8226-C9CC-715993A9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11" y="1409486"/>
            <a:ext cx="1951925" cy="4337611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26B01E-EC06-CCF9-0347-32F80F61B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553" y="1419379"/>
            <a:ext cx="1951925" cy="4337611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2E5941BA-DA0C-F420-FF34-5765F0AA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3" y="1410048"/>
            <a:ext cx="1951925" cy="4337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61D22-F02C-CCDB-F6DD-6AAE8EA7F56F}"/>
              </a:ext>
            </a:extLst>
          </p:cNvPr>
          <p:cNvSpPr/>
          <p:nvPr/>
        </p:nvSpPr>
        <p:spPr>
          <a:xfrm>
            <a:off x="5208805" y="2824961"/>
            <a:ext cx="2161344" cy="39622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8B36-6CD8-74E7-CF3F-59E47735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8" y="813369"/>
            <a:ext cx="10515600" cy="938587"/>
          </a:xfrm>
        </p:spPr>
        <p:txBody>
          <a:bodyPr/>
          <a:lstStyle/>
          <a:p>
            <a:r>
              <a:rPr lang="en-US" sz="3200" dirty="0"/>
              <a:t>Account Settings</a:t>
            </a:r>
          </a:p>
        </p:txBody>
      </p:sp>
      <p:pic>
        <p:nvPicPr>
          <p:cNvPr id="14" name="Content Placeholder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C7245C-8BE0-3F2D-101F-6619D2882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43" y="1309099"/>
            <a:ext cx="2120006" cy="45955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52066-7454-D77D-87FF-CB8AA310C3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97B0F3-0535-20EF-1A1C-293BC1D51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302" y="1309099"/>
            <a:ext cx="2120005" cy="459604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740E73D-ECEF-BABC-A7B9-6F473D844EA6}"/>
              </a:ext>
            </a:extLst>
          </p:cNvPr>
          <p:cNvSpPr txBox="1">
            <a:spLocks/>
          </p:cNvSpPr>
          <p:nvPr/>
        </p:nvSpPr>
        <p:spPr>
          <a:xfrm>
            <a:off x="615098" y="1977561"/>
            <a:ext cx="5384869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Many options available in account settings</a:t>
            </a:r>
          </a:p>
          <a:p>
            <a:r>
              <a:rPr lang="en-US" sz="2800" dirty="0"/>
              <a:t>Support for multiple accounts and switching accounts</a:t>
            </a:r>
          </a:p>
          <a:p>
            <a:r>
              <a:rPr lang="en-US" sz="2800" dirty="0"/>
              <a:t>Language Options</a:t>
            </a:r>
          </a:p>
          <a:p>
            <a:r>
              <a:rPr lang="en-US" sz="2800" dirty="0"/>
              <a:t>GLOBE Team options</a:t>
            </a:r>
          </a:p>
        </p:txBody>
      </p:sp>
    </p:spTree>
    <p:extLst>
      <p:ext uri="{BB962C8B-B14F-4D97-AF65-F5344CB8AC3E}">
        <p14:creationId xmlns:p14="http://schemas.microsoft.com/office/powerpoint/2010/main" val="3386812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96C8-E75C-E772-56BE-2CC4E70A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5068"/>
            <a:ext cx="12192000" cy="938587"/>
          </a:xfrm>
        </p:spPr>
        <p:txBody>
          <a:bodyPr/>
          <a:lstStyle/>
          <a:p>
            <a:pPr algn="ctr"/>
            <a:r>
              <a:rPr lang="en-US" sz="3600" dirty="0"/>
              <a:t>Observer Data Entry Demo (desktop version)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643B7-BC3E-1CF4-5EBA-27E53913A3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75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96C8-E75C-E772-56BE-2CC4E70A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58" y="828846"/>
            <a:ext cx="10515600" cy="938587"/>
          </a:xfrm>
        </p:spPr>
        <p:txBody>
          <a:bodyPr/>
          <a:lstStyle/>
          <a:p>
            <a:r>
              <a:rPr lang="en-US" sz="3600" dirty="0"/>
              <a:t>Before we go out….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60F03-5D83-6A20-C595-C695658FD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58" y="2002278"/>
            <a:ext cx="10515600" cy="4173054"/>
          </a:xfrm>
        </p:spPr>
        <p:txBody>
          <a:bodyPr>
            <a:normAutofit/>
          </a:bodyPr>
          <a:lstStyle/>
          <a:p>
            <a:r>
              <a:rPr lang="en-US" sz="2400" dirty="0"/>
              <a:t>Verify the GLOBE Observer app is downloaded and updated.</a:t>
            </a:r>
          </a:p>
          <a:p>
            <a:r>
              <a:rPr lang="en-US" sz="2400" dirty="0"/>
              <a:t>Verify you can login or create an account</a:t>
            </a:r>
          </a:p>
          <a:p>
            <a:r>
              <a:rPr lang="en-US" sz="2400" dirty="0"/>
              <a:t>Launch your app and join the team I just created</a:t>
            </a:r>
          </a:p>
          <a:p>
            <a:pPr lvl="1"/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https://www.globe.gov/web/africa-2024-regional-meeting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Referral Code: </a:t>
            </a:r>
            <a:r>
              <a:rPr lang="en-US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GLIDDTN6 </a:t>
            </a:r>
          </a:p>
          <a:p>
            <a:pPr lvl="1"/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Once you’ve joined, check and see if your name or screen name is listed on the team page.</a:t>
            </a:r>
          </a:p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Verify you can see the “Data Entry” Option on the app (trained users)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643B7-BC3E-1CF4-5EBA-27E53913A3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04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62D9-8149-47F9-A1C1-2C506FFA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1041371"/>
            <a:ext cx="10515600" cy="938587"/>
          </a:xfrm>
        </p:spPr>
        <p:txBody>
          <a:bodyPr/>
          <a:lstStyle/>
          <a:p>
            <a:r>
              <a:rPr lang="en-US" sz="3600" dirty="0"/>
              <a:t>Time to Make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E386-49A5-1F09-3404-55C941CFF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3389"/>
            <a:ext cx="9865659" cy="3321375"/>
          </a:xfrm>
        </p:spPr>
        <p:txBody>
          <a:bodyPr>
            <a:normAutofit/>
          </a:bodyPr>
          <a:lstStyle/>
          <a:p>
            <a:r>
              <a:rPr lang="en-US" sz="2800" dirty="0"/>
              <a:t>Let’s do Clouds and Air Temperature (if available on your phone) using the Data Entry Interface on the GLOBE Observer App.</a:t>
            </a:r>
          </a:p>
          <a:p>
            <a:r>
              <a:rPr lang="en-US" sz="2800" dirty="0"/>
              <a:t>You can create a new site or use an existing 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35EAC-07CF-F15E-0B98-A693F1C018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5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C2207-6578-BA94-C840-04ED6F62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050834"/>
            <a:ext cx="10515600" cy="300498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 Neue" panose="02000503000000020004"/>
              </a:rPr>
              <a:t>Check our team to see what data now appears</a:t>
            </a:r>
          </a:p>
          <a:p>
            <a:pPr lvl="1"/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https://www.globe.gov/web/africa-2024-regional-meeting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Cloud observations take 30 min to an hour to show up on the website.</a:t>
            </a:r>
          </a:p>
          <a:p>
            <a:r>
              <a:rPr lang="en-US" sz="2800" dirty="0">
                <a:latin typeface="Helvetica Neue" panose="02000503000000020004"/>
              </a:rPr>
              <a:t>Look at ‘My Observations’ to see your data</a:t>
            </a:r>
            <a:r>
              <a:rPr lang="en-US" sz="2400" dirty="0">
                <a:latin typeface="Helvetica Neue" panose="02000503000000020004"/>
              </a:rPr>
              <a:t>.</a:t>
            </a:r>
            <a:endParaRPr lang="en-US" sz="2800" dirty="0">
              <a:latin typeface="Helvetica Neue" panose="020005030000000200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A4607-8DF2-DDF5-9C3C-D0D506A909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E8ECFC-BC59-F061-1840-F5DA926F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863600"/>
            <a:ext cx="10515600" cy="938587"/>
          </a:xfrm>
        </p:spPr>
        <p:txBody>
          <a:bodyPr/>
          <a:lstStyle/>
          <a:p>
            <a:r>
              <a:rPr lang="en-US" sz="3600" dirty="0"/>
              <a:t>When we come back </a:t>
            </a:r>
          </a:p>
        </p:txBody>
      </p:sp>
    </p:spTree>
    <p:extLst>
      <p:ext uri="{BB962C8B-B14F-4D97-AF65-F5344CB8AC3E}">
        <p14:creationId xmlns:p14="http://schemas.microsoft.com/office/powerpoint/2010/main" val="267456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C2207-6578-BA94-C840-04ED6F62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050834"/>
            <a:ext cx="10515600" cy="3644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latin typeface="Helvetica Neue" panose="02000503000000020004"/>
              </a:rPr>
              <a:t>See the Data on the Vis Tool: </a:t>
            </a:r>
            <a:r>
              <a:rPr lang="en-US" sz="2600" b="1" dirty="0">
                <a:latin typeface="Helvetica Neue" panose="02000503000000020004"/>
                <a:hlinkClick r:id="rId2"/>
              </a:rPr>
              <a:t>https://vis.globe.gov/</a:t>
            </a:r>
            <a:r>
              <a:rPr lang="en-US" sz="2600" b="1" dirty="0">
                <a:latin typeface="Helvetica Neue" panose="02000503000000020004"/>
              </a:rPr>
              <a:t> </a:t>
            </a:r>
            <a:endParaRPr lang="en-US" sz="2600" dirty="0">
              <a:latin typeface="Helvetica Neue" panose="02000503000000020004"/>
            </a:endParaRPr>
          </a:p>
          <a:p>
            <a:pPr lvl="1"/>
            <a:r>
              <a:rPr lang="en-US" sz="2600" dirty="0">
                <a:latin typeface="Helvetica Neue" panose="02000503000000020004"/>
              </a:rPr>
              <a:t>Measurement Date Range: today’s date</a:t>
            </a:r>
          </a:p>
          <a:p>
            <a:pPr lvl="1"/>
            <a:r>
              <a:rPr lang="en-US" sz="2600" dirty="0">
                <a:latin typeface="Helvetica Neue" panose="02000503000000020004"/>
              </a:rPr>
              <a:t>Protocols: </a:t>
            </a:r>
          </a:p>
          <a:p>
            <a:pPr lvl="2"/>
            <a:r>
              <a:rPr lang="en-US" sz="2300" dirty="0">
                <a:latin typeface="Helvetica Neue" panose="02000503000000020004"/>
              </a:rPr>
              <a:t>Air Temperature</a:t>
            </a:r>
          </a:p>
          <a:p>
            <a:pPr lvl="2"/>
            <a:r>
              <a:rPr lang="en-US" sz="2300" dirty="0">
                <a:latin typeface="Helvetica Neue" panose="02000503000000020004"/>
              </a:rPr>
              <a:t>Clouds</a:t>
            </a:r>
          </a:p>
          <a:p>
            <a:pPr lvl="1"/>
            <a:r>
              <a:rPr lang="en-US" sz="2600" dirty="0">
                <a:latin typeface="Helvetica Neue" panose="02000503000000020004"/>
              </a:rPr>
              <a:t>Zoom into Cameroon or filter by Cameroon</a:t>
            </a:r>
          </a:p>
          <a:p>
            <a:pPr lvl="1"/>
            <a:endParaRPr lang="en-US" sz="2600" dirty="0">
              <a:latin typeface="Helvetica Neue" panose="02000503000000020004"/>
            </a:endParaRPr>
          </a:p>
          <a:p>
            <a:endParaRPr lang="en-US" sz="2400" dirty="0">
              <a:latin typeface="Helvetica Neue" panose="020005030000000200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A4607-8DF2-DDF5-9C3C-D0D506A909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E8ECFC-BC59-F061-1840-F5DA926F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863600"/>
            <a:ext cx="10515600" cy="938587"/>
          </a:xfrm>
        </p:spPr>
        <p:txBody>
          <a:bodyPr/>
          <a:lstStyle/>
          <a:p>
            <a:r>
              <a:rPr lang="en-US" sz="3600" dirty="0"/>
              <a:t>When we come back </a:t>
            </a:r>
          </a:p>
        </p:txBody>
      </p:sp>
    </p:spTree>
    <p:extLst>
      <p:ext uri="{BB962C8B-B14F-4D97-AF65-F5344CB8AC3E}">
        <p14:creationId xmlns:p14="http://schemas.microsoft.com/office/powerpoint/2010/main" val="2610522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C2207-6578-BA94-C840-04ED6F62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050834"/>
            <a:ext cx="10515600" cy="3004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latin typeface="Helvetica Neue" panose="02000503000000020004"/>
              </a:rPr>
              <a:t>Retrieve the Data using ADAT: </a:t>
            </a:r>
            <a:r>
              <a:rPr lang="en-US" sz="2600" b="1" dirty="0">
                <a:latin typeface="Helvetica Neue" panose="02000503000000020004"/>
                <a:hlinkClick r:id="rId2"/>
              </a:rPr>
              <a:t>https://datasearch.globe.gov/</a:t>
            </a:r>
            <a:r>
              <a:rPr lang="en-US" sz="2600" b="1" dirty="0">
                <a:latin typeface="Helvetica Neue" panose="02000503000000020004"/>
              </a:rPr>
              <a:t> </a:t>
            </a:r>
            <a:endParaRPr lang="en-US" sz="2600" dirty="0">
              <a:latin typeface="Helvetica Neue" panose="02000503000000020004"/>
            </a:endParaRPr>
          </a:p>
          <a:p>
            <a:pPr lvl="1"/>
            <a:r>
              <a:rPr lang="en-US" sz="2600" dirty="0">
                <a:latin typeface="Helvetica Neue" panose="02000503000000020004"/>
              </a:rPr>
              <a:t>Date Range: bracket today’s date</a:t>
            </a:r>
          </a:p>
          <a:p>
            <a:pPr lvl="1"/>
            <a:r>
              <a:rPr lang="en-US" sz="2600" dirty="0">
                <a:latin typeface="Helvetica Neue" panose="02000503000000020004"/>
              </a:rPr>
              <a:t>School / Teacher / Partner / Team: Africa 2024 Regional Meeting</a:t>
            </a:r>
          </a:p>
          <a:p>
            <a:pPr lvl="1"/>
            <a:r>
              <a:rPr lang="en-US" sz="2600" dirty="0">
                <a:latin typeface="Helvetica Neue" panose="02000503000000020004"/>
              </a:rPr>
              <a:t>Protocols: </a:t>
            </a:r>
          </a:p>
          <a:p>
            <a:pPr lvl="2"/>
            <a:r>
              <a:rPr lang="en-US" sz="2300" dirty="0">
                <a:latin typeface="Helvetica Neue" panose="02000503000000020004"/>
              </a:rPr>
              <a:t>Air Temperature</a:t>
            </a:r>
          </a:p>
          <a:p>
            <a:pPr lvl="2"/>
            <a:r>
              <a:rPr lang="en-US" sz="2300" dirty="0">
                <a:latin typeface="Helvetica Neue" panose="02000503000000020004"/>
              </a:rPr>
              <a:t>Clouds</a:t>
            </a:r>
          </a:p>
          <a:p>
            <a:endParaRPr lang="en-US" sz="2400" dirty="0">
              <a:latin typeface="Helvetica Neue" panose="020005030000000200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A4607-8DF2-DDF5-9C3C-D0D506A909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E8ECFC-BC59-F061-1840-F5DA926F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863600"/>
            <a:ext cx="10515600" cy="938587"/>
          </a:xfrm>
        </p:spPr>
        <p:txBody>
          <a:bodyPr/>
          <a:lstStyle/>
          <a:p>
            <a:r>
              <a:rPr lang="en-US" sz="3600" dirty="0"/>
              <a:t>When we come back </a:t>
            </a:r>
          </a:p>
        </p:txBody>
      </p:sp>
    </p:spTree>
    <p:extLst>
      <p:ext uri="{BB962C8B-B14F-4D97-AF65-F5344CB8AC3E}">
        <p14:creationId xmlns:p14="http://schemas.microsoft.com/office/powerpoint/2010/main" val="48860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3FA4-0DA4-66AB-A2E7-750434F9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26" y="1375368"/>
            <a:ext cx="5124878" cy="938587"/>
          </a:xfrm>
        </p:spPr>
        <p:txBody>
          <a:bodyPr/>
          <a:lstStyle/>
          <a:p>
            <a:r>
              <a:rPr lang="en-US" sz="2800" dirty="0"/>
              <a:t>GLOBE Observer and Data Entry Tutorials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962B3-F79D-3A3E-3706-BC5B60FB86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533090-6CDD-3FBB-856D-2599380FD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26" y="2822712"/>
            <a:ext cx="5022995" cy="1965652"/>
          </a:xfrm>
        </p:spPr>
        <p:txBody>
          <a:bodyPr>
            <a:normAutofit/>
          </a:bodyPr>
          <a:lstStyle/>
          <a:p>
            <a:r>
              <a:rPr lang="en-US" sz="2400" dirty="0"/>
              <a:t>For additional training, visit the Tutorial Center to access the Data Entry Tutorials</a:t>
            </a:r>
          </a:p>
          <a:p>
            <a:r>
              <a:rPr lang="en-US" sz="2400" dirty="0"/>
              <a:t>Training &gt; Tutorial Center</a:t>
            </a:r>
          </a:p>
        </p:txBody>
      </p:sp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5CC7870-7080-F3AD-7575-0311B8344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67" y="1064473"/>
            <a:ext cx="4295611" cy="47290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7F77B-E330-787E-7EE9-65B0F14BBF3B}"/>
              </a:ext>
            </a:extLst>
          </p:cNvPr>
          <p:cNvSpPr/>
          <p:nvPr/>
        </p:nvSpPr>
        <p:spPr>
          <a:xfrm>
            <a:off x="9054157" y="2741925"/>
            <a:ext cx="1243477" cy="150666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9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F546-8910-DAAE-11DC-752B8664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Remember – you can always use your browser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4B608-81C2-935D-E1AB-D6AF696E4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2689458"/>
            <a:ext cx="10515600" cy="3321375"/>
          </a:xfrm>
        </p:spPr>
        <p:txBody>
          <a:bodyPr>
            <a:normAutofit/>
          </a:bodyPr>
          <a:lstStyle/>
          <a:p>
            <a:r>
              <a:rPr lang="en-US" sz="2800" dirty="0"/>
              <a:t>Data entry is available on your browser on any device</a:t>
            </a:r>
          </a:p>
          <a:p>
            <a:r>
              <a:rPr lang="en-US" sz="2800" dirty="0"/>
              <a:t>Data.globe.gov – old data entry forms (for Pedosphere)</a:t>
            </a:r>
          </a:p>
          <a:p>
            <a:r>
              <a:rPr lang="en-US" sz="2800" dirty="0"/>
              <a:t>Dataentry.globe.gov – new data entry forms (some functionality is not available)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8D0B3-0884-A707-5FF3-E6632969B0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8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717E-ACE0-DB1E-0E8F-5D8872C58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1149531"/>
            <a:ext cx="10515600" cy="938587"/>
          </a:xfrm>
        </p:spPr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0C8BD-D86D-F906-12AD-087EA77A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2309719"/>
            <a:ext cx="10515600" cy="3321375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GLOBE Observer App Features</a:t>
            </a:r>
          </a:p>
          <a:p>
            <a:r>
              <a:rPr lang="en-US" sz="3200" dirty="0"/>
              <a:t>Selecting Protocols</a:t>
            </a:r>
          </a:p>
          <a:p>
            <a:r>
              <a:rPr lang="en-US" sz="3200" dirty="0"/>
              <a:t>Creating Sites</a:t>
            </a:r>
          </a:p>
          <a:p>
            <a:r>
              <a:rPr lang="en-US" sz="3200" dirty="0"/>
              <a:t>Reviewing and Sending Data</a:t>
            </a:r>
          </a:p>
          <a:p>
            <a:r>
              <a:rPr lang="en-US" sz="3200" dirty="0"/>
              <a:t>Account Settings</a:t>
            </a:r>
          </a:p>
          <a:p>
            <a:r>
              <a:rPr lang="en-US" sz="3200" dirty="0"/>
              <a:t>Before we go out</a:t>
            </a:r>
          </a:p>
          <a:p>
            <a:r>
              <a:rPr lang="en-US" sz="3200" dirty="0"/>
              <a:t>Time to make measurements</a:t>
            </a:r>
          </a:p>
          <a:p>
            <a:r>
              <a:rPr lang="en-US" sz="3200" dirty="0"/>
              <a:t>When we return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0CD7F-1BC8-D1F4-3AFF-C4A1309281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5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9E7E-EA9E-11E6-D107-676B232F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0694"/>
            <a:ext cx="12192000" cy="938587"/>
          </a:xfrm>
        </p:spPr>
        <p:txBody>
          <a:bodyPr/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8A7FB-B836-288E-7E48-0B1D8BF656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2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4939-BA51-0441-A274-F31D335C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576" y="2973065"/>
            <a:ext cx="4924798" cy="759469"/>
          </a:xfrm>
        </p:spPr>
        <p:txBody>
          <a:bodyPr/>
          <a:lstStyle/>
          <a:p>
            <a:pPr algn="l"/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hlinkClick r:id="rId2"/>
              </a:rPr>
              <a:t>Cornell.Lewis@axientcorp.com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E11638-E916-5C72-7157-BEA4BE05ED54}"/>
              </a:ext>
            </a:extLst>
          </p:cNvPr>
          <p:cNvSpPr txBox="1">
            <a:spLocks/>
          </p:cNvSpPr>
          <p:nvPr/>
        </p:nvSpPr>
        <p:spPr>
          <a:xfrm>
            <a:off x="1522767" y="1700360"/>
            <a:ext cx="5263403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10000"/>
              </a:lnSpc>
              <a:buClr>
                <a:srgbClr val="BF8D2E"/>
              </a:buClr>
            </a:pPr>
            <a:r>
              <a:rPr lang="en-US" sz="320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690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16" y="829157"/>
            <a:ext cx="4833724" cy="938587"/>
          </a:xfrm>
        </p:spPr>
        <p:txBody>
          <a:bodyPr/>
          <a:lstStyle/>
          <a:p>
            <a:r>
              <a:rPr lang="en-US" sz="3200" dirty="0"/>
              <a:t>GLOBE Observer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416" y="2001767"/>
            <a:ext cx="7865022" cy="3760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GLOBE Observer</a:t>
            </a:r>
          </a:p>
          <a:p>
            <a:pPr lvl="1"/>
            <a:r>
              <a:rPr lang="en-US" dirty="0"/>
              <a:t>Clouds, Mosquitoes, Land Cover and Trees are the 4 “Observer protocols”</a:t>
            </a:r>
          </a:p>
          <a:p>
            <a:pPr lvl="2"/>
            <a:r>
              <a:rPr lang="en-US" dirty="0"/>
              <a:t>Easy to use</a:t>
            </a:r>
          </a:p>
          <a:p>
            <a:pPr lvl="2"/>
            <a:r>
              <a:rPr lang="en-US" dirty="0"/>
              <a:t>Any created account with a verified email can do these protocols</a:t>
            </a:r>
          </a:p>
          <a:p>
            <a:pPr lvl="2"/>
            <a:r>
              <a:rPr lang="en-US" dirty="0"/>
              <a:t>If you login with your GLOBE Educator account, or your student accounts, the data you enter will be counted with your school.</a:t>
            </a:r>
          </a:p>
          <a:p>
            <a:pPr lvl="1"/>
            <a:r>
              <a:rPr lang="en-US" dirty="0"/>
              <a:t>GLOBE Eclipse is available as needed</a:t>
            </a:r>
          </a:p>
          <a:p>
            <a:r>
              <a:rPr lang="en-US" dirty="0"/>
              <a:t>GLOBE Observer/Data Entry (Atmosphere, Biosphere and Hydrology)</a:t>
            </a:r>
          </a:p>
          <a:p>
            <a:pPr lvl="1"/>
            <a:r>
              <a:rPr lang="en-US" dirty="0"/>
              <a:t>Only available to trained users – i.e. teachers and their student accounts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6C0567B0-DEAE-9F48-B902-2EE2F4F6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194" y="1157390"/>
            <a:ext cx="2162397" cy="48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EF0FF-5A59-03B4-8C5E-8FBC1A63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32" y="973217"/>
            <a:ext cx="10515600" cy="938587"/>
          </a:xfrm>
        </p:spPr>
        <p:txBody>
          <a:bodyPr/>
          <a:lstStyle/>
          <a:p>
            <a:r>
              <a:rPr lang="en-US" sz="3600" dirty="0"/>
              <a:t>GLOBE Observer -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026C-9F98-68EC-F865-62AF1A3A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39" y="2171123"/>
            <a:ext cx="10645801" cy="3904000"/>
          </a:xfrm>
        </p:spPr>
        <p:txBody>
          <a:bodyPr/>
          <a:lstStyle/>
          <a:p>
            <a:r>
              <a:rPr lang="en-US" sz="2400" dirty="0"/>
              <a:t>You don’t need to create a site before you start entering data – the app will prompt you if necessary</a:t>
            </a:r>
          </a:p>
          <a:p>
            <a:r>
              <a:rPr lang="en-US" sz="2400" dirty="0"/>
              <a:t>You can edit/delete sites and measurements</a:t>
            </a:r>
          </a:p>
          <a:p>
            <a:r>
              <a:rPr lang="en-US" sz="2400" dirty="0"/>
              <a:t>You can enter clouds and other data and associate it with an existing school site</a:t>
            </a:r>
          </a:p>
          <a:p>
            <a:r>
              <a:rPr lang="en-US" sz="2400" dirty="0"/>
              <a:t>You can have more than one person’s account on a single phone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There are matching data entry forms available through a web browser on desktop, laptop or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chromebook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https://dataentry.globe.gov/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. Note: some functionality isn’t available on the desktop version.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DD793-78B7-E44B-BE3C-F98212374A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6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026C-9F98-68EC-F865-62AF1A3A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32" y="2139555"/>
            <a:ext cx="10515600" cy="3321375"/>
          </a:xfrm>
        </p:spPr>
        <p:txBody>
          <a:bodyPr>
            <a:normAutofit/>
          </a:bodyPr>
          <a:lstStyle/>
          <a:p>
            <a:r>
              <a:rPr lang="en-US" sz="2400" dirty="0"/>
              <a:t>You can make your own “bundles” of protocols which you use frequently</a:t>
            </a:r>
          </a:p>
          <a:p>
            <a:r>
              <a:rPr lang="en-US" sz="2400" dirty="0"/>
              <a:t>You can use GLOBE created bundles – Earth Systems bundles</a:t>
            </a:r>
          </a:p>
          <a:p>
            <a:r>
              <a:rPr lang="en-US" sz="2400" dirty="0"/>
              <a:t>You can create and join GLOBE Teams</a:t>
            </a:r>
          </a:p>
          <a:p>
            <a:r>
              <a:rPr lang="en-US" sz="2400" dirty="0"/>
              <a:t>Multiple languages available with more translations coming (and needed – especially the newer data entry forms)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DD793-78B7-E44B-BE3C-F98212374A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BCEFE5-61B5-3A7F-4256-19007485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32" y="973217"/>
            <a:ext cx="10515600" cy="938587"/>
          </a:xfrm>
        </p:spPr>
        <p:txBody>
          <a:bodyPr/>
          <a:lstStyle/>
          <a:p>
            <a:r>
              <a:rPr lang="en-US" sz="3600" dirty="0"/>
              <a:t>GLOBE Observer - Features</a:t>
            </a:r>
          </a:p>
        </p:txBody>
      </p:sp>
    </p:spTree>
    <p:extLst>
      <p:ext uri="{BB962C8B-B14F-4D97-AF65-F5344CB8AC3E}">
        <p14:creationId xmlns:p14="http://schemas.microsoft.com/office/powerpoint/2010/main" val="140470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394F-37E7-314E-4E5E-1533D479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4" y="1095978"/>
            <a:ext cx="10515600" cy="938587"/>
          </a:xfrm>
        </p:spPr>
        <p:txBody>
          <a:bodyPr/>
          <a:lstStyle/>
          <a:p>
            <a:r>
              <a:rPr lang="en-US" sz="3600" dirty="0"/>
              <a:t>“Old Data Entry”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53478-81CE-9F74-CA0D-1B087FF9A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21" y="2303994"/>
            <a:ext cx="6922508" cy="3321375"/>
          </a:xfrm>
        </p:spPr>
        <p:txBody>
          <a:bodyPr>
            <a:normAutofit/>
          </a:bodyPr>
          <a:lstStyle/>
          <a:p>
            <a:r>
              <a:rPr lang="en-US" sz="2400" dirty="0"/>
              <a:t>The existing data entry forms remain available: data.globe.gov.</a:t>
            </a:r>
          </a:p>
          <a:p>
            <a:r>
              <a:rPr lang="en-US" sz="2400" dirty="0"/>
              <a:t>You can continue to use them for all Pedosphere protocols.</a:t>
            </a:r>
          </a:p>
          <a:p>
            <a:r>
              <a:rPr lang="en-US" sz="2400" dirty="0"/>
              <a:t>The old data entry app is still available but is no longer maintained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520FB-374A-7547-5837-38C1A5086D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3" descr="C:\Users\doveroye\Documents\Projects\GLOBE\training\2015\mobile app\IMG_4012.PNG">
            <a:extLst>
              <a:ext uri="{FF2B5EF4-FFF2-40B4-BE49-F238E27FC236}">
                <a16:creationId xmlns:a16="http://schemas.microsoft.com/office/drawing/2014/main" id="{7404D615-EB10-88E2-C3D8-BEFFEFAA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851" y="1240372"/>
            <a:ext cx="2466059" cy="437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249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8147-4F62-9F74-DAEB-FA37C185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37" y="757182"/>
            <a:ext cx="10515600" cy="938587"/>
          </a:xfrm>
        </p:spPr>
        <p:txBody>
          <a:bodyPr/>
          <a:lstStyle/>
          <a:p>
            <a:r>
              <a:rPr lang="en-US" sz="3200" dirty="0"/>
              <a:t>Observer Data Entry – Select Your protocols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71196F-926C-261C-FE07-E290012B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0" y="1950796"/>
            <a:ext cx="1838355" cy="39831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98FB2-628F-0B6B-9E35-5F4EA3CA7B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61B722-0D62-C33E-F0CA-B970C73EB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66" y="1834159"/>
            <a:ext cx="1850669" cy="4012138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1BE714-0443-5036-8F6D-6E68CADF9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7" y="1950796"/>
            <a:ext cx="1796784" cy="389531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57E4A6-3C97-4E5D-2C36-0BFF8A701B2A}"/>
              </a:ext>
            </a:extLst>
          </p:cNvPr>
          <p:cNvCxnSpPr>
            <a:cxnSpLocks/>
          </p:cNvCxnSpPr>
          <p:nvPr/>
        </p:nvCxnSpPr>
        <p:spPr>
          <a:xfrm>
            <a:off x="2923899" y="3679355"/>
            <a:ext cx="104685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B9F4FC-69EF-D888-2BBB-18A43A6D49ED}"/>
              </a:ext>
            </a:extLst>
          </p:cNvPr>
          <p:cNvCxnSpPr>
            <a:cxnSpLocks/>
          </p:cNvCxnSpPr>
          <p:nvPr/>
        </p:nvCxnSpPr>
        <p:spPr>
          <a:xfrm>
            <a:off x="6914367" y="3660465"/>
            <a:ext cx="970751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8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8147-4F62-9F74-DAEB-FA37C185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282"/>
            <a:ext cx="10515600" cy="938587"/>
          </a:xfrm>
        </p:spPr>
        <p:txBody>
          <a:bodyPr/>
          <a:lstStyle/>
          <a:p>
            <a:r>
              <a:rPr lang="en-US" sz="3200" dirty="0"/>
              <a:t>Choose/Create/Define your site and enter data</a:t>
            </a:r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6BBCFF-820D-B834-7E3B-E6C1C0424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45" y="1792582"/>
            <a:ext cx="1918093" cy="41558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98FB2-628F-0B6B-9E35-5F4EA3CA7B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57E4A6-3C97-4E5D-2C36-0BFF8A701B2A}"/>
              </a:ext>
            </a:extLst>
          </p:cNvPr>
          <p:cNvCxnSpPr/>
          <p:nvPr/>
        </p:nvCxnSpPr>
        <p:spPr>
          <a:xfrm>
            <a:off x="3604430" y="3869892"/>
            <a:ext cx="84351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B9F4FC-69EF-D888-2BBB-18A43A6D49ED}"/>
              </a:ext>
            </a:extLst>
          </p:cNvPr>
          <p:cNvCxnSpPr/>
          <p:nvPr/>
        </p:nvCxnSpPr>
        <p:spPr>
          <a:xfrm>
            <a:off x="7463359" y="3710569"/>
            <a:ext cx="84351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A5F318-1D3E-0F47-076D-3E1A74A31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75" y="1792583"/>
            <a:ext cx="1918093" cy="4158309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7FDA1B-466A-A6B4-38CB-08BFC351D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391" y="1790143"/>
            <a:ext cx="1918093" cy="41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5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8147-4F62-9F74-DAEB-FA37C185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1" y="664053"/>
            <a:ext cx="10515600" cy="938587"/>
          </a:xfrm>
        </p:spPr>
        <p:txBody>
          <a:bodyPr/>
          <a:lstStyle/>
          <a:p>
            <a:r>
              <a:rPr lang="en-US" sz="3200" dirty="0"/>
              <a:t>Review and Send Your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98FB2-628F-0B6B-9E35-5F4EA3CA7B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57E4A6-3C97-4E5D-2C36-0BFF8A701B2A}"/>
              </a:ext>
            </a:extLst>
          </p:cNvPr>
          <p:cNvCxnSpPr/>
          <p:nvPr/>
        </p:nvCxnSpPr>
        <p:spPr>
          <a:xfrm>
            <a:off x="3437466" y="3868775"/>
            <a:ext cx="843517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B9F4FC-69EF-D888-2BBB-18A43A6D49ED}"/>
              </a:ext>
            </a:extLst>
          </p:cNvPr>
          <p:cNvCxnSpPr/>
          <p:nvPr/>
        </p:nvCxnSpPr>
        <p:spPr>
          <a:xfrm>
            <a:off x="7041601" y="3798251"/>
            <a:ext cx="843517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8378DF-1AD5-1859-F3C2-79ADCD459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875774"/>
            <a:ext cx="1955873" cy="4240213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C5C66BB8-C007-09D6-8E66-D0AAFA136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21" y="1820041"/>
            <a:ext cx="1955873" cy="4240215"/>
          </a:xfrm>
          <a:prstGeom prst="rect">
            <a:avLst/>
          </a:prstGeom>
        </p:spPr>
      </p:pic>
      <p:pic>
        <p:nvPicPr>
          <p:cNvPr id="8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CACA35-B589-651A-F41A-85D131C80D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99" y="1800617"/>
            <a:ext cx="1955872" cy="42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2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Standard-Screen-PPT-FINAL-5-5-2022" id="{D68564F0-1072-5045-B4BB-E310EA47B7BC}" vid="{4975690C-A913-8744-9CA4-841DC047FEB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Standard-Screen-PPT-FINAL-5-5-2022" id="{D68564F0-1072-5045-B4BB-E310EA47B7BC}" vid="{E7F766BC-4C56-7742-AE21-810F8D5ADB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2-Standard-Screen-PPT-FINAL-5-5-2022 (2)</Template>
  <TotalTime>5452</TotalTime>
  <Words>749</Words>
  <Application>Microsoft Office PowerPoint</Application>
  <PresentationFormat>Widescreen</PresentationFormat>
  <Paragraphs>108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Helvetica Neue</vt:lpstr>
      <vt:lpstr>Helvetica Neue Light</vt:lpstr>
      <vt:lpstr>Wingdings</vt:lpstr>
      <vt:lpstr>Office Theme</vt:lpstr>
      <vt:lpstr>Custom Design</vt:lpstr>
      <vt:lpstr>GLOBE Data Entry with GLOBE Observer </vt:lpstr>
      <vt:lpstr>Agenda</vt:lpstr>
      <vt:lpstr>GLOBE Observer App</vt:lpstr>
      <vt:lpstr>GLOBE Observer - Features</vt:lpstr>
      <vt:lpstr>GLOBE Observer - Features</vt:lpstr>
      <vt:lpstr>“Old Data Entry”</vt:lpstr>
      <vt:lpstr>Observer Data Entry – Select Your protocols</vt:lpstr>
      <vt:lpstr>Choose/Create/Define your site and enter data</vt:lpstr>
      <vt:lpstr>Review and Send Your Data</vt:lpstr>
      <vt:lpstr>My Observations</vt:lpstr>
      <vt:lpstr>Account Settings</vt:lpstr>
      <vt:lpstr>Observer Data Entry Demo (desktop version)</vt:lpstr>
      <vt:lpstr>Before we go out….</vt:lpstr>
      <vt:lpstr>Time to Make Measurements</vt:lpstr>
      <vt:lpstr>When we come back </vt:lpstr>
      <vt:lpstr>When we come back </vt:lpstr>
      <vt:lpstr>When we come back </vt:lpstr>
      <vt:lpstr>GLOBE Observer and Data Entry Tutorials</vt:lpstr>
      <vt:lpstr>Remember – you can always use your browser </vt:lpstr>
      <vt:lpstr>Questions?</vt:lpstr>
      <vt:lpstr>  Cornell.Lewis@axientcorp.com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Cornell Lewis</dc:creator>
  <cp:lastModifiedBy>Cornell Lewis</cp:lastModifiedBy>
  <cp:revision>189</cp:revision>
  <dcterms:created xsi:type="dcterms:W3CDTF">2022-07-22T18:31:01Z</dcterms:created>
  <dcterms:modified xsi:type="dcterms:W3CDTF">2024-05-02T08:47:48Z</dcterms:modified>
</cp:coreProperties>
</file>