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8" r:id="rId3"/>
    <p:sldId id="278" r:id="rId4"/>
    <p:sldId id="303" r:id="rId5"/>
    <p:sldId id="304" r:id="rId6"/>
    <p:sldId id="305" r:id="rId7"/>
    <p:sldId id="306" r:id="rId8"/>
    <p:sldId id="530" r:id="rId9"/>
    <p:sldId id="531" r:id="rId10"/>
    <p:sldId id="336" r:id="rId11"/>
    <p:sldId id="323" r:id="rId12"/>
    <p:sldId id="522" r:id="rId13"/>
    <p:sldId id="532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C0BC02-53B4-4249-9332-E73CE2E80002}">
          <p14:sldIdLst>
            <p14:sldId id="258"/>
            <p14:sldId id="278"/>
            <p14:sldId id="303"/>
            <p14:sldId id="304"/>
            <p14:sldId id="305"/>
            <p14:sldId id="306"/>
            <p14:sldId id="530"/>
            <p14:sldId id="531"/>
            <p14:sldId id="336"/>
            <p14:sldId id="323"/>
            <p14:sldId id="522"/>
            <p14:sldId id="532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76B"/>
    <a:srgbClr val="616161"/>
    <a:srgbClr val="223157"/>
    <a:srgbClr val="AF8135"/>
    <a:srgbClr val="21344E"/>
    <a:srgbClr val="60AC67"/>
    <a:srgbClr val="201675"/>
    <a:srgbClr val="00176E"/>
    <a:srgbClr val="001D85"/>
    <a:srgbClr val="00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4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B3279-B7F6-4A8B-9D90-82CDF9D3A62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69B96-38BA-4B2B-858A-023F0D55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EEC410-299A-1443-9DA2-219FFD291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5253" y="233020"/>
            <a:ext cx="5296747" cy="6391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755" y="1781782"/>
            <a:ext cx="5407855" cy="823912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754" y="3017044"/>
            <a:ext cx="5407855" cy="823912"/>
          </a:xfrm>
        </p:spPr>
        <p:txBody>
          <a:bodyPr anchor="b"/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AB78-2ABB-3F49-B2AE-3F7C66589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632C4F-7357-59D8-0CFA-53704770F28A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0A82F-45BA-A62F-BF91-0A862E66174F}"/>
              </a:ext>
            </a:extLst>
          </p:cNvPr>
          <p:cNvSpPr txBox="1"/>
          <p:nvPr userDrawn="1"/>
        </p:nvSpPr>
        <p:spPr>
          <a:xfrm>
            <a:off x="10787732" y="33110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  <a:cs typeface="DaunPenh" panose="020B0604020202020204" pitchFamily="2" charset="0"/>
              </a:rPr>
              <a:t>23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188C78-E66C-3137-A12E-B5D7A2F4B3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6884" y="495300"/>
            <a:ext cx="12192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02EE4-F237-CC8E-B3EC-3F994275D9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1815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466532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20297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90245"/>
            <a:ext cx="5157787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2208688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3190245"/>
            <a:ext cx="5183188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581151"/>
            <a:ext cx="6172200" cy="42878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208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414151"/>
            <a:ext cx="6172200" cy="445484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9280"/>
            <a:ext cx="3932237" cy="273970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3" y="1532890"/>
            <a:ext cx="2628900" cy="448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1513207"/>
            <a:ext cx="7734300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11822" y="2419097"/>
            <a:ext cx="5244141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79" y="539973"/>
            <a:ext cx="3633119" cy="52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5610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0311"/>
            <a:ext cx="10972800" cy="4240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19973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040" y="1405354"/>
            <a:ext cx="1051560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8040" y="2502809"/>
            <a:ext cx="1051560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EFA18-2FE9-1F40-9762-5F0C22915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2F146-7864-F6F5-B11D-10D47EF0CC76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F606A-E9CC-0663-8E5D-3FE4DCEB790A}"/>
              </a:ext>
            </a:extLst>
          </p:cNvPr>
          <p:cNvSpPr txBox="1"/>
          <p:nvPr userDrawn="1"/>
        </p:nvSpPr>
        <p:spPr>
          <a:xfrm>
            <a:off x="10775870" y="32778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091C81-D2FF-D4D6-5682-7B837D3F2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33113" y="4064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CF972-1C97-8178-9BAA-1650123F3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815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751821"/>
            <a:ext cx="5339224" cy="3754898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924" y="1751821"/>
            <a:ext cx="5339225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E5A768-CDE2-EB41-8162-99EAD7A7E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054409-C8C1-B959-054F-1A1C88C68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815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640" y="1601590"/>
            <a:ext cx="10896600" cy="7250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5917F-925D-474B-9EB8-71732CAA0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21FFE-665C-B541-9D8F-CAEB39515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895" y="1493521"/>
            <a:ext cx="3572932" cy="3169920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43310" y="1493521"/>
            <a:ext cx="7277639" cy="4246880"/>
          </a:xfrm>
        </p:spPr>
        <p:txBody>
          <a:bodyPr/>
          <a:lstStyle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ADD A CHART, IMAGE, OR VIDEO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48BCA2-A0A7-8C45-9F8A-5CD400E71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6F2F4-9442-2049-96C5-4B318BCDA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772141"/>
            <a:ext cx="5339224" cy="4008899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7924" y="1772141"/>
            <a:ext cx="5339221" cy="4008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C73D5-B621-9746-AC73-FD74F8ECD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47355-E1D0-C841-9D3B-A9468DF1F1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14E157A-4F79-EE4E-BDD5-C83726825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745595"/>
            <a:ext cx="12192001" cy="5661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DC6B4-C660-914B-AA72-E8D195175C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E4DA3-993D-6D44-AE9E-BC3BFBE3C5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31879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ndoor, plant&#10;&#10;Description automatically generated">
            <a:extLst>
              <a:ext uri="{FF2B5EF4-FFF2-40B4-BE49-F238E27FC236}">
                <a16:creationId xmlns:a16="http://schemas.microsoft.com/office/drawing/2014/main" id="{76AE98B7-2DF7-D443-BF26-B28C2CEEB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6486"/>
            <a:ext cx="12192000" cy="5709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48C09-5092-C04E-833B-B6BCD6AFF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2861" y="1413576"/>
            <a:ext cx="3908211" cy="636664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54A3B-6B26-5C4E-AD87-679FB2EB7E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75797" y="2291716"/>
            <a:ext cx="3908211" cy="229407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500" b="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D7EFFCC-57F3-E744-BCD8-48AC1F417615}"/>
              </a:ext>
            </a:extLst>
          </p:cNvPr>
          <p:cNvSpPr txBox="1">
            <a:spLocks/>
          </p:cNvSpPr>
          <p:nvPr userDrawn="1"/>
        </p:nvSpPr>
        <p:spPr>
          <a:xfrm>
            <a:off x="3172862" y="4699364"/>
            <a:ext cx="3813385" cy="2558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81E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900" b="0" i="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rPr>
              <a:t>For more information visit www.globe.gov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538C3-DD16-8042-8A4D-F90BEBF5E7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919"/>
            <a:ext cx="12192000" cy="568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A10E3A-6D5D-E231-05A6-695885155102}"/>
              </a:ext>
            </a:extLst>
          </p:cNvPr>
          <p:cNvSpPr/>
          <p:nvPr userDrawn="1"/>
        </p:nvSpPr>
        <p:spPr>
          <a:xfrm>
            <a:off x="10863931" y="406273"/>
            <a:ext cx="332807" cy="212855"/>
          </a:xfrm>
          <a:prstGeom prst="rect">
            <a:avLst/>
          </a:prstGeom>
          <a:solidFill>
            <a:srgbClr val="2A476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C1C32-2451-CF8B-3E10-53FFC41FCAAD}"/>
              </a:ext>
            </a:extLst>
          </p:cNvPr>
          <p:cNvSpPr txBox="1"/>
          <p:nvPr userDrawn="1"/>
        </p:nvSpPr>
        <p:spPr>
          <a:xfrm>
            <a:off x="10739243" y="327932"/>
            <a:ext cx="43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12D7B-84B1-A3E0-A584-0BE28B5C72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1815"/>
            <a:ext cx="12192000" cy="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32482"/>
            <a:ext cx="6558280" cy="512921"/>
          </a:xfrm>
        </p:spPr>
        <p:txBody>
          <a:bodyPr anchor="b"/>
          <a:lstStyle>
            <a:lvl1pPr marL="0" indent="0" algn="l">
              <a:buNone/>
              <a:defRPr sz="18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8149"/>
            <a:ext cx="6558280" cy="1238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742C5-A148-F54F-A470-3696B18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7"/>
            <a:ext cx="105156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6654"/>
            <a:ext cx="105156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rgbClr val="081E7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4AA00"/>
        </a:buClr>
        <a:buFont typeface="Wingdings" pitchFamily="2" charset="2"/>
        <a:buChar char="§"/>
        <a:defRPr sz="21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600"/>
        </a:spcBef>
        <a:buClr>
          <a:srgbClr val="B09400"/>
        </a:buClr>
        <a:buFont typeface="Wingdings" pitchFamily="2" charset="2"/>
        <a:buChar char="§"/>
        <a:defRPr sz="18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68908"/>
        </a:buClr>
        <a:buFont typeface="Wingdings" pitchFamily="2" charset="2"/>
        <a:buChar char="§"/>
        <a:defRPr sz="1500" b="0" i="0" kern="1200">
          <a:solidFill>
            <a:schemeClr val="accent1">
              <a:lumMod val="50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ornell.Lewis@axientcorp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atasearch.globe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11A7EB0-C287-1D02-41A6-B1C8475B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45" y="1842655"/>
            <a:ext cx="6358173" cy="1842220"/>
          </a:xfrm>
        </p:spPr>
        <p:txBody>
          <a:bodyPr/>
          <a:lstStyle/>
          <a:p>
            <a:r>
              <a:rPr lang="en-US" sz="3200" dirty="0"/>
              <a:t>GLOBE Advanced Data Access Tool (ADAT)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7D5967-18E5-5D12-9903-562691810096}"/>
              </a:ext>
            </a:extLst>
          </p:cNvPr>
          <p:cNvSpPr txBox="1">
            <a:spLocks/>
          </p:cNvSpPr>
          <p:nvPr/>
        </p:nvSpPr>
        <p:spPr>
          <a:xfrm>
            <a:off x="1323134" y="4466770"/>
            <a:ext cx="4055891" cy="1269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>
                  <a:lumMod val="50000"/>
                </a:schemeClr>
              </a:buClr>
              <a:buSzPct val="103000"/>
              <a:buFont typeface="Wingdings" pitchFamily="2" charset="2"/>
              <a:buNone/>
              <a:defRPr sz="1800" b="0" i="0" kern="12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C4AA00"/>
              </a:buClr>
              <a:buFont typeface="Wingdings" pitchFamily="2" charset="2"/>
              <a:buNone/>
              <a:defRPr sz="1500" b="1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B09400"/>
              </a:buClr>
              <a:buFont typeface="Wingdings" pitchFamily="2" charset="2"/>
              <a:buNone/>
              <a:defRPr sz="1350" b="1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68908"/>
              </a:buClr>
              <a:buFont typeface="Wingdings" pitchFamily="2" charset="2"/>
              <a:buNone/>
              <a:defRPr sz="1200" b="1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68908"/>
              </a:buClr>
              <a:buFont typeface="Wingdings" pitchFamily="2" charset="2"/>
              <a:buNone/>
              <a:defRPr sz="1200" b="1" i="0" kern="1200">
                <a:solidFill>
                  <a:schemeClr val="accent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May 03, </a:t>
            </a:r>
            <a:r>
              <a:rPr lang="en-US" dirty="0"/>
              <a:t>2024</a:t>
            </a:r>
          </a:p>
          <a:p>
            <a:r>
              <a:rPr lang="en-US" dirty="0"/>
              <a:t>Cornell Lewis</a:t>
            </a:r>
          </a:p>
          <a:p>
            <a:r>
              <a:rPr lang="en-US" dirty="0"/>
              <a:t>Axient Corporation</a:t>
            </a:r>
          </a:p>
        </p:txBody>
      </p:sp>
    </p:spTree>
    <p:extLst>
      <p:ext uri="{BB962C8B-B14F-4D97-AF65-F5344CB8AC3E}">
        <p14:creationId xmlns:p14="http://schemas.microsoft.com/office/powerpoint/2010/main" val="243900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1828800" y="381000"/>
            <a:ext cx="8534400" cy="985838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 Assignment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1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76130" y="1635540"/>
            <a:ext cx="8951913" cy="3045791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Obtain the measurement data for Clouds in your country between January 1, 2024 and today.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How much measurements data is there (approximately)? 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is the </a:t>
            </a:r>
            <a:r>
              <a:rPr lang="en-US" sz="2800" b="1" dirty="0"/>
              <a:t>Sky Conditions : Cloud Cover </a:t>
            </a:r>
            <a:r>
              <a:rPr lang="en-US" sz="2800" dirty="0"/>
              <a:t>of the first school in the Excel spreadsheet.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Share your Data Filter with someone.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7A365-EE65-5544-0A32-54A1BA2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185"/>
            <a:ext cx="10515600" cy="938587"/>
          </a:xfrm>
        </p:spPr>
        <p:txBody>
          <a:bodyPr/>
          <a:lstStyle/>
          <a:p>
            <a:r>
              <a:rPr lang="en-US" dirty="0"/>
              <a:t>Try This….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3FA4-0DA4-66AB-A2E7-750434F9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68" y="767179"/>
            <a:ext cx="10515600" cy="938587"/>
          </a:xfrm>
        </p:spPr>
        <p:txBody>
          <a:bodyPr/>
          <a:lstStyle/>
          <a:p>
            <a:r>
              <a:rPr lang="en-US" sz="2800" dirty="0"/>
              <a:t>ADAT Tutorials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962B3-F79D-3A3E-3706-BC5B60FB86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533090-6CDD-3FBB-856D-2599380F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68" y="2174530"/>
            <a:ext cx="5022995" cy="1965652"/>
          </a:xfrm>
        </p:spPr>
        <p:txBody>
          <a:bodyPr/>
          <a:lstStyle/>
          <a:p>
            <a:r>
              <a:rPr lang="en-US" dirty="0"/>
              <a:t>For additional training, visit the Tutorial Center to access the ADAT Tutorials</a:t>
            </a:r>
          </a:p>
          <a:p>
            <a:r>
              <a:rPr lang="en-US" dirty="0"/>
              <a:t>Training &gt; Tutorial Center</a:t>
            </a:r>
          </a:p>
        </p:txBody>
      </p:sp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5CC7870-7080-F3AD-7575-0311B834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67" y="1064473"/>
            <a:ext cx="4295611" cy="47290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27F77B-E330-787E-7EE9-65B0F14BBF3B}"/>
              </a:ext>
            </a:extLst>
          </p:cNvPr>
          <p:cNvSpPr/>
          <p:nvPr/>
        </p:nvSpPr>
        <p:spPr>
          <a:xfrm>
            <a:off x="5993067" y="4286865"/>
            <a:ext cx="1243477" cy="150666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A9F8-C3F2-0C9F-5372-F96A6F38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3941"/>
            <a:ext cx="12192000" cy="938587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091-44A9-7D74-A8B9-6774C5D942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0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939-BA51-0441-A274-F31D335C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76" y="2973065"/>
            <a:ext cx="4924798" cy="759469"/>
          </a:xfrm>
        </p:spPr>
        <p:txBody>
          <a:bodyPr/>
          <a:lstStyle/>
          <a:p>
            <a:pPr algn="l"/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hlinkClick r:id="rId2"/>
              </a:rPr>
              <a:t>Cornell.Lewis@axientcorp.com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E11638-E916-5C72-7157-BEA4BE05ED54}"/>
              </a:ext>
            </a:extLst>
          </p:cNvPr>
          <p:cNvSpPr txBox="1">
            <a:spLocks/>
          </p:cNvSpPr>
          <p:nvPr/>
        </p:nvSpPr>
        <p:spPr>
          <a:xfrm>
            <a:off x="1522767" y="1700360"/>
            <a:ext cx="5263403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0" i="0" kern="1200">
                <a:solidFill>
                  <a:srgbClr val="081E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10000"/>
              </a:lnSpc>
              <a:buClr>
                <a:srgbClr val="BF8D2E"/>
              </a:buClr>
            </a:pPr>
            <a:r>
              <a:rPr lang="en-US" sz="3200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690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1125655"/>
            <a:ext cx="10811734" cy="938587"/>
          </a:xfrm>
        </p:spPr>
        <p:txBody>
          <a:bodyPr/>
          <a:lstStyle/>
          <a:p>
            <a:r>
              <a:rPr lang="en-US" dirty="0"/>
              <a:t>Retrieving Data</a:t>
            </a:r>
            <a:br>
              <a:rPr lang="en-US" dirty="0"/>
            </a:br>
            <a:r>
              <a:rPr lang="en-US" dirty="0"/>
              <a:t>Using the Advanced Data Access Tool (ADAT)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5382"/>
            <a:ext cx="10515600" cy="387647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Helvetica Neue" panose="02000503000000020004"/>
              </a:rPr>
              <a:t>Tool allows you to download GLOBE data from multiple protocols, schools, regions or dates without using the map</a:t>
            </a:r>
          </a:p>
          <a:p>
            <a:pPr lvl="1"/>
            <a:r>
              <a:rPr lang="en-US" sz="1800" dirty="0">
                <a:latin typeface="Helvetica Neue" panose="02000503000000020004"/>
              </a:rPr>
              <a:t>Used for downloading large quantities of data – multiple protocols and multiple sites</a:t>
            </a:r>
          </a:p>
          <a:p>
            <a:r>
              <a:rPr lang="en-US" sz="1800" dirty="0">
                <a:latin typeface="Helvetica Neue" panose="02000503000000020004"/>
              </a:rPr>
              <a:t>Select GLOBE Data -&gt; Retrieve GLOBE Data or </a:t>
            </a:r>
            <a:r>
              <a:rPr lang="en-US" sz="1800" dirty="0">
                <a:latin typeface="Helvetica Neue" panose="02000503000000020004"/>
                <a:hlinkClick r:id="rId2"/>
              </a:rPr>
              <a:t>http://datasearch.globe.gov/</a:t>
            </a:r>
            <a:endParaRPr lang="en-US" sz="1800" dirty="0">
              <a:latin typeface="Helvetica Neue" panose="02000503000000020004"/>
            </a:endParaRPr>
          </a:p>
          <a:p>
            <a:endParaRPr lang="en-US" sz="1800" dirty="0">
              <a:latin typeface="Helvetica Neue" panose="02000503000000020004"/>
            </a:endParaRPr>
          </a:p>
          <a:p>
            <a:r>
              <a:rPr lang="en-US" sz="1800" dirty="0">
                <a:latin typeface="Helvetica Neue" panose="02000503000000020004"/>
              </a:rPr>
              <a:t>Three Steps –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Helvetica Neue" panose="02000503000000020004"/>
              </a:rPr>
              <a:t>Select the Protocols you’re interested 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Helvetica Neue" panose="02000503000000020004"/>
              </a:rPr>
              <a:t>Select Filters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Helvetica Neue" panose="02000503000000020004"/>
              </a:rPr>
              <a:t>Date Range, Country, School or Teacher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Helvetica Neue" panose="02000503000000020004"/>
              </a:rPr>
              <a:t>Select “Download Measurement Data” (may take a little while!)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98" y="863600"/>
            <a:ext cx="10515600" cy="938587"/>
          </a:xfrm>
        </p:spPr>
        <p:txBody>
          <a:bodyPr/>
          <a:lstStyle/>
          <a:p>
            <a:r>
              <a:rPr lang="en-US" sz="3200" dirty="0"/>
              <a:t>Select your protocols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250" y="2054371"/>
            <a:ext cx="7541718" cy="40350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34250" y="3268779"/>
            <a:ext cx="1241571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127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10137" y="1802187"/>
            <a:ext cx="2969702" cy="113006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Select Protocols</a:t>
            </a:r>
          </a:p>
          <a:p>
            <a:r>
              <a:rPr lang="en-US" sz="1600" i="1" dirty="0"/>
              <a:t>Up to 5 protocols can be selected</a:t>
            </a:r>
          </a:p>
        </p:txBody>
      </p:sp>
    </p:spTree>
    <p:extLst>
      <p:ext uri="{BB962C8B-B14F-4D97-AF65-F5344CB8AC3E}">
        <p14:creationId xmlns:p14="http://schemas.microsoft.com/office/powerpoint/2010/main" val="390382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64" y="754128"/>
            <a:ext cx="10515600" cy="938587"/>
          </a:xfrm>
        </p:spPr>
        <p:txBody>
          <a:bodyPr/>
          <a:lstStyle/>
          <a:p>
            <a:r>
              <a:rPr lang="en-US" sz="3200" dirty="0"/>
              <a:t>Select the date range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088" y="1832623"/>
            <a:ext cx="7749823" cy="41463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1749" y="3785800"/>
            <a:ext cx="1241571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254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809" y="2124367"/>
            <a:ext cx="2969702" cy="929027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Select Date Range</a:t>
            </a:r>
          </a:p>
          <a:p>
            <a:r>
              <a:rPr lang="en-US" sz="1600" i="1" dirty="0"/>
              <a:t>Use sliders or enter a date range</a:t>
            </a:r>
          </a:p>
        </p:txBody>
      </p:sp>
    </p:spTree>
    <p:extLst>
      <p:ext uri="{BB962C8B-B14F-4D97-AF65-F5344CB8AC3E}">
        <p14:creationId xmlns:p14="http://schemas.microsoft.com/office/powerpoint/2010/main" val="77455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21" y="776321"/>
            <a:ext cx="10515600" cy="938587"/>
          </a:xfrm>
        </p:spPr>
        <p:txBody>
          <a:bodyPr/>
          <a:lstStyle/>
          <a:p>
            <a:r>
              <a:rPr lang="en-US" sz="3200" dirty="0"/>
              <a:t>Add other filters if needed then “Apply Filter”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754" y="1888405"/>
            <a:ext cx="7635046" cy="40852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13754" y="2325031"/>
            <a:ext cx="1241571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127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7507" y="3197921"/>
            <a:ext cx="3188836" cy="1247809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Apply Filters</a:t>
            </a:r>
          </a:p>
          <a:p>
            <a:r>
              <a:rPr lang="en-US" sz="1600" i="1" dirty="0"/>
              <a:t>Select any additional filtering, then click “Apply Filter” to see how much data is available for download</a:t>
            </a:r>
          </a:p>
        </p:txBody>
      </p:sp>
      <p:sp>
        <p:nvSpPr>
          <p:cNvPr id="10" name="Oval 9"/>
          <p:cNvSpPr/>
          <p:nvPr/>
        </p:nvSpPr>
        <p:spPr>
          <a:xfrm>
            <a:off x="1828148" y="4059138"/>
            <a:ext cx="1888543" cy="2139193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127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67" y="695383"/>
            <a:ext cx="10515600" cy="938587"/>
          </a:xfrm>
        </p:spPr>
        <p:txBody>
          <a:bodyPr/>
          <a:lstStyle/>
          <a:p>
            <a:r>
              <a:rPr lang="en-US" sz="3200" dirty="0"/>
              <a:t>Download the Measurement Data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575" y="1902323"/>
            <a:ext cx="5744976" cy="3321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002" y="3127882"/>
            <a:ext cx="4703025" cy="25815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552013" y="2459339"/>
            <a:ext cx="1937994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254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78664" y="3604883"/>
            <a:ext cx="3188836" cy="981272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Download Data</a:t>
            </a:r>
          </a:p>
          <a:p>
            <a:r>
              <a:rPr lang="en-US" sz="1600" i="1" dirty="0"/>
              <a:t>Select Obtain Measurement data and download the data</a:t>
            </a:r>
          </a:p>
        </p:txBody>
      </p:sp>
    </p:spTree>
    <p:extLst>
      <p:ext uri="{BB962C8B-B14F-4D97-AF65-F5344CB8AC3E}">
        <p14:creationId xmlns:p14="http://schemas.microsoft.com/office/powerpoint/2010/main" val="61598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C23123-0E57-5D05-1920-E5B4EAD39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190" y="1756349"/>
            <a:ext cx="7882146" cy="42983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67" y="695383"/>
            <a:ext cx="10515600" cy="938587"/>
          </a:xfrm>
        </p:spPr>
        <p:txBody>
          <a:bodyPr/>
          <a:lstStyle/>
          <a:p>
            <a:r>
              <a:rPr lang="en-US" sz="3200" dirty="0"/>
              <a:t>Save Your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23749" y="2086985"/>
            <a:ext cx="689489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254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79549" y="1431510"/>
            <a:ext cx="3188836" cy="981272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Save Your Filters</a:t>
            </a:r>
          </a:p>
          <a:p>
            <a:r>
              <a:rPr lang="en-US" sz="1600" i="1" dirty="0"/>
              <a:t>Store your filter sets to retrieve or share with others.</a:t>
            </a:r>
          </a:p>
        </p:txBody>
      </p:sp>
    </p:spTree>
    <p:extLst>
      <p:ext uri="{BB962C8B-B14F-4D97-AF65-F5344CB8AC3E}">
        <p14:creationId xmlns:p14="http://schemas.microsoft.com/office/powerpoint/2010/main" val="206560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2C2DC7-F468-2BFA-CAAC-FAE90E7AF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586" y="1744709"/>
            <a:ext cx="8162516" cy="44512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67" y="695383"/>
            <a:ext cx="10515600" cy="938587"/>
          </a:xfrm>
        </p:spPr>
        <p:txBody>
          <a:bodyPr/>
          <a:lstStyle/>
          <a:p>
            <a:r>
              <a:rPr lang="en-US" sz="3200" dirty="0"/>
              <a:t>Load Your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61624" y="2096817"/>
            <a:ext cx="689489" cy="46165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38100" dist="25400" dir="5400000" algn="ctr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82671" y="1499359"/>
            <a:ext cx="3188836" cy="1184848"/>
          </a:xfrm>
          <a:prstGeom prst="rect">
            <a:avLst/>
          </a:prstGeom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Load Your Filters</a:t>
            </a:r>
          </a:p>
          <a:p>
            <a:r>
              <a:rPr lang="en-US" sz="1600" i="1" dirty="0"/>
              <a:t>Select from a list of saved filters to load or copy the URL to share with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348383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A9F8-C3F2-0C9F-5372-F96A6F38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3941"/>
            <a:ext cx="12192000" cy="938587"/>
          </a:xfrm>
        </p:spPr>
        <p:txBody>
          <a:bodyPr/>
          <a:lstStyle/>
          <a:p>
            <a:pPr algn="ctr"/>
            <a:r>
              <a:rPr lang="en-US" sz="3600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091-44A9-7D74-A8B9-6774C5D942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9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tandard-Screen-PPT-FINAL-5-5-2022" id="{D68564F0-1072-5045-B4BB-E310EA47B7BC}" vid="{4975690C-A913-8744-9CA4-841DC047FEB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Standard-Screen-PPT-FINAL-5-5-2022" id="{D68564F0-1072-5045-B4BB-E310EA47B7BC}" vid="{E7F766BC-4C56-7742-AE21-810F8D5ADB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2-Standard-Screen-PPT-FINAL-5-5-2022 (2)</Template>
  <TotalTime>5426</TotalTime>
  <Words>329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Helvetica Neue Light</vt:lpstr>
      <vt:lpstr>Wingdings</vt:lpstr>
      <vt:lpstr>Office Theme</vt:lpstr>
      <vt:lpstr>Custom Design</vt:lpstr>
      <vt:lpstr>GLOBE Advanced Data Access Tool (ADAT) </vt:lpstr>
      <vt:lpstr>Retrieving Data Using the Advanced Data Access Tool (ADAT)</vt:lpstr>
      <vt:lpstr>Select your protocols</vt:lpstr>
      <vt:lpstr>Select the date range</vt:lpstr>
      <vt:lpstr>Add other filters if needed then “Apply Filter”</vt:lpstr>
      <vt:lpstr>Download the Measurement Data</vt:lpstr>
      <vt:lpstr>Save Your Filters</vt:lpstr>
      <vt:lpstr>Load Your Filters</vt:lpstr>
      <vt:lpstr>Demo</vt:lpstr>
      <vt:lpstr>Try This….</vt:lpstr>
      <vt:lpstr>ADAT Tutorials</vt:lpstr>
      <vt:lpstr>Questions?</vt:lpstr>
      <vt:lpstr>  Cornell.Lewis@axientcorp.com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Cornell Lewis</dc:creator>
  <cp:lastModifiedBy>Cornell Lewis</cp:lastModifiedBy>
  <cp:revision>182</cp:revision>
  <dcterms:created xsi:type="dcterms:W3CDTF">2022-07-22T18:31:01Z</dcterms:created>
  <dcterms:modified xsi:type="dcterms:W3CDTF">2024-05-02T21:19:12Z</dcterms:modified>
</cp:coreProperties>
</file>