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9144000"/>
  <p:notesSz cx="6858000" cy="9144000"/>
  <p:embeddedFontLst>
    <p:embeddedFont>
      <p:font typeface="Helvetica Neue"/>
      <p:regular r:id="rId15"/>
      <p:bold r:id="rId16"/>
      <p:italic r:id="rId17"/>
      <p:boldItalic r:id="rId18"/>
    </p:embeddedFont>
    <p:embeddedFont>
      <p:font typeface="Helvetica Neue Ligh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gF8OEhGqfnKvdp9h7WXzdrhebX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Light-bold.fntdata"/><Relationship Id="rId11" Type="http://schemas.openxmlformats.org/officeDocument/2006/relationships/slide" Target="slides/slide6.xml"/><Relationship Id="rId22" Type="http://schemas.openxmlformats.org/officeDocument/2006/relationships/font" Target="fonts/HelveticaNeueLight-bold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Ligh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HelveticaNeue-regular.fntdata"/><Relationship Id="rId14" Type="http://schemas.openxmlformats.org/officeDocument/2006/relationships/slide" Target="slides/slide9.xml"/><Relationship Id="rId17" Type="http://schemas.openxmlformats.org/officeDocument/2006/relationships/font" Target="fonts/HelveticaNeue-italic.fntdata"/><Relationship Id="rId16" Type="http://schemas.openxmlformats.org/officeDocument/2006/relationships/font" Target="fonts/HelveticaNeue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Light-regular.fntdata"/><Relationship Id="rId6" Type="http://schemas.openxmlformats.org/officeDocument/2006/relationships/slide" Target="slides/slide1.xml"/><Relationship Id="rId18" Type="http://schemas.openxmlformats.org/officeDocument/2006/relationships/font" Target="fonts/HelveticaNeue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Still produce products in multiple languages with the assistance of the RCOs, such as the GLOBE Strategic Plan.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Publish infographics from the annual survey in more useable formats for you.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All available on the website.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2" name="Google Shape;21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9" name="Google Shape;22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-Intro-page">
  <p:cSld name="1-Intro-pag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421680" y="1967916"/>
            <a:ext cx="40558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421680" y="2985237"/>
            <a:ext cx="40558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None/>
              <a:defRPr b="0" sz="18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pic>
        <p:nvPicPr>
          <p:cNvPr descr="A group of people standing in front of a crowd&#10;&#10;Description automatically generated" id="18" name="Google Shape;18;p11"/>
          <p:cNvPicPr preferRelativeResize="0"/>
          <p:nvPr/>
        </p:nvPicPr>
        <p:blipFill rotWithShape="1">
          <a:blip r:embed="rId2">
            <a:alphaModFix/>
          </a:blip>
          <a:srcRect b="15429" l="32043" r="30544" t="14394"/>
          <a:stretch/>
        </p:blipFill>
        <p:spPr>
          <a:xfrm>
            <a:off x="4832887" y="1011555"/>
            <a:ext cx="4311114" cy="5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ransport, aircraft, balloon, blue&#10;&#10;Description automatically generated" id="21" name="Google Shape;2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0859" y="406401"/>
            <a:ext cx="4203941" cy="4192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4500"/>
              <a:buFont typeface="Helvetica Neue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573883" y="1466532"/>
            <a:ext cx="78867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629842" y="220297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629842" y="3190240"/>
            <a:ext cx="3868340" cy="259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3" type="body"/>
          </p:nvPr>
        </p:nvSpPr>
        <p:spPr>
          <a:xfrm>
            <a:off x="4626768" y="2208688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8" name="Google Shape;78;p21"/>
          <p:cNvSpPr txBox="1"/>
          <p:nvPr>
            <p:ph idx="4" type="body"/>
          </p:nvPr>
        </p:nvSpPr>
        <p:spPr>
          <a:xfrm>
            <a:off x="4629150" y="3190240"/>
            <a:ext cx="3887391" cy="259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>
            <a:off x="627459" y="158115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400"/>
              <a:buFont typeface="Helvetica Neu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>
            <a:off x="3800475" y="1581151"/>
            <a:ext cx="4629150" cy="4287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5572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472"/>
              <a:buChar char="▪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Char char="▪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Char char="▪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Char char="▪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5" name="Google Shape;85;p22"/>
          <p:cNvSpPr txBox="1"/>
          <p:nvPr>
            <p:ph idx="2" type="body"/>
          </p:nvPr>
        </p:nvSpPr>
        <p:spPr>
          <a:xfrm>
            <a:off x="629841" y="3429000"/>
            <a:ext cx="2949178" cy="2439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36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86" name="Google Shape;86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type="title"/>
          </p:nvPr>
        </p:nvSpPr>
        <p:spPr>
          <a:xfrm>
            <a:off x="627459" y="140208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400"/>
              <a:buFont typeface="Helvetica Neu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/>
          <p:nvPr>
            <p:ph idx="2" type="pic"/>
          </p:nvPr>
        </p:nvSpPr>
        <p:spPr>
          <a:xfrm>
            <a:off x="3800475" y="1414146"/>
            <a:ext cx="4629150" cy="445484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629841" y="3129280"/>
            <a:ext cx="2949178" cy="2739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236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3" name="Google Shape;93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type="title"/>
          </p:nvPr>
        </p:nvSpPr>
        <p:spPr>
          <a:xfrm>
            <a:off x="628650" y="1649192"/>
            <a:ext cx="7886700" cy="938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" type="body"/>
          </p:nvPr>
        </p:nvSpPr>
        <p:spPr>
          <a:xfrm rot="5400000">
            <a:off x="2911313" y="463987"/>
            <a:ext cx="3321375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type="title"/>
          </p:nvPr>
        </p:nvSpPr>
        <p:spPr>
          <a:xfrm rot="5400000">
            <a:off x="5317173" y="2787968"/>
            <a:ext cx="4481830" cy="19716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5"/>
          <p:cNvSpPr txBox="1"/>
          <p:nvPr>
            <p:ph idx="1" type="body"/>
          </p:nvPr>
        </p:nvSpPr>
        <p:spPr>
          <a:xfrm rot="5400000">
            <a:off x="1344295" y="797561"/>
            <a:ext cx="4369435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7" name="Google Shape;117;p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9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9" name="Google Shape;129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/>
          <p:nvPr>
            <p:ph type="title"/>
          </p:nvPr>
        </p:nvSpPr>
        <p:spPr>
          <a:xfrm>
            <a:off x="621030" y="1405352"/>
            <a:ext cx="7886700" cy="938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" type="body"/>
          </p:nvPr>
        </p:nvSpPr>
        <p:spPr>
          <a:xfrm>
            <a:off x="621030" y="2502809"/>
            <a:ext cx="7886700" cy="3321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5" name="Google Shape;2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2" name="Google Shape;142;p31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31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4" name="Google Shape;144;p31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60" name="Google Shape;160;p3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1" name="Google Shape;161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3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8" name="Google Shape;168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7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-Map-GLOBE-country-regions">
  <p:cSld name="7-Map-GLOBE-country-regio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map&#10;&#10;Description automatically generated" id="28" name="Google Shape;28;p13"/>
          <p:cNvPicPr preferRelativeResize="0"/>
          <p:nvPr/>
        </p:nvPicPr>
        <p:blipFill rotWithShape="1">
          <a:blip r:embed="rId2">
            <a:alphaModFix/>
          </a:blip>
          <a:srcRect b="0" l="9025" r="10574" t="0"/>
          <a:stretch/>
        </p:blipFill>
        <p:spPr>
          <a:xfrm>
            <a:off x="0" y="927335"/>
            <a:ext cx="9144000" cy="5452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Final-slide-contact-info">
  <p:cSld name="8-Final-slide-contact-info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a photo in front of a crowd&#10;&#10;Description automatically generated" id="32" name="Google Shape;32;p14"/>
          <p:cNvPicPr preferRelativeResize="0"/>
          <p:nvPr/>
        </p:nvPicPr>
        <p:blipFill rotWithShape="1">
          <a:blip r:embed="rId2">
            <a:alphaModFix/>
          </a:blip>
          <a:srcRect b="0" l="14122" r="25426" t="412"/>
          <a:stretch/>
        </p:blipFill>
        <p:spPr>
          <a:xfrm>
            <a:off x="3452792" y="949708"/>
            <a:ext cx="5691208" cy="542925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4"/>
          <p:cNvSpPr txBox="1"/>
          <p:nvPr>
            <p:ph type="title"/>
          </p:nvPr>
        </p:nvSpPr>
        <p:spPr>
          <a:xfrm>
            <a:off x="276524" y="1632982"/>
            <a:ext cx="2931158" cy="6366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500"/>
              <a:buFont typeface="Helvetica Neue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" type="body"/>
          </p:nvPr>
        </p:nvSpPr>
        <p:spPr>
          <a:xfrm>
            <a:off x="276524" y="2469342"/>
            <a:ext cx="2931158" cy="22940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45"/>
              <a:buFont typeface="Helvetica Neue"/>
              <a:buNone/>
              <a:defRPr b="0" sz="15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Font typeface="Helvetica Neue Light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Helvetica Neue Light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Helvetica Neue Light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Font typeface="Helvetica Neue Light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14"/>
          <p:cNvSpPr txBox="1"/>
          <p:nvPr/>
        </p:nvSpPr>
        <p:spPr>
          <a:xfrm>
            <a:off x="332404" y="5927149"/>
            <a:ext cx="2860039" cy="25581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900"/>
              <a:buFont typeface="Helvetica Neue Light"/>
              <a:buNone/>
            </a:pPr>
            <a:r>
              <a:rPr b="0" i="0" lang="en-US" sz="900">
                <a:solidFill>
                  <a:srgbClr val="081E7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more information visit www.globe.gov</a:t>
            </a:r>
            <a:endParaRPr/>
          </a:p>
        </p:txBody>
      </p:sp>
      <p:pic>
        <p:nvPicPr>
          <p:cNvPr id="39" name="Google Shape;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Bullet-list-content">
  <p:cSld name="3-Bullet-list-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476142" y="1751821"/>
            <a:ext cx="4004418" cy="3754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4663440" y="1751821"/>
            <a:ext cx="4004419" cy="3754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2163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5"/>
          <p:cNvSpPr/>
          <p:nvPr/>
        </p:nvSpPr>
        <p:spPr>
          <a:xfrm>
            <a:off x="2854960" y="6464753"/>
            <a:ext cx="3434080" cy="30083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45" name="Google Shape;4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Section-header">
  <p:cSld name="4-Section-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/>
          <p:nvPr>
            <p:ph type="title"/>
          </p:nvPr>
        </p:nvSpPr>
        <p:spPr>
          <a:xfrm>
            <a:off x="506730" y="1601586"/>
            <a:ext cx="8172450" cy="725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" name="Google Shape;5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-Bullet-List-and-Chart-Image-Video">
  <p:cSld name="5-Bullet-List-and-Chart-Image-Video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idx="1" type="body"/>
          </p:nvPr>
        </p:nvSpPr>
        <p:spPr>
          <a:xfrm>
            <a:off x="439420" y="1493521"/>
            <a:ext cx="2679699" cy="3169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2" type="body"/>
          </p:nvPr>
        </p:nvSpPr>
        <p:spPr>
          <a:xfrm>
            <a:off x="3332480" y="1493521"/>
            <a:ext cx="5458229" cy="4246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100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7" name="Google Shape;5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Bullet-list-content">
  <p:cSld name="6-Bullet-list-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/>
          <p:nvPr>
            <p:ph idx="1" type="body"/>
          </p:nvPr>
        </p:nvSpPr>
        <p:spPr>
          <a:xfrm>
            <a:off x="476142" y="1772141"/>
            <a:ext cx="4004418" cy="4008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2" type="body"/>
          </p:nvPr>
        </p:nvSpPr>
        <p:spPr>
          <a:xfrm>
            <a:off x="4663443" y="1772141"/>
            <a:ext cx="4004416" cy="4008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6329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2" name="Google Shape;62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1854"/>
            <a:ext cx="9144000" cy="104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64487"/>
            <a:ext cx="9144000" cy="6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 txBox="1"/>
          <p:nvPr>
            <p:ph idx="1" type="subTitle"/>
          </p:nvPr>
        </p:nvSpPr>
        <p:spPr>
          <a:xfrm>
            <a:off x="323850" y="3332480"/>
            <a:ext cx="4918710" cy="5129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54"/>
              <a:buNone/>
              <a:defRPr b="0" sz="18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6" name="Google Shape;66;p19"/>
          <p:cNvSpPr txBox="1"/>
          <p:nvPr>
            <p:ph type="title"/>
          </p:nvPr>
        </p:nvSpPr>
        <p:spPr>
          <a:xfrm>
            <a:off x="323850" y="1888144"/>
            <a:ext cx="4918710" cy="12384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628650" y="1649192"/>
            <a:ext cx="7886700" cy="938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  <a:defRPr b="0" i="0" sz="2700" u="none" cap="none" strike="noStrike">
                <a:solidFill>
                  <a:srgbClr val="081E7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628650" y="2746649"/>
            <a:ext cx="7886700" cy="3321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9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1F3864"/>
              </a:buClr>
              <a:buSzPts val="2163"/>
              <a:buFont typeface="Noto Sans Symbols"/>
              <a:buChar char="▪"/>
              <a:defRPr b="0" i="0" sz="2100" u="none" cap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4AA00"/>
              </a:buClr>
              <a:buSzPts val="2100"/>
              <a:buFont typeface="Noto Sans Symbols"/>
              <a:buChar char="▪"/>
              <a:defRPr b="0" i="0" sz="2100" u="none" cap="none" strike="noStrik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09400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68908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68908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7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0" name="Google Shape;110;p2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observer.globe.gov/do-globe-observer/challenges/globe1m" TargetMode="External"/><Relationship Id="rId4" Type="http://schemas.openxmlformats.org/officeDocument/2006/relationships/hyperlink" Target="https://globe.gov/web/trainers" TargetMode="External"/><Relationship Id="rId5" Type="http://schemas.openxmlformats.org/officeDocument/2006/relationships/hyperlink" Target="https://www.globe.gov/about/globe-implementation-offic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hyperlink" Target="https://www.globe.gov/web/unep/overview/news-and-events" TargetMode="External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globe.gov/about/strategic-plan/2018-2023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hyperlink" Target="https://www.globe.gov/web/unep/overview/news-and-events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globe.gov/news-events/meetings_symposia/annual-meetings/2023-globe-annual-meeting-colorado-usa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>
            <p:ph type="title"/>
          </p:nvPr>
        </p:nvSpPr>
        <p:spPr>
          <a:xfrm>
            <a:off x="421680" y="1967915"/>
            <a:ext cx="4150320" cy="15972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</a:pPr>
            <a:r>
              <a:rPr lang="en-US"/>
              <a:t>Asia and Pacific </a:t>
            </a:r>
            <a:br>
              <a:rPr lang="en-US"/>
            </a:br>
            <a:r>
              <a:rPr lang="en-US"/>
              <a:t>Region Meeting</a:t>
            </a:r>
            <a:br>
              <a:rPr lang="en-US"/>
            </a:br>
            <a:r>
              <a:rPr lang="en-US"/>
              <a:t>March 10-13</a:t>
            </a:r>
            <a:br>
              <a:rPr lang="en-US"/>
            </a:br>
            <a:r>
              <a:rPr lang="en-US"/>
              <a:t>Hanoi, Vietnam</a:t>
            </a:r>
            <a:endParaRPr/>
          </a:p>
        </p:txBody>
      </p:sp>
      <p:sp>
        <p:nvSpPr>
          <p:cNvPr id="188" name="Google Shape;188;p1"/>
          <p:cNvSpPr txBox="1"/>
          <p:nvPr>
            <p:ph idx="1" type="body"/>
          </p:nvPr>
        </p:nvSpPr>
        <p:spPr>
          <a:xfrm>
            <a:off x="516109" y="3804426"/>
            <a:ext cx="40558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54"/>
              <a:buNone/>
            </a:pPr>
            <a:r>
              <a:rPr lang="en-US"/>
              <a:t>GLOBE Implementation Office Update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"/>
          <p:cNvSpPr txBox="1"/>
          <p:nvPr>
            <p:ph type="title"/>
          </p:nvPr>
        </p:nvSpPr>
        <p:spPr>
          <a:xfrm>
            <a:off x="621030" y="1228372"/>
            <a:ext cx="7886700" cy="7316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</a:pPr>
            <a:r>
              <a:rPr lang="en-US"/>
              <a:t>Welcome Back to in-person meetings </a:t>
            </a:r>
            <a:endParaRPr/>
          </a:p>
        </p:txBody>
      </p:sp>
      <p:sp>
        <p:nvSpPr>
          <p:cNvPr id="194" name="Google Shape;194;p2"/>
          <p:cNvSpPr txBox="1"/>
          <p:nvPr>
            <p:ph idx="1" type="body"/>
          </p:nvPr>
        </p:nvSpPr>
        <p:spPr>
          <a:xfrm>
            <a:off x="252248" y="2328149"/>
            <a:ext cx="8255482" cy="37644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161148" lvl="0" marL="1714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ct val="103000"/>
              <a:buChar char="▪"/>
            </a:pPr>
            <a:r>
              <a:rPr lang="en-US"/>
              <a:t>Welcome to the 10 Country Coordinators and Assistant Country Coordinators from 11 countries attending the meeting</a:t>
            </a:r>
            <a:endParaRPr/>
          </a:p>
          <a:p>
            <a:pPr indent="-161148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ct val="103000"/>
              <a:buChar char="▪"/>
            </a:pPr>
            <a:r>
              <a:rPr lang="en-US"/>
              <a:t>Update from GLOBE Implementation Office (GIO) and the Data Information Systems (DIS)</a:t>
            </a:r>
            <a:endParaRPr/>
          </a:p>
          <a:p>
            <a:pPr indent="-161148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ct val="103000"/>
              <a:buChar char="▪"/>
            </a:pPr>
            <a:r>
              <a:rPr lang="en-US"/>
              <a:t>Update from you about the development of GLOBE in your countries</a:t>
            </a:r>
            <a:endParaRPr/>
          </a:p>
          <a:p>
            <a:pPr indent="-161148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ct val="103000"/>
              <a:buChar char="▪"/>
            </a:pPr>
            <a:r>
              <a:rPr lang="en-US"/>
              <a:t>Update from the Regional Coordination Office (RCO)</a:t>
            </a:r>
            <a:endParaRPr/>
          </a:p>
          <a:p>
            <a:pPr indent="-34099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ct val="103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"/>
          <p:cNvSpPr txBox="1"/>
          <p:nvPr>
            <p:ph type="title"/>
          </p:nvPr>
        </p:nvSpPr>
        <p:spPr>
          <a:xfrm>
            <a:off x="621030" y="815417"/>
            <a:ext cx="7886700" cy="7316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</a:pPr>
            <a:r>
              <a:rPr lang="en-US"/>
              <a:t>Highlights from 2022 </a:t>
            </a:r>
            <a:endParaRPr/>
          </a:p>
        </p:txBody>
      </p:sp>
      <p:sp>
        <p:nvSpPr>
          <p:cNvPr id="200" name="Google Shape;200;p3"/>
          <p:cNvSpPr txBox="1"/>
          <p:nvPr>
            <p:ph idx="1" type="body"/>
          </p:nvPr>
        </p:nvSpPr>
        <p:spPr>
          <a:xfrm>
            <a:off x="486698" y="1547091"/>
            <a:ext cx="8480322" cy="4794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Engagement accelerates as travel restrictions fade and movement increases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Science data continue to increase, pushing the count to almost 240 million measurements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Work continues on protocol deactivation and proposal process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Over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1 million satellite matches </a:t>
            </a:r>
            <a:r>
              <a:rPr lang="en-US"/>
              <a:t>for the GLOBE Observer Cloud matches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 u="sng">
                <a:solidFill>
                  <a:schemeClr val="hlink"/>
                </a:solidFill>
                <a:hlinkClick r:id="rId4"/>
              </a:rPr>
              <a:t>Trainer certification process </a:t>
            </a:r>
            <a:r>
              <a:rPr lang="en-US"/>
              <a:t>launched and online processing continues to be refined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Capacity Building Project launched with RCOs around data literacy activities (workshop here after meeting concludes)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 u="sng">
                <a:solidFill>
                  <a:schemeClr val="hlink"/>
                </a:solidFill>
                <a:hlinkClick r:id="rId5"/>
              </a:rPr>
              <a:t>New staff hired at GIO</a:t>
            </a:r>
            <a:endParaRPr/>
          </a:p>
          <a:p>
            <a:pPr indent="-34099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  <a:p>
            <a:pPr indent="-34099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  <a:p>
            <a:pPr indent="-34099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"/>
          <p:cNvSpPr txBox="1"/>
          <p:nvPr/>
        </p:nvSpPr>
        <p:spPr>
          <a:xfrm>
            <a:off x="413609" y="1104523"/>
            <a:ext cx="8600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GLOBE-UN Science Summit 2022</a:t>
            </a:r>
            <a:endParaRPr/>
          </a:p>
        </p:txBody>
      </p:sp>
      <p:pic>
        <p:nvPicPr>
          <p:cNvPr id="207" name="Google Shape;20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8032" y="1627743"/>
            <a:ext cx="7807936" cy="375526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 txBox="1"/>
          <p:nvPr/>
        </p:nvSpPr>
        <p:spPr>
          <a:xfrm>
            <a:off x="191911" y="5383012"/>
            <a:ext cx="882249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September 15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GIO Director and one representative from each of the GLOBE six regions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on the alignment of their work with the SDGs at the 2022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 General Assembly Science Summit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 Two US partners acted as moderators for the panel.  Over 200 participants.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108481">
            <a:off x="453448" y="1287771"/>
            <a:ext cx="2023355" cy="255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6478" y="3716435"/>
            <a:ext cx="1936449" cy="246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55756" y="1032972"/>
            <a:ext cx="1965586" cy="253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17025" y="1062805"/>
            <a:ext cx="2025901" cy="257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398319" y="3637721"/>
            <a:ext cx="2052090" cy="262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48250" y="3650489"/>
            <a:ext cx="2052090" cy="261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"/>
          <p:cNvSpPr txBox="1"/>
          <p:nvPr>
            <p:ph type="title"/>
          </p:nvPr>
        </p:nvSpPr>
        <p:spPr>
          <a:xfrm>
            <a:off x="621030" y="815417"/>
            <a:ext cx="7886700" cy="7316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700"/>
              <a:buFont typeface="Helvetica Neue"/>
              <a:buNone/>
            </a:pPr>
            <a:r>
              <a:rPr lang="en-US"/>
              <a:t>Highlights for 2023 </a:t>
            </a:r>
            <a:endParaRPr/>
          </a:p>
        </p:txBody>
      </p:sp>
      <p:sp>
        <p:nvSpPr>
          <p:cNvPr id="225" name="Google Shape;225;p6"/>
          <p:cNvSpPr txBox="1"/>
          <p:nvPr>
            <p:ph idx="1" type="body"/>
          </p:nvPr>
        </p:nvSpPr>
        <p:spPr>
          <a:xfrm>
            <a:off x="357810" y="1749287"/>
            <a:ext cx="8609210" cy="4592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New learning activity submission process and repository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Increased outreach to the GISN and involvement with the group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Revisioning with the Working Groups the role of the groups over the next 10 years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Enhancements to and content refresh for the website (DIS and GIO)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All data entry forms in The GLOBE Program’s app, GLOBE Observer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Continuing field campaigns and expeditions in regions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Char char="▪"/>
            </a:pPr>
            <a:r>
              <a:rPr lang="en-US"/>
              <a:t>First in person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GLOBE Annual Meeting </a:t>
            </a:r>
            <a:r>
              <a:rPr lang="en-US"/>
              <a:t>since 2019.</a:t>
            </a:r>
            <a:endParaRPr/>
          </a:p>
          <a:p>
            <a:pPr indent="-171450" lvl="1" marL="51435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BF8D2E"/>
              </a:buClr>
              <a:buSzPts val="2100"/>
              <a:buChar char="▪"/>
            </a:pPr>
            <a:r>
              <a:rPr lang="en-US"/>
              <a:t>To be Held in Denver</a:t>
            </a:r>
            <a:endParaRPr/>
          </a:p>
          <a:p>
            <a:pPr indent="-171450" lvl="1" marL="51435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BF8D2E"/>
              </a:buClr>
              <a:buSzPts val="2100"/>
              <a:buChar char="▪"/>
            </a:pPr>
            <a:r>
              <a:rPr lang="en-US"/>
              <a:t>July 16-21</a:t>
            </a:r>
            <a:endParaRPr/>
          </a:p>
          <a:p>
            <a:pPr indent="-34099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  <a:p>
            <a:pPr indent="-34099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  <a:p>
            <a:pPr indent="-34099" lvl="0" marL="17145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  <a:p>
            <a:pPr indent="-34099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  <a:p>
            <a:pPr indent="-34099" lvl="0" marL="17145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BF8D2E"/>
              </a:buClr>
              <a:buSzPts val="216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"/>
          <p:cNvSpPr txBox="1"/>
          <p:nvPr/>
        </p:nvSpPr>
        <p:spPr>
          <a:xfrm>
            <a:off x="0" y="1108979"/>
            <a:ext cx="9144000" cy="5047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br>
              <a:rPr b="0" i="0" lang="en-US" sz="18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</a:t>
            </a:r>
            <a:br>
              <a:rPr b="0" i="0" lang="en-US" sz="24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</a:t>
            </a:r>
            <a:br>
              <a:rPr b="0" i="0" lang="en-US" sz="28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BIG</a:t>
            </a:r>
            <a:br>
              <a:rPr b="0" i="0" lang="en-US" sz="36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4400" u="none" strike="noStrik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b="0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"/>
          <p:cNvSpPr txBox="1"/>
          <p:nvPr>
            <p:ph type="title"/>
          </p:nvPr>
        </p:nvSpPr>
        <p:spPr>
          <a:xfrm>
            <a:off x="297545" y="1524000"/>
            <a:ext cx="2803007" cy="32056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500"/>
              <a:buFont typeface="Helvetica Neue"/>
              <a:buNone/>
            </a:pPr>
            <a:r>
              <a:rPr lang="en-US"/>
              <a:t>GLOBE Implementation Office</a:t>
            </a:r>
            <a:br>
              <a:rPr lang="en-US"/>
            </a:br>
            <a:br>
              <a:rPr lang="en-US"/>
            </a:br>
            <a:r>
              <a:rPr lang="en-US"/>
              <a:t>For assistance contact </a:t>
            </a:r>
            <a:br>
              <a:rPr lang="en-US"/>
            </a:br>
            <a:r>
              <a:rPr lang="en-US"/>
              <a:t>Community Support Team</a:t>
            </a:r>
            <a:br>
              <a:rPr lang="en-US"/>
            </a:br>
            <a:r>
              <a:rPr lang="en-US"/>
              <a:t>globehelp@ucar.edu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Regional Coordination Office</a:t>
            </a:r>
            <a:br>
              <a:rPr lang="en-US"/>
            </a:br>
            <a:br>
              <a:rPr lang="en-US"/>
            </a:br>
            <a:r>
              <a:rPr lang="en-US"/>
              <a:t>For assistance contact</a:t>
            </a:r>
            <a:br>
              <a:rPr lang="en-US"/>
            </a:br>
            <a:r>
              <a:rPr lang="en-US"/>
              <a:t>ap.region.globe@gmail.com</a:t>
            </a:r>
            <a:br>
              <a:rPr lang="en-US"/>
            </a:br>
            <a:r>
              <a:rPr lang="en-US"/>
              <a:t>iesindia@gmail.com</a:t>
            </a:r>
            <a:br>
              <a:rPr lang="en-US"/>
            </a:br>
            <a:endParaRPr>
              <a:solidFill>
                <a:srgbClr val="001D5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2023-03-10T08:10:14Z</dcterms:created>
  <dc:creator>Tony Murphy</dc:creator>
</cp:coreProperties>
</file>