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gz9pDq301h4HPqYJQQXuvo8fGy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enturyGothic-regular.fntdata"/><Relationship Id="rId25" Type="http://schemas.openxmlformats.org/officeDocument/2006/relationships/slide" Target="slides/slide21.xml"/><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enturyGothic-bold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c4ab7219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c4ab721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0" name="Google Shape;20;p2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31"/>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1"/>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76" name="Google Shape;76;p31"/>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7" name="Google Shape;77;p3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0" name="Shape 80"/>
        <p:cNvGrpSpPr/>
        <p:nvPr/>
      </p:nvGrpSpPr>
      <p:grpSpPr>
        <a:xfrm>
          <a:off x="0" y="0"/>
          <a:ext cx="0" cy="0"/>
          <a:chOff x="0" y="0"/>
          <a:chExt cx="0" cy="0"/>
        </a:xfrm>
      </p:grpSpPr>
      <p:sp>
        <p:nvSpPr>
          <p:cNvPr id="81" name="Google Shape;81;p32"/>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2"/>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sp>
      <p:sp>
        <p:nvSpPr>
          <p:cNvPr id="83" name="Google Shape;83;p32"/>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4" name="Google Shape;84;p3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7" name="Shape 87"/>
        <p:cNvGrpSpPr/>
        <p:nvPr/>
      </p:nvGrpSpPr>
      <p:grpSpPr>
        <a:xfrm>
          <a:off x="0" y="0"/>
          <a:ext cx="0" cy="0"/>
          <a:chOff x="0" y="0"/>
          <a:chExt cx="0" cy="0"/>
        </a:xfrm>
      </p:grpSpPr>
      <p:sp>
        <p:nvSpPr>
          <p:cNvPr id="88" name="Google Shape;88;p33"/>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3"/>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0" name="Google Shape;90;p33"/>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3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4" name="Google Shape;94;p33"/>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
        <p:nvSpPr>
          <p:cNvPr id="95" name="Google Shape;95;p33"/>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6" name="Shape 96"/>
        <p:cNvGrpSpPr/>
        <p:nvPr/>
      </p:nvGrpSpPr>
      <p:grpSpPr>
        <a:xfrm>
          <a:off x="0" y="0"/>
          <a:ext cx="0" cy="0"/>
          <a:chOff x="0" y="0"/>
          <a:chExt cx="0" cy="0"/>
        </a:xfrm>
      </p:grpSpPr>
      <p:sp>
        <p:nvSpPr>
          <p:cNvPr id="97" name="Google Shape;97;p34"/>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4"/>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99" name="Google Shape;99;p3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02" name="Shape 102"/>
        <p:cNvGrpSpPr/>
        <p:nvPr/>
      </p:nvGrpSpPr>
      <p:grpSpPr>
        <a:xfrm>
          <a:off x="0" y="0"/>
          <a:ext cx="0" cy="0"/>
          <a:chOff x="0" y="0"/>
          <a:chExt cx="0" cy="0"/>
        </a:xfrm>
      </p:grpSpPr>
      <p:sp>
        <p:nvSpPr>
          <p:cNvPr id="103" name="Google Shape;103;p3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5"/>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5" name="Google Shape;105;p35"/>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6" name="Google Shape;106;p35"/>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7" name="Google Shape;107;p35"/>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8" name="Google Shape;108;p35"/>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9" name="Google Shape;109;p35"/>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10" name="Google Shape;110;p35"/>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11" name="Google Shape;111;p35"/>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12" name="Google Shape;112;p3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15" name="Shape 115"/>
        <p:cNvGrpSpPr/>
        <p:nvPr/>
      </p:nvGrpSpPr>
      <p:grpSpPr>
        <a:xfrm>
          <a:off x="0" y="0"/>
          <a:ext cx="0" cy="0"/>
          <a:chOff x="0" y="0"/>
          <a:chExt cx="0" cy="0"/>
        </a:xfrm>
      </p:grpSpPr>
      <p:sp>
        <p:nvSpPr>
          <p:cNvPr id="116" name="Google Shape;116;p3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6"/>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8" name="Google Shape;118;p36"/>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9" name="Google Shape;119;p36"/>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0" name="Google Shape;120;p36"/>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1" name="Google Shape;121;p36"/>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2" name="Google Shape;122;p36"/>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3" name="Google Shape;123;p36"/>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4" name="Google Shape;124;p36"/>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5" name="Google Shape;125;p36"/>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26" name="Google Shape;126;p36"/>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7" name="Google Shape;127;p36"/>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8" name="Google Shape;128;p3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3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3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37"/>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3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3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38"/>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38"/>
          <p:cNvSpPr txBox="1"/>
          <p:nvPr>
            <p:ph idx="1" type="body"/>
          </p:nvPr>
        </p:nvSpPr>
        <p:spPr>
          <a:xfrm rot="5400000">
            <a:off x="1679576"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3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23"/>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26" name="Google Shape;26;p2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32" name="Google Shape;32;p24"/>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33" name="Google Shape;33;p2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2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41" name="Shape 41"/>
        <p:cNvGrpSpPr/>
        <p:nvPr/>
      </p:nvGrpSpPr>
      <p:grpSpPr>
        <a:xfrm>
          <a:off x="0" y="0"/>
          <a:ext cx="0" cy="0"/>
          <a:chOff x="0" y="0"/>
          <a:chExt cx="0" cy="0"/>
        </a:xfrm>
      </p:grpSpPr>
      <p:sp>
        <p:nvSpPr>
          <p:cNvPr id="42" name="Google Shape;42;p26"/>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6"/>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44" name="Google Shape;44;p2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sp>
        <p:nvSpPr>
          <p:cNvPr id="48" name="Google Shape;48;p27"/>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7"/>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50" name="Google Shape;50;p2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2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8"/>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6" name="Google Shape;56;p28"/>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7" name="Google Shape;57;p28"/>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8" name="Google Shape;58;p28"/>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9" name="Google Shape;59;p2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2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30"/>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0"/>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69" name="Google Shape;69;p30"/>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0" name="Google Shape;70;p3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11" Type="http://schemas.openxmlformats.org/officeDocument/2006/relationships/slideLayout" Target="../slideLayouts/slideLayout6.xml"/><Relationship Id="rId22" Type="http://schemas.openxmlformats.org/officeDocument/2006/relationships/slideLayout" Target="../slideLayouts/slideLayout17.xml"/><Relationship Id="rId10" Type="http://schemas.openxmlformats.org/officeDocument/2006/relationships/slideLayout" Target="../slideLayouts/slideLayout5.xml"/><Relationship Id="rId21" Type="http://schemas.openxmlformats.org/officeDocument/2006/relationships/slideLayout" Target="../slideLayouts/slideLayout16.xml"/><Relationship Id="rId13" Type="http://schemas.openxmlformats.org/officeDocument/2006/relationships/slideLayout" Target="../slideLayouts/slideLayout8.xml"/><Relationship Id="rId12" Type="http://schemas.openxmlformats.org/officeDocument/2006/relationships/slideLayout" Target="../slideLayouts/slideLayout7.xml"/><Relationship Id="rId23" Type="http://schemas.openxmlformats.org/officeDocument/2006/relationships/theme" Target="../theme/theme2.xml"/><Relationship Id="rId1" Type="http://schemas.openxmlformats.org/officeDocument/2006/relationships/image" Target="../media/image5.pn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4.png"/><Relationship Id="rId19" Type="http://schemas.openxmlformats.org/officeDocument/2006/relationships/slideLayout" Target="../slideLayouts/slideLayout14.xml"/><Relationship Id="rId6" Type="http://schemas.openxmlformats.org/officeDocument/2006/relationships/slideLayout" Target="../slideLayouts/slideLayout1.xml"/><Relationship Id="rId18" Type="http://schemas.openxmlformats.org/officeDocument/2006/relationships/slideLayout" Target="../slideLayouts/slideLayout13.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21"/>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7" name="Google Shape;7;p21"/>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8" name="Google Shape;8;p2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21"/>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10" name="Google Shape;10;p21"/>
          <p:cNvPicPr preferRelativeResize="0"/>
          <p:nvPr/>
        </p:nvPicPr>
        <p:blipFill rotWithShape="1">
          <a:blip r:embed="rId5">
            <a:alphaModFix/>
          </a:blip>
          <a:srcRect b="23320" l="0" r="0" t="0"/>
          <a:stretch/>
        </p:blipFill>
        <p:spPr>
          <a:xfrm>
            <a:off x="8605878" y="6096000"/>
            <a:ext cx="993734" cy="762000"/>
          </a:xfrm>
          <a:prstGeom prst="rect">
            <a:avLst/>
          </a:prstGeom>
          <a:noFill/>
          <a:ln>
            <a:noFill/>
          </a:ln>
        </p:spPr>
      </p:pic>
      <p:sp>
        <p:nvSpPr>
          <p:cNvPr id="11" name="Google Shape;11;p2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21"/>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4" name="Google Shape;14;p2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2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2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hyperlink" Target="https://www.flickr.com/photos/mattkieffer/9720085543/in/photolist-fPdDyf-fPdFhU-54YoLD-fNVYMM/" TargetMode="External"/><Relationship Id="rId8"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19.jpg"/><Relationship Id="rId5"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mailto:dearlynnrebluud@gmail.com" TargetMode="External"/><Relationship Id="rId4" Type="http://schemas.openxmlformats.org/officeDocument/2006/relationships/hyperlink" Target="mailto:msgconservationnetwork@gmail.com" TargetMode="External"/><Relationship Id="rId5" Type="http://schemas.openxmlformats.org/officeDocument/2006/relationships/image" Target="../media/image18.jp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20.jpg"/><Relationship Id="rId5"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
          <p:cNvPicPr preferRelativeResize="0"/>
          <p:nvPr/>
        </p:nvPicPr>
        <p:blipFill rotWithShape="1">
          <a:blip r:embed="rId3">
            <a:alphaModFix/>
          </a:blip>
          <a:srcRect b="0" l="0" r="0" t="0"/>
          <a:stretch/>
        </p:blipFill>
        <p:spPr>
          <a:xfrm>
            <a:off x="4414838" y="3849981"/>
            <a:ext cx="4424362" cy="2946625"/>
          </a:xfrm>
          <a:prstGeom prst="rect">
            <a:avLst/>
          </a:prstGeom>
          <a:noFill/>
          <a:ln>
            <a:noFill/>
          </a:ln>
        </p:spPr>
      </p:pic>
      <p:sp>
        <p:nvSpPr>
          <p:cNvPr id="148" name="Google Shape;148;p1"/>
          <p:cNvSpPr txBox="1"/>
          <p:nvPr>
            <p:ph type="title"/>
          </p:nvPr>
        </p:nvSpPr>
        <p:spPr>
          <a:xfrm>
            <a:off x="1427162" y="262218"/>
            <a:ext cx="5021264"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b="1" lang="en-US"/>
              <a:t>Republic of Palau</a:t>
            </a:r>
            <a:endParaRPr/>
          </a:p>
        </p:txBody>
      </p:sp>
      <p:pic>
        <p:nvPicPr>
          <p:cNvPr id="149" name="Google Shape;149;p1"/>
          <p:cNvPicPr preferRelativeResize="0"/>
          <p:nvPr>
            <p:ph idx="1" type="body"/>
          </p:nvPr>
        </p:nvPicPr>
        <p:blipFill rotWithShape="1">
          <a:blip r:embed="rId4">
            <a:alphaModFix/>
          </a:blip>
          <a:srcRect b="0" l="0" r="0" t="0"/>
          <a:stretch/>
        </p:blipFill>
        <p:spPr>
          <a:xfrm>
            <a:off x="6858000" y="364503"/>
            <a:ext cx="5334000" cy="4000500"/>
          </a:xfrm>
          <a:prstGeom prst="ellipse">
            <a:avLst/>
          </a:prstGeom>
          <a:noFill/>
          <a:ln>
            <a:noFill/>
          </a:ln>
        </p:spPr>
      </p:pic>
      <p:pic>
        <p:nvPicPr>
          <p:cNvPr id="150" name="Google Shape;150;p1"/>
          <p:cNvPicPr preferRelativeResize="0"/>
          <p:nvPr/>
        </p:nvPicPr>
        <p:blipFill rotWithShape="1">
          <a:blip r:embed="rId5">
            <a:alphaModFix/>
          </a:blip>
          <a:srcRect b="0" l="0" r="0" t="0"/>
          <a:stretch/>
        </p:blipFill>
        <p:spPr>
          <a:xfrm>
            <a:off x="180974" y="1583703"/>
            <a:ext cx="4143376" cy="5103306"/>
          </a:xfrm>
          <a:prstGeom prst="rect">
            <a:avLst/>
          </a:prstGeom>
          <a:noFill/>
          <a:ln>
            <a:noFill/>
          </a:ln>
        </p:spPr>
      </p:pic>
      <p:sp>
        <p:nvSpPr>
          <p:cNvPr id="151" name="Google Shape;151;p1"/>
          <p:cNvSpPr txBox="1"/>
          <p:nvPr/>
        </p:nvSpPr>
        <p:spPr>
          <a:xfrm>
            <a:off x="4600575" y="2364753"/>
            <a:ext cx="225742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Century Gothic"/>
                <a:ea typeface="Century Gothic"/>
                <a:cs typeface="Century Gothic"/>
                <a:sym typeface="Century Gothic"/>
              </a:rPr>
              <a:t>Over 500 islands</a:t>
            </a:r>
            <a:endParaRPr/>
          </a:p>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Population: 20,000</a:t>
            </a:r>
            <a:endParaRPr/>
          </a:p>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Size: 458.4 km²</a:t>
            </a:r>
            <a:endParaRPr/>
          </a:p>
        </p:txBody>
      </p:sp>
      <p:pic>
        <p:nvPicPr>
          <p:cNvPr id="152" name="Google Shape;152;p1"/>
          <p:cNvPicPr preferRelativeResize="0"/>
          <p:nvPr/>
        </p:nvPicPr>
        <p:blipFill rotWithShape="1">
          <a:blip r:embed="rId6">
            <a:alphaModFix/>
          </a:blip>
          <a:srcRect b="0" l="0" r="0" t="0"/>
          <a:stretch/>
        </p:blipFill>
        <p:spPr>
          <a:xfrm>
            <a:off x="9144000" y="4648200"/>
            <a:ext cx="3048000" cy="2286000"/>
          </a:xfrm>
          <a:prstGeom prst="ellipse">
            <a:avLst/>
          </a:prstGeom>
          <a:noFill/>
          <a:ln>
            <a:noFill/>
          </a:ln>
        </p:spPr>
      </p:pic>
      <p:sp>
        <p:nvSpPr>
          <p:cNvPr id="153" name="Google Shape;153;p1"/>
          <p:cNvSpPr txBox="1"/>
          <p:nvPr/>
        </p:nvSpPr>
        <p:spPr>
          <a:xfrm>
            <a:off x="9144000" y="6934200"/>
            <a:ext cx="304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u="sng">
                <a:solidFill>
                  <a:schemeClr val="lt1"/>
                </a:solidFill>
                <a:latin typeface="Century Gothic"/>
                <a:ea typeface="Century Gothic"/>
                <a:cs typeface="Century Gothic"/>
                <a:sym typeface="Century Gothic"/>
                <a:hlinkClick r:id="rId7">
                  <a:extLst>
                    <a:ext uri="{A12FA001-AC4F-418D-AE19-62706E023703}">
                      <ahyp:hlinkClr val="tx"/>
                    </a:ext>
                  </a:extLst>
                </a:hlinkClick>
              </a:rPr>
              <a:t>This Photo</a:t>
            </a:r>
            <a:r>
              <a:rPr lang="en-US" sz="900">
                <a:solidFill>
                  <a:schemeClr val="lt1"/>
                </a:solidFill>
                <a:latin typeface="Century Gothic"/>
                <a:ea typeface="Century Gothic"/>
                <a:cs typeface="Century Gothic"/>
                <a:sym typeface="Century Gothic"/>
              </a:rPr>
              <a:t> by Unknown Author is licensed under </a:t>
            </a:r>
            <a:r>
              <a:rPr lang="en-US" sz="900" u="sng">
                <a:solidFill>
                  <a:schemeClr val="lt1"/>
                </a:solidFill>
                <a:latin typeface="Century Gothic"/>
                <a:ea typeface="Century Gothic"/>
                <a:cs typeface="Century Gothic"/>
                <a:sym typeface="Century Gothic"/>
                <a:hlinkClick r:id="rId8">
                  <a:extLst>
                    <a:ext uri="{A12FA001-AC4F-418D-AE19-62706E023703}">
                      <ahyp:hlinkClr val="tx"/>
                    </a:ext>
                  </a:extLst>
                </a:hlinkClick>
              </a:rPr>
              <a:t>CC BY-SA</a:t>
            </a:r>
            <a:endParaRPr sz="90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txBox="1"/>
          <p:nvPr>
            <p:ph type="title"/>
          </p:nvPr>
        </p:nvSpPr>
        <p:spPr>
          <a:xfrm>
            <a:off x="762489" y="2638966"/>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Current Challenges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a:t>Resource Constraints:</a:t>
            </a:r>
            <a:endParaRPr/>
          </a:p>
        </p:txBody>
      </p:sp>
      <p:sp>
        <p:nvSpPr>
          <p:cNvPr id="217" name="Google Shape;217;p10"/>
          <p:cNvSpPr txBox="1"/>
          <p:nvPr>
            <p:ph idx="1" type="body"/>
          </p:nvPr>
        </p:nvSpPr>
        <p:spPr>
          <a:xfrm>
            <a:off x="1154954" y="2726574"/>
            <a:ext cx="8825659" cy="25520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440"/>
              <a:buNone/>
            </a:pPr>
            <a:r>
              <a:rPr lang="en-US" sz="2400"/>
              <a:t>Limited funding and resources have been a significant challenge for the GLOBE program. Adequate financial resources are essential for conducting scientific research, implementing conservation projects, and engaging local communities effectively.</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1"/>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a:t>Capacity Building:</a:t>
            </a:r>
            <a:endParaRPr/>
          </a:p>
        </p:txBody>
      </p:sp>
      <p:sp>
        <p:nvSpPr>
          <p:cNvPr id="223" name="Google Shape;223;p11"/>
          <p:cNvSpPr txBox="1"/>
          <p:nvPr>
            <p:ph idx="1" type="body"/>
          </p:nvPr>
        </p:nvSpPr>
        <p:spPr>
          <a:xfrm>
            <a:off x="1154954" y="2618510"/>
            <a:ext cx="8825659" cy="267669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rPr lang="en-US" sz="2000"/>
              <a:t>Building the capacity of local stakeholders, including community members, government agencies, and conservation organizations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2"/>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a:t>Policy and Regulatory Chalenges:</a:t>
            </a:r>
            <a:endParaRPr/>
          </a:p>
        </p:txBody>
      </p:sp>
      <p:sp>
        <p:nvSpPr>
          <p:cNvPr id="229" name="Google Shape;229;p12"/>
          <p:cNvSpPr txBox="1"/>
          <p:nvPr>
            <p:ph idx="1" type="body"/>
          </p:nvPr>
        </p:nvSpPr>
        <p:spPr>
          <a:xfrm>
            <a:off x="1154950" y="2951725"/>
            <a:ext cx="9153900" cy="33591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spcBef>
                <a:spcPts val="0"/>
              </a:spcBef>
              <a:spcAft>
                <a:spcPts val="0"/>
              </a:spcAft>
              <a:buSzPct val="73142"/>
              <a:buNone/>
            </a:pPr>
            <a:r>
              <a:rPr lang="en-US" sz="3171"/>
              <a:t> Inconsistent or inadequate policies and regulations related to environmental conservation can hinder the implementation of conservation projects and undermine the effectiveness of the GLOBE program. Clarifying land tenure rights, strengthening protected area management frameworks, and addressing regulatory barriers to community-based conservation initiatives are essential for creating an enabling environment for sustainable development and biodiversity conservation. </a:t>
            </a:r>
            <a:endParaRPr sz="2071"/>
          </a:p>
          <a:p>
            <a:pPr indent="0" lvl="0" marL="0" rtl="0" algn="l">
              <a:spcBef>
                <a:spcPts val="1000"/>
              </a:spcBef>
              <a:spcAft>
                <a:spcPts val="0"/>
              </a:spcAft>
              <a:buSzPct val="80000"/>
              <a:buNone/>
            </a:pPr>
            <a:br>
              <a:rPr lang="en-US" sz="2000"/>
            </a:b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ph type="title"/>
          </p:nvPr>
        </p:nvSpPr>
        <p:spPr>
          <a:xfrm>
            <a:off x="1236315" y="2447772"/>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Support From the US Embassy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txBox="1"/>
          <p:nvPr>
            <p:ph type="title"/>
          </p:nvPr>
        </p:nvSpPr>
        <p:spPr>
          <a:xfrm>
            <a:off x="1103312" y="223021"/>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Facilitated Connections and Collaborations</a:t>
            </a:r>
            <a:endParaRPr/>
          </a:p>
        </p:txBody>
      </p:sp>
      <p:sp>
        <p:nvSpPr>
          <p:cNvPr id="240" name="Google Shape;240;p14"/>
          <p:cNvSpPr txBox="1"/>
          <p:nvPr>
            <p:ph idx="1" type="body"/>
          </p:nvPr>
        </p:nvSpPr>
        <p:spPr>
          <a:xfrm>
            <a:off x="1078135" y="5572132"/>
            <a:ext cx="10035600" cy="1035900"/>
          </a:xfrm>
          <a:prstGeom prst="rect">
            <a:avLst/>
          </a:prstGeom>
          <a:noFill/>
          <a:ln>
            <a:noFill/>
          </a:ln>
        </p:spPr>
        <p:txBody>
          <a:bodyPr anchorCtr="0" anchor="t" bIns="45700" lIns="91425" spcFirstLastPara="1" rIns="91425" wrap="square" tIns="45700">
            <a:noAutofit/>
          </a:bodyPr>
          <a:lstStyle/>
          <a:p>
            <a:pPr indent="-349250" lvl="0" marL="342900" rtl="0" algn="l">
              <a:lnSpc>
                <a:spcPct val="90000"/>
              </a:lnSpc>
              <a:spcBef>
                <a:spcPts val="0"/>
              </a:spcBef>
              <a:spcAft>
                <a:spcPts val="0"/>
              </a:spcAft>
              <a:buSzPts val="1324"/>
              <a:buChar char="►"/>
            </a:pPr>
            <a:r>
              <a:rPr lang="en-US" sz="1629"/>
              <a:t>The US Embassy has facilitated connections with experts and organizations such as NRCS/US FS/ USGS, working on similar conservation issues, enabling knowledge exchange and collaboration on shared conservation goals. By leveraging the expertise and resources of the US Embassy and its partners, the GLOBE program has been able to strengthen its capacity and impact in Ngardok Nature Reserve.</a:t>
            </a:r>
            <a:endParaRPr sz="1629"/>
          </a:p>
        </p:txBody>
      </p:sp>
      <p:pic>
        <p:nvPicPr>
          <p:cNvPr id="241" name="Google Shape;241;p14"/>
          <p:cNvPicPr preferRelativeResize="0"/>
          <p:nvPr/>
        </p:nvPicPr>
        <p:blipFill rotWithShape="1">
          <a:blip r:embed="rId3">
            <a:alphaModFix/>
          </a:blip>
          <a:srcRect b="0" l="0" r="0" t="0"/>
          <a:stretch/>
        </p:blipFill>
        <p:spPr>
          <a:xfrm rot="5400000">
            <a:off x="7906287" y="1848911"/>
            <a:ext cx="3950165" cy="3496269"/>
          </a:xfrm>
          <a:prstGeom prst="rect">
            <a:avLst/>
          </a:prstGeom>
          <a:noFill/>
          <a:ln>
            <a:noFill/>
          </a:ln>
        </p:spPr>
      </p:pic>
      <p:pic>
        <p:nvPicPr>
          <p:cNvPr id="242" name="Google Shape;242;p14"/>
          <p:cNvPicPr preferRelativeResize="0"/>
          <p:nvPr>
            <p:ph idx="2" type="body"/>
          </p:nvPr>
        </p:nvPicPr>
        <p:blipFill rotWithShape="1">
          <a:blip r:embed="rId4">
            <a:alphaModFix/>
          </a:blip>
          <a:srcRect b="0" l="0" r="0" t="0"/>
          <a:stretch/>
        </p:blipFill>
        <p:spPr>
          <a:xfrm>
            <a:off x="4459777" y="1608210"/>
            <a:ext cx="3575605" cy="3782940"/>
          </a:xfrm>
          <a:prstGeom prst="rect">
            <a:avLst/>
          </a:prstGeom>
          <a:noFill/>
          <a:ln>
            <a:noFill/>
          </a:ln>
        </p:spPr>
      </p:pic>
      <p:pic>
        <p:nvPicPr>
          <p:cNvPr id="243" name="Google Shape;243;p14"/>
          <p:cNvPicPr preferRelativeResize="0"/>
          <p:nvPr/>
        </p:nvPicPr>
        <p:blipFill rotWithShape="1">
          <a:blip r:embed="rId5">
            <a:alphaModFix/>
          </a:blip>
          <a:srcRect b="0" l="0" r="0" t="0"/>
          <a:stretch/>
        </p:blipFill>
        <p:spPr>
          <a:xfrm>
            <a:off x="562496" y="1608210"/>
            <a:ext cx="3575605" cy="319768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5"/>
          <p:cNvSpPr txBox="1"/>
          <p:nvPr>
            <p:ph type="title"/>
          </p:nvPr>
        </p:nvSpPr>
        <p:spPr>
          <a:xfrm>
            <a:off x="1934584" y="237295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400"/>
              <a:buFont typeface="Century Gothic"/>
              <a:buNone/>
            </a:pPr>
            <a:r>
              <a:rPr b="1" lang="en-US" sz="4400"/>
              <a:t>Request Support rom RCO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16"/>
          <p:cNvPicPr preferRelativeResize="0"/>
          <p:nvPr/>
        </p:nvPicPr>
        <p:blipFill rotWithShape="1">
          <a:blip r:embed="rId3">
            <a:alphaModFix/>
          </a:blip>
          <a:srcRect b="0" l="0" r="0" t="0"/>
          <a:stretch/>
        </p:blipFill>
        <p:spPr>
          <a:xfrm>
            <a:off x="9705974" y="333375"/>
            <a:ext cx="2353797" cy="3159043"/>
          </a:xfrm>
          <a:prstGeom prst="round2DiagRect">
            <a:avLst>
              <a:gd fmla="val 16667" name="adj1"/>
              <a:gd fmla="val 0" name="adj2"/>
            </a:avLst>
          </a:prstGeom>
          <a:noFill/>
          <a:ln>
            <a:noFill/>
          </a:ln>
          <a:effectLst>
            <a:outerShdw blurRad="254000" rotWithShape="0" algn="tl">
              <a:srgbClr val="000000"/>
            </a:outerShdw>
          </a:effectLst>
        </p:spPr>
      </p:pic>
      <p:sp>
        <p:nvSpPr>
          <p:cNvPr id="254" name="Google Shape;254;p16"/>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800"/>
              <a:buFont typeface="Century Gothic"/>
              <a:buNone/>
            </a:pPr>
            <a:r>
              <a:rPr b="1" lang="en-US"/>
              <a:t>Training on Data Collection and Analysis:</a:t>
            </a:r>
            <a:endParaRPr/>
          </a:p>
        </p:txBody>
      </p:sp>
      <p:sp>
        <p:nvSpPr>
          <p:cNvPr id="255" name="Google Shape;255;p16"/>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SzPts val="1440"/>
              <a:buNone/>
            </a:pPr>
            <a:r>
              <a:rPr lang="en-US"/>
              <a:t>The RCO could organize training sessions or workshops to build the capacity of local stakeholders in data collection, analysis, and interpretation. This could involve providing guidance on best practices for field data collection, using scientific instruments, and analyzing monitoring data.</a:t>
            </a:r>
            <a:endParaRPr/>
          </a:p>
          <a:p>
            <a:pPr indent="0" lvl="0" marL="0" rtl="0" algn="l">
              <a:spcBef>
                <a:spcPts val="1000"/>
              </a:spcBef>
              <a:spcAft>
                <a:spcPts val="0"/>
              </a:spcAft>
              <a:buSzPts val="1440"/>
              <a:buNone/>
            </a:pPr>
            <a:r>
              <a:rPr lang="en-US"/>
              <a:t>By receiving support from the RCO in developing and implementing an M&amp;E framework, our GLOBE program can enhance its capacity to track progress, measure impact, and effectively manage resources for conservation efforts in Ngardok Nature Reserve.</a:t>
            </a:r>
            <a:endParaRPr/>
          </a:p>
          <a:p>
            <a:pPr indent="0" lvl="0" marL="0" rtl="0" algn="l">
              <a:spcBef>
                <a:spcPts val="1000"/>
              </a:spcBef>
              <a:spcAft>
                <a:spcPts val="0"/>
              </a:spcAft>
              <a:buSzPts val="144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7"/>
          <p:cNvSpPr txBox="1"/>
          <p:nvPr>
            <p:ph type="title"/>
          </p:nvPr>
        </p:nvSpPr>
        <p:spPr>
          <a:xfrm>
            <a:off x="1070060" y="2539211"/>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Request for Support from GIO/Program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8"/>
          <p:cNvPicPr preferRelativeResize="0"/>
          <p:nvPr/>
        </p:nvPicPr>
        <p:blipFill rotWithShape="1">
          <a:blip r:embed="rId3">
            <a:alphaModFix/>
          </a:blip>
          <a:srcRect b="0" l="0" r="0" t="0"/>
          <a:stretch/>
        </p:blipFill>
        <p:spPr>
          <a:xfrm>
            <a:off x="6884334" y="85725"/>
            <a:ext cx="5109882" cy="6858000"/>
          </a:xfrm>
          <a:prstGeom prst="rect">
            <a:avLst/>
          </a:prstGeom>
          <a:noFill/>
          <a:ln>
            <a:noFill/>
          </a:ln>
        </p:spPr>
      </p:pic>
      <p:sp>
        <p:nvSpPr>
          <p:cNvPr id="266" name="Google Shape;266;p18"/>
          <p:cNvSpPr txBox="1"/>
          <p:nvPr>
            <p:ph type="title"/>
          </p:nvPr>
        </p:nvSpPr>
        <p:spPr>
          <a:xfrm>
            <a:off x="-931022" y="361258"/>
            <a:ext cx="8825659" cy="198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a:t>Evaluation and Impact Assessment:</a:t>
            </a:r>
            <a:endParaRPr/>
          </a:p>
        </p:txBody>
      </p:sp>
      <p:sp>
        <p:nvSpPr>
          <p:cNvPr id="267" name="Google Shape;267;p18"/>
          <p:cNvSpPr txBox="1"/>
          <p:nvPr>
            <p:ph idx="1" type="body"/>
          </p:nvPr>
        </p:nvSpPr>
        <p:spPr>
          <a:xfrm>
            <a:off x="347943" y="3804891"/>
            <a:ext cx="6536391" cy="211455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920"/>
              <a:buNone/>
            </a:pPr>
            <a:r>
              <a:rPr lang="en-US" sz="2400"/>
              <a:t>Evaluating the effectiveness of environmental education programs implemented in local schools, using tools and methodologies developed by the GLOBE Program. This could help measure the impact of educational interventions on students' knowledge, attitudes, and behaviors towards environmental conservation.</a:t>
            </a:r>
            <a:endParaRPr/>
          </a:p>
          <a:p>
            <a:pPr indent="0" lvl="0" marL="0" rtl="0" algn="l">
              <a:spcBef>
                <a:spcPts val="1000"/>
              </a:spcBef>
              <a:spcAft>
                <a:spcPts val="0"/>
              </a:spcAft>
              <a:buSzPts val="1280"/>
              <a:buNone/>
            </a:pPr>
            <a:br>
              <a:rPr lang="en-US" sz="1600"/>
            </a:br>
            <a:br>
              <a:rPr lang="en-US" sz="1400"/>
            </a:b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cc4ab72199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Ngardok Nature Reserve </a:t>
            </a:r>
            <a:endParaRPr/>
          </a:p>
        </p:txBody>
      </p:sp>
      <p:pic>
        <p:nvPicPr>
          <p:cNvPr id="159" name="Google Shape;159;g2cc4ab72199_0_0"/>
          <p:cNvPicPr preferRelativeResize="0"/>
          <p:nvPr/>
        </p:nvPicPr>
        <p:blipFill>
          <a:blip r:embed="rId3">
            <a:alphaModFix/>
          </a:blip>
          <a:stretch>
            <a:fillRect/>
          </a:stretch>
        </p:blipFill>
        <p:spPr>
          <a:xfrm>
            <a:off x="6164875" y="1086600"/>
            <a:ext cx="5597826" cy="5340776"/>
          </a:xfrm>
          <a:prstGeom prst="rect">
            <a:avLst/>
          </a:prstGeom>
          <a:noFill/>
          <a:ln>
            <a:noFill/>
          </a:ln>
          <a:effectLst>
            <a:outerShdw blurRad="57150" rotWithShape="0" algn="bl" dir="5520000" dist="19050">
              <a:srgbClr val="000000">
                <a:alpha val="60000"/>
              </a:srgbClr>
            </a:outerShdw>
          </a:effectLst>
        </p:spPr>
      </p:pic>
      <p:sp>
        <p:nvSpPr>
          <p:cNvPr id="160" name="Google Shape;160;g2cc4ab72199_0_0"/>
          <p:cNvSpPr txBox="1"/>
          <p:nvPr>
            <p:ph idx="1" type="body"/>
          </p:nvPr>
        </p:nvSpPr>
        <p:spPr>
          <a:xfrm>
            <a:off x="133979" y="1853125"/>
            <a:ext cx="6030900" cy="41955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852"/>
              <a:buNone/>
            </a:pPr>
            <a:r>
              <a:rPr lang="en-US" sz="1750"/>
              <a:t>Lake Ngardok is located in Melekeok State about 4 km northwest of the main residential area in Melekeok .</a:t>
            </a:r>
            <a:endParaRPr sz="1750"/>
          </a:p>
          <a:p>
            <a:pPr indent="0" lvl="0" marL="0" rtl="0" algn="l">
              <a:lnSpc>
                <a:spcPct val="90000"/>
              </a:lnSpc>
              <a:spcBef>
                <a:spcPts val="1000"/>
              </a:spcBef>
              <a:spcAft>
                <a:spcPts val="0"/>
              </a:spcAft>
              <a:buSzPts val="852"/>
              <a:buNone/>
            </a:pPr>
            <a:r>
              <a:rPr lang="en-US" sz="1750"/>
              <a:t>In December 1997 Ngardok Nature Resere was Established.</a:t>
            </a:r>
            <a:endParaRPr sz="1750"/>
          </a:p>
          <a:p>
            <a:pPr indent="0" lvl="0" marL="0" rtl="0" algn="l">
              <a:lnSpc>
                <a:spcPct val="90000"/>
              </a:lnSpc>
              <a:spcBef>
                <a:spcPts val="1000"/>
              </a:spcBef>
              <a:spcAft>
                <a:spcPts val="0"/>
              </a:spcAft>
              <a:buSzPts val="852"/>
              <a:buNone/>
            </a:pPr>
            <a:r>
              <a:rPr lang="en-US" sz="1750"/>
              <a:t>The Reserve became the first member of PAN on January 14, 2008.</a:t>
            </a:r>
            <a:endParaRPr sz="1750"/>
          </a:p>
          <a:p>
            <a:pPr indent="0" lvl="0" marL="0" rtl="0" algn="l">
              <a:lnSpc>
                <a:spcPct val="90000"/>
              </a:lnSpc>
              <a:spcBef>
                <a:spcPts val="1000"/>
              </a:spcBef>
              <a:spcAft>
                <a:spcPts val="0"/>
              </a:spcAft>
              <a:buSzPts val="852"/>
              <a:buNone/>
            </a:pPr>
            <a:r>
              <a:rPr lang="en-US" sz="1750"/>
              <a:t>Lake Ngardok is the largest permanent natural freshwater lake in Micronesia.</a:t>
            </a:r>
            <a:endParaRPr sz="1750"/>
          </a:p>
          <a:p>
            <a:pPr indent="0" lvl="0" marL="0" rtl="0" algn="l">
              <a:lnSpc>
                <a:spcPct val="90000"/>
              </a:lnSpc>
              <a:spcBef>
                <a:spcPts val="1000"/>
              </a:spcBef>
              <a:spcAft>
                <a:spcPts val="0"/>
              </a:spcAft>
              <a:buSzPts val="852"/>
              <a:buNone/>
            </a:pPr>
            <a:r>
              <a:rPr lang="en-US" sz="1750"/>
              <a:t>The Reserve contains forests, freshwater swamp, forests, a large marsh, streams.</a:t>
            </a:r>
            <a:endParaRPr sz="1750"/>
          </a:p>
          <a:p>
            <a:pPr indent="0" lvl="0" marL="0" rtl="0" algn="l">
              <a:lnSpc>
                <a:spcPct val="90000"/>
              </a:lnSpc>
              <a:spcBef>
                <a:spcPts val="1000"/>
              </a:spcBef>
              <a:spcAft>
                <a:spcPts val="0"/>
              </a:spcAft>
              <a:buSzPts val="852"/>
              <a:buNone/>
            </a:pPr>
            <a:r>
              <a:rPr lang="en-US" sz="1750"/>
              <a:t>Lake Ngardok is Palau’s only official recognized Wetland of International Importance (Ramsar Site).</a:t>
            </a:r>
            <a:endParaRPr sz="1750"/>
          </a:p>
          <a:p>
            <a:pPr indent="0" lvl="0" marL="0" rtl="0" algn="l">
              <a:lnSpc>
                <a:spcPct val="90000"/>
              </a:lnSpc>
              <a:spcBef>
                <a:spcPts val="1000"/>
              </a:spcBef>
              <a:spcAft>
                <a:spcPts val="0"/>
              </a:spcAft>
              <a:buSzPts val="852"/>
              <a:buNone/>
            </a:pPr>
            <a:r>
              <a:rPr lang="en-US" sz="1750"/>
              <a:t>The Ngardok Nature Reserve on Babeldaob was selected as the site for the first permanent forest dynamic plot in Palau.</a:t>
            </a:r>
            <a:endParaRPr sz="1750"/>
          </a:p>
          <a:p>
            <a:pPr indent="0" lvl="0" marL="0" rtl="0" algn="l">
              <a:lnSpc>
                <a:spcPct val="90000"/>
              </a:lnSpc>
              <a:spcBef>
                <a:spcPts val="1000"/>
              </a:spcBef>
              <a:spcAft>
                <a:spcPts val="0"/>
              </a:spcAft>
              <a:buSzPts val="852"/>
              <a:buNone/>
            </a:pPr>
            <a:r>
              <a:t/>
            </a:r>
            <a:endParaRPr sz="1550"/>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b="1" lang="en-US"/>
              <a:t>Contact Information</a:t>
            </a:r>
            <a:endParaRPr/>
          </a:p>
        </p:txBody>
      </p:sp>
      <p:sp>
        <p:nvSpPr>
          <p:cNvPr id="273" name="Google Shape;273;p19"/>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Dearlynn Ediloy Rebluud- Program Manager of </a:t>
            </a:r>
            <a:r>
              <a:rPr b="1" lang="en-US"/>
              <a:t>Melekeok Conservation Network</a:t>
            </a:r>
            <a:endParaRPr/>
          </a:p>
          <a:p>
            <a:pPr indent="-342900" lvl="0" marL="342900" rtl="0" algn="l">
              <a:spcBef>
                <a:spcPts val="1000"/>
              </a:spcBef>
              <a:spcAft>
                <a:spcPts val="0"/>
              </a:spcAft>
              <a:buSzPts val="1440"/>
              <a:buChar char="►"/>
            </a:pPr>
            <a:r>
              <a:rPr lang="en-US"/>
              <a:t>Email: </a:t>
            </a:r>
            <a:r>
              <a:rPr lang="en-US" u="sng">
                <a:solidFill>
                  <a:schemeClr val="hlink"/>
                </a:solidFill>
                <a:hlinkClick r:id="rId3"/>
              </a:rPr>
              <a:t>dearlynnrebluud@gmail.com</a:t>
            </a:r>
            <a:endParaRPr/>
          </a:p>
          <a:p>
            <a:pPr indent="-342900" lvl="0" marL="342900" rtl="0" algn="l">
              <a:spcBef>
                <a:spcPts val="1000"/>
              </a:spcBef>
              <a:spcAft>
                <a:spcPts val="0"/>
              </a:spcAft>
              <a:buSzPts val="1440"/>
              <a:buChar char="►"/>
            </a:pPr>
            <a:r>
              <a:rPr lang="en-US"/>
              <a:t>Whatsapp: 775-5735</a:t>
            </a:r>
            <a:endParaRPr/>
          </a:p>
          <a:p>
            <a:pPr indent="-342900" lvl="0" marL="342900" rtl="0" algn="l">
              <a:spcBef>
                <a:spcPts val="1000"/>
              </a:spcBef>
              <a:spcAft>
                <a:spcPts val="0"/>
              </a:spcAft>
              <a:buSzPts val="1440"/>
              <a:buChar char="►"/>
            </a:pPr>
            <a:r>
              <a:rPr lang="en-US"/>
              <a:t>MCN Email: </a:t>
            </a:r>
            <a:r>
              <a:rPr lang="en-US" u="sng">
                <a:solidFill>
                  <a:schemeClr val="hlink"/>
                </a:solidFill>
                <a:hlinkClick r:id="rId4"/>
              </a:rPr>
              <a:t>msgconservationnetwork@gmail.com</a:t>
            </a:r>
            <a:endParaRPr/>
          </a:p>
          <a:p>
            <a:pPr indent="-342900" lvl="0" marL="342900" rtl="0" algn="l">
              <a:spcBef>
                <a:spcPts val="1000"/>
              </a:spcBef>
              <a:spcAft>
                <a:spcPts val="0"/>
              </a:spcAft>
              <a:buSzPts val="1440"/>
              <a:buChar char="►"/>
            </a:pPr>
            <a:r>
              <a:rPr lang="en-US"/>
              <a:t>Landline:654-2018</a:t>
            </a:r>
            <a:endParaRPr/>
          </a:p>
        </p:txBody>
      </p:sp>
      <p:pic>
        <p:nvPicPr>
          <p:cNvPr id="274" name="Google Shape;274;p19"/>
          <p:cNvPicPr preferRelativeResize="0"/>
          <p:nvPr>
            <p:ph idx="2" type="body"/>
          </p:nvPr>
        </p:nvPicPr>
        <p:blipFill rotWithShape="1">
          <a:blip r:embed="rId5">
            <a:alphaModFix/>
          </a:blip>
          <a:srcRect b="0" l="0" r="0" t="0"/>
          <a:stretch/>
        </p:blipFill>
        <p:spPr>
          <a:xfrm>
            <a:off x="6516581" y="3234519"/>
            <a:ext cx="3702465" cy="3349365"/>
          </a:xfrm>
          <a:prstGeom prst="rect">
            <a:avLst/>
          </a:prstGeom>
          <a:noFill/>
          <a:ln>
            <a:noFill/>
          </a:ln>
        </p:spPr>
      </p:pic>
      <p:pic>
        <p:nvPicPr>
          <p:cNvPr id="275" name="Google Shape;275;p19"/>
          <p:cNvPicPr preferRelativeResize="0"/>
          <p:nvPr/>
        </p:nvPicPr>
        <p:blipFill rotWithShape="1">
          <a:blip r:embed="rId6">
            <a:alphaModFix/>
          </a:blip>
          <a:srcRect b="0" l="0" r="0" t="0"/>
          <a:stretch/>
        </p:blipFill>
        <p:spPr>
          <a:xfrm>
            <a:off x="6516582" y="452718"/>
            <a:ext cx="3702464" cy="27022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0"/>
          <p:cNvSpPr txBox="1"/>
          <p:nvPr>
            <p:ph type="title"/>
          </p:nvPr>
        </p:nvSpPr>
        <p:spPr>
          <a:xfrm>
            <a:off x="1086685" y="2697154"/>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End of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sz="4800"/>
              <a:t>Achievements and Future Support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type="title"/>
          </p:nvPr>
        </p:nvSpPr>
        <p:spPr>
          <a:xfrm>
            <a:off x="646111" y="452718"/>
            <a:ext cx="9404723" cy="87731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b="1" lang="en-US"/>
              <a:t>Ngardok Nature Reserve Overview</a:t>
            </a:r>
            <a:endParaRPr/>
          </a:p>
        </p:txBody>
      </p:sp>
      <p:sp>
        <p:nvSpPr>
          <p:cNvPr id="171" name="Google Shape;171;p3"/>
          <p:cNvSpPr txBox="1"/>
          <p:nvPr>
            <p:ph idx="1" type="body"/>
          </p:nvPr>
        </p:nvSpPr>
        <p:spPr>
          <a:xfrm>
            <a:off x="646112" y="1496291"/>
            <a:ext cx="4853540" cy="5203767"/>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SzPts val="1200"/>
              <a:buFont typeface="Arial"/>
              <a:buChar char="•"/>
            </a:pPr>
            <a:r>
              <a:rPr lang="en-US" sz="1500">
                <a:latin typeface="Arial"/>
                <a:ea typeface="Arial"/>
                <a:cs typeface="Arial"/>
                <a:sym typeface="Arial"/>
              </a:rPr>
              <a:t>Lake Ngardok is located in Melekeok State about 4 km northwest of the main residential area in Melekeok .</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In December 1997 Ngardok Nature Resere was Established.</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The Reserve became the first member of PAN (Protected Areas Network) on January 14, 2008.</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Lake Ngardok is the largest permanent natural freshwater lake in Micronesia.</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The Reserve contains forests, freshwater swamp, forests, a large marsh, streams.</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Lake Ngardok is Palau’s only official recognized Wetland of International Importance (Ramsar Site).</a:t>
            </a:r>
            <a:endParaRPr/>
          </a:p>
          <a:p>
            <a:pPr indent="-285750" lvl="0" marL="285750" rtl="0" algn="l">
              <a:spcBef>
                <a:spcPts val="1000"/>
              </a:spcBef>
              <a:spcAft>
                <a:spcPts val="0"/>
              </a:spcAft>
              <a:buSzPts val="1200"/>
              <a:buFont typeface="Arial"/>
              <a:buChar char="•"/>
            </a:pPr>
            <a:r>
              <a:rPr lang="en-US" sz="1500">
                <a:latin typeface="Arial"/>
                <a:ea typeface="Arial"/>
                <a:cs typeface="Arial"/>
                <a:sym typeface="Arial"/>
              </a:rPr>
              <a:t>The Ngardok Nature Reserve on Babeldaob was selected as the site for the first permanent forest dynamic plot in Palau.</a:t>
            </a:r>
            <a:endParaRPr/>
          </a:p>
        </p:txBody>
      </p:sp>
      <p:pic>
        <p:nvPicPr>
          <p:cNvPr id="172" name="Google Shape;172;p3"/>
          <p:cNvPicPr preferRelativeResize="0"/>
          <p:nvPr>
            <p:ph idx="2" type="body"/>
          </p:nvPr>
        </p:nvPicPr>
        <p:blipFill rotWithShape="1">
          <a:blip r:embed="rId3">
            <a:alphaModFix/>
          </a:blip>
          <a:srcRect b="0" l="0" r="0" t="0"/>
          <a:stretch/>
        </p:blipFill>
        <p:spPr>
          <a:xfrm>
            <a:off x="5654675" y="1579418"/>
            <a:ext cx="4985616" cy="43143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
          <p:cNvSpPr txBox="1"/>
          <p:nvPr>
            <p:ph type="title"/>
          </p:nvPr>
        </p:nvSpPr>
        <p:spPr>
          <a:xfrm>
            <a:off x="2341907" y="2722092"/>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400"/>
              <a:buFont typeface="Century Gothic"/>
              <a:buNone/>
            </a:pPr>
            <a:r>
              <a:rPr b="1" lang="en-US" sz="4400"/>
              <a:t>Significant Achievements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type="title"/>
          </p:nvPr>
        </p:nvSpPr>
        <p:spPr>
          <a:xfrm>
            <a:off x="1005325" y="1277389"/>
            <a:ext cx="8825659" cy="198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800"/>
              <a:buFont typeface="Century Gothic"/>
              <a:buNone/>
            </a:pPr>
            <a:r>
              <a:rPr b="1" lang="en-US"/>
              <a:t>Successful Habitat Restoration</a:t>
            </a:r>
            <a:endParaRPr/>
          </a:p>
        </p:txBody>
      </p:sp>
      <p:sp>
        <p:nvSpPr>
          <p:cNvPr id="183" name="Google Shape;183;p5"/>
          <p:cNvSpPr txBox="1"/>
          <p:nvPr>
            <p:ph idx="1" type="body"/>
          </p:nvPr>
        </p:nvSpPr>
        <p:spPr>
          <a:xfrm>
            <a:off x="539294" y="2966258"/>
            <a:ext cx="6137732" cy="311069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440"/>
              <a:buNone/>
            </a:pPr>
            <a:r>
              <a:rPr lang="en-US"/>
              <a:t>In the past year, Ngardok Nature Reserve has been the successful restoration of critical habitats through community engagement and scientific monitoring. Through collaborative efforts between local communities, conservation organizations, and government agencies, Ngardok Nature Reserve has seen remarkable progress in biodiversity conservation and ecosystem restoration.</a:t>
            </a:r>
            <a:endParaRPr/>
          </a:p>
          <a:p>
            <a:pPr indent="0" lvl="0" marL="0" rtl="0" algn="l">
              <a:spcBef>
                <a:spcPts val="1000"/>
              </a:spcBef>
              <a:spcAft>
                <a:spcPts val="0"/>
              </a:spcAft>
              <a:buSzPts val="1440"/>
              <a:buNone/>
            </a:pPr>
            <a:r>
              <a:t/>
            </a:r>
            <a:endParaRPr/>
          </a:p>
        </p:txBody>
      </p:sp>
      <p:pic>
        <p:nvPicPr>
          <p:cNvPr id="184" name="Google Shape;184;p5"/>
          <p:cNvPicPr preferRelativeResize="0"/>
          <p:nvPr/>
        </p:nvPicPr>
        <p:blipFill rotWithShape="1">
          <a:blip r:embed="rId3">
            <a:alphaModFix/>
          </a:blip>
          <a:srcRect b="0" l="0" r="0" t="0"/>
          <a:stretch/>
        </p:blipFill>
        <p:spPr>
          <a:xfrm>
            <a:off x="7143057" y="2314575"/>
            <a:ext cx="4944168" cy="367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6"/>
          <p:cNvSpPr txBox="1"/>
          <p:nvPr>
            <p:ph type="title"/>
          </p:nvPr>
        </p:nvSpPr>
        <p:spPr>
          <a:xfrm>
            <a:off x="1261253" y="2273204"/>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Project Highlight:</a:t>
            </a:r>
            <a:br>
              <a:rPr b="1" lang="en-US"/>
            </a:br>
            <a:r>
              <a:rPr b="1" lang="en-US"/>
              <a:t> Wetland Restoration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7"/>
          <p:cNvSpPr txBox="1"/>
          <p:nvPr>
            <p:ph type="title"/>
          </p:nvPr>
        </p:nvSpPr>
        <p:spPr>
          <a:xfrm>
            <a:off x="780846" y="583725"/>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Restoration Actions Taken:</a:t>
            </a:r>
            <a:endParaRPr/>
          </a:p>
        </p:txBody>
      </p:sp>
      <p:sp>
        <p:nvSpPr>
          <p:cNvPr id="195" name="Google Shape;195;p7"/>
          <p:cNvSpPr txBox="1"/>
          <p:nvPr>
            <p:ph idx="1" type="body"/>
          </p:nvPr>
        </p:nvSpPr>
        <p:spPr>
          <a:xfrm>
            <a:off x="247936" y="2179861"/>
            <a:ext cx="8946541" cy="207850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Font typeface="Noto Sans Symbols"/>
              <a:buChar char="✔"/>
            </a:pPr>
            <a:r>
              <a:rPr lang="en-US"/>
              <a:t>Native plant reforestation, </a:t>
            </a:r>
            <a:endParaRPr/>
          </a:p>
          <a:p>
            <a:pPr indent="-342900" lvl="0" marL="342900" rtl="0" algn="l">
              <a:spcBef>
                <a:spcPts val="1000"/>
              </a:spcBef>
              <a:spcAft>
                <a:spcPts val="0"/>
              </a:spcAft>
              <a:buSzPts val="1600"/>
              <a:buFont typeface="Noto Sans Symbols"/>
              <a:buChar char="✔"/>
            </a:pPr>
            <a:r>
              <a:rPr lang="en-US"/>
              <a:t>Invasive species removal, and </a:t>
            </a:r>
            <a:endParaRPr/>
          </a:p>
          <a:p>
            <a:pPr indent="-342900" lvl="0" marL="342900" rtl="0" algn="l">
              <a:spcBef>
                <a:spcPts val="1000"/>
              </a:spcBef>
              <a:spcAft>
                <a:spcPts val="0"/>
              </a:spcAft>
              <a:buSzPts val="1600"/>
              <a:buFont typeface="Noto Sans Symbols"/>
              <a:buChar char="✔"/>
            </a:pPr>
            <a:r>
              <a:rPr lang="en-US"/>
              <a:t>Habitat enhancement. </a:t>
            </a:r>
            <a:endParaRPr/>
          </a:p>
          <a:p>
            <a:pPr indent="0" lvl="0" marL="0" rtl="0" algn="l">
              <a:spcBef>
                <a:spcPts val="1000"/>
              </a:spcBef>
              <a:spcAft>
                <a:spcPts val="0"/>
              </a:spcAft>
              <a:buSzPts val="1600"/>
              <a:buNone/>
            </a:pPr>
            <a:r>
              <a:t/>
            </a:r>
            <a:endParaRPr/>
          </a:p>
        </p:txBody>
      </p:sp>
      <p:pic>
        <p:nvPicPr>
          <p:cNvPr id="196" name="Google Shape;196;p7"/>
          <p:cNvPicPr preferRelativeResize="0"/>
          <p:nvPr/>
        </p:nvPicPr>
        <p:blipFill rotWithShape="1">
          <a:blip r:embed="rId3">
            <a:alphaModFix/>
          </a:blip>
          <a:srcRect b="0" l="0" r="0" t="0"/>
          <a:stretch/>
        </p:blipFill>
        <p:spPr>
          <a:xfrm rot="5400000">
            <a:off x="4597399" y="1837988"/>
            <a:ext cx="3683001" cy="2762251"/>
          </a:xfrm>
          <a:prstGeom prst="rect">
            <a:avLst/>
          </a:prstGeom>
          <a:noFill/>
          <a:ln>
            <a:noFill/>
          </a:ln>
        </p:spPr>
      </p:pic>
      <p:pic>
        <p:nvPicPr>
          <p:cNvPr id="197" name="Google Shape;197;p7"/>
          <p:cNvPicPr preferRelativeResize="0"/>
          <p:nvPr/>
        </p:nvPicPr>
        <p:blipFill rotWithShape="1">
          <a:blip r:embed="rId4">
            <a:alphaModFix/>
          </a:blip>
          <a:srcRect b="0" l="0" r="0" t="0"/>
          <a:stretch/>
        </p:blipFill>
        <p:spPr>
          <a:xfrm rot="5400000">
            <a:off x="7650147" y="2643881"/>
            <a:ext cx="4305300" cy="3228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Century Gothic"/>
              <a:buNone/>
            </a:pPr>
            <a:r>
              <a:rPr b="1" lang="en-US"/>
              <a:t>Community Engagement</a:t>
            </a:r>
            <a:endParaRPr/>
          </a:p>
        </p:txBody>
      </p:sp>
      <p:sp>
        <p:nvSpPr>
          <p:cNvPr id="203" name="Google Shape;203;p8"/>
          <p:cNvSpPr txBox="1"/>
          <p:nvPr>
            <p:ph idx="1" type="body"/>
          </p:nvPr>
        </p:nvSpPr>
        <p:spPr>
          <a:xfrm>
            <a:off x="-7114" y="1703877"/>
            <a:ext cx="4396200" cy="4195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sz="2100"/>
              <a:t>Community engagement played a crucial role in the success of this project, with local residents actively participating in restoration activities.</a:t>
            </a:r>
            <a:endParaRPr sz="2100"/>
          </a:p>
          <a:p>
            <a:pPr indent="0" lvl="0" marL="0" rtl="0" algn="l">
              <a:spcBef>
                <a:spcPts val="1000"/>
              </a:spcBef>
              <a:spcAft>
                <a:spcPts val="0"/>
              </a:spcAft>
              <a:buSzPts val="1440"/>
              <a:buNone/>
            </a:pPr>
            <a:r>
              <a:rPr lang="en-US" sz="2100"/>
              <a:t>By involving the community in conservation efforts, the GLOBE program not only fosters a sense of stewardship among residents but also ensures the long-term sustainability of restoration initiatives.</a:t>
            </a:r>
            <a:endParaRPr sz="2100"/>
          </a:p>
        </p:txBody>
      </p:sp>
      <p:pic>
        <p:nvPicPr>
          <p:cNvPr descr="https://lh7-us.googleusercontent.com/CizxkJjOq0YPfmwNFd_cM-ZJe0h9naxDVqJQaMP7sls7hkKNSiO9_BUlecHjQvNz7hlkuRc5_3mXPKXZZ3ArQ2WJRN-gw1nXQb8vo5U0oEaEuvmy5Eo4Kn_fQjI0c5-E0ja5ErkyOMCwyQIAXx41rA" id="204" name="Google Shape;204;p8"/>
          <p:cNvPicPr preferRelativeResize="0"/>
          <p:nvPr>
            <p:ph idx="2" type="body"/>
          </p:nvPr>
        </p:nvPicPr>
        <p:blipFill rotWithShape="1">
          <a:blip r:embed="rId3">
            <a:alphaModFix/>
          </a:blip>
          <a:srcRect b="0" l="0" r="0" t="0"/>
          <a:stretch/>
        </p:blipFill>
        <p:spPr>
          <a:xfrm rot="5400000">
            <a:off x="3934047" y="2026181"/>
            <a:ext cx="4677438" cy="3551161"/>
          </a:xfrm>
          <a:prstGeom prst="rect">
            <a:avLst/>
          </a:prstGeom>
          <a:noFill/>
          <a:ln>
            <a:noFill/>
          </a:ln>
        </p:spPr>
      </p:pic>
      <p:pic>
        <p:nvPicPr>
          <p:cNvPr id="205" name="Google Shape;205;p8"/>
          <p:cNvPicPr preferRelativeResize="0"/>
          <p:nvPr/>
        </p:nvPicPr>
        <p:blipFill rotWithShape="1">
          <a:blip r:embed="rId4">
            <a:alphaModFix/>
          </a:blip>
          <a:srcRect b="0" l="0" r="0" t="0"/>
          <a:stretch/>
        </p:blipFill>
        <p:spPr>
          <a:xfrm>
            <a:off x="8156291" y="3965172"/>
            <a:ext cx="3086618" cy="2175309"/>
          </a:xfrm>
          <a:prstGeom prst="rect">
            <a:avLst/>
          </a:prstGeom>
          <a:noFill/>
          <a:ln>
            <a:noFill/>
          </a:ln>
        </p:spPr>
      </p:pic>
      <p:pic>
        <p:nvPicPr>
          <p:cNvPr id="206" name="Google Shape;206;p8"/>
          <p:cNvPicPr preferRelativeResize="0"/>
          <p:nvPr/>
        </p:nvPicPr>
        <p:blipFill rotWithShape="1">
          <a:blip r:embed="rId5">
            <a:alphaModFix/>
          </a:blip>
          <a:srcRect b="0" l="0" r="0" t="0"/>
          <a:stretch/>
        </p:blipFill>
        <p:spPr>
          <a:xfrm>
            <a:off x="8156291" y="1463042"/>
            <a:ext cx="3086618" cy="24348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500"/>
                                        <p:tgtEl>
                                          <p:spTgt spid="2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2024-04-15T03:35:12Z</dcterms:created>
  <dc:creator>MCN-Palau</dc:creator>
</cp:coreProperties>
</file>