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sldIdLst>
    <p:sldId id="258" r:id="rId3"/>
    <p:sldId id="528" r:id="rId4"/>
    <p:sldId id="299" r:id="rId5"/>
    <p:sldId id="508" r:id="rId6"/>
    <p:sldId id="300" r:id="rId7"/>
    <p:sldId id="513" r:id="rId8"/>
    <p:sldId id="516" r:id="rId9"/>
    <p:sldId id="514" r:id="rId10"/>
    <p:sldId id="515" r:id="rId11"/>
    <p:sldId id="561" r:id="rId12"/>
    <p:sldId id="523" r:id="rId13"/>
    <p:sldId id="520" r:id="rId14"/>
    <p:sldId id="333" r:id="rId15"/>
    <p:sldId id="522" r:id="rId16"/>
    <p:sldId id="531" r:id="rId17"/>
    <p:sldId id="533" r:id="rId18"/>
    <p:sldId id="526" r:id="rId19"/>
    <p:sldId id="532" r:id="rId20"/>
    <p:sldId id="534" r:id="rId21"/>
    <p:sldId id="543" r:id="rId22"/>
    <p:sldId id="565" r:id="rId23"/>
    <p:sldId id="563" r:id="rId24"/>
    <p:sldId id="524" r:id="rId25"/>
    <p:sldId id="525" r:id="rId26"/>
    <p:sldId id="535" r:id="rId27"/>
    <p:sldId id="537" r:id="rId28"/>
    <p:sldId id="540" r:id="rId29"/>
    <p:sldId id="541" r:id="rId30"/>
    <p:sldId id="542" r:id="rId31"/>
    <p:sldId id="539" r:id="rId32"/>
    <p:sldId id="288" r:id="rId33"/>
    <p:sldId id="289" r:id="rId34"/>
    <p:sldId id="529" r:id="rId35"/>
    <p:sldId id="296" r:id="rId36"/>
    <p:sldId id="530" r:id="rId37"/>
    <p:sldId id="562" r:id="rId38"/>
    <p:sldId id="544" r:id="rId39"/>
    <p:sldId id="564" r:id="rId40"/>
    <p:sldId id="546" r:id="rId41"/>
    <p:sldId id="512" r:id="rId42"/>
    <p:sldId id="559" r:id="rId43"/>
    <p:sldId id="566" r:id="rId44"/>
    <p:sldId id="549" r:id="rId45"/>
    <p:sldId id="304" r:id="rId46"/>
    <p:sldId id="305" r:id="rId47"/>
    <p:sldId id="309" r:id="rId48"/>
    <p:sldId id="310" r:id="rId49"/>
    <p:sldId id="311" r:id="rId50"/>
    <p:sldId id="312" r:id="rId51"/>
    <p:sldId id="313" r:id="rId52"/>
    <p:sldId id="306" r:id="rId53"/>
    <p:sldId id="314" r:id="rId54"/>
    <p:sldId id="335" r:id="rId55"/>
    <p:sldId id="550" r:id="rId56"/>
    <p:sldId id="308" r:id="rId57"/>
    <p:sldId id="551" r:id="rId58"/>
    <p:sldId id="552" r:id="rId59"/>
    <p:sldId id="548" r:id="rId60"/>
    <p:sldId id="558" r:id="rId61"/>
    <p:sldId id="34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6E"/>
    <a:srgbClr val="2A476B"/>
    <a:srgbClr val="616161"/>
    <a:srgbClr val="223157"/>
    <a:srgbClr val="AF8135"/>
    <a:srgbClr val="21344E"/>
    <a:srgbClr val="60AC67"/>
    <a:srgbClr val="201675"/>
    <a:srgbClr val="001D85"/>
    <a:srgbClr val="002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4" autoAdjust="0"/>
    <p:restoredTop sz="94694"/>
  </p:normalViewPr>
  <p:slideViewPr>
    <p:cSldViewPr snapToGrid="0" snapToObjects="1">
      <p:cViewPr varScale="1">
        <p:scale>
          <a:sx n="187" d="100"/>
          <a:sy n="187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ild art, drawing, painting, sky&#10;&#10;Description automatically generated">
            <a:extLst>
              <a:ext uri="{FF2B5EF4-FFF2-40B4-BE49-F238E27FC236}">
                <a16:creationId xmlns:a16="http://schemas.microsoft.com/office/drawing/2014/main" id="{E703DDD0-0BBB-09F9-61E6-EA26A687A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47" y="252549"/>
            <a:ext cx="4805680" cy="61787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755" y="1781782"/>
            <a:ext cx="5407855" cy="823912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754" y="3017044"/>
            <a:ext cx="540785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32C4F-7357-59D8-0CFA-53704770F28A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0A82F-45BA-A62F-BF91-0A862E66174F}"/>
              </a:ext>
            </a:extLst>
          </p:cNvPr>
          <p:cNvSpPr txBox="1"/>
          <p:nvPr userDrawn="1"/>
        </p:nvSpPr>
        <p:spPr>
          <a:xfrm>
            <a:off x="10787732" y="3311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  <a:cs typeface="DaunPenh" panose="020B0604020202020204" pitchFamily="2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DF838-55B5-79FB-A999-1936AEACD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428" cy="9144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D736D-6864-DC2A-2167-ADC0A21676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" y="6427007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20297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90245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7" y="2208688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190245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51"/>
            <a:ext cx="6172200" cy="44548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7"/>
            <a:ext cx="10515600" cy="9385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3" y="1532890"/>
            <a:ext cx="2628900" cy="448183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1513207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1405354"/>
            <a:ext cx="1051560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040" y="2502809"/>
            <a:ext cx="1051560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EFA18-2FE9-1F40-9762-5F0C22915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44B45-A7F3-0946-9451-FB5F1047A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72F146-7864-F6F5-B11D-10D47EF0CC76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606A-E9CC-0663-8E5D-3FE4DCEB790A}"/>
              </a:ext>
            </a:extLst>
          </p:cNvPr>
          <p:cNvSpPr txBox="1"/>
          <p:nvPr userDrawn="1"/>
        </p:nvSpPr>
        <p:spPr>
          <a:xfrm>
            <a:off x="10775870" y="327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091C81-D2FF-D4D6-5682-7B837D3F29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33113" y="406400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842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1405354"/>
            <a:ext cx="10515600" cy="938587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040" y="2502809"/>
            <a:ext cx="10515600" cy="332137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Add first bullet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2F146-7864-F6F5-B11D-10D47EF0CC76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606A-E9CC-0663-8E5D-3FE4DCEB790A}"/>
              </a:ext>
            </a:extLst>
          </p:cNvPr>
          <p:cNvSpPr txBox="1"/>
          <p:nvPr userDrawn="1"/>
        </p:nvSpPr>
        <p:spPr>
          <a:xfrm>
            <a:off x="10775870" y="327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D939-2458-5F6F-4C7F-DA2278E54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96FC6-AF1E-BCAF-9165-34B3D574BB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51821"/>
            <a:ext cx="5339224" cy="375489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17924" y="1751821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65BE8-1B51-0ED9-BCD7-8637A6DB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272B0-F019-53AC-D205-7B55CA71B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" y="1800883"/>
            <a:ext cx="10896600" cy="72505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3/25/24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C9A32-DD0E-E6CE-0B94-0CC4AE0BD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62DB4-1116-99D6-4E93-5869845AA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895" y="1493521"/>
            <a:ext cx="3572932" cy="316992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43310" y="1493521"/>
            <a:ext cx="7277639" cy="4246880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ADD A CHART, IMAGE, OR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70F519-B32A-90C2-528B-B8E092576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0130D-76CC-625A-479F-EB9A3A2AFD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72141"/>
            <a:ext cx="5339224" cy="400889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4" y="1772141"/>
            <a:ext cx="5339221" cy="400889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98541-5E28-FFA6-53FD-46B54BB0E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8BC75-C3AC-A40B-82B7-40DB30076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14E157A-4F79-EE4E-BDD5-C83726825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45595"/>
            <a:ext cx="12192001" cy="5661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FC2F90-8322-59F8-DD67-C0846D1E9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B6A78-0653-A8F0-3405-B1D4BEA736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ild art, drawing, sky, painting&#10;&#10;Description automatically generated">
            <a:extLst>
              <a:ext uri="{FF2B5EF4-FFF2-40B4-BE49-F238E27FC236}">
                <a16:creationId xmlns:a16="http://schemas.microsoft.com/office/drawing/2014/main" id="{D31454A4-017C-F21B-7E36-18A74672A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639"/>
            <a:ext cx="12192000" cy="65454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10E3A-6D5D-E231-05A6-695885155102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C1C32-2451-CF8B-3E10-53FFC41FCAAD}"/>
              </a:ext>
            </a:extLst>
          </p:cNvPr>
          <p:cNvSpPr txBox="1"/>
          <p:nvPr userDrawn="1"/>
        </p:nvSpPr>
        <p:spPr>
          <a:xfrm>
            <a:off x="10739243" y="327932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583A5E-3155-FF35-4A9D-C84D57533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26946-5A32-A0CF-2871-9D06338986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6A544DB-71BD-2BD0-BC86-83F8C1367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1163368"/>
            <a:ext cx="4378960" cy="636664"/>
          </a:xfrm>
          <a:prstGeom prst="rect">
            <a:avLst/>
          </a:prstGeom>
        </p:spPr>
        <p:txBody>
          <a:bodyPr anchor="t" anchorCtr="0"/>
          <a:lstStyle>
            <a:lvl1pPr algn="ctr">
              <a:defRPr sz="20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0A097A6-5637-E649-145C-3BE04227F4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1400" y="1960252"/>
            <a:ext cx="4378960" cy="2294074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20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F72DA4-B2F0-F1C7-2CE2-53502B84D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53" y="4537164"/>
            <a:ext cx="2966654" cy="1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82"/>
            <a:ext cx="6558280" cy="512921"/>
          </a:xfrm>
        </p:spPr>
        <p:txBody>
          <a:bodyPr anchor="b"/>
          <a:lstStyle>
            <a:lvl1pPr marL="0" indent="0" algn="l">
              <a:buNone/>
              <a:defRPr sz="18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9"/>
            <a:ext cx="6558280" cy="12384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54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43EE5A4-77FF-9988-C6A9-DF3413AE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  <p:sldLayoutId id="214748368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4AA00"/>
        </a:buClr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600"/>
        </a:spcBef>
        <a:buClr>
          <a:srgbClr val="B09400"/>
        </a:buClr>
        <a:buFont typeface="Wingdings" pitchFamily="2" charset="2"/>
        <a:buChar char="§"/>
        <a:defRPr sz="1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3/25/24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lobe.gov/about/impact-and-metrics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Cornell.lewis@axientcorp.com" TargetMode="External"/><Relationship Id="rId2" Type="http://schemas.openxmlformats.org/officeDocument/2006/relationships/hyperlink" Target="mailto:David.overoye@axientcorp.com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78C0D-C7B9-B447-9F14-51A99494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3226" y="4659659"/>
            <a:ext cx="4055891" cy="1696366"/>
          </a:xfrm>
        </p:spPr>
        <p:txBody>
          <a:bodyPr>
            <a:normAutofit/>
          </a:bodyPr>
          <a:lstStyle/>
          <a:p>
            <a:r>
              <a:rPr lang="en-US" sz="1800" dirty="0"/>
              <a:t>Updated March 25,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1A7EB0-C287-1D02-41A6-B1C8475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6" y="1350158"/>
            <a:ext cx="6102989" cy="1269081"/>
          </a:xfrm>
        </p:spPr>
        <p:txBody>
          <a:bodyPr/>
          <a:lstStyle/>
          <a:p>
            <a:r>
              <a:rPr lang="en-US" sz="3200" b="1" dirty="0"/>
              <a:t>GLOBE Asia Pacific Regional Meeting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New and Upcoming Web and App Enhancements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Country Coordinator Essentials</a:t>
            </a:r>
          </a:p>
        </p:txBody>
      </p:sp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75A9-776E-2AB7-4C2D-23C3B19A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Educators can choose Educator or Observer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FAC53-3807-E6EA-38C8-6E57ECC8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24" y="2502809"/>
            <a:ext cx="5115676" cy="3321375"/>
          </a:xfrm>
        </p:spPr>
        <p:txBody>
          <a:bodyPr/>
          <a:lstStyle/>
          <a:p>
            <a:r>
              <a:rPr lang="en-US" dirty="0"/>
              <a:t>For teachers who just want to try things out, select Observer Option</a:t>
            </a:r>
          </a:p>
          <a:p>
            <a:pPr lvl="1"/>
            <a:r>
              <a:rPr lang="en-US" dirty="0"/>
              <a:t>Same as GLOBE Observer, except we can see in the system if they are a citizen scientist or an educator (how many teachers are just doing observer?)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2F023F-4A1C-BB32-9A75-0D55D6D85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43" y="2095500"/>
            <a:ext cx="69088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46" y="2157630"/>
            <a:ext cx="4581503" cy="3395445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Educators with a GLOBE Observer account are now able to request an upgrade to a GLOBE Educator account via an on-line application.</a:t>
            </a:r>
          </a:p>
          <a:p>
            <a:r>
              <a:rPr lang="en-US" sz="2200" dirty="0"/>
              <a:t>The application is sent to the Country Coordinator for approval</a:t>
            </a:r>
          </a:p>
          <a:p>
            <a:r>
              <a:rPr lang="en-US" sz="2200" dirty="0"/>
              <a:t>They will be able to enter their school information and be submitted for approval as a GLOBE Educator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8" y="1227652"/>
            <a:ext cx="10458074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Account Upgrade Form for GLOBE Observers</a:t>
            </a:r>
          </a:p>
        </p:txBody>
      </p: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3355B55-0FD8-22D6-2F03-1B4657A6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4" y="2080157"/>
            <a:ext cx="6280995" cy="342004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772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94532" y="1347484"/>
            <a:ext cx="10932745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Introduction of Informal Education Organizations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1A7203-44F5-BCB1-76EB-7C507B98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67" y="2078907"/>
            <a:ext cx="7195634" cy="388414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0257304-4BB0-CB06-0AE5-2AF74762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32" y="2236583"/>
            <a:ext cx="4006651" cy="3726472"/>
          </a:xfrm>
        </p:spPr>
        <p:txBody>
          <a:bodyPr>
            <a:normAutofit/>
          </a:bodyPr>
          <a:lstStyle/>
          <a:p>
            <a:r>
              <a:rPr lang="en-US" sz="2000" dirty="0"/>
              <a:t>Informal Educators who create a GLOBE account can now request to have their informal education organization become a GLOBE organization.</a:t>
            </a:r>
          </a:p>
          <a:p>
            <a:r>
              <a:rPr lang="en-US" sz="2000" dirty="0"/>
              <a:t>Libraries, science centers, museums, aquariums, etc. are given a presence on the GLOBE website and can have their GLOBE data associated with their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257657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6024F5-94E6-D011-A906-CC5DA0D951BF}"/>
              </a:ext>
            </a:extLst>
          </p:cNvPr>
          <p:cNvSpPr txBox="1">
            <a:spLocks/>
          </p:cNvSpPr>
          <p:nvPr/>
        </p:nvSpPr>
        <p:spPr>
          <a:xfrm>
            <a:off x="519574" y="1416918"/>
            <a:ext cx="7936561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User Roadmaps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56E25-66F2-57F9-3864-F2C9B1298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32" y="2318280"/>
            <a:ext cx="4006651" cy="2836189"/>
          </a:xfrm>
        </p:spPr>
        <p:txBody>
          <a:bodyPr>
            <a:normAutofit/>
          </a:bodyPr>
          <a:lstStyle/>
          <a:p>
            <a:r>
              <a:rPr lang="en-US" sz="2000" dirty="0"/>
              <a:t>User Roadmaps are guides to help new and existing GLOBE members navigate the website by providing a list of commonly performed tasks by GLOBE users.</a:t>
            </a:r>
          </a:p>
          <a:p>
            <a:r>
              <a:rPr lang="en-US" sz="2000" dirty="0"/>
              <a:t>There’s a roadmap for each user type with links to tutorials and content on the website.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EE058DE-2AD6-0955-25D8-5FF7B6A108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91" y="1416918"/>
            <a:ext cx="4907186" cy="37646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Table&#10;&#10;Description automatically generated with low confidence">
            <a:extLst>
              <a:ext uri="{FF2B5EF4-FFF2-40B4-BE49-F238E27FC236}">
                <a16:creationId xmlns:a16="http://schemas.microsoft.com/office/drawing/2014/main" id="{976873B7-A0FE-DF89-E7A6-E84E9F387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906" y="2453276"/>
            <a:ext cx="4688934" cy="341013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49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89" y="2193014"/>
            <a:ext cx="4095452" cy="286965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All site tutorials are now in one place.</a:t>
            </a:r>
          </a:p>
          <a:p>
            <a:r>
              <a:rPr lang="en-US" sz="2200" dirty="0"/>
              <a:t>Most tutorials are short ‘chapters’ to allow users to quickly find the help they need.</a:t>
            </a:r>
          </a:p>
          <a:p>
            <a:r>
              <a:rPr lang="en-US" sz="2200" dirty="0"/>
              <a:t>YouTube videos are available for most of the tutorials.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01389" y="1286361"/>
            <a:ext cx="10458074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Tutorial Center</a:t>
            </a: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A6F2349-9A1E-CD10-3E39-561853083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90" y="1259178"/>
            <a:ext cx="3694107" cy="3766858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2C1307-13E5-D647-B4D3-3FDE63009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638" y="3715393"/>
            <a:ext cx="5084583" cy="2271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486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46" y="2500530"/>
            <a:ext cx="7880042" cy="3395445"/>
          </a:xfrm>
        </p:spPr>
        <p:txBody>
          <a:bodyPr>
            <a:normAutofit/>
          </a:bodyPr>
          <a:lstStyle/>
          <a:p>
            <a:r>
              <a:rPr lang="en-US" sz="2200" dirty="0"/>
              <a:t>Do GLOBE section was simplified to reduce the number of content areas.</a:t>
            </a:r>
          </a:p>
          <a:p>
            <a:r>
              <a:rPr lang="en-US" sz="2200" dirty="0"/>
              <a:t>Sphere communities and Teacher’s Guide pages were merged to reduce confusion on where to go to learn about Spheres and Protocols. </a:t>
            </a:r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phase of site re-architecture with goal to make it easier for the community to find content and have a central place to learn about the GLOBE Protocols.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8" y="1227652"/>
            <a:ext cx="7880042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Site Re-Architecture (Phase 1)  – Restructuring the Do GLOBE Section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C9C07E-95DF-6C36-2DAC-7656ABC2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117" y="1085850"/>
            <a:ext cx="168803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C9C07E-95DF-6C36-2DAC-7656ABC2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085850"/>
            <a:ext cx="1688035" cy="5010150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FAB375-E641-4345-3606-D7B68E3F2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49" y="1983196"/>
            <a:ext cx="8429119" cy="34251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90B4D7-6FE4-5D46-7864-2D15C78B4F77}"/>
              </a:ext>
            </a:extLst>
          </p:cNvPr>
          <p:cNvCxnSpPr/>
          <p:nvPr/>
        </p:nvCxnSpPr>
        <p:spPr>
          <a:xfrm>
            <a:off x="2447925" y="3505200"/>
            <a:ext cx="981075" cy="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54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Enhanced Featured Content Area on the Home Page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97" y="2141761"/>
            <a:ext cx="4366574" cy="287452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Content users quickly want to access will be featured at the top of the home page.</a:t>
            </a:r>
          </a:p>
          <a:p>
            <a:r>
              <a:rPr lang="en-US" sz="2200" dirty="0"/>
              <a:t>Content will be customized for the different user types – Educators, Citizen Scientists, Students, Guests, etc.</a:t>
            </a:r>
          </a:p>
          <a:p>
            <a:r>
              <a:rPr lang="en-US" sz="2200" dirty="0"/>
              <a:t>Reduced Area of Featured Rotator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AE9AA4-1679-2BFC-9D1C-CCC4F663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13" y="2141761"/>
            <a:ext cx="5206973" cy="31590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B84814-E576-6DA6-29C2-44106EA3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01" y="2729733"/>
            <a:ext cx="4854927" cy="31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3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7" y="1227652"/>
            <a:ext cx="11204267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New Web-Based </a:t>
            </a:r>
            <a:r>
              <a:rPr lang="en-US" sz="3200" dirty="0" err="1"/>
              <a:t>eTraining</a:t>
            </a:r>
            <a:r>
              <a:rPr lang="en-US" sz="3200" dirty="0"/>
              <a:t> Modules (courses) - Pedosphere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6639AA-EFFC-C083-7EC1-DAD484AF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57" y="2232179"/>
            <a:ext cx="5070168" cy="347329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New Pedosphere Web-Based e-Training modules are now available.</a:t>
            </a:r>
          </a:p>
          <a:p>
            <a:r>
              <a:rPr lang="en-US" sz="2200" dirty="0"/>
              <a:t>Replaces the PowerPoint Presentations. </a:t>
            </a:r>
          </a:p>
          <a:p>
            <a:r>
              <a:rPr lang="en-US" sz="2200" dirty="0"/>
              <a:t>Incorporates interactive features to improve the user experience.</a:t>
            </a:r>
          </a:p>
          <a:p>
            <a:r>
              <a:rPr lang="en-US" sz="2200" dirty="0"/>
              <a:t>Downloadable version is still available.</a:t>
            </a:r>
          </a:p>
          <a:p>
            <a:r>
              <a:rPr lang="en-US" sz="2200" dirty="0"/>
              <a:t>Other Spheres coming in May 2024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70EFD-C4BC-81CE-E867-4C0FBCD3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4" y="2316295"/>
            <a:ext cx="6015037" cy="16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3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7" y="1227652"/>
            <a:ext cx="11204267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New Web-Based </a:t>
            </a:r>
            <a:r>
              <a:rPr lang="en-US" sz="3200" dirty="0" err="1"/>
              <a:t>eTraining</a:t>
            </a:r>
            <a:r>
              <a:rPr lang="en-US" sz="3200" dirty="0"/>
              <a:t> Modules (courses) - Pedosphere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997FD7F-597F-A78B-BF18-8D858681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40" y="2055813"/>
            <a:ext cx="5929873" cy="3198919"/>
          </a:xfrm>
          <a:ln w="3175">
            <a:solidFill>
              <a:schemeClr val="accent1"/>
            </a:solidFill>
          </a:ln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56A1F5A-987B-D9A2-799C-81790C05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2497971"/>
            <a:ext cx="5888447" cy="3429000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33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EFEA-DF7D-D9C6-D39D-F5547D0D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1186279"/>
            <a:ext cx="10515600" cy="93858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936A-9E9F-57A4-4408-DFCA6E0C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1944685"/>
            <a:ext cx="10515600" cy="4217990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>
                <a:latin typeface="Helvetica Neue" panose="02000503000000020004"/>
              </a:rPr>
              <a:t>Recently delivered website and GLOBE Observer app enhancements</a:t>
            </a:r>
          </a:p>
          <a:p>
            <a:r>
              <a:rPr lang="en-US" sz="3300" dirty="0">
                <a:latin typeface="Helvetica Neue" panose="02000503000000020004"/>
              </a:rPr>
              <a:t>Planned / Upcoming Tasks and Enhancements</a:t>
            </a:r>
          </a:p>
          <a:p>
            <a:endParaRPr lang="en-US" sz="3300" dirty="0">
              <a:latin typeface="Helvetica Neue" panose="02000503000000020004"/>
            </a:endParaRPr>
          </a:p>
          <a:p>
            <a:pPr marL="0" indent="0">
              <a:buNone/>
            </a:pPr>
            <a:r>
              <a:rPr lang="en-US" sz="3300" dirty="0">
                <a:latin typeface="Helvetica Neue" panose="02000503000000020004"/>
              </a:rPr>
              <a:t>Overview/Reminder of:</a:t>
            </a:r>
          </a:p>
          <a:p>
            <a:r>
              <a:rPr lang="en-US" sz="3300" dirty="0">
                <a:latin typeface="Helvetica Neue" panose="02000503000000020004"/>
              </a:rPr>
              <a:t>Metrics available to you</a:t>
            </a:r>
          </a:p>
          <a:p>
            <a:r>
              <a:rPr lang="en-US" sz="3300" dirty="0">
                <a:latin typeface="Helvetica Neue" panose="02000503000000020004"/>
              </a:rPr>
              <a:t>GLOBE Management capabilities</a:t>
            </a:r>
          </a:p>
          <a:p>
            <a:pPr lvl="1"/>
            <a:r>
              <a:rPr lang="en-US" sz="3300" dirty="0">
                <a:latin typeface="Helvetica Neue" panose="02000503000000020004"/>
              </a:rPr>
              <a:t>Your Dashboards</a:t>
            </a:r>
          </a:p>
          <a:p>
            <a:pPr lvl="1"/>
            <a:r>
              <a:rPr lang="en-US" sz="3300" dirty="0">
                <a:latin typeface="Helvetica Neue" panose="02000503000000020004"/>
              </a:rPr>
              <a:t>Editing/Adding Schools</a:t>
            </a:r>
          </a:p>
          <a:p>
            <a:pPr lvl="1"/>
            <a:r>
              <a:rPr lang="en-US" sz="3300" dirty="0">
                <a:latin typeface="Helvetica Neue" panose="02000503000000020004"/>
              </a:rPr>
              <a:t>Editing/Adding Users</a:t>
            </a:r>
          </a:p>
          <a:p>
            <a:pPr lvl="1"/>
            <a:r>
              <a:rPr lang="en-US" sz="3300" dirty="0">
                <a:latin typeface="Helvetica Neue" panose="02000503000000020004"/>
              </a:rPr>
              <a:t>Editing/Adding Content</a:t>
            </a:r>
          </a:p>
          <a:p>
            <a:r>
              <a:rPr lang="en-US" sz="3300" dirty="0">
                <a:latin typeface="Helvetica Neue" panose="02000503000000020004"/>
              </a:rPr>
              <a:t>How can we help you?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9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533686" y="1138158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GLOBE Learning Materials Search and Submission Tool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26" y="1969729"/>
            <a:ext cx="3697227" cy="3563714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New search tool to allow the GLOBE community to easily find learning activities</a:t>
            </a:r>
          </a:p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Tool allows community members to contribute to the GLOBE library of resources by allowing them to upload resources for others to use, comment and “like” submitted resources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7D9B7-7790-DDA8-8F89-9E5F1BB74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04312" y="1876461"/>
            <a:ext cx="4602442" cy="339461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6487AE7-1936-0031-D6A9-E00A1E6A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95" y="3192902"/>
            <a:ext cx="4812097" cy="287452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2110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4015-AB6D-16D4-4FD3-0EF9F5F5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GLOBE Active Trainer Status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0E83-F22E-04D1-88B2-93B7FF182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131271"/>
            <a:ext cx="10515600" cy="3321375"/>
          </a:xfrm>
        </p:spPr>
        <p:txBody>
          <a:bodyPr/>
          <a:lstStyle/>
          <a:p>
            <a:r>
              <a:rPr lang="en-US" dirty="0"/>
              <a:t>Allows GLOBE Trainers to re-certify as active trainers through the online tool.</a:t>
            </a:r>
          </a:p>
          <a:p>
            <a:r>
              <a:rPr lang="en-US" dirty="0"/>
              <a:t>CCs will get requests as they do now for people who want to become trainers – except this is for people who want to recertify as an active trainer.</a:t>
            </a:r>
          </a:p>
          <a:p>
            <a:r>
              <a:rPr lang="en-US" dirty="0"/>
              <a:t>This is a two step approval process – CC approval and EWG approval required</a:t>
            </a:r>
          </a:p>
        </p:txBody>
      </p:sp>
      <p:pic>
        <p:nvPicPr>
          <p:cNvPr id="5" name="Picture 4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46AD0983-C3F2-9C67-F476-8D50FC01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4898"/>
            <a:ext cx="4841421" cy="3394739"/>
          </a:xfrm>
          <a:prstGeom prst="rect">
            <a:avLst/>
          </a:prstGeom>
        </p:spPr>
      </p:pic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1EF9E231-DC08-EFD6-8342-2B107E63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79" y="4602998"/>
            <a:ext cx="7772400" cy="13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D21A1B1-DCAD-3470-DAE8-1E2CD5CABE3C}"/>
              </a:ext>
            </a:extLst>
          </p:cNvPr>
          <p:cNvSpPr/>
          <p:nvPr/>
        </p:nvSpPr>
        <p:spPr>
          <a:xfrm>
            <a:off x="7649735" y="1793191"/>
            <a:ext cx="4542266" cy="4530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F35A1-08B7-3489-7DFB-648CA182B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91" y="1079189"/>
            <a:ext cx="10515600" cy="938587"/>
          </a:xfrm>
        </p:spPr>
        <p:txBody>
          <a:bodyPr/>
          <a:lstStyle/>
          <a:p>
            <a:r>
              <a:rPr lang="en-US" dirty="0"/>
              <a:t>Note on recent enhancements – we’re listening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7019-12D4-BB58-05FE-F28D400E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1" y="1912562"/>
            <a:ext cx="6917331" cy="40554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Megamenu and partial site re-architecture to make it easier to find content</a:t>
            </a:r>
          </a:p>
          <a:p>
            <a:r>
              <a:rPr lang="en-US" dirty="0"/>
              <a:t>Roadmaps – list specific steps for each user type to get the most out of GLOBE</a:t>
            </a:r>
          </a:p>
          <a:p>
            <a:r>
              <a:rPr lang="en-US" dirty="0"/>
              <a:t>New Tutorial Center to consolidate all of GLOBE’s tutorials and provide on-screen demonstrations</a:t>
            </a:r>
          </a:p>
          <a:p>
            <a:r>
              <a:rPr lang="en-US" dirty="0"/>
              <a:t>Account types by user (Educator/Citizen Scientist/Informal Ed)</a:t>
            </a:r>
          </a:p>
          <a:p>
            <a:r>
              <a:rPr lang="en-US" dirty="0"/>
              <a:t>New Informal Education Support for the informal education audience</a:t>
            </a:r>
          </a:p>
          <a:p>
            <a:r>
              <a:rPr lang="en-US" dirty="0"/>
              <a:t>Ability to upgrade from GLOBE Observer to GLOBE Educator </a:t>
            </a:r>
          </a:p>
          <a:p>
            <a:r>
              <a:rPr lang="en-US" dirty="0"/>
              <a:t>Support for teachers who “just want to do Observer” – with student accounts, </a:t>
            </a:r>
            <a:r>
              <a:rPr lang="en-US" dirty="0" err="1"/>
              <a:t>mypages</a:t>
            </a:r>
            <a:r>
              <a:rPr lang="en-US" dirty="0"/>
              <a:t> and school pages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9D23E-7A6D-9BFD-EF33-A70588FD3DF0}"/>
              </a:ext>
            </a:extLst>
          </p:cNvPr>
          <p:cNvSpPr txBox="1"/>
          <p:nvPr/>
        </p:nvSpPr>
        <p:spPr>
          <a:xfrm>
            <a:off x="8619687" y="2169592"/>
            <a:ext cx="239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site is confusing”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C950B-ED9B-81DB-C8B9-DA936EAB8CE3}"/>
              </a:ext>
            </a:extLst>
          </p:cNvPr>
          <p:cNvSpPr txBox="1"/>
          <p:nvPr/>
        </p:nvSpPr>
        <p:spPr>
          <a:xfrm>
            <a:off x="7980882" y="2565283"/>
            <a:ext cx="239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can’t find anything”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950EC-645F-E65E-DB8A-111733DA789E}"/>
              </a:ext>
            </a:extLst>
          </p:cNvPr>
          <p:cNvSpPr txBox="1"/>
          <p:nvPr/>
        </p:nvSpPr>
        <p:spPr>
          <a:xfrm>
            <a:off x="9481615" y="3008779"/>
            <a:ext cx="239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“Where do I go for </a:t>
            </a:r>
            <a:r>
              <a:rPr lang="en-US" dirty="0" err="1"/>
              <a:t>xyz</a:t>
            </a:r>
            <a:r>
              <a:rPr lang="en-US" dirty="0"/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8CEC1-168B-7653-8003-4FAB87725647}"/>
              </a:ext>
            </a:extLst>
          </p:cNvPr>
          <p:cNvSpPr txBox="1"/>
          <p:nvPr/>
        </p:nvSpPr>
        <p:spPr>
          <a:xfrm>
            <a:off x="8128492" y="3426477"/>
            <a:ext cx="313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“There’s just too much there”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D07CB-C569-5A07-8330-2C04928F37C2}"/>
              </a:ext>
            </a:extLst>
          </p:cNvPr>
          <p:cNvSpPr txBox="1"/>
          <p:nvPr/>
        </p:nvSpPr>
        <p:spPr>
          <a:xfrm>
            <a:off x="8915059" y="3869973"/>
            <a:ext cx="307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“Which account should I get?”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665CB-D726-ACA5-042E-9E3B6A288044}"/>
              </a:ext>
            </a:extLst>
          </p:cNvPr>
          <p:cNvSpPr txBox="1"/>
          <p:nvPr/>
        </p:nvSpPr>
        <p:spPr>
          <a:xfrm>
            <a:off x="8132218" y="4292540"/>
            <a:ext cx="422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teacher made a GO account – now what?”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FC57F-2BF6-F9B3-400A-0618BB47B309}"/>
              </a:ext>
            </a:extLst>
          </p:cNvPr>
          <p:cNvSpPr txBox="1"/>
          <p:nvPr/>
        </p:nvSpPr>
        <p:spPr>
          <a:xfrm>
            <a:off x="8915059" y="5023046"/>
            <a:ext cx="276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“What’s the next step?”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8598D-9488-CB87-A0B3-9BB8276A8393}"/>
              </a:ext>
            </a:extLst>
          </p:cNvPr>
          <p:cNvSpPr txBox="1"/>
          <p:nvPr/>
        </p:nvSpPr>
        <p:spPr>
          <a:xfrm>
            <a:off x="8128492" y="5454852"/>
            <a:ext cx="276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need help with </a:t>
            </a:r>
            <a:r>
              <a:rPr lang="en-US" dirty="0" err="1"/>
              <a:t>xyz</a:t>
            </a:r>
            <a:r>
              <a:rPr lang="en-US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81030-D597-77F3-98DE-90BF20A99602}"/>
              </a:ext>
            </a:extLst>
          </p:cNvPr>
          <p:cNvSpPr txBox="1"/>
          <p:nvPr/>
        </p:nvSpPr>
        <p:spPr>
          <a:xfrm>
            <a:off x="8915058" y="5881251"/>
            <a:ext cx="317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“Is my science center a school?”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8FAED-FE93-67F4-8BF4-45ABBF4B66F9}"/>
              </a:ext>
            </a:extLst>
          </p:cNvPr>
          <p:cNvSpPr txBox="1"/>
          <p:nvPr/>
        </p:nvSpPr>
        <p:spPr>
          <a:xfrm>
            <a:off x="8020677" y="1793191"/>
            <a:ext cx="39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just want to do GLOBE Observer”</a:t>
            </a:r>
          </a:p>
        </p:txBody>
      </p:sp>
    </p:spTree>
    <p:extLst>
      <p:ext uri="{BB962C8B-B14F-4D97-AF65-F5344CB8AC3E}">
        <p14:creationId xmlns:p14="http://schemas.microsoft.com/office/powerpoint/2010/main" val="110134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933"/>
            <a:ext cx="12192000" cy="508967"/>
          </a:xfrm>
        </p:spPr>
        <p:txBody>
          <a:bodyPr/>
          <a:lstStyle/>
          <a:p>
            <a:pPr algn="ctr"/>
            <a:r>
              <a:rPr lang="en-US" dirty="0"/>
              <a:t>Site Demo</a:t>
            </a:r>
          </a:p>
        </p:txBody>
      </p:sp>
    </p:spTree>
    <p:extLst>
      <p:ext uri="{BB962C8B-B14F-4D97-AF65-F5344CB8AC3E}">
        <p14:creationId xmlns:p14="http://schemas.microsoft.com/office/powerpoint/2010/main" val="1194675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Coming Soon Website Enhancements</a:t>
            </a:r>
          </a:p>
        </p:txBody>
      </p:sp>
    </p:spTree>
    <p:extLst>
      <p:ext uri="{BB962C8B-B14F-4D97-AF65-F5344CB8AC3E}">
        <p14:creationId xmlns:p14="http://schemas.microsoft.com/office/powerpoint/2010/main" val="152855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96" y="2379886"/>
            <a:ext cx="4523804" cy="2874523"/>
          </a:xfrm>
        </p:spPr>
        <p:txBody>
          <a:bodyPr>
            <a:normAutofit/>
          </a:bodyPr>
          <a:lstStyle/>
          <a:p>
            <a:r>
              <a:rPr lang="en-US" sz="2200" dirty="0"/>
              <a:t>Addresses the issue of users not being sure which </a:t>
            </a:r>
            <a:r>
              <a:rPr lang="en-US" sz="2200" dirty="0" err="1"/>
              <a:t>eTraining</a:t>
            </a:r>
            <a:r>
              <a:rPr lang="en-US" sz="2200" dirty="0"/>
              <a:t> modules are needed to become Protocol Certified (role required to enter measurements for all protocols).</a:t>
            </a:r>
          </a:p>
          <a:p>
            <a:r>
              <a:rPr lang="en-US" sz="2200" dirty="0"/>
              <a:t>New system will step the user through the required modules.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48517C-63CE-C1BF-EA75-EEC5BE13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4" y="2014270"/>
            <a:ext cx="6002639" cy="38948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996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242238-7029-CA5B-4C53-4AEA950C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4" y="2014270"/>
            <a:ext cx="6002639" cy="3894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C3763-59A4-E2EF-48E4-CDD339D51DFD}"/>
              </a:ext>
            </a:extLst>
          </p:cNvPr>
          <p:cNvSpPr txBox="1"/>
          <p:nvPr/>
        </p:nvSpPr>
        <p:spPr>
          <a:xfrm>
            <a:off x="928689" y="4105889"/>
            <a:ext cx="942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1: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3BEB57-D55E-84F2-CC96-2FA2E2B7A15A}"/>
              </a:ext>
            </a:extLst>
          </p:cNvPr>
          <p:cNvCxnSpPr/>
          <p:nvPr/>
        </p:nvCxnSpPr>
        <p:spPr>
          <a:xfrm>
            <a:off x="4467225" y="4315585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018008-6C1B-F48C-8FBF-07C35EBA7529}"/>
              </a:ext>
            </a:extLst>
          </p:cNvPr>
          <p:cNvSpPr txBox="1"/>
          <p:nvPr/>
        </p:nvSpPr>
        <p:spPr>
          <a:xfrm>
            <a:off x="1757363" y="4105889"/>
            <a:ext cx="26241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Complete Introduction to GLOBE Protocols Module.</a:t>
            </a:r>
          </a:p>
        </p:txBody>
      </p:sp>
    </p:spTree>
    <p:extLst>
      <p:ext uri="{BB962C8B-B14F-4D97-AF65-F5344CB8AC3E}">
        <p14:creationId xmlns:p14="http://schemas.microsoft.com/office/powerpoint/2010/main" val="1068223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52CD326D-B251-2010-8450-6BCC7DAA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2418070"/>
            <a:ext cx="7729536" cy="20218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19697" y="3099555"/>
            <a:ext cx="276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2: Select a Sphere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/>
          <p:nvPr/>
        </p:nvCxnSpPr>
        <p:spPr>
          <a:xfrm>
            <a:off x="3276600" y="3313393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985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19697" y="3099555"/>
            <a:ext cx="94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/>
          <p:nvPr/>
        </p:nvCxnSpPr>
        <p:spPr>
          <a:xfrm>
            <a:off x="3276600" y="3313393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667300-128E-3AB7-DBED-48B9DC91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436" y="2533649"/>
            <a:ext cx="7688826" cy="3233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C1067-0609-5EC8-2272-1183E8A7076A}"/>
              </a:ext>
            </a:extLst>
          </p:cNvPr>
          <p:cNvSpPr txBox="1"/>
          <p:nvPr/>
        </p:nvSpPr>
        <p:spPr>
          <a:xfrm>
            <a:off x="1481138" y="3114944"/>
            <a:ext cx="1976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Complete the Introduction module of the selected 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62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19697" y="3690105"/>
            <a:ext cx="94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3: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/>
          <p:nvPr/>
        </p:nvCxnSpPr>
        <p:spPr>
          <a:xfrm>
            <a:off x="3276600" y="3903943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7C1067-0609-5EC8-2272-1183E8A7076A}"/>
              </a:ext>
            </a:extLst>
          </p:cNvPr>
          <p:cNvSpPr txBox="1"/>
          <p:nvPr/>
        </p:nvSpPr>
        <p:spPr>
          <a:xfrm>
            <a:off x="1481138" y="3705494"/>
            <a:ext cx="1976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Select a protocol under the sphere selected.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B79A7A-99AB-4340-CF9C-FA279D86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152" y="2514599"/>
            <a:ext cx="7493198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31" y="3040933"/>
            <a:ext cx="7886700" cy="508967"/>
          </a:xfrm>
        </p:spPr>
        <p:txBody>
          <a:bodyPr/>
          <a:lstStyle/>
          <a:p>
            <a:r>
              <a:rPr lang="en-US" dirty="0"/>
              <a:t>Recent Web Site Enhancements</a:t>
            </a:r>
          </a:p>
        </p:txBody>
      </p:sp>
    </p:spTree>
    <p:extLst>
      <p:ext uri="{BB962C8B-B14F-4D97-AF65-F5344CB8AC3E}">
        <p14:creationId xmlns:p14="http://schemas.microsoft.com/office/powerpoint/2010/main" val="3807158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BC876D-D892-4F88-1749-10D1B66A7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36829"/>
            <a:ext cx="6809979" cy="3986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D7DD3-1935-7F14-0074-19F769D38A40}"/>
              </a:ext>
            </a:extLst>
          </p:cNvPr>
          <p:cNvSpPr txBox="1"/>
          <p:nvPr/>
        </p:nvSpPr>
        <p:spPr>
          <a:xfrm>
            <a:off x="619697" y="2918580"/>
            <a:ext cx="94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3: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D8EBC9-5603-C08B-AC58-C37CE1E88F4F}"/>
              </a:ext>
            </a:extLst>
          </p:cNvPr>
          <p:cNvCxnSpPr/>
          <p:nvPr/>
        </p:nvCxnSpPr>
        <p:spPr>
          <a:xfrm>
            <a:off x="3314700" y="3113368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8197D14-9DFA-E5AC-C82C-60E95A5B83B9}"/>
              </a:ext>
            </a:extLst>
          </p:cNvPr>
          <p:cNvSpPr txBox="1"/>
          <p:nvPr/>
        </p:nvSpPr>
        <p:spPr>
          <a:xfrm>
            <a:off x="1481138" y="2933969"/>
            <a:ext cx="1976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Complete the required protocol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17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GLOBE Observer Recent Enhancements</a:t>
            </a:r>
          </a:p>
        </p:txBody>
      </p:sp>
    </p:spTree>
    <p:extLst>
      <p:ext uri="{BB962C8B-B14F-4D97-AF65-F5344CB8AC3E}">
        <p14:creationId xmlns:p14="http://schemas.microsoft.com/office/powerpoint/2010/main" val="973667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6" y="1246128"/>
            <a:ext cx="8489611" cy="938587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Biosphere Protocols Now on the GLOBE Observer Data Entry 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37926-466F-DFE0-11C0-3D78EF2BA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5" y="2557713"/>
            <a:ext cx="7132319" cy="4471924"/>
          </a:xfrm>
        </p:spPr>
        <p:txBody>
          <a:bodyPr/>
          <a:lstStyle/>
          <a:p>
            <a:r>
              <a:rPr lang="en-US" dirty="0"/>
              <a:t>The latest update to the GLOBE Observer app includes all Biosphere, Atmosphere &amp; Hydrosphere protocols for trained users</a:t>
            </a:r>
          </a:p>
          <a:p>
            <a:r>
              <a:rPr lang="en-US" dirty="0"/>
              <a:t>All trained Educators and their Student accounts can access Data Entry.</a:t>
            </a:r>
          </a:p>
          <a:p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5EE97B-A6D8-85CB-81E6-BDA60B0D5B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301" y="1057274"/>
            <a:ext cx="2360283" cy="51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0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34CD-B455-D9E2-DE47-1EDDFDC3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biosphere protocols are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F8F8-1E45-591A-950F-C53910A19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360725"/>
            <a:ext cx="7276432" cy="3321375"/>
          </a:xfrm>
        </p:spPr>
        <p:txBody>
          <a:bodyPr/>
          <a:lstStyle/>
          <a:p>
            <a:r>
              <a:rPr lang="en-US" dirty="0"/>
              <a:t>Note we isolated sub protocols from each other, so you can choose which you want to do</a:t>
            </a:r>
          </a:p>
          <a:p>
            <a:pPr lvl="1"/>
            <a:r>
              <a:rPr lang="en-US" dirty="0"/>
              <a:t>Biometry you can choose 1, 2 or all 3 options</a:t>
            </a:r>
          </a:p>
          <a:p>
            <a:pPr lvl="1"/>
            <a:r>
              <a:rPr lang="en-US" dirty="0"/>
              <a:t>You can choose Green Up or Green Down (not the generic Greenings)</a:t>
            </a:r>
          </a:p>
          <a:p>
            <a:pPr lvl="1"/>
            <a:r>
              <a:rPr lang="en-US" dirty="0"/>
              <a:t>You can choose </a:t>
            </a:r>
            <a:r>
              <a:rPr lang="en-US" dirty="0" err="1"/>
              <a:t>Phen</a:t>
            </a:r>
            <a:r>
              <a:rPr lang="en-US" dirty="0"/>
              <a:t> Gardens Autumn or Spring</a:t>
            </a:r>
          </a:p>
          <a:p>
            <a:pPr lvl="1"/>
            <a:r>
              <a:rPr lang="en-US" dirty="0"/>
              <a:t>You can combine them with any of the other protocols</a:t>
            </a:r>
          </a:p>
          <a:p>
            <a:pPr lvl="1"/>
            <a:r>
              <a:rPr lang="en-US" dirty="0"/>
              <a:t>You can use the “Earth as a System Bundles” to automatically choose a set of protocols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8FDB5C2-D81E-8921-4049-F116267073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342" y="1138612"/>
            <a:ext cx="2330618" cy="5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0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3CBF-6DA3-BFA1-C59E-12388DAD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3254"/>
            <a:ext cx="7886700" cy="548436"/>
          </a:xfrm>
        </p:spPr>
        <p:txBody>
          <a:bodyPr/>
          <a:lstStyle/>
          <a:p>
            <a:r>
              <a:rPr lang="en-US" sz="3200" dirty="0"/>
              <a:t>Biosphere Protocols in GLOBE Observer</a:t>
            </a:r>
          </a:p>
        </p:txBody>
      </p:sp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72012F4C-4F93-7022-FA09-F220E3F50E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006" y="2033577"/>
            <a:ext cx="1898441" cy="4033848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CB6DEB61-3E74-D79A-5ACF-0581ABF23C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1" y="2033577"/>
            <a:ext cx="1860684" cy="4033848"/>
          </a:xfrm>
          <a:prstGeom prst="rect">
            <a:avLst/>
          </a:prstGeom>
        </p:spPr>
      </p:pic>
      <p:pic>
        <p:nvPicPr>
          <p:cNvPr id="17" name="Picture 1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515D7ACB-0FF2-B74B-E244-14347E3EBB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80" y="2033577"/>
            <a:ext cx="1860682" cy="4033848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95ABA4B-5D57-8EE8-9D1F-75AD2341D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4527"/>
            <a:ext cx="3362325" cy="13954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site setup features are available to setup a site separately, or while entering data for the first time</a:t>
            </a:r>
          </a:p>
        </p:txBody>
      </p:sp>
      <p:pic>
        <p:nvPicPr>
          <p:cNvPr id="23" name="Picture 2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790A1CEF-6455-9CD2-EBD2-714588309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2014527"/>
            <a:ext cx="1898441" cy="41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A4EE-8F3E-57AD-89CA-7890F116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1405354"/>
            <a:ext cx="6601460" cy="938587"/>
          </a:xfrm>
        </p:spPr>
        <p:txBody>
          <a:bodyPr/>
          <a:lstStyle/>
          <a:p>
            <a:r>
              <a:rPr lang="en-US" dirty="0"/>
              <a:t>Eclipse App Added to GLOBE Observer App for 2023 and 2024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7DFF3-B42D-BBFC-EA99-61B8500B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3248815"/>
            <a:ext cx="5739052" cy="805923"/>
          </a:xfrm>
        </p:spPr>
        <p:txBody>
          <a:bodyPr>
            <a:normAutofit/>
          </a:bodyPr>
          <a:lstStyle/>
          <a:p>
            <a:r>
              <a:rPr lang="en-US" dirty="0"/>
              <a:t>North and South American Regions Only</a:t>
            </a:r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B2E4B23B-0E27-1400-F51D-6E6F361D0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177" y="1070502"/>
            <a:ext cx="2323148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1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7665-85FE-3710-96B1-D6137F66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Landcover - Extra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A6F0-3AE6-FCAC-6090-BCAAF7D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Eyes on Ice requirements</a:t>
            </a:r>
          </a:p>
          <a:p>
            <a:r>
              <a:rPr lang="en-US" dirty="0"/>
              <a:t>Added a capability to add additional photos during land cover protocol to capture things of interest </a:t>
            </a:r>
          </a:p>
          <a:p>
            <a:pPr lvl="1"/>
            <a:r>
              <a:rPr lang="en-US" dirty="0"/>
              <a:t>Up to four additional photos</a:t>
            </a:r>
          </a:p>
        </p:txBody>
      </p:sp>
    </p:spTree>
    <p:extLst>
      <p:ext uri="{BB962C8B-B14F-4D97-AF65-F5344CB8AC3E}">
        <p14:creationId xmlns:p14="http://schemas.microsoft.com/office/powerpoint/2010/main" val="2999621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E03773-FA8F-4DBC-32DF-EAF985264C60}"/>
              </a:ext>
            </a:extLst>
          </p:cNvPr>
          <p:cNvSpPr txBox="1">
            <a:spLocks/>
          </p:cNvSpPr>
          <p:nvPr/>
        </p:nvSpPr>
        <p:spPr>
          <a:xfrm>
            <a:off x="102598" y="916490"/>
            <a:ext cx="7886700" cy="517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Awards and Recognition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6D21D7-D711-3757-63AB-0ED82CC331AD}"/>
              </a:ext>
            </a:extLst>
          </p:cNvPr>
          <p:cNvSpPr txBox="1">
            <a:spLocks/>
          </p:cNvSpPr>
          <p:nvPr/>
        </p:nvSpPr>
        <p:spPr>
          <a:xfrm>
            <a:off x="0" y="1753652"/>
            <a:ext cx="5224816" cy="335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4AA00"/>
              </a:buClr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B09400"/>
              </a:buClr>
              <a:buFont typeface="Wingdings" pitchFamily="2" charset="2"/>
              <a:buChar char="§"/>
              <a:defRPr sz="1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improved awards and recognition to GLOBE Observer for all users</a:t>
            </a:r>
          </a:p>
          <a:p>
            <a:r>
              <a:rPr lang="en-US" dirty="0"/>
              <a:t>Investigating opportunities to support </a:t>
            </a:r>
          </a:p>
          <a:p>
            <a:pPr lvl="1"/>
            <a:r>
              <a:rPr lang="en-US" dirty="0"/>
              <a:t>First time measurements</a:t>
            </a:r>
          </a:p>
          <a:p>
            <a:pPr lvl="1"/>
            <a:r>
              <a:rPr lang="en-US" dirty="0"/>
              <a:t>Streaks</a:t>
            </a:r>
          </a:p>
          <a:p>
            <a:pPr lvl="1"/>
            <a:r>
              <a:rPr lang="en-US" dirty="0"/>
              <a:t>Milestone measurements (5, 10, 25, 50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Email generated congratulating the user (you can opt-out if desired)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45F2A74-01BA-3A7F-C415-77A4E58A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81" y="1206614"/>
            <a:ext cx="2188609" cy="4744771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AE5BC-F505-908A-93BD-914BF9A7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686" y="1206614"/>
            <a:ext cx="2188609" cy="474477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4F576C4-77B0-FEBD-4E89-9E931959F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391" y="1206614"/>
            <a:ext cx="2188609" cy="47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4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2C0E-E04F-C104-939D-C8AC0CD6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66" y="1160249"/>
            <a:ext cx="10848198" cy="490210"/>
          </a:xfrm>
        </p:spPr>
        <p:txBody>
          <a:bodyPr/>
          <a:lstStyle/>
          <a:p>
            <a:r>
              <a:rPr lang="en-US" dirty="0"/>
              <a:t>Request a geofence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0DD-8BB4-35D5-5E07-064657721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2375"/>
            <a:ext cx="5763986" cy="3993253"/>
          </a:xfrm>
        </p:spPr>
        <p:txBody>
          <a:bodyPr>
            <a:normAutofit/>
          </a:bodyPr>
          <a:lstStyle/>
          <a:p>
            <a:r>
              <a:rPr lang="en-US" dirty="0"/>
              <a:t>Allow users to submit a request for data collection</a:t>
            </a:r>
          </a:p>
          <a:p>
            <a:pPr lvl="1"/>
            <a:r>
              <a:rPr lang="en-US" dirty="0"/>
              <a:t>Submit project information and goals</a:t>
            </a:r>
          </a:p>
          <a:p>
            <a:pPr lvl="1"/>
            <a:r>
              <a:rPr lang="en-US" dirty="0"/>
              <a:t>Select the area for data collection</a:t>
            </a:r>
          </a:p>
          <a:p>
            <a:pPr lvl="1"/>
            <a:r>
              <a:rPr lang="en-US" dirty="0"/>
              <a:t>All requests are reviewed</a:t>
            </a:r>
          </a:p>
          <a:p>
            <a:r>
              <a:rPr lang="en-US" dirty="0"/>
              <a:t>If approved</a:t>
            </a:r>
          </a:p>
          <a:p>
            <a:pPr lvl="1"/>
            <a:r>
              <a:rPr lang="en-US" dirty="0"/>
              <a:t>Any user who is near the area of interest will see a bell icon informing them to collect data for the location and time period requested.</a:t>
            </a:r>
          </a:p>
          <a:p>
            <a:pPr lvl="1"/>
            <a:r>
              <a:rPr lang="en-US" dirty="0"/>
              <a:t>Information for all projects will be visible</a:t>
            </a:r>
          </a:p>
        </p:txBody>
      </p:sp>
      <p:pic>
        <p:nvPicPr>
          <p:cNvPr id="1026" name="Picture 2" descr="Images of the GLOBE Observer home screen with a data request alert, and examples of Science Data Requests in list and map forms.">
            <a:extLst>
              <a:ext uri="{FF2B5EF4-FFF2-40B4-BE49-F238E27FC236}">
                <a16:creationId xmlns:a16="http://schemas.microsoft.com/office/drawing/2014/main" id="{08961AC2-8268-7867-D421-D6BFB195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02" y="1771650"/>
            <a:ext cx="6367698" cy="34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42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Planned Enhancements for 2024</a:t>
            </a:r>
          </a:p>
        </p:txBody>
      </p:sp>
    </p:spTree>
    <p:extLst>
      <p:ext uri="{BB962C8B-B14F-4D97-AF65-F5344CB8AC3E}">
        <p14:creationId xmlns:p14="http://schemas.microsoft.com/office/powerpoint/2010/main" val="269826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55E4-FA8A-DF07-D88B-C3AA1007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093"/>
            <a:ext cx="3687645" cy="5250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Easy to use menus to get a quick glance of content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Restructured some content to improve findability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Changing to “on click”  with our next release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553356" y="1292209"/>
            <a:ext cx="7936561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New ‘Mega’ Menus 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54B76D-67C0-D198-3A9A-452D44A2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45" y="2126093"/>
            <a:ext cx="8504355" cy="352542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386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1429583"/>
            <a:ext cx="10515600" cy="938587"/>
          </a:xfrm>
        </p:spPr>
        <p:txBody>
          <a:bodyPr/>
          <a:lstStyle/>
          <a:p>
            <a:r>
              <a:rPr lang="en-US" dirty="0"/>
              <a:t>Upgrade Content Management System (Liferay) to the latest version (7.4)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15" y="2644277"/>
            <a:ext cx="7801610" cy="1841940"/>
          </a:xfrm>
        </p:spPr>
        <p:txBody>
          <a:bodyPr>
            <a:normAutofit fontScale="92500" lnSpcReduction="10000"/>
          </a:bodyPr>
          <a:lstStyle/>
          <a:p>
            <a:endParaRPr lang="en-US" sz="2200" dirty="0"/>
          </a:p>
          <a:p>
            <a:r>
              <a:rPr lang="en-US" sz="2200" dirty="0"/>
              <a:t>Improved page and content management tools.</a:t>
            </a:r>
          </a:p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More stable version of Liferay.</a:t>
            </a:r>
          </a:p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Better supported.</a:t>
            </a:r>
          </a:p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Minimal enhancements during this time</a:t>
            </a:r>
          </a:p>
        </p:txBody>
      </p:sp>
    </p:spTree>
    <p:extLst>
      <p:ext uri="{BB962C8B-B14F-4D97-AF65-F5344CB8AC3E}">
        <p14:creationId xmlns:p14="http://schemas.microsoft.com/office/powerpoint/2010/main" val="296105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F103-9E5B-5432-A741-6522FFA7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Pedosphere protocols to GLOBE Observer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49A71-8671-6DCD-7733-8887DD869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Completing the full set of GLOBE protocols by adding the Pedosphere protocols to GLOBE Observer</a:t>
            </a:r>
          </a:p>
          <a:p>
            <a:r>
              <a:rPr lang="en-US" dirty="0"/>
              <a:t>Once completed, all protocols will be available through the GLOBE Observer app and new GLOBE Observer desktop forms (</a:t>
            </a:r>
            <a:r>
              <a:rPr lang="en-US" dirty="0" err="1"/>
              <a:t>dataentry.globe.gov</a:t>
            </a:r>
            <a:r>
              <a:rPr lang="en-US" dirty="0"/>
              <a:t>).</a:t>
            </a:r>
          </a:p>
          <a:p>
            <a:r>
              <a:rPr lang="en-US" dirty="0"/>
              <a:t>Will switch to a major app update (coding behind the scenes) once pedosphere is complete.</a:t>
            </a:r>
          </a:p>
        </p:txBody>
      </p:sp>
    </p:spTree>
    <p:extLst>
      <p:ext uri="{BB962C8B-B14F-4D97-AF65-F5344CB8AC3E}">
        <p14:creationId xmlns:p14="http://schemas.microsoft.com/office/powerpoint/2010/main" val="2835410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D8DF-3B86-00BB-E5B4-9D051615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enhancements and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8C874-5060-3480-A653-BCC8538DD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87669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2604713"/>
            <a:ext cx="10734676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Country Coordinator and US Partner Management Tools Review</a:t>
            </a:r>
          </a:p>
        </p:txBody>
      </p:sp>
    </p:spTree>
    <p:extLst>
      <p:ext uri="{BB962C8B-B14F-4D97-AF65-F5344CB8AC3E}">
        <p14:creationId xmlns:p14="http://schemas.microsoft.com/office/powerpoint/2010/main" val="571821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DB3F-27AD-CF8C-05F1-1635C120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227587"/>
            <a:ext cx="10515600" cy="938587"/>
          </a:xfrm>
        </p:spPr>
        <p:txBody>
          <a:bodyPr/>
          <a:lstStyle/>
          <a:p>
            <a:r>
              <a:rPr lang="en-US" dirty="0"/>
              <a:t>Impact &amp;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E3EFC-6D85-EDEB-C227-BFF2C6AE2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" y="1809564"/>
            <a:ext cx="10515600" cy="33213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https://www.globe.gov/about/impact-and-metrics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9F99B-9627-25DC-F35B-2AB9A0D25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5" y="2412603"/>
            <a:ext cx="9144000" cy="3554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70723-E5D2-602C-7EAF-61E6C05E8DAE}"/>
              </a:ext>
            </a:extLst>
          </p:cNvPr>
          <p:cNvSpPr txBox="1"/>
          <p:nvPr/>
        </p:nvSpPr>
        <p:spPr>
          <a:xfrm>
            <a:off x="7914503" y="3285586"/>
            <a:ext cx="7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E3DA37-DFE5-8900-1CF6-1DC783F69324}"/>
              </a:ext>
            </a:extLst>
          </p:cNvPr>
          <p:cNvCxnSpPr/>
          <p:nvPr/>
        </p:nvCxnSpPr>
        <p:spPr>
          <a:xfrm flipH="1" flipV="1">
            <a:off x="7178561" y="3371576"/>
            <a:ext cx="789410" cy="92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E4B387-67E3-F3D6-40AC-E83B7170C0F2}"/>
              </a:ext>
            </a:extLst>
          </p:cNvPr>
          <p:cNvSpPr txBox="1"/>
          <p:nvPr/>
        </p:nvSpPr>
        <p:spPr>
          <a:xfrm>
            <a:off x="7958446" y="2811000"/>
            <a:ext cx="46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799D4D-3365-35D5-D842-5E9F96DB7DA3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129570" y="2995666"/>
            <a:ext cx="828881" cy="66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0C3A1F-10A5-1C2E-47FD-F461DCD2305B}"/>
              </a:ext>
            </a:extLst>
          </p:cNvPr>
          <p:cNvSpPr txBox="1"/>
          <p:nvPr/>
        </p:nvSpPr>
        <p:spPr>
          <a:xfrm>
            <a:off x="668123" y="2709856"/>
            <a:ext cx="1879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You can enter 2 dates to see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790465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1AE0-D164-511E-A9C1-1B75D204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66E5D7-6BD0-18CF-66B9-E5BA57886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780" y="2265363"/>
            <a:ext cx="2706040" cy="33210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7C49DA-1E6E-DFCA-4C69-658F7454D4AC}"/>
              </a:ext>
            </a:extLst>
          </p:cNvPr>
          <p:cNvSpPr txBox="1"/>
          <p:nvPr/>
        </p:nvSpPr>
        <p:spPr>
          <a:xfrm>
            <a:off x="5375468" y="2421875"/>
            <a:ext cx="418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Your Dashboards and management tools are on the left side menu under this tool: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EA58B-65C6-A323-9E1A-B77272026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74" y="3644900"/>
            <a:ext cx="8286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2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5FC8-0EFB-F0C4-C722-9D84C8DB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DD35C-6404-256A-526C-6490D282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19" y="2280929"/>
            <a:ext cx="6058264" cy="3321375"/>
          </a:xfrm>
        </p:spPr>
        <p:txBody>
          <a:bodyPr>
            <a:normAutofit/>
          </a:bodyPr>
          <a:lstStyle/>
          <a:p>
            <a:r>
              <a:rPr lang="en-US" sz="1800" dirty="0"/>
              <a:t>See everyone who has an account in your country</a:t>
            </a:r>
          </a:p>
          <a:p>
            <a:r>
              <a:rPr lang="en-US" sz="1800" dirty="0"/>
              <a:t>Check Account Requested – these are people who have requested to be a GLOBE Teacher in your country</a:t>
            </a:r>
          </a:p>
          <a:p>
            <a:r>
              <a:rPr lang="en-US" sz="1800" dirty="0"/>
              <a:t>Your trained GLOBE Members</a:t>
            </a:r>
          </a:p>
          <a:p>
            <a:r>
              <a:rPr lang="en-US" sz="1800" dirty="0"/>
              <a:t>Pre-Candidate and Candidate Trainers indicate people who are in the process of becoming GLOBE Trainers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08C01-C543-64D5-2ACB-9A2164118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079" y="991388"/>
            <a:ext cx="3267346" cy="512059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55C432-A7D9-6F3D-A8C8-8BBA90238399}"/>
              </a:ext>
            </a:extLst>
          </p:cNvPr>
          <p:cNvCxnSpPr>
            <a:cxnSpLocks/>
          </p:cNvCxnSpPr>
          <p:nvPr/>
        </p:nvCxnSpPr>
        <p:spPr>
          <a:xfrm flipV="1">
            <a:off x="6832783" y="1666875"/>
            <a:ext cx="920296" cy="96202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607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3442-B9AC-509B-0BAF-B0B14DD8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40" y="1190418"/>
            <a:ext cx="10515600" cy="938587"/>
          </a:xfrm>
        </p:spPr>
        <p:txBody>
          <a:bodyPr/>
          <a:lstStyle/>
          <a:p>
            <a:r>
              <a:rPr lang="en-US" dirty="0"/>
              <a:t>Trainer Dashboard (CCs only)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1E51-C8FF-1A0D-A1DC-CBF639B2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40" y="2062994"/>
            <a:ext cx="3799840" cy="3321375"/>
          </a:xfrm>
        </p:spPr>
        <p:txBody>
          <a:bodyPr/>
          <a:lstStyle/>
          <a:p>
            <a:r>
              <a:rPr lang="en-US" dirty="0"/>
              <a:t>See everyone in your country who has applied to become a GLOBE Trainer or Mentor Trainer. </a:t>
            </a:r>
          </a:p>
          <a:p>
            <a:r>
              <a:rPr lang="en-US" dirty="0"/>
              <a:t>Review, approve and check status of all applicants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72D70-0C19-802D-1B0F-A8A17D69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4" y="2031622"/>
            <a:ext cx="6953687" cy="33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12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3F5E-778F-C7CE-CFE1-C99DB66B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37" y="1366753"/>
            <a:ext cx="10515600" cy="938587"/>
          </a:xfrm>
        </p:spPr>
        <p:txBody>
          <a:bodyPr/>
          <a:lstStyle/>
          <a:p>
            <a:r>
              <a:rPr lang="en-US" dirty="0"/>
              <a:t>Workshop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07BE-DFE1-A023-551C-EB529C7C3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2360725"/>
            <a:ext cx="4620260" cy="3321375"/>
          </a:xfrm>
        </p:spPr>
        <p:txBody>
          <a:bodyPr/>
          <a:lstStyle/>
          <a:p>
            <a:r>
              <a:rPr lang="en-US" dirty="0"/>
              <a:t>Create new workshops</a:t>
            </a:r>
          </a:p>
          <a:p>
            <a:r>
              <a:rPr lang="en-US" dirty="0"/>
              <a:t>Search for existing or previous workshops</a:t>
            </a:r>
          </a:p>
          <a:p>
            <a:r>
              <a:rPr lang="en-US" dirty="0"/>
              <a:t>Find people and schools you’ve trained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2BC4-D909-F8A2-CAB9-0362D86B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37" y="2305340"/>
            <a:ext cx="5394714" cy="31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10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286F-B988-BF98-26A4-AD19D3BB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90" y="1405354"/>
            <a:ext cx="10515600" cy="938587"/>
          </a:xfrm>
        </p:spPr>
        <p:txBody>
          <a:bodyPr/>
          <a:lstStyle/>
          <a:p>
            <a:r>
              <a:rPr lang="en-US" dirty="0"/>
              <a:t>School Status Reports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EA0C97-2367-58F6-2C66-AA5635B9A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90" y="2343941"/>
            <a:ext cx="4239260" cy="3321375"/>
          </a:xfrm>
        </p:spPr>
        <p:txBody>
          <a:bodyPr/>
          <a:lstStyle/>
          <a:p>
            <a:r>
              <a:rPr lang="en-US" dirty="0"/>
              <a:t>See the status of each school in your country. </a:t>
            </a:r>
          </a:p>
          <a:p>
            <a:pPr lvl="1"/>
            <a:r>
              <a:rPr lang="en-US" dirty="0"/>
              <a:t>Reporting Status</a:t>
            </a:r>
          </a:p>
          <a:p>
            <a:pPr lvl="1"/>
            <a:r>
              <a:rPr lang="en-US" dirty="0"/>
              <a:t>Teacher contact information</a:t>
            </a:r>
          </a:p>
          <a:p>
            <a:pPr lvl="1"/>
            <a:r>
              <a:rPr lang="en-US" dirty="0"/>
              <a:t>What protocols are being used</a:t>
            </a:r>
          </a:p>
        </p:txBody>
      </p:sp>
      <p:pic>
        <p:nvPicPr>
          <p:cNvPr id="12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50CBDB9-CB87-CA94-0AC1-ED5E0183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00" y="1142665"/>
            <a:ext cx="6040750" cy="47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68" y="297190"/>
            <a:ext cx="8219682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/>
              <a:t>Improved ‘About GLOBE’ Section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EF2D4F-29D4-856A-B1DB-DC3D08039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68" y="23048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section was re-structured to provide clearer information on what GLOBE is, how teachers, citizen scientists and other use GLOBE, and the benefits of joining.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 Type definitions and capabilities are better explained.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17BD58-CD8A-5618-3163-C54F870B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4" y="2187711"/>
            <a:ext cx="7099429" cy="29462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05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5FD5-C9DE-3B4D-CAF2-04201C3C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1265254"/>
            <a:ext cx="5982335" cy="938587"/>
          </a:xfrm>
        </p:spPr>
        <p:txBody>
          <a:bodyPr/>
          <a:lstStyle/>
          <a:p>
            <a:r>
              <a:rPr lang="en-US" dirty="0"/>
              <a:t>Managing Schools, Users and Country/Partner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4814C-5067-F838-0F61-D5AF4529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630057"/>
            <a:ext cx="4944110" cy="3321375"/>
          </a:xfrm>
        </p:spPr>
        <p:txBody>
          <a:bodyPr/>
          <a:lstStyle/>
          <a:p>
            <a:r>
              <a:rPr lang="en-US" dirty="0"/>
              <a:t>Manage users and schools under the Manage option on the left-hand menu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619BB-D731-7AE2-F6C7-743A13F1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56" y="1805110"/>
            <a:ext cx="2784843" cy="414632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0A52C9-41C7-CDB8-4BE9-9B7DF91C41BE}"/>
              </a:ext>
            </a:extLst>
          </p:cNvPr>
          <p:cNvCxnSpPr>
            <a:cxnSpLocks/>
          </p:cNvCxnSpPr>
          <p:nvPr/>
        </p:nvCxnSpPr>
        <p:spPr>
          <a:xfrm>
            <a:off x="5772150" y="3038475"/>
            <a:ext cx="1447800" cy="67184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717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028B-CEE5-6140-57C5-2E501A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" y="1288273"/>
            <a:ext cx="10515600" cy="938587"/>
          </a:xfrm>
        </p:spPr>
        <p:txBody>
          <a:bodyPr/>
          <a:lstStyle/>
          <a:p>
            <a:r>
              <a:rPr lang="en-US" dirty="0"/>
              <a:t>Managing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E98D9-5F78-D7CC-4C2C-64BA0FF9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653" y="2248352"/>
            <a:ext cx="2743835" cy="3321375"/>
          </a:xfrm>
        </p:spPr>
        <p:txBody>
          <a:bodyPr/>
          <a:lstStyle/>
          <a:p>
            <a:r>
              <a:rPr lang="en-US" dirty="0"/>
              <a:t>Create and Edit the information associated with the schools in your country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59191-BC02-1B87-15BF-CF2D763A4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11" y="2292163"/>
            <a:ext cx="5319421" cy="250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96A496-31BD-ABC3-F786-0AFC2053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99" y="2523968"/>
            <a:ext cx="1348027" cy="515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6D0496-E912-45EC-2EE0-C6919AE8FEF2}"/>
              </a:ext>
            </a:extLst>
          </p:cNvPr>
          <p:cNvSpPr txBox="1"/>
          <p:nvPr/>
        </p:nvSpPr>
        <p:spPr>
          <a:xfrm>
            <a:off x="9924919" y="2398916"/>
            <a:ext cx="18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 a new school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CDE28-62A9-AB72-7674-DBABAA506285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9280228" y="2583587"/>
            <a:ext cx="644686" cy="1116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18D1CC-B353-ACF2-ABE9-4AC5F29AC4C6}"/>
              </a:ext>
            </a:extLst>
          </p:cNvPr>
          <p:cNvSpPr txBox="1"/>
          <p:nvPr/>
        </p:nvSpPr>
        <p:spPr>
          <a:xfrm>
            <a:off x="9761555" y="3420272"/>
            <a:ext cx="225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Edit an existing school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60BEA6-B768-5636-D408-C1AF91F3F5B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9116864" y="3604943"/>
            <a:ext cx="644686" cy="1116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7901F-5C1F-EC9C-AB0F-ADC9114925F2}"/>
              </a:ext>
            </a:extLst>
          </p:cNvPr>
          <p:cNvSpPr/>
          <p:nvPr/>
        </p:nvSpPr>
        <p:spPr>
          <a:xfrm>
            <a:off x="4265665" y="2197930"/>
            <a:ext cx="822302" cy="32604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5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9CF031-267A-C459-5B70-7A5A2459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36" y="2464978"/>
            <a:ext cx="5661687" cy="3115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7028B-CEE5-6140-57C5-2E501A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65" y="1255278"/>
            <a:ext cx="10515600" cy="938587"/>
          </a:xfrm>
        </p:spPr>
        <p:txBody>
          <a:bodyPr/>
          <a:lstStyle/>
          <a:p>
            <a:r>
              <a:rPr lang="en-US" dirty="0"/>
              <a:t>Managing Teachers and User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E98D9-5F78-D7CC-4C2C-64BA0FF9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86" y="2423740"/>
            <a:ext cx="2539921" cy="3321375"/>
          </a:xfrm>
        </p:spPr>
        <p:txBody>
          <a:bodyPr/>
          <a:lstStyle/>
          <a:p>
            <a:r>
              <a:rPr lang="en-US" dirty="0"/>
              <a:t>Create and Edit the information associated with the people in your 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D0496-E912-45EC-2EE0-C6919AE8FEF2}"/>
              </a:ext>
            </a:extLst>
          </p:cNvPr>
          <p:cNvSpPr txBox="1"/>
          <p:nvPr/>
        </p:nvSpPr>
        <p:spPr>
          <a:xfrm>
            <a:off x="9960068" y="2627673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 a new user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CDE28-62A9-AB72-7674-DBABAA506285}"/>
              </a:ext>
            </a:extLst>
          </p:cNvPr>
          <p:cNvCxnSpPr>
            <a:cxnSpLocks/>
          </p:cNvCxnSpPr>
          <p:nvPr/>
        </p:nvCxnSpPr>
        <p:spPr>
          <a:xfrm flipV="1">
            <a:off x="9334432" y="2812344"/>
            <a:ext cx="644686" cy="1116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18D1CC-B353-ACF2-ABE9-4AC5F29AC4C6}"/>
              </a:ext>
            </a:extLst>
          </p:cNvPr>
          <p:cNvSpPr txBox="1"/>
          <p:nvPr/>
        </p:nvSpPr>
        <p:spPr>
          <a:xfrm>
            <a:off x="9896351" y="4635130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Edit an existing user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60BEA6-B768-5636-D408-C1AF91F3F5B7}"/>
              </a:ext>
            </a:extLst>
          </p:cNvPr>
          <p:cNvCxnSpPr>
            <a:cxnSpLocks/>
          </p:cNvCxnSpPr>
          <p:nvPr/>
        </p:nvCxnSpPr>
        <p:spPr>
          <a:xfrm flipV="1">
            <a:off x="9270710" y="4819801"/>
            <a:ext cx="644686" cy="1116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7901F-5C1F-EC9C-AB0F-ADC9114925F2}"/>
              </a:ext>
            </a:extLst>
          </p:cNvPr>
          <p:cNvSpPr/>
          <p:nvPr/>
        </p:nvSpPr>
        <p:spPr>
          <a:xfrm>
            <a:off x="3606165" y="2423740"/>
            <a:ext cx="674370" cy="32604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3A2E6-D777-2D02-B368-F751096D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11" y="2749778"/>
            <a:ext cx="1196038" cy="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02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5FD5-C9DE-3B4D-CAF2-04201C3C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40" y="1297976"/>
            <a:ext cx="10515600" cy="938587"/>
          </a:xfrm>
        </p:spPr>
        <p:txBody>
          <a:bodyPr/>
          <a:lstStyle/>
          <a:p>
            <a:r>
              <a:rPr lang="en-US" dirty="0"/>
              <a:t>Managing Country/Partner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4814C-5067-F838-0F61-D5AF4529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40" y="1998768"/>
            <a:ext cx="5344160" cy="332137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Manage your country/partner page and content by</a:t>
            </a:r>
          </a:p>
          <a:p>
            <a:pPr marL="800100" lvl="1" indent="-457200">
              <a:buFont typeface="+mj-lt"/>
              <a:buAutoNum type="arabicParenR"/>
            </a:pPr>
            <a:r>
              <a:rPr lang="en-US" dirty="0"/>
              <a:t>Go to your country/partner page</a:t>
            </a:r>
          </a:p>
          <a:p>
            <a:pPr marL="800100" lvl="1" indent="-457200">
              <a:buFont typeface="+mj-lt"/>
              <a:buAutoNum type="arabicParenR"/>
            </a:pPr>
            <a:r>
              <a:rPr lang="en-US" dirty="0"/>
              <a:t>Select your country name to see content and page options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F50A58-885B-376D-5E7F-992AB10631E3}"/>
              </a:ext>
            </a:extLst>
          </p:cNvPr>
          <p:cNvCxnSpPr>
            <a:cxnSpLocks/>
          </p:cNvCxnSpPr>
          <p:nvPr/>
        </p:nvCxnSpPr>
        <p:spPr>
          <a:xfrm>
            <a:off x="5438775" y="3286125"/>
            <a:ext cx="3009900" cy="216217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4DFE2C-A346-A68F-29C7-D1754512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786319"/>
            <a:ext cx="304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2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376745-328D-00B7-3415-4906A8774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48" y="2326603"/>
            <a:ext cx="8239125" cy="2830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B67C7-50B9-B758-2785-75D19882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65" y="1401847"/>
            <a:ext cx="10515600" cy="938587"/>
          </a:xfrm>
        </p:spPr>
        <p:txBody>
          <a:bodyPr/>
          <a:lstStyle/>
          <a:p>
            <a:r>
              <a:rPr lang="en-US" dirty="0"/>
              <a:t>Managing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0A680-DDDC-2572-A4FB-2CF4C3384AEC}"/>
              </a:ext>
            </a:extLst>
          </p:cNvPr>
          <p:cNvSpPr txBox="1"/>
          <p:nvPr/>
        </p:nvSpPr>
        <p:spPr>
          <a:xfrm>
            <a:off x="9789995" y="2739471"/>
            <a:ext cx="195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 News/Events to your page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E90C8F-A656-67A0-F0F3-568A40D90547}"/>
              </a:ext>
            </a:extLst>
          </p:cNvPr>
          <p:cNvCxnSpPr>
            <a:cxnSpLocks/>
          </p:cNvCxnSpPr>
          <p:nvPr/>
        </p:nvCxnSpPr>
        <p:spPr>
          <a:xfrm flipH="1" flipV="1">
            <a:off x="9033610" y="3012566"/>
            <a:ext cx="756385" cy="132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20C9B1-3E7D-FF3F-20B8-81884AF3D1CB}"/>
              </a:ext>
            </a:extLst>
          </p:cNvPr>
          <p:cNvSpPr txBox="1"/>
          <p:nvPr/>
        </p:nvSpPr>
        <p:spPr>
          <a:xfrm>
            <a:off x="2844420" y="4002945"/>
            <a:ext cx="1807965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Go to your country/partner page and select “Web Content”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48F8F4-E57D-E05F-ED7E-7591636A2717}"/>
              </a:ext>
            </a:extLst>
          </p:cNvPr>
          <p:cNvCxnSpPr>
            <a:cxnSpLocks/>
          </p:cNvCxnSpPr>
          <p:nvPr/>
        </p:nvCxnSpPr>
        <p:spPr>
          <a:xfrm flipH="1" flipV="1">
            <a:off x="1491455" y="4291709"/>
            <a:ext cx="1290128" cy="108841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516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F30916D-E23A-AE65-9766-55B8746F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6" y="2318105"/>
            <a:ext cx="7799506" cy="291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B67C7-50B9-B758-2785-75D19882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" y="1405354"/>
            <a:ext cx="10515600" cy="938587"/>
          </a:xfrm>
        </p:spPr>
        <p:txBody>
          <a:bodyPr/>
          <a:lstStyle/>
          <a:p>
            <a:r>
              <a:rPr lang="en-US" dirty="0"/>
              <a:t>Managing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3E71B-3969-E1B8-D03B-FCD15108960F}"/>
              </a:ext>
            </a:extLst>
          </p:cNvPr>
          <p:cNvSpPr txBox="1"/>
          <p:nvPr/>
        </p:nvSpPr>
        <p:spPr>
          <a:xfrm>
            <a:off x="9555282" y="3590925"/>
            <a:ext cx="195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Modify existing Web Content directly on the page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D4C1C2-4517-39D5-9BED-5BDBB0B244AD}"/>
              </a:ext>
            </a:extLst>
          </p:cNvPr>
          <p:cNvCxnSpPr>
            <a:cxnSpLocks/>
          </p:cNvCxnSpPr>
          <p:nvPr/>
        </p:nvCxnSpPr>
        <p:spPr>
          <a:xfrm flipH="1" flipV="1">
            <a:off x="8143875" y="3887285"/>
            <a:ext cx="1343025" cy="20846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1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D37331-0BB8-2A2C-CF5B-2FD67E1F2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923703"/>
            <a:ext cx="7839074" cy="4184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B67C7-50B9-B758-2785-75D19882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" y="1230058"/>
            <a:ext cx="10515600" cy="938587"/>
          </a:xfrm>
        </p:spPr>
        <p:txBody>
          <a:bodyPr/>
          <a:lstStyle/>
          <a:p>
            <a:r>
              <a:rPr lang="en-US" dirty="0"/>
              <a:t>Managing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3E71B-3969-E1B8-D03B-FCD15108960F}"/>
              </a:ext>
            </a:extLst>
          </p:cNvPr>
          <p:cNvSpPr txBox="1"/>
          <p:nvPr/>
        </p:nvSpPr>
        <p:spPr>
          <a:xfrm>
            <a:off x="9555282" y="3590925"/>
            <a:ext cx="195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 your country contacts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D4C1C2-4517-39D5-9BED-5BDBB0B244A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838575" y="3914091"/>
            <a:ext cx="5716707" cy="27699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8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9F0E9D-EF0A-94B8-D21C-37F30BF3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06" y="1971675"/>
            <a:ext cx="6130701" cy="395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B67C7-50B9-B758-2785-75D19882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" y="1164137"/>
            <a:ext cx="10515600" cy="938587"/>
          </a:xfrm>
        </p:spPr>
        <p:txBody>
          <a:bodyPr/>
          <a:lstStyle/>
          <a:p>
            <a:r>
              <a:rPr lang="en-US" dirty="0"/>
              <a:t>Managing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3E71B-3969-E1B8-D03B-FCD15108960F}"/>
              </a:ext>
            </a:extLst>
          </p:cNvPr>
          <p:cNvSpPr txBox="1"/>
          <p:nvPr/>
        </p:nvSpPr>
        <p:spPr>
          <a:xfrm>
            <a:off x="8842080" y="4052970"/>
            <a:ext cx="195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Re-order contact list by dragging box.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D4C1C2-4517-39D5-9BED-5BDBB0B244A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810375" y="4514635"/>
            <a:ext cx="2031705" cy="39074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C097B0-AD9F-A24A-0237-33FB50EF5988}"/>
              </a:ext>
            </a:extLst>
          </p:cNvPr>
          <p:cNvSpPr txBox="1"/>
          <p:nvPr/>
        </p:nvSpPr>
        <p:spPr>
          <a:xfrm>
            <a:off x="8842080" y="2506585"/>
            <a:ext cx="2330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Click eye icon to turn on box to re-order contact list (requires page refresh)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B34169-EB92-1CFB-C817-10C85098B3B4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102724"/>
            <a:ext cx="2676525" cy="86355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008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C2BE-A184-B598-D39A-BD954F87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23" y="1564222"/>
            <a:ext cx="10515600" cy="938587"/>
          </a:xfrm>
        </p:spPr>
        <p:txBody>
          <a:bodyPr/>
          <a:lstStyle/>
          <a:p>
            <a:r>
              <a:rPr lang="en-US" dirty="0"/>
              <a:t>Our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68985-4162-619B-2B6B-F624A5AC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23" y="2502809"/>
            <a:ext cx="10220352" cy="3321375"/>
          </a:xfrm>
        </p:spPr>
        <p:txBody>
          <a:bodyPr/>
          <a:lstStyle/>
          <a:p>
            <a:r>
              <a:rPr lang="en-US" b="1" dirty="0"/>
              <a:t>We hear from you what is important in your country.  </a:t>
            </a:r>
            <a:r>
              <a:rPr lang="en-US" dirty="0"/>
              <a:t>Please tell us what you think would improve things.</a:t>
            </a:r>
          </a:p>
          <a:p>
            <a:r>
              <a:rPr lang="en-US" dirty="0"/>
              <a:t>Work with your technology working group representative for your region to carry messages and ideas to us.</a:t>
            </a:r>
          </a:p>
          <a:p>
            <a:r>
              <a:rPr lang="en-US" dirty="0"/>
              <a:t>Tell us what’s working and what you think could be done better – We don’t improve without your input</a:t>
            </a:r>
          </a:p>
        </p:txBody>
      </p:sp>
    </p:spTree>
    <p:extLst>
      <p:ext uri="{BB962C8B-B14F-4D97-AF65-F5344CB8AC3E}">
        <p14:creationId xmlns:p14="http://schemas.microsoft.com/office/powerpoint/2010/main" val="767872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3520-C176-9043-E59F-40AB68D0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90" y="1594919"/>
            <a:ext cx="10515600" cy="938587"/>
          </a:xfrm>
        </p:spPr>
        <p:txBody>
          <a:bodyPr/>
          <a:lstStyle/>
          <a:p>
            <a:r>
              <a:rPr lang="en-US" dirty="0"/>
              <a:t>Questions on anything in the 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0AC3C-8CEE-6BD7-ACDB-7EDC154B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915" y="2533506"/>
            <a:ext cx="10515600" cy="3321375"/>
          </a:xfrm>
        </p:spPr>
        <p:txBody>
          <a:bodyPr>
            <a:normAutofit/>
          </a:bodyPr>
          <a:lstStyle/>
          <a:p>
            <a:r>
              <a:rPr lang="en-US" sz="3200" dirty="0"/>
              <a:t>Any areas of the site you want to focus on?</a:t>
            </a:r>
          </a:p>
          <a:p>
            <a:r>
              <a:rPr lang="en-US" sz="3200" dirty="0"/>
              <a:t>Any suggestions for improvement? </a:t>
            </a:r>
          </a:p>
          <a:p>
            <a:r>
              <a:rPr lang="en-US" sz="3200" dirty="0"/>
              <a:t>Any features you find especially useful?</a:t>
            </a:r>
          </a:p>
        </p:txBody>
      </p:sp>
    </p:spTree>
    <p:extLst>
      <p:ext uri="{BB962C8B-B14F-4D97-AF65-F5344CB8AC3E}">
        <p14:creationId xmlns:p14="http://schemas.microsoft.com/office/powerpoint/2010/main" val="372964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84" y="1259286"/>
            <a:ext cx="10515600" cy="938587"/>
          </a:xfrm>
        </p:spPr>
        <p:txBody>
          <a:bodyPr/>
          <a:lstStyle/>
          <a:p>
            <a:r>
              <a:rPr lang="en-US" dirty="0"/>
              <a:t>Improved ‘About GLOBE’ Section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4128C-E620-3E35-E40F-30D10BF05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452" y="2492568"/>
            <a:ext cx="5067145" cy="336307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E9272F-D41F-0F19-0C0C-A1E674150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43" y="2148527"/>
            <a:ext cx="5070041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2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324" y="2693494"/>
            <a:ext cx="4924798" cy="759469"/>
          </a:xfrm>
        </p:spPr>
        <p:txBody>
          <a:bodyPr/>
          <a:lstStyle/>
          <a:p>
            <a:pPr algn="l"/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hlinkClick r:id="rId2"/>
              </a:rPr>
              <a:t>David.overoye@axientcorp.com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Cornell.lewis@axientcorp.com</a:t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E11638-E916-5C72-7157-BEA4BE05ED54}"/>
              </a:ext>
            </a:extLst>
          </p:cNvPr>
          <p:cNvSpPr txBox="1">
            <a:spLocks/>
          </p:cNvSpPr>
          <p:nvPr/>
        </p:nvSpPr>
        <p:spPr>
          <a:xfrm>
            <a:off x="3320698" y="1433980"/>
            <a:ext cx="5263403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690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88" y="1264056"/>
            <a:ext cx="10515600" cy="938587"/>
          </a:xfrm>
        </p:spPr>
        <p:txBody>
          <a:bodyPr/>
          <a:lstStyle/>
          <a:p>
            <a:r>
              <a:rPr lang="en-US" dirty="0"/>
              <a:t>Improved ‘About GLOBE’ Section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F9569E3-996D-0917-CB8C-58B0F93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97" y="2051759"/>
            <a:ext cx="7650445" cy="39679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2479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22" y="1223887"/>
            <a:ext cx="7886700" cy="508967"/>
          </a:xfrm>
        </p:spPr>
        <p:txBody>
          <a:bodyPr/>
          <a:lstStyle/>
          <a:p>
            <a:r>
              <a:rPr lang="en-US" dirty="0"/>
              <a:t>New Account Creation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65" y="1971853"/>
            <a:ext cx="9853381" cy="4182000"/>
          </a:xfrm>
        </p:spPr>
        <p:txBody>
          <a:bodyPr>
            <a:normAutofit/>
          </a:bodyPr>
          <a:lstStyle/>
          <a:p>
            <a:r>
              <a:rPr lang="en-US" sz="2200" dirty="0"/>
              <a:t>One path for all users.</a:t>
            </a:r>
          </a:p>
          <a:p>
            <a:r>
              <a:rPr lang="en-US" sz="2200" dirty="0"/>
              <a:t>One form for both the website and GLOBE Observer app.</a:t>
            </a:r>
          </a:p>
          <a:p>
            <a:r>
              <a:rPr lang="en-US" sz="2200" dirty="0"/>
              <a:t>Users can identify which best describes them (formal or informal educator, citizen scientist, STEM professional) to allow us provide targeted content.</a:t>
            </a:r>
          </a:p>
          <a:p>
            <a:r>
              <a:rPr lang="en-US" sz="2200" dirty="0"/>
              <a:t>Teachers / Educators can elect to create a GLOBE Observer or a GLOBE Educator account depending on their needs.</a:t>
            </a:r>
          </a:p>
          <a:p>
            <a:r>
              <a:rPr lang="en-US" sz="2200" dirty="0"/>
              <a:t>A step counter was added to the form to help guide users through the account creation process.</a:t>
            </a:r>
          </a:p>
          <a:p>
            <a:r>
              <a:rPr lang="en-US" sz="2200" dirty="0"/>
              <a:t>All users are now required to verify their email address.</a:t>
            </a:r>
          </a:p>
          <a:p>
            <a:r>
              <a:rPr lang="en-US" sz="2200" dirty="0"/>
              <a:t>Country Coordinators still approve all requests for GLOBE Educators, Schools and Informal Educators in their country.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217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22" y="1261987"/>
            <a:ext cx="7886700" cy="508967"/>
          </a:xfrm>
        </p:spPr>
        <p:txBody>
          <a:bodyPr/>
          <a:lstStyle/>
          <a:p>
            <a:r>
              <a:rPr lang="en-US" dirty="0"/>
              <a:t>New Account Creation Forms</a:t>
            </a:r>
          </a:p>
        </p:txBody>
      </p:sp>
      <p:pic>
        <p:nvPicPr>
          <p:cNvPr id="7" name="Picture 6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B4EF4B09-56B5-853A-C5E3-493C903BD6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635" y="2040759"/>
            <a:ext cx="5774417" cy="38011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C060E5B8-9BA3-9667-2B0E-39B304B866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329" y="2638731"/>
            <a:ext cx="5774417" cy="34417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9868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4975690C-A913-8744-9CA4-841DC047FE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E7F766BC-4C56-7742-AE21-810F8D5ADB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2-Standard-Screen-PPT-FINAL-5-5-2022 (2)</Template>
  <TotalTime>10798</TotalTime>
  <Words>1996</Words>
  <Application>Microsoft Macintosh PowerPoint</Application>
  <PresentationFormat>Widescreen</PresentationFormat>
  <Paragraphs>214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Helvetica Neue</vt:lpstr>
      <vt:lpstr>Helvetica Neue Light</vt:lpstr>
      <vt:lpstr>Wingdings</vt:lpstr>
      <vt:lpstr>Office Theme</vt:lpstr>
      <vt:lpstr>Custom Design</vt:lpstr>
      <vt:lpstr>GLOBE Asia Pacific Regional Meeting  New and Upcoming Web and App Enhancements  Country Coordinator Essentials</vt:lpstr>
      <vt:lpstr>Agenda</vt:lpstr>
      <vt:lpstr>Recent Web Site Enhancements</vt:lpstr>
      <vt:lpstr>Easy to use menus to get a quick glance of content  Restructured some content to improve findability  Changing to “on click”  with our next release  </vt:lpstr>
      <vt:lpstr>Improved ‘About GLOBE’ Section</vt:lpstr>
      <vt:lpstr>Improved ‘About GLOBE’ Section</vt:lpstr>
      <vt:lpstr>Improved ‘About GLOBE’ Section</vt:lpstr>
      <vt:lpstr>New Account Creation Forms</vt:lpstr>
      <vt:lpstr>New Account Creation Forms</vt:lpstr>
      <vt:lpstr>Educators can choose Educator or Observer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GLOBE Active Trainer Status </vt:lpstr>
      <vt:lpstr>Note on recent enhancements – we’re listening </vt:lpstr>
      <vt:lpstr>Site Demo</vt:lpstr>
      <vt:lpstr>Coming Soon Website Enhancements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GLOBE Observer Recent Enhancements</vt:lpstr>
      <vt:lpstr>Biosphere Protocols Now on the GLOBE Observer Data Entry App</vt:lpstr>
      <vt:lpstr>All biosphere protocols are available</vt:lpstr>
      <vt:lpstr>Biosphere Protocols in GLOBE Observer</vt:lpstr>
      <vt:lpstr>Eclipse App Added to GLOBE Observer App for 2023 and 2024 Eclipses</vt:lpstr>
      <vt:lpstr>Landcover - Extra photos</vt:lpstr>
      <vt:lpstr>PowerPoint Presentation</vt:lpstr>
      <vt:lpstr>Request a geofence project</vt:lpstr>
      <vt:lpstr>Planned Enhancements for 2024</vt:lpstr>
      <vt:lpstr>Upgrade Content Management System (Liferay) to the latest version (7.4)</vt:lpstr>
      <vt:lpstr>Adding Pedosphere protocols to GLOBE Observer</vt:lpstr>
      <vt:lpstr>End of enhancements and changes</vt:lpstr>
      <vt:lpstr>Country Coordinator and US Partner Management Tools Review</vt:lpstr>
      <vt:lpstr>Impact &amp; Metrics</vt:lpstr>
      <vt:lpstr>Dashboards</vt:lpstr>
      <vt:lpstr>Partner Dashboard</vt:lpstr>
      <vt:lpstr>Trainer Dashboard (CCs only)</vt:lpstr>
      <vt:lpstr>Workshop Administration</vt:lpstr>
      <vt:lpstr>School Status Reports</vt:lpstr>
      <vt:lpstr>Managing Schools, Users and Country/Partner content</vt:lpstr>
      <vt:lpstr>Managing Schools</vt:lpstr>
      <vt:lpstr>Managing Teachers and User Accounts</vt:lpstr>
      <vt:lpstr>Managing Country/Partner content</vt:lpstr>
      <vt:lpstr>Managing Content</vt:lpstr>
      <vt:lpstr>Managing Content</vt:lpstr>
      <vt:lpstr>Managing Content</vt:lpstr>
      <vt:lpstr>Managing Content</vt:lpstr>
      <vt:lpstr>Our priorities</vt:lpstr>
      <vt:lpstr>Questions on anything in the site?</vt:lpstr>
      <vt:lpstr>  David.overoye@axientcorp.com Cornell.lewis@axientcorp.com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Cornell Lewis</dc:creator>
  <cp:lastModifiedBy>David Overoye</cp:lastModifiedBy>
  <cp:revision>251</cp:revision>
  <dcterms:created xsi:type="dcterms:W3CDTF">2022-07-22T18:31:01Z</dcterms:created>
  <dcterms:modified xsi:type="dcterms:W3CDTF">2024-03-26T00:10:25Z</dcterms:modified>
</cp:coreProperties>
</file>