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7" r:id="rId2"/>
  </p:sldMasterIdLst>
  <p:notesMasterIdLst>
    <p:notesMasterId r:id="rId22"/>
  </p:notesMasterIdLst>
  <p:handoutMasterIdLst>
    <p:handoutMasterId r:id="rId23"/>
  </p:handoutMasterIdLst>
  <p:sldIdLst>
    <p:sldId id="363" r:id="rId3"/>
    <p:sldId id="346" r:id="rId4"/>
    <p:sldId id="384" r:id="rId5"/>
    <p:sldId id="361" r:id="rId6"/>
    <p:sldId id="368" r:id="rId7"/>
    <p:sldId id="371" r:id="rId8"/>
    <p:sldId id="373" r:id="rId9"/>
    <p:sldId id="375" r:id="rId10"/>
    <p:sldId id="376" r:id="rId11"/>
    <p:sldId id="377" r:id="rId12"/>
    <p:sldId id="379" r:id="rId13"/>
    <p:sldId id="378" r:id="rId14"/>
    <p:sldId id="369" r:id="rId15"/>
    <p:sldId id="380" r:id="rId16"/>
    <p:sldId id="381" r:id="rId17"/>
    <p:sldId id="382" r:id="rId18"/>
    <p:sldId id="383" r:id="rId19"/>
    <p:sldId id="310" r:id="rId20"/>
    <p:sldId id="325" r:id="rId2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5727" autoAdjust="0"/>
  </p:normalViewPr>
  <p:slideViewPr>
    <p:cSldViewPr snapToGrid="0">
      <p:cViewPr varScale="1">
        <p:scale>
          <a:sx n="44" d="100"/>
          <a:sy n="44" d="100"/>
        </p:scale>
        <p:origin x="416" y="40"/>
      </p:cViewPr>
      <p:guideLst>
        <p:guide orient="horz" pos="2160"/>
        <p:guide pos="5120"/>
        <p:guide pos="3871"/>
      </p:guideLst>
    </p:cSldViewPr>
  </p:slideViewPr>
  <p:outlineViewPr>
    <p:cViewPr>
      <p:scale>
        <a:sx n="33" d="100"/>
        <a:sy n="33" d="100"/>
      </p:scale>
      <p:origin x="0" y="-129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2016-2021 Taiwan submitted GLOBE IVSS 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647293746715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11</c:v>
                </c:pt>
                <c:pt idx="3">
                  <c:v>6</c:v>
                </c:pt>
                <c:pt idx="4">
                  <c:v>13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B-D34B-85E2-570EB8816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510928"/>
        <c:axId val="473774768"/>
      </c:barChart>
      <c:catAx>
        <c:axId val="4695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3774768"/>
        <c:crosses val="autoZero"/>
        <c:auto val="1"/>
        <c:lblAlgn val="ctr"/>
        <c:lblOffset val="100"/>
        <c:noMultiLvlLbl val="0"/>
      </c:catAx>
      <c:valAx>
        <c:axId val="47377476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95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54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54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latinLnBrk="0">
              <a:defRPr lang="zh-TW" sz="1300"/>
            </a:lvl1pPr>
          </a:lstStyle>
          <a:p>
            <a:fld id="{30E08F2E-5F06-4CE2-A139-452A1382A6F0}" type="datetimeFigureOut">
              <a:rPr lang="en-US" altLang="zh-TW"/>
              <a:t>5/3/2021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latinLnBrk="0">
              <a:defRPr lang="zh-TW" sz="1300"/>
            </a:lvl1pPr>
          </a:lstStyle>
          <a:p>
            <a:fld id="{B828588A-5C4E-401A-AECC-B6F63A9DE965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54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54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latinLnBrk="0">
              <a:defRPr lang="zh-TW" sz="1300"/>
            </a:lvl1pPr>
          </a:lstStyle>
          <a:p>
            <a:fld id="{1A4C5DC6-1594-414D-9341-ABA08739246C}" type="datetimeFigureOut">
              <a:t>2021/5/3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latinLnBrk="0">
              <a:defRPr lang="zh-TW" sz="1300"/>
            </a:lvl1pPr>
          </a:lstStyle>
          <a:p>
            <a:fld id="{77542409-6A04-4DC6-AC3A-D3758287A8F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8078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939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31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F6D4-D4D7-426A-98F7-170A3668379E}" type="datetime1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12227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15164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701837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175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87735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9869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91384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8518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97454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請於此處放置頁尾文字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171323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‹#›</a:t>
            </a:fld>
            <a:endParaRPr lang="uk-UA" altLang="zh-TW"/>
          </a:p>
        </p:txBody>
      </p:sp>
    </p:spTree>
    <p:extLst>
      <p:ext uri="{BB962C8B-B14F-4D97-AF65-F5344CB8AC3E}">
        <p14:creationId xmlns:p14="http://schemas.microsoft.com/office/powerpoint/2010/main" val="2928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‹#›</a:t>
            </a:fld>
            <a:endParaRPr lang="uk-UA" altLang="zh-TW"/>
          </a:p>
        </p:txBody>
      </p:sp>
    </p:spTree>
    <p:extLst>
      <p:ext uri="{BB962C8B-B14F-4D97-AF65-F5344CB8AC3E}">
        <p14:creationId xmlns:p14="http://schemas.microsoft.com/office/powerpoint/2010/main" val="13221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‹#›</a:t>
            </a:fld>
            <a:endParaRPr lang="uk-UA" altLang="zh-TW"/>
          </a:p>
        </p:txBody>
      </p:sp>
    </p:spTree>
    <p:extLst>
      <p:ext uri="{BB962C8B-B14F-4D97-AF65-F5344CB8AC3E}">
        <p14:creationId xmlns:p14="http://schemas.microsoft.com/office/powerpoint/2010/main" val="4007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‹#›</a:t>
            </a:fld>
            <a:endParaRPr lang="uk-UA" altLang="zh-TW"/>
          </a:p>
        </p:txBody>
      </p:sp>
    </p:spTree>
    <p:extLst>
      <p:ext uri="{BB962C8B-B14F-4D97-AF65-F5344CB8AC3E}">
        <p14:creationId xmlns:p14="http://schemas.microsoft.com/office/powerpoint/2010/main" val="23006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uk-UA" smtClean="0"/>
              <a:t>‹#›</a:t>
            </a:fld>
            <a:endParaRPr lang="uk-UA" altLang="zh-TW"/>
          </a:p>
        </p:txBody>
      </p:sp>
    </p:spTree>
    <p:extLst>
      <p:ext uri="{BB962C8B-B14F-4D97-AF65-F5344CB8AC3E}">
        <p14:creationId xmlns:p14="http://schemas.microsoft.com/office/powerpoint/2010/main" val="31799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2012 </a:t>
            </a:r>
            <a:r>
              <a:rPr lang="zh-TW" altLang="en-US"/>
              <a:t>年 </a:t>
            </a:r>
            <a:r>
              <a:rPr lang="en-US" altLang="zh-TW"/>
              <a:t>7 </a:t>
            </a:r>
            <a:r>
              <a:rPr lang="zh-TW" altLang="en-US"/>
              <a:t>月 </a:t>
            </a:r>
            <a:r>
              <a:rPr lang="en-US" altLang="zh-TW"/>
              <a:t>22 </a:t>
            </a:r>
            <a:r>
              <a:rPr lang="zh-TW" altLang="en-US"/>
              <a:t>日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請於此處放置頁尾文字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49003" y="2404532"/>
            <a:ext cx="7534141" cy="1646302"/>
          </a:xfrm>
        </p:spPr>
        <p:txBody>
          <a:bodyPr/>
          <a:lstStyle/>
          <a:p>
            <a:pPr algn="ctr"/>
            <a:r>
              <a:rPr kumimoji="1" lang="en-US" altLang="zh-TW" sz="4400" b="1" dirty="0">
                <a:solidFill>
                  <a:schemeClr val="tx2"/>
                </a:solidFill>
              </a:rPr>
              <a:t>2021 Country Report GLOBE Taiwan</a:t>
            </a:r>
            <a:endParaRPr kumimoji="1" lang="zh-TW" alt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Coordinator: Dr. Pay-Liam Lin</a:t>
            </a:r>
          </a:p>
          <a:p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Date: 2021/05/03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32E476-998A-614D-93F1-0438CDBA5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24" y="352721"/>
            <a:ext cx="2393765" cy="22117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0B0F21-AC7D-1146-84D0-CFA4C7FC9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61" y="5606713"/>
            <a:ext cx="2492612" cy="7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9EA731-925A-284F-BB8A-0CC97A6C6E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535" y="5606713"/>
            <a:ext cx="1856223" cy="7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F86C4B-B71C-064B-B7F7-AB08AE3F18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103" y="4996771"/>
            <a:ext cx="1315806" cy="186122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ABE596-7EDB-4DCB-921C-C89599227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48"/>
          <a:stretch/>
        </p:blipFill>
        <p:spPr>
          <a:xfrm>
            <a:off x="6753412" y="5440428"/>
            <a:ext cx="1410744" cy="10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906" y="346841"/>
            <a:ext cx="9204045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GLOBE PLUS Post Project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46" y="1651188"/>
            <a:ext cx="8621643" cy="47716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Students submitted their reports to 2021 GLOBE IVSS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300F2B-9457-0C45-B7E7-968B9542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34" y="2761060"/>
            <a:ext cx="4117974" cy="40020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19BADD3-1D96-8B4A-8B97-B459DAE4C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7"/>
          <a:stretch/>
        </p:blipFill>
        <p:spPr>
          <a:xfrm>
            <a:off x="9233350" y="2363537"/>
            <a:ext cx="886571" cy="765847"/>
          </a:xfrm>
          <a:prstGeom prst="rect">
            <a:avLst/>
          </a:prstGeom>
        </p:spPr>
      </p:pic>
      <p:pic>
        <p:nvPicPr>
          <p:cNvPr id="12" name="Picture 4" descr="http://www.swjh.tyc.edu.tw/XWHome/UserFiles/16%E6%A0%A1%E5%BE%BD-%E5%A4%A7%E5%83%8F%E7%B4%A0.png">
            <a:extLst>
              <a:ext uri="{FF2B5EF4-FFF2-40B4-BE49-F238E27FC236}">
                <a16:creationId xmlns:a16="http://schemas.microsoft.com/office/drawing/2014/main" id="{DECB8179-9895-8842-95B5-40571DB1B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8" b="5778"/>
          <a:stretch/>
        </p:blipFill>
        <p:spPr bwMode="auto">
          <a:xfrm>
            <a:off x="1315110" y="2597509"/>
            <a:ext cx="795796" cy="109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3F262C8-4AB7-5245-BA51-E46AA5079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70" y="3695652"/>
            <a:ext cx="4117974" cy="97985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E7EB068-2891-4907-B9C2-39E371634A9B}"/>
              </a:ext>
            </a:extLst>
          </p:cNvPr>
          <p:cNvSpPr txBox="1"/>
          <p:nvPr/>
        </p:nvSpPr>
        <p:spPr>
          <a:xfrm>
            <a:off x="2110906" y="3073178"/>
            <a:ext cx="2291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/>
              <a:t>XinWu</a:t>
            </a:r>
            <a:r>
              <a:rPr lang="en-US" altLang="zh-TW" sz="2000" dirty="0"/>
              <a:t> High School</a:t>
            </a:r>
            <a:endParaRPr lang="zh-TW" altLang="en-US" sz="2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E89D013-FC76-4745-9D89-1F4F5EFA4890}"/>
              </a:ext>
            </a:extLst>
          </p:cNvPr>
          <p:cNvSpPr txBox="1"/>
          <p:nvPr/>
        </p:nvSpPr>
        <p:spPr>
          <a:xfrm>
            <a:off x="6442230" y="2176480"/>
            <a:ext cx="263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/>
              <a:t>Hsin</a:t>
            </a:r>
            <a:r>
              <a:rPr lang="en-US" altLang="zh-TW" sz="2000" dirty="0"/>
              <a:t> Tien High School</a:t>
            </a:r>
            <a:endParaRPr lang="zh-TW" altLang="en-US" sz="20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83A798C-8C99-409A-A538-9A5543AD4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056" y="346841"/>
            <a:ext cx="9180895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- 2016~2021 GLOBE IVSS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5" name="內容版面配置區 24">
            <a:extLst>
              <a:ext uri="{FF2B5EF4-FFF2-40B4-BE49-F238E27FC236}">
                <a16:creationId xmlns:a16="http://schemas.microsoft.com/office/drawing/2014/main" id="{4E2AAD4F-EDBB-5C4B-BB5C-202D86A04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031144"/>
              </p:ext>
            </p:extLst>
          </p:nvPr>
        </p:nvGraphicFramePr>
        <p:xfrm>
          <a:off x="995423" y="1713053"/>
          <a:ext cx="8206451" cy="479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6DFABB01-6D83-0B41-A7A4-5FCBCA90DF00}"/>
              </a:ext>
            </a:extLst>
          </p:cNvPr>
          <p:cNvSpPr txBox="1"/>
          <p:nvPr/>
        </p:nvSpPr>
        <p:spPr>
          <a:xfrm>
            <a:off x="2028653" y="49539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074B8A8-79A9-DE40-86A2-AC3FA7A4EFBA}"/>
              </a:ext>
            </a:extLst>
          </p:cNvPr>
          <p:cNvSpPr txBox="1"/>
          <p:nvPr/>
        </p:nvSpPr>
        <p:spPr>
          <a:xfrm>
            <a:off x="3296680" y="46103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4007D0E-700D-674B-AD4E-96EF8657608C}"/>
              </a:ext>
            </a:extLst>
          </p:cNvPr>
          <p:cNvSpPr txBox="1"/>
          <p:nvPr/>
        </p:nvSpPr>
        <p:spPr>
          <a:xfrm>
            <a:off x="5783514" y="4859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ABD9BB2-901B-554B-BD7E-2795BC99ACF7}"/>
              </a:ext>
            </a:extLst>
          </p:cNvPr>
          <p:cNvSpPr txBox="1"/>
          <p:nvPr/>
        </p:nvSpPr>
        <p:spPr>
          <a:xfrm>
            <a:off x="4475150" y="4252374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AC41A4C-41D4-4648-831E-FFE280E91006}"/>
              </a:ext>
            </a:extLst>
          </p:cNvPr>
          <p:cNvSpPr txBox="1"/>
          <p:nvPr/>
        </p:nvSpPr>
        <p:spPr>
          <a:xfrm>
            <a:off x="6962546" y="403298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13</a:t>
            </a:r>
            <a:endParaRPr kumimoji="1"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5E51A15-26F3-1446-AD6E-3603572062FA}"/>
              </a:ext>
            </a:extLst>
          </p:cNvPr>
          <p:cNvSpPr txBox="1"/>
          <p:nvPr/>
        </p:nvSpPr>
        <p:spPr>
          <a:xfrm>
            <a:off x="8178804" y="2168212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29</a:t>
            </a:r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50A16F2-0593-4BE1-8A71-9BE9326C1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906" y="346841"/>
            <a:ext cx="9204045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- 2021 GLOBE IVSS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469449"/>
            <a:ext cx="8270046" cy="47716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Taiwan students successfully submitted 29 reports. 10 reports, from 6 schools, earned 4-star.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300F2B-9457-0C45-B7E7-968B9542F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52" b="28172"/>
          <a:stretch/>
        </p:blipFill>
        <p:spPr>
          <a:xfrm>
            <a:off x="303112" y="2693731"/>
            <a:ext cx="3755916" cy="17694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3E3186C-2BED-FC43-B11C-A0B94CD29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023" b="43024"/>
          <a:stretch/>
        </p:blipFill>
        <p:spPr>
          <a:xfrm>
            <a:off x="4226261" y="5338508"/>
            <a:ext cx="3570938" cy="82190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3F262C8-4AB7-5245-BA51-E46AA5079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002" y="2807048"/>
            <a:ext cx="3701991" cy="88087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66CD24D-24E5-6946-AD17-7925B42D2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85" b="42829"/>
          <a:stretch/>
        </p:blipFill>
        <p:spPr>
          <a:xfrm>
            <a:off x="266802" y="4462436"/>
            <a:ext cx="3828535" cy="87607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68054D4-7995-1040-8441-591EF803B2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923"/>
          <a:stretch/>
        </p:blipFill>
        <p:spPr>
          <a:xfrm>
            <a:off x="316180" y="5378446"/>
            <a:ext cx="3810548" cy="86269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838F49A-C867-3D4D-A635-952F6B67A8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767" b="50792"/>
          <a:stretch/>
        </p:blipFill>
        <p:spPr>
          <a:xfrm>
            <a:off x="4226260" y="2807048"/>
            <a:ext cx="3570938" cy="244753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DC6E7180-B2BF-1144-B3DA-C4DA483F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794" b="51532"/>
          <a:stretch/>
        </p:blipFill>
        <p:spPr>
          <a:xfrm>
            <a:off x="7819002" y="3816827"/>
            <a:ext cx="2610789" cy="84240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CF1E0FE-E2EE-4C54-9903-171064E94C8B}"/>
              </a:ext>
            </a:extLst>
          </p:cNvPr>
          <p:cNvSpPr txBox="1"/>
          <p:nvPr/>
        </p:nvSpPr>
        <p:spPr>
          <a:xfrm>
            <a:off x="821522" y="2267669"/>
            <a:ext cx="239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Hsin</a:t>
            </a:r>
            <a:r>
              <a:rPr lang="en-US" altLang="zh-TW" dirty="0"/>
              <a:t> Tien High School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0A57DA87-0003-45B0-BA48-6AA97A88D6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413" y="89647"/>
            <a:ext cx="8287627" cy="1296048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Trying to develop GLOBE Workshop</a:t>
            </a:r>
            <a:b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3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kumimoji="1" lang="en-US" altLang="zh-TW" sz="3100" dirty="0">
                <a:solidFill>
                  <a:schemeClr val="accent2">
                    <a:lumMod val="75000"/>
                  </a:schemeClr>
                </a:solidFill>
              </a:rPr>
              <a:t>Construction of Instrument Shelter Workshop</a:t>
            </a:r>
            <a:endParaRPr kumimoji="1" lang="zh-TW" altLang="en-US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93" y="1192192"/>
            <a:ext cx="6505549" cy="4177195"/>
          </a:xfrm>
        </p:spPr>
        <p:txBody>
          <a:bodyPr>
            <a:normAutofit/>
          </a:bodyPr>
          <a:lstStyle/>
          <a:p>
            <a:r>
              <a:rPr kumimoji="1" lang="en-US" altLang="zh-TW" sz="2400" dirty="0"/>
              <a:t>Purpose:</a:t>
            </a:r>
          </a:p>
          <a:p>
            <a:pPr lvl="1"/>
            <a:r>
              <a:rPr kumimoji="1" lang="en-US" altLang="zh-TW" sz="2400" dirty="0"/>
              <a:t>Help teachers to maintain the shelter</a:t>
            </a:r>
          </a:p>
          <a:p>
            <a:pPr lvl="1"/>
            <a:r>
              <a:rPr kumimoji="1" lang="en-US" altLang="zh-TW" sz="2400" dirty="0"/>
              <a:t>Develop a training for teachers to know how and why the shelter is designed and manufactured, then increase teachers’ content knowledge and technological knowledge for improving their teaching</a:t>
            </a:r>
            <a:endParaRPr kumimoji="1"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91741F8-8A22-5743-AB6C-DEF9550209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20" y="4336645"/>
            <a:ext cx="3028429" cy="227132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1B65E53-730F-8140-A0F1-FF7443367C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257" y="4296441"/>
            <a:ext cx="3028429" cy="227132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A08CC17-1C48-8349-B3FD-248695EA80C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1"/>
          <a:stretch/>
        </p:blipFill>
        <p:spPr bwMode="auto">
          <a:xfrm>
            <a:off x="7335295" y="1898942"/>
            <a:ext cx="4551923" cy="466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01429F5-1353-49CC-B4DB-6FDC0FCF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5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2354" y="89647"/>
            <a:ext cx="9109275" cy="129604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Try to develop GLOBE workshop</a:t>
            </a: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zh-TW" sz="3100" dirty="0">
                <a:solidFill>
                  <a:schemeClr val="accent2">
                    <a:lumMod val="75000"/>
                  </a:schemeClr>
                </a:solidFill>
              </a:rPr>
              <a:t>GLOBE-STEM English Presentation Skills Workshop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8253" y="1192192"/>
            <a:ext cx="7064662" cy="4074277"/>
          </a:xfrm>
        </p:spPr>
        <p:txBody>
          <a:bodyPr>
            <a:normAutofit/>
          </a:bodyPr>
          <a:lstStyle/>
          <a:p>
            <a:r>
              <a:rPr kumimoji="1" lang="en-US" altLang="zh-TW" sz="2400" dirty="0"/>
              <a:t>Cooperated with American Institute in Taiwan (AIT) to enhance teachers’ and students’ English-language teaching and learning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E97A7A-EF91-3D4F-AE57-2AF7FE4BE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0" y="2654058"/>
            <a:ext cx="2635449" cy="197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9037A41-8527-5A47-A7CA-4FA1400159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36" y="2654057"/>
            <a:ext cx="2635449" cy="197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351ADBF-4251-F149-89B9-0231245879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46" y="4712802"/>
            <a:ext cx="2635449" cy="197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830E9B1-375E-7246-AA62-042409CCD4E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0" y="4705182"/>
            <a:ext cx="2635449" cy="197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3751757-BFA3-E740-9B8F-B3ED355BBF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665" y="1654203"/>
            <a:ext cx="1856223" cy="72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F726BAE-1AC1-48BF-9E2D-55FE6FB9C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971" r="12490" b="-971"/>
          <a:stretch/>
        </p:blipFill>
        <p:spPr>
          <a:xfrm>
            <a:off x="6903938" y="2642712"/>
            <a:ext cx="2640040" cy="19832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4211836-7315-4E93-BAD3-D3313A9D3B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37" y="4705182"/>
            <a:ext cx="2640041" cy="197797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CC10A12-F4F9-47A6-8A2C-02F40D8B8E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A4201-0E48-49FA-8CD6-3243B9E9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91" y="1505186"/>
            <a:ext cx="5231404" cy="470745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On-site (Taiwan)</a:t>
            </a:r>
          </a:p>
          <a:p>
            <a:pPr lvl="1"/>
            <a:r>
              <a:rPr lang="en-US" altLang="zh-TW" sz="2200" dirty="0"/>
              <a:t>125 Taiwan participants</a:t>
            </a:r>
          </a:p>
          <a:p>
            <a:pPr lvl="1"/>
            <a:r>
              <a:rPr lang="en-US" altLang="zh-TW" sz="2200" dirty="0"/>
              <a:t>30 poster presentations by Taiwan teachers and students</a:t>
            </a:r>
          </a:p>
          <a:p>
            <a:endParaRPr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E264105-9DE5-4BCA-AD1F-807C440C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/>
          <a:stretch/>
        </p:blipFill>
        <p:spPr>
          <a:xfrm>
            <a:off x="8720890" y="1574154"/>
            <a:ext cx="2732431" cy="197588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EBDEE3A-6742-49E9-9CA0-59AC83E67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 b="15244"/>
          <a:stretch/>
        </p:blipFill>
        <p:spPr>
          <a:xfrm>
            <a:off x="5905797" y="3595494"/>
            <a:ext cx="5557499" cy="2999748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8D9E4731-79F2-4BC5-A74C-C4A3926D14D9}"/>
              </a:ext>
            </a:extLst>
          </p:cNvPr>
          <p:cNvSpPr txBox="1">
            <a:spLocks/>
          </p:cNvSpPr>
          <p:nvPr/>
        </p:nvSpPr>
        <p:spPr>
          <a:xfrm>
            <a:off x="254000" y="397823"/>
            <a:ext cx="8125713" cy="790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2021 GLOBE Asia-Pacific Regional GLE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D2C1B0F-5925-4FAC-AA3D-0E701EDF2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72" y="1562581"/>
            <a:ext cx="2732430" cy="197588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67CCAEB-2549-4170-98D8-A10A124FE2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5" y="3595494"/>
            <a:ext cx="4791021" cy="300037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4C951D4-915D-4A3B-B77A-405662962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>
            <a:extLst>
              <a:ext uri="{FF2B5EF4-FFF2-40B4-BE49-F238E27FC236}">
                <a16:creationId xmlns:a16="http://schemas.microsoft.com/office/drawing/2014/main" id="{4C9F0786-3832-49E1-9103-8045E92B6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A4201-0E48-49FA-8CD6-3243B9E9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88720"/>
            <a:ext cx="4215410" cy="459910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International Students Presentations </a:t>
            </a:r>
          </a:p>
          <a:p>
            <a:pPr marL="0" indent="0">
              <a:buNone/>
            </a:pPr>
            <a:r>
              <a:rPr lang="en-US" altLang="zh-TW" sz="2400" dirty="0"/>
              <a:t>   (13 in total)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85F581A2-B553-41F2-89B1-7B772B6A3F22}"/>
              </a:ext>
            </a:extLst>
          </p:cNvPr>
          <p:cNvSpPr txBox="1">
            <a:spLocks/>
          </p:cNvSpPr>
          <p:nvPr/>
        </p:nvSpPr>
        <p:spPr>
          <a:xfrm>
            <a:off x="2460172" y="2176649"/>
            <a:ext cx="4005943" cy="25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91BD267-A5EF-4CD8-B9A9-26AFF397E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65" y="1488271"/>
            <a:ext cx="3476903" cy="260767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657FC4C-4952-46F8-A6C6-3AC5A9F11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3" y="4120090"/>
            <a:ext cx="3469878" cy="260240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2B39784-86C9-4A1E-9ED7-59D1B88AF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22" y="1488272"/>
            <a:ext cx="3476903" cy="260767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4E55168-6F5C-45DD-AF5C-3E8A1913C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22" y="4114821"/>
            <a:ext cx="3476904" cy="2607678"/>
          </a:xfrm>
          <a:prstGeom prst="rect">
            <a:avLst/>
          </a:prstGeom>
        </p:spPr>
      </p:pic>
      <p:sp>
        <p:nvSpPr>
          <p:cNvPr id="28" name="內容版面配置區 2">
            <a:extLst>
              <a:ext uri="{FF2B5EF4-FFF2-40B4-BE49-F238E27FC236}">
                <a16:creationId xmlns:a16="http://schemas.microsoft.com/office/drawing/2014/main" id="{3BFB4484-FF55-44E0-9D68-6132F0EDB82B}"/>
              </a:ext>
            </a:extLst>
          </p:cNvPr>
          <p:cNvSpPr txBox="1">
            <a:spLocks/>
          </p:cNvSpPr>
          <p:nvPr/>
        </p:nvSpPr>
        <p:spPr>
          <a:xfrm>
            <a:off x="463467" y="2650603"/>
            <a:ext cx="4005943" cy="3852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/>
              <a:t>10 online presentations (6 </a:t>
            </a:r>
            <a:r>
              <a:rPr lang="en-US" altLang="zh-TW" sz="2400" dirty="0" err="1"/>
              <a:t>videos+ppt</a:t>
            </a:r>
            <a:r>
              <a:rPr lang="en-US" altLang="zh-TW" sz="2400" dirty="0"/>
              <a:t>, 4 ppt)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3 on-site presentations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Analytics Data from manage page:</a:t>
            </a:r>
          </a:p>
          <a:p>
            <a:pPr marL="0" indent="0">
              <a:buNone/>
            </a:pPr>
            <a:r>
              <a:rPr lang="en-US" altLang="zh-TW" sz="2400" dirty="0"/>
              <a:t>59 accounts login, including country representatives, presenters, scientists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6DF58D7D-E8E8-433E-A4FA-87D21E0ADCCB}"/>
              </a:ext>
            </a:extLst>
          </p:cNvPr>
          <p:cNvSpPr txBox="1">
            <a:spLocks/>
          </p:cNvSpPr>
          <p:nvPr/>
        </p:nvSpPr>
        <p:spPr>
          <a:xfrm>
            <a:off x="254000" y="397823"/>
            <a:ext cx="8125713" cy="790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2021 GLOBE Asia-Pacific Regional GLE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10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2F1CAB4E-EC27-4113-8430-72A8599C1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D1F39F-B95E-4C5C-B6E6-4E6AB94D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97823"/>
            <a:ext cx="8125713" cy="790897"/>
          </a:xfrm>
        </p:spPr>
        <p:txBody>
          <a:bodyPr/>
          <a:lstStyle/>
          <a:p>
            <a:r>
              <a:rPr lang="en-US" altLang="zh-TW" dirty="0"/>
              <a:t>2021 GLOBE Asia-Pacific Regional GLE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604CE4-45EA-4E1E-8AF9-CC492448A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31612" r="13244" b="31129"/>
          <a:stretch/>
        </p:blipFill>
        <p:spPr>
          <a:xfrm>
            <a:off x="494714" y="3216707"/>
            <a:ext cx="4963093" cy="22061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443199C-2ADA-44EB-8EFD-0ECF2CA7C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57" y="1385695"/>
            <a:ext cx="4963092" cy="496309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9B6C654-A8AE-41A7-A1AB-2C78F544825B}"/>
              </a:ext>
            </a:extLst>
          </p:cNvPr>
          <p:cNvSpPr txBox="1"/>
          <p:nvPr/>
        </p:nvSpPr>
        <p:spPr>
          <a:xfrm>
            <a:off x="494714" y="1817840"/>
            <a:ext cx="5871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Analytics Data from manage page</a:t>
            </a:r>
          </a:p>
          <a:p>
            <a:endParaRPr lang="en-US" altLang="zh-TW" sz="2800" dirty="0"/>
          </a:p>
          <a:p>
            <a:r>
              <a:rPr lang="en-US" altLang="zh-TW" sz="2800" dirty="0"/>
              <a:t>Total audience: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603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032" y="447390"/>
            <a:ext cx="7583488" cy="753674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GLOBE Taiwan in the near future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4481" y="1512828"/>
            <a:ext cx="9520759" cy="5063399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Keep supporting existed GLOBE schools and invite more schools to join GLOBE</a:t>
            </a:r>
          </a:p>
          <a:p>
            <a:r>
              <a:rPr lang="en-US" altLang="zh-TW" sz="2800" dirty="0"/>
              <a:t>Keep cooperating with AIT for enhancing teachers and students English-language presentations skills, especially in STEAM </a:t>
            </a:r>
          </a:p>
          <a:p>
            <a:r>
              <a:rPr lang="en-US" altLang="zh-TW" sz="2800" dirty="0"/>
              <a:t>International Interaction and Cooperation, like students exchange, 2022 GLOBE IVSS, etc.</a:t>
            </a:r>
          </a:p>
          <a:p>
            <a:r>
              <a:rPr lang="en-US" altLang="zh-TW" sz="2600" dirty="0"/>
              <a:t>Support women in science, like hosting female scientists lecture, keep inviting more female students to join GLOBE</a:t>
            </a:r>
            <a:endParaRPr lang="zh-TW" altLang="zh-TW" sz="2600" dirty="0"/>
          </a:p>
          <a:p>
            <a:endParaRPr lang="zh-TW" altLang="zh-TW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43BECB-A7A2-9D4C-82AF-2334CAF4F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88" y="5856227"/>
            <a:ext cx="2492612" cy="72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16B685-2B38-BB45-962A-09B02C407D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62" y="5856227"/>
            <a:ext cx="1856223" cy="72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425273D-7C3E-FD40-9CD0-656012F1C2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26" y="5285612"/>
            <a:ext cx="1315806" cy="18612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51607BC-6356-4B26-A1A0-729942252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19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680AA3-89BF-4D54-96F0-0CF8C4645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358BD68-A50B-4E5B-A036-0ADB68B0B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4" y="-1"/>
            <a:ext cx="5144283" cy="6859043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128DC18D-C219-4F66-BE15-FC5FAA1C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15" y="2681468"/>
            <a:ext cx="5378367" cy="206415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Thanks for joining </a:t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2021 GLOBE Asia-Pacific Regional GLE!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6FE3E42-3A20-9E41-8D01-7820FFFB44CC}"/>
              </a:ext>
            </a:extLst>
          </p:cNvPr>
          <p:cNvSpPr txBox="1">
            <a:spLocks/>
          </p:cNvSpPr>
          <p:nvPr/>
        </p:nvSpPr>
        <p:spPr>
          <a:xfrm>
            <a:off x="1799167" y="2918508"/>
            <a:ext cx="7886700" cy="70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740DD21-EBC2-F940-8B98-94D5BF638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0" r="17792"/>
          <a:stretch/>
        </p:blipFill>
        <p:spPr>
          <a:xfrm>
            <a:off x="4966742" y="1844804"/>
            <a:ext cx="5701259" cy="5013196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D35944B2-731D-BD41-B33F-C8ED15E8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GLOBE Taiwan at a Glance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71D0E626-20C3-3D41-9335-11CF52406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A242F7F-41BC-7846-851F-E45C4A19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68" y="3803236"/>
            <a:ext cx="5820833" cy="275179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6AA64E4-348A-4CFD-84AF-74EA48B9B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6FE3E42-3A20-9E41-8D01-7820FFFB44CC}"/>
              </a:ext>
            </a:extLst>
          </p:cNvPr>
          <p:cNvSpPr txBox="1">
            <a:spLocks/>
          </p:cNvSpPr>
          <p:nvPr/>
        </p:nvSpPr>
        <p:spPr>
          <a:xfrm>
            <a:off x="1704502" y="2481945"/>
            <a:ext cx="7886700" cy="70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35944B2-731D-BD41-B33F-C8ED15E8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COVID-19 situation in Taiwan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29634CC-7EFB-4912-8ADB-C518AB986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1" y="1364342"/>
            <a:ext cx="8498891" cy="5562427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6AA64E4-348A-4CFD-84AF-74EA48B9B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F0763CF6-AF2C-1748-860B-CA306187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79" y="331781"/>
            <a:ext cx="6347713" cy="1320800"/>
          </a:xfrm>
        </p:spPr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Daily Observation in Taiwan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0145" y="1312217"/>
            <a:ext cx="4170984" cy="521400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Barometric Pressure 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Cloud Protocols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Relative Humidity 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Precipitation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Digital Multi-Day Max/Min/Current Air and Soil Temperature 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Surface Temperature 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Davis Weather Station (Optional)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Water Transparency (Optional)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Electricity Conductivity (Optional)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Water pH (Optional)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Alkalinities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Dissolved Oxygen</a:t>
            </a:r>
          </a:p>
          <a:p>
            <a:pPr marL="0" indent="0">
              <a:spcBef>
                <a:spcPts val="200"/>
              </a:spcBef>
              <a:buNone/>
            </a:pPr>
            <a:endParaRPr lang="en-US" altLang="zh-TW" sz="2000" dirty="0">
              <a:solidFill>
                <a:schemeClr val="tx2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326A02D-5617-C14A-99BE-A8AD85DC43E3}"/>
              </a:ext>
            </a:extLst>
          </p:cNvPr>
          <p:cNvSpPr txBox="1">
            <a:spLocks/>
          </p:cNvSpPr>
          <p:nvPr/>
        </p:nvSpPr>
        <p:spPr>
          <a:xfrm>
            <a:off x="5708811" y="1312217"/>
            <a:ext cx="4170984" cy="5214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Mosquito Habitat Mapper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Vegetation Covers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Nitrates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Salinities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Transparencies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Water Temperature</a:t>
            </a:r>
          </a:p>
          <a:p>
            <a:pPr>
              <a:spcBef>
                <a:spcPts val="200"/>
              </a:spcBef>
            </a:pPr>
            <a:r>
              <a:rPr lang="en-US" altLang="zh-TW" sz="2000" dirty="0">
                <a:solidFill>
                  <a:schemeClr val="tx2"/>
                </a:solidFill>
              </a:rPr>
              <a:t>Biometry trees</a:t>
            </a:r>
          </a:p>
          <a:p>
            <a:pPr>
              <a:spcBef>
                <a:spcPts val="200"/>
              </a:spcBef>
            </a:pPr>
            <a:endParaRPr lang="en-US" altLang="zh-TW" sz="2000" dirty="0">
              <a:solidFill>
                <a:schemeClr val="tx2"/>
              </a:solidFill>
            </a:endParaRPr>
          </a:p>
          <a:p>
            <a:pPr>
              <a:spcBef>
                <a:spcPts val="200"/>
              </a:spcBef>
            </a:pPr>
            <a:endParaRPr lang="en-US" altLang="zh-TW" sz="2000" dirty="0">
              <a:solidFill>
                <a:schemeClr val="tx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altLang="zh-TW" sz="2000" dirty="0">
              <a:solidFill>
                <a:schemeClr val="tx2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78D84F-C655-487B-8E4B-8E180A466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5D6F5857-0988-544E-902E-5ED5A28F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4" y="463228"/>
            <a:ext cx="6347713" cy="776095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2">
                    <a:lumMod val="75000"/>
                  </a:schemeClr>
                </a:solidFill>
              </a:rPr>
              <a:t>Objectives in 2020-2021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86A5A9-DC88-0049-8E59-8D220BF8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13" y="1385696"/>
            <a:ext cx="9695719" cy="5108410"/>
          </a:xfrm>
        </p:spPr>
        <p:txBody>
          <a:bodyPr>
            <a:normAutofit/>
          </a:bodyPr>
          <a:lstStyle/>
          <a:p>
            <a:r>
              <a:rPr lang="en-US" altLang="zh-TW" sz="3000" dirty="0"/>
              <a:t>International Interaction</a:t>
            </a:r>
          </a:p>
          <a:p>
            <a:pPr lvl="1"/>
            <a:r>
              <a:rPr lang="en-US" altLang="zh-TW" sz="2800" dirty="0"/>
              <a:t>GLOBE PLUS Post Project</a:t>
            </a:r>
          </a:p>
          <a:p>
            <a:pPr lvl="1"/>
            <a:r>
              <a:rPr lang="en-US" altLang="zh-TW" sz="2800" dirty="0"/>
              <a:t>IVSS</a:t>
            </a:r>
            <a:endParaRPr lang="en-US" altLang="zh-TW" sz="3200" dirty="0"/>
          </a:p>
          <a:p>
            <a:r>
              <a:rPr lang="en-US" altLang="zh-TW" sz="3200" dirty="0"/>
              <a:t>Try to develop GLOBE workshop</a:t>
            </a:r>
          </a:p>
          <a:p>
            <a:pPr lvl="1"/>
            <a:r>
              <a:rPr lang="en-US" altLang="zh-TW" sz="3000" dirty="0"/>
              <a:t>Construction of Instrument Shelter Workshop</a:t>
            </a:r>
          </a:p>
          <a:p>
            <a:pPr lvl="1"/>
            <a:r>
              <a:rPr lang="en-US" altLang="zh-TW" sz="3000" dirty="0"/>
              <a:t>GLOBE-STEM English Presentation Skills Workshop</a:t>
            </a:r>
          </a:p>
          <a:p>
            <a:r>
              <a:rPr lang="en-US" altLang="zh-TW" sz="3200" dirty="0"/>
              <a:t>2021 GLOBE Asia-Pacific Regional GLE</a:t>
            </a:r>
            <a:endParaRPr lang="zh-TW" altLang="en-US" sz="32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6D706B7-A5CB-4045-A5D5-BDF446F78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5780" y="377683"/>
            <a:ext cx="8078898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GLOBE PLUS Post Project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81" y="1639614"/>
            <a:ext cx="8736482" cy="4771696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Cooperated with American Institute in Taiwan (AIT) to apply for GLOBE PLUS Post Project in 2020</a:t>
            </a:r>
          </a:p>
          <a:p>
            <a:r>
              <a:rPr lang="en-US" altLang="zh-TW" sz="2800" dirty="0"/>
              <a:t>We focus on these topics:</a:t>
            </a:r>
          </a:p>
          <a:p>
            <a:pPr lvl="1"/>
            <a:r>
              <a:rPr lang="en-US" altLang="zh-TW" sz="2400" dirty="0"/>
              <a:t>collecting data on mosquitos to combat Zika and other vector-borne diseases;</a:t>
            </a:r>
            <a:endParaRPr lang="zh-TW" altLang="zh-TW" sz="2400" dirty="0"/>
          </a:p>
          <a:p>
            <a:pPr lvl="1"/>
            <a:r>
              <a:rPr lang="en-US" altLang="zh-TW" sz="2400" dirty="0"/>
              <a:t>promoting citizen science to understand and protect the environment;</a:t>
            </a:r>
            <a:endParaRPr lang="zh-TW" altLang="zh-TW" sz="2400" dirty="0"/>
          </a:p>
          <a:p>
            <a:pPr lvl="1"/>
            <a:r>
              <a:rPr lang="en-US" altLang="zh-TW" sz="2400" dirty="0"/>
              <a:t>increasing scientific collaboration and encouraging STEAM education;</a:t>
            </a:r>
            <a:endParaRPr lang="zh-TW" altLang="zh-TW" sz="2400" dirty="0"/>
          </a:p>
          <a:p>
            <a:pPr lvl="1"/>
            <a:r>
              <a:rPr lang="en-US" altLang="zh-TW" sz="2400" dirty="0"/>
              <a:t>promoting English-language learning;</a:t>
            </a:r>
            <a:endParaRPr lang="zh-TW" altLang="zh-TW" sz="2400" dirty="0"/>
          </a:p>
          <a:p>
            <a:pPr lvl="1"/>
            <a:r>
              <a:rPr lang="en-US" altLang="zh-TW" sz="2400" dirty="0"/>
              <a:t>empowering women and girls</a:t>
            </a:r>
            <a:endParaRPr lang="zh-TW" altLang="zh-TW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DF70C0-D80E-422B-9F97-AFB66BA7E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413" y="289808"/>
            <a:ext cx="8078898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GLOBE PLUS Post Project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13" y="1639614"/>
            <a:ext cx="9775725" cy="47716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What we have done:</a:t>
            </a:r>
          </a:p>
          <a:p>
            <a:pPr lvl="1"/>
            <a:r>
              <a:rPr lang="en-US" altLang="zh-TW" sz="2200" dirty="0"/>
              <a:t>Help two new GLOBE schools to collect data</a:t>
            </a:r>
          </a:p>
          <a:p>
            <a:pPr lvl="1"/>
            <a:r>
              <a:rPr lang="en-US" altLang="zh-TW" sz="2200" dirty="0"/>
              <a:t>Invite US specialists to train Taiwan teachers and students</a:t>
            </a:r>
          </a:p>
          <a:p>
            <a:pPr lvl="1"/>
            <a:r>
              <a:rPr lang="en-US" altLang="zh-TW" sz="2200" dirty="0"/>
              <a:t>Use GLOBE Observer App – Mosquito habitat mapper to observe mosquitos and larvae </a:t>
            </a:r>
          </a:p>
          <a:p>
            <a:pPr lvl="1"/>
            <a:r>
              <a:rPr lang="en-US" altLang="zh-TW" sz="2200" dirty="0"/>
              <a:t>Invite more female students to get involved in GLOBE science activities</a:t>
            </a:r>
          </a:p>
          <a:p>
            <a:pPr lvl="1"/>
            <a:r>
              <a:rPr lang="en-US" altLang="zh-TW" sz="2200" dirty="0"/>
              <a:t>After the observations, students upload their data and submit research reports to the 2021 GLOBE IVSS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52A4D1-2EDD-4A86-8F47-7828E7FA6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3165" y="346841"/>
            <a:ext cx="11108074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 GLOBE PLUS Post Project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64" y="1739463"/>
            <a:ext cx="7422263" cy="477169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GIO</a:t>
            </a:r>
            <a:r>
              <a:rPr lang="zh-TW" altLang="en-US" sz="2800" dirty="0"/>
              <a:t> </a:t>
            </a:r>
            <a:r>
              <a:rPr lang="en-US" altLang="zh-TW" sz="2800" dirty="0"/>
              <a:t>recommended Mindi </a:t>
            </a:r>
            <a:r>
              <a:rPr lang="en-US" altLang="zh-TW" sz="2800" dirty="0" err="1"/>
              <a:t>DePaola</a:t>
            </a:r>
            <a:r>
              <a:rPr lang="en-US" altLang="zh-TW" sz="2800" dirty="0"/>
              <a:t> to train Taiwan teachers and students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D5B022B-D81D-EE4A-8CFF-6E5F6DCE8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91" y="3212919"/>
            <a:ext cx="4509760" cy="33823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3FF8A70-14A1-C149-BA0B-64B2AF2518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39131" r="2684" b="23652"/>
          <a:stretch/>
        </p:blipFill>
        <p:spPr bwMode="auto">
          <a:xfrm>
            <a:off x="8657863" y="1840647"/>
            <a:ext cx="3153376" cy="198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4BECDA5-A24E-F040-BE7D-A50BE5CAF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5" y="3212920"/>
            <a:ext cx="4509760" cy="33823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428B21E-3B18-45A4-A820-F9A44FBA7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9205" y="346841"/>
            <a:ext cx="9157746" cy="1450428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solidFill>
                  <a:schemeClr val="accent2">
                    <a:lumMod val="75000"/>
                  </a:schemeClr>
                </a:solidFill>
              </a:rPr>
              <a:t>International Interaction</a:t>
            </a:r>
            <a:b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zh-TW" sz="3200" dirty="0">
                <a:solidFill>
                  <a:schemeClr val="accent2">
                    <a:lumMod val="75000"/>
                  </a:schemeClr>
                </a:solidFill>
              </a:rPr>
              <a:t>- GLOBE PLUS Post Project</a:t>
            </a:r>
            <a:endParaRPr kumimoji="1"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4DE3C021-96D8-0E48-80CC-11ADF4E6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639614"/>
            <a:ext cx="8384196" cy="47716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Use GLOBE Observer App – Mosquito habitat mapper to observe mosquitos and larvae </a:t>
            </a:r>
          </a:p>
          <a:p>
            <a:r>
              <a:rPr lang="en-US" altLang="zh-TW" sz="2400" dirty="0"/>
              <a:t>After collecting their data, students discussed the data classmates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ADE64CB-A721-D74D-A93F-34BD127B7A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84" y="3573789"/>
            <a:ext cx="3962400" cy="297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D64189E-5F6A-4C43-90F7-6B521FABAF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44" y="3582965"/>
            <a:ext cx="3962401" cy="296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9752280-9788-4209-A51F-E6E20E16E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8" y="289808"/>
            <a:ext cx="1461368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6673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615</Words>
  <Application>Microsoft Office PowerPoint</Application>
  <PresentationFormat>寬螢幕</PresentationFormat>
  <Paragraphs>103</Paragraphs>
  <Slides>19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微軟正黑體</vt:lpstr>
      <vt:lpstr>新細明體</vt:lpstr>
      <vt:lpstr>Arial</vt:lpstr>
      <vt:lpstr>Corbel</vt:lpstr>
      <vt:lpstr>Trebuchet MS</vt:lpstr>
      <vt:lpstr>Wingdings 3</vt:lpstr>
      <vt:lpstr>多面向</vt:lpstr>
      <vt:lpstr>2021 Country Report GLOBE Taiwan</vt:lpstr>
      <vt:lpstr>GLOBE Taiwan at a Glance</vt:lpstr>
      <vt:lpstr>COVID-19 situation in Taiwan</vt:lpstr>
      <vt:lpstr>Daily Observation in Taiwan</vt:lpstr>
      <vt:lpstr>Objectives in 2020-2021</vt:lpstr>
      <vt:lpstr>International Interaction - GLOBE PLUS Post Project</vt:lpstr>
      <vt:lpstr>International Interaction - GLOBE PLUS Post Project</vt:lpstr>
      <vt:lpstr>International Interaction  GLOBE PLUS Post Project</vt:lpstr>
      <vt:lpstr>International Interaction - GLOBE PLUS Post Project</vt:lpstr>
      <vt:lpstr>International Interaction - GLOBE PLUS Post Project</vt:lpstr>
      <vt:lpstr>International Interaction - 2016~2021 GLOBE IVSS</vt:lpstr>
      <vt:lpstr>International Interaction - 2021 GLOBE IVSS</vt:lpstr>
      <vt:lpstr>Trying to develop GLOBE Workshop - Construction of Instrument Shelter Workshop</vt:lpstr>
      <vt:lpstr>Try to develop GLOBE workshop -GLOBE-STEM English Presentation Skills Workshop</vt:lpstr>
      <vt:lpstr>PowerPoint 簡報</vt:lpstr>
      <vt:lpstr>PowerPoint 簡報</vt:lpstr>
      <vt:lpstr>2021 GLOBE Asia-Pacific Regional GLE</vt:lpstr>
      <vt:lpstr>GLOBE Taiwan in the near future</vt:lpstr>
      <vt:lpstr>Thanks for joining  2021 GLOBE Asia-Pacific Regional GLE!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2014-09-29T07:21:37Z</dcterms:created>
  <dcterms:modified xsi:type="dcterms:W3CDTF">2021-05-03T07:43:09Z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