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74" r:id="rId3"/>
    <p:sldId id="275" r:id="rId4"/>
    <p:sldId id="258" r:id="rId5"/>
    <p:sldId id="259" r:id="rId6"/>
    <p:sldId id="261" r:id="rId7"/>
    <p:sldId id="260" r:id="rId8"/>
    <p:sldId id="267" r:id="rId9"/>
    <p:sldId id="268" r:id="rId10"/>
    <p:sldId id="269" r:id="rId11"/>
    <p:sldId id="271" r:id="rId12"/>
    <p:sldId id="273" r:id="rId13"/>
    <p:sldId id="272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29079-F037-4CCE-A083-8D081FA529E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A4EBE-E4E8-4638-B6BD-D8FB32DF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67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Link to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graph</a:t>
            </a:r>
            <a:r>
              <a:rPr lang="cs-CZ" sz="1200" dirty="0"/>
              <a:t> in Viz </a:t>
            </a:r>
            <a:r>
              <a:rPr lang="cs-CZ" sz="1200" dirty="0" err="1"/>
              <a:t>tool</a:t>
            </a:r>
            <a:r>
              <a:rPr lang="cs-CZ" sz="1200" dirty="0"/>
              <a:t>: </a:t>
            </a:r>
            <a:r>
              <a:rPr lang="en-US" sz="1200" dirty="0"/>
              <a:t>https://vis.globe.gov/GLOBE/timeseries.jsp?mode=multisiteplot&amp;multiSiteList=2330:dv_air_temp_noons:current_temp_c:-50:50,208:dv_air_temp_noons:current_temp_c:-50:50,227110:dv_air_temp_noons:current_temp_c:-50:50,193799:dv_air_temp_noons:current_temp_c:-50:50,162856:dv_air_temp_noons:current_temp_c:-50:50,36026:dv_air_temp_noons:current_temp_c:-50:50,&amp;start_datepicker=03-25-2021&amp;end_datepicker=03-25-2022&amp;result_type=true&amp;chartmodule=PowerChart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A4EBE-E4E8-4638-B6BD-D8FB32DF7A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2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7007B-93B4-4075-84E8-52A82B6CC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63A441-5663-4FCE-B1A0-413F2EAE3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D0CAA1-3B36-4AFB-8539-3C1935A4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DDC1A5-C93F-4232-BA3C-93AF2593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AF5D55-3422-419F-A454-2B861D0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0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44B38-5F48-4D73-9E71-222B377A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3EA1C3-9765-47E8-8915-AF7DB01E7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085E7B-2942-4434-B49B-60C64DD9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F8EAF4-691D-4FFA-8AF7-21BD7156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E369C4-BBE7-42F8-A4F7-B600A8C1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0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22BAAC8-A8AF-47FD-AFC2-7BB0273E10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C4D897C-8E08-42DF-8BF3-757F230E6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484075-FB05-4310-92BA-23BBF38B4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D530D0-33EB-478C-9502-5F771EFA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90DA08-675A-4C05-A776-31CF0BF7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07A46-F066-4A4F-929D-ABF0C2589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C035C3-17BF-4A51-9F40-AB800A92B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302BF3-2CD8-40FC-802C-ED5763ED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0DD090-3580-45C1-BA06-289688B55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489897-584E-49DB-B91C-4C8CDD0E8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6DA1A-0FB5-446A-964A-1D8FC2C5D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FC852AE-B852-4D10-A3FE-B244DB4D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58E5E4-7A8D-4F89-8347-726A2004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E4B9A5-40EC-4A36-91D7-9DEDE624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313DC5-27E0-4431-82F3-3720FCA6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5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841EA-A8F6-4800-8905-74711333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C8A9FD-648F-470C-94D9-F609BD85E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56172AE-1861-4540-AAB5-484EE9D8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A58B64-F64C-4F15-B26D-7957E4FF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B2FF730-37DE-4560-A0A5-B5AFB672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E0D351-6A98-4145-9D66-7AB37C51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6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8CCDE-3961-4BAC-AC73-D189575C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F57FDE0-F291-4712-BD1D-EE2CC6797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B33F2-23F6-4C86-89F4-2411423B5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AA02E1F-0965-4137-A49C-FB0D18D9E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C5B4868-5BCA-4DEB-BB2C-B4C1959F1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F0A3128-99C9-478D-B463-DB683C37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B5665-1627-40C0-8FE5-F8F7099D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5831F5-D883-4953-984B-674DD516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4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F01725-F32E-4044-B71E-41E73DDD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24F1B4C-25AD-4FD1-AD79-E35E5C45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4CC1A2-AD30-43C0-B319-AC8C2F4DE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EC6008-AE5D-4F8B-92F7-DF31083E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3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8EFFF6-A17D-4355-AD15-BD39566C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3E69DB1-33AB-4A79-A3FF-0742ECA4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3D4148B-2D7A-4B8B-908C-AD7E0430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9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886C1-5B5E-4ECE-A2AA-94BC76FA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81402E-B1F1-430D-8FC1-7842A1272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9961B95-952E-4DF7-8577-312331516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B8E327-3253-4A19-B807-84027DF3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0307B9-DDD1-4979-9A45-7736E308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A12B55-BFC7-4E3E-924C-2EE84FD7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8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3D745-2A04-4A27-AB43-E745CDA0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08C1833-F674-4052-A204-646995E01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5F01760-72D1-4EFD-983F-FCFA4673B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10ACFD-211B-440F-809B-32B73534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61BF5F-8775-486E-9C87-140FE417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2CAA572-3A10-46DB-944C-74A6E2D6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4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09B1725-DBBE-4780-919C-912D2B6C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5750E24-F010-49E9-A1E4-4AD706D03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DDB9D0-2B4E-4544-9DE2-6A85EB697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3D82-86F9-4B75-A00E-F2B6C5E436BE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26ED06-031B-4FC6-85C8-5409677F1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1EA6A9-FD58-4AA0-8E27-B48A7A776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6C8B5-93B7-4923-BA5F-9CA27C924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1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14988-ED2B-4A07-9AC9-41682D11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563"/>
            <a:ext cx="12192000" cy="127090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cs-CZ" b="1" dirty="0">
                <a:solidFill>
                  <a:srgbClr val="002060"/>
                </a:solidFill>
              </a:rPr>
              <a:t>Data </a:t>
            </a:r>
            <a:r>
              <a:rPr lang="cs-CZ" b="1" dirty="0" err="1">
                <a:solidFill>
                  <a:srgbClr val="002060"/>
                </a:solidFill>
              </a:rPr>
              <a:t>Literacy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Learning</a:t>
            </a:r>
            <a:r>
              <a:rPr lang="cs-CZ" b="1" dirty="0">
                <a:solidFill>
                  <a:srgbClr val="002060"/>
                </a:solidFill>
              </a:rPr>
              <a:t> </a:t>
            </a:r>
            <a:r>
              <a:rPr lang="cs-CZ" b="1" dirty="0" err="1">
                <a:solidFill>
                  <a:srgbClr val="002060"/>
                </a:solidFill>
              </a:rPr>
              <a:t>Activity</a:t>
            </a:r>
            <a:r>
              <a:rPr lang="cs-CZ" b="1" dirty="0">
                <a:solidFill>
                  <a:srgbClr val="002060"/>
                </a:solidFill>
              </a:rPr>
              <a:t> - </a:t>
            </a:r>
            <a:r>
              <a:rPr lang="cs-CZ" b="1" dirty="0" err="1">
                <a:solidFill>
                  <a:srgbClr val="002060"/>
                </a:solidFill>
              </a:rPr>
              <a:t>Atmosphere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A3E6C1F-144C-4AB7-94CA-95148879B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6" y="2196179"/>
            <a:ext cx="3106788" cy="2385876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F822F15-F936-4F66-B4AE-B7B6DC8D4A98}"/>
              </a:ext>
            </a:extLst>
          </p:cNvPr>
          <p:cNvSpPr txBox="1">
            <a:spLocks/>
          </p:cNvSpPr>
          <p:nvPr/>
        </p:nvSpPr>
        <p:spPr>
          <a:xfrm>
            <a:off x="2461488" y="4803055"/>
            <a:ext cx="7735457" cy="175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Air Temperature across GLOBE during a year</a:t>
            </a:r>
            <a:endParaRPr lang="en-US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7FEAFC7-83C6-407A-A996-C008D7016331}"/>
              </a:ext>
            </a:extLst>
          </p:cNvPr>
          <p:cNvSpPr txBox="1">
            <a:spLocks/>
          </p:cNvSpPr>
          <p:nvPr/>
        </p:nvSpPr>
        <p:spPr>
          <a:xfrm>
            <a:off x="-1" y="6562437"/>
            <a:ext cx="12192000" cy="2955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6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70BD3-1F09-4608-9B54-F48E12FC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82" y="104591"/>
            <a:ext cx="11580463" cy="410729"/>
          </a:xfrm>
        </p:spPr>
        <p:txBody>
          <a:bodyPr>
            <a:noAutofit/>
          </a:bodyPr>
          <a:lstStyle/>
          <a:p>
            <a:r>
              <a:rPr lang="cs-CZ" sz="2400" dirty="0" err="1"/>
              <a:t>Graph</a:t>
            </a:r>
            <a:r>
              <a:rPr lang="cs-CZ" sz="2400" dirty="0"/>
              <a:t> C: </a:t>
            </a:r>
            <a:r>
              <a:rPr lang="cs-CZ" sz="2400" dirty="0" err="1"/>
              <a:t>values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3 </a:t>
            </a:r>
            <a:r>
              <a:rPr lang="cs-CZ" sz="2400" dirty="0" err="1"/>
              <a:t>schools</a:t>
            </a:r>
            <a:r>
              <a:rPr lang="cs-CZ" sz="2400" dirty="0"/>
              <a:t> </a:t>
            </a:r>
            <a:r>
              <a:rPr lang="cs-CZ" sz="2400" dirty="0" err="1"/>
              <a:t>displayed</a:t>
            </a:r>
            <a:r>
              <a:rPr lang="cs-CZ" sz="2400" dirty="0"/>
              <a:t> - </a:t>
            </a:r>
            <a:r>
              <a:rPr lang="cs-CZ" sz="2400" dirty="0" err="1"/>
              <a:t>comparison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Swiss</a:t>
            </a:r>
            <a:r>
              <a:rPr lang="cs-CZ" sz="2400" dirty="0"/>
              <a:t>, </a:t>
            </a:r>
            <a:r>
              <a:rPr lang="cs-CZ" sz="2400" dirty="0" err="1"/>
              <a:t>Italian</a:t>
            </a:r>
            <a:r>
              <a:rPr lang="cs-CZ" sz="2400" dirty="0"/>
              <a:t> and </a:t>
            </a:r>
            <a:r>
              <a:rPr lang="cs-CZ" sz="2400" dirty="0" err="1"/>
              <a:t>Greek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79CEAF-559D-4BB8-BD7F-90CE15859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9A0445-BF53-4936-AA8B-C4B672693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2" y="613642"/>
            <a:ext cx="11185236" cy="62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150DB-7121-44BA-9ED8-5C94F4A9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1" dirty="0"/>
              <a:t>Step 4: </a:t>
            </a:r>
            <a:r>
              <a:rPr lang="cs-CZ" sz="3200" dirty="0"/>
              <a:t>Data </a:t>
            </a:r>
            <a:r>
              <a:rPr lang="cs-CZ" sz="3200" dirty="0" err="1"/>
              <a:t>interpretation</a:t>
            </a:r>
            <a:r>
              <a:rPr lang="cs-CZ" sz="3200" dirty="0"/>
              <a:t> – </a:t>
            </a:r>
            <a:r>
              <a:rPr lang="cs-CZ" sz="3200" dirty="0" err="1"/>
              <a:t>look</a:t>
            </a:r>
            <a:r>
              <a:rPr lang="cs-CZ" sz="3200" dirty="0"/>
              <a:t> </a:t>
            </a:r>
            <a:r>
              <a:rPr lang="cs-CZ" sz="3200" dirty="0" err="1"/>
              <a:t>at</a:t>
            </a:r>
            <a:r>
              <a:rPr lang="cs-CZ" sz="3200" dirty="0"/>
              <a:t> </a:t>
            </a:r>
            <a:r>
              <a:rPr lang="cs-CZ" sz="3200" dirty="0" err="1"/>
              <a:t>graph</a:t>
            </a:r>
            <a:r>
              <a:rPr lang="cs-CZ" sz="3200" dirty="0"/>
              <a:t> C and </a:t>
            </a:r>
            <a:r>
              <a:rPr lang="cs-CZ" sz="3200" dirty="0" err="1"/>
              <a:t>say</a:t>
            </a:r>
            <a:r>
              <a:rPr lang="cs-CZ" sz="3200" dirty="0"/>
              <a:t> </a:t>
            </a:r>
            <a:r>
              <a:rPr lang="cs-CZ" sz="3200" dirty="0" err="1"/>
              <a:t>what</a:t>
            </a:r>
            <a:r>
              <a:rPr lang="cs-CZ" sz="3200" dirty="0"/>
              <a:t> sentence </a:t>
            </a:r>
            <a:r>
              <a:rPr lang="cs-CZ" sz="3200" dirty="0" err="1"/>
              <a:t>is</a:t>
            </a:r>
            <a:r>
              <a:rPr lang="cs-CZ" sz="3200" dirty="0"/>
              <a:t> </a:t>
            </a:r>
            <a:r>
              <a:rPr lang="cs-CZ" sz="3200" dirty="0" err="1"/>
              <a:t>true</a:t>
            </a:r>
            <a:r>
              <a:rPr lang="cs-CZ" sz="3200" dirty="0"/>
              <a:t>/</a:t>
            </a:r>
            <a:r>
              <a:rPr lang="cs-CZ" sz="3200" dirty="0" err="1"/>
              <a:t>false</a:t>
            </a:r>
            <a:endParaRPr lang="en-US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2EEF78-7567-4D57-B659-BC33E7C6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2523" cy="4351338"/>
          </a:xfrm>
        </p:spPr>
        <p:txBody>
          <a:bodyPr>
            <a:normAutofit fontScale="92500"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temperatures</a:t>
            </a:r>
            <a:r>
              <a:rPr lang="cs-CZ" dirty="0"/>
              <a:t> in </a:t>
            </a:r>
            <a:r>
              <a:rPr lang="cs-CZ" dirty="0" err="1"/>
              <a:t>winter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go </a:t>
            </a:r>
            <a:r>
              <a:rPr lang="cs-CZ" dirty="0" err="1"/>
              <a:t>below</a:t>
            </a:r>
            <a:r>
              <a:rPr lang="cs-CZ" dirty="0"/>
              <a:t> </a:t>
            </a:r>
            <a:r>
              <a:rPr lang="cs-CZ" dirty="0" err="1"/>
              <a:t>zero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any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.</a:t>
            </a:r>
          </a:p>
          <a:p>
            <a:r>
              <a:rPr lang="cs-CZ" dirty="0" err="1"/>
              <a:t>The</a:t>
            </a:r>
            <a:r>
              <a:rPr lang="cs-CZ" dirty="0"/>
              <a:t> place,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seems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coldest</a:t>
            </a:r>
            <a:r>
              <a:rPr lang="cs-CZ" dirty="0"/>
              <a:t> (in </a:t>
            </a:r>
            <a:r>
              <a:rPr lang="cs-CZ" dirty="0" err="1"/>
              <a:t>general</a:t>
            </a:r>
            <a:r>
              <a:rPr lang="cs-CZ" dirty="0"/>
              <a:t>)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those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,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 in Italy.</a:t>
            </a:r>
          </a:p>
          <a:p>
            <a:r>
              <a:rPr lang="cs-CZ" dirty="0"/>
              <a:t>In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cs-CZ" dirty="0"/>
              <a:t>, </a:t>
            </a:r>
            <a:r>
              <a:rPr lang="cs-CZ" dirty="0" err="1"/>
              <a:t>temperature</a:t>
            </a:r>
            <a:r>
              <a:rPr lang="cs-CZ" dirty="0"/>
              <a:t> </a:t>
            </a:r>
            <a:r>
              <a:rPr lang="cs-CZ" dirty="0" err="1"/>
              <a:t>crossed</a:t>
            </a:r>
            <a:r>
              <a:rPr lang="cs-CZ" dirty="0"/>
              <a:t> 30</a:t>
            </a:r>
            <a:r>
              <a:rPr lang="hr-HR" dirty="0"/>
              <a:t>°C </a:t>
            </a:r>
            <a:r>
              <a:rPr lang="cs-CZ" dirty="0"/>
              <a:t>in </a:t>
            </a:r>
            <a:r>
              <a:rPr lang="cs-CZ" dirty="0" err="1"/>
              <a:t>summer</a:t>
            </a:r>
            <a:r>
              <a:rPr lang="cs-CZ" dirty="0"/>
              <a:t>.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difference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highest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lowest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Greek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more </a:t>
            </a:r>
            <a:r>
              <a:rPr lang="cs-CZ" dirty="0" err="1"/>
              <a:t>then</a:t>
            </a:r>
            <a:r>
              <a:rPr lang="cs-CZ" dirty="0"/>
              <a:t> 40 </a:t>
            </a:r>
            <a:r>
              <a:rPr lang="cs-CZ" dirty="0" err="1"/>
              <a:t>degrees</a:t>
            </a:r>
            <a:r>
              <a:rPr lang="cs-CZ" dirty="0"/>
              <a:t>.</a:t>
            </a:r>
          </a:p>
          <a:p>
            <a:r>
              <a:rPr lang="cs-CZ" dirty="0" err="1"/>
              <a:t>When</a:t>
            </a:r>
            <a:r>
              <a:rPr lang="cs-CZ" dirty="0"/>
              <a:t> I </a:t>
            </a:r>
            <a:r>
              <a:rPr lang="cs-CZ" dirty="0" err="1"/>
              <a:t>compare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tempreatures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3 </a:t>
            </a:r>
            <a:r>
              <a:rPr lang="cs-CZ" dirty="0" err="1"/>
              <a:t>sites</a:t>
            </a:r>
            <a:r>
              <a:rPr lang="cs-CZ" dirty="0"/>
              <a:t>, on 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differ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in </a:t>
            </a:r>
            <a:r>
              <a:rPr lang="cs-CZ" dirty="0" err="1"/>
              <a:t>winter</a:t>
            </a:r>
            <a:r>
              <a:rPr lang="cs-CZ" dirty="0"/>
              <a:t>, but </a:t>
            </a:r>
            <a:r>
              <a:rPr lang="cs-CZ" dirty="0" err="1"/>
              <a:t>they</a:t>
            </a:r>
            <a:r>
              <a:rPr lang="cs-CZ" dirty="0"/>
              <a:t> are </a:t>
            </a:r>
            <a:r>
              <a:rPr lang="cs-CZ" dirty="0" err="1"/>
              <a:t>significantly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in </a:t>
            </a:r>
            <a:r>
              <a:rPr lang="cs-CZ" dirty="0" err="1"/>
              <a:t>summer</a:t>
            </a:r>
            <a:r>
              <a:rPr lang="cs-CZ" dirty="0"/>
              <a:t>.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lowest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Swiss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in </a:t>
            </a:r>
            <a:r>
              <a:rPr lang="cs-CZ" dirty="0" err="1"/>
              <a:t>summer</a:t>
            </a:r>
            <a:r>
              <a:rPr lang="cs-CZ" dirty="0"/>
              <a:t> (July-August)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highest</a:t>
            </a:r>
            <a:r>
              <a:rPr lang="cs-CZ" dirty="0"/>
              <a:t> </a:t>
            </a:r>
            <a:r>
              <a:rPr lang="cs-CZ" dirty="0" err="1"/>
              <a:t>temperature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Italian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in </a:t>
            </a:r>
            <a:r>
              <a:rPr lang="cs-CZ" dirty="0" err="1"/>
              <a:t>winter</a:t>
            </a:r>
            <a:r>
              <a:rPr lang="cs-CZ" dirty="0"/>
              <a:t> (</a:t>
            </a:r>
            <a:r>
              <a:rPr lang="cs-CZ" dirty="0" err="1"/>
              <a:t>December-January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8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66824A-F868-4167-9C69-3C6A7209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744"/>
            <a:ext cx="10515600" cy="1325563"/>
          </a:xfrm>
        </p:spPr>
        <p:txBody>
          <a:bodyPr/>
          <a:lstStyle/>
          <a:p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answers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questions</a:t>
            </a:r>
            <a:r>
              <a:rPr lang="cs-CZ" dirty="0"/>
              <a:t> go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slide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150DB-7121-44BA-9ED8-5C94F4A9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7430"/>
          </a:xfrm>
        </p:spPr>
        <p:txBody>
          <a:bodyPr>
            <a:normAutofit fontScale="90000"/>
          </a:bodyPr>
          <a:lstStyle/>
          <a:p>
            <a:r>
              <a:rPr lang="cs-CZ" dirty="0"/>
              <a:t>Data </a:t>
            </a:r>
            <a:r>
              <a:rPr lang="cs-CZ" dirty="0" err="1"/>
              <a:t>interpretation</a:t>
            </a:r>
            <a:r>
              <a:rPr lang="cs-CZ" dirty="0"/>
              <a:t> – </a:t>
            </a:r>
            <a:r>
              <a:rPr lang="cs-CZ" dirty="0" err="1"/>
              <a:t>look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graph</a:t>
            </a:r>
            <a:r>
              <a:rPr lang="cs-CZ" dirty="0"/>
              <a:t> C and </a:t>
            </a:r>
            <a:r>
              <a:rPr lang="cs-CZ" dirty="0" err="1"/>
              <a:t>say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sentence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true</a:t>
            </a:r>
            <a:r>
              <a:rPr lang="cs-CZ" dirty="0"/>
              <a:t>/</a:t>
            </a:r>
            <a:r>
              <a:rPr lang="cs-CZ" dirty="0" err="1"/>
              <a:t>false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2EEF78-7567-4D57-B659-BC33E7C65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2523" cy="4351338"/>
          </a:xfrm>
        </p:spPr>
        <p:txBody>
          <a:bodyPr>
            <a:normAutofit/>
          </a:bodyPr>
          <a:lstStyle/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temperatures</a:t>
            </a:r>
            <a:r>
              <a:rPr lang="cs-CZ" sz="2400" dirty="0"/>
              <a:t> in </a:t>
            </a:r>
            <a:r>
              <a:rPr lang="cs-CZ" sz="2400" dirty="0" err="1"/>
              <a:t>winter</a:t>
            </a:r>
            <a:r>
              <a:rPr lang="cs-CZ" sz="2400" dirty="0"/>
              <a:t> </a:t>
            </a:r>
            <a:r>
              <a:rPr lang="cs-CZ" sz="2400" dirty="0" err="1"/>
              <a:t>did</a:t>
            </a:r>
            <a:r>
              <a:rPr lang="cs-CZ" sz="2400" dirty="0"/>
              <a:t> not go </a:t>
            </a:r>
            <a:r>
              <a:rPr lang="cs-CZ" sz="2400" dirty="0" err="1"/>
              <a:t>below</a:t>
            </a:r>
            <a:r>
              <a:rPr lang="cs-CZ" sz="2400" dirty="0"/>
              <a:t> </a:t>
            </a:r>
            <a:r>
              <a:rPr lang="cs-CZ" sz="2400" dirty="0" err="1"/>
              <a:t>zero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any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sites</a:t>
            </a:r>
            <a:r>
              <a:rPr lang="cs-CZ" sz="2400" dirty="0"/>
              <a:t>. </a:t>
            </a:r>
            <a:r>
              <a:rPr lang="cs-CZ" sz="2400" dirty="0">
                <a:solidFill>
                  <a:srgbClr val="FF0000"/>
                </a:solidFill>
              </a:rPr>
              <a:t>FALSE</a:t>
            </a:r>
          </a:p>
          <a:p>
            <a:r>
              <a:rPr lang="cs-CZ" sz="2400" dirty="0" err="1"/>
              <a:t>The</a:t>
            </a:r>
            <a:r>
              <a:rPr lang="cs-CZ" sz="2400" dirty="0"/>
              <a:t> place, </a:t>
            </a:r>
            <a:r>
              <a:rPr lang="cs-CZ" sz="2400" dirty="0" err="1"/>
              <a:t>which</a:t>
            </a:r>
            <a:r>
              <a:rPr lang="cs-CZ" sz="2400" dirty="0"/>
              <a:t> </a:t>
            </a:r>
            <a:r>
              <a:rPr lang="cs-CZ" sz="2400" dirty="0" err="1"/>
              <a:t>seems</a:t>
            </a:r>
            <a:r>
              <a:rPr lang="cs-CZ" sz="2400" dirty="0"/>
              <a:t> to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coldest</a:t>
            </a:r>
            <a:r>
              <a:rPr lang="cs-CZ" sz="2400" dirty="0"/>
              <a:t> (in </a:t>
            </a:r>
            <a:r>
              <a:rPr lang="cs-CZ" sz="2400" dirty="0" err="1"/>
              <a:t>general</a:t>
            </a:r>
            <a:r>
              <a:rPr lang="cs-CZ" sz="2400" dirty="0"/>
              <a:t>) </a:t>
            </a:r>
            <a:r>
              <a:rPr lang="cs-CZ" sz="2400" dirty="0" err="1"/>
              <a:t>out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those</a:t>
            </a:r>
            <a:r>
              <a:rPr lang="cs-CZ" sz="2400" dirty="0"/>
              <a:t> </a:t>
            </a:r>
            <a:r>
              <a:rPr lang="cs-CZ" sz="2400" dirty="0" err="1"/>
              <a:t>three</a:t>
            </a:r>
            <a:r>
              <a:rPr lang="cs-CZ" sz="2400" dirty="0"/>
              <a:t> </a:t>
            </a:r>
            <a:r>
              <a:rPr lang="cs-CZ" sz="2400" dirty="0" err="1"/>
              <a:t>sites</a:t>
            </a:r>
            <a:r>
              <a:rPr lang="cs-CZ" sz="2400" dirty="0"/>
              <a:t>,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one</a:t>
            </a:r>
            <a:r>
              <a:rPr lang="cs-CZ" sz="2400" dirty="0"/>
              <a:t>  in Italy. </a:t>
            </a:r>
            <a:r>
              <a:rPr lang="cs-CZ" sz="2400" dirty="0">
                <a:solidFill>
                  <a:srgbClr val="FF0000"/>
                </a:solidFill>
              </a:rPr>
              <a:t>FALSE</a:t>
            </a:r>
            <a:endParaRPr lang="cs-CZ" sz="2400" dirty="0"/>
          </a:p>
          <a:p>
            <a:r>
              <a:rPr lang="cs-CZ" sz="2400" dirty="0"/>
              <a:t>In </a:t>
            </a:r>
            <a:r>
              <a:rPr lang="cs-CZ" sz="2400" dirty="0" err="1"/>
              <a:t>all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sites</a:t>
            </a:r>
            <a:r>
              <a:rPr lang="cs-CZ" sz="2400" dirty="0"/>
              <a:t>, </a:t>
            </a:r>
            <a:r>
              <a:rPr lang="cs-CZ" sz="2400" dirty="0" err="1"/>
              <a:t>temperature</a:t>
            </a:r>
            <a:r>
              <a:rPr lang="cs-CZ" sz="2400" dirty="0"/>
              <a:t> </a:t>
            </a:r>
            <a:r>
              <a:rPr lang="cs-CZ" sz="2400" dirty="0" err="1"/>
              <a:t>crossed</a:t>
            </a:r>
            <a:r>
              <a:rPr lang="cs-CZ" sz="2400" dirty="0"/>
              <a:t> 30</a:t>
            </a:r>
            <a:r>
              <a:rPr lang="hr-HR" sz="2400" dirty="0"/>
              <a:t>°C</a:t>
            </a:r>
            <a:r>
              <a:rPr lang="cs-CZ" sz="2400" dirty="0"/>
              <a:t> in </a:t>
            </a:r>
            <a:r>
              <a:rPr lang="cs-CZ" sz="2400" dirty="0" err="1"/>
              <a:t>summer</a:t>
            </a:r>
            <a:r>
              <a:rPr lang="cs-CZ" sz="2400" dirty="0"/>
              <a:t>. </a:t>
            </a:r>
            <a:r>
              <a:rPr lang="cs-CZ" sz="2400" dirty="0">
                <a:solidFill>
                  <a:srgbClr val="FF0000"/>
                </a:solidFill>
              </a:rPr>
              <a:t>FALSE</a:t>
            </a:r>
            <a:endParaRPr lang="cs-CZ" sz="2400" dirty="0"/>
          </a:p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difference</a:t>
            </a:r>
            <a:r>
              <a:rPr lang="cs-CZ" sz="2400" dirty="0"/>
              <a:t> </a:t>
            </a:r>
            <a:r>
              <a:rPr lang="cs-CZ" sz="2400" dirty="0" err="1"/>
              <a:t>between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highest</a:t>
            </a:r>
            <a:r>
              <a:rPr lang="cs-CZ" sz="2400" dirty="0"/>
              <a:t> and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lowest</a:t>
            </a:r>
            <a:r>
              <a:rPr lang="cs-CZ" sz="2400" dirty="0"/>
              <a:t> </a:t>
            </a:r>
            <a:r>
              <a:rPr lang="cs-CZ" sz="2400" dirty="0" err="1"/>
              <a:t>temperature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Greek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more </a:t>
            </a:r>
            <a:r>
              <a:rPr lang="cs-CZ" sz="2400" dirty="0" err="1"/>
              <a:t>then</a:t>
            </a:r>
            <a:r>
              <a:rPr lang="cs-CZ" sz="2400" dirty="0"/>
              <a:t> 40 </a:t>
            </a:r>
            <a:r>
              <a:rPr lang="cs-CZ" sz="2400" dirty="0" err="1"/>
              <a:t>degrees</a:t>
            </a:r>
            <a:r>
              <a:rPr lang="cs-CZ" sz="2400" dirty="0"/>
              <a:t>. </a:t>
            </a:r>
            <a:r>
              <a:rPr lang="cs-CZ" sz="2400" dirty="0">
                <a:solidFill>
                  <a:srgbClr val="FF0000"/>
                </a:solidFill>
              </a:rPr>
              <a:t>FALSE</a:t>
            </a:r>
            <a:endParaRPr lang="cs-CZ" sz="2400" dirty="0"/>
          </a:p>
          <a:p>
            <a:r>
              <a:rPr lang="cs-CZ" sz="2400" dirty="0" err="1"/>
              <a:t>When</a:t>
            </a:r>
            <a:r>
              <a:rPr lang="cs-CZ" sz="2400" dirty="0"/>
              <a:t> I </a:t>
            </a:r>
            <a:r>
              <a:rPr lang="cs-CZ" sz="2400" dirty="0" err="1"/>
              <a:t>compare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tempreatures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3 </a:t>
            </a:r>
            <a:r>
              <a:rPr lang="cs-CZ" sz="2400" dirty="0" err="1"/>
              <a:t>sites</a:t>
            </a:r>
            <a:r>
              <a:rPr lang="cs-CZ" sz="2400" dirty="0"/>
              <a:t>, on </a:t>
            </a:r>
            <a:r>
              <a:rPr lang="cs-CZ" sz="2400" dirty="0" err="1"/>
              <a:t>average</a:t>
            </a:r>
            <a:r>
              <a:rPr lang="cs-CZ" sz="2400" dirty="0"/>
              <a:t> </a:t>
            </a:r>
            <a:r>
              <a:rPr lang="cs-CZ" sz="2400" dirty="0" err="1"/>
              <a:t>they</a:t>
            </a:r>
            <a:r>
              <a:rPr lang="cs-CZ" sz="2400" dirty="0"/>
              <a:t> </a:t>
            </a:r>
            <a:r>
              <a:rPr lang="cs-CZ" sz="2400" dirty="0" err="1"/>
              <a:t>differ</a:t>
            </a:r>
            <a:r>
              <a:rPr lang="cs-CZ" sz="2400" dirty="0"/>
              <a:t> </a:t>
            </a:r>
            <a:r>
              <a:rPr lang="cs-CZ" sz="2400" dirty="0" err="1"/>
              <a:t>only</a:t>
            </a:r>
            <a:r>
              <a:rPr lang="cs-CZ" sz="2400" dirty="0"/>
              <a:t> </a:t>
            </a:r>
            <a:r>
              <a:rPr lang="cs-CZ" sz="2400" dirty="0" err="1"/>
              <a:t>slightly</a:t>
            </a:r>
            <a:r>
              <a:rPr lang="cs-CZ" sz="2400" dirty="0"/>
              <a:t> in </a:t>
            </a:r>
            <a:r>
              <a:rPr lang="cs-CZ" sz="2400" dirty="0" err="1"/>
              <a:t>winter</a:t>
            </a:r>
            <a:r>
              <a:rPr lang="cs-CZ" sz="2400" dirty="0"/>
              <a:t>, but </a:t>
            </a:r>
            <a:r>
              <a:rPr lang="cs-CZ" sz="2400" dirty="0" err="1"/>
              <a:t>they</a:t>
            </a:r>
            <a:r>
              <a:rPr lang="cs-CZ" sz="2400" dirty="0"/>
              <a:t> are </a:t>
            </a:r>
            <a:r>
              <a:rPr lang="cs-CZ" sz="2400" dirty="0" err="1"/>
              <a:t>significantly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in </a:t>
            </a:r>
            <a:r>
              <a:rPr lang="cs-CZ" sz="2400" dirty="0" err="1"/>
              <a:t>summer</a:t>
            </a:r>
            <a:r>
              <a:rPr lang="cs-CZ" sz="2400" dirty="0"/>
              <a:t>. </a:t>
            </a:r>
            <a:r>
              <a:rPr lang="cs-CZ" sz="2400" dirty="0">
                <a:solidFill>
                  <a:srgbClr val="FF0000"/>
                </a:solidFill>
              </a:rPr>
              <a:t>TRUE</a:t>
            </a:r>
          </a:p>
          <a:p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lowest</a:t>
            </a:r>
            <a:r>
              <a:rPr lang="cs-CZ" sz="2400" dirty="0"/>
              <a:t> </a:t>
            </a:r>
            <a:r>
              <a:rPr lang="cs-CZ" sz="2400" dirty="0" err="1"/>
              <a:t>temperature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Swiss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r>
              <a:rPr lang="cs-CZ" sz="2400" dirty="0"/>
              <a:t> in </a:t>
            </a:r>
            <a:r>
              <a:rPr lang="cs-CZ" sz="2400" dirty="0" err="1"/>
              <a:t>summer</a:t>
            </a:r>
            <a:r>
              <a:rPr lang="cs-CZ" sz="2400" dirty="0"/>
              <a:t> (July-August)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higher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highest</a:t>
            </a:r>
            <a:r>
              <a:rPr lang="cs-CZ" sz="2400" dirty="0"/>
              <a:t> </a:t>
            </a:r>
            <a:r>
              <a:rPr lang="cs-CZ" sz="2400" dirty="0" err="1"/>
              <a:t>temperature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Italian</a:t>
            </a:r>
            <a:r>
              <a:rPr lang="cs-CZ" sz="2400" dirty="0"/>
              <a:t> </a:t>
            </a:r>
            <a:r>
              <a:rPr lang="cs-CZ" sz="2400" dirty="0" err="1"/>
              <a:t>site</a:t>
            </a:r>
            <a:r>
              <a:rPr lang="cs-CZ" sz="2400" dirty="0"/>
              <a:t> in </a:t>
            </a:r>
            <a:r>
              <a:rPr lang="cs-CZ" sz="2400" dirty="0" err="1"/>
              <a:t>winter</a:t>
            </a:r>
            <a:r>
              <a:rPr lang="cs-CZ" sz="2400" dirty="0"/>
              <a:t> (</a:t>
            </a:r>
            <a:r>
              <a:rPr lang="cs-CZ" sz="2400" dirty="0" err="1"/>
              <a:t>December-January</a:t>
            </a:r>
            <a:r>
              <a:rPr lang="cs-CZ" sz="2400" dirty="0"/>
              <a:t>) </a:t>
            </a:r>
            <a:r>
              <a:rPr lang="cs-CZ" sz="2400" dirty="0">
                <a:solidFill>
                  <a:srgbClr val="FF0000"/>
                </a:solidFill>
              </a:rPr>
              <a:t>FALSE</a:t>
            </a:r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538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79CEAF-559D-4BB8-BD7F-90CE15859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3D2C40-CD9C-44C0-947C-BBB2A25D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83" y="546822"/>
            <a:ext cx="11219872" cy="6311178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149B48C8-D272-41ED-90F4-B4BE0C41D756}"/>
              </a:ext>
            </a:extLst>
          </p:cNvPr>
          <p:cNvSpPr txBox="1">
            <a:spLocks/>
          </p:cNvSpPr>
          <p:nvPr/>
        </p:nvSpPr>
        <p:spPr>
          <a:xfrm>
            <a:off x="427183" y="136093"/>
            <a:ext cx="11739417" cy="41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err="1"/>
              <a:t>Addition</a:t>
            </a:r>
            <a:r>
              <a:rPr lang="cs-CZ" sz="2400" dirty="0"/>
              <a:t> - </a:t>
            </a:r>
            <a:r>
              <a:rPr lang="cs-CZ" sz="2400" dirty="0" err="1"/>
              <a:t>Graph</a:t>
            </a:r>
            <a:r>
              <a:rPr lang="cs-CZ" sz="2400" dirty="0"/>
              <a:t> D: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same</a:t>
            </a:r>
            <a:r>
              <a:rPr lang="cs-CZ" sz="2400" dirty="0"/>
              <a:t> 3 </a:t>
            </a:r>
            <a:r>
              <a:rPr lang="cs-CZ" sz="2400" dirty="0" err="1"/>
              <a:t>sites</a:t>
            </a:r>
            <a:r>
              <a:rPr lang="cs-CZ" sz="2400" dirty="0"/>
              <a:t> </a:t>
            </a:r>
            <a:r>
              <a:rPr lang="cs-CZ" sz="2400" dirty="0" err="1"/>
              <a:t>displayed</a:t>
            </a:r>
            <a:r>
              <a:rPr lang="cs-CZ" sz="2400" dirty="0"/>
              <a:t> (</a:t>
            </a:r>
            <a:r>
              <a:rPr lang="cs-CZ" sz="2400" dirty="0" err="1"/>
              <a:t>Swiss</a:t>
            </a:r>
            <a:r>
              <a:rPr lang="cs-CZ" sz="2400" dirty="0"/>
              <a:t>, </a:t>
            </a:r>
            <a:r>
              <a:rPr lang="cs-CZ" sz="2400" dirty="0" err="1"/>
              <a:t>Italian</a:t>
            </a:r>
            <a:r>
              <a:rPr lang="cs-CZ" sz="2400" dirty="0"/>
              <a:t> and </a:t>
            </a:r>
            <a:r>
              <a:rPr lang="cs-CZ" sz="2400" dirty="0" err="1"/>
              <a:t>Greek</a:t>
            </a:r>
            <a:r>
              <a:rPr lang="cs-CZ" sz="2400" dirty="0"/>
              <a:t>) </a:t>
            </a:r>
            <a:r>
              <a:rPr lang="cs-CZ" sz="2400" dirty="0" err="1"/>
              <a:t>over</a:t>
            </a:r>
            <a:r>
              <a:rPr lang="cs-CZ" sz="2400" dirty="0"/>
              <a:t> </a:t>
            </a:r>
            <a:r>
              <a:rPr lang="cs-CZ" sz="2400" dirty="0" err="1"/>
              <a:t>longer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872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3A12E-677F-4637-B0DE-F6FEB0B46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219664"/>
            <a:ext cx="11683999" cy="824343"/>
          </a:xfrm>
        </p:spPr>
        <p:txBody>
          <a:bodyPr>
            <a:normAutofit/>
          </a:bodyPr>
          <a:lstStyle/>
          <a:p>
            <a:r>
              <a:rPr lang="en-US" sz="4400" b="1" dirty="0"/>
              <a:t>Air Temperature across GLOBE </a:t>
            </a:r>
            <a:r>
              <a:rPr lang="cs-CZ" sz="4400" b="1" dirty="0" err="1"/>
              <a:t>during</a:t>
            </a:r>
            <a:r>
              <a:rPr lang="en-US" sz="4400" b="1" dirty="0"/>
              <a:t> a year</a:t>
            </a:r>
            <a:endParaRPr lang="en-U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AF54DF-FA1D-4A96-8DAA-B4D2F104C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048" y="1229032"/>
            <a:ext cx="10304206" cy="3834581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cs-CZ" sz="2000" b="1" dirty="0" err="1"/>
              <a:t>Topic</a:t>
            </a:r>
            <a:r>
              <a:rPr lang="cs-CZ" sz="2000" b="1" dirty="0"/>
              <a:t>:</a:t>
            </a:r>
            <a:r>
              <a:rPr lang="cs-CZ" sz="2000" dirty="0"/>
              <a:t> </a:t>
            </a:r>
            <a:r>
              <a:rPr lang="cs-CZ" sz="2000" dirty="0" err="1"/>
              <a:t>Visual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 and </a:t>
            </a:r>
            <a:r>
              <a:rPr lang="cs-CZ" sz="2000" dirty="0" err="1"/>
              <a:t>interpretation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a</a:t>
            </a:r>
            <a:r>
              <a:rPr lang="en-US" sz="2000" dirty="0" err="1"/>
              <a:t>ir</a:t>
            </a:r>
            <a:r>
              <a:rPr lang="en-US" sz="2000" dirty="0"/>
              <a:t> temperature </a:t>
            </a:r>
            <a:r>
              <a:rPr lang="cs-CZ" sz="2000" dirty="0" err="1"/>
              <a:t>annual</a:t>
            </a:r>
            <a:r>
              <a:rPr lang="cs-CZ" sz="2000" dirty="0"/>
              <a:t> </a:t>
            </a:r>
            <a:r>
              <a:rPr lang="cs-CZ" sz="2000" dirty="0" err="1"/>
              <a:t>pattern</a:t>
            </a:r>
            <a:r>
              <a:rPr lang="en-US" sz="2000" dirty="0"/>
              <a:t> </a:t>
            </a:r>
            <a:r>
              <a:rPr lang="cs-CZ" sz="2000" dirty="0" err="1"/>
              <a:t>for</a:t>
            </a:r>
            <a:r>
              <a:rPr lang="en-US" sz="2000" dirty="0"/>
              <a:t> </a:t>
            </a:r>
            <a:r>
              <a:rPr lang="cs-CZ" sz="2000" dirty="0" err="1"/>
              <a:t>sites</a:t>
            </a:r>
            <a:r>
              <a:rPr lang="cs-CZ" sz="2000" dirty="0"/>
              <a:t> in </a:t>
            </a:r>
            <a:r>
              <a:rPr lang="cs-CZ" sz="2000" dirty="0" err="1"/>
              <a:t>various</a:t>
            </a:r>
            <a:r>
              <a:rPr lang="cs-CZ" sz="2000" dirty="0"/>
              <a:t> </a:t>
            </a:r>
            <a:r>
              <a:rPr lang="cs-CZ" sz="2000" dirty="0" err="1"/>
              <a:t>countries</a:t>
            </a:r>
            <a:r>
              <a:rPr lang="cs-CZ" sz="2000" dirty="0"/>
              <a:t>/</a:t>
            </a:r>
            <a:r>
              <a:rPr lang="cs-CZ" sz="2000" dirty="0" err="1"/>
              <a:t>continents</a:t>
            </a:r>
            <a:r>
              <a:rPr lang="cs-CZ" sz="2000" dirty="0"/>
              <a:t> and </a:t>
            </a:r>
            <a:r>
              <a:rPr lang="cs-CZ" sz="2000" dirty="0" err="1"/>
              <a:t>located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en-US" sz="2000" dirty="0"/>
              <a:t>similar elevation</a:t>
            </a:r>
            <a:r>
              <a:rPr lang="cs-CZ" sz="2000" dirty="0"/>
              <a:t>.</a:t>
            </a:r>
            <a:endParaRPr lang="en-US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cs-CZ" sz="2000" b="1" dirty="0"/>
              <a:t>Age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students</a:t>
            </a:r>
            <a:r>
              <a:rPr lang="cs-CZ" sz="2000" b="1" dirty="0"/>
              <a:t>: </a:t>
            </a:r>
            <a:r>
              <a:rPr lang="cs-CZ" sz="2000" dirty="0"/>
              <a:t>12-15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cs-CZ" sz="2000" b="1" dirty="0" err="1"/>
              <a:t>Skills</a:t>
            </a:r>
            <a:r>
              <a:rPr lang="cs-CZ" sz="2000" b="1" dirty="0"/>
              <a:t> </a:t>
            </a:r>
            <a:r>
              <a:rPr lang="cs-CZ" sz="2000" b="1" dirty="0" err="1"/>
              <a:t>developed</a:t>
            </a:r>
            <a:r>
              <a:rPr lang="cs-CZ" sz="2000" b="1" dirty="0"/>
              <a:t>:</a:t>
            </a:r>
            <a:r>
              <a:rPr lang="cs-CZ" sz="2000" dirty="0"/>
              <a:t> </a:t>
            </a:r>
            <a:r>
              <a:rPr lang="cs-CZ" sz="2000" dirty="0" err="1"/>
              <a:t>critical</a:t>
            </a:r>
            <a:r>
              <a:rPr lang="cs-CZ" sz="2000" dirty="0"/>
              <a:t> </a:t>
            </a:r>
            <a:r>
              <a:rPr lang="cs-CZ" sz="2000" dirty="0" err="1"/>
              <a:t>evaluation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annual</a:t>
            </a:r>
            <a:r>
              <a:rPr lang="cs-CZ" sz="2000" dirty="0"/>
              <a:t> </a:t>
            </a:r>
            <a:r>
              <a:rPr lang="cs-CZ" sz="2000" dirty="0" err="1"/>
              <a:t>trends</a:t>
            </a:r>
            <a:r>
              <a:rPr lang="cs-CZ" sz="2000" dirty="0"/>
              <a:t> and </a:t>
            </a:r>
            <a:r>
              <a:rPr lang="cs-CZ" sz="2000" dirty="0" err="1"/>
              <a:t>patterns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data, </a:t>
            </a:r>
            <a:r>
              <a:rPr lang="cs-CZ" sz="2000" dirty="0" err="1"/>
              <a:t>selecting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most </a:t>
            </a:r>
            <a:r>
              <a:rPr lang="cs-CZ" sz="2000" dirty="0" err="1"/>
              <a:t>efficient</a:t>
            </a:r>
            <a:r>
              <a:rPr lang="cs-CZ" sz="2000" dirty="0"/>
              <a:t> </a:t>
            </a:r>
            <a:r>
              <a:rPr lang="cs-CZ" sz="2000" dirty="0" err="1"/>
              <a:t>format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dataset</a:t>
            </a:r>
            <a:r>
              <a:rPr lang="cs-CZ" sz="2000" dirty="0"/>
              <a:t> </a:t>
            </a:r>
            <a:r>
              <a:rPr lang="cs-CZ" sz="2000" dirty="0" err="1"/>
              <a:t>visual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 in </a:t>
            </a:r>
            <a:r>
              <a:rPr lang="cs-CZ" sz="2000" dirty="0" err="1"/>
              <a:t>graph</a:t>
            </a:r>
            <a:r>
              <a:rPr lang="cs-CZ" sz="2000" dirty="0"/>
              <a:t>, </a:t>
            </a:r>
            <a:r>
              <a:rPr lang="cs-CZ" sz="2000" dirty="0" err="1"/>
              <a:t>interpreting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visualized</a:t>
            </a:r>
            <a:r>
              <a:rPr lang="cs-CZ" sz="2000" dirty="0"/>
              <a:t> data, </a:t>
            </a:r>
            <a:r>
              <a:rPr lang="cs-CZ" sz="2000" dirty="0" err="1"/>
              <a:t>asking</a:t>
            </a:r>
            <a:r>
              <a:rPr lang="cs-CZ" sz="2000" dirty="0"/>
              <a:t> </a:t>
            </a:r>
            <a:r>
              <a:rPr lang="cs-CZ" sz="2000" dirty="0" err="1"/>
              <a:t>questions</a:t>
            </a:r>
            <a:r>
              <a:rPr lang="cs-CZ" sz="2000" dirty="0"/>
              <a:t> on </a:t>
            </a:r>
            <a:r>
              <a:rPr lang="cs-CZ" sz="2000" dirty="0" err="1"/>
              <a:t>why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data </a:t>
            </a:r>
            <a:r>
              <a:rPr lang="cs-CZ" sz="2000" dirty="0" err="1"/>
              <a:t>differ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each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endParaRPr lang="cs-CZ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cs-CZ" sz="2000" b="1" dirty="0" err="1"/>
              <a:t>Prerequisities</a:t>
            </a:r>
            <a:r>
              <a:rPr lang="cs-CZ" sz="2000" b="1" dirty="0"/>
              <a:t>: </a:t>
            </a:r>
            <a:r>
              <a:rPr lang="cs-CZ" sz="2000" dirty="0" err="1"/>
              <a:t>knowledge</a:t>
            </a:r>
            <a:r>
              <a:rPr lang="cs-CZ" sz="2000" dirty="0"/>
              <a:t> on </a:t>
            </a:r>
            <a:r>
              <a:rPr lang="cs-CZ" sz="2000" dirty="0" err="1"/>
              <a:t>how</a:t>
            </a:r>
            <a:r>
              <a:rPr lang="cs-CZ" sz="2000" dirty="0"/>
              <a:t> to </a:t>
            </a:r>
            <a:r>
              <a:rPr lang="cs-CZ" sz="2000" dirty="0" err="1"/>
              <a:t>work</a:t>
            </a:r>
            <a:r>
              <a:rPr lang="cs-CZ" sz="2000" dirty="0"/>
              <a:t> with </a:t>
            </a:r>
            <a:r>
              <a:rPr lang="cs-CZ" sz="2000" dirty="0" err="1"/>
              <a:t>the</a:t>
            </a:r>
            <a:r>
              <a:rPr lang="cs-CZ" sz="2000" dirty="0"/>
              <a:t> GLOBE </a:t>
            </a:r>
            <a:r>
              <a:rPr lang="cs-CZ" sz="2000" dirty="0" err="1"/>
              <a:t>Visualization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endParaRPr lang="cs-CZ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cs-CZ" sz="2000" b="1" dirty="0"/>
              <a:t>Big Idea: </a:t>
            </a:r>
            <a:r>
              <a:rPr lang="cs-CZ" sz="2000" dirty="0" err="1"/>
              <a:t>Everyone</a:t>
            </a:r>
            <a:r>
              <a:rPr lang="cs-CZ" sz="2000" dirty="0"/>
              <a:t> </a:t>
            </a:r>
            <a:r>
              <a:rPr lang="cs-CZ" sz="2000" dirty="0" err="1"/>
              <a:t>knows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air </a:t>
            </a:r>
            <a:r>
              <a:rPr lang="cs-CZ" sz="2000" dirty="0" err="1"/>
              <a:t>temperature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not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</a:t>
            </a:r>
            <a:r>
              <a:rPr lang="cs-CZ" sz="2000" dirty="0" err="1"/>
              <a:t>at</a:t>
            </a:r>
            <a:r>
              <a:rPr lang="cs-CZ" sz="2000" dirty="0"/>
              <a:t> </a:t>
            </a:r>
            <a:r>
              <a:rPr lang="cs-CZ" sz="2000" dirty="0" err="1"/>
              <a:t>various</a:t>
            </a:r>
            <a:r>
              <a:rPr lang="cs-CZ" sz="2000" dirty="0"/>
              <a:t> </a:t>
            </a:r>
            <a:r>
              <a:rPr lang="cs-CZ" sz="2000" dirty="0" err="1"/>
              <a:t>locations</a:t>
            </a:r>
            <a:r>
              <a:rPr lang="cs-CZ" sz="2000" dirty="0"/>
              <a:t> </a:t>
            </a:r>
            <a:r>
              <a:rPr lang="cs-CZ" sz="2000" dirty="0" err="1"/>
              <a:t>across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planet. But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not </a:t>
            </a:r>
            <a:r>
              <a:rPr lang="cs-CZ" sz="2000" dirty="0" err="1"/>
              <a:t>always</a:t>
            </a:r>
            <a:r>
              <a:rPr lang="cs-CZ" sz="2000" dirty="0"/>
              <a:t> </a:t>
            </a:r>
            <a:r>
              <a:rPr lang="cs-CZ" sz="2000" dirty="0" err="1"/>
              <a:t>easy</a:t>
            </a:r>
            <a:r>
              <a:rPr lang="cs-CZ" sz="2000" dirty="0"/>
              <a:t> to </a:t>
            </a:r>
            <a:r>
              <a:rPr lang="cs-CZ" sz="2000" dirty="0" err="1"/>
              <a:t>choose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best</a:t>
            </a:r>
            <a:r>
              <a:rPr lang="cs-CZ" sz="2000" dirty="0"/>
              <a:t> </a:t>
            </a:r>
            <a:r>
              <a:rPr lang="cs-CZ" sz="2000" dirty="0" err="1"/>
              <a:t>visual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 to show </a:t>
            </a:r>
            <a:r>
              <a:rPr lang="cs-CZ" sz="2000" dirty="0" err="1"/>
              <a:t>that</a:t>
            </a:r>
            <a:r>
              <a:rPr lang="cs-CZ" sz="2000" dirty="0"/>
              <a:t>.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correct</a:t>
            </a:r>
            <a:r>
              <a:rPr lang="cs-CZ" sz="2000" dirty="0"/>
              <a:t> </a:t>
            </a:r>
            <a:r>
              <a:rPr lang="cs-CZ" sz="2000" dirty="0" err="1"/>
              <a:t>graph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not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misleading</a:t>
            </a:r>
            <a:r>
              <a:rPr lang="cs-CZ" sz="2000" dirty="0"/>
              <a:t>, </a:t>
            </a:r>
            <a:r>
              <a:rPr lang="cs-CZ" sz="2000" dirty="0" err="1"/>
              <a:t>confusing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too</a:t>
            </a:r>
            <a:r>
              <a:rPr lang="cs-CZ" sz="2000" dirty="0"/>
              <a:t> </a:t>
            </a:r>
            <a:r>
              <a:rPr lang="cs-CZ" sz="2000" dirty="0" err="1"/>
              <a:t>complicated</a:t>
            </a:r>
            <a:r>
              <a:rPr lang="cs-CZ" sz="2000" dirty="0"/>
              <a:t> to </a:t>
            </a:r>
            <a:r>
              <a:rPr lang="cs-CZ" sz="2000" dirty="0" err="1"/>
              <a:t>read</a:t>
            </a:r>
            <a:r>
              <a:rPr lang="cs-CZ" sz="2000" dirty="0"/>
              <a:t>.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always</a:t>
            </a:r>
            <a:r>
              <a:rPr lang="cs-CZ" sz="2000" dirty="0"/>
              <a:t> </a:t>
            </a:r>
            <a:r>
              <a:rPr lang="cs-CZ" sz="2000" dirty="0" err="1"/>
              <a:t>important</a:t>
            </a:r>
            <a:r>
              <a:rPr lang="cs-CZ" sz="2000" dirty="0"/>
              <a:t> to </a:t>
            </a:r>
            <a:r>
              <a:rPr lang="cs-CZ" sz="2000" dirty="0" err="1"/>
              <a:t>know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limits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 </a:t>
            </a:r>
            <a:r>
              <a:rPr lang="cs-CZ" sz="2000" dirty="0" err="1"/>
              <a:t>datasets</a:t>
            </a:r>
            <a:r>
              <a:rPr lang="cs-CZ" sz="2000" dirty="0"/>
              <a:t> in </a:t>
            </a:r>
            <a:r>
              <a:rPr lang="cs-CZ" sz="2000" dirty="0" err="1"/>
              <a:t>graphs</a:t>
            </a:r>
            <a:r>
              <a:rPr lang="cs-CZ" sz="2000" dirty="0"/>
              <a:t>.</a:t>
            </a:r>
            <a:endParaRPr lang="en-US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6F65DD-86F8-412D-A3C2-AE2A1C7A1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76" t="44995" b="38337"/>
          <a:stretch/>
        </p:blipFill>
        <p:spPr>
          <a:xfrm>
            <a:off x="678873" y="5226265"/>
            <a:ext cx="10864198" cy="16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4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3A12E-677F-4637-B0DE-F6FEB0B46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019" y="367148"/>
            <a:ext cx="10228084" cy="824343"/>
          </a:xfrm>
        </p:spPr>
        <p:txBody>
          <a:bodyPr>
            <a:normAutofit/>
          </a:bodyPr>
          <a:lstStyle/>
          <a:p>
            <a:pPr algn="l"/>
            <a:r>
              <a:rPr lang="hr-HR" sz="4400" b="1" dirty="0"/>
              <a:t>Content</a:t>
            </a:r>
            <a:endParaRPr lang="en-U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AF54DF-FA1D-4A96-8DAA-B4D2F104C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1933" y="2182154"/>
            <a:ext cx="9808134" cy="4003555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4:</a:t>
            </a:r>
            <a:r>
              <a:rPr lang="cs-CZ" sz="2000" dirty="0"/>
              <a:t> </a:t>
            </a:r>
            <a:r>
              <a:rPr lang="cs-CZ" sz="2000" dirty="0" err="1"/>
              <a:t>Introduction</a:t>
            </a: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5: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/>
              <a:t>Assignement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students</a:t>
            </a:r>
            <a:endParaRPr lang="cs-CZ" sz="20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b="1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6-7: </a:t>
            </a:r>
            <a:r>
              <a:rPr lang="cs-CZ" sz="2000" dirty="0"/>
              <a:t>Step 1 and 2: </a:t>
            </a:r>
            <a:r>
              <a:rPr lang="cs-CZ" sz="2000" dirty="0" err="1"/>
              <a:t>Instruction</a:t>
            </a:r>
            <a:r>
              <a:rPr lang="cs-CZ" sz="2000" dirty="0"/>
              <a:t> on </a:t>
            </a:r>
            <a:r>
              <a:rPr lang="cs-CZ" sz="2000" dirty="0" err="1"/>
              <a:t>how</a:t>
            </a:r>
            <a:r>
              <a:rPr lang="cs-CZ" sz="2000" dirty="0"/>
              <a:t> to </a:t>
            </a:r>
            <a:r>
              <a:rPr lang="cs-CZ" sz="2000" dirty="0" err="1"/>
              <a:t>filter</a:t>
            </a:r>
            <a:r>
              <a:rPr lang="cs-CZ" sz="2000" dirty="0"/>
              <a:t> </a:t>
            </a:r>
            <a:r>
              <a:rPr lang="cs-CZ" sz="2000" dirty="0" err="1"/>
              <a:t>out</a:t>
            </a:r>
            <a:r>
              <a:rPr lang="cs-CZ" sz="2000" dirty="0"/>
              <a:t> </a:t>
            </a:r>
            <a:r>
              <a:rPr lang="cs-CZ" sz="2000" dirty="0" err="1"/>
              <a:t>selected</a:t>
            </a:r>
            <a:r>
              <a:rPr lang="cs-CZ" sz="2000" dirty="0"/>
              <a:t> </a:t>
            </a:r>
            <a:r>
              <a:rPr lang="cs-CZ" sz="2000" dirty="0" err="1"/>
              <a:t>range</a:t>
            </a:r>
            <a:r>
              <a:rPr lang="cs-CZ" sz="2000" dirty="0"/>
              <a:t> air </a:t>
            </a:r>
            <a:r>
              <a:rPr lang="cs-CZ" sz="2000" dirty="0" err="1"/>
              <a:t>temperature</a:t>
            </a:r>
            <a:r>
              <a:rPr lang="cs-CZ" sz="2000" dirty="0"/>
              <a:t> data in </a:t>
            </a:r>
            <a:r>
              <a:rPr lang="cs-CZ" sz="2000" dirty="0" err="1"/>
              <a:t>the</a:t>
            </a:r>
            <a:r>
              <a:rPr lang="cs-CZ" sz="2000" dirty="0"/>
              <a:t> GLOBE </a:t>
            </a:r>
            <a:r>
              <a:rPr lang="cs-CZ" sz="2000" dirty="0" err="1"/>
              <a:t>Visualization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r>
              <a:rPr lang="cs-CZ" sz="2000" dirty="0"/>
              <a:t> (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detailed</a:t>
            </a:r>
            <a:r>
              <a:rPr lang="cs-CZ" sz="2000" dirty="0"/>
              <a:t> </a:t>
            </a:r>
            <a:r>
              <a:rPr lang="cs-CZ" sz="2000" dirty="0" err="1"/>
              <a:t>instruction</a:t>
            </a:r>
            <a:r>
              <a:rPr lang="cs-CZ" sz="2000" dirty="0"/>
              <a:t> on </a:t>
            </a:r>
            <a:r>
              <a:rPr lang="cs-CZ" sz="2000" dirty="0" err="1"/>
              <a:t>how</a:t>
            </a:r>
            <a:r>
              <a:rPr lang="cs-CZ" sz="2000" dirty="0"/>
              <a:t> to </a:t>
            </a:r>
            <a:r>
              <a:rPr lang="cs-CZ" sz="2000" dirty="0" err="1"/>
              <a:t>work</a:t>
            </a:r>
            <a:r>
              <a:rPr lang="cs-CZ" sz="2000" dirty="0"/>
              <a:t> with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r>
              <a:rPr lang="cs-CZ" sz="2000" dirty="0"/>
              <a:t> </a:t>
            </a:r>
            <a:r>
              <a:rPr lang="cs-CZ" sz="2000" dirty="0" err="1"/>
              <a:t>please</a:t>
            </a:r>
            <a:r>
              <a:rPr lang="cs-CZ" sz="2000" dirty="0"/>
              <a:t> </a:t>
            </a:r>
            <a:r>
              <a:rPr lang="cs-CZ" sz="2000" dirty="0" err="1"/>
              <a:t>see</a:t>
            </a:r>
            <a:r>
              <a:rPr lang="cs-CZ" sz="2000" dirty="0"/>
              <a:t>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animated</a:t>
            </a:r>
            <a:r>
              <a:rPr lang="cs-CZ" sz="2000" dirty="0"/>
              <a:t> </a:t>
            </a:r>
            <a:r>
              <a:rPr lang="cs-CZ" sz="2000" dirty="0" err="1"/>
              <a:t>tutorials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are </a:t>
            </a:r>
            <a:r>
              <a:rPr lang="cs-CZ" sz="2000" dirty="0" err="1"/>
              <a:t>included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r>
              <a:rPr lang="cs-CZ" sz="2000" dirty="0"/>
              <a:t>) – </a:t>
            </a:r>
            <a:r>
              <a:rPr lang="cs-CZ" sz="2000" dirty="0" err="1"/>
              <a:t>following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steps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Greek</a:t>
            </a:r>
            <a:r>
              <a:rPr lang="cs-CZ" sz="2000" dirty="0"/>
              <a:t> team </a:t>
            </a:r>
            <a:r>
              <a:rPr lang="cs-CZ" sz="2000" dirty="0" err="1"/>
              <a:t>took</a:t>
            </a:r>
            <a:r>
              <a:rPr lang="cs-CZ" sz="200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8-10: </a:t>
            </a:r>
            <a:r>
              <a:rPr lang="cs-CZ" sz="2000" dirty="0"/>
              <a:t>Step 3: </a:t>
            </a:r>
            <a:r>
              <a:rPr lang="cs-CZ" sz="2000" dirty="0" err="1"/>
              <a:t>Examples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visual</a:t>
            </a:r>
            <a:r>
              <a:rPr lang="cs-CZ" sz="2000" dirty="0"/>
              <a:t> </a:t>
            </a:r>
            <a:r>
              <a:rPr lang="cs-CZ" sz="2000" dirty="0" err="1"/>
              <a:t>presentation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data – 3 </a:t>
            </a:r>
            <a:r>
              <a:rPr lang="cs-CZ" sz="2000" dirty="0" err="1"/>
              <a:t>different</a:t>
            </a:r>
            <a:r>
              <a:rPr lang="cs-CZ" sz="2000" dirty="0"/>
              <a:t> </a:t>
            </a:r>
            <a:r>
              <a:rPr lang="cs-CZ" sz="2000" dirty="0" err="1"/>
              <a:t>graphs</a:t>
            </a:r>
            <a:r>
              <a:rPr lang="cs-CZ" sz="2000" dirty="0"/>
              <a:t> </a:t>
            </a:r>
            <a:r>
              <a:rPr lang="cs-CZ" sz="2000" dirty="0" err="1"/>
              <a:t>generated</a:t>
            </a:r>
            <a:r>
              <a:rPr lang="cs-CZ" sz="2000" dirty="0"/>
              <a:t> by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Visualization</a:t>
            </a:r>
            <a:r>
              <a:rPr lang="cs-CZ" sz="2000" dirty="0"/>
              <a:t> </a:t>
            </a:r>
            <a:r>
              <a:rPr lang="cs-CZ" sz="2000" dirty="0" err="1"/>
              <a:t>tool</a:t>
            </a:r>
            <a:r>
              <a:rPr lang="cs-CZ" sz="2000" dirty="0"/>
              <a:t>, </a:t>
            </a:r>
            <a:r>
              <a:rPr lang="cs-CZ" sz="2000" dirty="0" err="1"/>
              <a:t>each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customized</a:t>
            </a:r>
            <a:r>
              <a:rPr lang="cs-CZ" sz="2000" dirty="0"/>
              <a:t> in </a:t>
            </a:r>
            <a:r>
              <a:rPr lang="cs-CZ" sz="2000" dirty="0" err="1"/>
              <a:t>particulat</a:t>
            </a:r>
            <a:r>
              <a:rPr lang="cs-CZ" sz="2000" dirty="0"/>
              <a:t> </a:t>
            </a:r>
            <a:r>
              <a:rPr lang="cs-CZ" sz="2000" dirty="0" err="1"/>
              <a:t>way</a:t>
            </a:r>
            <a:r>
              <a:rPr lang="cs-CZ" sz="2000" dirty="0"/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11: </a:t>
            </a:r>
            <a:r>
              <a:rPr lang="cs-CZ" sz="2000" dirty="0"/>
              <a:t>Step 4 – </a:t>
            </a:r>
            <a:r>
              <a:rPr lang="cs-CZ" sz="2000" dirty="0" err="1"/>
              <a:t>excercise</a:t>
            </a:r>
            <a:r>
              <a:rPr lang="cs-CZ" sz="2000" dirty="0"/>
              <a:t> on data </a:t>
            </a:r>
            <a:r>
              <a:rPr lang="cs-CZ" sz="2000" dirty="0" err="1"/>
              <a:t>interpretation</a:t>
            </a:r>
            <a:r>
              <a:rPr lang="cs-CZ" sz="2000" dirty="0"/>
              <a:t> – </a:t>
            </a:r>
            <a:r>
              <a:rPr lang="cs-CZ" sz="2000" dirty="0" err="1"/>
              <a:t>students</a:t>
            </a:r>
            <a:r>
              <a:rPr lang="cs-CZ" sz="2000" dirty="0"/>
              <a:t> </a:t>
            </a:r>
            <a:r>
              <a:rPr lang="cs-CZ" sz="2000" dirty="0" err="1"/>
              <a:t>evaluate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statements</a:t>
            </a:r>
            <a:r>
              <a:rPr lang="cs-CZ" sz="2000" dirty="0"/>
              <a:t> as </a:t>
            </a:r>
            <a:r>
              <a:rPr lang="cs-CZ" sz="2000" dirty="0" err="1"/>
              <a:t>true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false</a:t>
            </a: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13: </a:t>
            </a:r>
            <a:r>
              <a:rPr lang="cs-CZ" sz="2000" dirty="0" err="1"/>
              <a:t>Correct</a:t>
            </a:r>
            <a:r>
              <a:rPr lang="cs-CZ" sz="2000" dirty="0"/>
              <a:t> </a:t>
            </a:r>
            <a:r>
              <a:rPr lang="cs-CZ" sz="2000" dirty="0" err="1"/>
              <a:t>answers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Step 4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cs-CZ" sz="2000" b="1" dirty="0" err="1"/>
              <a:t>Slide</a:t>
            </a:r>
            <a:r>
              <a:rPr lang="cs-CZ" sz="2000" b="1" dirty="0"/>
              <a:t> 14: </a:t>
            </a:r>
            <a:r>
              <a:rPr lang="cs-CZ" sz="2000" dirty="0" err="1"/>
              <a:t>Additional</a:t>
            </a:r>
            <a:r>
              <a:rPr lang="cs-CZ" sz="2000" dirty="0"/>
              <a:t> </a:t>
            </a:r>
            <a:r>
              <a:rPr lang="cs-CZ" sz="2000" dirty="0" err="1"/>
              <a:t>graph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shows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same</a:t>
            </a:r>
            <a:r>
              <a:rPr lang="cs-CZ" sz="2000" dirty="0"/>
              <a:t> data in a </a:t>
            </a:r>
            <a:r>
              <a:rPr lang="cs-CZ" sz="2000" dirty="0" err="1"/>
              <a:t>longer</a:t>
            </a:r>
            <a:r>
              <a:rPr lang="cs-CZ" sz="2000" dirty="0"/>
              <a:t> </a:t>
            </a:r>
            <a:r>
              <a:rPr lang="cs-CZ" sz="2000" dirty="0" err="1"/>
              <a:t>dataset</a:t>
            </a:r>
            <a:r>
              <a:rPr lang="cs-CZ" sz="2000" dirty="0"/>
              <a:t> (in case </a:t>
            </a:r>
            <a:r>
              <a:rPr lang="cs-CZ" sz="2000" dirty="0" err="1"/>
              <a:t>you</a:t>
            </a:r>
            <a:r>
              <a:rPr lang="cs-CZ" sz="2000" dirty="0"/>
              <a:t> </a:t>
            </a:r>
            <a:r>
              <a:rPr lang="cs-CZ" sz="2000" dirty="0" err="1"/>
              <a:t>may</a:t>
            </a:r>
            <a:r>
              <a:rPr lang="cs-CZ" sz="2000" dirty="0"/>
              <a:t> </a:t>
            </a:r>
            <a:r>
              <a:rPr lang="cs-CZ" sz="2000" dirty="0" err="1"/>
              <a:t>need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).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cs-CZ" sz="20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843BEE-1A03-477E-93B5-057235B24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38" t="8629" r="7746" b="20798"/>
          <a:stretch/>
        </p:blipFill>
        <p:spPr>
          <a:xfrm>
            <a:off x="5476568" y="373200"/>
            <a:ext cx="4925961" cy="237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92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597DB-0267-46D2-BE19-F096CA59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67" y="134215"/>
            <a:ext cx="10463833" cy="1325563"/>
          </a:xfrm>
        </p:spPr>
        <p:txBody>
          <a:bodyPr>
            <a:normAutofit/>
          </a:bodyPr>
          <a:lstStyle/>
          <a:p>
            <a:r>
              <a:rPr lang="hr-HR" sz="2400" dirty="0"/>
              <a:t>This data literacy activity is based on the student research and data interpretation done by the GLOBE citizen scientists team from Greece (Tinycore lab) that they did as a part of 2022 Earth Day Air Temperature Challenge.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FF2F81-3A2B-4A8E-A380-F66743AED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D36D04-EBC9-4171-BD5E-7BFD7968B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41" b="9930"/>
          <a:stretch/>
        </p:blipFill>
        <p:spPr>
          <a:xfrm>
            <a:off x="73891" y="1581727"/>
            <a:ext cx="12192000" cy="520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4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E42D9-FFC8-4A24-B715-5C103990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360795"/>
            <a:ext cx="10515600" cy="669348"/>
          </a:xfrm>
        </p:spPr>
        <p:txBody>
          <a:bodyPr>
            <a:noAutofit/>
          </a:bodyPr>
          <a:lstStyle/>
          <a:p>
            <a:r>
              <a:rPr lang="hr-HR" dirty="0"/>
              <a:t>Work assignment for students: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816F9B-8CE9-4164-A907-A588F9DD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810" y="1148131"/>
            <a:ext cx="10806545" cy="56015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200" b="1" dirty="0"/>
              <a:t>Task: </a:t>
            </a:r>
          </a:p>
          <a:p>
            <a:pPr marL="0" indent="0">
              <a:buNone/>
            </a:pPr>
            <a:r>
              <a:rPr lang="hr-HR" sz="2200" dirty="0"/>
              <a:t>Compare air temperature in GLOBE schools with elevation 380-430 m. </a:t>
            </a:r>
          </a:p>
          <a:p>
            <a:pPr marL="0" indent="0">
              <a:buNone/>
            </a:pPr>
            <a:r>
              <a:rPr lang="hr-HR" sz="2200" i="1" dirty="0"/>
              <a:t>Comment 1: Elevation range was derived from the elevation of the author´s site in Greece (397,7 m), you can come with your own. </a:t>
            </a:r>
          </a:p>
          <a:p>
            <a:pPr marL="0" indent="0">
              <a:buNone/>
            </a:pPr>
            <a:r>
              <a:rPr lang="hr-HR" sz="2200" i="1" dirty="0"/>
              <a:t>Comment 2: The date range was selected for one year (25 March 2021 – 25 March 2022), feel free to  select your own data range if you wish too.</a:t>
            </a:r>
            <a:endParaRPr lang="hr-HR" sz="2200" b="1" dirty="0"/>
          </a:p>
          <a:p>
            <a:pPr marL="0" indent="0">
              <a:buNone/>
            </a:pPr>
            <a:r>
              <a:rPr lang="hr-HR" sz="2200" b="1" dirty="0"/>
              <a:t>Steps: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200" dirty="0"/>
              <a:t>Find schools (sites) on the (moreless) the same elevation, which collected the data for air temperature in the given year.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200" dirty="0"/>
              <a:t>Look at the longer period (1 year) and construct the graph in vizualization tool displaying the different air temperatures coming from the selected locations. 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200" dirty="0"/>
              <a:t>Think about how many different sites is reasonable to have in one graph, so that it is still possible to interpret the data (like for example different graphs A, B or C that you can see in next slides). Make sure you set up the y axis scale correctly.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2200" dirty="0"/>
              <a:t>Interpret the data displayed based on the sites that you selected for the graph (do excercise at slide 11).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6645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D6B63-776F-449A-A5DD-856F7971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" y="193964"/>
            <a:ext cx="11122891" cy="950624"/>
          </a:xfrm>
        </p:spPr>
        <p:txBody>
          <a:bodyPr>
            <a:noAutofit/>
          </a:bodyPr>
          <a:lstStyle/>
          <a:p>
            <a:r>
              <a:rPr lang="cs-CZ" sz="3200" b="1" dirty="0"/>
              <a:t>Step 1:</a:t>
            </a:r>
            <a:r>
              <a:rPr lang="cs-CZ" sz="3200" dirty="0"/>
              <a:t> </a:t>
            </a:r>
            <a:r>
              <a:rPr lang="cs-CZ" sz="3200" dirty="0" err="1"/>
              <a:t>finding</a:t>
            </a:r>
            <a:r>
              <a:rPr lang="cs-CZ" sz="3200" dirty="0"/>
              <a:t> </a:t>
            </a:r>
            <a:r>
              <a:rPr lang="cs-CZ" sz="3200" dirty="0" err="1"/>
              <a:t>schools</a:t>
            </a:r>
            <a:r>
              <a:rPr lang="cs-CZ" sz="3200" dirty="0"/>
              <a:t> </a:t>
            </a:r>
            <a:r>
              <a:rPr lang="cs-CZ" sz="3200" dirty="0" err="1"/>
              <a:t>that</a:t>
            </a:r>
            <a:r>
              <a:rPr lang="cs-CZ" sz="3200" dirty="0"/>
              <a:t> </a:t>
            </a:r>
            <a:r>
              <a:rPr lang="cs-CZ" sz="3200" dirty="0" err="1"/>
              <a:t>measured</a:t>
            </a:r>
            <a:r>
              <a:rPr lang="cs-CZ" sz="3200" dirty="0"/>
              <a:t> air temp. on 25 March 2022 and </a:t>
            </a:r>
            <a:r>
              <a:rPr lang="cs-CZ" sz="3200" dirty="0" err="1"/>
              <a:t>fall</a:t>
            </a:r>
            <a:r>
              <a:rPr lang="cs-CZ" sz="3200" dirty="0"/>
              <a:t> </a:t>
            </a:r>
            <a:r>
              <a:rPr lang="cs-CZ" sz="3200" dirty="0" err="1"/>
              <a:t>within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elevation</a:t>
            </a:r>
            <a:r>
              <a:rPr lang="cs-CZ" sz="3200" dirty="0"/>
              <a:t> </a:t>
            </a:r>
            <a:r>
              <a:rPr lang="cs-CZ" sz="3200" dirty="0" err="1"/>
              <a:t>range</a:t>
            </a:r>
            <a:r>
              <a:rPr lang="cs-CZ" sz="3200" dirty="0"/>
              <a:t> – </a:t>
            </a:r>
            <a:r>
              <a:rPr lang="cs-CZ" sz="3200" dirty="0" err="1"/>
              <a:t>see</a:t>
            </a:r>
            <a:r>
              <a:rPr lang="cs-CZ" sz="3200" dirty="0"/>
              <a:t> set up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filter</a:t>
            </a:r>
            <a:r>
              <a:rPr lang="cs-CZ" sz="3200" dirty="0"/>
              <a:t>:</a:t>
            </a:r>
            <a:endParaRPr lang="en-US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A29B2F-99A6-4A4A-A452-472FB32E4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54F1A4-29A8-446B-91C0-4BD5D3B56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1" b="4915"/>
          <a:stretch/>
        </p:blipFill>
        <p:spPr>
          <a:xfrm>
            <a:off x="0" y="1325417"/>
            <a:ext cx="12192000" cy="553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8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5A02E-5A36-438E-9A8A-B52090FF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09" y="221673"/>
            <a:ext cx="11628582" cy="770948"/>
          </a:xfrm>
        </p:spPr>
        <p:txBody>
          <a:bodyPr>
            <a:normAutofit/>
          </a:bodyPr>
          <a:lstStyle/>
          <a:p>
            <a:r>
              <a:rPr lang="cs-CZ" sz="3200" b="1" dirty="0"/>
              <a:t>Step 2</a:t>
            </a:r>
            <a:r>
              <a:rPr lang="cs-CZ" sz="3200" dirty="0"/>
              <a:t>: </a:t>
            </a:r>
            <a:r>
              <a:rPr lang="cs-CZ" sz="3200" dirty="0" err="1"/>
              <a:t>analyzing</a:t>
            </a:r>
            <a:r>
              <a:rPr lang="cs-CZ" sz="3200" dirty="0"/>
              <a:t> </a:t>
            </a:r>
            <a:r>
              <a:rPr lang="cs-CZ" sz="3200" dirty="0" err="1"/>
              <a:t>results</a:t>
            </a:r>
            <a:r>
              <a:rPr lang="cs-CZ" sz="3200" dirty="0"/>
              <a:t> </a:t>
            </a:r>
            <a:r>
              <a:rPr lang="cs-CZ" sz="3200" dirty="0" err="1"/>
              <a:t>given</a:t>
            </a:r>
            <a:r>
              <a:rPr lang="cs-CZ" sz="3200" dirty="0"/>
              <a:t> by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Visualization</a:t>
            </a:r>
            <a:r>
              <a:rPr lang="cs-CZ" sz="3200" dirty="0"/>
              <a:t> </a:t>
            </a:r>
            <a:r>
              <a:rPr lang="cs-CZ" sz="3200" dirty="0" err="1"/>
              <a:t>Tool</a:t>
            </a:r>
            <a:endParaRPr lang="en-US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0A6061-AA69-462D-BB5C-E198D4926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8" y="1114339"/>
            <a:ext cx="5024582" cy="2030845"/>
          </a:xfrm>
        </p:spPr>
        <p:txBody>
          <a:bodyPr>
            <a:normAutofit/>
          </a:bodyPr>
          <a:lstStyle/>
          <a:p>
            <a:r>
              <a:rPr lang="cs-CZ" sz="2400" dirty="0"/>
              <a:t>3 </a:t>
            </a:r>
            <a:r>
              <a:rPr lang="cs-CZ" sz="2400" dirty="0" err="1"/>
              <a:t>schools</a:t>
            </a:r>
            <a:r>
              <a:rPr lang="cs-CZ" sz="2400" dirty="0"/>
              <a:t> in USA</a:t>
            </a:r>
          </a:p>
          <a:p>
            <a:r>
              <a:rPr lang="cs-CZ" sz="2400" dirty="0"/>
              <a:t>3 </a:t>
            </a:r>
            <a:r>
              <a:rPr lang="cs-CZ" sz="2400" dirty="0" err="1"/>
              <a:t>schools</a:t>
            </a:r>
            <a:r>
              <a:rPr lang="cs-CZ" sz="2400" dirty="0"/>
              <a:t> in </a:t>
            </a:r>
            <a:r>
              <a:rPr lang="cs-CZ" sz="2400" dirty="0" err="1"/>
              <a:t>Switzerland</a:t>
            </a:r>
            <a:endParaRPr lang="cs-CZ" sz="2400" dirty="0"/>
          </a:p>
          <a:p>
            <a:r>
              <a:rPr lang="cs-CZ" sz="2400" dirty="0"/>
              <a:t>1 </a:t>
            </a:r>
            <a:r>
              <a:rPr lang="cs-CZ" sz="2400" dirty="0" err="1"/>
              <a:t>school</a:t>
            </a:r>
            <a:r>
              <a:rPr lang="cs-CZ" sz="2400" dirty="0"/>
              <a:t> in Italy</a:t>
            </a:r>
          </a:p>
          <a:p>
            <a:r>
              <a:rPr lang="cs-CZ" sz="2400" dirty="0"/>
              <a:t>1 </a:t>
            </a:r>
            <a:r>
              <a:rPr lang="cs-CZ" sz="2400" dirty="0" err="1"/>
              <a:t>site</a:t>
            </a:r>
            <a:r>
              <a:rPr lang="cs-CZ" sz="2400" dirty="0"/>
              <a:t> in </a:t>
            </a:r>
            <a:r>
              <a:rPr lang="cs-CZ" sz="2400" dirty="0" err="1"/>
              <a:t>Greece</a:t>
            </a:r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ECB83D-A17F-4828-98B6-986BEAB8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88" t="21818" b="5050"/>
          <a:stretch/>
        </p:blipFill>
        <p:spPr>
          <a:xfrm>
            <a:off x="563418" y="3145184"/>
            <a:ext cx="5024582" cy="35204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6A5224-03F3-41EA-A938-AB195F243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18"/>
          <a:stretch/>
        </p:blipFill>
        <p:spPr>
          <a:xfrm>
            <a:off x="6373092" y="992621"/>
            <a:ext cx="5615708" cy="567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EA4006-9824-42FA-A7BE-2688287A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13" y="158894"/>
            <a:ext cx="11291677" cy="773979"/>
          </a:xfrm>
        </p:spPr>
        <p:txBody>
          <a:bodyPr>
            <a:normAutofit/>
          </a:bodyPr>
          <a:lstStyle/>
          <a:p>
            <a:r>
              <a:rPr lang="cs-CZ" sz="2400" dirty="0" err="1"/>
              <a:t>Graph</a:t>
            </a:r>
            <a:r>
              <a:rPr lang="cs-CZ" sz="2400" dirty="0"/>
              <a:t> A: air </a:t>
            </a:r>
            <a:r>
              <a:rPr lang="cs-CZ" sz="2400" dirty="0" err="1"/>
              <a:t>temperature</a:t>
            </a:r>
            <a:r>
              <a:rPr lang="cs-CZ" sz="2400" dirty="0"/>
              <a:t> </a:t>
            </a:r>
            <a:r>
              <a:rPr lang="cs-CZ" sz="2400" dirty="0" err="1"/>
              <a:t>values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6 </a:t>
            </a:r>
            <a:r>
              <a:rPr lang="cs-CZ" sz="2400" dirty="0" err="1"/>
              <a:t>sites</a:t>
            </a:r>
            <a:r>
              <a:rPr lang="cs-CZ" sz="2400" dirty="0"/>
              <a:t> </a:t>
            </a:r>
            <a:r>
              <a:rPr lang="cs-CZ" sz="2400" dirty="0" err="1"/>
              <a:t>over</a:t>
            </a:r>
            <a:r>
              <a:rPr lang="cs-CZ" sz="2400" dirty="0"/>
              <a:t> 1 </a:t>
            </a:r>
            <a:r>
              <a:rPr lang="cs-CZ" sz="2400" dirty="0" err="1"/>
              <a:t>year</a:t>
            </a:r>
            <a:r>
              <a:rPr lang="cs-CZ" sz="2400" dirty="0"/>
              <a:t> </a:t>
            </a:r>
            <a:r>
              <a:rPr lang="cs-CZ" sz="2400" dirty="0" err="1"/>
              <a:t>displayed</a:t>
            </a:r>
            <a:r>
              <a:rPr lang="cs-CZ" sz="2400" dirty="0"/>
              <a:t> in </a:t>
            </a:r>
            <a:r>
              <a:rPr lang="cs-CZ" sz="2400" dirty="0" err="1"/>
              <a:t>one</a:t>
            </a:r>
            <a:r>
              <a:rPr lang="cs-CZ" sz="2400" dirty="0"/>
              <a:t> plot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907981-E3C8-430B-A164-8E02276E4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6A063C-30D8-4815-A9F4-54D31A6BF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0"/>
          <a:stretch/>
        </p:blipFill>
        <p:spPr>
          <a:xfrm>
            <a:off x="0" y="932873"/>
            <a:ext cx="12192000" cy="63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F162D-F043-435F-B17D-4400CD17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122454"/>
            <a:ext cx="10515600" cy="385546"/>
          </a:xfrm>
        </p:spPr>
        <p:txBody>
          <a:bodyPr>
            <a:noAutofit/>
          </a:bodyPr>
          <a:lstStyle/>
          <a:p>
            <a:r>
              <a:rPr lang="cs-CZ" sz="2400" dirty="0" err="1"/>
              <a:t>Graph</a:t>
            </a:r>
            <a:r>
              <a:rPr lang="cs-CZ" sz="2400" dirty="0"/>
              <a:t> B: </a:t>
            </a:r>
            <a:r>
              <a:rPr lang="cs-CZ" sz="2400" dirty="0" err="1"/>
              <a:t>Only</a:t>
            </a:r>
            <a:r>
              <a:rPr lang="cs-CZ" sz="2400" dirty="0"/>
              <a:t> </a:t>
            </a:r>
            <a:r>
              <a:rPr lang="cs-CZ" sz="2400" dirty="0" err="1"/>
              <a:t>values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4 </a:t>
            </a:r>
            <a:r>
              <a:rPr lang="cs-CZ" sz="2400" dirty="0" err="1"/>
              <a:t>schools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Europe</a:t>
            </a:r>
            <a:r>
              <a:rPr lang="cs-CZ" sz="2400" dirty="0"/>
              <a:t> </a:t>
            </a:r>
            <a:r>
              <a:rPr lang="cs-CZ" sz="2400" dirty="0" err="1"/>
              <a:t>displayed</a:t>
            </a:r>
            <a:r>
              <a:rPr lang="cs-CZ" sz="2400" dirty="0"/>
              <a:t> (U.S. </a:t>
            </a:r>
            <a:r>
              <a:rPr lang="cs-CZ" sz="2400" dirty="0" err="1"/>
              <a:t>schools</a:t>
            </a:r>
            <a:r>
              <a:rPr lang="cs-CZ" sz="2400" dirty="0"/>
              <a:t> </a:t>
            </a:r>
            <a:r>
              <a:rPr lang="cs-CZ" sz="2400" dirty="0" err="1"/>
              <a:t>left</a:t>
            </a:r>
            <a:r>
              <a:rPr lang="cs-CZ" sz="2400" dirty="0"/>
              <a:t> </a:t>
            </a:r>
            <a:r>
              <a:rPr lang="cs-CZ" sz="2400" dirty="0" err="1"/>
              <a:t>out</a:t>
            </a:r>
            <a:r>
              <a:rPr lang="cs-CZ" sz="2400" dirty="0"/>
              <a:t>)</a:t>
            </a:r>
            <a:endParaRPr lang="en-US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2CE70E-0AFF-4733-8408-74E30AE41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E17E2-8C71-4683-8635-5E91896D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09" y="508000"/>
            <a:ext cx="11374582" cy="63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8716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1139</Words>
  <Application>Microsoft Office PowerPoint</Application>
  <PresentationFormat>Širokoúhlá obrazovka</PresentationFormat>
  <Paragraphs>66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Motiv Office</vt:lpstr>
      <vt:lpstr>Data Literacy Learning Activity - Atmosphere</vt:lpstr>
      <vt:lpstr>Air Temperature across GLOBE during a year</vt:lpstr>
      <vt:lpstr>Content</vt:lpstr>
      <vt:lpstr>This data literacy activity is based on the student research and data interpretation done by the GLOBE citizen scientists team from Greece (Tinycore lab) that they did as a part of 2022 Earth Day Air Temperature Challenge.</vt:lpstr>
      <vt:lpstr>Work assignment for students:</vt:lpstr>
      <vt:lpstr>Step 1: finding schools that measured air temp. on 25 March 2022 and fall within the elevation range – see set up of the filter:</vt:lpstr>
      <vt:lpstr>Step 2: analyzing results given by the Visualization Tool</vt:lpstr>
      <vt:lpstr>Graph A: air temperature values of 6 sites over 1 year displayed in one plot</vt:lpstr>
      <vt:lpstr>Graph B: Only values of 4 schools from Europe displayed (U.S. schools left out)</vt:lpstr>
      <vt:lpstr>Graph C: values of 3 schools displayed - comparison of Swiss, Italian and Greek site</vt:lpstr>
      <vt:lpstr>Step 4: Data interpretation – look at graph C and say what sentence is true/false</vt:lpstr>
      <vt:lpstr>For answers to the questions go to the next slide </vt:lpstr>
      <vt:lpstr>Data interpretation – look at graph C and say what sentence is true/false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Temperature across GLOBE on the same day</dc:title>
  <dc:creator>Bára Semeráková</dc:creator>
  <cp:lastModifiedBy>Bára Semeráková</cp:lastModifiedBy>
  <cp:revision>31</cp:revision>
  <dcterms:created xsi:type="dcterms:W3CDTF">2023-03-02T16:35:38Z</dcterms:created>
  <dcterms:modified xsi:type="dcterms:W3CDTF">2023-06-27T16:22:44Z</dcterms:modified>
</cp:coreProperties>
</file>