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7" r:id="rId6"/>
    <p:sldId id="275" r:id="rId7"/>
    <p:sldId id="260" r:id="rId8"/>
    <p:sldId id="270" r:id="rId9"/>
    <p:sldId id="271" r:id="rId10"/>
    <p:sldId id="263" r:id="rId11"/>
    <p:sldId id="262" r:id="rId12"/>
    <p:sldId id="264" r:id="rId13"/>
    <p:sldId id="265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Kleger" initials="LK" lastIdx="4" clrIdx="0">
    <p:extLst>
      <p:ext uri="{19B8F6BF-5375-455C-9EA6-DF929625EA0E}">
        <p15:presenceInfo xmlns:p15="http://schemas.microsoft.com/office/powerpoint/2012/main" userId="S-1-5-21-387097070-324574795-4118201048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91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3E2BA-73E7-4118-A3CB-0E6C5F1D3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9E0BCA-CA5A-432E-9892-98CC7720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CA32E-5D79-4C5D-8D85-9F1B42BC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9DD1-FB79-4375-8451-F68F5582A7E8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4EB7A2-20F5-48A2-A66F-BDFFA0BB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6D77E7-A053-459A-BB68-F689F243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F4E3-784E-46F1-B69B-B69C5B6F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FBB3F-662D-41E5-99B4-8B2E69E2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7D6D61-D054-4379-88CB-144E478B3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11ABE2-AEE4-4FB2-ABDD-F897A304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B7BA-E639-4265-9358-7CDD75C83D92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AE85C9-3E96-43DE-801F-2DA50F23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F7B3B-99A1-4D86-8B4C-4ED9742D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A8FE-60F6-436F-890C-EDC47DE3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CBA81D-DA79-483E-92A3-4972D46DB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F0A9B5-EAC1-4131-9F73-C7E36D176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234610-E539-42E9-89C0-051E75D1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8B74-F853-4CAE-B472-9F3B2A4E2D4F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C18C43-FB19-48D4-A6EF-FBA0001D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304A1D-5749-4063-B0A5-5C8F421F7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B2CD-8ACE-41A3-AA07-CDB2B3C17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8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B0FD72-7962-47C6-B6E8-30869F539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1D7A83-1376-4F09-9854-A78C0D7C0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0B4F2-FDA0-4E3E-951F-AAC730D5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6580-0E0D-4416-B3F4-6E667D8FCC0B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AB61E-FE26-4817-AF8F-C9D0F1F4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BAEE4C-222E-4E37-B25C-8952B76A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B43A-0124-4061-9625-4BB60D614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8D5A0-1739-45EA-8136-A0788CCB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2ACE96-771C-4CFB-83A3-E86AFEDC2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15D88D-62AB-4CE1-B75D-FFD6650A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F496-6D48-445E-B888-4A72B5FA251E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CB6F71-B350-43FF-9C97-EA4F8B2D5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F5615-113B-4BA1-867E-6169C2ED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3356-56CC-4577-83B4-D08AA8362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0372D-9D2D-4779-A932-B8AB81A1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9C5D07-FB32-45F3-82D7-858D04E21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43022D-23BD-41AF-816E-C439BA1BE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20AB338-896B-45A3-949D-3D4EF0D1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49D5-EC43-47C8-A17F-178E0556FAF3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036D5E2-2739-4C9A-987C-CFE20A87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1CA5B62-D87D-46CD-B0FD-DB4111D4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D835-BA2E-48E1-8147-806D6604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D7DB4-7C52-4E58-B1A8-11983C0D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FCA3A01-57A3-438C-8925-C08F6B836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B91A1C7-AD11-4D1B-BC7C-1674AD774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44869D8-FB7F-4D58-B64F-ED4D6E188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86B661-ECD0-4433-9871-CD0E05AB3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5E0DC93A-B8BA-475A-B7A4-FCBB4325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CAF0-07C3-4507-BD75-E2C35E8E5231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49C913F-3C88-4646-8C54-F413096C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2326BF4-4893-4539-8401-B7200E92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48B6-A24D-4D7C-AF6A-145D92AD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52EA5-6E48-4EA5-B033-051F6060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A1059FD2-2EED-4F97-8672-86AEED211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B775-07B9-4DCE-A63E-5EB0D3B7E1FC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A8FD498-8F50-4C20-9C30-B60830E6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DBB9BC1-682C-490E-BCF1-6945BCAC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4B9A-5F3A-4857-8F35-2DC1633C4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20E80E5D-CF6A-423C-B770-C3393E36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FC3BA-4DD4-4133-90FB-2D0CD9F5A580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3F6063EF-A669-49B2-B2BD-0997F4FD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C0074AD-AB8F-479E-A4E9-BF0D6EDF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47F3-7F92-4E60-9BB2-D0D03D92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64B66-05BA-42F5-B1FD-9EC790D7C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C8A037-2ADA-47B8-ABC4-AEB87920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1EC29C8-C0FA-429E-BCDF-375E2AAE9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5C950AC-AE08-455F-87C3-E73083AF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4A68-4ECD-495B-97A7-46E2D858DE55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B5C294D-1A46-45B5-9A46-456DD8AD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F26A1B0-4EC9-4F8E-BB3B-1468235A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AEB8-1C83-4470-91A0-9EE85D847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BECB1-6A09-4A01-A989-D346AB34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F9CBB4-0D7D-4CBE-A35F-9C3C08ED3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927944-3492-47CA-9428-95AE53208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2B9771B-C5EF-4B68-A9E4-913B9712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3D4E-D379-452D-B534-F51549E750CD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9E4DC13-5276-47FB-A665-D552B2FA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D0E5F47-6BA5-43F8-847F-0E014962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CC94-B740-45D6-8102-4394E4432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3602FECD-81BB-4100-82B1-5E180A817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793C349-EB95-49E0-A54E-8DF2850D8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10DCBC-028F-4CA3-A4FC-81E26F642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F6BA7D-9E43-4D18-B777-E72A3B20BB22}" type="datetimeFigureOut">
              <a:rPr lang="en-US"/>
              <a:pPr>
                <a:defRPr/>
              </a:pPr>
              <a:t>7/6/2023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342C68-D0A4-4D7C-B9DF-5D9130081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F49818-F920-4E53-998A-D513C449C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E2DD1E-E31F-460E-AAC8-0C8092C04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is.globe.gov/GLOBE/timeseries.jsp?mode=multisiteplot&amp;multiSiteList=253679:dv_water_temperatures:water_temp_c:0:50,33419:dv_water_temperatures:water_temp_c:0:50,33418:dv_water_temperatures:water_temp_c:0:50,&amp;start_datepicker=01-20-2022&amp;end_datepicker=01-20-2023&amp;result_type=true&amp;chartmodule=PowerChar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14988-ED2B-4A07-9AC9-41682D11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563"/>
            <a:ext cx="12192000" cy="127090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Data </a:t>
            </a:r>
            <a:r>
              <a:rPr lang="cs-CZ" b="1" dirty="0" err="1">
                <a:solidFill>
                  <a:srgbClr val="002060"/>
                </a:solidFill>
              </a:rPr>
              <a:t>Literacy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Learning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Activity</a:t>
            </a:r>
            <a:r>
              <a:rPr lang="cs-CZ" b="1" dirty="0">
                <a:solidFill>
                  <a:srgbClr val="002060"/>
                </a:solidFill>
              </a:rPr>
              <a:t> – </a:t>
            </a:r>
            <a:r>
              <a:rPr lang="cs-CZ" b="1" dirty="0" err="1">
                <a:solidFill>
                  <a:srgbClr val="002060"/>
                </a:solidFill>
              </a:rPr>
              <a:t>Hydrosphere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A3E6C1F-144C-4AB7-94CA-95148879B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6" y="2196179"/>
            <a:ext cx="3106788" cy="2385876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F822F15-F936-4F66-B4AE-B7B6DC8D4A98}"/>
              </a:ext>
            </a:extLst>
          </p:cNvPr>
          <p:cNvSpPr txBox="1">
            <a:spLocks/>
          </p:cNvSpPr>
          <p:nvPr/>
        </p:nvSpPr>
        <p:spPr>
          <a:xfrm>
            <a:off x="1769725" y="4803055"/>
            <a:ext cx="8883845" cy="175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altLang="cs-CZ" sz="4000" b="1" dirty="0" err="1"/>
              <a:t>Water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temperature</a:t>
            </a:r>
            <a:r>
              <a:rPr lang="cs-CZ" altLang="cs-CZ" sz="4000" b="1" dirty="0"/>
              <a:t> trend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0810D9E-18BA-48F7-B070-A04E49110797}"/>
              </a:ext>
            </a:extLst>
          </p:cNvPr>
          <p:cNvSpPr txBox="1">
            <a:spLocks/>
          </p:cNvSpPr>
          <p:nvPr/>
        </p:nvSpPr>
        <p:spPr bwMode="auto">
          <a:xfrm>
            <a:off x="0" y="6561528"/>
            <a:ext cx="12192000" cy="296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6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34173B7E-7E85-4C2E-BE50-ECBE1A3E4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BD3878-0BF6-4F23-9C4E-48C76A0DB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970" y="6146368"/>
            <a:ext cx="10515600" cy="423862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hlinkClick r:id="rId2"/>
              </a:rPr>
              <a:t>https://vis.globe.gov/GLOBE/timeseries.jsp?mode=multisiteplot&amp;multiSiteList=253679:dv_water_temperatures:water_temp_c:0:50,33419:dv_water_temperatures:water_temp_c:0:50,33418:dv_water_temperatures:water_temp_c:0:50,&amp;start_datepicker=01-20-2022&amp;end_datepicker=01-20-2023&amp;result_type=true&amp;chartmodule=PowerCharts</a:t>
            </a:r>
            <a:r>
              <a:rPr lang="cs-CZ" dirty="0">
                <a:hlinkClick r:id="rId2"/>
              </a:rPr>
              <a:t> </a:t>
            </a:r>
            <a:endParaRPr lang="cs-CZ" dirty="0"/>
          </a:p>
        </p:txBody>
      </p:sp>
      <p:pic>
        <p:nvPicPr>
          <p:cNvPr id="9220" name="Obrázek 3">
            <a:extLst>
              <a:ext uri="{FF2B5EF4-FFF2-40B4-BE49-F238E27FC236}">
                <a16:creationId xmlns:a16="http://schemas.microsoft.com/office/drawing/2014/main" id="{9B91F062-C3B6-4E61-AB6C-99EAF91EC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t="14468" r="1976" b="4681"/>
          <a:stretch/>
        </p:blipFill>
        <p:spPr bwMode="auto">
          <a:xfrm>
            <a:off x="0" y="0"/>
            <a:ext cx="12185541" cy="568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DB611BAE-32D3-4914-8D0A-A6DF3CD25F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56251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4000" b="1" dirty="0" err="1"/>
              <a:t>For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answers</a:t>
            </a:r>
            <a:r>
              <a:rPr lang="cs-CZ" altLang="cs-CZ" sz="4000" b="1" dirty="0"/>
              <a:t> to </a:t>
            </a:r>
            <a:r>
              <a:rPr lang="cs-CZ" altLang="cs-CZ" sz="4000" b="1" dirty="0" err="1"/>
              <a:t>the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questions</a:t>
            </a:r>
            <a:r>
              <a:rPr lang="cs-CZ" altLang="cs-CZ" sz="4000" b="1" dirty="0"/>
              <a:t> go to </a:t>
            </a:r>
            <a:r>
              <a:rPr lang="cs-CZ" altLang="cs-CZ" sz="4000" b="1" dirty="0" err="1"/>
              <a:t>the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next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slide</a:t>
            </a:r>
            <a:r>
              <a:rPr lang="cs-CZ" altLang="cs-CZ" sz="4000" b="1" dirty="0"/>
              <a:t> </a:t>
            </a:r>
            <a:r>
              <a:rPr lang="cs-CZ" altLang="cs-CZ" sz="4000" b="1" dirty="0">
                <a:sym typeface="Wingdings" panose="05000000000000000000" pitchFamily="2" charset="2"/>
              </a:rPr>
              <a:t></a:t>
            </a:r>
            <a:r>
              <a:rPr lang="cs-CZ" altLang="cs-CZ" sz="4000" dirty="0"/>
              <a:t> </a:t>
            </a:r>
            <a:endParaRPr lang="en-US" altLang="cs-CZ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32E7C5F1-F443-4BAE-AAC8-DC0234CCF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71500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4000" b="1"/>
              <a:t>Correct answers</a:t>
            </a:r>
            <a:br>
              <a:rPr lang="cs-CZ" altLang="cs-CZ" sz="4000" b="1"/>
            </a:br>
            <a:endParaRPr lang="en-US" altLang="cs-CZ" sz="4000" b="1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5B21F80C-0BC0-4542-88ED-9342EAF60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3263" y="1235075"/>
            <a:ext cx="10515600" cy="534828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cs-CZ" sz="2000" dirty="0"/>
              <a:t>At which </a:t>
            </a:r>
            <a:r>
              <a:rPr lang="en-US" altLang="cs-CZ" sz="2000" dirty="0" err="1"/>
              <a:t>st</a:t>
            </a:r>
            <a:r>
              <a:rPr lang="cs-CZ" altLang="cs-CZ" sz="2000" dirty="0" err="1"/>
              <a:t>udy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site</a:t>
            </a:r>
            <a:r>
              <a:rPr lang="en-US" altLang="cs-CZ" sz="2000" dirty="0"/>
              <a:t> was the coldest water measured during the year?</a:t>
            </a:r>
            <a:r>
              <a:rPr lang="cs-CZ" altLang="cs-CZ" sz="2000" dirty="0"/>
              <a:t>                                             </a:t>
            </a:r>
            <a:r>
              <a:rPr lang="cs-CZ" altLang="cs-CZ" sz="2000" dirty="0">
                <a:solidFill>
                  <a:srgbClr val="FF0000"/>
                </a:solidFill>
              </a:rPr>
              <a:t>At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en-US" altLang="cs-CZ" sz="2000" dirty="0">
                <a:solidFill>
                  <a:srgbClr val="FF0000"/>
                </a:solidFill>
              </a:rPr>
              <a:t>river </a:t>
            </a:r>
            <a:r>
              <a:rPr lang="en-US" altLang="cs-CZ" sz="2000" dirty="0" err="1">
                <a:solidFill>
                  <a:srgbClr val="FF0000"/>
                </a:solidFill>
              </a:rPr>
              <a:t>Cetina</a:t>
            </a:r>
            <a:r>
              <a:rPr lang="cs-CZ" altLang="cs-CZ" sz="2000" dirty="0">
                <a:solidFill>
                  <a:srgbClr val="FF0000"/>
                </a:solidFill>
              </a:rPr>
              <a:t> (study </a:t>
            </a:r>
            <a:r>
              <a:rPr lang="cs-CZ" altLang="cs-CZ" sz="2000" dirty="0" err="1">
                <a:solidFill>
                  <a:srgbClr val="FF0000"/>
                </a:solidFill>
              </a:rPr>
              <a:t>site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Cetina</a:t>
            </a:r>
            <a:r>
              <a:rPr lang="cs-CZ" altLang="cs-CZ" sz="2000" dirty="0">
                <a:solidFill>
                  <a:srgbClr val="FF0000"/>
                </a:solidFill>
              </a:rPr>
              <a:t> – </a:t>
            </a:r>
            <a:r>
              <a:rPr lang="cs-CZ" altLang="cs-CZ" sz="2000" dirty="0" err="1">
                <a:solidFill>
                  <a:srgbClr val="FF0000"/>
                </a:solidFill>
              </a:rPr>
              <a:t>Planovo</a:t>
            </a:r>
            <a:r>
              <a:rPr lang="cs-CZ" altLang="cs-CZ" sz="2000" dirty="0">
                <a:solidFill>
                  <a:srgbClr val="FF0000"/>
                </a:solidFill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2000" dirty="0"/>
              <a:t>I</a:t>
            </a:r>
            <a:r>
              <a:rPr lang="en-US" altLang="cs-CZ" sz="2000" dirty="0"/>
              <a:t>n what month was that?</a:t>
            </a:r>
            <a:r>
              <a:rPr lang="cs-CZ" altLang="cs-CZ" sz="2000" dirty="0"/>
              <a:t>                                                                                                                        </a:t>
            </a:r>
            <a:r>
              <a:rPr lang="cs-CZ" altLang="cs-CZ" sz="2000" dirty="0" err="1">
                <a:solidFill>
                  <a:srgbClr val="FF0000"/>
                </a:solidFill>
              </a:rPr>
              <a:t>February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cs-CZ" sz="2000" dirty="0"/>
              <a:t>At which </a:t>
            </a:r>
            <a:r>
              <a:rPr lang="en-US" altLang="cs-CZ" sz="2000" dirty="0" err="1"/>
              <a:t>st</a:t>
            </a:r>
            <a:r>
              <a:rPr lang="cs-CZ" altLang="cs-CZ" sz="2000" dirty="0" err="1"/>
              <a:t>udy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site</a:t>
            </a:r>
            <a:r>
              <a:rPr lang="en-US" altLang="cs-CZ" sz="2000" dirty="0"/>
              <a:t> was the </a:t>
            </a:r>
            <a:r>
              <a:rPr lang="cs-CZ" altLang="cs-CZ" sz="2000" dirty="0" err="1"/>
              <a:t>warmest</a:t>
            </a:r>
            <a:r>
              <a:rPr lang="en-US" altLang="cs-CZ" sz="2000" dirty="0"/>
              <a:t> water measured during the year?</a:t>
            </a:r>
            <a:r>
              <a:rPr lang="cs-CZ" altLang="cs-CZ" sz="2000" dirty="0"/>
              <a:t>                                           </a:t>
            </a:r>
            <a:r>
              <a:rPr lang="cs-CZ" altLang="cs-CZ" sz="2000" dirty="0">
                <a:solidFill>
                  <a:srgbClr val="FF0000"/>
                </a:solidFill>
              </a:rPr>
              <a:t>In a </a:t>
            </a:r>
            <a:r>
              <a:rPr lang="cs-CZ" altLang="cs-CZ" sz="2000" dirty="0" err="1">
                <a:solidFill>
                  <a:srgbClr val="FF0000"/>
                </a:solidFill>
              </a:rPr>
              <a:t>sea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bay</a:t>
            </a:r>
            <a:r>
              <a:rPr lang="cs-CZ" altLang="cs-CZ" sz="2000" dirty="0">
                <a:solidFill>
                  <a:srgbClr val="FF0000"/>
                </a:solidFill>
              </a:rPr>
              <a:t> (study </a:t>
            </a:r>
            <a:r>
              <a:rPr lang="cs-CZ" altLang="cs-CZ" sz="2000" dirty="0" err="1">
                <a:solidFill>
                  <a:srgbClr val="FF0000"/>
                </a:solidFill>
              </a:rPr>
              <a:t>site</a:t>
            </a:r>
            <a:r>
              <a:rPr lang="cs-CZ" altLang="cs-CZ" sz="2000" dirty="0">
                <a:solidFill>
                  <a:srgbClr val="FF0000"/>
                </a:solidFill>
              </a:rPr>
              <a:t> More – </a:t>
            </a:r>
            <a:r>
              <a:rPr lang="cs-CZ" altLang="cs-CZ" sz="2000" dirty="0" err="1">
                <a:solidFill>
                  <a:srgbClr val="FF0000"/>
                </a:solidFill>
              </a:rPr>
              <a:t>Velika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Plaža</a:t>
            </a:r>
            <a:r>
              <a:rPr lang="cs-CZ" altLang="cs-CZ" sz="2000" dirty="0">
                <a:solidFill>
                  <a:srgbClr val="FF0000"/>
                </a:solidFill>
              </a:rPr>
              <a:t>)</a:t>
            </a:r>
            <a:endParaRPr lang="cs-CZ" altLang="cs-CZ" sz="2000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2000" dirty="0"/>
              <a:t>I</a:t>
            </a:r>
            <a:r>
              <a:rPr lang="en-US" altLang="cs-CZ" sz="2000" dirty="0"/>
              <a:t>n what month was that?</a:t>
            </a:r>
            <a:r>
              <a:rPr lang="cs-CZ" altLang="cs-CZ" sz="2000" dirty="0"/>
              <a:t>                                                                                                                   </a:t>
            </a:r>
            <a:r>
              <a:rPr lang="cs-CZ" altLang="cs-CZ" sz="2000" dirty="0">
                <a:solidFill>
                  <a:srgbClr val="FF0000"/>
                </a:solidFill>
              </a:rPr>
              <a:t>August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cs-CZ" altLang="cs-CZ" sz="2000" dirty="0" err="1"/>
              <a:t>What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difference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between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highest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lowest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temperature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each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site</a:t>
            </a:r>
            <a:r>
              <a:rPr lang="cs-CZ" altLang="cs-CZ" sz="2000" dirty="0"/>
              <a:t>?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same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different</a:t>
            </a:r>
            <a:r>
              <a:rPr lang="cs-CZ" altLang="cs-CZ" sz="2000" dirty="0"/>
              <a:t>?                                                                                                                             </a:t>
            </a:r>
            <a:r>
              <a:rPr lang="cs-CZ" altLang="cs-CZ" sz="2000" dirty="0" err="1">
                <a:solidFill>
                  <a:srgbClr val="FF0000"/>
                </a:solidFill>
              </a:rPr>
              <a:t>Ri</a:t>
            </a:r>
            <a:r>
              <a:rPr lang="en-US" altLang="cs-CZ" sz="2000" dirty="0" err="1">
                <a:solidFill>
                  <a:srgbClr val="FF0000"/>
                </a:solidFill>
              </a:rPr>
              <a:t>ver</a:t>
            </a:r>
            <a:r>
              <a:rPr lang="en-US" altLang="cs-CZ" sz="2000" dirty="0">
                <a:solidFill>
                  <a:srgbClr val="FF0000"/>
                </a:solidFill>
              </a:rPr>
              <a:t> </a:t>
            </a:r>
            <a:r>
              <a:rPr lang="en-US" altLang="cs-CZ" sz="2000" dirty="0" err="1">
                <a:solidFill>
                  <a:srgbClr val="FF0000"/>
                </a:solidFill>
              </a:rPr>
              <a:t>Cetina</a:t>
            </a:r>
            <a:r>
              <a:rPr lang="cs-CZ" altLang="cs-CZ" sz="2000" dirty="0">
                <a:solidFill>
                  <a:srgbClr val="FF0000"/>
                </a:solidFill>
              </a:rPr>
              <a:t> (20-5=15°C) /</a:t>
            </a:r>
            <a:r>
              <a:rPr lang="cs-CZ" altLang="cs-CZ" sz="2000" dirty="0" err="1">
                <a:solidFill>
                  <a:srgbClr val="FF0000"/>
                </a:solidFill>
              </a:rPr>
              <a:t>mouth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of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river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Cetina</a:t>
            </a:r>
            <a:r>
              <a:rPr lang="cs-CZ" altLang="cs-CZ" sz="2000" dirty="0">
                <a:solidFill>
                  <a:srgbClr val="FF0000"/>
                </a:solidFill>
              </a:rPr>
              <a:t> to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sea</a:t>
            </a:r>
            <a:r>
              <a:rPr lang="cs-CZ" altLang="cs-CZ" sz="2000" dirty="0">
                <a:solidFill>
                  <a:srgbClr val="FF0000"/>
                </a:solidFill>
              </a:rPr>
              <a:t> (23,5-10=13,5°C) / in a </a:t>
            </a:r>
            <a:r>
              <a:rPr lang="cs-CZ" altLang="cs-CZ" sz="2000" dirty="0" err="1">
                <a:solidFill>
                  <a:srgbClr val="FF0000"/>
                </a:solidFill>
              </a:rPr>
              <a:t>sea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bay</a:t>
            </a:r>
            <a:r>
              <a:rPr lang="cs-CZ" altLang="cs-CZ" sz="2000" dirty="0">
                <a:solidFill>
                  <a:srgbClr val="FF0000"/>
                </a:solidFill>
              </a:rPr>
              <a:t> (27-12=15°C)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cs-CZ" sz="2000" dirty="0"/>
              <a:t>Does the </a:t>
            </a:r>
            <a:r>
              <a:rPr lang="cs-CZ" altLang="cs-CZ" sz="2000" dirty="0" err="1"/>
              <a:t>fluctuation</a:t>
            </a:r>
            <a:r>
              <a:rPr lang="en-US" altLang="cs-CZ" sz="2000" dirty="0"/>
              <a:t> of the water temperature differ in any way at individual sites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during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year</a:t>
            </a:r>
            <a:r>
              <a:rPr lang="en-US" altLang="cs-CZ" sz="2000" dirty="0"/>
              <a:t>?</a:t>
            </a:r>
            <a:r>
              <a:rPr lang="cs-CZ" altLang="cs-CZ" sz="2000" dirty="0"/>
              <a:t>                                                                                                                                                        </a:t>
            </a:r>
            <a:r>
              <a:rPr lang="cs-CZ" altLang="cs-CZ" sz="2000" dirty="0" err="1">
                <a:solidFill>
                  <a:srgbClr val="FF0000"/>
                </a:solidFill>
              </a:rPr>
              <a:t>Cetina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river</a:t>
            </a:r>
            <a:r>
              <a:rPr lang="cs-CZ" altLang="cs-CZ" sz="2000" dirty="0">
                <a:solidFill>
                  <a:srgbClr val="FF0000"/>
                </a:solidFill>
              </a:rPr>
              <a:t> and </a:t>
            </a:r>
            <a:r>
              <a:rPr lang="cs-CZ" altLang="cs-CZ" sz="2000" dirty="0" err="1">
                <a:solidFill>
                  <a:srgbClr val="FF0000"/>
                </a:solidFill>
              </a:rPr>
              <a:t>Sea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bay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have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similar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fluctuation</a:t>
            </a:r>
            <a:r>
              <a:rPr lang="cs-CZ" altLang="cs-CZ" sz="2000" dirty="0">
                <a:solidFill>
                  <a:srgbClr val="FF0000"/>
                </a:solidFill>
              </a:rPr>
              <a:t> of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water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temperature</a:t>
            </a:r>
            <a:r>
              <a:rPr lang="cs-CZ" altLang="cs-CZ" sz="2000" dirty="0">
                <a:solidFill>
                  <a:srgbClr val="FF0000"/>
                </a:solidFill>
              </a:rPr>
              <a:t>; </a:t>
            </a:r>
            <a:r>
              <a:rPr lang="cs-CZ" altLang="cs-CZ" sz="2000" dirty="0" err="1">
                <a:solidFill>
                  <a:srgbClr val="FF0000"/>
                </a:solidFill>
              </a:rPr>
              <a:t>Mouth</a:t>
            </a:r>
            <a:r>
              <a:rPr lang="cs-CZ" altLang="cs-CZ" sz="2000" dirty="0">
                <a:solidFill>
                  <a:srgbClr val="FF0000"/>
                </a:solidFill>
              </a:rPr>
              <a:t> of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river</a:t>
            </a:r>
            <a:r>
              <a:rPr lang="cs-CZ" altLang="cs-CZ" sz="2000" dirty="0">
                <a:solidFill>
                  <a:srgbClr val="FF0000"/>
                </a:solidFill>
              </a:rPr>
              <a:t> has minor </a:t>
            </a:r>
            <a:r>
              <a:rPr lang="cs-CZ" altLang="cs-CZ" sz="2000" dirty="0" err="1">
                <a:solidFill>
                  <a:srgbClr val="FF0000"/>
                </a:solidFill>
              </a:rPr>
              <a:t>fluctuations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en-US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46F1207-A149-4075-A2B5-379EAE6C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971" y="3213861"/>
            <a:ext cx="9996055" cy="198350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000" b="1" dirty="0" err="1"/>
              <a:t>The</a:t>
            </a:r>
            <a:r>
              <a:rPr lang="cs-CZ" sz="2000" b="1" dirty="0"/>
              <a:t> data </a:t>
            </a:r>
            <a:r>
              <a:rPr lang="cs-CZ" sz="2000" b="1" dirty="0" err="1"/>
              <a:t>literacy</a:t>
            </a:r>
            <a:r>
              <a:rPr lang="cs-CZ" sz="2000" b="1" dirty="0"/>
              <a:t> </a:t>
            </a:r>
            <a:r>
              <a:rPr lang="cs-CZ" sz="2000" b="1" dirty="0" err="1"/>
              <a:t>learning</a:t>
            </a:r>
            <a:r>
              <a:rPr lang="cs-CZ" sz="2000" b="1" dirty="0"/>
              <a:t> </a:t>
            </a:r>
            <a:r>
              <a:rPr lang="cs-CZ" sz="2000" b="1" dirty="0" err="1"/>
              <a:t>activity</a:t>
            </a:r>
            <a:r>
              <a:rPr lang="cs-CZ" sz="2000" b="1" dirty="0"/>
              <a:t> </a:t>
            </a:r>
            <a:r>
              <a:rPr lang="cs-CZ" sz="2000" b="1" dirty="0" err="1"/>
              <a:t>was</a:t>
            </a:r>
            <a:r>
              <a:rPr lang="cs-CZ" sz="2000" b="1" dirty="0"/>
              <a:t> </a:t>
            </a:r>
            <a:r>
              <a:rPr lang="cs-CZ" sz="2000" b="1" dirty="0" err="1"/>
              <a:t>prepared</a:t>
            </a:r>
            <a:r>
              <a:rPr lang="cs-CZ" sz="2000" b="1" dirty="0"/>
              <a:t> by GLOBE Program </a:t>
            </a:r>
            <a:r>
              <a:rPr lang="cs-CZ" sz="2000" b="1" dirty="0" err="1"/>
              <a:t>Europe</a:t>
            </a:r>
            <a:r>
              <a:rPr lang="cs-CZ" sz="2000" b="1" dirty="0"/>
              <a:t> and </a:t>
            </a:r>
            <a:r>
              <a:rPr lang="cs-CZ" sz="2000" b="1" dirty="0" err="1"/>
              <a:t>Eurasia</a:t>
            </a:r>
            <a:r>
              <a:rPr lang="cs-CZ" sz="2000" b="1" dirty="0"/>
              <a:t> Region Coordination Office, </a:t>
            </a:r>
            <a:r>
              <a:rPr lang="cs-CZ" sz="2000" b="1" dirty="0" err="1"/>
              <a:t>inspired</a:t>
            </a:r>
            <a:r>
              <a:rPr lang="cs-CZ" sz="2000" b="1" dirty="0"/>
              <a:t> by a </a:t>
            </a:r>
            <a:r>
              <a:rPr lang="cs-CZ" sz="2000" b="1" dirty="0" err="1"/>
              <a:t>real</a:t>
            </a:r>
            <a:r>
              <a:rPr lang="cs-CZ" sz="2000" b="1" dirty="0"/>
              <a:t> </a:t>
            </a:r>
            <a:r>
              <a:rPr lang="cs-CZ" sz="2000" b="1" dirty="0" err="1"/>
              <a:t>classroom</a:t>
            </a:r>
            <a:r>
              <a:rPr lang="cs-CZ" sz="2000" b="1" dirty="0"/>
              <a:t> </a:t>
            </a:r>
            <a:r>
              <a:rPr lang="cs-CZ" sz="2000" b="1" dirty="0" err="1"/>
              <a:t>activity</a:t>
            </a:r>
            <a:r>
              <a:rPr lang="cs-CZ" sz="2000" b="1" dirty="0"/>
              <a:t> </a:t>
            </a:r>
            <a:r>
              <a:rPr lang="cs-CZ" sz="2000" b="1" dirty="0" err="1"/>
              <a:t>coming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a GLOBE </a:t>
            </a:r>
            <a:r>
              <a:rPr lang="cs-CZ" sz="2000" b="1" dirty="0" err="1"/>
              <a:t>school</a:t>
            </a:r>
            <a:r>
              <a:rPr lang="cs-CZ" sz="2000" b="1" dirty="0"/>
              <a:t>.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 err="1"/>
              <a:t>Thanks</a:t>
            </a:r>
            <a:r>
              <a:rPr lang="cs-CZ" sz="2000" b="1" dirty="0"/>
              <a:t> to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teachers</a:t>
            </a:r>
            <a:r>
              <a:rPr lang="cs-CZ" sz="2000" b="1" dirty="0"/>
              <a:t>  and </a:t>
            </a:r>
            <a:r>
              <a:rPr lang="cs-CZ" sz="2000" b="1" dirty="0" err="1"/>
              <a:t>students</a:t>
            </a:r>
            <a:r>
              <a:rPr lang="cs-CZ" sz="2000" b="1" dirty="0"/>
              <a:t> of </a:t>
            </a:r>
            <a:r>
              <a:rPr lang="en-US" sz="2000" b="1" dirty="0"/>
              <a:t>Primary school Joseph </a:t>
            </a:r>
            <a:r>
              <a:rPr lang="en-US" sz="2000" b="1" dirty="0" err="1"/>
              <a:t>Pupacic</a:t>
            </a:r>
            <a:r>
              <a:rPr lang="en-US" sz="2000" b="1" dirty="0"/>
              <a:t> </a:t>
            </a:r>
            <a:r>
              <a:rPr lang="en-US" sz="2000" b="1" dirty="0" err="1"/>
              <a:t>Omis</a:t>
            </a:r>
            <a:r>
              <a:rPr lang="en-US" sz="2000" b="1" dirty="0"/>
              <a:t>, Croatia</a:t>
            </a:r>
            <a:r>
              <a:rPr lang="hr-HR" sz="2000" b="1" dirty="0"/>
              <a:t> for the inspiring idea, photos and materials.</a:t>
            </a:r>
            <a:endParaRPr lang="en-US" sz="2000" b="1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A0BEEDEE-884B-4C20-B890-1816F177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09" y="5122070"/>
            <a:ext cx="10365509" cy="1366279"/>
          </a:xfr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8D3ED55B-0B0E-4093-B643-F5B9C7C1D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6" y="533634"/>
            <a:ext cx="3106788" cy="238587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582026C-800E-4481-AE55-66824DA2575E}"/>
              </a:ext>
            </a:extLst>
          </p:cNvPr>
          <p:cNvSpPr txBox="1">
            <a:spLocks/>
          </p:cNvSpPr>
          <p:nvPr/>
        </p:nvSpPr>
        <p:spPr>
          <a:xfrm>
            <a:off x="-1" y="6562437"/>
            <a:ext cx="12192000" cy="295563"/>
          </a:xfrm>
          <a:prstGeom prst="rect">
            <a:avLst/>
          </a:prstGeom>
          <a:solidFill>
            <a:srgbClr val="AAD373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1C907AA-3084-436B-BEBF-D89106D9A2F3}"/>
              </a:ext>
            </a:extLst>
          </p:cNvPr>
          <p:cNvSpPr txBox="1">
            <a:spLocks/>
          </p:cNvSpPr>
          <p:nvPr/>
        </p:nvSpPr>
        <p:spPr bwMode="auto">
          <a:xfrm>
            <a:off x="0" y="6561528"/>
            <a:ext cx="12192000" cy="296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4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3A12E-677F-4637-B0DE-F6FEB0B46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367148"/>
            <a:ext cx="11800993" cy="10721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b="1" dirty="0" err="1"/>
              <a:t>Water</a:t>
            </a:r>
            <a:r>
              <a:rPr lang="cs-CZ" sz="4400" b="1" dirty="0"/>
              <a:t> </a:t>
            </a:r>
            <a:r>
              <a:rPr lang="cs-CZ" sz="4400" b="1" dirty="0" err="1"/>
              <a:t>Temperature</a:t>
            </a:r>
            <a:r>
              <a:rPr lang="cs-CZ" sz="4400" b="1" dirty="0"/>
              <a:t> Trend</a:t>
            </a:r>
            <a:endParaRPr lang="en-US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AF54DF-FA1D-4A96-8DAA-B4D2F104C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134" y="1747404"/>
            <a:ext cx="9360505" cy="4069195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rgbClr val="002060"/>
                </a:solidFill>
              </a:rPr>
              <a:t>Topic: </a:t>
            </a:r>
            <a:r>
              <a:rPr lang="en-US" sz="2600" dirty="0"/>
              <a:t>Comparison of water temperature at three locations near each other - in the river, at the mouth of the river and in the bay.</a:t>
            </a:r>
          </a:p>
          <a:p>
            <a:pPr algn="l">
              <a:lnSpc>
                <a:spcPct val="100000"/>
              </a:lnSpc>
            </a:pP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cs-CZ" sz="2600" b="1" dirty="0">
                <a:solidFill>
                  <a:srgbClr val="002060"/>
                </a:solidFill>
              </a:rPr>
              <a:t>Age of </a:t>
            </a:r>
            <a:r>
              <a:rPr lang="cs-CZ" sz="2600" b="1" dirty="0" err="1">
                <a:solidFill>
                  <a:srgbClr val="002060"/>
                </a:solidFill>
              </a:rPr>
              <a:t>students</a:t>
            </a:r>
            <a:r>
              <a:rPr lang="cs-CZ" sz="2600" b="1" dirty="0">
                <a:solidFill>
                  <a:srgbClr val="002060"/>
                </a:solidFill>
              </a:rPr>
              <a:t>: </a:t>
            </a:r>
            <a:r>
              <a:rPr lang="cs-CZ" sz="2600" dirty="0"/>
              <a:t>10 - 15</a:t>
            </a:r>
          </a:p>
          <a:p>
            <a:pPr algn="l">
              <a:lnSpc>
                <a:spcPct val="100000"/>
              </a:lnSpc>
            </a:pP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en-US" sz="2600" b="1" dirty="0">
                <a:solidFill>
                  <a:srgbClr val="002060"/>
                </a:solidFill>
              </a:rPr>
              <a:t>Skills developed: </a:t>
            </a:r>
            <a:r>
              <a:rPr lang="cs-CZ" sz="2600" dirty="0" err="1"/>
              <a:t>reading</a:t>
            </a:r>
            <a:r>
              <a:rPr lang="cs-CZ" sz="2600" dirty="0"/>
              <a:t> and </a:t>
            </a:r>
            <a:r>
              <a:rPr lang="cs-CZ" sz="2600" dirty="0" err="1"/>
              <a:t>comparing</a:t>
            </a:r>
            <a:r>
              <a:rPr lang="cs-CZ" sz="2600" dirty="0"/>
              <a:t> </a:t>
            </a:r>
            <a:r>
              <a:rPr lang="cs-CZ" sz="2600" dirty="0" err="1"/>
              <a:t>graphs</a:t>
            </a:r>
            <a:r>
              <a:rPr lang="cs-CZ" sz="2600" dirty="0"/>
              <a:t>;</a:t>
            </a:r>
            <a:r>
              <a:rPr lang="en-US" sz="2600" dirty="0"/>
              <a:t> comparing water temperatures measured at different study sites</a:t>
            </a:r>
            <a:r>
              <a:rPr lang="cs-CZ" sz="2600" dirty="0"/>
              <a:t>; </a:t>
            </a:r>
            <a:r>
              <a:rPr lang="en-US" sz="2600" dirty="0" err="1"/>
              <a:t>calculat</a:t>
            </a:r>
            <a:r>
              <a:rPr lang="cs-CZ" sz="2600" dirty="0"/>
              <a:t>ion of</a:t>
            </a:r>
            <a:r>
              <a:rPr lang="en-US" sz="2600" dirty="0"/>
              <a:t> the difference between the highest and lowest measured water temperature</a:t>
            </a:r>
            <a:r>
              <a:rPr lang="cs-CZ" sz="2600" dirty="0"/>
              <a:t>; </a:t>
            </a:r>
            <a:r>
              <a:rPr lang="en-US" sz="2600" dirty="0"/>
              <a:t>trend differences of </a:t>
            </a:r>
            <a:r>
              <a:rPr lang="cs-CZ" sz="2600" dirty="0" err="1"/>
              <a:t>water</a:t>
            </a:r>
            <a:r>
              <a:rPr lang="cs-CZ" sz="2600" dirty="0"/>
              <a:t> </a:t>
            </a:r>
            <a:r>
              <a:rPr lang="en-US" sz="2600" dirty="0"/>
              <a:t>temperature during the year</a:t>
            </a: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cs-CZ" sz="2600" b="1" dirty="0" err="1">
                <a:solidFill>
                  <a:srgbClr val="002060"/>
                </a:solidFill>
              </a:rPr>
              <a:t>Prerequisities</a:t>
            </a:r>
            <a:r>
              <a:rPr lang="cs-CZ" sz="2600" b="1" dirty="0">
                <a:solidFill>
                  <a:srgbClr val="002060"/>
                </a:solidFill>
              </a:rPr>
              <a:t>: </a:t>
            </a:r>
            <a:r>
              <a:rPr lang="cs-CZ" sz="2600" dirty="0"/>
              <a:t>basic </a:t>
            </a:r>
            <a:r>
              <a:rPr lang="cs-CZ" sz="2600" dirty="0" err="1"/>
              <a:t>knowledge</a:t>
            </a:r>
            <a:r>
              <a:rPr lang="cs-CZ" sz="2600" dirty="0"/>
              <a:t> of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water</a:t>
            </a:r>
            <a:r>
              <a:rPr lang="cs-CZ" sz="2600" dirty="0"/>
              <a:t> </a:t>
            </a:r>
            <a:r>
              <a:rPr lang="cs-CZ" sz="2600" dirty="0" err="1"/>
              <a:t>temperature</a:t>
            </a:r>
            <a:r>
              <a:rPr lang="cs-CZ" sz="2600" dirty="0"/>
              <a:t> </a:t>
            </a:r>
            <a:r>
              <a:rPr lang="cs-CZ" sz="2600" dirty="0" err="1"/>
              <a:t>measurements</a:t>
            </a:r>
            <a:endParaRPr lang="cs-CZ" sz="2600" dirty="0"/>
          </a:p>
          <a:p>
            <a:pPr algn="l">
              <a:lnSpc>
                <a:spcPct val="100000"/>
              </a:lnSpc>
            </a:pPr>
            <a:endParaRPr lang="cs-CZ" sz="2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sz="2600" b="1" dirty="0">
                <a:solidFill>
                  <a:srgbClr val="002060"/>
                </a:solidFill>
              </a:rPr>
              <a:t>Big idea: </a:t>
            </a:r>
            <a:r>
              <a:rPr lang="en-US" sz="2600" dirty="0"/>
              <a:t>Water temperature is influenced by a number of factors - atmospheric conditions, the topography of the land (altitude, vegetation...) and the structure of the river channel</a:t>
            </a:r>
            <a:r>
              <a:rPr lang="cs-CZ" sz="2600" dirty="0"/>
              <a:t>. </a:t>
            </a:r>
            <a:r>
              <a:rPr lang="en-US" sz="2600" dirty="0"/>
              <a:t>Temperature varies along the river and affects its ecosystem.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73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2E56B-826F-41B7-98A7-72C944B4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rgbClr val="002060"/>
                </a:solidFill>
              </a:rPr>
              <a:t>Content</a:t>
            </a:r>
            <a:r>
              <a:rPr lang="cs-CZ" b="1" dirty="0">
                <a:solidFill>
                  <a:srgbClr val="002060"/>
                </a:solidFill>
              </a:rPr>
              <a:t> of </a:t>
            </a:r>
            <a:r>
              <a:rPr lang="cs-CZ" b="1" dirty="0" err="1">
                <a:solidFill>
                  <a:srgbClr val="002060"/>
                </a:solidFill>
              </a:rPr>
              <a:t>the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activity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976DE7-208E-41D2-B4E1-E179B7D70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4: </a:t>
            </a:r>
            <a:r>
              <a:rPr lang="cs-CZ" sz="2400" dirty="0" err="1"/>
              <a:t>Introduction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5: </a:t>
            </a:r>
            <a:r>
              <a:rPr lang="cs-CZ" sz="2400" dirty="0" err="1"/>
              <a:t>Questions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students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7-10: </a:t>
            </a:r>
            <a:r>
              <a:rPr lang="cs-CZ" sz="2400" dirty="0"/>
              <a:t>Data to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400" b="1" dirty="0" err="1"/>
              <a:t>Slide</a:t>
            </a:r>
            <a:r>
              <a:rPr lang="cs-CZ" sz="2400" b="1" dirty="0"/>
              <a:t> 12: </a:t>
            </a:r>
            <a:r>
              <a:rPr lang="cs-CZ" sz="2400" dirty="0" err="1"/>
              <a:t>Answers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questions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students</a:t>
            </a:r>
            <a:endParaRPr lang="cs-CZ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6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03C22-059D-447A-BFEA-9844E69C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" y="601230"/>
            <a:ext cx="12112625" cy="62634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err="1"/>
              <a:t>Introduction</a:t>
            </a:r>
            <a:endParaRPr lang="en-US" sz="31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AAC7A5-27CF-44C0-8AD5-D0ECEA9A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20" y="1569855"/>
            <a:ext cx="10250777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The data were collected by students of  Primary school Joseph </a:t>
            </a:r>
            <a:r>
              <a:rPr lang="en-US" sz="2000" dirty="0" err="1"/>
              <a:t>Pupacic</a:t>
            </a:r>
            <a:r>
              <a:rPr lang="en-US" sz="2000" dirty="0"/>
              <a:t> Omis, Croatia</a:t>
            </a:r>
            <a:r>
              <a:rPr lang="cs-CZ" sz="2000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They measured water temperature </a:t>
            </a:r>
            <a:r>
              <a:rPr lang="cs-CZ" sz="2000" dirty="0" err="1"/>
              <a:t>during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whole</a:t>
            </a: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</a:t>
            </a:r>
            <a:r>
              <a:rPr lang="en-US" sz="2000" dirty="0"/>
              <a:t>at 3 </a:t>
            </a:r>
            <a:r>
              <a:rPr lang="cs-CZ" sz="2000" dirty="0"/>
              <a:t>study </a:t>
            </a:r>
            <a:r>
              <a:rPr lang="en-US" sz="2000" dirty="0"/>
              <a:t>sites</a:t>
            </a:r>
            <a:r>
              <a:rPr lang="cs-CZ" sz="2000" dirty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800" dirty="0"/>
              <a:t>at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en-US" sz="1800" dirty="0"/>
              <a:t>river </a:t>
            </a:r>
            <a:r>
              <a:rPr lang="en-US" sz="1800" dirty="0" err="1"/>
              <a:t>Cetina</a:t>
            </a:r>
            <a:r>
              <a:rPr lang="cs-CZ" sz="1800" dirty="0"/>
              <a:t> (study </a:t>
            </a:r>
            <a:r>
              <a:rPr lang="cs-CZ" sz="1800" dirty="0" err="1"/>
              <a:t>site</a:t>
            </a:r>
            <a:r>
              <a:rPr lang="cs-CZ" sz="1800" dirty="0"/>
              <a:t> </a:t>
            </a:r>
            <a:r>
              <a:rPr lang="cs-CZ" sz="1800" dirty="0" err="1"/>
              <a:t>Cetina</a:t>
            </a:r>
            <a:r>
              <a:rPr lang="cs-CZ" sz="1800" dirty="0"/>
              <a:t> – </a:t>
            </a:r>
            <a:r>
              <a:rPr lang="cs-CZ" sz="1800" dirty="0" err="1"/>
              <a:t>Planovo</a:t>
            </a:r>
            <a:r>
              <a:rPr lang="cs-CZ" sz="18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800" dirty="0"/>
              <a:t>at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of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river</a:t>
            </a:r>
            <a:r>
              <a:rPr lang="cs-CZ" sz="1800" dirty="0"/>
              <a:t> </a:t>
            </a:r>
            <a:r>
              <a:rPr lang="cs-CZ" sz="1800" dirty="0" err="1"/>
              <a:t>Cetina</a:t>
            </a:r>
            <a:r>
              <a:rPr lang="cs-CZ" sz="1800" dirty="0"/>
              <a:t> to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sea</a:t>
            </a:r>
            <a:r>
              <a:rPr lang="cs-CZ" sz="1800" dirty="0"/>
              <a:t> (study </a:t>
            </a:r>
            <a:r>
              <a:rPr lang="cs-CZ" sz="1800" dirty="0" err="1"/>
              <a:t>site</a:t>
            </a:r>
            <a:r>
              <a:rPr lang="cs-CZ" sz="1800" dirty="0"/>
              <a:t> </a:t>
            </a:r>
            <a:r>
              <a:rPr lang="cs-CZ" sz="1800" dirty="0" err="1"/>
              <a:t>Cetina</a:t>
            </a:r>
            <a:r>
              <a:rPr lang="cs-CZ" sz="1800" dirty="0"/>
              <a:t> – </a:t>
            </a:r>
            <a:r>
              <a:rPr lang="cs-CZ" sz="1800" dirty="0" err="1"/>
              <a:t>usce</a:t>
            </a:r>
            <a:r>
              <a:rPr lang="cs-CZ" sz="1800" dirty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1800" dirty="0"/>
              <a:t>in a </a:t>
            </a:r>
            <a:r>
              <a:rPr lang="cs-CZ" sz="1800" dirty="0" err="1"/>
              <a:t>sea</a:t>
            </a:r>
            <a:r>
              <a:rPr lang="cs-CZ" sz="1800" dirty="0"/>
              <a:t> </a:t>
            </a:r>
            <a:r>
              <a:rPr lang="cs-CZ" sz="1800" dirty="0" err="1"/>
              <a:t>bay</a:t>
            </a:r>
            <a:r>
              <a:rPr lang="cs-CZ" sz="1800" dirty="0"/>
              <a:t> (study </a:t>
            </a:r>
            <a:r>
              <a:rPr lang="cs-CZ" sz="1800" dirty="0" err="1"/>
              <a:t>site</a:t>
            </a:r>
            <a:r>
              <a:rPr lang="cs-CZ" sz="1800" dirty="0"/>
              <a:t> More – </a:t>
            </a:r>
            <a:r>
              <a:rPr lang="cs-CZ" sz="1800" dirty="0" err="1"/>
              <a:t>Velika</a:t>
            </a:r>
            <a:r>
              <a:rPr lang="cs-CZ" sz="1800" dirty="0"/>
              <a:t> </a:t>
            </a:r>
            <a:r>
              <a:rPr lang="cs-CZ" sz="1800" dirty="0" err="1"/>
              <a:t>Plaža</a:t>
            </a:r>
            <a:r>
              <a:rPr lang="cs-CZ" sz="1800" dirty="0"/>
              <a:t>)</a:t>
            </a:r>
            <a:endParaRPr lang="en-US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A37CE5-1A0A-4DA7-A7A7-34B7A955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501" y="3703417"/>
            <a:ext cx="5676371" cy="31694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C735964E-CD12-4247-8729-74505257E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9030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4000" b="1" dirty="0" err="1"/>
              <a:t>Looking</a:t>
            </a:r>
            <a:r>
              <a:rPr lang="cs-CZ" altLang="cs-CZ" sz="4000" b="1" dirty="0"/>
              <a:t> at </a:t>
            </a:r>
            <a:r>
              <a:rPr lang="cs-CZ" altLang="cs-CZ" sz="4000" b="1" dirty="0" err="1"/>
              <a:t>the</a:t>
            </a:r>
            <a:r>
              <a:rPr lang="cs-CZ" altLang="cs-CZ" sz="4000" b="1" dirty="0"/>
              <a:t> study </a:t>
            </a:r>
            <a:r>
              <a:rPr lang="cs-CZ" altLang="cs-CZ" sz="4000" b="1" dirty="0" err="1"/>
              <a:t>sites</a:t>
            </a:r>
            <a:r>
              <a:rPr lang="cs-CZ" altLang="cs-CZ" sz="4000" b="1" dirty="0"/>
              <a:t>, make </a:t>
            </a:r>
            <a:r>
              <a:rPr lang="cs-CZ" altLang="cs-CZ" sz="4000" b="1" dirty="0" err="1"/>
              <a:t>your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guesses</a:t>
            </a:r>
            <a:br>
              <a:rPr lang="cs-CZ" altLang="cs-CZ" sz="4000" b="1" dirty="0"/>
            </a:br>
            <a:endParaRPr lang="en-US" altLang="cs-CZ" sz="4000" b="1" dirty="0"/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78138411-FE34-4A95-91FD-650F6C3514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05247"/>
            <a:ext cx="10515600" cy="167791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cs-CZ" sz="2000" dirty="0"/>
              <a:t>At which </a:t>
            </a:r>
            <a:r>
              <a:rPr lang="en-US" altLang="cs-CZ" sz="2000" dirty="0" err="1"/>
              <a:t>st</a:t>
            </a:r>
            <a:r>
              <a:rPr lang="cs-CZ" altLang="cs-CZ" sz="2000" dirty="0" err="1"/>
              <a:t>udy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site</a:t>
            </a:r>
            <a:r>
              <a:rPr lang="en-US" altLang="cs-CZ" sz="2000" dirty="0"/>
              <a:t> was the coldest water measured during the year?</a:t>
            </a:r>
            <a:endParaRPr lang="cs-CZ" altLang="cs-CZ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2000" dirty="0"/>
              <a:t>I</a:t>
            </a:r>
            <a:r>
              <a:rPr lang="en-US" altLang="cs-CZ" sz="2000" dirty="0"/>
              <a:t>n what month was that?</a:t>
            </a:r>
            <a:endParaRPr lang="cs-CZ" altLang="cs-CZ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cs-CZ" sz="2000" dirty="0"/>
              <a:t>At which </a:t>
            </a:r>
            <a:r>
              <a:rPr lang="en-US" altLang="cs-CZ" sz="2000" dirty="0" err="1"/>
              <a:t>st</a:t>
            </a:r>
            <a:r>
              <a:rPr lang="cs-CZ" altLang="cs-CZ" sz="2000" dirty="0" err="1"/>
              <a:t>udy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site</a:t>
            </a:r>
            <a:r>
              <a:rPr lang="en-US" altLang="cs-CZ" sz="2000" dirty="0"/>
              <a:t> was the </a:t>
            </a:r>
            <a:r>
              <a:rPr lang="cs-CZ" altLang="cs-CZ" sz="2000" dirty="0" err="1"/>
              <a:t>warmest</a:t>
            </a:r>
            <a:r>
              <a:rPr lang="en-US" altLang="cs-CZ" sz="2000" dirty="0"/>
              <a:t> water measured during the year?</a:t>
            </a:r>
            <a:endParaRPr lang="cs-CZ" altLang="cs-CZ" sz="20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cs-CZ" altLang="cs-CZ" sz="2000" dirty="0"/>
              <a:t>I</a:t>
            </a:r>
            <a:r>
              <a:rPr lang="en-US" altLang="cs-CZ" sz="2000" dirty="0"/>
              <a:t>n what month was that?</a:t>
            </a: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en-US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5B06A67-79BF-4589-873B-A81E7EAE8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13927" r="12745" b="4139"/>
          <a:stretch/>
        </p:blipFill>
        <p:spPr bwMode="auto">
          <a:xfrm>
            <a:off x="4703132" y="2883159"/>
            <a:ext cx="7488868" cy="397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F8C4D9D-9968-4ED0-9326-6C4DEB83CE0B}"/>
              </a:ext>
            </a:extLst>
          </p:cNvPr>
          <p:cNvSpPr/>
          <p:nvPr/>
        </p:nvSpPr>
        <p:spPr>
          <a:xfrm>
            <a:off x="9796783" y="4561071"/>
            <a:ext cx="205200" cy="205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A10DB7A8-2F9F-45EC-A78C-6F521CBD4AB2}"/>
              </a:ext>
            </a:extLst>
          </p:cNvPr>
          <p:cNvSpPr/>
          <p:nvPr/>
        </p:nvSpPr>
        <p:spPr>
          <a:xfrm>
            <a:off x="9456861" y="5625283"/>
            <a:ext cx="205200" cy="205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1C4EE85-2954-4D6A-A2AC-D7B8F613B9A0}"/>
              </a:ext>
            </a:extLst>
          </p:cNvPr>
          <p:cNvSpPr/>
          <p:nvPr/>
        </p:nvSpPr>
        <p:spPr>
          <a:xfrm>
            <a:off x="8482736" y="6011708"/>
            <a:ext cx="205200" cy="205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BE2FD4F-651A-43B9-A0F2-31F86FE0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83159"/>
            <a:ext cx="3628292" cy="356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+mj-lt"/>
              <a:buAutoNum type="arabicPeriod" startAt="5"/>
            </a:pPr>
            <a:r>
              <a:rPr lang="cs-CZ" altLang="cs-CZ" sz="2000" dirty="0" err="1"/>
              <a:t>What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difference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between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highest</a:t>
            </a:r>
            <a:r>
              <a:rPr lang="cs-CZ" altLang="cs-CZ" sz="2000" dirty="0"/>
              <a:t> and </a:t>
            </a:r>
            <a:r>
              <a:rPr lang="cs-CZ" altLang="cs-CZ" sz="2000" dirty="0" err="1"/>
              <a:t>lowest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temperature</a:t>
            </a:r>
            <a:r>
              <a:rPr lang="cs-CZ" altLang="cs-CZ" sz="2000" dirty="0"/>
              <a:t> at </a:t>
            </a:r>
            <a:r>
              <a:rPr lang="cs-CZ" altLang="cs-CZ" sz="2000" dirty="0" err="1"/>
              <a:t>each</a:t>
            </a:r>
            <a:r>
              <a:rPr lang="cs-CZ" altLang="cs-CZ" sz="2000" dirty="0"/>
              <a:t> of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site</a:t>
            </a:r>
            <a:r>
              <a:rPr lang="cs-CZ" altLang="cs-CZ" sz="2000" dirty="0"/>
              <a:t>? </a:t>
            </a:r>
            <a:r>
              <a:rPr lang="cs-CZ" altLang="cs-CZ" sz="2000" dirty="0" err="1"/>
              <a:t>Is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same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or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different</a:t>
            </a:r>
            <a:r>
              <a:rPr lang="cs-CZ" altLang="cs-CZ" sz="2000" dirty="0"/>
              <a:t>?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n-US" altLang="cs-CZ" sz="2000" dirty="0"/>
              <a:t>Does the </a:t>
            </a:r>
            <a:r>
              <a:rPr lang="cs-CZ" altLang="cs-CZ" sz="2000" dirty="0" err="1"/>
              <a:t>fluctuation</a:t>
            </a:r>
            <a:r>
              <a:rPr lang="en-US" altLang="cs-CZ" sz="2000" dirty="0"/>
              <a:t> of water temperature differ in any way at individual sites</a:t>
            </a:r>
            <a:r>
              <a:rPr lang="en-US" altLang="cs-CZ" sz="2400" dirty="0"/>
              <a:t>?</a:t>
            </a:r>
            <a:endParaRPr lang="cs-CZ" altLang="cs-CZ" sz="2400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en-US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8F3D631A-E246-4F4B-94B2-6A9A826CBC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0399" y="2036041"/>
            <a:ext cx="8811202" cy="1325563"/>
          </a:xfrm>
        </p:spPr>
        <p:txBody>
          <a:bodyPr/>
          <a:lstStyle/>
          <a:p>
            <a:pPr eaLnBrk="1" hangingPunct="1"/>
            <a:r>
              <a:rPr lang="cs-CZ" altLang="cs-CZ" b="1" dirty="0" err="1"/>
              <a:t>Check</a:t>
            </a:r>
            <a:r>
              <a:rPr lang="cs-CZ" altLang="cs-CZ" b="1" dirty="0"/>
              <a:t> </a:t>
            </a:r>
            <a:r>
              <a:rPr lang="cs-CZ" altLang="cs-CZ" b="1" dirty="0" err="1"/>
              <a:t>your</a:t>
            </a:r>
            <a:r>
              <a:rPr lang="cs-CZ" altLang="cs-CZ" b="1" dirty="0"/>
              <a:t> </a:t>
            </a:r>
            <a:r>
              <a:rPr lang="cs-CZ" altLang="cs-CZ" b="1" dirty="0" err="1"/>
              <a:t>guesses</a:t>
            </a:r>
            <a:r>
              <a:rPr lang="cs-CZ" altLang="cs-CZ" dirty="0"/>
              <a:t> </a:t>
            </a:r>
            <a:r>
              <a:rPr lang="cs-CZ" altLang="cs-CZ" b="1" dirty="0" err="1"/>
              <a:t>looking</a:t>
            </a:r>
            <a:r>
              <a:rPr lang="cs-CZ" altLang="cs-CZ" b="1" dirty="0"/>
              <a:t> at </a:t>
            </a:r>
            <a:r>
              <a:rPr lang="cs-CZ" altLang="cs-CZ" b="1" dirty="0" err="1"/>
              <a:t>the</a:t>
            </a:r>
            <a:r>
              <a:rPr lang="cs-CZ" altLang="cs-CZ" b="1" dirty="0"/>
              <a:t> data</a:t>
            </a:r>
            <a:endParaRPr lang="en-US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0561CF8-49A5-4880-B9D3-229FD2A71F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6148" name="Obrázek 3">
            <a:extLst>
              <a:ext uri="{FF2B5EF4-FFF2-40B4-BE49-F238E27FC236}">
                <a16:creationId xmlns:a16="http://schemas.microsoft.com/office/drawing/2014/main" id="{2BE277F1-B602-4707-A9E7-4E315D46D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r="14698" b="4107"/>
          <a:stretch/>
        </p:blipFill>
        <p:spPr bwMode="auto">
          <a:xfrm>
            <a:off x="-21158" y="147886"/>
            <a:ext cx="12213158" cy="656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46AB02A0-B0A2-4B10-84E2-0CD20A9A1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0118302E-9F55-47A9-9AE7-26C52310D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172" name="Obrázek 3">
            <a:extLst>
              <a:ext uri="{FF2B5EF4-FFF2-40B4-BE49-F238E27FC236}">
                <a16:creationId xmlns:a16="http://schemas.microsoft.com/office/drawing/2014/main" id="{E5881081-C06A-4AD9-B5BC-C3A5A2EBB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6" r="13704" b="4376"/>
          <a:stretch/>
        </p:blipFill>
        <p:spPr bwMode="auto">
          <a:xfrm>
            <a:off x="0" y="196662"/>
            <a:ext cx="12192000" cy="646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E92164B8-3F1D-4F17-80E1-CA04586674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8196" name="Obrázek 3">
            <a:extLst>
              <a:ext uri="{FF2B5EF4-FFF2-40B4-BE49-F238E27FC236}">
                <a16:creationId xmlns:a16="http://schemas.microsoft.com/office/drawing/2014/main" id="{3FE1616F-7A05-427B-98AA-56B823D69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3" r="11061" b="4377"/>
          <a:stretch/>
        </p:blipFill>
        <p:spPr bwMode="auto">
          <a:xfrm>
            <a:off x="0" y="355037"/>
            <a:ext cx="12192000" cy="61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FB69FC61C1384CB714A45637EDA1C8" ma:contentTypeVersion="11" ma:contentTypeDescription="Vytvoří nový dokument" ma:contentTypeScope="" ma:versionID="1a3b755e08c3d7a96fa05346715a013f">
  <xsd:schema xmlns:xsd="http://www.w3.org/2001/XMLSchema" xmlns:xs="http://www.w3.org/2001/XMLSchema" xmlns:p="http://schemas.microsoft.com/office/2006/metadata/properties" xmlns:ns3="1913a82f-05d7-4b20-8f9a-e4ce00824b11" targetNamespace="http://schemas.microsoft.com/office/2006/metadata/properties" ma:root="true" ma:fieldsID="b160a137fac06c9548d59d9bcff2b139" ns3:_="">
    <xsd:import namespace="1913a82f-05d7-4b20-8f9a-e4ce00824b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3a82f-05d7-4b20-8f9a-e4ce00824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4082CF-FAFA-4D14-AE16-6E13E1D15FA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913a82f-05d7-4b20-8f9a-e4ce00824b1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54E45F-71D4-4587-B90E-FC5D5BEF1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3a82f-05d7-4b20-8f9a-e4ce00824b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EC413-98D1-4A63-9AD9-A6D018DD0A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650</Words>
  <Application>Microsoft Office PowerPoint</Application>
  <PresentationFormat>Širokoúhlá obrazovka</PresentationFormat>
  <Paragraphs>47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Data Literacy Learning Activity – Hydrosphere</vt:lpstr>
      <vt:lpstr>Water Temperature Trend</vt:lpstr>
      <vt:lpstr>Content of the activity</vt:lpstr>
      <vt:lpstr>Introduction</vt:lpstr>
      <vt:lpstr>Looking at the study sites, make your guesses </vt:lpstr>
      <vt:lpstr>Check your guesses looking at the data</vt:lpstr>
      <vt:lpstr>Prezentace aplikace PowerPoint</vt:lpstr>
      <vt:lpstr>Prezentace aplikace PowerPoint</vt:lpstr>
      <vt:lpstr>Prezentace aplikace PowerPoint</vt:lpstr>
      <vt:lpstr>Prezentace aplikace PowerPoint</vt:lpstr>
      <vt:lpstr>For answers to the questions go to the next slide  </vt:lpstr>
      <vt:lpstr>Correct answers </vt:lpstr>
      <vt:lpstr>The data literacy learning activity was prepared by GLOBE Program Europe and Eurasia Region Coordination Office, inspired by a real classroom activity coming from a GLOBE school.  Thanks to the teachers  and students of Primary school Joseph Pupacic Omis, Croatia for the inspiring idea, photos and materials.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 Votápková</dc:creator>
  <cp:lastModifiedBy>Lenka Kleger</cp:lastModifiedBy>
  <cp:revision>27</cp:revision>
  <dcterms:created xsi:type="dcterms:W3CDTF">2023-03-17T10:28:51Z</dcterms:created>
  <dcterms:modified xsi:type="dcterms:W3CDTF">2023-07-06T07:55:55Z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0x0101001BFB69FC61C1384CB714A45637EDA1C8</vt:lpwstr>
  </property>
</Properties>
</file>