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1" r:id="rId5"/>
    <p:sldId id="262" r:id="rId6"/>
    <p:sldId id="263" r:id="rId7"/>
    <p:sldId id="259" r:id="rId8"/>
    <p:sldId id="265" r:id="rId9"/>
    <p:sldId id="269" r:id="rId10"/>
    <p:sldId id="270" r:id="rId11"/>
    <p:sldId id="264" r:id="rId12"/>
    <p:sldId id="256" r:id="rId13"/>
    <p:sldId id="271" r:id="rId14"/>
    <p:sldId id="267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>
        <p:scale>
          <a:sx n="79" d="100"/>
          <a:sy n="79" d="100"/>
        </p:scale>
        <p:origin x="72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6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7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3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9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8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2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0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8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ACF5-42EF-4E24-8E00-14F1625E2157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0B5A-649C-4C47-9717-AA8E94A27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0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11kASPfYx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68" y="892249"/>
            <a:ext cx="104177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/>
              <a:t>Can</a:t>
            </a:r>
            <a:r>
              <a:rPr lang="nb-NO" dirty="0"/>
              <a:t> Norway </a:t>
            </a:r>
            <a:r>
              <a:rPr lang="nb-NO" dirty="0" err="1"/>
              <a:t>remain</a:t>
            </a:r>
            <a:r>
              <a:rPr lang="nb-NO" dirty="0"/>
              <a:t> an </a:t>
            </a:r>
            <a:r>
              <a:rPr lang="nb-NO" dirty="0" err="1"/>
              <a:t>oil</a:t>
            </a:r>
            <a:r>
              <a:rPr lang="nb-NO" dirty="0"/>
              <a:t> and gas </a:t>
            </a:r>
            <a:r>
              <a:rPr lang="nb-NO" dirty="0" err="1"/>
              <a:t>producing</a:t>
            </a:r>
            <a:r>
              <a:rPr lang="nb-NO" dirty="0"/>
              <a:t> country,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to </a:t>
            </a:r>
            <a:r>
              <a:rPr lang="nb-NO" dirty="0" err="1"/>
              <a:t>reach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2⁰ (or 1.5</a:t>
            </a:r>
            <a:r>
              <a:rPr lang="nb-NO" dirty="0"/>
              <a:t>⁰)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target?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768" y="3450647"/>
            <a:ext cx="4652741" cy="2720039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sz="3600" dirty="0" err="1"/>
              <a:t>Let’s</a:t>
            </a:r>
            <a:r>
              <a:rPr lang="nb-NO" sz="3600" dirty="0"/>
              <a:t> </a:t>
            </a:r>
            <a:r>
              <a:rPr lang="nb-NO" sz="3600" dirty="0" err="1"/>
              <a:t>solve</a:t>
            </a:r>
            <a:r>
              <a:rPr lang="nb-NO" sz="3600" dirty="0"/>
              <a:t> </a:t>
            </a:r>
            <a:r>
              <a:rPr lang="nb-NO" sz="3600" dirty="0" err="1"/>
              <a:t>some</a:t>
            </a:r>
            <a:r>
              <a:rPr lang="nb-NO" sz="3600" dirty="0"/>
              <a:t> </a:t>
            </a:r>
            <a:r>
              <a:rPr lang="nb-NO" sz="3600" dirty="0" err="1"/>
              <a:t>world</a:t>
            </a:r>
            <a:r>
              <a:rPr lang="nb-NO" sz="3600" dirty="0"/>
              <a:t> problems…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Bjørn H. Samset, CICERO</a:t>
            </a:r>
            <a:endParaRPr lang="en-GB" dirty="0"/>
          </a:p>
        </p:txBody>
      </p:sp>
      <p:pic>
        <p:nvPicPr>
          <p:cNvPr id="3074" name="Picture 2" descr="http://www.offshoreenergytoday.com/wp-content/uploads/2012/12/Linjebygg-Offshore-Wins-Draugen-Platform-Contract-Nor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39" y="2214721"/>
            <a:ext cx="6094973" cy="42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2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8886" cy="132556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Hence</a:t>
            </a:r>
            <a:r>
              <a:rPr lang="nb-NO" dirty="0"/>
              <a:t>, </a:t>
            </a:r>
            <a:r>
              <a:rPr lang="nb-NO" dirty="0" err="1"/>
              <a:t>some</a:t>
            </a:r>
            <a:r>
              <a:rPr lang="nb-NO" dirty="0"/>
              <a:t> producers </a:t>
            </a:r>
            <a:r>
              <a:rPr lang="nb-NO" dirty="0" err="1"/>
              <a:t>can</a:t>
            </a:r>
            <a:r>
              <a:rPr lang="nb-NO" dirty="0"/>
              <a:t> still </a:t>
            </a:r>
            <a:r>
              <a:rPr lang="nb-NO" dirty="0" err="1"/>
              <a:t>deliver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goods</a:t>
            </a:r>
            <a:r>
              <a:rPr lang="nb-NO" dirty="0"/>
              <a:t> – </a:t>
            </a:r>
            <a:r>
              <a:rPr lang="nb-NO" dirty="0" err="1"/>
              <a:t>but</a:t>
            </a:r>
            <a:r>
              <a:rPr lang="nb-NO" dirty="0"/>
              <a:t> not all. All </a:t>
            </a:r>
            <a:r>
              <a:rPr lang="nb-NO" dirty="0" err="1"/>
              <a:t>countries</a:t>
            </a:r>
            <a:r>
              <a:rPr lang="nb-NO" dirty="0"/>
              <a:t> and </a:t>
            </a:r>
            <a:r>
              <a:rPr lang="nb-NO" dirty="0" err="1"/>
              <a:t>sectors</a:t>
            </a:r>
            <a:r>
              <a:rPr lang="nb-NO" dirty="0"/>
              <a:t> must </a:t>
            </a:r>
            <a:r>
              <a:rPr lang="nb-NO" dirty="0" err="1"/>
              <a:t>cut</a:t>
            </a:r>
            <a:r>
              <a:rPr lang="nb-NO" dirty="0"/>
              <a:t> </a:t>
            </a:r>
            <a:r>
              <a:rPr lang="nb-NO" dirty="0" err="1"/>
              <a:t>emissions</a:t>
            </a:r>
            <a:r>
              <a:rPr lang="nb-NO" dirty="0"/>
              <a:t> –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maybe</a:t>
            </a:r>
            <a:r>
              <a:rPr lang="nb-NO" dirty="0"/>
              <a:t>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others</a:t>
            </a:r>
            <a:r>
              <a:rPr lang="nb-NO" dirty="0"/>
              <a:t>?</a:t>
            </a:r>
            <a:endParaRPr lang="en-GB" dirty="0"/>
          </a:p>
        </p:txBody>
      </p:sp>
      <p:pic>
        <p:nvPicPr>
          <p:cNvPr id="3" name="B11kASPfYx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9408" y="1950386"/>
            <a:ext cx="8181659" cy="46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00" y="1654354"/>
            <a:ext cx="6518671" cy="4351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6377" y="631572"/>
            <a:ext cx="10515600" cy="68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The «</a:t>
            </a:r>
            <a:r>
              <a:rPr lang="nb-NO" dirty="0" err="1"/>
              <a:t>blame</a:t>
            </a:r>
            <a:r>
              <a:rPr lang="nb-NO" dirty="0"/>
              <a:t>» </a:t>
            </a:r>
            <a:r>
              <a:rPr lang="nb-NO" dirty="0" err="1"/>
              <a:t>picture</a:t>
            </a:r>
            <a:r>
              <a:rPr lang="nb-NO" dirty="0"/>
              <a:t> </a:t>
            </a:r>
            <a:r>
              <a:rPr lang="nb-NO" dirty="0" err="1"/>
              <a:t>isn’t</a:t>
            </a:r>
            <a:r>
              <a:rPr lang="nb-NO" dirty="0"/>
              <a:t> </a:t>
            </a:r>
            <a:r>
              <a:rPr lang="nb-NO" dirty="0" err="1"/>
              <a:t>clear</a:t>
            </a:r>
            <a:r>
              <a:rPr lang="nb-NO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8950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cdn0.vox-cdn.com/assets/4250823/ecofys-world-ghg-emissions-flow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09" y="870820"/>
            <a:ext cx="6183981" cy="59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577263" y="2987808"/>
            <a:ext cx="443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All </a:t>
            </a:r>
            <a:r>
              <a:rPr lang="nb-NO" sz="4000" dirty="0" err="1"/>
              <a:t>carbon</a:t>
            </a:r>
            <a:r>
              <a:rPr lang="nb-NO" sz="4000" dirty="0"/>
              <a:t> is </a:t>
            </a:r>
            <a:r>
              <a:rPr lang="nb-NO" sz="4000" dirty="0" err="1"/>
              <a:t>equal</a:t>
            </a:r>
            <a:endParaRPr lang="en-GB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0599" y="244011"/>
            <a:ext cx="10515600" cy="68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and </a:t>
            </a:r>
            <a:r>
              <a:rPr lang="nb-NO" dirty="0" err="1"/>
              <a:t>neither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emisson</a:t>
            </a:r>
            <a:r>
              <a:rPr lang="nb-NO" dirty="0"/>
              <a:t> mix,</a:t>
            </a:r>
          </a:p>
        </p:txBody>
      </p:sp>
    </p:spTree>
    <p:extLst>
      <p:ext uri="{BB962C8B-B14F-4D97-AF65-F5344CB8AC3E}">
        <p14:creationId xmlns:p14="http://schemas.microsoft.com/office/powerpoint/2010/main" val="114097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…</a:t>
            </a:r>
            <a:r>
              <a:rPr lang="nb-NO" sz="4000" dirty="0" err="1"/>
              <a:t>but</a:t>
            </a:r>
            <a:r>
              <a:rPr lang="nb-NO" sz="4000" dirty="0"/>
              <a:t>, overall, </a:t>
            </a:r>
            <a:r>
              <a:rPr lang="nb-NO" sz="4000" dirty="0" err="1"/>
              <a:t>we</a:t>
            </a:r>
            <a:r>
              <a:rPr lang="nb-NO" sz="4000" dirty="0"/>
              <a:t> </a:t>
            </a:r>
            <a:r>
              <a:rPr lang="nb-NO" sz="4000" dirty="0" err="1"/>
              <a:t>know</a:t>
            </a:r>
            <a:r>
              <a:rPr lang="nb-NO" sz="4000" dirty="0"/>
              <a:t> </a:t>
            </a:r>
            <a:r>
              <a:rPr lang="nb-NO" sz="4000" dirty="0" err="1"/>
              <a:t>what</a:t>
            </a:r>
            <a:r>
              <a:rPr lang="nb-NO" sz="4000" dirty="0"/>
              <a:t> </a:t>
            </a:r>
            <a:r>
              <a:rPr lang="nb-NO" sz="4000" dirty="0" err="1"/>
              <a:t>needs</a:t>
            </a:r>
            <a:r>
              <a:rPr lang="nb-NO" sz="4000" dirty="0"/>
              <a:t> to </a:t>
            </a:r>
            <a:r>
              <a:rPr lang="nb-NO" sz="4000" dirty="0" err="1"/>
              <a:t>happen</a:t>
            </a:r>
            <a:r>
              <a:rPr lang="nb-NO" sz="4000" dirty="0"/>
              <a:t>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35" y="1751905"/>
            <a:ext cx="7829929" cy="44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«The Green </a:t>
            </a:r>
            <a:r>
              <a:rPr lang="nb-NO" dirty="0" err="1"/>
              <a:t>Shift</a:t>
            </a:r>
            <a:r>
              <a:rPr lang="nb-NO" dirty="0"/>
              <a:t>», </a:t>
            </a:r>
            <a:r>
              <a:rPr lang="nb-NO" dirty="0" err="1"/>
              <a:t>aka</a:t>
            </a:r>
            <a:r>
              <a:rPr lang="nb-NO" dirty="0"/>
              <a:t> The </a:t>
            </a:r>
            <a:r>
              <a:rPr lang="nb-NO" dirty="0" err="1"/>
              <a:t>Biggest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To Our </a:t>
            </a:r>
            <a:r>
              <a:rPr lang="nb-NO" dirty="0" err="1"/>
              <a:t>Society</a:t>
            </a:r>
            <a:r>
              <a:rPr lang="nb-NO" dirty="0"/>
              <a:t> </a:t>
            </a:r>
            <a:r>
              <a:rPr lang="nb-NO" dirty="0" err="1"/>
              <a:t>Since</a:t>
            </a:r>
            <a:r>
              <a:rPr lang="nb-NO" dirty="0"/>
              <a:t> The Industrial </a:t>
            </a:r>
            <a:r>
              <a:rPr lang="nb-NO" dirty="0" err="1"/>
              <a:t>Revolution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95247"/>
            <a:ext cx="110030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/>
              <a:t>Now</a:t>
            </a:r>
            <a:r>
              <a:rPr lang="nb-NO" sz="3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Non-fossil </a:t>
            </a:r>
            <a:r>
              <a:rPr lang="nb-NO" sz="3200" dirty="0" err="1"/>
              <a:t>energy</a:t>
            </a:r>
            <a:r>
              <a:rPr lang="nb-NO" sz="3200" dirty="0"/>
              <a:t> </a:t>
            </a:r>
            <a:r>
              <a:rPr lang="nb-NO" sz="3200" dirty="0" err="1"/>
              <a:t>production</a:t>
            </a:r>
            <a:r>
              <a:rPr lang="nb-NO" sz="3200" dirty="0"/>
              <a:t> (</a:t>
            </a:r>
            <a:r>
              <a:rPr lang="nb-NO" sz="3200" dirty="0" err="1"/>
              <a:t>wind</a:t>
            </a:r>
            <a:r>
              <a:rPr lang="nb-NO" sz="3200" dirty="0"/>
              <a:t>, solar, </a:t>
            </a:r>
            <a:r>
              <a:rPr lang="nb-NO" sz="3200" dirty="0" err="1"/>
              <a:t>nuclear</a:t>
            </a:r>
            <a:r>
              <a:rPr lang="nb-NO" sz="3200" dirty="0"/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Distribution </a:t>
            </a:r>
            <a:r>
              <a:rPr lang="nb-NO" sz="3200" dirty="0" err="1"/>
              <a:t>of</a:t>
            </a:r>
            <a:r>
              <a:rPr lang="nb-NO" sz="3200" dirty="0"/>
              <a:t> non-fossil </a:t>
            </a:r>
            <a:r>
              <a:rPr lang="nb-NO" sz="3200" dirty="0" err="1"/>
              <a:t>energy</a:t>
            </a:r>
            <a:r>
              <a:rPr lang="nb-NO" sz="3200" dirty="0"/>
              <a:t> </a:t>
            </a:r>
            <a:r>
              <a:rPr lang="nb-NO" sz="3200" dirty="0" err="1"/>
              <a:t>carriers</a:t>
            </a:r>
            <a:r>
              <a:rPr lang="nb-NO" sz="3200" dirty="0"/>
              <a:t> (</a:t>
            </a:r>
            <a:r>
              <a:rPr lang="nb-NO" sz="3200" dirty="0" err="1"/>
              <a:t>electricity</a:t>
            </a:r>
            <a:r>
              <a:rPr lang="nb-NO" sz="3200" dirty="0"/>
              <a:t>, hydrogen)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err="1"/>
              <a:t>Usage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non-fossil </a:t>
            </a:r>
            <a:r>
              <a:rPr lang="nb-NO" sz="3200" dirty="0" err="1"/>
              <a:t>energy</a:t>
            </a:r>
            <a:r>
              <a:rPr lang="nb-NO" sz="3200" dirty="0"/>
              <a:t> </a:t>
            </a:r>
            <a:r>
              <a:rPr lang="nb-NO" sz="3200" dirty="0" err="1"/>
              <a:t>carriers</a:t>
            </a:r>
            <a:endParaRPr lang="nb-NO" sz="3200" dirty="0"/>
          </a:p>
          <a:p>
            <a:r>
              <a:rPr lang="nb-NO" sz="3200" dirty="0"/>
              <a:t>By 2030: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err="1"/>
              <a:t>Carbon</a:t>
            </a:r>
            <a:r>
              <a:rPr lang="nb-NO" sz="3200" dirty="0"/>
              <a:t> </a:t>
            </a:r>
            <a:r>
              <a:rPr lang="nb-NO" sz="3200" dirty="0" err="1"/>
              <a:t>Capture</a:t>
            </a:r>
            <a:r>
              <a:rPr lang="nb-NO" sz="3200" dirty="0"/>
              <a:t> and Storage (CCS) </a:t>
            </a:r>
            <a:br>
              <a:rPr lang="nb-NO" sz="3200" dirty="0"/>
            </a:br>
            <a:r>
              <a:rPr lang="nb-NO" sz="3200" dirty="0"/>
              <a:t>+ BECCS</a:t>
            </a:r>
          </a:p>
          <a:p>
            <a:r>
              <a:rPr lang="nb-NO" sz="3200" dirty="0"/>
              <a:t>By 2070: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Net </a:t>
            </a:r>
            <a:r>
              <a:rPr lang="nb-NO" sz="3200" dirty="0" err="1"/>
              <a:t>Carbon</a:t>
            </a:r>
            <a:r>
              <a:rPr lang="nb-NO" sz="3200" dirty="0"/>
              <a:t> </a:t>
            </a:r>
            <a:r>
              <a:rPr lang="nb-NO" sz="3200" dirty="0" err="1"/>
              <a:t>Dioxide</a:t>
            </a:r>
            <a:r>
              <a:rPr lang="nb-NO" sz="3200" dirty="0"/>
              <a:t> </a:t>
            </a:r>
            <a:r>
              <a:rPr lang="nb-NO" sz="3200" dirty="0" err="1"/>
              <a:t>Removal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917" y="3852397"/>
            <a:ext cx="5034877" cy="28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G2ya6C-O2E9wb9d3lGOR-0R31lyryuiBc4NqLtATspThH5r_QdDSXwD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" y="151389"/>
            <a:ext cx="3399669" cy="33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73" y="2779533"/>
            <a:ext cx="4515991" cy="387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286" y="1199015"/>
            <a:ext cx="3448041" cy="44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6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Norway do?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50405" y="1644969"/>
            <a:ext cx="100033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2%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oil</a:t>
            </a:r>
            <a:r>
              <a:rPr lang="nb-NO" sz="2800" dirty="0"/>
              <a:t> </a:t>
            </a:r>
            <a:r>
              <a:rPr lang="nb-NO" sz="2800" dirty="0" err="1"/>
              <a:t>production</a:t>
            </a:r>
            <a:r>
              <a:rPr lang="nb-NO" sz="2800" dirty="0"/>
              <a:t>, 0.4% </a:t>
            </a:r>
            <a:r>
              <a:rPr lang="nb-NO" sz="2800" dirty="0" err="1"/>
              <a:t>of</a:t>
            </a:r>
            <a:r>
              <a:rPr lang="nb-NO" sz="2800" dirty="0"/>
              <a:t>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2%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natural</a:t>
            </a:r>
            <a:r>
              <a:rPr lang="nb-NO" sz="2800" dirty="0"/>
              <a:t> gas </a:t>
            </a:r>
            <a:r>
              <a:rPr lang="nb-NO" sz="2800" dirty="0" err="1"/>
              <a:t>production</a:t>
            </a:r>
            <a:r>
              <a:rPr lang="nb-NO" sz="2800" dirty="0"/>
              <a:t>, 1% </a:t>
            </a:r>
            <a:r>
              <a:rPr lang="nb-NO" sz="2800" dirty="0" err="1"/>
              <a:t>of</a:t>
            </a:r>
            <a:r>
              <a:rPr lang="nb-NO" sz="2800" dirty="0"/>
              <a:t>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0%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coal</a:t>
            </a:r>
            <a:r>
              <a:rPr lang="nb-NO" sz="2800" dirty="0"/>
              <a:t> </a:t>
            </a:r>
            <a:r>
              <a:rPr lang="nb-NO" sz="2800" dirty="0" err="1"/>
              <a:t>production</a:t>
            </a:r>
            <a:r>
              <a:rPr lang="nb-NO" sz="2800" dirty="0"/>
              <a:t>, 0% </a:t>
            </a:r>
            <a:r>
              <a:rPr lang="nb-NO" sz="2800" dirty="0" err="1"/>
              <a:t>of</a:t>
            </a:r>
            <a:r>
              <a:rPr lang="nb-NO" sz="2800" dirty="0"/>
              <a:t>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/>
              <a:t>What’s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global </a:t>
            </a:r>
            <a:r>
              <a:rPr lang="nb-NO" sz="2800" dirty="0" err="1"/>
              <a:t>situation</a:t>
            </a:r>
            <a:r>
              <a:rPr lang="nb-NO" sz="2800" dirty="0"/>
              <a:t> for fossil </a:t>
            </a:r>
            <a:r>
              <a:rPr lang="nb-NO" sz="2800" dirty="0" err="1"/>
              <a:t>fuel</a:t>
            </a:r>
            <a:r>
              <a:rPr lang="nb-NO" sz="2800" dirty="0"/>
              <a:t> </a:t>
            </a:r>
            <a:r>
              <a:rPr lang="nb-NO" sz="2800" dirty="0" err="1"/>
              <a:t>usage</a:t>
            </a:r>
            <a:r>
              <a:rPr lang="nb-NO" sz="2800" dirty="0"/>
              <a:t> in 2040?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/>
              <a:t>What’s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global </a:t>
            </a:r>
            <a:r>
              <a:rPr lang="nb-NO" sz="2800" dirty="0" err="1"/>
              <a:t>situation</a:t>
            </a:r>
            <a:r>
              <a:rPr lang="nb-NO" sz="2800" dirty="0"/>
              <a:t> for fossil </a:t>
            </a:r>
            <a:r>
              <a:rPr lang="nb-NO" sz="2800" dirty="0" err="1"/>
              <a:t>fuel</a:t>
            </a:r>
            <a:r>
              <a:rPr lang="nb-NO" sz="2800" dirty="0"/>
              <a:t> </a:t>
            </a:r>
            <a:r>
              <a:rPr lang="nb-NO" sz="2800" dirty="0" err="1"/>
              <a:t>usage</a:t>
            </a:r>
            <a:r>
              <a:rPr lang="nb-NO" sz="2800" dirty="0"/>
              <a:t> </a:t>
            </a:r>
            <a:r>
              <a:rPr lang="nb-NO" sz="2800" i="1" dirty="0" err="1"/>
              <a:t>after</a:t>
            </a:r>
            <a:r>
              <a:rPr lang="nb-NO" sz="2800" dirty="0"/>
              <a:t> 2040?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/>
              <a:t>Low</a:t>
            </a:r>
            <a:r>
              <a:rPr lang="nb-NO" sz="2800" dirty="0"/>
              <a:t> </a:t>
            </a:r>
            <a:r>
              <a:rPr lang="nb-NO" sz="2800" dirty="0" err="1"/>
              <a:t>production</a:t>
            </a:r>
            <a:r>
              <a:rPr lang="nb-NO" sz="2800" dirty="0"/>
              <a:t> </a:t>
            </a:r>
            <a:r>
              <a:rPr lang="nb-NO" sz="2800" dirty="0" err="1"/>
              <a:t>emissions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High </a:t>
            </a:r>
            <a:r>
              <a:rPr lang="nb-NO" sz="2800" dirty="0" err="1"/>
              <a:t>production</a:t>
            </a:r>
            <a:r>
              <a:rPr lang="nb-NO" sz="2800" dirty="0"/>
              <a:t> </a:t>
            </a:r>
            <a:r>
              <a:rPr lang="nb-NO" sz="2800" dirty="0" err="1"/>
              <a:t>costs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/>
              <a:t>Can</a:t>
            </a:r>
            <a:r>
              <a:rPr lang="nb-NO" sz="2800" dirty="0"/>
              <a:t> Norwegian </a:t>
            </a:r>
            <a:r>
              <a:rPr lang="nb-NO" sz="2800" dirty="0" err="1"/>
              <a:t>natural</a:t>
            </a:r>
            <a:r>
              <a:rPr lang="nb-NO" sz="2800" dirty="0"/>
              <a:t> gas save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climate</a:t>
            </a:r>
            <a:r>
              <a:rPr lang="nb-NO" sz="2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71540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G2ya6C-O2E9wb9d3lGOR-0R31lyryuiBc4NqLtATspThH5r_QdDSXwD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" y="151389"/>
            <a:ext cx="3399669" cy="33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73" y="2779533"/>
            <a:ext cx="4515991" cy="387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286" y="1199015"/>
            <a:ext cx="3448041" cy="44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86" y="486237"/>
            <a:ext cx="10515600" cy="355495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World leaders have </a:t>
            </a:r>
            <a:r>
              <a:rPr lang="nb-NO" dirty="0" err="1"/>
              <a:t>deicided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act</a:t>
            </a:r>
            <a:r>
              <a:rPr lang="nb-NO" dirty="0"/>
              <a:t> to limit </a:t>
            </a:r>
            <a:r>
              <a:rPr lang="nb-NO" dirty="0" err="1"/>
              <a:t>climate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.</a:t>
            </a:r>
          </a:p>
        </p:txBody>
      </p:sp>
      <p:pic>
        <p:nvPicPr>
          <p:cNvPr id="7170" name="Picture 2" descr="https://newclimateinstitute.files.wordpress.com/2015/12/cop211.jpg?w=925&amp;h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2" y="1303485"/>
            <a:ext cx="88106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25" y="5152360"/>
            <a:ext cx="8544922" cy="17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3" descr="bry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405" y="918192"/>
            <a:ext cx="8750442" cy="56586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486" y="419624"/>
            <a:ext cx="10515600" cy="355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This </a:t>
            </a:r>
            <a:r>
              <a:rPr lang="nb-NO" sz="2800" dirty="0" err="1"/>
              <a:t>means</a:t>
            </a:r>
            <a:r>
              <a:rPr lang="nb-NO" sz="2800" dirty="0"/>
              <a:t> not </a:t>
            </a:r>
            <a:r>
              <a:rPr lang="nb-NO" sz="2800" dirty="0" err="1"/>
              <a:t>altering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global </a:t>
            </a:r>
            <a:r>
              <a:rPr lang="nb-NO" sz="2800" dirty="0" err="1"/>
              <a:t>energy</a:t>
            </a:r>
            <a:r>
              <a:rPr lang="nb-NO" sz="2800" dirty="0"/>
              <a:t> </a:t>
            </a:r>
            <a:r>
              <a:rPr lang="nb-NO" sz="2800" dirty="0" err="1"/>
              <a:t>balance</a:t>
            </a:r>
            <a:r>
              <a:rPr lang="nb-NO" sz="2800" dirty="0"/>
              <a:t> </a:t>
            </a:r>
            <a:r>
              <a:rPr lang="nb-NO" sz="2800" dirty="0" err="1"/>
              <a:t>further</a:t>
            </a:r>
            <a:r>
              <a:rPr lang="nb-NO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1234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75" y="1272525"/>
            <a:ext cx="7150622" cy="4773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486" y="486237"/>
            <a:ext cx="10515600" cy="355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…</a:t>
            </a:r>
            <a:r>
              <a:rPr lang="nb-NO" sz="2800" dirty="0" err="1"/>
              <a:t>which</a:t>
            </a:r>
            <a:r>
              <a:rPr lang="nb-NO" sz="2800" dirty="0"/>
              <a:t> in turn – </a:t>
            </a:r>
            <a:r>
              <a:rPr lang="nb-NO" sz="2800" dirty="0" err="1"/>
              <a:t>mainly</a:t>
            </a:r>
            <a:r>
              <a:rPr lang="nb-NO" sz="2800" dirty="0"/>
              <a:t> – </a:t>
            </a:r>
            <a:r>
              <a:rPr lang="nb-NO" sz="2800" dirty="0" err="1"/>
              <a:t>will</a:t>
            </a:r>
            <a:r>
              <a:rPr lang="nb-NO" sz="2800" dirty="0"/>
              <a:t> </a:t>
            </a:r>
            <a:r>
              <a:rPr lang="nb-NO" sz="2800" dirty="0" err="1"/>
              <a:t>mean</a:t>
            </a:r>
            <a:r>
              <a:rPr lang="nb-NO" sz="2800" dirty="0"/>
              <a:t> </a:t>
            </a:r>
            <a:r>
              <a:rPr lang="nb-NO" sz="2800" dirty="0" err="1"/>
              <a:t>curbing</a:t>
            </a:r>
            <a:r>
              <a:rPr lang="nb-NO" sz="2800" dirty="0"/>
              <a:t> CO2 </a:t>
            </a:r>
            <a:r>
              <a:rPr lang="nb-NO" sz="2800" dirty="0" err="1"/>
              <a:t>emissions</a:t>
            </a:r>
            <a:r>
              <a:rPr lang="nb-N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48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61" y="1466305"/>
            <a:ext cx="7146050" cy="4773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486" y="486237"/>
            <a:ext cx="10515600" cy="355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err="1"/>
              <a:t>There</a:t>
            </a:r>
            <a:r>
              <a:rPr lang="nb-NO" sz="3200" dirty="0"/>
              <a:t> is a </a:t>
            </a:r>
            <a:r>
              <a:rPr lang="nb-NO" sz="3200" dirty="0" err="1"/>
              <a:t>confusing</a:t>
            </a:r>
            <a:r>
              <a:rPr lang="nb-NO" sz="3200" dirty="0"/>
              <a:t> </a:t>
            </a:r>
            <a:r>
              <a:rPr lang="nb-NO" sz="3200" dirty="0" err="1"/>
              <a:t>amount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possible</a:t>
            </a:r>
            <a:r>
              <a:rPr lang="nb-NO" sz="3200" dirty="0"/>
              <a:t> </a:t>
            </a:r>
            <a:br>
              <a:rPr lang="nb-NO" sz="3200" dirty="0"/>
            </a:br>
            <a:r>
              <a:rPr lang="nb-NO" sz="3200" dirty="0"/>
              <a:t>CO2 </a:t>
            </a:r>
            <a:r>
              <a:rPr lang="nb-NO" sz="3200" dirty="0" err="1"/>
              <a:t>emission</a:t>
            </a:r>
            <a:r>
              <a:rPr lang="nb-NO" sz="3200" dirty="0"/>
              <a:t> </a:t>
            </a:r>
            <a:r>
              <a:rPr lang="nb-NO" sz="3200" dirty="0" err="1"/>
              <a:t>pathways</a:t>
            </a:r>
            <a:r>
              <a:rPr lang="nb-NO" sz="3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1339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matechange2013.org/images/figures/WGI_AR5_FigSPM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21" y="1103025"/>
            <a:ext cx="6670072" cy="53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53103" y="4410704"/>
            <a:ext cx="1525870" cy="1480991"/>
            <a:chOff x="1604407" y="4420535"/>
            <a:chExt cx="1525870" cy="148099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604407" y="4420535"/>
              <a:ext cx="1525870" cy="56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130277" y="4420535"/>
              <a:ext cx="0" cy="14809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V="1">
            <a:off x="2843273" y="4459804"/>
            <a:ext cx="1525870" cy="12061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897982" y="3552401"/>
            <a:ext cx="2614638" cy="2075632"/>
          </a:xfrm>
          <a:custGeom>
            <a:avLst/>
            <a:gdLst>
              <a:gd name="connsiteX0" fmla="*/ 0 w 2614638"/>
              <a:gd name="connsiteY0" fmla="*/ 2075632 h 2075632"/>
              <a:gd name="connsiteX1" fmla="*/ 50488 w 2614638"/>
              <a:gd name="connsiteY1" fmla="*/ 2036363 h 2075632"/>
              <a:gd name="connsiteX2" fmla="*/ 67318 w 2614638"/>
              <a:gd name="connsiteY2" fmla="*/ 2030754 h 2075632"/>
              <a:gd name="connsiteX3" fmla="*/ 89757 w 2614638"/>
              <a:gd name="connsiteY3" fmla="*/ 2019534 h 2075632"/>
              <a:gd name="connsiteX4" fmla="*/ 134635 w 2614638"/>
              <a:gd name="connsiteY4" fmla="*/ 1991485 h 2075632"/>
              <a:gd name="connsiteX5" fmla="*/ 179514 w 2614638"/>
              <a:gd name="connsiteY5" fmla="*/ 1969046 h 2075632"/>
              <a:gd name="connsiteX6" fmla="*/ 235612 w 2614638"/>
              <a:gd name="connsiteY6" fmla="*/ 1940996 h 2075632"/>
              <a:gd name="connsiteX7" fmla="*/ 302930 w 2614638"/>
              <a:gd name="connsiteY7" fmla="*/ 1896118 h 2075632"/>
              <a:gd name="connsiteX8" fmla="*/ 359028 w 2614638"/>
              <a:gd name="connsiteY8" fmla="*/ 1845630 h 2075632"/>
              <a:gd name="connsiteX9" fmla="*/ 375858 w 2614638"/>
              <a:gd name="connsiteY9" fmla="*/ 1828800 h 2075632"/>
              <a:gd name="connsiteX10" fmla="*/ 415126 w 2614638"/>
              <a:gd name="connsiteY10" fmla="*/ 1795141 h 2075632"/>
              <a:gd name="connsiteX11" fmla="*/ 431956 w 2614638"/>
              <a:gd name="connsiteY11" fmla="*/ 1783922 h 2075632"/>
              <a:gd name="connsiteX12" fmla="*/ 471224 w 2614638"/>
              <a:gd name="connsiteY12" fmla="*/ 1744653 h 2075632"/>
              <a:gd name="connsiteX13" fmla="*/ 488054 w 2614638"/>
              <a:gd name="connsiteY13" fmla="*/ 1727823 h 2075632"/>
              <a:gd name="connsiteX14" fmla="*/ 516103 w 2614638"/>
              <a:gd name="connsiteY14" fmla="*/ 1705384 h 2075632"/>
              <a:gd name="connsiteX15" fmla="*/ 589031 w 2614638"/>
              <a:gd name="connsiteY15" fmla="*/ 1643676 h 2075632"/>
              <a:gd name="connsiteX16" fmla="*/ 605860 w 2614638"/>
              <a:gd name="connsiteY16" fmla="*/ 1632457 h 2075632"/>
              <a:gd name="connsiteX17" fmla="*/ 622689 w 2614638"/>
              <a:gd name="connsiteY17" fmla="*/ 1626847 h 2075632"/>
              <a:gd name="connsiteX18" fmla="*/ 684397 w 2614638"/>
              <a:gd name="connsiteY18" fmla="*/ 1587578 h 2075632"/>
              <a:gd name="connsiteX19" fmla="*/ 718056 w 2614638"/>
              <a:gd name="connsiteY19" fmla="*/ 1576358 h 2075632"/>
              <a:gd name="connsiteX20" fmla="*/ 768545 w 2614638"/>
              <a:gd name="connsiteY20" fmla="*/ 1542700 h 2075632"/>
              <a:gd name="connsiteX21" fmla="*/ 785374 w 2614638"/>
              <a:gd name="connsiteY21" fmla="*/ 1531480 h 2075632"/>
              <a:gd name="connsiteX22" fmla="*/ 807813 w 2614638"/>
              <a:gd name="connsiteY22" fmla="*/ 1520260 h 2075632"/>
              <a:gd name="connsiteX23" fmla="*/ 824643 w 2614638"/>
              <a:gd name="connsiteY23" fmla="*/ 1503431 h 2075632"/>
              <a:gd name="connsiteX24" fmla="*/ 858302 w 2614638"/>
              <a:gd name="connsiteY24" fmla="*/ 1480992 h 2075632"/>
              <a:gd name="connsiteX25" fmla="*/ 948059 w 2614638"/>
              <a:gd name="connsiteY25" fmla="*/ 1402454 h 2075632"/>
              <a:gd name="connsiteX26" fmla="*/ 981718 w 2614638"/>
              <a:gd name="connsiteY26" fmla="*/ 1363185 h 2075632"/>
              <a:gd name="connsiteX27" fmla="*/ 1049035 w 2614638"/>
              <a:gd name="connsiteY27" fmla="*/ 1290258 h 2075632"/>
              <a:gd name="connsiteX28" fmla="*/ 1082694 w 2614638"/>
              <a:gd name="connsiteY28" fmla="*/ 1245379 h 2075632"/>
              <a:gd name="connsiteX29" fmla="*/ 1133183 w 2614638"/>
              <a:gd name="connsiteY29" fmla="*/ 1183671 h 2075632"/>
              <a:gd name="connsiteX30" fmla="*/ 1194891 w 2614638"/>
              <a:gd name="connsiteY30" fmla="*/ 1105134 h 2075632"/>
              <a:gd name="connsiteX31" fmla="*/ 1228550 w 2614638"/>
              <a:gd name="connsiteY31" fmla="*/ 1065865 h 2075632"/>
              <a:gd name="connsiteX32" fmla="*/ 1279038 w 2614638"/>
              <a:gd name="connsiteY32" fmla="*/ 1026596 h 2075632"/>
              <a:gd name="connsiteX33" fmla="*/ 1318307 w 2614638"/>
              <a:gd name="connsiteY33" fmla="*/ 998547 h 2075632"/>
              <a:gd name="connsiteX34" fmla="*/ 1340746 w 2614638"/>
              <a:gd name="connsiteY34" fmla="*/ 987328 h 2075632"/>
              <a:gd name="connsiteX35" fmla="*/ 1368795 w 2614638"/>
              <a:gd name="connsiteY35" fmla="*/ 970498 h 2075632"/>
              <a:gd name="connsiteX36" fmla="*/ 1408064 w 2614638"/>
              <a:gd name="connsiteY36" fmla="*/ 953669 h 2075632"/>
              <a:gd name="connsiteX37" fmla="*/ 1441723 w 2614638"/>
              <a:gd name="connsiteY37" fmla="*/ 925620 h 2075632"/>
              <a:gd name="connsiteX38" fmla="*/ 1509040 w 2614638"/>
              <a:gd name="connsiteY38" fmla="*/ 897571 h 2075632"/>
              <a:gd name="connsiteX39" fmla="*/ 1565139 w 2614638"/>
              <a:gd name="connsiteY39" fmla="*/ 858302 h 2075632"/>
              <a:gd name="connsiteX40" fmla="*/ 1610017 w 2614638"/>
              <a:gd name="connsiteY40" fmla="*/ 835863 h 2075632"/>
              <a:gd name="connsiteX41" fmla="*/ 1649286 w 2614638"/>
              <a:gd name="connsiteY41" fmla="*/ 819033 h 2075632"/>
              <a:gd name="connsiteX42" fmla="*/ 1671725 w 2614638"/>
              <a:gd name="connsiteY42" fmla="*/ 802204 h 2075632"/>
              <a:gd name="connsiteX43" fmla="*/ 1750262 w 2614638"/>
              <a:gd name="connsiteY43" fmla="*/ 762935 h 2075632"/>
              <a:gd name="connsiteX44" fmla="*/ 1817580 w 2614638"/>
              <a:gd name="connsiteY44" fmla="*/ 734886 h 2075632"/>
              <a:gd name="connsiteX45" fmla="*/ 1840020 w 2614638"/>
              <a:gd name="connsiteY45" fmla="*/ 723666 h 2075632"/>
              <a:gd name="connsiteX46" fmla="*/ 1873678 w 2614638"/>
              <a:gd name="connsiteY46" fmla="*/ 695617 h 2075632"/>
              <a:gd name="connsiteX47" fmla="*/ 1918557 w 2614638"/>
              <a:gd name="connsiteY47" fmla="*/ 678788 h 2075632"/>
              <a:gd name="connsiteX48" fmla="*/ 1991485 w 2614638"/>
              <a:gd name="connsiteY48" fmla="*/ 628300 h 2075632"/>
              <a:gd name="connsiteX49" fmla="*/ 2030753 w 2614638"/>
              <a:gd name="connsiteY49" fmla="*/ 600250 h 2075632"/>
              <a:gd name="connsiteX50" fmla="*/ 2053193 w 2614638"/>
              <a:gd name="connsiteY50" fmla="*/ 589031 h 2075632"/>
              <a:gd name="connsiteX51" fmla="*/ 2081242 w 2614638"/>
              <a:gd name="connsiteY51" fmla="*/ 566592 h 2075632"/>
              <a:gd name="connsiteX52" fmla="*/ 2187828 w 2614638"/>
              <a:gd name="connsiteY52" fmla="*/ 510493 h 2075632"/>
              <a:gd name="connsiteX53" fmla="*/ 2227097 w 2614638"/>
              <a:gd name="connsiteY53" fmla="*/ 482444 h 2075632"/>
              <a:gd name="connsiteX54" fmla="*/ 2260756 w 2614638"/>
              <a:gd name="connsiteY54" fmla="*/ 460005 h 2075632"/>
              <a:gd name="connsiteX55" fmla="*/ 2294415 w 2614638"/>
              <a:gd name="connsiteY55" fmla="*/ 437566 h 2075632"/>
              <a:gd name="connsiteX56" fmla="*/ 2356123 w 2614638"/>
              <a:gd name="connsiteY56" fmla="*/ 387077 h 2075632"/>
              <a:gd name="connsiteX57" fmla="*/ 2462709 w 2614638"/>
              <a:gd name="connsiteY57" fmla="*/ 330979 h 2075632"/>
              <a:gd name="connsiteX58" fmla="*/ 2485148 w 2614638"/>
              <a:gd name="connsiteY58" fmla="*/ 302930 h 2075632"/>
              <a:gd name="connsiteX59" fmla="*/ 2513197 w 2614638"/>
              <a:gd name="connsiteY59" fmla="*/ 286101 h 2075632"/>
              <a:gd name="connsiteX60" fmla="*/ 2569296 w 2614638"/>
              <a:gd name="connsiteY60" fmla="*/ 241222 h 2075632"/>
              <a:gd name="connsiteX61" fmla="*/ 2580515 w 2614638"/>
              <a:gd name="connsiteY61" fmla="*/ 224393 h 2075632"/>
              <a:gd name="connsiteX62" fmla="*/ 2602954 w 2614638"/>
              <a:gd name="connsiteY62" fmla="*/ 179514 h 2075632"/>
              <a:gd name="connsiteX63" fmla="*/ 2608564 w 2614638"/>
              <a:gd name="connsiteY63" fmla="*/ 56098 h 2075632"/>
              <a:gd name="connsiteX64" fmla="*/ 2602954 w 2614638"/>
              <a:gd name="connsiteY64" fmla="*/ 33659 h 2075632"/>
              <a:gd name="connsiteX65" fmla="*/ 2580515 w 2614638"/>
              <a:gd name="connsiteY65" fmla="*/ 22439 h 2075632"/>
              <a:gd name="connsiteX66" fmla="*/ 2518807 w 2614638"/>
              <a:gd name="connsiteY66" fmla="*/ 11220 h 2075632"/>
              <a:gd name="connsiteX67" fmla="*/ 2496368 w 2614638"/>
              <a:gd name="connsiteY67" fmla="*/ 5610 h 2075632"/>
              <a:gd name="connsiteX68" fmla="*/ 2328074 w 2614638"/>
              <a:gd name="connsiteY68" fmla="*/ 0 h 2075632"/>
              <a:gd name="connsiteX69" fmla="*/ 2176608 w 2614638"/>
              <a:gd name="connsiteY69" fmla="*/ 5610 h 2075632"/>
              <a:gd name="connsiteX70" fmla="*/ 2120510 w 2614638"/>
              <a:gd name="connsiteY70" fmla="*/ 22439 h 2075632"/>
              <a:gd name="connsiteX71" fmla="*/ 2092461 w 2614638"/>
              <a:gd name="connsiteY71" fmla="*/ 28049 h 2075632"/>
              <a:gd name="connsiteX72" fmla="*/ 2047583 w 2614638"/>
              <a:gd name="connsiteY72" fmla="*/ 50488 h 2075632"/>
              <a:gd name="connsiteX73" fmla="*/ 2008314 w 2614638"/>
              <a:gd name="connsiteY73" fmla="*/ 72928 h 2075632"/>
              <a:gd name="connsiteX74" fmla="*/ 1991485 w 2614638"/>
              <a:gd name="connsiteY74" fmla="*/ 78538 h 2075632"/>
              <a:gd name="connsiteX75" fmla="*/ 1946606 w 2614638"/>
              <a:gd name="connsiteY75" fmla="*/ 106587 h 2075632"/>
              <a:gd name="connsiteX76" fmla="*/ 1896118 w 2614638"/>
              <a:gd name="connsiteY76" fmla="*/ 134636 h 2075632"/>
              <a:gd name="connsiteX77" fmla="*/ 1868069 w 2614638"/>
              <a:gd name="connsiteY77" fmla="*/ 162685 h 2075632"/>
              <a:gd name="connsiteX78" fmla="*/ 1817580 w 2614638"/>
              <a:gd name="connsiteY78" fmla="*/ 201954 h 2075632"/>
              <a:gd name="connsiteX79" fmla="*/ 1800751 w 2614638"/>
              <a:gd name="connsiteY79" fmla="*/ 213173 h 2075632"/>
              <a:gd name="connsiteX80" fmla="*/ 1761482 w 2614638"/>
              <a:gd name="connsiteY80" fmla="*/ 252442 h 2075632"/>
              <a:gd name="connsiteX81" fmla="*/ 1744653 w 2614638"/>
              <a:gd name="connsiteY81" fmla="*/ 269271 h 2075632"/>
              <a:gd name="connsiteX82" fmla="*/ 1699774 w 2614638"/>
              <a:gd name="connsiteY82" fmla="*/ 325369 h 2075632"/>
              <a:gd name="connsiteX83" fmla="*/ 1660505 w 2614638"/>
              <a:gd name="connsiteY83" fmla="*/ 364638 h 2075632"/>
              <a:gd name="connsiteX84" fmla="*/ 1643676 w 2614638"/>
              <a:gd name="connsiteY84" fmla="*/ 409517 h 2075632"/>
              <a:gd name="connsiteX85" fmla="*/ 1638066 w 2614638"/>
              <a:gd name="connsiteY85" fmla="*/ 426346 h 2075632"/>
              <a:gd name="connsiteX86" fmla="*/ 1626847 w 2614638"/>
              <a:gd name="connsiteY86" fmla="*/ 443176 h 2075632"/>
              <a:gd name="connsiteX87" fmla="*/ 1604407 w 2614638"/>
              <a:gd name="connsiteY87" fmla="*/ 516103 h 2075632"/>
              <a:gd name="connsiteX88" fmla="*/ 1593188 w 2614638"/>
              <a:gd name="connsiteY88" fmla="*/ 549762 h 2075632"/>
              <a:gd name="connsiteX89" fmla="*/ 1581968 w 2614638"/>
              <a:gd name="connsiteY89" fmla="*/ 566592 h 2075632"/>
              <a:gd name="connsiteX90" fmla="*/ 1570748 w 2614638"/>
              <a:gd name="connsiteY90" fmla="*/ 589031 h 2075632"/>
              <a:gd name="connsiteX91" fmla="*/ 1553919 w 2614638"/>
              <a:gd name="connsiteY91" fmla="*/ 611470 h 2075632"/>
              <a:gd name="connsiteX92" fmla="*/ 1537089 w 2614638"/>
              <a:gd name="connsiteY92" fmla="*/ 639519 h 2075632"/>
              <a:gd name="connsiteX93" fmla="*/ 1525870 w 2614638"/>
              <a:gd name="connsiteY93" fmla="*/ 661958 h 2075632"/>
              <a:gd name="connsiteX94" fmla="*/ 1509040 w 2614638"/>
              <a:gd name="connsiteY94" fmla="*/ 678788 h 2075632"/>
              <a:gd name="connsiteX95" fmla="*/ 1486601 w 2614638"/>
              <a:gd name="connsiteY95" fmla="*/ 740496 h 2075632"/>
              <a:gd name="connsiteX96" fmla="*/ 1475381 w 2614638"/>
              <a:gd name="connsiteY96" fmla="*/ 774155 h 2075632"/>
              <a:gd name="connsiteX97" fmla="*/ 1475381 w 2614638"/>
              <a:gd name="connsiteY97" fmla="*/ 785374 h 207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614638" h="2075632">
                <a:moveTo>
                  <a:pt x="0" y="2075632"/>
                </a:moveTo>
                <a:cubicBezTo>
                  <a:pt x="16829" y="2062542"/>
                  <a:pt x="32748" y="2048189"/>
                  <a:pt x="50488" y="2036363"/>
                </a:cubicBezTo>
                <a:cubicBezTo>
                  <a:pt x="55408" y="2033083"/>
                  <a:pt x="61883" y="2033083"/>
                  <a:pt x="67318" y="2030754"/>
                </a:cubicBezTo>
                <a:cubicBezTo>
                  <a:pt x="75004" y="2027460"/>
                  <a:pt x="82277" y="2023274"/>
                  <a:pt x="89757" y="2019534"/>
                </a:cubicBezTo>
                <a:cubicBezTo>
                  <a:pt x="123471" y="1985818"/>
                  <a:pt x="86825" y="2018045"/>
                  <a:pt x="134635" y="1991485"/>
                </a:cubicBezTo>
                <a:cubicBezTo>
                  <a:pt x="181447" y="1965479"/>
                  <a:pt x="132993" y="1980675"/>
                  <a:pt x="179514" y="1969046"/>
                </a:cubicBezTo>
                <a:cubicBezTo>
                  <a:pt x="198213" y="1959696"/>
                  <a:pt x="218217" y="1952593"/>
                  <a:pt x="235612" y="1940996"/>
                </a:cubicBezTo>
                <a:lnTo>
                  <a:pt x="302930" y="1896118"/>
                </a:lnTo>
                <a:cubicBezTo>
                  <a:pt x="333789" y="1854972"/>
                  <a:pt x="304617" y="1889158"/>
                  <a:pt x="359028" y="1845630"/>
                </a:cubicBezTo>
                <a:cubicBezTo>
                  <a:pt x="365223" y="1840674"/>
                  <a:pt x="369961" y="1834107"/>
                  <a:pt x="375858" y="1828800"/>
                </a:cubicBezTo>
                <a:cubicBezTo>
                  <a:pt x="388672" y="1817267"/>
                  <a:pt x="401664" y="1805911"/>
                  <a:pt x="415126" y="1795141"/>
                </a:cubicBezTo>
                <a:cubicBezTo>
                  <a:pt x="420391" y="1790929"/>
                  <a:pt x="426945" y="1788432"/>
                  <a:pt x="431956" y="1783922"/>
                </a:cubicBezTo>
                <a:cubicBezTo>
                  <a:pt x="445715" y="1771539"/>
                  <a:pt x="458135" y="1757743"/>
                  <a:pt x="471224" y="1744653"/>
                </a:cubicBezTo>
                <a:cubicBezTo>
                  <a:pt x="476834" y="1739043"/>
                  <a:pt x="481859" y="1732779"/>
                  <a:pt x="488054" y="1727823"/>
                </a:cubicBezTo>
                <a:cubicBezTo>
                  <a:pt x="497404" y="1720343"/>
                  <a:pt x="507154" y="1713339"/>
                  <a:pt x="516103" y="1705384"/>
                </a:cubicBezTo>
                <a:cubicBezTo>
                  <a:pt x="557778" y="1668339"/>
                  <a:pt x="521807" y="1688491"/>
                  <a:pt x="589031" y="1643676"/>
                </a:cubicBezTo>
                <a:cubicBezTo>
                  <a:pt x="594641" y="1639936"/>
                  <a:pt x="599830" y="1635472"/>
                  <a:pt x="605860" y="1632457"/>
                </a:cubicBezTo>
                <a:cubicBezTo>
                  <a:pt x="611149" y="1629813"/>
                  <a:pt x="617520" y="1629719"/>
                  <a:pt x="622689" y="1626847"/>
                </a:cubicBezTo>
                <a:cubicBezTo>
                  <a:pt x="641891" y="1616179"/>
                  <a:pt x="663810" y="1596936"/>
                  <a:pt x="684397" y="1587578"/>
                </a:cubicBezTo>
                <a:cubicBezTo>
                  <a:pt x="695164" y="1582684"/>
                  <a:pt x="706836" y="1580098"/>
                  <a:pt x="718056" y="1576358"/>
                </a:cubicBezTo>
                <a:cubicBezTo>
                  <a:pt x="755412" y="1548343"/>
                  <a:pt x="725257" y="1569755"/>
                  <a:pt x="768545" y="1542700"/>
                </a:cubicBezTo>
                <a:cubicBezTo>
                  <a:pt x="774262" y="1539127"/>
                  <a:pt x="779520" y="1534825"/>
                  <a:pt x="785374" y="1531480"/>
                </a:cubicBezTo>
                <a:cubicBezTo>
                  <a:pt x="792635" y="1527331"/>
                  <a:pt x="801008" y="1525121"/>
                  <a:pt x="807813" y="1520260"/>
                </a:cubicBezTo>
                <a:cubicBezTo>
                  <a:pt x="814269" y="1515649"/>
                  <a:pt x="818381" y="1508302"/>
                  <a:pt x="824643" y="1503431"/>
                </a:cubicBezTo>
                <a:cubicBezTo>
                  <a:pt x="835287" y="1495153"/>
                  <a:pt x="847773" y="1489416"/>
                  <a:pt x="858302" y="1480992"/>
                </a:cubicBezTo>
                <a:cubicBezTo>
                  <a:pt x="904331" y="1444168"/>
                  <a:pt x="912348" y="1441141"/>
                  <a:pt x="948059" y="1402454"/>
                </a:cubicBezTo>
                <a:cubicBezTo>
                  <a:pt x="959753" y="1389786"/>
                  <a:pt x="970024" y="1375853"/>
                  <a:pt x="981718" y="1363185"/>
                </a:cubicBezTo>
                <a:cubicBezTo>
                  <a:pt x="1030260" y="1310599"/>
                  <a:pt x="1002126" y="1348895"/>
                  <a:pt x="1049035" y="1290258"/>
                </a:cubicBezTo>
                <a:cubicBezTo>
                  <a:pt x="1060716" y="1275656"/>
                  <a:pt x="1071910" y="1260656"/>
                  <a:pt x="1082694" y="1245379"/>
                </a:cubicBezTo>
                <a:cubicBezTo>
                  <a:pt x="1124248" y="1186511"/>
                  <a:pt x="1098139" y="1207034"/>
                  <a:pt x="1133183" y="1183671"/>
                </a:cubicBezTo>
                <a:cubicBezTo>
                  <a:pt x="1200100" y="1083297"/>
                  <a:pt x="1135593" y="1172905"/>
                  <a:pt x="1194891" y="1105134"/>
                </a:cubicBezTo>
                <a:cubicBezTo>
                  <a:pt x="1223559" y="1072370"/>
                  <a:pt x="1183171" y="1104262"/>
                  <a:pt x="1228550" y="1065865"/>
                </a:cubicBezTo>
                <a:cubicBezTo>
                  <a:pt x="1244826" y="1052093"/>
                  <a:pt x="1262139" y="1039595"/>
                  <a:pt x="1279038" y="1026596"/>
                </a:cubicBezTo>
                <a:cubicBezTo>
                  <a:pt x="1287732" y="1019908"/>
                  <a:pt x="1307500" y="1004722"/>
                  <a:pt x="1318307" y="998547"/>
                </a:cubicBezTo>
                <a:cubicBezTo>
                  <a:pt x="1325568" y="994398"/>
                  <a:pt x="1333436" y="991389"/>
                  <a:pt x="1340746" y="987328"/>
                </a:cubicBezTo>
                <a:cubicBezTo>
                  <a:pt x="1350277" y="982033"/>
                  <a:pt x="1359043" y="975374"/>
                  <a:pt x="1368795" y="970498"/>
                </a:cubicBezTo>
                <a:cubicBezTo>
                  <a:pt x="1381533" y="964129"/>
                  <a:pt x="1395935" y="961133"/>
                  <a:pt x="1408064" y="953669"/>
                </a:cubicBezTo>
                <a:cubicBezTo>
                  <a:pt x="1420502" y="946015"/>
                  <a:pt x="1429043" y="932866"/>
                  <a:pt x="1441723" y="925620"/>
                </a:cubicBezTo>
                <a:cubicBezTo>
                  <a:pt x="1523943" y="878636"/>
                  <a:pt x="1456864" y="930181"/>
                  <a:pt x="1509040" y="897571"/>
                </a:cubicBezTo>
                <a:cubicBezTo>
                  <a:pt x="1568727" y="860267"/>
                  <a:pt x="1485541" y="903786"/>
                  <a:pt x="1565139" y="858302"/>
                </a:cubicBezTo>
                <a:cubicBezTo>
                  <a:pt x="1579660" y="850004"/>
                  <a:pt x="1594861" y="842936"/>
                  <a:pt x="1610017" y="835863"/>
                </a:cubicBezTo>
                <a:cubicBezTo>
                  <a:pt x="1622922" y="829841"/>
                  <a:pt x="1636784" y="825852"/>
                  <a:pt x="1649286" y="819033"/>
                </a:cubicBezTo>
                <a:cubicBezTo>
                  <a:pt x="1657494" y="814556"/>
                  <a:pt x="1663552" y="806745"/>
                  <a:pt x="1671725" y="802204"/>
                </a:cubicBezTo>
                <a:cubicBezTo>
                  <a:pt x="1697311" y="787990"/>
                  <a:pt x="1723244" y="774192"/>
                  <a:pt x="1750262" y="762935"/>
                </a:cubicBezTo>
                <a:cubicBezTo>
                  <a:pt x="1772701" y="753585"/>
                  <a:pt x="1795837" y="745757"/>
                  <a:pt x="1817580" y="734886"/>
                </a:cubicBezTo>
                <a:cubicBezTo>
                  <a:pt x="1825060" y="731146"/>
                  <a:pt x="1833169" y="728462"/>
                  <a:pt x="1840020" y="723666"/>
                </a:cubicBezTo>
                <a:cubicBezTo>
                  <a:pt x="1851984" y="715291"/>
                  <a:pt x="1860998" y="702863"/>
                  <a:pt x="1873678" y="695617"/>
                </a:cubicBezTo>
                <a:cubicBezTo>
                  <a:pt x="1887550" y="687690"/>
                  <a:pt x="1903597" y="684398"/>
                  <a:pt x="1918557" y="678788"/>
                </a:cubicBezTo>
                <a:cubicBezTo>
                  <a:pt x="2032673" y="593200"/>
                  <a:pt x="1912114" y="681215"/>
                  <a:pt x="1991485" y="628300"/>
                </a:cubicBezTo>
                <a:cubicBezTo>
                  <a:pt x="2004869" y="619377"/>
                  <a:pt x="2017182" y="608886"/>
                  <a:pt x="2030753" y="600250"/>
                </a:cubicBezTo>
                <a:cubicBezTo>
                  <a:pt x="2037808" y="595760"/>
                  <a:pt x="2046235" y="593670"/>
                  <a:pt x="2053193" y="589031"/>
                </a:cubicBezTo>
                <a:cubicBezTo>
                  <a:pt x="2063156" y="582390"/>
                  <a:pt x="2070900" y="572625"/>
                  <a:pt x="2081242" y="566592"/>
                </a:cubicBezTo>
                <a:cubicBezTo>
                  <a:pt x="2115922" y="546362"/>
                  <a:pt x="2152581" y="529719"/>
                  <a:pt x="2187828" y="510493"/>
                </a:cubicBezTo>
                <a:cubicBezTo>
                  <a:pt x="2199643" y="504048"/>
                  <a:pt x="2217007" y="489507"/>
                  <a:pt x="2227097" y="482444"/>
                </a:cubicBezTo>
                <a:cubicBezTo>
                  <a:pt x="2238144" y="474711"/>
                  <a:pt x="2249536" y="467485"/>
                  <a:pt x="2260756" y="460005"/>
                </a:cubicBezTo>
                <a:cubicBezTo>
                  <a:pt x="2271976" y="452525"/>
                  <a:pt x="2284880" y="447101"/>
                  <a:pt x="2294415" y="437566"/>
                </a:cubicBezTo>
                <a:cubicBezTo>
                  <a:pt x="2319810" y="412169"/>
                  <a:pt x="2315871" y="414521"/>
                  <a:pt x="2356123" y="387077"/>
                </a:cubicBezTo>
                <a:cubicBezTo>
                  <a:pt x="2435681" y="332833"/>
                  <a:pt x="2406287" y="342264"/>
                  <a:pt x="2462709" y="330979"/>
                </a:cubicBezTo>
                <a:cubicBezTo>
                  <a:pt x="2470189" y="321629"/>
                  <a:pt x="2476199" y="310885"/>
                  <a:pt x="2485148" y="302930"/>
                </a:cubicBezTo>
                <a:cubicBezTo>
                  <a:pt x="2493297" y="295686"/>
                  <a:pt x="2503998" y="291955"/>
                  <a:pt x="2513197" y="286101"/>
                </a:cubicBezTo>
                <a:cubicBezTo>
                  <a:pt x="2540417" y="268779"/>
                  <a:pt x="2549276" y="264578"/>
                  <a:pt x="2569296" y="241222"/>
                </a:cubicBezTo>
                <a:cubicBezTo>
                  <a:pt x="2573684" y="236103"/>
                  <a:pt x="2577287" y="230312"/>
                  <a:pt x="2580515" y="224393"/>
                </a:cubicBezTo>
                <a:cubicBezTo>
                  <a:pt x="2588524" y="209710"/>
                  <a:pt x="2602954" y="179514"/>
                  <a:pt x="2602954" y="179514"/>
                </a:cubicBezTo>
                <a:cubicBezTo>
                  <a:pt x="2616716" y="110709"/>
                  <a:pt x="2617971" y="131353"/>
                  <a:pt x="2608564" y="56098"/>
                </a:cubicBezTo>
                <a:cubicBezTo>
                  <a:pt x="2607608" y="48448"/>
                  <a:pt x="2607890" y="39582"/>
                  <a:pt x="2602954" y="33659"/>
                </a:cubicBezTo>
                <a:cubicBezTo>
                  <a:pt x="2597600" y="27235"/>
                  <a:pt x="2588448" y="25083"/>
                  <a:pt x="2580515" y="22439"/>
                </a:cubicBezTo>
                <a:cubicBezTo>
                  <a:pt x="2571499" y="19434"/>
                  <a:pt x="2525860" y="12631"/>
                  <a:pt x="2518807" y="11220"/>
                </a:cubicBezTo>
                <a:cubicBezTo>
                  <a:pt x="2511247" y="9708"/>
                  <a:pt x="2504065" y="6063"/>
                  <a:pt x="2496368" y="5610"/>
                </a:cubicBezTo>
                <a:cubicBezTo>
                  <a:pt x="2440336" y="2314"/>
                  <a:pt x="2384172" y="1870"/>
                  <a:pt x="2328074" y="0"/>
                </a:cubicBezTo>
                <a:cubicBezTo>
                  <a:pt x="2277585" y="1870"/>
                  <a:pt x="2227033" y="2458"/>
                  <a:pt x="2176608" y="5610"/>
                </a:cubicBezTo>
                <a:cubicBezTo>
                  <a:pt x="2145931" y="7527"/>
                  <a:pt x="2149759" y="13665"/>
                  <a:pt x="2120510" y="22439"/>
                </a:cubicBezTo>
                <a:cubicBezTo>
                  <a:pt x="2111377" y="25179"/>
                  <a:pt x="2101811" y="26179"/>
                  <a:pt x="2092461" y="28049"/>
                </a:cubicBezTo>
                <a:cubicBezTo>
                  <a:pt x="2053474" y="54042"/>
                  <a:pt x="2102473" y="23044"/>
                  <a:pt x="2047583" y="50488"/>
                </a:cubicBezTo>
                <a:cubicBezTo>
                  <a:pt x="1991224" y="78667"/>
                  <a:pt x="2077181" y="43412"/>
                  <a:pt x="2008314" y="72928"/>
                </a:cubicBezTo>
                <a:cubicBezTo>
                  <a:pt x="2002879" y="75257"/>
                  <a:pt x="1996774" y="75894"/>
                  <a:pt x="1991485" y="78538"/>
                </a:cubicBezTo>
                <a:cubicBezTo>
                  <a:pt x="1949135" y="99713"/>
                  <a:pt x="1977775" y="88776"/>
                  <a:pt x="1946606" y="106587"/>
                </a:cubicBezTo>
                <a:cubicBezTo>
                  <a:pt x="1927984" y="117228"/>
                  <a:pt x="1913644" y="120615"/>
                  <a:pt x="1896118" y="134636"/>
                </a:cubicBezTo>
                <a:cubicBezTo>
                  <a:pt x="1885793" y="142896"/>
                  <a:pt x="1878108" y="154080"/>
                  <a:pt x="1868069" y="162685"/>
                </a:cubicBezTo>
                <a:cubicBezTo>
                  <a:pt x="1851881" y="176560"/>
                  <a:pt x="1835320" y="190128"/>
                  <a:pt x="1817580" y="201954"/>
                </a:cubicBezTo>
                <a:cubicBezTo>
                  <a:pt x="1811970" y="205694"/>
                  <a:pt x="1805762" y="208663"/>
                  <a:pt x="1800751" y="213173"/>
                </a:cubicBezTo>
                <a:cubicBezTo>
                  <a:pt x="1786991" y="225557"/>
                  <a:pt x="1774572" y="239352"/>
                  <a:pt x="1761482" y="252442"/>
                </a:cubicBezTo>
                <a:cubicBezTo>
                  <a:pt x="1755872" y="258052"/>
                  <a:pt x="1749609" y="263076"/>
                  <a:pt x="1744653" y="269271"/>
                </a:cubicBezTo>
                <a:cubicBezTo>
                  <a:pt x="1729693" y="287970"/>
                  <a:pt x="1716707" y="308436"/>
                  <a:pt x="1699774" y="325369"/>
                </a:cubicBezTo>
                <a:lnTo>
                  <a:pt x="1660505" y="364638"/>
                </a:lnTo>
                <a:cubicBezTo>
                  <a:pt x="1650165" y="406004"/>
                  <a:pt x="1661276" y="368452"/>
                  <a:pt x="1643676" y="409517"/>
                </a:cubicBezTo>
                <a:cubicBezTo>
                  <a:pt x="1641347" y="414952"/>
                  <a:pt x="1640710" y="421057"/>
                  <a:pt x="1638066" y="426346"/>
                </a:cubicBezTo>
                <a:cubicBezTo>
                  <a:pt x="1635051" y="432376"/>
                  <a:pt x="1629440" y="436952"/>
                  <a:pt x="1626847" y="443176"/>
                </a:cubicBezTo>
                <a:cubicBezTo>
                  <a:pt x="1603678" y="498783"/>
                  <a:pt x="1616015" y="477408"/>
                  <a:pt x="1604407" y="516103"/>
                </a:cubicBezTo>
                <a:cubicBezTo>
                  <a:pt x="1601009" y="527431"/>
                  <a:pt x="1599748" y="539922"/>
                  <a:pt x="1593188" y="549762"/>
                </a:cubicBezTo>
                <a:cubicBezTo>
                  <a:pt x="1589448" y="555372"/>
                  <a:pt x="1585313" y="560738"/>
                  <a:pt x="1581968" y="566592"/>
                </a:cubicBezTo>
                <a:cubicBezTo>
                  <a:pt x="1577819" y="573853"/>
                  <a:pt x="1575180" y="581940"/>
                  <a:pt x="1570748" y="589031"/>
                </a:cubicBezTo>
                <a:cubicBezTo>
                  <a:pt x="1565793" y="596959"/>
                  <a:pt x="1559105" y="603691"/>
                  <a:pt x="1553919" y="611470"/>
                </a:cubicBezTo>
                <a:cubicBezTo>
                  <a:pt x="1547871" y="620542"/>
                  <a:pt x="1542384" y="629988"/>
                  <a:pt x="1537089" y="639519"/>
                </a:cubicBezTo>
                <a:cubicBezTo>
                  <a:pt x="1533028" y="646829"/>
                  <a:pt x="1530731" y="655153"/>
                  <a:pt x="1525870" y="661958"/>
                </a:cubicBezTo>
                <a:cubicBezTo>
                  <a:pt x="1521259" y="668414"/>
                  <a:pt x="1514650" y="673178"/>
                  <a:pt x="1509040" y="678788"/>
                </a:cubicBezTo>
                <a:cubicBezTo>
                  <a:pt x="1493428" y="717820"/>
                  <a:pt x="1501006" y="697282"/>
                  <a:pt x="1486601" y="740496"/>
                </a:cubicBezTo>
                <a:cubicBezTo>
                  <a:pt x="1486600" y="740498"/>
                  <a:pt x="1475381" y="774154"/>
                  <a:pt x="1475381" y="774155"/>
                </a:cubicBezTo>
                <a:lnTo>
                  <a:pt x="1475381" y="785374"/>
                </a:lnTo>
              </a:path>
            </a:pathLst>
          </a:custGeom>
          <a:noFill/>
          <a:ln w="28575">
            <a:solidFill>
              <a:srgbClr val="D519B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46179" y="5209115"/>
            <a:ext cx="20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141313"/>
                </a:solidFill>
              </a:rPr>
              <a:t>IPCC AR5 WG1 SPM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9486" y="486237"/>
            <a:ext cx="10515600" cy="355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dirty="0"/>
              <a:t>…</a:t>
            </a:r>
            <a:r>
              <a:rPr lang="nb-NO" sz="2400" dirty="0" err="1"/>
              <a:t>but</a:t>
            </a:r>
            <a:r>
              <a:rPr lang="nb-NO" sz="2400" dirty="0"/>
              <a:t>, </a:t>
            </a:r>
            <a:r>
              <a:rPr lang="nb-NO" sz="2400" dirty="0" err="1"/>
              <a:t>luckily</a:t>
            </a:r>
            <a:r>
              <a:rPr lang="nb-NO" sz="2400" dirty="0"/>
              <a:t>, </a:t>
            </a:r>
            <a:r>
              <a:rPr lang="nb-NO" sz="2400" dirty="0" err="1"/>
              <a:t>there’s</a:t>
            </a:r>
            <a:r>
              <a:rPr lang="nb-NO" sz="2400" dirty="0"/>
              <a:t> an </a:t>
            </a:r>
            <a:r>
              <a:rPr lang="nb-NO" sz="2400" dirty="0" err="1"/>
              <a:t>almost</a:t>
            </a:r>
            <a:r>
              <a:rPr lang="nb-NO" sz="2400" dirty="0"/>
              <a:t> linear </a:t>
            </a:r>
            <a:r>
              <a:rPr lang="nb-NO" sz="2400" dirty="0" err="1"/>
              <a:t>relationship</a:t>
            </a:r>
            <a:r>
              <a:rPr lang="nb-NO" sz="2400" dirty="0"/>
              <a:t> </a:t>
            </a:r>
            <a:r>
              <a:rPr lang="nb-NO" sz="2400" dirty="0" err="1"/>
              <a:t>between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 err="1"/>
              <a:t>temperature</a:t>
            </a:r>
            <a:r>
              <a:rPr lang="nb-NO" sz="2400" dirty="0"/>
              <a:t> and </a:t>
            </a:r>
            <a:r>
              <a:rPr lang="nb-NO" sz="2400" dirty="0" err="1"/>
              <a:t>cumulative</a:t>
            </a:r>
            <a:r>
              <a:rPr lang="nb-NO" sz="2400" dirty="0"/>
              <a:t> (total) </a:t>
            </a:r>
            <a:r>
              <a:rPr lang="nb-NO" sz="2400" dirty="0" err="1"/>
              <a:t>emissions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6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3" y="1796971"/>
            <a:ext cx="7150622" cy="4773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486" y="486237"/>
            <a:ext cx="10515600" cy="68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/>
              <a:t>This lets </a:t>
            </a:r>
            <a:r>
              <a:rPr lang="nb-NO" sz="3200" dirty="0" err="1"/>
              <a:t>us</a:t>
            </a:r>
            <a:r>
              <a:rPr lang="nb-NO" sz="3200" dirty="0"/>
              <a:t> </a:t>
            </a:r>
            <a:r>
              <a:rPr lang="nb-NO" sz="3200" dirty="0" err="1"/>
              <a:t>calculate</a:t>
            </a:r>
            <a:r>
              <a:rPr lang="nb-NO" sz="3200" dirty="0"/>
              <a:t> a «</a:t>
            </a:r>
            <a:r>
              <a:rPr lang="nb-NO" sz="3200" dirty="0" err="1"/>
              <a:t>carbon</a:t>
            </a:r>
            <a:r>
              <a:rPr lang="nb-NO" sz="3200" dirty="0"/>
              <a:t> </a:t>
            </a:r>
            <a:r>
              <a:rPr lang="nb-NO" sz="3200" dirty="0" err="1"/>
              <a:t>budget</a:t>
            </a:r>
            <a:r>
              <a:rPr lang="nb-NO" sz="3200" dirty="0"/>
              <a:t>», </a:t>
            </a:r>
            <a:br>
              <a:rPr lang="nb-NO" sz="3200" dirty="0"/>
            </a:br>
            <a:r>
              <a:rPr lang="nb-NO" sz="3200" dirty="0"/>
              <a:t>i.e. </a:t>
            </a:r>
            <a:r>
              <a:rPr lang="nb-NO" sz="3200" dirty="0" err="1"/>
              <a:t>what</a:t>
            </a:r>
            <a:r>
              <a:rPr lang="nb-NO" sz="3200" dirty="0"/>
              <a:t> </a:t>
            </a:r>
            <a:r>
              <a:rPr lang="nb-NO" sz="3200" dirty="0" err="1"/>
              <a:t>remains</a:t>
            </a:r>
            <a:r>
              <a:rPr lang="nb-NO" sz="3200" dirty="0"/>
              <a:t> </a:t>
            </a:r>
            <a:r>
              <a:rPr lang="nb-NO" sz="3200" dirty="0" err="1"/>
              <a:t>before</a:t>
            </a:r>
            <a:r>
              <a:rPr lang="nb-NO" sz="3200" dirty="0"/>
              <a:t> </a:t>
            </a:r>
            <a:r>
              <a:rPr lang="nb-NO" sz="3200" dirty="0" err="1"/>
              <a:t>we</a:t>
            </a:r>
            <a:r>
              <a:rPr lang="nb-NO" sz="3200" dirty="0"/>
              <a:t> </a:t>
            </a:r>
            <a:r>
              <a:rPr lang="nb-NO" sz="3200" dirty="0" err="1"/>
              <a:t>blow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2 </a:t>
            </a:r>
            <a:r>
              <a:rPr lang="nb-NO" sz="3200" dirty="0" err="1"/>
              <a:t>degree</a:t>
            </a:r>
            <a:r>
              <a:rPr lang="nb-NO" sz="3200" dirty="0"/>
              <a:t> limit </a:t>
            </a:r>
            <a:br>
              <a:rPr lang="nb-NO" sz="3200" dirty="0"/>
            </a:br>
            <a:r>
              <a:rPr lang="nb-NO" sz="3200" dirty="0"/>
              <a:t>(</a:t>
            </a:r>
            <a:r>
              <a:rPr lang="nb-NO" sz="3200" dirty="0" err="1"/>
              <a:t>whith</a:t>
            </a:r>
            <a:r>
              <a:rPr lang="nb-NO" sz="3200" dirty="0"/>
              <a:t> </a:t>
            </a:r>
            <a:r>
              <a:rPr lang="nb-NO" sz="3200" dirty="0" err="1"/>
              <a:t>some</a:t>
            </a:r>
            <a:r>
              <a:rPr lang="nb-NO" sz="3200" dirty="0"/>
              <a:t> </a:t>
            </a:r>
            <a:r>
              <a:rPr lang="nb-NO" sz="3200" dirty="0" err="1"/>
              <a:t>likelihood</a:t>
            </a:r>
            <a:r>
              <a:rPr lang="nb-NO" sz="32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08449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7" y="823565"/>
            <a:ext cx="11125535" cy="58570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7375" y="195566"/>
            <a:ext cx="10515600" cy="68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This </a:t>
            </a:r>
            <a:r>
              <a:rPr lang="nb-NO" dirty="0" err="1"/>
              <a:t>budget</a:t>
            </a:r>
            <a:r>
              <a:rPr lang="nb-NO" dirty="0"/>
              <a:t> </a:t>
            </a:r>
            <a:r>
              <a:rPr lang="nb-NO" dirty="0" err="1"/>
              <a:t>happes</a:t>
            </a:r>
            <a:r>
              <a:rPr lang="nb-NO" dirty="0"/>
              <a:t> to be </a:t>
            </a:r>
            <a:r>
              <a:rPr lang="nb-NO" i="1" dirty="0" err="1"/>
              <a:t>smaller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carbon</a:t>
            </a:r>
            <a:r>
              <a:rPr lang="nb-NO" dirty="0"/>
              <a:t> </a:t>
            </a:r>
            <a:r>
              <a:rPr lang="nb-NO" dirty="0" err="1"/>
              <a:t>stored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in </a:t>
            </a:r>
            <a:r>
              <a:rPr lang="nb-NO" i="1" dirty="0" err="1"/>
              <a:t>alreadt</a:t>
            </a:r>
            <a:r>
              <a:rPr lang="nb-NO" i="1" dirty="0"/>
              <a:t> </a:t>
            </a:r>
            <a:r>
              <a:rPr lang="nb-NO" i="1" dirty="0" err="1"/>
              <a:t>developed</a:t>
            </a:r>
            <a:r>
              <a:rPr lang="nb-NO" dirty="0"/>
              <a:t> </a:t>
            </a:r>
            <a:r>
              <a:rPr lang="nb-NO" dirty="0" err="1"/>
              <a:t>fossis</a:t>
            </a:r>
            <a:r>
              <a:rPr lang="nb-NO" dirty="0"/>
              <a:t> </a:t>
            </a:r>
            <a:r>
              <a:rPr lang="nb-NO" dirty="0" err="1"/>
              <a:t>fuel</a:t>
            </a:r>
            <a:r>
              <a:rPr lang="nb-NO" dirty="0"/>
              <a:t> reserves.</a:t>
            </a:r>
          </a:p>
        </p:txBody>
      </p:sp>
    </p:spTree>
    <p:extLst>
      <p:ext uri="{BB962C8B-B14F-4D97-AF65-F5344CB8AC3E}">
        <p14:creationId xmlns:p14="http://schemas.microsoft.com/office/powerpoint/2010/main" val="381897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292</Words>
  <Application>Microsoft Office PowerPoint</Application>
  <PresentationFormat>Widescreen</PresentationFormat>
  <Paragraphs>40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Can Norway remain an oil and gas producing country, if we are to reach the 2⁰ (or 1.5⁰)  target?</vt:lpstr>
      <vt:lpstr>PowerPoint Presentation</vt:lpstr>
      <vt:lpstr>World leaders have deicided to  act to limit climate change.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Hence, some producers can still deliver their goods – but not all. All countries and sectors must cut emissions – but some maybe more than others?</vt:lpstr>
      <vt:lpstr>PowerPoint Presentation</vt:lpstr>
      <vt:lpstr>PowerPoint Presentation</vt:lpstr>
      <vt:lpstr>…but, overall, we know what needs to happen.</vt:lpstr>
      <vt:lpstr>«The Green Shift», aka The Biggest Changes To Our Society Since The Industrial Revolution</vt:lpstr>
      <vt:lpstr>PowerPoint Presentation</vt:lpstr>
      <vt:lpstr>What should Norway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Bjørn H. Samset</dc:creator>
  <cp:lastModifiedBy>Bjørn H. Samset</cp:lastModifiedBy>
  <cp:revision>22</cp:revision>
  <dcterms:created xsi:type="dcterms:W3CDTF">2016-10-21T08:20:44Z</dcterms:created>
  <dcterms:modified xsi:type="dcterms:W3CDTF">2016-10-24T05:44:50Z</dcterms:modified>
</cp:coreProperties>
</file>