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7" r:id="rId2"/>
    <p:sldId id="267" r:id="rId3"/>
    <p:sldId id="262" r:id="rId4"/>
    <p:sldId id="286" r:id="rId5"/>
    <p:sldId id="261" r:id="rId6"/>
    <p:sldId id="272" r:id="rId7"/>
    <p:sldId id="273" r:id="rId8"/>
    <p:sldId id="277" r:id="rId9"/>
    <p:sldId id="279" r:id="rId10"/>
    <p:sldId id="289" r:id="rId11"/>
    <p:sldId id="295" r:id="rId12"/>
    <p:sldId id="268" r:id="rId13"/>
    <p:sldId id="291" r:id="rId14"/>
    <p:sldId id="263" r:id="rId15"/>
    <p:sldId id="264" r:id="rId16"/>
    <p:sldId id="269" r:id="rId17"/>
    <p:sldId id="266" r:id="rId18"/>
    <p:sldId id="282" r:id="rId19"/>
    <p:sldId id="296" r:id="rId20"/>
    <p:sldId id="297" r:id="rId21"/>
    <p:sldId id="290" r:id="rId22"/>
    <p:sldId id="307" r:id="rId23"/>
    <p:sldId id="305" r:id="rId24"/>
    <p:sldId id="310" r:id="rId25"/>
    <p:sldId id="311" r:id="rId26"/>
    <p:sldId id="312" r:id="rId27"/>
    <p:sldId id="313" r:id="rId28"/>
    <p:sldId id="314" r:id="rId29"/>
    <p:sldId id="315" r:id="rId30"/>
  </p:sldIdLst>
  <p:sldSz cx="9144000" cy="5715000" type="screen16x10"/>
  <p:notesSz cx="6858000" cy="9144000"/>
  <p:defaultTextStyle>
    <a:defPPr>
      <a:defRPr lang="nn-NO"/>
    </a:defPPr>
    <a:lvl1pPr algn="l" defTabSz="457200" rtl="0" fontAlgn="base">
      <a:spcBef>
        <a:spcPct val="0"/>
      </a:spcBef>
      <a:spcAft>
        <a:spcPct val="0"/>
      </a:spcAft>
      <a:defRPr kern="1200">
        <a:solidFill>
          <a:schemeClr val="tx1"/>
        </a:solidFill>
        <a:latin typeface="Calibri" pitchFamily="34" charset="0"/>
        <a:ea typeface="Geneva" charset="-128"/>
        <a:cs typeface="+mn-cs"/>
      </a:defRPr>
    </a:lvl1pPr>
    <a:lvl2pPr marL="457200" algn="l" defTabSz="457200" rtl="0" fontAlgn="base">
      <a:spcBef>
        <a:spcPct val="0"/>
      </a:spcBef>
      <a:spcAft>
        <a:spcPct val="0"/>
      </a:spcAft>
      <a:defRPr kern="1200">
        <a:solidFill>
          <a:schemeClr val="tx1"/>
        </a:solidFill>
        <a:latin typeface="Calibri" pitchFamily="34" charset="0"/>
        <a:ea typeface="Geneva" charset="-128"/>
        <a:cs typeface="+mn-cs"/>
      </a:defRPr>
    </a:lvl2pPr>
    <a:lvl3pPr marL="914400" algn="l" defTabSz="457200" rtl="0" fontAlgn="base">
      <a:spcBef>
        <a:spcPct val="0"/>
      </a:spcBef>
      <a:spcAft>
        <a:spcPct val="0"/>
      </a:spcAft>
      <a:defRPr kern="1200">
        <a:solidFill>
          <a:schemeClr val="tx1"/>
        </a:solidFill>
        <a:latin typeface="Calibri" pitchFamily="34" charset="0"/>
        <a:ea typeface="Geneva" charset="-128"/>
        <a:cs typeface="+mn-cs"/>
      </a:defRPr>
    </a:lvl3pPr>
    <a:lvl4pPr marL="1371600" algn="l" defTabSz="457200" rtl="0" fontAlgn="base">
      <a:spcBef>
        <a:spcPct val="0"/>
      </a:spcBef>
      <a:spcAft>
        <a:spcPct val="0"/>
      </a:spcAft>
      <a:defRPr kern="1200">
        <a:solidFill>
          <a:schemeClr val="tx1"/>
        </a:solidFill>
        <a:latin typeface="Calibri" pitchFamily="34" charset="0"/>
        <a:ea typeface="Geneva" charset="-128"/>
        <a:cs typeface="+mn-cs"/>
      </a:defRPr>
    </a:lvl4pPr>
    <a:lvl5pPr marL="1828800" algn="l" defTabSz="457200" rtl="0" fontAlgn="base">
      <a:spcBef>
        <a:spcPct val="0"/>
      </a:spcBef>
      <a:spcAft>
        <a:spcPct val="0"/>
      </a:spcAft>
      <a:defRPr kern="1200">
        <a:solidFill>
          <a:schemeClr val="tx1"/>
        </a:solidFill>
        <a:latin typeface="Calibri" pitchFamily="34" charset="0"/>
        <a:ea typeface="Geneva" charset="-128"/>
        <a:cs typeface="+mn-cs"/>
      </a:defRPr>
    </a:lvl5pPr>
    <a:lvl6pPr marL="2286000" algn="l" defTabSz="914400" rtl="0" eaLnBrk="1" latinLnBrk="0" hangingPunct="1">
      <a:defRPr kern="1200">
        <a:solidFill>
          <a:schemeClr val="tx1"/>
        </a:solidFill>
        <a:latin typeface="Calibri" pitchFamily="34" charset="0"/>
        <a:ea typeface="Geneva" charset="-128"/>
        <a:cs typeface="+mn-cs"/>
      </a:defRPr>
    </a:lvl6pPr>
    <a:lvl7pPr marL="2743200" algn="l" defTabSz="914400" rtl="0" eaLnBrk="1" latinLnBrk="0" hangingPunct="1">
      <a:defRPr kern="1200">
        <a:solidFill>
          <a:schemeClr val="tx1"/>
        </a:solidFill>
        <a:latin typeface="Calibri" pitchFamily="34" charset="0"/>
        <a:ea typeface="Geneva" charset="-128"/>
        <a:cs typeface="+mn-cs"/>
      </a:defRPr>
    </a:lvl7pPr>
    <a:lvl8pPr marL="3200400" algn="l" defTabSz="914400" rtl="0" eaLnBrk="1" latinLnBrk="0" hangingPunct="1">
      <a:defRPr kern="1200">
        <a:solidFill>
          <a:schemeClr val="tx1"/>
        </a:solidFill>
        <a:latin typeface="Calibri" pitchFamily="34" charset="0"/>
        <a:ea typeface="Geneva" charset="-128"/>
        <a:cs typeface="+mn-cs"/>
      </a:defRPr>
    </a:lvl8pPr>
    <a:lvl9pPr marL="3657600" algn="l" defTabSz="914400" rtl="0" eaLnBrk="1" latinLnBrk="0" hangingPunct="1">
      <a:defRPr kern="1200">
        <a:solidFill>
          <a:schemeClr val="tx1"/>
        </a:solidFill>
        <a:latin typeface="Calibri" pitchFamily="34" charset="0"/>
        <a:ea typeface="Geneva" charset="-128"/>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5" autoAdjust="0"/>
    <p:restoredTop sz="94660"/>
  </p:normalViewPr>
  <p:slideViewPr>
    <p:cSldViewPr snapToGrid="0" snapToObjects="1">
      <p:cViewPr varScale="1">
        <p:scale>
          <a:sx n="94" d="100"/>
          <a:sy n="94" d="100"/>
        </p:scale>
        <p:origin x="974" y="72"/>
      </p:cViewPr>
      <p:guideLst>
        <p:guide orient="horz" pos="1800"/>
        <p:guide pos="2880"/>
      </p:guideLst>
    </p:cSldViewPr>
  </p:slideViewPr>
  <p:notesTextViewPr>
    <p:cViewPr>
      <p:scale>
        <a:sx n="100" d="100"/>
        <a:sy n="100" d="100"/>
      </p:scale>
      <p:origin x="0" y="0"/>
    </p:cViewPr>
  </p:notesTextViewPr>
  <p:notesViewPr>
    <p:cSldViewPr snapToGrid="0" snapToObjects="1">
      <p:cViewPr varScale="1">
        <p:scale>
          <a:sx n="109" d="100"/>
          <a:sy n="109" d="100"/>
        </p:scale>
        <p:origin x="-4200"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E85492C-ED65-41BE-AD74-962FE5179C0A}" type="datetimeFigureOut">
              <a:rPr lang="nn-NO"/>
              <a:pPr/>
              <a:t>02.11.2016</a:t>
            </a:fld>
            <a:endParaRPr lang="nn-NO"/>
          </a:p>
        </p:txBody>
      </p:sp>
      <p:sp>
        <p:nvSpPr>
          <p:cNvPr id="4" name="Plassholder for lysbil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nb-NO" smtClean="0"/>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smtClean="0"/>
          </a:p>
        </p:txBody>
      </p:sp>
      <p:sp>
        <p:nvSpPr>
          <p:cNvPr id="6" name="Plassholder for bunntekst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CF5EB7C-B4B7-4567-893D-DF1C1ECE0878}" type="slidenum">
              <a:rPr lang="nn-NO"/>
              <a:pPr/>
              <a:t>‹#›</a:t>
            </a:fld>
            <a:endParaRPr lang="nn-NO"/>
          </a:p>
        </p:txBody>
      </p:sp>
    </p:spTree>
    <p:extLst>
      <p:ext uri="{BB962C8B-B14F-4D97-AF65-F5344CB8AC3E}">
        <p14:creationId xmlns:p14="http://schemas.microsoft.com/office/powerpoint/2010/main" val="107366795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Geneva" charset="0"/>
        <a:cs typeface="+mn-cs"/>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dw.com/en/martell-fire-is-a-natural-part-of-forest-ecosystems-in-canada/a-19247762"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arthobservatory.nasa.gov/Features/BorealThreshold/"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ature.com/nclimate/journal/v1/n3/full/nclimate1125.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nature.com/nclimate/journal/v1/n3/fig_tab/nclimate1125_F1.html#auth-2" TargetMode="External"/><Relationship Id="rId5" Type="http://schemas.openxmlformats.org/officeDocument/2006/relationships/hyperlink" Target="http://www.nature.com/nclimate/journal/v1/n3/full/nclimate1125.html#a1" TargetMode="External"/><Relationship Id="rId4" Type="http://schemas.openxmlformats.org/officeDocument/2006/relationships/hyperlink" Target="http://www.nature.com/nclimate/journal/v1/n3/fig_tab/nclimate1125_F1.html#auth-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arboncycle.aos.wisc.edu/carbon-budget-too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dirty="0" smtClean="0">
                <a:solidFill>
                  <a:srgbClr val="131413"/>
                </a:solidFill>
                <a:latin typeface="Arial" panose="020B0604020202020204" pitchFamily="34" charset="0"/>
                <a:cs typeface="Arial" panose="020B0604020202020204" pitchFamily="34" charset="0"/>
              </a:rPr>
              <a:t>Over </a:t>
            </a:r>
            <a:r>
              <a:rPr lang="nb-NO" sz="1200" dirty="0" err="1" smtClean="0">
                <a:solidFill>
                  <a:srgbClr val="131413"/>
                </a:solidFill>
                <a:latin typeface="Arial" panose="020B0604020202020204" pitchFamily="34" charset="0"/>
                <a:cs typeface="Arial" panose="020B0604020202020204" pitchFamily="34" charset="0"/>
              </a:rPr>
              <a:t>the</a:t>
            </a:r>
            <a:r>
              <a:rPr lang="nb-NO" sz="1200" dirty="0" smtClean="0">
                <a:solidFill>
                  <a:srgbClr val="131413"/>
                </a:solidFill>
                <a:latin typeface="Arial" panose="020B0604020202020204" pitchFamily="34" charset="0"/>
                <a:cs typeface="Arial" panose="020B0604020202020204" pitchFamily="34" charset="0"/>
              </a:rPr>
              <a:t> </a:t>
            </a:r>
            <a:r>
              <a:rPr lang="nb-NO" sz="1200" dirty="0" err="1" smtClean="0">
                <a:solidFill>
                  <a:srgbClr val="131413"/>
                </a:solidFill>
                <a:latin typeface="Arial" panose="020B0604020202020204" pitchFamily="34" charset="0"/>
                <a:cs typeface="Arial" panose="020B0604020202020204" pitchFamily="34" charset="0"/>
              </a:rPr>
              <a:t>past</a:t>
            </a:r>
            <a:r>
              <a:rPr lang="nb-NO" sz="1200" dirty="0" smtClean="0">
                <a:solidFill>
                  <a:srgbClr val="131413"/>
                </a:solidFill>
                <a:latin typeface="Arial" panose="020B0604020202020204" pitchFamily="34" charset="0"/>
                <a:cs typeface="Arial" panose="020B0604020202020204" pitchFamily="34" charset="0"/>
              </a:rPr>
              <a:t> 300 </a:t>
            </a:r>
            <a:r>
              <a:rPr lang="nb-NO" sz="1200" dirty="0" err="1" smtClean="0">
                <a:solidFill>
                  <a:srgbClr val="131413"/>
                </a:solidFill>
                <a:latin typeface="Arial" panose="020B0604020202020204" pitchFamily="34" charset="0"/>
                <a:cs typeface="Arial" panose="020B0604020202020204" pitchFamily="34" charset="0"/>
              </a:rPr>
              <a:t>years</a:t>
            </a:r>
            <a:r>
              <a:rPr lang="nb-NO" sz="1200" dirty="0" smtClean="0">
                <a:solidFill>
                  <a:srgbClr val="131413"/>
                </a:solidFill>
                <a:latin typeface="Arial" panose="020B0604020202020204" pitchFamily="34" charset="0"/>
                <a:cs typeface="Arial" panose="020B0604020202020204" pitchFamily="34" charset="0"/>
              </a:rPr>
              <a:t> </a:t>
            </a:r>
            <a:r>
              <a:rPr lang="nb-NO" sz="1200" dirty="0" err="1" smtClean="0">
                <a:solidFill>
                  <a:srgbClr val="131413"/>
                </a:solidFill>
                <a:latin typeface="Arial" panose="020B0604020202020204" pitchFamily="34" charset="0"/>
                <a:cs typeface="Arial" panose="020B0604020202020204" pitchFamily="34" charset="0"/>
              </a:rPr>
              <a:t>we</a:t>
            </a:r>
            <a:r>
              <a:rPr lang="nb-NO" sz="1200" dirty="0" smtClean="0">
                <a:solidFill>
                  <a:srgbClr val="131413"/>
                </a:solidFill>
                <a:latin typeface="Arial" panose="020B0604020202020204" pitchFamily="34" charset="0"/>
                <a:cs typeface="Arial" panose="020B0604020202020204" pitchFamily="34" charset="0"/>
              </a:rPr>
              <a:t> have </a:t>
            </a:r>
            <a:r>
              <a:rPr lang="nb-NO" sz="1200" dirty="0" err="1" smtClean="0">
                <a:solidFill>
                  <a:srgbClr val="131413"/>
                </a:solidFill>
                <a:latin typeface="Arial" panose="020B0604020202020204" pitchFamily="34" charset="0"/>
                <a:cs typeface="Arial" panose="020B0604020202020204" pitchFamily="34" charset="0"/>
              </a:rPr>
              <a:t>changed</a:t>
            </a:r>
            <a:r>
              <a:rPr lang="nb-NO" sz="1200" dirty="0" smtClean="0">
                <a:solidFill>
                  <a:srgbClr val="131413"/>
                </a:solidFill>
                <a:latin typeface="Arial" panose="020B0604020202020204" pitchFamily="34" charset="0"/>
                <a:cs typeface="Arial" panose="020B0604020202020204" pitchFamily="34" charset="0"/>
              </a:rPr>
              <a:t> more </a:t>
            </a:r>
            <a:r>
              <a:rPr lang="nb-NO" sz="1200" dirty="0" err="1" smtClean="0">
                <a:solidFill>
                  <a:srgbClr val="131413"/>
                </a:solidFill>
                <a:latin typeface="Arial" panose="020B0604020202020204" pitchFamily="34" charset="0"/>
                <a:cs typeface="Arial" panose="020B0604020202020204" pitchFamily="34" charset="0"/>
              </a:rPr>
              <a:t>than</a:t>
            </a:r>
            <a:r>
              <a:rPr lang="nb-NO" sz="1200" dirty="0" smtClean="0">
                <a:solidFill>
                  <a:srgbClr val="131413"/>
                </a:solidFill>
                <a:latin typeface="Arial" panose="020B0604020202020204" pitchFamily="34" charset="0"/>
                <a:cs typeface="Arial" panose="020B0604020202020204" pitchFamily="34" charset="0"/>
              </a:rPr>
              <a:t> 50% </a:t>
            </a:r>
            <a:r>
              <a:rPr lang="nb-NO" sz="1200" dirty="0" err="1" smtClean="0">
                <a:solidFill>
                  <a:srgbClr val="131413"/>
                </a:solidFill>
                <a:latin typeface="Arial" panose="020B0604020202020204" pitchFamily="34" charset="0"/>
                <a:cs typeface="Arial" panose="020B0604020202020204" pitchFamily="34" charset="0"/>
              </a:rPr>
              <a:t>of</a:t>
            </a:r>
            <a:r>
              <a:rPr lang="nb-NO" sz="1200" dirty="0" smtClean="0">
                <a:solidFill>
                  <a:srgbClr val="131413"/>
                </a:solidFill>
                <a:latin typeface="Arial" panose="020B0604020202020204" pitchFamily="34" charset="0"/>
                <a:cs typeface="Arial" panose="020B0604020202020204" pitchFamily="34" charset="0"/>
              </a:rPr>
              <a:t> </a:t>
            </a:r>
            <a:r>
              <a:rPr lang="nb-NO" sz="1200" dirty="0" err="1" smtClean="0">
                <a:solidFill>
                  <a:srgbClr val="131413"/>
                </a:solidFill>
                <a:latin typeface="Arial" panose="020B0604020202020204" pitchFamily="34" charset="0"/>
                <a:cs typeface="Arial" panose="020B0604020202020204" pitchFamily="34" charset="0"/>
              </a:rPr>
              <a:t>the</a:t>
            </a:r>
            <a:r>
              <a:rPr lang="nb-NO" sz="1200" dirty="0" smtClean="0">
                <a:solidFill>
                  <a:srgbClr val="131413"/>
                </a:solidFill>
                <a:latin typeface="Arial" panose="020B0604020202020204" pitchFamily="34" charset="0"/>
                <a:cs typeface="Arial" panose="020B0604020202020204" pitchFamily="34" charset="0"/>
              </a:rPr>
              <a:t> land </a:t>
            </a:r>
            <a:r>
              <a:rPr lang="nb-NO" sz="1200" dirty="0" err="1" smtClean="0">
                <a:solidFill>
                  <a:srgbClr val="131413"/>
                </a:solidFill>
                <a:latin typeface="Arial" panose="020B0604020202020204" pitchFamily="34" charset="0"/>
                <a:cs typeface="Arial" panose="020B0604020202020204" pitchFamily="34" charset="0"/>
              </a:rPr>
              <a:t>surface</a:t>
            </a:r>
            <a:r>
              <a:rPr lang="nb-NO" sz="1200" dirty="0" smtClean="0">
                <a:solidFill>
                  <a:srgbClr val="131413"/>
                </a:solidFill>
                <a:latin typeface="Arial" panose="020B0604020202020204" pitchFamily="34" charset="0"/>
                <a:cs typeface="Arial" panose="020B0604020202020204" pitchFamily="34" charset="0"/>
              </a:rPr>
              <a:t>. In contrast to </a:t>
            </a:r>
            <a:r>
              <a:rPr lang="nb-NO" sz="1200" dirty="0" err="1" smtClean="0">
                <a:solidFill>
                  <a:srgbClr val="131413"/>
                </a:solidFill>
                <a:latin typeface="Arial" panose="020B0604020202020204" pitchFamily="34" charset="0"/>
                <a:cs typeface="Arial" panose="020B0604020202020204" pitchFamily="34" charset="0"/>
              </a:rPr>
              <a:t>natural</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disturbances</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such</a:t>
            </a:r>
            <a:r>
              <a:rPr lang="nb-NO" sz="1200" baseline="0" dirty="0" smtClean="0">
                <a:solidFill>
                  <a:srgbClr val="131413"/>
                </a:solidFill>
                <a:latin typeface="Arial" panose="020B0604020202020204" pitchFamily="34" charset="0"/>
                <a:cs typeface="Arial" panose="020B0604020202020204" pitchFamily="34" charset="0"/>
              </a:rPr>
              <a:t> as fires and pests), </a:t>
            </a:r>
            <a:r>
              <a:rPr lang="nb-NO" sz="1200" baseline="0" dirty="0" err="1" smtClean="0">
                <a:solidFill>
                  <a:srgbClr val="131413"/>
                </a:solidFill>
                <a:latin typeface="Arial" panose="020B0604020202020204" pitchFamily="34" charset="0"/>
                <a:cs typeface="Arial" panose="020B0604020202020204" pitchFamily="34" charset="0"/>
              </a:rPr>
              <a:t>where</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the</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existing</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natural</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vegetation</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composition</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generally</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remains</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unchanged</a:t>
            </a:r>
            <a:r>
              <a:rPr lang="nb-NO" sz="1200" baseline="0" dirty="0" smtClean="0">
                <a:solidFill>
                  <a:srgbClr val="131413"/>
                </a:solidFill>
                <a:latin typeface="Arial" panose="020B0604020202020204" pitchFamily="34" charset="0"/>
                <a:cs typeface="Arial" panose="020B0604020202020204" pitchFamily="34" charset="0"/>
              </a:rPr>
              <a:t> and </a:t>
            </a:r>
            <a:r>
              <a:rPr lang="nb-NO" sz="1200" baseline="0" dirty="0" err="1" smtClean="0">
                <a:solidFill>
                  <a:srgbClr val="131413"/>
                </a:solidFill>
                <a:latin typeface="Arial" panose="020B0604020202020204" pitchFamily="34" charset="0"/>
                <a:cs typeface="Arial" panose="020B0604020202020204" pitchFamily="34" charset="0"/>
              </a:rPr>
              <a:t>can</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recover</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the</a:t>
            </a:r>
            <a:r>
              <a:rPr lang="nb-NO" sz="1200" baseline="0" dirty="0" smtClean="0">
                <a:solidFill>
                  <a:srgbClr val="131413"/>
                </a:solidFill>
                <a:latin typeface="Arial" panose="020B0604020202020204" pitchFamily="34" charset="0"/>
                <a:cs typeface="Arial" panose="020B0604020202020204" pitchFamily="34" charset="0"/>
              </a:rPr>
              <a:t> human land management </a:t>
            </a:r>
            <a:r>
              <a:rPr lang="nb-NO" sz="1200" baseline="0" dirty="0" err="1" smtClean="0">
                <a:solidFill>
                  <a:srgbClr val="131413"/>
                </a:solidFill>
                <a:latin typeface="Arial" panose="020B0604020202020204" pitchFamily="34" charset="0"/>
                <a:cs typeface="Arial" panose="020B0604020202020204" pitchFamily="34" charset="0"/>
              </a:rPr>
              <a:t>often</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result</a:t>
            </a:r>
            <a:r>
              <a:rPr lang="nb-NO" sz="1200" baseline="0" dirty="0" smtClean="0">
                <a:solidFill>
                  <a:srgbClr val="131413"/>
                </a:solidFill>
                <a:latin typeface="Arial" panose="020B0604020202020204" pitchFamily="34" charset="0"/>
                <a:cs typeface="Arial" panose="020B0604020202020204" pitchFamily="34" charset="0"/>
              </a:rPr>
              <a:t> in persistent </a:t>
            </a:r>
            <a:r>
              <a:rPr lang="nb-NO" sz="1200" baseline="0" dirty="0" err="1" smtClean="0">
                <a:solidFill>
                  <a:srgbClr val="131413"/>
                </a:solidFill>
                <a:latin typeface="Arial" panose="020B0604020202020204" pitchFamily="34" charset="0"/>
                <a:cs typeface="Arial" panose="020B0604020202020204" pitchFamily="34" charset="0"/>
              </a:rPr>
              <a:t>changes</a:t>
            </a:r>
            <a:r>
              <a:rPr lang="nb-NO" sz="1200" baseline="0" dirty="0" smtClean="0">
                <a:solidFill>
                  <a:srgbClr val="131413"/>
                </a:solidFill>
                <a:latin typeface="Arial" panose="020B0604020202020204" pitchFamily="34" charset="0"/>
                <a:cs typeface="Arial" panose="020B0604020202020204" pitchFamily="34" charset="0"/>
              </a:rPr>
              <a:t> (</a:t>
            </a:r>
            <a:r>
              <a:rPr lang="nb-NO" sz="1200" baseline="0" dirty="0" err="1" smtClean="0">
                <a:solidFill>
                  <a:srgbClr val="131413"/>
                </a:solidFill>
                <a:latin typeface="Arial" panose="020B0604020202020204" pitchFamily="34" charset="0"/>
                <a:cs typeface="Arial" panose="020B0604020202020204" pitchFamily="34" charset="0"/>
              </a:rPr>
              <a:t>such</a:t>
            </a:r>
            <a:r>
              <a:rPr lang="nb-NO" sz="1200" baseline="0" dirty="0" smtClean="0">
                <a:solidFill>
                  <a:srgbClr val="131413"/>
                </a:solidFill>
                <a:latin typeface="Arial" panose="020B0604020202020204" pitchFamily="34" charset="0"/>
                <a:cs typeface="Arial" panose="020B0604020202020204" pitchFamily="34" charset="0"/>
              </a:rPr>
              <a:t> as </a:t>
            </a:r>
            <a:r>
              <a:rPr lang="nb-NO" sz="1200" baseline="0" dirty="0" err="1" smtClean="0">
                <a:solidFill>
                  <a:srgbClr val="131413"/>
                </a:solidFill>
                <a:latin typeface="Arial" panose="020B0604020202020204" pitchFamily="34" charset="0"/>
                <a:cs typeface="Arial" panose="020B0604020202020204" pitchFamily="34" charset="0"/>
              </a:rPr>
              <a:t>conversion</a:t>
            </a:r>
            <a:r>
              <a:rPr lang="nb-NO" sz="1200" baseline="0" dirty="0" smtClean="0">
                <a:solidFill>
                  <a:srgbClr val="131413"/>
                </a:solidFill>
                <a:latin typeface="Arial" panose="020B0604020202020204" pitchFamily="34" charset="0"/>
                <a:cs typeface="Arial" panose="020B0604020202020204" pitchFamily="34" charset="0"/>
              </a:rPr>
              <a:t> from </a:t>
            </a:r>
            <a:r>
              <a:rPr lang="nb-NO" sz="1200" baseline="0" dirty="0" err="1" smtClean="0">
                <a:solidFill>
                  <a:srgbClr val="131413"/>
                </a:solidFill>
                <a:latin typeface="Arial" panose="020B0604020202020204" pitchFamily="34" charset="0"/>
                <a:cs typeface="Arial" panose="020B0604020202020204" pitchFamily="34" charset="0"/>
              </a:rPr>
              <a:t>forests</a:t>
            </a:r>
            <a:r>
              <a:rPr lang="nb-NO" sz="1200" baseline="0" dirty="0" smtClean="0">
                <a:solidFill>
                  <a:srgbClr val="131413"/>
                </a:solidFill>
                <a:latin typeface="Arial" panose="020B0604020202020204" pitchFamily="34" charset="0"/>
                <a:cs typeface="Arial" panose="020B0604020202020204" pitchFamily="34" charset="0"/>
              </a:rPr>
              <a:t> to </a:t>
            </a:r>
            <a:r>
              <a:rPr lang="nb-NO" sz="1200" baseline="0" dirty="0" err="1" smtClean="0">
                <a:solidFill>
                  <a:srgbClr val="131413"/>
                </a:solidFill>
                <a:latin typeface="Arial" panose="020B0604020202020204" pitchFamily="34" charset="0"/>
                <a:cs typeface="Arial" panose="020B0604020202020204" pitchFamily="34" charset="0"/>
              </a:rPr>
              <a:t>agriculture</a:t>
            </a:r>
            <a:r>
              <a:rPr lang="nb-NO" sz="1200" baseline="0" dirty="0" smtClean="0">
                <a:solidFill>
                  <a:srgbClr val="131413"/>
                </a:solidFill>
                <a:latin typeface="Arial" panose="020B0604020202020204" pitchFamily="34" charset="0"/>
                <a:cs typeface="Arial" panose="020B0604020202020204" pitchFamily="34" charset="0"/>
              </a:rPr>
              <a:t>). </a:t>
            </a:r>
            <a:r>
              <a:rPr lang="nb-NO" sz="1200" dirty="0" smtClean="0">
                <a:solidFill>
                  <a:srgbClr val="131413"/>
                </a:solidFill>
                <a:latin typeface="Arial" panose="020B0604020202020204" pitchFamily="34" charset="0"/>
                <a:cs typeface="Arial" panose="020B0604020202020204" pitchFamily="34" charset="0"/>
              </a:rPr>
              <a:t>More </a:t>
            </a:r>
            <a:r>
              <a:rPr lang="nb-NO" sz="1200" dirty="0" err="1" smtClean="0">
                <a:solidFill>
                  <a:srgbClr val="131413"/>
                </a:solidFill>
                <a:latin typeface="Arial" panose="020B0604020202020204" pitchFamily="34" charset="0"/>
                <a:cs typeface="Arial" panose="020B0604020202020204" pitchFamily="34" charset="0"/>
              </a:rPr>
              <a:t>than</a:t>
            </a:r>
            <a:r>
              <a:rPr lang="nb-NO" sz="1200" dirty="0" smtClean="0">
                <a:solidFill>
                  <a:srgbClr val="131413"/>
                </a:solidFill>
                <a:latin typeface="Arial" panose="020B0604020202020204" pitchFamily="34" charset="0"/>
                <a:cs typeface="Arial" panose="020B0604020202020204" pitchFamily="34" charset="0"/>
              </a:rPr>
              <a:t> 25% </a:t>
            </a:r>
            <a:r>
              <a:rPr lang="nb-NO" sz="1200" dirty="0" err="1" smtClean="0">
                <a:solidFill>
                  <a:srgbClr val="131413"/>
                </a:solidFill>
                <a:latin typeface="Arial" panose="020B0604020202020204" pitchFamily="34" charset="0"/>
                <a:cs typeface="Arial" panose="020B0604020202020204" pitchFamily="34" charset="0"/>
              </a:rPr>
              <a:t>of</a:t>
            </a:r>
            <a:r>
              <a:rPr lang="nb-NO" sz="1200" dirty="0" smtClean="0">
                <a:solidFill>
                  <a:srgbClr val="131413"/>
                </a:solidFill>
                <a:latin typeface="Arial" panose="020B0604020202020204" pitchFamily="34" charset="0"/>
                <a:cs typeface="Arial" panose="020B0604020202020204" pitchFamily="34" charset="0"/>
              </a:rPr>
              <a:t> </a:t>
            </a:r>
            <a:r>
              <a:rPr lang="nb-NO" sz="1200" dirty="0" err="1" smtClean="0">
                <a:solidFill>
                  <a:srgbClr val="131413"/>
                </a:solidFill>
                <a:latin typeface="Arial" panose="020B0604020202020204" pitchFamily="34" charset="0"/>
                <a:cs typeface="Arial" panose="020B0604020202020204" pitchFamily="34" charset="0"/>
              </a:rPr>
              <a:t>forests</a:t>
            </a:r>
            <a:r>
              <a:rPr lang="nb-NO" sz="1200" dirty="0" smtClean="0">
                <a:solidFill>
                  <a:srgbClr val="131413"/>
                </a:solidFill>
                <a:latin typeface="Arial" panose="020B0604020202020204" pitchFamily="34" charset="0"/>
                <a:cs typeface="Arial" panose="020B0604020202020204" pitchFamily="34" charset="0"/>
              </a:rPr>
              <a:t> have </a:t>
            </a:r>
            <a:r>
              <a:rPr lang="nb-NO" sz="1200" dirty="0" err="1" smtClean="0">
                <a:solidFill>
                  <a:srgbClr val="131413"/>
                </a:solidFill>
                <a:latin typeface="Arial" panose="020B0604020202020204" pitchFamily="34" charset="0"/>
                <a:cs typeface="Arial" panose="020B0604020202020204" pitchFamily="34" charset="0"/>
              </a:rPr>
              <a:t>been</a:t>
            </a:r>
            <a:r>
              <a:rPr lang="nb-NO" sz="1200" dirty="0" smtClean="0">
                <a:solidFill>
                  <a:srgbClr val="131413"/>
                </a:solidFill>
                <a:latin typeface="Arial" panose="020B0604020202020204" pitchFamily="34" charset="0"/>
                <a:cs typeface="Arial" panose="020B0604020202020204" pitchFamily="34" charset="0"/>
              </a:rPr>
              <a:t> </a:t>
            </a:r>
            <a:r>
              <a:rPr lang="nb-NO" sz="1200" dirty="0" err="1" smtClean="0">
                <a:solidFill>
                  <a:srgbClr val="131413"/>
                </a:solidFill>
                <a:latin typeface="Arial" panose="020B0604020202020204" pitchFamily="34" charset="0"/>
                <a:cs typeface="Arial" panose="020B0604020202020204" pitchFamily="34" charset="0"/>
              </a:rPr>
              <a:t>removed</a:t>
            </a:r>
            <a:r>
              <a:rPr lang="nb-NO" sz="1200" dirty="0" smtClean="0">
                <a:solidFill>
                  <a:srgbClr val="131413"/>
                </a:solidFill>
                <a:latin typeface="Arial" panose="020B0604020202020204" pitchFamily="34" charset="0"/>
                <a:cs typeface="Arial" panose="020B0604020202020204" pitchFamily="34" charset="0"/>
              </a:rPr>
              <a:t> and more </a:t>
            </a:r>
            <a:r>
              <a:rPr lang="nb-NO" sz="1200" dirty="0" err="1" smtClean="0">
                <a:solidFill>
                  <a:srgbClr val="131413"/>
                </a:solidFill>
                <a:latin typeface="Arial" panose="020B0604020202020204" pitchFamily="34" charset="0"/>
                <a:cs typeface="Arial" panose="020B0604020202020204" pitchFamily="34" charset="0"/>
              </a:rPr>
              <a:t>than</a:t>
            </a:r>
            <a:r>
              <a:rPr lang="nb-NO" sz="1200" dirty="0" smtClean="0">
                <a:solidFill>
                  <a:srgbClr val="131413"/>
                </a:solidFill>
                <a:latin typeface="Arial" panose="020B0604020202020204" pitchFamily="34" charset="0"/>
                <a:cs typeface="Arial" panose="020B0604020202020204" pitchFamily="34" charset="0"/>
              </a:rPr>
              <a:t> 30% </a:t>
            </a:r>
            <a:r>
              <a:rPr lang="nb-NO" sz="1200" dirty="0" err="1" smtClean="0">
                <a:solidFill>
                  <a:srgbClr val="131413"/>
                </a:solidFill>
                <a:latin typeface="Arial" panose="020B0604020202020204" pitchFamily="34" charset="0"/>
                <a:cs typeface="Arial" panose="020B0604020202020204" pitchFamily="34" charset="0"/>
              </a:rPr>
              <a:t>of</a:t>
            </a:r>
            <a:r>
              <a:rPr lang="nb-NO" sz="1200" dirty="0" smtClean="0">
                <a:solidFill>
                  <a:srgbClr val="131413"/>
                </a:solidFill>
                <a:latin typeface="Arial" panose="020B0604020202020204" pitchFamily="34" charset="0"/>
                <a:cs typeface="Arial" panose="020B0604020202020204" pitchFamily="34" charset="0"/>
              </a:rPr>
              <a:t> land area is used for </a:t>
            </a:r>
            <a:r>
              <a:rPr lang="nb-NO" sz="1200" dirty="0" err="1" smtClean="0">
                <a:solidFill>
                  <a:srgbClr val="131413"/>
                </a:solidFill>
                <a:latin typeface="Arial" panose="020B0604020202020204" pitchFamily="34" charset="0"/>
                <a:cs typeface="Arial" panose="020B0604020202020204" pitchFamily="34" charset="0"/>
              </a:rPr>
              <a:t>agriculture</a:t>
            </a:r>
            <a:r>
              <a:rPr lang="nb-NO" sz="1200" dirty="0" smtClean="0">
                <a:solidFill>
                  <a:srgbClr val="131413"/>
                </a:solidFill>
                <a:latin typeface="Arial" panose="020B0604020202020204" pitchFamily="34" charset="0"/>
                <a:cs typeface="Arial" panose="020B0604020202020204" pitchFamily="34" charset="0"/>
              </a:rPr>
              <a:t>.</a:t>
            </a:r>
          </a:p>
          <a:p>
            <a:endParaRPr lang="nb-NO" sz="1200" dirty="0" smtClean="0">
              <a:solidFill>
                <a:srgbClr val="131413"/>
              </a:solidFill>
              <a:latin typeface="Arial" panose="020B0604020202020204" pitchFamily="34" charset="0"/>
              <a:cs typeface="Arial" panose="020B0604020202020204" pitchFamily="34" charset="0"/>
            </a:endParaRPr>
          </a:p>
          <a:p>
            <a:r>
              <a:rPr lang="nb-NO" sz="1200" dirty="0" smtClean="0">
                <a:solidFill>
                  <a:srgbClr val="131413"/>
                </a:solidFill>
                <a:latin typeface="Arial" panose="020B0604020202020204" pitchFamily="34" charset="0"/>
                <a:cs typeface="Arial" panose="020B0604020202020204" pitchFamily="34" charset="0"/>
              </a:rPr>
              <a:t>Land clearing, </a:t>
            </a:r>
            <a:r>
              <a:rPr lang="nb-NO" sz="1200" dirty="0" err="1" smtClean="0">
                <a:solidFill>
                  <a:srgbClr val="131413"/>
                </a:solidFill>
                <a:latin typeface="Arial" panose="020B0604020202020204" pitchFamily="34" charset="0"/>
                <a:cs typeface="Arial" panose="020B0604020202020204" pitchFamily="34" charset="0"/>
              </a:rPr>
              <a:t>urbanization</a:t>
            </a:r>
            <a:r>
              <a:rPr lang="nb-NO" sz="1200" dirty="0" smtClean="0">
                <a:solidFill>
                  <a:srgbClr val="131413"/>
                </a:solidFill>
                <a:latin typeface="Arial" panose="020B0604020202020204" pitchFamily="34" charset="0"/>
                <a:cs typeface="Arial" panose="020B0604020202020204" pitchFamily="34" charset="0"/>
              </a:rPr>
              <a:t>,</a:t>
            </a:r>
            <a:r>
              <a:rPr lang="nb-NO" sz="1200" baseline="0" dirty="0" smtClean="0">
                <a:solidFill>
                  <a:srgbClr val="131413"/>
                </a:solidFill>
                <a:latin typeface="Arial" panose="020B0604020202020204" pitchFamily="34" charset="0"/>
                <a:cs typeface="Arial" panose="020B0604020202020204" pitchFamily="34" charset="0"/>
              </a:rPr>
              <a:t> </a:t>
            </a:r>
            <a:r>
              <a:rPr lang="nb-NO" sz="1200" dirty="0" err="1" smtClean="0">
                <a:solidFill>
                  <a:srgbClr val="131413"/>
                </a:solidFill>
                <a:latin typeface="Arial" panose="020B0604020202020204" pitchFamily="34" charset="0"/>
                <a:cs typeface="Arial" panose="020B0604020202020204" pitchFamily="34" charset="0"/>
              </a:rPr>
              <a:t>irrigation</a:t>
            </a:r>
            <a:r>
              <a:rPr lang="nb-NO" sz="1200" dirty="0" smtClean="0">
                <a:solidFill>
                  <a:srgbClr val="131413"/>
                </a:solidFill>
                <a:latin typeface="Arial" panose="020B0604020202020204" pitchFamily="34" charset="0"/>
                <a:cs typeface="Arial" panose="020B0604020202020204" pitchFamily="34" charset="0"/>
              </a:rPr>
              <a:t>, </a:t>
            </a:r>
            <a:r>
              <a:rPr lang="nb-NO" sz="1200" dirty="0" err="1" smtClean="0">
                <a:solidFill>
                  <a:srgbClr val="131413"/>
                </a:solidFill>
                <a:latin typeface="Arial" panose="020B0604020202020204" pitchFamily="34" charset="0"/>
                <a:cs typeface="Arial" panose="020B0604020202020204" pitchFamily="34" charset="0"/>
              </a:rPr>
              <a:t>fertilization</a:t>
            </a:r>
            <a:r>
              <a:rPr lang="nb-NO" sz="1200" dirty="0" smtClean="0">
                <a:solidFill>
                  <a:srgbClr val="131413"/>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ECF5EB7C-B4B7-4567-893D-DF1C1ECE0878}" type="slidenum">
              <a:rPr lang="nn-NO" smtClean="0"/>
              <a:pPr/>
              <a:t>3</a:t>
            </a:fld>
            <a:endParaRPr lang="nn-NO"/>
          </a:p>
        </p:txBody>
      </p:sp>
    </p:spTree>
    <p:extLst>
      <p:ext uri="{BB962C8B-B14F-4D97-AF65-F5344CB8AC3E}">
        <p14:creationId xmlns:p14="http://schemas.microsoft.com/office/powerpoint/2010/main" val="2807050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http://www.nasa.gov/feature/goddard/2016/nasa-studies-details-of-a-greening-arctic</a:t>
            </a:r>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14</a:t>
            </a:fld>
            <a:endParaRPr lang="nn-NO"/>
          </a:p>
        </p:txBody>
      </p:sp>
    </p:spTree>
    <p:extLst>
      <p:ext uri="{BB962C8B-B14F-4D97-AF65-F5344CB8AC3E}">
        <p14:creationId xmlns:p14="http://schemas.microsoft.com/office/powerpoint/2010/main" val="3043947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Phoenix et al.</a:t>
            </a:r>
            <a:r>
              <a:rPr lang="nb-NO" baseline="0" dirty="0" smtClean="0"/>
              <a:t> 2016</a:t>
            </a:r>
          </a:p>
          <a:p>
            <a:endParaRPr lang="en-US" sz="1200" b="0" i="0" u="none" strike="noStrike" kern="1200" baseline="0" dirty="0" smtClean="0">
              <a:solidFill>
                <a:schemeClr val="tx1"/>
              </a:solidFill>
              <a:latin typeface="+mn-lt"/>
              <a:ea typeface="Geneva" charset="0"/>
              <a:cs typeface="+mn-cs"/>
            </a:endParaRPr>
          </a:p>
          <a:p>
            <a:r>
              <a:rPr lang="en-US" dirty="0" smtClean="0"/>
              <a:t>Normalized Difference Vegetation Index (NDVI)</a:t>
            </a:r>
          </a:p>
          <a:p>
            <a:endParaRPr lang="en-US" sz="1200" b="0" i="0" u="none" strike="noStrike" kern="1200" baseline="0" dirty="0" smtClean="0">
              <a:solidFill>
                <a:schemeClr val="tx1"/>
              </a:solidFill>
              <a:latin typeface="+mn-lt"/>
              <a:ea typeface="Geneva" charset="0"/>
              <a:cs typeface="+mn-cs"/>
            </a:endParaRPr>
          </a:p>
          <a:p>
            <a:r>
              <a:rPr lang="en-US" sz="1200" b="0" i="0" u="none" strike="noStrike" kern="1200" baseline="0" dirty="0" smtClean="0">
                <a:solidFill>
                  <a:schemeClr val="tx1"/>
                </a:solidFill>
                <a:latin typeface="+mn-lt"/>
                <a:ea typeface="Geneva" charset="0"/>
                <a:cs typeface="+mn-cs"/>
              </a:rPr>
              <a:t>the Arctic is browning</a:t>
            </a:r>
          </a:p>
          <a:p>
            <a:r>
              <a:rPr lang="en-US" sz="1200" b="0" i="0" u="none" strike="noStrike" kern="1200" baseline="0" dirty="0" smtClean="0">
                <a:solidFill>
                  <a:schemeClr val="tx1"/>
                </a:solidFill>
                <a:latin typeface="+mn-lt"/>
                <a:ea typeface="Geneva" charset="0"/>
                <a:cs typeface="+mn-cs"/>
              </a:rPr>
              <a:t>(Epstein et al., 2015). Whilst a clear greening trend has</a:t>
            </a:r>
          </a:p>
          <a:p>
            <a:r>
              <a:rPr lang="en-US" sz="1200" b="0" i="0" u="none" strike="noStrike" kern="1200" baseline="0" dirty="0" smtClean="0">
                <a:solidFill>
                  <a:schemeClr val="tx1"/>
                </a:solidFill>
                <a:latin typeface="+mn-lt"/>
                <a:ea typeface="Geneva" charset="0"/>
                <a:cs typeface="+mn-cs"/>
              </a:rPr>
              <a:t>been apparent for most of the satellite record’s 33 year</a:t>
            </a:r>
          </a:p>
          <a:p>
            <a:r>
              <a:rPr lang="en-US" sz="1200" b="0" i="0" u="none" strike="noStrike" kern="1200" baseline="0" dirty="0" smtClean="0">
                <a:solidFill>
                  <a:schemeClr val="tx1"/>
                </a:solidFill>
                <a:latin typeface="+mn-lt"/>
                <a:ea typeface="Geneva" charset="0"/>
                <a:cs typeface="+mn-cs"/>
              </a:rPr>
              <a:t>history (indicating an increase in biomass and productivity),</a:t>
            </a:r>
          </a:p>
          <a:p>
            <a:r>
              <a:rPr lang="en-US" sz="1200" b="0" i="0" u="none" strike="noStrike" kern="1200" baseline="0" dirty="0" smtClean="0">
                <a:solidFill>
                  <a:schemeClr val="tx1"/>
                </a:solidFill>
                <a:latin typeface="+mn-lt"/>
                <a:ea typeface="Geneva" charset="0"/>
                <a:cs typeface="+mn-cs"/>
              </a:rPr>
              <a:t>there is now an overall decline in greenness</a:t>
            </a:r>
          </a:p>
          <a:p>
            <a:r>
              <a:rPr lang="en-US" sz="1200" b="0" i="0" u="none" strike="noStrike" kern="1200" baseline="0" dirty="0" smtClean="0">
                <a:solidFill>
                  <a:schemeClr val="tx1"/>
                </a:solidFill>
                <a:latin typeface="+mn-lt"/>
                <a:ea typeface="Geneva" charset="0"/>
                <a:cs typeface="+mn-cs"/>
              </a:rPr>
              <a:t>from 2011 to 2014</a:t>
            </a:r>
            <a:endParaRPr lang="nb-NO" baseline="0" dirty="0" smtClean="0"/>
          </a:p>
          <a:p>
            <a:r>
              <a:rPr lang="en-US" sz="1200" b="0" i="0" u="none" strike="noStrike" kern="1200" baseline="0" dirty="0" smtClean="0">
                <a:solidFill>
                  <a:schemeClr val="tx1"/>
                </a:solidFill>
                <a:latin typeface="+mn-lt"/>
                <a:ea typeface="Geneva" charset="0"/>
                <a:cs typeface="+mn-cs"/>
              </a:rPr>
              <a:t>While greening may be viewed more as a steady and gradual</a:t>
            </a:r>
          </a:p>
          <a:p>
            <a:r>
              <a:rPr lang="en-US" sz="1200" b="0" i="0" u="none" strike="noStrike" kern="1200" baseline="0" dirty="0" smtClean="0">
                <a:solidFill>
                  <a:schemeClr val="tx1"/>
                </a:solidFill>
                <a:latin typeface="+mn-lt"/>
                <a:ea typeface="Geneva" charset="0"/>
                <a:cs typeface="+mn-cs"/>
              </a:rPr>
              <a:t>process, browning may come from a large number of</a:t>
            </a:r>
          </a:p>
          <a:p>
            <a:r>
              <a:rPr lang="en-US" sz="1200" b="0" i="0" u="none" strike="noStrike" kern="1200" baseline="0" dirty="0" smtClean="0">
                <a:solidFill>
                  <a:schemeClr val="tx1"/>
                </a:solidFill>
                <a:latin typeface="+mn-lt"/>
                <a:ea typeface="Geneva" charset="0"/>
                <a:cs typeface="+mn-cs"/>
              </a:rPr>
              <a:t>different drivers, either as trend change but also often</a:t>
            </a:r>
          </a:p>
          <a:p>
            <a:r>
              <a:rPr lang="en-US" sz="1200" b="0" i="0" u="none" strike="noStrike" kern="1200" baseline="0" dirty="0" smtClean="0">
                <a:solidFill>
                  <a:schemeClr val="tx1"/>
                </a:solidFill>
                <a:latin typeface="+mn-lt"/>
                <a:ea typeface="Geneva" charset="0"/>
                <a:cs typeface="+mn-cs"/>
              </a:rPr>
              <a:t>as biotic or weather events, reducing greenness in different</a:t>
            </a:r>
          </a:p>
          <a:p>
            <a:r>
              <a:rPr lang="en-US" sz="1200" b="0" i="0" u="none" strike="noStrike" kern="1200" baseline="0" dirty="0" smtClean="0">
                <a:solidFill>
                  <a:schemeClr val="tx1"/>
                </a:solidFill>
                <a:latin typeface="+mn-lt"/>
                <a:ea typeface="Geneva" charset="0"/>
                <a:cs typeface="+mn-cs"/>
              </a:rPr>
              <a:t>parts of the landscape, at different times, temporarily.</a:t>
            </a:r>
          </a:p>
          <a:p>
            <a:r>
              <a:rPr lang="en-US" sz="1200" b="0" i="0" u="none" strike="noStrike" kern="1200" baseline="0" dirty="0" smtClean="0">
                <a:solidFill>
                  <a:schemeClr val="tx1"/>
                </a:solidFill>
                <a:latin typeface="+mn-lt"/>
                <a:ea typeface="Geneva" charset="0"/>
                <a:cs typeface="+mn-cs"/>
              </a:rPr>
              <a:t>Net browning will arise if the sum of these in</a:t>
            </a:r>
          </a:p>
          <a:p>
            <a:r>
              <a:rPr lang="en-US" sz="1200" b="0" i="0" u="none" strike="noStrike" kern="1200" baseline="0" dirty="0" smtClean="0">
                <a:solidFill>
                  <a:schemeClr val="tx1"/>
                </a:solidFill>
                <a:latin typeface="+mn-lt"/>
                <a:ea typeface="Geneva" charset="0"/>
                <a:cs typeface="+mn-cs"/>
              </a:rPr>
              <a:t>space and time overrides greening.</a:t>
            </a:r>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15</a:t>
            </a:fld>
            <a:endParaRPr lang="nn-NO"/>
          </a:p>
        </p:txBody>
      </p:sp>
    </p:spTree>
    <p:extLst>
      <p:ext uri="{BB962C8B-B14F-4D97-AF65-F5344CB8AC3E}">
        <p14:creationId xmlns:p14="http://schemas.microsoft.com/office/powerpoint/2010/main" val="1259007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nb-NO"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smtClean="0"/>
              <a:t>Fire is a </a:t>
            </a:r>
            <a:r>
              <a:rPr lang="en-US" sz="1200" dirty="0" smtClean="0">
                <a:hlinkClick r:id="rId3"/>
              </a:rPr>
              <a:t>natural and beneficial part of many forest ecosystems,</a:t>
            </a:r>
            <a:r>
              <a:rPr lang="en-US" sz="1200" dirty="0" smtClean="0"/>
              <a:t> and we need to allow some fires to burn, as they are necessary for the ecosystems to stay healthy.</a:t>
            </a:r>
          </a:p>
          <a:p>
            <a:endParaRPr lang="en-US" b="0" dirty="0" smtClean="0">
              <a:effectLst/>
            </a:endParaRPr>
          </a:p>
          <a:p>
            <a:r>
              <a:rPr lang="en-US" b="0" dirty="0" smtClean="0">
                <a:effectLst/>
              </a:rPr>
              <a:t>Many scientists have predicted that climate change could cause wildfires to increase in the future. And a new study, just out on Monday, demonstrates</a:t>
            </a:r>
            <a:r>
              <a:rPr lang="en-US" b="1" dirty="0" smtClean="0">
                <a:effectLst/>
              </a:rPr>
              <a:t> </a:t>
            </a:r>
            <a:r>
              <a:rPr lang="en-US" b="0" dirty="0" smtClean="0">
                <a:effectLst/>
              </a:rPr>
              <a:t>just how much it’s already been making them worse.</a:t>
            </a:r>
          </a:p>
          <a:p>
            <a:endParaRPr lang="nb-NO" b="0" dirty="0" smtClean="0">
              <a:effectLst/>
            </a:endParaRPr>
          </a:p>
          <a:p>
            <a:r>
              <a:rPr lang="en-US" sz="1200" b="0" i="0" u="none" strike="noStrike" kern="1200" baseline="0" dirty="0" smtClean="0">
                <a:solidFill>
                  <a:schemeClr val="tx1"/>
                </a:solidFill>
                <a:latin typeface="+mn-lt"/>
                <a:ea typeface="Geneva" charset="0"/>
                <a:cs typeface="+mn-cs"/>
              </a:rPr>
              <a:t>Increased forest fire activity across the western continental United</a:t>
            </a:r>
          </a:p>
          <a:p>
            <a:r>
              <a:rPr lang="en-US" sz="1200" b="0" i="0" u="none" strike="noStrike" kern="1200" baseline="0" dirty="0" smtClean="0">
                <a:solidFill>
                  <a:schemeClr val="tx1"/>
                </a:solidFill>
                <a:latin typeface="+mn-lt"/>
                <a:ea typeface="Geneva" charset="0"/>
                <a:cs typeface="+mn-cs"/>
              </a:rPr>
              <a:t>States (US) in recent decades has likely been enabled by a number of</a:t>
            </a:r>
          </a:p>
          <a:p>
            <a:r>
              <a:rPr lang="en-US" sz="1200" b="0" i="0" u="none" strike="noStrike" kern="1200" baseline="0" dirty="0" smtClean="0">
                <a:solidFill>
                  <a:schemeClr val="tx1"/>
                </a:solidFill>
                <a:latin typeface="+mn-lt"/>
                <a:ea typeface="Geneva" charset="0"/>
                <a:cs typeface="+mn-cs"/>
              </a:rPr>
              <a:t>factors, including the legacy of fire suppression and human settlement,</a:t>
            </a:r>
          </a:p>
          <a:p>
            <a:r>
              <a:rPr lang="en-US" sz="1200" b="0" i="0" u="none" strike="noStrike" kern="1200" baseline="0" dirty="0" smtClean="0">
                <a:solidFill>
                  <a:schemeClr val="tx1"/>
                </a:solidFill>
                <a:latin typeface="+mn-lt"/>
                <a:ea typeface="Geneva" charset="0"/>
                <a:cs typeface="+mn-cs"/>
              </a:rPr>
              <a:t>natural climate variability, and human-caused climate change.</a:t>
            </a:r>
          </a:p>
          <a:p>
            <a:r>
              <a:rPr lang="en-US" sz="1200" b="0" i="0" u="none" strike="noStrike" kern="1200" baseline="0" dirty="0" smtClean="0">
                <a:solidFill>
                  <a:schemeClr val="tx1"/>
                </a:solidFill>
                <a:latin typeface="+mn-lt"/>
                <a:ea typeface="Geneva" charset="0"/>
                <a:cs typeface="+mn-cs"/>
              </a:rPr>
              <a:t>We use modeled climate projections to estimate the contribution</a:t>
            </a:r>
          </a:p>
          <a:p>
            <a:r>
              <a:rPr lang="en-US" sz="1200" b="0" i="0" u="none" strike="noStrike" kern="1200" baseline="0" dirty="0" smtClean="0">
                <a:solidFill>
                  <a:schemeClr val="tx1"/>
                </a:solidFill>
                <a:latin typeface="+mn-lt"/>
                <a:ea typeface="Geneva" charset="0"/>
                <a:cs typeface="+mn-cs"/>
              </a:rPr>
              <a:t>of anthropogenic climate change to observed increases in eight fuel</a:t>
            </a:r>
          </a:p>
          <a:p>
            <a:r>
              <a:rPr lang="en-US" sz="1200" b="0" i="0" u="none" strike="noStrike" kern="1200" baseline="0" dirty="0" smtClean="0">
                <a:solidFill>
                  <a:schemeClr val="tx1"/>
                </a:solidFill>
                <a:latin typeface="+mn-lt"/>
                <a:ea typeface="Geneva" charset="0"/>
                <a:cs typeface="+mn-cs"/>
              </a:rPr>
              <a:t>aridity metrics and forest fire area across the western United States.</a:t>
            </a:r>
          </a:p>
          <a:p>
            <a:r>
              <a:rPr lang="en-US" sz="1200" b="0" i="0" u="none" strike="noStrike" kern="1200" baseline="0" dirty="0" smtClean="0">
                <a:solidFill>
                  <a:schemeClr val="tx1"/>
                </a:solidFill>
                <a:latin typeface="+mn-lt"/>
                <a:ea typeface="Geneva" charset="0"/>
                <a:cs typeface="+mn-cs"/>
              </a:rPr>
              <a:t>Anthropogenic increases in temperature and vapor pressure deficit</a:t>
            </a:r>
          </a:p>
          <a:p>
            <a:r>
              <a:rPr lang="en-US" sz="1200" b="0" i="0" u="none" strike="noStrike" kern="1200" baseline="0" dirty="0" smtClean="0">
                <a:solidFill>
                  <a:schemeClr val="tx1"/>
                </a:solidFill>
                <a:latin typeface="+mn-lt"/>
                <a:ea typeface="Geneva" charset="0"/>
                <a:cs typeface="+mn-cs"/>
              </a:rPr>
              <a:t>significantly enhanced fuel aridity across western US forests over the</a:t>
            </a:r>
          </a:p>
          <a:p>
            <a:r>
              <a:rPr lang="en-US" sz="1200" b="0" i="0" u="none" strike="noStrike" kern="1200" baseline="0" dirty="0" smtClean="0">
                <a:solidFill>
                  <a:schemeClr val="tx1"/>
                </a:solidFill>
                <a:latin typeface="+mn-lt"/>
                <a:ea typeface="Geneva" charset="0"/>
                <a:cs typeface="+mn-cs"/>
              </a:rPr>
              <a:t>past several decades and, during 2000–2015, contributed to 75%</a:t>
            </a:r>
          </a:p>
          <a:p>
            <a:r>
              <a:rPr lang="en-US" sz="1200" b="0" i="0" u="none" strike="noStrike" kern="1200" baseline="0" dirty="0" smtClean="0">
                <a:solidFill>
                  <a:schemeClr val="tx1"/>
                </a:solidFill>
                <a:latin typeface="+mn-lt"/>
                <a:ea typeface="Geneva" charset="0"/>
                <a:cs typeface="+mn-cs"/>
              </a:rPr>
              <a:t>more forested area experiencing high (&gt;1 σ) fire-season fuel aridity</a:t>
            </a:r>
          </a:p>
          <a:p>
            <a:r>
              <a:rPr lang="en-US" sz="1200" b="0" i="0" u="none" strike="noStrike" kern="1200" baseline="0" dirty="0" smtClean="0">
                <a:solidFill>
                  <a:schemeClr val="tx1"/>
                </a:solidFill>
                <a:latin typeface="+mn-lt"/>
                <a:ea typeface="Geneva" charset="0"/>
                <a:cs typeface="+mn-cs"/>
              </a:rPr>
              <a:t>and an average of nine additional days per year of high fire potential.</a:t>
            </a:r>
          </a:p>
          <a:p>
            <a:r>
              <a:rPr lang="en-US" sz="1200" b="0" i="0" u="none" strike="noStrike" kern="1200" baseline="0" dirty="0" smtClean="0">
                <a:solidFill>
                  <a:schemeClr val="tx1"/>
                </a:solidFill>
                <a:latin typeface="+mn-lt"/>
                <a:ea typeface="Geneva" charset="0"/>
                <a:cs typeface="+mn-cs"/>
              </a:rPr>
              <a:t>Anthropogenic climate change accounted for ∼55% of observed increases</a:t>
            </a:r>
          </a:p>
          <a:p>
            <a:r>
              <a:rPr lang="en-US" sz="1200" b="0" i="0" u="none" strike="noStrike" kern="1200" baseline="0" dirty="0" smtClean="0">
                <a:solidFill>
                  <a:schemeClr val="tx1"/>
                </a:solidFill>
                <a:latin typeface="+mn-lt"/>
                <a:ea typeface="Geneva" charset="0"/>
                <a:cs typeface="+mn-cs"/>
              </a:rPr>
              <a:t>in fuel aridity from 1979 to 2015 across western US forests,</a:t>
            </a:r>
          </a:p>
          <a:p>
            <a:r>
              <a:rPr lang="en-US" sz="1200" b="0" i="0" u="none" strike="noStrike" kern="1200" baseline="0" dirty="0" smtClean="0">
                <a:solidFill>
                  <a:schemeClr val="tx1"/>
                </a:solidFill>
                <a:latin typeface="+mn-lt"/>
                <a:ea typeface="Geneva" charset="0"/>
                <a:cs typeface="+mn-cs"/>
              </a:rPr>
              <a:t>highlighting both anthropogenic climate change and natural climate</a:t>
            </a:r>
          </a:p>
          <a:p>
            <a:r>
              <a:rPr lang="en-US" sz="1200" b="0" i="0" u="none" strike="noStrike" kern="1200" baseline="0" dirty="0" smtClean="0">
                <a:solidFill>
                  <a:schemeClr val="tx1"/>
                </a:solidFill>
                <a:latin typeface="+mn-lt"/>
                <a:ea typeface="Geneva" charset="0"/>
                <a:cs typeface="+mn-cs"/>
              </a:rPr>
              <a:t>variability as important contributors to increased wildfire potential in</a:t>
            </a:r>
          </a:p>
          <a:p>
            <a:r>
              <a:rPr lang="en-US" sz="1200" b="0" i="0" u="none" strike="noStrike" kern="1200" baseline="0" dirty="0" smtClean="0">
                <a:solidFill>
                  <a:schemeClr val="tx1"/>
                </a:solidFill>
                <a:latin typeface="+mn-lt"/>
                <a:ea typeface="Geneva" charset="0"/>
                <a:cs typeface="+mn-cs"/>
              </a:rPr>
              <a:t>recent decades. We estimate that human-caused climate change contributed</a:t>
            </a:r>
          </a:p>
          <a:p>
            <a:r>
              <a:rPr lang="en-US" sz="1200" b="0" i="0" u="none" strike="noStrike" kern="1200" baseline="0" dirty="0" smtClean="0">
                <a:solidFill>
                  <a:schemeClr val="tx1"/>
                </a:solidFill>
                <a:latin typeface="+mn-lt"/>
                <a:ea typeface="Geneva" charset="0"/>
                <a:cs typeface="+mn-cs"/>
              </a:rPr>
              <a:t>to an additional 4.2 million ha of forest fire area during 1984–</a:t>
            </a:r>
          </a:p>
          <a:p>
            <a:r>
              <a:rPr lang="en-US" sz="1200" b="0" i="0" u="none" strike="noStrike" kern="1200" baseline="0" dirty="0" smtClean="0">
                <a:solidFill>
                  <a:schemeClr val="tx1"/>
                </a:solidFill>
                <a:latin typeface="+mn-lt"/>
                <a:ea typeface="Geneva" charset="0"/>
                <a:cs typeface="+mn-cs"/>
              </a:rPr>
              <a:t>2015, nearly doubling the forest fire area expected in its absence.</a:t>
            </a:r>
          </a:p>
          <a:p>
            <a:r>
              <a:rPr lang="en-US" sz="1200" b="0" i="0" u="none" strike="noStrike" kern="1200" baseline="0" dirty="0" smtClean="0">
                <a:solidFill>
                  <a:schemeClr val="tx1"/>
                </a:solidFill>
                <a:latin typeface="+mn-lt"/>
                <a:ea typeface="Geneva" charset="0"/>
                <a:cs typeface="+mn-cs"/>
              </a:rPr>
              <a:t>Natural climate variability will continue to alternate between modulating</a:t>
            </a:r>
          </a:p>
          <a:p>
            <a:r>
              <a:rPr lang="en-US" sz="1200" b="0" i="0" u="none" strike="noStrike" kern="1200" baseline="0" dirty="0" smtClean="0">
                <a:solidFill>
                  <a:schemeClr val="tx1"/>
                </a:solidFill>
                <a:latin typeface="+mn-lt"/>
                <a:ea typeface="Geneva" charset="0"/>
                <a:cs typeface="+mn-cs"/>
              </a:rPr>
              <a:t>and compounding anthropogenic increases in fuel aridity, but</a:t>
            </a:r>
          </a:p>
          <a:p>
            <a:r>
              <a:rPr lang="en-US" sz="1200" b="0" i="0" u="none" strike="noStrike" kern="1200" baseline="0" dirty="0" smtClean="0">
                <a:solidFill>
                  <a:schemeClr val="tx1"/>
                </a:solidFill>
                <a:latin typeface="+mn-lt"/>
                <a:ea typeface="Geneva" charset="0"/>
                <a:cs typeface="+mn-cs"/>
              </a:rPr>
              <a:t>anthropogenic climate change has emerged as a driver of increased</a:t>
            </a:r>
          </a:p>
          <a:p>
            <a:r>
              <a:rPr lang="en-US" sz="1200" b="0" i="0" u="none" strike="noStrike" kern="1200" baseline="0" dirty="0" smtClean="0">
                <a:solidFill>
                  <a:schemeClr val="tx1"/>
                </a:solidFill>
                <a:latin typeface="+mn-lt"/>
                <a:ea typeface="Geneva" charset="0"/>
                <a:cs typeface="+mn-cs"/>
              </a:rPr>
              <a:t>forest fire activity and should continue to do so while fuels are</a:t>
            </a:r>
          </a:p>
          <a:p>
            <a:r>
              <a:rPr lang="en-US" sz="1200" b="0" i="0" u="none" strike="noStrike" kern="1200" baseline="0" dirty="0" smtClean="0">
                <a:solidFill>
                  <a:schemeClr val="tx1"/>
                </a:solidFill>
                <a:latin typeface="+mn-lt"/>
                <a:ea typeface="Geneva" charset="0"/>
                <a:cs typeface="+mn-cs"/>
              </a:rPr>
              <a:t>not limiting.</a:t>
            </a:r>
          </a:p>
          <a:p>
            <a:endParaRPr lang="nb-NO" sz="1200" b="0" i="0" u="none" strike="noStrike" kern="1200" baseline="0" dirty="0" smtClean="0">
              <a:solidFill>
                <a:schemeClr val="tx1"/>
              </a:solidFill>
              <a:latin typeface="+mn-lt"/>
              <a:ea typeface="Geneva" charset="0"/>
              <a:cs typeface="+mn-cs"/>
            </a:endParaRPr>
          </a:p>
          <a:p>
            <a:r>
              <a:rPr lang="en-US" dirty="0" smtClean="0"/>
              <a:t>Increased burning in recent years has meant that more stored carbon has been freed from these ecosystems, which acts as a feedback, leading to more global warming, and hence more wildfires. In addition, the black carbon, or soot, emitted from the fires can land on snow and ice in the Arctic, hastening melting.</a:t>
            </a:r>
          </a:p>
          <a:p>
            <a:endParaRPr lang="nb-NO" sz="1200" b="0" i="0" u="none" strike="noStrike" kern="1200" baseline="0" dirty="0" smtClean="0">
              <a:solidFill>
                <a:schemeClr val="tx1"/>
              </a:solidFill>
              <a:latin typeface="+mn-lt"/>
              <a:ea typeface="Geneva" charset="0"/>
              <a:cs typeface="+mn-cs"/>
            </a:endParaRPr>
          </a:p>
          <a:p>
            <a:r>
              <a:rPr lang="nb-NO" sz="1200" b="0" i="0" u="none" strike="noStrike" kern="1200" baseline="0" dirty="0" smtClean="0">
                <a:solidFill>
                  <a:schemeClr val="tx1"/>
                </a:solidFill>
                <a:latin typeface="+mn-lt"/>
                <a:ea typeface="Geneva" charset="0"/>
                <a:cs typeface="+mn-cs"/>
              </a:rPr>
              <a:t>Boreal </a:t>
            </a:r>
            <a:r>
              <a:rPr lang="nb-NO" sz="1200" b="0" i="0" u="none" strike="noStrike" kern="1200" baseline="0" dirty="0" err="1" smtClean="0">
                <a:solidFill>
                  <a:schemeClr val="tx1"/>
                </a:solidFill>
                <a:latin typeface="+mn-lt"/>
                <a:ea typeface="Geneva" charset="0"/>
                <a:cs typeface="+mn-cs"/>
              </a:rPr>
              <a:t>forests</a:t>
            </a:r>
            <a:r>
              <a:rPr lang="nb-NO" sz="1200" b="0" i="0" u="none" strike="noStrike" kern="1200" baseline="0" dirty="0" smtClean="0">
                <a:solidFill>
                  <a:schemeClr val="tx1"/>
                </a:solidFill>
                <a:latin typeface="+mn-lt"/>
                <a:ea typeface="Geneva" charset="0"/>
                <a:cs typeface="+mn-cs"/>
              </a:rPr>
              <a:t> </a:t>
            </a:r>
            <a:r>
              <a:rPr lang="nb-NO" sz="1200" b="0" i="0" u="none" strike="noStrike" kern="1200" baseline="0" dirty="0" err="1" smtClean="0">
                <a:solidFill>
                  <a:schemeClr val="tx1"/>
                </a:solidFill>
                <a:latin typeface="+mn-lt"/>
                <a:ea typeface="Geneva" charset="0"/>
                <a:cs typeface="+mn-cs"/>
              </a:rPr>
              <a:t>burn</a:t>
            </a:r>
            <a:r>
              <a:rPr lang="nb-NO" sz="1200" b="0" i="0" u="none" strike="noStrike" kern="1200" baseline="0" dirty="0" smtClean="0">
                <a:solidFill>
                  <a:schemeClr val="tx1"/>
                </a:solidFill>
                <a:latin typeface="+mn-lt"/>
                <a:ea typeface="Geneva" charset="0"/>
                <a:cs typeface="+mn-cs"/>
              </a:rPr>
              <a:t> </a:t>
            </a:r>
            <a:r>
              <a:rPr lang="nb-NO" sz="1200" b="0" i="0" u="none" strike="noStrike" kern="1200" baseline="0" dirty="0" err="1" smtClean="0">
                <a:solidFill>
                  <a:schemeClr val="tx1"/>
                </a:solidFill>
                <a:latin typeface="+mn-lt"/>
                <a:ea typeface="Geneva" charset="0"/>
                <a:cs typeface="+mn-cs"/>
              </a:rPr>
              <a:t>intensly</a:t>
            </a:r>
            <a:r>
              <a:rPr lang="nb-NO" sz="1200" b="0" i="0" u="none" strike="noStrike" kern="1200" baseline="0" dirty="0" smtClean="0">
                <a:solidFill>
                  <a:schemeClr val="tx1"/>
                </a:solidFill>
                <a:latin typeface="+mn-lt"/>
                <a:ea typeface="Geneva" charset="0"/>
                <a:cs typeface="+mn-cs"/>
              </a:rPr>
              <a:t>, </a:t>
            </a:r>
            <a:r>
              <a:rPr lang="nb-NO" sz="1200" b="0" i="0" u="none" strike="noStrike" kern="1200" baseline="0" dirty="0" err="1" smtClean="0">
                <a:solidFill>
                  <a:schemeClr val="tx1"/>
                </a:solidFill>
                <a:latin typeface="+mn-lt"/>
                <a:ea typeface="Geneva" charset="0"/>
                <a:cs typeface="+mn-cs"/>
              </a:rPr>
              <a:t>burning</a:t>
            </a:r>
            <a:r>
              <a:rPr lang="nb-NO" sz="1200" b="0" i="0" u="none" strike="noStrike" kern="1200" baseline="0" dirty="0" smtClean="0">
                <a:solidFill>
                  <a:schemeClr val="tx1"/>
                </a:solidFill>
                <a:latin typeface="+mn-lt"/>
                <a:ea typeface="Geneva" charset="0"/>
                <a:cs typeface="+mn-cs"/>
              </a:rPr>
              <a:t> </a:t>
            </a:r>
            <a:r>
              <a:rPr lang="nb-NO" sz="1200" b="0" i="0" u="none" strike="noStrike" kern="1200" baseline="0" dirty="0" err="1" smtClean="0">
                <a:solidFill>
                  <a:schemeClr val="tx1"/>
                </a:solidFill>
                <a:latin typeface="+mn-lt"/>
                <a:ea typeface="Geneva" charset="0"/>
                <a:cs typeface="+mn-cs"/>
              </a:rPr>
              <a:t>even</a:t>
            </a:r>
            <a:r>
              <a:rPr lang="nb-NO" sz="1200" b="0" i="0" u="none" strike="noStrike" kern="1200" baseline="0" dirty="0" smtClean="0">
                <a:solidFill>
                  <a:schemeClr val="tx1"/>
                </a:solidFill>
                <a:latin typeface="+mn-lt"/>
                <a:ea typeface="Geneva" charset="0"/>
                <a:cs typeface="+mn-cs"/>
              </a:rPr>
              <a:t> </a:t>
            </a:r>
            <a:r>
              <a:rPr lang="nb-NO" sz="1200" b="0" i="0" u="none" strike="noStrike" kern="1200" baseline="0" dirty="0" err="1" smtClean="0">
                <a:solidFill>
                  <a:schemeClr val="tx1"/>
                </a:solidFill>
                <a:latin typeface="+mn-lt"/>
                <a:ea typeface="Geneva" charset="0"/>
                <a:cs typeface="+mn-cs"/>
              </a:rPr>
              <a:t>the</a:t>
            </a:r>
            <a:r>
              <a:rPr lang="nb-NO" sz="1200" b="0" i="0" u="none" strike="noStrike" kern="1200" baseline="0" dirty="0" smtClean="0">
                <a:solidFill>
                  <a:schemeClr val="tx1"/>
                </a:solidFill>
                <a:latin typeface="+mn-lt"/>
                <a:ea typeface="Geneva" charset="0"/>
                <a:cs typeface="+mn-cs"/>
              </a:rPr>
              <a:t> </a:t>
            </a:r>
            <a:r>
              <a:rPr lang="nb-NO" sz="1200" b="0" i="0" u="none" strike="noStrike" kern="1200" baseline="0" dirty="0" err="1" smtClean="0">
                <a:solidFill>
                  <a:schemeClr val="tx1"/>
                </a:solidFill>
                <a:latin typeface="+mn-lt"/>
                <a:ea typeface="Geneva" charset="0"/>
                <a:cs typeface="+mn-cs"/>
              </a:rPr>
              <a:t>soil</a:t>
            </a:r>
            <a:r>
              <a:rPr lang="nb-NO" sz="1200" b="0" i="0" u="none" strike="noStrike" kern="1200" baseline="0" dirty="0" smtClean="0">
                <a:solidFill>
                  <a:schemeClr val="tx1"/>
                </a:solidFill>
                <a:latin typeface="+mn-lt"/>
                <a:ea typeface="Geneva" charset="0"/>
                <a:cs typeface="+mn-cs"/>
              </a:rPr>
              <a:t>. Melting permafrost </a:t>
            </a:r>
            <a:r>
              <a:rPr lang="nb-NO" sz="1200" b="0" i="0" u="none" strike="noStrike" kern="1200" baseline="0" dirty="0" err="1" smtClean="0">
                <a:solidFill>
                  <a:schemeClr val="tx1"/>
                </a:solidFill>
                <a:latin typeface="+mn-lt"/>
                <a:ea typeface="Geneva" charset="0"/>
                <a:cs typeface="+mn-cs"/>
              </a:rPr>
              <a:t>frees</a:t>
            </a:r>
            <a:r>
              <a:rPr lang="nb-NO" sz="1200" b="0" i="0" u="none" strike="noStrike" kern="1200" baseline="0" dirty="0" smtClean="0">
                <a:solidFill>
                  <a:schemeClr val="tx1"/>
                </a:solidFill>
                <a:latin typeface="+mn-lt"/>
                <a:ea typeface="Geneva" charset="0"/>
                <a:cs typeface="+mn-cs"/>
              </a:rPr>
              <a:t> more </a:t>
            </a:r>
            <a:r>
              <a:rPr lang="nb-NO" sz="1200" b="0" i="0" u="none" strike="noStrike" kern="1200" baseline="0" dirty="0" err="1" smtClean="0">
                <a:solidFill>
                  <a:schemeClr val="tx1"/>
                </a:solidFill>
                <a:latin typeface="+mn-lt"/>
                <a:ea typeface="Geneva" charset="0"/>
                <a:cs typeface="+mn-cs"/>
              </a:rPr>
              <a:t>of</a:t>
            </a:r>
            <a:r>
              <a:rPr lang="nb-NO" sz="1200" b="0" i="0" u="none" strike="noStrike" kern="1200" baseline="0" dirty="0" smtClean="0">
                <a:solidFill>
                  <a:schemeClr val="tx1"/>
                </a:solidFill>
                <a:latin typeface="+mn-lt"/>
                <a:ea typeface="Geneva" charset="0"/>
                <a:cs typeface="+mn-cs"/>
              </a:rPr>
              <a:t> </a:t>
            </a:r>
            <a:r>
              <a:rPr lang="nb-NO" sz="1200" b="0" i="0" u="none" strike="noStrike" kern="1200" baseline="0" dirty="0" err="1" smtClean="0">
                <a:solidFill>
                  <a:schemeClr val="tx1"/>
                </a:solidFill>
                <a:latin typeface="+mn-lt"/>
                <a:ea typeface="Geneva" charset="0"/>
                <a:cs typeface="+mn-cs"/>
              </a:rPr>
              <a:t>the</a:t>
            </a:r>
            <a:r>
              <a:rPr lang="nb-NO" sz="1200" b="0" i="0" u="none" strike="noStrike" kern="1200" baseline="0" dirty="0" smtClean="0">
                <a:solidFill>
                  <a:schemeClr val="tx1"/>
                </a:solidFill>
                <a:latin typeface="+mn-lt"/>
                <a:ea typeface="Geneva" charset="0"/>
                <a:cs typeface="+mn-cs"/>
              </a:rPr>
              <a:t> </a:t>
            </a:r>
            <a:r>
              <a:rPr lang="nb-NO" sz="1200" b="0" i="0" u="none" strike="noStrike" kern="1200" baseline="0" dirty="0" err="1" smtClean="0">
                <a:solidFill>
                  <a:schemeClr val="tx1"/>
                </a:solidFill>
                <a:latin typeface="+mn-lt"/>
                <a:ea typeface="Geneva" charset="0"/>
                <a:cs typeface="+mn-cs"/>
              </a:rPr>
              <a:t>carbon</a:t>
            </a:r>
            <a:r>
              <a:rPr lang="nb-NO" sz="1200" b="0" i="0" u="none" strike="noStrike" kern="1200" baseline="0" dirty="0" smtClean="0">
                <a:solidFill>
                  <a:schemeClr val="tx1"/>
                </a:solidFill>
                <a:latin typeface="+mn-lt"/>
                <a:ea typeface="Geneva" charset="0"/>
                <a:cs typeface="+mn-cs"/>
              </a:rPr>
              <a:t> </a:t>
            </a:r>
            <a:r>
              <a:rPr lang="nb-NO" sz="1200" b="0" i="0" u="none" strike="noStrike" kern="1200" baseline="0" dirty="0" err="1" smtClean="0">
                <a:solidFill>
                  <a:schemeClr val="tx1"/>
                </a:solidFill>
                <a:latin typeface="+mn-lt"/>
                <a:ea typeface="Geneva" charset="0"/>
                <a:cs typeface="+mn-cs"/>
              </a:rPr>
              <a:t>rich</a:t>
            </a:r>
            <a:r>
              <a:rPr lang="nb-NO" sz="1200" b="0" i="0" u="none" strike="noStrike" kern="1200" baseline="0" dirty="0" smtClean="0">
                <a:solidFill>
                  <a:schemeClr val="tx1"/>
                </a:solidFill>
                <a:latin typeface="+mn-lt"/>
                <a:ea typeface="Geneva" charset="0"/>
                <a:cs typeface="+mn-cs"/>
              </a:rPr>
              <a:t> </a:t>
            </a:r>
            <a:r>
              <a:rPr lang="nb-NO" sz="1200" b="0" i="0" u="none" strike="noStrike" kern="1200" baseline="0" dirty="0" err="1" smtClean="0">
                <a:solidFill>
                  <a:schemeClr val="tx1"/>
                </a:solidFill>
                <a:latin typeface="+mn-lt"/>
                <a:ea typeface="Geneva" charset="0"/>
                <a:cs typeface="+mn-cs"/>
              </a:rPr>
              <a:t>soil</a:t>
            </a:r>
            <a:r>
              <a:rPr lang="nb-NO" sz="1200" b="0" i="0" u="none" strike="noStrike" kern="1200" baseline="0" dirty="0" smtClean="0">
                <a:solidFill>
                  <a:schemeClr val="tx1"/>
                </a:solidFill>
                <a:latin typeface="+mn-lt"/>
                <a:ea typeface="Geneva" charset="0"/>
                <a:cs typeface="+mn-cs"/>
              </a:rPr>
              <a:t> for </a:t>
            </a:r>
            <a:r>
              <a:rPr lang="nb-NO" sz="1200" b="0" i="0" u="none" strike="noStrike" kern="1200" baseline="0" dirty="0" err="1" smtClean="0">
                <a:solidFill>
                  <a:schemeClr val="tx1"/>
                </a:solidFill>
                <a:latin typeface="+mn-lt"/>
                <a:ea typeface="Geneva" charset="0"/>
                <a:cs typeface="+mn-cs"/>
              </a:rPr>
              <a:t>potential</a:t>
            </a:r>
            <a:r>
              <a:rPr lang="nb-NO" sz="1200" b="0" i="0" u="none" strike="noStrike" kern="1200" baseline="0" dirty="0" smtClean="0">
                <a:solidFill>
                  <a:schemeClr val="tx1"/>
                </a:solidFill>
                <a:latin typeface="+mn-lt"/>
                <a:ea typeface="Geneva" charset="0"/>
                <a:cs typeface="+mn-cs"/>
              </a:rPr>
              <a:t> </a:t>
            </a:r>
            <a:r>
              <a:rPr lang="nb-NO" sz="1200" b="0" i="0" u="none" strike="noStrike" kern="1200" baseline="0" dirty="0" err="1" smtClean="0">
                <a:solidFill>
                  <a:schemeClr val="tx1"/>
                </a:solidFill>
                <a:latin typeface="+mn-lt"/>
                <a:ea typeface="Geneva" charset="0"/>
                <a:cs typeface="+mn-cs"/>
              </a:rPr>
              <a:t>wildfire</a:t>
            </a:r>
            <a:r>
              <a:rPr lang="nb-NO" sz="1200" b="0" i="0" u="none" strike="noStrike" kern="1200" baseline="0" dirty="0" smtClean="0">
                <a:solidFill>
                  <a:schemeClr val="tx1"/>
                </a:solidFill>
                <a:latin typeface="+mn-lt"/>
                <a:ea typeface="Geneva" charset="0"/>
                <a:cs typeface="+mn-cs"/>
              </a:rPr>
              <a:t>. </a:t>
            </a:r>
            <a:endParaRPr lang="en-US" sz="1200" b="0" i="0" u="none" strike="noStrike" kern="1200" baseline="0" dirty="0" smtClean="0">
              <a:solidFill>
                <a:schemeClr val="tx1"/>
              </a:solidFill>
              <a:latin typeface="+mn-lt"/>
              <a:ea typeface="Geneva" charset="0"/>
              <a:cs typeface="+mn-cs"/>
            </a:endParaRPr>
          </a:p>
          <a:p>
            <a:endParaRPr lang="nb-NO" sz="1200" b="0" i="0" u="none" strike="noStrike" kern="1200" baseline="0" dirty="0" smtClean="0">
              <a:solidFill>
                <a:schemeClr val="tx1"/>
              </a:solidFill>
              <a:latin typeface="+mn-lt"/>
              <a:cs typeface="+mn-cs"/>
            </a:endParaRPr>
          </a:p>
          <a:p>
            <a:endParaRPr lang="nb-NO" sz="1200" b="0" i="0" u="none" strike="noStrike" kern="1200" baseline="0" dirty="0" smtClean="0">
              <a:solidFill>
                <a:schemeClr val="tx1"/>
              </a:solidFill>
              <a:latin typeface="+mn-lt"/>
              <a:cs typeface="+mn-cs"/>
            </a:endParaRPr>
          </a:p>
          <a:p>
            <a:r>
              <a:rPr lang="en-US" dirty="0" smtClean="0"/>
              <a:t>Wildfire activity in the boreal forest biome, which is also known as taiga, plays a crucial role in the globe’s carbon budget, since these forests represent nearly 10 percent of the planet’s land surface and contain more than 30 percent of the carbon that is stored on land, in plants and soils. Globally, the boreal forest covers 6.41 million square miles, forming a </a:t>
            </a:r>
            <a:r>
              <a:rPr lang="en-US" dirty="0" smtClean="0">
                <a:hlinkClick r:id="rId4"/>
              </a:rPr>
              <a:t>ring along and just below the Arctic Circle</a:t>
            </a:r>
            <a:r>
              <a:rPr lang="en-US" dirty="0" smtClean="0"/>
              <a:t>.</a:t>
            </a:r>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16</a:t>
            </a:fld>
            <a:endParaRPr lang="nn-NO"/>
          </a:p>
        </p:txBody>
      </p:sp>
    </p:spTree>
    <p:extLst>
      <p:ext uri="{BB962C8B-B14F-4D97-AF65-F5344CB8AC3E}">
        <p14:creationId xmlns:p14="http://schemas.microsoft.com/office/powerpoint/2010/main" val="784134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Forests in the Paris Agreement</a:t>
            </a:r>
            <a:r>
              <a:rPr lang="en-US" baseline="0" dirty="0" smtClean="0"/>
              <a:t> </a:t>
            </a:r>
            <a:r>
              <a:rPr lang="en-US" dirty="0" smtClean="0"/>
              <a:t>http://www.fern.org/node/6009</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b-NO"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nb-NO" dirty="0" err="1" smtClean="0"/>
              <a:t>Reaching</a:t>
            </a:r>
            <a:r>
              <a:rPr lang="nb-NO" dirty="0" smtClean="0"/>
              <a:t> </a:t>
            </a:r>
            <a:r>
              <a:rPr lang="nb-NO" dirty="0" err="1" smtClean="0"/>
              <a:t>the</a:t>
            </a:r>
            <a:r>
              <a:rPr lang="nb-NO" dirty="0" smtClean="0"/>
              <a:t> 2/1.5 </a:t>
            </a:r>
            <a:r>
              <a:rPr lang="nb-NO" dirty="0" err="1" smtClean="0"/>
              <a:t>degree</a:t>
            </a:r>
            <a:r>
              <a:rPr lang="nb-NO" dirty="0" smtClean="0"/>
              <a:t> target </a:t>
            </a:r>
            <a:r>
              <a:rPr lang="nb-NO" dirty="0" err="1" smtClean="0"/>
              <a:t>relies</a:t>
            </a:r>
            <a:r>
              <a:rPr lang="nb-NO" dirty="0" smtClean="0"/>
              <a:t> </a:t>
            </a:r>
            <a:r>
              <a:rPr lang="nb-NO" dirty="0" err="1" smtClean="0"/>
              <a:t>on</a:t>
            </a:r>
            <a:r>
              <a:rPr lang="nb-NO" dirty="0" smtClean="0"/>
              <a:t> negative </a:t>
            </a:r>
            <a:r>
              <a:rPr lang="nb-NO" dirty="0" err="1" smtClean="0"/>
              <a:t>emissions</a:t>
            </a:r>
            <a:r>
              <a:rPr lang="nb-NO" dirty="0" smtClean="0"/>
              <a:t>, i.e., </a:t>
            </a:r>
            <a:r>
              <a:rPr lang="nb-NO" dirty="0" err="1" smtClean="0"/>
              <a:t>that</a:t>
            </a:r>
            <a:r>
              <a:rPr lang="nb-NO" dirty="0" smtClean="0"/>
              <a:t> </a:t>
            </a:r>
            <a:r>
              <a:rPr lang="nb-NO" dirty="0" err="1" smtClean="0"/>
              <a:t>we</a:t>
            </a:r>
            <a:r>
              <a:rPr lang="nb-NO" dirty="0" smtClean="0"/>
              <a:t> </a:t>
            </a:r>
            <a:r>
              <a:rPr lang="nb-NO" dirty="0" err="1" smtClean="0"/>
              <a:t>can</a:t>
            </a:r>
            <a:r>
              <a:rPr lang="nb-NO" dirty="0" smtClean="0"/>
              <a:t> </a:t>
            </a:r>
            <a:r>
              <a:rPr lang="nb-NO" dirty="0" err="1" smtClean="0"/>
              <a:t>remove</a:t>
            </a:r>
            <a:r>
              <a:rPr lang="nb-NO" dirty="0" smtClean="0"/>
              <a:t> </a:t>
            </a:r>
            <a:r>
              <a:rPr lang="nb-NO" dirty="0" err="1" smtClean="0"/>
              <a:t>capture</a:t>
            </a:r>
            <a:r>
              <a:rPr lang="nb-NO" dirty="0" smtClean="0"/>
              <a:t> </a:t>
            </a:r>
            <a:r>
              <a:rPr lang="nb-NO" dirty="0" err="1" smtClean="0"/>
              <a:t>carbon</a:t>
            </a:r>
            <a:r>
              <a:rPr lang="nb-NO" dirty="0" smtClean="0"/>
              <a:t> </a:t>
            </a:r>
            <a:r>
              <a:rPr lang="nb-NO" dirty="0" err="1" smtClean="0"/>
              <a:t>emissions</a:t>
            </a:r>
            <a:r>
              <a:rPr lang="nb-NO" dirty="0" smtClean="0"/>
              <a:t> as </a:t>
            </a:r>
            <a:r>
              <a:rPr lang="nb-NO" dirty="0" err="1" smtClean="0"/>
              <a:t>they</a:t>
            </a:r>
            <a:r>
              <a:rPr lang="nb-NO" dirty="0" smtClean="0"/>
              <a:t> </a:t>
            </a:r>
            <a:r>
              <a:rPr lang="nb-NO" dirty="0" err="1" smtClean="0"/>
              <a:t>occur</a:t>
            </a:r>
            <a:r>
              <a:rPr lang="nb-NO" dirty="0" smtClean="0"/>
              <a:t> or </a:t>
            </a:r>
            <a:r>
              <a:rPr lang="nb-NO" dirty="0" err="1" smtClean="0"/>
              <a:t>remove</a:t>
            </a:r>
            <a:r>
              <a:rPr lang="nb-NO" dirty="0" smtClean="0"/>
              <a:t> </a:t>
            </a:r>
            <a:r>
              <a:rPr lang="nb-NO" dirty="0" err="1" smtClean="0"/>
              <a:t>carbon</a:t>
            </a:r>
            <a:r>
              <a:rPr lang="nb-NO" dirty="0" smtClean="0"/>
              <a:t> from </a:t>
            </a:r>
            <a:r>
              <a:rPr lang="nb-NO" dirty="0" err="1" smtClean="0"/>
              <a:t>the</a:t>
            </a:r>
            <a:r>
              <a:rPr lang="nb-NO" dirty="0" smtClean="0"/>
              <a:t> </a:t>
            </a:r>
            <a:r>
              <a:rPr lang="nb-NO" dirty="0" err="1" smtClean="0"/>
              <a:t>atmosphere</a:t>
            </a:r>
            <a:r>
              <a:rPr lang="nb-NO" dirty="0" smtClean="0"/>
              <a:t> </a:t>
            </a:r>
          </a:p>
          <a:p>
            <a:endParaRPr lang="en-US" dirty="0" smtClean="0">
              <a:effectLst/>
            </a:endParaRPr>
          </a:p>
          <a:p>
            <a:r>
              <a:rPr lang="en-US" dirty="0" smtClean="0">
                <a:effectLst/>
              </a:rPr>
              <a:t>to achieve “a balance between anthropogenic sources and removals by sinks of greenhouse gasses in the second half of this century.”</a:t>
            </a:r>
          </a:p>
          <a:p>
            <a:r>
              <a:rPr lang="en-US" dirty="0" smtClean="0">
                <a:effectLst/>
              </a:rPr>
              <a:t>But what does this actually mean? Because forests and other vegetation naturally sequester carbon, and because this terrestrial carbon pool has been depleted through deforestation and land clearing, the goal refers to the fact that increased sequestration can remove emissions from the atmosphere.</a:t>
            </a:r>
          </a:p>
          <a:p>
            <a:r>
              <a:rPr lang="en-US" dirty="0" smtClean="0">
                <a:effectLst/>
              </a:rPr>
              <a:t>A ‘balance’ effectively means the same as net-zero – that anthropogenic emissions from any sector will be compensated for by the same level of (anthropogenic) removals. Given that in some sectors, such as agriculture, it will be impossible to bring emissions to zero, this ‘balance’ will be required to stabilize atmospheric emissions, although it is how quickly and how deeply fossil emissions are reduced that will ultimately determine the level of temperature rise.</a:t>
            </a:r>
          </a:p>
          <a:p>
            <a:endParaRPr lang="en-US" dirty="0" smtClean="0">
              <a:effectLst/>
            </a:endParaRPr>
          </a:p>
          <a:p>
            <a:r>
              <a:rPr lang="en-US" dirty="0" smtClean="0">
                <a:effectLst/>
              </a:rPr>
              <a:t>ending the destruction of natural forests, and restoring degraded and destroyed forests and other ecosystems.</a:t>
            </a:r>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17</a:t>
            </a:fld>
            <a:endParaRPr lang="nn-NO"/>
          </a:p>
        </p:txBody>
      </p:sp>
    </p:spTree>
    <p:extLst>
      <p:ext uri="{BB962C8B-B14F-4D97-AF65-F5344CB8AC3E}">
        <p14:creationId xmlns:p14="http://schemas.microsoft.com/office/powerpoint/2010/main" val="1957239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18</a:t>
            </a:fld>
            <a:endParaRPr lang="nn-NO"/>
          </a:p>
        </p:txBody>
      </p:sp>
    </p:spTree>
    <p:extLst>
      <p:ext uri="{BB962C8B-B14F-4D97-AF65-F5344CB8AC3E}">
        <p14:creationId xmlns:p14="http://schemas.microsoft.com/office/powerpoint/2010/main" val="2686199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Geneva" charset="0"/>
                <a:cs typeface="+mn-cs"/>
              </a:rPr>
              <a:t>Fig. 3. </a:t>
            </a:r>
            <a:r>
              <a:rPr lang="en-US" sz="1200" b="0" i="0" u="none" strike="noStrike" kern="1200" baseline="0" dirty="0" smtClean="0">
                <a:solidFill>
                  <a:schemeClr val="tx1"/>
                </a:solidFill>
                <a:latin typeface="+mn-lt"/>
                <a:ea typeface="Geneva" charset="0"/>
                <a:cs typeface="+mn-cs"/>
              </a:rPr>
              <a:t>Simulated spatial surface temperature differences relative to the</a:t>
            </a:r>
          </a:p>
          <a:p>
            <a:r>
              <a:rPr lang="en-US" sz="1200" b="0" i="0" u="none" strike="noStrike" kern="1200" baseline="0" dirty="0" smtClean="0">
                <a:solidFill>
                  <a:schemeClr val="tx1"/>
                </a:solidFill>
                <a:latin typeface="+mn-lt"/>
                <a:ea typeface="Geneva" charset="0"/>
                <a:cs typeface="+mn-cs"/>
              </a:rPr>
              <a:t>Standard experiment in the decade centered on year 2100 for the Global (</a:t>
            </a:r>
            <a:r>
              <a:rPr lang="en-US" sz="1200" b="0" i="1" u="none" strike="noStrike" kern="1200" baseline="0" dirty="0" smtClean="0">
                <a:solidFill>
                  <a:schemeClr val="tx1"/>
                </a:solidFill>
                <a:latin typeface="+mn-lt"/>
                <a:ea typeface="Geneva" charset="0"/>
                <a:cs typeface="+mn-cs"/>
              </a:rPr>
              <a:t>A</a:t>
            </a:r>
            <a:r>
              <a:rPr lang="en-US" sz="1200" b="0" i="0" u="none" strike="noStrike" kern="1200" baseline="0" dirty="0" smtClean="0">
                <a:solidFill>
                  <a:schemeClr val="tx1"/>
                </a:solidFill>
                <a:latin typeface="+mn-lt"/>
                <a:ea typeface="Geneva" charset="0"/>
                <a:cs typeface="+mn-cs"/>
              </a:rPr>
              <a:t>)</a:t>
            </a:r>
          </a:p>
          <a:p>
            <a:r>
              <a:rPr lang="en-US" sz="1200" b="0" i="0" u="none" strike="noStrike" kern="1200" baseline="0" dirty="0" smtClean="0">
                <a:solidFill>
                  <a:schemeClr val="tx1"/>
                </a:solidFill>
                <a:latin typeface="+mn-lt"/>
                <a:ea typeface="Geneva" charset="0"/>
                <a:cs typeface="+mn-cs"/>
              </a:rPr>
              <a:t>and linear sum (</a:t>
            </a:r>
            <a:r>
              <a:rPr lang="en-US" sz="1200" b="0" i="1" u="none" strike="noStrike" kern="1200" baseline="0" dirty="0" smtClean="0">
                <a:solidFill>
                  <a:schemeClr val="tx1"/>
                </a:solidFill>
                <a:latin typeface="+mn-lt"/>
                <a:ea typeface="Geneva" charset="0"/>
                <a:cs typeface="+mn-cs"/>
              </a:rPr>
              <a:t>B</a:t>
            </a:r>
            <a:r>
              <a:rPr lang="en-US" sz="1200" b="0" i="0" u="none" strike="noStrike" kern="1200" baseline="0" dirty="0" smtClean="0">
                <a:solidFill>
                  <a:schemeClr val="tx1"/>
                </a:solidFill>
                <a:latin typeface="+mn-lt"/>
                <a:ea typeface="Geneva" charset="0"/>
                <a:cs typeface="+mn-cs"/>
              </a:rPr>
              <a:t>) of Boreal (</a:t>
            </a:r>
            <a:r>
              <a:rPr lang="en-US" sz="1200" b="0" i="1" u="none" strike="noStrike" kern="1200" baseline="0" dirty="0" smtClean="0">
                <a:solidFill>
                  <a:schemeClr val="tx1"/>
                </a:solidFill>
                <a:latin typeface="+mn-lt"/>
                <a:ea typeface="Geneva" charset="0"/>
                <a:cs typeface="+mn-cs"/>
              </a:rPr>
              <a:t>C</a:t>
            </a:r>
            <a:r>
              <a:rPr lang="en-US" sz="1200" b="0" i="0" u="none" strike="noStrike" kern="1200" baseline="0" dirty="0" smtClean="0">
                <a:solidFill>
                  <a:schemeClr val="tx1"/>
                </a:solidFill>
                <a:latin typeface="+mn-lt"/>
                <a:ea typeface="Geneva" charset="0"/>
                <a:cs typeface="+mn-cs"/>
              </a:rPr>
              <a:t>), Temperate (</a:t>
            </a:r>
            <a:r>
              <a:rPr lang="en-US" sz="1200" b="0" i="1" u="none" strike="noStrike" kern="1200" baseline="0" dirty="0" smtClean="0">
                <a:solidFill>
                  <a:schemeClr val="tx1"/>
                </a:solidFill>
                <a:latin typeface="+mn-lt"/>
                <a:ea typeface="Geneva" charset="0"/>
                <a:cs typeface="+mn-cs"/>
              </a:rPr>
              <a:t>D</a:t>
            </a:r>
            <a:r>
              <a:rPr lang="en-US" sz="1200" b="0" i="0" u="none" strike="noStrike" kern="1200" baseline="0" dirty="0" smtClean="0">
                <a:solidFill>
                  <a:schemeClr val="tx1"/>
                </a:solidFill>
                <a:latin typeface="+mn-lt"/>
                <a:ea typeface="Geneva" charset="0"/>
                <a:cs typeface="+mn-cs"/>
              </a:rPr>
              <a:t>), and Tropical (</a:t>
            </a:r>
            <a:r>
              <a:rPr lang="en-US" sz="1200" b="0" i="1" u="none" strike="noStrike" kern="1200" baseline="0" dirty="0" smtClean="0">
                <a:solidFill>
                  <a:schemeClr val="tx1"/>
                </a:solidFill>
                <a:latin typeface="+mn-lt"/>
                <a:ea typeface="Geneva" charset="0"/>
                <a:cs typeface="+mn-cs"/>
              </a:rPr>
              <a:t>E</a:t>
            </a:r>
            <a:r>
              <a:rPr lang="en-US" sz="1200" b="0" i="0" u="none" strike="noStrike" kern="1200" baseline="0" dirty="0" smtClean="0">
                <a:solidFill>
                  <a:schemeClr val="tx1"/>
                </a:solidFill>
                <a:latin typeface="+mn-lt"/>
                <a:ea typeface="Geneva" charset="0"/>
                <a:cs typeface="+mn-cs"/>
              </a:rPr>
              <a:t>) deforestation</a:t>
            </a:r>
          </a:p>
          <a:p>
            <a:r>
              <a:rPr lang="en-US" sz="1200" b="0" i="0" u="none" strike="noStrike" kern="1200" baseline="0" dirty="0" smtClean="0">
                <a:solidFill>
                  <a:schemeClr val="tx1"/>
                </a:solidFill>
                <a:latin typeface="+mn-lt"/>
                <a:ea typeface="Geneva" charset="0"/>
                <a:cs typeface="+mn-cs"/>
              </a:rPr>
              <a:t>experiments. Cooling biophysical effects of deforestation overwhelm warming</a:t>
            </a:r>
          </a:p>
          <a:p>
            <a:r>
              <a:rPr lang="en-US" sz="1200" b="0" i="0" u="none" strike="noStrike" kern="1200" baseline="0" dirty="0" smtClean="0">
                <a:solidFill>
                  <a:schemeClr val="tx1"/>
                </a:solidFill>
                <a:latin typeface="+mn-lt"/>
                <a:ea typeface="Geneva" charset="0"/>
                <a:cs typeface="+mn-cs"/>
              </a:rPr>
              <a:t>carbon-cycle effects over most of the land surface (including tropical</a:t>
            </a:r>
          </a:p>
          <a:p>
            <a:r>
              <a:rPr lang="en-US" sz="1200" b="0" i="0" u="none" strike="noStrike" kern="1200" baseline="0" dirty="0" smtClean="0">
                <a:solidFill>
                  <a:schemeClr val="tx1"/>
                </a:solidFill>
                <a:latin typeface="+mn-lt"/>
                <a:ea typeface="Geneva" charset="0"/>
                <a:cs typeface="+mn-cs"/>
              </a:rPr>
              <a:t>regions), but are most pronounced in the Northern high latitudes. Comparison</a:t>
            </a:r>
          </a:p>
          <a:p>
            <a:r>
              <a:rPr lang="en-US" sz="1200" b="0" i="0" u="none" strike="noStrike" kern="1200" baseline="0" dirty="0" smtClean="0">
                <a:solidFill>
                  <a:schemeClr val="tx1"/>
                </a:solidFill>
                <a:latin typeface="+mn-lt"/>
                <a:ea typeface="Geneva" charset="0"/>
                <a:cs typeface="+mn-cs"/>
              </a:rPr>
              <a:t>of </a:t>
            </a:r>
            <a:r>
              <a:rPr lang="en-US" sz="1200" b="0" i="1" u="none" strike="noStrike" kern="1200" baseline="0" dirty="0" smtClean="0">
                <a:solidFill>
                  <a:schemeClr val="tx1"/>
                </a:solidFill>
                <a:latin typeface="+mn-lt"/>
                <a:ea typeface="Geneva" charset="0"/>
                <a:cs typeface="+mn-cs"/>
              </a:rPr>
              <a:t>A </a:t>
            </a:r>
            <a:r>
              <a:rPr lang="en-US" sz="1200" b="0" i="0" u="none" strike="noStrike" kern="1200" baseline="0" dirty="0" smtClean="0">
                <a:solidFill>
                  <a:schemeClr val="tx1"/>
                </a:solidFill>
                <a:latin typeface="+mn-lt"/>
                <a:ea typeface="Geneva" charset="0"/>
                <a:cs typeface="+mn-cs"/>
              </a:rPr>
              <a:t>and </a:t>
            </a:r>
            <a:r>
              <a:rPr lang="en-US" sz="1200" b="0" i="1" u="none" strike="noStrike" kern="1200" baseline="0" dirty="0" smtClean="0">
                <a:solidFill>
                  <a:schemeClr val="tx1"/>
                </a:solidFill>
                <a:latin typeface="+mn-lt"/>
                <a:ea typeface="Geneva" charset="0"/>
                <a:cs typeface="+mn-cs"/>
              </a:rPr>
              <a:t>B </a:t>
            </a:r>
            <a:r>
              <a:rPr lang="en-US" sz="1200" b="0" i="0" u="none" strike="noStrike" kern="1200" baseline="0" dirty="0" smtClean="0">
                <a:solidFill>
                  <a:schemeClr val="tx1"/>
                </a:solidFill>
                <a:latin typeface="+mn-lt"/>
                <a:ea typeface="Geneva" charset="0"/>
                <a:cs typeface="+mn-cs"/>
              </a:rPr>
              <a:t>shows the near-linear behavior of the model climate system.</a:t>
            </a:r>
          </a:p>
          <a:p>
            <a:r>
              <a:rPr lang="en-US" sz="1200" b="0" i="0" u="none" strike="noStrike" kern="1200" baseline="0" dirty="0" smtClean="0">
                <a:solidFill>
                  <a:schemeClr val="tx1"/>
                </a:solidFill>
                <a:latin typeface="+mn-lt"/>
                <a:ea typeface="Geneva" charset="0"/>
                <a:cs typeface="+mn-cs"/>
              </a:rPr>
              <a:t>Cooling biophysical effects of deforestation dominate the climate response in</a:t>
            </a:r>
          </a:p>
          <a:p>
            <a:r>
              <a:rPr lang="en-US" sz="1200" b="0" i="0" u="none" strike="noStrike" kern="1200" baseline="0" dirty="0" smtClean="0">
                <a:solidFill>
                  <a:schemeClr val="tx1"/>
                </a:solidFill>
                <a:latin typeface="+mn-lt"/>
                <a:ea typeface="Geneva" charset="0"/>
                <a:cs typeface="+mn-cs"/>
              </a:rPr>
              <a:t>the Boreal deforestation case (</a:t>
            </a:r>
            <a:r>
              <a:rPr lang="en-US" sz="1200" b="0" i="1" u="none" strike="noStrike" kern="1200" baseline="0" dirty="0" smtClean="0">
                <a:solidFill>
                  <a:schemeClr val="tx1"/>
                </a:solidFill>
                <a:latin typeface="+mn-lt"/>
                <a:ea typeface="Geneva" charset="0"/>
                <a:cs typeface="+mn-cs"/>
              </a:rPr>
              <a:t>C</a:t>
            </a:r>
            <a:r>
              <a:rPr lang="en-US" sz="1200" b="0" i="0" u="none" strike="noStrike" kern="1200" baseline="0" dirty="0" smtClean="0">
                <a:solidFill>
                  <a:schemeClr val="tx1"/>
                </a:solidFill>
                <a:latin typeface="+mn-lt"/>
                <a:ea typeface="Geneva" charset="0"/>
                <a:cs typeface="+mn-cs"/>
              </a:rPr>
              <a:t>). In the Temperate deforestation case (</a:t>
            </a:r>
            <a:r>
              <a:rPr lang="en-US" sz="1200" b="0" i="1" u="none" strike="noStrike" kern="1200" baseline="0" dirty="0" smtClean="0">
                <a:solidFill>
                  <a:schemeClr val="tx1"/>
                </a:solidFill>
                <a:latin typeface="+mn-lt"/>
                <a:ea typeface="Geneva" charset="0"/>
                <a:cs typeface="+mn-cs"/>
              </a:rPr>
              <a:t>D</a:t>
            </a:r>
            <a:r>
              <a:rPr lang="en-US" sz="1200" b="0" i="0" u="none" strike="noStrike" kern="1200" baseline="0" dirty="0" smtClean="0">
                <a:solidFill>
                  <a:schemeClr val="tx1"/>
                </a:solidFill>
                <a:latin typeface="+mn-lt"/>
                <a:ea typeface="Geneva" charset="0"/>
                <a:cs typeface="+mn-cs"/>
              </a:rPr>
              <a:t>),</a:t>
            </a:r>
          </a:p>
          <a:p>
            <a:r>
              <a:rPr lang="en-US" sz="1200" b="0" i="0" u="none" strike="noStrike" kern="1200" baseline="0" dirty="0" smtClean="0">
                <a:solidFill>
                  <a:schemeClr val="tx1"/>
                </a:solidFill>
                <a:latin typeface="+mn-lt"/>
                <a:ea typeface="Geneva" charset="0"/>
                <a:cs typeface="+mn-cs"/>
              </a:rPr>
              <a:t>there are strong local cooling responses, although the global-mean response</a:t>
            </a:r>
          </a:p>
          <a:p>
            <a:r>
              <a:rPr lang="en-US" sz="1200" b="0" i="0" u="none" strike="noStrike" kern="1200" baseline="0" dirty="0" smtClean="0">
                <a:solidFill>
                  <a:schemeClr val="tx1"/>
                </a:solidFill>
                <a:latin typeface="+mn-lt"/>
                <a:ea typeface="Geneva" charset="0"/>
                <a:cs typeface="+mn-cs"/>
              </a:rPr>
              <a:t>is near zero. The carbon-cycle effects of warming overwhelm the biophysical</a:t>
            </a:r>
          </a:p>
          <a:p>
            <a:r>
              <a:rPr lang="en-US" sz="1200" b="0" i="0" u="none" strike="noStrike" kern="1200" baseline="0" dirty="0" smtClean="0">
                <a:solidFill>
                  <a:schemeClr val="tx1"/>
                </a:solidFill>
                <a:latin typeface="+mn-lt"/>
                <a:ea typeface="Geneva" charset="0"/>
                <a:cs typeface="+mn-cs"/>
              </a:rPr>
              <a:t>effects in the Tropical deforestation case (</a:t>
            </a:r>
            <a:r>
              <a:rPr lang="en-US" sz="1200" b="0" i="1" u="none" strike="noStrike" kern="1200" baseline="0" dirty="0" smtClean="0">
                <a:solidFill>
                  <a:schemeClr val="tx1"/>
                </a:solidFill>
                <a:latin typeface="+mn-lt"/>
                <a:ea typeface="Geneva" charset="0"/>
                <a:cs typeface="+mn-cs"/>
              </a:rPr>
              <a:t>E</a:t>
            </a:r>
            <a:r>
              <a:rPr lang="en-US" sz="1200" b="0" i="0" u="none" strike="noStrike" kern="1200" baseline="0" dirty="0" smtClean="0">
                <a:solidFill>
                  <a:schemeClr val="tx1"/>
                </a:solidFill>
                <a:latin typeface="+mn-lt"/>
                <a:ea typeface="Geneva" charset="0"/>
                <a:cs typeface="+mn-cs"/>
              </a:rPr>
              <a:t>) with slight local cooling responses</a:t>
            </a:r>
          </a:p>
          <a:p>
            <a:r>
              <a:rPr lang="en-US" sz="1200" b="0" i="0" u="none" strike="noStrike" kern="1200" baseline="0" dirty="0" smtClean="0">
                <a:solidFill>
                  <a:schemeClr val="tx1"/>
                </a:solidFill>
                <a:latin typeface="+mn-lt"/>
                <a:ea typeface="Geneva" charset="0"/>
                <a:cs typeface="+mn-cs"/>
              </a:rPr>
              <a:t>from the biophysical effects.</a:t>
            </a:r>
            <a:endParaRPr lang="en-US" dirty="0" smtClean="0"/>
          </a:p>
        </p:txBody>
      </p:sp>
      <p:sp>
        <p:nvSpPr>
          <p:cNvPr id="4" name="Slide Number Placeholder 3"/>
          <p:cNvSpPr>
            <a:spLocks noGrp="1"/>
          </p:cNvSpPr>
          <p:nvPr>
            <p:ph type="sldNum" sz="quarter" idx="10"/>
          </p:nvPr>
        </p:nvSpPr>
        <p:spPr/>
        <p:txBody>
          <a:bodyPr/>
          <a:lstStyle/>
          <a:p>
            <a:fld id="{ECF5EB7C-B4B7-4567-893D-DF1C1ECE0878}" type="slidenum">
              <a:rPr lang="nn-NO" smtClean="0"/>
              <a:pPr/>
              <a:t>20</a:t>
            </a:fld>
            <a:endParaRPr lang="nn-NO"/>
          </a:p>
        </p:txBody>
      </p:sp>
    </p:spTree>
    <p:extLst>
      <p:ext uri="{BB962C8B-B14F-4D97-AF65-F5344CB8AC3E}">
        <p14:creationId xmlns:p14="http://schemas.microsoft.com/office/powerpoint/2010/main" val="2406699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Geneva" charset="0"/>
                <a:cs typeface="+mn-cs"/>
              </a:rPr>
              <a:t>Afforestation and forest management are considered to be key instruments in mitigating</a:t>
            </a:r>
          </a:p>
          <a:p>
            <a:r>
              <a:rPr lang="en-US" sz="1200" b="0" i="0" u="none" strike="noStrike" kern="1200" baseline="0" dirty="0" smtClean="0">
                <a:solidFill>
                  <a:schemeClr val="tx1"/>
                </a:solidFill>
                <a:latin typeface="+mn-lt"/>
                <a:ea typeface="Geneva" charset="0"/>
                <a:cs typeface="+mn-cs"/>
              </a:rPr>
              <a:t>climate change. Here we show that since 1750, in spite of considerable afforestation,</a:t>
            </a:r>
          </a:p>
          <a:p>
            <a:r>
              <a:rPr lang="en-US" sz="1200" b="0" i="0" u="none" strike="noStrike" kern="1200" baseline="0" dirty="0" smtClean="0">
                <a:solidFill>
                  <a:schemeClr val="tx1"/>
                </a:solidFill>
                <a:latin typeface="+mn-lt"/>
                <a:ea typeface="Geneva" charset="0"/>
                <a:cs typeface="+mn-cs"/>
              </a:rPr>
              <a:t>wood extraction has led to Europe’s forests accumulating a carbon debt of 3.1 </a:t>
            </a:r>
            <a:r>
              <a:rPr lang="en-US" sz="1200" b="0" i="0" u="none" strike="noStrike" kern="1200" baseline="0" dirty="0" err="1" smtClean="0">
                <a:solidFill>
                  <a:schemeClr val="tx1"/>
                </a:solidFill>
                <a:latin typeface="+mn-lt"/>
                <a:ea typeface="Geneva" charset="0"/>
                <a:cs typeface="+mn-cs"/>
              </a:rPr>
              <a:t>petagrams</a:t>
            </a:r>
            <a:endParaRPr lang="en-US" sz="1200" b="0" i="0" u="none" strike="noStrike" kern="1200" baseline="0" dirty="0" smtClean="0">
              <a:solidFill>
                <a:schemeClr val="tx1"/>
              </a:solidFill>
              <a:latin typeface="+mn-lt"/>
              <a:ea typeface="Geneva" charset="0"/>
              <a:cs typeface="+mn-cs"/>
            </a:endParaRPr>
          </a:p>
          <a:p>
            <a:r>
              <a:rPr lang="en-US" sz="1200" b="0" i="0" u="none" strike="noStrike" kern="1200" baseline="0" dirty="0" smtClean="0">
                <a:solidFill>
                  <a:schemeClr val="tx1"/>
                </a:solidFill>
                <a:latin typeface="+mn-lt"/>
                <a:ea typeface="Geneva" charset="0"/>
                <a:cs typeface="+mn-cs"/>
              </a:rPr>
              <a:t>of </a:t>
            </a:r>
            <a:r>
              <a:rPr lang="en-US" sz="1200" b="0" i="0" u="none" strike="noStrike" kern="1200" baseline="0" dirty="0" err="1" smtClean="0">
                <a:solidFill>
                  <a:schemeClr val="tx1"/>
                </a:solidFill>
                <a:latin typeface="+mn-lt"/>
                <a:ea typeface="Geneva" charset="0"/>
                <a:cs typeface="+mn-cs"/>
              </a:rPr>
              <a:t>carbon.We</a:t>
            </a:r>
            <a:r>
              <a:rPr lang="en-US" sz="1200" b="0" i="0" u="none" strike="noStrike" kern="1200" baseline="0" dirty="0" smtClean="0">
                <a:solidFill>
                  <a:schemeClr val="tx1"/>
                </a:solidFill>
                <a:latin typeface="+mn-lt"/>
                <a:ea typeface="Geneva" charset="0"/>
                <a:cs typeface="+mn-cs"/>
              </a:rPr>
              <a:t> found that afforestation is responsible for an increase of 0.12 watts per</a:t>
            </a:r>
          </a:p>
          <a:p>
            <a:r>
              <a:rPr lang="en-US" sz="1200" b="0" i="0" u="none" strike="noStrike" kern="1200" baseline="0" dirty="0" smtClean="0">
                <a:solidFill>
                  <a:schemeClr val="tx1"/>
                </a:solidFill>
                <a:latin typeface="+mn-lt"/>
                <a:ea typeface="Geneva" charset="0"/>
                <a:cs typeface="+mn-cs"/>
              </a:rPr>
              <a:t>square meter in the radiative imbalance at the top of the atmosphere, whereas an increase</a:t>
            </a:r>
          </a:p>
          <a:p>
            <a:r>
              <a:rPr lang="en-US" sz="1200" b="0" i="0" u="none" strike="noStrike" kern="1200" baseline="0" dirty="0" smtClean="0">
                <a:solidFill>
                  <a:schemeClr val="tx1"/>
                </a:solidFill>
                <a:latin typeface="+mn-lt"/>
                <a:ea typeface="Geneva" charset="0"/>
                <a:cs typeface="+mn-cs"/>
              </a:rPr>
              <a:t>of 0.12 kelvin in summertime atmospheric boundary layer temperature was mainly caused</a:t>
            </a:r>
          </a:p>
          <a:p>
            <a:r>
              <a:rPr lang="en-US" sz="1200" b="0" i="0" u="none" strike="noStrike" kern="1200" baseline="0" dirty="0" smtClean="0">
                <a:solidFill>
                  <a:schemeClr val="tx1"/>
                </a:solidFill>
                <a:latin typeface="+mn-lt"/>
                <a:ea typeface="Geneva" charset="0"/>
                <a:cs typeface="+mn-cs"/>
              </a:rPr>
              <a:t>by species conversion. Thus, two and a half centuries of forest management in Europe</a:t>
            </a:r>
          </a:p>
          <a:p>
            <a:r>
              <a:rPr lang="en-US" sz="1200" b="0" i="0" u="none" strike="noStrike" kern="1200" baseline="0" dirty="0" smtClean="0">
                <a:solidFill>
                  <a:schemeClr val="tx1"/>
                </a:solidFill>
                <a:latin typeface="+mn-lt"/>
                <a:ea typeface="Geneva" charset="0"/>
                <a:cs typeface="+mn-cs"/>
              </a:rPr>
              <a:t>have not cooled the climate. The political imperative to mitigate climate change through</a:t>
            </a:r>
          </a:p>
          <a:p>
            <a:r>
              <a:rPr lang="en-US" sz="1200" b="0" i="0" u="none" strike="noStrike" kern="1200" baseline="0" dirty="0" smtClean="0">
                <a:solidFill>
                  <a:schemeClr val="tx1"/>
                </a:solidFill>
                <a:latin typeface="+mn-lt"/>
                <a:ea typeface="Geneva" charset="0"/>
                <a:cs typeface="+mn-cs"/>
              </a:rPr>
              <a:t>afforestation and forest management therefore risks failure, unless it is recognized</a:t>
            </a:r>
          </a:p>
          <a:p>
            <a:r>
              <a:rPr lang="en-US" sz="1200" b="0" i="0" u="none" strike="noStrike" kern="1200" baseline="0" dirty="0" smtClean="0">
                <a:solidFill>
                  <a:schemeClr val="tx1"/>
                </a:solidFill>
                <a:latin typeface="+mn-lt"/>
                <a:ea typeface="Geneva" charset="0"/>
                <a:cs typeface="+mn-cs"/>
              </a:rPr>
              <a:t>that not all forestry contributes to climate change mitigation.</a:t>
            </a:r>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21</a:t>
            </a:fld>
            <a:endParaRPr lang="nn-NO"/>
          </a:p>
        </p:txBody>
      </p:sp>
    </p:spTree>
    <p:extLst>
      <p:ext uri="{BB962C8B-B14F-4D97-AF65-F5344CB8AC3E}">
        <p14:creationId xmlns:p14="http://schemas.microsoft.com/office/powerpoint/2010/main" val="291660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smtClean="0"/>
              <a:t>Although</a:t>
            </a:r>
            <a:r>
              <a:rPr lang="nb-NO" baseline="0" dirty="0" smtClean="0"/>
              <a:t> </a:t>
            </a:r>
            <a:r>
              <a:rPr lang="nb-NO" baseline="0" dirty="0" err="1" smtClean="0"/>
              <a:t>there</a:t>
            </a:r>
            <a:r>
              <a:rPr lang="nb-NO" baseline="0" dirty="0" smtClean="0"/>
              <a:t> is </a:t>
            </a:r>
            <a:r>
              <a:rPr lang="nb-NO" baseline="0" dirty="0" err="1" smtClean="0"/>
              <a:t>considerable</a:t>
            </a:r>
            <a:r>
              <a:rPr lang="nb-NO" baseline="0" dirty="0" smtClean="0"/>
              <a:t> </a:t>
            </a:r>
            <a:r>
              <a:rPr lang="nb-NO" baseline="0" dirty="0" err="1" smtClean="0"/>
              <a:t>uncertainty</a:t>
            </a:r>
            <a:r>
              <a:rPr lang="nb-NO" baseline="0" dirty="0" smtClean="0"/>
              <a:t> in </a:t>
            </a:r>
            <a:r>
              <a:rPr lang="nb-NO" baseline="0" dirty="0" err="1" smtClean="0"/>
              <a:t>the</a:t>
            </a:r>
            <a:r>
              <a:rPr lang="nb-NO" baseline="0" dirty="0" smtClean="0"/>
              <a:t> terms </a:t>
            </a:r>
            <a:r>
              <a:rPr lang="nb-NO" baseline="0" dirty="0" err="1" smtClean="0"/>
              <a:t>of</a:t>
            </a:r>
            <a:r>
              <a:rPr lang="nb-NO" baseline="0" dirty="0" smtClean="0"/>
              <a:t> </a:t>
            </a:r>
            <a:r>
              <a:rPr lang="nb-NO" baseline="0" dirty="0" err="1" smtClean="0"/>
              <a:t>the</a:t>
            </a:r>
            <a:r>
              <a:rPr lang="nb-NO" baseline="0" dirty="0" smtClean="0"/>
              <a:t> global </a:t>
            </a:r>
            <a:r>
              <a:rPr lang="nb-NO" baseline="0" dirty="0" err="1" smtClean="0"/>
              <a:t>carbon</a:t>
            </a:r>
            <a:r>
              <a:rPr lang="nb-NO" baseline="0" dirty="0" smtClean="0"/>
              <a:t> </a:t>
            </a:r>
            <a:r>
              <a:rPr lang="nb-NO" baseline="0" dirty="0" err="1" smtClean="0"/>
              <a:t>budget</a:t>
            </a:r>
            <a:r>
              <a:rPr lang="nb-NO" baseline="0" dirty="0" smtClean="0"/>
              <a:t>, </a:t>
            </a:r>
            <a:r>
              <a:rPr lang="nb-NO" baseline="0" dirty="0" err="1" smtClean="0"/>
              <a:t>research</a:t>
            </a:r>
            <a:r>
              <a:rPr lang="nb-NO" baseline="0" dirty="0" smtClean="0"/>
              <a:t> </a:t>
            </a:r>
            <a:r>
              <a:rPr lang="nb-NO" baseline="0" dirty="0" err="1" smtClean="0"/>
              <a:t>suggest</a:t>
            </a:r>
            <a:r>
              <a:rPr lang="nb-NO" baseline="0" dirty="0" smtClean="0"/>
              <a:t> </a:t>
            </a:r>
            <a:r>
              <a:rPr lang="nb-NO" baseline="0" dirty="0" err="1" smtClean="0"/>
              <a:t>that</a:t>
            </a:r>
            <a:r>
              <a:rPr lang="nb-NO" baseline="0" dirty="0" smtClean="0"/>
              <a:t> land </a:t>
            </a:r>
            <a:r>
              <a:rPr lang="nb-NO" baseline="0" dirty="0" err="1" smtClean="0"/>
              <a:t>use</a:t>
            </a:r>
            <a:r>
              <a:rPr lang="nb-NO" baseline="0" dirty="0" smtClean="0"/>
              <a:t> </a:t>
            </a:r>
            <a:r>
              <a:rPr lang="nb-NO" baseline="0" dirty="0" err="1" smtClean="0"/>
              <a:t>change</a:t>
            </a:r>
            <a:r>
              <a:rPr lang="nb-NO" baseline="0" dirty="0" smtClean="0"/>
              <a:t> has </a:t>
            </a:r>
            <a:r>
              <a:rPr lang="nb-NO" baseline="0" dirty="0" err="1" smtClean="0"/>
              <a:t>contributed</a:t>
            </a:r>
            <a:r>
              <a:rPr lang="nb-NO" baseline="0" dirty="0" smtClean="0"/>
              <a:t> </a:t>
            </a:r>
            <a:r>
              <a:rPr lang="nb-NO" baseline="0" dirty="0" err="1" smtClean="0"/>
              <a:t>significantly</a:t>
            </a:r>
            <a:r>
              <a:rPr lang="nb-NO" baseline="0" dirty="0" smtClean="0"/>
              <a:t> to </a:t>
            </a:r>
            <a:r>
              <a:rPr lang="nb-NO" baseline="0" dirty="0" err="1" smtClean="0"/>
              <a:t>the</a:t>
            </a:r>
            <a:r>
              <a:rPr lang="nb-NO" baseline="0" dirty="0" smtClean="0"/>
              <a:t> </a:t>
            </a:r>
            <a:r>
              <a:rPr lang="nb-NO" baseline="0" dirty="0" err="1" smtClean="0"/>
              <a:t>observed</a:t>
            </a:r>
            <a:r>
              <a:rPr lang="nb-NO" baseline="0" dirty="0" smtClean="0"/>
              <a:t> </a:t>
            </a:r>
            <a:r>
              <a:rPr lang="nb-NO" baseline="0" dirty="0" err="1" smtClean="0"/>
              <a:t>increase</a:t>
            </a:r>
            <a:r>
              <a:rPr lang="nb-NO" baseline="0" dirty="0" smtClean="0"/>
              <a:t> in </a:t>
            </a:r>
            <a:r>
              <a:rPr lang="nb-NO" baseline="0" dirty="0" err="1" smtClean="0"/>
              <a:t>atmospheric</a:t>
            </a:r>
            <a:r>
              <a:rPr lang="nb-NO" baseline="0" dirty="0" smtClean="0"/>
              <a:t> </a:t>
            </a:r>
            <a:r>
              <a:rPr lang="nb-NO" baseline="0" dirty="0" err="1" smtClean="0"/>
              <a:t>carbon</a:t>
            </a:r>
            <a:r>
              <a:rPr lang="nb-NO" baseline="0" dirty="0" smtClean="0"/>
              <a:t> </a:t>
            </a:r>
            <a:r>
              <a:rPr lang="nb-NO" baseline="0" dirty="0" err="1" smtClean="0"/>
              <a:t>content</a:t>
            </a:r>
            <a:r>
              <a:rPr lang="nb-NO" baseline="0" dirty="0" smtClean="0"/>
              <a:t>. At </a:t>
            </a:r>
            <a:r>
              <a:rPr lang="nb-NO" baseline="0" dirty="0" err="1" smtClean="0"/>
              <a:t>the</a:t>
            </a:r>
            <a:r>
              <a:rPr lang="nb-NO" baseline="0" dirty="0" smtClean="0"/>
              <a:t> same time, </a:t>
            </a:r>
            <a:r>
              <a:rPr lang="nb-NO" baseline="0" dirty="0" err="1" smtClean="0"/>
              <a:t>the</a:t>
            </a:r>
            <a:r>
              <a:rPr lang="nb-NO" baseline="0" dirty="0" smtClean="0"/>
              <a:t> </a:t>
            </a:r>
            <a:r>
              <a:rPr lang="nb-NO" baseline="0" dirty="0" err="1" smtClean="0"/>
              <a:t>terrestrial</a:t>
            </a:r>
            <a:r>
              <a:rPr lang="nb-NO" baseline="0" dirty="0" smtClean="0"/>
              <a:t> </a:t>
            </a:r>
            <a:r>
              <a:rPr lang="nb-NO" baseline="0" dirty="0" err="1" smtClean="0"/>
              <a:t>ecosystems</a:t>
            </a:r>
            <a:r>
              <a:rPr lang="nb-NO" baseline="0" dirty="0" smtClean="0"/>
              <a:t> has </a:t>
            </a:r>
            <a:r>
              <a:rPr lang="nb-NO" baseline="0" dirty="0" err="1" smtClean="0"/>
              <a:t>evidently</a:t>
            </a:r>
            <a:r>
              <a:rPr lang="nb-NO" baseline="0" dirty="0" smtClean="0"/>
              <a:t> </a:t>
            </a:r>
            <a:r>
              <a:rPr lang="nb-NO" baseline="0" dirty="0" err="1" smtClean="0"/>
              <a:t>taken</a:t>
            </a:r>
            <a:r>
              <a:rPr lang="nb-NO" baseline="0" dirty="0" smtClean="0"/>
              <a:t> up </a:t>
            </a:r>
            <a:r>
              <a:rPr lang="nb-NO" baseline="0" dirty="0" err="1" smtClean="0"/>
              <a:t>about</a:t>
            </a:r>
            <a:r>
              <a:rPr lang="nb-NO" baseline="0" dirty="0" smtClean="0"/>
              <a:t> 25-30% </a:t>
            </a:r>
            <a:r>
              <a:rPr lang="nb-NO" baseline="0" dirty="0" err="1" smtClean="0"/>
              <a:t>of</a:t>
            </a:r>
            <a:r>
              <a:rPr lang="nb-NO" baseline="0" dirty="0" smtClean="0"/>
              <a:t> global </a:t>
            </a:r>
            <a:r>
              <a:rPr lang="nb-NO" baseline="0" dirty="0" err="1" smtClean="0"/>
              <a:t>anthropogenic</a:t>
            </a:r>
            <a:r>
              <a:rPr lang="nb-NO" baseline="0" dirty="0" smtClean="0"/>
              <a:t> </a:t>
            </a:r>
            <a:r>
              <a:rPr lang="nb-NO" baseline="0" dirty="0" err="1" smtClean="0"/>
              <a:t>carbon</a:t>
            </a:r>
            <a:r>
              <a:rPr lang="nb-NO" baseline="0" dirty="0" smtClean="0"/>
              <a:t> </a:t>
            </a:r>
            <a:r>
              <a:rPr lang="nb-NO" baseline="0" dirty="0" err="1" smtClean="0"/>
              <a:t>emissions</a:t>
            </a:r>
            <a:endParaRPr lang="nb-NO" baseline="0" dirty="0" smtClean="0"/>
          </a:p>
          <a:p>
            <a:endParaRPr lang="nb-NO" baseline="0" dirty="0" smtClean="0"/>
          </a:p>
          <a:p>
            <a:r>
              <a:rPr lang="nb-NO" baseline="0" dirty="0" smtClean="0"/>
              <a:t>Forest </a:t>
            </a:r>
            <a:r>
              <a:rPr lang="nb-NO" baseline="0" dirty="0" err="1" smtClean="0"/>
              <a:t>ecosystems</a:t>
            </a:r>
            <a:r>
              <a:rPr lang="nb-NO" baseline="0" dirty="0" smtClean="0"/>
              <a:t> </a:t>
            </a:r>
            <a:r>
              <a:rPr lang="nb-NO" baseline="0" dirty="0" err="1" smtClean="0"/>
              <a:t>are</a:t>
            </a:r>
            <a:r>
              <a:rPr lang="nb-NO" baseline="0" dirty="0" smtClean="0"/>
              <a:t> </a:t>
            </a:r>
            <a:r>
              <a:rPr lang="nb-NO" baseline="0" dirty="0" err="1" smtClean="0"/>
              <a:t>important</a:t>
            </a:r>
            <a:r>
              <a:rPr lang="nb-NO" baseline="0" dirty="0" smtClean="0"/>
              <a:t> </a:t>
            </a:r>
            <a:r>
              <a:rPr lang="nb-NO" baseline="0" dirty="0" err="1" smtClean="0"/>
              <a:t>components</a:t>
            </a:r>
            <a:r>
              <a:rPr lang="nb-NO" baseline="0" dirty="0" smtClean="0"/>
              <a:t> </a:t>
            </a:r>
            <a:r>
              <a:rPr lang="nb-NO" baseline="0" dirty="0" err="1" smtClean="0"/>
              <a:t>of</a:t>
            </a:r>
            <a:r>
              <a:rPr lang="nb-NO" baseline="0" dirty="0" smtClean="0"/>
              <a:t> </a:t>
            </a:r>
            <a:r>
              <a:rPr lang="nb-NO" baseline="0" dirty="0" err="1" smtClean="0"/>
              <a:t>the</a:t>
            </a:r>
            <a:r>
              <a:rPr lang="nb-NO" baseline="0" dirty="0" smtClean="0"/>
              <a:t> </a:t>
            </a:r>
            <a:r>
              <a:rPr lang="nb-NO" baseline="0" dirty="0" err="1" smtClean="0"/>
              <a:t>carbon</a:t>
            </a:r>
            <a:r>
              <a:rPr lang="nb-NO" baseline="0" dirty="0" smtClean="0"/>
              <a:t> </a:t>
            </a:r>
            <a:r>
              <a:rPr lang="nb-NO" baseline="0" dirty="0" err="1" smtClean="0"/>
              <a:t>cycle</a:t>
            </a:r>
            <a:r>
              <a:rPr lang="nb-NO" baseline="0" dirty="0" smtClean="0"/>
              <a:t> in at </a:t>
            </a:r>
            <a:r>
              <a:rPr lang="nb-NO" baseline="0" dirty="0" err="1" smtClean="0"/>
              <a:t>least</a:t>
            </a:r>
            <a:r>
              <a:rPr lang="nb-NO" baseline="0" dirty="0" smtClean="0"/>
              <a:t> </a:t>
            </a:r>
            <a:r>
              <a:rPr lang="nb-NO" baseline="0" dirty="0" err="1" smtClean="0"/>
              <a:t>two</a:t>
            </a:r>
            <a:r>
              <a:rPr lang="nb-NO" baseline="0" dirty="0" smtClean="0"/>
              <a:t> </a:t>
            </a:r>
            <a:r>
              <a:rPr lang="nb-NO" baseline="0" dirty="0" err="1" smtClean="0"/>
              <a:t>ways</a:t>
            </a:r>
            <a:r>
              <a:rPr lang="nb-NO" baseline="0" dirty="0" smtClean="0"/>
              <a:t>: First, </a:t>
            </a:r>
            <a:r>
              <a:rPr lang="nb-NO" baseline="0" dirty="0" err="1" smtClean="0"/>
              <a:t>through</a:t>
            </a:r>
            <a:r>
              <a:rPr lang="nb-NO" baseline="0" dirty="0" smtClean="0"/>
              <a:t> </a:t>
            </a:r>
            <a:r>
              <a:rPr lang="nb-NO" baseline="0" dirty="0" err="1" smtClean="0"/>
              <a:t>net</a:t>
            </a:r>
            <a:r>
              <a:rPr lang="nb-NO" baseline="0" dirty="0" smtClean="0"/>
              <a:t> </a:t>
            </a:r>
            <a:r>
              <a:rPr lang="nb-NO" baseline="0" dirty="0" err="1" smtClean="0"/>
              <a:t>regrowth</a:t>
            </a:r>
            <a:r>
              <a:rPr lang="nb-NO" baseline="0" dirty="0" smtClean="0"/>
              <a:t> </a:t>
            </a:r>
            <a:r>
              <a:rPr lang="nb-NO" baseline="0" dirty="0" err="1" smtClean="0"/>
              <a:t>terrestrial</a:t>
            </a:r>
            <a:r>
              <a:rPr lang="nb-NO" baseline="0" dirty="0" smtClean="0"/>
              <a:t> </a:t>
            </a:r>
            <a:r>
              <a:rPr lang="nb-NO" baseline="0" dirty="0" err="1" smtClean="0"/>
              <a:t>ecosystems</a:t>
            </a:r>
            <a:r>
              <a:rPr lang="nb-NO" baseline="0" dirty="0" smtClean="0"/>
              <a:t> has </a:t>
            </a:r>
            <a:r>
              <a:rPr lang="nb-NO" baseline="0" dirty="0" err="1" smtClean="0"/>
              <a:t>absorbed</a:t>
            </a:r>
            <a:r>
              <a:rPr lang="nb-NO" baseline="0" dirty="0" smtClean="0"/>
              <a:t> </a:t>
            </a:r>
            <a:r>
              <a:rPr lang="nb-NO" baseline="0" dirty="0" err="1" smtClean="0"/>
              <a:t>nearly</a:t>
            </a:r>
            <a:r>
              <a:rPr lang="nb-NO" baseline="0" dirty="0" smtClean="0"/>
              <a:t> 30% </a:t>
            </a:r>
            <a:r>
              <a:rPr lang="nb-NO" baseline="0" dirty="0" err="1" smtClean="0"/>
              <a:t>of</a:t>
            </a:r>
            <a:r>
              <a:rPr lang="nb-NO" baseline="0" dirty="0" smtClean="0"/>
              <a:t> </a:t>
            </a:r>
            <a:r>
              <a:rPr lang="nb-NO" baseline="0" dirty="0" err="1" smtClean="0"/>
              <a:t>the</a:t>
            </a:r>
            <a:r>
              <a:rPr lang="nb-NO" baseline="0" dirty="0" smtClean="0"/>
              <a:t> total global CO2 </a:t>
            </a:r>
            <a:r>
              <a:rPr lang="nb-NO" baseline="0" dirty="0" err="1" smtClean="0"/>
              <a:t>emitted</a:t>
            </a:r>
            <a:r>
              <a:rPr lang="nb-NO" baseline="0" dirty="0" smtClean="0"/>
              <a:t> from fossil </a:t>
            </a:r>
            <a:r>
              <a:rPr lang="nb-NO" baseline="0" dirty="0" err="1" smtClean="0"/>
              <a:t>fuel</a:t>
            </a:r>
            <a:r>
              <a:rPr lang="nb-NO" baseline="0" dirty="0" smtClean="0"/>
              <a:t> </a:t>
            </a:r>
            <a:r>
              <a:rPr lang="nb-NO" baseline="0" dirty="0" err="1" smtClean="0"/>
              <a:t>use</a:t>
            </a:r>
            <a:r>
              <a:rPr lang="nb-NO" baseline="0" dirty="0" smtClean="0"/>
              <a:t> and </a:t>
            </a:r>
            <a:r>
              <a:rPr lang="nb-NO" baseline="0" dirty="0" err="1" smtClean="0"/>
              <a:t>net</a:t>
            </a:r>
            <a:r>
              <a:rPr lang="nb-NO" baseline="0" dirty="0" smtClean="0"/>
              <a:t> </a:t>
            </a:r>
            <a:r>
              <a:rPr lang="nb-NO" baseline="0" dirty="0" err="1" smtClean="0"/>
              <a:t>deforestation</a:t>
            </a:r>
            <a:r>
              <a:rPr lang="nb-NO" baseline="0" dirty="0" smtClean="0"/>
              <a:t> </a:t>
            </a:r>
            <a:r>
              <a:rPr lang="nb-NO" baseline="0" dirty="0" err="1" smtClean="0"/>
              <a:t>since</a:t>
            </a:r>
            <a:r>
              <a:rPr lang="nb-NO" baseline="0" dirty="0" smtClean="0"/>
              <a:t> pre-</a:t>
            </a:r>
            <a:r>
              <a:rPr lang="nb-NO" baseline="0" dirty="0" err="1" smtClean="0"/>
              <a:t>industrial</a:t>
            </a:r>
            <a:r>
              <a:rPr lang="nb-NO" baseline="0" dirty="0" smtClean="0"/>
              <a:t> time. Second, </a:t>
            </a:r>
            <a:r>
              <a:rPr lang="nb-NO" baseline="0" dirty="0" err="1" smtClean="0"/>
              <a:t>together</a:t>
            </a:r>
            <a:r>
              <a:rPr lang="nb-NO" baseline="0" dirty="0" smtClean="0"/>
              <a:t> </a:t>
            </a:r>
            <a:r>
              <a:rPr lang="nb-NO" baseline="0" dirty="0" err="1" smtClean="0"/>
              <a:t>the</a:t>
            </a:r>
            <a:r>
              <a:rPr lang="nb-NO" baseline="0" dirty="0" smtClean="0"/>
              <a:t> </a:t>
            </a:r>
            <a:r>
              <a:rPr lang="nb-NO" baseline="0" dirty="0" err="1" smtClean="0"/>
              <a:t>forest</a:t>
            </a:r>
            <a:r>
              <a:rPr lang="nb-NO" baseline="0" dirty="0" smtClean="0"/>
              <a:t> </a:t>
            </a:r>
            <a:r>
              <a:rPr lang="nb-NO" baseline="0" dirty="0" err="1" smtClean="0"/>
              <a:t>ecosystemt</a:t>
            </a:r>
            <a:r>
              <a:rPr lang="nb-NO" baseline="0" dirty="0" smtClean="0"/>
              <a:t> store massive </a:t>
            </a:r>
            <a:r>
              <a:rPr lang="nb-NO" baseline="0" dirty="0" err="1" smtClean="0"/>
              <a:t>amount</a:t>
            </a:r>
            <a:r>
              <a:rPr lang="nb-NO" baseline="0" dirty="0" smtClean="0"/>
              <a:t> </a:t>
            </a:r>
            <a:r>
              <a:rPr lang="nb-NO" baseline="0" dirty="0" err="1" smtClean="0"/>
              <a:t>of</a:t>
            </a:r>
            <a:r>
              <a:rPr lang="nb-NO" baseline="0" dirty="0" smtClean="0"/>
              <a:t> </a:t>
            </a:r>
            <a:r>
              <a:rPr lang="nb-NO" baseline="0" dirty="0" err="1" smtClean="0"/>
              <a:t>carbon</a:t>
            </a:r>
            <a:r>
              <a:rPr lang="nb-NO" baseline="0" dirty="0" smtClean="0"/>
              <a:t>, more </a:t>
            </a:r>
            <a:r>
              <a:rPr lang="nb-NO" baseline="0" dirty="0" err="1" smtClean="0"/>
              <a:t>than</a:t>
            </a:r>
            <a:r>
              <a:rPr lang="nb-NO" baseline="0" dirty="0" smtClean="0"/>
              <a:t> double </a:t>
            </a:r>
            <a:r>
              <a:rPr lang="nb-NO" baseline="0" dirty="0" err="1" smtClean="0"/>
              <a:t>the</a:t>
            </a:r>
            <a:r>
              <a:rPr lang="nb-NO" baseline="0" dirty="0" smtClean="0"/>
              <a:t> </a:t>
            </a:r>
            <a:r>
              <a:rPr lang="nb-NO" baseline="0" dirty="0" err="1" smtClean="0"/>
              <a:t>amount</a:t>
            </a:r>
            <a:r>
              <a:rPr lang="nb-NO" baseline="0" dirty="0" smtClean="0"/>
              <a:t> </a:t>
            </a:r>
            <a:r>
              <a:rPr lang="nb-NO" baseline="0" dirty="0" err="1" smtClean="0"/>
              <a:t>of</a:t>
            </a:r>
            <a:r>
              <a:rPr lang="nb-NO" baseline="0" dirty="0" smtClean="0"/>
              <a:t> </a:t>
            </a:r>
            <a:r>
              <a:rPr lang="nb-NO" baseline="0" dirty="0" err="1" smtClean="0"/>
              <a:t>carbon</a:t>
            </a:r>
            <a:r>
              <a:rPr lang="nb-NO" baseline="0" dirty="0" smtClean="0"/>
              <a:t> in </a:t>
            </a:r>
            <a:r>
              <a:rPr lang="nb-NO" baseline="0" dirty="0" err="1" smtClean="0"/>
              <a:t>the</a:t>
            </a:r>
            <a:r>
              <a:rPr lang="nb-NO" baseline="0" dirty="0" smtClean="0"/>
              <a:t> </a:t>
            </a:r>
            <a:r>
              <a:rPr lang="nb-NO" baseline="0" dirty="0" err="1" smtClean="0"/>
              <a:t>atmosphere</a:t>
            </a:r>
            <a:r>
              <a:rPr lang="nb-NO" baseline="0" dirty="0" smtClean="0"/>
              <a:t>. </a:t>
            </a:r>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4</a:t>
            </a:fld>
            <a:endParaRPr lang="nn-NO"/>
          </a:p>
        </p:txBody>
      </p:sp>
    </p:spTree>
    <p:extLst>
      <p:ext uri="{BB962C8B-B14F-4D97-AF65-F5344CB8AC3E}">
        <p14:creationId xmlns:p14="http://schemas.microsoft.com/office/powerpoint/2010/main" val="66375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smtClean="0"/>
          </a:p>
          <a:p>
            <a:endParaRPr lang="nb-NO" dirty="0" smtClean="0"/>
          </a:p>
          <a:p>
            <a:r>
              <a:rPr lang="nb-NO" dirty="0" err="1" smtClean="0"/>
              <a:t>Ward</a:t>
            </a:r>
            <a:r>
              <a:rPr lang="nb-NO" dirty="0" smtClean="0"/>
              <a:t> et al. 2014</a:t>
            </a:r>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5</a:t>
            </a:fld>
            <a:endParaRPr lang="nn-NO"/>
          </a:p>
        </p:txBody>
      </p:sp>
    </p:spTree>
    <p:extLst>
      <p:ext uri="{BB962C8B-B14F-4D97-AF65-F5344CB8AC3E}">
        <p14:creationId xmlns:p14="http://schemas.microsoft.com/office/powerpoint/2010/main" val="1174431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6</a:t>
            </a:fld>
            <a:endParaRPr lang="nn-NO"/>
          </a:p>
        </p:txBody>
      </p:sp>
    </p:spTree>
    <p:extLst>
      <p:ext uri="{BB962C8B-B14F-4D97-AF65-F5344CB8AC3E}">
        <p14:creationId xmlns:p14="http://schemas.microsoft.com/office/powerpoint/2010/main" val="251188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Størst utslipp fra tropisk skog, samt enkelte typer gress og busker. </a:t>
            </a:r>
          </a:p>
          <a:p>
            <a:endParaRPr lang="nb-NO" dirty="0" smtClean="0"/>
          </a:p>
          <a:p>
            <a:r>
              <a:rPr lang="nb-NO" dirty="0" smtClean="0"/>
              <a:t>Stor sesongvariasjon på høye bredder</a:t>
            </a:r>
            <a:endParaRPr lang="en-US" dirty="0" smtClean="0"/>
          </a:p>
          <a:p>
            <a:endParaRPr lang="en-US" dirty="0"/>
          </a:p>
        </p:txBody>
      </p:sp>
      <p:sp>
        <p:nvSpPr>
          <p:cNvPr id="4" name="Slide Number Placeholder 3"/>
          <p:cNvSpPr>
            <a:spLocks noGrp="1"/>
          </p:cNvSpPr>
          <p:nvPr>
            <p:ph type="sldNum" sz="quarter" idx="10"/>
          </p:nvPr>
        </p:nvSpPr>
        <p:spPr/>
        <p:txBody>
          <a:bodyPr/>
          <a:lstStyle/>
          <a:p>
            <a:fld id="{1485B59B-1385-4CFA-85CB-A9DD17D5CCCA}" type="slidenum">
              <a:rPr lang="en-US" smtClean="0"/>
              <a:t>8</a:t>
            </a:fld>
            <a:endParaRPr lang="en-US"/>
          </a:p>
        </p:txBody>
      </p:sp>
    </p:spTree>
    <p:extLst>
      <p:ext uri="{BB962C8B-B14F-4D97-AF65-F5344CB8AC3E}">
        <p14:creationId xmlns:p14="http://schemas.microsoft.com/office/powerpoint/2010/main" val="207326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http://tpapanicolaou.engr.utk.edu/nasa-experimental-project-to-stimulate-competitive-research/</a:t>
            </a:r>
          </a:p>
          <a:p>
            <a:r>
              <a:rPr lang="en-US" b="1" dirty="0" smtClean="0">
                <a:hlinkClick r:id="rId3"/>
              </a:rPr>
              <a:t>Ecology: Dishing the dirt on carbon cycling</a:t>
            </a:r>
            <a:endParaRPr lang="en-US" b="1" dirty="0" smtClean="0"/>
          </a:p>
          <a:p>
            <a:r>
              <a:rPr lang="en-US" dirty="0" smtClean="0">
                <a:hlinkClick r:id="rId4"/>
              </a:rPr>
              <a:t>Jennifer M. Talbot</a:t>
            </a:r>
            <a:r>
              <a:rPr lang="en-US" baseline="30000" dirty="0" smtClean="0">
                <a:hlinkClick r:id="rId5"/>
              </a:rPr>
              <a:t>1</a:t>
            </a:r>
            <a:r>
              <a:rPr lang="en-US" baseline="30000" dirty="0" smtClean="0"/>
              <a:t>, </a:t>
            </a:r>
            <a:endParaRPr lang="en-US" dirty="0" smtClean="0"/>
          </a:p>
          <a:p>
            <a:r>
              <a:rPr lang="en-US" dirty="0" smtClean="0"/>
              <a:t>&amp; </a:t>
            </a:r>
            <a:r>
              <a:rPr lang="en-US" dirty="0" smtClean="0">
                <a:hlinkClick r:id="rId6"/>
              </a:rPr>
              <a:t>Kathleen K. Treseder</a:t>
            </a:r>
            <a:r>
              <a:rPr lang="en-US" baseline="30000" dirty="0" smtClean="0">
                <a:hlinkClick r:id="rId5"/>
              </a:rPr>
              <a:t>1</a:t>
            </a:r>
            <a:r>
              <a:rPr lang="en-US" baseline="30000" dirty="0" smtClean="0"/>
              <a:t>, </a:t>
            </a:r>
            <a:endParaRPr lang="en-US" dirty="0" smtClean="0"/>
          </a:p>
          <a:p>
            <a:r>
              <a:rPr lang="en-US" dirty="0" smtClean="0"/>
              <a:t>Journal </a:t>
            </a:r>
            <a:r>
              <a:rPr lang="en-US" dirty="0" err="1" smtClean="0"/>
              <a:t>name:Nature</a:t>
            </a:r>
            <a:r>
              <a:rPr lang="en-US" dirty="0" smtClean="0"/>
              <a:t> Climate Change Volume: 1, Pages:144–146 Year published:(2011) DOI:doi:10.1038/nclimate1125 Published online 03 June 2011 </a:t>
            </a:r>
            <a:endParaRPr lang="en-US" dirty="0"/>
          </a:p>
        </p:txBody>
      </p:sp>
      <p:sp>
        <p:nvSpPr>
          <p:cNvPr id="4" name="Slide Number Placeholder 3"/>
          <p:cNvSpPr>
            <a:spLocks noGrp="1"/>
          </p:cNvSpPr>
          <p:nvPr>
            <p:ph type="sldNum" sz="quarter" idx="10"/>
          </p:nvPr>
        </p:nvSpPr>
        <p:spPr/>
        <p:txBody>
          <a:bodyPr/>
          <a:lstStyle/>
          <a:p>
            <a:fld id="{1485B59B-1385-4CFA-85CB-A9DD17D5CCCA}" type="slidenum">
              <a:rPr lang="en-US" smtClean="0"/>
              <a:t>9</a:t>
            </a:fld>
            <a:endParaRPr lang="en-US"/>
          </a:p>
        </p:txBody>
      </p:sp>
    </p:spTree>
    <p:extLst>
      <p:ext uri="{BB962C8B-B14F-4D97-AF65-F5344CB8AC3E}">
        <p14:creationId xmlns:p14="http://schemas.microsoft.com/office/powerpoint/2010/main" val="1790263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i="0" u="none" strike="noStrike" kern="1200" baseline="0" dirty="0" smtClean="0">
                <a:solidFill>
                  <a:schemeClr val="tx1"/>
                </a:solidFill>
                <a:latin typeface="+mn-lt"/>
                <a:ea typeface="Geneva" charset="0"/>
                <a:cs typeface="+mn-cs"/>
              </a:rPr>
              <a:t>There is robust evidence that anthropogenic land use change has increased the land surface albedo, which leads to an RF of –0.15 ± 0.10 W m–2. </a:t>
            </a:r>
            <a:r>
              <a:rPr lang="en-US" sz="1200" b="0" i="0" u="none" strike="noStrike" kern="1200" baseline="0" dirty="0" smtClean="0">
                <a:solidFill>
                  <a:schemeClr val="tx1"/>
                </a:solidFill>
                <a:latin typeface="+mn-lt"/>
                <a:ea typeface="Geneva" charset="0"/>
                <a:cs typeface="+mn-cs"/>
              </a:rPr>
              <a:t>There is still a large spread of estimates owing to different assumptions for the albedo of natural and managed surfaces and the fraction of land use changes before 1750. Land use change causes additional modifications that are not radiative, but impact the surface temperature, in particular through the hydrologic cycle. These are more uncertain and they are difficult to quantify, but tend to offset the impact of albedo changes. As a consequence, there is low agreement on the sign of the net change in global mean temperature as a result of land use change. The impact of land use change on CO2 from 1850 to 2000 was assessed in AR4 to be 12 to 35 ppm (0.17 to 0.51 W m–2). </a:t>
            </a:r>
            <a:endParaRPr lang="nb-NO" dirty="0" smtClean="0"/>
          </a:p>
          <a:p>
            <a:endParaRPr lang="nb-NO" dirty="0" smtClean="0"/>
          </a:p>
          <a:p>
            <a:r>
              <a:rPr lang="nb-NO" dirty="0" smtClean="0"/>
              <a:t>1850-2000 </a:t>
            </a:r>
            <a:r>
              <a:rPr lang="nb-NO" dirty="0" err="1" smtClean="0"/>
              <a:t>cropland</a:t>
            </a:r>
            <a:r>
              <a:rPr lang="nb-NO" baseline="0" dirty="0" smtClean="0"/>
              <a:t> </a:t>
            </a:r>
            <a:r>
              <a:rPr lang="nb-NO" baseline="0" dirty="0" err="1" smtClean="0"/>
              <a:t>expansion</a:t>
            </a:r>
            <a:r>
              <a:rPr lang="nb-NO" baseline="0" dirty="0" smtClean="0"/>
              <a:t>. </a:t>
            </a:r>
            <a:r>
              <a:rPr lang="nb-NO" baseline="0" dirty="0" err="1" smtClean="0"/>
              <a:t>BVOCs</a:t>
            </a:r>
            <a:r>
              <a:rPr lang="nb-NO" baseline="0" dirty="0" smtClean="0"/>
              <a:t>, albedo and CO2</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sz="1200" dirty="0" err="1" smtClean="0">
                <a:latin typeface="Arial" panose="020B0604020202020204" pitchFamily="34" charset="0"/>
                <a:cs typeface="Arial" panose="020B0604020202020204" pitchFamily="34" charset="0"/>
              </a:rPr>
              <a:t>Reduced</a:t>
            </a:r>
            <a:r>
              <a:rPr lang="nb-NO" sz="1200" dirty="0" smtClean="0">
                <a:latin typeface="Arial" panose="020B0604020202020204" pitchFamily="34" charset="0"/>
                <a:cs typeface="Arial" panose="020B0604020202020204" pitchFamily="34" charset="0"/>
              </a:rPr>
              <a:t> BVOC </a:t>
            </a:r>
            <a:r>
              <a:rPr lang="nb-NO" sz="1200" dirty="0" err="1" smtClean="0">
                <a:latin typeface="Arial" panose="020B0604020202020204" pitchFamily="34" charset="0"/>
                <a:cs typeface="Arial" panose="020B0604020202020204" pitchFamily="34" charset="0"/>
              </a:rPr>
              <a:t>emissions</a:t>
            </a:r>
            <a:r>
              <a:rPr lang="nb-NO" sz="1200" dirty="0" smtClean="0">
                <a:latin typeface="Arial" panose="020B0604020202020204" pitchFamily="34" charset="0"/>
                <a:cs typeface="Arial" panose="020B0604020202020204" pitchFamily="34" charset="0"/>
              </a:rPr>
              <a:t>, </a:t>
            </a:r>
            <a:r>
              <a:rPr lang="nb-NO" sz="1200" dirty="0" err="1" smtClean="0">
                <a:latin typeface="Arial" panose="020B0604020202020204" pitchFamily="34" charset="0"/>
                <a:cs typeface="Arial" panose="020B0604020202020204" pitchFamily="34" charset="0"/>
              </a:rPr>
              <a:t>increased</a:t>
            </a:r>
            <a:r>
              <a:rPr lang="nb-NO" sz="1200" dirty="0" smtClean="0">
                <a:latin typeface="Arial" panose="020B0604020202020204" pitchFamily="34" charset="0"/>
                <a:cs typeface="Arial" panose="020B0604020202020204" pitchFamily="34" charset="0"/>
              </a:rPr>
              <a:t> albedo, </a:t>
            </a:r>
            <a:r>
              <a:rPr lang="nb-NO" sz="1200" dirty="0" err="1" smtClean="0">
                <a:latin typeface="Arial" panose="020B0604020202020204" pitchFamily="34" charset="0"/>
                <a:cs typeface="Arial" panose="020B0604020202020204" pitchFamily="34" charset="0"/>
              </a:rPr>
              <a:t>increased</a:t>
            </a:r>
            <a:r>
              <a:rPr lang="nb-NO" sz="1200" dirty="0" smtClean="0">
                <a:latin typeface="Arial" panose="020B0604020202020204" pitchFamily="34" charset="0"/>
                <a:cs typeface="Arial" panose="020B0604020202020204" pitchFamily="34" charset="0"/>
              </a:rPr>
              <a:t> CO2</a:t>
            </a:r>
            <a:endParaRPr lang="en-US" sz="1200" dirty="0" smtClean="0">
              <a:latin typeface="Arial" panose="020B0604020202020204" pitchFamily="34" charset="0"/>
              <a:cs typeface="Arial" panose="020B0604020202020204" pitchFamily="34" charset="0"/>
            </a:endParaRPr>
          </a:p>
          <a:p>
            <a:endParaRPr lang="nb-NO" dirty="0" smtClean="0"/>
          </a:p>
          <a:p>
            <a:r>
              <a:rPr lang="en-US" sz="1200" b="0" i="0" u="none" strike="noStrike" kern="1200" baseline="0" dirty="0" smtClean="0">
                <a:solidFill>
                  <a:schemeClr val="tx1"/>
                </a:solidFill>
                <a:latin typeface="+mn-lt"/>
                <a:ea typeface="Geneva" charset="0"/>
                <a:cs typeface="+mn-cs"/>
              </a:rPr>
              <a:t>It is very likely that land use change led to an increase of the Earth albedo with a RF of –0.15 ± 0.10 W m–2, but a net cooling of the surface—accounting for processes that are not limited to the albedo—is about as likely as not. Numerical climate experiments demonstrate that the impact of land use on climate is much more complex than just the RF. This is due in part to the very heterogeneous nature of land use change (Barnes and Roy, 2008), but mostly due to the impact on the hydrological cycle through evapotranspiration, root depth and cloudiness (van der </a:t>
            </a:r>
            <a:r>
              <a:rPr lang="en-US" sz="1200" b="0" i="0" u="none" strike="noStrike" kern="1200" baseline="0" dirty="0" err="1" smtClean="0">
                <a:solidFill>
                  <a:schemeClr val="tx1"/>
                </a:solidFill>
                <a:latin typeface="+mn-lt"/>
                <a:ea typeface="Geneva" charset="0"/>
                <a:cs typeface="+mn-cs"/>
              </a:rPr>
              <a:t>Molen</a:t>
            </a:r>
            <a:r>
              <a:rPr lang="en-US" sz="1200" b="0" i="0" u="none" strike="noStrike" kern="1200" baseline="0" dirty="0" smtClean="0">
                <a:solidFill>
                  <a:schemeClr val="tx1"/>
                </a:solidFill>
                <a:latin typeface="+mn-lt"/>
                <a:ea typeface="Geneva" charset="0"/>
                <a:cs typeface="+mn-cs"/>
              </a:rPr>
              <a:t> et al., 2011). </a:t>
            </a:r>
            <a:endParaRPr lang="en-US" dirty="0"/>
          </a:p>
        </p:txBody>
      </p:sp>
      <p:sp>
        <p:nvSpPr>
          <p:cNvPr id="4" name="Slide Number Placeholder 3"/>
          <p:cNvSpPr>
            <a:spLocks noGrp="1"/>
          </p:cNvSpPr>
          <p:nvPr>
            <p:ph type="sldNum" sz="quarter" idx="10"/>
          </p:nvPr>
        </p:nvSpPr>
        <p:spPr/>
        <p:txBody>
          <a:bodyPr/>
          <a:lstStyle/>
          <a:p>
            <a:fld id="{1485B59B-1385-4CFA-85CB-A9DD17D5CCCA}" type="slidenum">
              <a:rPr lang="en-US" smtClean="0"/>
              <a:t>10</a:t>
            </a:fld>
            <a:endParaRPr lang="en-US"/>
          </a:p>
        </p:txBody>
      </p:sp>
    </p:spTree>
    <p:extLst>
      <p:ext uri="{BB962C8B-B14F-4D97-AF65-F5344CB8AC3E}">
        <p14:creationId xmlns:p14="http://schemas.microsoft.com/office/powerpoint/2010/main" val="563377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nb-NO" dirty="0" err="1" smtClean="0"/>
              <a:t>Pongratz</a:t>
            </a:r>
            <a:r>
              <a:rPr lang="nb-NO" baseline="0" dirty="0" smtClean="0"/>
              <a:t> et al. 2010</a:t>
            </a:r>
          </a:p>
          <a:p>
            <a:r>
              <a:rPr lang="en-US" sz="1200" b="0" i="0" u="none" strike="noStrike" kern="1200" baseline="0" dirty="0" smtClean="0">
                <a:solidFill>
                  <a:schemeClr val="tx1"/>
                </a:solidFill>
                <a:latin typeface="+mn-lt"/>
                <a:ea typeface="Geneva" charset="0"/>
                <a:cs typeface="+mn-cs"/>
              </a:rPr>
              <a:t>Anthropogenic land cover change (ALCC) is one of the</a:t>
            </a:r>
          </a:p>
          <a:p>
            <a:r>
              <a:rPr lang="en-US" sz="1200" b="0" i="0" u="none" strike="noStrike" kern="1200" baseline="0" dirty="0" smtClean="0">
                <a:solidFill>
                  <a:schemeClr val="tx1"/>
                </a:solidFill>
                <a:latin typeface="+mn-lt"/>
                <a:ea typeface="Geneva" charset="0"/>
                <a:cs typeface="+mn-cs"/>
              </a:rPr>
              <a:t>few climate </a:t>
            </a:r>
            <a:r>
              <a:rPr lang="en-US" sz="1200" b="0" i="0" u="none" strike="noStrike" kern="1200" baseline="0" dirty="0" err="1" smtClean="0">
                <a:solidFill>
                  <a:schemeClr val="tx1"/>
                </a:solidFill>
                <a:latin typeface="+mn-lt"/>
                <a:ea typeface="Geneva" charset="0"/>
                <a:cs typeface="+mn-cs"/>
              </a:rPr>
              <a:t>forcings</a:t>
            </a:r>
            <a:r>
              <a:rPr lang="en-US" sz="1200" b="0" i="0" u="none" strike="noStrike" kern="1200" baseline="0" dirty="0" smtClean="0">
                <a:solidFill>
                  <a:schemeClr val="tx1"/>
                </a:solidFill>
                <a:latin typeface="+mn-lt"/>
                <a:ea typeface="Geneva" charset="0"/>
                <a:cs typeface="+mn-cs"/>
              </a:rPr>
              <a:t> with still unknown sign of their climate</a:t>
            </a:r>
          </a:p>
          <a:p>
            <a:r>
              <a:rPr lang="en-US" sz="1200" b="0" i="0" u="none" strike="noStrike" kern="1200" baseline="0" dirty="0" smtClean="0">
                <a:solidFill>
                  <a:schemeClr val="tx1"/>
                </a:solidFill>
                <a:latin typeface="+mn-lt"/>
                <a:ea typeface="Geneva" charset="0"/>
                <a:cs typeface="+mn-cs"/>
              </a:rPr>
              <a:t>response. Major uncertainty results from the often</a:t>
            </a:r>
          </a:p>
          <a:p>
            <a:r>
              <a:rPr lang="en-US" sz="1200" b="0" i="0" u="none" strike="noStrike" kern="1200" baseline="0" dirty="0" smtClean="0">
                <a:solidFill>
                  <a:schemeClr val="tx1"/>
                </a:solidFill>
                <a:latin typeface="+mn-lt"/>
                <a:ea typeface="Geneva" charset="0"/>
                <a:cs typeface="+mn-cs"/>
              </a:rPr>
              <a:t>counteracting temperature responses to biogeochemical as</a:t>
            </a:r>
          </a:p>
          <a:p>
            <a:r>
              <a:rPr lang="en-US" sz="1200" b="0" i="0" u="none" strike="noStrike" kern="1200" baseline="0" dirty="0" smtClean="0">
                <a:solidFill>
                  <a:schemeClr val="tx1"/>
                </a:solidFill>
                <a:latin typeface="+mn-lt"/>
                <a:ea typeface="Geneva" charset="0"/>
                <a:cs typeface="+mn-cs"/>
              </a:rPr>
              <a:t>compared to </a:t>
            </a:r>
            <a:r>
              <a:rPr lang="en-US" sz="1200" b="0" i="0" u="none" strike="noStrike" kern="1200" baseline="0" dirty="0" err="1" smtClean="0">
                <a:solidFill>
                  <a:schemeClr val="tx1"/>
                </a:solidFill>
                <a:latin typeface="+mn-lt"/>
                <a:ea typeface="Geneva" charset="0"/>
                <a:cs typeface="+mn-cs"/>
              </a:rPr>
              <a:t>biogeophysical</a:t>
            </a:r>
            <a:r>
              <a:rPr lang="en-US" sz="1200" b="0" i="0" u="none" strike="noStrike" kern="1200" baseline="0" dirty="0" smtClean="0">
                <a:solidFill>
                  <a:schemeClr val="tx1"/>
                </a:solidFill>
                <a:latin typeface="+mn-lt"/>
                <a:ea typeface="Geneva" charset="0"/>
                <a:cs typeface="+mn-cs"/>
              </a:rPr>
              <a:t> effects. Here, we separate the</a:t>
            </a:r>
          </a:p>
          <a:p>
            <a:r>
              <a:rPr lang="en-US" sz="1200" b="0" i="0" u="none" strike="noStrike" kern="1200" baseline="0" dirty="0" smtClean="0">
                <a:solidFill>
                  <a:schemeClr val="tx1"/>
                </a:solidFill>
                <a:latin typeface="+mn-lt"/>
                <a:ea typeface="Geneva" charset="0"/>
                <a:cs typeface="+mn-cs"/>
              </a:rPr>
              <a:t>strength of these two effects for ALCC during the last</a:t>
            </a:r>
          </a:p>
          <a:p>
            <a:r>
              <a:rPr lang="en-US" sz="1200" b="0" i="0" u="none" strike="noStrike" kern="1200" baseline="0" dirty="0" smtClean="0">
                <a:solidFill>
                  <a:schemeClr val="tx1"/>
                </a:solidFill>
                <a:latin typeface="+mn-lt"/>
                <a:ea typeface="Geneva" charset="0"/>
                <a:cs typeface="+mn-cs"/>
              </a:rPr>
              <a:t>millennium. We add unprecedented detail by (</a:t>
            </a:r>
            <a:r>
              <a:rPr lang="en-US" sz="1200" b="0" i="0" u="none" strike="noStrike" kern="1200" baseline="0" dirty="0" err="1" smtClean="0">
                <a:solidFill>
                  <a:schemeClr val="tx1"/>
                </a:solidFill>
                <a:latin typeface="+mn-lt"/>
                <a:ea typeface="Geneva" charset="0"/>
                <a:cs typeface="+mn-cs"/>
              </a:rPr>
              <a:t>i</a:t>
            </a:r>
            <a:r>
              <a:rPr lang="en-US" sz="1200" b="0" i="0" u="none" strike="noStrike" kern="1200" baseline="0" dirty="0" smtClean="0">
                <a:solidFill>
                  <a:schemeClr val="tx1"/>
                </a:solidFill>
                <a:latin typeface="+mn-lt"/>
                <a:ea typeface="Geneva" charset="0"/>
                <a:cs typeface="+mn-cs"/>
              </a:rPr>
              <a:t>) using a</a:t>
            </a:r>
          </a:p>
          <a:p>
            <a:r>
              <a:rPr lang="en-US" sz="1200" b="0" i="0" u="none" strike="noStrike" kern="1200" baseline="0" dirty="0" smtClean="0">
                <a:solidFill>
                  <a:schemeClr val="tx1"/>
                </a:solidFill>
                <a:latin typeface="+mn-lt"/>
                <a:ea typeface="Geneva" charset="0"/>
                <a:cs typeface="+mn-cs"/>
              </a:rPr>
              <a:t>coupled atmosphere/ocean general circulation model</a:t>
            </a:r>
          </a:p>
          <a:p>
            <a:r>
              <a:rPr lang="en-US" sz="1200" b="0" i="0" u="none" strike="noStrike" kern="1200" baseline="0" dirty="0" smtClean="0">
                <a:solidFill>
                  <a:schemeClr val="tx1"/>
                </a:solidFill>
                <a:latin typeface="+mn-lt"/>
                <a:ea typeface="Geneva" charset="0"/>
                <a:cs typeface="+mn-cs"/>
              </a:rPr>
              <a:t>(GCM), and (ii) applying a high‐detail reconstruction of</a:t>
            </a:r>
          </a:p>
          <a:p>
            <a:r>
              <a:rPr lang="en-US" sz="1200" b="0" i="0" u="none" strike="noStrike" kern="1200" baseline="0" dirty="0" smtClean="0">
                <a:solidFill>
                  <a:schemeClr val="tx1"/>
                </a:solidFill>
                <a:latin typeface="+mn-lt"/>
                <a:ea typeface="Geneva" charset="0"/>
                <a:cs typeface="+mn-cs"/>
              </a:rPr>
              <a:t>historical ALCC. We find that </a:t>
            </a:r>
            <a:r>
              <a:rPr lang="en-US" sz="1200" b="0" i="0" u="none" strike="noStrike" kern="1200" baseline="0" dirty="0" err="1" smtClean="0">
                <a:solidFill>
                  <a:schemeClr val="tx1"/>
                </a:solidFill>
                <a:latin typeface="+mn-lt"/>
                <a:ea typeface="Geneva" charset="0"/>
                <a:cs typeface="+mn-cs"/>
              </a:rPr>
              <a:t>biogeophysical</a:t>
            </a:r>
            <a:r>
              <a:rPr lang="en-US" sz="1200" b="0" i="0" u="none" strike="noStrike" kern="1200" baseline="0" dirty="0" smtClean="0">
                <a:solidFill>
                  <a:schemeClr val="tx1"/>
                </a:solidFill>
                <a:latin typeface="+mn-lt"/>
                <a:ea typeface="Geneva" charset="0"/>
                <a:cs typeface="+mn-cs"/>
              </a:rPr>
              <a:t> effects have</a:t>
            </a:r>
          </a:p>
          <a:p>
            <a:r>
              <a:rPr lang="en-US" sz="1200" b="0" i="0" u="none" strike="noStrike" kern="1200" baseline="0" dirty="0" smtClean="0">
                <a:solidFill>
                  <a:schemeClr val="tx1"/>
                </a:solidFill>
                <a:latin typeface="+mn-lt"/>
                <a:ea typeface="Geneva" charset="0"/>
                <a:cs typeface="+mn-cs"/>
              </a:rPr>
              <a:t>a slight cooling influence on global mean temperature</a:t>
            </a:r>
          </a:p>
          <a:p>
            <a:r>
              <a:rPr lang="en-US" sz="1200" b="0" i="0" u="none" strike="noStrike" kern="1200" baseline="0" dirty="0" smtClean="0">
                <a:solidFill>
                  <a:schemeClr val="tx1"/>
                </a:solidFill>
                <a:latin typeface="+mn-lt"/>
                <a:ea typeface="Geneva" charset="0"/>
                <a:cs typeface="+mn-cs"/>
              </a:rPr>
              <a:t>(−0.03 K in the 20th century), while biogeochemical</a:t>
            </a:r>
          </a:p>
          <a:p>
            <a:r>
              <a:rPr lang="en-US" sz="1200" b="0" i="0" u="none" strike="noStrike" kern="1200" baseline="0" dirty="0" smtClean="0">
                <a:solidFill>
                  <a:schemeClr val="tx1"/>
                </a:solidFill>
                <a:latin typeface="+mn-lt"/>
                <a:ea typeface="Geneva" charset="0"/>
                <a:cs typeface="+mn-cs"/>
              </a:rPr>
              <a:t>effects lead to strong warming (0.16–0.18 K). During the</a:t>
            </a:r>
          </a:p>
          <a:p>
            <a:r>
              <a:rPr lang="en-US" sz="1200" b="0" i="0" u="none" strike="noStrike" kern="1200" baseline="0" dirty="0" smtClean="0">
                <a:solidFill>
                  <a:schemeClr val="tx1"/>
                </a:solidFill>
                <a:latin typeface="+mn-lt"/>
                <a:ea typeface="Geneva" charset="0"/>
                <a:cs typeface="+mn-cs"/>
              </a:rPr>
              <a:t>industrial era, both effects cause significant changes in</a:t>
            </a:r>
          </a:p>
          <a:p>
            <a:r>
              <a:rPr lang="en-US" sz="1200" b="0" i="0" u="none" strike="noStrike" kern="1200" baseline="0" dirty="0" smtClean="0">
                <a:solidFill>
                  <a:schemeClr val="tx1"/>
                </a:solidFill>
                <a:latin typeface="+mn-lt"/>
                <a:ea typeface="Geneva" charset="0"/>
                <a:cs typeface="+mn-cs"/>
              </a:rPr>
              <a:t>certain regions; only few regions, however, experience</a:t>
            </a:r>
          </a:p>
          <a:p>
            <a:r>
              <a:rPr lang="en-US" sz="1200" b="0" i="0" u="none" strike="noStrike" kern="1200" baseline="0" dirty="0" err="1" smtClean="0">
                <a:solidFill>
                  <a:schemeClr val="tx1"/>
                </a:solidFill>
                <a:latin typeface="+mn-lt"/>
                <a:ea typeface="Geneva" charset="0"/>
                <a:cs typeface="+mn-cs"/>
              </a:rPr>
              <a:t>biogeophysical</a:t>
            </a:r>
            <a:r>
              <a:rPr lang="en-US" sz="1200" b="0" i="0" u="none" strike="noStrike" kern="1200" baseline="0" dirty="0" smtClean="0">
                <a:solidFill>
                  <a:schemeClr val="tx1"/>
                </a:solidFill>
                <a:latin typeface="+mn-lt"/>
                <a:ea typeface="Geneva" charset="0"/>
                <a:cs typeface="+mn-cs"/>
              </a:rPr>
              <a:t> cooling strong enough to dominate the</a:t>
            </a:r>
          </a:p>
          <a:p>
            <a:r>
              <a:rPr lang="en-US" sz="1200" b="0" i="0" u="none" strike="noStrike" kern="1200" baseline="0" dirty="0" smtClean="0">
                <a:solidFill>
                  <a:schemeClr val="tx1"/>
                </a:solidFill>
                <a:latin typeface="+mn-lt"/>
                <a:ea typeface="Geneva" charset="0"/>
                <a:cs typeface="+mn-cs"/>
              </a:rPr>
              <a:t>overall temperature response. This study therefore suggests</a:t>
            </a:r>
          </a:p>
          <a:p>
            <a:r>
              <a:rPr lang="en-US" sz="1200" b="0" i="0" u="none" strike="noStrike" kern="1200" baseline="0" dirty="0" smtClean="0">
                <a:solidFill>
                  <a:schemeClr val="tx1"/>
                </a:solidFill>
                <a:latin typeface="+mn-lt"/>
                <a:ea typeface="Geneva" charset="0"/>
                <a:cs typeface="+mn-cs"/>
              </a:rPr>
              <a:t>that the climate response to historical ALCC, both</a:t>
            </a:r>
          </a:p>
          <a:p>
            <a:r>
              <a:rPr lang="en-US" sz="1200" b="0" i="0" u="none" strike="noStrike" kern="1200" baseline="0" dirty="0" smtClean="0">
                <a:solidFill>
                  <a:schemeClr val="tx1"/>
                </a:solidFill>
                <a:latin typeface="+mn-lt"/>
                <a:ea typeface="Geneva" charset="0"/>
                <a:cs typeface="+mn-cs"/>
              </a:rPr>
              <a:t>globally and in most regions, is dominated by the rise in</a:t>
            </a:r>
          </a:p>
          <a:p>
            <a:r>
              <a:rPr lang="en-US" sz="1200" b="0" i="0" u="none" strike="noStrike" kern="1200" baseline="0" dirty="0" smtClean="0">
                <a:solidFill>
                  <a:schemeClr val="tx1"/>
                </a:solidFill>
                <a:latin typeface="+mn-lt"/>
                <a:ea typeface="Geneva" charset="0"/>
                <a:cs typeface="+mn-cs"/>
              </a:rPr>
              <a:t>CO2 caused by ALCC emissions.</a:t>
            </a:r>
            <a:endParaRPr lang="nb-NO" baseline="0" dirty="0" smtClean="0"/>
          </a:p>
        </p:txBody>
      </p:sp>
      <p:sp>
        <p:nvSpPr>
          <p:cNvPr id="4" name="Slide Number Placeholder 3"/>
          <p:cNvSpPr>
            <a:spLocks noGrp="1"/>
          </p:cNvSpPr>
          <p:nvPr>
            <p:ph type="sldNum" sz="quarter" idx="10"/>
          </p:nvPr>
        </p:nvSpPr>
        <p:spPr/>
        <p:txBody>
          <a:bodyPr/>
          <a:lstStyle/>
          <a:p>
            <a:fld id="{ECF5EB7C-B4B7-4567-893D-DF1C1ECE0878}" type="slidenum">
              <a:rPr lang="nn-NO" smtClean="0"/>
              <a:pPr/>
              <a:t>11</a:t>
            </a:fld>
            <a:endParaRPr lang="nn-NO"/>
          </a:p>
        </p:txBody>
      </p:sp>
    </p:spTree>
    <p:extLst>
      <p:ext uri="{BB962C8B-B14F-4D97-AF65-F5344CB8AC3E}">
        <p14:creationId xmlns:p14="http://schemas.microsoft.com/office/powerpoint/2010/main" val="2763962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1" kern="1200" dirty="0" smtClean="0">
                <a:solidFill>
                  <a:schemeClr val="tx1"/>
                </a:solidFill>
                <a:effectLst/>
                <a:latin typeface="+mn-lt"/>
                <a:ea typeface="Geneva" charset="0"/>
                <a:cs typeface="+mn-cs"/>
              </a:rPr>
              <a:t>Leaf area index</a:t>
            </a:r>
            <a:r>
              <a:rPr lang="en-US" sz="1200" b="0" kern="1200" dirty="0" smtClean="0">
                <a:solidFill>
                  <a:schemeClr val="tx1"/>
                </a:solidFill>
                <a:effectLst/>
                <a:latin typeface="+mn-lt"/>
                <a:ea typeface="Geneva" charset="0"/>
                <a:cs typeface="+mn-cs"/>
              </a:rPr>
              <a:t> (LAI) is a dimensionless quantity that characterizes plant canopies. It is defined as the one-sided green </a:t>
            </a:r>
            <a:r>
              <a:rPr lang="en-US" sz="1200" b="0" i="1" kern="1200" dirty="0" smtClean="0">
                <a:solidFill>
                  <a:schemeClr val="tx1"/>
                </a:solidFill>
                <a:effectLst/>
                <a:latin typeface="+mn-lt"/>
                <a:ea typeface="Geneva" charset="0"/>
                <a:cs typeface="+mn-cs"/>
              </a:rPr>
              <a:t>leaf area</a:t>
            </a:r>
            <a:r>
              <a:rPr lang="en-US" sz="1200" b="0" kern="1200" dirty="0" smtClean="0">
                <a:solidFill>
                  <a:schemeClr val="tx1"/>
                </a:solidFill>
                <a:effectLst/>
                <a:latin typeface="+mn-lt"/>
                <a:ea typeface="Geneva" charset="0"/>
                <a:cs typeface="+mn-cs"/>
              </a:rPr>
              <a:t> per unit ground surface </a:t>
            </a:r>
            <a:r>
              <a:rPr lang="en-US" sz="1200" b="0" i="1" kern="1200" dirty="0" smtClean="0">
                <a:solidFill>
                  <a:schemeClr val="tx1"/>
                </a:solidFill>
                <a:effectLst/>
                <a:latin typeface="+mn-lt"/>
                <a:ea typeface="Geneva" charset="0"/>
                <a:cs typeface="+mn-cs"/>
              </a:rPr>
              <a:t>area</a:t>
            </a:r>
            <a:r>
              <a:rPr lang="en-US" sz="1200" b="0" kern="1200" dirty="0" smtClean="0">
                <a:solidFill>
                  <a:schemeClr val="tx1"/>
                </a:solidFill>
                <a:effectLst/>
                <a:latin typeface="+mn-lt"/>
                <a:ea typeface="Geneva" charset="0"/>
                <a:cs typeface="+mn-cs"/>
              </a:rPr>
              <a:t> (LAI = </a:t>
            </a:r>
            <a:r>
              <a:rPr lang="en-US" sz="1200" b="0" i="1" kern="1200" dirty="0" smtClean="0">
                <a:solidFill>
                  <a:schemeClr val="tx1"/>
                </a:solidFill>
                <a:effectLst/>
                <a:latin typeface="+mn-lt"/>
                <a:ea typeface="Geneva" charset="0"/>
                <a:cs typeface="+mn-cs"/>
              </a:rPr>
              <a:t>leaf area</a:t>
            </a:r>
            <a:r>
              <a:rPr lang="en-US" sz="1200" b="0" kern="1200" dirty="0" smtClean="0">
                <a:solidFill>
                  <a:schemeClr val="tx1"/>
                </a:solidFill>
                <a:effectLst/>
                <a:latin typeface="+mn-lt"/>
                <a:ea typeface="Geneva" charset="0"/>
                <a:cs typeface="+mn-cs"/>
              </a:rPr>
              <a:t> / ground </a:t>
            </a:r>
            <a:r>
              <a:rPr lang="en-US" sz="1200" b="0" i="1" kern="1200" dirty="0" smtClean="0">
                <a:solidFill>
                  <a:schemeClr val="tx1"/>
                </a:solidFill>
                <a:effectLst/>
                <a:latin typeface="+mn-lt"/>
                <a:ea typeface="Geneva" charset="0"/>
                <a:cs typeface="+mn-cs"/>
              </a:rPr>
              <a:t>area</a:t>
            </a:r>
            <a:r>
              <a:rPr lang="en-US" sz="1200" b="0" kern="1200" dirty="0" smtClean="0">
                <a:solidFill>
                  <a:schemeClr val="tx1"/>
                </a:solidFill>
                <a:effectLst/>
                <a:latin typeface="+mn-lt"/>
                <a:ea typeface="Geneva" charset="0"/>
                <a:cs typeface="+mn-cs"/>
              </a:rPr>
              <a:t>, m</a:t>
            </a:r>
            <a:r>
              <a:rPr lang="en-US" sz="1200" b="0" kern="1200" baseline="30000" dirty="0" smtClean="0">
                <a:solidFill>
                  <a:schemeClr val="tx1"/>
                </a:solidFill>
                <a:effectLst/>
                <a:latin typeface="+mn-lt"/>
                <a:ea typeface="Geneva" charset="0"/>
                <a:cs typeface="+mn-cs"/>
              </a:rPr>
              <a:t>2</a:t>
            </a:r>
            <a:r>
              <a:rPr lang="en-US" sz="1200" b="0" kern="1200" dirty="0" smtClean="0">
                <a:solidFill>
                  <a:schemeClr val="tx1"/>
                </a:solidFill>
                <a:effectLst/>
                <a:latin typeface="+mn-lt"/>
                <a:ea typeface="Geneva" charset="0"/>
                <a:cs typeface="+mn-cs"/>
              </a:rPr>
              <a:t> / m</a:t>
            </a:r>
            <a:r>
              <a:rPr lang="en-US" sz="1200" b="0" kern="1200" baseline="30000" dirty="0" smtClean="0">
                <a:solidFill>
                  <a:schemeClr val="tx1"/>
                </a:solidFill>
                <a:effectLst/>
                <a:latin typeface="+mn-lt"/>
                <a:ea typeface="Geneva" charset="0"/>
                <a:cs typeface="+mn-cs"/>
              </a:rPr>
              <a:t>2</a:t>
            </a:r>
            <a:r>
              <a:rPr lang="en-US" sz="1200" b="0" kern="1200" dirty="0" smtClean="0">
                <a:solidFill>
                  <a:schemeClr val="tx1"/>
                </a:solidFill>
                <a:effectLst/>
                <a:latin typeface="+mn-lt"/>
                <a:ea typeface="Geneva" charset="0"/>
                <a:cs typeface="+mn-cs"/>
              </a:rPr>
              <a:t>) in broadleaf canopies</a:t>
            </a:r>
            <a:endParaRPr lang="en-US" dirty="0" smtClean="0"/>
          </a:p>
          <a:p>
            <a:endParaRPr lang="en-US" dirty="0" smtClean="0"/>
          </a:p>
          <a:p>
            <a:r>
              <a:rPr lang="en-US" dirty="0" smtClean="0"/>
              <a:t>http://www.bbc.com/news/science-environment-36130346</a:t>
            </a:r>
          </a:p>
          <a:p>
            <a:endParaRPr lang="nb-NO" dirty="0" smtClean="0"/>
          </a:p>
          <a:p>
            <a:r>
              <a:rPr lang="en-US" dirty="0" smtClean="0"/>
              <a:t>A new study says that if the extra green leaves prompted by rising CO2 levels were laid in a carpet, it would cover twice the continental USA.</a:t>
            </a:r>
          </a:p>
          <a:p>
            <a:r>
              <a:rPr lang="en-US" dirty="0" smtClean="0"/>
              <a:t>Climate sceptics argue the findings show that the extra CO2 is actually benefiting the planet.</a:t>
            </a:r>
          </a:p>
          <a:p>
            <a:r>
              <a:rPr lang="en-US" dirty="0" smtClean="0"/>
              <a:t>But the researchers say the </a:t>
            </a:r>
            <a:r>
              <a:rPr lang="en-US" dirty="0" err="1" smtClean="0"/>
              <a:t>fertilisation</a:t>
            </a:r>
            <a:r>
              <a:rPr lang="en-US" dirty="0" smtClean="0"/>
              <a:t> effect diminishes over time. </a:t>
            </a:r>
          </a:p>
          <a:p>
            <a:r>
              <a:rPr lang="en-US" dirty="0" smtClean="0"/>
              <a:t>They warn the positives of CO2 are likely to be outweighed by the negatives.</a:t>
            </a:r>
            <a:endParaRPr lang="en-US" dirty="0" smtClean="0">
              <a:effectLst/>
            </a:endParaRPr>
          </a:p>
          <a:p>
            <a:endParaRPr lang="en-US" dirty="0" smtClean="0"/>
          </a:p>
          <a:p>
            <a:endParaRPr lang="nb-NO" dirty="0" smtClean="0"/>
          </a:p>
          <a:p>
            <a:endParaRPr lang="nb-NO" dirty="0" smtClean="0"/>
          </a:p>
          <a:p>
            <a:r>
              <a:rPr lang="en-US" dirty="0" smtClean="0"/>
              <a:t>The “CO</a:t>
            </a:r>
            <a:r>
              <a:rPr lang="en-US" baseline="-25000" dirty="0" smtClean="0"/>
              <a:t>2</a:t>
            </a:r>
            <a:r>
              <a:rPr lang="en-US" dirty="0" smtClean="0"/>
              <a:t> fertilization effect” of enhanced growth by plants with more CO</a:t>
            </a:r>
            <a:r>
              <a:rPr lang="en-US" baseline="-25000" dirty="0" smtClean="0"/>
              <a:t>2</a:t>
            </a:r>
            <a:r>
              <a:rPr lang="en-US" dirty="0" smtClean="0"/>
              <a:t> has been shown to be primarily a temporary effect that saturates after a few years. Much of the range of IPCC predictions, shown in the </a:t>
            </a:r>
            <a:r>
              <a:rPr lang="en-US" dirty="0" smtClean="0">
                <a:hlinkClick r:id="rId3" tooltip="Applet"/>
              </a:rPr>
              <a:t>applet</a:t>
            </a:r>
            <a:r>
              <a:rPr lang="en-US" dirty="0" smtClean="0"/>
              <a:t>, is due to a range of assumptions about this process. There is less information about nitrogen fertilization and its possible future role, and even less about possible synergies of the mechanisms.</a:t>
            </a:r>
          </a:p>
          <a:p>
            <a:r>
              <a:rPr lang="en-US" dirty="0" smtClean="0"/>
              <a:t>In addition, the land may become a natural source of carbon to the atmosphere. Persistent drought may cause dramatic forest fires and large “natural” losses in tropical forests. There is also lots of organic carbon stored in the </a:t>
            </a:r>
            <a:r>
              <a:rPr lang="en-US" dirty="0" err="1" smtClean="0"/>
              <a:t>permafrosts</a:t>
            </a:r>
            <a:r>
              <a:rPr lang="en-US" dirty="0" smtClean="0"/>
              <a:t> at high latitudes and in soils. Warming temperatures will lead to thawing and increased microbial activity, and so CO</a:t>
            </a:r>
            <a:r>
              <a:rPr lang="en-US" baseline="-25000" dirty="0" smtClean="0"/>
              <a:t>2</a:t>
            </a:r>
            <a:r>
              <a:rPr lang="en-US" dirty="0" smtClean="0"/>
              <a:t> will be released as this organic matter decomposes. The magnitudes of these reservoirs and their sensitivities to warming are important research questions at present. In the applet, the Land Uptake range crosses into the realm of a CO</a:t>
            </a:r>
            <a:r>
              <a:rPr lang="en-US" baseline="-25000" dirty="0" smtClean="0"/>
              <a:t>2</a:t>
            </a:r>
            <a:r>
              <a:rPr lang="en-US" dirty="0" smtClean="0"/>
              <a:t> source primarily because of these effects.</a:t>
            </a:r>
            <a:endParaRPr lang="nb-NO" dirty="0" smtClean="0"/>
          </a:p>
          <a:p>
            <a:endParaRPr lang="nb-NO" dirty="0" smtClean="0"/>
          </a:p>
          <a:p>
            <a:r>
              <a:rPr lang="en-US" dirty="0" smtClean="0"/>
              <a:t>Warming the Earth releases CO2 by increasing decomposition of soil organic matter, thawing of permafrost, drying of soils, and reduced photosynthesis - potentially leading to tropical vegetation dieback.</a:t>
            </a:r>
          </a:p>
          <a:p>
            <a:endParaRPr lang="nb-NO" dirty="0" smtClean="0"/>
          </a:p>
          <a:p>
            <a:r>
              <a:rPr lang="en-US" dirty="0" smtClean="0"/>
              <a:t>"Carbon sinks (such as forests, where carbon is stored) would become sources if carbon loss from warming becomes larger than carbon gain from </a:t>
            </a:r>
            <a:r>
              <a:rPr lang="en-US" dirty="0" err="1" smtClean="0"/>
              <a:t>fertilisation</a:t>
            </a:r>
            <a:r>
              <a:rPr lang="en-US" dirty="0" smtClean="0"/>
              <a:t>.</a:t>
            </a:r>
          </a:p>
          <a:p>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13</a:t>
            </a:fld>
            <a:endParaRPr lang="nn-NO"/>
          </a:p>
        </p:txBody>
      </p:sp>
    </p:spTree>
    <p:extLst>
      <p:ext uri="{BB962C8B-B14F-4D97-AF65-F5344CB8AC3E}">
        <p14:creationId xmlns:p14="http://schemas.microsoft.com/office/powerpoint/2010/main" val="968404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lysbild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Bilde 7" descr="logo_lang_negativ.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95875" y="5431896"/>
            <a:ext cx="3873650" cy="18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ctrTitle"/>
          </p:nvPr>
        </p:nvSpPr>
        <p:spPr>
          <a:xfrm>
            <a:off x="685800" y="1775355"/>
            <a:ext cx="7772400" cy="1225021"/>
          </a:xfrm>
        </p:spPr>
        <p:txBody>
          <a:bodyPr/>
          <a:lstStyle>
            <a:lvl1pPr>
              <a:defRPr>
                <a:solidFill>
                  <a:srgbClr val="FFFFFF"/>
                </a:solidFill>
              </a:defRPr>
            </a:lvl1pPr>
          </a:lstStyle>
          <a:p>
            <a:r>
              <a:rPr lang="en-US" smtClean="0"/>
              <a:t>Click to edit Master title style</a:t>
            </a:r>
            <a:endParaRPr lang="nn-NO" dirty="0"/>
          </a:p>
        </p:txBody>
      </p:sp>
      <p:sp>
        <p:nvSpPr>
          <p:cNvPr id="3" name="Undertittel 2"/>
          <p:cNvSpPr>
            <a:spLocks noGrp="1"/>
          </p:cNvSpPr>
          <p:nvPr>
            <p:ph type="subTitle" idx="1"/>
          </p:nvPr>
        </p:nvSpPr>
        <p:spPr>
          <a:xfrm>
            <a:off x="1371600" y="3238500"/>
            <a:ext cx="6400800" cy="14605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n-NO" dirty="0"/>
          </a:p>
        </p:txBody>
      </p:sp>
    </p:spTree>
    <p:extLst>
      <p:ext uri="{BB962C8B-B14F-4D97-AF65-F5344CB8AC3E}">
        <p14:creationId xmlns:p14="http://schemas.microsoft.com/office/powerpoint/2010/main" val="24602734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US" smtClean="0"/>
              <a:t>Click to edit Master title style</a:t>
            </a:r>
            <a:endParaRPr lang="nn-NO"/>
          </a:p>
        </p:txBody>
      </p:sp>
      <p:sp>
        <p:nvSpPr>
          <p:cNvPr id="3" name="Plassholder for tekst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ssholder for innhold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5" name="Plassholder for tekst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ssholder for innhold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Tree>
    <p:extLst>
      <p:ext uri="{BB962C8B-B14F-4D97-AF65-F5344CB8AC3E}">
        <p14:creationId xmlns:p14="http://schemas.microsoft.com/office/powerpoint/2010/main" val="183199256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n-NO"/>
          </a:p>
        </p:txBody>
      </p:sp>
    </p:spTree>
    <p:extLst>
      <p:ext uri="{BB962C8B-B14F-4D97-AF65-F5344CB8AC3E}">
        <p14:creationId xmlns:p14="http://schemas.microsoft.com/office/powerpoint/2010/main" val="238801557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7470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nn-NO"/>
          </a:p>
        </p:txBody>
      </p:sp>
      <p:sp>
        <p:nvSpPr>
          <p:cNvPr id="3" name="Plassholder for innhold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4" name="Plassholder for tekst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55423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nn-NO"/>
          </a:p>
        </p:txBody>
      </p:sp>
      <p:sp>
        <p:nvSpPr>
          <p:cNvPr id="3" name="Plassholder for bilde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nn-NO" noProof="0"/>
          </a:p>
        </p:txBody>
      </p:sp>
      <p:sp>
        <p:nvSpPr>
          <p:cNvPr id="4" name="Plassholder for tekst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89378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1" y="0"/>
            <a:ext cx="8067675" cy="468313"/>
          </a:xfrm>
          <a:prstGeom prst="rect">
            <a:avLst/>
          </a:prstGeom>
        </p:spPr>
        <p:txBody>
          <a:bodyPr anchor="ctr" anchorCtr="0"/>
          <a:lstStyle>
            <a:lvl1pPr algn="l">
              <a:defRPr sz="2000" b="1">
                <a:solidFill>
                  <a:schemeClr val="accent2"/>
                </a:solidFill>
                <a:latin typeface="Arial Narrow" pitchFamily="34" charset="0"/>
              </a:defRPr>
            </a:lvl1pPr>
          </a:lstStyle>
          <a:p>
            <a:r>
              <a:rPr lang="en-US" dirty="0" smtClean="0"/>
              <a:t>Click to edit Master title style</a:t>
            </a:r>
            <a:endParaRPr lang="en-GB" dirty="0"/>
          </a:p>
        </p:txBody>
      </p:sp>
      <p:sp>
        <p:nvSpPr>
          <p:cNvPr id="6" name="Text Placeholder 5"/>
          <p:cNvSpPr>
            <a:spLocks noGrp="1"/>
          </p:cNvSpPr>
          <p:nvPr>
            <p:ph type="body" sz="quarter" idx="10"/>
          </p:nvPr>
        </p:nvSpPr>
        <p:spPr>
          <a:xfrm>
            <a:off x="457200" y="522768"/>
            <a:ext cx="8210550" cy="588483"/>
          </a:xfrm>
          <a:prstGeom prst="rect">
            <a:avLst/>
          </a:prstGeom>
        </p:spPr>
        <p:txBody>
          <a:bodyPr/>
          <a:lstStyle>
            <a:lvl1pPr marL="0" indent="0" algn="ctr">
              <a:buNone/>
              <a:defRPr sz="1500">
                <a:solidFill>
                  <a:schemeClr val="accent2"/>
                </a:solidFill>
                <a:latin typeface="Arial" pitchFamily="34" charset="0"/>
                <a:cs typeface="Arial" pitchFamily="34" charset="0"/>
              </a:defRPr>
            </a:lvl1pPr>
          </a:lstStyle>
          <a:p>
            <a:pPr lvl="0"/>
            <a:r>
              <a:rPr lang="en-US" dirty="0" smtClean="0"/>
              <a:t>Click to edit Master text styles</a:t>
            </a:r>
          </a:p>
        </p:txBody>
      </p:sp>
      <p:sp>
        <p:nvSpPr>
          <p:cNvPr id="7" name="Text Placeholder 5"/>
          <p:cNvSpPr>
            <a:spLocks noGrp="1"/>
          </p:cNvSpPr>
          <p:nvPr>
            <p:ph type="body" sz="quarter" idx="11"/>
          </p:nvPr>
        </p:nvSpPr>
        <p:spPr>
          <a:xfrm>
            <a:off x="466725" y="5127625"/>
            <a:ext cx="8210550" cy="587375"/>
          </a:xfrm>
          <a:prstGeom prst="rect">
            <a:avLst/>
          </a:prstGeom>
        </p:spPr>
        <p:txBody>
          <a:bodyPr/>
          <a:lstStyle>
            <a:lvl1pPr marL="0" indent="0" algn="ctr">
              <a:buNone/>
              <a:defRPr sz="1167">
                <a:solidFill>
                  <a:schemeClr val="tx1"/>
                </a:solidFill>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238329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 Uten punkt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l">
              <a:defRPr/>
            </a:lvl1pPr>
          </a:lstStyle>
          <a:p>
            <a:r>
              <a:rPr lang="en-US" smtClean="0"/>
              <a:t>Click to edit Master title style</a:t>
            </a:r>
            <a:endParaRPr lang="nn-NO" dirty="0"/>
          </a:p>
        </p:txBody>
      </p:sp>
      <p:sp>
        <p:nvSpPr>
          <p:cNvPr id="3" name="Plassholder for innhold 2"/>
          <p:cNvSpPr>
            <a:spLocks noGrp="1"/>
          </p:cNvSpPr>
          <p:nvPr>
            <p:ph idx="1"/>
          </p:nvPr>
        </p:nvSpPr>
        <p:spPr/>
        <p:txBody>
          <a:bodyPr/>
          <a:lstStyle>
            <a:lvl1pPr marL="0" indent="0">
              <a:spcBef>
                <a:spcPts val="0"/>
              </a:spcBef>
              <a:buNone/>
              <a:defRPr/>
            </a:lvl1pPr>
          </a:lstStyle>
          <a:p>
            <a:pPr lvl="0"/>
            <a:r>
              <a:rPr lang="en-US" smtClean="0"/>
              <a:t>Click to edit Master text styles</a:t>
            </a:r>
          </a:p>
        </p:txBody>
      </p:sp>
    </p:spTree>
    <p:extLst>
      <p:ext uri="{BB962C8B-B14F-4D97-AF65-F5344CB8AC3E}">
        <p14:creationId xmlns:p14="http://schemas.microsoft.com/office/powerpoint/2010/main" val="6165921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 med punkt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l">
              <a:defRPr/>
            </a:lvl1pPr>
          </a:lstStyle>
          <a:p>
            <a:r>
              <a:rPr lang="en-US" smtClean="0"/>
              <a:t>Click to edit Master title style</a:t>
            </a:r>
            <a:endParaRPr lang="nn-NO" dirty="0"/>
          </a:p>
        </p:txBody>
      </p:sp>
      <p:sp>
        <p:nvSpPr>
          <p:cNvPr id="3" name="Plassholder for innhol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Tree>
    <p:extLst>
      <p:ext uri="{BB962C8B-B14F-4D97-AF65-F5344CB8AC3E}">
        <p14:creationId xmlns:p14="http://schemas.microsoft.com/office/powerpoint/2010/main" val="9246971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og tekst - uten punkter">
    <p:spTree>
      <p:nvGrpSpPr>
        <p:cNvPr id="1" name=""/>
        <p:cNvGrpSpPr/>
        <p:nvPr/>
      </p:nvGrpSpPr>
      <p:grpSpPr>
        <a:xfrm>
          <a:off x="0" y="0"/>
          <a:ext cx="0" cy="0"/>
          <a:chOff x="0" y="0"/>
          <a:chExt cx="0" cy="0"/>
        </a:xfrm>
      </p:grpSpPr>
      <p:sp>
        <p:nvSpPr>
          <p:cNvPr id="5" name="Plassholder for innhold 3"/>
          <p:cNvSpPr>
            <a:spLocks noGrp="1"/>
          </p:cNvSpPr>
          <p:nvPr>
            <p:ph sz="half" idx="10"/>
          </p:nvPr>
        </p:nvSpPr>
        <p:spPr>
          <a:xfrm>
            <a:off x="0" y="0"/>
            <a:ext cx="4176822" cy="5715000"/>
          </a:xfrm>
        </p:spPr>
        <p:txBody>
          <a:bodyPr anchor="ctr"/>
          <a:lstStyle>
            <a:lvl1pPr marL="0" indent="0" algn="ctr">
              <a:spcBef>
                <a:spcPts val="0"/>
              </a:spcBef>
              <a:buNone/>
              <a:defRPr sz="2800" baseline="0"/>
            </a:lvl1pPr>
            <a:lvl2pPr>
              <a:buNone/>
              <a:defRPr sz="2400"/>
            </a:lvl2pPr>
            <a:lvl3pPr>
              <a:buNone/>
              <a:defRPr sz="2000"/>
            </a:lvl3pPr>
            <a:lvl4pPr>
              <a:buNone/>
              <a:defRPr sz="1800"/>
            </a:lvl4pPr>
            <a:lvl5pPr>
              <a:buNone/>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2" name="Tittel 1"/>
          <p:cNvSpPr>
            <a:spLocks noGrp="1"/>
          </p:cNvSpPr>
          <p:nvPr>
            <p:ph type="title"/>
          </p:nvPr>
        </p:nvSpPr>
        <p:spPr>
          <a:xfrm>
            <a:off x="4648199" y="228866"/>
            <a:ext cx="4048313" cy="1249949"/>
          </a:xfrm>
        </p:spPr>
        <p:txBody>
          <a:bodyPr>
            <a:normAutofit/>
          </a:bodyPr>
          <a:lstStyle>
            <a:lvl1pPr algn="l">
              <a:defRPr sz="3600"/>
            </a:lvl1pPr>
          </a:lstStyle>
          <a:p>
            <a:r>
              <a:rPr lang="en-US" smtClean="0"/>
              <a:t>Click to edit Master title style</a:t>
            </a:r>
            <a:endParaRPr lang="nn-NO" dirty="0"/>
          </a:p>
        </p:txBody>
      </p:sp>
      <p:sp>
        <p:nvSpPr>
          <p:cNvPr id="4" name="Plassholder for innhold 3"/>
          <p:cNvSpPr>
            <a:spLocks noGrp="1"/>
          </p:cNvSpPr>
          <p:nvPr>
            <p:ph sz="half" idx="2"/>
          </p:nvPr>
        </p:nvSpPr>
        <p:spPr>
          <a:xfrm>
            <a:off x="4648200" y="1739781"/>
            <a:ext cx="4038600" cy="3365355"/>
          </a:xfrm>
        </p:spPr>
        <p:txBody>
          <a:bodyPr/>
          <a:lstStyle>
            <a:lvl1pPr marL="0" indent="0">
              <a:spcBef>
                <a:spcPts val="0"/>
              </a:spcBef>
              <a:buNone/>
              <a:defRPr sz="2800" baseline="0"/>
            </a:lvl1pPr>
            <a:lvl2pPr>
              <a:buNone/>
              <a:defRPr sz="2400"/>
            </a:lvl2pPr>
            <a:lvl3pPr>
              <a:buNone/>
              <a:defRPr sz="2000"/>
            </a:lvl3pPr>
            <a:lvl4pPr>
              <a:buNone/>
              <a:defRPr sz="1800"/>
            </a:lvl4pPr>
            <a:lvl5pPr>
              <a:buNone/>
              <a:defRPr sz="1800"/>
            </a:lvl5pPr>
            <a:lvl6pPr>
              <a:defRPr sz="1800"/>
            </a:lvl6pPr>
            <a:lvl7pPr>
              <a:defRPr sz="1800"/>
            </a:lvl7pPr>
            <a:lvl8pPr>
              <a:defRPr sz="1800"/>
            </a:lvl8pPr>
            <a:lvl9pPr>
              <a:defRPr sz="1800"/>
            </a:lvl9pPr>
          </a:lstStyle>
          <a:p>
            <a:pPr lvl="0"/>
            <a:r>
              <a:rPr lang="en-US" smtClean="0"/>
              <a:t>Click to edit Master text styles</a:t>
            </a:r>
          </a:p>
        </p:txBody>
      </p:sp>
    </p:spTree>
    <p:extLst>
      <p:ext uri="{BB962C8B-B14F-4D97-AF65-F5344CB8AC3E}">
        <p14:creationId xmlns:p14="http://schemas.microsoft.com/office/powerpoint/2010/main" val="34907827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e og tekst - uten punkter 2">
    <p:spTree>
      <p:nvGrpSpPr>
        <p:cNvPr id="1" name=""/>
        <p:cNvGrpSpPr/>
        <p:nvPr/>
      </p:nvGrpSpPr>
      <p:grpSpPr>
        <a:xfrm>
          <a:off x="0" y="0"/>
          <a:ext cx="0" cy="0"/>
          <a:chOff x="0" y="0"/>
          <a:chExt cx="0" cy="0"/>
        </a:xfrm>
      </p:grpSpPr>
      <p:sp>
        <p:nvSpPr>
          <p:cNvPr id="2" name="Tittel 1"/>
          <p:cNvSpPr>
            <a:spLocks noGrp="1"/>
          </p:cNvSpPr>
          <p:nvPr>
            <p:ph type="title"/>
          </p:nvPr>
        </p:nvSpPr>
        <p:spPr>
          <a:xfrm>
            <a:off x="497332" y="1990722"/>
            <a:ext cx="8189469" cy="738042"/>
          </a:xfrm>
        </p:spPr>
        <p:txBody>
          <a:bodyPr>
            <a:normAutofit/>
          </a:bodyPr>
          <a:lstStyle>
            <a:lvl1pPr algn="l">
              <a:defRPr sz="3600"/>
            </a:lvl1pPr>
          </a:lstStyle>
          <a:p>
            <a:r>
              <a:rPr lang="en-US" smtClean="0"/>
              <a:t>Click to edit Master title style</a:t>
            </a:r>
            <a:endParaRPr lang="nn-NO" dirty="0"/>
          </a:p>
        </p:txBody>
      </p:sp>
      <p:sp>
        <p:nvSpPr>
          <p:cNvPr id="4" name="Plassholder for innhold 3"/>
          <p:cNvSpPr>
            <a:spLocks noGrp="1"/>
          </p:cNvSpPr>
          <p:nvPr>
            <p:ph sz="half" idx="2"/>
          </p:nvPr>
        </p:nvSpPr>
        <p:spPr>
          <a:xfrm>
            <a:off x="497332" y="2871376"/>
            <a:ext cx="8189469" cy="2233760"/>
          </a:xfrm>
        </p:spPr>
        <p:txBody>
          <a:bodyPr/>
          <a:lstStyle>
            <a:lvl1pPr marL="0" indent="0">
              <a:spcBef>
                <a:spcPts val="0"/>
              </a:spcBef>
              <a:buNone/>
              <a:defRPr sz="2800" baseline="0"/>
            </a:lvl1pPr>
            <a:lvl2pPr>
              <a:buNone/>
              <a:defRPr sz="2400"/>
            </a:lvl2pPr>
            <a:lvl3pPr>
              <a:buNone/>
              <a:defRPr sz="2000"/>
            </a:lvl3pPr>
            <a:lvl4pPr>
              <a:buNone/>
              <a:defRPr sz="1800"/>
            </a:lvl4pPr>
            <a:lvl5pPr>
              <a:buNone/>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Plassholder for innhold 3"/>
          <p:cNvSpPr>
            <a:spLocks noGrp="1"/>
          </p:cNvSpPr>
          <p:nvPr>
            <p:ph sz="half" idx="10"/>
          </p:nvPr>
        </p:nvSpPr>
        <p:spPr>
          <a:xfrm>
            <a:off x="0" y="0"/>
            <a:ext cx="9144000" cy="1854679"/>
          </a:xfrm>
        </p:spPr>
        <p:txBody>
          <a:bodyPr anchor="ctr"/>
          <a:lstStyle>
            <a:lvl1pPr marL="0" indent="0" algn="ctr">
              <a:spcBef>
                <a:spcPts val="0"/>
              </a:spcBef>
              <a:buNone/>
              <a:defRPr sz="2800" baseline="0"/>
            </a:lvl1pPr>
            <a:lvl2pPr>
              <a:buNone/>
              <a:defRPr sz="2400"/>
            </a:lvl2pPr>
            <a:lvl3pPr>
              <a:buNone/>
              <a:defRPr sz="2000"/>
            </a:lvl3pPr>
            <a:lvl4pPr>
              <a:buNone/>
              <a:defRPr sz="1800"/>
            </a:lvl4pPr>
            <a:lvl5pPr>
              <a:buNone/>
              <a:defRPr sz="1800"/>
            </a:lvl5pPr>
            <a:lvl6pPr>
              <a:defRPr sz="1800"/>
            </a:lvl6pPr>
            <a:lvl7pPr>
              <a:defRPr sz="1800"/>
            </a:lvl7pPr>
            <a:lvl8pPr>
              <a:defRPr sz="1800"/>
            </a:lvl8pPr>
            <a:lvl9pPr>
              <a:defRPr sz="1800"/>
            </a:lvl9pPr>
          </a:lstStyle>
          <a:p>
            <a:pPr lvl="0"/>
            <a:r>
              <a:rPr lang="en-US" smtClean="0"/>
              <a:t>Click to edit Master text styles</a:t>
            </a:r>
          </a:p>
        </p:txBody>
      </p:sp>
    </p:spTree>
    <p:extLst>
      <p:ext uri="{BB962C8B-B14F-4D97-AF65-F5344CB8AC3E}">
        <p14:creationId xmlns:p14="http://schemas.microsoft.com/office/powerpoint/2010/main" val="17117790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og tittel">
    <p:spTree>
      <p:nvGrpSpPr>
        <p:cNvPr id="1" name=""/>
        <p:cNvGrpSpPr/>
        <p:nvPr/>
      </p:nvGrpSpPr>
      <p:grpSpPr>
        <a:xfrm>
          <a:off x="0" y="0"/>
          <a:ext cx="0" cy="0"/>
          <a:chOff x="0" y="0"/>
          <a:chExt cx="0" cy="0"/>
        </a:xfrm>
      </p:grpSpPr>
      <p:sp>
        <p:nvSpPr>
          <p:cNvPr id="2" name="Tittel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nn-NO"/>
          </a:p>
        </p:txBody>
      </p:sp>
      <p:sp>
        <p:nvSpPr>
          <p:cNvPr id="3" name="Plassholder for teks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Plassholder for innhold 3"/>
          <p:cNvSpPr>
            <a:spLocks noGrp="1"/>
          </p:cNvSpPr>
          <p:nvPr>
            <p:ph sz="half" idx="10"/>
          </p:nvPr>
        </p:nvSpPr>
        <p:spPr>
          <a:xfrm>
            <a:off x="0" y="0"/>
            <a:ext cx="9144000" cy="1854679"/>
          </a:xfrm>
        </p:spPr>
        <p:txBody>
          <a:bodyPr anchor="ctr"/>
          <a:lstStyle>
            <a:lvl1pPr marL="0" indent="0" algn="ctr">
              <a:spcBef>
                <a:spcPts val="0"/>
              </a:spcBef>
              <a:buNone/>
              <a:defRPr sz="2800" baseline="0"/>
            </a:lvl1pPr>
            <a:lvl2pPr>
              <a:buNone/>
              <a:defRPr sz="2400"/>
            </a:lvl2pPr>
            <a:lvl3pPr>
              <a:buNone/>
              <a:defRPr sz="2000"/>
            </a:lvl3pPr>
            <a:lvl4pPr>
              <a:buNone/>
              <a:defRPr sz="1800"/>
            </a:lvl4pPr>
            <a:lvl5pPr>
              <a:buNone/>
              <a:defRPr sz="1800"/>
            </a:lvl5pPr>
            <a:lvl6pPr>
              <a:defRPr sz="1800"/>
            </a:lvl6pPr>
            <a:lvl7pPr>
              <a:defRPr sz="1800"/>
            </a:lvl7pPr>
            <a:lvl8pPr>
              <a:defRPr sz="1800"/>
            </a:lvl8pPr>
            <a:lvl9pPr>
              <a:defRPr sz="1800"/>
            </a:lvl9pPr>
          </a:lstStyle>
          <a:p>
            <a:pPr lvl="0"/>
            <a:r>
              <a:rPr lang="en-US" smtClean="0"/>
              <a:t>Click to edit Master text styles</a:t>
            </a:r>
          </a:p>
        </p:txBody>
      </p:sp>
    </p:spTree>
    <p:extLst>
      <p:ext uri="{BB962C8B-B14F-4D97-AF65-F5344CB8AC3E}">
        <p14:creationId xmlns:p14="http://schemas.microsoft.com/office/powerpoint/2010/main" val="31459525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ma - gult">
    <p:spTree>
      <p:nvGrpSpPr>
        <p:cNvPr id="1" name=""/>
        <p:cNvGrpSpPr/>
        <p:nvPr/>
      </p:nvGrpSpPr>
      <p:grpSpPr>
        <a:xfrm>
          <a:off x="0" y="0"/>
          <a:ext cx="0" cy="0"/>
          <a:chOff x="0" y="0"/>
          <a:chExt cx="0" cy="0"/>
        </a:xfrm>
      </p:grpSpPr>
      <p:sp>
        <p:nvSpPr>
          <p:cNvPr id="5" name="Korde 4"/>
          <p:cNvSpPr/>
          <p:nvPr userDrawn="1"/>
        </p:nvSpPr>
        <p:spPr>
          <a:xfrm>
            <a:off x="8928100" y="100542"/>
            <a:ext cx="431800" cy="358511"/>
          </a:xfrm>
          <a:prstGeom prst="chord">
            <a:avLst>
              <a:gd name="adj1" fmla="val 5396205"/>
              <a:gd name="adj2" fmla="val 16200000"/>
            </a:avLst>
          </a:prstGeom>
          <a:solidFill>
            <a:srgbClr val="D4C3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n-NO"/>
          </a:p>
        </p:txBody>
      </p:sp>
      <p:sp>
        <p:nvSpPr>
          <p:cNvPr id="2" name="Tittel 1"/>
          <p:cNvSpPr>
            <a:spLocks noGrp="1"/>
          </p:cNvSpPr>
          <p:nvPr>
            <p:ph type="title"/>
          </p:nvPr>
        </p:nvSpPr>
        <p:spPr>
          <a:xfrm>
            <a:off x="457200" y="467143"/>
            <a:ext cx="8229600" cy="952500"/>
          </a:xfrm>
        </p:spPr>
        <p:txBody>
          <a:bodyPr/>
          <a:lstStyle>
            <a:lvl1pPr algn="l">
              <a:defRPr/>
            </a:lvl1pPr>
          </a:lstStyle>
          <a:p>
            <a:r>
              <a:rPr lang="en-US" smtClean="0"/>
              <a:t>Click to edit Master title style</a:t>
            </a:r>
            <a:endParaRPr lang="nn-NO" dirty="0"/>
          </a:p>
        </p:txBody>
      </p:sp>
      <p:sp>
        <p:nvSpPr>
          <p:cNvPr id="3" name="Plassholder for innhold 2"/>
          <p:cNvSpPr>
            <a:spLocks noGrp="1"/>
          </p:cNvSpPr>
          <p:nvPr>
            <p:ph idx="1"/>
          </p:nvPr>
        </p:nvSpPr>
        <p:spPr>
          <a:xfrm>
            <a:off x="457200" y="1681789"/>
            <a:ext cx="8229600" cy="34233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dirty="0"/>
          </a:p>
        </p:txBody>
      </p:sp>
      <p:sp>
        <p:nvSpPr>
          <p:cNvPr id="7" name="Plassholder for tekst 6"/>
          <p:cNvSpPr>
            <a:spLocks noGrp="1"/>
          </p:cNvSpPr>
          <p:nvPr>
            <p:ph type="body" sz="quarter" idx="10"/>
          </p:nvPr>
        </p:nvSpPr>
        <p:spPr>
          <a:xfrm>
            <a:off x="457200" y="127000"/>
            <a:ext cx="8419160" cy="332093"/>
          </a:xfrm>
        </p:spPr>
        <p:txBody>
          <a:bodyPr/>
          <a:lstStyle>
            <a:lvl1pPr marL="0" indent="0" algn="r">
              <a:buFontTx/>
              <a:buNone/>
              <a:defRPr lang="nb-NO" sz="1600" b="1" kern="1200" dirty="0" smtClean="0">
                <a:solidFill>
                  <a:schemeClr val="accent2"/>
                </a:solidFill>
                <a:latin typeface="Arial" charset="0"/>
                <a:ea typeface="Geneva" charset="0"/>
                <a:cs typeface="Arial" charset="0"/>
              </a:defRPr>
            </a:lvl1pPr>
          </a:lstStyle>
          <a:p>
            <a:pPr lvl="0"/>
            <a:r>
              <a:rPr lang="en-US" smtClean="0"/>
              <a:t>Click to edit Master text styles</a:t>
            </a:r>
          </a:p>
        </p:txBody>
      </p:sp>
    </p:spTree>
    <p:extLst>
      <p:ext uri="{BB962C8B-B14F-4D97-AF65-F5344CB8AC3E}">
        <p14:creationId xmlns:p14="http://schemas.microsoft.com/office/powerpoint/2010/main" val="161464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a - Oransj">
    <p:spTree>
      <p:nvGrpSpPr>
        <p:cNvPr id="1" name=""/>
        <p:cNvGrpSpPr/>
        <p:nvPr/>
      </p:nvGrpSpPr>
      <p:grpSpPr>
        <a:xfrm>
          <a:off x="0" y="0"/>
          <a:ext cx="0" cy="0"/>
          <a:chOff x="0" y="0"/>
          <a:chExt cx="0" cy="0"/>
        </a:xfrm>
      </p:grpSpPr>
      <p:sp>
        <p:nvSpPr>
          <p:cNvPr id="5" name="Korde 4"/>
          <p:cNvSpPr/>
          <p:nvPr userDrawn="1"/>
        </p:nvSpPr>
        <p:spPr>
          <a:xfrm>
            <a:off x="8928100" y="100542"/>
            <a:ext cx="431800" cy="358511"/>
          </a:xfrm>
          <a:prstGeom prst="chord">
            <a:avLst>
              <a:gd name="adj1" fmla="val 5396205"/>
              <a:gd name="adj2" fmla="val 162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n-NO"/>
          </a:p>
        </p:txBody>
      </p:sp>
      <p:sp>
        <p:nvSpPr>
          <p:cNvPr id="2" name="Tittel 1"/>
          <p:cNvSpPr>
            <a:spLocks noGrp="1"/>
          </p:cNvSpPr>
          <p:nvPr>
            <p:ph type="title"/>
          </p:nvPr>
        </p:nvSpPr>
        <p:spPr>
          <a:xfrm>
            <a:off x="457200" y="467143"/>
            <a:ext cx="8229600" cy="952500"/>
          </a:xfrm>
        </p:spPr>
        <p:txBody>
          <a:bodyPr/>
          <a:lstStyle>
            <a:lvl1pPr algn="l">
              <a:defRPr/>
            </a:lvl1pPr>
          </a:lstStyle>
          <a:p>
            <a:r>
              <a:rPr lang="en-US" smtClean="0"/>
              <a:t>Click to edit Master title style</a:t>
            </a:r>
            <a:endParaRPr lang="nn-NO" dirty="0"/>
          </a:p>
        </p:txBody>
      </p:sp>
      <p:sp>
        <p:nvSpPr>
          <p:cNvPr id="3" name="Plassholder for innhold 2"/>
          <p:cNvSpPr>
            <a:spLocks noGrp="1"/>
          </p:cNvSpPr>
          <p:nvPr>
            <p:ph idx="1"/>
          </p:nvPr>
        </p:nvSpPr>
        <p:spPr>
          <a:xfrm>
            <a:off x="457200" y="1681789"/>
            <a:ext cx="8229600" cy="34233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dirty="0"/>
          </a:p>
        </p:txBody>
      </p:sp>
      <p:sp>
        <p:nvSpPr>
          <p:cNvPr id="6" name="Plassholder for tekst 6"/>
          <p:cNvSpPr>
            <a:spLocks noGrp="1"/>
          </p:cNvSpPr>
          <p:nvPr>
            <p:ph type="body" sz="quarter" idx="10"/>
          </p:nvPr>
        </p:nvSpPr>
        <p:spPr>
          <a:xfrm>
            <a:off x="457200" y="127000"/>
            <a:ext cx="8419160" cy="332093"/>
          </a:xfrm>
        </p:spPr>
        <p:txBody>
          <a:bodyPr/>
          <a:lstStyle>
            <a:lvl1pPr marL="0" indent="0" algn="r">
              <a:buFontTx/>
              <a:buNone/>
              <a:defRPr lang="nb-NO" sz="1600" b="1" kern="1200" dirty="0" smtClean="0">
                <a:solidFill>
                  <a:schemeClr val="accent1"/>
                </a:solidFill>
                <a:latin typeface="Arial" charset="0"/>
                <a:ea typeface="Geneva" charset="0"/>
                <a:cs typeface="Arial" charset="0"/>
              </a:defRPr>
            </a:lvl1pPr>
          </a:lstStyle>
          <a:p>
            <a:pPr lvl="0"/>
            <a:r>
              <a:rPr lang="en-US" smtClean="0"/>
              <a:t>Click to edit Master text styles</a:t>
            </a:r>
          </a:p>
        </p:txBody>
      </p:sp>
    </p:spTree>
    <p:extLst>
      <p:ext uri="{BB962C8B-B14F-4D97-AF65-F5344CB8AC3E}">
        <p14:creationId xmlns:p14="http://schemas.microsoft.com/office/powerpoint/2010/main" val="7959231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ma - lyseblå">
    <p:spTree>
      <p:nvGrpSpPr>
        <p:cNvPr id="1" name=""/>
        <p:cNvGrpSpPr/>
        <p:nvPr/>
      </p:nvGrpSpPr>
      <p:grpSpPr>
        <a:xfrm>
          <a:off x="0" y="0"/>
          <a:ext cx="0" cy="0"/>
          <a:chOff x="0" y="0"/>
          <a:chExt cx="0" cy="0"/>
        </a:xfrm>
      </p:grpSpPr>
      <p:sp>
        <p:nvSpPr>
          <p:cNvPr id="5" name="Korde 4"/>
          <p:cNvSpPr/>
          <p:nvPr userDrawn="1"/>
        </p:nvSpPr>
        <p:spPr>
          <a:xfrm>
            <a:off x="8928100" y="108480"/>
            <a:ext cx="431800" cy="358511"/>
          </a:xfrm>
          <a:prstGeom prst="chord">
            <a:avLst>
              <a:gd name="adj1" fmla="val 5396205"/>
              <a:gd name="adj2" fmla="val 1620000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n-NO" dirty="0">
              <a:solidFill>
                <a:schemeClr val="bg2"/>
              </a:solidFill>
            </a:endParaRPr>
          </a:p>
        </p:txBody>
      </p:sp>
      <p:sp>
        <p:nvSpPr>
          <p:cNvPr id="2" name="Tittel 1"/>
          <p:cNvSpPr>
            <a:spLocks noGrp="1"/>
          </p:cNvSpPr>
          <p:nvPr>
            <p:ph type="title"/>
          </p:nvPr>
        </p:nvSpPr>
        <p:spPr>
          <a:xfrm>
            <a:off x="457200" y="467143"/>
            <a:ext cx="8229600" cy="952500"/>
          </a:xfrm>
        </p:spPr>
        <p:txBody>
          <a:bodyPr/>
          <a:lstStyle>
            <a:lvl1pPr algn="l">
              <a:defRPr/>
            </a:lvl1pPr>
          </a:lstStyle>
          <a:p>
            <a:r>
              <a:rPr lang="en-US" smtClean="0"/>
              <a:t>Click to edit Master title style</a:t>
            </a:r>
            <a:endParaRPr lang="nn-NO" dirty="0"/>
          </a:p>
        </p:txBody>
      </p:sp>
      <p:sp>
        <p:nvSpPr>
          <p:cNvPr id="3" name="Plassholder for innhold 2"/>
          <p:cNvSpPr>
            <a:spLocks noGrp="1"/>
          </p:cNvSpPr>
          <p:nvPr>
            <p:ph idx="1"/>
          </p:nvPr>
        </p:nvSpPr>
        <p:spPr>
          <a:xfrm>
            <a:off x="457200" y="1681789"/>
            <a:ext cx="8229600" cy="34233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dirty="0"/>
          </a:p>
        </p:txBody>
      </p:sp>
      <p:sp>
        <p:nvSpPr>
          <p:cNvPr id="6" name="Plassholder for tekst 6"/>
          <p:cNvSpPr>
            <a:spLocks noGrp="1"/>
          </p:cNvSpPr>
          <p:nvPr>
            <p:ph type="body" sz="quarter" idx="10"/>
          </p:nvPr>
        </p:nvSpPr>
        <p:spPr>
          <a:xfrm>
            <a:off x="457200" y="127000"/>
            <a:ext cx="8419160" cy="332093"/>
          </a:xfrm>
        </p:spPr>
        <p:txBody>
          <a:bodyPr/>
          <a:lstStyle>
            <a:lvl1pPr marL="0" indent="0" algn="r">
              <a:buFontTx/>
              <a:buNone/>
              <a:defRPr lang="nb-NO" sz="1600" b="1" kern="1200" dirty="0" smtClean="0">
                <a:solidFill>
                  <a:schemeClr val="bg2"/>
                </a:solidFill>
                <a:latin typeface="Arial" charset="0"/>
                <a:ea typeface="Geneva" charset="0"/>
                <a:cs typeface="Arial" charset="0"/>
              </a:defRPr>
            </a:lvl1pPr>
          </a:lstStyle>
          <a:p>
            <a:pPr lvl="0"/>
            <a:r>
              <a:rPr lang="en-US" smtClean="0"/>
              <a:t>Click to edit Master text styles</a:t>
            </a:r>
          </a:p>
        </p:txBody>
      </p:sp>
    </p:spTree>
    <p:extLst>
      <p:ext uri="{BB962C8B-B14F-4D97-AF65-F5344CB8AC3E}">
        <p14:creationId xmlns:p14="http://schemas.microsoft.com/office/powerpoint/2010/main" val="23204457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Klikk for å redigere tittelstil</a:t>
            </a:r>
            <a:endParaRPr lang="nn-NO" smtClean="0"/>
          </a:p>
        </p:txBody>
      </p:sp>
      <p:sp>
        <p:nvSpPr>
          <p:cNvPr id="1027" name="Plassholder for tekst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Klikk for å redigere tekststiler i malen</a:t>
            </a:r>
          </a:p>
          <a:p>
            <a:pPr lvl="1"/>
            <a:r>
              <a:rPr lang="en-US" smtClean="0"/>
              <a:t>Andre nivå</a:t>
            </a:r>
          </a:p>
          <a:p>
            <a:pPr lvl="2"/>
            <a:r>
              <a:rPr lang="en-US" smtClean="0"/>
              <a:t>Tredje nivå</a:t>
            </a:r>
          </a:p>
          <a:p>
            <a:pPr lvl="3"/>
            <a:r>
              <a:rPr lang="en-US" smtClean="0"/>
              <a:t>Fjerde nivå</a:t>
            </a:r>
          </a:p>
          <a:p>
            <a:pPr lvl="4"/>
            <a:r>
              <a:rPr lang="en-US" smtClean="0"/>
              <a:t>Femte nivå</a:t>
            </a:r>
            <a:endParaRPr lang="nn-NO" smtClean="0"/>
          </a:p>
        </p:txBody>
      </p:sp>
      <p:pic>
        <p:nvPicPr>
          <p:cNvPr id="1028" name="Bilde 6" descr="logo_lang.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095875" y="5431896"/>
            <a:ext cx="3873642" cy="18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0" r:id="rId1"/>
    <p:sldLayoutId id="2147483690" r:id="rId2"/>
    <p:sldLayoutId id="2147483691" r:id="rId3"/>
    <p:sldLayoutId id="2147483692" r:id="rId4"/>
    <p:sldLayoutId id="2147483693" r:id="rId5"/>
    <p:sldLayoutId id="2147483694" r:id="rId6"/>
    <p:sldLayoutId id="2147483701" r:id="rId7"/>
    <p:sldLayoutId id="2147483702" r:id="rId8"/>
    <p:sldLayoutId id="2147483703" r:id="rId9"/>
    <p:sldLayoutId id="2147483695" r:id="rId10"/>
    <p:sldLayoutId id="2147483696" r:id="rId11"/>
    <p:sldLayoutId id="2147483697" r:id="rId12"/>
    <p:sldLayoutId id="2147483698" r:id="rId13"/>
    <p:sldLayoutId id="2147483699" r:id="rId14"/>
    <p:sldLayoutId id="2147483704" r:id="rId15"/>
  </p:sldLayoutIdLst>
  <p:timing>
    <p:tnLst>
      <p:par>
        <p:cTn id="1" dur="indefinite" restart="never" nodeType="tmRoot"/>
      </p:par>
    </p:tnLst>
  </p:timing>
  <p:txStyles>
    <p:title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Arial"/>
          <a:ea typeface="Geneva" charset="0"/>
          <a:cs typeface="Arial"/>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Arial"/>
          <a:ea typeface="Arial" charset="0"/>
          <a:cs typeface="Arial"/>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Arial"/>
          <a:ea typeface="Arial" charset="0"/>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Arial" charset="0"/>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google.no/url?sa=i&amp;rct=j&amp;q=&amp;esrc=s&amp;source=images&amp;cd=&amp;cad=rja&amp;uact=8&amp;ved=0ahUKEwil0MWT9dLPAhWPJSwKHZ7pD34QjRwIBw&amp;url=https://reforestation.me/reforestation-methods/&amp;psig=AFQjCNFwtX31CCewyOi93XSAJj8fj1iuOQ&amp;ust=1476280918295185"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8.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depthstories.com/AlumniLocations.html" TargetMode="External"/><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b-NO" sz="3200" dirty="0">
                <a:solidFill>
                  <a:schemeClr val="tx1"/>
                </a:solidFill>
              </a:rPr>
              <a:t>How do </a:t>
            </a:r>
            <a:r>
              <a:rPr lang="nb-NO" sz="3200" dirty="0" err="1">
                <a:solidFill>
                  <a:schemeClr val="tx1"/>
                </a:solidFill>
              </a:rPr>
              <a:t>forests</a:t>
            </a:r>
            <a:r>
              <a:rPr lang="nb-NO" sz="3200" dirty="0">
                <a:solidFill>
                  <a:schemeClr val="tx1"/>
                </a:solidFill>
              </a:rPr>
              <a:t> </a:t>
            </a:r>
            <a:r>
              <a:rPr lang="nb-NO" sz="3200" dirty="0" err="1">
                <a:solidFill>
                  <a:schemeClr val="tx1"/>
                </a:solidFill>
              </a:rPr>
              <a:t>affect</a:t>
            </a:r>
            <a:r>
              <a:rPr lang="nb-NO" sz="3200" dirty="0">
                <a:solidFill>
                  <a:schemeClr val="tx1"/>
                </a:solidFill>
              </a:rPr>
              <a:t> </a:t>
            </a:r>
            <a:r>
              <a:rPr lang="nb-NO" sz="3200" dirty="0" err="1">
                <a:solidFill>
                  <a:schemeClr val="tx1"/>
                </a:solidFill>
              </a:rPr>
              <a:t>climate</a:t>
            </a:r>
            <a:r>
              <a:rPr lang="nb-NO" sz="3200" dirty="0">
                <a:solidFill>
                  <a:schemeClr val="tx1"/>
                </a:solidFill>
              </a:rPr>
              <a:t> - and vice versa?</a:t>
            </a:r>
            <a:endParaRPr lang="en-US" sz="3200" dirty="0">
              <a:solidFill>
                <a:schemeClr val="tx1"/>
              </a:solidFill>
            </a:endParaRPr>
          </a:p>
        </p:txBody>
      </p:sp>
      <p:sp>
        <p:nvSpPr>
          <p:cNvPr id="3" name="Subtitle 2"/>
          <p:cNvSpPr>
            <a:spLocks noGrp="1"/>
          </p:cNvSpPr>
          <p:nvPr>
            <p:ph type="subTitle" idx="1"/>
          </p:nvPr>
        </p:nvSpPr>
        <p:spPr/>
        <p:txBody>
          <a:bodyPr/>
          <a:lstStyle/>
          <a:p>
            <a:r>
              <a:rPr lang="nb-NO" sz="2400" dirty="0" smtClean="0"/>
              <a:t>Marianne T. Lund, CICERO</a:t>
            </a:r>
          </a:p>
          <a:p>
            <a:r>
              <a:rPr lang="nb-NO" sz="2400" dirty="0" smtClean="0"/>
              <a:t>Aerosols In Europe Workshop</a:t>
            </a:r>
          </a:p>
          <a:p>
            <a:r>
              <a:rPr lang="nb-NO" sz="2400" dirty="0" smtClean="0"/>
              <a:t>Svalbard September 21.-24. 2016</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464684" cy="952500"/>
          </a:xfrm>
        </p:spPr>
        <p:txBody>
          <a:bodyPr/>
          <a:lstStyle/>
          <a:p>
            <a:r>
              <a:rPr lang="nb-NO" sz="2100" b="0" dirty="0" err="1" smtClean="0"/>
              <a:t>What</a:t>
            </a:r>
            <a:r>
              <a:rPr lang="nb-NO" sz="2100" b="0" dirty="0" smtClean="0"/>
              <a:t> do </a:t>
            </a:r>
            <a:r>
              <a:rPr lang="nb-NO" sz="2100" b="0" dirty="0" err="1" smtClean="0"/>
              <a:t>we</a:t>
            </a:r>
            <a:r>
              <a:rPr lang="nb-NO" sz="2100" b="0" dirty="0" smtClean="0"/>
              <a:t> </a:t>
            </a:r>
            <a:r>
              <a:rPr lang="nb-NO" sz="2100" b="0" dirty="0" err="1" smtClean="0"/>
              <a:t>know</a:t>
            </a:r>
            <a:r>
              <a:rPr lang="nb-NO" sz="2100" b="0" dirty="0" smtClean="0"/>
              <a:t> </a:t>
            </a:r>
            <a:r>
              <a:rPr lang="nb-NO" sz="2100" b="0" dirty="0" err="1" smtClean="0"/>
              <a:t>about</a:t>
            </a:r>
            <a:r>
              <a:rPr lang="nb-NO" sz="2100" b="0" dirty="0" smtClean="0"/>
              <a:t> </a:t>
            </a:r>
            <a:r>
              <a:rPr lang="nb-NO" sz="2100" b="0" dirty="0" err="1" smtClean="0"/>
              <a:t>the</a:t>
            </a:r>
            <a:r>
              <a:rPr lang="nb-NO" sz="2100" b="0" dirty="0" smtClean="0"/>
              <a:t> </a:t>
            </a:r>
            <a:r>
              <a:rPr lang="nb-NO" sz="2100" b="0" dirty="0" err="1" smtClean="0"/>
              <a:t>net</a:t>
            </a:r>
            <a:r>
              <a:rPr lang="nb-NO" sz="2100" b="0" dirty="0" smtClean="0"/>
              <a:t> </a:t>
            </a:r>
            <a:r>
              <a:rPr lang="nb-NO" sz="2100" b="0" dirty="0" err="1" smtClean="0"/>
              <a:t>effect</a:t>
            </a:r>
            <a:r>
              <a:rPr lang="nb-NO" sz="2100" b="0" dirty="0" smtClean="0"/>
              <a:t> </a:t>
            </a:r>
            <a:r>
              <a:rPr lang="nb-NO" sz="2100" b="0" dirty="0" err="1" smtClean="0"/>
              <a:t>of</a:t>
            </a:r>
            <a:r>
              <a:rPr lang="nb-NO" sz="2100" b="0" dirty="0" smtClean="0"/>
              <a:t> </a:t>
            </a:r>
            <a:r>
              <a:rPr lang="nb-NO" sz="2100" b="0" dirty="0" err="1" smtClean="0"/>
              <a:t>historical</a:t>
            </a:r>
            <a:r>
              <a:rPr lang="nb-NO" sz="2100" b="0" dirty="0" smtClean="0"/>
              <a:t> land </a:t>
            </a:r>
            <a:r>
              <a:rPr lang="nb-NO" sz="2100" b="0" dirty="0" err="1" smtClean="0"/>
              <a:t>use</a:t>
            </a:r>
            <a:r>
              <a:rPr lang="nb-NO" sz="2100" b="0" dirty="0" smtClean="0"/>
              <a:t> </a:t>
            </a:r>
            <a:r>
              <a:rPr lang="nb-NO" sz="2100" b="0" dirty="0" err="1" smtClean="0"/>
              <a:t>change</a:t>
            </a:r>
            <a:r>
              <a:rPr lang="nb-NO" sz="2100" b="0" dirty="0" smtClean="0"/>
              <a:t>?</a:t>
            </a:r>
            <a:endParaRPr lang="en-US" sz="2100" b="0" dirty="0"/>
          </a:p>
        </p:txBody>
      </p:sp>
      <p:pic>
        <p:nvPicPr>
          <p:cNvPr id="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6554"/>
          <a:stretch/>
        </p:blipFill>
        <p:spPr bwMode="auto">
          <a:xfrm>
            <a:off x="2533119" y="1342545"/>
            <a:ext cx="6234595" cy="34763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264317" y="1628775"/>
            <a:ext cx="2535154" cy="1615827"/>
          </a:xfrm>
          <a:prstGeom prst="rect">
            <a:avLst/>
          </a:prstGeom>
          <a:noFill/>
        </p:spPr>
        <p:txBody>
          <a:bodyPr wrap="square" rtlCol="0">
            <a:spAutoFit/>
          </a:bodyPr>
          <a:lstStyle/>
          <a:p>
            <a:r>
              <a:rPr lang="nb-NO" sz="1650" dirty="0" err="1" smtClean="0">
                <a:latin typeface="Arial" panose="020B0604020202020204" pitchFamily="34" charset="0"/>
                <a:cs typeface="Arial" panose="020B0604020202020204" pitchFamily="34" charset="0"/>
              </a:rPr>
              <a:t>Historically</a:t>
            </a:r>
            <a:r>
              <a:rPr lang="nb-NO" sz="1650" dirty="0" smtClean="0">
                <a:latin typeface="Arial" panose="020B0604020202020204" pitchFamily="34" charset="0"/>
                <a:cs typeface="Arial" panose="020B0604020202020204" pitchFamily="34" charset="0"/>
              </a:rPr>
              <a:t>: </a:t>
            </a:r>
          </a:p>
          <a:p>
            <a:endParaRPr lang="nb-NO" sz="1650" dirty="0" smtClean="0">
              <a:latin typeface="Arial" panose="020B0604020202020204" pitchFamily="34" charset="0"/>
              <a:cs typeface="Arial" panose="020B0604020202020204" pitchFamily="34" charset="0"/>
            </a:endParaRPr>
          </a:p>
          <a:p>
            <a:r>
              <a:rPr lang="nb-NO" sz="1650" dirty="0" err="1" smtClean="0">
                <a:latin typeface="Arial" panose="020B0604020202020204" pitchFamily="34" charset="0"/>
                <a:cs typeface="Arial" panose="020B0604020202020204" pitchFamily="34" charset="0"/>
              </a:rPr>
              <a:t>cropland</a:t>
            </a:r>
            <a:r>
              <a:rPr lang="nb-NO" sz="1650" dirty="0" smtClean="0">
                <a:latin typeface="Arial" panose="020B0604020202020204" pitchFamily="34" charset="0"/>
                <a:cs typeface="Arial" panose="020B0604020202020204" pitchFamily="34" charset="0"/>
              </a:rPr>
              <a:t> </a:t>
            </a:r>
            <a:r>
              <a:rPr lang="nb-NO" sz="1650" dirty="0" err="1" smtClean="0">
                <a:latin typeface="Arial" panose="020B0604020202020204" pitchFamily="34" charset="0"/>
                <a:cs typeface="Arial" panose="020B0604020202020204" pitchFamily="34" charset="0"/>
              </a:rPr>
              <a:t>expansion</a:t>
            </a:r>
            <a:endParaRPr lang="nb-NO" sz="1650" dirty="0" smtClean="0">
              <a:latin typeface="Arial" panose="020B0604020202020204" pitchFamily="34" charset="0"/>
              <a:cs typeface="Arial" panose="020B0604020202020204" pitchFamily="34" charset="0"/>
            </a:endParaRPr>
          </a:p>
          <a:p>
            <a:endParaRPr lang="nb-NO" sz="1650" dirty="0" smtClean="0">
              <a:latin typeface="Arial" panose="020B0604020202020204" pitchFamily="34" charset="0"/>
              <a:cs typeface="Arial" panose="020B0604020202020204" pitchFamily="34" charset="0"/>
            </a:endParaRPr>
          </a:p>
          <a:p>
            <a:r>
              <a:rPr lang="nb-NO" sz="1650" dirty="0" smtClean="0">
                <a:latin typeface="Arial" panose="020B0604020202020204" pitchFamily="34" charset="0"/>
                <a:cs typeface="Arial" panose="020B0604020202020204" pitchFamily="34" charset="0"/>
              </a:rPr>
              <a:t>= </a:t>
            </a:r>
            <a:r>
              <a:rPr lang="nb-NO" sz="1650" dirty="0" err="1" smtClean="0">
                <a:latin typeface="Arial" panose="020B0604020202020204" pitchFamily="34" charset="0"/>
                <a:cs typeface="Arial" panose="020B0604020202020204" pitchFamily="34" charset="0"/>
              </a:rPr>
              <a:t>forests</a:t>
            </a:r>
            <a:r>
              <a:rPr lang="nb-NO" sz="1650" dirty="0" smtClean="0">
                <a:latin typeface="Arial" panose="020B0604020202020204" pitchFamily="34" charset="0"/>
                <a:cs typeface="Arial" panose="020B0604020202020204" pitchFamily="34" charset="0"/>
              </a:rPr>
              <a:t> </a:t>
            </a:r>
            <a:r>
              <a:rPr lang="nb-NO" sz="1650" dirty="0" smtClean="0">
                <a:latin typeface="Arial" panose="020B0604020202020204" pitchFamily="34" charset="0"/>
                <a:cs typeface="Arial" panose="020B0604020202020204" pitchFamily="34" charset="0"/>
                <a:sym typeface="Wingdings" panose="05000000000000000000" pitchFamily="2" charset="2"/>
              </a:rPr>
              <a:t> </a:t>
            </a:r>
            <a:r>
              <a:rPr lang="nb-NO" sz="1650" dirty="0" err="1" smtClean="0">
                <a:latin typeface="Arial" panose="020B0604020202020204" pitchFamily="34" charset="0"/>
                <a:cs typeface="Arial" panose="020B0604020202020204" pitchFamily="34" charset="0"/>
                <a:sym typeface="Wingdings" panose="05000000000000000000" pitchFamily="2" charset="2"/>
              </a:rPr>
              <a:t>arable</a:t>
            </a:r>
            <a:r>
              <a:rPr lang="nb-NO" sz="1650" dirty="0" smtClean="0">
                <a:latin typeface="Arial" panose="020B0604020202020204" pitchFamily="34" charset="0"/>
                <a:cs typeface="Arial" panose="020B0604020202020204" pitchFamily="34" charset="0"/>
                <a:sym typeface="Wingdings" panose="05000000000000000000" pitchFamily="2" charset="2"/>
              </a:rPr>
              <a:t> land</a:t>
            </a:r>
            <a:endParaRPr lang="nb-NO" sz="1650" dirty="0" smtClean="0">
              <a:latin typeface="Arial" panose="020B0604020202020204" pitchFamily="34" charset="0"/>
              <a:cs typeface="Arial" panose="020B0604020202020204" pitchFamily="34" charset="0"/>
            </a:endParaRPr>
          </a:p>
          <a:p>
            <a:endParaRPr lang="nb-NO" sz="1650" dirty="0" smtClean="0">
              <a:latin typeface="Arial" panose="020B0604020202020204" pitchFamily="34" charset="0"/>
              <a:cs typeface="Arial" panose="020B0604020202020204" pitchFamily="34" charset="0"/>
            </a:endParaRPr>
          </a:p>
        </p:txBody>
      </p:sp>
      <p:sp>
        <p:nvSpPr>
          <p:cNvPr id="5" name="TextBox 4"/>
          <p:cNvSpPr txBox="1"/>
          <p:nvPr/>
        </p:nvSpPr>
        <p:spPr>
          <a:xfrm>
            <a:off x="7483642" y="4703052"/>
            <a:ext cx="1438242" cy="307777"/>
          </a:xfrm>
          <a:prstGeom prst="rect">
            <a:avLst/>
          </a:prstGeom>
          <a:noFill/>
        </p:spPr>
        <p:txBody>
          <a:bodyPr wrap="square" rtlCol="0">
            <a:spAutoFit/>
          </a:bodyPr>
          <a:lstStyle/>
          <a:p>
            <a:r>
              <a:rPr lang="nb-NO" sz="1400" i="1" dirty="0"/>
              <a:t>Unger et al. 2014</a:t>
            </a:r>
            <a:endParaRPr lang="en-US" sz="1400" i="1" dirty="0"/>
          </a:p>
        </p:txBody>
      </p:sp>
    </p:spTree>
    <p:extLst>
      <p:ext uri="{BB962C8B-B14F-4D97-AF65-F5344CB8AC3E}">
        <p14:creationId xmlns:p14="http://schemas.microsoft.com/office/powerpoint/2010/main" val="2331842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57" y="228865"/>
            <a:ext cx="8735263" cy="952500"/>
          </a:xfrm>
        </p:spPr>
        <p:txBody>
          <a:bodyPr/>
          <a:lstStyle/>
          <a:p>
            <a:r>
              <a:rPr lang="nb-NO" sz="2200" b="0" dirty="0" err="1"/>
              <a:t>What</a:t>
            </a:r>
            <a:r>
              <a:rPr lang="nb-NO" sz="2200" b="0" dirty="0"/>
              <a:t> do </a:t>
            </a:r>
            <a:r>
              <a:rPr lang="nb-NO" sz="2200" b="0" dirty="0" err="1"/>
              <a:t>we</a:t>
            </a:r>
            <a:r>
              <a:rPr lang="nb-NO" sz="2200" b="0" dirty="0"/>
              <a:t> </a:t>
            </a:r>
            <a:r>
              <a:rPr lang="nb-NO" sz="2200" b="0" dirty="0" err="1"/>
              <a:t>know</a:t>
            </a:r>
            <a:r>
              <a:rPr lang="nb-NO" sz="2200" b="0" dirty="0"/>
              <a:t> </a:t>
            </a:r>
            <a:r>
              <a:rPr lang="nb-NO" sz="2200" b="0" dirty="0" err="1"/>
              <a:t>about</a:t>
            </a:r>
            <a:r>
              <a:rPr lang="nb-NO" sz="2200" b="0" dirty="0"/>
              <a:t> </a:t>
            </a:r>
            <a:r>
              <a:rPr lang="nb-NO" sz="2200" b="0" dirty="0" err="1"/>
              <a:t>the</a:t>
            </a:r>
            <a:r>
              <a:rPr lang="nb-NO" sz="2200" b="0" dirty="0"/>
              <a:t> </a:t>
            </a:r>
            <a:r>
              <a:rPr lang="nb-NO" sz="2200" b="0" dirty="0" err="1"/>
              <a:t>net</a:t>
            </a:r>
            <a:r>
              <a:rPr lang="nb-NO" sz="2200" b="0" dirty="0"/>
              <a:t> </a:t>
            </a:r>
            <a:r>
              <a:rPr lang="nb-NO" sz="2200" b="0" dirty="0" err="1"/>
              <a:t>effect</a:t>
            </a:r>
            <a:r>
              <a:rPr lang="nb-NO" sz="2200" b="0" dirty="0"/>
              <a:t> </a:t>
            </a:r>
            <a:r>
              <a:rPr lang="nb-NO" sz="2200" b="0" dirty="0" err="1"/>
              <a:t>of</a:t>
            </a:r>
            <a:r>
              <a:rPr lang="nb-NO" sz="2200" b="0" dirty="0"/>
              <a:t> </a:t>
            </a:r>
            <a:r>
              <a:rPr lang="nb-NO" sz="2200" b="0" dirty="0" err="1"/>
              <a:t>historical</a:t>
            </a:r>
            <a:r>
              <a:rPr lang="nb-NO" sz="2200" b="0" dirty="0"/>
              <a:t> land </a:t>
            </a:r>
            <a:r>
              <a:rPr lang="nb-NO" sz="2200" b="0" dirty="0" err="1"/>
              <a:t>use</a:t>
            </a:r>
            <a:r>
              <a:rPr lang="nb-NO" sz="2200" b="0" dirty="0"/>
              <a:t> </a:t>
            </a:r>
            <a:r>
              <a:rPr lang="nb-NO" sz="2200" b="0" dirty="0" err="1"/>
              <a:t>change</a:t>
            </a:r>
            <a:r>
              <a:rPr lang="nb-NO" sz="2200" b="0" dirty="0"/>
              <a:t>?</a:t>
            </a:r>
            <a:endParaRPr lang="en-US" sz="2200" dirty="0"/>
          </a:p>
        </p:txBody>
      </p:sp>
      <p:pic>
        <p:nvPicPr>
          <p:cNvPr id="4" name="Picture 3"/>
          <p:cNvPicPr>
            <a:picLocks noChangeAspect="1"/>
          </p:cNvPicPr>
          <p:nvPr/>
        </p:nvPicPr>
        <p:blipFill rotWithShape="1">
          <a:blip r:embed="rId3"/>
          <a:srcRect t="4841" r="12007" b="65629"/>
          <a:stretch/>
        </p:blipFill>
        <p:spPr>
          <a:xfrm>
            <a:off x="457200" y="1420837"/>
            <a:ext cx="3278036" cy="1744394"/>
          </a:xfrm>
          <a:prstGeom prst="rect">
            <a:avLst/>
          </a:prstGeom>
        </p:spPr>
      </p:pic>
      <p:pic>
        <p:nvPicPr>
          <p:cNvPr id="5" name="Picture 4"/>
          <p:cNvPicPr>
            <a:picLocks noChangeAspect="1"/>
          </p:cNvPicPr>
          <p:nvPr/>
        </p:nvPicPr>
        <p:blipFill rotWithShape="1">
          <a:blip r:embed="rId3"/>
          <a:srcRect t="71555" r="12322"/>
          <a:stretch/>
        </p:blipFill>
        <p:spPr>
          <a:xfrm>
            <a:off x="5277211" y="2440745"/>
            <a:ext cx="3266312" cy="1680307"/>
          </a:xfrm>
          <a:prstGeom prst="rect">
            <a:avLst/>
          </a:prstGeom>
        </p:spPr>
      </p:pic>
      <p:pic>
        <p:nvPicPr>
          <p:cNvPr id="6" name="Picture 5"/>
          <p:cNvPicPr>
            <a:picLocks noChangeAspect="1"/>
          </p:cNvPicPr>
          <p:nvPr/>
        </p:nvPicPr>
        <p:blipFill rotWithShape="1">
          <a:blip r:embed="rId3"/>
          <a:srcRect l="86734" t="34174" r="-566" b="28794"/>
          <a:stretch/>
        </p:blipFill>
        <p:spPr>
          <a:xfrm>
            <a:off x="8543523" y="2150403"/>
            <a:ext cx="515297" cy="2187527"/>
          </a:xfrm>
          <a:prstGeom prst="rect">
            <a:avLst/>
          </a:prstGeom>
        </p:spPr>
      </p:pic>
      <p:sp>
        <p:nvSpPr>
          <p:cNvPr id="8" name="TextBox 7"/>
          <p:cNvSpPr txBox="1"/>
          <p:nvPr/>
        </p:nvSpPr>
        <p:spPr>
          <a:xfrm>
            <a:off x="1765495" y="2623625"/>
            <a:ext cx="464234" cy="1138773"/>
          </a:xfrm>
          <a:prstGeom prst="rect">
            <a:avLst/>
          </a:prstGeom>
          <a:noFill/>
        </p:spPr>
        <p:txBody>
          <a:bodyPr wrap="square" rtlCol="0">
            <a:spAutoFit/>
          </a:bodyPr>
          <a:lstStyle/>
          <a:p>
            <a:r>
              <a:rPr lang="nb-NO" sz="6800" dirty="0"/>
              <a:t>+</a:t>
            </a:r>
            <a:endParaRPr lang="en-US" sz="6800" dirty="0"/>
          </a:p>
        </p:txBody>
      </p:sp>
      <p:sp>
        <p:nvSpPr>
          <p:cNvPr id="9" name="TextBox 8"/>
          <p:cNvSpPr txBox="1"/>
          <p:nvPr/>
        </p:nvSpPr>
        <p:spPr>
          <a:xfrm>
            <a:off x="4407877" y="2623625"/>
            <a:ext cx="464234" cy="1138773"/>
          </a:xfrm>
          <a:prstGeom prst="rect">
            <a:avLst/>
          </a:prstGeom>
          <a:noFill/>
        </p:spPr>
        <p:txBody>
          <a:bodyPr wrap="square" rtlCol="0">
            <a:spAutoFit/>
          </a:bodyPr>
          <a:lstStyle/>
          <a:p>
            <a:r>
              <a:rPr lang="nb-NO" sz="6800" dirty="0" smtClean="0"/>
              <a:t>=</a:t>
            </a:r>
            <a:endParaRPr lang="en-US" sz="6800" dirty="0"/>
          </a:p>
        </p:txBody>
      </p:sp>
      <p:sp>
        <p:nvSpPr>
          <p:cNvPr id="10" name="TextBox 9"/>
          <p:cNvSpPr txBox="1"/>
          <p:nvPr/>
        </p:nvSpPr>
        <p:spPr>
          <a:xfrm>
            <a:off x="611945" y="1085622"/>
            <a:ext cx="2454812" cy="369332"/>
          </a:xfrm>
          <a:prstGeom prst="rect">
            <a:avLst/>
          </a:prstGeom>
          <a:solidFill>
            <a:schemeClr val="bg1"/>
          </a:solidFill>
        </p:spPr>
        <p:txBody>
          <a:bodyPr wrap="square" rtlCol="0">
            <a:spAutoFit/>
          </a:bodyPr>
          <a:lstStyle/>
          <a:p>
            <a:r>
              <a:rPr lang="nb-NO" dirty="0" err="1" smtClean="0"/>
              <a:t>Biogeophysical</a:t>
            </a:r>
            <a:r>
              <a:rPr lang="nb-NO" dirty="0" smtClean="0"/>
              <a:t> </a:t>
            </a:r>
            <a:r>
              <a:rPr lang="nb-NO" dirty="0" err="1" smtClean="0"/>
              <a:t>only</a:t>
            </a:r>
            <a:endParaRPr lang="en-US" dirty="0"/>
          </a:p>
        </p:txBody>
      </p:sp>
      <p:pic>
        <p:nvPicPr>
          <p:cNvPr id="12" name="Picture 11"/>
          <p:cNvPicPr>
            <a:picLocks noChangeAspect="1"/>
          </p:cNvPicPr>
          <p:nvPr/>
        </p:nvPicPr>
        <p:blipFill rotWithShape="1">
          <a:blip r:embed="rId3"/>
          <a:srcRect t="37745" r="12007" b="33043"/>
          <a:stretch/>
        </p:blipFill>
        <p:spPr>
          <a:xfrm>
            <a:off x="475434" y="3404703"/>
            <a:ext cx="3278036" cy="1725568"/>
          </a:xfrm>
          <a:prstGeom prst="rect">
            <a:avLst/>
          </a:prstGeom>
        </p:spPr>
      </p:pic>
      <p:sp>
        <p:nvSpPr>
          <p:cNvPr id="13" name="TextBox 12"/>
          <p:cNvSpPr txBox="1"/>
          <p:nvPr/>
        </p:nvSpPr>
        <p:spPr>
          <a:xfrm>
            <a:off x="611945" y="5130271"/>
            <a:ext cx="2454812" cy="369332"/>
          </a:xfrm>
          <a:prstGeom prst="rect">
            <a:avLst/>
          </a:prstGeom>
          <a:solidFill>
            <a:schemeClr val="bg1"/>
          </a:solidFill>
        </p:spPr>
        <p:txBody>
          <a:bodyPr wrap="square" rtlCol="0">
            <a:spAutoFit/>
          </a:bodyPr>
          <a:lstStyle/>
          <a:p>
            <a:r>
              <a:rPr lang="nb-NO" dirty="0" err="1" smtClean="0"/>
              <a:t>Biogeochemical</a:t>
            </a:r>
            <a:r>
              <a:rPr lang="nb-NO" dirty="0" smtClean="0"/>
              <a:t> </a:t>
            </a:r>
            <a:r>
              <a:rPr lang="nb-NO" dirty="0" err="1" smtClean="0"/>
              <a:t>only</a:t>
            </a:r>
            <a:endParaRPr lang="en-US" dirty="0"/>
          </a:p>
        </p:txBody>
      </p:sp>
      <p:sp>
        <p:nvSpPr>
          <p:cNvPr id="14" name="TextBox 13"/>
          <p:cNvSpPr txBox="1"/>
          <p:nvPr/>
        </p:nvSpPr>
        <p:spPr>
          <a:xfrm>
            <a:off x="5500468" y="2067337"/>
            <a:ext cx="1862460" cy="369332"/>
          </a:xfrm>
          <a:prstGeom prst="rect">
            <a:avLst/>
          </a:prstGeom>
          <a:noFill/>
        </p:spPr>
        <p:txBody>
          <a:bodyPr wrap="square" rtlCol="0">
            <a:spAutoFit/>
          </a:bodyPr>
          <a:lstStyle/>
          <a:p>
            <a:r>
              <a:rPr lang="nb-NO" dirty="0" smtClean="0"/>
              <a:t>Net = </a:t>
            </a:r>
            <a:r>
              <a:rPr lang="nb-NO" dirty="0" err="1" smtClean="0"/>
              <a:t>warming</a:t>
            </a:r>
            <a:endParaRPr lang="en-US" dirty="0"/>
          </a:p>
        </p:txBody>
      </p:sp>
      <p:sp>
        <p:nvSpPr>
          <p:cNvPr id="15" name="TextBox 14"/>
          <p:cNvSpPr txBox="1"/>
          <p:nvPr/>
        </p:nvSpPr>
        <p:spPr>
          <a:xfrm>
            <a:off x="7362928" y="4628272"/>
            <a:ext cx="1695891" cy="307777"/>
          </a:xfrm>
          <a:prstGeom prst="rect">
            <a:avLst/>
          </a:prstGeom>
          <a:noFill/>
        </p:spPr>
        <p:txBody>
          <a:bodyPr wrap="square" rtlCol="0">
            <a:spAutoFit/>
          </a:bodyPr>
          <a:lstStyle/>
          <a:p>
            <a:r>
              <a:rPr lang="nb-NO" sz="1400" i="1" dirty="0" err="1" smtClean="0"/>
              <a:t>Pongratz</a:t>
            </a:r>
            <a:r>
              <a:rPr lang="nb-NO" sz="1400" i="1" dirty="0" smtClean="0"/>
              <a:t> </a:t>
            </a:r>
            <a:r>
              <a:rPr lang="nb-NO" sz="1400" i="1" dirty="0"/>
              <a:t>et al. </a:t>
            </a:r>
            <a:r>
              <a:rPr lang="nb-NO" sz="1400" i="1" dirty="0" smtClean="0"/>
              <a:t>2010</a:t>
            </a:r>
            <a:endParaRPr lang="en-US" sz="1400" i="1" dirty="0"/>
          </a:p>
        </p:txBody>
      </p:sp>
    </p:spTree>
    <p:extLst>
      <p:ext uri="{BB962C8B-B14F-4D97-AF65-F5344CB8AC3E}">
        <p14:creationId xmlns:p14="http://schemas.microsoft.com/office/powerpoint/2010/main" val="332424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sz="2600" dirty="0" smtClean="0"/>
              <a:t>How is </a:t>
            </a:r>
            <a:r>
              <a:rPr lang="nb-NO" sz="2600" dirty="0" err="1" smtClean="0"/>
              <a:t>climate</a:t>
            </a:r>
            <a:r>
              <a:rPr lang="nb-NO" sz="2600" dirty="0" smtClean="0"/>
              <a:t> </a:t>
            </a:r>
            <a:r>
              <a:rPr lang="nb-NO" sz="2600" dirty="0" err="1" smtClean="0"/>
              <a:t>change</a:t>
            </a:r>
            <a:r>
              <a:rPr lang="nb-NO" sz="2600" dirty="0" smtClean="0"/>
              <a:t> </a:t>
            </a:r>
            <a:r>
              <a:rPr lang="nb-NO" sz="2600" dirty="0" err="1" smtClean="0"/>
              <a:t>affecting</a:t>
            </a:r>
            <a:r>
              <a:rPr lang="nb-NO" sz="2600" dirty="0" smtClean="0"/>
              <a:t> </a:t>
            </a:r>
            <a:r>
              <a:rPr lang="nb-NO" sz="2600" dirty="0" err="1" smtClean="0"/>
              <a:t>forests</a:t>
            </a:r>
            <a:r>
              <a:rPr lang="nb-NO" sz="2600" dirty="0" smtClean="0"/>
              <a:t>? </a:t>
            </a:r>
            <a:endParaRPr lang="en-US" sz="2600" dirty="0"/>
          </a:p>
        </p:txBody>
      </p:sp>
    </p:spTree>
    <p:extLst>
      <p:ext uri="{BB962C8B-B14F-4D97-AF65-F5344CB8AC3E}">
        <p14:creationId xmlns:p14="http://schemas.microsoft.com/office/powerpoint/2010/main" val="4177639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smtClean="0"/>
              <a:t>The Earth has </a:t>
            </a:r>
            <a:r>
              <a:rPr lang="nb-NO" sz="2200" b="0" dirty="0" err="1" smtClean="0"/>
              <a:t>become</a:t>
            </a:r>
            <a:r>
              <a:rPr lang="nb-NO" sz="2200" b="0" dirty="0" smtClean="0"/>
              <a:t> greener</a:t>
            </a:r>
            <a:endParaRPr lang="en-US" sz="2200" b="0" dirty="0"/>
          </a:p>
        </p:txBody>
      </p:sp>
      <p:pic>
        <p:nvPicPr>
          <p:cNvPr id="4" name="Picture 3"/>
          <p:cNvPicPr>
            <a:picLocks noChangeAspect="1"/>
          </p:cNvPicPr>
          <p:nvPr/>
        </p:nvPicPr>
        <p:blipFill>
          <a:blip r:embed="rId3"/>
          <a:stretch>
            <a:fillRect/>
          </a:stretch>
        </p:blipFill>
        <p:spPr>
          <a:xfrm>
            <a:off x="457200" y="985852"/>
            <a:ext cx="3808777" cy="4604822"/>
          </a:xfrm>
          <a:prstGeom prst="rect">
            <a:avLst/>
          </a:prstGeom>
        </p:spPr>
      </p:pic>
      <p:sp>
        <p:nvSpPr>
          <p:cNvPr id="5" name="Rectangle 4"/>
          <p:cNvSpPr/>
          <p:nvPr/>
        </p:nvSpPr>
        <p:spPr>
          <a:xfrm>
            <a:off x="4836695" y="1171905"/>
            <a:ext cx="4572000" cy="1754326"/>
          </a:xfrm>
          <a:prstGeom prst="rect">
            <a:avLst/>
          </a:prstGeom>
        </p:spPr>
        <p:txBody>
          <a:bodyPr>
            <a:spAutoFit/>
          </a:bodyPr>
          <a:lstStyle/>
          <a:p>
            <a:r>
              <a:rPr lang="en-US" dirty="0" smtClean="0">
                <a:latin typeface="+mj-lt"/>
              </a:rPr>
              <a:t>What drives the greening: </a:t>
            </a:r>
          </a:p>
          <a:p>
            <a:pPr marL="285750" indent="-285750">
              <a:buFontTx/>
              <a:buChar char="-"/>
            </a:pPr>
            <a:r>
              <a:rPr lang="en-US" dirty="0" smtClean="0">
                <a:latin typeface="+mj-lt"/>
              </a:rPr>
              <a:t>CO</a:t>
            </a:r>
            <a:r>
              <a:rPr lang="en-US" sz="800" dirty="0" smtClean="0">
                <a:latin typeface="+mj-lt"/>
              </a:rPr>
              <a:t>2 </a:t>
            </a:r>
            <a:r>
              <a:rPr lang="en-US" dirty="0">
                <a:latin typeface="+mj-lt"/>
              </a:rPr>
              <a:t>(CO</a:t>
            </a:r>
            <a:r>
              <a:rPr lang="en-US" sz="800" dirty="0">
                <a:latin typeface="+mj-lt"/>
              </a:rPr>
              <a:t>2</a:t>
            </a:r>
            <a:r>
              <a:rPr lang="en-US" dirty="0" smtClean="0">
                <a:latin typeface="+mj-lt"/>
              </a:rPr>
              <a:t>)</a:t>
            </a:r>
          </a:p>
          <a:p>
            <a:pPr marL="285750" indent="-285750">
              <a:buFontTx/>
              <a:buChar char="-"/>
            </a:pPr>
            <a:r>
              <a:rPr lang="en-US" dirty="0" smtClean="0">
                <a:latin typeface="+mj-lt"/>
              </a:rPr>
              <a:t>climate </a:t>
            </a:r>
            <a:r>
              <a:rPr lang="en-US" dirty="0">
                <a:latin typeface="+mj-lt"/>
              </a:rPr>
              <a:t>change (CLI</a:t>
            </a:r>
            <a:r>
              <a:rPr lang="en-US" dirty="0" smtClean="0">
                <a:latin typeface="+mj-lt"/>
              </a:rPr>
              <a:t>)</a:t>
            </a:r>
          </a:p>
          <a:p>
            <a:pPr marL="285750" indent="-285750">
              <a:buFontTx/>
              <a:buChar char="-"/>
            </a:pPr>
            <a:r>
              <a:rPr lang="en-US" dirty="0" smtClean="0">
                <a:latin typeface="+mj-lt"/>
              </a:rPr>
              <a:t>Nitrogen deposition </a:t>
            </a:r>
            <a:r>
              <a:rPr lang="en-US" dirty="0">
                <a:latin typeface="+mj-lt"/>
              </a:rPr>
              <a:t>(NDE</a:t>
            </a:r>
            <a:r>
              <a:rPr lang="en-US" dirty="0" smtClean="0">
                <a:latin typeface="+mj-lt"/>
              </a:rPr>
              <a:t>) </a:t>
            </a:r>
          </a:p>
          <a:p>
            <a:pPr marL="285750" indent="-285750">
              <a:buFontTx/>
              <a:buChar char="-"/>
            </a:pPr>
            <a:r>
              <a:rPr lang="en-US" dirty="0" smtClean="0">
                <a:latin typeface="+mj-lt"/>
              </a:rPr>
              <a:t>Land </a:t>
            </a:r>
            <a:r>
              <a:rPr lang="en-US" dirty="0">
                <a:latin typeface="+mj-lt"/>
              </a:rPr>
              <a:t>cover change (LCC) </a:t>
            </a:r>
            <a:endParaRPr lang="en-US" dirty="0" smtClean="0">
              <a:latin typeface="+mj-lt"/>
            </a:endParaRPr>
          </a:p>
          <a:p>
            <a:pPr marL="285750" indent="-285750">
              <a:buFontTx/>
              <a:buChar char="-"/>
            </a:pPr>
            <a:r>
              <a:rPr lang="en-US" dirty="0" smtClean="0">
                <a:latin typeface="+mj-lt"/>
              </a:rPr>
              <a:t>Other factors (OF)</a:t>
            </a:r>
            <a:endParaRPr lang="en-US" dirty="0">
              <a:latin typeface="+mj-lt"/>
            </a:endParaRPr>
          </a:p>
        </p:txBody>
      </p:sp>
      <p:sp>
        <p:nvSpPr>
          <p:cNvPr id="6" name="Rectangle 5"/>
          <p:cNvSpPr/>
          <p:nvPr/>
        </p:nvSpPr>
        <p:spPr>
          <a:xfrm>
            <a:off x="5015665" y="3521832"/>
            <a:ext cx="3304673" cy="1200329"/>
          </a:xfrm>
          <a:prstGeom prst="rect">
            <a:avLst/>
          </a:prstGeom>
        </p:spPr>
        <p:txBody>
          <a:bodyPr wrap="square">
            <a:spAutoFit/>
          </a:bodyPr>
          <a:lstStyle/>
          <a:p>
            <a:r>
              <a:rPr lang="en-US" dirty="0"/>
              <a:t>Carbon sinks </a:t>
            </a:r>
            <a:r>
              <a:rPr lang="en-US" dirty="0" smtClean="0"/>
              <a:t>would </a:t>
            </a:r>
            <a:r>
              <a:rPr lang="en-US" dirty="0"/>
              <a:t>become sources if carbon loss from warming becomes larger than carbon gain from </a:t>
            </a:r>
            <a:r>
              <a:rPr lang="en-US" dirty="0" smtClean="0"/>
              <a:t>fertilization</a:t>
            </a:r>
            <a:r>
              <a:rPr lang="en-US" dirty="0"/>
              <a:t>.</a:t>
            </a:r>
          </a:p>
        </p:txBody>
      </p:sp>
      <p:sp>
        <p:nvSpPr>
          <p:cNvPr id="7" name="TextBox 6"/>
          <p:cNvSpPr txBox="1"/>
          <p:nvPr/>
        </p:nvSpPr>
        <p:spPr>
          <a:xfrm>
            <a:off x="0" y="5403414"/>
            <a:ext cx="1695891" cy="307777"/>
          </a:xfrm>
          <a:prstGeom prst="rect">
            <a:avLst/>
          </a:prstGeom>
          <a:noFill/>
        </p:spPr>
        <p:txBody>
          <a:bodyPr wrap="square" rtlCol="0">
            <a:spAutoFit/>
          </a:bodyPr>
          <a:lstStyle/>
          <a:p>
            <a:r>
              <a:rPr lang="nb-NO" sz="1400" i="1" dirty="0" smtClean="0"/>
              <a:t>Zhu </a:t>
            </a:r>
            <a:r>
              <a:rPr lang="nb-NO" sz="1400" i="1" dirty="0"/>
              <a:t>et al. </a:t>
            </a:r>
            <a:r>
              <a:rPr lang="nb-NO" sz="1400" i="1" dirty="0" smtClean="0"/>
              <a:t>2016</a:t>
            </a:r>
            <a:endParaRPr lang="en-US" sz="1400" i="1" dirty="0"/>
          </a:p>
        </p:txBody>
      </p:sp>
    </p:spTree>
    <p:extLst>
      <p:ext uri="{BB962C8B-B14F-4D97-AF65-F5344CB8AC3E}">
        <p14:creationId xmlns:p14="http://schemas.microsoft.com/office/powerpoint/2010/main" val="3262011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smtClean="0"/>
              <a:t>The Arctic is </a:t>
            </a:r>
            <a:r>
              <a:rPr lang="nb-NO" sz="2200" b="0" dirty="0" err="1" smtClean="0"/>
              <a:t>greening</a:t>
            </a:r>
            <a:endParaRPr lang="en-US" sz="2200" b="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21" y="1288671"/>
            <a:ext cx="6841958" cy="3848167"/>
          </a:xfrm>
          <a:prstGeom prst="rect">
            <a:avLst/>
          </a:prstGeom>
        </p:spPr>
      </p:pic>
      <p:sp>
        <p:nvSpPr>
          <p:cNvPr id="4" name="TextBox 3"/>
          <p:cNvSpPr txBox="1"/>
          <p:nvPr/>
        </p:nvSpPr>
        <p:spPr>
          <a:xfrm>
            <a:off x="0" y="5364078"/>
            <a:ext cx="1695891" cy="307777"/>
          </a:xfrm>
          <a:prstGeom prst="rect">
            <a:avLst/>
          </a:prstGeom>
          <a:noFill/>
        </p:spPr>
        <p:txBody>
          <a:bodyPr wrap="square" rtlCol="0">
            <a:spAutoFit/>
          </a:bodyPr>
          <a:lstStyle/>
          <a:p>
            <a:r>
              <a:rPr lang="nb-NO" sz="1400" i="1" dirty="0" smtClean="0"/>
              <a:t>www.nasa.gov</a:t>
            </a:r>
            <a:endParaRPr lang="en-US" sz="1400" i="1" dirty="0"/>
          </a:p>
        </p:txBody>
      </p:sp>
    </p:spTree>
    <p:extLst>
      <p:ext uri="{BB962C8B-B14F-4D97-AF65-F5344CB8AC3E}">
        <p14:creationId xmlns:p14="http://schemas.microsoft.com/office/powerpoint/2010/main" val="1026785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a:t>a</a:t>
            </a:r>
            <a:r>
              <a:rPr lang="nb-NO" sz="2200" b="0" dirty="0" smtClean="0"/>
              <a:t>nd </a:t>
            </a:r>
            <a:r>
              <a:rPr lang="nb-NO" sz="2200" b="0" dirty="0" err="1" smtClean="0"/>
              <a:t>browning</a:t>
            </a:r>
            <a:r>
              <a:rPr lang="nb-NO" sz="2200" b="0" dirty="0" smtClean="0"/>
              <a:t>…</a:t>
            </a:r>
            <a:endParaRPr lang="en-US" sz="2200" b="0" dirty="0"/>
          </a:p>
        </p:txBody>
      </p:sp>
      <p:pic>
        <p:nvPicPr>
          <p:cNvPr id="3" name="Picture 2"/>
          <p:cNvPicPr>
            <a:picLocks noChangeAspect="1"/>
          </p:cNvPicPr>
          <p:nvPr/>
        </p:nvPicPr>
        <p:blipFill rotWithShape="1">
          <a:blip r:embed="rId3"/>
          <a:srcRect l="33719"/>
          <a:stretch/>
        </p:blipFill>
        <p:spPr>
          <a:xfrm>
            <a:off x="4780547" y="1094092"/>
            <a:ext cx="4315328" cy="3409543"/>
          </a:xfrm>
          <a:prstGeom prst="rect">
            <a:avLst/>
          </a:prstGeom>
        </p:spPr>
      </p:pic>
      <p:sp>
        <p:nvSpPr>
          <p:cNvPr id="4" name="Rectangle 3"/>
          <p:cNvSpPr/>
          <p:nvPr/>
        </p:nvSpPr>
        <p:spPr>
          <a:xfrm>
            <a:off x="0" y="5345668"/>
            <a:ext cx="3045834" cy="307777"/>
          </a:xfrm>
          <a:prstGeom prst="rect">
            <a:avLst/>
          </a:prstGeom>
        </p:spPr>
        <p:txBody>
          <a:bodyPr wrap="none">
            <a:spAutoFit/>
          </a:bodyPr>
          <a:lstStyle/>
          <a:p>
            <a:r>
              <a:rPr lang="nb-NO" sz="1400" i="1" dirty="0"/>
              <a:t>Phoenix et al. </a:t>
            </a:r>
            <a:r>
              <a:rPr lang="nb-NO" sz="1400" i="1" dirty="0" smtClean="0"/>
              <a:t>2016, </a:t>
            </a:r>
            <a:r>
              <a:rPr lang="nb-NO" sz="1400" i="1" dirty="0" err="1" smtClean="0"/>
              <a:t>Epstein</a:t>
            </a:r>
            <a:r>
              <a:rPr lang="nb-NO" sz="1400" i="1" dirty="0" smtClean="0"/>
              <a:t> et al. 2015</a:t>
            </a:r>
            <a:endParaRPr lang="en-US" sz="1400" i="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621" y="1094092"/>
            <a:ext cx="3569368" cy="4021488"/>
          </a:xfrm>
          <a:prstGeom prst="rect">
            <a:avLst/>
          </a:prstGeom>
        </p:spPr>
      </p:pic>
    </p:spTree>
    <p:extLst>
      <p:ext uri="{BB962C8B-B14F-4D97-AF65-F5344CB8AC3E}">
        <p14:creationId xmlns:p14="http://schemas.microsoft.com/office/powerpoint/2010/main" val="3991328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err="1" smtClean="0"/>
              <a:t>Climate</a:t>
            </a:r>
            <a:r>
              <a:rPr lang="nb-NO" sz="2200" b="0" dirty="0" smtClean="0"/>
              <a:t> </a:t>
            </a:r>
            <a:r>
              <a:rPr lang="nb-NO" sz="2200" b="0" dirty="0" err="1" smtClean="0"/>
              <a:t>change</a:t>
            </a:r>
            <a:r>
              <a:rPr lang="nb-NO" sz="2200" b="0" dirty="0" smtClean="0"/>
              <a:t> is </a:t>
            </a:r>
            <a:r>
              <a:rPr lang="nb-NO" sz="2200" b="0" dirty="0" err="1" smtClean="0"/>
              <a:t>making</a:t>
            </a:r>
            <a:r>
              <a:rPr lang="nb-NO" sz="2200" b="0" dirty="0" smtClean="0"/>
              <a:t> </a:t>
            </a:r>
            <a:r>
              <a:rPr lang="nb-NO" sz="2200" b="0" dirty="0" err="1" smtClean="0"/>
              <a:t>forest</a:t>
            </a:r>
            <a:r>
              <a:rPr lang="nb-NO" sz="2200" b="0" dirty="0" smtClean="0"/>
              <a:t> fires </a:t>
            </a:r>
            <a:r>
              <a:rPr lang="nb-NO" sz="2200" b="0" dirty="0" err="1" smtClean="0"/>
              <a:t>worse</a:t>
            </a:r>
            <a:endParaRPr lang="en-US" sz="2200" b="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54" y="1938415"/>
            <a:ext cx="4779930" cy="2688711"/>
          </a:xfrm>
          <a:prstGeom prst="rect">
            <a:avLst/>
          </a:prstGeom>
        </p:spPr>
      </p:pic>
      <p:sp>
        <p:nvSpPr>
          <p:cNvPr id="8" name="Rectangle 7"/>
          <p:cNvSpPr/>
          <p:nvPr/>
        </p:nvSpPr>
        <p:spPr>
          <a:xfrm>
            <a:off x="5220598" y="2072581"/>
            <a:ext cx="3682770" cy="2554545"/>
          </a:xfrm>
          <a:prstGeom prst="rect">
            <a:avLst/>
          </a:prstGeom>
        </p:spPr>
        <p:txBody>
          <a:bodyPr wrap="square">
            <a:spAutoFit/>
          </a:bodyPr>
          <a:lstStyle/>
          <a:p>
            <a:r>
              <a:rPr lang="nb-NO" sz="1600" dirty="0" smtClean="0"/>
              <a:t>Forest fires: </a:t>
            </a:r>
            <a:endParaRPr lang="nb-NO" sz="1600" dirty="0"/>
          </a:p>
          <a:p>
            <a:pPr marL="285750" indent="-285750">
              <a:buFont typeface="Wingdings" panose="05000000000000000000" pitchFamily="2" charset="2"/>
              <a:buChar char="§"/>
            </a:pPr>
            <a:r>
              <a:rPr lang="en-US" sz="1600" dirty="0" smtClean="0"/>
              <a:t>Release greenhouse gases.</a:t>
            </a:r>
          </a:p>
          <a:p>
            <a:pPr marL="285750" indent="-285750">
              <a:buFont typeface="Wingdings" panose="05000000000000000000" pitchFamily="2" charset="2"/>
              <a:buChar char="§"/>
            </a:pPr>
            <a:r>
              <a:rPr lang="en-US" sz="1600" dirty="0" smtClean="0"/>
              <a:t>Send soot </a:t>
            </a:r>
            <a:r>
              <a:rPr lang="en-US" sz="1600" dirty="0"/>
              <a:t>and other aerosol particles into the atmosphere. </a:t>
            </a:r>
            <a:r>
              <a:rPr lang="en-US" sz="1600" dirty="0" smtClean="0"/>
              <a:t> </a:t>
            </a:r>
          </a:p>
          <a:p>
            <a:pPr marL="285750" indent="-285750">
              <a:buFont typeface="Wingdings" panose="05000000000000000000" pitchFamily="2" charset="2"/>
              <a:buChar char="§"/>
            </a:pPr>
            <a:r>
              <a:rPr lang="en-US" sz="1600" dirty="0" smtClean="0"/>
              <a:t>Change </a:t>
            </a:r>
            <a:r>
              <a:rPr lang="en-US" sz="1600" dirty="0"/>
              <a:t>how the Earth's surface reflects sunlight, especially in areas where snow falls</a:t>
            </a:r>
            <a:r>
              <a:rPr lang="en-US" sz="1600" dirty="0" smtClean="0"/>
              <a:t>.</a:t>
            </a:r>
          </a:p>
          <a:p>
            <a:endParaRPr lang="nb-NO" sz="1600" dirty="0" smtClean="0">
              <a:sym typeface="Wingdings" panose="05000000000000000000" pitchFamily="2" charset="2"/>
            </a:endParaRPr>
          </a:p>
          <a:p>
            <a:r>
              <a:rPr lang="nb-NO" sz="1600" dirty="0" smtClean="0">
                <a:sym typeface="Wingdings" panose="05000000000000000000" pitchFamily="2" charset="2"/>
              </a:rPr>
              <a:t>Net </a:t>
            </a:r>
            <a:r>
              <a:rPr lang="nb-NO" sz="1600" dirty="0" err="1" smtClean="0">
                <a:sym typeface="Wingdings" panose="05000000000000000000" pitchFamily="2" charset="2"/>
              </a:rPr>
              <a:t>impact</a:t>
            </a:r>
            <a:r>
              <a:rPr lang="nb-NO" sz="1600" dirty="0" smtClean="0">
                <a:sym typeface="Wingdings" panose="05000000000000000000" pitchFamily="2" charset="2"/>
              </a:rPr>
              <a:t>: Depends </a:t>
            </a:r>
            <a:r>
              <a:rPr lang="nb-NO" sz="1600" dirty="0" err="1" smtClean="0">
                <a:sym typeface="Wingdings" panose="05000000000000000000" pitchFamily="2" charset="2"/>
              </a:rPr>
              <a:t>on</a:t>
            </a:r>
            <a:r>
              <a:rPr lang="nb-NO" sz="1600" dirty="0" smtClean="0">
                <a:sym typeface="Wingdings" panose="05000000000000000000" pitchFamily="2" charset="2"/>
              </a:rPr>
              <a:t> region/</a:t>
            </a:r>
            <a:r>
              <a:rPr lang="nb-NO" sz="1600" dirty="0" err="1" smtClean="0">
                <a:sym typeface="Wingdings" panose="05000000000000000000" pitchFamily="2" charset="2"/>
              </a:rPr>
              <a:t>season</a:t>
            </a:r>
            <a:r>
              <a:rPr lang="nb-NO" sz="1600" dirty="0" smtClean="0">
                <a:sym typeface="Wingdings" panose="05000000000000000000" pitchFamily="2" charset="2"/>
              </a:rPr>
              <a:t>/time </a:t>
            </a:r>
            <a:r>
              <a:rPr lang="nb-NO" sz="1600" dirty="0" err="1" smtClean="0">
                <a:sym typeface="Wingdings" panose="05000000000000000000" pitchFamily="2" charset="2"/>
              </a:rPr>
              <a:t>perspective</a:t>
            </a:r>
            <a:r>
              <a:rPr lang="nb-NO" sz="1600" dirty="0" smtClean="0">
                <a:sym typeface="Wingdings" panose="05000000000000000000" pitchFamily="2" charset="2"/>
              </a:rPr>
              <a:t>…</a:t>
            </a:r>
            <a:endParaRPr lang="en-US" sz="1600" dirty="0"/>
          </a:p>
        </p:txBody>
      </p:sp>
      <p:sp>
        <p:nvSpPr>
          <p:cNvPr id="9" name="Rectangle 8"/>
          <p:cNvSpPr/>
          <p:nvPr/>
        </p:nvSpPr>
        <p:spPr>
          <a:xfrm>
            <a:off x="104889" y="1518857"/>
            <a:ext cx="5197025" cy="369332"/>
          </a:xfrm>
          <a:prstGeom prst="rect">
            <a:avLst/>
          </a:prstGeom>
        </p:spPr>
        <p:txBody>
          <a:bodyPr wrap="square">
            <a:spAutoFit/>
          </a:bodyPr>
          <a:lstStyle/>
          <a:p>
            <a:r>
              <a:rPr lang="nb-NO" dirty="0"/>
              <a:t>Berry fire, Grand Teton National Park September 2016</a:t>
            </a:r>
          </a:p>
        </p:txBody>
      </p:sp>
    </p:spTree>
    <p:extLst>
      <p:ext uri="{BB962C8B-B14F-4D97-AF65-F5344CB8AC3E}">
        <p14:creationId xmlns:p14="http://schemas.microsoft.com/office/powerpoint/2010/main" val="895278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sz="2600" dirty="0" err="1" smtClean="0"/>
              <a:t>Can</a:t>
            </a:r>
            <a:r>
              <a:rPr lang="nb-NO" sz="2600" dirty="0" smtClean="0"/>
              <a:t> </a:t>
            </a:r>
            <a:r>
              <a:rPr lang="nb-NO" sz="2600" dirty="0" err="1" smtClean="0"/>
              <a:t>we</a:t>
            </a:r>
            <a:r>
              <a:rPr lang="nb-NO" sz="2600" dirty="0" smtClean="0"/>
              <a:t> </a:t>
            </a:r>
            <a:r>
              <a:rPr lang="nb-NO" sz="2600" dirty="0" err="1" smtClean="0"/>
              <a:t>use</a:t>
            </a:r>
            <a:r>
              <a:rPr lang="nb-NO" sz="2600" dirty="0" smtClean="0"/>
              <a:t> </a:t>
            </a:r>
            <a:r>
              <a:rPr lang="nb-NO" sz="2600" dirty="0" err="1" smtClean="0"/>
              <a:t>forests</a:t>
            </a:r>
            <a:r>
              <a:rPr lang="nb-NO" sz="2600" dirty="0" smtClean="0"/>
              <a:t> to </a:t>
            </a:r>
            <a:r>
              <a:rPr lang="nb-NO" sz="2600" dirty="0" err="1" smtClean="0"/>
              <a:t>mitigate</a:t>
            </a:r>
            <a:r>
              <a:rPr lang="nb-NO" sz="2600" dirty="0" smtClean="0"/>
              <a:t> </a:t>
            </a:r>
            <a:r>
              <a:rPr lang="nb-NO" sz="2600" dirty="0" err="1" smtClean="0"/>
              <a:t>climate</a:t>
            </a:r>
            <a:r>
              <a:rPr lang="nb-NO" sz="2600" dirty="0" smtClean="0"/>
              <a:t> </a:t>
            </a:r>
            <a:r>
              <a:rPr lang="nb-NO" sz="2600" dirty="0" err="1" smtClean="0"/>
              <a:t>warming</a:t>
            </a:r>
            <a:r>
              <a:rPr lang="nb-NO" sz="2600" dirty="0" smtClean="0"/>
              <a:t>?</a:t>
            </a:r>
            <a:endParaRPr lang="en-US" sz="2600" dirty="0"/>
          </a:p>
        </p:txBody>
      </p:sp>
    </p:spTree>
    <p:extLst>
      <p:ext uri="{BB962C8B-B14F-4D97-AF65-F5344CB8AC3E}">
        <p14:creationId xmlns:p14="http://schemas.microsoft.com/office/powerpoint/2010/main" val="4111915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err="1" smtClean="0"/>
              <a:t>We</a:t>
            </a:r>
            <a:r>
              <a:rPr lang="nb-NO" sz="2200" b="0" dirty="0" smtClean="0"/>
              <a:t> </a:t>
            </a:r>
            <a:r>
              <a:rPr lang="nb-NO" sz="2200" b="0" dirty="0" err="1" smtClean="0"/>
              <a:t>rely</a:t>
            </a:r>
            <a:r>
              <a:rPr lang="nb-NO" sz="2200" b="0" dirty="0" smtClean="0"/>
              <a:t> </a:t>
            </a:r>
            <a:r>
              <a:rPr lang="nb-NO" sz="2200" b="0" dirty="0" err="1" smtClean="0"/>
              <a:t>on</a:t>
            </a:r>
            <a:r>
              <a:rPr lang="nb-NO" sz="2200" b="0" dirty="0" smtClean="0"/>
              <a:t> negative </a:t>
            </a:r>
            <a:r>
              <a:rPr lang="nb-NO" sz="2200" b="0" dirty="0" err="1" smtClean="0"/>
              <a:t>emissions</a:t>
            </a:r>
            <a:endParaRPr lang="en-US" sz="2200" b="0" dirty="0"/>
          </a:p>
        </p:txBody>
      </p:sp>
      <p:sp>
        <p:nvSpPr>
          <p:cNvPr id="5" name="TextBox 4"/>
          <p:cNvSpPr txBox="1"/>
          <p:nvPr/>
        </p:nvSpPr>
        <p:spPr>
          <a:xfrm>
            <a:off x="457200" y="1336431"/>
            <a:ext cx="8229600" cy="646331"/>
          </a:xfrm>
          <a:prstGeom prst="rect">
            <a:avLst/>
          </a:prstGeom>
          <a:noFill/>
        </p:spPr>
        <p:txBody>
          <a:bodyPr wrap="square" rtlCol="0">
            <a:spAutoFit/>
          </a:bodyPr>
          <a:lstStyle/>
          <a:p>
            <a:r>
              <a:rPr lang="nb-NO" dirty="0" smtClean="0">
                <a:solidFill>
                  <a:srgbClr val="FF0000"/>
                </a:solidFill>
              </a:rPr>
              <a:t>Paris 2015: ″</a:t>
            </a:r>
            <a:r>
              <a:rPr lang="en-US" dirty="0" smtClean="0">
                <a:solidFill>
                  <a:srgbClr val="FF0000"/>
                </a:solidFill>
              </a:rPr>
              <a:t>a </a:t>
            </a:r>
            <a:r>
              <a:rPr lang="en-US" dirty="0">
                <a:solidFill>
                  <a:srgbClr val="FF0000"/>
                </a:solidFill>
              </a:rPr>
              <a:t>balance between anthropogenic sources and removals by sinks of greenhouse </a:t>
            </a:r>
            <a:r>
              <a:rPr lang="en-US" dirty="0" smtClean="0">
                <a:solidFill>
                  <a:srgbClr val="FF0000"/>
                </a:solidFill>
              </a:rPr>
              <a:t>gases </a:t>
            </a:r>
            <a:r>
              <a:rPr lang="en-US" dirty="0">
                <a:solidFill>
                  <a:srgbClr val="FF0000"/>
                </a:solidFill>
              </a:rPr>
              <a:t>in the second half of this century</a:t>
            </a:r>
            <a:r>
              <a:rPr lang="en-US" dirty="0" smtClean="0">
                <a:solidFill>
                  <a:srgbClr val="FF0000"/>
                </a:solidFill>
              </a:rPr>
              <a:t>.</a:t>
            </a:r>
            <a:r>
              <a:rPr lang="nb-NO" dirty="0" smtClean="0">
                <a:solidFill>
                  <a:srgbClr val="FF0000"/>
                </a:solidFill>
              </a:rPr>
              <a:t>″ </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79" y="2237978"/>
            <a:ext cx="4594860" cy="28039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466" y="1659596"/>
            <a:ext cx="2734823" cy="1538571"/>
          </a:xfrm>
          <a:prstGeom prst="rect">
            <a:avLst/>
          </a:prstGeom>
        </p:spPr>
      </p:pic>
      <p:sp>
        <p:nvSpPr>
          <p:cNvPr id="8" name="TextBox 7"/>
          <p:cNvSpPr txBox="1"/>
          <p:nvPr/>
        </p:nvSpPr>
        <p:spPr>
          <a:xfrm>
            <a:off x="218049" y="5472332"/>
            <a:ext cx="2919046" cy="307777"/>
          </a:xfrm>
          <a:prstGeom prst="rect">
            <a:avLst/>
          </a:prstGeom>
          <a:noFill/>
        </p:spPr>
        <p:txBody>
          <a:bodyPr wrap="square" rtlCol="0">
            <a:spAutoFit/>
          </a:bodyPr>
          <a:lstStyle/>
          <a:p>
            <a:r>
              <a:rPr lang="nb-NO" sz="1400" i="1" dirty="0" smtClean="0"/>
              <a:t>Anderson and Peters 2016</a:t>
            </a:r>
            <a:endParaRPr lang="en-US" sz="1400" i="1" dirty="0"/>
          </a:p>
        </p:txBody>
      </p:sp>
    </p:spTree>
    <p:extLst>
      <p:ext uri="{BB962C8B-B14F-4D97-AF65-F5344CB8AC3E}">
        <p14:creationId xmlns:p14="http://schemas.microsoft.com/office/powerpoint/2010/main" val="1466607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a:t>Land-</a:t>
            </a:r>
            <a:r>
              <a:rPr lang="nb-NO" sz="2200" b="0" dirty="0" err="1"/>
              <a:t>based</a:t>
            </a:r>
            <a:r>
              <a:rPr lang="nb-NO" sz="2200" b="0" dirty="0"/>
              <a:t> negative </a:t>
            </a:r>
            <a:r>
              <a:rPr lang="nb-NO" sz="2200" b="0" dirty="0" err="1"/>
              <a:t>emissions</a:t>
            </a:r>
            <a:r>
              <a:rPr lang="nb-NO" sz="2200" b="0" dirty="0"/>
              <a:t> </a:t>
            </a:r>
            <a:r>
              <a:rPr lang="nb-NO" sz="2200" b="0" dirty="0" err="1" smtClean="0"/>
              <a:t>options</a:t>
            </a:r>
            <a:endParaRPr lang="en-US" sz="2200" b="0" dirty="0"/>
          </a:p>
        </p:txBody>
      </p:sp>
      <p:sp>
        <p:nvSpPr>
          <p:cNvPr id="5" name="TextBox 4"/>
          <p:cNvSpPr txBox="1"/>
          <p:nvPr/>
        </p:nvSpPr>
        <p:spPr>
          <a:xfrm>
            <a:off x="457200" y="2053883"/>
            <a:ext cx="4536831" cy="1477328"/>
          </a:xfrm>
          <a:prstGeom prst="rect">
            <a:avLst/>
          </a:prstGeom>
          <a:noFill/>
        </p:spPr>
        <p:txBody>
          <a:bodyPr wrap="square" rtlCol="0">
            <a:spAutoFit/>
          </a:bodyPr>
          <a:lstStyle/>
          <a:p>
            <a:pPr marL="285750" indent="-285750">
              <a:buFontTx/>
              <a:buChar char="-"/>
            </a:pPr>
            <a:r>
              <a:rPr lang="nb-NO" dirty="0" err="1" smtClean="0"/>
              <a:t>Restore</a:t>
            </a:r>
            <a:r>
              <a:rPr lang="nb-NO" dirty="0" smtClean="0"/>
              <a:t> </a:t>
            </a:r>
            <a:r>
              <a:rPr lang="nb-NO" dirty="0" err="1" smtClean="0"/>
              <a:t>destroyed</a:t>
            </a:r>
            <a:r>
              <a:rPr lang="nb-NO" dirty="0" smtClean="0"/>
              <a:t> and </a:t>
            </a:r>
            <a:r>
              <a:rPr lang="nb-NO" dirty="0" err="1" smtClean="0"/>
              <a:t>degraded</a:t>
            </a:r>
            <a:r>
              <a:rPr lang="nb-NO" dirty="0" smtClean="0"/>
              <a:t> </a:t>
            </a:r>
            <a:r>
              <a:rPr lang="nb-NO" dirty="0" err="1" smtClean="0"/>
              <a:t>forests</a:t>
            </a:r>
            <a:endParaRPr lang="nb-NO" dirty="0" smtClean="0"/>
          </a:p>
          <a:p>
            <a:pPr marL="285750" indent="-285750">
              <a:buFontTx/>
              <a:buChar char="-"/>
            </a:pPr>
            <a:r>
              <a:rPr lang="en-US" dirty="0" smtClean="0"/>
              <a:t>Reforestation/afforestation</a:t>
            </a:r>
          </a:p>
          <a:p>
            <a:pPr marL="285750" indent="-285750">
              <a:buFontTx/>
              <a:buChar char="-"/>
            </a:pPr>
            <a:r>
              <a:rPr lang="nb-NO" dirty="0" err="1" smtClean="0"/>
              <a:t>Increase</a:t>
            </a:r>
            <a:r>
              <a:rPr lang="nb-NO" dirty="0" smtClean="0"/>
              <a:t> </a:t>
            </a:r>
            <a:r>
              <a:rPr lang="nb-NO" dirty="0" err="1" smtClean="0"/>
              <a:t>carbon</a:t>
            </a:r>
            <a:r>
              <a:rPr lang="nb-NO" dirty="0" smtClean="0"/>
              <a:t> </a:t>
            </a:r>
            <a:r>
              <a:rPr lang="nb-NO" dirty="0" err="1" smtClean="0"/>
              <a:t>sequestration</a:t>
            </a:r>
            <a:r>
              <a:rPr lang="nb-NO" dirty="0" smtClean="0"/>
              <a:t> </a:t>
            </a:r>
            <a:r>
              <a:rPr lang="nb-NO" dirty="0" err="1" smtClean="0"/>
              <a:t>through</a:t>
            </a:r>
            <a:r>
              <a:rPr lang="nb-NO" dirty="0" smtClean="0"/>
              <a:t> management</a:t>
            </a:r>
            <a:endParaRPr lang="en-US" dirty="0" smtClean="0"/>
          </a:p>
          <a:p>
            <a:pPr marL="285750" indent="-285750">
              <a:buFontTx/>
              <a:buChar char="-"/>
            </a:pPr>
            <a:r>
              <a:rPr lang="en-US" dirty="0" smtClean="0"/>
              <a:t>Bioenergy with CCS (BECCS)</a:t>
            </a:r>
            <a:endParaRPr lang="en-US" dirty="0"/>
          </a:p>
        </p:txBody>
      </p:sp>
      <p:pic>
        <p:nvPicPr>
          <p:cNvPr id="6" name="Picture 2" descr="Image result for reforesta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794" y="1757100"/>
            <a:ext cx="3881512" cy="25836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8981" y="4199410"/>
            <a:ext cx="4164034" cy="923330"/>
          </a:xfrm>
          <a:prstGeom prst="rect">
            <a:avLst/>
          </a:prstGeom>
          <a:noFill/>
        </p:spPr>
        <p:txBody>
          <a:bodyPr wrap="square" rtlCol="0">
            <a:spAutoFit/>
          </a:bodyPr>
          <a:lstStyle/>
          <a:p>
            <a:r>
              <a:rPr lang="nb-NO" dirty="0" smtClean="0"/>
              <a:t>How </a:t>
            </a:r>
            <a:r>
              <a:rPr lang="nb-NO" dirty="0" err="1" smtClean="0"/>
              <a:t>much</a:t>
            </a:r>
            <a:r>
              <a:rPr lang="nb-NO" dirty="0" smtClean="0"/>
              <a:t> </a:t>
            </a:r>
            <a:r>
              <a:rPr lang="nb-NO" dirty="0" err="1" smtClean="0"/>
              <a:t>carbon</a:t>
            </a:r>
            <a:r>
              <a:rPr lang="nb-NO" dirty="0" smtClean="0"/>
              <a:t> </a:t>
            </a:r>
            <a:r>
              <a:rPr lang="nb-NO" dirty="0" err="1" smtClean="0"/>
              <a:t>can</a:t>
            </a:r>
            <a:r>
              <a:rPr lang="nb-NO" dirty="0" smtClean="0"/>
              <a:t> </a:t>
            </a:r>
            <a:r>
              <a:rPr lang="nb-NO" dirty="0" err="1" smtClean="0"/>
              <a:t>we</a:t>
            </a:r>
            <a:r>
              <a:rPr lang="nb-NO" dirty="0" smtClean="0"/>
              <a:t> </a:t>
            </a:r>
            <a:r>
              <a:rPr lang="nb-NO" dirty="0" err="1" smtClean="0"/>
              <a:t>remove</a:t>
            </a:r>
            <a:r>
              <a:rPr lang="en-US" dirty="0" smtClean="0"/>
              <a:t>?</a:t>
            </a:r>
          </a:p>
          <a:p>
            <a:endParaRPr lang="nb-NO" dirty="0"/>
          </a:p>
          <a:p>
            <a:r>
              <a:rPr lang="nb-NO" dirty="0" smtClean="0"/>
              <a:t>370-480 </a:t>
            </a:r>
            <a:r>
              <a:rPr lang="nb-NO" dirty="0" err="1" smtClean="0"/>
              <a:t>Gt</a:t>
            </a:r>
            <a:r>
              <a:rPr lang="nb-NO" dirty="0" smtClean="0"/>
              <a:t> CO</a:t>
            </a:r>
            <a:r>
              <a:rPr lang="nb-NO" baseline="-25000" dirty="0" smtClean="0"/>
              <a:t>2</a:t>
            </a:r>
            <a:r>
              <a:rPr lang="nb-NO" dirty="0" smtClean="0"/>
              <a:t> (</a:t>
            </a:r>
            <a:r>
              <a:rPr lang="nb-NO" dirty="0" err="1" smtClean="0"/>
              <a:t>Kartha</a:t>
            </a:r>
            <a:r>
              <a:rPr lang="nb-NO" dirty="0" smtClean="0"/>
              <a:t> and Dooley 2016)</a:t>
            </a:r>
          </a:p>
        </p:txBody>
      </p:sp>
    </p:spTree>
    <p:extLst>
      <p:ext uri="{BB962C8B-B14F-4D97-AF65-F5344CB8AC3E}">
        <p14:creationId xmlns:p14="http://schemas.microsoft.com/office/powerpoint/2010/main" val="33477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sz="2600" dirty="0" smtClean="0"/>
              <a:t>How do </a:t>
            </a:r>
            <a:r>
              <a:rPr lang="nb-NO" sz="2600" dirty="0" err="1" smtClean="0"/>
              <a:t>forests</a:t>
            </a:r>
            <a:r>
              <a:rPr lang="nb-NO" sz="2600" dirty="0" smtClean="0"/>
              <a:t> </a:t>
            </a:r>
            <a:r>
              <a:rPr lang="nb-NO" sz="2600" dirty="0" err="1" smtClean="0"/>
              <a:t>affect</a:t>
            </a:r>
            <a:r>
              <a:rPr lang="nb-NO" sz="2600" dirty="0" smtClean="0"/>
              <a:t> </a:t>
            </a:r>
            <a:r>
              <a:rPr lang="nb-NO" sz="2600" dirty="0" err="1" smtClean="0"/>
              <a:t>climate</a:t>
            </a:r>
            <a:r>
              <a:rPr lang="nb-NO" sz="2600" dirty="0"/>
              <a:t>?</a:t>
            </a:r>
            <a:endParaRPr lang="en-US" sz="2600" dirty="0"/>
          </a:p>
        </p:txBody>
      </p:sp>
    </p:spTree>
    <p:extLst>
      <p:ext uri="{BB962C8B-B14F-4D97-AF65-F5344CB8AC3E}">
        <p14:creationId xmlns:p14="http://schemas.microsoft.com/office/powerpoint/2010/main" val="12481728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err="1" smtClean="0">
                <a:latin typeface="Arial" panose="020B0604020202020204" pitchFamily="34" charset="0"/>
                <a:cs typeface="Arial" panose="020B0604020202020204" pitchFamily="34" charset="0"/>
              </a:rPr>
              <a:t>Reforestation</a:t>
            </a:r>
            <a:r>
              <a:rPr lang="nb-NO" sz="2200" b="0" dirty="0" smtClean="0">
                <a:latin typeface="Arial" panose="020B0604020202020204" pitchFamily="34" charset="0"/>
                <a:cs typeface="Arial" panose="020B0604020202020204" pitchFamily="34" charset="0"/>
              </a:rPr>
              <a:t> – plant </a:t>
            </a:r>
            <a:r>
              <a:rPr lang="nb-NO" sz="2200" b="0" dirty="0" err="1" smtClean="0">
                <a:latin typeface="Arial" panose="020B0604020202020204" pitchFamily="34" charset="0"/>
                <a:cs typeface="Arial" panose="020B0604020202020204" pitchFamily="34" charset="0"/>
              </a:rPr>
              <a:t>the</a:t>
            </a:r>
            <a:r>
              <a:rPr lang="nb-NO" sz="2200" b="0" dirty="0" smtClean="0">
                <a:latin typeface="Arial" panose="020B0604020202020204" pitchFamily="34" charset="0"/>
                <a:cs typeface="Arial" panose="020B0604020202020204" pitchFamily="34" charset="0"/>
              </a:rPr>
              <a:t> right </a:t>
            </a:r>
            <a:r>
              <a:rPr lang="nb-NO" sz="2200" b="0" dirty="0" err="1" smtClean="0">
                <a:latin typeface="Arial" panose="020B0604020202020204" pitchFamily="34" charset="0"/>
                <a:cs typeface="Arial" panose="020B0604020202020204" pitchFamily="34" charset="0"/>
              </a:rPr>
              <a:t>trees</a:t>
            </a:r>
            <a:r>
              <a:rPr lang="nb-NO" sz="2200" b="0" dirty="0" smtClean="0">
                <a:latin typeface="Arial" panose="020B0604020202020204" pitchFamily="34" charset="0"/>
                <a:cs typeface="Arial" panose="020B0604020202020204" pitchFamily="34" charset="0"/>
              </a:rPr>
              <a:t> in </a:t>
            </a:r>
            <a:r>
              <a:rPr lang="nb-NO" sz="2200" b="0" dirty="0" err="1" smtClean="0">
                <a:latin typeface="Arial" panose="020B0604020202020204" pitchFamily="34" charset="0"/>
                <a:cs typeface="Arial" panose="020B0604020202020204" pitchFamily="34" charset="0"/>
              </a:rPr>
              <a:t>the</a:t>
            </a:r>
            <a:r>
              <a:rPr lang="nb-NO" sz="2200" b="0" dirty="0" smtClean="0">
                <a:latin typeface="Arial" panose="020B0604020202020204" pitchFamily="34" charset="0"/>
                <a:cs typeface="Arial" panose="020B0604020202020204" pitchFamily="34" charset="0"/>
              </a:rPr>
              <a:t> right </a:t>
            </a:r>
            <a:r>
              <a:rPr lang="nb-NO" sz="2200" b="0" dirty="0" err="1" smtClean="0">
                <a:latin typeface="Arial" panose="020B0604020202020204" pitchFamily="34" charset="0"/>
                <a:cs typeface="Arial" panose="020B0604020202020204" pitchFamily="34" charset="0"/>
              </a:rPr>
              <a:t>place</a:t>
            </a:r>
            <a:endParaRPr lang="en-US" sz="2200" b="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461" y="4128866"/>
            <a:ext cx="1950720" cy="14630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461" y="1107669"/>
            <a:ext cx="1950720" cy="146304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461" y="2618267"/>
            <a:ext cx="1950720" cy="1463041"/>
          </a:xfrm>
          <a:prstGeom prst="rect">
            <a:avLst/>
          </a:prstGeom>
        </p:spPr>
      </p:pic>
      <p:sp>
        <p:nvSpPr>
          <p:cNvPr id="7" name="TextBox 6"/>
          <p:cNvSpPr txBox="1"/>
          <p:nvPr/>
        </p:nvSpPr>
        <p:spPr>
          <a:xfrm>
            <a:off x="3756074" y="1512277"/>
            <a:ext cx="3854548" cy="369332"/>
          </a:xfrm>
          <a:prstGeom prst="rect">
            <a:avLst/>
          </a:prstGeom>
          <a:noFill/>
        </p:spPr>
        <p:txBody>
          <a:bodyPr wrap="square" rtlCol="0">
            <a:spAutoFit/>
          </a:bodyPr>
          <a:lstStyle/>
          <a:p>
            <a:r>
              <a:rPr lang="nb-NO" dirty="0" smtClean="0"/>
              <a:t>Albedo &gt; </a:t>
            </a:r>
            <a:r>
              <a:rPr lang="nb-NO" dirty="0" err="1" smtClean="0"/>
              <a:t>carbon</a:t>
            </a:r>
            <a:r>
              <a:rPr lang="nb-NO" dirty="0" smtClean="0"/>
              <a:t> </a:t>
            </a:r>
            <a:r>
              <a:rPr lang="nb-NO" dirty="0" err="1" smtClean="0"/>
              <a:t>cycle</a:t>
            </a:r>
            <a:r>
              <a:rPr lang="nb-NO" dirty="0" smtClean="0"/>
              <a:t> </a:t>
            </a:r>
            <a:r>
              <a:rPr lang="nb-NO" dirty="0" smtClean="0">
                <a:sym typeface="Wingdings" panose="05000000000000000000" pitchFamily="2" charset="2"/>
              </a:rPr>
              <a:t> </a:t>
            </a:r>
            <a:r>
              <a:rPr lang="nb-NO" dirty="0" err="1" smtClean="0">
                <a:sym typeface="Wingdings" panose="05000000000000000000" pitchFamily="2" charset="2"/>
              </a:rPr>
              <a:t>net</a:t>
            </a:r>
            <a:r>
              <a:rPr lang="nb-NO" dirty="0" smtClean="0">
                <a:sym typeface="Wingdings" panose="05000000000000000000" pitchFamily="2" charset="2"/>
              </a:rPr>
              <a:t> </a:t>
            </a:r>
            <a:r>
              <a:rPr lang="nb-NO" dirty="0" err="1" smtClean="0">
                <a:sym typeface="Wingdings" panose="05000000000000000000" pitchFamily="2" charset="2"/>
              </a:rPr>
              <a:t>cooling</a:t>
            </a:r>
            <a:endParaRPr lang="en-US" dirty="0"/>
          </a:p>
        </p:txBody>
      </p:sp>
      <p:sp>
        <p:nvSpPr>
          <p:cNvPr id="8" name="TextBox 7"/>
          <p:cNvSpPr txBox="1"/>
          <p:nvPr/>
        </p:nvSpPr>
        <p:spPr>
          <a:xfrm>
            <a:off x="3756074" y="3047180"/>
            <a:ext cx="4656406" cy="369332"/>
          </a:xfrm>
          <a:prstGeom prst="rect">
            <a:avLst/>
          </a:prstGeom>
          <a:noFill/>
        </p:spPr>
        <p:txBody>
          <a:bodyPr wrap="square" rtlCol="0">
            <a:spAutoFit/>
          </a:bodyPr>
          <a:lstStyle/>
          <a:p>
            <a:r>
              <a:rPr lang="nb-NO" dirty="0" smtClean="0"/>
              <a:t>Albedo ≈ </a:t>
            </a:r>
            <a:r>
              <a:rPr lang="nb-NO" dirty="0" err="1" smtClean="0"/>
              <a:t>carbon</a:t>
            </a:r>
            <a:r>
              <a:rPr lang="nb-NO" dirty="0" smtClean="0"/>
              <a:t> </a:t>
            </a:r>
            <a:r>
              <a:rPr lang="nb-NO" dirty="0" err="1" smtClean="0"/>
              <a:t>cycle</a:t>
            </a:r>
            <a:r>
              <a:rPr lang="nb-NO" dirty="0" smtClean="0"/>
              <a:t> </a:t>
            </a:r>
            <a:r>
              <a:rPr lang="nb-NO" dirty="0" smtClean="0">
                <a:sym typeface="Wingdings" panose="05000000000000000000" pitchFamily="2" charset="2"/>
              </a:rPr>
              <a:t> </a:t>
            </a:r>
            <a:r>
              <a:rPr lang="nb-NO" dirty="0" err="1" smtClean="0">
                <a:sym typeface="Wingdings" panose="05000000000000000000" pitchFamily="2" charset="2"/>
              </a:rPr>
              <a:t>small</a:t>
            </a:r>
            <a:r>
              <a:rPr lang="nb-NO" dirty="0" smtClean="0">
                <a:sym typeface="Wingdings" panose="05000000000000000000" pitchFamily="2" charset="2"/>
              </a:rPr>
              <a:t> </a:t>
            </a:r>
            <a:r>
              <a:rPr lang="nb-NO" dirty="0" err="1" smtClean="0">
                <a:sym typeface="Wingdings" panose="05000000000000000000" pitchFamily="2" charset="2"/>
              </a:rPr>
              <a:t>climate</a:t>
            </a:r>
            <a:r>
              <a:rPr lang="nb-NO" dirty="0" smtClean="0">
                <a:sym typeface="Wingdings" panose="05000000000000000000" pitchFamily="2" charset="2"/>
              </a:rPr>
              <a:t> </a:t>
            </a:r>
            <a:r>
              <a:rPr lang="nb-NO" dirty="0" err="1" smtClean="0">
                <a:sym typeface="Wingdings" panose="05000000000000000000" pitchFamily="2" charset="2"/>
              </a:rPr>
              <a:t>impact</a:t>
            </a:r>
            <a:endParaRPr lang="en-US" dirty="0"/>
          </a:p>
        </p:txBody>
      </p:sp>
      <p:sp>
        <p:nvSpPr>
          <p:cNvPr id="9" name="TextBox 8"/>
          <p:cNvSpPr txBox="1"/>
          <p:nvPr/>
        </p:nvSpPr>
        <p:spPr>
          <a:xfrm>
            <a:off x="3756074" y="4491054"/>
            <a:ext cx="3854548" cy="369332"/>
          </a:xfrm>
          <a:prstGeom prst="rect">
            <a:avLst/>
          </a:prstGeom>
          <a:noFill/>
        </p:spPr>
        <p:txBody>
          <a:bodyPr wrap="square" rtlCol="0">
            <a:spAutoFit/>
          </a:bodyPr>
          <a:lstStyle/>
          <a:p>
            <a:r>
              <a:rPr lang="nb-NO" dirty="0" smtClean="0"/>
              <a:t>Albedo &lt; </a:t>
            </a:r>
            <a:r>
              <a:rPr lang="nb-NO" dirty="0" err="1" smtClean="0"/>
              <a:t>carbon</a:t>
            </a:r>
            <a:r>
              <a:rPr lang="nb-NO" dirty="0" smtClean="0"/>
              <a:t> </a:t>
            </a:r>
            <a:r>
              <a:rPr lang="nb-NO" dirty="0" err="1" smtClean="0"/>
              <a:t>cycle</a:t>
            </a:r>
            <a:r>
              <a:rPr lang="nb-NO" dirty="0" smtClean="0"/>
              <a:t> </a:t>
            </a:r>
            <a:r>
              <a:rPr lang="nb-NO" dirty="0" smtClean="0">
                <a:sym typeface="Wingdings" panose="05000000000000000000" pitchFamily="2" charset="2"/>
              </a:rPr>
              <a:t> </a:t>
            </a:r>
            <a:r>
              <a:rPr lang="nb-NO" dirty="0" err="1" smtClean="0">
                <a:sym typeface="Wingdings" panose="05000000000000000000" pitchFamily="2" charset="2"/>
              </a:rPr>
              <a:t>net</a:t>
            </a:r>
            <a:r>
              <a:rPr lang="nb-NO" dirty="0" smtClean="0">
                <a:sym typeface="Wingdings" panose="05000000000000000000" pitchFamily="2" charset="2"/>
              </a:rPr>
              <a:t> </a:t>
            </a:r>
            <a:r>
              <a:rPr lang="nb-NO" dirty="0" err="1" smtClean="0">
                <a:sym typeface="Wingdings" panose="05000000000000000000" pitchFamily="2" charset="2"/>
              </a:rPr>
              <a:t>warming</a:t>
            </a:r>
            <a:endParaRPr lang="en-US" dirty="0"/>
          </a:p>
        </p:txBody>
      </p:sp>
      <p:sp>
        <p:nvSpPr>
          <p:cNvPr id="10" name="TextBox 9"/>
          <p:cNvSpPr txBox="1"/>
          <p:nvPr/>
        </p:nvSpPr>
        <p:spPr>
          <a:xfrm>
            <a:off x="105508" y="1076072"/>
            <a:ext cx="851096" cy="369332"/>
          </a:xfrm>
          <a:prstGeom prst="rect">
            <a:avLst/>
          </a:prstGeom>
          <a:noFill/>
        </p:spPr>
        <p:txBody>
          <a:bodyPr wrap="square" rtlCol="0">
            <a:spAutoFit/>
          </a:bodyPr>
          <a:lstStyle/>
          <a:p>
            <a:r>
              <a:rPr lang="nb-NO" b="1" dirty="0" smtClean="0"/>
              <a:t>Boreal</a:t>
            </a:r>
            <a:endParaRPr lang="en-US" b="1" dirty="0"/>
          </a:p>
        </p:txBody>
      </p:sp>
      <p:sp>
        <p:nvSpPr>
          <p:cNvPr id="11" name="TextBox 10"/>
          <p:cNvSpPr txBox="1"/>
          <p:nvPr/>
        </p:nvSpPr>
        <p:spPr>
          <a:xfrm>
            <a:off x="105508" y="2570710"/>
            <a:ext cx="1378634" cy="369332"/>
          </a:xfrm>
          <a:prstGeom prst="rect">
            <a:avLst/>
          </a:prstGeom>
          <a:noFill/>
        </p:spPr>
        <p:txBody>
          <a:bodyPr wrap="square" rtlCol="0">
            <a:spAutoFit/>
          </a:bodyPr>
          <a:lstStyle/>
          <a:p>
            <a:r>
              <a:rPr lang="nb-NO" b="1" dirty="0" err="1" smtClean="0"/>
              <a:t>Temperate</a:t>
            </a:r>
            <a:endParaRPr lang="en-US" b="1" dirty="0"/>
          </a:p>
        </p:txBody>
      </p:sp>
      <p:sp>
        <p:nvSpPr>
          <p:cNvPr id="12" name="TextBox 11"/>
          <p:cNvSpPr txBox="1"/>
          <p:nvPr/>
        </p:nvSpPr>
        <p:spPr>
          <a:xfrm>
            <a:off x="105508" y="4072490"/>
            <a:ext cx="939995" cy="369332"/>
          </a:xfrm>
          <a:prstGeom prst="rect">
            <a:avLst/>
          </a:prstGeom>
          <a:noFill/>
        </p:spPr>
        <p:txBody>
          <a:bodyPr wrap="square" rtlCol="0">
            <a:spAutoFit/>
          </a:bodyPr>
          <a:lstStyle/>
          <a:p>
            <a:r>
              <a:rPr lang="nb-NO" b="1" dirty="0" err="1" smtClean="0"/>
              <a:t>Tropical</a:t>
            </a:r>
            <a:endParaRPr lang="en-US" b="1" dirty="0"/>
          </a:p>
        </p:txBody>
      </p:sp>
    </p:spTree>
    <p:extLst>
      <p:ext uri="{BB962C8B-B14F-4D97-AF65-F5344CB8AC3E}">
        <p14:creationId xmlns:p14="http://schemas.microsoft.com/office/powerpoint/2010/main" val="272347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31282" y="1556702"/>
            <a:ext cx="3281435" cy="3439726"/>
          </a:xfrm>
          <a:prstGeom prst="rect">
            <a:avLst/>
          </a:prstGeom>
        </p:spPr>
      </p:pic>
      <p:sp>
        <p:nvSpPr>
          <p:cNvPr id="3" name="Title 2"/>
          <p:cNvSpPr>
            <a:spLocks noGrp="1"/>
          </p:cNvSpPr>
          <p:nvPr>
            <p:ph type="title"/>
          </p:nvPr>
        </p:nvSpPr>
        <p:spPr/>
        <p:txBody>
          <a:bodyPr/>
          <a:lstStyle/>
          <a:p>
            <a:r>
              <a:rPr lang="nb-NO" sz="2200" b="0" dirty="0" smtClean="0"/>
              <a:t>Planting </a:t>
            </a:r>
            <a:r>
              <a:rPr lang="nb-NO" sz="2200" b="0" dirty="0" err="1" smtClean="0"/>
              <a:t>the</a:t>
            </a:r>
            <a:r>
              <a:rPr lang="nb-NO" sz="2200" b="0" dirty="0" smtClean="0"/>
              <a:t> </a:t>
            </a:r>
            <a:r>
              <a:rPr lang="nb-NO" sz="2200" b="0" dirty="0" err="1" smtClean="0"/>
              <a:t>wrong</a:t>
            </a:r>
            <a:r>
              <a:rPr lang="nb-NO" sz="2200" b="0" dirty="0" smtClean="0"/>
              <a:t> types </a:t>
            </a:r>
            <a:r>
              <a:rPr lang="nb-NO" sz="2200" b="0" dirty="0" err="1" smtClean="0"/>
              <a:t>of</a:t>
            </a:r>
            <a:r>
              <a:rPr lang="nb-NO" sz="2200" b="0" dirty="0" smtClean="0"/>
              <a:t> </a:t>
            </a:r>
            <a:r>
              <a:rPr lang="nb-NO" sz="2200" b="0" dirty="0" err="1" smtClean="0"/>
              <a:t>trees</a:t>
            </a:r>
            <a:r>
              <a:rPr lang="nb-NO" sz="2200" b="0" dirty="0"/>
              <a:t> </a:t>
            </a:r>
            <a:r>
              <a:rPr lang="nb-NO" sz="2200" b="0" dirty="0" smtClean="0"/>
              <a:t>in Europe </a:t>
            </a:r>
            <a:r>
              <a:rPr lang="nb-NO" sz="2200" b="0" dirty="0" err="1" smtClean="0"/>
              <a:t>made</a:t>
            </a:r>
            <a:r>
              <a:rPr lang="nb-NO" sz="2200" b="0" dirty="0" smtClean="0"/>
              <a:t> </a:t>
            </a:r>
            <a:r>
              <a:rPr lang="nb-NO" sz="2200" b="0" dirty="0" err="1" smtClean="0"/>
              <a:t>climate</a:t>
            </a:r>
            <a:r>
              <a:rPr lang="nb-NO" sz="2200" b="0" dirty="0" smtClean="0"/>
              <a:t> </a:t>
            </a:r>
            <a:r>
              <a:rPr lang="nb-NO" sz="2200" b="0" dirty="0" err="1" smtClean="0"/>
              <a:t>change</a:t>
            </a:r>
            <a:r>
              <a:rPr lang="nb-NO" sz="2200" b="0" dirty="0" smtClean="0"/>
              <a:t> </a:t>
            </a:r>
            <a:r>
              <a:rPr lang="nb-NO" sz="2200" b="0" dirty="0" err="1" smtClean="0"/>
              <a:t>worse</a:t>
            </a:r>
            <a:endParaRPr lang="en-US" sz="2200" b="0" dirty="0"/>
          </a:p>
        </p:txBody>
      </p:sp>
      <p:sp>
        <p:nvSpPr>
          <p:cNvPr id="6" name="TextBox 5"/>
          <p:cNvSpPr txBox="1"/>
          <p:nvPr/>
        </p:nvSpPr>
        <p:spPr>
          <a:xfrm>
            <a:off x="85726" y="5368826"/>
            <a:ext cx="2063916" cy="307777"/>
          </a:xfrm>
          <a:prstGeom prst="rect">
            <a:avLst/>
          </a:prstGeom>
          <a:noFill/>
        </p:spPr>
        <p:txBody>
          <a:bodyPr wrap="square" rtlCol="0">
            <a:spAutoFit/>
          </a:bodyPr>
          <a:lstStyle/>
          <a:p>
            <a:r>
              <a:rPr lang="nb-NO" sz="1400" i="1" dirty="0" err="1" smtClean="0">
                <a:latin typeface="+mj-lt"/>
              </a:rPr>
              <a:t>Naudts</a:t>
            </a:r>
            <a:r>
              <a:rPr lang="nb-NO" sz="1400" i="1" dirty="0" smtClean="0">
                <a:latin typeface="+mj-lt"/>
              </a:rPr>
              <a:t> et al. 2016</a:t>
            </a:r>
            <a:endParaRPr lang="en-US" sz="1400" i="1" dirty="0">
              <a:latin typeface="+mj-lt"/>
            </a:endParaRPr>
          </a:p>
        </p:txBody>
      </p:sp>
    </p:spTree>
    <p:extLst>
      <p:ext uri="{BB962C8B-B14F-4D97-AF65-F5344CB8AC3E}">
        <p14:creationId xmlns:p14="http://schemas.microsoft.com/office/powerpoint/2010/main" val="42877780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550442" cy="952500"/>
          </a:xfrm>
        </p:spPr>
        <p:txBody>
          <a:bodyPr/>
          <a:lstStyle/>
          <a:p>
            <a:r>
              <a:rPr lang="nb-NO" sz="2200" b="0" dirty="0" err="1" smtClean="0"/>
              <a:t>Bioenergy</a:t>
            </a:r>
            <a:r>
              <a:rPr lang="nb-NO" sz="2200" b="0" dirty="0" smtClean="0"/>
              <a:t> - </a:t>
            </a:r>
            <a:r>
              <a:rPr lang="nb-NO" sz="2200" b="0" dirty="0" err="1" smtClean="0"/>
              <a:t>good</a:t>
            </a:r>
            <a:r>
              <a:rPr lang="nb-NO" sz="2200" b="0" dirty="0" smtClean="0"/>
              <a:t> for </a:t>
            </a:r>
            <a:r>
              <a:rPr lang="nb-NO" sz="2200" b="0" dirty="0" err="1" smtClean="0"/>
              <a:t>climate</a:t>
            </a:r>
            <a:r>
              <a:rPr lang="nb-NO" sz="2200" b="0" dirty="0" smtClean="0"/>
              <a:t>, bad for </a:t>
            </a:r>
            <a:r>
              <a:rPr lang="nb-NO" sz="2200" b="0" dirty="0" err="1" smtClean="0"/>
              <a:t>climate</a:t>
            </a:r>
            <a:r>
              <a:rPr lang="nb-NO" sz="2200" b="0" dirty="0" smtClean="0"/>
              <a:t>, </a:t>
            </a:r>
            <a:r>
              <a:rPr lang="nb-NO" sz="2200" b="0" dirty="0" err="1" smtClean="0"/>
              <a:t>good</a:t>
            </a:r>
            <a:r>
              <a:rPr lang="nb-NO" sz="2200" b="0" dirty="0" smtClean="0"/>
              <a:t> for </a:t>
            </a:r>
            <a:r>
              <a:rPr lang="nb-NO" sz="2200" b="0" dirty="0" err="1" smtClean="0"/>
              <a:t>climate</a:t>
            </a:r>
            <a:r>
              <a:rPr lang="nb-NO" sz="2200" b="0" dirty="0" smtClean="0"/>
              <a:t>…?</a:t>
            </a:r>
            <a:endParaRPr lang="en-US" sz="2200" b="0" dirty="0"/>
          </a:p>
        </p:txBody>
      </p:sp>
      <p:pic>
        <p:nvPicPr>
          <p:cNvPr id="3" name="Picture 2"/>
          <p:cNvPicPr>
            <a:picLocks noChangeAspect="1"/>
          </p:cNvPicPr>
          <p:nvPr/>
        </p:nvPicPr>
        <p:blipFill>
          <a:blip r:embed="rId2"/>
          <a:stretch>
            <a:fillRect/>
          </a:stretch>
        </p:blipFill>
        <p:spPr>
          <a:xfrm>
            <a:off x="457200" y="1458135"/>
            <a:ext cx="4460509" cy="1279292"/>
          </a:xfrm>
          <a:prstGeom prst="rect">
            <a:avLst/>
          </a:prstGeom>
        </p:spPr>
      </p:pic>
      <p:pic>
        <p:nvPicPr>
          <p:cNvPr id="4" name="Picture 3"/>
          <p:cNvPicPr>
            <a:picLocks noChangeAspect="1"/>
          </p:cNvPicPr>
          <p:nvPr/>
        </p:nvPicPr>
        <p:blipFill>
          <a:blip r:embed="rId3"/>
          <a:stretch>
            <a:fillRect/>
          </a:stretch>
        </p:blipFill>
        <p:spPr>
          <a:xfrm>
            <a:off x="4675436" y="991791"/>
            <a:ext cx="4332206" cy="1372955"/>
          </a:xfrm>
          <a:prstGeom prst="rect">
            <a:avLst/>
          </a:prstGeom>
        </p:spPr>
      </p:pic>
      <p:pic>
        <p:nvPicPr>
          <p:cNvPr id="7" name="Picture 6"/>
          <p:cNvPicPr>
            <a:picLocks noChangeAspect="1"/>
          </p:cNvPicPr>
          <p:nvPr/>
        </p:nvPicPr>
        <p:blipFill>
          <a:blip r:embed="rId4"/>
          <a:stretch>
            <a:fillRect/>
          </a:stretch>
        </p:blipFill>
        <p:spPr>
          <a:xfrm>
            <a:off x="321185" y="3726535"/>
            <a:ext cx="4108066" cy="17261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405" y="1955155"/>
            <a:ext cx="3473648" cy="343249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4469" y="2401848"/>
            <a:ext cx="4135936" cy="2398427"/>
          </a:xfrm>
          <a:prstGeom prst="rect">
            <a:avLst/>
          </a:prstGeom>
        </p:spPr>
      </p:pic>
    </p:spTree>
    <p:extLst>
      <p:ext uri="{BB962C8B-B14F-4D97-AF65-F5344CB8AC3E}">
        <p14:creationId xmlns:p14="http://schemas.microsoft.com/office/powerpoint/2010/main" val="299439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sz="2600" dirty="0" err="1"/>
              <a:t>S</a:t>
            </a:r>
            <a:r>
              <a:rPr lang="nb-NO" sz="2600" dirty="0" err="1" smtClean="0"/>
              <a:t>ummary</a:t>
            </a:r>
            <a:endParaRPr lang="en-US" sz="2600" dirty="0"/>
          </a:p>
        </p:txBody>
      </p:sp>
      <p:sp>
        <p:nvSpPr>
          <p:cNvPr id="5" name="Rectangle 4"/>
          <p:cNvSpPr/>
          <p:nvPr/>
        </p:nvSpPr>
        <p:spPr>
          <a:xfrm>
            <a:off x="154746" y="1244152"/>
            <a:ext cx="4572000" cy="3139321"/>
          </a:xfrm>
          <a:prstGeom prst="rect">
            <a:avLst/>
          </a:prstGeom>
        </p:spPr>
        <p:txBody>
          <a:bodyPr>
            <a:spAutoFit/>
          </a:bodyPr>
          <a:lstStyle/>
          <a:p>
            <a:r>
              <a:rPr lang="nb-NO" dirty="0" err="1"/>
              <a:t>V</a:t>
            </a:r>
            <a:r>
              <a:rPr lang="nb-NO" dirty="0" err="1" smtClean="0"/>
              <a:t>egetation</a:t>
            </a:r>
            <a:r>
              <a:rPr lang="nb-NO" dirty="0" smtClean="0"/>
              <a:t> – </a:t>
            </a:r>
            <a:r>
              <a:rPr lang="nb-NO" dirty="0" err="1" smtClean="0"/>
              <a:t>climate</a:t>
            </a:r>
            <a:r>
              <a:rPr lang="nb-NO" dirty="0"/>
              <a:t> </a:t>
            </a:r>
            <a:r>
              <a:rPr lang="nb-NO" dirty="0" err="1" smtClean="0"/>
              <a:t>interaction</a:t>
            </a:r>
            <a:r>
              <a:rPr lang="nb-NO" dirty="0" smtClean="0"/>
              <a:t> is an </a:t>
            </a:r>
            <a:r>
              <a:rPr lang="nb-NO" dirty="0" err="1" smtClean="0"/>
              <a:t>incredibly</a:t>
            </a:r>
            <a:r>
              <a:rPr lang="nb-NO" dirty="0" smtClean="0"/>
              <a:t> </a:t>
            </a:r>
            <a:r>
              <a:rPr lang="nb-NO" dirty="0" err="1" smtClean="0"/>
              <a:t>complex</a:t>
            </a:r>
            <a:r>
              <a:rPr lang="nb-NO" dirty="0" smtClean="0"/>
              <a:t> system</a:t>
            </a:r>
          </a:p>
          <a:p>
            <a:endParaRPr lang="nb-NO" dirty="0" smtClean="0"/>
          </a:p>
          <a:p>
            <a:r>
              <a:rPr lang="nb-NO" dirty="0" err="1" smtClean="0"/>
              <a:t>Changes</a:t>
            </a:r>
            <a:r>
              <a:rPr lang="nb-NO" dirty="0" smtClean="0"/>
              <a:t> in </a:t>
            </a:r>
            <a:r>
              <a:rPr lang="nb-NO" dirty="0" err="1" smtClean="0"/>
              <a:t>forests</a:t>
            </a:r>
            <a:r>
              <a:rPr lang="nb-NO" dirty="0" smtClean="0"/>
              <a:t> has </a:t>
            </a:r>
            <a:r>
              <a:rPr lang="nb-NO" dirty="0" err="1" smtClean="0"/>
              <a:t>the</a:t>
            </a:r>
            <a:r>
              <a:rPr lang="nb-NO" dirty="0" smtClean="0"/>
              <a:t> </a:t>
            </a:r>
            <a:r>
              <a:rPr lang="nb-NO" dirty="0" err="1" smtClean="0"/>
              <a:t>potential</a:t>
            </a:r>
            <a:r>
              <a:rPr lang="nb-NO" dirty="0" smtClean="0"/>
              <a:t> to </a:t>
            </a:r>
            <a:r>
              <a:rPr lang="nb-NO" dirty="0" err="1" smtClean="0"/>
              <a:t>significantly</a:t>
            </a:r>
            <a:r>
              <a:rPr lang="nb-NO" dirty="0" smtClean="0"/>
              <a:t> </a:t>
            </a:r>
            <a:r>
              <a:rPr lang="nb-NO" dirty="0" err="1" smtClean="0"/>
              <a:t>affect</a:t>
            </a:r>
            <a:r>
              <a:rPr lang="nb-NO" dirty="0" smtClean="0"/>
              <a:t> </a:t>
            </a:r>
            <a:r>
              <a:rPr lang="nb-NO" dirty="0" err="1" smtClean="0"/>
              <a:t>both</a:t>
            </a:r>
            <a:r>
              <a:rPr lang="nb-NO" dirty="0" smtClean="0"/>
              <a:t> </a:t>
            </a:r>
            <a:r>
              <a:rPr lang="nb-NO" dirty="0" err="1" smtClean="0"/>
              <a:t>local</a:t>
            </a:r>
            <a:r>
              <a:rPr lang="nb-NO" dirty="0" smtClean="0"/>
              <a:t> and global </a:t>
            </a:r>
            <a:r>
              <a:rPr lang="nb-NO" dirty="0" err="1" smtClean="0"/>
              <a:t>climate</a:t>
            </a:r>
            <a:r>
              <a:rPr lang="nb-NO" dirty="0" smtClean="0"/>
              <a:t> </a:t>
            </a:r>
          </a:p>
          <a:p>
            <a:endParaRPr lang="nb-NO" dirty="0"/>
          </a:p>
          <a:p>
            <a:r>
              <a:rPr lang="nb-NO" dirty="0" smtClean="0"/>
              <a:t>Forests play a </a:t>
            </a:r>
            <a:r>
              <a:rPr lang="nb-NO" dirty="0" err="1" smtClean="0"/>
              <a:t>key</a:t>
            </a:r>
            <a:r>
              <a:rPr lang="nb-NO" dirty="0" smtClean="0"/>
              <a:t> </a:t>
            </a:r>
            <a:r>
              <a:rPr lang="nb-NO" dirty="0" err="1" smtClean="0"/>
              <a:t>role</a:t>
            </a:r>
            <a:r>
              <a:rPr lang="nb-NO" dirty="0" smtClean="0"/>
              <a:t> in scenarios for </a:t>
            </a:r>
            <a:r>
              <a:rPr lang="nb-NO" dirty="0" err="1" smtClean="0"/>
              <a:t>achieving</a:t>
            </a:r>
            <a:r>
              <a:rPr lang="nb-NO" dirty="0" smtClean="0"/>
              <a:t> </a:t>
            </a:r>
            <a:r>
              <a:rPr lang="nb-NO" dirty="0" err="1" smtClean="0"/>
              <a:t>the</a:t>
            </a:r>
            <a:r>
              <a:rPr lang="nb-NO" dirty="0" smtClean="0"/>
              <a:t> 1.5/2 </a:t>
            </a:r>
            <a:r>
              <a:rPr lang="nb-NO" dirty="0" err="1" smtClean="0"/>
              <a:t>degree</a:t>
            </a:r>
            <a:r>
              <a:rPr lang="nb-NO" dirty="0" smtClean="0"/>
              <a:t> target</a:t>
            </a:r>
          </a:p>
          <a:p>
            <a:endParaRPr lang="nb-NO" dirty="0"/>
          </a:p>
          <a:p>
            <a:r>
              <a:rPr lang="nb-NO" dirty="0" smtClean="0"/>
              <a:t>Still </a:t>
            </a:r>
            <a:r>
              <a:rPr lang="nb-NO" dirty="0" err="1" smtClean="0"/>
              <a:t>much</a:t>
            </a:r>
            <a:r>
              <a:rPr lang="nb-NO" dirty="0" smtClean="0"/>
              <a:t> to be </a:t>
            </a:r>
            <a:r>
              <a:rPr lang="nb-NO" dirty="0" err="1" smtClean="0"/>
              <a:t>learned</a:t>
            </a:r>
            <a:endParaRPr lang="en-US" dirty="0"/>
          </a:p>
        </p:txBody>
      </p:sp>
      <p:pic>
        <p:nvPicPr>
          <p:cNvPr id="6" name="Picture 5"/>
          <p:cNvPicPr>
            <a:picLocks noChangeAspect="1"/>
          </p:cNvPicPr>
          <p:nvPr/>
        </p:nvPicPr>
        <p:blipFill>
          <a:blip r:embed="rId2"/>
          <a:stretch>
            <a:fillRect/>
          </a:stretch>
        </p:blipFill>
        <p:spPr>
          <a:xfrm>
            <a:off x="4726746" y="1319467"/>
            <a:ext cx="4339882" cy="3064006"/>
          </a:xfrm>
          <a:prstGeom prst="rect">
            <a:avLst/>
          </a:prstGeom>
        </p:spPr>
      </p:pic>
    </p:spTree>
    <p:extLst>
      <p:ext uri="{BB962C8B-B14F-4D97-AF65-F5344CB8AC3E}">
        <p14:creationId xmlns:p14="http://schemas.microsoft.com/office/powerpoint/2010/main" val="2164351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b-NO" sz="2200" dirty="0" err="1" smtClean="0"/>
              <a:t>Example</a:t>
            </a:r>
            <a:r>
              <a:rPr lang="nb-NO" sz="2200" dirty="0" smtClean="0"/>
              <a:t>: </a:t>
            </a:r>
            <a:r>
              <a:rPr lang="nb-NO" sz="2200" dirty="0" err="1" smtClean="0"/>
              <a:t>use</a:t>
            </a:r>
            <a:r>
              <a:rPr lang="nb-NO" sz="2200" dirty="0" smtClean="0"/>
              <a:t> </a:t>
            </a:r>
            <a:r>
              <a:rPr lang="nb-NO" sz="2200" dirty="0" err="1" smtClean="0"/>
              <a:t>of</a:t>
            </a:r>
            <a:r>
              <a:rPr lang="nb-NO" sz="2200" dirty="0" smtClean="0"/>
              <a:t> </a:t>
            </a:r>
            <a:r>
              <a:rPr lang="nb-NO" sz="2200" dirty="0" err="1" smtClean="0"/>
              <a:t>measurement</a:t>
            </a:r>
            <a:r>
              <a:rPr lang="nb-NO" sz="2200" dirty="0" smtClean="0"/>
              <a:t> data</a:t>
            </a:r>
            <a:endParaRPr lang="en-US" sz="2200" dirty="0"/>
          </a:p>
        </p:txBody>
      </p:sp>
    </p:spTree>
    <p:extLst>
      <p:ext uri="{BB962C8B-B14F-4D97-AF65-F5344CB8AC3E}">
        <p14:creationId xmlns:p14="http://schemas.microsoft.com/office/powerpoint/2010/main" val="169230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err="1" smtClean="0"/>
              <a:t>Atmospheric</a:t>
            </a:r>
            <a:r>
              <a:rPr lang="nb-NO" sz="2200" dirty="0" smtClean="0"/>
              <a:t> </a:t>
            </a:r>
            <a:r>
              <a:rPr lang="nb-NO" sz="2200" b="0" dirty="0" err="1" smtClean="0"/>
              <a:t>modeling</a:t>
            </a:r>
            <a:endParaRPr lang="en-US" sz="2200" b="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983142" y="1301173"/>
            <a:ext cx="2401536" cy="2735315"/>
          </a:xfrm>
          <a:prstGeom prst="rect">
            <a:avLst/>
          </a:prstGeom>
          <a:noFill/>
        </p:spPr>
      </p:pic>
      <p:cxnSp>
        <p:nvCxnSpPr>
          <p:cNvPr id="5" name="Straight Arrow Connector 9"/>
          <p:cNvCxnSpPr>
            <a:cxnSpLocks noChangeShapeType="1"/>
          </p:cNvCxnSpPr>
          <p:nvPr/>
        </p:nvCxnSpPr>
        <p:spPr bwMode="auto">
          <a:xfrm>
            <a:off x="1678941" y="1615520"/>
            <a:ext cx="0" cy="603250"/>
          </a:xfrm>
          <a:prstGeom prst="straightConnector1">
            <a:avLst/>
          </a:prstGeom>
          <a:noFill/>
          <a:ln w="444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 name="Straight Arrow Connector 9"/>
          <p:cNvCxnSpPr>
            <a:cxnSpLocks noChangeShapeType="1"/>
          </p:cNvCxnSpPr>
          <p:nvPr/>
        </p:nvCxnSpPr>
        <p:spPr bwMode="auto">
          <a:xfrm>
            <a:off x="3627120" y="1631156"/>
            <a:ext cx="0" cy="517684"/>
          </a:xfrm>
          <a:prstGeom prst="straightConnector1">
            <a:avLst/>
          </a:prstGeom>
          <a:noFill/>
          <a:ln w="444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 name="TextBox 13"/>
          <p:cNvSpPr txBox="1">
            <a:spLocks noChangeArrowheads="1"/>
          </p:cNvSpPr>
          <p:nvPr/>
        </p:nvSpPr>
        <p:spPr bwMode="auto">
          <a:xfrm>
            <a:off x="2650649" y="1220848"/>
            <a:ext cx="2519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hangingPunct="1">
              <a:spcBef>
                <a:spcPct val="0"/>
              </a:spcBef>
              <a:buFontTx/>
              <a:buNone/>
              <a:defRPr/>
            </a:pPr>
            <a:r>
              <a:rPr lang="en-GB" altLang="nb-NO" sz="1800" dirty="0" smtClean="0">
                <a:latin typeface="+mj-lt"/>
              </a:rPr>
              <a:t>Meteorological data</a:t>
            </a:r>
            <a:endParaRPr lang="en-US" altLang="nb-NO" sz="1800" dirty="0" smtClean="0">
              <a:latin typeface="+mj-lt"/>
            </a:endParaRPr>
          </a:p>
        </p:txBody>
      </p:sp>
      <p:sp>
        <p:nvSpPr>
          <p:cNvPr id="8" name="TextBox 14"/>
          <p:cNvSpPr txBox="1">
            <a:spLocks noChangeArrowheads="1"/>
          </p:cNvSpPr>
          <p:nvPr/>
        </p:nvSpPr>
        <p:spPr bwMode="auto">
          <a:xfrm>
            <a:off x="1116013" y="1246188"/>
            <a:ext cx="2303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FontTx/>
              <a:buNone/>
              <a:defRPr/>
            </a:pPr>
            <a:r>
              <a:rPr lang="nb-NO" altLang="nb-NO" sz="1800" dirty="0" err="1" smtClean="0">
                <a:latin typeface="+mj-lt"/>
              </a:rPr>
              <a:t>Emissions</a:t>
            </a:r>
            <a:endParaRPr lang="en-US" altLang="nb-NO" sz="1800" dirty="0" smtClean="0">
              <a:latin typeface="+mj-lt"/>
            </a:endParaRPr>
          </a:p>
        </p:txBody>
      </p:sp>
      <p:sp>
        <p:nvSpPr>
          <p:cNvPr id="9" name="Oval 8"/>
          <p:cNvSpPr/>
          <p:nvPr/>
        </p:nvSpPr>
        <p:spPr>
          <a:xfrm>
            <a:off x="683701" y="2302873"/>
            <a:ext cx="3888299" cy="1719117"/>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nb-NO" b="1" dirty="0" smtClean="0">
                <a:solidFill>
                  <a:schemeClr val="tx1"/>
                </a:solidFill>
              </a:rPr>
              <a:t>OsloCTM3</a:t>
            </a:r>
            <a:endParaRPr lang="nb-NO" b="1" dirty="0">
              <a:solidFill>
                <a:schemeClr val="tx1"/>
              </a:solidFill>
            </a:endParaRPr>
          </a:p>
          <a:p>
            <a:pPr marL="342900" indent="-342900" algn="ctr">
              <a:buFontTx/>
              <a:buChar char="-"/>
              <a:defRPr/>
            </a:pPr>
            <a:r>
              <a:rPr lang="nb-NO" dirty="0" smtClean="0">
                <a:solidFill>
                  <a:schemeClr val="tx1"/>
                </a:solidFill>
              </a:rPr>
              <a:t>Wind, turbulens ++</a:t>
            </a:r>
            <a:endParaRPr lang="nb-NO" dirty="0">
              <a:solidFill>
                <a:schemeClr val="tx1"/>
              </a:solidFill>
            </a:endParaRPr>
          </a:p>
          <a:p>
            <a:pPr marL="342900" indent="-342900" algn="ctr">
              <a:buFontTx/>
              <a:buChar char="-"/>
              <a:defRPr/>
            </a:pPr>
            <a:r>
              <a:rPr lang="nb-NO" dirty="0" err="1" smtClean="0">
                <a:solidFill>
                  <a:schemeClr val="tx1"/>
                </a:solidFill>
              </a:rPr>
              <a:t>Precipitation</a:t>
            </a:r>
            <a:endParaRPr lang="nb-NO" dirty="0">
              <a:solidFill>
                <a:schemeClr val="tx1"/>
              </a:solidFill>
            </a:endParaRPr>
          </a:p>
          <a:p>
            <a:pPr marL="342900" indent="-342900" algn="ctr">
              <a:buFontTx/>
              <a:buChar char="-"/>
              <a:defRPr/>
            </a:pPr>
            <a:r>
              <a:rPr lang="nb-NO" dirty="0" err="1" smtClean="0">
                <a:solidFill>
                  <a:schemeClr val="tx1"/>
                </a:solidFill>
              </a:rPr>
              <a:t>Chemistry</a:t>
            </a:r>
            <a:endParaRPr lang="nb-NO" dirty="0">
              <a:solidFill>
                <a:schemeClr val="tx1"/>
              </a:solidFill>
            </a:endParaRPr>
          </a:p>
          <a:p>
            <a:pPr marL="342900" indent="-342900" algn="ctr">
              <a:buFontTx/>
              <a:buChar char="-"/>
              <a:defRPr/>
            </a:pPr>
            <a:r>
              <a:rPr lang="nb-NO" dirty="0">
                <a:solidFill>
                  <a:schemeClr val="tx1"/>
                </a:solidFill>
              </a:rPr>
              <a:t>…</a:t>
            </a:r>
          </a:p>
        </p:txBody>
      </p:sp>
      <p:cxnSp>
        <p:nvCxnSpPr>
          <p:cNvPr id="10" name="Straight Arrow Connector 9"/>
          <p:cNvCxnSpPr>
            <a:cxnSpLocks noChangeShapeType="1"/>
          </p:cNvCxnSpPr>
          <p:nvPr/>
        </p:nvCxnSpPr>
        <p:spPr bwMode="auto">
          <a:xfrm>
            <a:off x="2624358" y="4104323"/>
            <a:ext cx="3492" cy="498157"/>
          </a:xfrm>
          <a:prstGeom prst="straightConnector1">
            <a:avLst/>
          </a:prstGeom>
          <a:noFill/>
          <a:ln w="444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TextBox 14"/>
          <p:cNvSpPr txBox="1">
            <a:spLocks noChangeArrowheads="1"/>
          </p:cNvSpPr>
          <p:nvPr/>
        </p:nvSpPr>
        <p:spPr bwMode="auto">
          <a:xfrm>
            <a:off x="1220374" y="4577383"/>
            <a:ext cx="3421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FontTx/>
              <a:buNone/>
              <a:defRPr/>
            </a:pPr>
            <a:r>
              <a:rPr lang="nb-NO" altLang="nb-NO" sz="1800" dirty="0" err="1" smtClean="0">
                <a:latin typeface="+mj-lt"/>
              </a:rPr>
              <a:t>Atmospheric</a:t>
            </a:r>
            <a:r>
              <a:rPr lang="nb-NO" altLang="nb-NO" sz="1800" dirty="0" smtClean="0">
                <a:latin typeface="+mj-lt"/>
              </a:rPr>
              <a:t> </a:t>
            </a:r>
            <a:r>
              <a:rPr lang="nb-NO" altLang="nb-NO" sz="1800" dirty="0" err="1" smtClean="0">
                <a:latin typeface="+mj-lt"/>
              </a:rPr>
              <a:t>concentrations</a:t>
            </a:r>
            <a:endParaRPr lang="en-US" altLang="nb-NO" sz="1800" dirty="0" smtClean="0">
              <a:latin typeface="+mj-lt"/>
            </a:endParaRPr>
          </a:p>
        </p:txBody>
      </p:sp>
      <p:pic>
        <p:nvPicPr>
          <p:cNvPr id="3" name="Content Placeholder 6" descr="http://www.depthstories.com/glob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851958" y="3162431"/>
            <a:ext cx="2187356" cy="2187356"/>
          </a:xfrm>
          <a:prstGeom prst="rect">
            <a:avLst/>
          </a:prstGeom>
        </p:spPr>
      </p:pic>
      <p:sp>
        <p:nvSpPr>
          <p:cNvPr id="15" name="TextBox 14"/>
          <p:cNvSpPr txBox="1">
            <a:spLocks noChangeArrowheads="1"/>
          </p:cNvSpPr>
          <p:nvPr/>
        </p:nvSpPr>
        <p:spPr bwMode="auto">
          <a:xfrm>
            <a:off x="1186620" y="5175195"/>
            <a:ext cx="3421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FontTx/>
              <a:buNone/>
              <a:defRPr/>
            </a:pPr>
            <a:r>
              <a:rPr lang="nb-NO" altLang="nb-NO" sz="1800" dirty="0" smtClean="0">
                <a:latin typeface="+mj-lt"/>
              </a:rPr>
              <a:t>More </a:t>
            </a:r>
            <a:r>
              <a:rPr lang="nb-NO" altLang="nb-NO" sz="1800" dirty="0" err="1" smtClean="0">
                <a:latin typeface="+mj-lt"/>
              </a:rPr>
              <a:t>calculations</a:t>
            </a:r>
            <a:r>
              <a:rPr lang="nb-NO" altLang="nb-NO" sz="1800" dirty="0" smtClean="0">
                <a:latin typeface="+mj-lt"/>
              </a:rPr>
              <a:t>: AOD</a:t>
            </a:r>
            <a:endParaRPr lang="en-US" altLang="nb-NO" sz="1800" dirty="0" smtClean="0">
              <a:latin typeface="+mj-lt"/>
            </a:endParaRPr>
          </a:p>
        </p:txBody>
      </p:sp>
      <p:cxnSp>
        <p:nvCxnSpPr>
          <p:cNvPr id="16" name="Straight Arrow Connector 15"/>
          <p:cNvCxnSpPr>
            <a:cxnSpLocks noChangeShapeType="1"/>
          </p:cNvCxnSpPr>
          <p:nvPr/>
        </p:nvCxnSpPr>
        <p:spPr bwMode="auto">
          <a:xfrm>
            <a:off x="2620866" y="4977493"/>
            <a:ext cx="0" cy="323565"/>
          </a:xfrm>
          <a:prstGeom prst="straightConnector1">
            <a:avLst/>
          </a:prstGeom>
          <a:noFill/>
          <a:ln w="444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904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err="1" smtClean="0"/>
              <a:t>You</a:t>
            </a:r>
            <a:r>
              <a:rPr lang="nb-NO" sz="2200" b="0" dirty="0" smtClean="0"/>
              <a:t> </a:t>
            </a:r>
            <a:r>
              <a:rPr lang="nb-NO" sz="2200" b="0" dirty="0" err="1" smtClean="0"/>
              <a:t>measure</a:t>
            </a:r>
            <a:r>
              <a:rPr lang="nb-NO" sz="2200" b="0" dirty="0" smtClean="0"/>
              <a:t> total aerosols, I </a:t>
            </a:r>
            <a:r>
              <a:rPr lang="nb-NO" sz="2200" b="0" dirty="0" err="1" smtClean="0"/>
              <a:t>model</a:t>
            </a:r>
            <a:r>
              <a:rPr lang="nb-NO" sz="2200" b="0" dirty="0" smtClean="0"/>
              <a:t> </a:t>
            </a:r>
            <a:r>
              <a:rPr lang="nb-NO" sz="2200" b="0" dirty="0" err="1" smtClean="0"/>
              <a:t>individual</a:t>
            </a:r>
            <a:r>
              <a:rPr lang="nb-NO" sz="2200" b="0" dirty="0" smtClean="0"/>
              <a:t> types</a:t>
            </a:r>
            <a:endParaRPr lang="en-US" sz="22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74" y="1181365"/>
            <a:ext cx="3701170" cy="4126804"/>
          </a:xfrm>
          <a:prstGeom prst="rect">
            <a:avLst/>
          </a:prstGeom>
        </p:spPr>
      </p:pic>
      <p:sp>
        <p:nvSpPr>
          <p:cNvPr id="4" name="TextBox 3"/>
          <p:cNvSpPr txBox="1"/>
          <p:nvPr/>
        </p:nvSpPr>
        <p:spPr>
          <a:xfrm>
            <a:off x="5199949" y="1508128"/>
            <a:ext cx="3285373" cy="2308324"/>
          </a:xfrm>
          <a:prstGeom prst="rect">
            <a:avLst/>
          </a:prstGeom>
          <a:noFill/>
        </p:spPr>
        <p:txBody>
          <a:bodyPr wrap="square" rtlCol="0">
            <a:spAutoFit/>
          </a:bodyPr>
          <a:lstStyle/>
          <a:p>
            <a:r>
              <a:rPr lang="nb-NO" b="1" dirty="0" smtClean="0"/>
              <a:t>PM2.5</a:t>
            </a:r>
            <a:r>
              <a:rPr lang="nb-NO" b="1" dirty="0"/>
              <a:t> </a:t>
            </a:r>
            <a:r>
              <a:rPr lang="nb-NO" b="1" dirty="0" smtClean="0"/>
              <a:t>- </a:t>
            </a:r>
            <a:r>
              <a:rPr lang="en-US" dirty="0"/>
              <a:t>p</a:t>
            </a:r>
            <a:r>
              <a:rPr lang="en-US" dirty="0" smtClean="0"/>
              <a:t>articles </a:t>
            </a:r>
            <a:r>
              <a:rPr lang="en-US" dirty="0"/>
              <a:t>less than 2.5 micrometers in </a:t>
            </a:r>
            <a:r>
              <a:rPr lang="en-US" dirty="0" smtClean="0"/>
              <a:t>diameter</a:t>
            </a:r>
          </a:p>
          <a:p>
            <a:endParaRPr lang="nb-NO" b="1" dirty="0" smtClean="0"/>
          </a:p>
          <a:p>
            <a:r>
              <a:rPr lang="nb-NO" dirty="0" smtClean="0"/>
              <a:t>Black </a:t>
            </a:r>
            <a:r>
              <a:rPr lang="nb-NO" dirty="0" err="1" smtClean="0"/>
              <a:t>carbon</a:t>
            </a:r>
            <a:endParaRPr lang="nb-NO" dirty="0" smtClean="0"/>
          </a:p>
          <a:p>
            <a:r>
              <a:rPr lang="nb-NO" dirty="0" err="1" smtClean="0"/>
              <a:t>Organic</a:t>
            </a:r>
            <a:r>
              <a:rPr lang="nb-NO" dirty="0" smtClean="0"/>
              <a:t> aerosols</a:t>
            </a:r>
          </a:p>
          <a:p>
            <a:r>
              <a:rPr lang="nb-NO" dirty="0" smtClean="0"/>
              <a:t>Ammonium </a:t>
            </a:r>
            <a:r>
              <a:rPr lang="nb-NO" dirty="0" err="1" smtClean="0"/>
              <a:t>nitrate</a:t>
            </a:r>
            <a:endParaRPr lang="nb-NO" dirty="0" smtClean="0"/>
          </a:p>
          <a:p>
            <a:r>
              <a:rPr lang="nb-NO" dirty="0" smtClean="0"/>
              <a:t>Ammonium </a:t>
            </a:r>
            <a:r>
              <a:rPr lang="nb-NO" dirty="0" err="1" smtClean="0"/>
              <a:t>sulfate</a:t>
            </a:r>
            <a:endParaRPr lang="nb-NO" dirty="0" smtClean="0"/>
          </a:p>
          <a:p>
            <a:r>
              <a:rPr lang="nb-NO" dirty="0" smtClean="0"/>
              <a:t>Fine mode dust and </a:t>
            </a:r>
            <a:r>
              <a:rPr lang="nb-NO" dirty="0" err="1" smtClean="0"/>
              <a:t>sea</a:t>
            </a:r>
            <a:r>
              <a:rPr lang="nb-NO" dirty="0" smtClean="0"/>
              <a:t> salt</a:t>
            </a:r>
          </a:p>
        </p:txBody>
      </p:sp>
    </p:spTree>
    <p:extLst>
      <p:ext uri="{BB962C8B-B14F-4D97-AF65-F5344CB8AC3E}">
        <p14:creationId xmlns:p14="http://schemas.microsoft.com/office/powerpoint/2010/main" val="34418577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smtClean="0"/>
              <a:t>PM2.5 in </a:t>
            </a:r>
            <a:r>
              <a:rPr lang="nb-NO" sz="2200" b="0" dirty="0" err="1" smtClean="0"/>
              <a:t>the</a:t>
            </a:r>
            <a:r>
              <a:rPr lang="nb-NO" sz="2200" b="0" dirty="0"/>
              <a:t> </a:t>
            </a:r>
            <a:r>
              <a:rPr lang="nb-NO" sz="2200" b="0" dirty="0" err="1" smtClean="0"/>
              <a:t>model</a:t>
            </a:r>
            <a:endParaRPr lang="en-US" sz="2200" b="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775"/>
          <a:stretch/>
        </p:blipFill>
        <p:spPr>
          <a:xfrm>
            <a:off x="0" y="1458101"/>
            <a:ext cx="4861141" cy="3625442"/>
          </a:xfrm>
          <a:prstGeom prst="rect">
            <a:avLst/>
          </a:prstGeom>
        </p:spPr>
      </p:pic>
      <p:sp>
        <p:nvSpPr>
          <p:cNvPr id="5" name="TextBox 4"/>
          <p:cNvSpPr txBox="1"/>
          <p:nvPr/>
        </p:nvSpPr>
        <p:spPr>
          <a:xfrm>
            <a:off x="831582" y="1015086"/>
            <a:ext cx="4083804" cy="369332"/>
          </a:xfrm>
          <a:prstGeom prst="rect">
            <a:avLst/>
          </a:prstGeom>
          <a:noFill/>
        </p:spPr>
        <p:txBody>
          <a:bodyPr wrap="square" rtlCol="0">
            <a:spAutoFit/>
          </a:bodyPr>
          <a:lstStyle/>
          <a:p>
            <a:r>
              <a:rPr lang="nb-NO" dirty="0" err="1"/>
              <a:t>A</a:t>
            </a:r>
            <a:r>
              <a:rPr lang="nb-NO" dirty="0" err="1" smtClean="0"/>
              <a:t>nnual</a:t>
            </a:r>
            <a:r>
              <a:rPr lang="nb-NO" dirty="0" smtClean="0"/>
              <a:t> </a:t>
            </a:r>
            <a:r>
              <a:rPr lang="nb-NO" dirty="0" err="1" smtClean="0"/>
              <a:t>mean</a:t>
            </a:r>
            <a:r>
              <a:rPr lang="nb-NO" dirty="0" smtClean="0"/>
              <a:t> </a:t>
            </a:r>
            <a:r>
              <a:rPr lang="nb-NO" dirty="0" err="1" smtClean="0"/>
              <a:t>amount</a:t>
            </a:r>
            <a:r>
              <a:rPr lang="nb-NO" dirty="0" smtClean="0"/>
              <a:t> </a:t>
            </a:r>
            <a:r>
              <a:rPr lang="nb-NO" dirty="0" err="1" smtClean="0"/>
              <a:t>of</a:t>
            </a:r>
            <a:r>
              <a:rPr lang="nb-NO" dirty="0" smtClean="0"/>
              <a:t> PM2.5</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288"/>
          <a:stretch/>
        </p:blipFill>
        <p:spPr>
          <a:xfrm>
            <a:off x="4915386" y="1458101"/>
            <a:ext cx="4071248" cy="3815239"/>
          </a:xfrm>
          <a:prstGeom prst="rect">
            <a:avLst/>
          </a:prstGeom>
        </p:spPr>
      </p:pic>
      <p:cxnSp>
        <p:nvCxnSpPr>
          <p:cNvPr id="8" name="Straight Arrow Connector 7"/>
          <p:cNvCxnSpPr/>
          <p:nvPr/>
        </p:nvCxnSpPr>
        <p:spPr>
          <a:xfrm>
            <a:off x="4572000" y="1297252"/>
            <a:ext cx="1401144" cy="12903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443440" y="1070382"/>
            <a:ext cx="4083804" cy="369332"/>
          </a:xfrm>
          <a:prstGeom prst="rect">
            <a:avLst/>
          </a:prstGeom>
          <a:noFill/>
        </p:spPr>
        <p:txBody>
          <a:bodyPr wrap="square" rtlCol="0">
            <a:spAutoFit/>
          </a:bodyPr>
          <a:lstStyle/>
          <a:p>
            <a:r>
              <a:rPr lang="nb-NO" dirty="0" err="1"/>
              <a:t>A</a:t>
            </a:r>
            <a:r>
              <a:rPr lang="nb-NO" dirty="0" err="1" smtClean="0"/>
              <a:t>nnual</a:t>
            </a:r>
            <a:r>
              <a:rPr lang="nb-NO" dirty="0" smtClean="0"/>
              <a:t> </a:t>
            </a:r>
            <a:r>
              <a:rPr lang="nb-NO" dirty="0" err="1" smtClean="0"/>
              <a:t>mean</a:t>
            </a:r>
            <a:r>
              <a:rPr lang="nb-NO" dirty="0" smtClean="0"/>
              <a:t> </a:t>
            </a:r>
            <a:r>
              <a:rPr lang="nb-NO" dirty="0" err="1" smtClean="0"/>
              <a:t>amount</a:t>
            </a:r>
            <a:r>
              <a:rPr lang="nb-NO" dirty="0" smtClean="0"/>
              <a:t> </a:t>
            </a:r>
            <a:r>
              <a:rPr lang="nb-NO" dirty="0" err="1" smtClean="0"/>
              <a:t>of</a:t>
            </a:r>
            <a:r>
              <a:rPr lang="nb-NO" dirty="0" smtClean="0"/>
              <a:t> PM2.5</a:t>
            </a:r>
            <a:endParaRPr lang="en-US" dirty="0"/>
          </a:p>
        </p:txBody>
      </p:sp>
    </p:spTree>
    <p:extLst>
      <p:ext uri="{BB962C8B-B14F-4D97-AF65-F5344CB8AC3E}">
        <p14:creationId xmlns:p14="http://schemas.microsoft.com/office/powerpoint/2010/main" val="2136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smtClean="0"/>
              <a:t>Haram </a:t>
            </a:r>
            <a:r>
              <a:rPr lang="nb-NO" sz="2200" b="0" dirty="0" err="1" smtClean="0"/>
              <a:t>vgs</a:t>
            </a:r>
            <a:endParaRPr lang="en-US" sz="2200" b="0" dirty="0"/>
          </a:p>
        </p:txBody>
      </p:sp>
      <p:pic>
        <p:nvPicPr>
          <p:cNvPr id="10" name="Picture 9"/>
          <p:cNvPicPr>
            <a:picLocks noChangeAspect="1"/>
          </p:cNvPicPr>
          <p:nvPr/>
        </p:nvPicPr>
        <p:blipFill>
          <a:blip r:embed="rId2"/>
          <a:stretch>
            <a:fillRect/>
          </a:stretch>
        </p:blipFill>
        <p:spPr>
          <a:xfrm>
            <a:off x="121634" y="1287044"/>
            <a:ext cx="4830241" cy="2500096"/>
          </a:xfrm>
          <a:prstGeom prst="rect">
            <a:avLst/>
          </a:prstGeom>
        </p:spPr>
      </p:pic>
      <p:sp>
        <p:nvSpPr>
          <p:cNvPr id="11" name="TextBox 10"/>
          <p:cNvSpPr txBox="1"/>
          <p:nvPr/>
        </p:nvSpPr>
        <p:spPr>
          <a:xfrm>
            <a:off x="867555" y="981459"/>
            <a:ext cx="4084320" cy="369332"/>
          </a:xfrm>
          <a:prstGeom prst="rect">
            <a:avLst/>
          </a:prstGeom>
          <a:noFill/>
        </p:spPr>
        <p:txBody>
          <a:bodyPr wrap="square" rtlCol="0">
            <a:spAutoFit/>
          </a:bodyPr>
          <a:lstStyle/>
          <a:p>
            <a:r>
              <a:rPr lang="nb-NO" dirty="0" err="1" smtClean="0"/>
              <a:t>Annual</a:t>
            </a:r>
            <a:r>
              <a:rPr lang="nb-NO" dirty="0" smtClean="0"/>
              <a:t> </a:t>
            </a:r>
            <a:r>
              <a:rPr lang="nb-NO" dirty="0" err="1" smtClean="0"/>
              <a:t>mean</a:t>
            </a:r>
            <a:r>
              <a:rPr lang="nb-NO" dirty="0" smtClean="0"/>
              <a:t> PM2.5 </a:t>
            </a:r>
            <a:r>
              <a:rPr lang="nb-NO" dirty="0" err="1" smtClean="0"/>
              <a:t>composition</a:t>
            </a:r>
            <a:endParaRPr lang="en-US" dirty="0"/>
          </a:p>
        </p:txBody>
      </p:sp>
      <p:sp>
        <p:nvSpPr>
          <p:cNvPr id="12" name="TextBox 11"/>
          <p:cNvSpPr txBox="1"/>
          <p:nvPr/>
        </p:nvSpPr>
        <p:spPr>
          <a:xfrm>
            <a:off x="4951875" y="1933959"/>
            <a:ext cx="4084320" cy="369332"/>
          </a:xfrm>
          <a:prstGeom prst="rect">
            <a:avLst/>
          </a:prstGeom>
          <a:noFill/>
        </p:spPr>
        <p:txBody>
          <a:bodyPr wrap="square" rtlCol="0">
            <a:spAutoFit/>
          </a:bodyPr>
          <a:lstStyle/>
          <a:p>
            <a:r>
              <a:rPr lang="nb-NO" dirty="0" err="1" smtClean="0"/>
              <a:t>March</a:t>
            </a:r>
            <a:r>
              <a:rPr lang="nb-NO" dirty="0"/>
              <a:t>/</a:t>
            </a:r>
            <a:r>
              <a:rPr lang="nb-NO" dirty="0" smtClean="0"/>
              <a:t>April PM2.5 </a:t>
            </a:r>
            <a:r>
              <a:rPr lang="nb-NO" dirty="0" err="1" smtClean="0"/>
              <a:t>composition</a:t>
            </a:r>
            <a:endParaRPr lang="en-US" dirty="0"/>
          </a:p>
        </p:txBody>
      </p:sp>
      <p:pic>
        <p:nvPicPr>
          <p:cNvPr id="8" name="Picture 7"/>
          <p:cNvPicPr>
            <a:picLocks noChangeAspect="1"/>
          </p:cNvPicPr>
          <p:nvPr/>
        </p:nvPicPr>
        <p:blipFill>
          <a:blip r:embed="rId3"/>
          <a:stretch>
            <a:fillRect/>
          </a:stretch>
        </p:blipFill>
        <p:spPr>
          <a:xfrm>
            <a:off x="3491514" y="2281978"/>
            <a:ext cx="5587334" cy="2861521"/>
          </a:xfrm>
          <a:prstGeom prst="rect">
            <a:avLst/>
          </a:prstGeom>
        </p:spPr>
      </p:pic>
    </p:spTree>
    <p:extLst>
      <p:ext uri="{BB962C8B-B14F-4D97-AF65-F5344CB8AC3E}">
        <p14:creationId xmlns:p14="http://schemas.microsoft.com/office/powerpoint/2010/main" val="31925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14500" y="1250156"/>
            <a:ext cx="5715000" cy="3214687"/>
          </a:xfrm>
          <a:prstGeom prst="rect">
            <a:avLst/>
          </a:prstGeom>
        </p:spPr>
      </p:pic>
    </p:spTree>
    <p:extLst>
      <p:ext uri="{BB962C8B-B14F-4D97-AF65-F5344CB8AC3E}">
        <p14:creationId xmlns:p14="http://schemas.microsoft.com/office/powerpoint/2010/main" val="51430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err="1" smtClean="0"/>
              <a:t>Humans</a:t>
            </a:r>
            <a:r>
              <a:rPr lang="nb-NO" sz="2200" b="0" dirty="0" smtClean="0"/>
              <a:t> have </a:t>
            </a:r>
            <a:r>
              <a:rPr lang="nb-NO" sz="2200" b="0" dirty="0" err="1" smtClean="0"/>
              <a:t>altered</a:t>
            </a:r>
            <a:r>
              <a:rPr lang="nb-NO" sz="2200" b="0" dirty="0" smtClean="0"/>
              <a:t> more </a:t>
            </a:r>
            <a:r>
              <a:rPr lang="nb-NO" sz="2200" b="0" dirty="0" err="1" smtClean="0"/>
              <a:t>than</a:t>
            </a:r>
            <a:r>
              <a:rPr lang="nb-NO" sz="2200" b="0" dirty="0" smtClean="0"/>
              <a:t> 50% </a:t>
            </a:r>
            <a:r>
              <a:rPr lang="nb-NO" sz="2200" b="0" dirty="0" err="1" smtClean="0"/>
              <a:t>of</a:t>
            </a:r>
            <a:r>
              <a:rPr lang="nb-NO" sz="2200" b="0" dirty="0" smtClean="0"/>
              <a:t> </a:t>
            </a:r>
            <a:r>
              <a:rPr lang="nb-NO" sz="2200" b="0" dirty="0" err="1" smtClean="0"/>
              <a:t>the</a:t>
            </a:r>
            <a:r>
              <a:rPr lang="nb-NO" sz="2200" b="0" dirty="0" smtClean="0"/>
              <a:t> land </a:t>
            </a:r>
            <a:r>
              <a:rPr lang="nb-NO" sz="2200" b="0" dirty="0" err="1" smtClean="0"/>
              <a:t>surface</a:t>
            </a:r>
            <a:endParaRPr lang="en-US" sz="2200" b="0" dirty="0"/>
          </a:p>
        </p:txBody>
      </p:sp>
      <p:pic>
        <p:nvPicPr>
          <p:cNvPr id="3" name="Picture 2"/>
          <p:cNvPicPr>
            <a:picLocks noChangeAspect="1"/>
          </p:cNvPicPr>
          <p:nvPr/>
        </p:nvPicPr>
        <p:blipFill>
          <a:blip r:embed="rId3"/>
          <a:stretch>
            <a:fillRect/>
          </a:stretch>
        </p:blipFill>
        <p:spPr>
          <a:xfrm>
            <a:off x="1645921" y="1088169"/>
            <a:ext cx="5936566" cy="4191283"/>
          </a:xfrm>
          <a:prstGeom prst="rect">
            <a:avLst/>
          </a:prstGeom>
        </p:spPr>
      </p:pic>
      <p:sp>
        <p:nvSpPr>
          <p:cNvPr id="4" name="TextBox 3"/>
          <p:cNvSpPr txBox="1"/>
          <p:nvPr/>
        </p:nvSpPr>
        <p:spPr>
          <a:xfrm>
            <a:off x="93260" y="5371593"/>
            <a:ext cx="2173458" cy="307777"/>
          </a:xfrm>
          <a:prstGeom prst="rect">
            <a:avLst/>
          </a:prstGeom>
          <a:noFill/>
        </p:spPr>
        <p:txBody>
          <a:bodyPr wrap="square" rtlCol="0">
            <a:spAutoFit/>
          </a:bodyPr>
          <a:lstStyle/>
          <a:p>
            <a:r>
              <a:rPr lang="nb-NO" sz="1400" i="1" dirty="0" err="1" smtClean="0"/>
              <a:t>Hooke</a:t>
            </a:r>
            <a:r>
              <a:rPr lang="nb-NO" sz="1400" i="1" dirty="0" smtClean="0"/>
              <a:t> et al. 2012</a:t>
            </a:r>
            <a:endParaRPr lang="en-US" sz="1400" i="1" dirty="0"/>
          </a:p>
        </p:txBody>
      </p:sp>
    </p:spTree>
    <p:extLst>
      <p:ext uri="{BB962C8B-B14F-4D97-AF65-F5344CB8AC3E}">
        <p14:creationId xmlns:p14="http://schemas.microsoft.com/office/powerpoint/2010/main" val="4087646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sz="2200" b="0" dirty="0" smtClean="0"/>
              <a:t>Forests </a:t>
            </a:r>
            <a:r>
              <a:rPr lang="nb-NO" sz="2200" b="0" dirty="0" err="1" smtClean="0"/>
              <a:t>are</a:t>
            </a:r>
            <a:r>
              <a:rPr lang="nb-NO" sz="2200" b="0" dirty="0" smtClean="0"/>
              <a:t> </a:t>
            </a:r>
            <a:r>
              <a:rPr lang="nb-NO" sz="2200" b="0" dirty="0" err="1" smtClean="0"/>
              <a:t>key</a:t>
            </a:r>
            <a:r>
              <a:rPr lang="nb-NO" sz="2200" b="0" dirty="0" smtClean="0"/>
              <a:t> </a:t>
            </a:r>
            <a:r>
              <a:rPr lang="nb-NO" sz="2200" b="0" dirty="0" err="1" smtClean="0"/>
              <a:t>components</a:t>
            </a:r>
            <a:r>
              <a:rPr lang="nb-NO" sz="2200" b="0" dirty="0" smtClean="0"/>
              <a:t> </a:t>
            </a:r>
            <a:r>
              <a:rPr lang="nb-NO" sz="2200" b="0" dirty="0" err="1" smtClean="0"/>
              <a:t>of</a:t>
            </a:r>
            <a:r>
              <a:rPr lang="nb-NO" sz="2200" b="0" dirty="0" smtClean="0"/>
              <a:t> </a:t>
            </a:r>
            <a:r>
              <a:rPr lang="nb-NO" sz="2200" b="0" dirty="0" err="1" smtClean="0"/>
              <a:t>the</a:t>
            </a:r>
            <a:r>
              <a:rPr lang="nb-NO" sz="2200" b="0" dirty="0" smtClean="0"/>
              <a:t> global </a:t>
            </a:r>
            <a:r>
              <a:rPr lang="nb-NO" sz="2200" b="0" dirty="0" err="1" smtClean="0"/>
              <a:t>carbon</a:t>
            </a:r>
            <a:r>
              <a:rPr lang="nb-NO" sz="2200" b="0" dirty="0" smtClean="0"/>
              <a:t> </a:t>
            </a:r>
            <a:r>
              <a:rPr lang="nb-NO" sz="2200" b="0" dirty="0" err="1" smtClean="0"/>
              <a:t>cycle</a:t>
            </a:r>
            <a:endParaRPr lang="en-US" sz="2200" b="0" dirty="0"/>
          </a:p>
        </p:txBody>
      </p:sp>
      <p:pic>
        <p:nvPicPr>
          <p:cNvPr id="5" name="Picture 24"/>
          <p:cNvPicPr>
            <a:picLocks noChangeAspect="1" noChangeArrowheads="1"/>
          </p:cNvPicPr>
          <p:nvPr/>
        </p:nvPicPr>
        <p:blipFill>
          <a:blip r:embed="rId3"/>
          <a:srcRect/>
          <a:stretch>
            <a:fillRect/>
          </a:stretch>
        </p:blipFill>
        <p:spPr bwMode="auto">
          <a:xfrm>
            <a:off x="1082146" y="3390636"/>
            <a:ext cx="2358761" cy="1531938"/>
          </a:xfrm>
          <a:prstGeom prst="rect">
            <a:avLst/>
          </a:prstGeom>
          <a:ln>
            <a:noFill/>
          </a:ln>
          <a:effectLst>
            <a:softEdge rad="112500"/>
          </a:effectLst>
        </p:spPr>
      </p:pic>
      <p:pic>
        <p:nvPicPr>
          <p:cNvPr id="6" name="Picture 23"/>
          <p:cNvPicPr>
            <a:picLocks noChangeAspect="1" noChangeArrowheads="1"/>
          </p:cNvPicPr>
          <p:nvPr/>
        </p:nvPicPr>
        <p:blipFill>
          <a:blip r:embed="rId4"/>
          <a:srcRect/>
          <a:stretch>
            <a:fillRect/>
          </a:stretch>
        </p:blipFill>
        <p:spPr bwMode="auto">
          <a:xfrm>
            <a:off x="1082146" y="1530672"/>
            <a:ext cx="2370667" cy="1539875"/>
          </a:xfrm>
          <a:prstGeom prst="rect">
            <a:avLst/>
          </a:prstGeom>
          <a:ln>
            <a:noFill/>
          </a:ln>
          <a:effectLst>
            <a:softEdge rad="112500"/>
          </a:effectLst>
        </p:spPr>
      </p:pic>
      <p:pic>
        <p:nvPicPr>
          <p:cNvPr id="7" name="Picture 22"/>
          <p:cNvPicPr>
            <a:picLocks noChangeAspect="1" noChangeArrowheads="1"/>
          </p:cNvPicPr>
          <p:nvPr/>
        </p:nvPicPr>
        <p:blipFill>
          <a:blip r:embed="rId5"/>
          <a:srcRect/>
          <a:stretch>
            <a:fillRect/>
          </a:stretch>
        </p:blipFill>
        <p:spPr bwMode="auto">
          <a:xfrm>
            <a:off x="6091060" y="2473325"/>
            <a:ext cx="2025385" cy="1389063"/>
          </a:xfrm>
          <a:prstGeom prst="rect">
            <a:avLst/>
          </a:prstGeom>
          <a:ln>
            <a:noFill/>
          </a:ln>
          <a:effectLst>
            <a:softEdge rad="112500"/>
          </a:effectLst>
        </p:spPr>
      </p:pic>
      <p:pic>
        <p:nvPicPr>
          <p:cNvPr id="8" name="Picture 21"/>
          <p:cNvPicPr>
            <a:picLocks noChangeAspect="1" noChangeArrowheads="1"/>
          </p:cNvPicPr>
          <p:nvPr/>
        </p:nvPicPr>
        <p:blipFill>
          <a:blip r:embed="rId6"/>
          <a:srcRect/>
          <a:stretch>
            <a:fillRect/>
          </a:stretch>
        </p:blipFill>
        <p:spPr bwMode="auto">
          <a:xfrm>
            <a:off x="6076507" y="1137782"/>
            <a:ext cx="2039938" cy="1325563"/>
          </a:xfrm>
          <a:prstGeom prst="rect">
            <a:avLst/>
          </a:prstGeom>
          <a:ln>
            <a:noFill/>
          </a:ln>
          <a:effectLst>
            <a:softEdge rad="112500"/>
          </a:effectLst>
        </p:spPr>
      </p:pic>
      <p:sp>
        <p:nvSpPr>
          <p:cNvPr id="39944" name="Text Box 5"/>
          <p:cNvSpPr txBox="1">
            <a:spLocks noChangeArrowheads="1"/>
          </p:cNvSpPr>
          <p:nvPr/>
        </p:nvSpPr>
        <p:spPr bwMode="auto">
          <a:xfrm>
            <a:off x="102765" y="1449860"/>
            <a:ext cx="98777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380985" eaLnBrk="1" hangingPunct="1"/>
            <a:r>
              <a:rPr lang="en-AU" sz="2667" dirty="0">
                <a:solidFill>
                  <a:srgbClr val="000000"/>
                </a:solidFill>
                <a:latin typeface="Arial Narrow" charset="0"/>
              </a:rPr>
              <a:t>&gt; 90%</a:t>
            </a:r>
          </a:p>
        </p:txBody>
      </p:sp>
      <p:sp>
        <p:nvSpPr>
          <p:cNvPr id="39945" name="Text Box 6"/>
          <p:cNvSpPr txBox="1">
            <a:spLocks noChangeArrowheads="1"/>
          </p:cNvSpPr>
          <p:nvPr/>
        </p:nvSpPr>
        <p:spPr bwMode="auto">
          <a:xfrm>
            <a:off x="1137709" y="2975240"/>
            <a:ext cx="18473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380985" eaLnBrk="1" hangingPunct="1"/>
            <a:endParaRPr lang="en-US" sz="2667">
              <a:solidFill>
                <a:srgbClr val="000000"/>
              </a:solidFill>
              <a:latin typeface="Arial Narrow" charset="0"/>
            </a:endParaRPr>
          </a:p>
        </p:txBody>
      </p:sp>
      <p:sp>
        <p:nvSpPr>
          <p:cNvPr id="39947" name="Text Box 8"/>
          <p:cNvSpPr txBox="1">
            <a:spLocks noChangeArrowheads="1"/>
          </p:cNvSpPr>
          <p:nvPr/>
        </p:nvSpPr>
        <p:spPr bwMode="auto">
          <a:xfrm>
            <a:off x="114219" y="3349832"/>
            <a:ext cx="98777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380985" eaLnBrk="1" hangingPunct="1"/>
            <a:r>
              <a:rPr lang="en-AU" sz="2667" dirty="0">
                <a:solidFill>
                  <a:srgbClr val="000000"/>
                </a:solidFill>
                <a:latin typeface="Arial Narrow" charset="0"/>
              </a:rPr>
              <a:t>&lt; 10%</a:t>
            </a:r>
            <a:endParaRPr lang="en-AU" sz="2667" baseline="30000" dirty="0">
              <a:solidFill>
                <a:srgbClr val="000000"/>
              </a:solidFill>
              <a:latin typeface="Arial Narrow" charset="0"/>
            </a:endParaRPr>
          </a:p>
        </p:txBody>
      </p:sp>
      <p:sp>
        <p:nvSpPr>
          <p:cNvPr id="39948" name="Text Box 12"/>
          <p:cNvSpPr txBox="1">
            <a:spLocks noChangeArrowheads="1"/>
          </p:cNvSpPr>
          <p:nvPr/>
        </p:nvSpPr>
        <p:spPr bwMode="auto">
          <a:xfrm>
            <a:off x="4751529" y="2615525"/>
            <a:ext cx="1244251" cy="75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380985" eaLnBrk="1" hangingPunct="1"/>
            <a:r>
              <a:rPr lang="en-AU" sz="2667" dirty="0">
                <a:solidFill>
                  <a:srgbClr val="000000"/>
                </a:solidFill>
                <a:latin typeface="Arial Narrow" charset="0"/>
              </a:rPr>
              <a:t>~25 %</a:t>
            </a:r>
          </a:p>
          <a:p>
            <a:pPr algn="r" defTabSz="380985" eaLnBrk="1" hangingPunct="1"/>
            <a:r>
              <a:rPr lang="en-US" sz="833" dirty="0">
                <a:solidFill>
                  <a:srgbClr val="000000"/>
                </a:solidFill>
                <a:latin typeface="Arial Narrow" charset="0"/>
              </a:rPr>
              <a:t>Calculated as the residual</a:t>
            </a:r>
          </a:p>
          <a:p>
            <a:pPr algn="r" defTabSz="380985" eaLnBrk="1" hangingPunct="1"/>
            <a:r>
              <a:rPr lang="en-US" sz="833" dirty="0">
                <a:solidFill>
                  <a:srgbClr val="000000"/>
                </a:solidFill>
                <a:latin typeface="Arial Narrow" charset="0"/>
              </a:rPr>
              <a:t>of all other flux components</a:t>
            </a:r>
            <a:endParaRPr lang="en-AU" sz="833" dirty="0">
              <a:solidFill>
                <a:srgbClr val="000000"/>
              </a:solidFill>
              <a:latin typeface="Arial Narrow" charset="0"/>
            </a:endParaRPr>
          </a:p>
        </p:txBody>
      </p:sp>
      <p:sp>
        <p:nvSpPr>
          <p:cNvPr id="39949" name="Line 13"/>
          <p:cNvSpPr>
            <a:spLocks noChangeShapeType="1"/>
          </p:cNvSpPr>
          <p:nvPr/>
        </p:nvSpPr>
        <p:spPr bwMode="auto">
          <a:xfrm flipV="1">
            <a:off x="4075907" y="2885282"/>
            <a:ext cx="865188" cy="11906"/>
          </a:xfrm>
          <a:prstGeom prst="line">
            <a:avLst/>
          </a:prstGeom>
          <a:noFill/>
          <a:ln w="317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pPr defTabSz="380985"/>
            <a:endParaRPr lang="en-US" smtClean="0">
              <a:solidFill>
                <a:prstClr val="black"/>
              </a:solidFill>
              <a:latin typeface="Arial" charset="0"/>
              <a:ea typeface="ＭＳ Ｐゴシック" charset="0"/>
              <a:cs typeface="ＭＳ Ｐゴシック" charset="0"/>
            </a:endParaRPr>
          </a:p>
        </p:txBody>
      </p:sp>
      <p:sp>
        <p:nvSpPr>
          <p:cNvPr id="39950" name="Text Box 16"/>
          <p:cNvSpPr txBox="1">
            <a:spLocks noChangeArrowheads="1"/>
          </p:cNvSpPr>
          <p:nvPr/>
        </p:nvSpPr>
        <p:spPr bwMode="auto">
          <a:xfrm>
            <a:off x="5007945" y="1508521"/>
            <a:ext cx="987835" cy="70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380985" eaLnBrk="1" hangingPunct="1"/>
            <a:endParaRPr lang="en-AU" sz="2000" baseline="30000" dirty="0">
              <a:solidFill>
                <a:srgbClr val="000000"/>
              </a:solidFill>
              <a:latin typeface="Arial Narrow" charset="0"/>
            </a:endParaRPr>
          </a:p>
          <a:p>
            <a:pPr algn="r" defTabSz="380985" eaLnBrk="1" hangingPunct="1"/>
            <a:r>
              <a:rPr lang="en-AU" sz="2667" dirty="0">
                <a:solidFill>
                  <a:srgbClr val="000000"/>
                </a:solidFill>
                <a:latin typeface="Arial Narrow" charset="0"/>
              </a:rPr>
              <a:t>~ 45%</a:t>
            </a:r>
          </a:p>
        </p:txBody>
      </p:sp>
      <p:sp>
        <p:nvSpPr>
          <p:cNvPr id="39951" name="Line 17"/>
          <p:cNvSpPr>
            <a:spLocks noChangeShapeType="1"/>
          </p:cNvSpPr>
          <p:nvPr/>
        </p:nvSpPr>
        <p:spPr bwMode="auto">
          <a:xfrm flipV="1">
            <a:off x="4075906" y="1909592"/>
            <a:ext cx="967361" cy="826199"/>
          </a:xfrm>
          <a:prstGeom prst="line">
            <a:avLst/>
          </a:prstGeom>
          <a:noFill/>
          <a:ln w="317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pPr defTabSz="380985"/>
            <a:endParaRPr lang="en-US" smtClean="0">
              <a:solidFill>
                <a:prstClr val="black"/>
              </a:solidFill>
              <a:latin typeface="Arial" charset="0"/>
              <a:ea typeface="ＭＳ Ｐゴシック" charset="0"/>
              <a:cs typeface="ＭＳ Ｐゴシック" charset="0"/>
            </a:endParaRPr>
          </a:p>
        </p:txBody>
      </p:sp>
      <p:sp>
        <p:nvSpPr>
          <p:cNvPr id="39952" name="Text Box 20"/>
          <p:cNvSpPr txBox="1">
            <a:spLocks noChangeArrowheads="1"/>
          </p:cNvSpPr>
          <p:nvPr/>
        </p:nvSpPr>
        <p:spPr bwMode="auto">
          <a:xfrm>
            <a:off x="5141503" y="4350333"/>
            <a:ext cx="90922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380985" eaLnBrk="1" hangingPunct="1"/>
            <a:r>
              <a:rPr lang="en-AU" sz="2667" dirty="0">
                <a:solidFill>
                  <a:srgbClr val="000000"/>
                </a:solidFill>
                <a:latin typeface="Arial Narrow" charset="0"/>
              </a:rPr>
              <a:t>~30%</a:t>
            </a:r>
            <a:endParaRPr lang="en-AU" sz="2000" dirty="0">
              <a:solidFill>
                <a:srgbClr val="000000"/>
              </a:solidFill>
              <a:latin typeface="Arial Narrow" charset="0"/>
            </a:endParaRPr>
          </a:p>
        </p:txBody>
      </p:sp>
      <p:sp>
        <p:nvSpPr>
          <p:cNvPr id="39953" name="Line 21"/>
          <p:cNvSpPr>
            <a:spLocks noChangeShapeType="1"/>
          </p:cNvSpPr>
          <p:nvPr/>
        </p:nvSpPr>
        <p:spPr bwMode="auto">
          <a:xfrm>
            <a:off x="4075907" y="3065199"/>
            <a:ext cx="932038" cy="1285134"/>
          </a:xfrm>
          <a:prstGeom prst="line">
            <a:avLst/>
          </a:prstGeom>
          <a:noFill/>
          <a:ln w="317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pPr defTabSz="380985"/>
            <a:endParaRPr lang="en-US" smtClean="0">
              <a:solidFill>
                <a:prstClr val="black"/>
              </a:solidFill>
              <a:latin typeface="Arial" charset="0"/>
              <a:ea typeface="ＭＳ Ｐゴシック" charset="0"/>
              <a:cs typeface="ＭＳ Ｐゴシック" charset="0"/>
            </a:endParaRPr>
          </a:p>
        </p:txBody>
      </p:sp>
      <p:pic>
        <p:nvPicPr>
          <p:cNvPr id="19" name="Picture 25"/>
          <p:cNvPicPr>
            <a:picLocks noChangeAspect="1" noChangeArrowheads="1"/>
          </p:cNvPicPr>
          <p:nvPr/>
        </p:nvPicPr>
        <p:blipFill>
          <a:blip r:embed="rId7"/>
          <a:srcRect/>
          <a:stretch>
            <a:fillRect/>
          </a:stretch>
        </p:blipFill>
        <p:spPr bwMode="auto">
          <a:xfrm>
            <a:off x="6091060" y="3852598"/>
            <a:ext cx="2061104" cy="1342760"/>
          </a:xfrm>
          <a:prstGeom prst="rect">
            <a:avLst/>
          </a:prstGeom>
          <a:ln>
            <a:noFill/>
          </a:ln>
          <a:effectLst>
            <a:softEdge rad="112500"/>
          </a:effectLst>
        </p:spPr>
      </p:pic>
    </p:spTree>
    <p:extLst>
      <p:ext uri="{BB962C8B-B14F-4D97-AF65-F5344CB8AC3E}">
        <p14:creationId xmlns:p14="http://schemas.microsoft.com/office/powerpoint/2010/main" val="645859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err="1" smtClean="0"/>
              <a:t>But</a:t>
            </a:r>
            <a:r>
              <a:rPr lang="nb-NO" sz="2200" b="0" dirty="0" smtClean="0"/>
              <a:t> </a:t>
            </a:r>
            <a:r>
              <a:rPr lang="nb-NO" sz="2200" b="0" dirty="0" err="1" smtClean="0"/>
              <a:t>also</a:t>
            </a:r>
            <a:r>
              <a:rPr lang="nb-NO" sz="2200" b="0" dirty="0" smtClean="0"/>
              <a:t> </a:t>
            </a:r>
            <a:r>
              <a:rPr lang="nb-NO" sz="2200" b="0" dirty="0" err="1" smtClean="0"/>
              <a:t>affect</a:t>
            </a:r>
            <a:r>
              <a:rPr lang="nb-NO" sz="2200" b="0" dirty="0" smtClean="0"/>
              <a:t> global and regional </a:t>
            </a:r>
            <a:r>
              <a:rPr lang="nb-NO" sz="2200" b="0" dirty="0" err="1" smtClean="0"/>
              <a:t>climate</a:t>
            </a:r>
            <a:r>
              <a:rPr lang="nb-NO" sz="2200" b="0" dirty="0" smtClean="0"/>
              <a:t> in a </a:t>
            </a:r>
            <a:r>
              <a:rPr lang="nb-NO" sz="2200" b="0" dirty="0" err="1" smtClean="0"/>
              <a:t>number</a:t>
            </a:r>
            <a:r>
              <a:rPr lang="nb-NO" sz="2200" b="0" dirty="0" smtClean="0"/>
              <a:t> </a:t>
            </a:r>
            <a:r>
              <a:rPr lang="nb-NO" sz="2200" b="0" dirty="0" err="1" smtClean="0"/>
              <a:t>of</a:t>
            </a:r>
            <a:r>
              <a:rPr lang="nb-NO" sz="2200" b="0" dirty="0" smtClean="0"/>
              <a:t> </a:t>
            </a:r>
            <a:r>
              <a:rPr lang="nb-NO" sz="2200" b="0" dirty="0" err="1" smtClean="0"/>
              <a:t>other</a:t>
            </a:r>
            <a:r>
              <a:rPr lang="nb-NO" sz="2200" b="0" dirty="0" smtClean="0"/>
              <a:t> </a:t>
            </a:r>
            <a:r>
              <a:rPr lang="nb-NO" sz="2200" b="0" dirty="0" err="1" smtClean="0"/>
              <a:t>ways</a:t>
            </a:r>
            <a:endParaRPr lang="en-US" sz="22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576" y="1821178"/>
            <a:ext cx="3954381" cy="2768066"/>
          </a:xfrm>
          <a:prstGeom prst="rect">
            <a:avLst/>
          </a:prstGeom>
          <a:ln>
            <a:noFill/>
          </a:ln>
          <a:effectLst>
            <a:softEdge rad="112500"/>
          </a:effectLst>
        </p:spPr>
      </p:pic>
      <p:sp>
        <p:nvSpPr>
          <p:cNvPr id="5" name="TextBox 4"/>
          <p:cNvSpPr txBox="1"/>
          <p:nvPr/>
        </p:nvSpPr>
        <p:spPr>
          <a:xfrm>
            <a:off x="6858000" y="1939115"/>
            <a:ext cx="1371600" cy="646331"/>
          </a:xfrm>
          <a:prstGeom prst="rect">
            <a:avLst/>
          </a:prstGeom>
          <a:noFill/>
        </p:spPr>
        <p:txBody>
          <a:bodyPr wrap="square" rtlCol="0">
            <a:spAutoFit/>
          </a:bodyPr>
          <a:lstStyle/>
          <a:p>
            <a:r>
              <a:rPr lang="nb-NO" dirty="0" smtClean="0"/>
              <a:t>Land </a:t>
            </a:r>
            <a:r>
              <a:rPr lang="nb-NO" dirty="0" err="1" smtClean="0"/>
              <a:t>surface</a:t>
            </a:r>
            <a:r>
              <a:rPr lang="nb-NO" dirty="0" smtClean="0"/>
              <a:t> albedo</a:t>
            </a:r>
            <a:endParaRPr lang="en-US" dirty="0"/>
          </a:p>
        </p:txBody>
      </p:sp>
      <p:sp>
        <p:nvSpPr>
          <p:cNvPr id="6" name="TextBox 5"/>
          <p:cNvSpPr txBox="1"/>
          <p:nvPr/>
        </p:nvSpPr>
        <p:spPr>
          <a:xfrm>
            <a:off x="7146758" y="2971164"/>
            <a:ext cx="1620253" cy="646331"/>
          </a:xfrm>
          <a:prstGeom prst="rect">
            <a:avLst/>
          </a:prstGeom>
          <a:noFill/>
        </p:spPr>
        <p:txBody>
          <a:bodyPr wrap="square" rtlCol="0">
            <a:spAutoFit/>
          </a:bodyPr>
          <a:lstStyle/>
          <a:p>
            <a:r>
              <a:rPr lang="nb-NO" dirty="0" err="1" smtClean="0"/>
              <a:t>Fluxes</a:t>
            </a:r>
            <a:r>
              <a:rPr lang="nb-NO" dirty="0" smtClean="0"/>
              <a:t> </a:t>
            </a:r>
            <a:r>
              <a:rPr lang="nb-NO" dirty="0" err="1" smtClean="0"/>
              <a:t>of</a:t>
            </a:r>
            <a:r>
              <a:rPr lang="nb-NO" dirty="0" smtClean="0"/>
              <a:t> heat and </a:t>
            </a:r>
            <a:r>
              <a:rPr lang="nb-NO" dirty="0" err="1" smtClean="0"/>
              <a:t>moisture</a:t>
            </a:r>
            <a:r>
              <a:rPr lang="nb-NO" dirty="0" smtClean="0"/>
              <a:t> </a:t>
            </a:r>
            <a:endParaRPr lang="en-US" dirty="0"/>
          </a:p>
        </p:txBody>
      </p:sp>
      <p:sp>
        <p:nvSpPr>
          <p:cNvPr id="7" name="TextBox 6"/>
          <p:cNvSpPr txBox="1"/>
          <p:nvPr/>
        </p:nvSpPr>
        <p:spPr>
          <a:xfrm>
            <a:off x="6858000" y="3942914"/>
            <a:ext cx="1620253" cy="646331"/>
          </a:xfrm>
          <a:prstGeom prst="rect">
            <a:avLst/>
          </a:prstGeom>
          <a:noFill/>
        </p:spPr>
        <p:txBody>
          <a:bodyPr wrap="square" rtlCol="0">
            <a:spAutoFit/>
          </a:bodyPr>
          <a:lstStyle/>
          <a:p>
            <a:r>
              <a:rPr lang="nb-NO" dirty="0" err="1" smtClean="0"/>
              <a:t>Hydrological</a:t>
            </a:r>
            <a:r>
              <a:rPr lang="nb-NO" dirty="0" smtClean="0"/>
              <a:t> </a:t>
            </a:r>
            <a:r>
              <a:rPr lang="nb-NO" dirty="0" err="1" smtClean="0"/>
              <a:t>cycle</a:t>
            </a:r>
            <a:endParaRPr lang="en-US" dirty="0"/>
          </a:p>
        </p:txBody>
      </p:sp>
      <p:sp>
        <p:nvSpPr>
          <p:cNvPr id="8" name="TextBox 7"/>
          <p:cNvSpPr txBox="1"/>
          <p:nvPr/>
        </p:nvSpPr>
        <p:spPr>
          <a:xfrm>
            <a:off x="489280" y="1990119"/>
            <a:ext cx="1620253" cy="369332"/>
          </a:xfrm>
          <a:prstGeom prst="rect">
            <a:avLst/>
          </a:prstGeom>
          <a:noFill/>
        </p:spPr>
        <p:txBody>
          <a:bodyPr wrap="square" rtlCol="0">
            <a:spAutoFit/>
          </a:bodyPr>
          <a:lstStyle/>
          <a:p>
            <a:r>
              <a:rPr lang="nb-NO" dirty="0" smtClean="0"/>
              <a:t>CO</a:t>
            </a:r>
            <a:r>
              <a:rPr lang="nb-NO" baseline="-25000" dirty="0" smtClean="0"/>
              <a:t>2</a:t>
            </a:r>
            <a:r>
              <a:rPr lang="nb-NO" dirty="0" smtClean="0"/>
              <a:t> </a:t>
            </a:r>
            <a:r>
              <a:rPr lang="nb-NO" dirty="0" err="1" smtClean="0"/>
              <a:t>emissions</a:t>
            </a:r>
            <a:endParaRPr lang="en-US" dirty="0"/>
          </a:p>
        </p:txBody>
      </p:sp>
      <p:sp>
        <p:nvSpPr>
          <p:cNvPr id="9" name="TextBox 8"/>
          <p:cNvSpPr txBox="1"/>
          <p:nvPr/>
        </p:nvSpPr>
        <p:spPr>
          <a:xfrm>
            <a:off x="368966" y="2971164"/>
            <a:ext cx="1620253" cy="923330"/>
          </a:xfrm>
          <a:prstGeom prst="rect">
            <a:avLst/>
          </a:prstGeom>
          <a:noFill/>
        </p:spPr>
        <p:txBody>
          <a:bodyPr wrap="square" rtlCol="0">
            <a:spAutoFit/>
          </a:bodyPr>
          <a:lstStyle/>
          <a:p>
            <a:r>
              <a:rPr lang="nb-NO" dirty="0" err="1" smtClean="0"/>
              <a:t>Other</a:t>
            </a:r>
            <a:r>
              <a:rPr lang="nb-NO" dirty="0" smtClean="0"/>
              <a:t> greenhouse </a:t>
            </a:r>
            <a:r>
              <a:rPr lang="nb-NO" dirty="0" err="1" smtClean="0"/>
              <a:t>gases</a:t>
            </a:r>
            <a:endParaRPr lang="en-US" dirty="0"/>
          </a:p>
        </p:txBody>
      </p:sp>
      <p:sp>
        <p:nvSpPr>
          <p:cNvPr id="10" name="TextBox 9"/>
          <p:cNvSpPr txBox="1"/>
          <p:nvPr/>
        </p:nvSpPr>
        <p:spPr>
          <a:xfrm>
            <a:off x="569492" y="4319046"/>
            <a:ext cx="1857610" cy="923330"/>
          </a:xfrm>
          <a:prstGeom prst="rect">
            <a:avLst/>
          </a:prstGeom>
          <a:noFill/>
        </p:spPr>
        <p:txBody>
          <a:bodyPr wrap="square" rtlCol="0">
            <a:spAutoFit/>
          </a:bodyPr>
          <a:lstStyle/>
          <a:p>
            <a:r>
              <a:rPr lang="nb-NO" dirty="0" err="1" smtClean="0"/>
              <a:t>Emissions</a:t>
            </a:r>
            <a:r>
              <a:rPr lang="nb-NO" dirty="0" smtClean="0"/>
              <a:t> </a:t>
            </a:r>
            <a:r>
              <a:rPr lang="nb-NO" dirty="0" err="1" smtClean="0"/>
              <a:t>of</a:t>
            </a:r>
            <a:r>
              <a:rPr lang="nb-NO" dirty="0" smtClean="0"/>
              <a:t> aerosols and </a:t>
            </a:r>
            <a:r>
              <a:rPr lang="nb-NO" dirty="0" err="1" smtClean="0"/>
              <a:t>precursor</a:t>
            </a:r>
            <a:r>
              <a:rPr lang="nb-NO" dirty="0" smtClean="0"/>
              <a:t> </a:t>
            </a:r>
            <a:r>
              <a:rPr lang="nb-NO" dirty="0" err="1" smtClean="0"/>
              <a:t>gases</a:t>
            </a:r>
            <a:endParaRPr lang="en-US" dirty="0"/>
          </a:p>
        </p:txBody>
      </p:sp>
      <p:sp>
        <p:nvSpPr>
          <p:cNvPr id="11" name="TextBox 10"/>
          <p:cNvSpPr txBox="1"/>
          <p:nvPr/>
        </p:nvSpPr>
        <p:spPr>
          <a:xfrm>
            <a:off x="3281343" y="4589245"/>
            <a:ext cx="3100140" cy="646331"/>
          </a:xfrm>
          <a:prstGeom prst="rect">
            <a:avLst/>
          </a:prstGeom>
          <a:noFill/>
        </p:spPr>
        <p:txBody>
          <a:bodyPr wrap="square" rtlCol="0">
            <a:spAutoFit/>
          </a:bodyPr>
          <a:lstStyle/>
          <a:p>
            <a:r>
              <a:rPr lang="nb-NO" dirty="0" err="1" smtClean="0"/>
              <a:t>Emissions</a:t>
            </a:r>
            <a:r>
              <a:rPr lang="nb-NO" dirty="0" smtClean="0"/>
              <a:t> from </a:t>
            </a:r>
            <a:r>
              <a:rPr lang="nb-NO" dirty="0" err="1" smtClean="0"/>
              <a:t>related</a:t>
            </a:r>
            <a:r>
              <a:rPr lang="nb-NO" dirty="0" smtClean="0"/>
              <a:t> </a:t>
            </a:r>
            <a:r>
              <a:rPr lang="nb-NO" dirty="0" err="1" smtClean="0"/>
              <a:t>activities</a:t>
            </a:r>
            <a:r>
              <a:rPr lang="nb-NO" dirty="0" smtClean="0"/>
              <a:t> and end-</a:t>
            </a:r>
            <a:r>
              <a:rPr lang="nb-NO" dirty="0" err="1" smtClean="0"/>
              <a:t>use</a:t>
            </a:r>
            <a:endParaRPr lang="en-US" dirty="0"/>
          </a:p>
        </p:txBody>
      </p:sp>
      <p:sp>
        <p:nvSpPr>
          <p:cNvPr id="12" name="TextBox 11"/>
          <p:cNvSpPr txBox="1"/>
          <p:nvPr/>
        </p:nvSpPr>
        <p:spPr>
          <a:xfrm>
            <a:off x="6224336" y="1305064"/>
            <a:ext cx="3097596" cy="392415"/>
          </a:xfrm>
          <a:prstGeom prst="rect">
            <a:avLst/>
          </a:prstGeom>
          <a:noFill/>
        </p:spPr>
        <p:txBody>
          <a:bodyPr wrap="square" rtlCol="0">
            <a:spAutoFit/>
          </a:bodyPr>
          <a:lstStyle/>
          <a:p>
            <a:r>
              <a:rPr lang="nb-NO" sz="1950" b="1" dirty="0" err="1" smtClean="0">
                <a:latin typeface="Arial" panose="020B0604020202020204" pitchFamily="34" charset="0"/>
                <a:cs typeface="Arial" panose="020B0604020202020204" pitchFamily="34" charset="0"/>
              </a:rPr>
              <a:t>Biogeophysical</a:t>
            </a:r>
            <a:r>
              <a:rPr lang="nb-NO" sz="1950" b="1" dirty="0" smtClean="0">
                <a:latin typeface="Arial" panose="020B0604020202020204" pitchFamily="34" charset="0"/>
                <a:cs typeface="Arial" panose="020B0604020202020204" pitchFamily="34" charset="0"/>
              </a:rPr>
              <a:t> </a:t>
            </a:r>
            <a:r>
              <a:rPr lang="nb-NO" sz="1950" b="1" dirty="0" err="1" smtClean="0">
                <a:latin typeface="Arial" panose="020B0604020202020204" pitchFamily="34" charset="0"/>
                <a:cs typeface="Arial" panose="020B0604020202020204" pitchFamily="34" charset="0"/>
              </a:rPr>
              <a:t>effects</a:t>
            </a:r>
            <a:endParaRPr lang="en-US" sz="1950" b="1" dirty="0">
              <a:latin typeface="Arial" panose="020B0604020202020204" pitchFamily="34" charset="0"/>
              <a:cs typeface="Arial" panose="020B0604020202020204" pitchFamily="34" charset="0"/>
            </a:endParaRPr>
          </a:p>
        </p:txBody>
      </p:sp>
      <p:sp>
        <p:nvSpPr>
          <p:cNvPr id="13" name="TextBox 12"/>
          <p:cNvSpPr txBox="1"/>
          <p:nvPr/>
        </p:nvSpPr>
        <p:spPr>
          <a:xfrm>
            <a:off x="71453" y="1318744"/>
            <a:ext cx="3097596" cy="392415"/>
          </a:xfrm>
          <a:prstGeom prst="rect">
            <a:avLst/>
          </a:prstGeom>
          <a:noFill/>
        </p:spPr>
        <p:txBody>
          <a:bodyPr wrap="square" rtlCol="0">
            <a:spAutoFit/>
          </a:bodyPr>
          <a:lstStyle/>
          <a:p>
            <a:r>
              <a:rPr lang="nb-NO" sz="1950" b="1" dirty="0" err="1" smtClean="0">
                <a:latin typeface="Arial" panose="020B0604020202020204" pitchFamily="34" charset="0"/>
                <a:cs typeface="Arial" panose="020B0604020202020204" pitchFamily="34" charset="0"/>
              </a:rPr>
              <a:t>Biogeochemical</a:t>
            </a:r>
            <a:r>
              <a:rPr lang="nb-NO" sz="1950" b="1" dirty="0" smtClean="0">
                <a:latin typeface="Arial" panose="020B0604020202020204" pitchFamily="34" charset="0"/>
                <a:cs typeface="Arial" panose="020B0604020202020204" pitchFamily="34" charset="0"/>
              </a:rPr>
              <a:t> </a:t>
            </a:r>
            <a:r>
              <a:rPr lang="nb-NO" sz="1950" b="1" dirty="0" err="1" smtClean="0">
                <a:latin typeface="Arial" panose="020B0604020202020204" pitchFamily="34" charset="0"/>
                <a:cs typeface="Arial" panose="020B0604020202020204" pitchFamily="34" charset="0"/>
              </a:rPr>
              <a:t>effects</a:t>
            </a:r>
            <a:endParaRPr lang="en-US" sz="19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41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100" dirty="0" err="1" smtClean="0"/>
              <a:t>Biogeophysical</a:t>
            </a:r>
            <a:r>
              <a:rPr lang="nb-NO" sz="2100" dirty="0" smtClean="0"/>
              <a:t> </a:t>
            </a:r>
            <a:r>
              <a:rPr lang="nb-NO" sz="2100" dirty="0" err="1" smtClean="0"/>
              <a:t>effects</a:t>
            </a:r>
            <a:r>
              <a:rPr lang="nb-NO" sz="2100" dirty="0" smtClean="0"/>
              <a:t>: </a:t>
            </a:r>
            <a:r>
              <a:rPr lang="nb-NO" sz="2100" dirty="0"/>
              <a:t/>
            </a:r>
            <a:br>
              <a:rPr lang="nb-NO" sz="2100" dirty="0"/>
            </a:br>
            <a:r>
              <a:rPr lang="nb-NO" sz="2100" b="0" dirty="0" err="1" smtClean="0"/>
              <a:t>Changes</a:t>
            </a:r>
            <a:r>
              <a:rPr lang="nb-NO" sz="2100" b="0" dirty="0" smtClean="0"/>
              <a:t> in </a:t>
            </a:r>
            <a:r>
              <a:rPr lang="nb-NO" sz="2100" b="0" dirty="0" err="1" smtClean="0"/>
              <a:t>the</a:t>
            </a:r>
            <a:r>
              <a:rPr lang="nb-NO" sz="2100" b="0" dirty="0" smtClean="0"/>
              <a:t> </a:t>
            </a:r>
            <a:r>
              <a:rPr lang="nb-NO" sz="2100" b="0" dirty="0" err="1" smtClean="0"/>
              <a:t>reflectivity</a:t>
            </a:r>
            <a:r>
              <a:rPr lang="nb-NO" sz="2100" b="0" dirty="0" smtClean="0"/>
              <a:t> </a:t>
            </a:r>
            <a:r>
              <a:rPr lang="nb-NO" sz="2100" b="0" dirty="0" err="1" smtClean="0"/>
              <a:t>of</a:t>
            </a:r>
            <a:r>
              <a:rPr lang="nb-NO" sz="2100" b="0" dirty="0" smtClean="0"/>
              <a:t> </a:t>
            </a:r>
            <a:r>
              <a:rPr lang="nb-NO" sz="2100" b="0" dirty="0" err="1" smtClean="0"/>
              <a:t>the</a:t>
            </a:r>
            <a:r>
              <a:rPr lang="nb-NO" sz="2100" b="0" dirty="0" smtClean="0"/>
              <a:t> </a:t>
            </a:r>
            <a:r>
              <a:rPr lang="nb-NO" sz="2100" b="0" dirty="0" err="1" smtClean="0"/>
              <a:t>Earth’s</a:t>
            </a:r>
            <a:r>
              <a:rPr lang="nb-NO" sz="2100" b="0" dirty="0" smtClean="0"/>
              <a:t> </a:t>
            </a:r>
            <a:r>
              <a:rPr lang="nb-NO" sz="2100" b="0" dirty="0" err="1" smtClean="0"/>
              <a:t>surface</a:t>
            </a:r>
            <a:endParaRPr lang="en-US" sz="2100" b="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32" y="1436621"/>
            <a:ext cx="5087943" cy="343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17093" y="2029038"/>
            <a:ext cx="2213560" cy="2585323"/>
          </a:xfrm>
          <a:prstGeom prst="rect">
            <a:avLst/>
          </a:prstGeom>
          <a:noFill/>
        </p:spPr>
        <p:txBody>
          <a:bodyPr wrap="square" rtlCol="0">
            <a:spAutoFit/>
          </a:bodyPr>
          <a:lstStyle/>
          <a:p>
            <a:r>
              <a:rPr lang="nb-NO" dirty="0" smtClean="0"/>
              <a:t>Less </a:t>
            </a:r>
            <a:r>
              <a:rPr lang="nb-NO" dirty="0" err="1" smtClean="0"/>
              <a:t>forest</a:t>
            </a:r>
            <a:r>
              <a:rPr lang="nb-NO" dirty="0" smtClean="0"/>
              <a:t> </a:t>
            </a:r>
            <a:r>
              <a:rPr lang="nb-NO" dirty="0" smtClean="0">
                <a:sym typeface="Wingdings" panose="05000000000000000000" pitchFamily="2" charset="2"/>
              </a:rPr>
              <a:t> </a:t>
            </a:r>
          </a:p>
          <a:p>
            <a:r>
              <a:rPr lang="nb-NO" dirty="0" smtClean="0">
                <a:sym typeface="Wingdings" panose="05000000000000000000" pitchFamily="2" charset="2"/>
              </a:rPr>
              <a:t>more </a:t>
            </a:r>
            <a:r>
              <a:rPr lang="nb-NO" dirty="0" err="1" smtClean="0">
                <a:sym typeface="Wingdings" panose="05000000000000000000" pitchFamily="2" charset="2"/>
              </a:rPr>
              <a:t>reflection</a:t>
            </a:r>
            <a:r>
              <a:rPr lang="nb-NO" dirty="0" smtClean="0">
                <a:sym typeface="Wingdings" panose="05000000000000000000" pitchFamily="2" charset="2"/>
              </a:rPr>
              <a:t>  </a:t>
            </a:r>
            <a:r>
              <a:rPr lang="nb-NO" dirty="0" err="1" smtClean="0">
                <a:solidFill>
                  <a:srgbClr val="0070C0"/>
                </a:solidFill>
                <a:sym typeface="Wingdings" panose="05000000000000000000" pitchFamily="2" charset="2"/>
              </a:rPr>
              <a:t>cooling</a:t>
            </a:r>
            <a:r>
              <a:rPr lang="nb-NO" dirty="0" smtClean="0">
                <a:sym typeface="Wingdings" panose="05000000000000000000" pitchFamily="2" charset="2"/>
              </a:rPr>
              <a:t> </a:t>
            </a:r>
            <a:r>
              <a:rPr lang="nb-NO" dirty="0" err="1" smtClean="0">
                <a:sym typeface="Wingdings" panose="05000000000000000000" pitchFamily="2" charset="2"/>
              </a:rPr>
              <a:t>impact</a:t>
            </a:r>
            <a:endParaRPr lang="nb-NO" dirty="0" smtClean="0">
              <a:sym typeface="Wingdings" panose="05000000000000000000" pitchFamily="2" charset="2"/>
            </a:endParaRPr>
          </a:p>
          <a:p>
            <a:endParaRPr lang="nb-NO" dirty="0">
              <a:sym typeface="Wingdings" panose="05000000000000000000" pitchFamily="2" charset="2"/>
            </a:endParaRPr>
          </a:p>
          <a:p>
            <a:r>
              <a:rPr lang="nb-NO" dirty="0" smtClean="0">
                <a:sym typeface="Wingdings" panose="05000000000000000000" pitchFamily="2" charset="2"/>
              </a:rPr>
              <a:t>More </a:t>
            </a:r>
            <a:r>
              <a:rPr lang="nb-NO" dirty="0" err="1" smtClean="0">
                <a:sym typeface="Wingdings" panose="05000000000000000000" pitchFamily="2" charset="2"/>
              </a:rPr>
              <a:t>forest</a:t>
            </a:r>
            <a:r>
              <a:rPr lang="nb-NO" dirty="0" smtClean="0">
                <a:sym typeface="Wingdings" panose="05000000000000000000" pitchFamily="2" charset="2"/>
              </a:rPr>
              <a:t>  </a:t>
            </a:r>
          </a:p>
          <a:p>
            <a:r>
              <a:rPr lang="nb-NO" dirty="0" smtClean="0">
                <a:sym typeface="Wingdings" panose="05000000000000000000" pitchFamily="2" charset="2"/>
              </a:rPr>
              <a:t>less </a:t>
            </a:r>
            <a:r>
              <a:rPr lang="nb-NO" dirty="0" err="1" smtClean="0">
                <a:sym typeface="Wingdings" panose="05000000000000000000" pitchFamily="2" charset="2"/>
              </a:rPr>
              <a:t>reflection</a:t>
            </a:r>
            <a:r>
              <a:rPr lang="nb-NO" dirty="0" smtClean="0">
                <a:sym typeface="Wingdings" panose="05000000000000000000" pitchFamily="2" charset="2"/>
              </a:rPr>
              <a:t>  </a:t>
            </a:r>
            <a:r>
              <a:rPr lang="nb-NO" dirty="0" err="1" smtClean="0">
                <a:solidFill>
                  <a:srgbClr val="FF0000"/>
                </a:solidFill>
                <a:sym typeface="Wingdings" panose="05000000000000000000" pitchFamily="2" charset="2"/>
              </a:rPr>
              <a:t>warming</a:t>
            </a:r>
            <a:r>
              <a:rPr lang="nb-NO" dirty="0" smtClean="0">
                <a:sym typeface="Wingdings" panose="05000000000000000000" pitchFamily="2" charset="2"/>
              </a:rPr>
              <a:t> </a:t>
            </a:r>
            <a:r>
              <a:rPr lang="nb-NO" dirty="0" err="1" smtClean="0">
                <a:sym typeface="Wingdings" panose="05000000000000000000" pitchFamily="2" charset="2"/>
              </a:rPr>
              <a:t>impact</a:t>
            </a:r>
            <a:endParaRPr lang="nb-NO" dirty="0" smtClean="0"/>
          </a:p>
          <a:p>
            <a:endParaRPr lang="nb-NO" dirty="0"/>
          </a:p>
          <a:p>
            <a:endParaRPr lang="nb-NO" dirty="0" smtClean="0"/>
          </a:p>
        </p:txBody>
      </p:sp>
      <p:sp>
        <p:nvSpPr>
          <p:cNvPr id="5" name="Rectangle 4"/>
          <p:cNvSpPr/>
          <p:nvPr/>
        </p:nvSpPr>
        <p:spPr>
          <a:xfrm>
            <a:off x="71924" y="5377015"/>
            <a:ext cx="1555811" cy="307777"/>
          </a:xfrm>
          <a:prstGeom prst="rect">
            <a:avLst/>
          </a:prstGeom>
        </p:spPr>
        <p:txBody>
          <a:bodyPr wrap="none">
            <a:spAutoFit/>
          </a:bodyPr>
          <a:lstStyle/>
          <a:p>
            <a:r>
              <a:rPr lang="en-US" sz="1400" i="1" dirty="0"/>
              <a:t>Jackson et al. 2008</a:t>
            </a:r>
            <a:endParaRPr lang="nb-NO" sz="1400" i="1" dirty="0"/>
          </a:p>
        </p:txBody>
      </p:sp>
    </p:spTree>
    <p:extLst>
      <p:ext uri="{BB962C8B-B14F-4D97-AF65-F5344CB8AC3E}">
        <p14:creationId xmlns:p14="http://schemas.microsoft.com/office/powerpoint/2010/main" val="1235465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b="0" dirty="0" smtClean="0"/>
              <a:t>The albedo </a:t>
            </a:r>
            <a:r>
              <a:rPr lang="nb-NO" sz="2200" b="0" dirty="0" err="1" smtClean="0"/>
              <a:t>effect</a:t>
            </a:r>
            <a:r>
              <a:rPr lang="nb-NO" sz="2200" b="0" dirty="0" smtClean="0"/>
              <a:t> </a:t>
            </a:r>
            <a:r>
              <a:rPr lang="nb-NO" sz="2200" b="0" dirty="0" err="1" smtClean="0"/>
              <a:t>depends</a:t>
            </a:r>
            <a:r>
              <a:rPr lang="nb-NO" sz="2200" b="0" dirty="0" smtClean="0"/>
              <a:t> </a:t>
            </a:r>
            <a:r>
              <a:rPr lang="nb-NO" sz="2200" b="0" dirty="0" err="1" smtClean="0"/>
              <a:t>on</a:t>
            </a:r>
            <a:r>
              <a:rPr lang="nb-NO" sz="2200" b="0" dirty="0" smtClean="0"/>
              <a:t> region (and </a:t>
            </a:r>
            <a:r>
              <a:rPr lang="nb-NO" sz="2200" b="0" dirty="0" err="1" smtClean="0"/>
              <a:t>season</a:t>
            </a:r>
            <a:r>
              <a:rPr lang="nb-NO" sz="2200" b="0" dirty="0" smtClean="0"/>
              <a:t>)</a:t>
            </a:r>
            <a:endParaRPr lang="en-US" sz="2200" b="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462" y="1276882"/>
            <a:ext cx="2495525" cy="395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31076" y="1793856"/>
            <a:ext cx="3285981" cy="1200329"/>
          </a:xfrm>
          <a:prstGeom prst="rect">
            <a:avLst/>
          </a:prstGeom>
          <a:solidFill>
            <a:schemeClr val="bg1">
              <a:alpha val="50000"/>
            </a:schemeClr>
          </a:solidFill>
        </p:spPr>
        <p:txBody>
          <a:bodyPr wrap="square" rtlCol="0">
            <a:spAutoFit/>
          </a:bodyPr>
          <a:lstStyle/>
          <a:p>
            <a:r>
              <a:rPr lang="nb-NO" dirty="0" smtClean="0">
                <a:latin typeface="+mj-lt"/>
                <a:cs typeface="Arial" panose="020B0604020202020204" pitchFamily="34" charset="0"/>
              </a:rPr>
              <a:t>For </a:t>
            </a:r>
            <a:r>
              <a:rPr lang="nb-NO" dirty="0" err="1" smtClean="0">
                <a:latin typeface="+mj-lt"/>
                <a:cs typeface="Arial" panose="020B0604020202020204" pitchFamily="34" charset="0"/>
              </a:rPr>
              <a:t>changes</a:t>
            </a:r>
            <a:r>
              <a:rPr lang="nb-NO" dirty="0" smtClean="0">
                <a:latin typeface="+mj-lt"/>
                <a:cs typeface="Arial" panose="020B0604020202020204" pitchFamily="34" charset="0"/>
              </a:rPr>
              <a:t> in </a:t>
            </a:r>
            <a:r>
              <a:rPr lang="nb-NO" dirty="0" err="1" smtClean="0">
                <a:latin typeface="+mj-lt"/>
                <a:cs typeface="Arial" panose="020B0604020202020204" pitchFamily="34" charset="0"/>
              </a:rPr>
              <a:t>high</a:t>
            </a:r>
            <a:r>
              <a:rPr lang="nb-NO" dirty="0" smtClean="0">
                <a:latin typeface="+mj-lt"/>
                <a:cs typeface="Arial" panose="020B0604020202020204" pitchFamily="34" charset="0"/>
              </a:rPr>
              <a:t> latitude boreal </a:t>
            </a:r>
            <a:r>
              <a:rPr lang="nb-NO" dirty="0" err="1" smtClean="0">
                <a:latin typeface="+mj-lt"/>
                <a:cs typeface="Arial" panose="020B0604020202020204" pitchFamily="34" charset="0"/>
              </a:rPr>
              <a:t>forests</a:t>
            </a:r>
            <a:r>
              <a:rPr lang="nb-NO" dirty="0" smtClean="0">
                <a:latin typeface="+mj-lt"/>
                <a:cs typeface="Arial" panose="020B0604020202020204" pitchFamily="34" charset="0"/>
              </a:rPr>
              <a:t>, </a:t>
            </a:r>
            <a:r>
              <a:rPr lang="nb-NO" dirty="0" err="1" smtClean="0">
                <a:latin typeface="+mj-lt"/>
                <a:cs typeface="Arial" panose="020B0604020202020204" pitchFamily="34" charset="0"/>
              </a:rPr>
              <a:t>the</a:t>
            </a:r>
            <a:r>
              <a:rPr lang="nb-NO" dirty="0" smtClean="0">
                <a:latin typeface="+mj-lt"/>
                <a:cs typeface="Arial" panose="020B0604020202020204" pitchFamily="34" charset="0"/>
              </a:rPr>
              <a:t> albedo </a:t>
            </a:r>
            <a:r>
              <a:rPr lang="nb-NO" dirty="0" err="1" smtClean="0">
                <a:latin typeface="+mj-lt"/>
                <a:cs typeface="Arial" panose="020B0604020202020204" pitchFamily="34" charset="0"/>
              </a:rPr>
              <a:t>effect</a:t>
            </a:r>
            <a:r>
              <a:rPr lang="nb-NO" dirty="0" smtClean="0">
                <a:latin typeface="+mj-lt"/>
                <a:cs typeface="Arial" panose="020B0604020202020204" pitchFamily="34" charset="0"/>
              </a:rPr>
              <a:t> is </a:t>
            </a:r>
            <a:r>
              <a:rPr lang="nb-NO" dirty="0" err="1" smtClean="0">
                <a:latin typeface="+mj-lt"/>
                <a:cs typeface="Arial" panose="020B0604020202020204" pitchFamily="34" charset="0"/>
              </a:rPr>
              <a:t>particularly</a:t>
            </a:r>
            <a:r>
              <a:rPr lang="nb-NO" dirty="0" smtClean="0">
                <a:latin typeface="+mj-lt"/>
                <a:cs typeface="Arial" panose="020B0604020202020204" pitchFamily="34" charset="0"/>
              </a:rPr>
              <a:t> </a:t>
            </a:r>
            <a:r>
              <a:rPr lang="nb-NO" dirty="0" err="1" smtClean="0">
                <a:latin typeface="+mj-lt"/>
                <a:cs typeface="Arial" panose="020B0604020202020204" pitchFamily="34" charset="0"/>
              </a:rPr>
              <a:t>important</a:t>
            </a:r>
            <a:r>
              <a:rPr lang="nb-NO" dirty="0" smtClean="0">
                <a:latin typeface="+mj-lt"/>
                <a:cs typeface="Arial" panose="020B0604020202020204" pitchFamily="34" charset="0"/>
              </a:rPr>
              <a:t> </a:t>
            </a:r>
            <a:r>
              <a:rPr lang="nb-NO" dirty="0" err="1" smtClean="0">
                <a:latin typeface="+mj-lt"/>
                <a:cs typeface="Arial" panose="020B0604020202020204" pitchFamily="34" charset="0"/>
              </a:rPr>
              <a:t>because</a:t>
            </a:r>
            <a:r>
              <a:rPr lang="nb-NO" dirty="0" smtClean="0">
                <a:latin typeface="+mj-lt"/>
                <a:cs typeface="Arial" panose="020B0604020202020204" pitchFamily="34" charset="0"/>
              </a:rPr>
              <a:t> </a:t>
            </a:r>
            <a:r>
              <a:rPr lang="nb-NO" dirty="0" err="1" smtClean="0">
                <a:latin typeface="+mj-lt"/>
                <a:cs typeface="Arial" panose="020B0604020202020204" pitchFamily="34" charset="0"/>
              </a:rPr>
              <a:t>of</a:t>
            </a:r>
            <a:r>
              <a:rPr lang="nb-NO" dirty="0" smtClean="0">
                <a:latin typeface="+mj-lt"/>
                <a:cs typeface="Arial" panose="020B0604020202020204" pitchFamily="34" charset="0"/>
              </a:rPr>
              <a:t> </a:t>
            </a:r>
            <a:r>
              <a:rPr lang="nb-NO" dirty="0" err="1" smtClean="0">
                <a:latin typeface="+mj-lt"/>
                <a:cs typeface="Arial" panose="020B0604020202020204" pitchFamily="34" charset="0"/>
              </a:rPr>
              <a:t>snow</a:t>
            </a:r>
            <a:r>
              <a:rPr lang="nb-NO" dirty="0" smtClean="0">
                <a:latin typeface="+mj-lt"/>
                <a:cs typeface="Arial" panose="020B0604020202020204" pitchFamily="34" charset="0"/>
              </a:rPr>
              <a:t>. </a:t>
            </a:r>
            <a:endParaRPr lang="en-US" dirty="0">
              <a:latin typeface="+mj-lt"/>
              <a:cs typeface="Arial" panose="020B0604020202020204" pitchFamily="34" charset="0"/>
            </a:endParaRPr>
          </a:p>
        </p:txBody>
      </p:sp>
      <p:sp>
        <p:nvSpPr>
          <p:cNvPr id="6" name="TextBox 5"/>
          <p:cNvSpPr txBox="1"/>
          <p:nvPr/>
        </p:nvSpPr>
        <p:spPr>
          <a:xfrm>
            <a:off x="4831076" y="3552581"/>
            <a:ext cx="3419626" cy="584775"/>
          </a:xfrm>
          <a:prstGeom prst="rect">
            <a:avLst/>
          </a:prstGeom>
          <a:solidFill>
            <a:schemeClr val="bg1">
              <a:alpha val="50000"/>
            </a:schemeClr>
          </a:solidFill>
        </p:spPr>
        <p:txBody>
          <a:bodyPr wrap="square" rtlCol="0">
            <a:spAutoFit/>
          </a:bodyPr>
          <a:lstStyle/>
          <a:p>
            <a:r>
              <a:rPr lang="nb-NO" sz="1600" dirty="0" smtClean="0">
                <a:latin typeface="+mj-lt"/>
                <a:cs typeface="Arial" panose="020B0604020202020204" pitchFamily="34" charset="0"/>
              </a:rPr>
              <a:t>(How </a:t>
            </a:r>
            <a:r>
              <a:rPr lang="nb-NO" sz="1600" dirty="0" err="1" smtClean="0">
                <a:latin typeface="+mj-lt"/>
                <a:cs typeface="Arial" panose="020B0604020202020204" pitchFamily="34" charset="0"/>
              </a:rPr>
              <a:t>will</a:t>
            </a:r>
            <a:r>
              <a:rPr lang="nb-NO" sz="1600" dirty="0" smtClean="0">
                <a:latin typeface="+mj-lt"/>
                <a:cs typeface="Arial" panose="020B0604020202020204" pitchFamily="34" charset="0"/>
              </a:rPr>
              <a:t> </a:t>
            </a:r>
            <a:r>
              <a:rPr lang="nb-NO" sz="1600" dirty="0" err="1" smtClean="0">
                <a:latin typeface="+mj-lt"/>
                <a:cs typeface="Arial" panose="020B0604020202020204" pitchFamily="34" charset="0"/>
              </a:rPr>
              <a:t>snow</a:t>
            </a:r>
            <a:r>
              <a:rPr lang="nb-NO" sz="1600" dirty="0" smtClean="0">
                <a:latin typeface="+mj-lt"/>
                <a:cs typeface="Arial" panose="020B0604020202020204" pitchFamily="34" charset="0"/>
              </a:rPr>
              <a:t> cover </a:t>
            </a:r>
            <a:r>
              <a:rPr lang="nb-NO" sz="1600" dirty="0" err="1" smtClean="0">
                <a:latin typeface="+mj-lt"/>
                <a:cs typeface="Arial" panose="020B0604020202020204" pitchFamily="34" charset="0"/>
              </a:rPr>
              <a:t>change</a:t>
            </a:r>
            <a:r>
              <a:rPr lang="nb-NO" sz="1600" dirty="0" smtClean="0">
                <a:latin typeface="+mj-lt"/>
                <a:cs typeface="Arial" panose="020B0604020202020204" pitchFamily="34" charset="0"/>
              </a:rPr>
              <a:t> in a </a:t>
            </a:r>
            <a:r>
              <a:rPr lang="nb-NO" sz="1600" dirty="0" err="1" smtClean="0">
                <a:latin typeface="+mj-lt"/>
                <a:cs typeface="Arial" panose="020B0604020202020204" pitchFamily="34" charset="0"/>
              </a:rPr>
              <a:t>warmer</a:t>
            </a:r>
            <a:r>
              <a:rPr lang="nb-NO" sz="1600" dirty="0" smtClean="0">
                <a:latin typeface="+mj-lt"/>
                <a:cs typeface="Arial" panose="020B0604020202020204" pitchFamily="34" charset="0"/>
              </a:rPr>
              <a:t> </a:t>
            </a:r>
            <a:r>
              <a:rPr lang="nb-NO" sz="1600" dirty="0" err="1" smtClean="0">
                <a:latin typeface="+mj-lt"/>
                <a:cs typeface="Arial" panose="020B0604020202020204" pitchFamily="34" charset="0"/>
              </a:rPr>
              <a:t>climate</a:t>
            </a:r>
            <a:r>
              <a:rPr lang="nb-NO" sz="1600" dirty="0" smtClean="0">
                <a:latin typeface="+mj-lt"/>
                <a:cs typeface="Arial" panose="020B0604020202020204" pitchFamily="34" charset="0"/>
              </a:rPr>
              <a:t>?)</a:t>
            </a:r>
            <a:endParaRPr lang="en-US" sz="1600" dirty="0">
              <a:latin typeface="+mj-lt"/>
              <a:cs typeface="Arial" panose="020B0604020202020204" pitchFamily="34" charset="0"/>
            </a:endParaRPr>
          </a:p>
        </p:txBody>
      </p:sp>
    </p:spTree>
    <p:extLst>
      <p:ext uri="{BB962C8B-B14F-4D97-AF65-F5344CB8AC3E}">
        <p14:creationId xmlns:p14="http://schemas.microsoft.com/office/powerpoint/2010/main" val="271903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200" dirty="0" err="1" smtClean="0"/>
              <a:t>Biogeochemical</a:t>
            </a:r>
            <a:r>
              <a:rPr lang="nb-NO" sz="2200" dirty="0" smtClean="0"/>
              <a:t> </a:t>
            </a:r>
            <a:r>
              <a:rPr lang="nb-NO" sz="2200" dirty="0" err="1" smtClean="0"/>
              <a:t>effects</a:t>
            </a:r>
            <a:r>
              <a:rPr lang="nb-NO" sz="2200" dirty="0" smtClean="0"/>
              <a:t>:</a:t>
            </a:r>
            <a:r>
              <a:rPr lang="nb-NO" sz="2200" b="0" dirty="0" smtClean="0"/>
              <a:t/>
            </a:r>
            <a:br>
              <a:rPr lang="nb-NO" sz="2200" b="0" dirty="0" smtClean="0"/>
            </a:br>
            <a:r>
              <a:rPr lang="nb-NO" sz="2200" b="0" dirty="0" smtClean="0"/>
              <a:t>BVOC </a:t>
            </a:r>
            <a:r>
              <a:rPr lang="nb-NO" sz="2200" b="0" dirty="0" err="1" smtClean="0"/>
              <a:t>emissions</a:t>
            </a:r>
            <a:r>
              <a:rPr lang="nb-NO" sz="2200" b="0" dirty="0" smtClean="0"/>
              <a:t> and aerosol </a:t>
            </a:r>
            <a:r>
              <a:rPr lang="nb-NO" sz="2200" b="0" dirty="0" err="1" smtClean="0"/>
              <a:t>formation</a:t>
            </a:r>
            <a:endParaRPr lang="en-US" sz="2200" b="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636" t="15353" r="44697"/>
          <a:stretch/>
        </p:blipFill>
        <p:spPr>
          <a:xfrm>
            <a:off x="514351" y="1142089"/>
            <a:ext cx="2744897" cy="3372761"/>
          </a:xfrm>
          <a:prstGeom prst="rect">
            <a:avLst/>
          </a:prstGeom>
        </p:spPr>
      </p:pic>
      <p:sp>
        <p:nvSpPr>
          <p:cNvPr id="9" name="TextBox 8"/>
          <p:cNvSpPr txBox="1"/>
          <p:nvPr/>
        </p:nvSpPr>
        <p:spPr>
          <a:xfrm>
            <a:off x="4001378" y="2410184"/>
            <a:ext cx="4685422" cy="646331"/>
          </a:xfrm>
          <a:prstGeom prst="rect">
            <a:avLst/>
          </a:prstGeom>
          <a:noFill/>
        </p:spPr>
        <p:txBody>
          <a:bodyPr wrap="square" rtlCol="0">
            <a:spAutoFit/>
          </a:bodyPr>
          <a:lstStyle/>
          <a:p>
            <a:r>
              <a:rPr lang="nb-NO" dirty="0" smtClean="0"/>
              <a:t>More BVOC </a:t>
            </a:r>
            <a:r>
              <a:rPr lang="nb-NO" dirty="0" smtClean="0">
                <a:sym typeface="Wingdings" panose="05000000000000000000" pitchFamily="2" charset="2"/>
              </a:rPr>
              <a:t> more </a:t>
            </a:r>
            <a:r>
              <a:rPr lang="nb-NO" dirty="0" err="1" smtClean="0">
                <a:sym typeface="Wingdings" panose="05000000000000000000" pitchFamily="2" charset="2"/>
              </a:rPr>
              <a:t>particles</a:t>
            </a:r>
            <a:r>
              <a:rPr lang="nb-NO" dirty="0" smtClean="0">
                <a:sym typeface="Wingdings" panose="05000000000000000000" pitchFamily="2" charset="2"/>
              </a:rPr>
              <a:t>  </a:t>
            </a:r>
            <a:r>
              <a:rPr lang="nb-NO" dirty="0" err="1" smtClean="0">
                <a:solidFill>
                  <a:srgbClr val="0070C0"/>
                </a:solidFill>
                <a:sym typeface="Wingdings" panose="05000000000000000000" pitchFamily="2" charset="2"/>
              </a:rPr>
              <a:t>cooling</a:t>
            </a:r>
            <a:r>
              <a:rPr lang="nb-NO" dirty="0" smtClean="0">
                <a:solidFill>
                  <a:srgbClr val="0070C0"/>
                </a:solidFill>
                <a:sym typeface="Wingdings" panose="05000000000000000000" pitchFamily="2" charset="2"/>
              </a:rPr>
              <a:t> </a:t>
            </a:r>
            <a:r>
              <a:rPr lang="nb-NO" dirty="0" err="1" smtClean="0">
                <a:sym typeface="Wingdings" panose="05000000000000000000" pitchFamily="2" charset="2"/>
              </a:rPr>
              <a:t>impact</a:t>
            </a:r>
            <a:endParaRPr lang="nb-NO" dirty="0" smtClean="0">
              <a:sym typeface="Wingdings" panose="05000000000000000000" pitchFamily="2" charset="2"/>
            </a:endParaRPr>
          </a:p>
          <a:p>
            <a:r>
              <a:rPr lang="nb-NO" dirty="0" smtClean="0">
                <a:sym typeface="Wingdings" panose="05000000000000000000" pitchFamily="2" charset="2"/>
              </a:rPr>
              <a:t>More BVOC  more </a:t>
            </a:r>
            <a:r>
              <a:rPr lang="nb-NO" dirty="0" err="1" smtClean="0">
                <a:sym typeface="Wingdings" panose="05000000000000000000" pitchFamily="2" charset="2"/>
              </a:rPr>
              <a:t>ozone</a:t>
            </a:r>
            <a:r>
              <a:rPr lang="nb-NO" dirty="0" smtClean="0">
                <a:sym typeface="Wingdings" panose="05000000000000000000" pitchFamily="2" charset="2"/>
              </a:rPr>
              <a:t>  </a:t>
            </a:r>
            <a:r>
              <a:rPr lang="nb-NO" dirty="0" err="1" smtClean="0">
                <a:solidFill>
                  <a:srgbClr val="FF0000"/>
                </a:solidFill>
                <a:sym typeface="Wingdings" panose="05000000000000000000" pitchFamily="2" charset="2"/>
              </a:rPr>
              <a:t>warming</a:t>
            </a:r>
            <a:r>
              <a:rPr lang="nb-NO" dirty="0" smtClean="0">
                <a:sym typeface="Wingdings" panose="05000000000000000000" pitchFamily="2" charset="2"/>
              </a:rPr>
              <a:t> </a:t>
            </a:r>
            <a:r>
              <a:rPr lang="nb-NO" dirty="0" err="1" smtClean="0">
                <a:sym typeface="Wingdings" panose="05000000000000000000" pitchFamily="2" charset="2"/>
              </a:rPr>
              <a:t>impact</a:t>
            </a:r>
            <a:endParaRPr lang="nb-NO" dirty="0" smtClean="0">
              <a:sym typeface="Wingdings" panose="05000000000000000000" pitchFamily="2" charset="2"/>
            </a:endParaRPr>
          </a:p>
        </p:txBody>
      </p:sp>
    </p:spTree>
    <p:extLst>
      <p:ext uri="{BB962C8B-B14F-4D97-AF65-F5344CB8AC3E}">
        <p14:creationId xmlns:p14="http://schemas.microsoft.com/office/powerpoint/2010/main" val="214725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1522" y="1955631"/>
            <a:ext cx="3972478" cy="2574166"/>
          </a:xfrm>
          <a:prstGeom prst="rect">
            <a:avLst/>
          </a:prstGeom>
          <a:ln>
            <a:noFill/>
          </a:ln>
          <a:effectLst>
            <a:softEdge rad="112500"/>
          </a:effectLst>
        </p:spPr>
      </p:pic>
      <p:sp>
        <p:nvSpPr>
          <p:cNvPr id="2" name="Title 1"/>
          <p:cNvSpPr>
            <a:spLocks noGrp="1"/>
          </p:cNvSpPr>
          <p:nvPr>
            <p:ph type="title"/>
          </p:nvPr>
        </p:nvSpPr>
        <p:spPr/>
        <p:txBody>
          <a:bodyPr/>
          <a:lstStyle/>
          <a:p>
            <a:r>
              <a:rPr lang="nb-NO" sz="2200" b="0" dirty="0" smtClean="0"/>
              <a:t>Greenhouse gas </a:t>
            </a:r>
            <a:r>
              <a:rPr lang="nb-NO" sz="2200" b="0" dirty="0" err="1" smtClean="0"/>
              <a:t>fluxes</a:t>
            </a:r>
            <a:r>
              <a:rPr lang="nb-NO" sz="2200" b="0" dirty="0" smtClean="0"/>
              <a:t> to </a:t>
            </a:r>
            <a:r>
              <a:rPr lang="nb-NO" sz="2200" b="0" dirty="0" err="1" smtClean="0"/>
              <a:t>the</a:t>
            </a:r>
            <a:r>
              <a:rPr lang="nb-NO" sz="2200" b="0" dirty="0" smtClean="0"/>
              <a:t> </a:t>
            </a:r>
            <a:r>
              <a:rPr lang="nb-NO" sz="2200" b="0" dirty="0" err="1" smtClean="0"/>
              <a:t>atmosphere</a:t>
            </a:r>
            <a:endParaRPr lang="en-US" sz="2200" b="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070436"/>
            <a:ext cx="5715000" cy="3952875"/>
          </a:xfrm>
          <a:prstGeom prst="rect">
            <a:avLst/>
          </a:prstGeom>
        </p:spPr>
      </p:pic>
    </p:spTree>
    <p:extLst>
      <p:ext uri="{BB962C8B-B14F-4D97-AF65-F5344CB8AC3E}">
        <p14:creationId xmlns:p14="http://schemas.microsoft.com/office/powerpoint/2010/main" val="2482877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PPmal-CICERO (3)">
  <a:themeElements>
    <a:clrScheme name="Egendefinert 1">
      <a:dk1>
        <a:srgbClr val="141313"/>
      </a:dk1>
      <a:lt1>
        <a:sysClr val="window" lastClr="FFFFFF"/>
      </a:lt1>
      <a:dk2>
        <a:srgbClr val="005F8B"/>
      </a:dk2>
      <a:lt2>
        <a:srgbClr val="7ABBCB"/>
      </a:lt2>
      <a:accent1>
        <a:srgbClr val="CD7421"/>
      </a:accent1>
      <a:accent2>
        <a:srgbClr val="D4C354"/>
      </a:accent2>
      <a:accent3>
        <a:srgbClr val="FFFFFF"/>
      </a:accent3>
      <a:accent4>
        <a:srgbClr val="C7C9C7"/>
      </a:accent4>
      <a:accent5>
        <a:srgbClr val="141313"/>
      </a:accent5>
      <a:accent6>
        <a:srgbClr val="797A79"/>
      </a:accent6>
      <a:hlink>
        <a:srgbClr val="CD7421"/>
      </a:hlink>
      <a:folHlink>
        <a:srgbClr val="D4C3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CEROwide.potx" id="{53B856B9-AB68-4F7C-B77F-A23145A85C7B}" vid="{6B74DBFF-295F-4D0E-A3A3-1D3C0CBC7C5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Egendefinert 1">
    <a:dk1>
      <a:srgbClr val="141313"/>
    </a:dk1>
    <a:lt1>
      <a:sysClr val="window" lastClr="FFFFFF"/>
    </a:lt1>
    <a:dk2>
      <a:srgbClr val="005F8B"/>
    </a:dk2>
    <a:lt2>
      <a:srgbClr val="7ABBCB"/>
    </a:lt2>
    <a:accent1>
      <a:srgbClr val="CD7421"/>
    </a:accent1>
    <a:accent2>
      <a:srgbClr val="D4C354"/>
    </a:accent2>
    <a:accent3>
      <a:srgbClr val="FFFFFF"/>
    </a:accent3>
    <a:accent4>
      <a:srgbClr val="C7C9C7"/>
    </a:accent4>
    <a:accent5>
      <a:srgbClr val="141313"/>
    </a:accent5>
    <a:accent6>
      <a:srgbClr val="797A79"/>
    </a:accent6>
    <a:hlink>
      <a:srgbClr val="CD7421"/>
    </a:hlink>
    <a:folHlink>
      <a:srgbClr val="D4C354"/>
    </a:folHlink>
  </a:clrScheme>
</a:themeOverride>
</file>

<file path=docProps/app.xml><?xml version="1.0" encoding="utf-8"?>
<Properties xmlns="http://schemas.openxmlformats.org/officeDocument/2006/extended-properties" xmlns:vt="http://schemas.openxmlformats.org/officeDocument/2006/docPropsVTypes">
  <Template>CICEROwide</Template>
  <TotalTime>2240</TotalTime>
  <Words>2264</Words>
  <Application>Microsoft Office PowerPoint</Application>
  <PresentationFormat>On-screen Show (16:10)</PresentationFormat>
  <Paragraphs>294</Paragraphs>
  <Slides>29</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Geneva</vt:lpstr>
      <vt:lpstr>ＭＳ Ｐゴシック</vt:lpstr>
      <vt:lpstr>Arial</vt:lpstr>
      <vt:lpstr>Arial Narrow</vt:lpstr>
      <vt:lpstr>Calibri</vt:lpstr>
      <vt:lpstr>Wingdings</vt:lpstr>
      <vt:lpstr>PPmal-CICERO (3)</vt:lpstr>
      <vt:lpstr>How do forests affect climate - and vice versa?</vt:lpstr>
      <vt:lpstr>How do forests affect climate?</vt:lpstr>
      <vt:lpstr>Humans have altered more than 50% of the land surface</vt:lpstr>
      <vt:lpstr>Forests are key components of the global carbon cycle</vt:lpstr>
      <vt:lpstr>But also affect global and regional climate in a number of other ways</vt:lpstr>
      <vt:lpstr>Biogeophysical effects:  Changes in the reflectivity of the Earth’s surface</vt:lpstr>
      <vt:lpstr>The albedo effect depends on region (and season)</vt:lpstr>
      <vt:lpstr>Biogeochemical effects: BVOC emissions and aerosol formation</vt:lpstr>
      <vt:lpstr>Greenhouse gas fluxes to the atmosphere</vt:lpstr>
      <vt:lpstr>What do we know about the net effect of historical land use change?</vt:lpstr>
      <vt:lpstr>What do we know about the net effect of historical land use change?</vt:lpstr>
      <vt:lpstr>How is climate change affecting forests? </vt:lpstr>
      <vt:lpstr>The Earth has become greener</vt:lpstr>
      <vt:lpstr>The Arctic is greening</vt:lpstr>
      <vt:lpstr>and browning…</vt:lpstr>
      <vt:lpstr>Climate change is making forest fires worse</vt:lpstr>
      <vt:lpstr>Can we use forests to mitigate climate warming?</vt:lpstr>
      <vt:lpstr>We rely on negative emissions</vt:lpstr>
      <vt:lpstr>Land-based negative emissions options</vt:lpstr>
      <vt:lpstr>Reforestation – plant the right trees in the right place</vt:lpstr>
      <vt:lpstr>Planting the wrong types of trees in Europe made climate change worse</vt:lpstr>
      <vt:lpstr>Bioenergy - good for climate, bad for climate, good for climate…?</vt:lpstr>
      <vt:lpstr>Summary</vt:lpstr>
      <vt:lpstr>Example: use of measurement data</vt:lpstr>
      <vt:lpstr>Atmospheric modeling</vt:lpstr>
      <vt:lpstr>You measure total aerosols, I model individual types</vt:lpstr>
      <vt:lpstr>PM2.5 in the model</vt:lpstr>
      <vt:lpstr>Haram vgs</vt:lpstr>
      <vt:lpstr>PowerPoint Presentation</vt:lpstr>
    </vt:vector>
  </TitlesOfParts>
  <Company>Universitetet i Oslo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forests affect climate - and vice versa?</dc:title>
  <dc:creator>Marianne Tronstad Lund</dc:creator>
  <cp:lastModifiedBy>Marianne Tronstad Lund</cp:lastModifiedBy>
  <cp:revision>118</cp:revision>
  <dcterms:created xsi:type="dcterms:W3CDTF">2016-10-04T12:17:58Z</dcterms:created>
  <dcterms:modified xsi:type="dcterms:W3CDTF">2016-11-02T16:06:46Z</dcterms:modified>
</cp:coreProperties>
</file>