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Corbel"/>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bel-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orbel-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b="1" lang="en-GB"/>
              <a:t>To practice, you will use a training form</a:t>
            </a:r>
            <a:r>
              <a:rPr lang="en-GB"/>
              <a:t>. You can use ‘fake’ data as it will not be uploaded to the GLOBE database.</a:t>
            </a:r>
            <a:endParaRPr/>
          </a:p>
          <a:p>
            <a:pPr indent="-298450" lvl="0" marL="457200" rtl="0">
              <a:spcBef>
                <a:spcPts val="0"/>
              </a:spcBef>
              <a:spcAft>
                <a:spcPts val="0"/>
              </a:spcAft>
              <a:buSzPts val="1100"/>
              <a:buChar char="●"/>
            </a:pPr>
            <a:r>
              <a:rPr lang="en-GB"/>
              <a:t>To enter your measurements, you will either use the real GLOBE form either on your computer or through a mobile App.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Now, you have recorded your measurements and you want to review them. Long press allows you to move between two menus: measuring and reading. </a:t>
            </a:r>
            <a:endParaRPr/>
          </a:p>
          <a:p>
            <a:pPr indent="-298450" lvl="0" marL="457200" rtl="0">
              <a:spcBef>
                <a:spcPts val="0"/>
              </a:spcBef>
              <a:spcAft>
                <a:spcPts val="0"/>
              </a:spcAft>
              <a:buSzPts val="1100"/>
              <a:buChar char="●"/>
            </a:pPr>
            <a:r>
              <a:rPr lang="en-GB"/>
              <a:t>When you are in reading mode, short press to see your data.</a:t>
            </a:r>
            <a:endParaRPr/>
          </a:p>
          <a:p>
            <a:pPr indent="-298450" lvl="0" marL="457200" rtl="0">
              <a:spcBef>
                <a:spcPts val="0"/>
              </a:spcBef>
              <a:spcAft>
                <a:spcPts val="0"/>
              </a:spcAft>
              <a:buSzPts val="1100"/>
              <a:buChar char="●"/>
            </a:pPr>
            <a:r>
              <a:rPr lang="en-GB"/>
              <a:t>You will use this screen to see the date, time and barometric pressure.</a:t>
            </a:r>
            <a:endParaRPr/>
          </a:p>
          <a:p>
            <a:pPr indent="-298450" lvl="0" marL="457200" rtl="0">
              <a:spcBef>
                <a:spcPts val="0"/>
              </a:spcBef>
              <a:spcAft>
                <a:spcPts val="0"/>
              </a:spcAft>
              <a:buSzPts val="1100"/>
              <a:buChar char="●"/>
            </a:pPr>
            <a:r>
              <a:rPr lang="en-GB"/>
              <a:t>Short press to go to the next screen.</a:t>
            </a:r>
            <a:endParaRPr/>
          </a:p>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b="1" lang="en-GB"/>
              <a:t>You will use this screen to fill in the AOT data.</a:t>
            </a:r>
            <a:endParaRPr b="1"/>
          </a:p>
          <a:p>
            <a:pPr indent="-298450" lvl="0" marL="457200" rtl="0">
              <a:spcBef>
                <a:spcPts val="0"/>
              </a:spcBef>
              <a:spcAft>
                <a:spcPts val="0"/>
              </a:spcAft>
              <a:buClr>
                <a:schemeClr val="dk1"/>
              </a:buClr>
              <a:buSzPts val="1100"/>
              <a:buChar char="●"/>
            </a:pPr>
            <a:r>
              <a:rPr lang="en-GB">
                <a:solidFill>
                  <a:schemeClr val="dk1"/>
                </a:solidFill>
              </a:rPr>
              <a:t>Short press to go to the next screen.</a:t>
            </a:r>
            <a:endParaRPr>
              <a:solidFill>
                <a:schemeClr val="dk1"/>
              </a:solidFill>
            </a:endParaRPr>
          </a:p>
          <a:p>
            <a:pPr indent="0" lvl="0" marL="0" rtl="0">
              <a:spcBef>
                <a:spcPts val="0"/>
              </a:spcBef>
              <a:spcAft>
                <a:spcPts val="0"/>
              </a:spcAft>
              <a:buClr>
                <a:srgbClr val="000000"/>
              </a:buClr>
              <a:buSzPts val="1100"/>
              <a:buFont typeface="Arial"/>
              <a:buNone/>
            </a:pPr>
            <a:r>
              <a:t/>
            </a:r>
            <a:endParaRPr>
              <a:solidFill>
                <a:schemeClr val="dk1"/>
              </a:solidFill>
            </a:endParaRPr>
          </a:p>
          <a:p>
            <a:pPr indent="0" lvl="0" marL="0" rtl="0">
              <a:spcBef>
                <a:spcPts val="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b="1" lang="en-GB"/>
              <a:t>These screens will not be used for GLOBE data entry</a:t>
            </a:r>
            <a:r>
              <a:rPr lang="en-GB"/>
              <a:t>. They could be used for future analysis.</a:t>
            </a:r>
            <a:endParaRPr/>
          </a:p>
          <a:p>
            <a:pPr indent="-298450" lvl="1" marL="914400" rtl="0">
              <a:spcBef>
                <a:spcPts val="0"/>
              </a:spcBef>
              <a:spcAft>
                <a:spcPts val="0"/>
              </a:spcAft>
              <a:buSzPts val="1100"/>
              <a:buChar char="○"/>
            </a:pPr>
            <a:r>
              <a:rPr lang="en-GB"/>
              <a:t>Third screen: GPS, elevation, angle of the sun.</a:t>
            </a:r>
            <a:endParaRPr/>
          </a:p>
          <a:p>
            <a:pPr indent="-298450" lvl="1" marL="914400" rtl="0">
              <a:spcBef>
                <a:spcPts val="0"/>
              </a:spcBef>
              <a:spcAft>
                <a:spcPts val="0"/>
              </a:spcAft>
              <a:buSzPts val="1100"/>
              <a:buChar char="○"/>
            </a:pPr>
            <a:r>
              <a:rPr lang="en-GB"/>
              <a:t>Fourth screen: are the aerosols rather big or smaller in size.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50" name="Shape 50"/>
        <p:cNvGrpSpPr/>
        <p:nvPr/>
      </p:nvGrpSpPr>
      <p:grpSpPr>
        <a:xfrm>
          <a:off x="0" y="0"/>
          <a:ext cx="0" cy="0"/>
          <a:chOff x="0" y="0"/>
          <a:chExt cx="0" cy="0"/>
        </a:xfrm>
      </p:grpSpPr>
      <p:pic>
        <p:nvPicPr>
          <p:cNvPr id="51" name="Shape 51"/>
          <p:cNvPicPr preferRelativeResize="0"/>
          <p:nvPr/>
        </p:nvPicPr>
        <p:blipFill rotWithShape="1">
          <a:blip r:embed="rId2">
            <a:alphaModFix amt="22000"/>
          </a:blip>
          <a:srcRect b="0" l="0" r="0" t="0"/>
          <a:stretch/>
        </p:blipFill>
        <p:spPr>
          <a:xfrm>
            <a:off x="334617" y="929260"/>
            <a:ext cx="6344666" cy="3073850"/>
          </a:xfrm>
          <a:prstGeom prst="rect">
            <a:avLst/>
          </a:prstGeom>
          <a:solidFill>
            <a:schemeClr val="accent1">
              <a:alpha val="0"/>
            </a:schemeClr>
          </a:solidFill>
          <a:ln>
            <a:noFill/>
          </a:ln>
        </p:spPr>
      </p:pic>
      <p:sp>
        <p:nvSpPr>
          <p:cNvPr id="52" name="Shape 52"/>
          <p:cNvSpPr txBox="1"/>
          <p:nvPr>
            <p:ph type="title"/>
          </p:nvPr>
        </p:nvSpPr>
        <p:spPr>
          <a:xfrm>
            <a:off x="457200" y="544463"/>
            <a:ext cx="8229600" cy="6558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rgbClr val="595959"/>
              </a:buClr>
              <a:buSzPts val="3200"/>
              <a:buFont typeface="Corbel"/>
              <a:buNone/>
              <a:defRPr b="0" i="0" sz="3200" u="none" cap="none" strike="noStrike">
                <a:solidFill>
                  <a:srgbClr val="595959"/>
                </a:solidFill>
                <a:latin typeface="Corbel"/>
                <a:ea typeface="Corbel"/>
                <a:cs typeface="Corbel"/>
                <a:sym typeface="Corbe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3" name="Shape 53"/>
          <p:cNvSpPr txBox="1"/>
          <p:nvPr>
            <p:ph idx="1" type="body"/>
          </p:nvPr>
        </p:nvSpPr>
        <p:spPr>
          <a:xfrm>
            <a:off x="457200" y="1295848"/>
            <a:ext cx="8229600" cy="31803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5"/>
              </a:buClr>
              <a:buSzPts val="2400"/>
              <a:buFont typeface="Arial"/>
              <a:buChar char="•"/>
              <a:defRPr b="0" i="0" sz="2400" u="none" cap="none" strike="noStrike">
                <a:solidFill>
                  <a:srgbClr val="595959"/>
                </a:solidFill>
                <a:latin typeface="Calibri"/>
                <a:ea typeface="Calibri"/>
                <a:cs typeface="Calibri"/>
                <a:sym typeface="Calibri"/>
              </a:defRPr>
            </a:lvl1pPr>
            <a:lvl2pPr indent="-355600" lvl="1" marL="914400" marR="0" rtl="0" algn="l">
              <a:spcBef>
                <a:spcPts val="1600"/>
              </a:spcBef>
              <a:spcAft>
                <a:spcPts val="0"/>
              </a:spcAft>
              <a:buClr>
                <a:schemeClr val="accent3"/>
              </a:buClr>
              <a:buSzPts val="2000"/>
              <a:buFont typeface="Arial"/>
              <a:buChar char="•"/>
              <a:defRPr b="0" i="0" sz="2000" u="none" cap="none" strike="noStrike">
                <a:solidFill>
                  <a:srgbClr val="595959"/>
                </a:solidFill>
                <a:latin typeface="Calibri"/>
                <a:ea typeface="Calibri"/>
                <a:cs typeface="Calibri"/>
                <a:sym typeface="Calibri"/>
              </a:defRPr>
            </a:lvl2pPr>
            <a:lvl3pPr indent="-342900" lvl="2" marL="1371600" marR="0" rtl="0" algn="l">
              <a:spcBef>
                <a:spcPts val="1600"/>
              </a:spcBef>
              <a:spcAft>
                <a:spcPts val="0"/>
              </a:spcAft>
              <a:buClr>
                <a:schemeClr val="lt2"/>
              </a:buClr>
              <a:buSzPts val="1800"/>
              <a:buFont typeface="Arial"/>
              <a:buChar char="•"/>
              <a:defRPr b="0" i="0" sz="1800" u="none" cap="none" strike="noStrike">
                <a:solidFill>
                  <a:srgbClr val="595959"/>
                </a:solidFill>
                <a:latin typeface="Calibri"/>
                <a:ea typeface="Calibri"/>
                <a:cs typeface="Calibri"/>
                <a:sym typeface="Calibri"/>
              </a:defRPr>
            </a:lvl3pPr>
            <a:lvl4pPr indent="-330200" lvl="3" marL="1828800" marR="0" rtl="0" algn="l">
              <a:spcBef>
                <a:spcPts val="1600"/>
              </a:spcBef>
              <a:spcAft>
                <a:spcPts val="0"/>
              </a:spcAft>
              <a:buClr>
                <a:schemeClr val="accent4"/>
              </a:buClr>
              <a:buSzPts val="1600"/>
              <a:buFont typeface="Arial"/>
              <a:buChar char="•"/>
              <a:defRPr b="0" i="0" sz="1600" u="none" cap="none" strike="noStrike">
                <a:solidFill>
                  <a:srgbClr val="595959"/>
                </a:solidFill>
                <a:latin typeface="Calibri"/>
                <a:ea typeface="Calibri"/>
                <a:cs typeface="Calibri"/>
                <a:sym typeface="Calibri"/>
              </a:defRPr>
            </a:lvl4pPr>
            <a:lvl5pPr indent="-330200" lvl="4" marL="2286000" marR="0" rtl="0" algn="l">
              <a:spcBef>
                <a:spcPts val="1600"/>
              </a:spcBef>
              <a:spcAft>
                <a:spcPts val="0"/>
              </a:spcAft>
              <a:buClr>
                <a:schemeClr val="accent2"/>
              </a:buClr>
              <a:buSzPts val="1600"/>
              <a:buFont typeface="Arial"/>
              <a:buChar char="•"/>
              <a:defRPr b="0" i="0" sz="1600" u="none" cap="none" strike="noStrike">
                <a:solidFill>
                  <a:srgbClr val="595959"/>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slide=id.g31e2a65ec3_0_152"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globe.gov/globe-data/data-entry" TargetMode="External"/><Relationship Id="rId4" Type="http://schemas.openxmlformats.org/officeDocument/2006/relationships/hyperlink" Target="https://www.globe.gov/globe-data/data-entry" TargetMode="External"/><Relationship Id="rId5" Type="http://schemas.openxmlformats.org/officeDocument/2006/relationships/hyperlink" Target="https://www.globe.gov/globe-data/data-entry/data-entry-app" TargetMode="External"/><Relationship Id="rId6" Type="http://schemas.openxmlformats.org/officeDocument/2006/relationships/image" Target="../media/image12.png"/><Relationship Id="rId7" Type="http://schemas.openxmlformats.org/officeDocument/2006/relationships/hyperlink" Target="https://www.globe.gov/get-trained/using-the-globe-website/entering-measurement-dat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globe.gov/globe-data/visualize-and-retrieve-da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atasearch.globe.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www.globe.gov/get-trained/using-the-globe-website/retrieve-and-visualize-your-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calitoo.fr/index.php?page=software" TargetMode="External"/><Relationship Id="rId4" Type="http://schemas.openxmlformats.org/officeDocument/2006/relationships/hyperlink" Target="http://www.calitoo.fr/uploads/documents/en/usermanual_2016_en.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idx="1" type="subTitle"/>
          </p:nvPr>
        </p:nvSpPr>
        <p:spPr>
          <a:xfrm>
            <a:off x="311700" y="29865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How To Guide to Using Aerosol Data</a:t>
            </a:r>
            <a:endParaRPr/>
          </a:p>
        </p:txBody>
      </p:sp>
      <p:pic>
        <p:nvPicPr>
          <p:cNvPr id="60" name="Shape 60"/>
          <p:cNvPicPr preferRelativeResize="0"/>
          <p:nvPr/>
        </p:nvPicPr>
        <p:blipFill>
          <a:blip r:embed="rId3">
            <a:alphaModFix/>
          </a:blip>
          <a:stretch>
            <a:fillRect/>
          </a:stretch>
        </p:blipFill>
        <p:spPr>
          <a:xfrm>
            <a:off x="2677148" y="152400"/>
            <a:ext cx="3789704" cy="2910325"/>
          </a:xfrm>
          <a:prstGeom prst="rect">
            <a:avLst/>
          </a:prstGeom>
          <a:noFill/>
          <a:ln>
            <a:noFill/>
          </a:ln>
        </p:spPr>
      </p:pic>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idx="1" type="body"/>
          </p:nvPr>
        </p:nvSpPr>
        <p:spPr>
          <a:xfrm>
            <a:off x="311700" y="2889925"/>
            <a:ext cx="8520600" cy="211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400"/>
              <a:t>Steps:</a:t>
            </a:r>
            <a:endParaRPr sz="1400"/>
          </a:p>
          <a:p>
            <a:pPr indent="-317500" lvl="0" marL="457200" rtl="0">
              <a:spcBef>
                <a:spcPts val="1600"/>
              </a:spcBef>
              <a:spcAft>
                <a:spcPts val="0"/>
              </a:spcAft>
              <a:buSzPts val="1400"/>
              <a:buAutoNum type="arabicPeriod"/>
            </a:pPr>
            <a:r>
              <a:rPr lang="en-GB" sz="1400"/>
              <a:t>Install Calitoo software on the computer (see </a:t>
            </a:r>
            <a:r>
              <a:rPr lang="en-GB" sz="1400" u="sng">
                <a:solidFill>
                  <a:schemeClr val="hlink"/>
                </a:solidFill>
                <a:hlinkClick r:id="rId3"/>
              </a:rPr>
              <a:t>here</a:t>
            </a:r>
            <a:r>
              <a:rPr lang="en-GB" sz="1400"/>
              <a:t>)</a:t>
            </a:r>
            <a:endParaRPr sz="1400"/>
          </a:p>
          <a:p>
            <a:pPr indent="-317500" lvl="0" marL="457200" rtl="0">
              <a:spcBef>
                <a:spcPts val="0"/>
              </a:spcBef>
              <a:spcAft>
                <a:spcPts val="0"/>
              </a:spcAft>
              <a:buSzPts val="1400"/>
              <a:buAutoNum type="arabicPeriod"/>
            </a:pPr>
            <a:r>
              <a:rPr lang="en-GB" sz="1400"/>
              <a:t>Connect Calitoo to the computer using the USB cable provided</a:t>
            </a:r>
            <a:endParaRPr sz="1400"/>
          </a:p>
          <a:p>
            <a:pPr indent="-317500" lvl="0" marL="457200" rtl="0">
              <a:spcBef>
                <a:spcPts val="0"/>
              </a:spcBef>
              <a:spcAft>
                <a:spcPts val="0"/>
              </a:spcAft>
              <a:buSzPts val="1400"/>
              <a:buAutoNum type="arabicPeriod"/>
            </a:pPr>
            <a:r>
              <a:rPr lang="en-GB" sz="1400"/>
              <a:t>Start the software by double-clicking the icon</a:t>
            </a:r>
            <a:endParaRPr sz="1400"/>
          </a:p>
          <a:p>
            <a:pPr indent="-317500" lvl="0" marL="457200" rtl="0">
              <a:spcBef>
                <a:spcPts val="0"/>
              </a:spcBef>
              <a:spcAft>
                <a:spcPts val="0"/>
              </a:spcAft>
              <a:buSzPts val="1400"/>
              <a:buAutoNum type="arabicPeriod"/>
            </a:pPr>
            <a:r>
              <a:rPr lang="en-GB" sz="1400"/>
              <a:t>An image of the Calitoo will appear and will show its reference number</a:t>
            </a:r>
            <a:endParaRPr sz="1400"/>
          </a:p>
          <a:p>
            <a:pPr indent="-317500" lvl="0" marL="457200">
              <a:spcBef>
                <a:spcPts val="0"/>
              </a:spcBef>
              <a:spcAft>
                <a:spcPts val="0"/>
              </a:spcAft>
              <a:buSzPts val="1400"/>
              <a:buAutoNum type="arabicPeriod"/>
            </a:pPr>
            <a:r>
              <a:rPr lang="en-GB" sz="1400"/>
              <a:t>Click the thumbnail Data and click on the folder to download the data:</a:t>
            </a:r>
            <a:endParaRPr sz="1400"/>
          </a:p>
        </p:txBody>
      </p:sp>
      <p:sp>
        <p:nvSpPr>
          <p:cNvPr id="142" name="Shape 142"/>
          <p:cNvSpPr txBox="1"/>
          <p:nvPr>
            <p:ph idx="1" type="body"/>
          </p:nvPr>
        </p:nvSpPr>
        <p:spPr>
          <a:xfrm>
            <a:off x="849375" y="1172125"/>
            <a:ext cx="7260300" cy="1717200"/>
          </a:xfrm>
          <a:prstGeom prst="rect">
            <a:avLst/>
          </a:prstGeom>
          <a:ln cap="flat" cmpd="sng" w="1905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GB" sz="1600"/>
              <a:t>Why?</a:t>
            </a:r>
            <a:endParaRPr sz="1600"/>
          </a:p>
          <a:p>
            <a:pPr indent="-330200" lvl="0" marL="457200" rtl="0">
              <a:spcBef>
                <a:spcPts val="1600"/>
              </a:spcBef>
              <a:spcAft>
                <a:spcPts val="0"/>
              </a:spcAft>
              <a:buSzPts val="1600"/>
              <a:buChar char="●"/>
            </a:pPr>
            <a:r>
              <a:rPr lang="en-GB" sz="1600"/>
              <a:t>It is a safe way to keep your measurements; although measurements are saved on Calitoo, they can be erased by mistake when clicking the brush (see brush on the image below).</a:t>
            </a:r>
            <a:endParaRPr sz="1600"/>
          </a:p>
          <a:p>
            <a:pPr indent="-330200" lvl="0" marL="457200" rtl="0">
              <a:spcBef>
                <a:spcPts val="0"/>
              </a:spcBef>
              <a:spcAft>
                <a:spcPts val="0"/>
              </a:spcAft>
              <a:buSzPts val="1600"/>
              <a:buChar char="●"/>
            </a:pPr>
            <a:r>
              <a:rPr lang="en-GB" sz="1600"/>
              <a:t>It also allows you to review and analyse data using Excel.</a:t>
            </a:r>
            <a:endParaRPr sz="1600"/>
          </a:p>
        </p:txBody>
      </p:sp>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228600" lvl="0" marL="457200" rtl="0">
              <a:spcBef>
                <a:spcPts val="0"/>
              </a:spcBef>
              <a:spcAft>
                <a:spcPts val="0"/>
              </a:spcAft>
              <a:buSzPts val="2800"/>
              <a:buNone/>
            </a:pPr>
            <a:r>
              <a:rPr lang="en-GB"/>
              <a:t>Downloading measurements</a:t>
            </a:r>
            <a:endParaRPr/>
          </a:p>
        </p:txBody>
      </p:sp>
      <p:pic>
        <p:nvPicPr>
          <p:cNvPr id="144" name="Shape 144"/>
          <p:cNvPicPr preferRelativeResize="0"/>
          <p:nvPr/>
        </p:nvPicPr>
        <p:blipFill rotWithShape="1">
          <a:blip r:embed="rId4">
            <a:alphaModFix/>
          </a:blip>
          <a:srcRect b="51221" l="25941" r="50485" t="22390"/>
          <a:stretch/>
        </p:blipFill>
        <p:spPr>
          <a:xfrm>
            <a:off x="6608662" y="3560750"/>
            <a:ext cx="2155476" cy="1356549"/>
          </a:xfrm>
          <a:prstGeom prst="rect">
            <a:avLst/>
          </a:prstGeom>
          <a:noFill/>
          <a:ln>
            <a:noFill/>
          </a:ln>
        </p:spPr>
      </p:pic>
      <p:sp>
        <p:nvSpPr>
          <p:cNvPr id="145" name="Shape 145"/>
          <p:cNvSpPr/>
          <p:nvPr/>
        </p:nvSpPr>
        <p:spPr>
          <a:xfrm>
            <a:off x="7056275" y="4464775"/>
            <a:ext cx="517500" cy="3762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228600" lvl="0" marL="457200" rtl="0">
              <a:spcBef>
                <a:spcPts val="0"/>
              </a:spcBef>
              <a:spcAft>
                <a:spcPts val="0"/>
              </a:spcAft>
              <a:buSzPts val="2800"/>
              <a:buNone/>
            </a:pPr>
            <a:r>
              <a:rPr lang="en-GB"/>
              <a:t>Downloading measurements</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The downloaded data is located under C:\Users\</a:t>
            </a:r>
            <a:r>
              <a:rPr i="1" lang="en-GB">
                <a:solidFill>
                  <a:srgbClr val="999999"/>
                </a:solidFill>
              </a:rPr>
              <a:t>[user name]</a:t>
            </a:r>
            <a:r>
              <a:rPr lang="en-GB"/>
              <a:t>\CalitooData</a:t>
            </a:r>
            <a:endParaRPr/>
          </a:p>
          <a:p>
            <a:pPr indent="-342900" lvl="0" marL="457200" rtl="0">
              <a:spcBef>
                <a:spcPts val="0"/>
              </a:spcBef>
              <a:spcAft>
                <a:spcPts val="0"/>
              </a:spcAft>
              <a:buSzPts val="1800"/>
              <a:buChar char="●"/>
            </a:pPr>
            <a:r>
              <a:rPr lang="en-GB"/>
              <a:t>Click on the folder with the Calitoo number (for example, 0262)</a:t>
            </a:r>
            <a:endParaRPr/>
          </a:p>
          <a:p>
            <a:pPr indent="-342900" lvl="0" marL="457200" rtl="0">
              <a:spcBef>
                <a:spcPts val="0"/>
              </a:spcBef>
              <a:spcAft>
                <a:spcPts val="0"/>
              </a:spcAft>
              <a:buSzPts val="1800"/>
              <a:buChar char="●"/>
            </a:pPr>
            <a:r>
              <a:rPr lang="en-GB"/>
              <a:t>Raw data is available in a text format in the folder </a:t>
            </a:r>
            <a:r>
              <a:rPr i="1" lang="en-GB">
                <a:solidFill>
                  <a:srgbClr val="999999"/>
                </a:solidFill>
              </a:rPr>
              <a:t>[Calitoo number]</a:t>
            </a:r>
            <a:r>
              <a:rPr lang="en-GB"/>
              <a:t>_10 (using the same example 0262_10)</a:t>
            </a:r>
            <a:endParaRPr/>
          </a:p>
        </p:txBody>
      </p:sp>
      <p:sp>
        <p:nvSpPr>
          <p:cNvPr id="153" name="Shape 1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Visualising</a:t>
            </a:r>
            <a:r>
              <a:rPr lang="en-GB"/>
              <a:t> data</a:t>
            </a:r>
            <a:endParaRPr/>
          </a:p>
        </p:txBody>
      </p:sp>
      <p:sp>
        <p:nvSpPr>
          <p:cNvPr id="159" name="Shape 159"/>
          <p:cNvSpPr txBox="1"/>
          <p:nvPr>
            <p:ph idx="1" type="body"/>
          </p:nvPr>
        </p:nvSpPr>
        <p:spPr>
          <a:xfrm>
            <a:off x="1204800" y="1546950"/>
            <a:ext cx="6734400" cy="2049600"/>
          </a:xfrm>
          <a:prstGeom prst="rect">
            <a:avLst/>
          </a:prstGeom>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1600"/>
              </a:spcAft>
              <a:buNone/>
            </a:pPr>
            <a:r>
              <a:rPr lang="en-GB" sz="1600"/>
              <a:t>You can either use 1) Excel or 2) Calitoo’s software to visualise data. This is a personal preference that may depend on your teaching objectives and student proficiency with software.</a:t>
            </a:r>
            <a:endParaRPr sz="1600"/>
          </a:p>
        </p:txBody>
      </p:sp>
      <p:sp>
        <p:nvSpPr>
          <p:cNvPr id="160" name="Shape 1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spcBef>
                <a:spcPts val="0"/>
              </a:spcBef>
              <a:spcAft>
                <a:spcPts val="0"/>
              </a:spcAft>
              <a:buSzPts val="2800"/>
              <a:buAutoNum type="arabicParenR"/>
            </a:pPr>
            <a:r>
              <a:rPr lang="en-GB"/>
              <a:t>Using Excel to visualise data</a:t>
            </a:r>
            <a:endParaRPr/>
          </a:p>
        </p:txBody>
      </p:sp>
      <p:sp>
        <p:nvSpPr>
          <p:cNvPr id="166" name="Shape 1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GB" sz="1600"/>
              <a:t>Open the file with raw data</a:t>
            </a:r>
            <a:endParaRPr sz="1600"/>
          </a:p>
          <a:p>
            <a:pPr indent="-330200" lvl="0" marL="457200" rtl="0">
              <a:spcBef>
                <a:spcPts val="0"/>
              </a:spcBef>
              <a:spcAft>
                <a:spcPts val="0"/>
              </a:spcAft>
              <a:buSzPts val="1600"/>
              <a:buChar char="●"/>
            </a:pPr>
            <a:r>
              <a:rPr lang="en-GB" sz="1600"/>
              <a:t>Copy all the data</a:t>
            </a:r>
            <a:endParaRPr sz="1600"/>
          </a:p>
          <a:p>
            <a:pPr indent="-330200" lvl="0" marL="457200" rtl="0">
              <a:spcBef>
                <a:spcPts val="0"/>
              </a:spcBef>
              <a:spcAft>
                <a:spcPts val="0"/>
              </a:spcAft>
              <a:buSzPts val="1600"/>
              <a:buChar char="●"/>
            </a:pPr>
            <a:r>
              <a:rPr lang="en-GB" sz="1600"/>
              <a:t>Open an Excel spreadsheet</a:t>
            </a:r>
            <a:endParaRPr sz="1600"/>
          </a:p>
          <a:p>
            <a:pPr indent="-330200" lvl="0" marL="457200" rtl="0">
              <a:spcBef>
                <a:spcPts val="0"/>
              </a:spcBef>
              <a:spcAft>
                <a:spcPts val="0"/>
              </a:spcAft>
              <a:buSzPts val="1600"/>
              <a:buChar char="●"/>
            </a:pPr>
            <a:r>
              <a:rPr lang="en-GB" sz="1600"/>
              <a:t>Paste the data</a:t>
            </a:r>
            <a:endParaRPr sz="1600"/>
          </a:p>
          <a:p>
            <a:pPr indent="-330200" lvl="0" marL="457200" rtl="0">
              <a:spcBef>
                <a:spcPts val="0"/>
              </a:spcBef>
              <a:spcAft>
                <a:spcPts val="0"/>
              </a:spcAft>
              <a:buSzPts val="1600"/>
              <a:buChar char="●"/>
            </a:pPr>
            <a:r>
              <a:rPr lang="en-GB" sz="1600"/>
              <a:t>Select Data &gt; Text to columns &gt; ‘Delimited’ then click ‘Next’ &gt; Tick ‘Semicolon’ then click ‘Next’ &gt; Click ‘Finish’</a:t>
            </a:r>
            <a:endParaRPr sz="1600"/>
          </a:p>
          <a:p>
            <a:pPr indent="-330200" lvl="0" marL="457200" rtl="0">
              <a:spcBef>
                <a:spcPts val="0"/>
              </a:spcBef>
              <a:spcAft>
                <a:spcPts val="0"/>
              </a:spcAft>
              <a:buSzPts val="1600"/>
              <a:buChar char="●"/>
            </a:pPr>
            <a:r>
              <a:rPr lang="en-GB" sz="1600"/>
              <a:t>Headers and values are now aligned and easier to read and handle. For example, data can be visualized using charts:</a:t>
            </a:r>
            <a:endParaRPr sz="1600"/>
          </a:p>
        </p:txBody>
      </p:sp>
      <p:pic>
        <p:nvPicPr>
          <p:cNvPr id="167" name="Shape 167"/>
          <p:cNvPicPr preferRelativeResize="0"/>
          <p:nvPr/>
        </p:nvPicPr>
        <p:blipFill>
          <a:blip r:embed="rId3">
            <a:alphaModFix/>
          </a:blip>
          <a:stretch>
            <a:fillRect/>
          </a:stretch>
        </p:blipFill>
        <p:spPr>
          <a:xfrm>
            <a:off x="3963775" y="3221569"/>
            <a:ext cx="2617525" cy="1687875"/>
          </a:xfrm>
          <a:prstGeom prst="rect">
            <a:avLst/>
          </a:prstGeom>
          <a:noFill/>
          <a:ln>
            <a:noFill/>
          </a:ln>
        </p:spPr>
      </p:pic>
      <p:sp>
        <p:nvSpPr>
          <p:cNvPr id="168" name="Shape 1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2) Using Calitoo software to visualise data</a:t>
            </a:r>
            <a:endParaRPr/>
          </a:p>
        </p:txBody>
      </p:sp>
      <p:sp>
        <p:nvSpPr>
          <p:cNvPr id="174" name="Shape 1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GB" sz="1400"/>
              <a:t>Install Calitoo software on the computer (see slide 9) </a:t>
            </a:r>
            <a:endParaRPr sz="1400"/>
          </a:p>
          <a:p>
            <a:pPr indent="-317500" lvl="0" marL="457200" rtl="0">
              <a:spcBef>
                <a:spcPts val="0"/>
              </a:spcBef>
              <a:spcAft>
                <a:spcPts val="0"/>
              </a:spcAft>
              <a:buSzPts val="1400"/>
              <a:buChar char="●"/>
            </a:pPr>
            <a:r>
              <a:rPr lang="en-GB" sz="1400"/>
              <a:t>Click on the thumbnail ‘Tools’ then on the data visualisation icon</a:t>
            </a:r>
            <a:endParaRPr sz="1400"/>
          </a:p>
          <a:p>
            <a:pPr indent="0" lvl="0" marL="0" rtl="0">
              <a:spcBef>
                <a:spcPts val="1600"/>
              </a:spcBef>
              <a:spcAft>
                <a:spcPts val="0"/>
              </a:spcAft>
              <a:buNone/>
            </a:pPr>
            <a:r>
              <a:t/>
            </a:r>
            <a:endParaRPr sz="1400"/>
          </a:p>
          <a:p>
            <a:pPr indent="-317500" lvl="0" marL="457200" rtl="0">
              <a:spcBef>
                <a:spcPts val="1600"/>
              </a:spcBef>
              <a:spcAft>
                <a:spcPts val="0"/>
              </a:spcAft>
              <a:buSzPts val="1400"/>
              <a:buChar char="●"/>
            </a:pPr>
            <a:r>
              <a:rPr lang="en-GB" sz="1400"/>
              <a:t>Take a look at the yellow boxes right of ‘Years’. If you have made measurements with the Calitoo device, you will see red lines. In this example, there are measurements for December 2017 (box 12, year 2017), January and February 2018:</a:t>
            </a:r>
            <a:endParaRPr sz="1400"/>
          </a:p>
          <a:p>
            <a:pPr indent="0" lvl="0" marL="0" rtl="0">
              <a:spcBef>
                <a:spcPts val="1600"/>
              </a:spcBef>
              <a:spcAft>
                <a:spcPts val="0"/>
              </a:spcAft>
              <a:buNone/>
            </a:pPr>
            <a:r>
              <a:t/>
            </a:r>
            <a:endParaRPr sz="1400"/>
          </a:p>
          <a:p>
            <a:pPr indent="0" lvl="0" marL="0">
              <a:spcBef>
                <a:spcPts val="1600"/>
              </a:spcBef>
              <a:spcAft>
                <a:spcPts val="0"/>
              </a:spcAft>
              <a:buNone/>
            </a:pPr>
            <a:r>
              <a:t/>
            </a:r>
            <a:endParaRPr sz="1400"/>
          </a:p>
          <a:p>
            <a:pPr indent="0" lvl="0" marL="0" rtl="0">
              <a:spcBef>
                <a:spcPts val="1600"/>
              </a:spcBef>
              <a:spcAft>
                <a:spcPts val="0"/>
              </a:spcAft>
              <a:buNone/>
            </a:pPr>
            <a:r>
              <a:t/>
            </a:r>
            <a:endParaRPr sz="1400"/>
          </a:p>
          <a:p>
            <a:pPr indent="0" lvl="0" marL="0" rtl="0">
              <a:spcBef>
                <a:spcPts val="1600"/>
              </a:spcBef>
              <a:spcAft>
                <a:spcPts val="1600"/>
              </a:spcAft>
              <a:buNone/>
            </a:pPr>
            <a:r>
              <a:t/>
            </a:r>
            <a:endParaRPr sz="1400"/>
          </a:p>
        </p:txBody>
      </p:sp>
      <p:pic>
        <p:nvPicPr>
          <p:cNvPr id="175" name="Shape 175"/>
          <p:cNvPicPr preferRelativeResize="0"/>
          <p:nvPr/>
        </p:nvPicPr>
        <p:blipFill rotWithShape="1">
          <a:blip r:embed="rId3">
            <a:alphaModFix/>
          </a:blip>
          <a:srcRect b="23569" l="13428" r="43044" t="55356"/>
          <a:stretch/>
        </p:blipFill>
        <p:spPr>
          <a:xfrm>
            <a:off x="2534688" y="3317500"/>
            <a:ext cx="3980223" cy="1083450"/>
          </a:xfrm>
          <a:prstGeom prst="rect">
            <a:avLst/>
          </a:prstGeom>
          <a:noFill/>
          <a:ln>
            <a:noFill/>
          </a:ln>
        </p:spPr>
      </p:pic>
      <p:pic>
        <p:nvPicPr>
          <p:cNvPr id="176" name="Shape 176"/>
          <p:cNvPicPr preferRelativeResize="0"/>
          <p:nvPr/>
        </p:nvPicPr>
        <p:blipFill rotWithShape="1">
          <a:blip r:embed="rId4">
            <a:alphaModFix/>
          </a:blip>
          <a:srcRect b="67192" l="39661" r="55848" t="23711"/>
          <a:stretch/>
        </p:blipFill>
        <p:spPr>
          <a:xfrm>
            <a:off x="5999125" y="1381075"/>
            <a:ext cx="410575" cy="467601"/>
          </a:xfrm>
          <a:prstGeom prst="rect">
            <a:avLst/>
          </a:prstGeom>
          <a:noFill/>
          <a:ln>
            <a:noFill/>
          </a:ln>
        </p:spPr>
      </p:pic>
      <p:sp>
        <p:nvSpPr>
          <p:cNvPr id="177" name="Shape 1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2) </a:t>
            </a:r>
            <a:r>
              <a:rPr lang="en-GB"/>
              <a:t>Using Calitoo software to visualise data</a:t>
            </a:r>
            <a:endParaRPr/>
          </a:p>
        </p:txBody>
      </p:sp>
      <p:sp>
        <p:nvSpPr>
          <p:cNvPr id="183" name="Shape 1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GB" sz="1400"/>
              <a:t>Click on the yellow box whose data you want to review. It turns purple and the days of the month now show right of ‘Months &amp; Days’. This time, the days with data are a more intense shade of purple</a:t>
            </a:r>
            <a:endParaRPr sz="1400"/>
          </a:p>
          <a:p>
            <a:pPr indent="-317500" lvl="0" marL="457200" rtl="0">
              <a:spcBef>
                <a:spcPts val="0"/>
              </a:spcBef>
              <a:spcAft>
                <a:spcPts val="0"/>
              </a:spcAft>
              <a:buSzPts val="1400"/>
              <a:buChar char="●"/>
            </a:pPr>
            <a:r>
              <a:rPr lang="en-GB" sz="1400"/>
              <a:t>To view the data for a given day, click on the corresponding purple box:</a:t>
            </a:r>
            <a:endParaRPr sz="1400"/>
          </a:p>
          <a:p>
            <a:pPr indent="0" lvl="0" marL="0" rtl="0">
              <a:spcBef>
                <a:spcPts val="1600"/>
              </a:spcBef>
              <a:spcAft>
                <a:spcPts val="0"/>
              </a:spcAft>
              <a:buNone/>
            </a:pPr>
            <a:r>
              <a:t/>
            </a:r>
            <a:endParaRPr sz="1400"/>
          </a:p>
          <a:p>
            <a:pPr indent="0" lvl="0" marL="0" rtl="0">
              <a:spcBef>
                <a:spcPts val="1600"/>
              </a:spcBef>
              <a:spcAft>
                <a:spcPts val="0"/>
              </a:spcAft>
              <a:buNone/>
            </a:pPr>
            <a:r>
              <a:t/>
            </a:r>
            <a:endParaRPr sz="1400"/>
          </a:p>
          <a:p>
            <a:pPr indent="0" lvl="0" marL="0" rtl="0">
              <a:spcBef>
                <a:spcPts val="1600"/>
              </a:spcBef>
              <a:spcAft>
                <a:spcPts val="0"/>
              </a:spcAft>
              <a:buNone/>
            </a:pPr>
            <a:r>
              <a:t/>
            </a:r>
            <a:endParaRPr sz="1600"/>
          </a:p>
          <a:p>
            <a:pPr indent="0" lvl="0" marL="0" rtl="0">
              <a:spcBef>
                <a:spcPts val="1600"/>
              </a:spcBef>
              <a:spcAft>
                <a:spcPts val="1600"/>
              </a:spcAft>
              <a:buNone/>
            </a:pPr>
            <a:r>
              <a:t/>
            </a:r>
            <a:endParaRPr sz="1600"/>
          </a:p>
        </p:txBody>
      </p:sp>
      <p:pic>
        <p:nvPicPr>
          <p:cNvPr id="184" name="Shape 184"/>
          <p:cNvPicPr preferRelativeResize="0"/>
          <p:nvPr/>
        </p:nvPicPr>
        <p:blipFill rotWithShape="1">
          <a:blip r:embed="rId3">
            <a:alphaModFix/>
          </a:blip>
          <a:srcRect b="22543" l="13381" r="39599" t="54829"/>
          <a:stretch/>
        </p:blipFill>
        <p:spPr>
          <a:xfrm>
            <a:off x="2422225" y="2134275"/>
            <a:ext cx="4299550" cy="1163274"/>
          </a:xfrm>
          <a:prstGeom prst="rect">
            <a:avLst/>
          </a:prstGeom>
          <a:noFill/>
          <a:ln>
            <a:noFill/>
          </a:ln>
        </p:spPr>
      </p:pic>
      <p:sp>
        <p:nvSpPr>
          <p:cNvPr id="185" name="Shape 1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GB"/>
              <a:t>2) </a:t>
            </a:r>
            <a:r>
              <a:rPr lang="en-GB"/>
              <a:t>Using Calitoo software to visualise data</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GB" sz="1600"/>
              <a:t>You can now see the AOT measurements taken that day graphed</a:t>
            </a:r>
            <a:endParaRPr sz="1600"/>
          </a:p>
        </p:txBody>
      </p:sp>
      <p:pic>
        <p:nvPicPr>
          <p:cNvPr id="192" name="Shape 192"/>
          <p:cNvPicPr preferRelativeResize="0"/>
          <p:nvPr/>
        </p:nvPicPr>
        <p:blipFill rotWithShape="1">
          <a:blip r:embed="rId3">
            <a:alphaModFix/>
          </a:blip>
          <a:srcRect b="23125" l="0" r="0" t="2778"/>
          <a:stretch/>
        </p:blipFill>
        <p:spPr>
          <a:xfrm>
            <a:off x="865634" y="1702000"/>
            <a:ext cx="7412732" cy="3087949"/>
          </a:xfrm>
          <a:prstGeom prst="rect">
            <a:avLst/>
          </a:prstGeom>
          <a:noFill/>
          <a:ln>
            <a:noFill/>
          </a:ln>
        </p:spPr>
      </p:pic>
      <p:sp>
        <p:nvSpPr>
          <p:cNvPr id="193" name="Shape 1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228600" lvl="0" marL="457200" rtl="0">
              <a:spcBef>
                <a:spcPts val="0"/>
              </a:spcBef>
              <a:spcAft>
                <a:spcPts val="0"/>
              </a:spcAft>
              <a:buSzPts val="3600"/>
              <a:buNone/>
            </a:pPr>
            <a:r>
              <a:rPr lang="en-GB"/>
              <a:t>Upload the measurements to the GLOBE database</a:t>
            </a:r>
            <a:endParaRPr/>
          </a:p>
        </p:txBody>
      </p:sp>
      <p:sp>
        <p:nvSpPr>
          <p:cNvPr id="199" name="Shape 1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Where &amp; how to enter data</a:t>
            </a:r>
            <a:endParaRPr/>
          </a:p>
        </p:txBody>
      </p:sp>
      <p:sp>
        <p:nvSpPr>
          <p:cNvPr id="205" name="Shape 205"/>
          <p:cNvSpPr txBox="1"/>
          <p:nvPr>
            <p:ph idx="1" type="body"/>
          </p:nvPr>
        </p:nvSpPr>
        <p:spPr>
          <a:xfrm>
            <a:off x="464100" y="1184675"/>
            <a:ext cx="8110500" cy="18741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Clr>
                <a:srgbClr val="666666"/>
              </a:buClr>
              <a:buSzPts val="1400"/>
              <a:buChar char="●"/>
            </a:pPr>
            <a:r>
              <a:rPr lang="en-GB" sz="1400">
                <a:solidFill>
                  <a:srgbClr val="666666"/>
                </a:solidFill>
              </a:rPr>
              <a:t>Training web page </a:t>
            </a:r>
            <a:r>
              <a:rPr b="1" lang="en-GB" sz="1400">
                <a:solidFill>
                  <a:srgbClr val="4A86E8"/>
                </a:solidFill>
              </a:rPr>
              <a:t>to practice</a:t>
            </a:r>
            <a:r>
              <a:rPr b="1" lang="en-GB" sz="1400">
                <a:solidFill>
                  <a:srgbClr val="666666"/>
                </a:solidFill>
              </a:rPr>
              <a:t> </a:t>
            </a:r>
            <a:r>
              <a:rPr lang="en-GB" sz="1400">
                <a:solidFill>
                  <a:srgbClr val="666666"/>
                </a:solidFill>
              </a:rPr>
              <a:t>data entry: </a:t>
            </a:r>
            <a:r>
              <a:rPr lang="en-GB" sz="1400" u="sng">
                <a:solidFill>
                  <a:schemeClr val="accent5"/>
                </a:solidFill>
                <a:hlinkClick r:id="rId3"/>
              </a:rPr>
              <a:t>GLOBE Data &gt; Data entry</a:t>
            </a:r>
            <a:r>
              <a:rPr lang="en-GB" sz="1400">
                <a:solidFill>
                  <a:srgbClr val="666666"/>
                </a:solidFill>
              </a:rPr>
              <a:t> &gt; Training data entry</a:t>
            </a:r>
            <a:endParaRPr sz="1400">
              <a:solidFill>
                <a:srgbClr val="666666"/>
              </a:solidFill>
            </a:endParaRPr>
          </a:p>
        </p:txBody>
      </p:sp>
      <p:sp>
        <p:nvSpPr>
          <p:cNvPr id="206" name="Shape 206"/>
          <p:cNvSpPr txBox="1"/>
          <p:nvPr>
            <p:ph idx="1" type="body"/>
          </p:nvPr>
        </p:nvSpPr>
        <p:spPr>
          <a:xfrm>
            <a:off x="464100" y="1624200"/>
            <a:ext cx="7995900" cy="17373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SzPts val="1400"/>
              <a:buChar char="●"/>
            </a:pPr>
            <a:r>
              <a:rPr b="1" lang="en-GB" sz="1400">
                <a:solidFill>
                  <a:srgbClr val="4A86E8"/>
                </a:solidFill>
              </a:rPr>
              <a:t>To upload</a:t>
            </a:r>
            <a:r>
              <a:rPr lang="en-GB" sz="1400">
                <a:solidFill>
                  <a:srgbClr val="4A86E8"/>
                </a:solidFill>
              </a:rPr>
              <a:t> </a:t>
            </a:r>
            <a:r>
              <a:rPr lang="en-GB" sz="1400"/>
              <a:t>data to the GLOBE database:</a:t>
            </a:r>
            <a:endParaRPr sz="1400"/>
          </a:p>
          <a:p>
            <a:pPr indent="-317500" lvl="1" marL="914400" rtl="0">
              <a:lnSpc>
                <a:spcPct val="150000"/>
              </a:lnSpc>
              <a:spcBef>
                <a:spcPts val="0"/>
              </a:spcBef>
              <a:spcAft>
                <a:spcPts val="0"/>
              </a:spcAft>
              <a:buSzPts val="1400"/>
              <a:buChar char="○"/>
            </a:pPr>
            <a:r>
              <a:rPr lang="en-GB"/>
              <a:t>Using an Internet browser</a:t>
            </a:r>
            <a:r>
              <a:rPr lang="en-GB" sz="1400"/>
              <a:t>: </a:t>
            </a:r>
            <a:r>
              <a:rPr lang="en-GB" u="sng">
                <a:solidFill>
                  <a:schemeClr val="accent5"/>
                </a:solidFill>
                <a:hlinkClick r:id="rId4"/>
              </a:rPr>
              <a:t>GLOBE Data &gt; Data entry</a:t>
            </a:r>
            <a:r>
              <a:rPr lang="en-GB">
                <a:solidFill>
                  <a:srgbClr val="666666"/>
                </a:solidFill>
              </a:rPr>
              <a:t> &gt; Data entry Desktop Forms</a:t>
            </a:r>
            <a:endParaRPr>
              <a:solidFill>
                <a:srgbClr val="666666"/>
              </a:solidFill>
            </a:endParaRPr>
          </a:p>
          <a:p>
            <a:pPr indent="-317500" lvl="1" marL="914400" rtl="0">
              <a:lnSpc>
                <a:spcPct val="150000"/>
              </a:lnSpc>
              <a:spcBef>
                <a:spcPts val="0"/>
              </a:spcBef>
              <a:spcAft>
                <a:spcPts val="0"/>
              </a:spcAft>
              <a:buSzPts val="1400"/>
              <a:buChar char="○"/>
            </a:pPr>
            <a:r>
              <a:rPr lang="en-GB"/>
              <a:t>O</a:t>
            </a:r>
            <a:r>
              <a:rPr lang="en-GB" sz="1400"/>
              <a:t>r the </a:t>
            </a:r>
            <a:r>
              <a:rPr lang="en-GB" sz="1400" u="sng">
                <a:solidFill>
                  <a:schemeClr val="hlink"/>
                </a:solidFill>
                <a:hlinkClick r:id="rId5"/>
              </a:rPr>
              <a:t>Mobile app</a:t>
            </a:r>
            <a:endParaRPr sz="1400"/>
          </a:p>
          <a:p>
            <a:pPr indent="0" lvl="0" marL="0" rtl="0">
              <a:lnSpc>
                <a:spcPct val="150000"/>
              </a:lnSpc>
              <a:spcBef>
                <a:spcPts val="1600"/>
              </a:spcBef>
              <a:spcAft>
                <a:spcPts val="1600"/>
              </a:spcAft>
              <a:buNone/>
            </a:pPr>
            <a:r>
              <a:t/>
            </a:r>
            <a:endParaRPr sz="1400"/>
          </a:p>
        </p:txBody>
      </p:sp>
      <p:pic>
        <p:nvPicPr>
          <p:cNvPr id="207" name="Shape 207"/>
          <p:cNvPicPr preferRelativeResize="0"/>
          <p:nvPr/>
        </p:nvPicPr>
        <p:blipFill rotWithShape="1">
          <a:blip r:embed="rId6">
            <a:alphaModFix/>
          </a:blip>
          <a:srcRect b="56142" l="0" r="0" t="0"/>
          <a:stretch/>
        </p:blipFill>
        <p:spPr>
          <a:xfrm>
            <a:off x="3072975" y="2397000"/>
            <a:ext cx="798150" cy="525074"/>
          </a:xfrm>
          <a:prstGeom prst="rect">
            <a:avLst/>
          </a:prstGeom>
          <a:noFill/>
          <a:ln>
            <a:noFill/>
          </a:ln>
        </p:spPr>
      </p:pic>
      <p:sp>
        <p:nvSpPr>
          <p:cNvPr id="208" name="Shape 2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
        <p:nvSpPr>
          <p:cNvPr id="209" name="Shape 209"/>
          <p:cNvSpPr txBox="1"/>
          <p:nvPr/>
        </p:nvSpPr>
        <p:spPr>
          <a:xfrm>
            <a:off x="593225" y="3255975"/>
            <a:ext cx="7866900" cy="1247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solidFill>
                  <a:srgbClr val="666666"/>
                </a:solidFill>
              </a:rPr>
              <a:t>How to guide: </a:t>
            </a:r>
            <a:endParaRPr>
              <a:solidFill>
                <a:srgbClr val="666666"/>
              </a:solidFill>
            </a:endParaRPr>
          </a:p>
          <a:p>
            <a:pPr indent="-317500" lvl="0" marL="457200" rtl="0">
              <a:spcBef>
                <a:spcPts val="0"/>
              </a:spcBef>
              <a:spcAft>
                <a:spcPts val="0"/>
              </a:spcAft>
              <a:buSzPts val="1400"/>
              <a:buChar char="●"/>
            </a:pPr>
            <a:r>
              <a:rPr lang="en-GB">
                <a:solidFill>
                  <a:srgbClr val="666666"/>
                </a:solidFill>
              </a:rPr>
              <a:t>Step-by-step instructions to enter data from the GLOBE website available</a:t>
            </a:r>
            <a:r>
              <a:rPr lang="en-GB"/>
              <a:t> </a:t>
            </a:r>
            <a:r>
              <a:rPr lang="en-GB" u="sng">
                <a:solidFill>
                  <a:schemeClr val="hlink"/>
                </a:solidFill>
                <a:hlinkClick r:id="rId7"/>
              </a:rPr>
              <a:t>here</a:t>
            </a:r>
            <a:r>
              <a:rPr lang="en-GB"/>
              <a:t>. </a:t>
            </a:r>
            <a:endParaRPr/>
          </a:p>
          <a:p>
            <a:pPr indent="-317500" lvl="0" marL="457200">
              <a:spcBef>
                <a:spcPts val="0"/>
              </a:spcBef>
              <a:spcAft>
                <a:spcPts val="0"/>
              </a:spcAft>
              <a:buSzPts val="1400"/>
              <a:buChar char="●"/>
            </a:pPr>
            <a:r>
              <a:rPr b="1" lang="en-GB"/>
              <a:t>When using the app, the data is first saved </a:t>
            </a:r>
            <a:r>
              <a:rPr b="1" lang="en-GB" u="sng"/>
              <a:t>and then</a:t>
            </a:r>
            <a:r>
              <a:rPr b="1" lang="en-GB"/>
              <a:t> needs to be sent to GLOBE</a:t>
            </a:r>
            <a:r>
              <a:rPr lang="en-GB"/>
              <a:t> (it assumes that you do not have access to the Wifi where you are). Make sure to complete this second step.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228600" lvl="0" marL="457200" rtl="0">
              <a:spcBef>
                <a:spcPts val="0"/>
              </a:spcBef>
              <a:spcAft>
                <a:spcPts val="0"/>
              </a:spcAft>
              <a:buSzPts val="3600"/>
              <a:buNone/>
            </a:pPr>
            <a:r>
              <a:rPr lang="en-GB"/>
              <a:t>Visualise GLOBE data</a:t>
            </a:r>
            <a:endParaRPr/>
          </a:p>
        </p:txBody>
      </p:sp>
      <p:sp>
        <p:nvSpPr>
          <p:cNvPr id="215" name="Shape 2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idx="1" type="body"/>
          </p:nvPr>
        </p:nvSpPr>
        <p:spPr>
          <a:xfrm>
            <a:off x="311700" y="610975"/>
            <a:ext cx="8520600" cy="3957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Having recorded some measurements on Calitoo, you can now:</a:t>
            </a:r>
            <a:endParaRPr/>
          </a:p>
          <a:p>
            <a:pPr indent="-342900" lvl="0" marL="457200" rtl="0">
              <a:spcBef>
                <a:spcPts val="1600"/>
              </a:spcBef>
              <a:spcAft>
                <a:spcPts val="0"/>
              </a:spcAft>
              <a:buSzPts val="1800"/>
              <a:buChar char="●"/>
            </a:pPr>
            <a:r>
              <a:rPr lang="en-GB"/>
              <a:t>View</a:t>
            </a:r>
            <a:r>
              <a:rPr lang="en-GB"/>
              <a:t> the measurements on Calitoo</a:t>
            </a:r>
            <a:endParaRPr/>
          </a:p>
          <a:p>
            <a:pPr indent="-342900" lvl="0" marL="457200" rtl="0">
              <a:spcBef>
                <a:spcPts val="0"/>
              </a:spcBef>
              <a:spcAft>
                <a:spcPts val="0"/>
              </a:spcAft>
              <a:buSzPts val="1800"/>
              <a:buChar char="●"/>
            </a:pPr>
            <a:r>
              <a:rPr lang="en-GB"/>
              <a:t>Export the measurements to a computer</a:t>
            </a:r>
            <a:endParaRPr/>
          </a:p>
          <a:p>
            <a:pPr indent="-317500" lvl="1" marL="914400" marR="0" rtl="0" algn="l">
              <a:lnSpc>
                <a:spcPct val="115000"/>
              </a:lnSpc>
              <a:spcBef>
                <a:spcPts val="0"/>
              </a:spcBef>
              <a:spcAft>
                <a:spcPts val="0"/>
              </a:spcAft>
              <a:buSzPts val="1400"/>
              <a:buChar char="○"/>
            </a:pPr>
            <a:r>
              <a:rPr lang="en-GB" sz="1400"/>
              <a:t>Installing</a:t>
            </a:r>
            <a:r>
              <a:rPr lang="en-GB"/>
              <a:t> Calitoo software</a:t>
            </a:r>
            <a:endParaRPr/>
          </a:p>
          <a:p>
            <a:pPr indent="-317500" lvl="1" marL="914400" rtl="0">
              <a:spcBef>
                <a:spcPts val="0"/>
              </a:spcBef>
              <a:spcAft>
                <a:spcPts val="0"/>
              </a:spcAft>
              <a:buSzPts val="1400"/>
              <a:buChar char="○"/>
            </a:pPr>
            <a:r>
              <a:rPr lang="en-GB"/>
              <a:t>Downloading measurements</a:t>
            </a:r>
            <a:endParaRPr/>
          </a:p>
          <a:p>
            <a:pPr indent="-317500" lvl="1" marL="914400" rtl="0">
              <a:spcBef>
                <a:spcPts val="0"/>
              </a:spcBef>
              <a:spcAft>
                <a:spcPts val="0"/>
              </a:spcAft>
              <a:buSzPts val="1400"/>
              <a:buChar char="○"/>
            </a:pPr>
            <a:r>
              <a:rPr lang="en-GB"/>
              <a:t>Visualisation with Calitoo software</a:t>
            </a:r>
            <a:endParaRPr/>
          </a:p>
          <a:p>
            <a:pPr indent="-317500" lvl="1" marL="914400" rtl="0">
              <a:spcBef>
                <a:spcPts val="0"/>
              </a:spcBef>
              <a:spcAft>
                <a:spcPts val="0"/>
              </a:spcAft>
              <a:buSzPts val="1400"/>
              <a:buChar char="○"/>
            </a:pPr>
            <a:r>
              <a:rPr lang="en-GB"/>
              <a:t>Visualisation with Excel</a:t>
            </a:r>
            <a:endParaRPr/>
          </a:p>
          <a:p>
            <a:pPr indent="-342900" lvl="0" marL="457200" rtl="0">
              <a:spcBef>
                <a:spcPts val="0"/>
              </a:spcBef>
              <a:spcAft>
                <a:spcPts val="0"/>
              </a:spcAft>
              <a:buSzPts val="1800"/>
              <a:buChar char="●"/>
            </a:pPr>
            <a:r>
              <a:rPr lang="en-GB"/>
              <a:t>Upload the measurements to the GLOBE database</a:t>
            </a:r>
            <a:endParaRPr/>
          </a:p>
          <a:p>
            <a:pPr indent="0" lvl="0" marL="0" rtl="0">
              <a:spcBef>
                <a:spcPts val="1600"/>
              </a:spcBef>
              <a:spcAft>
                <a:spcPts val="0"/>
              </a:spcAft>
              <a:buNone/>
            </a:pPr>
            <a:r>
              <a:rPr lang="en-GB"/>
              <a:t>You can also view other schools’ data:</a:t>
            </a:r>
            <a:endParaRPr/>
          </a:p>
          <a:p>
            <a:pPr indent="-342900" lvl="0" marL="457200" rtl="0">
              <a:spcBef>
                <a:spcPts val="1600"/>
              </a:spcBef>
              <a:spcAft>
                <a:spcPts val="0"/>
              </a:spcAft>
              <a:buSzPts val="1800"/>
              <a:buChar char="●"/>
            </a:pPr>
            <a:r>
              <a:rPr lang="en-GB"/>
              <a:t>Visualise GLOBE data</a:t>
            </a:r>
            <a:endParaRPr/>
          </a:p>
          <a:p>
            <a:pPr indent="-342900" lvl="0" marL="457200" rtl="0">
              <a:spcBef>
                <a:spcPts val="0"/>
              </a:spcBef>
              <a:spcAft>
                <a:spcPts val="0"/>
              </a:spcAft>
              <a:buSzPts val="1800"/>
              <a:buChar char="●"/>
            </a:pPr>
            <a:r>
              <a:rPr lang="en-GB"/>
              <a:t>Retrieve GLOBE data</a:t>
            </a:r>
            <a:endParaRPr/>
          </a:p>
        </p:txBody>
      </p:sp>
      <p:sp>
        <p:nvSpPr>
          <p:cNvPr id="67" name="Shape 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idx="1" type="body"/>
          </p:nvPr>
        </p:nvSpPr>
        <p:spPr>
          <a:xfrm>
            <a:off x="457200" y="1136676"/>
            <a:ext cx="8229600" cy="36306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9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Go to the </a:t>
            </a:r>
            <a:r>
              <a:rPr lang="en-GB" sz="1800" u="sng">
                <a:solidFill>
                  <a:srgbClr val="0000FF"/>
                </a:solidFill>
                <a:latin typeface="Arial"/>
                <a:ea typeface="Arial"/>
                <a:cs typeface="Arial"/>
                <a:sym typeface="Arial"/>
                <a:hlinkClick r:id="rId3"/>
              </a:rPr>
              <a:t>vis system</a:t>
            </a:r>
            <a:endParaRPr sz="1800">
              <a:solidFill>
                <a:srgbClr val="0000FF"/>
              </a:solidFill>
              <a:latin typeface="Arial"/>
              <a:ea typeface="Arial"/>
              <a:cs typeface="Arial"/>
              <a:sym typeface="Arial"/>
            </a:endParaRPr>
          </a:p>
          <a:p>
            <a:pPr indent="-304800" lvl="0" marL="342900" marR="0" rtl="0" algn="l">
              <a:lnSpc>
                <a:spcPct val="90000"/>
              </a:lnSpc>
              <a:spcBef>
                <a:spcPts val="0"/>
              </a:spcBef>
              <a:spcAft>
                <a:spcPts val="0"/>
              </a:spcAft>
              <a:buClr>
                <a:srgbClr val="000000"/>
              </a:buClr>
              <a:buSzPts val="1800"/>
              <a:buFont typeface="Arial"/>
              <a:buChar char="•"/>
            </a:pPr>
            <a:r>
              <a:rPr i="0" lang="en-GB" sz="1800" u="none" cap="none" strike="noStrike">
                <a:solidFill>
                  <a:srgbClr val="000000"/>
                </a:solidFill>
                <a:latin typeface="Arial"/>
                <a:ea typeface="Arial"/>
                <a:cs typeface="Arial"/>
                <a:sym typeface="Arial"/>
              </a:rPr>
              <a:t>Select Data Count </a:t>
            </a:r>
            <a:r>
              <a:rPr lang="en-GB" sz="1800">
                <a:solidFill>
                  <a:srgbClr val="000000"/>
                </a:solidFill>
                <a:latin typeface="Arial"/>
                <a:ea typeface="Arial"/>
                <a:cs typeface="Arial"/>
                <a:sym typeface="Arial"/>
              </a:rPr>
              <a:t>at</a:t>
            </a:r>
            <a:r>
              <a:rPr i="0" lang="en-GB" sz="1800" u="none" cap="none" strike="noStrike">
                <a:solidFill>
                  <a:srgbClr val="000000"/>
                </a:solidFill>
                <a:latin typeface="Arial"/>
                <a:ea typeface="Arial"/>
                <a:cs typeface="Arial"/>
                <a:sym typeface="Arial"/>
              </a:rPr>
              <a:t> the top o</a:t>
            </a:r>
            <a:r>
              <a:rPr lang="en-GB" sz="1800">
                <a:solidFill>
                  <a:srgbClr val="000000"/>
                </a:solidFill>
                <a:latin typeface="Arial"/>
                <a:ea typeface="Arial"/>
                <a:cs typeface="Arial"/>
                <a:sym typeface="Arial"/>
              </a:rPr>
              <a:t>f the page</a:t>
            </a:r>
            <a:endParaRPr sz="1800">
              <a:solidFill>
                <a:srgbClr val="000000"/>
              </a:solidFill>
              <a:latin typeface="Arial"/>
              <a:ea typeface="Arial"/>
              <a:cs typeface="Arial"/>
              <a:sym typeface="Arial"/>
            </a:endParaRPr>
          </a:p>
          <a:p>
            <a:pPr indent="-304800" lvl="0" marL="342900" marR="0" rtl="0" algn="l">
              <a:lnSpc>
                <a:spcPct val="90000"/>
              </a:lnSpc>
              <a:spcBef>
                <a:spcPts val="480"/>
              </a:spcBef>
              <a:spcAft>
                <a:spcPts val="0"/>
              </a:spcAft>
              <a:buClr>
                <a:srgbClr val="000000"/>
              </a:buClr>
              <a:buSzPts val="1800"/>
              <a:buFont typeface="Arial"/>
              <a:buChar char="•"/>
            </a:pPr>
            <a:r>
              <a:rPr i="0" lang="en-GB" sz="1800" u="none" cap="none" strike="noStrike">
                <a:solidFill>
                  <a:srgbClr val="000000"/>
                </a:solidFill>
                <a:latin typeface="Arial"/>
                <a:ea typeface="Arial"/>
                <a:cs typeface="Arial"/>
                <a:sym typeface="Arial"/>
              </a:rPr>
              <a:t>Select the protocol(s) you are interested in (</a:t>
            </a:r>
            <a:r>
              <a:rPr lang="en-GB" sz="1800">
                <a:solidFill>
                  <a:srgbClr val="000000"/>
                </a:solidFill>
                <a:latin typeface="Arial"/>
                <a:ea typeface="Arial"/>
                <a:cs typeface="Arial"/>
                <a:sym typeface="Arial"/>
              </a:rPr>
              <a:t>e.g. Aerosols &gt; AOT</a:t>
            </a:r>
            <a:r>
              <a:rPr i="0" lang="en-GB" sz="1800" u="none" cap="none" strike="noStrike">
                <a:solidFill>
                  <a:srgbClr val="000000"/>
                </a:solidFill>
                <a:latin typeface="Arial"/>
                <a:ea typeface="Arial"/>
                <a:cs typeface="Arial"/>
                <a:sym typeface="Arial"/>
              </a:rPr>
              <a:t>)</a:t>
            </a:r>
            <a:endParaRPr sz="1800">
              <a:solidFill>
                <a:srgbClr val="000000"/>
              </a:solidFill>
              <a:latin typeface="Arial"/>
              <a:ea typeface="Arial"/>
              <a:cs typeface="Arial"/>
              <a:sym typeface="Arial"/>
            </a:endParaRPr>
          </a:p>
          <a:p>
            <a:pPr indent="-304800" lvl="0" marL="342900" marR="0" rtl="0" algn="l">
              <a:lnSpc>
                <a:spcPct val="90000"/>
              </a:lnSpc>
              <a:spcBef>
                <a:spcPts val="480"/>
              </a:spcBef>
              <a:spcAft>
                <a:spcPts val="0"/>
              </a:spcAft>
              <a:buClr>
                <a:srgbClr val="000000"/>
              </a:buClr>
              <a:buSzPts val="1800"/>
              <a:buFont typeface="Arial"/>
              <a:buChar char="•"/>
            </a:pPr>
            <a:r>
              <a:rPr i="0" lang="en-GB" sz="1800" u="none" cap="none" strike="noStrike">
                <a:solidFill>
                  <a:srgbClr val="000000"/>
                </a:solidFill>
                <a:latin typeface="Arial"/>
                <a:ea typeface="Arial"/>
                <a:cs typeface="Arial"/>
                <a:sym typeface="Arial"/>
              </a:rPr>
              <a:t>The map will show the total number of measurements which have occurred at any location since the beginning of the GLOBE program.</a:t>
            </a:r>
            <a:endParaRPr sz="1800">
              <a:solidFill>
                <a:srgbClr val="000000"/>
              </a:solidFill>
              <a:latin typeface="Arial"/>
              <a:ea typeface="Arial"/>
              <a:cs typeface="Arial"/>
              <a:sym typeface="Arial"/>
            </a:endParaRPr>
          </a:p>
          <a:p>
            <a:pPr indent="-304800" lvl="0" marL="342900" marR="0" rtl="0" algn="l">
              <a:lnSpc>
                <a:spcPct val="90000"/>
              </a:lnSpc>
              <a:spcBef>
                <a:spcPts val="480"/>
              </a:spcBef>
              <a:spcAft>
                <a:spcPts val="0"/>
              </a:spcAft>
              <a:buClr>
                <a:srgbClr val="000000"/>
              </a:buClr>
              <a:buSzPts val="1800"/>
              <a:buFont typeface="Arial"/>
              <a:buChar char="•"/>
            </a:pPr>
            <a:r>
              <a:rPr i="0" lang="en-GB" sz="1800" u="none" cap="none" strike="noStrike">
                <a:solidFill>
                  <a:srgbClr val="000000"/>
                </a:solidFill>
                <a:latin typeface="Arial"/>
                <a:ea typeface="Arial"/>
                <a:cs typeface="Arial"/>
                <a:sym typeface="Arial"/>
              </a:rPr>
              <a:t>Use the Date Range Filter to adjust the date range to 2017 and 2018 to see what schools have been recently active</a:t>
            </a:r>
            <a:r>
              <a:rPr lang="en-GB" sz="1800">
                <a:solidFill>
                  <a:srgbClr val="000000"/>
                </a:solidFill>
                <a:latin typeface="Arial"/>
                <a:ea typeface="Arial"/>
                <a:cs typeface="Arial"/>
                <a:sym typeface="Arial"/>
              </a:rPr>
              <a:t>.</a:t>
            </a:r>
            <a:endParaRPr i="0" sz="1800" u="none" cap="none" strike="noStrike">
              <a:solidFill>
                <a:srgbClr val="000000"/>
              </a:solidFill>
              <a:latin typeface="Arial"/>
              <a:ea typeface="Arial"/>
              <a:cs typeface="Arial"/>
              <a:sym typeface="Arial"/>
            </a:endParaRPr>
          </a:p>
        </p:txBody>
      </p:sp>
      <p:sp>
        <p:nvSpPr>
          <p:cNvPr id="221" name="Shape 2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
        <p:nvSpPr>
          <p:cNvPr id="222" name="Shape 222"/>
          <p:cNvSpPr txBox="1"/>
          <p:nvPr>
            <p:ph type="title"/>
          </p:nvPr>
        </p:nvSpPr>
        <p:spPr>
          <a:xfrm>
            <a:off x="457200" y="544468"/>
            <a:ext cx="8229600" cy="255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95959"/>
              </a:buClr>
              <a:buSzPts val="3200"/>
              <a:buFont typeface="Corbel"/>
              <a:buNone/>
            </a:pPr>
            <a:r>
              <a:rPr lang="en-GB" sz="3000">
                <a:solidFill>
                  <a:srgbClr val="000000"/>
                </a:solidFill>
                <a:latin typeface="Arial"/>
                <a:ea typeface="Arial"/>
                <a:cs typeface="Arial"/>
                <a:sym typeface="Arial"/>
              </a:rPr>
              <a:t>Identifying schools collecting aerosol data</a:t>
            </a:r>
            <a:endParaRPr i="0" sz="30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descr="data counts layer.jpeg" id="227" name="Shape 227"/>
          <p:cNvPicPr preferRelativeResize="0"/>
          <p:nvPr>
            <p:ph idx="1" type="body"/>
          </p:nvPr>
        </p:nvPicPr>
        <p:blipFill rotWithShape="1">
          <a:blip r:embed="rId3">
            <a:alphaModFix/>
          </a:blip>
          <a:srcRect b="0" l="0" r="0" t="0"/>
          <a:stretch/>
        </p:blipFill>
        <p:spPr>
          <a:xfrm>
            <a:off x="693150" y="482700"/>
            <a:ext cx="7757700" cy="4353000"/>
          </a:xfrm>
          <a:prstGeom prst="rect">
            <a:avLst/>
          </a:prstGeom>
          <a:noFill/>
          <a:ln cap="flat" cmpd="sng" w="9525">
            <a:solidFill>
              <a:srgbClr val="7F7F7F"/>
            </a:solidFill>
            <a:prstDash val="solid"/>
            <a:round/>
            <a:headEnd len="sm" w="sm" type="none"/>
            <a:tailEnd len="sm" w="sm" type="none"/>
          </a:ln>
        </p:spPr>
      </p:pic>
      <p:sp>
        <p:nvSpPr>
          <p:cNvPr id="228" name="Shape 2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
        <p:nvSpPr>
          <p:cNvPr id="229" name="Shape 229"/>
          <p:cNvSpPr txBox="1"/>
          <p:nvPr/>
        </p:nvSpPr>
        <p:spPr>
          <a:xfrm>
            <a:off x="446850" y="2500202"/>
            <a:ext cx="2171700" cy="23457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Data counts show how much data was entered at any site for the selected period of time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Bigger dots = More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0" name="Shape 230"/>
          <p:cNvCxnSpPr/>
          <p:nvPr/>
        </p:nvCxnSpPr>
        <p:spPr>
          <a:xfrm rot="10800000">
            <a:off x="2509283" y="861259"/>
            <a:ext cx="775200" cy="620700"/>
          </a:xfrm>
          <a:prstGeom prst="straightConnector1">
            <a:avLst/>
          </a:prstGeom>
          <a:noFill/>
          <a:ln cap="flat" cmpd="sng" w="38100">
            <a:solidFill>
              <a:schemeClr val="accent2"/>
            </a:solidFill>
            <a:prstDash val="solid"/>
            <a:round/>
            <a:headEnd len="sm" w="sm" type="none"/>
            <a:tailEnd len="med" w="med" type="stealth"/>
          </a:ln>
          <a:effectLst>
            <a:outerShdw blurRad="40000" rotWithShape="0" dir="5400000" dist="23000">
              <a:srgbClr val="000000">
                <a:alpha val="34901"/>
              </a:srgbClr>
            </a:outerShdw>
          </a:effectLst>
        </p:spPr>
      </p:cxnSp>
      <p:sp>
        <p:nvSpPr>
          <p:cNvPr id="231" name="Shape 231"/>
          <p:cNvSpPr txBox="1"/>
          <p:nvPr/>
        </p:nvSpPr>
        <p:spPr>
          <a:xfrm>
            <a:off x="3338625" y="1251028"/>
            <a:ext cx="2011800" cy="620700"/>
          </a:xfrm>
          <a:prstGeom prst="rect">
            <a:avLst/>
          </a:prstGeom>
          <a:solidFill>
            <a:schemeClr val="lt1"/>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Select Data Counts and a Time Range</a:t>
            </a: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228600" lvl="0" marL="457200" rtl="0">
              <a:spcBef>
                <a:spcPts val="0"/>
              </a:spcBef>
              <a:spcAft>
                <a:spcPts val="0"/>
              </a:spcAft>
              <a:buSzPts val="3600"/>
              <a:buNone/>
            </a:pPr>
            <a:r>
              <a:rPr lang="en-GB"/>
              <a:t>Retrieve</a:t>
            </a:r>
            <a:r>
              <a:rPr lang="en-GB"/>
              <a:t> GLOBE data</a:t>
            </a:r>
            <a:endParaRPr/>
          </a:p>
        </p:txBody>
      </p:sp>
      <p:sp>
        <p:nvSpPr>
          <p:cNvPr id="237" name="Shape 2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
        <p:nvSpPr>
          <p:cNvPr id="243" name="Shape 2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Go to the </a:t>
            </a:r>
            <a:r>
              <a:rPr lang="en-GB" u="sng">
                <a:solidFill>
                  <a:schemeClr val="hlink"/>
                </a:solidFill>
                <a:hlinkClick r:id="rId3"/>
              </a:rPr>
              <a:t>Advanced Data Access Tool</a:t>
            </a:r>
            <a:endParaRPr/>
          </a:p>
          <a:p>
            <a:pPr indent="-342900" lvl="0" marL="457200" rtl="0">
              <a:spcBef>
                <a:spcPts val="0"/>
              </a:spcBef>
              <a:spcAft>
                <a:spcPts val="0"/>
              </a:spcAft>
              <a:buSzPts val="1800"/>
              <a:buChar char="●"/>
            </a:pPr>
            <a:r>
              <a:rPr lang="en-GB"/>
              <a:t>Select the Aerosol protocol</a:t>
            </a:r>
            <a:endParaRPr/>
          </a:p>
          <a:p>
            <a:pPr indent="-342900" lvl="0" marL="457200" rtl="0">
              <a:spcBef>
                <a:spcPts val="0"/>
              </a:spcBef>
              <a:spcAft>
                <a:spcPts val="0"/>
              </a:spcAft>
              <a:buSzPts val="1800"/>
              <a:buChar char="●"/>
            </a:pPr>
            <a:r>
              <a:rPr lang="en-GB"/>
              <a:t>Select a date range</a:t>
            </a:r>
            <a:endParaRPr/>
          </a:p>
          <a:p>
            <a:pPr indent="-342900" lvl="0" marL="457200" rtl="0">
              <a:spcBef>
                <a:spcPts val="0"/>
              </a:spcBef>
              <a:spcAft>
                <a:spcPts val="0"/>
              </a:spcAft>
              <a:buSzPts val="1800"/>
              <a:buChar char="●"/>
            </a:pPr>
            <a:r>
              <a:rPr lang="en-GB"/>
              <a:t>Click “Apply filter”</a:t>
            </a:r>
            <a:endParaRPr/>
          </a:p>
          <a:p>
            <a:pPr indent="-342900" lvl="0" marL="457200" rtl="0">
              <a:spcBef>
                <a:spcPts val="0"/>
              </a:spcBef>
              <a:spcAft>
                <a:spcPts val="0"/>
              </a:spcAft>
              <a:buSzPts val="1800"/>
              <a:buChar char="●"/>
            </a:pPr>
            <a:r>
              <a:rPr lang="en-GB"/>
              <a:t>Click “Obtain Measurement Data”</a:t>
            </a:r>
            <a:endParaRPr/>
          </a:p>
          <a:p>
            <a:pPr indent="-342900" lvl="0" marL="457200" rtl="0">
              <a:spcBef>
                <a:spcPts val="0"/>
              </a:spcBef>
              <a:spcAft>
                <a:spcPts val="0"/>
              </a:spcAft>
              <a:buSzPts val="1800"/>
              <a:buChar char="●"/>
            </a:pPr>
            <a:r>
              <a:rPr lang="en-GB"/>
              <a:t>Click “Download Measurement Data” (wait)</a:t>
            </a:r>
            <a:endParaRPr/>
          </a:p>
          <a:p>
            <a:pPr indent="-342900" lvl="0" marL="457200">
              <a:spcBef>
                <a:spcPts val="0"/>
              </a:spcBef>
              <a:spcAft>
                <a:spcPts val="0"/>
              </a:spcAft>
              <a:buSzPts val="1800"/>
              <a:buChar char="●"/>
            </a:pPr>
            <a:r>
              <a:rPr lang="en-GB"/>
              <a:t>Click the Download link and open the file on your computer</a:t>
            </a:r>
            <a:endParaRPr/>
          </a:p>
        </p:txBody>
      </p:sp>
      <p:sp>
        <p:nvSpPr>
          <p:cNvPr id="244" name="Shape 244"/>
          <p:cNvSpPr txBox="1"/>
          <p:nvPr>
            <p:ph type="title"/>
          </p:nvPr>
        </p:nvSpPr>
        <p:spPr>
          <a:xfrm>
            <a:off x="457200" y="544468"/>
            <a:ext cx="8229600" cy="255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95959"/>
              </a:buClr>
              <a:buSzPts val="3200"/>
              <a:buFont typeface="Corbel"/>
              <a:buNone/>
            </a:pPr>
            <a:r>
              <a:rPr lang="en-GB" sz="3000">
                <a:solidFill>
                  <a:srgbClr val="000000"/>
                </a:solidFill>
              </a:rPr>
              <a:t>Export</a:t>
            </a:r>
            <a:r>
              <a:rPr lang="en-GB" sz="3000">
                <a:solidFill>
                  <a:srgbClr val="000000"/>
                </a:solidFill>
                <a:latin typeface="Arial"/>
                <a:ea typeface="Arial"/>
                <a:cs typeface="Arial"/>
                <a:sym typeface="Arial"/>
              </a:rPr>
              <a:t>ing </a:t>
            </a:r>
            <a:r>
              <a:rPr lang="en-GB" sz="3000">
                <a:solidFill>
                  <a:srgbClr val="000000"/>
                </a:solidFill>
              </a:rPr>
              <a:t>global </a:t>
            </a:r>
            <a:r>
              <a:rPr lang="en-GB" sz="3000">
                <a:solidFill>
                  <a:srgbClr val="000000"/>
                </a:solidFill>
                <a:latin typeface="Arial"/>
                <a:ea typeface="Arial"/>
                <a:cs typeface="Arial"/>
                <a:sym typeface="Arial"/>
              </a:rPr>
              <a:t>aerosol data</a:t>
            </a:r>
            <a:endParaRPr i="0" sz="3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
        <p:nvSpPr>
          <p:cNvPr id="250" name="Shape 250"/>
          <p:cNvSpPr txBox="1"/>
          <p:nvPr>
            <p:ph idx="1" type="body"/>
          </p:nvPr>
        </p:nvSpPr>
        <p:spPr>
          <a:xfrm>
            <a:off x="457200" y="2248500"/>
            <a:ext cx="8229600" cy="646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GB" sz="1800">
                <a:solidFill>
                  <a:srgbClr val="000000"/>
                </a:solidFill>
                <a:latin typeface="Arial"/>
                <a:ea typeface="Arial"/>
                <a:cs typeface="Arial"/>
                <a:sym typeface="Arial"/>
              </a:rPr>
              <a:t>The full video tutorial on visualising and retrieving GLOBE data is </a:t>
            </a:r>
            <a:r>
              <a:rPr lang="en-GB" sz="1800" u="sng">
                <a:solidFill>
                  <a:schemeClr val="accent5"/>
                </a:solidFill>
                <a:latin typeface="Arial"/>
                <a:ea typeface="Arial"/>
                <a:cs typeface="Arial"/>
                <a:sym typeface="Arial"/>
                <a:hlinkClick r:id="rId3"/>
              </a:rPr>
              <a:t>here</a:t>
            </a:r>
            <a:r>
              <a:rPr lang="en-GB" sz="1800">
                <a:solidFill>
                  <a:srgbClr val="000000"/>
                </a:solidFill>
                <a:latin typeface="Arial"/>
                <a:ea typeface="Arial"/>
                <a:cs typeface="Arial"/>
                <a:sym typeface="Arial"/>
              </a:rPr>
              <a:t>.</a:t>
            </a:r>
            <a:endParaRPr sz="1800">
              <a:solidFill>
                <a:srgbClr val="000000"/>
              </a:solidFill>
              <a:latin typeface="Arial"/>
              <a:ea typeface="Arial"/>
              <a:cs typeface="Arial"/>
              <a:sym typeface="Arial"/>
            </a:endParaRPr>
          </a:p>
          <a:p>
            <a:pPr indent="0" lvl="0" marL="0" rtl="0">
              <a:spcBef>
                <a:spcPts val="480"/>
              </a:spcBef>
              <a:spcAft>
                <a:spcPts val="1600"/>
              </a:spcAft>
              <a:buNone/>
            </a:pPr>
            <a:r>
              <a:t/>
            </a:r>
            <a:endParaRPr sz="32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View the measurements on Calitoo</a:t>
            </a:r>
            <a:endParaRPr/>
          </a:p>
        </p:txBody>
      </p:sp>
      <p:sp>
        <p:nvSpPr>
          <p:cNvPr id="73" name="Shape 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Turn on Calitoo (very long press)</a:t>
            </a:r>
            <a:endParaRPr/>
          </a:p>
          <a:p>
            <a:pPr indent="-342900" lvl="0" marL="457200" rtl="0">
              <a:spcBef>
                <a:spcPts val="0"/>
              </a:spcBef>
              <a:spcAft>
                <a:spcPts val="0"/>
              </a:spcAft>
              <a:buSzPts val="1800"/>
              <a:buChar char="●"/>
            </a:pPr>
            <a:r>
              <a:rPr lang="en-GB"/>
              <a:t>Long press allows you to move between Mode Measuring and Mode Reading</a:t>
            </a:r>
            <a:endParaRPr/>
          </a:p>
          <a:p>
            <a:pPr indent="-342900" lvl="0" marL="457200" rtl="0">
              <a:spcBef>
                <a:spcPts val="0"/>
              </a:spcBef>
              <a:spcAft>
                <a:spcPts val="0"/>
              </a:spcAft>
              <a:buSzPts val="1800"/>
              <a:buChar char="●"/>
            </a:pPr>
            <a:r>
              <a:rPr lang="en-GB"/>
              <a:t>Once Mode Reading appears on the screen, short press to see your measurements</a:t>
            </a:r>
            <a:endParaRPr/>
          </a:p>
          <a:p>
            <a:pPr indent="0" lvl="0" marL="457200" rtl="0">
              <a:spcBef>
                <a:spcPts val="1600"/>
              </a:spcBef>
              <a:spcAft>
                <a:spcPts val="0"/>
              </a:spcAft>
              <a:buNone/>
            </a:pPr>
            <a:r>
              <a:t/>
            </a:r>
            <a:endParaRPr/>
          </a:p>
          <a:p>
            <a:pPr indent="-317500" lvl="1" marL="914400" rtl="0">
              <a:spcBef>
                <a:spcPts val="1600"/>
              </a:spcBef>
              <a:spcAft>
                <a:spcPts val="0"/>
              </a:spcAft>
              <a:buSzPts val="1400"/>
              <a:buChar char="○"/>
            </a:pPr>
            <a:r>
              <a:rPr lang="en-GB"/>
              <a:t>You will see your last recording first, then second last, etc.</a:t>
            </a:r>
            <a:endParaRPr/>
          </a:p>
          <a:p>
            <a:pPr indent="-317500" lvl="1" marL="914400">
              <a:spcBef>
                <a:spcPts val="0"/>
              </a:spcBef>
              <a:spcAft>
                <a:spcPts val="0"/>
              </a:spcAft>
              <a:buSzPts val="1400"/>
              <a:buChar char="○"/>
            </a:pPr>
            <a:r>
              <a:rPr lang="en-GB"/>
              <a:t>Each measurement has data displayed on four pages (see next slides for details)</a:t>
            </a:r>
            <a:endParaRPr/>
          </a:p>
          <a:p>
            <a:pPr indent="0" lvl="0" marL="0">
              <a:spcBef>
                <a:spcPts val="1600"/>
              </a:spcBef>
              <a:spcAft>
                <a:spcPts val="1600"/>
              </a:spcAft>
              <a:buNone/>
            </a:pPr>
            <a:r>
              <a:t/>
            </a:r>
            <a:endParaRPr/>
          </a:p>
        </p:txBody>
      </p:sp>
      <p:pic>
        <p:nvPicPr>
          <p:cNvPr id="79" name="Shape 79"/>
          <p:cNvPicPr preferRelativeResize="0"/>
          <p:nvPr/>
        </p:nvPicPr>
        <p:blipFill rotWithShape="1">
          <a:blip r:embed="rId3">
            <a:alphaModFix/>
          </a:blip>
          <a:srcRect b="54074" l="37264" r="37257" t="27372"/>
          <a:stretch/>
        </p:blipFill>
        <p:spPr>
          <a:xfrm>
            <a:off x="3596025" y="2292600"/>
            <a:ext cx="1951949" cy="799125"/>
          </a:xfrm>
          <a:prstGeom prst="rect">
            <a:avLst/>
          </a:prstGeom>
          <a:noFill/>
          <a:ln>
            <a:noFill/>
          </a:ln>
        </p:spPr>
      </p:pic>
      <p:sp>
        <p:nvSpPr>
          <p:cNvPr id="80" name="Shape 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Mode Reading</a:t>
            </a:r>
            <a:r>
              <a:rPr lang="en-GB"/>
              <a:t> - P</a:t>
            </a:r>
            <a:r>
              <a:rPr lang="en-GB"/>
              <a:t>age 1</a:t>
            </a:r>
            <a:endParaRPr/>
          </a:p>
        </p:txBody>
      </p:sp>
      <p:pic>
        <p:nvPicPr>
          <p:cNvPr id="86" name="Shape 86"/>
          <p:cNvPicPr preferRelativeResize="0"/>
          <p:nvPr/>
        </p:nvPicPr>
        <p:blipFill rotWithShape="1">
          <a:blip r:embed="rId3">
            <a:alphaModFix/>
          </a:blip>
          <a:srcRect b="29829" l="22051" r="22969" t="37085"/>
          <a:stretch/>
        </p:blipFill>
        <p:spPr>
          <a:xfrm>
            <a:off x="2611413" y="1481500"/>
            <a:ext cx="5660424" cy="1915150"/>
          </a:xfrm>
          <a:prstGeom prst="rect">
            <a:avLst/>
          </a:prstGeom>
          <a:noFill/>
          <a:ln>
            <a:noFill/>
          </a:ln>
        </p:spPr>
      </p:pic>
      <p:sp>
        <p:nvSpPr>
          <p:cNvPr id="87" name="Shape 87"/>
          <p:cNvSpPr txBox="1"/>
          <p:nvPr>
            <p:ph idx="12" type="sldNum"/>
          </p:nvPr>
        </p:nvSpPr>
        <p:spPr>
          <a:xfrm>
            <a:off x="8472458" y="45108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
        <p:nvSpPr>
          <p:cNvPr id="88" name="Shape 88"/>
          <p:cNvSpPr/>
          <p:nvPr/>
        </p:nvSpPr>
        <p:spPr>
          <a:xfrm>
            <a:off x="4427799" y="2241925"/>
            <a:ext cx="548700" cy="155100"/>
          </a:xfrm>
          <a:prstGeom prst="roundRect">
            <a:avLst>
              <a:gd fmla="val 16667" name="adj"/>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4427799" y="2086825"/>
            <a:ext cx="548700" cy="155100"/>
          </a:xfrm>
          <a:prstGeom prst="roundRect">
            <a:avLst>
              <a:gd fmla="val 16667" name="adj"/>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90" name="Shape 90"/>
          <p:cNvSpPr/>
          <p:nvPr/>
        </p:nvSpPr>
        <p:spPr>
          <a:xfrm>
            <a:off x="2843625" y="2397025"/>
            <a:ext cx="729300" cy="155100"/>
          </a:xfrm>
          <a:prstGeom prst="roundRect">
            <a:avLst>
              <a:gd fmla="val 16667" name="adj"/>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cxnSp>
        <p:nvCxnSpPr>
          <p:cNvPr id="91" name="Shape 91"/>
          <p:cNvCxnSpPr>
            <a:stCxn id="90" idx="2"/>
          </p:cNvCxnSpPr>
          <p:nvPr/>
        </p:nvCxnSpPr>
        <p:spPr>
          <a:xfrm flipH="1">
            <a:off x="2480775" y="2552125"/>
            <a:ext cx="727500" cy="552600"/>
          </a:xfrm>
          <a:prstGeom prst="straightConnector1">
            <a:avLst/>
          </a:prstGeom>
          <a:noFill/>
          <a:ln cap="flat" cmpd="sng" w="9525">
            <a:solidFill>
              <a:srgbClr val="0000FF"/>
            </a:solidFill>
            <a:prstDash val="solid"/>
            <a:round/>
            <a:headEnd len="med" w="med" type="none"/>
            <a:tailEnd len="med" w="med" type="triangle"/>
          </a:ln>
        </p:spPr>
      </p:cxnSp>
      <p:sp>
        <p:nvSpPr>
          <p:cNvPr id="92" name="Shape 92"/>
          <p:cNvSpPr txBox="1"/>
          <p:nvPr/>
        </p:nvSpPr>
        <p:spPr>
          <a:xfrm>
            <a:off x="465150" y="3077800"/>
            <a:ext cx="2709900" cy="65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1200">
                <a:solidFill>
                  <a:schemeClr val="dk2"/>
                </a:solidFill>
              </a:rPr>
              <a:t>Internal temperature of the device; </a:t>
            </a:r>
            <a:r>
              <a:rPr lang="en-GB" sz="1200" u="sng">
                <a:solidFill>
                  <a:schemeClr val="dk2"/>
                </a:solidFill>
              </a:rPr>
              <a:t>do not</a:t>
            </a:r>
            <a:r>
              <a:rPr lang="en-GB" sz="1200">
                <a:solidFill>
                  <a:schemeClr val="dk2"/>
                </a:solidFill>
              </a:rPr>
              <a:t> use to record air temperature.</a:t>
            </a:r>
            <a:endParaRPr sz="1200">
              <a:solidFill>
                <a:schemeClr val="dk2"/>
              </a:solidFill>
            </a:endParaRPr>
          </a:p>
        </p:txBody>
      </p:sp>
      <p:sp>
        <p:nvSpPr>
          <p:cNvPr id="93" name="Shape 93"/>
          <p:cNvSpPr txBox="1"/>
          <p:nvPr/>
        </p:nvSpPr>
        <p:spPr>
          <a:xfrm>
            <a:off x="4656400" y="3396650"/>
            <a:ext cx="1746000" cy="65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chemeClr val="dk2"/>
                </a:solidFill>
              </a:rPr>
              <a:t>Page number; here first out of four pages.</a:t>
            </a:r>
            <a:endParaRPr sz="1200">
              <a:solidFill>
                <a:schemeClr val="dk2"/>
              </a:solidFill>
            </a:endParaRPr>
          </a:p>
        </p:txBody>
      </p:sp>
      <p:sp>
        <p:nvSpPr>
          <p:cNvPr id="94" name="Shape 94"/>
          <p:cNvSpPr txBox="1"/>
          <p:nvPr/>
        </p:nvSpPr>
        <p:spPr>
          <a:xfrm>
            <a:off x="2910400" y="3590100"/>
            <a:ext cx="1746000" cy="65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chemeClr val="dk2"/>
                </a:solidFill>
              </a:rPr>
              <a:t>Recording number; here number 42.</a:t>
            </a:r>
            <a:endParaRPr sz="1200">
              <a:solidFill>
                <a:schemeClr val="dk2"/>
              </a:solidFill>
            </a:endParaRPr>
          </a:p>
        </p:txBody>
      </p:sp>
      <p:cxnSp>
        <p:nvCxnSpPr>
          <p:cNvPr id="95" name="Shape 95"/>
          <p:cNvCxnSpPr>
            <a:stCxn id="88" idx="3"/>
            <a:endCxn id="93" idx="0"/>
          </p:cNvCxnSpPr>
          <p:nvPr/>
        </p:nvCxnSpPr>
        <p:spPr>
          <a:xfrm>
            <a:off x="4976499" y="2319475"/>
            <a:ext cx="552900" cy="1077300"/>
          </a:xfrm>
          <a:prstGeom prst="straightConnector1">
            <a:avLst/>
          </a:prstGeom>
          <a:noFill/>
          <a:ln cap="flat" cmpd="sng" w="9525">
            <a:solidFill>
              <a:srgbClr val="0000FF"/>
            </a:solidFill>
            <a:prstDash val="solid"/>
            <a:round/>
            <a:headEnd len="med" w="med" type="none"/>
            <a:tailEnd len="med" w="med" type="triangle"/>
          </a:ln>
        </p:spPr>
      </p:cxnSp>
      <p:cxnSp>
        <p:nvCxnSpPr>
          <p:cNvPr id="96" name="Shape 96"/>
          <p:cNvCxnSpPr>
            <a:stCxn id="89" idx="1"/>
            <a:endCxn id="94" idx="0"/>
          </p:cNvCxnSpPr>
          <p:nvPr/>
        </p:nvCxnSpPr>
        <p:spPr>
          <a:xfrm flipH="1">
            <a:off x="3783399" y="2164375"/>
            <a:ext cx="644400" cy="14256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47436" l="22418" r="23442" t="19988"/>
          <a:stretch/>
        </p:blipFill>
        <p:spPr>
          <a:xfrm>
            <a:off x="1403063" y="1499762"/>
            <a:ext cx="6337875" cy="2143976"/>
          </a:xfrm>
          <a:prstGeom prst="rect">
            <a:avLst/>
          </a:prstGeom>
          <a:noFill/>
          <a:ln>
            <a:noFill/>
          </a:ln>
        </p:spPr>
      </p:pic>
      <p:sp>
        <p:nvSpPr>
          <p:cNvPr id="102" name="Shape 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Mode Reading - Page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b="25914" l="21612" r="22970" t="28675"/>
          <a:stretch/>
        </p:blipFill>
        <p:spPr>
          <a:xfrm>
            <a:off x="2039024" y="1954100"/>
            <a:ext cx="5065951" cy="2333775"/>
          </a:xfrm>
          <a:prstGeom prst="rect">
            <a:avLst/>
          </a:prstGeom>
          <a:noFill/>
          <a:ln>
            <a:noFill/>
          </a:ln>
        </p:spPr>
      </p:pic>
      <p:sp>
        <p:nvSpPr>
          <p:cNvPr id="109" name="Shape 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GB"/>
              <a:t>‹#›</a:t>
            </a:fld>
            <a:endParaRPr/>
          </a:p>
        </p:txBody>
      </p:sp>
      <p:sp>
        <p:nvSpPr>
          <p:cNvPr id="110" name="Shape 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Mode Reading - Pages 3 &amp; 4</a:t>
            </a:r>
            <a:endParaRPr/>
          </a:p>
        </p:txBody>
      </p:sp>
      <p:sp>
        <p:nvSpPr>
          <p:cNvPr id="111" name="Shape 111"/>
          <p:cNvSpPr txBox="1"/>
          <p:nvPr/>
        </p:nvSpPr>
        <p:spPr>
          <a:xfrm>
            <a:off x="2298725" y="2231325"/>
            <a:ext cx="1395300" cy="2967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txBox="1"/>
          <p:nvPr/>
        </p:nvSpPr>
        <p:spPr>
          <a:xfrm>
            <a:off x="2298725" y="2528025"/>
            <a:ext cx="734700" cy="148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13" name="Shape 113"/>
          <p:cNvSpPr txBox="1"/>
          <p:nvPr/>
        </p:nvSpPr>
        <p:spPr>
          <a:xfrm>
            <a:off x="3033425" y="2528025"/>
            <a:ext cx="734700" cy="148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14" name="Shape 114"/>
          <p:cNvSpPr txBox="1"/>
          <p:nvPr/>
        </p:nvSpPr>
        <p:spPr>
          <a:xfrm>
            <a:off x="2298725" y="3801900"/>
            <a:ext cx="1820100" cy="2967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cxnSp>
        <p:nvCxnSpPr>
          <p:cNvPr id="115" name="Shape 115"/>
          <p:cNvCxnSpPr>
            <a:stCxn id="113" idx="3"/>
          </p:cNvCxnSpPr>
          <p:nvPr/>
        </p:nvCxnSpPr>
        <p:spPr>
          <a:xfrm>
            <a:off x="3768125" y="2602125"/>
            <a:ext cx="748500" cy="0"/>
          </a:xfrm>
          <a:prstGeom prst="straightConnector1">
            <a:avLst/>
          </a:prstGeom>
          <a:noFill/>
          <a:ln cap="flat" cmpd="sng" w="9525">
            <a:solidFill>
              <a:srgbClr val="0000FF"/>
            </a:solidFill>
            <a:prstDash val="solid"/>
            <a:round/>
            <a:headEnd len="med" w="med" type="none"/>
            <a:tailEnd len="med" w="med" type="triangle"/>
          </a:ln>
        </p:spPr>
      </p:cxnSp>
      <p:cxnSp>
        <p:nvCxnSpPr>
          <p:cNvPr id="116" name="Shape 116"/>
          <p:cNvCxnSpPr/>
          <p:nvPr/>
        </p:nvCxnSpPr>
        <p:spPr>
          <a:xfrm>
            <a:off x="3694025" y="2303475"/>
            <a:ext cx="822600" cy="0"/>
          </a:xfrm>
          <a:prstGeom prst="straightConnector1">
            <a:avLst/>
          </a:prstGeom>
          <a:noFill/>
          <a:ln cap="flat" cmpd="sng" w="9525">
            <a:solidFill>
              <a:srgbClr val="0000FF"/>
            </a:solidFill>
            <a:prstDash val="solid"/>
            <a:round/>
            <a:headEnd len="med" w="med" type="none"/>
            <a:tailEnd len="med" w="med" type="triangle"/>
          </a:ln>
        </p:spPr>
      </p:cxnSp>
      <p:cxnSp>
        <p:nvCxnSpPr>
          <p:cNvPr id="117" name="Shape 117"/>
          <p:cNvCxnSpPr>
            <a:stCxn id="112" idx="1"/>
          </p:cNvCxnSpPr>
          <p:nvPr/>
        </p:nvCxnSpPr>
        <p:spPr>
          <a:xfrm rot="10800000">
            <a:off x="1665125" y="2602125"/>
            <a:ext cx="633600" cy="0"/>
          </a:xfrm>
          <a:prstGeom prst="straightConnector1">
            <a:avLst/>
          </a:prstGeom>
          <a:noFill/>
          <a:ln cap="flat" cmpd="sng" w="9525">
            <a:solidFill>
              <a:srgbClr val="0000FF"/>
            </a:solidFill>
            <a:prstDash val="solid"/>
            <a:round/>
            <a:headEnd len="med" w="med" type="none"/>
            <a:tailEnd len="med" w="med" type="triangle"/>
          </a:ln>
        </p:spPr>
      </p:cxnSp>
      <p:sp>
        <p:nvSpPr>
          <p:cNvPr id="118" name="Shape 118"/>
          <p:cNvSpPr txBox="1"/>
          <p:nvPr/>
        </p:nvSpPr>
        <p:spPr>
          <a:xfrm>
            <a:off x="4502825" y="2426825"/>
            <a:ext cx="2487600" cy="822300"/>
          </a:xfrm>
          <a:prstGeom prst="rect">
            <a:avLst/>
          </a:prstGeom>
          <a:solidFill>
            <a:schemeClr val="lt1"/>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chemeClr val="dk2"/>
                </a:solidFill>
              </a:rPr>
              <a:t>Angle of the sun over the horizon.</a:t>
            </a:r>
            <a:endParaRPr sz="1200">
              <a:solidFill>
                <a:schemeClr val="dk2"/>
              </a:solidFill>
            </a:endParaRPr>
          </a:p>
        </p:txBody>
      </p:sp>
      <p:sp>
        <p:nvSpPr>
          <p:cNvPr id="119" name="Shape 119"/>
          <p:cNvSpPr txBox="1"/>
          <p:nvPr/>
        </p:nvSpPr>
        <p:spPr>
          <a:xfrm>
            <a:off x="4502825" y="1914500"/>
            <a:ext cx="2487600" cy="538800"/>
          </a:xfrm>
          <a:prstGeom prst="rect">
            <a:avLst/>
          </a:prstGeom>
          <a:solidFill>
            <a:schemeClr val="lt1"/>
          </a:solidFill>
          <a:ln>
            <a:noFill/>
          </a:ln>
        </p:spPr>
        <p:txBody>
          <a:bodyPr anchorCtr="0" anchor="b" bIns="91425" lIns="91425" spcFirstLastPara="1" rIns="91425" wrap="square" tIns="91425">
            <a:noAutofit/>
          </a:bodyPr>
          <a:lstStyle/>
          <a:p>
            <a:pPr indent="0" lvl="0" marL="0" rtl="0">
              <a:spcBef>
                <a:spcPts val="0"/>
              </a:spcBef>
              <a:spcAft>
                <a:spcPts val="0"/>
              </a:spcAft>
              <a:buNone/>
            </a:pPr>
            <a:r>
              <a:rPr lang="en-GB" sz="1200">
                <a:solidFill>
                  <a:schemeClr val="dk2"/>
                </a:solidFill>
              </a:rPr>
              <a:t>GPS coordinates.</a:t>
            </a:r>
            <a:endParaRPr sz="1200">
              <a:solidFill>
                <a:schemeClr val="dk2"/>
              </a:solidFill>
            </a:endParaRPr>
          </a:p>
        </p:txBody>
      </p:sp>
      <p:sp>
        <p:nvSpPr>
          <p:cNvPr id="120" name="Shape 120"/>
          <p:cNvSpPr txBox="1"/>
          <p:nvPr/>
        </p:nvSpPr>
        <p:spPr>
          <a:xfrm>
            <a:off x="364025" y="2332725"/>
            <a:ext cx="1301100" cy="538800"/>
          </a:xfrm>
          <a:prstGeom prst="rect">
            <a:avLst/>
          </a:prstGeom>
          <a:solidFill>
            <a:schemeClr val="lt1"/>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GB" sz="1200">
                <a:solidFill>
                  <a:schemeClr val="dk2"/>
                </a:solidFill>
              </a:rPr>
              <a:t>Altitude.</a:t>
            </a:r>
            <a:endParaRPr sz="1200">
              <a:solidFill>
                <a:schemeClr val="dk2"/>
              </a:solidFill>
            </a:endParaRPr>
          </a:p>
        </p:txBody>
      </p:sp>
      <p:sp>
        <p:nvSpPr>
          <p:cNvPr id="121" name="Shape 121"/>
          <p:cNvSpPr txBox="1"/>
          <p:nvPr/>
        </p:nvSpPr>
        <p:spPr>
          <a:xfrm>
            <a:off x="364025" y="3712200"/>
            <a:ext cx="1301100" cy="538800"/>
          </a:xfrm>
          <a:prstGeom prst="rect">
            <a:avLst/>
          </a:prstGeom>
          <a:solidFill>
            <a:schemeClr val="lt1"/>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GB" sz="1200">
                <a:solidFill>
                  <a:schemeClr val="dk2"/>
                </a:solidFill>
              </a:rPr>
              <a:t>Size of particles.</a:t>
            </a:r>
            <a:endParaRPr sz="1200">
              <a:solidFill>
                <a:schemeClr val="dk2"/>
              </a:solidFill>
            </a:endParaRPr>
          </a:p>
        </p:txBody>
      </p:sp>
      <p:cxnSp>
        <p:nvCxnSpPr>
          <p:cNvPr id="122" name="Shape 122"/>
          <p:cNvCxnSpPr/>
          <p:nvPr/>
        </p:nvCxnSpPr>
        <p:spPr>
          <a:xfrm rot="10800000">
            <a:off x="1665125" y="3950250"/>
            <a:ext cx="633600" cy="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Export the measurements to a computer</a:t>
            </a:r>
            <a:endParaRPr/>
          </a:p>
        </p:txBody>
      </p:sp>
      <p:sp>
        <p:nvSpPr>
          <p:cNvPr id="128" name="Shape 1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849375" y="2054600"/>
            <a:ext cx="7983000" cy="264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600"/>
              <a:t>Steps:</a:t>
            </a:r>
            <a:endParaRPr sz="1600"/>
          </a:p>
          <a:p>
            <a:pPr indent="-330200" lvl="0" marL="457200" rtl="0">
              <a:spcBef>
                <a:spcPts val="1600"/>
              </a:spcBef>
              <a:spcAft>
                <a:spcPts val="0"/>
              </a:spcAft>
              <a:buSzPts val="1600"/>
              <a:buAutoNum type="arabicPeriod"/>
            </a:pPr>
            <a:r>
              <a:rPr lang="en-GB" sz="1600"/>
              <a:t>Download the free Calitoo software available </a:t>
            </a:r>
            <a:r>
              <a:rPr lang="en-GB" sz="1600" u="sng">
                <a:solidFill>
                  <a:schemeClr val="hlink"/>
                </a:solidFill>
                <a:hlinkClick r:id="rId3"/>
              </a:rPr>
              <a:t>here</a:t>
            </a:r>
            <a:r>
              <a:rPr lang="en-GB" sz="1600"/>
              <a:t> on a computer</a:t>
            </a:r>
            <a:endParaRPr sz="1600"/>
          </a:p>
          <a:p>
            <a:pPr indent="-330200" lvl="0" marL="457200" rtl="0">
              <a:spcBef>
                <a:spcPts val="0"/>
              </a:spcBef>
              <a:spcAft>
                <a:spcPts val="0"/>
              </a:spcAft>
              <a:buSzPts val="1600"/>
              <a:buAutoNum type="arabicPeriod"/>
            </a:pPr>
            <a:r>
              <a:rPr lang="en-GB" sz="1600"/>
              <a:t>To install the software, consult pages 53 to 56 of the </a:t>
            </a:r>
            <a:r>
              <a:rPr lang="en-GB" sz="1600" u="sng">
                <a:solidFill>
                  <a:schemeClr val="hlink"/>
                </a:solidFill>
                <a:hlinkClick r:id="rId4"/>
              </a:rPr>
              <a:t>user manual</a:t>
            </a:r>
            <a:endParaRPr sz="1600"/>
          </a:p>
        </p:txBody>
      </p:sp>
      <p:sp>
        <p:nvSpPr>
          <p:cNvPr id="134" name="Shape 134"/>
          <p:cNvSpPr txBox="1"/>
          <p:nvPr>
            <p:ph idx="1" type="body"/>
          </p:nvPr>
        </p:nvSpPr>
        <p:spPr>
          <a:xfrm>
            <a:off x="849375" y="1172125"/>
            <a:ext cx="7260300" cy="773400"/>
          </a:xfrm>
          <a:prstGeom prst="rect">
            <a:avLst/>
          </a:prstGeom>
          <a:ln cap="flat" cmpd="sng" w="1905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1600"/>
              </a:spcAft>
              <a:buNone/>
            </a:pPr>
            <a:r>
              <a:rPr lang="en-GB" sz="1600"/>
              <a:t>Why? T</a:t>
            </a:r>
            <a:r>
              <a:rPr lang="en-GB" sz="1600"/>
              <a:t>o download your measurements to a computer, as well as to visualise and review them.</a:t>
            </a:r>
            <a:endParaRPr sz="1600"/>
          </a:p>
        </p:txBody>
      </p:sp>
      <p:sp>
        <p:nvSpPr>
          <p:cNvPr id="135" name="Shape 1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228600" lvl="0" marL="457200" rtl="0">
              <a:spcBef>
                <a:spcPts val="0"/>
              </a:spcBef>
              <a:spcAft>
                <a:spcPts val="0"/>
              </a:spcAft>
              <a:buSzPts val="2800"/>
              <a:buNone/>
            </a:pPr>
            <a:r>
              <a:rPr lang="en-GB"/>
              <a:t>Installing Calitoo software</a:t>
            </a:r>
            <a:endParaRPr/>
          </a:p>
        </p:txBody>
      </p:sp>
      <p:sp>
        <p:nvSpPr>
          <p:cNvPr id="136" name="Shape 1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